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75" r:id="rId2"/>
    <p:sldId id="280" r:id="rId3"/>
    <p:sldId id="276" r:id="rId4"/>
    <p:sldId id="336" r:id="rId5"/>
    <p:sldId id="339" r:id="rId6"/>
    <p:sldId id="345" r:id="rId7"/>
    <p:sldId id="342" r:id="rId8"/>
    <p:sldId id="340" r:id="rId9"/>
    <p:sldId id="341" r:id="rId10"/>
    <p:sldId id="281" r:id="rId11"/>
    <p:sldId id="346" r:id="rId12"/>
    <p:sldId id="282" r:id="rId13"/>
    <p:sldId id="283" r:id="rId14"/>
    <p:sldId id="284" r:id="rId15"/>
    <p:sldId id="325" r:id="rId16"/>
    <p:sldId id="349" r:id="rId17"/>
    <p:sldId id="287" r:id="rId18"/>
    <p:sldId id="286" r:id="rId19"/>
    <p:sldId id="288" r:id="rId20"/>
    <p:sldId id="289" r:id="rId21"/>
    <p:sldId id="350" r:id="rId22"/>
    <p:sldId id="351" r:id="rId23"/>
    <p:sldId id="352" r:id="rId24"/>
    <p:sldId id="291" r:id="rId25"/>
    <p:sldId id="294" r:id="rId26"/>
    <p:sldId id="296" r:id="rId27"/>
    <p:sldId id="354" r:id="rId28"/>
    <p:sldId id="302" r:id="rId29"/>
    <p:sldId id="334" r:id="rId30"/>
    <p:sldId id="331" r:id="rId31"/>
    <p:sldId id="332" r:id="rId32"/>
    <p:sldId id="356" r:id="rId33"/>
    <p:sldId id="357" r:id="rId34"/>
    <p:sldId id="355" r:id="rId35"/>
    <p:sldId id="358" r:id="rId36"/>
    <p:sldId id="347" r:id="rId37"/>
    <p:sldId id="348" r:id="rId38"/>
    <p:sldId id="359" r:id="rId3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E7A5"/>
    <a:srgbClr val="FF3399"/>
    <a:srgbClr val="663300"/>
    <a:srgbClr val="FFCCFF"/>
    <a:srgbClr val="FF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7794" autoAdjust="0"/>
  </p:normalViewPr>
  <p:slideViewPr>
    <p:cSldViewPr>
      <p:cViewPr varScale="1">
        <p:scale>
          <a:sx n="61" d="100"/>
          <a:sy n="61" d="100"/>
        </p:scale>
        <p:origin x="14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eg"/><Relationship Id="rId5" Type="http://schemas.openxmlformats.org/officeDocument/2006/relationships/image" Target="../media/image15.jpg"/><Relationship Id="rId4" Type="http://schemas.openxmlformats.org/officeDocument/2006/relationships/image" Target="../media/image14.jpg"/></Relationships>
</file>

<file path=ppt/diagrams/_rels/data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eg"/></Relationships>
</file>

<file path=ppt/diagrams/_rels/data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_rels/data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g"/><Relationship Id="rId1"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eg"/><Relationship Id="rId5" Type="http://schemas.openxmlformats.org/officeDocument/2006/relationships/image" Target="../media/image14.jpg"/><Relationship Id="rId4" Type="http://schemas.openxmlformats.org/officeDocument/2006/relationships/image" Target="../media/image15.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g"/><Relationship Id="rId1"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2492-C583-43A1-99E3-BB917B4B2B8B}" type="doc">
      <dgm:prSet loTypeId="urn:microsoft.com/office/officeart/2005/8/layout/hList2#1" loCatId="list" qsTypeId="urn:microsoft.com/office/officeart/2005/8/quickstyle/simple1" qsCatId="simple" csTypeId="urn:microsoft.com/office/officeart/2005/8/colors/accent0_2" csCatId="mainScheme" phldr="1"/>
      <dgm:spPr/>
      <dgm:t>
        <a:bodyPr/>
        <a:lstStyle/>
        <a:p>
          <a:endParaRPr lang="es-EC"/>
        </a:p>
      </dgm:t>
    </dgm:pt>
    <dgm:pt modelId="{A8B8C60D-88B5-474F-B0F7-FBA2109AFDD4}">
      <dgm:prSet phldrT="[Texto]" custT="1"/>
      <dgm:spPr/>
      <dgm:t>
        <a:bodyPr/>
        <a:lstStyle/>
        <a:p>
          <a:r>
            <a:rPr lang="es-EC" sz="2000" kern="1200" dirty="0" smtClean="0"/>
            <a:t> </a:t>
          </a:r>
          <a:endParaRPr lang="es-EC" sz="2800" b="1" i="1" kern="1200" dirty="0" smtClean="0">
            <a:latin typeface="Calligraph421 BT" pitchFamily="66" charset="0"/>
            <a:ea typeface="+mj-ea"/>
            <a:cs typeface="+mj-cs"/>
          </a:endParaRPr>
        </a:p>
      </dgm:t>
    </dgm:pt>
    <dgm:pt modelId="{44B2011A-EE9F-44EA-BBB4-328A6D68E2D5}" type="parTrans" cxnId="{89695C7E-C984-406E-92ED-39AB6E96D6E8}">
      <dgm:prSet/>
      <dgm:spPr/>
      <dgm:t>
        <a:bodyPr/>
        <a:lstStyle/>
        <a:p>
          <a:endParaRPr lang="es-EC"/>
        </a:p>
      </dgm:t>
    </dgm:pt>
    <dgm:pt modelId="{310D4CD9-E0DB-43CF-995D-9245CB69C031}" type="sibTrans" cxnId="{89695C7E-C984-406E-92ED-39AB6E96D6E8}">
      <dgm:prSet/>
      <dgm:spPr/>
      <dgm:t>
        <a:bodyPr/>
        <a:lstStyle/>
        <a:p>
          <a:endParaRPr lang="es-EC"/>
        </a:p>
      </dgm:t>
    </dgm:pt>
    <dgm:pt modelId="{6C7785DC-6E7E-40B2-BA22-A08A797A59DE}">
      <dgm:prSet phldrT="[Texto]" custT="1">
        <dgm:style>
          <a:lnRef idx="2">
            <a:schemeClr val="accent5"/>
          </a:lnRef>
          <a:fillRef idx="1">
            <a:schemeClr val="lt1"/>
          </a:fillRef>
          <a:effectRef idx="0">
            <a:schemeClr val="accent5"/>
          </a:effectRef>
          <a:fontRef idx="minor">
            <a:schemeClr val="dk1"/>
          </a:fontRef>
        </dgm:style>
      </dgm:prSet>
      <dgm:spPr>
        <a:ln/>
      </dgm:spPr>
      <dgm:t>
        <a:bodyPr/>
        <a:lstStyle/>
        <a:p>
          <a:pPr algn="just">
            <a:lnSpc>
              <a:spcPct val="125000"/>
            </a:lnSpc>
          </a:pPr>
          <a:r>
            <a:rPr lang="es-ES" sz="2800" dirty="0" smtClean="0">
              <a:latin typeface="Century Gothic" panose="020B0502020202020204" pitchFamily="34" charset="0"/>
            </a:rPr>
            <a:t>Determinar la factibilidad para la creación de una empresa Constructora  Inmobiliaria en el Distrito Metropolitano de Quito.</a:t>
          </a:r>
          <a:endParaRPr lang="es-EC" sz="2800" dirty="0">
            <a:solidFill>
              <a:schemeClr val="tx1"/>
            </a:solidFill>
            <a:latin typeface="Century Gothic" panose="020B0502020202020204" pitchFamily="34" charset="0"/>
          </a:endParaRPr>
        </a:p>
      </dgm:t>
    </dgm:pt>
    <dgm:pt modelId="{40755C4B-4E30-4782-A0A7-40B0CC252D34}" type="parTrans" cxnId="{9107310C-E9BB-437E-AC00-FD46FDDA225E}">
      <dgm:prSet/>
      <dgm:spPr/>
      <dgm:t>
        <a:bodyPr/>
        <a:lstStyle/>
        <a:p>
          <a:endParaRPr lang="es-EC"/>
        </a:p>
      </dgm:t>
    </dgm:pt>
    <dgm:pt modelId="{6E977C2A-F8B7-47C6-9B9B-8A6739D93919}" type="sibTrans" cxnId="{9107310C-E9BB-437E-AC00-FD46FDDA225E}">
      <dgm:prSet/>
      <dgm:spPr/>
      <dgm:t>
        <a:bodyPr/>
        <a:lstStyle/>
        <a:p>
          <a:endParaRPr lang="es-EC"/>
        </a:p>
      </dgm:t>
    </dgm:pt>
    <dgm:pt modelId="{A289D479-4916-4673-9756-22EE08F35FA2}" type="pres">
      <dgm:prSet presAssocID="{22C32492-C583-43A1-99E3-BB917B4B2B8B}" presName="linearFlow" presStyleCnt="0">
        <dgm:presLayoutVars>
          <dgm:dir/>
          <dgm:animLvl val="lvl"/>
          <dgm:resizeHandles/>
        </dgm:presLayoutVars>
      </dgm:prSet>
      <dgm:spPr/>
      <dgm:t>
        <a:bodyPr/>
        <a:lstStyle/>
        <a:p>
          <a:endParaRPr lang="es-EC"/>
        </a:p>
      </dgm:t>
    </dgm:pt>
    <dgm:pt modelId="{B3E2C54E-FAC0-4B83-8D63-9B6F6FA0A851}" type="pres">
      <dgm:prSet presAssocID="{A8B8C60D-88B5-474F-B0F7-FBA2109AFDD4}" presName="compositeNode" presStyleCnt="0">
        <dgm:presLayoutVars>
          <dgm:bulletEnabled val="1"/>
        </dgm:presLayoutVars>
      </dgm:prSet>
      <dgm:spPr/>
    </dgm:pt>
    <dgm:pt modelId="{41275FF5-D003-4BB1-BD97-DC920668F358}" type="pres">
      <dgm:prSet presAssocID="{A8B8C60D-88B5-474F-B0F7-FBA2109AFDD4}" presName="image" presStyleLbl="fgImgPlace1" presStyleIdx="0" presStyleCnt="1" custLinFactX="128401" custLinFactNeighborX="200000" custLinFactNeighborY="16217"/>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noFill/>
        </a:ln>
      </dgm:spPr>
      <dgm:t>
        <a:bodyPr/>
        <a:lstStyle/>
        <a:p>
          <a:endParaRPr lang="es-ES"/>
        </a:p>
      </dgm:t>
    </dgm:pt>
    <dgm:pt modelId="{AF309856-8F70-48CD-B822-A25347E0F0D6}" type="pres">
      <dgm:prSet presAssocID="{A8B8C60D-88B5-474F-B0F7-FBA2109AFDD4}" presName="childNode" presStyleLbl="node1" presStyleIdx="0" presStyleCnt="1" custScaleX="114260" custLinFactNeighborX="-2070" custLinFactNeighborY="141">
        <dgm:presLayoutVars>
          <dgm:bulletEnabled val="1"/>
        </dgm:presLayoutVars>
      </dgm:prSet>
      <dgm:spPr/>
      <dgm:t>
        <a:bodyPr/>
        <a:lstStyle/>
        <a:p>
          <a:endParaRPr lang="es-EC"/>
        </a:p>
      </dgm:t>
    </dgm:pt>
    <dgm:pt modelId="{5D0D662D-D643-4C9F-AA06-AD9669D00BD3}" type="pres">
      <dgm:prSet presAssocID="{A8B8C60D-88B5-474F-B0F7-FBA2109AFDD4}" presName="parentNode" presStyleLbl="revTx" presStyleIdx="0" presStyleCnt="1">
        <dgm:presLayoutVars>
          <dgm:chMax val="0"/>
          <dgm:bulletEnabled val="1"/>
        </dgm:presLayoutVars>
      </dgm:prSet>
      <dgm:spPr/>
      <dgm:t>
        <a:bodyPr/>
        <a:lstStyle/>
        <a:p>
          <a:endParaRPr lang="es-EC"/>
        </a:p>
      </dgm:t>
    </dgm:pt>
  </dgm:ptLst>
  <dgm:cxnLst>
    <dgm:cxn modelId="{89695C7E-C984-406E-92ED-39AB6E96D6E8}" srcId="{22C32492-C583-43A1-99E3-BB917B4B2B8B}" destId="{A8B8C60D-88B5-474F-B0F7-FBA2109AFDD4}" srcOrd="0" destOrd="0" parTransId="{44B2011A-EE9F-44EA-BBB4-328A6D68E2D5}" sibTransId="{310D4CD9-E0DB-43CF-995D-9245CB69C031}"/>
    <dgm:cxn modelId="{F976FAC4-A52F-42C7-BCF5-4DA671F466E0}" type="presOf" srcId="{A8B8C60D-88B5-474F-B0F7-FBA2109AFDD4}" destId="{5D0D662D-D643-4C9F-AA06-AD9669D00BD3}" srcOrd="0" destOrd="0" presId="urn:microsoft.com/office/officeart/2005/8/layout/hList2#1"/>
    <dgm:cxn modelId="{9107310C-E9BB-437E-AC00-FD46FDDA225E}" srcId="{A8B8C60D-88B5-474F-B0F7-FBA2109AFDD4}" destId="{6C7785DC-6E7E-40B2-BA22-A08A797A59DE}" srcOrd="0" destOrd="0" parTransId="{40755C4B-4E30-4782-A0A7-40B0CC252D34}" sibTransId="{6E977C2A-F8B7-47C6-9B9B-8A6739D93919}"/>
    <dgm:cxn modelId="{D2C7F456-0F8B-4990-88EE-C3A83CCFC738}" type="presOf" srcId="{6C7785DC-6E7E-40B2-BA22-A08A797A59DE}" destId="{AF309856-8F70-48CD-B822-A25347E0F0D6}" srcOrd="0" destOrd="0" presId="urn:microsoft.com/office/officeart/2005/8/layout/hList2#1"/>
    <dgm:cxn modelId="{BB44C0B5-3CCA-41D7-AC21-0D9AE792DBF3}" type="presOf" srcId="{22C32492-C583-43A1-99E3-BB917B4B2B8B}" destId="{A289D479-4916-4673-9756-22EE08F35FA2}" srcOrd="0" destOrd="0" presId="urn:microsoft.com/office/officeart/2005/8/layout/hList2#1"/>
    <dgm:cxn modelId="{0E674395-E5D7-4DF0-8B68-35529D36AA8B}" type="presParOf" srcId="{A289D479-4916-4673-9756-22EE08F35FA2}" destId="{B3E2C54E-FAC0-4B83-8D63-9B6F6FA0A851}" srcOrd="0" destOrd="0" presId="urn:microsoft.com/office/officeart/2005/8/layout/hList2#1"/>
    <dgm:cxn modelId="{40C0A22D-B5DA-402A-89F8-0645D6993D4A}" type="presParOf" srcId="{B3E2C54E-FAC0-4B83-8D63-9B6F6FA0A851}" destId="{41275FF5-D003-4BB1-BD97-DC920668F358}" srcOrd="0" destOrd="0" presId="urn:microsoft.com/office/officeart/2005/8/layout/hList2#1"/>
    <dgm:cxn modelId="{8423A794-1FFF-43BD-8585-901A3B42EAE0}" type="presParOf" srcId="{B3E2C54E-FAC0-4B83-8D63-9B6F6FA0A851}" destId="{AF309856-8F70-48CD-B822-A25347E0F0D6}" srcOrd="1" destOrd="0" presId="urn:microsoft.com/office/officeart/2005/8/layout/hList2#1"/>
    <dgm:cxn modelId="{9627EA26-D0B2-497C-9CE6-D5340E08F21B}" type="presParOf" srcId="{B3E2C54E-FAC0-4B83-8D63-9B6F6FA0A851}" destId="{5D0D662D-D643-4C9F-AA06-AD9669D00BD3}" srcOrd="2" destOrd="0" presId="urn:microsoft.com/office/officeart/2005/8/layout/h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9F66AF-8B8C-4F58-B9CB-5E385113A30D}"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EC"/>
        </a:p>
      </dgm:t>
    </dgm:pt>
    <dgm:pt modelId="{227CF7D6-155C-4F54-B861-535B439EACBC}">
      <dgm:prSet phldrT="[Texto]" custT="1"/>
      <dgm:spPr/>
      <dgm:t>
        <a:bodyPr/>
        <a:lstStyle/>
        <a:p>
          <a:r>
            <a:rPr lang="es-EC" sz="1200" b="0" dirty="0" smtClean="0">
              <a:latin typeface="Century Gothic" pitchFamily="34" charset="0"/>
            </a:rPr>
            <a:t>Niveles de ingresos</a:t>
          </a:r>
          <a:endParaRPr lang="es-EC" sz="1200" b="0" dirty="0">
            <a:latin typeface="Century Gothic" pitchFamily="34" charset="0"/>
          </a:endParaRPr>
        </a:p>
      </dgm:t>
    </dgm:pt>
    <dgm:pt modelId="{C465D2C5-C825-44E9-B6D2-33C3B5EFBDD0}" type="parTrans" cxnId="{7670A952-BA12-4EEF-80E0-4FAC5C5A657E}">
      <dgm:prSet/>
      <dgm:spPr/>
      <dgm:t>
        <a:bodyPr/>
        <a:lstStyle/>
        <a:p>
          <a:endParaRPr lang="es-EC" sz="1200" b="0">
            <a:latin typeface="Century Gothic" pitchFamily="34" charset="0"/>
          </a:endParaRPr>
        </a:p>
      </dgm:t>
    </dgm:pt>
    <dgm:pt modelId="{00C22339-BDE0-44D8-A386-C652AB6FBC55}" type="sibTrans" cxnId="{7670A952-BA12-4EEF-80E0-4FAC5C5A657E}">
      <dgm:prSet/>
      <dgm:spPr/>
      <dgm:t>
        <a:bodyPr/>
        <a:lstStyle/>
        <a:p>
          <a:endParaRPr lang="es-EC" sz="1200" b="0">
            <a:latin typeface="Century Gothic" pitchFamily="34" charset="0"/>
          </a:endParaRPr>
        </a:p>
      </dgm:t>
    </dgm:pt>
    <dgm:pt modelId="{395169A7-9D98-4525-BF1A-B93F8BD35A40}">
      <dgm:prSet phldrT="[Texto]" custT="1"/>
      <dgm:spPr/>
      <dgm:t>
        <a:bodyPr/>
        <a:lstStyle/>
        <a:p>
          <a:r>
            <a:rPr lang="es-EC" sz="1200" b="0" dirty="0" smtClean="0">
              <a:latin typeface="Century Gothic" pitchFamily="34" charset="0"/>
            </a:rPr>
            <a:t>Gustos y preferencias del consumidor</a:t>
          </a:r>
          <a:endParaRPr lang="es-EC" sz="1200" b="0" dirty="0">
            <a:latin typeface="Century Gothic" pitchFamily="34" charset="0"/>
          </a:endParaRPr>
        </a:p>
      </dgm:t>
    </dgm:pt>
    <dgm:pt modelId="{CB7D0ED7-5274-4FF8-AF83-4914C4CF5D2A}" type="parTrans" cxnId="{A9F36680-46C4-44F1-9D8D-961E99D7738A}">
      <dgm:prSet/>
      <dgm:spPr/>
      <dgm:t>
        <a:bodyPr/>
        <a:lstStyle/>
        <a:p>
          <a:endParaRPr lang="es-EC" sz="1200" b="0">
            <a:latin typeface="Century Gothic" pitchFamily="34" charset="0"/>
          </a:endParaRPr>
        </a:p>
      </dgm:t>
    </dgm:pt>
    <dgm:pt modelId="{F18613FF-F54D-40F5-9383-FF57D92EA7B1}" type="sibTrans" cxnId="{A9F36680-46C4-44F1-9D8D-961E99D7738A}">
      <dgm:prSet/>
      <dgm:spPr/>
      <dgm:t>
        <a:bodyPr/>
        <a:lstStyle/>
        <a:p>
          <a:endParaRPr lang="es-EC" sz="1200" b="0">
            <a:latin typeface="Century Gothic" pitchFamily="34" charset="0"/>
          </a:endParaRPr>
        </a:p>
      </dgm:t>
    </dgm:pt>
    <dgm:pt modelId="{85574B6A-B9E7-47CD-ACB0-9C88CEB70628}">
      <dgm:prSet phldrT="[Texto]" custT="1"/>
      <dgm:spPr/>
      <dgm:t>
        <a:bodyPr/>
        <a:lstStyle/>
        <a:p>
          <a:r>
            <a:rPr lang="es-EC" sz="1200" b="0" dirty="0" smtClean="0">
              <a:latin typeface="Century Gothic" pitchFamily="34" charset="0"/>
            </a:rPr>
            <a:t>Precio de los productos relacionados</a:t>
          </a:r>
          <a:endParaRPr lang="es-EC" sz="1200" b="0" dirty="0">
            <a:latin typeface="Century Gothic" pitchFamily="34" charset="0"/>
          </a:endParaRPr>
        </a:p>
      </dgm:t>
    </dgm:pt>
    <dgm:pt modelId="{447D9150-3ABF-4E95-9EAC-7EF3C7C7A194}" type="parTrans" cxnId="{AC8BC28A-9427-4119-A2AB-ECFCFF3F67C3}">
      <dgm:prSet/>
      <dgm:spPr/>
      <dgm:t>
        <a:bodyPr/>
        <a:lstStyle/>
        <a:p>
          <a:endParaRPr lang="es-EC" sz="1200" b="0">
            <a:latin typeface="Century Gothic" pitchFamily="34" charset="0"/>
          </a:endParaRPr>
        </a:p>
      </dgm:t>
    </dgm:pt>
    <dgm:pt modelId="{DFF2B131-8100-45A6-9D2A-7F46DCE3CDC2}" type="sibTrans" cxnId="{AC8BC28A-9427-4119-A2AB-ECFCFF3F67C3}">
      <dgm:prSet/>
      <dgm:spPr/>
      <dgm:t>
        <a:bodyPr/>
        <a:lstStyle/>
        <a:p>
          <a:endParaRPr lang="es-EC" sz="1200" b="0">
            <a:latin typeface="Century Gothic" pitchFamily="34" charset="0"/>
          </a:endParaRPr>
        </a:p>
      </dgm:t>
    </dgm:pt>
    <dgm:pt modelId="{7E675233-732C-4CCD-88EF-CB0AFFE2FF1D}">
      <dgm:prSet phldrT="[Texto]" custT="1"/>
      <dgm:spPr/>
      <dgm:t>
        <a:bodyPr/>
        <a:lstStyle/>
        <a:p>
          <a:r>
            <a:rPr lang="es-EC" sz="1200" b="0" dirty="0" smtClean="0">
              <a:latin typeface="Century Gothic" pitchFamily="34" charset="0"/>
            </a:rPr>
            <a:t>Expectativas futuras </a:t>
          </a:r>
          <a:endParaRPr lang="es-EC" sz="1200" b="0" dirty="0">
            <a:latin typeface="Century Gothic" pitchFamily="34" charset="0"/>
          </a:endParaRPr>
        </a:p>
      </dgm:t>
    </dgm:pt>
    <dgm:pt modelId="{F045FDA8-BE7E-4821-BA30-92627CB25B37}" type="parTrans" cxnId="{9D3BAC7B-2473-4F64-82A0-32A586E319C0}">
      <dgm:prSet/>
      <dgm:spPr/>
      <dgm:t>
        <a:bodyPr/>
        <a:lstStyle/>
        <a:p>
          <a:endParaRPr lang="es-EC" sz="1200" b="0">
            <a:latin typeface="Century Gothic" pitchFamily="34" charset="0"/>
          </a:endParaRPr>
        </a:p>
      </dgm:t>
    </dgm:pt>
    <dgm:pt modelId="{521D335B-6B95-4A03-BE46-7F2CA837274C}" type="sibTrans" cxnId="{9D3BAC7B-2473-4F64-82A0-32A586E319C0}">
      <dgm:prSet/>
      <dgm:spPr/>
      <dgm:t>
        <a:bodyPr/>
        <a:lstStyle/>
        <a:p>
          <a:endParaRPr lang="es-EC" sz="1200" b="0">
            <a:latin typeface="Century Gothic" pitchFamily="34" charset="0"/>
          </a:endParaRPr>
        </a:p>
      </dgm:t>
    </dgm:pt>
    <dgm:pt modelId="{33FF2724-9624-4218-BD96-9DF4F8335EA2}" type="pres">
      <dgm:prSet presAssocID="{6C9F66AF-8B8C-4F58-B9CB-5E385113A30D}" presName="Name0" presStyleCnt="0">
        <dgm:presLayoutVars>
          <dgm:dir/>
          <dgm:resizeHandles val="exact"/>
        </dgm:presLayoutVars>
      </dgm:prSet>
      <dgm:spPr/>
      <dgm:t>
        <a:bodyPr/>
        <a:lstStyle/>
        <a:p>
          <a:endParaRPr lang="es-EC"/>
        </a:p>
      </dgm:t>
    </dgm:pt>
    <dgm:pt modelId="{02CA2827-C322-458F-9C5C-EF1A8FEA0907}" type="pres">
      <dgm:prSet presAssocID="{227CF7D6-155C-4F54-B861-535B439EACBC}" presName="Name5" presStyleLbl="vennNode1" presStyleIdx="0" presStyleCnt="4" custLinFactNeighborX="-73971" custLinFactNeighborY="42">
        <dgm:presLayoutVars>
          <dgm:bulletEnabled val="1"/>
        </dgm:presLayoutVars>
      </dgm:prSet>
      <dgm:spPr/>
      <dgm:t>
        <a:bodyPr/>
        <a:lstStyle/>
        <a:p>
          <a:endParaRPr lang="es-EC"/>
        </a:p>
      </dgm:t>
    </dgm:pt>
    <dgm:pt modelId="{F4ECB7FD-9F98-4C5B-AB58-172C7B5E9F75}" type="pres">
      <dgm:prSet presAssocID="{00C22339-BDE0-44D8-A386-C652AB6FBC55}" presName="space" presStyleCnt="0"/>
      <dgm:spPr/>
      <dgm:t>
        <a:bodyPr/>
        <a:lstStyle/>
        <a:p>
          <a:endParaRPr lang="es-ES"/>
        </a:p>
      </dgm:t>
    </dgm:pt>
    <dgm:pt modelId="{EC573046-7AF0-4F63-A38E-A13A77C7D726}" type="pres">
      <dgm:prSet presAssocID="{395169A7-9D98-4525-BF1A-B93F8BD35A40}" presName="Name5" presStyleLbl="vennNode1" presStyleIdx="1" presStyleCnt="4" custScaleX="115824">
        <dgm:presLayoutVars>
          <dgm:bulletEnabled val="1"/>
        </dgm:presLayoutVars>
      </dgm:prSet>
      <dgm:spPr/>
      <dgm:t>
        <a:bodyPr/>
        <a:lstStyle/>
        <a:p>
          <a:endParaRPr lang="es-EC"/>
        </a:p>
      </dgm:t>
    </dgm:pt>
    <dgm:pt modelId="{3C68089F-2726-4012-BA53-B659B0A79BAF}" type="pres">
      <dgm:prSet presAssocID="{F18613FF-F54D-40F5-9383-FF57D92EA7B1}" presName="space" presStyleCnt="0"/>
      <dgm:spPr/>
      <dgm:t>
        <a:bodyPr/>
        <a:lstStyle/>
        <a:p>
          <a:endParaRPr lang="es-ES"/>
        </a:p>
      </dgm:t>
    </dgm:pt>
    <dgm:pt modelId="{78528C31-AF05-48BA-8436-A221973AA1A9}" type="pres">
      <dgm:prSet presAssocID="{85574B6A-B9E7-47CD-ACB0-9C88CEB70628}" presName="Name5" presStyleLbl="vennNode1" presStyleIdx="2" presStyleCnt="4" custLinFactNeighborX="73661">
        <dgm:presLayoutVars>
          <dgm:bulletEnabled val="1"/>
        </dgm:presLayoutVars>
      </dgm:prSet>
      <dgm:spPr/>
      <dgm:t>
        <a:bodyPr/>
        <a:lstStyle/>
        <a:p>
          <a:endParaRPr lang="es-EC"/>
        </a:p>
      </dgm:t>
    </dgm:pt>
    <dgm:pt modelId="{DEDE814D-1D99-436E-B260-53059AB27424}" type="pres">
      <dgm:prSet presAssocID="{DFF2B131-8100-45A6-9D2A-7F46DCE3CDC2}" presName="space" presStyleCnt="0"/>
      <dgm:spPr/>
      <dgm:t>
        <a:bodyPr/>
        <a:lstStyle/>
        <a:p>
          <a:endParaRPr lang="es-ES"/>
        </a:p>
      </dgm:t>
    </dgm:pt>
    <dgm:pt modelId="{C6901DBC-B515-48A0-82B0-E182DDBB0E0F}" type="pres">
      <dgm:prSet presAssocID="{7E675233-732C-4CCD-88EF-CB0AFFE2FF1D}" presName="Name5" presStyleLbl="vennNode1" presStyleIdx="3" presStyleCnt="4" custLinFactX="9548" custLinFactNeighborX="100000">
        <dgm:presLayoutVars>
          <dgm:bulletEnabled val="1"/>
        </dgm:presLayoutVars>
      </dgm:prSet>
      <dgm:spPr/>
      <dgm:t>
        <a:bodyPr/>
        <a:lstStyle/>
        <a:p>
          <a:endParaRPr lang="es-EC"/>
        </a:p>
      </dgm:t>
    </dgm:pt>
  </dgm:ptLst>
  <dgm:cxnLst>
    <dgm:cxn modelId="{8E9AF9F6-4BC6-4F46-92BC-EEB7F072013C}" type="presOf" srcId="{85574B6A-B9E7-47CD-ACB0-9C88CEB70628}" destId="{78528C31-AF05-48BA-8436-A221973AA1A9}" srcOrd="0" destOrd="0" presId="urn:microsoft.com/office/officeart/2005/8/layout/venn3"/>
    <dgm:cxn modelId="{99C0E288-7932-4993-8A36-52BC552993C0}" type="presOf" srcId="{227CF7D6-155C-4F54-B861-535B439EACBC}" destId="{02CA2827-C322-458F-9C5C-EF1A8FEA0907}" srcOrd="0" destOrd="0" presId="urn:microsoft.com/office/officeart/2005/8/layout/venn3"/>
    <dgm:cxn modelId="{5AFBBA5A-4739-43D9-A7FD-72E7DFD831B0}" type="presOf" srcId="{6C9F66AF-8B8C-4F58-B9CB-5E385113A30D}" destId="{33FF2724-9624-4218-BD96-9DF4F8335EA2}" srcOrd="0" destOrd="0" presId="urn:microsoft.com/office/officeart/2005/8/layout/venn3"/>
    <dgm:cxn modelId="{AC8BC28A-9427-4119-A2AB-ECFCFF3F67C3}" srcId="{6C9F66AF-8B8C-4F58-B9CB-5E385113A30D}" destId="{85574B6A-B9E7-47CD-ACB0-9C88CEB70628}" srcOrd="2" destOrd="0" parTransId="{447D9150-3ABF-4E95-9EAC-7EF3C7C7A194}" sibTransId="{DFF2B131-8100-45A6-9D2A-7F46DCE3CDC2}"/>
    <dgm:cxn modelId="{9D3BAC7B-2473-4F64-82A0-32A586E319C0}" srcId="{6C9F66AF-8B8C-4F58-B9CB-5E385113A30D}" destId="{7E675233-732C-4CCD-88EF-CB0AFFE2FF1D}" srcOrd="3" destOrd="0" parTransId="{F045FDA8-BE7E-4821-BA30-92627CB25B37}" sibTransId="{521D335B-6B95-4A03-BE46-7F2CA837274C}"/>
    <dgm:cxn modelId="{A9F36680-46C4-44F1-9D8D-961E99D7738A}" srcId="{6C9F66AF-8B8C-4F58-B9CB-5E385113A30D}" destId="{395169A7-9D98-4525-BF1A-B93F8BD35A40}" srcOrd="1" destOrd="0" parTransId="{CB7D0ED7-5274-4FF8-AF83-4914C4CF5D2A}" sibTransId="{F18613FF-F54D-40F5-9383-FF57D92EA7B1}"/>
    <dgm:cxn modelId="{7670A952-BA12-4EEF-80E0-4FAC5C5A657E}" srcId="{6C9F66AF-8B8C-4F58-B9CB-5E385113A30D}" destId="{227CF7D6-155C-4F54-B861-535B439EACBC}" srcOrd="0" destOrd="0" parTransId="{C465D2C5-C825-44E9-B6D2-33C3B5EFBDD0}" sibTransId="{00C22339-BDE0-44D8-A386-C652AB6FBC55}"/>
    <dgm:cxn modelId="{28F8F186-7113-427F-A77C-D0DB7951B97A}" type="presOf" srcId="{395169A7-9D98-4525-BF1A-B93F8BD35A40}" destId="{EC573046-7AF0-4F63-A38E-A13A77C7D726}" srcOrd="0" destOrd="0" presId="urn:microsoft.com/office/officeart/2005/8/layout/venn3"/>
    <dgm:cxn modelId="{9A7D46DB-6071-41D4-94CE-436138EDDD70}" type="presOf" srcId="{7E675233-732C-4CCD-88EF-CB0AFFE2FF1D}" destId="{C6901DBC-B515-48A0-82B0-E182DDBB0E0F}" srcOrd="0" destOrd="0" presId="urn:microsoft.com/office/officeart/2005/8/layout/venn3"/>
    <dgm:cxn modelId="{434D0577-5FCC-4898-AE54-19E98006EADE}" type="presParOf" srcId="{33FF2724-9624-4218-BD96-9DF4F8335EA2}" destId="{02CA2827-C322-458F-9C5C-EF1A8FEA0907}" srcOrd="0" destOrd="0" presId="urn:microsoft.com/office/officeart/2005/8/layout/venn3"/>
    <dgm:cxn modelId="{B1CD1118-A2A5-4592-AB30-381F32915DBE}" type="presParOf" srcId="{33FF2724-9624-4218-BD96-9DF4F8335EA2}" destId="{F4ECB7FD-9F98-4C5B-AB58-172C7B5E9F75}" srcOrd="1" destOrd="0" presId="urn:microsoft.com/office/officeart/2005/8/layout/venn3"/>
    <dgm:cxn modelId="{F61CCBC0-0D92-47DB-86B0-31CCE6B0C494}" type="presParOf" srcId="{33FF2724-9624-4218-BD96-9DF4F8335EA2}" destId="{EC573046-7AF0-4F63-A38E-A13A77C7D726}" srcOrd="2" destOrd="0" presId="urn:microsoft.com/office/officeart/2005/8/layout/venn3"/>
    <dgm:cxn modelId="{9AF3AD57-6028-4637-90E2-AD4E13F1DA23}" type="presParOf" srcId="{33FF2724-9624-4218-BD96-9DF4F8335EA2}" destId="{3C68089F-2726-4012-BA53-B659B0A79BAF}" srcOrd="3" destOrd="0" presId="urn:microsoft.com/office/officeart/2005/8/layout/venn3"/>
    <dgm:cxn modelId="{F0619824-7BB7-44C0-BB73-95E924167F56}" type="presParOf" srcId="{33FF2724-9624-4218-BD96-9DF4F8335EA2}" destId="{78528C31-AF05-48BA-8436-A221973AA1A9}" srcOrd="4" destOrd="0" presId="urn:microsoft.com/office/officeart/2005/8/layout/venn3"/>
    <dgm:cxn modelId="{190B762E-C7DE-4B16-85A6-5110BECDC0A8}" type="presParOf" srcId="{33FF2724-9624-4218-BD96-9DF4F8335EA2}" destId="{DEDE814D-1D99-436E-B260-53059AB27424}" srcOrd="5" destOrd="0" presId="urn:microsoft.com/office/officeart/2005/8/layout/venn3"/>
    <dgm:cxn modelId="{80D824B4-0C45-4845-AEC7-C6280D38AFB9}" type="presParOf" srcId="{33FF2724-9624-4218-BD96-9DF4F8335EA2}" destId="{C6901DBC-B515-48A0-82B0-E182DDBB0E0F}"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ED0B70-67DF-4846-B20A-6D6491A3755B}" type="doc">
      <dgm:prSet loTypeId="urn:microsoft.com/office/officeart/2005/8/layout/equation1" loCatId="process" qsTypeId="urn:microsoft.com/office/officeart/2005/8/quickstyle/simple3" qsCatId="simple" csTypeId="urn:microsoft.com/office/officeart/2005/8/colors/colorful5" csCatId="colorful" phldr="1"/>
      <dgm:spPr/>
    </dgm:pt>
    <dgm:pt modelId="{AB835C11-E396-4AA5-97D8-EEE14CCD6644}">
      <dgm:prSet phldrT="[Texto]" custT="1"/>
      <dgm:spPr/>
      <dgm:t>
        <a:bodyPr/>
        <a:lstStyle/>
        <a:p>
          <a:r>
            <a:rPr lang="es-EC" sz="1200" dirty="0" smtClean="0">
              <a:latin typeface="Century Gothic" pitchFamily="34" charset="0"/>
            </a:rPr>
            <a:t>DEMANDA</a:t>
          </a:r>
          <a:endParaRPr lang="es-EC" sz="1200" dirty="0">
            <a:latin typeface="Century Gothic" pitchFamily="34" charset="0"/>
          </a:endParaRPr>
        </a:p>
      </dgm:t>
    </dgm:pt>
    <dgm:pt modelId="{4964BBC4-7E66-415A-BEA7-5AEEA4E100F2}" type="parTrans" cxnId="{AA7686DA-4432-40A2-A2B9-D4C5E807CE5A}">
      <dgm:prSet/>
      <dgm:spPr/>
      <dgm:t>
        <a:bodyPr/>
        <a:lstStyle/>
        <a:p>
          <a:endParaRPr lang="es-EC" sz="1200">
            <a:latin typeface="Century Gothic" pitchFamily="34" charset="0"/>
          </a:endParaRPr>
        </a:p>
      </dgm:t>
    </dgm:pt>
    <dgm:pt modelId="{AB62E53E-1314-42A9-A581-9BECA7B5CB59}" type="sibTrans" cxnId="{AA7686DA-4432-40A2-A2B9-D4C5E807CE5A}">
      <dgm:prSet custT="1"/>
      <dgm:spPr/>
      <dgm:t>
        <a:bodyPr/>
        <a:lstStyle/>
        <a:p>
          <a:endParaRPr lang="es-EC" sz="1200">
            <a:latin typeface="Century Gothic" pitchFamily="34" charset="0"/>
          </a:endParaRPr>
        </a:p>
      </dgm:t>
    </dgm:pt>
    <dgm:pt modelId="{4933B51B-70FB-4AA1-85E9-F16B9036BC69}">
      <dgm:prSet phldrT="[Texto]" custT="1"/>
      <dgm:spPr/>
      <dgm:t>
        <a:bodyPr/>
        <a:lstStyle/>
        <a:p>
          <a:r>
            <a:rPr lang="es-EC" sz="1200" dirty="0" smtClean="0">
              <a:latin typeface="Century Gothic" pitchFamily="34" charset="0"/>
            </a:rPr>
            <a:t>OFERTA</a:t>
          </a:r>
          <a:endParaRPr lang="es-EC" sz="1200" dirty="0">
            <a:latin typeface="Century Gothic" pitchFamily="34" charset="0"/>
          </a:endParaRPr>
        </a:p>
      </dgm:t>
    </dgm:pt>
    <dgm:pt modelId="{F5D39798-7D05-4D85-B8E5-20BAD5072A77}" type="parTrans" cxnId="{A38A50AE-7F52-440A-AF26-C5EF21DD79C9}">
      <dgm:prSet/>
      <dgm:spPr/>
      <dgm:t>
        <a:bodyPr/>
        <a:lstStyle/>
        <a:p>
          <a:endParaRPr lang="es-EC" sz="1200">
            <a:latin typeface="Century Gothic" pitchFamily="34" charset="0"/>
          </a:endParaRPr>
        </a:p>
      </dgm:t>
    </dgm:pt>
    <dgm:pt modelId="{75F32F35-1B3D-457C-8773-29BC9F081631}" type="sibTrans" cxnId="{A38A50AE-7F52-440A-AF26-C5EF21DD79C9}">
      <dgm:prSet custT="1"/>
      <dgm:spPr/>
      <dgm:t>
        <a:bodyPr/>
        <a:lstStyle/>
        <a:p>
          <a:endParaRPr lang="es-EC" sz="1200">
            <a:latin typeface="Century Gothic" pitchFamily="34" charset="0"/>
          </a:endParaRPr>
        </a:p>
      </dgm:t>
    </dgm:pt>
    <dgm:pt modelId="{1A86674F-C9E0-402A-A868-0550D72D90D2}">
      <dgm:prSet phldrT="[Texto]" custT="1"/>
      <dgm:spPr/>
      <dgm:t>
        <a:bodyPr/>
        <a:lstStyle/>
        <a:p>
          <a:r>
            <a:rPr lang="es-EC" sz="1200" dirty="0" smtClean="0">
              <a:latin typeface="Century Gothic" pitchFamily="34" charset="0"/>
            </a:rPr>
            <a:t>DEMANDA INSATISFECHA</a:t>
          </a:r>
          <a:endParaRPr lang="es-EC" sz="1200" dirty="0">
            <a:latin typeface="Century Gothic" pitchFamily="34" charset="0"/>
          </a:endParaRPr>
        </a:p>
      </dgm:t>
    </dgm:pt>
    <dgm:pt modelId="{52C3C04A-A666-4819-9848-53119D0799FA}" type="parTrans" cxnId="{99380ADA-F1A0-4D7D-8B65-037F8657E3FF}">
      <dgm:prSet/>
      <dgm:spPr/>
      <dgm:t>
        <a:bodyPr/>
        <a:lstStyle/>
        <a:p>
          <a:endParaRPr lang="es-EC" sz="1200">
            <a:latin typeface="Century Gothic" pitchFamily="34" charset="0"/>
          </a:endParaRPr>
        </a:p>
      </dgm:t>
    </dgm:pt>
    <dgm:pt modelId="{388D64D6-F2D9-45CC-B8ED-454441F66A0E}" type="sibTrans" cxnId="{99380ADA-F1A0-4D7D-8B65-037F8657E3FF}">
      <dgm:prSet/>
      <dgm:spPr/>
      <dgm:t>
        <a:bodyPr/>
        <a:lstStyle/>
        <a:p>
          <a:endParaRPr lang="es-EC" sz="1200">
            <a:latin typeface="Century Gothic" pitchFamily="34" charset="0"/>
          </a:endParaRPr>
        </a:p>
      </dgm:t>
    </dgm:pt>
    <dgm:pt modelId="{4B490055-B6A5-4632-83AD-5C79E3ED0579}" type="pres">
      <dgm:prSet presAssocID="{E1ED0B70-67DF-4846-B20A-6D6491A3755B}" presName="linearFlow" presStyleCnt="0">
        <dgm:presLayoutVars>
          <dgm:dir/>
          <dgm:resizeHandles val="exact"/>
        </dgm:presLayoutVars>
      </dgm:prSet>
      <dgm:spPr/>
    </dgm:pt>
    <dgm:pt modelId="{208149E8-C829-422B-8B02-369A066D72F4}" type="pres">
      <dgm:prSet presAssocID="{AB835C11-E396-4AA5-97D8-EEE14CCD6644}" presName="node" presStyleLbl="node1" presStyleIdx="0" presStyleCnt="3">
        <dgm:presLayoutVars>
          <dgm:bulletEnabled val="1"/>
        </dgm:presLayoutVars>
      </dgm:prSet>
      <dgm:spPr/>
      <dgm:t>
        <a:bodyPr/>
        <a:lstStyle/>
        <a:p>
          <a:endParaRPr lang="es-EC"/>
        </a:p>
      </dgm:t>
    </dgm:pt>
    <dgm:pt modelId="{AF2A0E93-73B8-4A38-95F1-E94BAAF61347}" type="pres">
      <dgm:prSet presAssocID="{AB62E53E-1314-42A9-A581-9BECA7B5CB59}" presName="spacerL" presStyleCnt="0"/>
      <dgm:spPr/>
    </dgm:pt>
    <dgm:pt modelId="{8478D8DD-9919-4582-98F0-EA967BF13AA6}" type="pres">
      <dgm:prSet presAssocID="{AB62E53E-1314-42A9-A581-9BECA7B5CB59}" presName="sibTrans" presStyleLbl="sibTrans2D1" presStyleIdx="0" presStyleCnt="2"/>
      <dgm:spPr>
        <a:prstGeom prst="mathMinus">
          <a:avLst/>
        </a:prstGeom>
      </dgm:spPr>
      <dgm:t>
        <a:bodyPr/>
        <a:lstStyle/>
        <a:p>
          <a:endParaRPr lang="es-EC"/>
        </a:p>
      </dgm:t>
    </dgm:pt>
    <dgm:pt modelId="{D8B6A356-A482-4A92-B934-2FB69261E62B}" type="pres">
      <dgm:prSet presAssocID="{AB62E53E-1314-42A9-A581-9BECA7B5CB59}" presName="spacerR" presStyleCnt="0"/>
      <dgm:spPr/>
    </dgm:pt>
    <dgm:pt modelId="{A222098E-3DD7-4ED4-B03E-AD31FD8DA83B}" type="pres">
      <dgm:prSet presAssocID="{4933B51B-70FB-4AA1-85E9-F16B9036BC69}" presName="node" presStyleLbl="node1" presStyleIdx="1" presStyleCnt="3">
        <dgm:presLayoutVars>
          <dgm:bulletEnabled val="1"/>
        </dgm:presLayoutVars>
      </dgm:prSet>
      <dgm:spPr/>
      <dgm:t>
        <a:bodyPr/>
        <a:lstStyle/>
        <a:p>
          <a:endParaRPr lang="es-EC"/>
        </a:p>
      </dgm:t>
    </dgm:pt>
    <dgm:pt modelId="{BA22FD12-EFBD-4B81-A10B-3684D4F89248}" type="pres">
      <dgm:prSet presAssocID="{75F32F35-1B3D-457C-8773-29BC9F081631}" presName="spacerL" presStyleCnt="0"/>
      <dgm:spPr/>
    </dgm:pt>
    <dgm:pt modelId="{A2DA58CB-7ABF-42FF-81A6-4BC0D893B15D}" type="pres">
      <dgm:prSet presAssocID="{75F32F35-1B3D-457C-8773-29BC9F081631}" presName="sibTrans" presStyleLbl="sibTrans2D1" presStyleIdx="1" presStyleCnt="2"/>
      <dgm:spPr/>
      <dgm:t>
        <a:bodyPr/>
        <a:lstStyle/>
        <a:p>
          <a:endParaRPr lang="es-EC"/>
        </a:p>
      </dgm:t>
    </dgm:pt>
    <dgm:pt modelId="{7ABF3A5C-FC3D-4E1B-96D5-9F8EC5BEFEBC}" type="pres">
      <dgm:prSet presAssocID="{75F32F35-1B3D-457C-8773-29BC9F081631}" presName="spacerR" presStyleCnt="0"/>
      <dgm:spPr/>
    </dgm:pt>
    <dgm:pt modelId="{0C79535B-3B13-48F7-BAE0-2355B56DE7DE}" type="pres">
      <dgm:prSet presAssocID="{1A86674F-C9E0-402A-A868-0550D72D90D2}" presName="node" presStyleLbl="node1" presStyleIdx="2" presStyleCnt="3" custScaleX="136794">
        <dgm:presLayoutVars>
          <dgm:bulletEnabled val="1"/>
        </dgm:presLayoutVars>
      </dgm:prSet>
      <dgm:spPr/>
      <dgm:t>
        <a:bodyPr/>
        <a:lstStyle/>
        <a:p>
          <a:endParaRPr lang="es-EC"/>
        </a:p>
      </dgm:t>
    </dgm:pt>
  </dgm:ptLst>
  <dgm:cxnLst>
    <dgm:cxn modelId="{AA7686DA-4432-40A2-A2B9-D4C5E807CE5A}" srcId="{E1ED0B70-67DF-4846-B20A-6D6491A3755B}" destId="{AB835C11-E396-4AA5-97D8-EEE14CCD6644}" srcOrd="0" destOrd="0" parTransId="{4964BBC4-7E66-415A-BEA7-5AEEA4E100F2}" sibTransId="{AB62E53E-1314-42A9-A581-9BECA7B5CB59}"/>
    <dgm:cxn modelId="{1AD5F571-A353-4FAD-9DBA-173DC3F5454E}" type="presOf" srcId="{AB835C11-E396-4AA5-97D8-EEE14CCD6644}" destId="{208149E8-C829-422B-8B02-369A066D72F4}" srcOrd="0" destOrd="0" presId="urn:microsoft.com/office/officeart/2005/8/layout/equation1"/>
    <dgm:cxn modelId="{B793F37F-5C48-4C49-A0F4-16FBD6EAC54D}" type="presOf" srcId="{4933B51B-70FB-4AA1-85E9-F16B9036BC69}" destId="{A222098E-3DD7-4ED4-B03E-AD31FD8DA83B}" srcOrd="0" destOrd="0" presId="urn:microsoft.com/office/officeart/2005/8/layout/equation1"/>
    <dgm:cxn modelId="{99380ADA-F1A0-4D7D-8B65-037F8657E3FF}" srcId="{E1ED0B70-67DF-4846-B20A-6D6491A3755B}" destId="{1A86674F-C9E0-402A-A868-0550D72D90D2}" srcOrd="2" destOrd="0" parTransId="{52C3C04A-A666-4819-9848-53119D0799FA}" sibTransId="{388D64D6-F2D9-45CC-B8ED-454441F66A0E}"/>
    <dgm:cxn modelId="{EF365931-A737-4ECB-91C1-1737408568F0}" type="presOf" srcId="{E1ED0B70-67DF-4846-B20A-6D6491A3755B}" destId="{4B490055-B6A5-4632-83AD-5C79E3ED0579}" srcOrd="0" destOrd="0" presId="urn:microsoft.com/office/officeart/2005/8/layout/equation1"/>
    <dgm:cxn modelId="{CBF4DED8-FCA4-48C6-B2B9-BBDABAC7277A}" type="presOf" srcId="{AB62E53E-1314-42A9-A581-9BECA7B5CB59}" destId="{8478D8DD-9919-4582-98F0-EA967BF13AA6}" srcOrd="0" destOrd="0" presId="urn:microsoft.com/office/officeart/2005/8/layout/equation1"/>
    <dgm:cxn modelId="{57FB0E38-6508-4093-80AD-C079E5D059A4}" type="presOf" srcId="{1A86674F-C9E0-402A-A868-0550D72D90D2}" destId="{0C79535B-3B13-48F7-BAE0-2355B56DE7DE}" srcOrd="0" destOrd="0" presId="urn:microsoft.com/office/officeart/2005/8/layout/equation1"/>
    <dgm:cxn modelId="{A38A50AE-7F52-440A-AF26-C5EF21DD79C9}" srcId="{E1ED0B70-67DF-4846-B20A-6D6491A3755B}" destId="{4933B51B-70FB-4AA1-85E9-F16B9036BC69}" srcOrd="1" destOrd="0" parTransId="{F5D39798-7D05-4D85-B8E5-20BAD5072A77}" sibTransId="{75F32F35-1B3D-457C-8773-29BC9F081631}"/>
    <dgm:cxn modelId="{20465A40-0BFE-4403-9961-65A20838EE55}" type="presOf" srcId="{75F32F35-1B3D-457C-8773-29BC9F081631}" destId="{A2DA58CB-7ABF-42FF-81A6-4BC0D893B15D}" srcOrd="0" destOrd="0" presId="urn:microsoft.com/office/officeart/2005/8/layout/equation1"/>
    <dgm:cxn modelId="{8A1BD431-774D-4FFF-84D1-8FA2C0F76984}" type="presParOf" srcId="{4B490055-B6A5-4632-83AD-5C79E3ED0579}" destId="{208149E8-C829-422B-8B02-369A066D72F4}" srcOrd="0" destOrd="0" presId="urn:microsoft.com/office/officeart/2005/8/layout/equation1"/>
    <dgm:cxn modelId="{F325FE9C-F15E-4B89-8EEA-485DB2099DCE}" type="presParOf" srcId="{4B490055-B6A5-4632-83AD-5C79E3ED0579}" destId="{AF2A0E93-73B8-4A38-95F1-E94BAAF61347}" srcOrd="1" destOrd="0" presId="urn:microsoft.com/office/officeart/2005/8/layout/equation1"/>
    <dgm:cxn modelId="{4A3BCA77-50F7-4106-865E-E5A6FB2CB501}" type="presParOf" srcId="{4B490055-B6A5-4632-83AD-5C79E3ED0579}" destId="{8478D8DD-9919-4582-98F0-EA967BF13AA6}" srcOrd="2" destOrd="0" presId="urn:microsoft.com/office/officeart/2005/8/layout/equation1"/>
    <dgm:cxn modelId="{EA7A5CD3-ABBD-4807-BD32-6054B21C0BE5}" type="presParOf" srcId="{4B490055-B6A5-4632-83AD-5C79E3ED0579}" destId="{D8B6A356-A482-4A92-B934-2FB69261E62B}" srcOrd="3" destOrd="0" presId="urn:microsoft.com/office/officeart/2005/8/layout/equation1"/>
    <dgm:cxn modelId="{3ADCBFA4-83AF-4B19-A71E-EF76B8CD4713}" type="presParOf" srcId="{4B490055-B6A5-4632-83AD-5C79E3ED0579}" destId="{A222098E-3DD7-4ED4-B03E-AD31FD8DA83B}" srcOrd="4" destOrd="0" presId="urn:microsoft.com/office/officeart/2005/8/layout/equation1"/>
    <dgm:cxn modelId="{38C17C31-B2C9-441B-B8A8-E0189F7D307D}" type="presParOf" srcId="{4B490055-B6A5-4632-83AD-5C79E3ED0579}" destId="{BA22FD12-EFBD-4B81-A10B-3684D4F89248}" srcOrd="5" destOrd="0" presId="urn:microsoft.com/office/officeart/2005/8/layout/equation1"/>
    <dgm:cxn modelId="{E2C9C8EC-3626-40D3-8C8D-6812805E301F}" type="presParOf" srcId="{4B490055-B6A5-4632-83AD-5C79E3ED0579}" destId="{A2DA58CB-7ABF-42FF-81A6-4BC0D893B15D}" srcOrd="6" destOrd="0" presId="urn:microsoft.com/office/officeart/2005/8/layout/equation1"/>
    <dgm:cxn modelId="{5C4520F3-3FF9-46BF-B5B3-409DC3358714}" type="presParOf" srcId="{4B490055-B6A5-4632-83AD-5C79E3ED0579}" destId="{7ABF3A5C-FC3D-4E1B-96D5-9F8EC5BEFEBC}" srcOrd="7" destOrd="0" presId="urn:microsoft.com/office/officeart/2005/8/layout/equation1"/>
    <dgm:cxn modelId="{B011AEC4-202D-472C-AC03-06B241603CE8}" type="presParOf" srcId="{4B490055-B6A5-4632-83AD-5C79E3ED0579}" destId="{0C79535B-3B13-48F7-BAE0-2355B56DE7DE}"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1061E2-499A-425E-8EC6-3D37017D03EC}" type="doc">
      <dgm:prSet loTypeId="urn:microsoft.com/office/officeart/2005/8/layout/default#2" loCatId="list" qsTypeId="urn:microsoft.com/office/officeart/2005/8/quickstyle/simple3" qsCatId="simple" csTypeId="urn:microsoft.com/office/officeart/2005/8/colors/colorful5" csCatId="colorful" phldr="1"/>
      <dgm:spPr/>
      <dgm:t>
        <a:bodyPr/>
        <a:lstStyle/>
        <a:p>
          <a:endParaRPr lang="es-EC"/>
        </a:p>
      </dgm:t>
    </dgm:pt>
    <dgm:pt modelId="{7C95F1C3-55F7-4919-810B-CA85405B33CD}">
      <dgm:prSet phldrT="[Texto]" custT="1"/>
      <dgm:spPr/>
      <dgm:t>
        <a:bodyPr/>
        <a:lstStyle/>
        <a:p>
          <a:r>
            <a:rPr lang="es-EC" sz="1600" b="0" dirty="0" smtClean="0">
              <a:latin typeface="Century Gothic" pitchFamily="34" charset="0"/>
            </a:rPr>
            <a:t>Mercado</a:t>
          </a:r>
          <a:endParaRPr lang="es-EC" sz="1600" b="0" dirty="0">
            <a:latin typeface="Century Gothic" pitchFamily="34" charset="0"/>
          </a:endParaRPr>
        </a:p>
      </dgm:t>
    </dgm:pt>
    <dgm:pt modelId="{C49311DF-DB58-4670-AFF3-2A72B2ABB2C2}" type="parTrans" cxnId="{5F0F897B-2F58-4618-9BED-07CAB1A389B8}">
      <dgm:prSet/>
      <dgm:spPr/>
      <dgm:t>
        <a:bodyPr/>
        <a:lstStyle/>
        <a:p>
          <a:endParaRPr lang="es-EC" sz="1600" b="0">
            <a:solidFill>
              <a:schemeClr val="tx1"/>
            </a:solidFill>
            <a:latin typeface="Century Gothic" pitchFamily="34" charset="0"/>
          </a:endParaRPr>
        </a:p>
      </dgm:t>
    </dgm:pt>
    <dgm:pt modelId="{25ADC033-34C4-4815-BE34-20A3784A2679}" type="sibTrans" cxnId="{5F0F897B-2F58-4618-9BED-07CAB1A389B8}">
      <dgm:prSet/>
      <dgm:spPr/>
      <dgm:t>
        <a:bodyPr/>
        <a:lstStyle/>
        <a:p>
          <a:endParaRPr lang="es-EC" sz="1600" b="0">
            <a:solidFill>
              <a:schemeClr val="tx1"/>
            </a:solidFill>
            <a:latin typeface="Century Gothic" pitchFamily="34" charset="0"/>
          </a:endParaRPr>
        </a:p>
      </dgm:t>
    </dgm:pt>
    <dgm:pt modelId="{6AF6D2DE-3ACF-4928-9490-C436DA3D199E}">
      <dgm:prSet phldrT="[Texto]" custT="1"/>
      <dgm:spPr/>
      <dgm:t>
        <a:bodyPr/>
        <a:lstStyle/>
        <a:p>
          <a:r>
            <a:rPr lang="es-EC" sz="1600" b="0" dirty="0" smtClean="0">
              <a:latin typeface="Century Gothic" pitchFamily="34" charset="0"/>
            </a:rPr>
            <a:t>Disponibilidad de </a:t>
          </a:r>
          <a:r>
            <a:rPr lang="es-EC" sz="1600" b="0" dirty="0" err="1" smtClean="0">
              <a:latin typeface="Century Gothic" pitchFamily="34" charset="0"/>
            </a:rPr>
            <a:t>Serv</a:t>
          </a:r>
          <a:r>
            <a:rPr lang="es-EC" sz="1600" b="0" dirty="0" smtClean="0">
              <a:latin typeface="Century Gothic" pitchFamily="34" charset="0"/>
            </a:rPr>
            <a:t>. Básicos</a:t>
          </a:r>
          <a:endParaRPr lang="es-EC" sz="1600" b="0" dirty="0">
            <a:latin typeface="Century Gothic" pitchFamily="34" charset="0"/>
          </a:endParaRPr>
        </a:p>
      </dgm:t>
    </dgm:pt>
    <dgm:pt modelId="{2F8D3E13-CE1D-4561-B8E5-547AA03400B3}" type="parTrans" cxnId="{18A4D606-BA00-4F89-80F2-3C3A2DE639A8}">
      <dgm:prSet/>
      <dgm:spPr/>
      <dgm:t>
        <a:bodyPr/>
        <a:lstStyle/>
        <a:p>
          <a:endParaRPr lang="es-EC" sz="1600" b="0">
            <a:solidFill>
              <a:schemeClr val="tx1"/>
            </a:solidFill>
            <a:latin typeface="Century Gothic" pitchFamily="34" charset="0"/>
          </a:endParaRPr>
        </a:p>
      </dgm:t>
    </dgm:pt>
    <dgm:pt modelId="{90F051FA-042A-472C-9769-E4D2B59C3B5A}" type="sibTrans" cxnId="{18A4D606-BA00-4F89-80F2-3C3A2DE639A8}">
      <dgm:prSet/>
      <dgm:spPr/>
      <dgm:t>
        <a:bodyPr/>
        <a:lstStyle/>
        <a:p>
          <a:endParaRPr lang="es-EC" sz="1600" b="0">
            <a:solidFill>
              <a:schemeClr val="tx1"/>
            </a:solidFill>
            <a:latin typeface="Century Gothic" pitchFamily="34" charset="0"/>
          </a:endParaRPr>
        </a:p>
      </dgm:t>
    </dgm:pt>
    <dgm:pt modelId="{1F962B15-4DBB-4B0B-9395-518DE5FCA06F}">
      <dgm:prSet phldrT="[Texto]" custT="1"/>
      <dgm:spPr/>
      <dgm:t>
        <a:bodyPr/>
        <a:lstStyle/>
        <a:p>
          <a:r>
            <a:rPr lang="es-EC" sz="1600" b="0" dirty="0" smtClean="0">
              <a:latin typeface="Century Gothic" pitchFamily="34" charset="0"/>
            </a:rPr>
            <a:t>Disponibilidad de Mano de Obra</a:t>
          </a:r>
          <a:endParaRPr lang="es-EC" sz="1600" b="0" dirty="0">
            <a:latin typeface="Century Gothic" pitchFamily="34" charset="0"/>
          </a:endParaRPr>
        </a:p>
      </dgm:t>
    </dgm:pt>
    <dgm:pt modelId="{5AB19372-30A2-478E-81A6-402453E386EB}" type="parTrans" cxnId="{BD08D844-AC6A-41CE-8463-4899AFDCF17F}">
      <dgm:prSet/>
      <dgm:spPr/>
      <dgm:t>
        <a:bodyPr/>
        <a:lstStyle/>
        <a:p>
          <a:endParaRPr lang="es-EC" sz="1600" b="0">
            <a:solidFill>
              <a:schemeClr val="tx1"/>
            </a:solidFill>
            <a:latin typeface="Century Gothic" pitchFamily="34" charset="0"/>
          </a:endParaRPr>
        </a:p>
      </dgm:t>
    </dgm:pt>
    <dgm:pt modelId="{40B85080-636F-4C30-860F-FEEE1ADC28B2}" type="sibTrans" cxnId="{BD08D844-AC6A-41CE-8463-4899AFDCF17F}">
      <dgm:prSet/>
      <dgm:spPr/>
      <dgm:t>
        <a:bodyPr/>
        <a:lstStyle/>
        <a:p>
          <a:endParaRPr lang="es-EC" sz="1600" b="0">
            <a:solidFill>
              <a:schemeClr val="tx1"/>
            </a:solidFill>
            <a:latin typeface="Century Gothic" pitchFamily="34" charset="0"/>
          </a:endParaRPr>
        </a:p>
      </dgm:t>
    </dgm:pt>
    <dgm:pt modelId="{12412ADF-335C-4C93-B8CA-824F0B9AFE6B}">
      <dgm:prSet phldrT="[Texto]" custT="1"/>
      <dgm:spPr/>
      <dgm:t>
        <a:bodyPr/>
        <a:lstStyle/>
        <a:p>
          <a:r>
            <a:rPr lang="es-EC" sz="1600" b="0" dirty="0" smtClean="0">
              <a:latin typeface="Century Gothic" pitchFamily="34" charset="0"/>
            </a:rPr>
            <a:t>Economías de Escala</a:t>
          </a:r>
          <a:endParaRPr lang="es-EC" sz="1600" b="0" dirty="0">
            <a:latin typeface="Century Gothic" pitchFamily="34" charset="0"/>
          </a:endParaRPr>
        </a:p>
      </dgm:t>
    </dgm:pt>
    <dgm:pt modelId="{149A0B92-8B1E-40B0-B8DB-4B255A59A8F1}" type="parTrans" cxnId="{7029D8A7-03DE-4FE0-AD29-505F3F179B03}">
      <dgm:prSet/>
      <dgm:spPr/>
      <dgm:t>
        <a:bodyPr/>
        <a:lstStyle/>
        <a:p>
          <a:endParaRPr lang="es-EC" sz="1600" b="0">
            <a:solidFill>
              <a:schemeClr val="tx1"/>
            </a:solidFill>
            <a:latin typeface="Century Gothic" pitchFamily="34" charset="0"/>
          </a:endParaRPr>
        </a:p>
      </dgm:t>
    </dgm:pt>
    <dgm:pt modelId="{A5A7309C-0745-41C5-B7B0-8D13829A872B}" type="sibTrans" cxnId="{7029D8A7-03DE-4FE0-AD29-505F3F179B03}">
      <dgm:prSet/>
      <dgm:spPr/>
      <dgm:t>
        <a:bodyPr/>
        <a:lstStyle/>
        <a:p>
          <a:endParaRPr lang="es-EC" sz="1600" b="0">
            <a:solidFill>
              <a:schemeClr val="tx1"/>
            </a:solidFill>
            <a:latin typeface="Century Gothic" pitchFamily="34" charset="0"/>
          </a:endParaRPr>
        </a:p>
      </dgm:t>
    </dgm:pt>
    <dgm:pt modelId="{742528D0-115D-4E77-87FF-280805BC642C}">
      <dgm:prSet phldrT="[Texto]" custT="1"/>
      <dgm:spPr/>
      <dgm:t>
        <a:bodyPr/>
        <a:lstStyle/>
        <a:p>
          <a:r>
            <a:rPr lang="es-EC" sz="1600" b="0" dirty="0" smtClean="0">
              <a:latin typeface="Century Gothic" pitchFamily="34" charset="0"/>
            </a:rPr>
            <a:t>Disponibilidad de tecnología</a:t>
          </a:r>
          <a:endParaRPr lang="es-EC" sz="1600" b="0" dirty="0">
            <a:latin typeface="Century Gothic" pitchFamily="34" charset="0"/>
          </a:endParaRPr>
        </a:p>
      </dgm:t>
    </dgm:pt>
    <dgm:pt modelId="{5D682198-C241-40C2-B582-D31CFD0BDEDE}" type="parTrans" cxnId="{8D8D4625-6C83-4CA6-8C36-24E5DEE41111}">
      <dgm:prSet/>
      <dgm:spPr/>
      <dgm:t>
        <a:bodyPr/>
        <a:lstStyle/>
        <a:p>
          <a:endParaRPr lang="es-EC" sz="1400" b="0"/>
        </a:p>
      </dgm:t>
    </dgm:pt>
    <dgm:pt modelId="{965EBE63-233E-46EB-A454-AB709F230124}" type="sibTrans" cxnId="{8D8D4625-6C83-4CA6-8C36-24E5DEE41111}">
      <dgm:prSet/>
      <dgm:spPr/>
      <dgm:t>
        <a:bodyPr/>
        <a:lstStyle/>
        <a:p>
          <a:endParaRPr lang="es-EC" sz="1400" b="0"/>
        </a:p>
      </dgm:t>
    </dgm:pt>
    <dgm:pt modelId="{81408A5A-7837-450D-AE93-19F169D65DA9}">
      <dgm:prSet phldrT="[Texto]" custT="1"/>
      <dgm:spPr/>
      <dgm:t>
        <a:bodyPr/>
        <a:lstStyle/>
        <a:p>
          <a:r>
            <a:rPr lang="es-EC" sz="1600" b="0" dirty="0" smtClean="0">
              <a:latin typeface="Century Gothic" pitchFamily="34" charset="0"/>
            </a:rPr>
            <a:t>Disponibilidad de insumos y materia prima</a:t>
          </a:r>
          <a:endParaRPr lang="es-EC" sz="1600" b="0" dirty="0">
            <a:latin typeface="Century Gothic" pitchFamily="34" charset="0"/>
          </a:endParaRPr>
        </a:p>
      </dgm:t>
    </dgm:pt>
    <dgm:pt modelId="{945EEE0F-0E1E-4A42-AD85-ED124F4341EA}" type="parTrans" cxnId="{6D72DB78-9ED3-4E1C-839F-895DC74AC3B2}">
      <dgm:prSet/>
      <dgm:spPr/>
      <dgm:t>
        <a:bodyPr/>
        <a:lstStyle/>
        <a:p>
          <a:endParaRPr lang="es-EC" sz="1400" b="0"/>
        </a:p>
      </dgm:t>
    </dgm:pt>
    <dgm:pt modelId="{3BCC3C7E-FE9C-482E-8F0F-2CFF9D61DAC1}" type="sibTrans" cxnId="{6D72DB78-9ED3-4E1C-839F-895DC74AC3B2}">
      <dgm:prSet/>
      <dgm:spPr/>
      <dgm:t>
        <a:bodyPr/>
        <a:lstStyle/>
        <a:p>
          <a:endParaRPr lang="es-EC" sz="1400" b="0"/>
        </a:p>
      </dgm:t>
    </dgm:pt>
    <dgm:pt modelId="{B7C33BA5-34C1-4412-A565-88747FBD17D4}" type="pres">
      <dgm:prSet presAssocID="{5D1061E2-499A-425E-8EC6-3D37017D03EC}" presName="diagram" presStyleCnt="0">
        <dgm:presLayoutVars>
          <dgm:dir/>
          <dgm:resizeHandles val="exact"/>
        </dgm:presLayoutVars>
      </dgm:prSet>
      <dgm:spPr/>
      <dgm:t>
        <a:bodyPr/>
        <a:lstStyle/>
        <a:p>
          <a:endParaRPr lang="es-EC"/>
        </a:p>
      </dgm:t>
    </dgm:pt>
    <dgm:pt modelId="{60F8EE44-D655-4887-A840-3FD6A6F3C25B}" type="pres">
      <dgm:prSet presAssocID="{7C95F1C3-55F7-4919-810B-CA85405B33CD}" presName="node" presStyleLbl="node1" presStyleIdx="0" presStyleCnt="6">
        <dgm:presLayoutVars>
          <dgm:bulletEnabled val="1"/>
        </dgm:presLayoutVars>
      </dgm:prSet>
      <dgm:spPr/>
      <dgm:t>
        <a:bodyPr/>
        <a:lstStyle/>
        <a:p>
          <a:endParaRPr lang="es-EC"/>
        </a:p>
      </dgm:t>
    </dgm:pt>
    <dgm:pt modelId="{5E1442D9-62D7-4171-AC34-185F691A892E}" type="pres">
      <dgm:prSet presAssocID="{25ADC033-34C4-4815-BE34-20A3784A2679}" presName="sibTrans" presStyleCnt="0"/>
      <dgm:spPr/>
      <dgm:t>
        <a:bodyPr/>
        <a:lstStyle/>
        <a:p>
          <a:endParaRPr lang="es-EC"/>
        </a:p>
      </dgm:t>
    </dgm:pt>
    <dgm:pt modelId="{95F8B3BB-5A25-4818-BF1D-B7CA84FE28B2}" type="pres">
      <dgm:prSet presAssocID="{6AF6D2DE-3ACF-4928-9490-C436DA3D199E}" presName="node" presStyleLbl="node1" presStyleIdx="1" presStyleCnt="6" custLinFactNeighborX="1801" custLinFactNeighborY="224">
        <dgm:presLayoutVars>
          <dgm:bulletEnabled val="1"/>
        </dgm:presLayoutVars>
      </dgm:prSet>
      <dgm:spPr/>
      <dgm:t>
        <a:bodyPr/>
        <a:lstStyle/>
        <a:p>
          <a:endParaRPr lang="es-EC"/>
        </a:p>
      </dgm:t>
    </dgm:pt>
    <dgm:pt modelId="{CC0A730C-21C7-484C-B25A-143945D5231E}" type="pres">
      <dgm:prSet presAssocID="{90F051FA-042A-472C-9769-E4D2B59C3B5A}" presName="sibTrans" presStyleCnt="0"/>
      <dgm:spPr/>
      <dgm:t>
        <a:bodyPr/>
        <a:lstStyle/>
        <a:p>
          <a:endParaRPr lang="es-EC"/>
        </a:p>
      </dgm:t>
    </dgm:pt>
    <dgm:pt modelId="{F198FBCA-A466-4D7D-86DE-8B3E64BD507C}" type="pres">
      <dgm:prSet presAssocID="{1F962B15-4DBB-4B0B-9395-518DE5FCA06F}" presName="node" presStyleLbl="node1" presStyleIdx="2" presStyleCnt="6">
        <dgm:presLayoutVars>
          <dgm:bulletEnabled val="1"/>
        </dgm:presLayoutVars>
      </dgm:prSet>
      <dgm:spPr/>
      <dgm:t>
        <a:bodyPr/>
        <a:lstStyle/>
        <a:p>
          <a:endParaRPr lang="es-EC"/>
        </a:p>
      </dgm:t>
    </dgm:pt>
    <dgm:pt modelId="{E9077505-B590-48C1-A6C0-BF390FD94010}" type="pres">
      <dgm:prSet presAssocID="{40B85080-636F-4C30-860F-FEEE1ADC28B2}" presName="sibTrans" presStyleCnt="0"/>
      <dgm:spPr/>
      <dgm:t>
        <a:bodyPr/>
        <a:lstStyle/>
        <a:p>
          <a:endParaRPr lang="es-EC"/>
        </a:p>
      </dgm:t>
    </dgm:pt>
    <dgm:pt modelId="{6C393050-BAF5-4F40-8FA3-EC3021E0F7C6}" type="pres">
      <dgm:prSet presAssocID="{12412ADF-335C-4C93-B8CA-824F0B9AFE6B}" presName="node" presStyleLbl="node1" presStyleIdx="3" presStyleCnt="6">
        <dgm:presLayoutVars>
          <dgm:bulletEnabled val="1"/>
        </dgm:presLayoutVars>
      </dgm:prSet>
      <dgm:spPr/>
      <dgm:t>
        <a:bodyPr/>
        <a:lstStyle/>
        <a:p>
          <a:endParaRPr lang="es-EC"/>
        </a:p>
      </dgm:t>
    </dgm:pt>
    <dgm:pt modelId="{B4BA48E9-3DA7-4920-8CD3-975193BFCAF0}" type="pres">
      <dgm:prSet presAssocID="{A5A7309C-0745-41C5-B7B0-8D13829A872B}" presName="sibTrans" presStyleCnt="0"/>
      <dgm:spPr/>
    </dgm:pt>
    <dgm:pt modelId="{D47DEC24-AE67-4E1F-BCA0-93F0805D6BBE}" type="pres">
      <dgm:prSet presAssocID="{742528D0-115D-4E77-87FF-280805BC642C}" presName="node" presStyleLbl="node1" presStyleIdx="4" presStyleCnt="6">
        <dgm:presLayoutVars>
          <dgm:bulletEnabled val="1"/>
        </dgm:presLayoutVars>
      </dgm:prSet>
      <dgm:spPr/>
      <dgm:t>
        <a:bodyPr/>
        <a:lstStyle/>
        <a:p>
          <a:endParaRPr lang="es-EC"/>
        </a:p>
      </dgm:t>
    </dgm:pt>
    <dgm:pt modelId="{F9C26085-8E22-4AF2-9335-5A0DBA9C220C}" type="pres">
      <dgm:prSet presAssocID="{965EBE63-233E-46EB-A454-AB709F230124}" presName="sibTrans" presStyleCnt="0"/>
      <dgm:spPr/>
    </dgm:pt>
    <dgm:pt modelId="{1E77A723-C9FD-4F24-AC12-8A9ECDF6D666}" type="pres">
      <dgm:prSet presAssocID="{81408A5A-7837-450D-AE93-19F169D65DA9}" presName="node" presStyleLbl="node1" presStyleIdx="5" presStyleCnt="6">
        <dgm:presLayoutVars>
          <dgm:bulletEnabled val="1"/>
        </dgm:presLayoutVars>
      </dgm:prSet>
      <dgm:spPr/>
      <dgm:t>
        <a:bodyPr/>
        <a:lstStyle/>
        <a:p>
          <a:endParaRPr lang="es-EC"/>
        </a:p>
      </dgm:t>
    </dgm:pt>
  </dgm:ptLst>
  <dgm:cxnLst>
    <dgm:cxn modelId="{BD08D844-AC6A-41CE-8463-4899AFDCF17F}" srcId="{5D1061E2-499A-425E-8EC6-3D37017D03EC}" destId="{1F962B15-4DBB-4B0B-9395-518DE5FCA06F}" srcOrd="2" destOrd="0" parTransId="{5AB19372-30A2-478E-81A6-402453E386EB}" sibTransId="{40B85080-636F-4C30-860F-FEEE1ADC28B2}"/>
    <dgm:cxn modelId="{8515C07A-E463-47FD-93EC-F9C0A95A1566}" type="presOf" srcId="{5D1061E2-499A-425E-8EC6-3D37017D03EC}" destId="{B7C33BA5-34C1-4412-A565-88747FBD17D4}" srcOrd="0" destOrd="0" presId="urn:microsoft.com/office/officeart/2005/8/layout/default#2"/>
    <dgm:cxn modelId="{73426403-5AAA-44F7-8A5B-E9CE330EF8D6}" type="presOf" srcId="{742528D0-115D-4E77-87FF-280805BC642C}" destId="{D47DEC24-AE67-4E1F-BCA0-93F0805D6BBE}" srcOrd="0" destOrd="0" presId="urn:microsoft.com/office/officeart/2005/8/layout/default#2"/>
    <dgm:cxn modelId="{5F0F897B-2F58-4618-9BED-07CAB1A389B8}" srcId="{5D1061E2-499A-425E-8EC6-3D37017D03EC}" destId="{7C95F1C3-55F7-4919-810B-CA85405B33CD}" srcOrd="0" destOrd="0" parTransId="{C49311DF-DB58-4670-AFF3-2A72B2ABB2C2}" sibTransId="{25ADC033-34C4-4815-BE34-20A3784A2679}"/>
    <dgm:cxn modelId="{8D8D4625-6C83-4CA6-8C36-24E5DEE41111}" srcId="{5D1061E2-499A-425E-8EC6-3D37017D03EC}" destId="{742528D0-115D-4E77-87FF-280805BC642C}" srcOrd="4" destOrd="0" parTransId="{5D682198-C241-40C2-B582-D31CFD0BDEDE}" sibTransId="{965EBE63-233E-46EB-A454-AB709F230124}"/>
    <dgm:cxn modelId="{6138DE1D-BDE8-40CF-951D-D4B4C2D3C115}" type="presOf" srcId="{7C95F1C3-55F7-4919-810B-CA85405B33CD}" destId="{60F8EE44-D655-4887-A840-3FD6A6F3C25B}" srcOrd="0" destOrd="0" presId="urn:microsoft.com/office/officeart/2005/8/layout/default#2"/>
    <dgm:cxn modelId="{CE7DCC23-F70D-4D9B-B258-6D9A4A1AF644}" type="presOf" srcId="{6AF6D2DE-3ACF-4928-9490-C436DA3D199E}" destId="{95F8B3BB-5A25-4818-BF1D-B7CA84FE28B2}" srcOrd="0" destOrd="0" presId="urn:microsoft.com/office/officeart/2005/8/layout/default#2"/>
    <dgm:cxn modelId="{7029D8A7-03DE-4FE0-AD29-505F3F179B03}" srcId="{5D1061E2-499A-425E-8EC6-3D37017D03EC}" destId="{12412ADF-335C-4C93-B8CA-824F0B9AFE6B}" srcOrd="3" destOrd="0" parTransId="{149A0B92-8B1E-40B0-B8DB-4B255A59A8F1}" sibTransId="{A5A7309C-0745-41C5-B7B0-8D13829A872B}"/>
    <dgm:cxn modelId="{F62D99EE-C94E-4A62-AF1A-C270378FAC67}" type="presOf" srcId="{1F962B15-4DBB-4B0B-9395-518DE5FCA06F}" destId="{F198FBCA-A466-4D7D-86DE-8B3E64BD507C}" srcOrd="0" destOrd="0" presId="urn:microsoft.com/office/officeart/2005/8/layout/default#2"/>
    <dgm:cxn modelId="{D0CD7427-79B5-4FB9-BB22-0CF7B0247E9F}" type="presOf" srcId="{12412ADF-335C-4C93-B8CA-824F0B9AFE6B}" destId="{6C393050-BAF5-4F40-8FA3-EC3021E0F7C6}" srcOrd="0" destOrd="0" presId="urn:microsoft.com/office/officeart/2005/8/layout/default#2"/>
    <dgm:cxn modelId="{BF652E33-107A-47C5-87A4-A59A2E3A9BD8}" type="presOf" srcId="{81408A5A-7837-450D-AE93-19F169D65DA9}" destId="{1E77A723-C9FD-4F24-AC12-8A9ECDF6D666}" srcOrd="0" destOrd="0" presId="urn:microsoft.com/office/officeart/2005/8/layout/default#2"/>
    <dgm:cxn modelId="{6D72DB78-9ED3-4E1C-839F-895DC74AC3B2}" srcId="{5D1061E2-499A-425E-8EC6-3D37017D03EC}" destId="{81408A5A-7837-450D-AE93-19F169D65DA9}" srcOrd="5" destOrd="0" parTransId="{945EEE0F-0E1E-4A42-AD85-ED124F4341EA}" sibTransId="{3BCC3C7E-FE9C-482E-8F0F-2CFF9D61DAC1}"/>
    <dgm:cxn modelId="{18A4D606-BA00-4F89-80F2-3C3A2DE639A8}" srcId="{5D1061E2-499A-425E-8EC6-3D37017D03EC}" destId="{6AF6D2DE-3ACF-4928-9490-C436DA3D199E}" srcOrd="1" destOrd="0" parTransId="{2F8D3E13-CE1D-4561-B8E5-547AA03400B3}" sibTransId="{90F051FA-042A-472C-9769-E4D2B59C3B5A}"/>
    <dgm:cxn modelId="{426001AF-4F5D-499A-91BF-2E556147C98E}" type="presParOf" srcId="{B7C33BA5-34C1-4412-A565-88747FBD17D4}" destId="{60F8EE44-D655-4887-A840-3FD6A6F3C25B}" srcOrd="0" destOrd="0" presId="urn:microsoft.com/office/officeart/2005/8/layout/default#2"/>
    <dgm:cxn modelId="{16AC4831-065F-4EC8-8E86-AD2F4039CD91}" type="presParOf" srcId="{B7C33BA5-34C1-4412-A565-88747FBD17D4}" destId="{5E1442D9-62D7-4171-AC34-185F691A892E}" srcOrd="1" destOrd="0" presId="urn:microsoft.com/office/officeart/2005/8/layout/default#2"/>
    <dgm:cxn modelId="{366CAB30-D59B-4082-B10C-95096738E524}" type="presParOf" srcId="{B7C33BA5-34C1-4412-A565-88747FBD17D4}" destId="{95F8B3BB-5A25-4818-BF1D-B7CA84FE28B2}" srcOrd="2" destOrd="0" presId="urn:microsoft.com/office/officeart/2005/8/layout/default#2"/>
    <dgm:cxn modelId="{8DE334A5-7002-4B64-B7B7-5FD114B3F862}" type="presParOf" srcId="{B7C33BA5-34C1-4412-A565-88747FBD17D4}" destId="{CC0A730C-21C7-484C-B25A-143945D5231E}" srcOrd="3" destOrd="0" presId="urn:microsoft.com/office/officeart/2005/8/layout/default#2"/>
    <dgm:cxn modelId="{76BA28B6-B27B-481A-A98F-911A3854FAAC}" type="presParOf" srcId="{B7C33BA5-34C1-4412-A565-88747FBD17D4}" destId="{F198FBCA-A466-4D7D-86DE-8B3E64BD507C}" srcOrd="4" destOrd="0" presId="urn:microsoft.com/office/officeart/2005/8/layout/default#2"/>
    <dgm:cxn modelId="{047941E5-5D08-4151-9FE1-9C8221236DC4}" type="presParOf" srcId="{B7C33BA5-34C1-4412-A565-88747FBD17D4}" destId="{E9077505-B590-48C1-A6C0-BF390FD94010}" srcOrd="5" destOrd="0" presId="urn:microsoft.com/office/officeart/2005/8/layout/default#2"/>
    <dgm:cxn modelId="{C848CF76-39E8-4371-AE65-5D384ED59259}" type="presParOf" srcId="{B7C33BA5-34C1-4412-A565-88747FBD17D4}" destId="{6C393050-BAF5-4F40-8FA3-EC3021E0F7C6}" srcOrd="6" destOrd="0" presId="urn:microsoft.com/office/officeart/2005/8/layout/default#2"/>
    <dgm:cxn modelId="{AA39C950-BA39-4325-9D65-255400D90BDB}" type="presParOf" srcId="{B7C33BA5-34C1-4412-A565-88747FBD17D4}" destId="{B4BA48E9-3DA7-4920-8CD3-975193BFCAF0}" srcOrd="7" destOrd="0" presId="urn:microsoft.com/office/officeart/2005/8/layout/default#2"/>
    <dgm:cxn modelId="{03E87872-5944-496D-B79C-104B753A57C4}" type="presParOf" srcId="{B7C33BA5-34C1-4412-A565-88747FBD17D4}" destId="{D47DEC24-AE67-4E1F-BCA0-93F0805D6BBE}" srcOrd="8" destOrd="0" presId="urn:microsoft.com/office/officeart/2005/8/layout/default#2"/>
    <dgm:cxn modelId="{22413182-F286-485F-96A6-8A8E0D595118}" type="presParOf" srcId="{B7C33BA5-34C1-4412-A565-88747FBD17D4}" destId="{F9C26085-8E22-4AF2-9335-5A0DBA9C220C}" srcOrd="9" destOrd="0" presId="urn:microsoft.com/office/officeart/2005/8/layout/default#2"/>
    <dgm:cxn modelId="{B3EBF3D5-68D4-4F6E-836D-1BAD9418C832}" type="presParOf" srcId="{B7C33BA5-34C1-4412-A565-88747FBD17D4}" destId="{1E77A723-C9FD-4F24-AC12-8A9ECDF6D666}"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B2D103-21BA-476F-82C5-A534655846B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E9C466BE-2A1F-4C1B-9A04-0CCCBA148F08}">
      <dgm:prSet phldrT="[Texto]"/>
      <dgm:spPr/>
      <dgm:t>
        <a:bodyPr/>
        <a:lstStyle/>
        <a:p>
          <a:r>
            <a:rPr lang="es-EC" b="1" dirty="0" smtClean="0">
              <a:latin typeface="Century Gothic" pitchFamily="34" charset="0"/>
            </a:rPr>
            <a:t>1. ESTUDIO ORGANIZACIONAL</a:t>
          </a:r>
          <a:endParaRPr lang="es-EC" b="1" dirty="0">
            <a:latin typeface="Century Gothic" pitchFamily="34" charset="0"/>
          </a:endParaRPr>
        </a:p>
      </dgm:t>
    </dgm:pt>
    <dgm:pt modelId="{27CE0CB1-BBDE-4D67-A940-2A4065C35850}" type="parTrans" cxnId="{C412420F-A255-49F9-8C48-267B819CE507}">
      <dgm:prSet/>
      <dgm:spPr/>
      <dgm:t>
        <a:bodyPr/>
        <a:lstStyle/>
        <a:p>
          <a:endParaRPr lang="es-EC" b="1">
            <a:latin typeface="Century Gothic" pitchFamily="34" charset="0"/>
          </a:endParaRPr>
        </a:p>
      </dgm:t>
    </dgm:pt>
    <dgm:pt modelId="{7CDB63C3-0B80-4CEF-AD02-FA91A1FB6E28}" type="sibTrans" cxnId="{C412420F-A255-49F9-8C48-267B819CE507}">
      <dgm:prSet/>
      <dgm:spPr/>
      <dgm:t>
        <a:bodyPr/>
        <a:lstStyle/>
        <a:p>
          <a:endParaRPr lang="es-EC" b="1">
            <a:latin typeface="Century Gothic" pitchFamily="34" charset="0"/>
          </a:endParaRPr>
        </a:p>
      </dgm:t>
    </dgm:pt>
    <dgm:pt modelId="{7F65F006-5505-4A54-8F06-7B15F05CE2C8}">
      <dgm:prSet phldrT="[Texto]"/>
      <dgm:spPr/>
      <dgm:t>
        <a:bodyPr/>
        <a:lstStyle/>
        <a:p>
          <a:r>
            <a:rPr lang="es-EC" b="1" dirty="0" smtClean="0">
              <a:latin typeface="Century Gothic" pitchFamily="34" charset="0"/>
            </a:rPr>
            <a:t>2. ESTUDIO DE MERCADO</a:t>
          </a:r>
          <a:endParaRPr lang="es-EC" b="1" dirty="0">
            <a:latin typeface="Century Gothic" pitchFamily="34" charset="0"/>
          </a:endParaRPr>
        </a:p>
      </dgm:t>
    </dgm:pt>
    <dgm:pt modelId="{EAA56339-3D9E-4C49-AF09-2E50791DA9D6}" type="parTrans" cxnId="{801E9BA5-F310-42E2-9538-A7959F65D852}">
      <dgm:prSet/>
      <dgm:spPr/>
      <dgm:t>
        <a:bodyPr/>
        <a:lstStyle/>
        <a:p>
          <a:endParaRPr lang="es-EC" b="1">
            <a:latin typeface="Century Gothic" pitchFamily="34" charset="0"/>
          </a:endParaRPr>
        </a:p>
      </dgm:t>
    </dgm:pt>
    <dgm:pt modelId="{1E1384D0-FEE2-4499-82DD-A9D610E767F8}" type="sibTrans" cxnId="{801E9BA5-F310-42E2-9538-A7959F65D852}">
      <dgm:prSet/>
      <dgm:spPr/>
      <dgm:t>
        <a:bodyPr/>
        <a:lstStyle/>
        <a:p>
          <a:endParaRPr lang="es-EC" b="1">
            <a:latin typeface="Century Gothic" pitchFamily="34" charset="0"/>
          </a:endParaRPr>
        </a:p>
      </dgm:t>
    </dgm:pt>
    <dgm:pt modelId="{78032257-AE13-45ED-A233-BE4289C7F122}">
      <dgm:prSet phldrT="[Texto]"/>
      <dgm:spPr/>
      <dgm:t>
        <a:bodyPr/>
        <a:lstStyle/>
        <a:p>
          <a:r>
            <a:rPr lang="es-EC" b="1" dirty="0" smtClean="0">
              <a:latin typeface="Century Gothic" pitchFamily="34" charset="0"/>
            </a:rPr>
            <a:t>3. ESTUDIO TÉCNICO</a:t>
          </a:r>
          <a:endParaRPr lang="es-EC" b="1" dirty="0">
            <a:latin typeface="Century Gothic" pitchFamily="34" charset="0"/>
          </a:endParaRPr>
        </a:p>
      </dgm:t>
    </dgm:pt>
    <dgm:pt modelId="{459BCB30-D8A5-48AC-BECC-6A231F37A89E}" type="parTrans" cxnId="{31088F00-6224-4B0C-836C-50EA43B18D72}">
      <dgm:prSet/>
      <dgm:spPr/>
      <dgm:t>
        <a:bodyPr/>
        <a:lstStyle/>
        <a:p>
          <a:endParaRPr lang="es-EC" b="1">
            <a:latin typeface="Century Gothic" pitchFamily="34" charset="0"/>
          </a:endParaRPr>
        </a:p>
      </dgm:t>
    </dgm:pt>
    <dgm:pt modelId="{9E404607-4E16-4FC0-8EE2-3F649C81D3EF}" type="sibTrans" cxnId="{31088F00-6224-4B0C-836C-50EA43B18D72}">
      <dgm:prSet/>
      <dgm:spPr/>
      <dgm:t>
        <a:bodyPr/>
        <a:lstStyle/>
        <a:p>
          <a:endParaRPr lang="es-EC" b="1">
            <a:latin typeface="Century Gothic" pitchFamily="34" charset="0"/>
          </a:endParaRPr>
        </a:p>
      </dgm:t>
    </dgm:pt>
    <dgm:pt modelId="{B74D6EEB-B9C7-4B9B-B2CF-9C8575B8D734}">
      <dgm:prSet phldrT="[Texto]"/>
      <dgm:spPr/>
      <dgm:t>
        <a:bodyPr/>
        <a:lstStyle/>
        <a:p>
          <a:r>
            <a:rPr lang="es-EC" b="1" dirty="0" smtClean="0">
              <a:latin typeface="Century Gothic" pitchFamily="34" charset="0"/>
            </a:rPr>
            <a:t>4. ESTUDIO  FINANCIERO</a:t>
          </a:r>
          <a:endParaRPr lang="es-EC" b="1" dirty="0">
            <a:latin typeface="Century Gothic" pitchFamily="34" charset="0"/>
          </a:endParaRPr>
        </a:p>
      </dgm:t>
    </dgm:pt>
    <dgm:pt modelId="{0F7E7CF3-278D-460C-82DC-79CDB1595553}" type="parTrans" cxnId="{1AE73367-8758-48A6-AE95-22E08E14CBD1}">
      <dgm:prSet/>
      <dgm:spPr/>
      <dgm:t>
        <a:bodyPr/>
        <a:lstStyle/>
        <a:p>
          <a:endParaRPr lang="es-EC" b="1">
            <a:latin typeface="Century Gothic" pitchFamily="34" charset="0"/>
          </a:endParaRPr>
        </a:p>
      </dgm:t>
    </dgm:pt>
    <dgm:pt modelId="{C9BAE89D-6B4C-4A61-8A67-5D6D22DCF20F}" type="sibTrans" cxnId="{1AE73367-8758-48A6-AE95-22E08E14CBD1}">
      <dgm:prSet/>
      <dgm:spPr/>
      <dgm:t>
        <a:bodyPr/>
        <a:lstStyle/>
        <a:p>
          <a:endParaRPr lang="es-EC" b="1">
            <a:latin typeface="Century Gothic" pitchFamily="34" charset="0"/>
          </a:endParaRPr>
        </a:p>
      </dgm:t>
    </dgm:pt>
    <dgm:pt modelId="{DFBDE5E5-A389-41E6-AD48-1C0D5F7D9619}">
      <dgm:prSet/>
      <dgm:spPr/>
      <dgm:t>
        <a:bodyPr/>
        <a:lstStyle/>
        <a:p>
          <a:r>
            <a:rPr lang="es-ES" b="1" dirty="0" smtClean="0">
              <a:latin typeface="Century Gothic" panose="020B0502020202020204" pitchFamily="34" charset="0"/>
            </a:rPr>
            <a:t>5. CONCLUSIONES Y RECOMENDACIONES</a:t>
          </a:r>
          <a:endParaRPr lang="es-ES" b="1" dirty="0">
            <a:latin typeface="Century Gothic" panose="020B0502020202020204" pitchFamily="34" charset="0"/>
          </a:endParaRPr>
        </a:p>
      </dgm:t>
    </dgm:pt>
    <dgm:pt modelId="{EC582CE5-0897-4945-ABB5-8AB8BB28E680}" type="parTrans" cxnId="{CAAF24F3-10FB-4163-8B1E-58D23BA38D45}">
      <dgm:prSet/>
      <dgm:spPr/>
      <dgm:t>
        <a:bodyPr/>
        <a:lstStyle/>
        <a:p>
          <a:endParaRPr lang="es-ES"/>
        </a:p>
      </dgm:t>
    </dgm:pt>
    <dgm:pt modelId="{2733B5AC-64EF-4E82-A02D-352A1EA1FAF0}" type="sibTrans" cxnId="{CAAF24F3-10FB-4163-8B1E-58D23BA38D45}">
      <dgm:prSet/>
      <dgm:spPr/>
      <dgm:t>
        <a:bodyPr/>
        <a:lstStyle/>
        <a:p>
          <a:endParaRPr lang="es-ES"/>
        </a:p>
      </dgm:t>
    </dgm:pt>
    <dgm:pt modelId="{54359250-EE7A-4A65-A59B-E1CEADDC2E1E}" type="pres">
      <dgm:prSet presAssocID="{25B2D103-21BA-476F-82C5-A534655846BA}" presName="linear" presStyleCnt="0">
        <dgm:presLayoutVars>
          <dgm:dir/>
          <dgm:animLvl val="lvl"/>
          <dgm:resizeHandles val="exact"/>
        </dgm:presLayoutVars>
      </dgm:prSet>
      <dgm:spPr/>
      <dgm:t>
        <a:bodyPr/>
        <a:lstStyle/>
        <a:p>
          <a:endParaRPr lang="es-EC"/>
        </a:p>
      </dgm:t>
    </dgm:pt>
    <dgm:pt modelId="{F37A61EA-3F8C-4E45-98A3-ABFB3A8784DD}" type="pres">
      <dgm:prSet presAssocID="{E9C466BE-2A1F-4C1B-9A04-0CCCBA148F08}" presName="parentLin" presStyleCnt="0"/>
      <dgm:spPr/>
    </dgm:pt>
    <dgm:pt modelId="{C3B5C36E-A433-4BD1-8918-3A6529F1E117}" type="pres">
      <dgm:prSet presAssocID="{E9C466BE-2A1F-4C1B-9A04-0CCCBA148F08}" presName="parentLeftMargin" presStyleLbl="node1" presStyleIdx="0" presStyleCnt="5"/>
      <dgm:spPr/>
      <dgm:t>
        <a:bodyPr/>
        <a:lstStyle/>
        <a:p>
          <a:endParaRPr lang="es-EC"/>
        </a:p>
      </dgm:t>
    </dgm:pt>
    <dgm:pt modelId="{8BF62A28-DF65-48BC-AA06-22D568C99863}" type="pres">
      <dgm:prSet presAssocID="{E9C466BE-2A1F-4C1B-9A04-0CCCBA148F08}" presName="parentText" presStyleLbl="node1" presStyleIdx="0" presStyleCnt="5" custScaleX="103350">
        <dgm:presLayoutVars>
          <dgm:chMax val="0"/>
          <dgm:bulletEnabled val="1"/>
        </dgm:presLayoutVars>
      </dgm:prSet>
      <dgm:spPr/>
      <dgm:t>
        <a:bodyPr/>
        <a:lstStyle/>
        <a:p>
          <a:endParaRPr lang="es-EC"/>
        </a:p>
      </dgm:t>
    </dgm:pt>
    <dgm:pt modelId="{B0A77C47-7362-4503-AC0A-4BD04920CA8F}" type="pres">
      <dgm:prSet presAssocID="{E9C466BE-2A1F-4C1B-9A04-0CCCBA148F08}" presName="negativeSpace" presStyleCnt="0"/>
      <dgm:spPr/>
    </dgm:pt>
    <dgm:pt modelId="{3518DA6B-DFE1-48C4-896D-35D70937E2CF}" type="pres">
      <dgm:prSet presAssocID="{E9C466BE-2A1F-4C1B-9A04-0CCCBA148F08}" presName="childText" presStyleLbl="conFgAcc1" presStyleIdx="0" presStyleCnt="5">
        <dgm:presLayoutVars>
          <dgm:bulletEnabled val="1"/>
        </dgm:presLayoutVars>
      </dgm:prSet>
      <dgm:spPr/>
    </dgm:pt>
    <dgm:pt modelId="{17EE0ECB-C33D-4737-8102-308741F84376}" type="pres">
      <dgm:prSet presAssocID="{7CDB63C3-0B80-4CEF-AD02-FA91A1FB6E28}" presName="spaceBetweenRectangles" presStyleCnt="0"/>
      <dgm:spPr/>
    </dgm:pt>
    <dgm:pt modelId="{D93FE6C2-48A5-4E4C-B487-BB9A65B026C8}" type="pres">
      <dgm:prSet presAssocID="{7F65F006-5505-4A54-8F06-7B15F05CE2C8}" presName="parentLin" presStyleCnt="0"/>
      <dgm:spPr/>
    </dgm:pt>
    <dgm:pt modelId="{6A762586-4300-42E8-9ABC-EF575BF01282}" type="pres">
      <dgm:prSet presAssocID="{7F65F006-5505-4A54-8F06-7B15F05CE2C8}" presName="parentLeftMargin" presStyleLbl="node1" presStyleIdx="0" presStyleCnt="5"/>
      <dgm:spPr/>
      <dgm:t>
        <a:bodyPr/>
        <a:lstStyle/>
        <a:p>
          <a:endParaRPr lang="es-EC"/>
        </a:p>
      </dgm:t>
    </dgm:pt>
    <dgm:pt modelId="{A7F4159E-A81F-450A-880D-3D43CA7F4806}" type="pres">
      <dgm:prSet presAssocID="{7F65F006-5505-4A54-8F06-7B15F05CE2C8}" presName="parentText" presStyleLbl="node1" presStyleIdx="1" presStyleCnt="5" custScaleX="103350">
        <dgm:presLayoutVars>
          <dgm:chMax val="0"/>
          <dgm:bulletEnabled val="1"/>
        </dgm:presLayoutVars>
      </dgm:prSet>
      <dgm:spPr/>
      <dgm:t>
        <a:bodyPr/>
        <a:lstStyle/>
        <a:p>
          <a:endParaRPr lang="es-EC"/>
        </a:p>
      </dgm:t>
    </dgm:pt>
    <dgm:pt modelId="{6AC100C0-C1A0-4517-AAC2-B188DB5BD82D}" type="pres">
      <dgm:prSet presAssocID="{7F65F006-5505-4A54-8F06-7B15F05CE2C8}" presName="negativeSpace" presStyleCnt="0"/>
      <dgm:spPr/>
    </dgm:pt>
    <dgm:pt modelId="{9FD819FD-22D3-48FA-A166-583CE418ECEE}" type="pres">
      <dgm:prSet presAssocID="{7F65F006-5505-4A54-8F06-7B15F05CE2C8}" presName="childText" presStyleLbl="conFgAcc1" presStyleIdx="1" presStyleCnt="5">
        <dgm:presLayoutVars>
          <dgm:bulletEnabled val="1"/>
        </dgm:presLayoutVars>
      </dgm:prSet>
      <dgm:spPr/>
    </dgm:pt>
    <dgm:pt modelId="{2166FAEF-7D58-4673-9ADB-9B992E492023}" type="pres">
      <dgm:prSet presAssocID="{1E1384D0-FEE2-4499-82DD-A9D610E767F8}" presName="spaceBetweenRectangles" presStyleCnt="0"/>
      <dgm:spPr/>
    </dgm:pt>
    <dgm:pt modelId="{6619DFAB-44E2-4D45-B751-C09A3CDFAC74}" type="pres">
      <dgm:prSet presAssocID="{78032257-AE13-45ED-A233-BE4289C7F122}" presName="parentLin" presStyleCnt="0"/>
      <dgm:spPr/>
    </dgm:pt>
    <dgm:pt modelId="{53AEB432-4918-4CF1-BFDC-1B2D95F3DBAD}" type="pres">
      <dgm:prSet presAssocID="{78032257-AE13-45ED-A233-BE4289C7F122}" presName="parentLeftMargin" presStyleLbl="node1" presStyleIdx="1" presStyleCnt="5"/>
      <dgm:spPr/>
      <dgm:t>
        <a:bodyPr/>
        <a:lstStyle/>
        <a:p>
          <a:endParaRPr lang="es-EC"/>
        </a:p>
      </dgm:t>
    </dgm:pt>
    <dgm:pt modelId="{56F06F4F-62F1-41CA-9C78-2B4DFFD67AD8}" type="pres">
      <dgm:prSet presAssocID="{78032257-AE13-45ED-A233-BE4289C7F122}" presName="parentText" presStyleLbl="node1" presStyleIdx="2" presStyleCnt="5" custScaleX="103350">
        <dgm:presLayoutVars>
          <dgm:chMax val="0"/>
          <dgm:bulletEnabled val="1"/>
        </dgm:presLayoutVars>
      </dgm:prSet>
      <dgm:spPr/>
      <dgm:t>
        <a:bodyPr/>
        <a:lstStyle/>
        <a:p>
          <a:endParaRPr lang="es-EC"/>
        </a:p>
      </dgm:t>
    </dgm:pt>
    <dgm:pt modelId="{968C5D03-CB05-48AE-88D7-F22B76076FD2}" type="pres">
      <dgm:prSet presAssocID="{78032257-AE13-45ED-A233-BE4289C7F122}" presName="negativeSpace" presStyleCnt="0"/>
      <dgm:spPr/>
    </dgm:pt>
    <dgm:pt modelId="{D7F059EE-919F-4E70-8FE2-D4B90E776150}" type="pres">
      <dgm:prSet presAssocID="{78032257-AE13-45ED-A233-BE4289C7F122}" presName="childText" presStyleLbl="conFgAcc1" presStyleIdx="2" presStyleCnt="5">
        <dgm:presLayoutVars>
          <dgm:bulletEnabled val="1"/>
        </dgm:presLayoutVars>
      </dgm:prSet>
      <dgm:spPr/>
    </dgm:pt>
    <dgm:pt modelId="{926BFCCB-CD3D-457C-96A3-A4BE5C6CD65F}" type="pres">
      <dgm:prSet presAssocID="{9E404607-4E16-4FC0-8EE2-3F649C81D3EF}" presName="spaceBetweenRectangles" presStyleCnt="0"/>
      <dgm:spPr/>
    </dgm:pt>
    <dgm:pt modelId="{BF56771A-F869-44C8-B8D7-D7A9549BE96B}" type="pres">
      <dgm:prSet presAssocID="{B74D6EEB-B9C7-4B9B-B2CF-9C8575B8D734}" presName="parentLin" presStyleCnt="0"/>
      <dgm:spPr/>
    </dgm:pt>
    <dgm:pt modelId="{2E39F690-5368-4C25-B598-3803AB3BD7CB}" type="pres">
      <dgm:prSet presAssocID="{B74D6EEB-B9C7-4B9B-B2CF-9C8575B8D734}" presName="parentLeftMargin" presStyleLbl="node1" presStyleIdx="2" presStyleCnt="5"/>
      <dgm:spPr/>
      <dgm:t>
        <a:bodyPr/>
        <a:lstStyle/>
        <a:p>
          <a:endParaRPr lang="es-EC"/>
        </a:p>
      </dgm:t>
    </dgm:pt>
    <dgm:pt modelId="{90F7CB35-6E23-40B6-AC87-4BBE47911D92}" type="pres">
      <dgm:prSet presAssocID="{B74D6EEB-B9C7-4B9B-B2CF-9C8575B8D734}" presName="parentText" presStyleLbl="node1" presStyleIdx="3" presStyleCnt="5" custScaleX="103350">
        <dgm:presLayoutVars>
          <dgm:chMax val="0"/>
          <dgm:bulletEnabled val="1"/>
        </dgm:presLayoutVars>
      </dgm:prSet>
      <dgm:spPr/>
      <dgm:t>
        <a:bodyPr/>
        <a:lstStyle/>
        <a:p>
          <a:endParaRPr lang="es-EC"/>
        </a:p>
      </dgm:t>
    </dgm:pt>
    <dgm:pt modelId="{0F2EA22A-6654-4CC9-8EAE-41A1F3BA92FF}" type="pres">
      <dgm:prSet presAssocID="{B74D6EEB-B9C7-4B9B-B2CF-9C8575B8D734}" presName="negativeSpace" presStyleCnt="0"/>
      <dgm:spPr/>
    </dgm:pt>
    <dgm:pt modelId="{3B874B9C-DAC5-4012-BCF8-89D95313A44E}" type="pres">
      <dgm:prSet presAssocID="{B74D6EEB-B9C7-4B9B-B2CF-9C8575B8D734}" presName="childText" presStyleLbl="conFgAcc1" presStyleIdx="3" presStyleCnt="5">
        <dgm:presLayoutVars>
          <dgm:bulletEnabled val="1"/>
        </dgm:presLayoutVars>
      </dgm:prSet>
      <dgm:spPr/>
    </dgm:pt>
    <dgm:pt modelId="{70E5CA05-DB00-4CED-85C2-B3956F5C19A6}" type="pres">
      <dgm:prSet presAssocID="{C9BAE89D-6B4C-4A61-8A67-5D6D22DCF20F}" presName="spaceBetweenRectangles" presStyleCnt="0"/>
      <dgm:spPr/>
    </dgm:pt>
    <dgm:pt modelId="{DDE2ECC5-E033-4E58-BB8A-CA79BCB4AD20}" type="pres">
      <dgm:prSet presAssocID="{DFBDE5E5-A389-41E6-AD48-1C0D5F7D9619}" presName="parentLin" presStyleCnt="0"/>
      <dgm:spPr/>
    </dgm:pt>
    <dgm:pt modelId="{4395282F-1C69-4700-A655-2B05E1DAE8F8}" type="pres">
      <dgm:prSet presAssocID="{DFBDE5E5-A389-41E6-AD48-1C0D5F7D9619}" presName="parentLeftMargin" presStyleLbl="node1" presStyleIdx="3" presStyleCnt="5"/>
      <dgm:spPr/>
      <dgm:t>
        <a:bodyPr/>
        <a:lstStyle/>
        <a:p>
          <a:endParaRPr lang="es-ES"/>
        </a:p>
      </dgm:t>
    </dgm:pt>
    <dgm:pt modelId="{01DD21FF-7C4E-4B72-90B2-26A13F618DC5}" type="pres">
      <dgm:prSet presAssocID="{DFBDE5E5-A389-41E6-AD48-1C0D5F7D9619}" presName="parentText" presStyleLbl="node1" presStyleIdx="4" presStyleCnt="5">
        <dgm:presLayoutVars>
          <dgm:chMax val="0"/>
          <dgm:bulletEnabled val="1"/>
        </dgm:presLayoutVars>
      </dgm:prSet>
      <dgm:spPr/>
      <dgm:t>
        <a:bodyPr/>
        <a:lstStyle/>
        <a:p>
          <a:endParaRPr lang="es-ES"/>
        </a:p>
      </dgm:t>
    </dgm:pt>
    <dgm:pt modelId="{67AECA19-0174-407F-8D22-1F1F9281F060}" type="pres">
      <dgm:prSet presAssocID="{DFBDE5E5-A389-41E6-AD48-1C0D5F7D9619}" presName="negativeSpace" presStyleCnt="0"/>
      <dgm:spPr/>
    </dgm:pt>
    <dgm:pt modelId="{4B678548-C890-494E-96FB-EAE9469401F8}" type="pres">
      <dgm:prSet presAssocID="{DFBDE5E5-A389-41E6-AD48-1C0D5F7D9619}" presName="childText" presStyleLbl="conFgAcc1" presStyleIdx="4" presStyleCnt="5">
        <dgm:presLayoutVars>
          <dgm:bulletEnabled val="1"/>
        </dgm:presLayoutVars>
      </dgm:prSet>
      <dgm:spPr/>
    </dgm:pt>
  </dgm:ptLst>
  <dgm:cxnLst>
    <dgm:cxn modelId="{801E9BA5-F310-42E2-9538-A7959F65D852}" srcId="{25B2D103-21BA-476F-82C5-A534655846BA}" destId="{7F65F006-5505-4A54-8F06-7B15F05CE2C8}" srcOrd="1" destOrd="0" parTransId="{EAA56339-3D9E-4C49-AF09-2E50791DA9D6}" sibTransId="{1E1384D0-FEE2-4499-82DD-A9D610E767F8}"/>
    <dgm:cxn modelId="{C412420F-A255-49F9-8C48-267B819CE507}" srcId="{25B2D103-21BA-476F-82C5-A534655846BA}" destId="{E9C466BE-2A1F-4C1B-9A04-0CCCBA148F08}" srcOrd="0" destOrd="0" parTransId="{27CE0CB1-BBDE-4D67-A940-2A4065C35850}" sibTransId="{7CDB63C3-0B80-4CEF-AD02-FA91A1FB6E28}"/>
    <dgm:cxn modelId="{80B98A53-7F17-4467-B33C-3AA38B98829D}" type="presOf" srcId="{7F65F006-5505-4A54-8F06-7B15F05CE2C8}" destId="{6A762586-4300-42E8-9ABC-EF575BF01282}" srcOrd="0" destOrd="0" presId="urn:microsoft.com/office/officeart/2005/8/layout/list1"/>
    <dgm:cxn modelId="{490EE48A-1B76-4387-B9F3-63F9F2770188}" type="presOf" srcId="{DFBDE5E5-A389-41E6-AD48-1C0D5F7D9619}" destId="{01DD21FF-7C4E-4B72-90B2-26A13F618DC5}" srcOrd="1" destOrd="0" presId="urn:microsoft.com/office/officeart/2005/8/layout/list1"/>
    <dgm:cxn modelId="{87486BE1-235F-4846-9369-4E39A114F785}" type="presOf" srcId="{25B2D103-21BA-476F-82C5-A534655846BA}" destId="{54359250-EE7A-4A65-A59B-E1CEADDC2E1E}" srcOrd="0" destOrd="0" presId="urn:microsoft.com/office/officeart/2005/8/layout/list1"/>
    <dgm:cxn modelId="{F34CEC77-5BE0-4645-9292-2E2076C86203}" type="presOf" srcId="{B74D6EEB-B9C7-4B9B-B2CF-9C8575B8D734}" destId="{2E39F690-5368-4C25-B598-3803AB3BD7CB}" srcOrd="0" destOrd="0" presId="urn:microsoft.com/office/officeart/2005/8/layout/list1"/>
    <dgm:cxn modelId="{1AE73367-8758-48A6-AE95-22E08E14CBD1}" srcId="{25B2D103-21BA-476F-82C5-A534655846BA}" destId="{B74D6EEB-B9C7-4B9B-B2CF-9C8575B8D734}" srcOrd="3" destOrd="0" parTransId="{0F7E7CF3-278D-460C-82DC-79CDB1595553}" sibTransId="{C9BAE89D-6B4C-4A61-8A67-5D6D22DCF20F}"/>
    <dgm:cxn modelId="{CEF1A810-ED2E-46AD-9028-F335A550D1B3}" type="presOf" srcId="{78032257-AE13-45ED-A233-BE4289C7F122}" destId="{56F06F4F-62F1-41CA-9C78-2B4DFFD67AD8}" srcOrd="1" destOrd="0" presId="urn:microsoft.com/office/officeart/2005/8/layout/list1"/>
    <dgm:cxn modelId="{8418B0D6-61DB-4131-A642-D3E72A178B21}" type="presOf" srcId="{E9C466BE-2A1F-4C1B-9A04-0CCCBA148F08}" destId="{8BF62A28-DF65-48BC-AA06-22D568C99863}" srcOrd="1" destOrd="0" presId="urn:microsoft.com/office/officeart/2005/8/layout/list1"/>
    <dgm:cxn modelId="{8FA70E58-AF84-4E4F-9F92-1FE39FD470F8}" type="presOf" srcId="{7F65F006-5505-4A54-8F06-7B15F05CE2C8}" destId="{A7F4159E-A81F-450A-880D-3D43CA7F4806}" srcOrd="1" destOrd="0" presId="urn:microsoft.com/office/officeart/2005/8/layout/list1"/>
    <dgm:cxn modelId="{76316F43-12BF-4C8C-890C-C15AC4CA5115}" type="presOf" srcId="{78032257-AE13-45ED-A233-BE4289C7F122}" destId="{53AEB432-4918-4CF1-BFDC-1B2D95F3DBAD}" srcOrd="0" destOrd="0" presId="urn:microsoft.com/office/officeart/2005/8/layout/list1"/>
    <dgm:cxn modelId="{CAAF24F3-10FB-4163-8B1E-58D23BA38D45}" srcId="{25B2D103-21BA-476F-82C5-A534655846BA}" destId="{DFBDE5E5-A389-41E6-AD48-1C0D5F7D9619}" srcOrd="4" destOrd="0" parTransId="{EC582CE5-0897-4945-ABB5-8AB8BB28E680}" sibTransId="{2733B5AC-64EF-4E82-A02D-352A1EA1FAF0}"/>
    <dgm:cxn modelId="{F614162B-B57F-4E0D-A6EE-98135F2992D2}" type="presOf" srcId="{DFBDE5E5-A389-41E6-AD48-1C0D5F7D9619}" destId="{4395282F-1C69-4700-A655-2B05E1DAE8F8}" srcOrd="0" destOrd="0" presId="urn:microsoft.com/office/officeart/2005/8/layout/list1"/>
    <dgm:cxn modelId="{F175A2D0-99E3-4DB7-8899-B56BCCF524C6}" type="presOf" srcId="{B74D6EEB-B9C7-4B9B-B2CF-9C8575B8D734}" destId="{90F7CB35-6E23-40B6-AC87-4BBE47911D92}" srcOrd="1" destOrd="0" presId="urn:microsoft.com/office/officeart/2005/8/layout/list1"/>
    <dgm:cxn modelId="{36F436C8-B4AE-411E-898D-FCBED3A93757}" type="presOf" srcId="{E9C466BE-2A1F-4C1B-9A04-0CCCBA148F08}" destId="{C3B5C36E-A433-4BD1-8918-3A6529F1E117}" srcOrd="0" destOrd="0" presId="urn:microsoft.com/office/officeart/2005/8/layout/list1"/>
    <dgm:cxn modelId="{31088F00-6224-4B0C-836C-50EA43B18D72}" srcId="{25B2D103-21BA-476F-82C5-A534655846BA}" destId="{78032257-AE13-45ED-A233-BE4289C7F122}" srcOrd="2" destOrd="0" parTransId="{459BCB30-D8A5-48AC-BECC-6A231F37A89E}" sibTransId="{9E404607-4E16-4FC0-8EE2-3F649C81D3EF}"/>
    <dgm:cxn modelId="{EC9D4EDE-8F6F-47BE-A447-918758BA9021}" type="presParOf" srcId="{54359250-EE7A-4A65-A59B-E1CEADDC2E1E}" destId="{F37A61EA-3F8C-4E45-98A3-ABFB3A8784DD}" srcOrd="0" destOrd="0" presId="urn:microsoft.com/office/officeart/2005/8/layout/list1"/>
    <dgm:cxn modelId="{B72BE7DB-2DEA-43D4-B74F-3C42F90A848C}" type="presParOf" srcId="{F37A61EA-3F8C-4E45-98A3-ABFB3A8784DD}" destId="{C3B5C36E-A433-4BD1-8918-3A6529F1E117}" srcOrd="0" destOrd="0" presId="urn:microsoft.com/office/officeart/2005/8/layout/list1"/>
    <dgm:cxn modelId="{9FB0C874-3DD3-4530-84D4-BFEDFE066268}" type="presParOf" srcId="{F37A61EA-3F8C-4E45-98A3-ABFB3A8784DD}" destId="{8BF62A28-DF65-48BC-AA06-22D568C99863}" srcOrd="1" destOrd="0" presId="urn:microsoft.com/office/officeart/2005/8/layout/list1"/>
    <dgm:cxn modelId="{3BBF60ED-40D7-410A-8443-60381A351FD0}" type="presParOf" srcId="{54359250-EE7A-4A65-A59B-E1CEADDC2E1E}" destId="{B0A77C47-7362-4503-AC0A-4BD04920CA8F}" srcOrd="1" destOrd="0" presId="urn:microsoft.com/office/officeart/2005/8/layout/list1"/>
    <dgm:cxn modelId="{776F7D7E-E400-4412-BC38-ADD0FC160379}" type="presParOf" srcId="{54359250-EE7A-4A65-A59B-E1CEADDC2E1E}" destId="{3518DA6B-DFE1-48C4-896D-35D70937E2CF}" srcOrd="2" destOrd="0" presId="urn:microsoft.com/office/officeart/2005/8/layout/list1"/>
    <dgm:cxn modelId="{DEBF84CC-3F24-4EB9-8413-0E658A20055B}" type="presParOf" srcId="{54359250-EE7A-4A65-A59B-E1CEADDC2E1E}" destId="{17EE0ECB-C33D-4737-8102-308741F84376}" srcOrd="3" destOrd="0" presId="urn:microsoft.com/office/officeart/2005/8/layout/list1"/>
    <dgm:cxn modelId="{DDDBE8B8-5476-4B61-8D79-EDF767A33F47}" type="presParOf" srcId="{54359250-EE7A-4A65-A59B-E1CEADDC2E1E}" destId="{D93FE6C2-48A5-4E4C-B487-BB9A65B026C8}" srcOrd="4" destOrd="0" presId="urn:microsoft.com/office/officeart/2005/8/layout/list1"/>
    <dgm:cxn modelId="{6C32EED3-6D01-4FBB-BE5A-981C63608456}" type="presParOf" srcId="{D93FE6C2-48A5-4E4C-B487-BB9A65B026C8}" destId="{6A762586-4300-42E8-9ABC-EF575BF01282}" srcOrd="0" destOrd="0" presId="urn:microsoft.com/office/officeart/2005/8/layout/list1"/>
    <dgm:cxn modelId="{00C4A4B0-0C7E-47B3-A305-786CC4FD0384}" type="presParOf" srcId="{D93FE6C2-48A5-4E4C-B487-BB9A65B026C8}" destId="{A7F4159E-A81F-450A-880D-3D43CA7F4806}" srcOrd="1" destOrd="0" presId="urn:microsoft.com/office/officeart/2005/8/layout/list1"/>
    <dgm:cxn modelId="{1BBF09DB-6CC0-45FD-834F-44DC2F3CA865}" type="presParOf" srcId="{54359250-EE7A-4A65-A59B-E1CEADDC2E1E}" destId="{6AC100C0-C1A0-4517-AAC2-B188DB5BD82D}" srcOrd="5" destOrd="0" presId="urn:microsoft.com/office/officeart/2005/8/layout/list1"/>
    <dgm:cxn modelId="{CB6B8E8A-B102-4692-947D-68258269DABA}" type="presParOf" srcId="{54359250-EE7A-4A65-A59B-E1CEADDC2E1E}" destId="{9FD819FD-22D3-48FA-A166-583CE418ECEE}" srcOrd="6" destOrd="0" presId="urn:microsoft.com/office/officeart/2005/8/layout/list1"/>
    <dgm:cxn modelId="{FB76A2F1-371C-4C6D-A96A-5F5CB8038A2C}" type="presParOf" srcId="{54359250-EE7A-4A65-A59B-E1CEADDC2E1E}" destId="{2166FAEF-7D58-4673-9ADB-9B992E492023}" srcOrd="7" destOrd="0" presId="urn:microsoft.com/office/officeart/2005/8/layout/list1"/>
    <dgm:cxn modelId="{0925F0B3-581C-4777-BD35-8C70A3A7209B}" type="presParOf" srcId="{54359250-EE7A-4A65-A59B-E1CEADDC2E1E}" destId="{6619DFAB-44E2-4D45-B751-C09A3CDFAC74}" srcOrd="8" destOrd="0" presId="urn:microsoft.com/office/officeart/2005/8/layout/list1"/>
    <dgm:cxn modelId="{BB20A97B-394E-4C88-917D-4B8018A23310}" type="presParOf" srcId="{6619DFAB-44E2-4D45-B751-C09A3CDFAC74}" destId="{53AEB432-4918-4CF1-BFDC-1B2D95F3DBAD}" srcOrd="0" destOrd="0" presId="urn:microsoft.com/office/officeart/2005/8/layout/list1"/>
    <dgm:cxn modelId="{0B428B1F-CEFD-444E-917F-E97FD7FEB4F6}" type="presParOf" srcId="{6619DFAB-44E2-4D45-B751-C09A3CDFAC74}" destId="{56F06F4F-62F1-41CA-9C78-2B4DFFD67AD8}" srcOrd="1" destOrd="0" presId="urn:microsoft.com/office/officeart/2005/8/layout/list1"/>
    <dgm:cxn modelId="{68508275-5404-4777-A453-1D5BF31593A1}" type="presParOf" srcId="{54359250-EE7A-4A65-A59B-E1CEADDC2E1E}" destId="{968C5D03-CB05-48AE-88D7-F22B76076FD2}" srcOrd="9" destOrd="0" presId="urn:microsoft.com/office/officeart/2005/8/layout/list1"/>
    <dgm:cxn modelId="{739EEE62-16B6-4C76-8FEE-40EED86B0394}" type="presParOf" srcId="{54359250-EE7A-4A65-A59B-E1CEADDC2E1E}" destId="{D7F059EE-919F-4E70-8FE2-D4B90E776150}" srcOrd="10" destOrd="0" presId="urn:microsoft.com/office/officeart/2005/8/layout/list1"/>
    <dgm:cxn modelId="{CBC9C287-0B61-44D9-8D49-F7C4EF67D075}" type="presParOf" srcId="{54359250-EE7A-4A65-A59B-E1CEADDC2E1E}" destId="{926BFCCB-CD3D-457C-96A3-A4BE5C6CD65F}" srcOrd="11" destOrd="0" presId="urn:microsoft.com/office/officeart/2005/8/layout/list1"/>
    <dgm:cxn modelId="{2EC9C4FA-09FC-49DF-9A2D-78134040CBB8}" type="presParOf" srcId="{54359250-EE7A-4A65-A59B-E1CEADDC2E1E}" destId="{BF56771A-F869-44C8-B8D7-D7A9549BE96B}" srcOrd="12" destOrd="0" presId="urn:microsoft.com/office/officeart/2005/8/layout/list1"/>
    <dgm:cxn modelId="{05BFEB5E-AEDC-4AA2-8F84-D9E0BA306B7E}" type="presParOf" srcId="{BF56771A-F869-44C8-B8D7-D7A9549BE96B}" destId="{2E39F690-5368-4C25-B598-3803AB3BD7CB}" srcOrd="0" destOrd="0" presId="urn:microsoft.com/office/officeart/2005/8/layout/list1"/>
    <dgm:cxn modelId="{F5773EC3-2446-4AA6-825C-74F11FEA456F}" type="presParOf" srcId="{BF56771A-F869-44C8-B8D7-D7A9549BE96B}" destId="{90F7CB35-6E23-40B6-AC87-4BBE47911D92}" srcOrd="1" destOrd="0" presId="urn:microsoft.com/office/officeart/2005/8/layout/list1"/>
    <dgm:cxn modelId="{27A71417-ED51-4BCF-895F-4A9F28C0957C}" type="presParOf" srcId="{54359250-EE7A-4A65-A59B-E1CEADDC2E1E}" destId="{0F2EA22A-6654-4CC9-8EAE-41A1F3BA92FF}" srcOrd="13" destOrd="0" presId="urn:microsoft.com/office/officeart/2005/8/layout/list1"/>
    <dgm:cxn modelId="{C78E578D-4181-4C05-9909-7EABEDF43221}" type="presParOf" srcId="{54359250-EE7A-4A65-A59B-E1CEADDC2E1E}" destId="{3B874B9C-DAC5-4012-BCF8-89D95313A44E}" srcOrd="14" destOrd="0" presId="urn:microsoft.com/office/officeart/2005/8/layout/list1"/>
    <dgm:cxn modelId="{BB631E7C-2269-4439-B462-30D99D358CD4}" type="presParOf" srcId="{54359250-EE7A-4A65-A59B-E1CEADDC2E1E}" destId="{70E5CA05-DB00-4CED-85C2-B3956F5C19A6}" srcOrd="15" destOrd="0" presId="urn:microsoft.com/office/officeart/2005/8/layout/list1"/>
    <dgm:cxn modelId="{38BFF001-0A99-45D2-BC51-EDEFFC24A32A}" type="presParOf" srcId="{54359250-EE7A-4A65-A59B-E1CEADDC2E1E}" destId="{DDE2ECC5-E033-4E58-BB8A-CA79BCB4AD20}" srcOrd="16" destOrd="0" presId="urn:microsoft.com/office/officeart/2005/8/layout/list1"/>
    <dgm:cxn modelId="{B1DEEA0E-0DE6-468A-BF48-EF9DE8799F84}" type="presParOf" srcId="{DDE2ECC5-E033-4E58-BB8A-CA79BCB4AD20}" destId="{4395282F-1C69-4700-A655-2B05E1DAE8F8}" srcOrd="0" destOrd="0" presId="urn:microsoft.com/office/officeart/2005/8/layout/list1"/>
    <dgm:cxn modelId="{172C60A1-F357-4303-A443-9DEB48CCA62B}" type="presParOf" srcId="{DDE2ECC5-E033-4E58-BB8A-CA79BCB4AD20}" destId="{01DD21FF-7C4E-4B72-90B2-26A13F618DC5}" srcOrd="1" destOrd="0" presId="urn:microsoft.com/office/officeart/2005/8/layout/list1"/>
    <dgm:cxn modelId="{4AA790BA-E4FA-4E5C-AE86-F492FCDBFD99}" type="presParOf" srcId="{54359250-EE7A-4A65-A59B-E1CEADDC2E1E}" destId="{67AECA19-0174-407F-8D22-1F1F9281F060}" srcOrd="17" destOrd="0" presId="urn:microsoft.com/office/officeart/2005/8/layout/list1"/>
    <dgm:cxn modelId="{F67AC1E6-C574-4713-B91C-8D7FE33A5962}" type="presParOf" srcId="{54359250-EE7A-4A65-A59B-E1CEADDC2E1E}" destId="{4B678548-C890-494E-96FB-EAE9469401F8}"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69E4B4-1D02-44CF-B627-498A302E81EC}"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s-ES"/>
        </a:p>
      </dgm:t>
    </dgm:pt>
    <dgm:pt modelId="{B9FA3003-B69E-4E39-A4E8-DDCBBA758894}">
      <dgm:prSet phldrT="[Texto]"/>
      <dgm:spPr/>
      <dgm:t>
        <a:bodyPr/>
        <a:lstStyle/>
        <a:p>
          <a:endParaRPr lang="es-ES" dirty="0"/>
        </a:p>
      </dgm:t>
    </dgm:pt>
    <dgm:pt modelId="{BE963D40-1257-41D4-9BFF-4E03B146D17E}" type="parTrans" cxnId="{A610D95B-84E8-43B4-99EB-1D0764B2CD0F}">
      <dgm:prSet/>
      <dgm:spPr/>
      <dgm:t>
        <a:bodyPr/>
        <a:lstStyle/>
        <a:p>
          <a:endParaRPr lang="es-ES"/>
        </a:p>
      </dgm:t>
    </dgm:pt>
    <dgm:pt modelId="{19E81F04-C3E6-412B-8A0F-136127F11A7F}" type="sibTrans" cxnId="{A610D95B-84E8-43B4-99EB-1D0764B2CD0F}">
      <dgm:prSet/>
      <dgm:spPr/>
      <dgm:t>
        <a:bodyPr/>
        <a:lstStyle/>
        <a:p>
          <a:endParaRPr lang="es-ES"/>
        </a:p>
      </dgm:t>
    </dgm:pt>
    <dgm:pt modelId="{87539F83-4052-49BB-8338-FE90BC5DA238}">
      <dgm:prSet phldrT="[Texto]"/>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s-ES" dirty="0"/>
        </a:p>
      </dgm:t>
    </dgm:pt>
    <dgm:pt modelId="{AA70EE53-0EC3-4F8E-A5CB-C8A38B4ACB56}" type="parTrans" cxnId="{99989A6D-03B3-4D5D-ADA6-51E737D3F559}">
      <dgm:prSet/>
      <dgm:spPr/>
      <dgm:t>
        <a:bodyPr/>
        <a:lstStyle/>
        <a:p>
          <a:endParaRPr lang="es-ES"/>
        </a:p>
      </dgm:t>
    </dgm:pt>
    <dgm:pt modelId="{D3CF7382-F2A5-42AC-8AC5-234694CD7CD3}" type="sibTrans" cxnId="{99989A6D-03B3-4D5D-ADA6-51E737D3F559}">
      <dgm:prSet/>
      <dgm:spPr/>
      <dgm:t>
        <a:bodyPr/>
        <a:lstStyle/>
        <a:p>
          <a:endParaRPr lang="es-ES"/>
        </a:p>
      </dgm:t>
    </dgm:pt>
    <dgm:pt modelId="{08231450-DB3E-49A2-B684-C33B732B53AB}">
      <dgm:prSet phldrT="[Texto]"/>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s-ES" dirty="0"/>
        </a:p>
      </dgm:t>
    </dgm:pt>
    <dgm:pt modelId="{CA795EBA-12B3-46BC-81C7-EE87359F1BB9}" type="parTrans" cxnId="{98994B18-1B29-49A4-B4C3-02AD97FB7692}">
      <dgm:prSet/>
      <dgm:spPr/>
      <dgm:t>
        <a:bodyPr/>
        <a:lstStyle/>
        <a:p>
          <a:endParaRPr lang="es-ES"/>
        </a:p>
      </dgm:t>
    </dgm:pt>
    <dgm:pt modelId="{204B15C6-6233-4E83-8EB2-2C3D10158972}" type="sibTrans" cxnId="{98994B18-1B29-49A4-B4C3-02AD97FB7692}">
      <dgm:prSet/>
      <dgm:spPr/>
      <dgm:t>
        <a:bodyPr/>
        <a:lstStyle/>
        <a:p>
          <a:endParaRPr lang="es-ES"/>
        </a:p>
      </dgm:t>
    </dgm:pt>
    <dgm:pt modelId="{E89EE3F3-B162-4743-9199-ABADE61B6126}">
      <dgm:prSet phldrT="[Texto]"/>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s-ES" dirty="0"/>
        </a:p>
      </dgm:t>
    </dgm:pt>
    <dgm:pt modelId="{3EBB98ED-4921-4C4D-97CE-A05C77799695}" type="parTrans" cxnId="{9BCA86D3-C86A-4C0D-B93F-CA62AE9C0F5C}">
      <dgm:prSet/>
      <dgm:spPr/>
      <dgm:t>
        <a:bodyPr/>
        <a:lstStyle/>
        <a:p>
          <a:endParaRPr lang="es-ES"/>
        </a:p>
      </dgm:t>
    </dgm:pt>
    <dgm:pt modelId="{7AD59BB8-8B32-4CC8-9873-D06F4797E1B1}" type="sibTrans" cxnId="{9BCA86D3-C86A-4C0D-B93F-CA62AE9C0F5C}">
      <dgm:prSet/>
      <dgm:spPr/>
      <dgm:t>
        <a:bodyPr/>
        <a:lstStyle/>
        <a:p>
          <a:endParaRPr lang="es-ES"/>
        </a:p>
      </dgm:t>
    </dgm:pt>
    <dgm:pt modelId="{D7533317-42C2-4F5A-9B3E-BFB2F5549D2B}">
      <dgm:prSet phldrT="[Texto]"/>
      <dgm:spPr>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s-ES" dirty="0"/>
        </a:p>
      </dgm:t>
    </dgm:pt>
    <dgm:pt modelId="{24E68513-6404-466F-8A0C-AA273D7A24EF}" type="parTrans" cxnId="{8CCD4FCC-08A8-4F12-B9EA-A0F00F8B76B8}">
      <dgm:prSet/>
      <dgm:spPr/>
      <dgm:t>
        <a:bodyPr/>
        <a:lstStyle/>
        <a:p>
          <a:endParaRPr lang="es-ES"/>
        </a:p>
      </dgm:t>
    </dgm:pt>
    <dgm:pt modelId="{FA2BA241-ACFD-4E8F-8BC8-A6CA3F14E00E}" type="sibTrans" cxnId="{8CCD4FCC-08A8-4F12-B9EA-A0F00F8B76B8}">
      <dgm:prSet/>
      <dgm:spPr/>
      <dgm:t>
        <a:bodyPr/>
        <a:lstStyle/>
        <a:p>
          <a:endParaRPr lang="es-ES"/>
        </a:p>
      </dgm:t>
    </dgm:pt>
    <dgm:pt modelId="{4B655B55-1A2C-41AC-AED8-143E0EBA5CDF}">
      <dgm:prSet/>
      <dgm:spPr>
        <a:blipFill dpi="0"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s-ES" dirty="0"/>
        </a:p>
      </dgm:t>
    </dgm:pt>
    <dgm:pt modelId="{C1BB16C4-009D-44CA-AFC9-1985648FECA9}" type="parTrans" cxnId="{2D263615-C4F7-4EA9-ADE5-2FF45700EC91}">
      <dgm:prSet/>
      <dgm:spPr/>
      <dgm:t>
        <a:bodyPr/>
        <a:lstStyle/>
        <a:p>
          <a:endParaRPr lang="es-ES"/>
        </a:p>
      </dgm:t>
    </dgm:pt>
    <dgm:pt modelId="{64690E7B-C4A3-40AE-BE37-432ECD55B9E4}" type="sibTrans" cxnId="{2D263615-C4F7-4EA9-ADE5-2FF45700EC91}">
      <dgm:prSet/>
      <dgm:spPr/>
      <dgm:t>
        <a:bodyPr/>
        <a:lstStyle/>
        <a:p>
          <a:endParaRPr lang="es-ES"/>
        </a:p>
      </dgm:t>
    </dgm:pt>
    <dgm:pt modelId="{C2C6AF13-F40C-441D-9D0A-C2B98D587FBB}" type="pres">
      <dgm:prSet presAssocID="{0169E4B4-1D02-44CF-B627-498A302E81EC}" presName="Name0" presStyleCnt="0">
        <dgm:presLayoutVars>
          <dgm:chMax val="1"/>
          <dgm:dir/>
          <dgm:animLvl val="ctr"/>
          <dgm:resizeHandles val="exact"/>
        </dgm:presLayoutVars>
      </dgm:prSet>
      <dgm:spPr/>
      <dgm:t>
        <a:bodyPr/>
        <a:lstStyle/>
        <a:p>
          <a:endParaRPr lang="es-ES"/>
        </a:p>
      </dgm:t>
    </dgm:pt>
    <dgm:pt modelId="{06FB1FA3-B1D8-4306-9E7F-4552903FF5F9}" type="pres">
      <dgm:prSet presAssocID="{B9FA3003-B69E-4E39-A4E8-DDCBBA758894}" presName="centerShape" presStyleLbl="node0" presStyleIdx="0" presStyleCnt="1"/>
      <dgm:spPr/>
      <dgm:t>
        <a:bodyPr/>
        <a:lstStyle/>
        <a:p>
          <a:endParaRPr lang="es-ES"/>
        </a:p>
      </dgm:t>
    </dgm:pt>
    <dgm:pt modelId="{2BADC17F-EFB6-4C96-BD63-F538D343D868}" type="pres">
      <dgm:prSet presAssocID="{87539F83-4052-49BB-8338-FE90BC5DA238}" presName="node" presStyleLbl="node1" presStyleIdx="0" presStyleCnt="5">
        <dgm:presLayoutVars>
          <dgm:bulletEnabled val="1"/>
        </dgm:presLayoutVars>
      </dgm:prSet>
      <dgm:spPr/>
      <dgm:t>
        <a:bodyPr/>
        <a:lstStyle/>
        <a:p>
          <a:endParaRPr lang="es-ES"/>
        </a:p>
      </dgm:t>
    </dgm:pt>
    <dgm:pt modelId="{F95331CE-921D-43FF-9569-EE71AB643F26}" type="pres">
      <dgm:prSet presAssocID="{87539F83-4052-49BB-8338-FE90BC5DA238}" presName="dummy" presStyleCnt="0"/>
      <dgm:spPr/>
    </dgm:pt>
    <dgm:pt modelId="{19586877-C36B-4AD7-86C3-72EAE4EC3CA7}" type="pres">
      <dgm:prSet presAssocID="{D3CF7382-F2A5-42AC-8AC5-234694CD7CD3}" presName="sibTrans" presStyleLbl="sibTrans2D1" presStyleIdx="0" presStyleCnt="5"/>
      <dgm:spPr/>
      <dgm:t>
        <a:bodyPr/>
        <a:lstStyle/>
        <a:p>
          <a:endParaRPr lang="es-ES"/>
        </a:p>
      </dgm:t>
    </dgm:pt>
    <dgm:pt modelId="{400A9AF6-BC16-4FDB-AA46-31D476E52400}" type="pres">
      <dgm:prSet presAssocID="{08231450-DB3E-49A2-B684-C33B732B53AB}" presName="node" presStyleLbl="node1" presStyleIdx="1" presStyleCnt="5">
        <dgm:presLayoutVars>
          <dgm:bulletEnabled val="1"/>
        </dgm:presLayoutVars>
      </dgm:prSet>
      <dgm:spPr/>
      <dgm:t>
        <a:bodyPr/>
        <a:lstStyle/>
        <a:p>
          <a:endParaRPr lang="es-ES"/>
        </a:p>
      </dgm:t>
    </dgm:pt>
    <dgm:pt modelId="{CDB964E3-C117-4CEE-B7FB-96E61D10CCFB}" type="pres">
      <dgm:prSet presAssocID="{08231450-DB3E-49A2-B684-C33B732B53AB}" presName="dummy" presStyleCnt="0"/>
      <dgm:spPr/>
    </dgm:pt>
    <dgm:pt modelId="{4E05AA7F-9872-45CA-A4E3-4720BE917BBB}" type="pres">
      <dgm:prSet presAssocID="{204B15C6-6233-4E83-8EB2-2C3D10158972}" presName="sibTrans" presStyleLbl="sibTrans2D1" presStyleIdx="1" presStyleCnt="5"/>
      <dgm:spPr/>
      <dgm:t>
        <a:bodyPr/>
        <a:lstStyle/>
        <a:p>
          <a:endParaRPr lang="es-ES"/>
        </a:p>
      </dgm:t>
    </dgm:pt>
    <dgm:pt modelId="{CB44A3C7-8AC1-4E84-9236-C898F2A1F555}" type="pres">
      <dgm:prSet presAssocID="{E89EE3F3-B162-4743-9199-ABADE61B6126}" presName="node" presStyleLbl="node1" presStyleIdx="2" presStyleCnt="5">
        <dgm:presLayoutVars>
          <dgm:bulletEnabled val="1"/>
        </dgm:presLayoutVars>
      </dgm:prSet>
      <dgm:spPr/>
      <dgm:t>
        <a:bodyPr/>
        <a:lstStyle/>
        <a:p>
          <a:endParaRPr lang="es-ES"/>
        </a:p>
      </dgm:t>
    </dgm:pt>
    <dgm:pt modelId="{5ABF45C2-DB3F-48AC-B56B-4D27F01F6E11}" type="pres">
      <dgm:prSet presAssocID="{E89EE3F3-B162-4743-9199-ABADE61B6126}" presName="dummy" presStyleCnt="0"/>
      <dgm:spPr/>
    </dgm:pt>
    <dgm:pt modelId="{859195EE-D66C-4D2C-A4CD-830B95C6D3B9}" type="pres">
      <dgm:prSet presAssocID="{7AD59BB8-8B32-4CC8-9873-D06F4797E1B1}" presName="sibTrans" presStyleLbl="sibTrans2D1" presStyleIdx="2" presStyleCnt="5"/>
      <dgm:spPr/>
      <dgm:t>
        <a:bodyPr/>
        <a:lstStyle/>
        <a:p>
          <a:endParaRPr lang="es-ES"/>
        </a:p>
      </dgm:t>
    </dgm:pt>
    <dgm:pt modelId="{B19535D0-1B1A-402B-94B0-1C5AA83135BA}" type="pres">
      <dgm:prSet presAssocID="{4B655B55-1A2C-41AC-AED8-143E0EBA5CDF}" presName="node" presStyleLbl="node1" presStyleIdx="3" presStyleCnt="5">
        <dgm:presLayoutVars>
          <dgm:bulletEnabled val="1"/>
        </dgm:presLayoutVars>
      </dgm:prSet>
      <dgm:spPr/>
      <dgm:t>
        <a:bodyPr/>
        <a:lstStyle/>
        <a:p>
          <a:endParaRPr lang="es-ES"/>
        </a:p>
      </dgm:t>
    </dgm:pt>
    <dgm:pt modelId="{A8AC1901-6338-4606-8FCC-F0A2D77FF778}" type="pres">
      <dgm:prSet presAssocID="{4B655B55-1A2C-41AC-AED8-143E0EBA5CDF}" presName="dummy" presStyleCnt="0"/>
      <dgm:spPr/>
    </dgm:pt>
    <dgm:pt modelId="{79E07CC8-F91A-4BCB-9F82-BAB7B86EF242}" type="pres">
      <dgm:prSet presAssocID="{64690E7B-C4A3-40AE-BE37-432ECD55B9E4}" presName="sibTrans" presStyleLbl="sibTrans2D1" presStyleIdx="3" presStyleCnt="5"/>
      <dgm:spPr/>
      <dgm:t>
        <a:bodyPr/>
        <a:lstStyle/>
        <a:p>
          <a:endParaRPr lang="es-ES"/>
        </a:p>
      </dgm:t>
    </dgm:pt>
    <dgm:pt modelId="{13007BC4-16A3-430A-9BE9-A36298EFC99A}" type="pres">
      <dgm:prSet presAssocID="{D7533317-42C2-4F5A-9B3E-BFB2F5549D2B}" presName="node" presStyleLbl="node1" presStyleIdx="4" presStyleCnt="5">
        <dgm:presLayoutVars>
          <dgm:bulletEnabled val="1"/>
        </dgm:presLayoutVars>
      </dgm:prSet>
      <dgm:spPr/>
      <dgm:t>
        <a:bodyPr/>
        <a:lstStyle/>
        <a:p>
          <a:endParaRPr lang="es-ES"/>
        </a:p>
      </dgm:t>
    </dgm:pt>
    <dgm:pt modelId="{224B2AE5-2062-467C-BA53-7269CD1DF6E6}" type="pres">
      <dgm:prSet presAssocID="{D7533317-42C2-4F5A-9B3E-BFB2F5549D2B}" presName="dummy" presStyleCnt="0"/>
      <dgm:spPr/>
    </dgm:pt>
    <dgm:pt modelId="{7998C66F-4815-4AF2-A27D-ED963FA7C55F}" type="pres">
      <dgm:prSet presAssocID="{FA2BA241-ACFD-4E8F-8BC8-A6CA3F14E00E}" presName="sibTrans" presStyleLbl="sibTrans2D1" presStyleIdx="4" presStyleCnt="5"/>
      <dgm:spPr/>
      <dgm:t>
        <a:bodyPr/>
        <a:lstStyle/>
        <a:p>
          <a:endParaRPr lang="es-ES"/>
        </a:p>
      </dgm:t>
    </dgm:pt>
  </dgm:ptLst>
  <dgm:cxnLst>
    <dgm:cxn modelId="{009A332D-5661-4A0C-AE50-76F2D2875B30}" type="presOf" srcId="{08231450-DB3E-49A2-B684-C33B732B53AB}" destId="{400A9AF6-BC16-4FDB-AA46-31D476E52400}" srcOrd="0" destOrd="0" presId="urn:microsoft.com/office/officeart/2005/8/layout/radial6"/>
    <dgm:cxn modelId="{98994B18-1B29-49A4-B4C3-02AD97FB7692}" srcId="{B9FA3003-B69E-4E39-A4E8-DDCBBA758894}" destId="{08231450-DB3E-49A2-B684-C33B732B53AB}" srcOrd="1" destOrd="0" parTransId="{CA795EBA-12B3-46BC-81C7-EE87359F1BB9}" sibTransId="{204B15C6-6233-4E83-8EB2-2C3D10158972}"/>
    <dgm:cxn modelId="{99989A6D-03B3-4D5D-ADA6-51E737D3F559}" srcId="{B9FA3003-B69E-4E39-A4E8-DDCBBA758894}" destId="{87539F83-4052-49BB-8338-FE90BC5DA238}" srcOrd="0" destOrd="0" parTransId="{AA70EE53-0EC3-4F8E-A5CB-C8A38B4ACB56}" sibTransId="{D3CF7382-F2A5-42AC-8AC5-234694CD7CD3}"/>
    <dgm:cxn modelId="{8CCD4FCC-08A8-4F12-B9EA-A0F00F8B76B8}" srcId="{B9FA3003-B69E-4E39-A4E8-DDCBBA758894}" destId="{D7533317-42C2-4F5A-9B3E-BFB2F5549D2B}" srcOrd="4" destOrd="0" parTransId="{24E68513-6404-466F-8A0C-AA273D7A24EF}" sibTransId="{FA2BA241-ACFD-4E8F-8BC8-A6CA3F14E00E}"/>
    <dgm:cxn modelId="{2D263615-C4F7-4EA9-ADE5-2FF45700EC91}" srcId="{B9FA3003-B69E-4E39-A4E8-DDCBBA758894}" destId="{4B655B55-1A2C-41AC-AED8-143E0EBA5CDF}" srcOrd="3" destOrd="0" parTransId="{C1BB16C4-009D-44CA-AFC9-1985648FECA9}" sibTransId="{64690E7B-C4A3-40AE-BE37-432ECD55B9E4}"/>
    <dgm:cxn modelId="{878D5836-AEF8-4C12-93E7-DA98CCC78AC5}" type="presOf" srcId="{B9FA3003-B69E-4E39-A4E8-DDCBBA758894}" destId="{06FB1FA3-B1D8-4306-9E7F-4552903FF5F9}" srcOrd="0" destOrd="0" presId="urn:microsoft.com/office/officeart/2005/8/layout/radial6"/>
    <dgm:cxn modelId="{ED531092-394E-4AA6-A91F-9D770CBC2068}" type="presOf" srcId="{7AD59BB8-8B32-4CC8-9873-D06F4797E1B1}" destId="{859195EE-D66C-4D2C-A4CD-830B95C6D3B9}" srcOrd="0" destOrd="0" presId="urn:microsoft.com/office/officeart/2005/8/layout/radial6"/>
    <dgm:cxn modelId="{44A81B48-D818-4EB5-89E9-7FA29D6451DC}" type="presOf" srcId="{87539F83-4052-49BB-8338-FE90BC5DA238}" destId="{2BADC17F-EFB6-4C96-BD63-F538D343D868}" srcOrd="0" destOrd="0" presId="urn:microsoft.com/office/officeart/2005/8/layout/radial6"/>
    <dgm:cxn modelId="{A610D95B-84E8-43B4-99EB-1D0764B2CD0F}" srcId="{0169E4B4-1D02-44CF-B627-498A302E81EC}" destId="{B9FA3003-B69E-4E39-A4E8-DDCBBA758894}" srcOrd="0" destOrd="0" parTransId="{BE963D40-1257-41D4-9BFF-4E03B146D17E}" sibTransId="{19E81F04-C3E6-412B-8A0F-136127F11A7F}"/>
    <dgm:cxn modelId="{9BCA86D3-C86A-4C0D-B93F-CA62AE9C0F5C}" srcId="{B9FA3003-B69E-4E39-A4E8-DDCBBA758894}" destId="{E89EE3F3-B162-4743-9199-ABADE61B6126}" srcOrd="2" destOrd="0" parTransId="{3EBB98ED-4921-4C4D-97CE-A05C77799695}" sibTransId="{7AD59BB8-8B32-4CC8-9873-D06F4797E1B1}"/>
    <dgm:cxn modelId="{93616F06-124E-42B6-BFE7-1AC7D3E611AF}" type="presOf" srcId="{64690E7B-C4A3-40AE-BE37-432ECD55B9E4}" destId="{79E07CC8-F91A-4BCB-9F82-BAB7B86EF242}" srcOrd="0" destOrd="0" presId="urn:microsoft.com/office/officeart/2005/8/layout/radial6"/>
    <dgm:cxn modelId="{9A7B8401-5527-445B-9693-90F7DCB06F93}" type="presOf" srcId="{D3CF7382-F2A5-42AC-8AC5-234694CD7CD3}" destId="{19586877-C36B-4AD7-86C3-72EAE4EC3CA7}" srcOrd="0" destOrd="0" presId="urn:microsoft.com/office/officeart/2005/8/layout/radial6"/>
    <dgm:cxn modelId="{90E89C06-06A7-446F-BF20-63AFE00C8D04}" type="presOf" srcId="{0169E4B4-1D02-44CF-B627-498A302E81EC}" destId="{C2C6AF13-F40C-441D-9D0A-C2B98D587FBB}" srcOrd="0" destOrd="0" presId="urn:microsoft.com/office/officeart/2005/8/layout/radial6"/>
    <dgm:cxn modelId="{8222C85C-31F5-4796-BFED-A951C4E3A183}" type="presOf" srcId="{4B655B55-1A2C-41AC-AED8-143E0EBA5CDF}" destId="{B19535D0-1B1A-402B-94B0-1C5AA83135BA}" srcOrd="0" destOrd="0" presId="urn:microsoft.com/office/officeart/2005/8/layout/radial6"/>
    <dgm:cxn modelId="{275D5FFF-7335-436D-BE61-F2D910C47D51}" type="presOf" srcId="{D7533317-42C2-4F5A-9B3E-BFB2F5549D2B}" destId="{13007BC4-16A3-430A-9BE9-A36298EFC99A}" srcOrd="0" destOrd="0" presId="urn:microsoft.com/office/officeart/2005/8/layout/radial6"/>
    <dgm:cxn modelId="{E5F833A4-7C17-4E30-8DDE-0825DCE41C4B}" type="presOf" srcId="{E89EE3F3-B162-4743-9199-ABADE61B6126}" destId="{CB44A3C7-8AC1-4E84-9236-C898F2A1F555}" srcOrd="0" destOrd="0" presId="urn:microsoft.com/office/officeart/2005/8/layout/radial6"/>
    <dgm:cxn modelId="{FC0F11B5-03C1-47B8-B547-73793CDBB57D}" type="presOf" srcId="{204B15C6-6233-4E83-8EB2-2C3D10158972}" destId="{4E05AA7F-9872-45CA-A4E3-4720BE917BBB}" srcOrd="0" destOrd="0" presId="urn:microsoft.com/office/officeart/2005/8/layout/radial6"/>
    <dgm:cxn modelId="{B5DB3575-CF71-4978-A8EC-D636D254BDDF}" type="presOf" srcId="{FA2BA241-ACFD-4E8F-8BC8-A6CA3F14E00E}" destId="{7998C66F-4815-4AF2-A27D-ED963FA7C55F}" srcOrd="0" destOrd="0" presId="urn:microsoft.com/office/officeart/2005/8/layout/radial6"/>
    <dgm:cxn modelId="{B99D2110-B8F7-48E3-B013-0E0F99CEF3A7}" type="presParOf" srcId="{C2C6AF13-F40C-441D-9D0A-C2B98D587FBB}" destId="{06FB1FA3-B1D8-4306-9E7F-4552903FF5F9}" srcOrd="0" destOrd="0" presId="urn:microsoft.com/office/officeart/2005/8/layout/radial6"/>
    <dgm:cxn modelId="{EBD70A3E-4804-4DA3-8CDA-916BBBB8B2A2}" type="presParOf" srcId="{C2C6AF13-F40C-441D-9D0A-C2B98D587FBB}" destId="{2BADC17F-EFB6-4C96-BD63-F538D343D868}" srcOrd="1" destOrd="0" presId="urn:microsoft.com/office/officeart/2005/8/layout/radial6"/>
    <dgm:cxn modelId="{0D3A5A04-4048-49FC-98C0-38D94B31B099}" type="presParOf" srcId="{C2C6AF13-F40C-441D-9D0A-C2B98D587FBB}" destId="{F95331CE-921D-43FF-9569-EE71AB643F26}" srcOrd="2" destOrd="0" presId="urn:microsoft.com/office/officeart/2005/8/layout/radial6"/>
    <dgm:cxn modelId="{99EB3793-5F73-4317-BE80-1176DB718545}" type="presParOf" srcId="{C2C6AF13-F40C-441D-9D0A-C2B98D587FBB}" destId="{19586877-C36B-4AD7-86C3-72EAE4EC3CA7}" srcOrd="3" destOrd="0" presId="urn:microsoft.com/office/officeart/2005/8/layout/radial6"/>
    <dgm:cxn modelId="{F4A7BB51-6ED7-495B-8A58-655A9FAC9FEE}" type="presParOf" srcId="{C2C6AF13-F40C-441D-9D0A-C2B98D587FBB}" destId="{400A9AF6-BC16-4FDB-AA46-31D476E52400}" srcOrd="4" destOrd="0" presId="urn:microsoft.com/office/officeart/2005/8/layout/radial6"/>
    <dgm:cxn modelId="{D0C03D12-B31F-4A2F-8AE0-B6523548ED2D}" type="presParOf" srcId="{C2C6AF13-F40C-441D-9D0A-C2B98D587FBB}" destId="{CDB964E3-C117-4CEE-B7FB-96E61D10CCFB}" srcOrd="5" destOrd="0" presId="urn:microsoft.com/office/officeart/2005/8/layout/radial6"/>
    <dgm:cxn modelId="{A8BDA0D1-B718-4930-AB11-6AEC25FBD753}" type="presParOf" srcId="{C2C6AF13-F40C-441D-9D0A-C2B98D587FBB}" destId="{4E05AA7F-9872-45CA-A4E3-4720BE917BBB}" srcOrd="6" destOrd="0" presId="urn:microsoft.com/office/officeart/2005/8/layout/radial6"/>
    <dgm:cxn modelId="{DB91ACA2-33A3-47BA-9423-B0F0A4DF9251}" type="presParOf" srcId="{C2C6AF13-F40C-441D-9D0A-C2B98D587FBB}" destId="{CB44A3C7-8AC1-4E84-9236-C898F2A1F555}" srcOrd="7" destOrd="0" presId="urn:microsoft.com/office/officeart/2005/8/layout/radial6"/>
    <dgm:cxn modelId="{85D7C653-1F00-425C-9BE8-32D94E02EB50}" type="presParOf" srcId="{C2C6AF13-F40C-441D-9D0A-C2B98D587FBB}" destId="{5ABF45C2-DB3F-48AC-B56B-4D27F01F6E11}" srcOrd="8" destOrd="0" presId="urn:microsoft.com/office/officeart/2005/8/layout/radial6"/>
    <dgm:cxn modelId="{56F47BE8-7FFE-455A-9180-EB3F76406B72}" type="presParOf" srcId="{C2C6AF13-F40C-441D-9D0A-C2B98D587FBB}" destId="{859195EE-D66C-4D2C-A4CD-830B95C6D3B9}" srcOrd="9" destOrd="0" presId="urn:microsoft.com/office/officeart/2005/8/layout/radial6"/>
    <dgm:cxn modelId="{EF3879A2-F995-443B-9CFD-46670609969F}" type="presParOf" srcId="{C2C6AF13-F40C-441D-9D0A-C2B98D587FBB}" destId="{B19535D0-1B1A-402B-94B0-1C5AA83135BA}" srcOrd="10" destOrd="0" presId="urn:microsoft.com/office/officeart/2005/8/layout/radial6"/>
    <dgm:cxn modelId="{76227BF3-A459-44EE-A992-C6CC88A36B38}" type="presParOf" srcId="{C2C6AF13-F40C-441D-9D0A-C2B98D587FBB}" destId="{A8AC1901-6338-4606-8FCC-F0A2D77FF778}" srcOrd="11" destOrd="0" presId="urn:microsoft.com/office/officeart/2005/8/layout/radial6"/>
    <dgm:cxn modelId="{1BBC7D38-70CF-451A-B272-BC4047A04327}" type="presParOf" srcId="{C2C6AF13-F40C-441D-9D0A-C2B98D587FBB}" destId="{79E07CC8-F91A-4BCB-9F82-BAB7B86EF242}" srcOrd="12" destOrd="0" presId="urn:microsoft.com/office/officeart/2005/8/layout/radial6"/>
    <dgm:cxn modelId="{D82DE22A-5CE6-48BF-B6D9-67C0FF3955D8}" type="presParOf" srcId="{C2C6AF13-F40C-441D-9D0A-C2B98D587FBB}" destId="{13007BC4-16A3-430A-9BE9-A36298EFC99A}" srcOrd="13" destOrd="0" presId="urn:microsoft.com/office/officeart/2005/8/layout/radial6"/>
    <dgm:cxn modelId="{C86E7547-F089-4CD3-B23C-6F68E4EC5109}" type="presParOf" srcId="{C2C6AF13-F40C-441D-9D0A-C2B98D587FBB}" destId="{224B2AE5-2062-467C-BA53-7269CD1DF6E6}" srcOrd="14" destOrd="0" presId="urn:microsoft.com/office/officeart/2005/8/layout/radial6"/>
    <dgm:cxn modelId="{7F13F249-2F02-45F2-A5B2-81B90D41C65D}" type="presParOf" srcId="{C2C6AF13-F40C-441D-9D0A-C2B98D587FBB}" destId="{7998C66F-4815-4AF2-A27D-ED963FA7C55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26B079-3ECB-40AD-9BDF-971BE9E79819}" type="doc">
      <dgm:prSet loTypeId="urn:microsoft.com/office/officeart/2008/layout/AlternatingPictureBlocks" loCatId="list" qsTypeId="urn:microsoft.com/office/officeart/2005/8/quickstyle/simple5" qsCatId="simple" csTypeId="urn:microsoft.com/office/officeart/2005/8/colors/colorful5" csCatId="colorful" phldr="1"/>
      <dgm:spPr/>
    </dgm:pt>
    <dgm:pt modelId="{686C7B53-DBBA-489E-96F6-3E8CA2803EC0}">
      <dgm:prSet phldrT="[Texto]" custT="1"/>
      <dgm:spPr/>
      <dgm:t>
        <a:bodyPr/>
        <a:lstStyle/>
        <a:p>
          <a:r>
            <a:rPr lang="es-ES" sz="2400" smtClean="0">
              <a:latin typeface="Century Gothic" panose="020B0502020202020204" pitchFamily="34" charset="0"/>
            </a:rPr>
            <a:t>Constructora Inmobiliaria </a:t>
          </a:r>
          <a:endParaRPr lang="es-ES" sz="2400" dirty="0">
            <a:latin typeface="Century Gothic" panose="020B0502020202020204" pitchFamily="34" charset="0"/>
          </a:endParaRPr>
        </a:p>
      </dgm:t>
    </dgm:pt>
    <dgm:pt modelId="{4E506C23-8B8A-4189-B8F5-A49F3140A609}" type="parTrans" cxnId="{E75F0331-5F47-45C3-8173-A82E8CA5EACE}">
      <dgm:prSet/>
      <dgm:spPr/>
      <dgm:t>
        <a:bodyPr/>
        <a:lstStyle/>
        <a:p>
          <a:endParaRPr lang="es-ES" sz="1600">
            <a:latin typeface="Century Gothic" panose="020B0502020202020204" pitchFamily="34" charset="0"/>
          </a:endParaRPr>
        </a:p>
      </dgm:t>
    </dgm:pt>
    <dgm:pt modelId="{78E2D262-231B-45F4-B524-9F6AE42A5324}" type="sibTrans" cxnId="{E75F0331-5F47-45C3-8173-A82E8CA5EACE}">
      <dgm:prSet/>
      <dgm:spPr/>
      <dgm:t>
        <a:bodyPr/>
        <a:lstStyle/>
        <a:p>
          <a:endParaRPr lang="es-ES" sz="1600">
            <a:latin typeface="Century Gothic" panose="020B0502020202020204" pitchFamily="34" charset="0"/>
          </a:endParaRPr>
        </a:p>
      </dgm:t>
    </dgm:pt>
    <dgm:pt modelId="{4F2A8BB3-5687-498A-8C99-4279E12D087D}">
      <dgm:prSet phldrT="[Texto]" custT="1"/>
      <dgm:spPr/>
      <dgm:t>
        <a:bodyPr/>
        <a:lstStyle/>
        <a:p>
          <a:r>
            <a:rPr lang="es-ES" sz="2400" dirty="0" smtClean="0">
              <a:latin typeface="Century Gothic" panose="020B0502020202020204" pitchFamily="34" charset="0"/>
            </a:rPr>
            <a:t>Crecimiento</a:t>
          </a:r>
        </a:p>
        <a:p>
          <a:r>
            <a:rPr lang="es-ES" sz="2400" dirty="0" smtClean="0">
              <a:latin typeface="Century Gothic" panose="020B0502020202020204" pitchFamily="34" charset="0"/>
            </a:rPr>
            <a:t>8,5%-2013</a:t>
          </a:r>
          <a:endParaRPr lang="es-ES" sz="2400" dirty="0">
            <a:latin typeface="Century Gothic" panose="020B0502020202020204" pitchFamily="34" charset="0"/>
          </a:endParaRPr>
        </a:p>
      </dgm:t>
    </dgm:pt>
    <dgm:pt modelId="{C8C8FB04-9388-472D-BA11-92CD0BBD1950}" type="parTrans" cxnId="{66ECD7B6-33EC-4400-8EC1-5B8968620A2B}">
      <dgm:prSet/>
      <dgm:spPr/>
      <dgm:t>
        <a:bodyPr/>
        <a:lstStyle/>
        <a:p>
          <a:endParaRPr lang="es-ES" sz="1600">
            <a:latin typeface="Century Gothic" panose="020B0502020202020204" pitchFamily="34" charset="0"/>
          </a:endParaRPr>
        </a:p>
      </dgm:t>
    </dgm:pt>
    <dgm:pt modelId="{5BB79C40-51A5-4CC5-A994-4247CA2A15C8}" type="sibTrans" cxnId="{66ECD7B6-33EC-4400-8EC1-5B8968620A2B}">
      <dgm:prSet/>
      <dgm:spPr/>
      <dgm:t>
        <a:bodyPr/>
        <a:lstStyle/>
        <a:p>
          <a:endParaRPr lang="es-ES" sz="1600">
            <a:latin typeface="Century Gothic" panose="020B0502020202020204" pitchFamily="34" charset="0"/>
          </a:endParaRPr>
        </a:p>
      </dgm:t>
    </dgm:pt>
    <dgm:pt modelId="{1AB1BCC1-C128-46A6-B7CB-CDC6701E93A7}">
      <dgm:prSet custT="1"/>
      <dgm:spPr/>
      <dgm:t>
        <a:bodyPr/>
        <a:lstStyle/>
        <a:p>
          <a:r>
            <a:rPr lang="es-ES" sz="2400" dirty="0" smtClean="0">
              <a:latin typeface="Century Gothic" panose="020B0502020202020204" pitchFamily="34" charset="0"/>
            </a:rPr>
            <a:t>Derecho fundamental para desarrollo social y económico</a:t>
          </a:r>
          <a:endParaRPr lang="es-ES" sz="2400" dirty="0">
            <a:latin typeface="Century Gothic" panose="020B0502020202020204" pitchFamily="34" charset="0"/>
          </a:endParaRPr>
        </a:p>
      </dgm:t>
    </dgm:pt>
    <dgm:pt modelId="{8C2B45EF-7F27-4EF6-BE39-DDD95970939B}" type="parTrans" cxnId="{D53AE7C2-884D-473F-AE5A-6E93FAE9DA08}">
      <dgm:prSet/>
      <dgm:spPr/>
      <dgm:t>
        <a:bodyPr/>
        <a:lstStyle/>
        <a:p>
          <a:endParaRPr lang="es-ES">
            <a:latin typeface="Century Gothic" panose="020B0502020202020204" pitchFamily="34" charset="0"/>
          </a:endParaRPr>
        </a:p>
      </dgm:t>
    </dgm:pt>
    <dgm:pt modelId="{C45B7448-4831-46CB-8777-55CC95AD6403}" type="sibTrans" cxnId="{D53AE7C2-884D-473F-AE5A-6E93FAE9DA08}">
      <dgm:prSet/>
      <dgm:spPr/>
      <dgm:t>
        <a:bodyPr/>
        <a:lstStyle/>
        <a:p>
          <a:endParaRPr lang="es-ES">
            <a:latin typeface="Century Gothic" panose="020B0502020202020204" pitchFamily="34" charset="0"/>
          </a:endParaRPr>
        </a:p>
      </dgm:t>
    </dgm:pt>
    <dgm:pt modelId="{F3F16630-D5E5-42FA-91F0-FA6E0040A647}" type="pres">
      <dgm:prSet presAssocID="{B626B079-3ECB-40AD-9BDF-971BE9E79819}" presName="linearFlow" presStyleCnt="0">
        <dgm:presLayoutVars>
          <dgm:dir/>
          <dgm:resizeHandles val="exact"/>
        </dgm:presLayoutVars>
      </dgm:prSet>
      <dgm:spPr/>
    </dgm:pt>
    <dgm:pt modelId="{3EF91018-F746-4762-83B5-4C6428CDA0D4}" type="pres">
      <dgm:prSet presAssocID="{1AB1BCC1-C128-46A6-B7CB-CDC6701E93A7}" presName="comp" presStyleCnt="0"/>
      <dgm:spPr/>
    </dgm:pt>
    <dgm:pt modelId="{A8647BA3-AECA-4910-B81E-71401ED30808}" type="pres">
      <dgm:prSet presAssocID="{1AB1BCC1-C128-46A6-B7CB-CDC6701E93A7}" presName="rect2" presStyleLbl="node1" presStyleIdx="0" presStyleCnt="3" custScaleX="133918">
        <dgm:presLayoutVars>
          <dgm:bulletEnabled val="1"/>
        </dgm:presLayoutVars>
      </dgm:prSet>
      <dgm:spPr/>
      <dgm:t>
        <a:bodyPr/>
        <a:lstStyle/>
        <a:p>
          <a:endParaRPr lang="es-ES"/>
        </a:p>
      </dgm:t>
    </dgm:pt>
    <dgm:pt modelId="{FB62DEDF-1DBB-4D98-8186-899F2FC87534}" type="pres">
      <dgm:prSet presAssocID="{1AB1BCC1-C128-46A6-B7CB-CDC6701E93A7}" presName="rect1" presStyleLbl="lnNode1" presStyleIdx="0" presStyleCnt="3" custLinFactNeighborX="-36555" custLinFactNeighborY="62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94EE5626-F168-4CF8-AE5C-7E6DC1C43F1F}" type="pres">
      <dgm:prSet presAssocID="{C45B7448-4831-46CB-8777-55CC95AD6403}" presName="sibTrans" presStyleCnt="0"/>
      <dgm:spPr/>
    </dgm:pt>
    <dgm:pt modelId="{002EDE4E-AD22-4D00-8A98-5021CF401775}" type="pres">
      <dgm:prSet presAssocID="{686C7B53-DBBA-489E-96F6-3E8CA2803EC0}" presName="comp" presStyleCnt="0"/>
      <dgm:spPr/>
    </dgm:pt>
    <dgm:pt modelId="{39CADE97-2F15-4DEE-8B35-02D738E114CF}" type="pres">
      <dgm:prSet presAssocID="{686C7B53-DBBA-489E-96F6-3E8CA2803EC0}" presName="rect2" presStyleLbl="node1" presStyleIdx="1" presStyleCnt="3" custScaleX="123989" custLinFactNeighborX="-13187" custLinFactNeighborY="-31">
        <dgm:presLayoutVars>
          <dgm:bulletEnabled val="1"/>
        </dgm:presLayoutVars>
      </dgm:prSet>
      <dgm:spPr/>
      <dgm:t>
        <a:bodyPr/>
        <a:lstStyle/>
        <a:p>
          <a:endParaRPr lang="es-ES"/>
        </a:p>
      </dgm:t>
    </dgm:pt>
    <dgm:pt modelId="{CD0C9FF3-279B-4D3E-8AB2-B045889C79E3}" type="pres">
      <dgm:prSet presAssocID="{686C7B53-DBBA-489E-96F6-3E8CA2803EC0}" presName="rect1" presStyleLbl="lnNode1" presStyleIdx="1" presStyleCnt="3" custScaleX="132095" custLinFactNeighborX="9185"/>
      <dgm:spPr>
        <a:blipFill>
          <a:blip xmlns:r="http://schemas.openxmlformats.org/officeDocument/2006/relationships" r:embed="rId2">
            <a:extLst>
              <a:ext uri="{28A0092B-C50C-407E-A947-70E740481C1C}">
                <a14:useLocalDpi xmlns:a14="http://schemas.microsoft.com/office/drawing/2010/main" val="0"/>
              </a:ext>
            </a:extLst>
          </a:blip>
          <a:srcRect/>
          <a:stretch>
            <a:fillRect l="-86000" r="-86000"/>
          </a:stretch>
        </a:blipFill>
      </dgm:spPr>
    </dgm:pt>
    <dgm:pt modelId="{74440291-F957-49DC-A45B-F8399A88A2A1}" type="pres">
      <dgm:prSet presAssocID="{78E2D262-231B-45F4-B524-9F6AE42A5324}" presName="sibTrans" presStyleCnt="0"/>
      <dgm:spPr/>
    </dgm:pt>
    <dgm:pt modelId="{2AA93859-5DE0-4FAD-B022-DB2A5ADC5F56}" type="pres">
      <dgm:prSet presAssocID="{4F2A8BB3-5687-498A-8C99-4279E12D087D}" presName="comp" presStyleCnt="0"/>
      <dgm:spPr/>
    </dgm:pt>
    <dgm:pt modelId="{293DB894-1DDE-406D-A0EC-9A67303BCDD1}" type="pres">
      <dgm:prSet presAssocID="{4F2A8BB3-5687-498A-8C99-4279E12D087D}" presName="rect2" presStyleLbl="node1" presStyleIdx="2" presStyleCnt="3" custScaleX="117819">
        <dgm:presLayoutVars>
          <dgm:bulletEnabled val="1"/>
        </dgm:presLayoutVars>
      </dgm:prSet>
      <dgm:spPr/>
      <dgm:t>
        <a:bodyPr/>
        <a:lstStyle/>
        <a:p>
          <a:endParaRPr lang="es-ES"/>
        </a:p>
      </dgm:t>
    </dgm:pt>
    <dgm:pt modelId="{637C4E28-D565-4DAD-9202-19A1CD9D21EB}" type="pres">
      <dgm:prSet presAssocID="{4F2A8BB3-5687-498A-8C99-4279E12D087D}" presName="rect1" presStyleLbl="lnNode1" presStyleIdx="2" presStyleCnt="3" custLinFactNeighborX="-36553" custLinFactNeighborY="-10474"/>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Lst>
  <dgm:cxnLst>
    <dgm:cxn modelId="{66ECD7B6-33EC-4400-8EC1-5B8968620A2B}" srcId="{B626B079-3ECB-40AD-9BDF-971BE9E79819}" destId="{4F2A8BB3-5687-498A-8C99-4279E12D087D}" srcOrd="2" destOrd="0" parTransId="{C8C8FB04-9388-472D-BA11-92CD0BBD1950}" sibTransId="{5BB79C40-51A5-4CC5-A994-4247CA2A15C8}"/>
    <dgm:cxn modelId="{609C8EE8-89DE-4290-AB06-37F1AE613B08}" type="presOf" srcId="{1AB1BCC1-C128-46A6-B7CB-CDC6701E93A7}" destId="{A8647BA3-AECA-4910-B81E-71401ED30808}" srcOrd="0" destOrd="0" presId="urn:microsoft.com/office/officeart/2008/layout/AlternatingPictureBlocks"/>
    <dgm:cxn modelId="{3CEE3DEF-0C3C-4ECF-843A-E891FD21FEFC}" type="presOf" srcId="{686C7B53-DBBA-489E-96F6-3E8CA2803EC0}" destId="{39CADE97-2F15-4DEE-8B35-02D738E114CF}" srcOrd="0" destOrd="0" presId="urn:microsoft.com/office/officeart/2008/layout/AlternatingPictureBlocks"/>
    <dgm:cxn modelId="{87F74CD8-25B1-48ED-B350-8EEB33917C61}" type="presOf" srcId="{B626B079-3ECB-40AD-9BDF-971BE9E79819}" destId="{F3F16630-D5E5-42FA-91F0-FA6E0040A647}" srcOrd="0" destOrd="0" presId="urn:microsoft.com/office/officeart/2008/layout/AlternatingPictureBlocks"/>
    <dgm:cxn modelId="{E75F0331-5F47-45C3-8173-A82E8CA5EACE}" srcId="{B626B079-3ECB-40AD-9BDF-971BE9E79819}" destId="{686C7B53-DBBA-489E-96F6-3E8CA2803EC0}" srcOrd="1" destOrd="0" parTransId="{4E506C23-8B8A-4189-B8F5-A49F3140A609}" sibTransId="{78E2D262-231B-45F4-B524-9F6AE42A5324}"/>
    <dgm:cxn modelId="{904BBB00-149E-4C7B-A3E3-564721EF4A4A}" type="presOf" srcId="{4F2A8BB3-5687-498A-8C99-4279E12D087D}" destId="{293DB894-1DDE-406D-A0EC-9A67303BCDD1}" srcOrd="0" destOrd="0" presId="urn:microsoft.com/office/officeart/2008/layout/AlternatingPictureBlocks"/>
    <dgm:cxn modelId="{D53AE7C2-884D-473F-AE5A-6E93FAE9DA08}" srcId="{B626B079-3ECB-40AD-9BDF-971BE9E79819}" destId="{1AB1BCC1-C128-46A6-B7CB-CDC6701E93A7}" srcOrd="0" destOrd="0" parTransId="{8C2B45EF-7F27-4EF6-BE39-DDD95970939B}" sibTransId="{C45B7448-4831-46CB-8777-55CC95AD6403}"/>
    <dgm:cxn modelId="{D7F52641-0BF7-4A45-B272-884ECFBC8814}" type="presParOf" srcId="{F3F16630-D5E5-42FA-91F0-FA6E0040A647}" destId="{3EF91018-F746-4762-83B5-4C6428CDA0D4}" srcOrd="0" destOrd="0" presId="urn:microsoft.com/office/officeart/2008/layout/AlternatingPictureBlocks"/>
    <dgm:cxn modelId="{E158F4C2-26DD-4FE7-BC1D-5E116542C995}" type="presParOf" srcId="{3EF91018-F746-4762-83B5-4C6428CDA0D4}" destId="{A8647BA3-AECA-4910-B81E-71401ED30808}" srcOrd="0" destOrd="0" presId="urn:microsoft.com/office/officeart/2008/layout/AlternatingPictureBlocks"/>
    <dgm:cxn modelId="{F1D98B4D-22D8-41EF-A88B-25E0552A51F1}" type="presParOf" srcId="{3EF91018-F746-4762-83B5-4C6428CDA0D4}" destId="{FB62DEDF-1DBB-4D98-8186-899F2FC87534}" srcOrd="1" destOrd="0" presId="urn:microsoft.com/office/officeart/2008/layout/AlternatingPictureBlocks"/>
    <dgm:cxn modelId="{769ED2EC-1DA7-4557-8DDC-B62CBE89BD35}" type="presParOf" srcId="{F3F16630-D5E5-42FA-91F0-FA6E0040A647}" destId="{94EE5626-F168-4CF8-AE5C-7E6DC1C43F1F}" srcOrd="1" destOrd="0" presId="urn:microsoft.com/office/officeart/2008/layout/AlternatingPictureBlocks"/>
    <dgm:cxn modelId="{E2713283-9BE1-4BC4-A8CF-EFF2396BF5E9}" type="presParOf" srcId="{F3F16630-D5E5-42FA-91F0-FA6E0040A647}" destId="{002EDE4E-AD22-4D00-8A98-5021CF401775}" srcOrd="2" destOrd="0" presId="urn:microsoft.com/office/officeart/2008/layout/AlternatingPictureBlocks"/>
    <dgm:cxn modelId="{4940670B-F839-4BB8-8B04-A9BB5D076BC9}" type="presParOf" srcId="{002EDE4E-AD22-4D00-8A98-5021CF401775}" destId="{39CADE97-2F15-4DEE-8B35-02D738E114CF}" srcOrd="0" destOrd="0" presId="urn:microsoft.com/office/officeart/2008/layout/AlternatingPictureBlocks"/>
    <dgm:cxn modelId="{53A50657-9D19-4962-8DD2-F9E46BF1E267}" type="presParOf" srcId="{002EDE4E-AD22-4D00-8A98-5021CF401775}" destId="{CD0C9FF3-279B-4D3E-8AB2-B045889C79E3}" srcOrd="1" destOrd="0" presId="urn:microsoft.com/office/officeart/2008/layout/AlternatingPictureBlocks"/>
    <dgm:cxn modelId="{7CE467B1-B574-459C-BCFF-C7A697460793}" type="presParOf" srcId="{F3F16630-D5E5-42FA-91F0-FA6E0040A647}" destId="{74440291-F957-49DC-A45B-F8399A88A2A1}" srcOrd="3" destOrd="0" presId="urn:microsoft.com/office/officeart/2008/layout/AlternatingPictureBlocks"/>
    <dgm:cxn modelId="{3BA92C26-28EC-4F66-A883-E556E3DA304C}" type="presParOf" srcId="{F3F16630-D5E5-42FA-91F0-FA6E0040A647}" destId="{2AA93859-5DE0-4FAD-B022-DB2A5ADC5F56}" srcOrd="4" destOrd="0" presId="urn:microsoft.com/office/officeart/2008/layout/AlternatingPictureBlocks"/>
    <dgm:cxn modelId="{5C796C76-BDEC-4B73-A527-B2B3AF1E5A03}" type="presParOf" srcId="{2AA93859-5DE0-4FAD-B022-DB2A5ADC5F56}" destId="{293DB894-1DDE-406D-A0EC-9A67303BCDD1}" srcOrd="0" destOrd="0" presId="urn:microsoft.com/office/officeart/2008/layout/AlternatingPictureBlocks"/>
    <dgm:cxn modelId="{A67ED173-C459-48EC-B135-E7016EAC74F8}" type="presParOf" srcId="{2AA93859-5DE0-4FAD-B022-DB2A5ADC5F56}" destId="{637C4E28-D565-4DAD-9202-19A1CD9D21EB}" srcOrd="1" destOrd="0" presId="urn:microsoft.com/office/officeart/2008/layout/AlternatingPictureBlock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DC60A0-1E7D-4239-BEE0-F7678A22FC71}" type="doc">
      <dgm:prSet loTypeId="urn:microsoft.com/office/officeart/2005/8/layout/process2" loCatId="process" qsTypeId="urn:microsoft.com/office/officeart/2005/8/quickstyle/simple1" qsCatId="simple" csTypeId="urn:microsoft.com/office/officeart/2005/8/colors/colorful1" csCatId="colorful" phldr="1"/>
      <dgm:spPr/>
    </dgm:pt>
    <dgm:pt modelId="{7DC1A25C-BF44-4958-9B09-9012CA70EF7C}">
      <dgm:prSet phldrT="[Texto]"/>
      <dgm:spPr/>
      <dgm:t>
        <a:bodyPr/>
        <a:lstStyle/>
        <a:p>
          <a:r>
            <a:rPr lang="es-ES" b="1" dirty="0" smtClean="0"/>
            <a:t>Cliente</a:t>
          </a:r>
          <a:endParaRPr lang="es-ES" dirty="0"/>
        </a:p>
      </dgm:t>
    </dgm:pt>
    <dgm:pt modelId="{FA74D628-80EA-44A3-8B8F-7FB8EED4DCC6}" type="parTrans" cxnId="{784D43D4-AD97-4610-AF7E-5F2C1B6A4B47}">
      <dgm:prSet/>
      <dgm:spPr/>
      <dgm:t>
        <a:bodyPr/>
        <a:lstStyle/>
        <a:p>
          <a:endParaRPr lang="es-ES"/>
        </a:p>
      </dgm:t>
    </dgm:pt>
    <dgm:pt modelId="{C001B5E4-4F23-4CF5-B078-0DFB4378E116}" type="sibTrans" cxnId="{784D43D4-AD97-4610-AF7E-5F2C1B6A4B47}">
      <dgm:prSet/>
      <dgm:spPr/>
      <dgm:t>
        <a:bodyPr/>
        <a:lstStyle/>
        <a:p>
          <a:endParaRPr lang="es-ES"/>
        </a:p>
      </dgm:t>
    </dgm:pt>
    <dgm:pt modelId="{B8BF8451-7415-4C3B-952C-FD124338DD8E}">
      <dgm:prSet phldrT="[Texto]"/>
      <dgm:spPr/>
      <dgm:t>
        <a:bodyPr/>
        <a:lstStyle/>
        <a:p>
          <a:r>
            <a:rPr lang="es-ES" b="1" dirty="0" smtClean="0"/>
            <a:t>Aprendizaje </a:t>
          </a:r>
          <a:r>
            <a:rPr lang="es-ES" b="1" dirty="0" smtClean="0"/>
            <a:t>y crecimiento</a:t>
          </a:r>
          <a:endParaRPr lang="es-ES" dirty="0"/>
        </a:p>
      </dgm:t>
    </dgm:pt>
    <dgm:pt modelId="{81686716-0EBD-441F-88AF-BAEA835394D1}" type="parTrans" cxnId="{75391688-348B-4EB6-8046-B219BCB59FDB}">
      <dgm:prSet/>
      <dgm:spPr/>
      <dgm:t>
        <a:bodyPr/>
        <a:lstStyle/>
        <a:p>
          <a:endParaRPr lang="es-ES"/>
        </a:p>
      </dgm:t>
    </dgm:pt>
    <dgm:pt modelId="{CDB10F24-381C-4041-ACD1-5E9424C9782D}" type="sibTrans" cxnId="{75391688-348B-4EB6-8046-B219BCB59FDB}">
      <dgm:prSet/>
      <dgm:spPr/>
      <dgm:t>
        <a:bodyPr/>
        <a:lstStyle/>
        <a:p>
          <a:endParaRPr lang="es-ES"/>
        </a:p>
      </dgm:t>
    </dgm:pt>
    <dgm:pt modelId="{FFB5C25B-B987-4E97-B78C-CE6CE09B966B}">
      <dgm:prSet phldrT="[Texto]"/>
      <dgm:spPr/>
      <dgm:t>
        <a:bodyPr/>
        <a:lstStyle/>
        <a:p>
          <a:r>
            <a:rPr lang="es-ES" b="1" dirty="0" smtClean="0"/>
            <a:t>Financiera</a:t>
          </a:r>
          <a:endParaRPr lang="es-ES" dirty="0"/>
        </a:p>
      </dgm:t>
    </dgm:pt>
    <dgm:pt modelId="{BE0A7821-C9D6-48CC-9A91-AA37B7E8D193}" type="parTrans" cxnId="{46481F48-FE41-4D3F-B587-6CBE44419848}">
      <dgm:prSet/>
      <dgm:spPr/>
      <dgm:t>
        <a:bodyPr/>
        <a:lstStyle/>
        <a:p>
          <a:endParaRPr lang="es-ES"/>
        </a:p>
      </dgm:t>
    </dgm:pt>
    <dgm:pt modelId="{A7C6A62B-EE93-44B9-B7E9-E505910B2C52}" type="sibTrans" cxnId="{46481F48-FE41-4D3F-B587-6CBE44419848}">
      <dgm:prSet/>
      <dgm:spPr/>
      <dgm:t>
        <a:bodyPr/>
        <a:lstStyle/>
        <a:p>
          <a:endParaRPr lang="es-ES"/>
        </a:p>
      </dgm:t>
    </dgm:pt>
    <dgm:pt modelId="{B3763F19-B03A-4DE1-9448-2B38AEA2549B}">
      <dgm:prSet/>
      <dgm:spPr/>
      <dgm:t>
        <a:bodyPr/>
        <a:lstStyle/>
        <a:p>
          <a:r>
            <a:rPr lang="es-ES" b="1" dirty="0" smtClean="0"/>
            <a:t>Interna</a:t>
          </a:r>
          <a:endParaRPr lang="es-ES" dirty="0"/>
        </a:p>
      </dgm:t>
    </dgm:pt>
    <dgm:pt modelId="{77E1D29D-C36E-4601-9A03-3FEA286E274D}" type="parTrans" cxnId="{37CC258A-BD6D-4652-974F-2C22BDA531E0}">
      <dgm:prSet/>
      <dgm:spPr/>
      <dgm:t>
        <a:bodyPr/>
        <a:lstStyle/>
        <a:p>
          <a:endParaRPr lang="es-ES"/>
        </a:p>
      </dgm:t>
    </dgm:pt>
    <dgm:pt modelId="{4011008E-1B08-4DAB-8F1D-97B595ED3615}" type="sibTrans" cxnId="{37CC258A-BD6D-4652-974F-2C22BDA531E0}">
      <dgm:prSet/>
      <dgm:spPr/>
      <dgm:t>
        <a:bodyPr/>
        <a:lstStyle/>
        <a:p>
          <a:endParaRPr lang="es-ES"/>
        </a:p>
      </dgm:t>
    </dgm:pt>
    <dgm:pt modelId="{242C3A8B-368B-42F7-8072-076E4AA6DB76}" type="pres">
      <dgm:prSet presAssocID="{7BDC60A0-1E7D-4239-BEE0-F7678A22FC71}" presName="linearFlow" presStyleCnt="0">
        <dgm:presLayoutVars>
          <dgm:resizeHandles val="exact"/>
        </dgm:presLayoutVars>
      </dgm:prSet>
      <dgm:spPr/>
    </dgm:pt>
    <dgm:pt modelId="{F6E26D7D-2054-43C9-8D79-A053EBBEA7A8}" type="pres">
      <dgm:prSet presAssocID="{7DC1A25C-BF44-4958-9B09-9012CA70EF7C}" presName="node" presStyleLbl="node1" presStyleIdx="0" presStyleCnt="4">
        <dgm:presLayoutVars>
          <dgm:bulletEnabled val="1"/>
        </dgm:presLayoutVars>
      </dgm:prSet>
      <dgm:spPr/>
      <dgm:t>
        <a:bodyPr/>
        <a:lstStyle/>
        <a:p>
          <a:endParaRPr lang="es-ES"/>
        </a:p>
      </dgm:t>
    </dgm:pt>
    <dgm:pt modelId="{A06C9F45-1DF1-4C7C-ADAE-B73CB9932E52}" type="pres">
      <dgm:prSet presAssocID="{C001B5E4-4F23-4CF5-B078-0DFB4378E116}" presName="sibTrans" presStyleLbl="sibTrans2D1" presStyleIdx="0" presStyleCnt="3"/>
      <dgm:spPr/>
      <dgm:t>
        <a:bodyPr/>
        <a:lstStyle/>
        <a:p>
          <a:endParaRPr lang="es-ES"/>
        </a:p>
      </dgm:t>
    </dgm:pt>
    <dgm:pt modelId="{14305EC3-864D-4049-A504-EAF6D6BBA7B3}" type="pres">
      <dgm:prSet presAssocID="{C001B5E4-4F23-4CF5-B078-0DFB4378E116}" presName="connectorText" presStyleLbl="sibTrans2D1" presStyleIdx="0" presStyleCnt="3"/>
      <dgm:spPr/>
      <dgm:t>
        <a:bodyPr/>
        <a:lstStyle/>
        <a:p>
          <a:endParaRPr lang="es-ES"/>
        </a:p>
      </dgm:t>
    </dgm:pt>
    <dgm:pt modelId="{68AAF83B-9EAC-4B4E-8F5C-D0CD9BBAD890}" type="pres">
      <dgm:prSet presAssocID="{B8BF8451-7415-4C3B-952C-FD124338DD8E}" presName="node" presStyleLbl="node1" presStyleIdx="1" presStyleCnt="4">
        <dgm:presLayoutVars>
          <dgm:bulletEnabled val="1"/>
        </dgm:presLayoutVars>
      </dgm:prSet>
      <dgm:spPr/>
      <dgm:t>
        <a:bodyPr/>
        <a:lstStyle/>
        <a:p>
          <a:endParaRPr lang="es-ES"/>
        </a:p>
      </dgm:t>
    </dgm:pt>
    <dgm:pt modelId="{AC72B370-E976-465B-BBA5-0C358AEB6506}" type="pres">
      <dgm:prSet presAssocID="{CDB10F24-381C-4041-ACD1-5E9424C9782D}" presName="sibTrans" presStyleLbl="sibTrans2D1" presStyleIdx="1" presStyleCnt="3"/>
      <dgm:spPr/>
      <dgm:t>
        <a:bodyPr/>
        <a:lstStyle/>
        <a:p>
          <a:endParaRPr lang="es-ES"/>
        </a:p>
      </dgm:t>
    </dgm:pt>
    <dgm:pt modelId="{B9C3CC98-D3A3-42C3-9458-B332E03D7BDF}" type="pres">
      <dgm:prSet presAssocID="{CDB10F24-381C-4041-ACD1-5E9424C9782D}" presName="connectorText" presStyleLbl="sibTrans2D1" presStyleIdx="1" presStyleCnt="3"/>
      <dgm:spPr/>
      <dgm:t>
        <a:bodyPr/>
        <a:lstStyle/>
        <a:p>
          <a:endParaRPr lang="es-ES"/>
        </a:p>
      </dgm:t>
    </dgm:pt>
    <dgm:pt modelId="{2641FE80-9916-411E-B0CB-2A5C80EE0D60}" type="pres">
      <dgm:prSet presAssocID="{B3763F19-B03A-4DE1-9448-2B38AEA2549B}" presName="node" presStyleLbl="node1" presStyleIdx="2" presStyleCnt="4">
        <dgm:presLayoutVars>
          <dgm:bulletEnabled val="1"/>
        </dgm:presLayoutVars>
      </dgm:prSet>
      <dgm:spPr/>
      <dgm:t>
        <a:bodyPr/>
        <a:lstStyle/>
        <a:p>
          <a:endParaRPr lang="es-ES"/>
        </a:p>
      </dgm:t>
    </dgm:pt>
    <dgm:pt modelId="{A4BBA3BF-B123-4491-B969-07983358FC7D}" type="pres">
      <dgm:prSet presAssocID="{4011008E-1B08-4DAB-8F1D-97B595ED3615}" presName="sibTrans" presStyleLbl="sibTrans2D1" presStyleIdx="2" presStyleCnt="3"/>
      <dgm:spPr/>
      <dgm:t>
        <a:bodyPr/>
        <a:lstStyle/>
        <a:p>
          <a:endParaRPr lang="es-ES"/>
        </a:p>
      </dgm:t>
    </dgm:pt>
    <dgm:pt modelId="{B1379689-E9F9-4170-9524-FEAA37D1289F}" type="pres">
      <dgm:prSet presAssocID="{4011008E-1B08-4DAB-8F1D-97B595ED3615}" presName="connectorText" presStyleLbl="sibTrans2D1" presStyleIdx="2" presStyleCnt="3"/>
      <dgm:spPr/>
      <dgm:t>
        <a:bodyPr/>
        <a:lstStyle/>
        <a:p>
          <a:endParaRPr lang="es-ES"/>
        </a:p>
      </dgm:t>
    </dgm:pt>
    <dgm:pt modelId="{2CFA8538-00AB-4621-AD74-425C271C4D6A}" type="pres">
      <dgm:prSet presAssocID="{FFB5C25B-B987-4E97-B78C-CE6CE09B966B}" presName="node" presStyleLbl="node1" presStyleIdx="3" presStyleCnt="4">
        <dgm:presLayoutVars>
          <dgm:bulletEnabled val="1"/>
        </dgm:presLayoutVars>
      </dgm:prSet>
      <dgm:spPr/>
      <dgm:t>
        <a:bodyPr/>
        <a:lstStyle/>
        <a:p>
          <a:endParaRPr lang="es-ES"/>
        </a:p>
      </dgm:t>
    </dgm:pt>
  </dgm:ptLst>
  <dgm:cxnLst>
    <dgm:cxn modelId="{F80AE7B1-77C4-44FA-A142-A7D889197093}" type="presOf" srcId="{B3763F19-B03A-4DE1-9448-2B38AEA2549B}" destId="{2641FE80-9916-411E-B0CB-2A5C80EE0D60}" srcOrd="0" destOrd="0" presId="urn:microsoft.com/office/officeart/2005/8/layout/process2"/>
    <dgm:cxn modelId="{37CC258A-BD6D-4652-974F-2C22BDA531E0}" srcId="{7BDC60A0-1E7D-4239-BEE0-F7678A22FC71}" destId="{B3763F19-B03A-4DE1-9448-2B38AEA2549B}" srcOrd="2" destOrd="0" parTransId="{77E1D29D-C36E-4601-9A03-3FEA286E274D}" sibTransId="{4011008E-1B08-4DAB-8F1D-97B595ED3615}"/>
    <dgm:cxn modelId="{01BCA36C-9D57-4CCE-BA5C-9A462E8A68A4}" type="presOf" srcId="{CDB10F24-381C-4041-ACD1-5E9424C9782D}" destId="{B9C3CC98-D3A3-42C3-9458-B332E03D7BDF}" srcOrd="1" destOrd="0" presId="urn:microsoft.com/office/officeart/2005/8/layout/process2"/>
    <dgm:cxn modelId="{4BCE51A8-E27E-4E83-A645-8D14E98EBB07}" type="presOf" srcId="{7DC1A25C-BF44-4958-9B09-9012CA70EF7C}" destId="{F6E26D7D-2054-43C9-8D79-A053EBBEA7A8}" srcOrd="0" destOrd="0" presId="urn:microsoft.com/office/officeart/2005/8/layout/process2"/>
    <dgm:cxn modelId="{72CC84F8-732D-4B95-A6CC-48E142F32371}" type="presOf" srcId="{C001B5E4-4F23-4CF5-B078-0DFB4378E116}" destId="{A06C9F45-1DF1-4C7C-ADAE-B73CB9932E52}" srcOrd="0" destOrd="0" presId="urn:microsoft.com/office/officeart/2005/8/layout/process2"/>
    <dgm:cxn modelId="{0E8CFA9C-38C8-4FF8-85C3-95FD1791A7E8}" type="presOf" srcId="{7BDC60A0-1E7D-4239-BEE0-F7678A22FC71}" destId="{242C3A8B-368B-42F7-8072-076E4AA6DB76}" srcOrd="0" destOrd="0" presId="urn:microsoft.com/office/officeart/2005/8/layout/process2"/>
    <dgm:cxn modelId="{D71C2978-368C-428A-A080-778F86F8DA95}" type="presOf" srcId="{CDB10F24-381C-4041-ACD1-5E9424C9782D}" destId="{AC72B370-E976-465B-BBA5-0C358AEB6506}" srcOrd="0" destOrd="0" presId="urn:microsoft.com/office/officeart/2005/8/layout/process2"/>
    <dgm:cxn modelId="{784D43D4-AD97-4610-AF7E-5F2C1B6A4B47}" srcId="{7BDC60A0-1E7D-4239-BEE0-F7678A22FC71}" destId="{7DC1A25C-BF44-4958-9B09-9012CA70EF7C}" srcOrd="0" destOrd="0" parTransId="{FA74D628-80EA-44A3-8B8F-7FB8EED4DCC6}" sibTransId="{C001B5E4-4F23-4CF5-B078-0DFB4378E116}"/>
    <dgm:cxn modelId="{9C5E3466-37AC-4DE3-B8A7-7E27A7F6C886}" type="presOf" srcId="{FFB5C25B-B987-4E97-B78C-CE6CE09B966B}" destId="{2CFA8538-00AB-4621-AD74-425C271C4D6A}" srcOrd="0" destOrd="0" presId="urn:microsoft.com/office/officeart/2005/8/layout/process2"/>
    <dgm:cxn modelId="{75391688-348B-4EB6-8046-B219BCB59FDB}" srcId="{7BDC60A0-1E7D-4239-BEE0-F7678A22FC71}" destId="{B8BF8451-7415-4C3B-952C-FD124338DD8E}" srcOrd="1" destOrd="0" parTransId="{81686716-0EBD-441F-88AF-BAEA835394D1}" sibTransId="{CDB10F24-381C-4041-ACD1-5E9424C9782D}"/>
    <dgm:cxn modelId="{8123BB08-60A0-46F7-85D8-E786380DB064}" type="presOf" srcId="{B8BF8451-7415-4C3B-952C-FD124338DD8E}" destId="{68AAF83B-9EAC-4B4E-8F5C-D0CD9BBAD890}" srcOrd="0" destOrd="0" presId="urn:microsoft.com/office/officeart/2005/8/layout/process2"/>
    <dgm:cxn modelId="{AB0D204F-852B-4EF8-8B00-4ECA880502AC}" type="presOf" srcId="{4011008E-1B08-4DAB-8F1D-97B595ED3615}" destId="{A4BBA3BF-B123-4491-B969-07983358FC7D}" srcOrd="0" destOrd="0" presId="urn:microsoft.com/office/officeart/2005/8/layout/process2"/>
    <dgm:cxn modelId="{5279B4B6-D8DF-45E7-A96C-1361A0B00DFE}" type="presOf" srcId="{C001B5E4-4F23-4CF5-B078-0DFB4378E116}" destId="{14305EC3-864D-4049-A504-EAF6D6BBA7B3}" srcOrd="1" destOrd="0" presId="urn:microsoft.com/office/officeart/2005/8/layout/process2"/>
    <dgm:cxn modelId="{F0851D97-8032-4DD6-B2AE-DC3869312F6F}" type="presOf" srcId="{4011008E-1B08-4DAB-8F1D-97B595ED3615}" destId="{B1379689-E9F9-4170-9524-FEAA37D1289F}" srcOrd="1" destOrd="0" presId="urn:microsoft.com/office/officeart/2005/8/layout/process2"/>
    <dgm:cxn modelId="{46481F48-FE41-4D3F-B587-6CBE44419848}" srcId="{7BDC60A0-1E7D-4239-BEE0-F7678A22FC71}" destId="{FFB5C25B-B987-4E97-B78C-CE6CE09B966B}" srcOrd="3" destOrd="0" parTransId="{BE0A7821-C9D6-48CC-9A91-AA37B7E8D193}" sibTransId="{A7C6A62B-EE93-44B9-B7E9-E505910B2C52}"/>
    <dgm:cxn modelId="{A0586D61-B0FE-4B69-843A-B2FE3E016726}" type="presParOf" srcId="{242C3A8B-368B-42F7-8072-076E4AA6DB76}" destId="{F6E26D7D-2054-43C9-8D79-A053EBBEA7A8}" srcOrd="0" destOrd="0" presId="urn:microsoft.com/office/officeart/2005/8/layout/process2"/>
    <dgm:cxn modelId="{8022C4A5-87C4-4944-A55B-D43678B6F5D8}" type="presParOf" srcId="{242C3A8B-368B-42F7-8072-076E4AA6DB76}" destId="{A06C9F45-1DF1-4C7C-ADAE-B73CB9932E52}" srcOrd="1" destOrd="0" presId="urn:microsoft.com/office/officeart/2005/8/layout/process2"/>
    <dgm:cxn modelId="{0F1FD7DE-23E3-4D4E-A74B-79041ED4BBBE}" type="presParOf" srcId="{A06C9F45-1DF1-4C7C-ADAE-B73CB9932E52}" destId="{14305EC3-864D-4049-A504-EAF6D6BBA7B3}" srcOrd="0" destOrd="0" presId="urn:microsoft.com/office/officeart/2005/8/layout/process2"/>
    <dgm:cxn modelId="{57C975A6-11EE-4C7A-A911-1390CA96C2C9}" type="presParOf" srcId="{242C3A8B-368B-42F7-8072-076E4AA6DB76}" destId="{68AAF83B-9EAC-4B4E-8F5C-D0CD9BBAD890}" srcOrd="2" destOrd="0" presId="urn:microsoft.com/office/officeart/2005/8/layout/process2"/>
    <dgm:cxn modelId="{6458F3A7-7F51-4F04-84F9-DE1D6C95127A}" type="presParOf" srcId="{242C3A8B-368B-42F7-8072-076E4AA6DB76}" destId="{AC72B370-E976-465B-BBA5-0C358AEB6506}" srcOrd="3" destOrd="0" presId="urn:microsoft.com/office/officeart/2005/8/layout/process2"/>
    <dgm:cxn modelId="{C8CD2EE3-E6A4-457F-9804-A72FD9012BD5}" type="presParOf" srcId="{AC72B370-E976-465B-BBA5-0C358AEB6506}" destId="{B9C3CC98-D3A3-42C3-9458-B332E03D7BDF}" srcOrd="0" destOrd="0" presId="urn:microsoft.com/office/officeart/2005/8/layout/process2"/>
    <dgm:cxn modelId="{BB6A7559-D6F6-4E73-9DF2-2FAFFEDB4048}" type="presParOf" srcId="{242C3A8B-368B-42F7-8072-076E4AA6DB76}" destId="{2641FE80-9916-411E-B0CB-2A5C80EE0D60}" srcOrd="4" destOrd="0" presId="urn:microsoft.com/office/officeart/2005/8/layout/process2"/>
    <dgm:cxn modelId="{26EFB7B4-C389-4DF5-8399-465E8606AECD}" type="presParOf" srcId="{242C3A8B-368B-42F7-8072-076E4AA6DB76}" destId="{A4BBA3BF-B123-4491-B969-07983358FC7D}" srcOrd="5" destOrd="0" presId="urn:microsoft.com/office/officeart/2005/8/layout/process2"/>
    <dgm:cxn modelId="{FF87516E-EF2B-4E7C-BB1E-9E5330C9F502}" type="presParOf" srcId="{A4BBA3BF-B123-4491-B969-07983358FC7D}" destId="{B1379689-E9F9-4170-9524-FEAA37D1289F}" srcOrd="0" destOrd="0" presId="urn:microsoft.com/office/officeart/2005/8/layout/process2"/>
    <dgm:cxn modelId="{5EC5508E-14E0-4455-A94A-F7EE74497633}" type="presParOf" srcId="{242C3A8B-368B-42F7-8072-076E4AA6DB76}" destId="{2CFA8538-00AB-4621-AD74-425C271C4D6A}"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159577-67E7-4815-954C-49CF2F1A7440}"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s-ES"/>
        </a:p>
      </dgm:t>
    </dgm:pt>
    <dgm:pt modelId="{638EE65B-0069-4DF8-80E6-5CC7C2869792}">
      <dgm:prSet phldrT="[Texto]" custT="1"/>
      <dgm:spPr/>
      <dgm:t>
        <a:bodyPr/>
        <a:lstStyle/>
        <a:p>
          <a:pPr algn="just"/>
          <a:r>
            <a:rPr lang="es-ES" sz="1400" b="1" dirty="0" smtClean="0">
              <a:latin typeface="Arial" panose="020B0604020202020204" pitchFamily="34" charset="0"/>
              <a:cs typeface="Arial" panose="020B0604020202020204" pitchFamily="34" charset="0"/>
            </a:rPr>
            <a:t>Misión</a:t>
          </a:r>
          <a:endParaRPr lang="es-ES" sz="1400" dirty="0">
            <a:latin typeface="Arial" panose="020B0604020202020204" pitchFamily="34" charset="0"/>
            <a:cs typeface="Arial" panose="020B0604020202020204" pitchFamily="34" charset="0"/>
          </a:endParaRPr>
        </a:p>
      </dgm:t>
    </dgm:pt>
    <dgm:pt modelId="{E51E90F5-A63F-455D-A34E-008E4FAD634C}" type="parTrans" cxnId="{283CBB4F-A136-4C98-A318-DC7052947D87}">
      <dgm:prSet/>
      <dgm:spPr/>
      <dgm:t>
        <a:bodyPr/>
        <a:lstStyle/>
        <a:p>
          <a:pPr algn="just"/>
          <a:endParaRPr lang="es-ES" sz="1200">
            <a:latin typeface="Arial" panose="020B0604020202020204" pitchFamily="34" charset="0"/>
            <a:cs typeface="Arial" panose="020B0604020202020204" pitchFamily="34" charset="0"/>
          </a:endParaRPr>
        </a:p>
      </dgm:t>
    </dgm:pt>
    <dgm:pt modelId="{7BC5799C-99D8-4A1D-A91E-2B344774600F}" type="sibTrans" cxnId="{283CBB4F-A136-4C98-A318-DC7052947D87}">
      <dgm:prSet/>
      <dgm:spPr/>
      <dgm:t>
        <a:bodyPr/>
        <a:lstStyle/>
        <a:p>
          <a:pPr algn="just"/>
          <a:endParaRPr lang="es-ES" sz="1200">
            <a:latin typeface="Arial" panose="020B0604020202020204" pitchFamily="34" charset="0"/>
            <a:cs typeface="Arial" panose="020B0604020202020204" pitchFamily="34" charset="0"/>
          </a:endParaRPr>
        </a:p>
      </dgm:t>
    </dgm:pt>
    <dgm:pt modelId="{617A97CD-E091-4DB6-9CC9-F37272E68832}">
      <dgm:prSet phldrT="[Texto]" custT="1"/>
      <dgm:spPr/>
      <dgm:t>
        <a:bodyPr/>
        <a:lstStyle/>
        <a:p>
          <a:pPr algn="just"/>
          <a:r>
            <a:rPr lang="es-ES" sz="1400" dirty="0" smtClean="0">
              <a:latin typeface="Arial" panose="020B0604020202020204" pitchFamily="34" charset="0"/>
              <a:cs typeface="Arial" panose="020B0604020202020204" pitchFamily="34" charset="0"/>
            </a:rPr>
            <a:t>Somos una importante empresa direccionada en el sector de la construcción dispuestos a entregar  viviendas a la satisfacción del cliente y ofreciendo servicios relacionados, en el Distrito Metropolitano de Quito y su entorno, haciendo realidad las ideas de los clientes, comprometiéndonos a construir </a:t>
          </a:r>
          <a:r>
            <a:rPr lang="es-ES" sz="1400" dirty="0" smtClean="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vender cada vivienda acordada con profesionalidad, calidad y ética empresarial con el fin de dar seguridad, comodidad y armonía tanto al cliente como a los colaboradores de la empresa.</a:t>
          </a:r>
          <a:endParaRPr lang="es-ES" sz="1400" dirty="0">
            <a:latin typeface="Arial" panose="020B0604020202020204" pitchFamily="34" charset="0"/>
            <a:cs typeface="Arial" panose="020B0604020202020204" pitchFamily="34" charset="0"/>
          </a:endParaRPr>
        </a:p>
      </dgm:t>
    </dgm:pt>
    <dgm:pt modelId="{FE8837AA-BD5F-42CE-AAAE-4B510AD3E75C}" type="parTrans" cxnId="{191E2681-D312-4955-8050-9C2E21BEA1DF}">
      <dgm:prSet/>
      <dgm:spPr/>
      <dgm:t>
        <a:bodyPr/>
        <a:lstStyle/>
        <a:p>
          <a:pPr algn="just"/>
          <a:endParaRPr lang="es-ES" sz="1200">
            <a:latin typeface="Arial" panose="020B0604020202020204" pitchFamily="34" charset="0"/>
            <a:cs typeface="Arial" panose="020B0604020202020204" pitchFamily="34" charset="0"/>
          </a:endParaRPr>
        </a:p>
      </dgm:t>
    </dgm:pt>
    <dgm:pt modelId="{8142DE1A-862F-45FA-BD03-1736E51DB1F4}" type="sibTrans" cxnId="{191E2681-D312-4955-8050-9C2E21BEA1DF}">
      <dgm:prSet/>
      <dgm:spPr/>
      <dgm:t>
        <a:bodyPr/>
        <a:lstStyle/>
        <a:p>
          <a:pPr algn="just"/>
          <a:endParaRPr lang="es-ES" sz="1200">
            <a:latin typeface="Arial" panose="020B0604020202020204" pitchFamily="34" charset="0"/>
            <a:cs typeface="Arial" panose="020B0604020202020204" pitchFamily="34" charset="0"/>
          </a:endParaRPr>
        </a:p>
      </dgm:t>
    </dgm:pt>
    <dgm:pt modelId="{B7F60056-ACA4-4D50-AEF5-25D10EB657EE}">
      <dgm:prSet phldrT="[Texto]" custT="1"/>
      <dgm:spPr/>
      <dgm:t>
        <a:bodyPr/>
        <a:lstStyle/>
        <a:p>
          <a:pPr algn="just"/>
          <a:r>
            <a:rPr lang="es-ES" sz="1400" b="1" dirty="0" smtClean="0">
              <a:latin typeface="Arial" panose="020B0604020202020204" pitchFamily="34" charset="0"/>
              <a:cs typeface="Arial" panose="020B0604020202020204" pitchFamily="34" charset="0"/>
            </a:rPr>
            <a:t>Visión  </a:t>
          </a:r>
          <a:endParaRPr lang="es-ES" sz="1400" dirty="0">
            <a:latin typeface="Arial" panose="020B0604020202020204" pitchFamily="34" charset="0"/>
            <a:cs typeface="Arial" panose="020B0604020202020204" pitchFamily="34" charset="0"/>
          </a:endParaRPr>
        </a:p>
      </dgm:t>
    </dgm:pt>
    <dgm:pt modelId="{BAE8B8C1-E791-4551-9CB5-E8C35AED3E5E}" type="parTrans" cxnId="{9704CA3D-24C4-4F2B-991C-5A4582B2C4F6}">
      <dgm:prSet/>
      <dgm:spPr/>
      <dgm:t>
        <a:bodyPr/>
        <a:lstStyle/>
        <a:p>
          <a:pPr algn="just"/>
          <a:endParaRPr lang="es-ES" sz="1200">
            <a:latin typeface="Arial" panose="020B0604020202020204" pitchFamily="34" charset="0"/>
            <a:cs typeface="Arial" panose="020B0604020202020204" pitchFamily="34" charset="0"/>
          </a:endParaRPr>
        </a:p>
      </dgm:t>
    </dgm:pt>
    <dgm:pt modelId="{04C22353-6B28-4D58-961C-7E4617BEDB20}" type="sibTrans" cxnId="{9704CA3D-24C4-4F2B-991C-5A4582B2C4F6}">
      <dgm:prSet/>
      <dgm:spPr/>
      <dgm:t>
        <a:bodyPr/>
        <a:lstStyle/>
        <a:p>
          <a:pPr algn="just"/>
          <a:endParaRPr lang="es-ES" sz="1200">
            <a:latin typeface="Arial" panose="020B0604020202020204" pitchFamily="34" charset="0"/>
            <a:cs typeface="Arial" panose="020B0604020202020204" pitchFamily="34" charset="0"/>
          </a:endParaRPr>
        </a:p>
      </dgm:t>
    </dgm:pt>
    <dgm:pt modelId="{C38E9C2A-25C6-46A0-A769-776D145EE1B6}">
      <dgm:prSet phldrT="[Texto]" custT="1"/>
      <dgm:spPr/>
      <dgm:t>
        <a:bodyPr/>
        <a:lstStyle/>
        <a:p>
          <a:pPr algn="just"/>
          <a:r>
            <a:rPr lang="es-ES" sz="1400" dirty="0" smtClean="0">
              <a:latin typeface="Arial" panose="020B0604020202020204" pitchFamily="34" charset="0"/>
              <a:cs typeface="Arial" panose="020B0604020202020204" pitchFamily="34" charset="0"/>
            </a:rPr>
            <a:t>Para el año 2018 ser una empresa líder en el mercado de la construcción e inmobiliaria residencial del Distrito Metropolitano de Quito, ofreciendo </a:t>
          </a:r>
          <a:r>
            <a:rPr lang="es-ES" sz="1400" dirty="0" smtClean="0">
              <a:latin typeface="Arial" panose="020B0604020202020204" pitchFamily="34" charset="0"/>
              <a:cs typeface="Arial" panose="020B0604020202020204" pitchFamily="34" charset="0"/>
            </a:rPr>
            <a:t>viviendas al </a:t>
          </a:r>
          <a:r>
            <a:rPr lang="es-ES" sz="1400" dirty="0" smtClean="0">
              <a:latin typeface="Arial" panose="020B0604020202020204" pitchFamily="34" charset="0"/>
              <a:cs typeface="Arial" panose="020B0604020202020204" pitchFamily="34" charset="0"/>
            </a:rPr>
            <a:t>gusto del cliente, con características de innovación, calidad, y seguridad, así como servicios relacionados con la construcción y venta ; los mismos que han sido obtenidos con trabajo ético profesional, eficiente y responsable de la unidad organizacional, desarrollando un entorno de crecimiento </a:t>
          </a:r>
          <a:r>
            <a:rPr lang="es-ES" sz="1400" dirty="0" smtClean="0">
              <a:latin typeface="Arial" panose="020B0604020202020204" pitchFamily="34" charset="0"/>
              <a:cs typeface="Arial" panose="020B0604020202020204" pitchFamily="34" charset="0"/>
            </a:rPr>
            <a:t>rentable ,sostenido </a:t>
          </a:r>
          <a:r>
            <a:rPr lang="es-ES" sz="1400" dirty="0" smtClean="0">
              <a:latin typeface="Arial" panose="020B0604020202020204" pitchFamily="34" charset="0"/>
              <a:cs typeface="Arial" panose="020B0604020202020204" pitchFamily="34" charset="0"/>
            </a:rPr>
            <a:t>para el cliente, proveedores y colaboradores de la empresa.</a:t>
          </a:r>
          <a:endParaRPr lang="es-ES" sz="1400" dirty="0">
            <a:latin typeface="Arial" panose="020B0604020202020204" pitchFamily="34" charset="0"/>
            <a:cs typeface="Arial" panose="020B0604020202020204" pitchFamily="34" charset="0"/>
          </a:endParaRPr>
        </a:p>
      </dgm:t>
    </dgm:pt>
    <dgm:pt modelId="{160A310C-90CD-4617-85A2-49E5970AEB75}" type="parTrans" cxnId="{E15BCBF5-A48A-473D-AF8B-A473F34660D5}">
      <dgm:prSet/>
      <dgm:spPr/>
      <dgm:t>
        <a:bodyPr/>
        <a:lstStyle/>
        <a:p>
          <a:pPr algn="just"/>
          <a:endParaRPr lang="es-ES" sz="1200">
            <a:latin typeface="Arial" panose="020B0604020202020204" pitchFamily="34" charset="0"/>
            <a:cs typeface="Arial" panose="020B0604020202020204" pitchFamily="34" charset="0"/>
          </a:endParaRPr>
        </a:p>
      </dgm:t>
    </dgm:pt>
    <dgm:pt modelId="{ADCCBFAC-2D0F-4B6C-9BFC-8ED53C1A25C8}" type="sibTrans" cxnId="{E15BCBF5-A48A-473D-AF8B-A473F34660D5}">
      <dgm:prSet/>
      <dgm:spPr/>
      <dgm:t>
        <a:bodyPr/>
        <a:lstStyle/>
        <a:p>
          <a:pPr algn="just"/>
          <a:endParaRPr lang="es-ES" sz="1200">
            <a:latin typeface="Arial" panose="020B0604020202020204" pitchFamily="34" charset="0"/>
            <a:cs typeface="Arial" panose="020B0604020202020204" pitchFamily="34" charset="0"/>
          </a:endParaRPr>
        </a:p>
      </dgm:t>
    </dgm:pt>
    <dgm:pt modelId="{34E61C96-C7EF-45BB-9E51-1F3C4A205680}" type="pres">
      <dgm:prSet presAssocID="{D6159577-67E7-4815-954C-49CF2F1A7440}" presName="linear" presStyleCnt="0">
        <dgm:presLayoutVars>
          <dgm:dir/>
          <dgm:resizeHandles val="exact"/>
        </dgm:presLayoutVars>
      </dgm:prSet>
      <dgm:spPr/>
      <dgm:t>
        <a:bodyPr/>
        <a:lstStyle/>
        <a:p>
          <a:endParaRPr lang="es-ES"/>
        </a:p>
      </dgm:t>
    </dgm:pt>
    <dgm:pt modelId="{847CA8F4-D63A-43BE-BC2D-9F653779647C}" type="pres">
      <dgm:prSet presAssocID="{638EE65B-0069-4DF8-80E6-5CC7C2869792}" presName="comp" presStyleCnt="0"/>
      <dgm:spPr/>
    </dgm:pt>
    <dgm:pt modelId="{D0F17464-5E5A-461C-BA4B-AC1711BA6DF1}" type="pres">
      <dgm:prSet presAssocID="{638EE65B-0069-4DF8-80E6-5CC7C2869792}" presName="box" presStyleLbl="node1" presStyleIdx="0" presStyleCnt="2" custScaleY="131403"/>
      <dgm:spPr/>
      <dgm:t>
        <a:bodyPr/>
        <a:lstStyle/>
        <a:p>
          <a:endParaRPr lang="es-ES"/>
        </a:p>
      </dgm:t>
    </dgm:pt>
    <dgm:pt modelId="{B6830A42-6649-45E1-8C7F-D3E2BAA8D170}" type="pres">
      <dgm:prSet presAssocID="{638EE65B-0069-4DF8-80E6-5CC7C2869792}"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dgm:spPr>
    </dgm:pt>
    <dgm:pt modelId="{4600B72B-FE80-4007-A7F2-EEF0912C904A}" type="pres">
      <dgm:prSet presAssocID="{638EE65B-0069-4DF8-80E6-5CC7C2869792}" presName="text" presStyleLbl="node1" presStyleIdx="0" presStyleCnt="2">
        <dgm:presLayoutVars>
          <dgm:bulletEnabled val="1"/>
        </dgm:presLayoutVars>
      </dgm:prSet>
      <dgm:spPr/>
      <dgm:t>
        <a:bodyPr/>
        <a:lstStyle/>
        <a:p>
          <a:endParaRPr lang="es-ES"/>
        </a:p>
      </dgm:t>
    </dgm:pt>
    <dgm:pt modelId="{3CAE6445-E546-4E5E-81D6-2E007D2ADDD6}" type="pres">
      <dgm:prSet presAssocID="{7BC5799C-99D8-4A1D-A91E-2B344774600F}" presName="spacer" presStyleCnt="0"/>
      <dgm:spPr/>
    </dgm:pt>
    <dgm:pt modelId="{9A455887-04D3-43A4-9960-4B066B09C42A}" type="pres">
      <dgm:prSet presAssocID="{B7F60056-ACA4-4D50-AEF5-25D10EB657EE}" presName="comp" presStyleCnt="0"/>
      <dgm:spPr/>
    </dgm:pt>
    <dgm:pt modelId="{AE29D2EA-ACA6-4901-BE83-6FC16EC1198A}" type="pres">
      <dgm:prSet presAssocID="{B7F60056-ACA4-4D50-AEF5-25D10EB657EE}" presName="box" presStyleLbl="node1" presStyleIdx="1" presStyleCnt="2" custScaleY="147725" custLinFactNeighborY="-2848"/>
      <dgm:spPr/>
      <dgm:t>
        <a:bodyPr/>
        <a:lstStyle/>
        <a:p>
          <a:endParaRPr lang="es-ES"/>
        </a:p>
      </dgm:t>
    </dgm:pt>
    <dgm:pt modelId="{5ECE3C0E-34F2-4A0D-9792-9869ACBC1B06}" type="pres">
      <dgm:prSet presAssocID="{B7F60056-ACA4-4D50-AEF5-25D10EB657EE}"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51000" r="-151000"/>
          </a:stretch>
        </a:blipFill>
      </dgm:spPr>
    </dgm:pt>
    <dgm:pt modelId="{000F4F40-C9F1-4089-BD8C-47EDA599C490}" type="pres">
      <dgm:prSet presAssocID="{B7F60056-ACA4-4D50-AEF5-25D10EB657EE}" presName="text" presStyleLbl="node1" presStyleIdx="1" presStyleCnt="2">
        <dgm:presLayoutVars>
          <dgm:bulletEnabled val="1"/>
        </dgm:presLayoutVars>
      </dgm:prSet>
      <dgm:spPr/>
      <dgm:t>
        <a:bodyPr/>
        <a:lstStyle/>
        <a:p>
          <a:endParaRPr lang="es-ES"/>
        </a:p>
      </dgm:t>
    </dgm:pt>
  </dgm:ptLst>
  <dgm:cxnLst>
    <dgm:cxn modelId="{2D400EB0-6AE1-49D2-B1B1-0E4548AC4A2A}" type="presOf" srcId="{B7F60056-ACA4-4D50-AEF5-25D10EB657EE}" destId="{000F4F40-C9F1-4089-BD8C-47EDA599C490}" srcOrd="1" destOrd="0" presId="urn:microsoft.com/office/officeart/2005/8/layout/vList4"/>
    <dgm:cxn modelId="{F5726BDB-A631-4B66-8C1B-7658992460BB}" type="presOf" srcId="{617A97CD-E091-4DB6-9CC9-F37272E68832}" destId="{D0F17464-5E5A-461C-BA4B-AC1711BA6DF1}" srcOrd="0" destOrd="1" presId="urn:microsoft.com/office/officeart/2005/8/layout/vList4"/>
    <dgm:cxn modelId="{59E5B478-BF8C-4533-BC2A-82C705ADFA88}" type="presOf" srcId="{B7F60056-ACA4-4D50-AEF5-25D10EB657EE}" destId="{AE29D2EA-ACA6-4901-BE83-6FC16EC1198A}" srcOrd="0" destOrd="0" presId="urn:microsoft.com/office/officeart/2005/8/layout/vList4"/>
    <dgm:cxn modelId="{283CBB4F-A136-4C98-A318-DC7052947D87}" srcId="{D6159577-67E7-4815-954C-49CF2F1A7440}" destId="{638EE65B-0069-4DF8-80E6-5CC7C2869792}" srcOrd="0" destOrd="0" parTransId="{E51E90F5-A63F-455D-A34E-008E4FAD634C}" sibTransId="{7BC5799C-99D8-4A1D-A91E-2B344774600F}"/>
    <dgm:cxn modelId="{BA70ACEC-66DD-4378-8630-CDB242A9E63D}" type="presOf" srcId="{617A97CD-E091-4DB6-9CC9-F37272E68832}" destId="{4600B72B-FE80-4007-A7F2-EEF0912C904A}" srcOrd="1" destOrd="1" presId="urn:microsoft.com/office/officeart/2005/8/layout/vList4"/>
    <dgm:cxn modelId="{9704CA3D-24C4-4F2B-991C-5A4582B2C4F6}" srcId="{D6159577-67E7-4815-954C-49CF2F1A7440}" destId="{B7F60056-ACA4-4D50-AEF5-25D10EB657EE}" srcOrd="1" destOrd="0" parTransId="{BAE8B8C1-E791-4551-9CB5-E8C35AED3E5E}" sibTransId="{04C22353-6B28-4D58-961C-7E4617BEDB20}"/>
    <dgm:cxn modelId="{191E2681-D312-4955-8050-9C2E21BEA1DF}" srcId="{638EE65B-0069-4DF8-80E6-5CC7C2869792}" destId="{617A97CD-E091-4DB6-9CC9-F37272E68832}" srcOrd="0" destOrd="0" parTransId="{FE8837AA-BD5F-42CE-AAAE-4B510AD3E75C}" sibTransId="{8142DE1A-862F-45FA-BD03-1736E51DB1F4}"/>
    <dgm:cxn modelId="{6B7E798A-4A8F-4AF9-A30F-4E48B2C5537F}" type="presOf" srcId="{D6159577-67E7-4815-954C-49CF2F1A7440}" destId="{34E61C96-C7EF-45BB-9E51-1F3C4A205680}" srcOrd="0" destOrd="0" presId="urn:microsoft.com/office/officeart/2005/8/layout/vList4"/>
    <dgm:cxn modelId="{160B36D8-4821-4F63-9FD7-33B86C853AAE}" type="presOf" srcId="{638EE65B-0069-4DF8-80E6-5CC7C2869792}" destId="{4600B72B-FE80-4007-A7F2-EEF0912C904A}" srcOrd="1" destOrd="0" presId="urn:microsoft.com/office/officeart/2005/8/layout/vList4"/>
    <dgm:cxn modelId="{C59C4049-FBB6-4F5A-AD11-339CA8E67DB0}" type="presOf" srcId="{C38E9C2A-25C6-46A0-A769-776D145EE1B6}" destId="{000F4F40-C9F1-4089-BD8C-47EDA599C490}" srcOrd="1" destOrd="1" presId="urn:microsoft.com/office/officeart/2005/8/layout/vList4"/>
    <dgm:cxn modelId="{8351B85D-0941-4E91-9A67-E759A9C42E91}" type="presOf" srcId="{C38E9C2A-25C6-46A0-A769-776D145EE1B6}" destId="{AE29D2EA-ACA6-4901-BE83-6FC16EC1198A}" srcOrd="0" destOrd="1" presId="urn:microsoft.com/office/officeart/2005/8/layout/vList4"/>
    <dgm:cxn modelId="{EF22E272-7440-49EA-A4A7-C8F634631583}" type="presOf" srcId="{638EE65B-0069-4DF8-80E6-5CC7C2869792}" destId="{D0F17464-5E5A-461C-BA4B-AC1711BA6DF1}" srcOrd="0" destOrd="0" presId="urn:microsoft.com/office/officeart/2005/8/layout/vList4"/>
    <dgm:cxn modelId="{E15BCBF5-A48A-473D-AF8B-A473F34660D5}" srcId="{B7F60056-ACA4-4D50-AEF5-25D10EB657EE}" destId="{C38E9C2A-25C6-46A0-A769-776D145EE1B6}" srcOrd="0" destOrd="0" parTransId="{160A310C-90CD-4617-85A2-49E5970AEB75}" sibTransId="{ADCCBFAC-2D0F-4B6C-9BFC-8ED53C1A25C8}"/>
    <dgm:cxn modelId="{678F4F5C-FC68-4889-893E-28522061EA75}" type="presParOf" srcId="{34E61C96-C7EF-45BB-9E51-1F3C4A205680}" destId="{847CA8F4-D63A-43BE-BC2D-9F653779647C}" srcOrd="0" destOrd="0" presId="urn:microsoft.com/office/officeart/2005/8/layout/vList4"/>
    <dgm:cxn modelId="{6E5DC137-AC62-4E1A-8B66-4DC75B8C3664}" type="presParOf" srcId="{847CA8F4-D63A-43BE-BC2D-9F653779647C}" destId="{D0F17464-5E5A-461C-BA4B-AC1711BA6DF1}" srcOrd="0" destOrd="0" presId="urn:microsoft.com/office/officeart/2005/8/layout/vList4"/>
    <dgm:cxn modelId="{7834BFA1-03DD-4A71-B206-44CAD1C9B538}" type="presParOf" srcId="{847CA8F4-D63A-43BE-BC2D-9F653779647C}" destId="{B6830A42-6649-45E1-8C7F-D3E2BAA8D170}" srcOrd="1" destOrd="0" presId="urn:microsoft.com/office/officeart/2005/8/layout/vList4"/>
    <dgm:cxn modelId="{CF04FBFA-B7A6-4F57-94C6-073A0D1D75B3}" type="presParOf" srcId="{847CA8F4-D63A-43BE-BC2D-9F653779647C}" destId="{4600B72B-FE80-4007-A7F2-EEF0912C904A}" srcOrd="2" destOrd="0" presId="urn:microsoft.com/office/officeart/2005/8/layout/vList4"/>
    <dgm:cxn modelId="{9604372B-5AFA-4400-825C-71BB3C39A8C1}" type="presParOf" srcId="{34E61C96-C7EF-45BB-9E51-1F3C4A205680}" destId="{3CAE6445-E546-4E5E-81D6-2E007D2ADDD6}" srcOrd="1" destOrd="0" presId="urn:microsoft.com/office/officeart/2005/8/layout/vList4"/>
    <dgm:cxn modelId="{F2050D15-3AA2-4765-8CB4-961FE62419C8}" type="presParOf" srcId="{34E61C96-C7EF-45BB-9E51-1F3C4A205680}" destId="{9A455887-04D3-43A4-9960-4B066B09C42A}" srcOrd="2" destOrd="0" presId="urn:microsoft.com/office/officeart/2005/8/layout/vList4"/>
    <dgm:cxn modelId="{E50A0AA2-21C6-4CAA-B6AD-A351C16CD49C}" type="presParOf" srcId="{9A455887-04D3-43A4-9960-4B066B09C42A}" destId="{AE29D2EA-ACA6-4901-BE83-6FC16EC1198A}" srcOrd="0" destOrd="0" presId="urn:microsoft.com/office/officeart/2005/8/layout/vList4"/>
    <dgm:cxn modelId="{A7F85DD2-2412-43DD-8FBC-974E5114BDC9}" type="presParOf" srcId="{9A455887-04D3-43A4-9960-4B066B09C42A}" destId="{5ECE3C0E-34F2-4A0D-9792-9869ACBC1B06}" srcOrd="1" destOrd="0" presId="urn:microsoft.com/office/officeart/2005/8/layout/vList4"/>
    <dgm:cxn modelId="{3328C50A-A006-440E-9DC1-B24262420787}" type="presParOf" srcId="{9A455887-04D3-43A4-9960-4B066B09C42A}" destId="{000F4F40-C9F1-4089-BD8C-47EDA599C490}"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0872CF-271B-49FF-9EC5-5C3572743E80}" type="doc">
      <dgm:prSet loTypeId="urn:microsoft.com/office/officeart/2005/8/layout/bList2" loCatId="list" qsTypeId="urn:microsoft.com/office/officeart/2005/8/quickstyle/simple2" qsCatId="simple" csTypeId="urn:microsoft.com/office/officeart/2005/8/colors/colorful4" csCatId="colorful" phldr="1"/>
      <dgm:spPr/>
    </dgm:pt>
    <dgm:pt modelId="{F45F8B21-3D67-4F32-B5D0-4D02BB3696A3}">
      <dgm:prSet phldrT="[Texto]" custT="1"/>
      <dgm:spPr/>
      <dgm:t>
        <a:bodyPr/>
        <a:lstStyle/>
        <a:p>
          <a:pPr algn="ctr"/>
          <a:r>
            <a:rPr lang="es-ES" sz="1400" dirty="0" smtClean="0">
              <a:latin typeface="Century Gothic" panose="020B0502020202020204" pitchFamily="34" charset="0"/>
            </a:rPr>
            <a:t>Desarrollo económico y social del país</a:t>
          </a:r>
          <a:endParaRPr lang="es-ES" sz="1400" dirty="0">
            <a:latin typeface="Century Gothic" panose="020B0502020202020204" pitchFamily="34" charset="0"/>
          </a:endParaRPr>
        </a:p>
      </dgm:t>
    </dgm:pt>
    <dgm:pt modelId="{730731D8-7227-4404-84EA-1A3733A6D2FF}" type="parTrans" cxnId="{2A3B037F-938C-4785-8DA9-3451D047C95B}">
      <dgm:prSet/>
      <dgm:spPr/>
      <dgm:t>
        <a:bodyPr/>
        <a:lstStyle/>
        <a:p>
          <a:pPr algn="ctr"/>
          <a:endParaRPr lang="es-ES" sz="2000">
            <a:latin typeface="Century Gothic" panose="020B0502020202020204" pitchFamily="34" charset="0"/>
          </a:endParaRPr>
        </a:p>
      </dgm:t>
    </dgm:pt>
    <dgm:pt modelId="{FA2DA69F-5E5F-4448-B340-FD7E381B012E}" type="sibTrans" cxnId="{2A3B037F-938C-4785-8DA9-3451D047C95B}">
      <dgm:prSet/>
      <dgm:spPr/>
      <dgm:t>
        <a:bodyPr/>
        <a:lstStyle/>
        <a:p>
          <a:pPr algn="ctr"/>
          <a:endParaRPr lang="es-ES" sz="2000">
            <a:latin typeface="Century Gothic" panose="020B0502020202020204" pitchFamily="34" charset="0"/>
          </a:endParaRPr>
        </a:p>
      </dgm:t>
    </dgm:pt>
    <dgm:pt modelId="{A7255BB7-9137-4D29-8DD4-23DA5FB2DCBC}">
      <dgm:prSet phldrT="[Texto]" custT="1"/>
      <dgm:spPr/>
      <dgm:t>
        <a:bodyPr/>
        <a:lstStyle/>
        <a:p>
          <a:pPr algn="ctr"/>
          <a:r>
            <a:rPr lang="es-ES" sz="1400" dirty="0" smtClean="0">
              <a:latin typeface="Century Gothic" panose="020B0502020202020204" pitchFamily="34" charset="0"/>
            </a:rPr>
            <a:t>Razón Social </a:t>
          </a:r>
          <a:endParaRPr lang="es-ES" sz="1400" dirty="0">
            <a:latin typeface="Century Gothic" panose="020B0502020202020204" pitchFamily="34" charset="0"/>
          </a:endParaRPr>
        </a:p>
      </dgm:t>
    </dgm:pt>
    <dgm:pt modelId="{B12D54A3-3172-4A2D-A8BB-3187128E738E}" type="parTrans" cxnId="{1E065598-52E9-41B3-84C3-305D94F0D8FD}">
      <dgm:prSet/>
      <dgm:spPr/>
      <dgm:t>
        <a:bodyPr/>
        <a:lstStyle/>
        <a:p>
          <a:pPr algn="ctr"/>
          <a:endParaRPr lang="es-ES" sz="2000">
            <a:latin typeface="Century Gothic" panose="020B0502020202020204" pitchFamily="34" charset="0"/>
          </a:endParaRPr>
        </a:p>
      </dgm:t>
    </dgm:pt>
    <dgm:pt modelId="{C9ED77D8-02EE-438A-B578-B53A239CD5AF}" type="sibTrans" cxnId="{1E065598-52E9-41B3-84C3-305D94F0D8FD}">
      <dgm:prSet/>
      <dgm:spPr/>
      <dgm:t>
        <a:bodyPr/>
        <a:lstStyle/>
        <a:p>
          <a:pPr algn="ctr"/>
          <a:endParaRPr lang="es-ES" sz="2000">
            <a:latin typeface="Century Gothic" panose="020B0502020202020204" pitchFamily="34" charset="0"/>
          </a:endParaRPr>
        </a:p>
      </dgm:t>
    </dgm:pt>
    <dgm:pt modelId="{981FF8D6-3572-46AA-B455-8FE53A6ECD41}">
      <dgm:prSet phldrT="[Texto]" custT="1"/>
      <dgm:spPr/>
      <dgm:t>
        <a:bodyPr/>
        <a:lstStyle/>
        <a:p>
          <a:pPr algn="ctr"/>
          <a:r>
            <a:rPr lang="es-ES" sz="1400" dirty="0" smtClean="0">
              <a:latin typeface="Century Gothic" panose="020B0502020202020204" pitchFamily="34" charset="0"/>
            </a:rPr>
            <a:t>Logotipo </a:t>
          </a:r>
          <a:endParaRPr lang="es-ES" sz="1400" dirty="0">
            <a:latin typeface="Century Gothic" panose="020B0502020202020204" pitchFamily="34" charset="0"/>
          </a:endParaRPr>
        </a:p>
      </dgm:t>
    </dgm:pt>
    <dgm:pt modelId="{4D827575-4507-428A-A616-381F9F927850}" type="parTrans" cxnId="{4D670A78-97CA-47DC-BBEE-A730AD010E74}">
      <dgm:prSet/>
      <dgm:spPr/>
      <dgm:t>
        <a:bodyPr/>
        <a:lstStyle/>
        <a:p>
          <a:pPr algn="ctr"/>
          <a:endParaRPr lang="es-ES" sz="2000">
            <a:latin typeface="Century Gothic" panose="020B0502020202020204" pitchFamily="34" charset="0"/>
          </a:endParaRPr>
        </a:p>
      </dgm:t>
    </dgm:pt>
    <dgm:pt modelId="{2213A6F7-5631-44AA-894D-6CD9A3D3D20A}" type="sibTrans" cxnId="{4D670A78-97CA-47DC-BBEE-A730AD010E74}">
      <dgm:prSet/>
      <dgm:spPr/>
      <dgm:t>
        <a:bodyPr/>
        <a:lstStyle/>
        <a:p>
          <a:pPr algn="ctr"/>
          <a:endParaRPr lang="es-ES" sz="2000">
            <a:latin typeface="Century Gothic" panose="020B0502020202020204" pitchFamily="34" charset="0"/>
          </a:endParaRPr>
        </a:p>
      </dgm:t>
    </dgm:pt>
    <dgm:pt modelId="{3A5D2B9B-7003-4370-8226-390A6523B0BB}">
      <dgm:prSet custT="1"/>
      <dgm:spPr/>
      <dgm:t>
        <a:bodyPr/>
        <a:lstStyle/>
        <a:p>
          <a:pPr algn="ctr"/>
          <a:r>
            <a:rPr lang="es-ES" sz="1400" dirty="0" smtClean="0">
              <a:latin typeface="Century Gothic" panose="020B0502020202020204" pitchFamily="34" charset="0"/>
            </a:rPr>
            <a:t>Slogan </a:t>
          </a:r>
          <a:endParaRPr lang="es-ES" sz="1400" dirty="0">
            <a:latin typeface="Century Gothic" panose="020B0502020202020204" pitchFamily="34" charset="0"/>
          </a:endParaRPr>
        </a:p>
      </dgm:t>
    </dgm:pt>
    <dgm:pt modelId="{3B1F9461-A0B5-4F34-9CD3-C52C1EA896C3}" type="parTrans" cxnId="{373AE2AC-FEA6-4418-8B14-3586DC31E1A8}">
      <dgm:prSet/>
      <dgm:spPr/>
      <dgm:t>
        <a:bodyPr/>
        <a:lstStyle/>
        <a:p>
          <a:pPr algn="ctr"/>
          <a:endParaRPr lang="es-ES" sz="2000">
            <a:latin typeface="Century Gothic" panose="020B0502020202020204" pitchFamily="34" charset="0"/>
          </a:endParaRPr>
        </a:p>
      </dgm:t>
    </dgm:pt>
    <dgm:pt modelId="{FC71FCBA-4F77-4A74-AF83-437C336DE319}" type="sibTrans" cxnId="{373AE2AC-FEA6-4418-8B14-3586DC31E1A8}">
      <dgm:prSet/>
      <dgm:spPr/>
      <dgm:t>
        <a:bodyPr/>
        <a:lstStyle/>
        <a:p>
          <a:pPr algn="ctr"/>
          <a:endParaRPr lang="es-ES" sz="2000">
            <a:latin typeface="Century Gothic" panose="020B0502020202020204" pitchFamily="34" charset="0"/>
          </a:endParaRPr>
        </a:p>
      </dgm:t>
    </dgm:pt>
    <dgm:pt modelId="{8DFA4DA2-5ADE-4C05-82FF-2C4B07AEACAA}">
      <dgm:prSet custT="1"/>
      <dgm:spPr/>
      <dgm:t>
        <a:bodyPr/>
        <a:lstStyle/>
        <a:p>
          <a:pPr algn="ctr"/>
          <a:r>
            <a:rPr lang="es-ES" sz="1400" smtClean="0">
              <a:latin typeface="Century Gothic" panose="020B0502020202020204" pitchFamily="34" charset="0"/>
            </a:rPr>
            <a:t>Compañía Limitada</a:t>
          </a:r>
          <a:endParaRPr lang="es-ES" sz="1400" dirty="0">
            <a:latin typeface="Century Gothic" panose="020B0502020202020204" pitchFamily="34" charset="0"/>
          </a:endParaRPr>
        </a:p>
      </dgm:t>
    </dgm:pt>
    <dgm:pt modelId="{24969946-A369-4B79-930E-2E7AD4CB8967}" type="parTrans" cxnId="{19CD8C8B-0554-4430-B315-CC4495A2C407}">
      <dgm:prSet/>
      <dgm:spPr/>
      <dgm:t>
        <a:bodyPr/>
        <a:lstStyle/>
        <a:p>
          <a:pPr algn="ctr"/>
          <a:endParaRPr lang="es-ES" sz="2000"/>
        </a:p>
      </dgm:t>
    </dgm:pt>
    <dgm:pt modelId="{FAF66498-E414-4388-AE0F-246F14A86822}" type="sibTrans" cxnId="{19CD8C8B-0554-4430-B315-CC4495A2C407}">
      <dgm:prSet/>
      <dgm:spPr/>
      <dgm:t>
        <a:bodyPr/>
        <a:lstStyle/>
        <a:p>
          <a:pPr algn="ctr"/>
          <a:endParaRPr lang="es-ES" sz="2000"/>
        </a:p>
      </dgm:t>
    </dgm:pt>
    <dgm:pt modelId="{2914E4A8-E704-441B-A504-F090D88A0809}" type="pres">
      <dgm:prSet presAssocID="{850872CF-271B-49FF-9EC5-5C3572743E80}" presName="diagram" presStyleCnt="0">
        <dgm:presLayoutVars>
          <dgm:dir/>
          <dgm:animLvl val="lvl"/>
          <dgm:resizeHandles val="exact"/>
        </dgm:presLayoutVars>
      </dgm:prSet>
      <dgm:spPr/>
    </dgm:pt>
    <dgm:pt modelId="{62782833-19C5-4E8E-9424-8A7DA824B334}" type="pres">
      <dgm:prSet presAssocID="{F45F8B21-3D67-4F32-B5D0-4D02BB3696A3}" presName="compNode" presStyleCnt="0"/>
      <dgm:spPr/>
    </dgm:pt>
    <dgm:pt modelId="{CE32419D-0CA6-469A-AF9D-3A818C7A27BA}" type="pres">
      <dgm:prSet presAssocID="{F45F8B21-3D67-4F32-B5D0-4D02BB3696A3}" presName="childRect" presStyleLbl="bgAcc1" presStyleIdx="0" presStyleCnt="5">
        <dgm:presLayoutVars>
          <dgm:bulletEnabled val="1"/>
        </dgm:presLayoutVars>
      </dgm:prSe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AC5E3B1-7482-4706-BA6E-285169FFC809}" type="pres">
      <dgm:prSet presAssocID="{F45F8B21-3D67-4F32-B5D0-4D02BB3696A3}" presName="parentText" presStyleLbl="node1" presStyleIdx="0" presStyleCnt="0">
        <dgm:presLayoutVars>
          <dgm:chMax val="0"/>
          <dgm:bulletEnabled val="1"/>
        </dgm:presLayoutVars>
      </dgm:prSet>
      <dgm:spPr/>
      <dgm:t>
        <a:bodyPr/>
        <a:lstStyle/>
        <a:p>
          <a:endParaRPr lang="es-ES"/>
        </a:p>
      </dgm:t>
    </dgm:pt>
    <dgm:pt modelId="{415BA916-0A9A-4D41-AF8B-B78964FCB54C}" type="pres">
      <dgm:prSet presAssocID="{F45F8B21-3D67-4F32-B5D0-4D02BB3696A3}" presName="parentRect" presStyleLbl="alignNode1" presStyleIdx="0" presStyleCnt="5"/>
      <dgm:spPr/>
      <dgm:t>
        <a:bodyPr/>
        <a:lstStyle/>
        <a:p>
          <a:endParaRPr lang="es-ES"/>
        </a:p>
      </dgm:t>
    </dgm:pt>
    <dgm:pt modelId="{B91790CB-F7BC-43A7-A635-69B42E00BBD0}" type="pres">
      <dgm:prSet presAssocID="{F45F8B21-3D67-4F32-B5D0-4D02BB3696A3}" presName="adorn" presStyleLbl="fgAccFollowNode1" presStyleIdx="0" presStyleCnt="5"/>
      <dgm:spPr/>
    </dgm:pt>
    <dgm:pt modelId="{4C457841-EB56-40EB-89CC-F596C943DBC4}" type="pres">
      <dgm:prSet presAssocID="{FA2DA69F-5E5F-4448-B340-FD7E381B012E}" presName="sibTrans" presStyleLbl="sibTrans2D1" presStyleIdx="0" presStyleCnt="0"/>
      <dgm:spPr/>
      <dgm:t>
        <a:bodyPr/>
        <a:lstStyle/>
        <a:p>
          <a:endParaRPr lang="es-ES"/>
        </a:p>
      </dgm:t>
    </dgm:pt>
    <dgm:pt modelId="{0E4492FD-3233-4490-9392-C99DDF5D389B}" type="pres">
      <dgm:prSet presAssocID="{A7255BB7-9137-4D29-8DD4-23DA5FB2DCBC}" presName="compNode" presStyleCnt="0"/>
      <dgm:spPr/>
    </dgm:pt>
    <dgm:pt modelId="{F0BA12DB-C485-49CD-8C30-43A39C90B8E0}" type="pres">
      <dgm:prSet presAssocID="{A7255BB7-9137-4D29-8DD4-23DA5FB2DCBC}" presName="childRect" presStyleLbl="bgAcc1" presStyleIdx="1" presStyleCnt="5">
        <dgm:presLayoutVars>
          <dgm:bulletEnabled val="1"/>
        </dgm:presLayoutVars>
      </dgm:prSet>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BE37C6C-1201-4F5C-83F3-F92B4A7A34A4}" type="pres">
      <dgm:prSet presAssocID="{A7255BB7-9137-4D29-8DD4-23DA5FB2DCBC}" presName="parentText" presStyleLbl="node1" presStyleIdx="0" presStyleCnt="0">
        <dgm:presLayoutVars>
          <dgm:chMax val="0"/>
          <dgm:bulletEnabled val="1"/>
        </dgm:presLayoutVars>
      </dgm:prSet>
      <dgm:spPr/>
      <dgm:t>
        <a:bodyPr/>
        <a:lstStyle/>
        <a:p>
          <a:endParaRPr lang="es-ES"/>
        </a:p>
      </dgm:t>
    </dgm:pt>
    <dgm:pt modelId="{B4CD7C4D-95D2-4264-BDA6-C1B27A6EF28F}" type="pres">
      <dgm:prSet presAssocID="{A7255BB7-9137-4D29-8DD4-23DA5FB2DCBC}" presName="parentRect" presStyleLbl="alignNode1" presStyleIdx="1" presStyleCnt="5"/>
      <dgm:spPr/>
      <dgm:t>
        <a:bodyPr/>
        <a:lstStyle/>
        <a:p>
          <a:endParaRPr lang="es-ES"/>
        </a:p>
      </dgm:t>
    </dgm:pt>
    <dgm:pt modelId="{AFEC221C-02D4-4094-BD9D-9AB0C73C0AF2}" type="pres">
      <dgm:prSet presAssocID="{A7255BB7-9137-4D29-8DD4-23DA5FB2DCBC}" presName="adorn" presStyleLbl="fgAccFollowNode1" presStyleIdx="1" presStyleCnt="5"/>
      <dgm:spPr/>
    </dgm:pt>
    <dgm:pt modelId="{D907033A-E52D-4EA2-92FE-4131771C1405}" type="pres">
      <dgm:prSet presAssocID="{C9ED77D8-02EE-438A-B578-B53A239CD5AF}" presName="sibTrans" presStyleLbl="sibTrans2D1" presStyleIdx="0" presStyleCnt="0"/>
      <dgm:spPr/>
      <dgm:t>
        <a:bodyPr/>
        <a:lstStyle/>
        <a:p>
          <a:endParaRPr lang="es-ES"/>
        </a:p>
      </dgm:t>
    </dgm:pt>
    <dgm:pt modelId="{70F5A517-775E-4C05-B325-14EAB39D1E0B}" type="pres">
      <dgm:prSet presAssocID="{981FF8D6-3572-46AA-B455-8FE53A6ECD41}" presName="compNode" presStyleCnt="0"/>
      <dgm:spPr/>
    </dgm:pt>
    <dgm:pt modelId="{0B166121-5867-4E4E-BD1B-DA5BD5535B0E}" type="pres">
      <dgm:prSet presAssocID="{981FF8D6-3572-46AA-B455-8FE53A6ECD41}" presName="childRect" presStyleLbl="bgAcc1" presStyleIdx="2" presStyleCnt="5">
        <dgm:presLayoutVars>
          <dgm:bulletEnabled val="1"/>
        </dgm:presLayoutVars>
      </dgm:prSet>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E6CA93F-BE80-4AFE-9995-C517E4A38D41}" type="pres">
      <dgm:prSet presAssocID="{981FF8D6-3572-46AA-B455-8FE53A6ECD41}" presName="parentText" presStyleLbl="node1" presStyleIdx="0" presStyleCnt="0">
        <dgm:presLayoutVars>
          <dgm:chMax val="0"/>
          <dgm:bulletEnabled val="1"/>
        </dgm:presLayoutVars>
      </dgm:prSet>
      <dgm:spPr/>
      <dgm:t>
        <a:bodyPr/>
        <a:lstStyle/>
        <a:p>
          <a:endParaRPr lang="es-ES"/>
        </a:p>
      </dgm:t>
    </dgm:pt>
    <dgm:pt modelId="{536F4F3B-60B7-4B80-87AC-EDE865E53D8F}" type="pres">
      <dgm:prSet presAssocID="{981FF8D6-3572-46AA-B455-8FE53A6ECD41}" presName="parentRect" presStyleLbl="alignNode1" presStyleIdx="2" presStyleCnt="5"/>
      <dgm:spPr/>
      <dgm:t>
        <a:bodyPr/>
        <a:lstStyle/>
        <a:p>
          <a:endParaRPr lang="es-ES"/>
        </a:p>
      </dgm:t>
    </dgm:pt>
    <dgm:pt modelId="{1EE849EF-84CB-46E4-8F88-83EE3E467ECC}" type="pres">
      <dgm:prSet presAssocID="{981FF8D6-3572-46AA-B455-8FE53A6ECD41}" presName="adorn" presStyleLbl="fgAccFollowNode1" presStyleIdx="2" presStyleCnt="5"/>
      <dgm:spPr/>
    </dgm:pt>
    <dgm:pt modelId="{0E2443E1-22E9-44AC-A3D5-D605E0210522}" type="pres">
      <dgm:prSet presAssocID="{2213A6F7-5631-44AA-894D-6CD9A3D3D20A}" presName="sibTrans" presStyleLbl="sibTrans2D1" presStyleIdx="0" presStyleCnt="0"/>
      <dgm:spPr/>
      <dgm:t>
        <a:bodyPr/>
        <a:lstStyle/>
        <a:p>
          <a:endParaRPr lang="es-ES"/>
        </a:p>
      </dgm:t>
    </dgm:pt>
    <dgm:pt modelId="{E5BC9AFB-007F-4857-9ED9-18BCFA8D86ED}" type="pres">
      <dgm:prSet presAssocID="{3A5D2B9B-7003-4370-8226-390A6523B0BB}" presName="compNode" presStyleCnt="0"/>
      <dgm:spPr/>
    </dgm:pt>
    <dgm:pt modelId="{A80A12A3-9D90-4E2A-AAAD-D77E6156BA57}" type="pres">
      <dgm:prSet presAssocID="{3A5D2B9B-7003-4370-8226-390A6523B0BB}" presName="childRect" presStyleLbl="bgAcc1" presStyleIdx="3" presStyleCnt="5">
        <dgm:presLayoutVars>
          <dgm:bulletEnabled val="1"/>
        </dgm:presLayoutVars>
      </dgm:prSet>
      <dgm:spPr>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EA75567-05D1-4FC7-803A-FCD5C04949B1}" type="pres">
      <dgm:prSet presAssocID="{3A5D2B9B-7003-4370-8226-390A6523B0BB}" presName="parentText" presStyleLbl="node1" presStyleIdx="0" presStyleCnt="0">
        <dgm:presLayoutVars>
          <dgm:chMax val="0"/>
          <dgm:bulletEnabled val="1"/>
        </dgm:presLayoutVars>
      </dgm:prSet>
      <dgm:spPr/>
      <dgm:t>
        <a:bodyPr/>
        <a:lstStyle/>
        <a:p>
          <a:endParaRPr lang="es-ES"/>
        </a:p>
      </dgm:t>
    </dgm:pt>
    <dgm:pt modelId="{C6FE6DF3-824E-40CD-BDED-08DF34843B90}" type="pres">
      <dgm:prSet presAssocID="{3A5D2B9B-7003-4370-8226-390A6523B0BB}" presName="parentRect" presStyleLbl="alignNode1" presStyleIdx="3" presStyleCnt="5"/>
      <dgm:spPr/>
      <dgm:t>
        <a:bodyPr/>
        <a:lstStyle/>
        <a:p>
          <a:endParaRPr lang="es-ES"/>
        </a:p>
      </dgm:t>
    </dgm:pt>
    <dgm:pt modelId="{48299D72-1039-4092-B5FD-8F7EFD34FE67}" type="pres">
      <dgm:prSet presAssocID="{3A5D2B9B-7003-4370-8226-390A6523B0BB}" presName="adorn" presStyleLbl="fgAccFollowNode1" presStyleIdx="3" presStyleCnt="5"/>
      <dgm:spPr/>
    </dgm:pt>
    <dgm:pt modelId="{7890DBDC-FA3B-49EE-857E-BDB46F9DB858}" type="pres">
      <dgm:prSet presAssocID="{FC71FCBA-4F77-4A74-AF83-437C336DE319}" presName="sibTrans" presStyleLbl="sibTrans2D1" presStyleIdx="0" presStyleCnt="0"/>
      <dgm:spPr/>
      <dgm:t>
        <a:bodyPr/>
        <a:lstStyle/>
        <a:p>
          <a:endParaRPr lang="es-ES"/>
        </a:p>
      </dgm:t>
    </dgm:pt>
    <dgm:pt modelId="{4ACE4D47-B12F-4B76-83A9-7F6BBC092D78}" type="pres">
      <dgm:prSet presAssocID="{8DFA4DA2-5ADE-4C05-82FF-2C4B07AEACAA}" presName="compNode" presStyleCnt="0"/>
      <dgm:spPr/>
    </dgm:pt>
    <dgm:pt modelId="{12807663-DE51-4AA3-B823-8006ABCF4057}" type="pres">
      <dgm:prSet presAssocID="{8DFA4DA2-5ADE-4C05-82FF-2C4B07AEACAA}" presName="childRect" presStyleLbl="bgAcc1" presStyleIdx="4" presStyleCnt="5">
        <dgm:presLayoutVars>
          <dgm:bulletEnabled val="1"/>
        </dgm:presLayoutVars>
      </dgm:prSet>
      <dgm:spPr>
        <a:blipFill dpi="0"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1D36786E-25EA-4635-BB34-ADC830373F97}" type="pres">
      <dgm:prSet presAssocID="{8DFA4DA2-5ADE-4C05-82FF-2C4B07AEACAA}" presName="parentText" presStyleLbl="node1" presStyleIdx="0" presStyleCnt="0">
        <dgm:presLayoutVars>
          <dgm:chMax val="0"/>
          <dgm:bulletEnabled val="1"/>
        </dgm:presLayoutVars>
      </dgm:prSet>
      <dgm:spPr/>
      <dgm:t>
        <a:bodyPr/>
        <a:lstStyle/>
        <a:p>
          <a:endParaRPr lang="es-ES"/>
        </a:p>
      </dgm:t>
    </dgm:pt>
    <dgm:pt modelId="{ECB7E1F4-DCEB-4DC9-A82D-9E44A690AD57}" type="pres">
      <dgm:prSet presAssocID="{8DFA4DA2-5ADE-4C05-82FF-2C4B07AEACAA}" presName="parentRect" presStyleLbl="alignNode1" presStyleIdx="4" presStyleCnt="5"/>
      <dgm:spPr/>
      <dgm:t>
        <a:bodyPr/>
        <a:lstStyle/>
        <a:p>
          <a:endParaRPr lang="es-ES"/>
        </a:p>
      </dgm:t>
    </dgm:pt>
    <dgm:pt modelId="{99200D3B-3358-44D1-9962-BA65DA5C8B9D}" type="pres">
      <dgm:prSet presAssocID="{8DFA4DA2-5ADE-4C05-82FF-2C4B07AEACAA}" presName="adorn" presStyleLbl="fgAccFollowNode1" presStyleIdx="4" presStyleCnt="5"/>
      <dgm:spPr/>
    </dgm:pt>
  </dgm:ptLst>
  <dgm:cxnLst>
    <dgm:cxn modelId="{4D670A78-97CA-47DC-BBEE-A730AD010E74}" srcId="{850872CF-271B-49FF-9EC5-5C3572743E80}" destId="{981FF8D6-3572-46AA-B455-8FE53A6ECD41}" srcOrd="2" destOrd="0" parTransId="{4D827575-4507-428A-A616-381F9F927850}" sibTransId="{2213A6F7-5631-44AA-894D-6CD9A3D3D20A}"/>
    <dgm:cxn modelId="{50D7516C-E738-4BA6-819F-388A6E43F8FE}" type="presOf" srcId="{3A5D2B9B-7003-4370-8226-390A6523B0BB}" destId="{6EA75567-05D1-4FC7-803A-FCD5C04949B1}" srcOrd="0" destOrd="0" presId="urn:microsoft.com/office/officeart/2005/8/layout/bList2"/>
    <dgm:cxn modelId="{1C367A07-8216-49D3-A9AF-1CC7F0A4F146}" type="presOf" srcId="{850872CF-271B-49FF-9EC5-5C3572743E80}" destId="{2914E4A8-E704-441B-A504-F090D88A0809}" srcOrd="0" destOrd="0" presId="urn:microsoft.com/office/officeart/2005/8/layout/bList2"/>
    <dgm:cxn modelId="{1CAED5CF-B47B-4313-B131-8764DA6F3B5D}" type="presOf" srcId="{C9ED77D8-02EE-438A-B578-B53A239CD5AF}" destId="{D907033A-E52D-4EA2-92FE-4131771C1405}" srcOrd="0" destOrd="0" presId="urn:microsoft.com/office/officeart/2005/8/layout/bList2"/>
    <dgm:cxn modelId="{A31F286B-32A5-498E-BEAC-98F8D950D297}" type="presOf" srcId="{F45F8B21-3D67-4F32-B5D0-4D02BB3696A3}" destId="{8AC5E3B1-7482-4706-BA6E-285169FFC809}" srcOrd="0" destOrd="0" presId="urn:microsoft.com/office/officeart/2005/8/layout/bList2"/>
    <dgm:cxn modelId="{AABD230D-C3B4-48E2-83FC-85D1B879E666}" type="presOf" srcId="{F45F8B21-3D67-4F32-B5D0-4D02BB3696A3}" destId="{415BA916-0A9A-4D41-AF8B-B78964FCB54C}" srcOrd="1" destOrd="0" presId="urn:microsoft.com/office/officeart/2005/8/layout/bList2"/>
    <dgm:cxn modelId="{DADD154E-7315-46FD-95C0-77747DD77CBE}" type="presOf" srcId="{981FF8D6-3572-46AA-B455-8FE53A6ECD41}" destId="{8E6CA93F-BE80-4AFE-9995-C517E4A38D41}" srcOrd="0" destOrd="0" presId="urn:microsoft.com/office/officeart/2005/8/layout/bList2"/>
    <dgm:cxn modelId="{9293D081-B224-4199-BC10-16B3CC2D1C9F}" type="presOf" srcId="{3A5D2B9B-7003-4370-8226-390A6523B0BB}" destId="{C6FE6DF3-824E-40CD-BDED-08DF34843B90}" srcOrd="1" destOrd="0" presId="urn:microsoft.com/office/officeart/2005/8/layout/bList2"/>
    <dgm:cxn modelId="{A654B5B2-0C57-4034-B531-5B4B08CD37E3}" type="presOf" srcId="{2213A6F7-5631-44AA-894D-6CD9A3D3D20A}" destId="{0E2443E1-22E9-44AC-A3D5-D605E0210522}" srcOrd="0" destOrd="0" presId="urn:microsoft.com/office/officeart/2005/8/layout/bList2"/>
    <dgm:cxn modelId="{1E065598-52E9-41B3-84C3-305D94F0D8FD}" srcId="{850872CF-271B-49FF-9EC5-5C3572743E80}" destId="{A7255BB7-9137-4D29-8DD4-23DA5FB2DCBC}" srcOrd="1" destOrd="0" parTransId="{B12D54A3-3172-4A2D-A8BB-3187128E738E}" sibTransId="{C9ED77D8-02EE-438A-B578-B53A239CD5AF}"/>
    <dgm:cxn modelId="{2A3B037F-938C-4785-8DA9-3451D047C95B}" srcId="{850872CF-271B-49FF-9EC5-5C3572743E80}" destId="{F45F8B21-3D67-4F32-B5D0-4D02BB3696A3}" srcOrd="0" destOrd="0" parTransId="{730731D8-7227-4404-84EA-1A3733A6D2FF}" sibTransId="{FA2DA69F-5E5F-4448-B340-FD7E381B012E}"/>
    <dgm:cxn modelId="{D634CB6B-F4F0-4080-B454-34724CBFDF95}" type="presOf" srcId="{FA2DA69F-5E5F-4448-B340-FD7E381B012E}" destId="{4C457841-EB56-40EB-89CC-F596C943DBC4}" srcOrd="0" destOrd="0" presId="urn:microsoft.com/office/officeart/2005/8/layout/bList2"/>
    <dgm:cxn modelId="{7254D72C-6FFB-4484-A61F-F1A226B8A119}" type="presOf" srcId="{981FF8D6-3572-46AA-B455-8FE53A6ECD41}" destId="{536F4F3B-60B7-4B80-87AC-EDE865E53D8F}" srcOrd="1" destOrd="0" presId="urn:microsoft.com/office/officeart/2005/8/layout/bList2"/>
    <dgm:cxn modelId="{6B196D07-3ADD-4377-A4FE-770A02601C63}" type="presOf" srcId="{A7255BB7-9137-4D29-8DD4-23DA5FB2DCBC}" destId="{B4CD7C4D-95D2-4264-BDA6-C1B27A6EF28F}" srcOrd="1" destOrd="0" presId="urn:microsoft.com/office/officeart/2005/8/layout/bList2"/>
    <dgm:cxn modelId="{373AE2AC-FEA6-4418-8B14-3586DC31E1A8}" srcId="{850872CF-271B-49FF-9EC5-5C3572743E80}" destId="{3A5D2B9B-7003-4370-8226-390A6523B0BB}" srcOrd="3" destOrd="0" parTransId="{3B1F9461-A0B5-4F34-9CD3-C52C1EA896C3}" sibTransId="{FC71FCBA-4F77-4A74-AF83-437C336DE319}"/>
    <dgm:cxn modelId="{8BF127EF-6CC4-44F0-B028-608690010F8A}" type="presOf" srcId="{FC71FCBA-4F77-4A74-AF83-437C336DE319}" destId="{7890DBDC-FA3B-49EE-857E-BDB46F9DB858}" srcOrd="0" destOrd="0" presId="urn:microsoft.com/office/officeart/2005/8/layout/bList2"/>
    <dgm:cxn modelId="{4A0FA9A8-FB40-4F0D-9327-CDC6666E7693}" type="presOf" srcId="{8DFA4DA2-5ADE-4C05-82FF-2C4B07AEACAA}" destId="{1D36786E-25EA-4635-BB34-ADC830373F97}" srcOrd="0" destOrd="0" presId="urn:microsoft.com/office/officeart/2005/8/layout/bList2"/>
    <dgm:cxn modelId="{19CD8C8B-0554-4430-B315-CC4495A2C407}" srcId="{850872CF-271B-49FF-9EC5-5C3572743E80}" destId="{8DFA4DA2-5ADE-4C05-82FF-2C4B07AEACAA}" srcOrd="4" destOrd="0" parTransId="{24969946-A369-4B79-930E-2E7AD4CB8967}" sibTransId="{FAF66498-E414-4388-AE0F-246F14A86822}"/>
    <dgm:cxn modelId="{BED0C717-1FAB-4388-85F3-1FDBE9D5405C}" type="presOf" srcId="{A7255BB7-9137-4D29-8DD4-23DA5FB2DCBC}" destId="{8BE37C6C-1201-4F5C-83F3-F92B4A7A34A4}" srcOrd="0" destOrd="0" presId="urn:microsoft.com/office/officeart/2005/8/layout/bList2"/>
    <dgm:cxn modelId="{93281757-88DB-42DF-BB31-9E38209D578A}" type="presOf" srcId="{8DFA4DA2-5ADE-4C05-82FF-2C4B07AEACAA}" destId="{ECB7E1F4-DCEB-4DC9-A82D-9E44A690AD57}" srcOrd="1" destOrd="0" presId="urn:microsoft.com/office/officeart/2005/8/layout/bList2"/>
    <dgm:cxn modelId="{BE53465C-EF86-410F-B44D-683325AB4D7A}" type="presParOf" srcId="{2914E4A8-E704-441B-A504-F090D88A0809}" destId="{62782833-19C5-4E8E-9424-8A7DA824B334}" srcOrd="0" destOrd="0" presId="urn:microsoft.com/office/officeart/2005/8/layout/bList2"/>
    <dgm:cxn modelId="{2B251000-A0E0-49A2-A00D-B853762CCAC8}" type="presParOf" srcId="{62782833-19C5-4E8E-9424-8A7DA824B334}" destId="{CE32419D-0CA6-469A-AF9D-3A818C7A27BA}" srcOrd="0" destOrd="0" presId="urn:microsoft.com/office/officeart/2005/8/layout/bList2"/>
    <dgm:cxn modelId="{94D6D039-1820-4AC1-9C95-FDDB5A0C6429}" type="presParOf" srcId="{62782833-19C5-4E8E-9424-8A7DA824B334}" destId="{8AC5E3B1-7482-4706-BA6E-285169FFC809}" srcOrd="1" destOrd="0" presId="urn:microsoft.com/office/officeart/2005/8/layout/bList2"/>
    <dgm:cxn modelId="{EC984431-AC4E-415F-B1C0-993139B5B240}" type="presParOf" srcId="{62782833-19C5-4E8E-9424-8A7DA824B334}" destId="{415BA916-0A9A-4D41-AF8B-B78964FCB54C}" srcOrd="2" destOrd="0" presId="urn:microsoft.com/office/officeart/2005/8/layout/bList2"/>
    <dgm:cxn modelId="{3B0C4731-02BC-4771-A863-5EADE8B39890}" type="presParOf" srcId="{62782833-19C5-4E8E-9424-8A7DA824B334}" destId="{B91790CB-F7BC-43A7-A635-69B42E00BBD0}" srcOrd="3" destOrd="0" presId="urn:microsoft.com/office/officeart/2005/8/layout/bList2"/>
    <dgm:cxn modelId="{50FD1C5B-C6C1-4BE9-9F3E-D68148426BAF}" type="presParOf" srcId="{2914E4A8-E704-441B-A504-F090D88A0809}" destId="{4C457841-EB56-40EB-89CC-F596C943DBC4}" srcOrd="1" destOrd="0" presId="urn:microsoft.com/office/officeart/2005/8/layout/bList2"/>
    <dgm:cxn modelId="{104D2387-8881-4AB5-9E6A-2CA4B06282D6}" type="presParOf" srcId="{2914E4A8-E704-441B-A504-F090D88A0809}" destId="{0E4492FD-3233-4490-9392-C99DDF5D389B}" srcOrd="2" destOrd="0" presId="urn:microsoft.com/office/officeart/2005/8/layout/bList2"/>
    <dgm:cxn modelId="{469297EA-8836-425C-92E6-ECD5583FCAD2}" type="presParOf" srcId="{0E4492FD-3233-4490-9392-C99DDF5D389B}" destId="{F0BA12DB-C485-49CD-8C30-43A39C90B8E0}" srcOrd="0" destOrd="0" presId="urn:microsoft.com/office/officeart/2005/8/layout/bList2"/>
    <dgm:cxn modelId="{F657A8A3-63AD-4C84-AA0F-39C1A8A2AE26}" type="presParOf" srcId="{0E4492FD-3233-4490-9392-C99DDF5D389B}" destId="{8BE37C6C-1201-4F5C-83F3-F92B4A7A34A4}" srcOrd="1" destOrd="0" presId="urn:microsoft.com/office/officeart/2005/8/layout/bList2"/>
    <dgm:cxn modelId="{7BD414ED-AD77-4493-AF07-B1F99CB4BCF6}" type="presParOf" srcId="{0E4492FD-3233-4490-9392-C99DDF5D389B}" destId="{B4CD7C4D-95D2-4264-BDA6-C1B27A6EF28F}" srcOrd="2" destOrd="0" presId="urn:microsoft.com/office/officeart/2005/8/layout/bList2"/>
    <dgm:cxn modelId="{6826C39A-BE3B-424B-BD85-F4B456AB445B}" type="presParOf" srcId="{0E4492FD-3233-4490-9392-C99DDF5D389B}" destId="{AFEC221C-02D4-4094-BD9D-9AB0C73C0AF2}" srcOrd="3" destOrd="0" presId="urn:microsoft.com/office/officeart/2005/8/layout/bList2"/>
    <dgm:cxn modelId="{EF39DCB6-3AC4-48DC-8310-4DB1BB59389A}" type="presParOf" srcId="{2914E4A8-E704-441B-A504-F090D88A0809}" destId="{D907033A-E52D-4EA2-92FE-4131771C1405}" srcOrd="3" destOrd="0" presId="urn:microsoft.com/office/officeart/2005/8/layout/bList2"/>
    <dgm:cxn modelId="{F64BADAE-F591-49F9-BDA8-9167338AC290}" type="presParOf" srcId="{2914E4A8-E704-441B-A504-F090D88A0809}" destId="{70F5A517-775E-4C05-B325-14EAB39D1E0B}" srcOrd="4" destOrd="0" presId="urn:microsoft.com/office/officeart/2005/8/layout/bList2"/>
    <dgm:cxn modelId="{9F3D5654-CDA5-4F40-BBEC-40CA7A81B0CB}" type="presParOf" srcId="{70F5A517-775E-4C05-B325-14EAB39D1E0B}" destId="{0B166121-5867-4E4E-BD1B-DA5BD5535B0E}" srcOrd="0" destOrd="0" presId="urn:microsoft.com/office/officeart/2005/8/layout/bList2"/>
    <dgm:cxn modelId="{FDABB0A7-A79F-494D-95CE-92C9DC4CB997}" type="presParOf" srcId="{70F5A517-775E-4C05-B325-14EAB39D1E0B}" destId="{8E6CA93F-BE80-4AFE-9995-C517E4A38D41}" srcOrd="1" destOrd="0" presId="urn:microsoft.com/office/officeart/2005/8/layout/bList2"/>
    <dgm:cxn modelId="{3D470F48-6FB3-4A13-B2F7-B0653D437ECF}" type="presParOf" srcId="{70F5A517-775E-4C05-B325-14EAB39D1E0B}" destId="{536F4F3B-60B7-4B80-87AC-EDE865E53D8F}" srcOrd="2" destOrd="0" presId="urn:microsoft.com/office/officeart/2005/8/layout/bList2"/>
    <dgm:cxn modelId="{239C7260-42A1-4837-8F32-FB741C5FFCFA}" type="presParOf" srcId="{70F5A517-775E-4C05-B325-14EAB39D1E0B}" destId="{1EE849EF-84CB-46E4-8F88-83EE3E467ECC}" srcOrd="3" destOrd="0" presId="urn:microsoft.com/office/officeart/2005/8/layout/bList2"/>
    <dgm:cxn modelId="{652D8BF0-3407-4A6F-A27C-3D28738F9DF6}" type="presParOf" srcId="{2914E4A8-E704-441B-A504-F090D88A0809}" destId="{0E2443E1-22E9-44AC-A3D5-D605E0210522}" srcOrd="5" destOrd="0" presId="urn:microsoft.com/office/officeart/2005/8/layout/bList2"/>
    <dgm:cxn modelId="{793D6B74-A965-4D8B-8414-AC3DDDB44794}" type="presParOf" srcId="{2914E4A8-E704-441B-A504-F090D88A0809}" destId="{E5BC9AFB-007F-4857-9ED9-18BCFA8D86ED}" srcOrd="6" destOrd="0" presId="urn:microsoft.com/office/officeart/2005/8/layout/bList2"/>
    <dgm:cxn modelId="{B3C6FC59-2F0C-448E-A031-3185FDEACA08}" type="presParOf" srcId="{E5BC9AFB-007F-4857-9ED9-18BCFA8D86ED}" destId="{A80A12A3-9D90-4E2A-AAAD-D77E6156BA57}" srcOrd="0" destOrd="0" presId="urn:microsoft.com/office/officeart/2005/8/layout/bList2"/>
    <dgm:cxn modelId="{3269749A-43C4-49AC-ACE1-85149BC51CA6}" type="presParOf" srcId="{E5BC9AFB-007F-4857-9ED9-18BCFA8D86ED}" destId="{6EA75567-05D1-4FC7-803A-FCD5C04949B1}" srcOrd="1" destOrd="0" presId="urn:microsoft.com/office/officeart/2005/8/layout/bList2"/>
    <dgm:cxn modelId="{E991D515-9126-4D33-8F06-3BDF6B66B0DC}" type="presParOf" srcId="{E5BC9AFB-007F-4857-9ED9-18BCFA8D86ED}" destId="{C6FE6DF3-824E-40CD-BDED-08DF34843B90}" srcOrd="2" destOrd="0" presId="urn:microsoft.com/office/officeart/2005/8/layout/bList2"/>
    <dgm:cxn modelId="{F673BACA-DA21-4102-8D97-F699487545CE}" type="presParOf" srcId="{E5BC9AFB-007F-4857-9ED9-18BCFA8D86ED}" destId="{48299D72-1039-4092-B5FD-8F7EFD34FE67}" srcOrd="3" destOrd="0" presId="urn:microsoft.com/office/officeart/2005/8/layout/bList2"/>
    <dgm:cxn modelId="{5D013E9A-56B5-426F-9CE4-0D796BF9F39A}" type="presParOf" srcId="{2914E4A8-E704-441B-A504-F090D88A0809}" destId="{7890DBDC-FA3B-49EE-857E-BDB46F9DB858}" srcOrd="7" destOrd="0" presId="urn:microsoft.com/office/officeart/2005/8/layout/bList2"/>
    <dgm:cxn modelId="{610AEA34-8EDA-4BFC-9D86-2DBA3554EC90}" type="presParOf" srcId="{2914E4A8-E704-441B-A504-F090D88A0809}" destId="{4ACE4D47-B12F-4B76-83A9-7F6BBC092D78}" srcOrd="8" destOrd="0" presId="urn:microsoft.com/office/officeart/2005/8/layout/bList2"/>
    <dgm:cxn modelId="{42C4D793-05E4-4611-A02C-354E1DFA586E}" type="presParOf" srcId="{4ACE4D47-B12F-4B76-83A9-7F6BBC092D78}" destId="{12807663-DE51-4AA3-B823-8006ABCF4057}" srcOrd="0" destOrd="0" presId="urn:microsoft.com/office/officeart/2005/8/layout/bList2"/>
    <dgm:cxn modelId="{2EB2AB91-0420-478E-A1F7-FB0AAC28507B}" type="presParOf" srcId="{4ACE4D47-B12F-4B76-83A9-7F6BBC092D78}" destId="{1D36786E-25EA-4635-BB34-ADC830373F97}" srcOrd="1" destOrd="0" presId="urn:microsoft.com/office/officeart/2005/8/layout/bList2"/>
    <dgm:cxn modelId="{D8B85B40-FA7C-424A-9FA7-0F51A58AD125}" type="presParOf" srcId="{4ACE4D47-B12F-4B76-83A9-7F6BBC092D78}" destId="{ECB7E1F4-DCEB-4DC9-A82D-9E44A690AD57}" srcOrd="2" destOrd="0" presId="urn:microsoft.com/office/officeart/2005/8/layout/bList2"/>
    <dgm:cxn modelId="{73B0E538-C351-44F6-926A-98CDAF5CF325}" type="presParOf" srcId="{4ACE4D47-B12F-4B76-83A9-7F6BBC092D78}" destId="{99200D3B-3358-44D1-9962-BA65DA5C8B9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FE9E2A-D4BE-4D9A-9307-17AE84852845}"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es-ES"/>
        </a:p>
      </dgm:t>
    </dgm:pt>
    <dgm:pt modelId="{69EFFE7F-1609-4AC2-B614-843C762742A2}">
      <dgm:prSet phldrT="[Texto]" custT="1"/>
      <dgm:spPr/>
      <dgm:t>
        <a:bodyPr/>
        <a:lstStyle/>
        <a:p>
          <a:r>
            <a:rPr lang="es-ES" sz="1400" b="0" dirty="0" smtClean="0">
              <a:latin typeface="Century Gothic" panose="020B0502020202020204" pitchFamily="34" charset="0"/>
            </a:rPr>
            <a:t>La mala de gestión de algunas constructoras lo cual hace sentir inseguridad al momento de adquirir una vivienda.</a:t>
          </a:r>
          <a:endParaRPr lang="es-ES" sz="1400" b="0" dirty="0">
            <a:latin typeface="Century Gothic" panose="020B0502020202020204" pitchFamily="34" charset="0"/>
          </a:endParaRPr>
        </a:p>
      </dgm:t>
    </dgm:pt>
    <dgm:pt modelId="{2B5FC09E-1E20-48BE-AD8B-99463067F3B9}" type="parTrans" cxnId="{79691684-814D-47E7-AFC6-BABFC335E7FB}">
      <dgm:prSet/>
      <dgm:spPr/>
      <dgm:t>
        <a:bodyPr/>
        <a:lstStyle/>
        <a:p>
          <a:endParaRPr lang="es-ES" sz="2000">
            <a:latin typeface="Century Gothic" panose="020B0502020202020204" pitchFamily="34" charset="0"/>
          </a:endParaRPr>
        </a:p>
      </dgm:t>
    </dgm:pt>
    <dgm:pt modelId="{89A1202E-7B7C-42C0-A077-B5F3D2D77C30}" type="sibTrans" cxnId="{79691684-814D-47E7-AFC6-BABFC335E7FB}">
      <dgm:prSet/>
      <dgm:spPr/>
      <dgm:t>
        <a:bodyPr/>
        <a:lstStyle/>
        <a:p>
          <a:endParaRPr lang="es-ES" sz="2000">
            <a:latin typeface="Century Gothic" panose="020B0502020202020204" pitchFamily="34" charset="0"/>
          </a:endParaRPr>
        </a:p>
      </dgm:t>
    </dgm:pt>
    <dgm:pt modelId="{49DD8E77-167C-4869-B7FA-83AB65433450}" type="pres">
      <dgm:prSet presAssocID="{14FE9E2A-D4BE-4D9A-9307-17AE84852845}" presName="Name0" presStyleCnt="0">
        <dgm:presLayoutVars>
          <dgm:chMax val="1"/>
          <dgm:dir/>
          <dgm:animLvl val="ctr"/>
          <dgm:resizeHandles val="exact"/>
        </dgm:presLayoutVars>
      </dgm:prSet>
      <dgm:spPr/>
      <dgm:t>
        <a:bodyPr/>
        <a:lstStyle/>
        <a:p>
          <a:endParaRPr lang="es-ES"/>
        </a:p>
      </dgm:t>
    </dgm:pt>
    <dgm:pt modelId="{1CE0486E-EF6B-460D-9C5F-358E33EED61F}" type="pres">
      <dgm:prSet presAssocID="{69EFFE7F-1609-4AC2-B614-843C762742A2}" presName="centerShape" presStyleLbl="node0" presStyleIdx="0" presStyleCnt="1"/>
      <dgm:spPr/>
      <dgm:t>
        <a:bodyPr/>
        <a:lstStyle/>
        <a:p>
          <a:endParaRPr lang="es-ES"/>
        </a:p>
      </dgm:t>
    </dgm:pt>
  </dgm:ptLst>
  <dgm:cxnLst>
    <dgm:cxn modelId="{B5ED03A8-B357-453C-815F-94DA51D7E235}" type="presOf" srcId="{69EFFE7F-1609-4AC2-B614-843C762742A2}" destId="{1CE0486E-EF6B-460D-9C5F-358E33EED61F}" srcOrd="0" destOrd="0" presId="urn:microsoft.com/office/officeart/2005/8/layout/radial5"/>
    <dgm:cxn modelId="{CE68DC41-A519-4F22-A547-6A6B56558AC8}" type="presOf" srcId="{14FE9E2A-D4BE-4D9A-9307-17AE84852845}" destId="{49DD8E77-167C-4869-B7FA-83AB65433450}" srcOrd="0" destOrd="0" presId="urn:microsoft.com/office/officeart/2005/8/layout/radial5"/>
    <dgm:cxn modelId="{79691684-814D-47E7-AFC6-BABFC335E7FB}" srcId="{14FE9E2A-D4BE-4D9A-9307-17AE84852845}" destId="{69EFFE7F-1609-4AC2-B614-843C762742A2}" srcOrd="0" destOrd="0" parTransId="{2B5FC09E-1E20-48BE-AD8B-99463067F3B9}" sibTransId="{89A1202E-7B7C-42C0-A077-B5F3D2D77C30}"/>
    <dgm:cxn modelId="{9A5C6C0B-DD7E-4665-9036-01BDF77B3F0C}" type="presParOf" srcId="{49DD8E77-167C-4869-B7FA-83AB65433450}" destId="{1CE0486E-EF6B-460D-9C5F-358E33EED61F}" srcOrd="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9F66AF-8B8C-4F58-B9CB-5E385113A30D}"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EC"/>
        </a:p>
      </dgm:t>
    </dgm:pt>
    <dgm:pt modelId="{227CF7D6-155C-4F54-B861-535B439EACBC}">
      <dgm:prSet phldrT="[Texto]" custT="1"/>
      <dgm:spPr/>
      <dgm:t>
        <a:bodyPr/>
        <a:lstStyle/>
        <a:p>
          <a:r>
            <a:rPr lang="es-EC" sz="1200" b="0" dirty="0" smtClean="0">
              <a:latin typeface="Century Gothic" pitchFamily="34" charset="0"/>
            </a:rPr>
            <a:t>Competencia </a:t>
          </a:r>
        </a:p>
      </dgm:t>
    </dgm:pt>
    <dgm:pt modelId="{C465D2C5-C825-44E9-B6D2-33C3B5EFBDD0}" type="parTrans" cxnId="{7670A952-BA12-4EEF-80E0-4FAC5C5A657E}">
      <dgm:prSet/>
      <dgm:spPr/>
      <dgm:t>
        <a:bodyPr/>
        <a:lstStyle/>
        <a:p>
          <a:endParaRPr lang="es-EC" sz="1200" b="0">
            <a:latin typeface="Century Gothic" pitchFamily="34" charset="0"/>
          </a:endParaRPr>
        </a:p>
      </dgm:t>
    </dgm:pt>
    <dgm:pt modelId="{00C22339-BDE0-44D8-A386-C652AB6FBC55}" type="sibTrans" cxnId="{7670A952-BA12-4EEF-80E0-4FAC5C5A657E}">
      <dgm:prSet/>
      <dgm:spPr/>
      <dgm:t>
        <a:bodyPr/>
        <a:lstStyle/>
        <a:p>
          <a:endParaRPr lang="es-EC" sz="1200" b="0">
            <a:latin typeface="Century Gothic" pitchFamily="34" charset="0"/>
          </a:endParaRPr>
        </a:p>
      </dgm:t>
    </dgm:pt>
    <dgm:pt modelId="{395169A7-9D98-4525-BF1A-B93F8BD35A40}">
      <dgm:prSet phldrT="[Texto]" custT="1"/>
      <dgm:spPr/>
      <dgm:t>
        <a:bodyPr/>
        <a:lstStyle/>
        <a:p>
          <a:r>
            <a:rPr lang="es-EC" sz="1200" b="0" dirty="0" smtClean="0">
              <a:latin typeface="Century Gothic" pitchFamily="34" charset="0"/>
            </a:rPr>
            <a:t>Disponibilidad de recursos</a:t>
          </a:r>
        </a:p>
      </dgm:t>
    </dgm:pt>
    <dgm:pt modelId="{CB7D0ED7-5274-4FF8-AF83-4914C4CF5D2A}" type="parTrans" cxnId="{A9F36680-46C4-44F1-9D8D-961E99D7738A}">
      <dgm:prSet/>
      <dgm:spPr/>
      <dgm:t>
        <a:bodyPr/>
        <a:lstStyle/>
        <a:p>
          <a:endParaRPr lang="es-EC" sz="1200" b="0">
            <a:latin typeface="Century Gothic" pitchFamily="34" charset="0"/>
          </a:endParaRPr>
        </a:p>
      </dgm:t>
    </dgm:pt>
    <dgm:pt modelId="{F18613FF-F54D-40F5-9383-FF57D92EA7B1}" type="sibTrans" cxnId="{A9F36680-46C4-44F1-9D8D-961E99D7738A}">
      <dgm:prSet/>
      <dgm:spPr/>
      <dgm:t>
        <a:bodyPr/>
        <a:lstStyle/>
        <a:p>
          <a:endParaRPr lang="es-EC" sz="1200" b="0">
            <a:latin typeface="Century Gothic" pitchFamily="34" charset="0"/>
          </a:endParaRPr>
        </a:p>
      </dgm:t>
    </dgm:pt>
    <dgm:pt modelId="{85574B6A-B9E7-47CD-ACB0-9C88CEB70628}">
      <dgm:prSet phldrT="[Texto]" custT="1"/>
      <dgm:spPr/>
      <dgm:t>
        <a:bodyPr/>
        <a:lstStyle/>
        <a:p>
          <a:r>
            <a:rPr lang="es-EC" sz="1200" b="0" dirty="0" smtClean="0">
              <a:latin typeface="Century Gothic" pitchFamily="34" charset="0"/>
            </a:rPr>
            <a:t>Tecnología </a:t>
          </a:r>
        </a:p>
      </dgm:t>
    </dgm:pt>
    <dgm:pt modelId="{447D9150-3ABF-4E95-9EAC-7EF3C7C7A194}" type="parTrans" cxnId="{AC8BC28A-9427-4119-A2AB-ECFCFF3F67C3}">
      <dgm:prSet/>
      <dgm:spPr/>
      <dgm:t>
        <a:bodyPr/>
        <a:lstStyle/>
        <a:p>
          <a:endParaRPr lang="es-EC" sz="1200" b="0">
            <a:latin typeface="Century Gothic" pitchFamily="34" charset="0"/>
          </a:endParaRPr>
        </a:p>
      </dgm:t>
    </dgm:pt>
    <dgm:pt modelId="{DFF2B131-8100-45A6-9D2A-7F46DCE3CDC2}" type="sibTrans" cxnId="{AC8BC28A-9427-4119-A2AB-ECFCFF3F67C3}">
      <dgm:prSet/>
      <dgm:spPr/>
      <dgm:t>
        <a:bodyPr/>
        <a:lstStyle/>
        <a:p>
          <a:endParaRPr lang="es-EC" sz="1200" b="0">
            <a:latin typeface="Century Gothic" pitchFamily="34" charset="0"/>
          </a:endParaRPr>
        </a:p>
      </dgm:t>
    </dgm:pt>
    <dgm:pt modelId="{7E675233-732C-4CCD-88EF-CB0AFFE2FF1D}">
      <dgm:prSet phldrT="[Texto]" custT="1"/>
      <dgm:spPr/>
      <dgm:t>
        <a:bodyPr/>
        <a:lstStyle/>
        <a:p>
          <a:r>
            <a:rPr lang="es-EC" sz="1200" b="0" dirty="0" smtClean="0">
              <a:latin typeface="Century Gothic" pitchFamily="34" charset="0"/>
            </a:rPr>
            <a:t>Precios de los producto</a:t>
          </a:r>
        </a:p>
      </dgm:t>
    </dgm:pt>
    <dgm:pt modelId="{F045FDA8-BE7E-4821-BA30-92627CB25B37}" type="parTrans" cxnId="{9D3BAC7B-2473-4F64-82A0-32A586E319C0}">
      <dgm:prSet/>
      <dgm:spPr/>
      <dgm:t>
        <a:bodyPr/>
        <a:lstStyle/>
        <a:p>
          <a:endParaRPr lang="es-EC" sz="1200" b="0">
            <a:latin typeface="Century Gothic" pitchFamily="34" charset="0"/>
          </a:endParaRPr>
        </a:p>
      </dgm:t>
    </dgm:pt>
    <dgm:pt modelId="{521D335B-6B95-4A03-BE46-7F2CA837274C}" type="sibTrans" cxnId="{9D3BAC7B-2473-4F64-82A0-32A586E319C0}">
      <dgm:prSet/>
      <dgm:spPr/>
      <dgm:t>
        <a:bodyPr/>
        <a:lstStyle/>
        <a:p>
          <a:endParaRPr lang="es-EC" sz="1200" b="0">
            <a:latin typeface="Century Gothic" pitchFamily="34" charset="0"/>
          </a:endParaRPr>
        </a:p>
      </dgm:t>
    </dgm:pt>
    <dgm:pt modelId="{33FF2724-9624-4218-BD96-9DF4F8335EA2}" type="pres">
      <dgm:prSet presAssocID="{6C9F66AF-8B8C-4F58-B9CB-5E385113A30D}" presName="Name0" presStyleCnt="0">
        <dgm:presLayoutVars>
          <dgm:dir/>
          <dgm:resizeHandles val="exact"/>
        </dgm:presLayoutVars>
      </dgm:prSet>
      <dgm:spPr/>
      <dgm:t>
        <a:bodyPr/>
        <a:lstStyle/>
        <a:p>
          <a:endParaRPr lang="es-EC"/>
        </a:p>
      </dgm:t>
    </dgm:pt>
    <dgm:pt modelId="{02CA2827-C322-458F-9C5C-EF1A8FEA0907}" type="pres">
      <dgm:prSet presAssocID="{227CF7D6-155C-4F54-B861-535B439EACBC}" presName="Name5" presStyleLbl="vennNode1" presStyleIdx="0" presStyleCnt="4" custScaleX="127157" custLinFactNeighborX="-73971" custLinFactNeighborY="42">
        <dgm:presLayoutVars>
          <dgm:bulletEnabled val="1"/>
        </dgm:presLayoutVars>
      </dgm:prSet>
      <dgm:spPr/>
      <dgm:t>
        <a:bodyPr/>
        <a:lstStyle/>
        <a:p>
          <a:endParaRPr lang="es-EC"/>
        </a:p>
      </dgm:t>
    </dgm:pt>
    <dgm:pt modelId="{F4ECB7FD-9F98-4C5B-AB58-172C7B5E9F75}" type="pres">
      <dgm:prSet presAssocID="{00C22339-BDE0-44D8-A386-C652AB6FBC55}" presName="space" presStyleCnt="0"/>
      <dgm:spPr/>
      <dgm:t>
        <a:bodyPr/>
        <a:lstStyle/>
        <a:p>
          <a:endParaRPr lang="es-ES"/>
        </a:p>
      </dgm:t>
    </dgm:pt>
    <dgm:pt modelId="{EC573046-7AF0-4F63-A38E-A13A77C7D726}" type="pres">
      <dgm:prSet presAssocID="{395169A7-9D98-4525-BF1A-B93F8BD35A40}" presName="Name5" presStyleLbl="vennNode1" presStyleIdx="1" presStyleCnt="4" custScaleX="107387">
        <dgm:presLayoutVars>
          <dgm:bulletEnabled val="1"/>
        </dgm:presLayoutVars>
      </dgm:prSet>
      <dgm:spPr/>
      <dgm:t>
        <a:bodyPr/>
        <a:lstStyle/>
        <a:p>
          <a:endParaRPr lang="es-EC"/>
        </a:p>
      </dgm:t>
    </dgm:pt>
    <dgm:pt modelId="{3C68089F-2726-4012-BA53-B659B0A79BAF}" type="pres">
      <dgm:prSet presAssocID="{F18613FF-F54D-40F5-9383-FF57D92EA7B1}" presName="space" presStyleCnt="0"/>
      <dgm:spPr/>
      <dgm:t>
        <a:bodyPr/>
        <a:lstStyle/>
        <a:p>
          <a:endParaRPr lang="es-ES"/>
        </a:p>
      </dgm:t>
    </dgm:pt>
    <dgm:pt modelId="{78528C31-AF05-48BA-8436-A221973AA1A9}" type="pres">
      <dgm:prSet presAssocID="{85574B6A-B9E7-47CD-ACB0-9C88CEB70628}" presName="Name5" presStyleLbl="vennNode1" presStyleIdx="2" presStyleCnt="4" custScaleX="121489" custLinFactNeighborX="73661">
        <dgm:presLayoutVars>
          <dgm:bulletEnabled val="1"/>
        </dgm:presLayoutVars>
      </dgm:prSet>
      <dgm:spPr/>
      <dgm:t>
        <a:bodyPr/>
        <a:lstStyle/>
        <a:p>
          <a:endParaRPr lang="es-EC"/>
        </a:p>
      </dgm:t>
    </dgm:pt>
    <dgm:pt modelId="{DEDE814D-1D99-436E-B260-53059AB27424}" type="pres">
      <dgm:prSet presAssocID="{DFF2B131-8100-45A6-9D2A-7F46DCE3CDC2}" presName="space" presStyleCnt="0"/>
      <dgm:spPr/>
      <dgm:t>
        <a:bodyPr/>
        <a:lstStyle/>
        <a:p>
          <a:endParaRPr lang="es-ES"/>
        </a:p>
      </dgm:t>
    </dgm:pt>
    <dgm:pt modelId="{C6901DBC-B515-48A0-82B0-E182DDBB0E0F}" type="pres">
      <dgm:prSet presAssocID="{7E675233-732C-4CCD-88EF-CB0AFFE2FF1D}" presName="Name5" presStyleLbl="vennNode1" presStyleIdx="3" presStyleCnt="4" custScaleX="156373" custLinFactX="9548" custLinFactNeighborX="100000">
        <dgm:presLayoutVars>
          <dgm:bulletEnabled val="1"/>
        </dgm:presLayoutVars>
      </dgm:prSet>
      <dgm:spPr/>
      <dgm:t>
        <a:bodyPr/>
        <a:lstStyle/>
        <a:p>
          <a:endParaRPr lang="es-EC"/>
        </a:p>
      </dgm:t>
    </dgm:pt>
  </dgm:ptLst>
  <dgm:cxnLst>
    <dgm:cxn modelId="{4D4BF4DA-2755-4714-8480-E08FBA62A84C}" type="presOf" srcId="{227CF7D6-155C-4F54-B861-535B439EACBC}" destId="{02CA2827-C322-458F-9C5C-EF1A8FEA0907}" srcOrd="0" destOrd="0" presId="urn:microsoft.com/office/officeart/2005/8/layout/venn3"/>
    <dgm:cxn modelId="{331694A8-B5D8-4072-8999-66C2E7135749}" type="presOf" srcId="{395169A7-9D98-4525-BF1A-B93F8BD35A40}" destId="{EC573046-7AF0-4F63-A38E-A13A77C7D726}" srcOrd="0" destOrd="0" presId="urn:microsoft.com/office/officeart/2005/8/layout/venn3"/>
    <dgm:cxn modelId="{D19CAB0D-8BCC-49BD-A1EC-2A8582C7139F}" type="presOf" srcId="{85574B6A-B9E7-47CD-ACB0-9C88CEB70628}" destId="{78528C31-AF05-48BA-8436-A221973AA1A9}" srcOrd="0" destOrd="0" presId="urn:microsoft.com/office/officeart/2005/8/layout/venn3"/>
    <dgm:cxn modelId="{CCC6211A-A9BE-4C4A-8D6C-42BCFCFE4D47}" type="presOf" srcId="{7E675233-732C-4CCD-88EF-CB0AFFE2FF1D}" destId="{C6901DBC-B515-48A0-82B0-E182DDBB0E0F}" srcOrd="0" destOrd="0" presId="urn:microsoft.com/office/officeart/2005/8/layout/venn3"/>
    <dgm:cxn modelId="{7670A952-BA12-4EEF-80E0-4FAC5C5A657E}" srcId="{6C9F66AF-8B8C-4F58-B9CB-5E385113A30D}" destId="{227CF7D6-155C-4F54-B861-535B439EACBC}" srcOrd="0" destOrd="0" parTransId="{C465D2C5-C825-44E9-B6D2-33C3B5EFBDD0}" sibTransId="{00C22339-BDE0-44D8-A386-C652AB6FBC55}"/>
    <dgm:cxn modelId="{9D3BAC7B-2473-4F64-82A0-32A586E319C0}" srcId="{6C9F66AF-8B8C-4F58-B9CB-5E385113A30D}" destId="{7E675233-732C-4CCD-88EF-CB0AFFE2FF1D}" srcOrd="3" destOrd="0" parTransId="{F045FDA8-BE7E-4821-BA30-92627CB25B37}" sibTransId="{521D335B-6B95-4A03-BE46-7F2CA837274C}"/>
    <dgm:cxn modelId="{A5CE905C-CE41-455F-9142-0C3C856B3959}" type="presOf" srcId="{6C9F66AF-8B8C-4F58-B9CB-5E385113A30D}" destId="{33FF2724-9624-4218-BD96-9DF4F8335EA2}" srcOrd="0" destOrd="0" presId="urn:microsoft.com/office/officeart/2005/8/layout/venn3"/>
    <dgm:cxn modelId="{AC8BC28A-9427-4119-A2AB-ECFCFF3F67C3}" srcId="{6C9F66AF-8B8C-4F58-B9CB-5E385113A30D}" destId="{85574B6A-B9E7-47CD-ACB0-9C88CEB70628}" srcOrd="2" destOrd="0" parTransId="{447D9150-3ABF-4E95-9EAC-7EF3C7C7A194}" sibTransId="{DFF2B131-8100-45A6-9D2A-7F46DCE3CDC2}"/>
    <dgm:cxn modelId="{A9F36680-46C4-44F1-9D8D-961E99D7738A}" srcId="{6C9F66AF-8B8C-4F58-B9CB-5E385113A30D}" destId="{395169A7-9D98-4525-BF1A-B93F8BD35A40}" srcOrd="1" destOrd="0" parTransId="{CB7D0ED7-5274-4FF8-AF83-4914C4CF5D2A}" sibTransId="{F18613FF-F54D-40F5-9383-FF57D92EA7B1}"/>
    <dgm:cxn modelId="{10796D73-475C-47AD-8C06-D92781CBC3CC}" type="presParOf" srcId="{33FF2724-9624-4218-BD96-9DF4F8335EA2}" destId="{02CA2827-C322-458F-9C5C-EF1A8FEA0907}" srcOrd="0" destOrd="0" presId="urn:microsoft.com/office/officeart/2005/8/layout/venn3"/>
    <dgm:cxn modelId="{486B68EF-64A2-46CC-8491-93304B6F3919}" type="presParOf" srcId="{33FF2724-9624-4218-BD96-9DF4F8335EA2}" destId="{F4ECB7FD-9F98-4C5B-AB58-172C7B5E9F75}" srcOrd="1" destOrd="0" presId="urn:microsoft.com/office/officeart/2005/8/layout/venn3"/>
    <dgm:cxn modelId="{AD8D4A29-2151-4B6E-95EB-F523931BBD88}" type="presParOf" srcId="{33FF2724-9624-4218-BD96-9DF4F8335EA2}" destId="{EC573046-7AF0-4F63-A38E-A13A77C7D726}" srcOrd="2" destOrd="0" presId="urn:microsoft.com/office/officeart/2005/8/layout/venn3"/>
    <dgm:cxn modelId="{6484FD2F-E0C0-4562-80E2-1CE176E5E983}" type="presParOf" srcId="{33FF2724-9624-4218-BD96-9DF4F8335EA2}" destId="{3C68089F-2726-4012-BA53-B659B0A79BAF}" srcOrd="3" destOrd="0" presId="urn:microsoft.com/office/officeart/2005/8/layout/venn3"/>
    <dgm:cxn modelId="{BAC88C3C-E2D4-4A92-B90C-37500FA31ED4}" type="presParOf" srcId="{33FF2724-9624-4218-BD96-9DF4F8335EA2}" destId="{78528C31-AF05-48BA-8436-A221973AA1A9}" srcOrd="4" destOrd="0" presId="urn:microsoft.com/office/officeart/2005/8/layout/venn3"/>
    <dgm:cxn modelId="{0CC321A8-1540-43DA-AD0E-34C8F4AAE670}" type="presParOf" srcId="{33FF2724-9624-4218-BD96-9DF4F8335EA2}" destId="{DEDE814D-1D99-436E-B260-53059AB27424}" srcOrd="5" destOrd="0" presId="urn:microsoft.com/office/officeart/2005/8/layout/venn3"/>
    <dgm:cxn modelId="{0EA0EF46-47D7-4F3F-B46B-CB465C9984F6}" type="presParOf" srcId="{33FF2724-9624-4218-BD96-9DF4F8335EA2}" destId="{C6901DBC-B515-48A0-82B0-E182DDBB0E0F}"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D662D-D643-4C9F-AA06-AD9669D00BD3}">
      <dsp:nvSpPr>
        <dsp:cNvPr id="0" name=""/>
        <dsp:cNvSpPr/>
      </dsp:nvSpPr>
      <dsp:spPr>
        <a:xfrm rot="16200000">
          <a:off x="-1414679" y="2594742"/>
          <a:ext cx="3844793" cy="81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7304" bIns="0" numCol="1" spcCol="1270" anchor="t" anchorCtr="0">
          <a:noAutofit/>
        </a:bodyPr>
        <a:lstStyle/>
        <a:p>
          <a:pPr lvl="0" algn="r" defTabSz="889000">
            <a:lnSpc>
              <a:spcPct val="90000"/>
            </a:lnSpc>
            <a:spcBef>
              <a:spcPct val="0"/>
            </a:spcBef>
            <a:spcAft>
              <a:spcPct val="35000"/>
            </a:spcAft>
          </a:pPr>
          <a:r>
            <a:rPr lang="es-EC" sz="2000" kern="1200" dirty="0" smtClean="0"/>
            <a:t> </a:t>
          </a:r>
          <a:endParaRPr lang="es-EC" sz="2800" b="1" i="1" kern="1200" dirty="0" smtClean="0">
            <a:latin typeface="Calligraph421 BT" pitchFamily="66" charset="0"/>
            <a:ea typeface="+mj-ea"/>
            <a:cs typeface="+mj-cs"/>
          </a:endParaRPr>
        </a:p>
      </dsp:txBody>
      <dsp:txXfrm>
        <a:off x="-1414679" y="2594742"/>
        <a:ext cx="3844793" cy="813321"/>
      </dsp:txXfrm>
    </dsp:sp>
    <dsp:sp modelId="{AF309856-8F70-48CD-B822-A25347E0F0D6}">
      <dsp:nvSpPr>
        <dsp:cNvPr id="0" name=""/>
        <dsp:cNvSpPr/>
      </dsp:nvSpPr>
      <dsp:spPr>
        <a:xfrm>
          <a:off x="394227" y="1084427"/>
          <a:ext cx="6460044" cy="3844793"/>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99136" tIns="717304" rIns="199136" bIns="199136" numCol="1" spcCol="1270" anchor="t" anchorCtr="0">
          <a:noAutofit/>
        </a:bodyPr>
        <a:lstStyle/>
        <a:p>
          <a:pPr marL="285750" lvl="1" indent="-285750" algn="just" defTabSz="1244600">
            <a:lnSpc>
              <a:spcPct val="125000"/>
            </a:lnSpc>
            <a:spcBef>
              <a:spcPct val="0"/>
            </a:spcBef>
            <a:spcAft>
              <a:spcPct val="15000"/>
            </a:spcAft>
            <a:buChar char="••"/>
          </a:pPr>
          <a:r>
            <a:rPr lang="es-ES" sz="2800" kern="1200" dirty="0" smtClean="0">
              <a:latin typeface="Century Gothic" panose="020B0502020202020204" pitchFamily="34" charset="0"/>
            </a:rPr>
            <a:t>Determinar la factibilidad para la creación de una empresa Constructora  Inmobiliaria en el Distrito Metropolitano de Quito.</a:t>
          </a:r>
          <a:endParaRPr lang="es-EC" sz="2800" kern="1200" dirty="0">
            <a:solidFill>
              <a:schemeClr val="tx1"/>
            </a:solidFill>
            <a:latin typeface="Century Gothic" panose="020B0502020202020204" pitchFamily="34" charset="0"/>
          </a:endParaRPr>
        </a:p>
      </dsp:txBody>
      <dsp:txXfrm>
        <a:off x="394227" y="1084427"/>
        <a:ext cx="6460044" cy="3844793"/>
      </dsp:txXfrm>
    </dsp:sp>
    <dsp:sp modelId="{41275FF5-D003-4BB1-BD97-DC920668F358}">
      <dsp:nvSpPr>
        <dsp:cNvPr id="0" name=""/>
        <dsp:cNvSpPr/>
      </dsp:nvSpPr>
      <dsp:spPr>
        <a:xfrm>
          <a:off x="5442968" y="269214"/>
          <a:ext cx="1626643" cy="16266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827-C322-458F-9C5C-EF1A8FEA0907}">
      <dsp:nvSpPr>
        <dsp:cNvPr id="0" name=""/>
        <dsp:cNvSpPr/>
      </dsp:nvSpPr>
      <dsp:spPr>
        <a:xfrm>
          <a:off x="1501325" y="1125"/>
          <a:ext cx="1356196" cy="135619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636" tIns="15240" rIns="74636" bIns="15240" numCol="1" spcCol="1270" anchor="ctr" anchorCtr="0">
          <a:noAutofit/>
        </a:bodyPr>
        <a:lstStyle/>
        <a:p>
          <a:pPr lvl="0" algn="ctr" defTabSz="533400">
            <a:lnSpc>
              <a:spcPct val="90000"/>
            </a:lnSpc>
            <a:spcBef>
              <a:spcPct val="0"/>
            </a:spcBef>
            <a:spcAft>
              <a:spcPct val="35000"/>
            </a:spcAft>
          </a:pPr>
          <a:r>
            <a:rPr lang="es-EC" sz="1200" b="0" kern="1200" dirty="0" smtClean="0">
              <a:latin typeface="Century Gothic" pitchFamily="34" charset="0"/>
            </a:rPr>
            <a:t>Niveles de ingresos</a:t>
          </a:r>
          <a:endParaRPr lang="es-EC" sz="1200" b="0" kern="1200" dirty="0">
            <a:latin typeface="Century Gothic" pitchFamily="34" charset="0"/>
          </a:endParaRPr>
        </a:p>
      </dsp:txBody>
      <dsp:txXfrm>
        <a:off x="1699935" y="199735"/>
        <a:ext cx="958976" cy="958976"/>
      </dsp:txXfrm>
    </dsp:sp>
    <dsp:sp modelId="{EC573046-7AF0-4F63-A38E-A13A77C7D726}">
      <dsp:nvSpPr>
        <dsp:cNvPr id="0" name=""/>
        <dsp:cNvSpPr/>
      </dsp:nvSpPr>
      <dsp:spPr>
        <a:xfrm>
          <a:off x="2786921" y="562"/>
          <a:ext cx="1570800" cy="1356196"/>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636" tIns="15240" rIns="74636" bIns="15240" numCol="1" spcCol="1270" anchor="ctr" anchorCtr="0">
          <a:noAutofit/>
        </a:bodyPr>
        <a:lstStyle/>
        <a:p>
          <a:pPr lvl="0" algn="ctr" defTabSz="533400">
            <a:lnSpc>
              <a:spcPct val="90000"/>
            </a:lnSpc>
            <a:spcBef>
              <a:spcPct val="0"/>
            </a:spcBef>
            <a:spcAft>
              <a:spcPct val="35000"/>
            </a:spcAft>
          </a:pPr>
          <a:r>
            <a:rPr lang="es-EC" sz="1200" b="0" kern="1200" dirty="0" smtClean="0">
              <a:latin typeface="Century Gothic" pitchFamily="34" charset="0"/>
            </a:rPr>
            <a:t>Gustos y preferencias del consumidor</a:t>
          </a:r>
          <a:endParaRPr lang="es-EC" sz="1200" b="0" kern="1200" dirty="0">
            <a:latin typeface="Century Gothic" pitchFamily="34" charset="0"/>
          </a:endParaRPr>
        </a:p>
      </dsp:txBody>
      <dsp:txXfrm>
        <a:off x="3016959" y="199172"/>
        <a:ext cx="1110724" cy="958976"/>
      </dsp:txXfrm>
    </dsp:sp>
    <dsp:sp modelId="{78528C31-AF05-48BA-8436-A221973AA1A9}">
      <dsp:nvSpPr>
        <dsp:cNvPr id="0" name=""/>
        <dsp:cNvSpPr/>
      </dsp:nvSpPr>
      <dsp:spPr>
        <a:xfrm>
          <a:off x="4286280" y="562"/>
          <a:ext cx="1356196" cy="1356196"/>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636" tIns="15240" rIns="74636" bIns="15240" numCol="1" spcCol="1270" anchor="ctr" anchorCtr="0">
          <a:noAutofit/>
        </a:bodyPr>
        <a:lstStyle/>
        <a:p>
          <a:pPr lvl="0" algn="ctr" defTabSz="533400">
            <a:lnSpc>
              <a:spcPct val="90000"/>
            </a:lnSpc>
            <a:spcBef>
              <a:spcPct val="0"/>
            </a:spcBef>
            <a:spcAft>
              <a:spcPct val="35000"/>
            </a:spcAft>
          </a:pPr>
          <a:r>
            <a:rPr lang="es-EC" sz="1200" b="0" kern="1200" dirty="0" smtClean="0">
              <a:latin typeface="Century Gothic" pitchFamily="34" charset="0"/>
            </a:rPr>
            <a:t>Precio de los productos relacionados</a:t>
          </a:r>
          <a:endParaRPr lang="es-EC" sz="1200" b="0" kern="1200" dirty="0">
            <a:latin typeface="Century Gothic" pitchFamily="34" charset="0"/>
          </a:endParaRPr>
        </a:p>
      </dsp:txBody>
      <dsp:txXfrm>
        <a:off x="4484890" y="199172"/>
        <a:ext cx="958976" cy="958976"/>
      </dsp:txXfrm>
    </dsp:sp>
    <dsp:sp modelId="{C6901DBC-B515-48A0-82B0-E182DDBB0E0F}">
      <dsp:nvSpPr>
        <dsp:cNvPr id="0" name=""/>
        <dsp:cNvSpPr/>
      </dsp:nvSpPr>
      <dsp:spPr>
        <a:xfrm>
          <a:off x="5572168" y="562"/>
          <a:ext cx="1356196" cy="135619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636" tIns="15240" rIns="74636" bIns="15240" numCol="1" spcCol="1270" anchor="ctr" anchorCtr="0">
          <a:noAutofit/>
        </a:bodyPr>
        <a:lstStyle/>
        <a:p>
          <a:pPr lvl="0" algn="ctr" defTabSz="533400">
            <a:lnSpc>
              <a:spcPct val="90000"/>
            </a:lnSpc>
            <a:spcBef>
              <a:spcPct val="0"/>
            </a:spcBef>
            <a:spcAft>
              <a:spcPct val="35000"/>
            </a:spcAft>
          </a:pPr>
          <a:r>
            <a:rPr lang="es-EC" sz="1200" b="0" kern="1200" dirty="0" smtClean="0">
              <a:latin typeface="Century Gothic" pitchFamily="34" charset="0"/>
            </a:rPr>
            <a:t>Expectativas futuras </a:t>
          </a:r>
          <a:endParaRPr lang="es-EC" sz="1200" b="0" kern="1200" dirty="0">
            <a:latin typeface="Century Gothic" pitchFamily="34" charset="0"/>
          </a:endParaRPr>
        </a:p>
      </dsp:txBody>
      <dsp:txXfrm>
        <a:off x="5770778" y="199172"/>
        <a:ext cx="958976" cy="9589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149E8-C829-422B-8B02-369A066D72F4}">
      <dsp:nvSpPr>
        <dsp:cNvPr id="0" name=""/>
        <dsp:cNvSpPr/>
      </dsp:nvSpPr>
      <dsp:spPr>
        <a:xfrm>
          <a:off x="658415" y="985"/>
          <a:ext cx="1424508" cy="1424508"/>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entury Gothic" pitchFamily="34" charset="0"/>
            </a:rPr>
            <a:t>DEMANDA</a:t>
          </a:r>
          <a:endParaRPr lang="es-EC" sz="1200" kern="1200" dirty="0">
            <a:latin typeface="Century Gothic" pitchFamily="34" charset="0"/>
          </a:endParaRPr>
        </a:p>
      </dsp:txBody>
      <dsp:txXfrm>
        <a:off x="867029" y="209599"/>
        <a:ext cx="1007280" cy="1007280"/>
      </dsp:txXfrm>
    </dsp:sp>
    <dsp:sp modelId="{8478D8DD-9919-4582-98F0-EA967BF13AA6}">
      <dsp:nvSpPr>
        <dsp:cNvPr id="0" name=""/>
        <dsp:cNvSpPr/>
      </dsp:nvSpPr>
      <dsp:spPr>
        <a:xfrm>
          <a:off x="2198594" y="300132"/>
          <a:ext cx="826214" cy="826214"/>
        </a:xfrm>
        <a:prstGeom prst="mathMinus">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Century Gothic" pitchFamily="34" charset="0"/>
          </a:endParaRPr>
        </a:p>
      </dsp:txBody>
      <dsp:txXfrm>
        <a:off x="2308109" y="616076"/>
        <a:ext cx="607184" cy="194326"/>
      </dsp:txXfrm>
    </dsp:sp>
    <dsp:sp modelId="{A222098E-3DD7-4ED4-B03E-AD31FD8DA83B}">
      <dsp:nvSpPr>
        <dsp:cNvPr id="0" name=""/>
        <dsp:cNvSpPr/>
      </dsp:nvSpPr>
      <dsp:spPr>
        <a:xfrm>
          <a:off x="3140478" y="985"/>
          <a:ext cx="1424508" cy="1424508"/>
        </a:xfrm>
        <a:prstGeom prst="ellipse">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entury Gothic" pitchFamily="34" charset="0"/>
            </a:rPr>
            <a:t>OFERTA</a:t>
          </a:r>
          <a:endParaRPr lang="es-EC" sz="1200" kern="1200" dirty="0">
            <a:latin typeface="Century Gothic" pitchFamily="34" charset="0"/>
          </a:endParaRPr>
        </a:p>
      </dsp:txBody>
      <dsp:txXfrm>
        <a:off x="3349092" y="209599"/>
        <a:ext cx="1007280" cy="1007280"/>
      </dsp:txXfrm>
    </dsp:sp>
    <dsp:sp modelId="{A2DA58CB-7ABF-42FF-81A6-4BC0D893B15D}">
      <dsp:nvSpPr>
        <dsp:cNvPr id="0" name=""/>
        <dsp:cNvSpPr/>
      </dsp:nvSpPr>
      <dsp:spPr>
        <a:xfrm>
          <a:off x="4680657" y="300132"/>
          <a:ext cx="826214" cy="826214"/>
        </a:xfrm>
        <a:prstGeom prst="mathEqual">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Century Gothic" pitchFamily="34" charset="0"/>
          </a:endParaRPr>
        </a:p>
      </dsp:txBody>
      <dsp:txXfrm>
        <a:off x="4790172" y="470332"/>
        <a:ext cx="607184" cy="485814"/>
      </dsp:txXfrm>
    </dsp:sp>
    <dsp:sp modelId="{0C79535B-3B13-48F7-BAE0-2355B56DE7DE}">
      <dsp:nvSpPr>
        <dsp:cNvPr id="0" name=""/>
        <dsp:cNvSpPr/>
      </dsp:nvSpPr>
      <dsp:spPr>
        <a:xfrm>
          <a:off x="5622542" y="985"/>
          <a:ext cx="1948642" cy="1424508"/>
        </a:xfrm>
        <a:prstGeom prst="ellips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Century Gothic" pitchFamily="34" charset="0"/>
            </a:rPr>
            <a:t>DEMANDA INSATISFECHA</a:t>
          </a:r>
          <a:endParaRPr lang="es-EC" sz="1200" kern="1200" dirty="0">
            <a:latin typeface="Century Gothic" pitchFamily="34" charset="0"/>
          </a:endParaRPr>
        </a:p>
      </dsp:txBody>
      <dsp:txXfrm>
        <a:off x="5907914" y="209599"/>
        <a:ext cx="1377898" cy="10072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8EE44-D655-4887-A840-3FD6A6F3C25B}">
      <dsp:nvSpPr>
        <dsp:cNvPr id="0" name=""/>
        <dsp:cNvSpPr/>
      </dsp:nvSpPr>
      <dsp:spPr>
        <a:xfrm>
          <a:off x="501" y="26194"/>
          <a:ext cx="1954025" cy="117241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latin typeface="Century Gothic" pitchFamily="34" charset="0"/>
            </a:rPr>
            <a:t>Mercado</a:t>
          </a:r>
          <a:endParaRPr lang="es-EC" sz="1600" b="0" kern="1200" dirty="0">
            <a:latin typeface="Century Gothic" pitchFamily="34" charset="0"/>
          </a:endParaRPr>
        </a:p>
      </dsp:txBody>
      <dsp:txXfrm>
        <a:off x="501" y="26194"/>
        <a:ext cx="1954025" cy="1172415"/>
      </dsp:txXfrm>
    </dsp:sp>
    <dsp:sp modelId="{95F8B3BB-5A25-4818-BF1D-B7CA84FE28B2}">
      <dsp:nvSpPr>
        <dsp:cNvPr id="0" name=""/>
        <dsp:cNvSpPr/>
      </dsp:nvSpPr>
      <dsp:spPr>
        <a:xfrm>
          <a:off x="2150430" y="28820"/>
          <a:ext cx="1954025" cy="1172415"/>
        </a:xfrm>
        <a:prstGeom prst="rect">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latin typeface="Century Gothic" pitchFamily="34" charset="0"/>
            </a:rPr>
            <a:t>Disponibilidad de </a:t>
          </a:r>
          <a:r>
            <a:rPr lang="es-EC" sz="1600" b="0" kern="1200" dirty="0" err="1" smtClean="0">
              <a:latin typeface="Century Gothic" pitchFamily="34" charset="0"/>
            </a:rPr>
            <a:t>Serv</a:t>
          </a:r>
          <a:r>
            <a:rPr lang="es-EC" sz="1600" b="0" kern="1200" dirty="0" smtClean="0">
              <a:latin typeface="Century Gothic" pitchFamily="34" charset="0"/>
            </a:rPr>
            <a:t>. Básicos</a:t>
          </a:r>
          <a:endParaRPr lang="es-EC" sz="1600" b="0" kern="1200" dirty="0">
            <a:latin typeface="Century Gothic" pitchFamily="34" charset="0"/>
          </a:endParaRPr>
        </a:p>
      </dsp:txBody>
      <dsp:txXfrm>
        <a:off x="2150430" y="28820"/>
        <a:ext cx="1954025" cy="1172415"/>
      </dsp:txXfrm>
    </dsp:sp>
    <dsp:sp modelId="{F198FBCA-A466-4D7D-86DE-8B3E64BD507C}">
      <dsp:nvSpPr>
        <dsp:cNvPr id="0" name=""/>
        <dsp:cNvSpPr/>
      </dsp:nvSpPr>
      <dsp:spPr>
        <a:xfrm>
          <a:off x="501" y="1394012"/>
          <a:ext cx="1954025" cy="1172415"/>
        </a:xfrm>
        <a:prstGeom prst="rect">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latin typeface="Century Gothic" pitchFamily="34" charset="0"/>
            </a:rPr>
            <a:t>Disponibilidad de Mano de Obra</a:t>
          </a:r>
          <a:endParaRPr lang="es-EC" sz="1600" b="0" kern="1200" dirty="0">
            <a:latin typeface="Century Gothic" pitchFamily="34" charset="0"/>
          </a:endParaRPr>
        </a:p>
      </dsp:txBody>
      <dsp:txXfrm>
        <a:off x="501" y="1394012"/>
        <a:ext cx="1954025" cy="1172415"/>
      </dsp:txXfrm>
    </dsp:sp>
    <dsp:sp modelId="{6C393050-BAF5-4F40-8FA3-EC3021E0F7C6}">
      <dsp:nvSpPr>
        <dsp:cNvPr id="0" name=""/>
        <dsp:cNvSpPr/>
      </dsp:nvSpPr>
      <dsp:spPr>
        <a:xfrm>
          <a:off x="2149929" y="1394012"/>
          <a:ext cx="1954025" cy="1172415"/>
        </a:xfrm>
        <a:prstGeom prst="rect">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latin typeface="Century Gothic" pitchFamily="34" charset="0"/>
            </a:rPr>
            <a:t>Economías de Escala</a:t>
          </a:r>
          <a:endParaRPr lang="es-EC" sz="1600" b="0" kern="1200" dirty="0">
            <a:latin typeface="Century Gothic" pitchFamily="34" charset="0"/>
          </a:endParaRPr>
        </a:p>
      </dsp:txBody>
      <dsp:txXfrm>
        <a:off x="2149929" y="1394012"/>
        <a:ext cx="1954025" cy="1172415"/>
      </dsp:txXfrm>
    </dsp:sp>
    <dsp:sp modelId="{D47DEC24-AE67-4E1F-BCA0-93F0805D6BBE}">
      <dsp:nvSpPr>
        <dsp:cNvPr id="0" name=""/>
        <dsp:cNvSpPr/>
      </dsp:nvSpPr>
      <dsp:spPr>
        <a:xfrm>
          <a:off x="501" y="2761830"/>
          <a:ext cx="1954025" cy="1172415"/>
        </a:xfrm>
        <a:prstGeom prst="rect">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latin typeface="Century Gothic" pitchFamily="34" charset="0"/>
            </a:rPr>
            <a:t>Disponibilidad de tecnología</a:t>
          </a:r>
          <a:endParaRPr lang="es-EC" sz="1600" b="0" kern="1200" dirty="0">
            <a:latin typeface="Century Gothic" pitchFamily="34" charset="0"/>
          </a:endParaRPr>
        </a:p>
      </dsp:txBody>
      <dsp:txXfrm>
        <a:off x="501" y="2761830"/>
        <a:ext cx="1954025" cy="1172415"/>
      </dsp:txXfrm>
    </dsp:sp>
    <dsp:sp modelId="{1E77A723-C9FD-4F24-AC12-8A9ECDF6D666}">
      <dsp:nvSpPr>
        <dsp:cNvPr id="0" name=""/>
        <dsp:cNvSpPr/>
      </dsp:nvSpPr>
      <dsp:spPr>
        <a:xfrm>
          <a:off x="2149929" y="2761830"/>
          <a:ext cx="1954025" cy="1172415"/>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latin typeface="Century Gothic" pitchFamily="34" charset="0"/>
            </a:rPr>
            <a:t>Disponibilidad de insumos y materia prima</a:t>
          </a:r>
          <a:endParaRPr lang="es-EC" sz="1600" b="0" kern="1200" dirty="0">
            <a:latin typeface="Century Gothic" pitchFamily="34" charset="0"/>
          </a:endParaRPr>
        </a:p>
      </dsp:txBody>
      <dsp:txXfrm>
        <a:off x="2149929" y="2761830"/>
        <a:ext cx="1954025" cy="1172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8DA6B-DFE1-48C4-896D-35D70937E2CF}">
      <dsp:nvSpPr>
        <dsp:cNvPr id="0" name=""/>
        <dsp:cNvSpPr/>
      </dsp:nvSpPr>
      <dsp:spPr>
        <a:xfrm>
          <a:off x="0" y="1092965"/>
          <a:ext cx="60960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F62A28-DF65-48BC-AA06-22D568C99863}">
      <dsp:nvSpPr>
        <dsp:cNvPr id="0" name=""/>
        <dsp:cNvSpPr/>
      </dsp:nvSpPr>
      <dsp:spPr>
        <a:xfrm>
          <a:off x="304800" y="871565"/>
          <a:ext cx="4410151"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s-EC" sz="1500" b="1" kern="1200" dirty="0" smtClean="0">
              <a:latin typeface="Century Gothic" pitchFamily="34" charset="0"/>
            </a:rPr>
            <a:t>1. ESTUDIO ORGANIZACIONAL</a:t>
          </a:r>
          <a:endParaRPr lang="es-EC" sz="1500" b="1" kern="1200" dirty="0">
            <a:latin typeface="Century Gothic" pitchFamily="34" charset="0"/>
          </a:endParaRPr>
        </a:p>
      </dsp:txBody>
      <dsp:txXfrm>
        <a:off x="326416" y="893181"/>
        <a:ext cx="4366919" cy="399568"/>
      </dsp:txXfrm>
    </dsp:sp>
    <dsp:sp modelId="{9FD819FD-22D3-48FA-A166-583CE418ECEE}">
      <dsp:nvSpPr>
        <dsp:cNvPr id="0" name=""/>
        <dsp:cNvSpPr/>
      </dsp:nvSpPr>
      <dsp:spPr>
        <a:xfrm>
          <a:off x="0" y="1773366"/>
          <a:ext cx="6096000" cy="3780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A7F4159E-A81F-450A-880D-3D43CA7F4806}">
      <dsp:nvSpPr>
        <dsp:cNvPr id="0" name=""/>
        <dsp:cNvSpPr/>
      </dsp:nvSpPr>
      <dsp:spPr>
        <a:xfrm>
          <a:off x="304800" y="1551965"/>
          <a:ext cx="4410151" cy="44280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s-EC" sz="1500" b="1" kern="1200" dirty="0" smtClean="0">
              <a:latin typeface="Century Gothic" pitchFamily="34" charset="0"/>
            </a:rPr>
            <a:t>2. ESTUDIO DE MERCADO</a:t>
          </a:r>
          <a:endParaRPr lang="es-EC" sz="1500" b="1" kern="1200" dirty="0">
            <a:latin typeface="Century Gothic" pitchFamily="34" charset="0"/>
          </a:endParaRPr>
        </a:p>
      </dsp:txBody>
      <dsp:txXfrm>
        <a:off x="326416" y="1573581"/>
        <a:ext cx="4366919" cy="399568"/>
      </dsp:txXfrm>
    </dsp:sp>
    <dsp:sp modelId="{D7F059EE-919F-4E70-8FE2-D4B90E776150}">
      <dsp:nvSpPr>
        <dsp:cNvPr id="0" name=""/>
        <dsp:cNvSpPr/>
      </dsp:nvSpPr>
      <dsp:spPr>
        <a:xfrm>
          <a:off x="0" y="2453766"/>
          <a:ext cx="6096000" cy="3780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56F06F4F-62F1-41CA-9C78-2B4DFFD67AD8}">
      <dsp:nvSpPr>
        <dsp:cNvPr id="0" name=""/>
        <dsp:cNvSpPr/>
      </dsp:nvSpPr>
      <dsp:spPr>
        <a:xfrm>
          <a:off x="304800" y="2232366"/>
          <a:ext cx="4410151" cy="4428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s-EC" sz="1500" b="1" kern="1200" dirty="0" smtClean="0">
              <a:latin typeface="Century Gothic" pitchFamily="34" charset="0"/>
            </a:rPr>
            <a:t>3. ESTUDIO TÉCNICO</a:t>
          </a:r>
          <a:endParaRPr lang="es-EC" sz="1500" b="1" kern="1200" dirty="0">
            <a:latin typeface="Century Gothic" pitchFamily="34" charset="0"/>
          </a:endParaRPr>
        </a:p>
      </dsp:txBody>
      <dsp:txXfrm>
        <a:off x="326416" y="2253982"/>
        <a:ext cx="4366919" cy="399568"/>
      </dsp:txXfrm>
    </dsp:sp>
    <dsp:sp modelId="{3B874B9C-DAC5-4012-BCF8-89D95313A44E}">
      <dsp:nvSpPr>
        <dsp:cNvPr id="0" name=""/>
        <dsp:cNvSpPr/>
      </dsp:nvSpPr>
      <dsp:spPr>
        <a:xfrm>
          <a:off x="0" y="3134166"/>
          <a:ext cx="6096000" cy="3780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90F7CB35-6E23-40B6-AC87-4BBE47911D92}">
      <dsp:nvSpPr>
        <dsp:cNvPr id="0" name=""/>
        <dsp:cNvSpPr/>
      </dsp:nvSpPr>
      <dsp:spPr>
        <a:xfrm>
          <a:off x="304800" y="2912766"/>
          <a:ext cx="4410151" cy="44280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s-EC" sz="1500" b="1" kern="1200" dirty="0" smtClean="0">
              <a:latin typeface="Century Gothic" pitchFamily="34" charset="0"/>
            </a:rPr>
            <a:t>4. ESTUDIO  FINANCIERO</a:t>
          </a:r>
          <a:endParaRPr lang="es-EC" sz="1500" b="1" kern="1200" dirty="0">
            <a:latin typeface="Century Gothic" pitchFamily="34" charset="0"/>
          </a:endParaRPr>
        </a:p>
      </dsp:txBody>
      <dsp:txXfrm>
        <a:off x="326416" y="2934382"/>
        <a:ext cx="4366919" cy="399568"/>
      </dsp:txXfrm>
    </dsp:sp>
    <dsp:sp modelId="{4B678548-C890-494E-96FB-EAE9469401F8}">
      <dsp:nvSpPr>
        <dsp:cNvPr id="0" name=""/>
        <dsp:cNvSpPr/>
      </dsp:nvSpPr>
      <dsp:spPr>
        <a:xfrm>
          <a:off x="0" y="3814566"/>
          <a:ext cx="6096000" cy="378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01DD21FF-7C4E-4B72-90B2-26A13F618DC5}">
      <dsp:nvSpPr>
        <dsp:cNvPr id="0" name=""/>
        <dsp:cNvSpPr/>
      </dsp:nvSpPr>
      <dsp:spPr>
        <a:xfrm>
          <a:off x="304800" y="3593166"/>
          <a:ext cx="4267200" cy="4428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s-ES" sz="1500" b="1" kern="1200" dirty="0" smtClean="0">
              <a:latin typeface="Century Gothic" panose="020B0502020202020204" pitchFamily="34" charset="0"/>
            </a:rPr>
            <a:t>5. CONCLUSIONES Y RECOMENDACIONES</a:t>
          </a:r>
          <a:endParaRPr lang="es-ES" sz="1500" b="1" kern="1200" dirty="0">
            <a:latin typeface="Century Gothic" panose="020B0502020202020204" pitchFamily="34" charset="0"/>
          </a:endParaRPr>
        </a:p>
      </dsp:txBody>
      <dsp:txXfrm>
        <a:off x="326416" y="3614782"/>
        <a:ext cx="422396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8C66F-4815-4AF2-A27D-ED963FA7C55F}">
      <dsp:nvSpPr>
        <dsp:cNvPr id="0" name=""/>
        <dsp:cNvSpPr/>
      </dsp:nvSpPr>
      <dsp:spPr>
        <a:xfrm>
          <a:off x="2251866" y="558065"/>
          <a:ext cx="3725867" cy="3725867"/>
        </a:xfrm>
        <a:prstGeom prst="blockArc">
          <a:avLst>
            <a:gd name="adj1" fmla="val 11880000"/>
            <a:gd name="adj2" fmla="val 16200000"/>
            <a:gd name="adj3" fmla="val 464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E07CC8-F91A-4BCB-9F82-BAB7B86EF242}">
      <dsp:nvSpPr>
        <dsp:cNvPr id="0" name=""/>
        <dsp:cNvSpPr/>
      </dsp:nvSpPr>
      <dsp:spPr>
        <a:xfrm>
          <a:off x="2251866" y="558065"/>
          <a:ext cx="3725867" cy="3725867"/>
        </a:xfrm>
        <a:prstGeom prst="blockArc">
          <a:avLst>
            <a:gd name="adj1" fmla="val 7560000"/>
            <a:gd name="adj2" fmla="val 11880000"/>
            <a:gd name="adj3" fmla="val 4642"/>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9195EE-D66C-4D2C-A4CD-830B95C6D3B9}">
      <dsp:nvSpPr>
        <dsp:cNvPr id="0" name=""/>
        <dsp:cNvSpPr/>
      </dsp:nvSpPr>
      <dsp:spPr>
        <a:xfrm>
          <a:off x="2251866" y="558065"/>
          <a:ext cx="3725867" cy="3725867"/>
        </a:xfrm>
        <a:prstGeom prst="blockArc">
          <a:avLst>
            <a:gd name="adj1" fmla="val 3240000"/>
            <a:gd name="adj2" fmla="val 7560000"/>
            <a:gd name="adj3" fmla="val 4642"/>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05AA7F-9872-45CA-A4E3-4720BE917BBB}">
      <dsp:nvSpPr>
        <dsp:cNvPr id="0" name=""/>
        <dsp:cNvSpPr/>
      </dsp:nvSpPr>
      <dsp:spPr>
        <a:xfrm>
          <a:off x="2251866" y="558065"/>
          <a:ext cx="3725867" cy="3725867"/>
        </a:xfrm>
        <a:prstGeom prst="blockArc">
          <a:avLst>
            <a:gd name="adj1" fmla="val 20520000"/>
            <a:gd name="adj2" fmla="val 3240000"/>
            <a:gd name="adj3" fmla="val 4642"/>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586877-C36B-4AD7-86C3-72EAE4EC3CA7}">
      <dsp:nvSpPr>
        <dsp:cNvPr id="0" name=""/>
        <dsp:cNvSpPr/>
      </dsp:nvSpPr>
      <dsp:spPr>
        <a:xfrm>
          <a:off x="2251866" y="558065"/>
          <a:ext cx="3725867" cy="3725867"/>
        </a:xfrm>
        <a:prstGeom prst="blockArc">
          <a:avLst>
            <a:gd name="adj1" fmla="val 16200000"/>
            <a:gd name="adj2" fmla="val 2052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FB1FA3-B1D8-4306-9E7F-4552903FF5F9}">
      <dsp:nvSpPr>
        <dsp:cNvPr id="0" name=""/>
        <dsp:cNvSpPr/>
      </dsp:nvSpPr>
      <dsp:spPr>
        <a:xfrm>
          <a:off x="3256880" y="1563079"/>
          <a:ext cx="1715839" cy="171583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3508159" y="1814358"/>
        <a:ext cx="1213281" cy="1213281"/>
      </dsp:txXfrm>
    </dsp:sp>
    <dsp:sp modelId="{2BADC17F-EFB6-4C96-BD63-F538D343D868}">
      <dsp:nvSpPr>
        <dsp:cNvPr id="0" name=""/>
        <dsp:cNvSpPr/>
      </dsp:nvSpPr>
      <dsp:spPr>
        <a:xfrm>
          <a:off x="3514256" y="761"/>
          <a:ext cx="1201087" cy="1201087"/>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S" sz="5100" kern="1200" dirty="0"/>
        </a:p>
      </dsp:txBody>
      <dsp:txXfrm>
        <a:off x="3690151" y="176656"/>
        <a:ext cx="849297" cy="849297"/>
      </dsp:txXfrm>
    </dsp:sp>
    <dsp:sp modelId="{400A9AF6-BC16-4FDB-AA46-31D476E52400}">
      <dsp:nvSpPr>
        <dsp:cNvPr id="0" name=""/>
        <dsp:cNvSpPr/>
      </dsp:nvSpPr>
      <dsp:spPr>
        <a:xfrm>
          <a:off x="5244888" y="1258139"/>
          <a:ext cx="1201087" cy="1201087"/>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S" sz="5100" kern="1200" dirty="0"/>
        </a:p>
      </dsp:txBody>
      <dsp:txXfrm>
        <a:off x="5420783" y="1434034"/>
        <a:ext cx="849297" cy="849297"/>
      </dsp:txXfrm>
    </dsp:sp>
    <dsp:sp modelId="{CB44A3C7-8AC1-4E84-9236-C898F2A1F555}">
      <dsp:nvSpPr>
        <dsp:cNvPr id="0" name=""/>
        <dsp:cNvSpPr/>
      </dsp:nvSpPr>
      <dsp:spPr>
        <a:xfrm>
          <a:off x="4583845" y="3292619"/>
          <a:ext cx="1201087" cy="1201087"/>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S" sz="5100" kern="1200" dirty="0"/>
        </a:p>
      </dsp:txBody>
      <dsp:txXfrm>
        <a:off x="4759740" y="3468514"/>
        <a:ext cx="849297" cy="849297"/>
      </dsp:txXfrm>
    </dsp:sp>
    <dsp:sp modelId="{B19535D0-1B1A-402B-94B0-1C5AA83135BA}">
      <dsp:nvSpPr>
        <dsp:cNvPr id="0" name=""/>
        <dsp:cNvSpPr/>
      </dsp:nvSpPr>
      <dsp:spPr>
        <a:xfrm>
          <a:off x="2444666" y="3292619"/>
          <a:ext cx="1201087" cy="1201087"/>
        </a:xfrm>
        <a:prstGeom prst="ellipse">
          <a:avLst/>
        </a:prstGeom>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S" sz="5100" kern="1200" dirty="0"/>
        </a:p>
      </dsp:txBody>
      <dsp:txXfrm>
        <a:off x="2620561" y="3468514"/>
        <a:ext cx="849297" cy="849297"/>
      </dsp:txXfrm>
    </dsp:sp>
    <dsp:sp modelId="{13007BC4-16A3-430A-9BE9-A36298EFC99A}">
      <dsp:nvSpPr>
        <dsp:cNvPr id="0" name=""/>
        <dsp:cNvSpPr/>
      </dsp:nvSpPr>
      <dsp:spPr>
        <a:xfrm>
          <a:off x="1783623" y="1258139"/>
          <a:ext cx="1201087" cy="1201087"/>
        </a:xfrm>
        <a:prstGeom prst="ellipse">
          <a:avLst/>
        </a:prstGeom>
        <a:blipFill dpi="0"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S" sz="5100" kern="1200" dirty="0"/>
        </a:p>
      </dsp:txBody>
      <dsp:txXfrm>
        <a:off x="1959518" y="1434034"/>
        <a:ext cx="849297" cy="849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47BA3-AECA-4910-B81E-71401ED30808}">
      <dsp:nvSpPr>
        <dsp:cNvPr id="0" name=""/>
        <dsp:cNvSpPr/>
      </dsp:nvSpPr>
      <dsp:spPr>
        <a:xfrm>
          <a:off x="2588109" y="352"/>
          <a:ext cx="4023710" cy="135893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latin typeface="Century Gothic" panose="020B0502020202020204" pitchFamily="34" charset="0"/>
            </a:rPr>
            <a:t>Derecho fundamental para desarrollo social y económico</a:t>
          </a:r>
          <a:endParaRPr lang="es-ES" sz="2400" kern="1200" dirty="0">
            <a:latin typeface="Century Gothic" panose="020B0502020202020204" pitchFamily="34" charset="0"/>
          </a:endParaRPr>
        </a:p>
      </dsp:txBody>
      <dsp:txXfrm>
        <a:off x="2588109" y="352"/>
        <a:ext cx="4023710" cy="1358936"/>
      </dsp:txXfrm>
    </dsp:sp>
    <dsp:sp modelId="{FB62DEDF-1DBB-4D98-8186-899F2FC87534}">
      <dsp:nvSpPr>
        <dsp:cNvPr id="0" name=""/>
        <dsp:cNvSpPr/>
      </dsp:nvSpPr>
      <dsp:spPr>
        <a:xfrm>
          <a:off x="1125988" y="8887"/>
          <a:ext cx="1345346" cy="13589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CADE97-2F15-4DEE-8B35-02D738E114CF}">
      <dsp:nvSpPr>
        <dsp:cNvPr id="0" name=""/>
        <dsp:cNvSpPr/>
      </dsp:nvSpPr>
      <dsp:spPr>
        <a:xfrm>
          <a:off x="1188196" y="1583092"/>
          <a:ext cx="3725383" cy="1358936"/>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smtClean="0">
              <a:latin typeface="Century Gothic" panose="020B0502020202020204" pitchFamily="34" charset="0"/>
            </a:rPr>
            <a:t>Constructora Inmobiliaria </a:t>
          </a:r>
          <a:endParaRPr lang="es-ES" sz="2400" kern="1200" dirty="0">
            <a:latin typeface="Century Gothic" panose="020B0502020202020204" pitchFamily="34" charset="0"/>
          </a:endParaRPr>
        </a:p>
      </dsp:txBody>
      <dsp:txXfrm>
        <a:off x="1188196" y="1583092"/>
        <a:ext cx="3725383" cy="1358936"/>
      </dsp:txXfrm>
    </dsp:sp>
    <dsp:sp modelId="{CD0C9FF3-279B-4D3E-8AB2-B045889C79E3}">
      <dsp:nvSpPr>
        <dsp:cNvPr id="0" name=""/>
        <dsp:cNvSpPr/>
      </dsp:nvSpPr>
      <dsp:spPr>
        <a:xfrm>
          <a:off x="4991619" y="1583513"/>
          <a:ext cx="1777135" cy="135893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6000" r="-8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93DB894-1DDE-406D-A0EC-9A67303BCDD1}">
      <dsp:nvSpPr>
        <dsp:cNvPr id="0" name=""/>
        <dsp:cNvSpPr/>
      </dsp:nvSpPr>
      <dsp:spPr>
        <a:xfrm>
          <a:off x="2950893" y="3166673"/>
          <a:ext cx="3539998" cy="1358936"/>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latin typeface="Century Gothic" panose="020B0502020202020204" pitchFamily="34" charset="0"/>
            </a:rPr>
            <a:t>Crecimiento</a:t>
          </a:r>
        </a:p>
        <a:p>
          <a:pPr lvl="0" algn="ctr" defTabSz="1066800">
            <a:lnSpc>
              <a:spcPct val="90000"/>
            </a:lnSpc>
            <a:spcBef>
              <a:spcPct val="0"/>
            </a:spcBef>
            <a:spcAft>
              <a:spcPct val="35000"/>
            </a:spcAft>
          </a:pPr>
          <a:r>
            <a:rPr lang="es-ES" sz="2400" kern="1200" dirty="0" smtClean="0">
              <a:latin typeface="Century Gothic" panose="020B0502020202020204" pitchFamily="34" charset="0"/>
            </a:rPr>
            <a:t>8,5%-2013</a:t>
          </a:r>
          <a:endParaRPr lang="es-ES" sz="2400" kern="1200" dirty="0">
            <a:latin typeface="Century Gothic" panose="020B0502020202020204" pitchFamily="34" charset="0"/>
          </a:endParaRPr>
        </a:p>
      </dsp:txBody>
      <dsp:txXfrm>
        <a:off x="2950893" y="3166673"/>
        <a:ext cx="3539998" cy="1358936"/>
      </dsp:txXfrm>
    </dsp:sp>
    <dsp:sp modelId="{637C4E28-D565-4DAD-9202-19A1CD9D21EB}">
      <dsp:nvSpPr>
        <dsp:cNvPr id="0" name=""/>
        <dsp:cNvSpPr/>
      </dsp:nvSpPr>
      <dsp:spPr>
        <a:xfrm>
          <a:off x="1246943" y="3024339"/>
          <a:ext cx="1345346" cy="135893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26D7D-2054-43C9-8D79-A053EBBEA7A8}">
      <dsp:nvSpPr>
        <dsp:cNvPr id="0" name=""/>
        <dsp:cNvSpPr/>
      </dsp:nvSpPr>
      <dsp:spPr>
        <a:xfrm>
          <a:off x="410620" y="1489"/>
          <a:ext cx="1150086" cy="5542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Cliente</a:t>
          </a:r>
          <a:endParaRPr lang="es-ES" sz="1400" kern="1200" dirty="0"/>
        </a:p>
      </dsp:txBody>
      <dsp:txXfrm>
        <a:off x="426854" y="17723"/>
        <a:ext cx="1117618" cy="521790"/>
      </dsp:txXfrm>
    </dsp:sp>
    <dsp:sp modelId="{A06C9F45-1DF1-4C7C-ADAE-B73CB9932E52}">
      <dsp:nvSpPr>
        <dsp:cNvPr id="0" name=""/>
        <dsp:cNvSpPr/>
      </dsp:nvSpPr>
      <dsp:spPr>
        <a:xfrm rot="5400000">
          <a:off x="881740" y="569604"/>
          <a:ext cx="207846" cy="24941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5400000">
        <a:off x="910838" y="590389"/>
        <a:ext cx="149650" cy="145492"/>
      </dsp:txXfrm>
    </dsp:sp>
    <dsp:sp modelId="{68AAF83B-9EAC-4B4E-8F5C-D0CD9BBAD890}">
      <dsp:nvSpPr>
        <dsp:cNvPr id="0" name=""/>
        <dsp:cNvSpPr/>
      </dsp:nvSpPr>
      <dsp:spPr>
        <a:xfrm>
          <a:off x="410620" y="832877"/>
          <a:ext cx="1150086" cy="5542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Aprendizaje </a:t>
          </a:r>
          <a:r>
            <a:rPr lang="es-ES" sz="1400" b="1" kern="1200" dirty="0" smtClean="0"/>
            <a:t>y crecimiento</a:t>
          </a:r>
          <a:endParaRPr lang="es-ES" sz="1400" kern="1200" dirty="0"/>
        </a:p>
      </dsp:txBody>
      <dsp:txXfrm>
        <a:off x="426854" y="849111"/>
        <a:ext cx="1117618" cy="521790"/>
      </dsp:txXfrm>
    </dsp:sp>
    <dsp:sp modelId="{AC72B370-E976-465B-BBA5-0C358AEB6506}">
      <dsp:nvSpPr>
        <dsp:cNvPr id="0" name=""/>
        <dsp:cNvSpPr/>
      </dsp:nvSpPr>
      <dsp:spPr>
        <a:xfrm rot="5400000">
          <a:off x="881740" y="1400992"/>
          <a:ext cx="207846" cy="24941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5400000">
        <a:off x="910838" y="1421777"/>
        <a:ext cx="149650" cy="145492"/>
      </dsp:txXfrm>
    </dsp:sp>
    <dsp:sp modelId="{2641FE80-9916-411E-B0CB-2A5C80EE0D60}">
      <dsp:nvSpPr>
        <dsp:cNvPr id="0" name=""/>
        <dsp:cNvSpPr/>
      </dsp:nvSpPr>
      <dsp:spPr>
        <a:xfrm>
          <a:off x="410620" y="1664265"/>
          <a:ext cx="1150086" cy="5542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Interna</a:t>
          </a:r>
          <a:endParaRPr lang="es-ES" sz="1400" kern="1200" dirty="0"/>
        </a:p>
      </dsp:txBody>
      <dsp:txXfrm>
        <a:off x="426854" y="1680499"/>
        <a:ext cx="1117618" cy="521790"/>
      </dsp:txXfrm>
    </dsp:sp>
    <dsp:sp modelId="{A4BBA3BF-B123-4491-B969-07983358FC7D}">
      <dsp:nvSpPr>
        <dsp:cNvPr id="0" name=""/>
        <dsp:cNvSpPr/>
      </dsp:nvSpPr>
      <dsp:spPr>
        <a:xfrm rot="5400000">
          <a:off x="881740" y="2232380"/>
          <a:ext cx="207846" cy="24941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5400000">
        <a:off x="910838" y="2253165"/>
        <a:ext cx="149650" cy="145492"/>
      </dsp:txXfrm>
    </dsp:sp>
    <dsp:sp modelId="{2CFA8538-00AB-4621-AD74-425C271C4D6A}">
      <dsp:nvSpPr>
        <dsp:cNvPr id="0" name=""/>
        <dsp:cNvSpPr/>
      </dsp:nvSpPr>
      <dsp:spPr>
        <a:xfrm>
          <a:off x="410620" y="2495653"/>
          <a:ext cx="1150086" cy="55425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Financiera</a:t>
          </a:r>
          <a:endParaRPr lang="es-ES" sz="1400" kern="1200" dirty="0"/>
        </a:p>
      </dsp:txBody>
      <dsp:txXfrm>
        <a:off x="426854" y="2511887"/>
        <a:ext cx="1117618" cy="521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17464-5E5A-461C-BA4B-AC1711BA6DF1}">
      <dsp:nvSpPr>
        <dsp:cNvPr id="0" name=""/>
        <dsp:cNvSpPr/>
      </dsp:nvSpPr>
      <dsp:spPr>
        <a:xfrm>
          <a:off x="0" y="0"/>
          <a:ext cx="6707088" cy="200605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Misión</a:t>
          </a:r>
          <a:endParaRPr lang="es-ES"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Somos una importante empresa direccionada en el sector de la construcción dispuestos a entregar  viviendas a la satisfacción del cliente y ofreciendo servicios relacionados, en el Distrito Metropolitano de Quito y su entorno, haciendo realidad las ideas de los clientes, comprometiéndonos a construir </a:t>
          </a:r>
          <a:r>
            <a:rPr lang="es-ES" sz="1400" kern="1200" dirty="0" smtClean="0">
              <a:latin typeface="Arial" panose="020B0604020202020204" pitchFamily="34" charset="0"/>
              <a:cs typeface="Arial" panose="020B0604020202020204" pitchFamily="34" charset="0"/>
            </a:rPr>
            <a:t>, </a:t>
          </a:r>
          <a:r>
            <a:rPr lang="es-ES" sz="1400" kern="1200" dirty="0" smtClean="0">
              <a:latin typeface="Arial" panose="020B0604020202020204" pitchFamily="34" charset="0"/>
              <a:cs typeface="Arial" panose="020B0604020202020204" pitchFamily="34" charset="0"/>
            </a:rPr>
            <a:t>vender cada vivienda acordada con profesionalidad, calidad y ética empresarial con el fin de dar seguridad, comodidad y armonía tanto al cliente como a los colaboradores de la empresa.</a:t>
          </a:r>
          <a:endParaRPr lang="es-ES" sz="1400" kern="1200" dirty="0">
            <a:latin typeface="Arial" panose="020B0604020202020204" pitchFamily="34" charset="0"/>
            <a:cs typeface="Arial" panose="020B0604020202020204" pitchFamily="34" charset="0"/>
          </a:endParaRPr>
        </a:p>
      </dsp:txBody>
      <dsp:txXfrm>
        <a:off x="1494081" y="0"/>
        <a:ext cx="5213007" cy="2006053"/>
      </dsp:txXfrm>
    </dsp:sp>
    <dsp:sp modelId="{B6830A42-6649-45E1-8C7F-D3E2BAA8D170}">
      <dsp:nvSpPr>
        <dsp:cNvPr id="0" name=""/>
        <dsp:cNvSpPr/>
      </dsp:nvSpPr>
      <dsp:spPr>
        <a:xfrm>
          <a:off x="152664" y="392369"/>
          <a:ext cx="1341417" cy="122131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29D2EA-ACA6-4901-BE83-6FC16EC1198A}">
      <dsp:nvSpPr>
        <dsp:cNvPr id="0" name=""/>
        <dsp:cNvSpPr/>
      </dsp:nvSpPr>
      <dsp:spPr>
        <a:xfrm>
          <a:off x="0" y="2115238"/>
          <a:ext cx="6707088" cy="225523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Visión  </a:t>
          </a:r>
          <a:endParaRPr lang="es-ES"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Para el año 2018 ser una empresa líder en el mercado de la construcción e inmobiliaria residencial del Distrito Metropolitano de Quito, ofreciendo </a:t>
          </a:r>
          <a:r>
            <a:rPr lang="es-ES" sz="1400" kern="1200" dirty="0" smtClean="0">
              <a:latin typeface="Arial" panose="020B0604020202020204" pitchFamily="34" charset="0"/>
              <a:cs typeface="Arial" panose="020B0604020202020204" pitchFamily="34" charset="0"/>
            </a:rPr>
            <a:t>viviendas al </a:t>
          </a:r>
          <a:r>
            <a:rPr lang="es-ES" sz="1400" kern="1200" dirty="0" smtClean="0">
              <a:latin typeface="Arial" panose="020B0604020202020204" pitchFamily="34" charset="0"/>
              <a:cs typeface="Arial" panose="020B0604020202020204" pitchFamily="34" charset="0"/>
            </a:rPr>
            <a:t>gusto del cliente, con características de innovación, calidad, y seguridad, así como servicios relacionados con la construcción y venta ; los mismos que han sido obtenidos con trabajo ético profesional, eficiente y responsable de la unidad organizacional, desarrollando un entorno de crecimiento </a:t>
          </a:r>
          <a:r>
            <a:rPr lang="es-ES" sz="1400" kern="1200" dirty="0" smtClean="0">
              <a:latin typeface="Arial" panose="020B0604020202020204" pitchFamily="34" charset="0"/>
              <a:cs typeface="Arial" panose="020B0604020202020204" pitchFamily="34" charset="0"/>
            </a:rPr>
            <a:t>rentable ,sostenido </a:t>
          </a:r>
          <a:r>
            <a:rPr lang="es-ES" sz="1400" kern="1200" dirty="0" smtClean="0">
              <a:latin typeface="Arial" panose="020B0604020202020204" pitchFamily="34" charset="0"/>
              <a:cs typeface="Arial" panose="020B0604020202020204" pitchFamily="34" charset="0"/>
            </a:rPr>
            <a:t>para el cliente, proveedores y colaboradores de la empresa.</a:t>
          </a:r>
          <a:endParaRPr lang="es-ES" sz="1400" kern="1200" dirty="0">
            <a:latin typeface="Arial" panose="020B0604020202020204" pitchFamily="34" charset="0"/>
            <a:cs typeface="Arial" panose="020B0604020202020204" pitchFamily="34" charset="0"/>
          </a:endParaRPr>
        </a:p>
      </dsp:txBody>
      <dsp:txXfrm>
        <a:off x="1494081" y="2115238"/>
        <a:ext cx="5213007" cy="2255231"/>
      </dsp:txXfrm>
    </dsp:sp>
    <dsp:sp modelId="{5ECE3C0E-34F2-4A0D-9792-9869ACBC1B06}">
      <dsp:nvSpPr>
        <dsp:cNvPr id="0" name=""/>
        <dsp:cNvSpPr/>
      </dsp:nvSpPr>
      <dsp:spPr>
        <a:xfrm>
          <a:off x="152664" y="2675676"/>
          <a:ext cx="1341417" cy="122131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1000" r="-15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2419D-0CA6-469A-AF9D-3A818C7A27BA}">
      <dsp:nvSpPr>
        <dsp:cNvPr id="0" name=""/>
        <dsp:cNvSpPr/>
      </dsp:nvSpPr>
      <dsp:spPr>
        <a:xfrm>
          <a:off x="982140" y="2719"/>
          <a:ext cx="1831449" cy="1367138"/>
        </a:xfrm>
        <a:prstGeom prst="round2SameRect">
          <a:avLst>
            <a:gd name="adj1" fmla="val 8000"/>
            <a:gd name="adj2" fmla="val 0"/>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5BA916-0A9A-4D41-AF8B-B78964FCB54C}">
      <dsp:nvSpPr>
        <dsp:cNvPr id="0" name=""/>
        <dsp:cNvSpPr/>
      </dsp:nvSpPr>
      <dsp:spPr>
        <a:xfrm>
          <a:off x="982140" y="1369857"/>
          <a:ext cx="1831449" cy="58786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s-ES" sz="1400" kern="1200" dirty="0" smtClean="0">
              <a:latin typeface="Century Gothic" panose="020B0502020202020204" pitchFamily="34" charset="0"/>
            </a:rPr>
            <a:t>Desarrollo económico y social del país</a:t>
          </a:r>
          <a:endParaRPr lang="es-ES" sz="1400" kern="1200" dirty="0">
            <a:latin typeface="Century Gothic" panose="020B0502020202020204" pitchFamily="34" charset="0"/>
          </a:endParaRPr>
        </a:p>
      </dsp:txBody>
      <dsp:txXfrm>
        <a:off x="982140" y="1369857"/>
        <a:ext cx="1289753" cy="587869"/>
      </dsp:txXfrm>
    </dsp:sp>
    <dsp:sp modelId="{B91790CB-F7BC-43A7-A635-69B42E00BBD0}">
      <dsp:nvSpPr>
        <dsp:cNvPr id="0" name=""/>
        <dsp:cNvSpPr/>
      </dsp:nvSpPr>
      <dsp:spPr>
        <a:xfrm>
          <a:off x="2323702" y="1463235"/>
          <a:ext cx="641007" cy="641007"/>
        </a:xfrm>
        <a:prstGeom prst="ellips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BA12DB-C485-49CD-8C30-43A39C90B8E0}">
      <dsp:nvSpPr>
        <dsp:cNvPr id="0" name=""/>
        <dsp:cNvSpPr/>
      </dsp:nvSpPr>
      <dsp:spPr>
        <a:xfrm>
          <a:off x="3123515" y="2719"/>
          <a:ext cx="1831449" cy="1367138"/>
        </a:xfrm>
        <a:prstGeom prst="round2SameRect">
          <a:avLst>
            <a:gd name="adj1" fmla="val 8000"/>
            <a:gd name="adj2" fmla="val 0"/>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B4CD7C4D-95D2-4264-BDA6-C1B27A6EF28F}">
      <dsp:nvSpPr>
        <dsp:cNvPr id="0" name=""/>
        <dsp:cNvSpPr/>
      </dsp:nvSpPr>
      <dsp:spPr>
        <a:xfrm>
          <a:off x="3123515" y="1369857"/>
          <a:ext cx="1831449" cy="587869"/>
        </a:xfrm>
        <a:prstGeom prst="rect">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s-ES" sz="1400" kern="1200" dirty="0" smtClean="0">
              <a:latin typeface="Century Gothic" panose="020B0502020202020204" pitchFamily="34" charset="0"/>
            </a:rPr>
            <a:t>Razón Social </a:t>
          </a:r>
          <a:endParaRPr lang="es-ES" sz="1400" kern="1200" dirty="0">
            <a:latin typeface="Century Gothic" panose="020B0502020202020204" pitchFamily="34" charset="0"/>
          </a:endParaRPr>
        </a:p>
      </dsp:txBody>
      <dsp:txXfrm>
        <a:off x="3123515" y="1369857"/>
        <a:ext cx="1289753" cy="587869"/>
      </dsp:txXfrm>
    </dsp:sp>
    <dsp:sp modelId="{AFEC221C-02D4-4094-BD9D-9AB0C73C0AF2}">
      <dsp:nvSpPr>
        <dsp:cNvPr id="0" name=""/>
        <dsp:cNvSpPr/>
      </dsp:nvSpPr>
      <dsp:spPr>
        <a:xfrm>
          <a:off x="4465077" y="1463235"/>
          <a:ext cx="641007" cy="641007"/>
        </a:xfrm>
        <a:prstGeom prst="ellipse">
          <a:avLst/>
        </a:prstGeom>
        <a:solidFill>
          <a:schemeClr val="accent4">
            <a:tint val="40000"/>
            <a:alpha val="90000"/>
            <a:hueOff val="-986427"/>
            <a:satOff val="5539"/>
            <a:lumOff val="352"/>
            <a:alphaOff val="0"/>
          </a:schemeClr>
        </a:solidFill>
        <a:ln w="25400" cap="flat" cmpd="sng" algn="ctr">
          <a:solidFill>
            <a:schemeClr val="accent4">
              <a:tint val="40000"/>
              <a:alpha val="90000"/>
              <a:hueOff val="-986427"/>
              <a:satOff val="5539"/>
              <a:lumOff val="352"/>
              <a:alphaOff val="0"/>
            </a:schemeClr>
          </a:solidFill>
          <a:prstDash val="solid"/>
        </a:ln>
        <a:effectLst/>
      </dsp:spPr>
      <dsp:style>
        <a:lnRef idx="2">
          <a:scrgbClr r="0" g="0" b="0"/>
        </a:lnRef>
        <a:fillRef idx="1">
          <a:scrgbClr r="0" g="0" b="0"/>
        </a:fillRef>
        <a:effectRef idx="0">
          <a:scrgbClr r="0" g="0" b="0"/>
        </a:effectRef>
        <a:fontRef idx="minor"/>
      </dsp:style>
    </dsp:sp>
    <dsp:sp modelId="{0B166121-5867-4E4E-BD1B-DA5BD5535B0E}">
      <dsp:nvSpPr>
        <dsp:cNvPr id="0" name=""/>
        <dsp:cNvSpPr/>
      </dsp:nvSpPr>
      <dsp:spPr>
        <a:xfrm>
          <a:off x="5264890" y="2719"/>
          <a:ext cx="1831449" cy="1367138"/>
        </a:xfrm>
        <a:prstGeom prst="round2SameRect">
          <a:avLst>
            <a:gd name="adj1" fmla="val 8000"/>
            <a:gd name="adj2" fmla="val 0"/>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536F4F3B-60B7-4B80-87AC-EDE865E53D8F}">
      <dsp:nvSpPr>
        <dsp:cNvPr id="0" name=""/>
        <dsp:cNvSpPr/>
      </dsp:nvSpPr>
      <dsp:spPr>
        <a:xfrm>
          <a:off x="5264890" y="1369857"/>
          <a:ext cx="1831449" cy="587869"/>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s-ES" sz="1400" kern="1200" dirty="0" smtClean="0">
              <a:latin typeface="Century Gothic" panose="020B0502020202020204" pitchFamily="34" charset="0"/>
            </a:rPr>
            <a:t>Logotipo </a:t>
          </a:r>
          <a:endParaRPr lang="es-ES" sz="1400" kern="1200" dirty="0">
            <a:latin typeface="Century Gothic" panose="020B0502020202020204" pitchFamily="34" charset="0"/>
          </a:endParaRPr>
        </a:p>
      </dsp:txBody>
      <dsp:txXfrm>
        <a:off x="5264890" y="1369857"/>
        <a:ext cx="1289753" cy="587869"/>
      </dsp:txXfrm>
    </dsp:sp>
    <dsp:sp modelId="{1EE849EF-84CB-46E4-8F88-83EE3E467ECC}">
      <dsp:nvSpPr>
        <dsp:cNvPr id="0" name=""/>
        <dsp:cNvSpPr/>
      </dsp:nvSpPr>
      <dsp:spPr>
        <a:xfrm>
          <a:off x="6606452" y="1463235"/>
          <a:ext cx="641007" cy="641007"/>
        </a:xfrm>
        <a:prstGeom prst="ellipse">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sp>
    <dsp:sp modelId="{A80A12A3-9D90-4E2A-AAAD-D77E6156BA57}">
      <dsp:nvSpPr>
        <dsp:cNvPr id="0" name=""/>
        <dsp:cNvSpPr/>
      </dsp:nvSpPr>
      <dsp:spPr>
        <a:xfrm>
          <a:off x="2052827" y="2421720"/>
          <a:ext cx="1831449" cy="1367138"/>
        </a:xfrm>
        <a:prstGeom prst="round2SameRect">
          <a:avLst>
            <a:gd name="adj1" fmla="val 8000"/>
            <a:gd name="adj2" fmla="val 0"/>
          </a:avLst>
        </a:prstGeom>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C6FE6DF3-824E-40CD-BDED-08DF34843B90}">
      <dsp:nvSpPr>
        <dsp:cNvPr id="0" name=""/>
        <dsp:cNvSpPr/>
      </dsp:nvSpPr>
      <dsp:spPr>
        <a:xfrm>
          <a:off x="2052827" y="3788858"/>
          <a:ext cx="1831449" cy="587869"/>
        </a:xfrm>
        <a:prstGeom prst="rect">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s-ES" sz="1400" kern="1200" dirty="0" smtClean="0">
              <a:latin typeface="Century Gothic" panose="020B0502020202020204" pitchFamily="34" charset="0"/>
            </a:rPr>
            <a:t>Slogan </a:t>
          </a:r>
          <a:endParaRPr lang="es-ES" sz="1400" kern="1200" dirty="0">
            <a:latin typeface="Century Gothic" panose="020B0502020202020204" pitchFamily="34" charset="0"/>
          </a:endParaRPr>
        </a:p>
      </dsp:txBody>
      <dsp:txXfrm>
        <a:off x="2052827" y="3788858"/>
        <a:ext cx="1289753" cy="587869"/>
      </dsp:txXfrm>
    </dsp:sp>
    <dsp:sp modelId="{48299D72-1039-4092-B5FD-8F7EFD34FE67}">
      <dsp:nvSpPr>
        <dsp:cNvPr id="0" name=""/>
        <dsp:cNvSpPr/>
      </dsp:nvSpPr>
      <dsp:spPr>
        <a:xfrm>
          <a:off x="3394389" y="3882236"/>
          <a:ext cx="641007" cy="641007"/>
        </a:xfrm>
        <a:prstGeom prst="ellipse">
          <a:avLst/>
        </a:prstGeom>
        <a:solidFill>
          <a:schemeClr val="accent4">
            <a:tint val="40000"/>
            <a:alpha val="90000"/>
            <a:hueOff val="-2959282"/>
            <a:satOff val="16618"/>
            <a:lumOff val="1056"/>
            <a:alphaOff val="0"/>
          </a:schemeClr>
        </a:solidFill>
        <a:ln w="25400" cap="flat" cmpd="sng" algn="ctr">
          <a:solidFill>
            <a:schemeClr val="accent4">
              <a:tint val="40000"/>
              <a:alpha val="90000"/>
              <a:hueOff val="-2959282"/>
              <a:satOff val="16618"/>
              <a:lumOff val="1056"/>
              <a:alphaOff val="0"/>
            </a:schemeClr>
          </a:solidFill>
          <a:prstDash val="solid"/>
        </a:ln>
        <a:effectLst/>
      </dsp:spPr>
      <dsp:style>
        <a:lnRef idx="2">
          <a:scrgbClr r="0" g="0" b="0"/>
        </a:lnRef>
        <a:fillRef idx="1">
          <a:scrgbClr r="0" g="0" b="0"/>
        </a:fillRef>
        <a:effectRef idx="0">
          <a:scrgbClr r="0" g="0" b="0"/>
        </a:effectRef>
        <a:fontRef idx="minor"/>
      </dsp:style>
    </dsp:sp>
    <dsp:sp modelId="{12807663-DE51-4AA3-B823-8006ABCF4057}">
      <dsp:nvSpPr>
        <dsp:cNvPr id="0" name=""/>
        <dsp:cNvSpPr/>
      </dsp:nvSpPr>
      <dsp:spPr>
        <a:xfrm>
          <a:off x="4194202" y="2421720"/>
          <a:ext cx="1831449" cy="1367138"/>
        </a:xfrm>
        <a:prstGeom prst="round2SameRect">
          <a:avLst>
            <a:gd name="adj1" fmla="val 8000"/>
            <a:gd name="adj2" fmla="val 0"/>
          </a:avLst>
        </a:prstGeom>
        <a:blipFill dpi="0"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ECB7E1F4-DCEB-4DC9-A82D-9E44A690AD57}">
      <dsp:nvSpPr>
        <dsp:cNvPr id="0" name=""/>
        <dsp:cNvSpPr/>
      </dsp:nvSpPr>
      <dsp:spPr>
        <a:xfrm>
          <a:off x="4194202" y="3788858"/>
          <a:ext cx="1831449" cy="587869"/>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s-ES" sz="1400" kern="1200" smtClean="0">
              <a:latin typeface="Century Gothic" panose="020B0502020202020204" pitchFamily="34" charset="0"/>
            </a:rPr>
            <a:t>Compañía Limitada</a:t>
          </a:r>
          <a:endParaRPr lang="es-ES" sz="1400" kern="1200" dirty="0">
            <a:latin typeface="Century Gothic" panose="020B0502020202020204" pitchFamily="34" charset="0"/>
          </a:endParaRPr>
        </a:p>
      </dsp:txBody>
      <dsp:txXfrm>
        <a:off x="4194202" y="3788858"/>
        <a:ext cx="1289753" cy="587869"/>
      </dsp:txXfrm>
    </dsp:sp>
    <dsp:sp modelId="{99200D3B-3358-44D1-9962-BA65DA5C8B9D}">
      <dsp:nvSpPr>
        <dsp:cNvPr id="0" name=""/>
        <dsp:cNvSpPr/>
      </dsp:nvSpPr>
      <dsp:spPr>
        <a:xfrm>
          <a:off x="5535764" y="3882236"/>
          <a:ext cx="641007" cy="641007"/>
        </a:xfrm>
        <a:prstGeom prst="ellipse">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0486E-EF6B-460D-9C5F-358E33EED61F}">
      <dsp:nvSpPr>
        <dsp:cNvPr id="0" name=""/>
        <dsp:cNvSpPr/>
      </dsp:nvSpPr>
      <dsp:spPr>
        <a:xfrm>
          <a:off x="1244983" y="1087"/>
          <a:ext cx="3064992" cy="3064992"/>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dirty="0" smtClean="0">
              <a:latin typeface="Century Gothic" panose="020B0502020202020204" pitchFamily="34" charset="0"/>
            </a:rPr>
            <a:t>La mala de gestión de algunas constructoras lo cual hace sentir inseguridad al momento de adquirir una vivienda.</a:t>
          </a:r>
          <a:endParaRPr lang="es-ES" sz="1400" b="0" kern="1200" dirty="0">
            <a:latin typeface="Century Gothic" panose="020B0502020202020204" pitchFamily="34" charset="0"/>
          </a:endParaRPr>
        </a:p>
      </dsp:txBody>
      <dsp:txXfrm>
        <a:off x="1693841" y="449945"/>
        <a:ext cx="2167276" cy="21672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827-C322-458F-9C5C-EF1A8FEA0907}">
      <dsp:nvSpPr>
        <dsp:cNvPr id="0" name=""/>
        <dsp:cNvSpPr/>
      </dsp:nvSpPr>
      <dsp:spPr>
        <a:xfrm>
          <a:off x="846404" y="1125"/>
          <a:ext cx="1724498" cy="135619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636" tIns="15240" rIns="74636" bIns="15240" numCol="1" spcCol="1270" anchor="ctr" anchorCtr="0">
          <a:noAutofit/>
        </a:bodyPr>
        <a:lstStyle/>
        <a:p>
          <a:pPr lvl="0" algn="ctr" defTabSz="533400">
            <a:lnSpc>
              <a:spcPct val="90000"/>
            </a:lnSpc>
            <a:spcBef>
              <a:spcPct val="0"/>
            </a:spcBef>
            <a:spcAft>
              <a:spcPct val="35000"/>
            </a:spcAft>
          </a:pPr>
          <a:r>
            <a:rPr lang="es-EC" sz="1200" b="0" kern="1200" dirty="0" smtClean="0">
              <a:latin typeface="Century Gothic" pitchFamily="34" charset="0"/>
            </a:rPr>
            <a:t>Competencia </a:t>
          </a:r>
        </a:p>
      </dsp:txBody>
      <dsp:txXfrm>
        <a:off x="1098951" y="199735"/>
        <a:ext cx="1219404" cy="958976"/>
      </dsp:txXfrm>
    </dsp:sp>
    <dsp:sp modelId="{EC573046-7AF0-4F63-A38E-A13A77C7D726}">
      <dsp:nvSpPr>
        <dsp:cNvPr id="0" name=""/>
        <dsp:cNvSpPr/>
      </dsp:nvSpPr>
      <dsp:spPr>
        <a:xfrm>
          <a:off x="2500302" y="562"/>
          <a:ext cx="1456378" cy="1356196"/>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636" tIns="15240" rIns="74636" bIns="15240" numCol="1" spcCol="1270" anchor="ctr" anchorCtr="0">
          <a:noAutofit/>
        </a:bodyPr>
        <a:lstStyle/>
        <a:p>
          <a:pPr lvl="0" algn="ctr" defTabSz="533400">
            <a:lnSpc>
              <a:spcPct val="90000"/>
            </a:lnSpc>
            <a:spcBef>
              <a:spcPct val="0"/>
            </a:spcBef>
            <a:spcAft>
              <a:spcPct val="35000"/>
            </a:spcAft>
          </a:pPr>
          <a:r>
            <a:rPr lang="es-EC" sz="1200" b="0" kern="1200" dirty="0" smtClean="0">
              <a:latin typeface="Century Gothic" pitchFamily="34" charset="0"/>
            </a:rPr>
            <a:t>Disponibilidad de recursos</a:t>
          </a:r>
        </a:p>
      </dsp:txBody>
      <dsp:txXfrm>
        <a:off x="2713584" y="199172"/>
        <a:ext cx="1029814" cy="958976"/>
      </dsp:txXfrm>
    </dsp:sp>
    <dsp:sp modelId="{78528C31-AF05-48BA-8436-A221973AA1A9}">
      <dsp:nvSpPr>
        <dsp:cNvPr id="0" name=""/>
        <dsp:cNvSpPr/>
      </dsp:nvSpPr>
      <dsp:spPr>
        <a:xfrm>
          <a:off x="3885239" y="562"/>
          <a:ext cx="1647629" cy="1356196"/>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636" tIns="15240" rIns="74636" bIns="15240" numCol="1" spcCol="1270" anchor="ctr" anchorCtr="0">
          <a:noAutofit/>
        </a:bodyPr>
        <a:lstStyle/>
        <a:p>
          <a:pPr lvl="0" algn="ctr" defTabSz="533400">
            <a:lnSpc>
              <a:spcPct val="90000"/>
            </a:lnSpc>
            <a:spcBef>
              <a:spcPct val="0"/>
            </a:spcBef>
            <a:spcAft>
              <a:spcPct val="35000"/>
            </a:spcAft>
          </a:pPr>
          <a:r>
            <a:rPr lang="es-EC" sz="1200" b="0" kern="1200" dirty="0" smtClean="0">
              <a:latin typeface="Century Gothic" pitchFamily="34" charset="0"/>
            </a:rPr>
            <a:t>Tecnología </a:t>
          </a:r>
        </a:p>
      </dsp:txBody>
      <dsp:txXfrm>
        <a:off x="4126529" y="199172"/>
        <a:ext cx="1165049" cy="958976"/>
      </dsp:txXfrm>
    </dsp:sp>
    <dsp:sp modelId="{C6901DBC-B515-48A0-82B0-E182DDBB0E0F}">
      <dsp:nvSpPr>
        <dsp:cNvPr id="0" name=""/>
        <dsp:cNvSpPr/>
      </dsp:nvSpPr>
      <dsp:spPr>
        <a:xfrm>
          <a:off x="5462560" y="562"/>
          <a:ext cx="2120724" cy="135619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636" tIns="15240" rIns="74636" bIns="15240" numCol="1" spcCol="1270" anchor="ctr" anchorCtr="0">
          <a:noAutofit/>
        </a:bodyPr>
        <a:lstStyle/>
        <a:p>
          <a:pPr lvl="0" algn="ctr" defTabSz="533400">
            <a:lnSpc>
              <a:spcPct val="90000"/>
            </a:lnSpc>
            <a:spcBef>
              <a:spcPct val="0"/>
            </a:spcBef>
            <a:spcAft>
              <a:spcPct val="35000"/>
            </a:spcAft>
          </a:pPr>
          <a:r>
            <a:rPr lang="es-EC" sz="1200" b="0" kern="1200" dirty="0" smtClean="0">
              <a:latin typeface="Century Gothic" pitchFamily="34" charset="0"/>
            </a:rPr>
            <a:t>Precios de los producto</a:t>
          </a:r>
        </a:p>
      </dsp:txBody>
      <dsp:txXfrm>
        <a:off x="5773133" y="199172"/>
        <a:ext cx="1499578" cy="958976"/>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59604-9D27-45F8-83E8-6732AAC50B07}" type="datetimeFigureOut">
              <a:rPr lang="es-EC" smtClean="0"/>
              <a:pPr/>
              <a:t>14/05/2015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10723-02A9-45A1-B291-4BD857440923}" type="slidenum">
              <a:rPr lang="es-EC" smtClean="0"/>
              <a:pPr/>
              <a:t>‹Nº›</a:t>
            </a:fld>
            <a:endParaRPr lang="es-EC"/>
          </a:p>
        </p:txBody>
      </p:sp>
    </p:spTree>
    <p:extLst>
      <p:ext uri="{BB962C8B-B14F-4D97-AF65-F5344CB8AC3E}">
        <p14:creationId xmlns:p14="http://schemas.microsoft.com/office/powerpoint/2010/main" val="350424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2</a:t>
            </a:fld>
            <a:endParaRPr lang="es-EC"/>
          </a:p>
        </p:txBody>
      </p:sp>
    </p:spTree>
    <p:extLst>
      <p:ext uri="{BB962C8B-B14F-4D97-AF65-F5344CB8AC3E}">
        <p14:creationId xmlns:p14="http://schemas.microsoft.com/office/powerpoint/2010/main" val="2066584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effectLst/>
                <a:latin typeface="+mn-lt"/>
                <a:ea typeface="+mn-ea"/>
                <a:cs typeface="+mn-cs"/>
              </a:rPr>
              <a:t>Servicios que ofrece el proyecto:  </a:t>
            </a:r>
          </a:p>
          <a:p>
            <a:pPr lvl="0"/>
            <a:r>
              <a:rPr lang="es-ES" dirty="0" smtClean="0">
                <a:effectLst/>
              </a:rPr>
              <a:t>Asesoramiento de manera directa y oportuna. </a:t>
            </a:r>
          </a:p>
          <a:p>
            <a:pPr lvl="0"/>
            <a:r>
              <a:rPr lang="es-ES" dirty="0" smtClean="0">
                <a:effectLst/>
              </a:rPr>
              <a:t>Brindar diferentes opciones dentro de la intermediación de la inmobiliaria. </a:t>
            </a:r>
          </a:p>
          <a:p>
            <a:pPr lvl="0"/>
            <a:r>
              <a:rPr lang="es-ES" dirty="0" smtClean="0">
                <a:effectLst/>
              </a:rPr>
              <a:t>Dar apoyo en el ámbito financiero y obtención del mismo. </a:t>
            </a:r>
          </a:p>
          <a:p>
            <a:pPr lvl="0"/>
            <a:r>
              <a:rPr lang="es-ES" dirty="0" smtClean="0">
                <a:effectLst/>
              </a:rPr>
              <a:t>Seguimiento postventa </a:t>
            </a:r>
          </a:p>
          <a:p>
            <a:pPr lvl="0"/>
            <a:r>
              <a:rPr lang="es-ES" dirty="0" smtClean="0">
                <a:effectLst/>
              </a:rPr>
              <a:t>Proporcionar planes de ampliación </a:t>
            </a:r>
          </a:p>
          <a:p>
            <a:pPr lvl="0"/>
            <a:r>
              <a:rPr lang="es-ES" dirty="0" smtClean="0">
                <a:effectLst/>
              </a:rPr>
              <a:t>Construir con materiales de calidad y a la vanguardia de la construcción </a:t>
            </a:r>
          </a:p>
          <a:p>
            <a:pPr lvl="0"/>
            <a:r>
              <a:rPr lang="es-ES" dirty="0" smtClean="0">
                <a:effectLst/>
              </a:rPr>
              <a:t>Brindarle las condiciones más adecuadas en la oferta </a:t>
            </a:r>
          </a:p>
          <a:p>
            <a:pPr lvl="0"/>
            <a:r>
              <a:rPr lang="es-ES" dirty="0" smtClean="0">
                <a:effectLst/>
              </a:rPr>
              <a:t>Dar a conocer las diferentes alternativas para su mejor elección. </a:t>
            </a:r>
          </a:p>
          <a:p>
            <a:pPr lvl="0"/>
            <a:r>
              <a:rPr lang="es-ES" dirty="0" smtClean="0">
                <a:effectLst/>
              </a:rPr>
              <a:t>Trabajar con diversas líneas de crédito en las distintas entidades financieras. </a:t>
            </a:r>
          </a:p>
          <a:p>
            <a:pPr lvl="0"/>
            <a:r>
              <a:rPr lang="es-ES" dirty="0" smtClean="0">
                <a:effectLst/>
              </a:rPr>
              <a:t>Optimizar recursos  y tiempo.</a:t>
            </a:r>
          </a:p>
          <a:p>
            <a:pPr lvl="0"/>
            <a:r>
              <a:rPr lang="es-ES" dirty="0" smtClean="0">
                <a:effectLst/>
              </a:rPr>
              <a:t>Facilitar tasas preferenciales.</a:t>
            </a:r>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12</a:t>
            </a:fld>
            <a:endParaRPr lang="es-EC"/>
          </a:p>
        </p:txBody>
      </p:sp>
    </p:spTree>
    <p:extLst>
      <p:ext uri="{BB962C8B-B14F-4D97-AF65-F5344CB8AC3E}">
        <p14:creationId xmlns:p14="http://schemas.microsoft.com/office/powerpoint/2010/main" val="242992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La</a:t>
            </a:r>
            <a:r>
              <a:rPr lang="es-EC" sz="1200" kern="1200" baseline="0" dirty="0" smtClean="0">
                <a:solidFill>
                  <a:schemeClr val="tx1"/>
                </a:solidFill>
                <a:latin typeface="+mn-lt"/>
                <a:ea typeface="+mn-ea"/>
                <a:cs typeface="+mn-cs"/>
              </a:rPr>
              <a:t> segmentación es el proceso mediante el cual se divide o clasifica un mercado en varios grupos o segmentos con características y necesidades homogéneas con la finalidad de conocer y analizar su respuesta de un determinado producto.</a:t>
            </a:r>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13</a:t>
            </a:fld>
            <a:endParaRPr lang="es-EC"/>
          </a:p>
        </p:txBody>
      </p:sp>
    </p:spTree>
    <p:extLst>
      <p:ext uri="{BB962C8B-B14F-4D97-AF65-F5344CB8AC3E}">
        <p14:creationId xmlns:p14="http://schemas.microsoft.com/office/powerpoint/2010/main" val="413548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La muestra es un subconjunto de la</a:t>
            </a:r>
            <a:r>
              <a:rPr lang="es-EC" baseline="0" dirty="0" smtClean="0"/>
              <a:t> población, p</a:t>
            </a:r>
            <a:r>
              <a:rPr lang="es-EC" dirty="0" smtClean="0"/>
              <a:t>ara el cálculo de muestra se empleó la formula</a:t>
            </a:r>
            <a:r>
              <a:rPr lang="es-EC" baseline="0" dirty="0" smtClean="0"/>
              <a:t> de población finita, el objetivo del estudio maestral es obtener conclusiones sobre la población que nos ayudará a determinar si existe o no demanda para el producto a comercializar por la nueva empresa</a:t>
            </a:r>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14</a:t>
            </a:fld>
            <a:endParaRPr lang="es-EC"/>
          </a:p>
        </p:txBody>
      </p:sp>
    </p:spTree>
    <p:extLst>
      <p:ext uri="{BB962C8B-B14F-4D97-AF65-F5344CB8AC3E}">
        <p14:creationId xmlns:p14="http://schemas.microsoft.com/office/powerpoint/2010/main" val="189345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15</a:t>
            </a:fld>
            <a:endParaRPr lang="es-EC"/>
          </a:p>
        </p:txBody>
      </p:sp>
    </p:spTree>
    <p:extLst>
      <p:ext uri="{BB962C8B-B14F-4D97-AF65-F5344CB8AC3E}">
        <p14:creationId xmlns:p14="http://schemas.microsoft.com/office/powerpoint/2010/main" val="116232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16</a:t>
            </a:fld>
            <a:endParaRPr lang="es-EC"/>
          </a:p>
        </p:txBody>
      </p:sp>
    </p:spTree>
    <p:extLst>
      <p:ext uri="{BB962C8B-B14F-4D97-AF65-F5344CB8AC3E}">
        <p14:creationId xmlns:p14="http://schemas.microsoft.com/office/powerpoint/2010/main" val="340938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La oferta es la cantidad de productos  que los vendedores</a:t>
            </a:r>
            <a:r>
              <a:rPr lang="es-EC" baseline="0" dirty="0" smtClean="0"/>
              <a:t> quieren y pueden vender en el mercado a un determinado precio</a:t>
            </a:r>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17</a:t>
            </a:fld>
            <a:endParaRPr lang="es-EC"/>
          </a:p>
        </p:txBody>
      </p:sp>
    </p:spTree>
    <p:extLst>
      <p:ext uri="{BB962C8B-B14F-4D97-AF65-F5344CB8AC3E}">
        <p14:creationId xmlns:p14="http://schemas.microsoft.com/office/powerpoint/2010/main" val="410548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La demanda</a:t>
            </a:r>
            <a:r>
              <a:rPr lang="es-EC" baseline="0" dirty="0" smtClean="0"/>
              <a:t> es la cantidad de unidades que los usuarios de un bien o servicio están dispuestos a adquirir en un determinado tiempo y bajo condiciones de precios calidad gustos.</a:t>
            </a:r>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18</a:t>
            </a:fld>
            <a:endParaRPr lang="es-EC"/>
          </a:p>
        </p:txBody>
      </p:sp>
    </p:spTree>
    <p:extLst>
      <p:ext uri="{BB962C8B-B14F-4D97-AF65-F5344CB8AC3E}">
        <p14:creationId xmlns:p14="http://schemas.microsoft.com/office/powerpoint/2010/main" val="301036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Es aquella demanda que no ha sido cubierta en el mercado.</a:t>
            </a:r>
            <a:r>
              <a:rPr lang="es-EC" baseline="0" dirty="0" smtClean="0"/>
              <a:t> Existe demanda insatisfecha cuando la demanda es mayor a la oferta.</a:t>
            </a:r>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19</a:t>
            </a:fld>
            <a:endParaRPr lang="es-EC"/>
          </a:p>
        </p:txBody>
      </p:sp>
    </p:spTree>
    <p:extLst>
      <p:ext uri="{BB962C8B-B14F-4D97-AF65-F5344CB8AC3E}">
        <p14:creationId xmlns:p14="http://schemas.microsoft.com/office/powerpoint/2010/main" val="1269456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Century Gothic" pitchFamily="34" charset="0"/>
              </a:rPr>
              <a:t>Determinar la factibilidad técnica y operativa que permita el óptimo funcionamiento con el  uso eficiente de los recursos de la empresa.</a:t>
            </a:r>
            <a:endParaRPr lang="es-EC" sz="1200" dirty="0" smtClean="0">
              <a:latin typeface="Century Gothic" pitchFamily="34" charset="0"/>
            </a:endParaRPr>
          </a:p>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20</a:t>
            </a:fld>
            <a:endParaRPr lang="es-EC"/>
          </a:p>
        </p:txBody>
      </p:sp>
    </p:spTree>
    <p:extLst>
      <p:ext uri="{BB962C8B-B14F-4D97-AF65-F5344CB8AC3E}">
        <p14:creationId xmlns:p14="http://schemas.microsoft.com/office/powerpoint/2010/main" val="375274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4210723-02A9-45A1-B291-4BD857440923}" type="slidenum">
              <a:rPr lang="es-EC" smtClean="0"/>
              <a:pPr/>
              <a:t>23</a:t>
            </a:fld>
            <a:endParaRPr lang="es-EC"/>
          </a:p>
        </p:txBody>
      </p:sp>
    </p:spTree>
    <p:extLst>
      <p:ext uri="{BB962C8B-B14F-4D97-AF65-F5344CB8AC3E}">
        <p14:creationId xmlns:p14="http://schemas.microsoft.com/office/powerpoint/2010/main" val="23252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El</a:t>
            </a:r>
            <a:r>
              <a:rPr lang="es-EC" baseline="0" dirty="0" smtClean="0"/>
              <a:t> presente proyecto está dividido en 5 capítulos en los cuales se analizará todas las variables que inciden en la toma de decisión para implementar la nueva empresa. </a:t>
            </a:r>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4</a:t>
            </a:fld>
            <a:endParaRPr lang="es-EC"/>
          </a:p>
        </p:txBody>
      </p:sp>
    </p:spTree>
    <p:extLst>
      <p:ext uri="{BB962C8B-B14F-4D97-AF65-F5344CB8AC3E}">
        <p14:creationId xmlns:p14="http://schemas.microsoft.com/office/powerpoint/2010/main" val="2186524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Buscar la ubicación óptima que maximice la rentabilidad de la empresa</a:t>
            </a:r>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24</a:t>
            </a:fld>
            <a:endParaRPr lang="es-EC"/>
          </a:p>
        </p:txBody>
      </p:sp>
    </p:spTree>
    <p:extLst>
      <p:ext uri="{BB962C8B-B14F-4D97-AF65-F5344CB8AC3E}">
        <p14:creationId xmlns:p14="http://schemas.microsoft.com/office/powerpoint/2010/main" val="3560808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25</a:t>
            </a:fld>
            <a:endParaRPr lang="es-EC"/>
          </a:p>
        </p:txBody>
      </p:sp>
    </p:spTree>
    <p:extLst>
      <p:ext uri="{BB962C8B-B14F-4D97-AF65-F5344CB8AC3E}">
        <p14:creationId xmlns:p14="http://schemas.microsoft.com/office/powerpoint/2010/main" val="2340410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26</a:t>
            </a:fld>
            <a:endParaRPr lang="es-EC"/>
          </a:p>
        </p:txBody>
      </p:sp>
    </p:spTree>
    <p:extLst>
      <p:ext uri="{BB962C8B-B14F-4D97-AF65-F5344CB8AC3E}">
        <p14:creationId xmlns:p14="http://schemas.microsoft.com/office/powerpoint/2010/main" val="2568093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4210723-02A9-45A1-B291-4BD857440923}" type="slidenum">
              <a:rPr lang="es-EC" smtClean="0"/>
              <a:pPr/>
              <a:t>27</a:t>
            </a:fld>
            <a:endParaRPr lang="es-EC"/>
          </a:p>
        </p:txBody>
      </p:sp>
    </p:spTree>
    <p:extLst>
      <p:ext uri="{BB962C8B-B14F-4D97-AF65-F5344CB8AC3E}">
        <p14:creationId xmlns:p14="http://schemas.microsoft.com/office/powerpoint/2010/main" val="1609522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28</a:t>
            </a:fld>
            <a:endParaRPr lang="es-EC"/>
          </a:p>
        </p:txBody>
      </p:sp>
    </p:spTree>
    <p:extLst>
      <p:ext uri="{BB962C8B-B14F-4D97-AF65-F5344CB8AC3E}">
        <p14:creationId xmlns:p14="http://schemas.microsoft.com/office/powerpoint/2010/main" val="870699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29</a:t>
            </a:fld>
            <a:endParaRPr lang="es-EC"/>
          </a:p>
        </p:txBody>
      </p:sp>
    </p:spTree>
    <p:extLst>
      <p:ext uri="{BB962C8B-B14F-4D97-AF65-F5344CB8AC3E}">
        <p14:creationId xmlns:p14="http://schemas.microsoft.com/office/powerpoint/2010/main" val="1789700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Capital de trabajo: constituye el conjunto de recursos necesarios en forma de activos corrientes para la operación del proyecto durante un determinado ciclo productivo.</a:t>
            </a:r>
          </a:p>
          <a:p>
            <a:r>
              <a:rPr lang="es-EC" sz="1200" kern="1200" dirty="0" smtClean="0">
                <a:solidFill>
                  <a:schemeClr val="tx1"/>
                </a:solidFill>
                <a:latin typeface="+mn-lt"/>
                <a:ea typeface="+mn-ea"/>
                <a:cs typeface="+mn-cs"/>
              </a:rPr>
              <a:t>Es la inversión adicional líquida que debe aportarse para que la empresa inicie sus operaciones</a:t>
            </a:r>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30</a:t>
            </a:fld>
            <a:endParaRPr lang="es-EC"/>
          </a:p>
        </p:txBody>
      </p:sp>
    </p:spTree>
    <p:extLst>
      <p:ext uri="{BB962C8B-B14F-4D97-AF65-F5344CB8AC3E}">
        <p14:creationId xmlns:p14="http://schemas.microsoft.com/office/powerpoint/2010/main" val="2135979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31</a:t>
            </a:fld>
            <a:endParaRPr lang="es-EC"/>
          </a:p>
        </p:txBody>
      </p:sp>
    </p:spTree>
    <p:extLst>
      <p:ext uri="{BB962C8B-B14F-4D97-AF65-F5344CB8AC3E}">
        <p14:creationId xmlns:p14="http://schemas.microsoft.com/office/powerpoint/2010/main" val="3490715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32</a:t>
            </a:fld>
            <a:endParaRPr lang="es-EC"/>
          </a:p>
        </p:txBody>
      </p:sp>
    </p:spTree>
    <p:extLst>
      <p:ext uri="{BB962C8B-B14F-4D97-AF65-F5344CB8AC3E}">
        <p14:creationId xmlns:p14="http://schemas.microsoft.com/office/powerpoint/2010/main" val="689498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33</a:t>
            </a:fld>
            <a:endParaRPr lang="es-EC"/>
          </a:p>
        </p:txBody>
      </p:sp>
    </p:spTree>
    <p:extLst>
      <p:ext uri="{BB962C8B-B14F-4D97-AF65-F5344CB8AC3E}">
        <p14:creationId xmlns:p14="http://schemas.microsoft.com/office/powerpoint/2010/main" val="157451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5</a:t>
            </a:fld>
            <a:endParaRPr lang="es-EC"/>
          </a:p>
        </p:txBody>
      </p:sp>
    </p:spTree>
    <p:extLst>
      <p:ext uri="{BB962C8B-B14F-4D97-AF65-F5344CB8AC3E}">
        <p14:creationId xmlns:p14="http://schemas.microsoft.com/office/powerpoint/2010/main" val="267226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6</a:t>
            </a:fld>
            <a:endParaRPr lang="es-EC"/>
          </a:p>
        </p:txBody>
      </p:sp>
    </p:spTree>
    <p:extLst>
      <p:ext uri="{BB962C8B-B14F-4D97-AF65-F5344CB8AC3E}">
        <p14:creationId xmlns:p14="http://schemas.microsoft.com/office/powerpoint/2010/main" val="153069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7</a:t>
            </a:fld>
            <a:endParaRPr lang="es-EC"/>
          </a:p>
        </p:txBody>
      </p:sp>
    </p:spTree>
    <p:extLst>
      <p:ext uri="{BB962C8B-B14F-4D97-AF65-F5344CB8AC3E}">
        <p14:creationId xmlns:p14="http://schemas.microsoft.com/office/powerpoint/2010/main" val="127225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s-ES" sz="1200" b="1" kern="1200" dirty="0" smtClean="0">
                <a:solidFill>
                  <a:schemeClr val="tx1"/>
                </a:solidFill>
                <a:effectLst/>
                <a:latin typeface="+mn-lt"/>
                <a:ea typeface="+mn-ea"/>
                <a:cs typeface="+mn-cs"/>
              </a:rPr>
              <a:t>Objetivo Perspectiva del Cliente</a:t>
            </a:r>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Ofrecer un producto completo desde la construcción de la vivienda hasta las tramitaciones necesarias para su desarrollo y legalidad, que tengan incorporados características de calidad, diseños actuales, al gusto y necesidad del cliente, que permita la satisfacción del cliente en cuanto al producto, y comodidad en cuanto a tiempo.</a:t>
            </a:r>
          </a:p>
          <a:p>
            <a:r>
              <a:rPr lang="es-ES" sz="1200" b="1" kern="1200" dirty="0" smtClean="0">
                <a:solidFill>
                  <a:schemeClr val="tx1"/>
                </a:solidFill>
                <a:effectLst/>
                <a:latin typeface="+mn-lt"/>
                <a:ea typeface="+mn-ea"/>
                <a:cs typeface="+mn-cs"/>
              </a:rPr>
              <a:t>Objetivo Perspectiva Aprendizaje y crecimiento</a:t>
            </a:r>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Crear un clima laboral agradable a todos los integrantes de la organización mediante difusión de la base filosófica de la empresa y la comunicación informal.</a:t>
            </a:r>
          </a:p>
          <a:p>
            <a:pPr lvl="0"/>
            <a:r>
              <a:rPr lang="es-ES" sz="1200" kern="1200" dirty="0" smtClean="0">
                <a:solidFill>
                  <a:schemeClr val="tx1"/>
                </a:solidFill>
                <a:effectLst/>
                <a:latin typeface="+mn-lt"/>
                <a:ea typeface="+mn-ea"/>
                <a:cs typeface="+mn-cs"/>
              </a:rPr>
              <a:t>Establecer la cultura de servicio al cliente para mediante la capacitación, superación del personal, que permita reflejar seguridad, profesionalismo y credibilidad.</a:t>
            </a:r>
          </a:p>
          <a:p>
            <a:r>
              <a:rPr lang="es-ES" sz="1200" b="1" kern="1200" dirty="0" smtClean="0">
                <a:solidFill>
                  <a:schemeClr val="tx1"/>
                </a:solidFill>
                <a:effectLst/>
                <a:latin typeface="+mn-lt"/>
                <a:ea typeface="+mn-ea"/>
                <a:cs typeface="+mn-cs"/>
              </a:rPr>
              <a:t>Objetivo Perspectiva Interna</a:t>
            </a:r>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Implementar un manual de procesos que desarrolle de las actividades de cada área de la empresa en un 99%, mediante un mecanismo de control y evaluación del desempeño, para detectar debilidades, corregirlas y mejorarlas.</a:t>
            </a:r>
          </a:p>
          <a:p>
            <a:pPr lvl="0"/>
            <a:r>
              <a:rPr lang="es-ES" sz="1200" kern="1200" dirty="0" smtClean="0">
                <a:solidFill>
                  <a:schemeClr val="tx1"/>
                </a:solidFill>
                <a:effectLst/>
                <a:latin typeface="+mn-lt"/>
                <a:ea typeface="+mn-ea"/>
                <a:cs typeface="+mn-cs"/>
              </a:rPr>
              <a:t>Construir con los mejores materiales, mediante la selección de materiales acorde a los requerimientos mínimos aprobados por NEC.</a:t>
            </a:r>
          </a:p>
          <a:p>
            <a:r>
              <a:rPr lang="es-ES" sz="1200" b="1" kern="1200" dirty="0" smtClean="0">
                <a:solidFill>
                  <a:schemeClr val="tx1"/>
                </a:solidFill>
                <a:effectLst/>
                <a:latin typeface="+mn-lt"/>
                <a:ea typeface="+mn-ea"/>
                <a:cs typeface="+mn-cs"/>
              </a:rPr>
              <a:t>Objetivo Perspectiva Financiera</a:t>
            </a:r>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Crear una empresa constructora solvente y rentable, con proyecciones de crecimiento.</a:t>
            </a:r>
          </a:p>
          <a:p>
            <a:pPr lvl="0"/>
            <a:r>
              <a:rPr lang="es-ES" sz="1200" kern="1200" dirty="0" smtClean="0">
                <a:solidFill>
                  <a:schemeClr val="tx1"/>
                </a:solidFill>
                <a:effectLst/>
                <a:latin typeface="+mn-lt"/>
                <a:ea typeface="+mn-ea"/>
                <a:cs typeface="+mn-cs"/>
              </a:rPr>
              <a:t>Disminuir los costos de producción en un 4%, a través de buenas relaciones con proveedores, que permita reducir el costo de los materiales de construcción, y obtener una mayor rentabilidad.</a:t>
            </a:r>
          </a:p>
          <a:p>
            <a:pPr lvl="0"/>
            <a:r>
              <a:rPr lang="es-ES" sz="1200" kern="1200" dirty="0" smtClean="0">
                <a:solidFill>
                  <a:schemeClr val="tx1"/>
                </a:solidFill>
                <a:effectLst/>
                <a:latin typeface="+mn-lt"/>
                <a:ea typeface="+mn-ea"/>
                <a:cs typeface="+mn-cs"/>
              </a:rPr>
              <a:t>Financiar al cliente el 30% del valor total de la construcción, para crear preferencia sobre la competencia.</a:t>
            </a:r>
            <a:r>
              <a:rPr lang="es-ES"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8</a:t>
            </a:fld>
            <a:endParaRPr lang="es-EC"/>
          </a:p>
        </p:txBody>
      </p:sp>
    </p:spTree>
    <p:extLst>
      <p:ext uri="{BB962C8B-B14F-4D97-AF65-F5344CB8AC3E}">
        <p14:creationId xmlns:p14="http://schemas.microsoft.com/office/powerpoint/2010/main" val="429096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 Corporativa: Productos nuevos en mercados</a:t>
            </a:r>
            <a:r>
              <a:rPr lang="es-EC" baseline="0" dirty="0" smtClean="0"/>
              <a:t> actuales</a:t>
            </a:r>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9</a:t>
            </a:fld>
            <a:endParaRPr lang="es-EC"/>
          </a:p>
        </p:txBody>
      </p:sp>
    </p:spTree>
    <p:extLst>
      <p:ext uri="{BB962C8B-B14F-4D97-AF65-F5344CB8AC3E}">
        <p14:creationId xmlns:p14="http://schemas.microsoft.com/office/powerpoint/2010/main" val="253980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El estudio</a:t>
            </a:r>
            <a:r>
              <a:rPr lang="es-EC" baseline="0" dirty="0" smtClean="0"/>
              <a:t> de mercado es el proceso de </a:t>
            </a:r>
            <a:r>
              <a:rPr lang="es-EC" b="1" baseline="0" dirty="0" smtClean="0"/>
              <a:t>recolección y análisis </a:t>
            </a:r>
            <a:r>
              <a:rPr lang="es-EC" baseline="0" dirty="0" smtClean="0"/>
              <a:t>de datos  con respecto a los clientes, competidores y el mercado en sí, entendiéndose como tal la oferta y demanda.</a:t>
            </a:r>
          </a:p>
          <a:p>
            <a:r>
              <a:rPr lang="es-EC" baseline="0" dirty="0" smtClean="0"/>
              <a:t>Mediante el estudio de mercado se podrá identificar las características del mercado y determinar si existe aceptación del nuevo producto a comercializar.</a:t>
            </a:r>
          </a:p>
          <a:p>
            <a:r>
              <a:rPr lang="es-EC" baseline="0" dirty="0" smtClean="0"/>
              <a:t>El principal objetivo es conocer si existe una demanda insatisfecha que será captada por la nueva empresa.</a:t>
            </a:r>
          </a:p>
          <a:p>
            <a:r>
              <a:rPr lang="es-EC" baseline="0" dirty="0" smtClean="0"/>
              <a:t>Mercado de oligopolio: pocos productores productos iguales o diferenciados.</a:t>
            </a:r>
          </a:p>
          <a:p>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10</a:t>
            </a:fld>
            <a:endParaRPr lang="es-EC"/>
          </a:p>
        </p:txBody>
      </p:sp>
    </p:spTree>
    <p:extLst>
      <p:ext uri="{BB962C8B-B14F-4D97-AF65-F5344CB8AC3E}">
        <p14:creationId xmlns:p14="http://schemas.microsoft.com/office/powerpoint/2010/main" val="3763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 Corporativa: Productos nuevos en mercados</a:t>
            </a:r>
            <a:r>
              <a:rPr lang="es-EC" baseline="0" dirty="0" smtClean="0"/>
              <a:t> actuales</a:t>
            </a:r>
            <a:endParaRPr lang="es-EC" dirty="0"/>
          </a:p>
        </p:txBody>
      </p:sp>
      <p:sp>
        <p:nvSpPr>
          <p:cNvPr id="4" name="3 Marcador de número de diapositiva"/>
          <p:cNvSpPr>
            <a:spLocks noGrp="1"/>
          </p:cNvSpPr>
          <p:nvPr>
            <p:ph type="sldNum" sz="quarter" idx="10"/>
          </p:nvPr>
        </p:nvSpPr>
        <p:spPr/>
        <p:txBody>
          <a:bodyPr/>
          <a:lstStyle/>
          <a:p>
            <a:fld id="{34210723-02A9-45A1-B291-4BD857440923}" type="slidenum">
              <a:rPr lang="es-EC" smtClean="0"/>
              <a:pPr/>
              <a:t>11</a:t>
            </a:fld>
            <a:endParaRPr lang="es-EC"/>
          </a:p>
        </p:txBody>
      </p:sp>
    </p:spTree>
    <p:extLst>
      <p:ext uri="{BB962C8B-B14F-4D97-AF65-F5344CB8AC3E}">
        <p14:creationId xmlns:p14="http://schemas.microsoft.com/office/powerpoint/2010/main" val="95534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A413CD-3AD3-48BB-AE79-0B0212DBC028}" type="datetimeFigureOut">
              <a:rPr lang="es-EC" smtClean="0"/>
              <a:pPr/>
              <a:t>14/05/2015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EDAEBD8-9F7F-42EE-A872-427049A73BC8}"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413CD-3AD3-48BB-AE79-0B0212DBC028}" type="datetimeFigureOut">
              <a:rPr lang="es-EC" smtClean="0"/>
              <a:pPr/>
              <a:t>14/05/2015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AEBD8-9F7F-42EE-A872-427049A73BC8}"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30.jpeg"/><Relationship Id="rId5" Type="http://schemas.openxmlformats.org/officeDocument/2006/relationships/diagramQuickStyle" Target="../diagrams/quickStyle8.xml"/><Relationship Id="rId10" Type="http://schemas.openxmlformats.org/officeDocument/2006/relationships/image" Target="../media/image29.jpeg"/><Relationship Id="rId4" Type="http://schemas.openxmlformats.org/officeDocument/2006/relationships/diagramLayout" Target="../diagrams/layout8.xml"/><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emf"/><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9.jpeg"/><Relationship Id="rId4" Type="http://schemas.openxmlformats.org/officeDocument/2006/relationships/hyperlink" Target="http://www.google.com.ec/imgres?start=251&amp;biw=1455&amp;bih=712&amp;tbm=isch&amp;tbnid=kkfG9VSMoWygUM:&amp;imgrefurl=http://metafisicacdelu.blogspot.com/2013_11_12_archive.html&amp;docid=Zg9oRnCRudzGBM&amp;imgurl=http://3.bp.blogspot.com/-Cjxc-ag3EXc/UoK8Zl1o0nI/AAAAAAAAUV0/VUQQhYgsJnk/s400/pensar-positivo-cambia-tu-vida.jpg&amp;w=400&amp;h=300&amp;ei=MtkbU6rDEdK80AGrjIC4Ag&amp;zoom=1&amp;ved=0CKsBEIQcMDY4yAE&amp;iact=rc&amp;dur=159&amp;page=11&amp;ndsp=2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4.png"/><Relationship Id="rId4" Type="http://schemas.openxmlformats.org/officeDocument/2006/relationships/diagramData" Target="../diagrams/data9.xm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4.png"/><Relationship Id="rId4" Type="http://schemas.openxmlformats.org/officeDocument/2006/relationships/diagramData" Target="../diagrams/data10.xml"/><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jpe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2.xml"/><Relationship Id="rId7" Type="http://schemas.openxmlformats.org/officeDocument/2006/relationships/image" Target="../media/image49.pn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5.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png"/><Relationship Id="rId7" Type="http://schemas.openxmlformats.org/officeDocument/2006/relationships/image" Target="../media/image62.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hyperlink" Target="http://www.google.com.ec/url?sa=i&amp;rct=j&amp;q=&amp;esrc=s&amp;source=images&amp;cd=&amp;cad=rja&amp;uact=8&amp;docid=laCd9GEtjavl0M&amp;tbnid=obgM3LOGs9SsNM:&amp;ved=0CAUQjRw&amp;url=http://www.logismarket.com.mx/pdv/asesoria-en-financiamiento-empresarial/2142143309-1179567543-p.html&amp;ei=vZMcU6LIOonf0gH0pIDQDw&amp;psig=AFQjCNHCgF-2AvvOSqHFc1kuSsF6VUSkqg&amp;ust=139446813191500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image" Target="../media/image8.jpeg"/><Relationship Id="rId2" Type="http://schemas.openxmlformats.org/officeDocument/2006/relationships/image" Target="../media/image67.gif"/><Relationship Id="rId1" Type="http://schemas.openxmlformats.org/officeDocument/2006/relationships/slideLayout" Target="../slideLayouts/slideLayout6.xml"/><Relationship Id="rId6" Type="http://schemas.openxmlformats.org/officeDocument/2006/relationships/image" Target="../media/image70.jpeg"/><Relationship Id="rId5" Type="http://schemas.openxmlformats.org/officeDocument/2006/relationships/image" Target="../media/image17.jpg"/><Relationship Id="rId4" Type="http://schemas.openxmlformats.org/officeDocument/2006/relationships/image" Target="../media/image69.jpeg"/><Relationship Id="rId9"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jpeg"/></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8.gif"/><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7.jpeg"/><Relationship Id="rId5" Type="http://schemas.openxmlformats.org/officeDocument/2006/relationships/diagramLayout" Target="../diagrams/layout2.xml"/><Relationship Id="rId10" Type="http://schemas.openxmlformats.org/officeDocument/2006/relationships/image" Target="../media/image6.jpeg"/><Relationship Id="rId4" Type="http://schemas.openxmlformats.org/officeDocument/2006/relationships/diagramData" Target="../diagrams/data2.xml"/><Relationship Id="rId9" Type="http://schemas.openxmlformats.org/officeDocument/2006/relationships/image" Target="../media/image4.png"/><Relationship Id="rId14" Type="http://schemas.openxmlformats.org/officeDocument/2006/relationships/image" Target="../media/image10.gif"/></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5.png"/><Relationship Id="rId4" Type="http://schemas.openxmlformats.org/officeDocument/2006/relationships/image" Target="../media/image4.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image" Target="../media/image23.jpeg"/><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 y="0"/>
            <a:ext cx="9180871" cy="6858000"/>
          </a:xfrm>
          <a:prstGeom prst="rect">
            <a:avLst/>
          </a:prstGeom>
          <a:noFill/>
          <a:ln w="9525">
            <a:noFill/>
            <a:miter lim="800000"/>
            <a:headEnd/>
            <a:tailEnd/>
          </a:ln>
          <a:effectLst/>
        </p:spPr>
      </p:pic>
      <p:sp>
        <p:nvSpPr>
          <p:cNvPr id="4" name="3 Rectángulo"/>
          <p:cNvSpPr/>
          <p:nvPr/>
        </p:nvSpPr>
        <p:spPr>
          <a:xfrm>
            <a:off x="1298010" y="1500174"/>
            <a:ext cx="7488832" cy="707886"/>
          </a:xfrm>
          <a:prstGeom prst="rect">
            <a:avLst/>
          </a:prstGeom>
        </p:spPr>
        <p:txBody>
          <a:bodyPr wrap="square">
            <a:spAutoFit/>
          </a:bodyPr>
          <a:lstStyle/>
          <a:p>
            <a:pPr algn="ctr"/>
            <a:r>
              <a:rPr lang="es-AR" sz="2000" b="1" dirty="0">
                <a:latin typeface="Century Gothic" pitchFamily="34" charset="0"/>
                <a:cs typeface="Times New Roman" pitchFamily="18" charset="0"/>
              </a:rPr>
              <a:t>DEPARTAMENTO DE CIENCIAS ECONÓMICAS ADMINISTRATIVAS Y DE </a:t>
            </a:r>
            <a:r>
              <a:rPr lang="es-AR" sz="2000" b="1" dirty="0" smtClean="0">
                <a:latin typeface="Century Gothic" pitchFamily="34" charset="0"/>
                <a:cs typeface="Times New Roman" pitchFamily="18" charset="0"/>
              </a:rPr>
              <a:t>COMERCIO</a:t>
            </a:r>
          </a:p>
        </p:txBody>
      </p:sp>
      <p:sp>
        <p:nvSpPr>
          <p:cNvPr id="5" name="1 Título"/>
          <p:cNvSpPr txBox="1">
            <a:spLocks/>
          </p:cNvSpPr>
          <p:nvPr/>
        </p:nvSpPr>
        <p:spPr>
          <a:xfrm>
            <a:off x="1403648" y="2643182"/>
            <a:ext cx="7406640" cy="165618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800" b="0" i="1" u="none" strike="noStrike" kern="1200" cap="none" spc="0" normalizeH="0" baseline="0" noProof="0" dirty="0" smtClean="0">
                <a:ln>
                  <a:noFill/>
                </a:ln>
                <a:solidFill>
                  <a:schemeClr val="tx1"/>
                </a:solidFill>
                <a:effectLst/>
                <a:uLnTx/>
                <a:uFillTx/>
                <a:latin typeface="Century Gothic" pitchFamily="34" charset="0"/>
                <a:ea typeface="+mj-ea"/>
                <a:cs typeface="+mj-cs"/>
              </a:rPr>
              <a:t/>
            </a:r>
            <a:br>
              <a:rPr kumimoji="0" lang="es-EC" sz="1800" b="0" i="1" u="none" strike="noStrike" kern="1200" cap="none" spc="0" normalizeH="0" baseline="0" noProof="0" dirty="0" smtClean="0">
                <a:ln>
                  <a:noFill/>
                </a:ln>
                <a:solidFill>
                  <a:schemeClr val="tx1"/>
                </a:solidFill>
                <a:effectLst/>
                <a:uLnTx/>
                <a:uFillTx/>
                <a:latin typeface="Century Gothic" pitchFamily="34" charset="0"/>
                <a:ea typeface="+mj-ea"/>
                <a:cs typeface="+mj-cs"/>
              </a:rPr>
            </a:br>
            <a:r>
              <a:rPr kumimoji="0" lang="es-EC" sz="1800" b="0" i="1" u="none" strike="noStrike" kern="1200" cap="none" spc="0" normalizeH="0" baseline="0" noProof="0" dirty="0" smtClean="0">
                <a:ln>
                  <a:noFill/>
                </a:ln>
                <a:solidFill>
                  <a:schemeClr val="tx1"/>
                </a:solidFill>
                <a:effectLst/>
                <a:uLnTx/>
                <a:uFillTx/>
                <a:latin typeface="Century Gothic" pitchFamily="34" charset="0"/>
                <a:ea typeface="+mj-ea"/>
                <a:cs typeface="+mj-cs"/>
              </a:rPr>
              <a:t/>
            </a:r>
            <a:br>
              <a:rPr kumimoji="0" lang="es-EC" sz="1800" b="0" i="1" u="none" strike="noStrike" kern="1200" cap="none" spc="0" normalizeH="0" baseline="0" noProof="0" dirty="0" smtClean="0">
                <a:ln>
                  <a:noFill/>
                </a:ln>
                <a:solidFill>
                  <a:schemeClr val="tx1"/>
                </a:solidFill>
                <a:effectLst/>
                <a:uLnTx/>
                <a:uFillTx/>
                <a:latin typeface="Century Gothic" pitchFamily="34" charset="0"/>
                <a:ea typeface="+mj-ea"/>
                <a:cs typeface="+mj-cs"/>
              </a:rPr>
            </a:br>
            <a:r>
              <a:rPr lang="es-EC" i="1" dirty="0" smtClean="0">
                <a:latin typeface="Century Gothic" pitchFamily="34" charset="0"/>
                <a:ea typeface="+mj-ea"/>
                <a:cs typeface="+mj-cs"/>
              </a:rPr>
              <a:t>Proyecto de titulación </a:t>
            </a:r>
            <a:r>
              <a:rPr kumimoji="0" lang="es-EC" sz="1800" b="0" i="1" u="none" strike="noStrike" kern="1200" cap="none" spc="0" normalizeH="0" baseline="0" noProof="0" dirty="0" smtClean="0">
                <a:ln>
                  <a:noFill/>
                </a:ln>
                <a:solidFill>
                  <a:schemeClr val="tx1"/>
                </a:solidFill>
                <a:effectLst/>
                <a:uLnTx/>
                <a:uFillTx/>
                <a:latin typeface="Century Gothic" pitchFamily="34" charset="0"/>
                <a:ea typeface="+mj-ea"/>
                <a:cs typeface="+mj-cs"/>
              </a:rPr>
              <a:t>previo a la obtención del título de: </a:t>
            </a:r>
            <a:br>
              <a:rPr kumimoji="0" lang="es-EC" sz="1800" b="0" i="1" u="none" strike="noStrike" kern="1200" cap="none" spc="0" normalizeH="0" baseline="0" noProof="0" dirty="0" smtClean="0">
                <a:ln>
                  <a:noFill/>
                </a:ln>
                <a:solidFill>
                  <a:schemeClr val="tx1"/>
                </a:solidFill>
                <a:effectLst/>
                <a:uLnTx/>
                <a:uFillTx/>
                <a:latin typeface="Century Gothic" pitchFamily="34" charset="0"/>
                <a:ea typeface="+mj-ea"/>
                <a:cs typeface="+mj-cs"/>
              </a:rPr>
            </a:br>
            <a:r>
              <a:rPr kumimoji="0" lang="es-EC" sz="2800" b="0" i="1" u="none" strike="noStrike" kern="1200" cap="none" spc="0" normalizeH="0" baseline="0" noProof="0" dirty="0" smtClean="0">
                <a:ln>
                  <a:noFill/>
                </a:ln>
                <a:solidFill>
                  <a:schemeClr val="tx1"/>
                </a:solidFill>
                <a:effectLst/>
                <a:uLnTx/>
                <a:uFillTx/>
                <a:latin typeface="Century Gothic" pitchFamily="34" charset="0"/>
                <a:ea typeface="+mj-ea"/>
                <a:cs typeface="+mj-cs"/>
              </a:rPr>
              <a:t/>
            </a:r>
            <a:br>
              <a:rPr kumimoji="0" lang="es-EC" sz="2800" b="0" i="1" u="none" strike="noStrike" kern="1200" cap="none" spc="0" normalizeH="0" baseline="0" noProof="0" dirty="0" smtClean="0">
                <a:ln>
                  <a:noFill/>
                </a:ln>
                <a:solidFill>
                  <a:schemeClr val="tx1"/>
                </a:solidFill>
                <a:effectLst/>
                <a:uLnTx/>
                <a:uFillTx/>
                <a:latin typeface="Century Gothic" pitchFamily="34" charset="0"/>
                <a:ea typeface="+mj-ea"/>
                <a:cs typeface="+mj-cs"/>
              </a:rPr>
            </a:br>
            <a:r>
              <a:rPr kumimoji="0" lang="es-ES" sz="2800" b="1" i="0" u="none" strike="noStrike" kern="1200" cap="none" spc="0" normalizeH="0" baseline="0" noProof="0" dirty="0" smtClean="0">
                <a:ln>
                  <a:noFill/>
                </a:ln>
                <a:solidFill>
                  <a:schemeClr val="tx1"/>
                </a:solidFill>
                <a:effectLst/>
                <a:uLnTx/>
                <a:uFillTx/>
                <a:latin typeface="Century Gothic" pitchFamily="34" charset="0"/>
                <a:ea typeface="+mj-ea"/>
                <a:cs typeface="Aharoni" pitchFamily="2" charset="-79"/>
              </a:rPr>
              <a:t>INGENIERA COMERCIAL</a:t>
            </a:r>
            <a:br>
              <a:rPr kumimoji="0" lang="es-ES" sz="2800" b="1" i="0" u="none" strike="noStrike" kern="1200" cap="none" spc="0" normalizeH="0" baseline="0" noProof="0" dirty="0" smtClean="0">
                <a:ln>
                  <a:noFill/>
                </a:ln>
                <a:solidFill>
                  <a:schemeClr val="tx1"/>
                </a:solidFill>
                <a:effectLst/>
                <a:uLnTx/>
                <a:uFillTx/>
                <a:latin typeface="Century Gothic" pitchFamily="34" charset="0"/>
                <a:ea typeface="+mj-ea"/>
                <a:cs typeface="Aharoni" pitchFamily="2" charset="-79"/>
              </a:rPr>
            </a:br>
            <a:endParaRPr kumimoji="0" lang="es-EC" sz="2800" b="1" i="0" u="none" strike="noStrike" kern="1200" cap="none" spc="0" normalizeH="0" baseline="0" noProof="0" dirty="0">
              <a:ln>
                <a:noFill/>
              </a:ln>
              <a:solidFill>
                <a:schemeClr val="tx1"/>
              </a:solidFill>
              <a:effectLst/>
              <a:uLnTx/>
              <a:uFillTx/>
              <a:latin typeface="Century Gothic" pitchFamily="34" charset="0"/>
              <a:ea typeface="+mj-ea"/>
              <a:cs typeface="Aharoni" pitchFamily="2" charset="-79"/>
            </a:endParaRPr>
          </a:p>
        </p:txBody>
      </p:sp>
      <p:sp>
        <p:nvSpPr>
          <p:cNvPr id="6" name="2 Subtítulo"/>
          <p:cNvSpPr txBox="1">
            <a:spLocks/>
          </p:cNvSpPr>
          <p:nvPr/>
        </p:nvSpPr>
        <p:spPr>
          <a:xfrm>
            <a:off x="1475656" y="5214950"/>
            <a:ext cx="7406640" cy="72008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S" sz="1600" b="0" i="0" u="none" strike="noStrike" kern="1200" cap="none" spc="0" normalizeH="0" baseline="0" noProof="0" dirty="0" smtClean="0">
                <a:ln>
                  <a:noFill/>
                </a:ln>
                <a:solidFill>
                  <a:schemeClr val="tx1"/>
                </a:solidFill>
                <a:effectLst/>
                <a:uLnTx/>
                <a:uFillTx/>
                <a:latin typeface="Century Gothic" pitchFamily="34" charset="0"/>
                <a:ea typeface="+mn-ea"/>
                <a:cs typeface="+mn-cs"/>
              </a:rPr>
              <a:t>DIRECTOR: ING. FARID MANTILLA MBA/MSC/DSG.</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 sz="1600" b="0" i="0" u="none" strike="noStrike" kern="1200" cap="none" spc="0" normalizeH="0" baseline="0" noProof="0" dirty="0" smtClean="0">
                <a:ln>
                  <a:noFill/>
                </a:ln>
                <a:solidFill>
                  <a:schemeClr val="tx1"/>
                </a:solidFill>
                <a:effectLst/>
                <a:uLnTx/>
                <a:uFillTx/>
                <a:latin typeface="Century Gothic" pitchFamily="34" charset="0"/>
                <a:ea typeface="+mn-ea"/>
                <a:cs typeface="+mn-cs"/>
              </a:rPr>
              <a:t>CODIRECTOR: ECO. JUAN CARLOS ERAZO MBA.</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098183" y="1742225"/>
            <a:ext cx="4749707" cy="3965157"/>
          </a:xfrm>
          <a:prstGeom prst="rect">
            <a:avLst/>
          </a:prstGeom>
        </p:spPr>
      </p:pic>
      <p:sp>
        <p:nvSpPr>
          <p:cNvPr id="8" name="7 Título"/>
          <p:cNvSpPr>
            <a:spLocks noGrp="1"/>
          </p:cNvSpPr>
          <p:nvPr>
            <p:ph type="title"/>
          </p:nvPr>
        </p:nvSpPr>
        <p:spPr>
          <a:xfrm>
            <a:off x="450085" y="198753"/>
            <a:ext cx="8229600" cy="1143000"/>
          </a:xfrm>
        </p:spPr>
        <p:style>
          <a:lnRef idx="1">
            <a:schemeClr val="accent6"/>
          </a:lnRef>
          <a:fillRef idx="2">
            <a:schemeClr val="accent6"/>
          </a:fillRef>
          <a:effectRef idx="1">
            <a:schemeClr val="accent6"/>
          </a:effectRef>
          <a:fontRef idx="minor">
            <a:schemeClr val="dk1"/>
          </a:fontRef>
        </p:style>
        <p:txBody>
          <a:bodyPr>
            <a:normAutofit/>
          </a:bodyPr>
          <a:lstStyle/>
          <a:p>
            <a:r>
              <a:rPr lang="es-EC" sz="3600" b="1" i="1" dirty="0">
                <a:latin typeface="Century Gothic" pitchFamily="34" charset="0"/>
              </a:rPr>
              <a:t>2</a:t>
            </a:r>
            <a:r>
              <a:rPr lang="es-EC" sz="3600" b="1" i="1" dirty="0" smtClean="0">
                <a:latin typeface="Century Gothic" pitchFamily="34" charset="0"/>
              </a:rPr>
              <a:t>. ESTUDIO DE MERCADO</a:t>
            </a:r>
            <a:endParaRPr lang="es-EC" sz="3600" b="1" i="1" dirty="0">
              <a:latin typeface="Century Gothic" pitchFamily="34" charset="0"/>
            </a:endParaRPr>
          </a:p>
        </p:txBody>
      </p:sp>
      <p:pic>
        <p:nvPicPr>
          <p:cNvPr id="10" name="Picture 2"/>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81922" name="AutoShape 2" descr="data:image/jpeg;base64,/9j/4AAQSkZJRgABAQAAAQABAAD/2wCEAAkGBxQTEhUUEBQVFhUWFRgWFhUYFhgaGRwaGRcWFxcYGRYYHCggHBwlGxUXITEjJSorLy4uGCAzODMsNygtLisBCgoKDg0OGBAQGzgkICUsLiwsLjcwMCwtLiw3NDctLTcsLDI3LDAyLywsLC8sLCwsLywsNC0sLDAsLywsLCwsNf/AABEIAMgA/AMBIgACEQEDEQH/xAAbAAACAwEBAQAAAAAAAAAAAAAABgMEBQIHAf/EADwQAAEDAgQDBgQDBgcBAQAAAAEAAhEDIQQFEjFBUWEGEyJxgZEyUqGxQsHRFCMzYuHwB3KCkqLC8TRD/8QAGQEBAAMBAQAAAAAAAAAAAAAAAAECBAMF/8QALBEBAAICAAQDBwUBAAAAAAAAAAECAxEEEiExE0FRIjJhcYGh8AUUkdHhI//aAAwDAQACEQMRAD8A9xQhCAQhCAQhCAQhCAQhCAQhCAQocXiW02lz5gRMdTH5rMzvNSxrRQdTLzDi1zhOiCdUSLdUGyqTsyYK4oGdZbqFrf3ZYWbdoKffUA2oA34i9p1N30uaR7JaxeMq0nhz6jtdzBdqDXSTE8ojZB6ehZ7s0bpouFxVIAN4EiTPLZXKFdr5LHBwBgwZvyQSIQhAIQhAIQhAIQhAIQhAIQhAIQhAIQhAIQhAIQhAIQhAIQhAIQvjigxO1zXdxLPwuDnf5YIPnuLJPq1u8BrPcACWU9LQBHdsdIn5TraYEfCnbOAX03s+ZpHuEhYjCvoN8XFxgjqSdvVBzjaLXU6LvC7U4vIADSGljRp3kjUJtzWbn9aq54PduDLGwsYGmfpCuYlri0PJMCBB4glt5VmhX3cD+GNEbSJkFBZx+bGMK0kuYGGoeAOkgBpPQG63uxuMc4vbEUwJEC2on5jc2SlhMrc+hScJLg2ANhdwJ9bJy7LYd1KkGu3kk+qBmQo2PVTOcx7mkXgajLWtbzLiAP19EF6V9SPlmbs/ajUc2p+9c1gMy0F5AE89tuCZ35gf2gUogaZLomSdhbbbig0UKlmmYtos1OvJAA8+fIWWZ2cx5q1Kzu8BbNqc3bePKOo3QMCEIQCEIQCEIQCEIQCEIQCEL4SgX+19WGNio5hHiIaHGRzttHVZbe11R2nu2DTtqeR4osZMw0/qoe1ObMqPHdz4ARqne97dEoFrQ14YSTpJvwLYeY8wHDzKD11mY03tf3Tw8taSQ032MR+qzeyma99TOp+rxQ0kGYjYnYnyShk+aubWpVNMueAHCYAplouQTAsAekdVWxeaso4lwo+AB4eNNwRIcfCed0D9keYuc+pRqfxGEu3mxcbT0t7rZXn3ZjM2/tbzMioHFpO8EyB9CPMJ4p4iUFlfCquPzCnRYalVwa1okk9F5vnParE4w6MMTQom2v8A/R45ifgHU/RA45/2nwmGtWqt1cKbfE8+TBdI2b9pn4qG0MI8AGQ6o4MJ6gAOPuPRXOy/ZujoqvLXPqMNwSSXW3c8+JxseKY8grlryNLWMgzDQ0Tw8yraRsoU8HmVRmgUaYbyNKoT7uc0H2CMDgse1x0MpEizhoP5VV6JnGK00HvYeFiOpAWDkeJFSqHOdpJuR8xU6Qr4TMcQz/6aJYPm0v0+kt/7pgweYsIkFrh/IQSPNu/tK1NSp4rKqVW7mAO+dvhd/uG/qo0bWaeIa4S0gjp9jyPRKvbXEVCGtpnwhrnm8E6YtHHwyV1mmWV6H7yg4vA/3RycB8TfLntxCyc1GIe9tUlpJ+EG48O46GLqNJ2v5TRYC2tVFqLdQPzO+IOPMCY8x0UDceWPFWqXVNR75suAFjEWniNlHR1fsRLvlcQD5kj9VSNn94/xtNNga1wtqcZIA9Cf9ShKftDmbjiqhqEEPDPCCYALRDTtcSTZWMmrNwutzXF3eNLJ2LQ67S0/iO3JRYvFOLXlgBnxOBi0XJAO5AHnCjy2salRrXAuHhdpixAcB7XHsUHovZaoHUB+87y5veRt4TN//VsLD7M5eaFMtcQS55cdO0WAAnoFuBAIQhAIQhAIQhAIQhAKnmmObRZqcCQTFvzVwpf7U95oaaeoiYc1u5B4x/e6BAzvMwKrmhrWMM2bxBmDe+/DopMNSc6qxxpCC0MJHw6gLPtaCPuUZgJmm4CCYeIuCTAd5hwVjLWvp0mNefhseZF4HpKDPr4DRULmvPdsAjSCSY4XFmxN1MzEB7h8I0w4W5dd+KkrYqbCACduHrzUOHyWr3m0N4npyCDawFWlr11P4m2qDtbf14ppxGLZQpOqVSA1onz6JDLC2tocDpJi3In+o9lLmVV+NxLcPTP7qkQCeBcIlx5gfeEEGY4irjia1QEUWEaW8J/CXczybw3N1VxNUNs2w67+qds0x9HBUQyJt4adpdzJ9dykOo+riqjnUqcmQXxZrZtJJ4f1TnrE6dY4bLania9n1NmBqMDSabi1joJDTLnOgF0uOwBJCy8bi9JcbuA5nnzIXzCUW0RpD3PPGwDfQbx7LjEZjeHAFgIJbaDe9vTird4c9RF+nWNtTKcwqvpvpMFMtDXENeHeI3JaCCAP6rGoYoggjw3mBw4x6K5l+ZtqOPdjQ0mWCw0mINhYTCzDiaYxBbVDmAP8YcIjyLTt16qu4jrMus4733StOte/qbsJ2tYRoLXh48IJHhcR/MFr5Tm3eO0kQemyScLiQ1rxTcQxp8LdwQXGCZ91cw2Yhjg7Y7WcRPQjb6Keuuql/Dm3sxMff8+5+Dkldvuy+tpxGG8NVlyBxHEx5bj1WxlWf06lQ0z4X7gHZwibdenRbcykTE9lL0tSY5o+P0eX4cnEYWaLSJhj2TJaWkam/wB8FbxuF0UTYkgARE+qv4fCDCZmaYEUcW3U0cBUaNh5iR7Jnr5cDwUDzfB4QvbJMCNJ9bn8gt7I4OJlg8NKmGSNiTc39foUyNylsRAhS4TJGU50CJMm/FBoYcq0FBRpwpwg+oQhAIQhAIQhAIQhAKCs0KdcPagTM8yHvKmthidxG/8AdvZdUsosA6T15prdQXIoBAjZr2bcS3ugAOMn6+1ls4XBuDQDwAE81vuooFFAsZ7GHw9WtHia3w89R8I+p+iz+ydJuEwbsTVu5wtzN9h5u+wVv/Et0UKTPnrN+lz9CVlduauinh8ONms1EeQ0j/sq3ty1mWng8Hj56457efyL1R9XF173e8+gH5NATjTy8YekKbPhJ1Pf8x6+XAKn2Hy0tDqzxGoAMkiSNyQOtvZfc7zSXadg2bdQqYKajmnvLX+q8Vz5PBp7ten1/wA7M/NKzZlggXEeX5qrhMsGIdd5aALxxlXMJlpqhzi6BqsI6X+qkw2EHeOaI7tkamS4F5sdxwAItN12nrDzcczW24nWlbG4Gnhy0UnE6p1S4EiIjbbcr7isndipqseA+zSCLGAIv7LL7Q4RuGxE0v4VRuoN3jgWz0P3XfZfMnitBJLDJLT0iI5HYLnM1n2ZhurTNWZz0t5b3Pn8PMzZJQ7qiKcQ43qk/aflAVbD4EOr921wILSQS3Yjp5qxicYXTIi5GnbZL+T5uRiaThIbIYeuqx+/0VptWkRDNTFl4m1rR85T5tltVmJayQHOgseDAtxnhEL0LKcbIa2o8OqRBIBAJ5iVhZriGVdEtcCx0tcCORBFxsQusLim03B0EngOsf8AqilOWZn1X4jipzYsdNe7Gvz6fdJ/iENLMPXHxUcRTIPQmCPonACUjdtsZ3uALgIPe0wB1DwU7UXeFv8AlH2V5ZIdhi6hc61BjqrhTeacF+k6ZIAmLb2UJSVcSxha1zgC6zQeKnXmOVY3vKjGV3u+IkOBBIJuedp4r0um8EWKDtC5c8DcgLpAIQhAIQhAIQhAIQhB8IXJC6JXDnIK9bHU2O0ue0O3glTgrzntZmFQV6gqMBDILXaSJYSIlwN7kDzVjI+2xfUZTqBsOIaNIvyFuSCb/FAeHCu4CvH+5sBVO2OXOrYpmlzWjup1OmLONrAyfEFp/wCIuGNXAvLPjpObVb/pPi/4lyr1cQK2Eo4gcGeI8hHi+oUWrFo1Lvw2e2DJz076mEGHp6WNa57SWgNkTsBA3HRUswwLTqcKhJuQNNvKZVfA4j93JJPidfpqKuUml4IbEgg+hBB+wV6z0hyzRMZLb9ZU+yubB4dT2MyBxIMfWVpZnhDTeHgiSZc0G4tAn6JTy/DVaeLbppEva7Vp6TvO0X3TfXxeiXbu57xPLqqY7TaOrRxmGuK0ck9Jgvdo8BraK9MkxDXs3idi0cjxC77G4F7Kve1GEANOkOG7rQY5CFIMxFJ7nONiQfPyW9QzFppNc0EGoJk7gf2FHJXm2n91l/b+Hrp22q9ocQ0ML3SXjczzIAEJTyfDGpWpsHzAnyFyfotLO6rnvFNgnWGm1yYLrJg7OZL3DS6p/EcL/wAo5A8+a52jnvEeUNWC8cLw1rT71+0fD82+YhuiGkzEu97f9VBSBqupN2LjJ6eBx/os3tHng7wtpAEAaS7rfZafY1zqk1qgDWtBa3z/ABOvyiPddeeLTqGP9rkx4/EtGoTZ/Q/+XCgyX1u8d5N/9/4rdzzPO7gU3U5O8kW5WSuHPxFWviGEANbopEzAaNz7aj0lLeVNdiMQ1knTMvIPAbwfYeqtLLD04Z2DhnVWnXoEEgEAuEbDlcLFxubVDhqpM+Mb9NIBAA8j7rNzLHChhjRpAhrTpJNySTqdJHkB6qxleLd+zNkS4NOke5E+qhJeweLZIlmktkSCQTNzINimnDdoRQpBlKTUc4WqeENESTvtA/NK2TYI97OJaSJ1O/neT4WauXE+a0O0OBe1pFKXGo/U82sBdrB0k/QIL+J7QftRZraQRPwXkbnwnoE89ncUypQaaeotHhl28jfbzXmWUUv2cl9V1PVEafiABFyYtPCF6V2draqLTe5JBMCb7gDgg1kKGlimOJa1wJbuAdvNTIBCEIBCFHiCNLpmIMxvtwQLlbtDVbV0vpta3VBJPCd522WiztBQc7Q2oC47DmeU80gZhh2vtSJEGS97pJFhf9AsOrpbUDS9xplwlwADwdpG/wDYQOeZdp61HvDe7/AHN2aJmAeYhMdPGmvhtbBDn05DXbSRseiUM6oU6riampziIaA6A0bA7S5x35KTLM9dRpMp13angkaheG/h1HnG8IOcJmjazKlDElzdTSzS/cHh4jyOyXMFgXYNxqPOtt2gtJbEmzuPL6ra7TUBX0OaYcCAT/KTf23Cs0q1NnhA/dgRe7nn1tfpYILOT5/TcC2s8kOEDUOEGRIWd2Vq/stepgapmk8l+GcdiHbs8/0WBi8O51Vz6TTpJktG4PG3nKbMVkIrYdjSSHsGpjz8QO8TwUwMzPsCcKHaGl1JxJBH4Z/Cek8Vl4HtJocCWHSRDr39EzZZmpP7jGCKnwh5HhfwgzYPPLjw6Us37GtdLsOQ0/Ifh9DuFS0Wj3G7h8nD3n/vHX1/tZqZu19IuomxmbQbcCs7EgvlkxIifOVjPwuJwxhzHhmoEwJaYN/ELCQo8ZnDtX7kxEXIvPkVEZY17S1v0+85I8Gdx5T6fNqVuytappDqrDAidJnzK03YY0wymblrYEcbALBw/aLEAfGP9o/RR1s3rvu6ofSB9gufjUidw1T+mcVkrFbWjUfnoc6NWlh26qpa1xFz+KOQ4pdzrtM6rLKMtZsXfiP6BZNDL61Z3gY95P4oMerjZM+Xdjgwa8U8AC+lpt/qf+nuom98nSsaWrw/C8J7WW3NaPL/AD+y9k+TuxDrWYD4n/kOqY8wxbZbg8PuRBA5CxB6TuTubfNFXOM9MChgKcn4QQCGDnJG0e/luqWLqChSpl0069IAV69OCXh8hrKYIvUeRAaRDA3VwE9seOKQ83jOMtxNtz0iO0HSjhG06XdNgwId5neUuVgMOZpiHbNtx4fqlbKM5dhKzqvdfunuJqUwSXNnjqPxQAL8br0Wn3GJY2tSIeDs7iOYI4HoutqTXrLJEsmrTp923vLwQZ4l28+91LScwEaiS0/iFiPMHlyRndNjKZ1Cb2HVYWXYpz3hrQCXSSHGAQOJJ5291RLYoVCXTULYY4tpxYbkavM/ZQZ82q+m7u92GXt46eJjjG9lS7S0e6dTJ8IMlrJBHCTqBiBsrOExb3Mc+nd7WGRxLY0mOoH0vwQfez2UBre9xTCQSNLD76j7fVT5zjtNVtRtV82FNkBoptHCxMiLcOKq4Cs64kkjeNp3geSldhqtcsp6fFOpztNmi4+KPpKBg7IgVKpqB8OuSyN53vO0p1Sn2byR1KoXv0w0aWBp3HzHqd/MprCD6hCEAoMVUIa4gSQCQOdtlMVXrIPMcyr1KrXVReHQ5rR8E/DI63v0Kx8E9negPAIJs6OK9NxWAaBU7trWuqfEYiTwmEn4PLm06zmPjWfE3qOMeRQRY/GkuLAACG2gXcBc335mFhnEjUNQ1NJuE4ZkGsptcwDVpcDzkEEekAhZOHwTCBVDN76Z9wOSC/UeGNnTMCYM3gfZK+YZk5xmZkSIFuoA6fmE1NzTvAWlztM7OGojyKqYzA0ngQQ4biBEcwgs4TEMDaBY0HUKYeQL6jqDiesx7JmYUo4s6aTQwXa8kn0Gn7FMuW1i8AxuAglx2VU67YeBMRMA25OBs4dCsoUsRhrE6qfDVqcz0qCXs8nB3SAmamxTBynaNF+lm7HfE1w6iHt96cx/qAUdSjhKh8fcE/zaJ+t1p4zKKFT4qYB5tt9rFZdXs0z8NWo0cgTH/EhTuExMx2dnKsD8tD3b+q+vfgKAmKDbbtaCfcBY+ZZIKbHONZ7gNxL/AM3rilk9CnSFWoL6NTtIHETAMSVXULTkvPeZ/lcr9r2bYek554OMBnoZg+h91i5jVr1YOJcQ07MbLWep3P04gytFlekQRShpc3w1DeDycDcJRp1a1WrpdLnai03mItvyU7U0cMpNPSRSF2gAmLeQ5CyXO02FqA941pcGvLjNxsGzHCwAnhATvh6VFh7qmAHEaiB11X/4lV8Xh1NbanZogUntqCRvxB38iosFia2DqGph7tP8SifhdzgcCr+dZMaZNWgLfiZy5wOI6cFXw9YVRazhuP7+62VtFoU7GulmdLGUddKCRGpjt2nqPzXxmJJ+KDwBO8cp3jokmthn0397QOl/EcHDkUydkcW3FP0khr2/FTO9uXMLPkxcvWOy8SlzzK3VtHduJLD/AAyPmiXA+0q/gMkcyZNtMdb/ABJowmVNYS4bu3+9ldOFXFJfyzKm09gt/BUQOC7Zh1YpU0E7GKYLlgXaAQhCD4VC9TFQ1EGTmbXwTSN+LTsf6pM7V4Ko9rKtI/vGG4mCCOInbyT7XasDM8BquLO+/mgXctxBqNPeggupuF+DiLfVU8nxTmvdTcLbjpe4TBgMofp/eC8q5RyNodqi4n67/ZBm4vCh7LWPBVsBlzy8SLbnz2BTMMGrFHCQgzhkofZ2y18PggwADYK1QpKfQgiYxfSFLpXD0FWqFSrlVs4zQNEMfB2MCfrwNlgnNqha4UgXukEzJd6XsNvdBH2trvLBRpgk1SG2BPEWsr1ASzu6otpDSDyiNlcr4ju2GpFw3f5SRE+ax8BenrJkvM+QFgPYIFzE400azwwQ1s6RwgRG+8rbwFdlQ6mtDTbVGxN7qHE5e2ofEJV11IR4RCCSjXDsbDDdtESfV35Fb5ZISThcFWGJFRg8JgOdPCb/AEH1TnRxLABLpJ4C8eZ4IKWLwiTs7yMtJq0BBF3NH1IH5L0prGvbLSCDsRtyWdjMCrVtNZ3Bp5zhsQKo5PG4/vgqmLwZ1CpTJZUbdrhuP6Lfz/IDPe0LPFy0ceo6/dZeFxIqWNqg4c/L9FspaLR0c5jRy7EduBWIw+MinXFg42bU8jwcfqvQAxeCY/AB4vZw2I3B5hNfYrt86kW4bMTbanXP2efzXHJi86rRL1Hu19DV0xwIkXBuCF0s6z4AvqEIBCEIBRuCkXwhBUqMVd1BaBauSxBSZRUwoqcMXYagqdwum0lZ0r7pQRNYu4XYCIQRkKJ7VYIUVRAp55ko0PNMnUX6rm3GQPcrGyvAlj9R5R+qdsTTlZzsKgVe1Dqr2imwHSTLiPYfcn0UmBpFrA3gBAW1inMEtc4AjgVUqYmkRpDGtPB2s/WUGQMwfRfpe4QXamHiP6bBaeKrB2l4bGoXj4SeYS72hwheQWuBLRYtMg3mJ4FWMjdWa0NcDocZvwj7FBJmOfuoGGskmACRaT/QLnIKbsW5xragzodMmbRHkrmMotfAIBgyPNadKm2hpaTqqO/C3YeZ6cUDHgqTWtDWCABAClrUZCp4WsOJ23U2VYh1Rmt2zyS0cmz4fpf1QZmOwSTO0OQaj3lK1QXgW1foV6fVoysfG4FWraazuB5dhcV3ngf4agtymPseiix2CDwQ4Jl7R9n+88bLVB6ao4Hr1S7hsXJ7ut4XiwJtfkeR+62UvFoc5jS/2O7a1cC4UMVL8OT4TuWdRzHRey4LFsqsbUpODmOEtcNiF4XjcGHAteP75rjs32jr5ZUi76Dj4m8D1Hyuj3VMmLm6x3WiXvyFnZHnVLFUhVoO1NO44tPJw4FaKyTGlghCEAhCEAvkL6hAIQhAIQhAIQhB8KjcFKuHBBVqNVd7VceFVrIMXNcG1wJAGojdK9XLX6hJESDx4JwxJVKxbU5shw8juPdBj4bLmtB0g7yeO+yvCkRYgjzCyMe/u3d5TLpdDSJ8Pr6Ba2V5l3zQwkH5ZNx0B4oKT8SxpdILngw1vCYmT5fmpME4gEu+I3P6BaVXAtJktE84upaWCQYdTEPq1GUAYDzLz/I27h62HqnLAiGgDYLOZlLQ/XHiiFq0GILjFzVoyu6YUwCBdx+BSd2iyAVRIgPGx4Ho5em16MrFx+BUxaYncDyKhiyw91iJEWDjuOjunVWMThwQQ4SDwTPn+QtrDk8fC78jzCTG1n0HGlXB0j3b1HNq2UvFoc5jSHL8bXy6r32GcSz8TTJBHJ44jqvaOyna2hjaYcxwbU/FSJGoHpzHVeWFoI4EH2IUHZ3JahrtqYRxaz9op0xceIgl1UNm5axokxx8lXNFZjc90xL3tCAhZFwhCEAhCEAhCEAhCEAhCEAvhX1CCFwVaq1XHBQ1GoMfFsWJ3R7wtkjvGOaPOJH2TVUpKrWwQcIPmCN0Cm3BlwuFZwORC9yLW6Le/YoU9GjCCHD4YgAEyeJ5q1ToqemxTNYgr92pabFJoXbWoPrQpAvgC+oBQVqUqdCDDxWBlZOb9lmYlml3hePgfxB68x0Te6mvgpqYmY6wPD6GR1aL30qurSHaSymA53MmnMRq2H+YHgV6V2O7PGlFasxtN+jRRoNMtoUiQSwH8T3EAuduTHJMxoN1ai1ur5oE++6kVrXm3dEQEIQqJCEIQCEIQCEIQCEIQCEIQCEIQfCuHNQhBG5i5FNCEHx1JfBSQhBK1qkAQhB90r7CEIPqEIQCEIQCEIQCEIQCEIQf/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81924" name="AutoShape 4" descr="data:image/jpeg;base64,/9j/4AAQSkZJRgABAQAAAQABAAD/2wCEAAkGBxQTEhUUEBQVFhUWFRgWFhUYFhgaGRwaGRcWFxcYGRYYHCggHBwlGxUXITEjJSorLy4uGCAzODMsNygtLisBCgoKDg0OGBAQGzgkICUsLiwsLjcwMCwtLiw3NDctLTcsLDI3LDAyLywsLC8sLCwsLywsNC0sLDAsLywsLCwsNf/AABEIAMgA/AMBIgACEQEDEQH/xAAbAAACAwEBAQAAAAAAAAAAAAAABgMEBQIHAf/EADwQAAEDAgQDBgQDBgcBAQAAAAEAAhEDIQQFEjFBUWEGEyJxgZEyUqGxQsHRFCMzYuHwB3KCkqLC8TRD/8QAGQEBAAMBAQAAAAAAAAAAAAAAAAECBAMF/8QALBEBAAICAAQDBwUBAAAAAAAAAAECAxEEEiExE0FRIjJhcYGh8AUUkdHhI//aAAwDAQACEQMRAD8A9xQhCAQhCAQhCAQhCAQhCAQhCAQocXiW02lz5gRMdTH5rMzvNSxrRQdTLzDi1zhOiCdUSLdUGyqTsyYK4oGdZbqFrf3ZYWbdoKffUA2oA34i9p1N30uaR7JaxeMq0nhz6jtdzBdqDXSTE8ojZB6ehZ7s0bpouFxVIAN4EiTPLZXKFdr5LHBwBgwZvyQSIQhAIQhAIQhAIQhAIQhAIQhAIQhAIQhAIQhAIQhAIQhAIQhAIQvjigxO1zXdxLPwuDnf5YIPnuLJPq1u8BrPcACWU9LQBHdsdIn5TraYEfCnbOAX03s+ZpHuEhYjCvoN8XFxgjqSdvVBzjaLXU6LvC7U4vIADSGljRp3kjUJtzWbn9aq54PduDLGwsYGmfpCuYlri0PJMCBB4glt5VmhX3cD+GNEbSJkFBZx+bGMK0kuYGGoeAOkgBpPQG63uxuMc4vbEUwJEC2on5jc2SlhMrc+hScJLg2ANhdwJ9bJy7LYd1KkGu3kk+qBmQo2PVTOcx7mkXgajLWtbzLiAP19EF6V9SPlmbs/ajUc2p+9c1gMy0F5AE89tuCZ35gf2gUogaZLomSdhbbbig0UKlmmYtos1OvJAA8+fIWWZ2cx5q1Kzu8BbNqc3bePKOo3QMCEIQCEIQCEIQCEIQCEIQCEL4SgX+19WGNio5hHiIaHGRzttHVZbe11R2nu2DTtqeR4osZMw0/qoe1ObMqPHdz4ARqne97dEoFrQ14YSTpJvwLYeY8wHDzKD11mY03tf3Tw8taSQ032MR+qzeyma99TOp+rxQ0kGYjYnYnyShk+aubWpVNMueAHCYAplouQTAsAekdVWxeaso4lwo+AB4eNNwRIcfCed0D9keYuc+pRqfxGEu3mxcbT0t7rZXn3ZjM2/tbzMioHFpO8EyB9CPMJ4p4iUFlfCquPzCnRYalVwa1okk9F5vnParE4w6MMTQom2v8A/R45ifgHU/RA45/2nwmGtWqt1cKbfE8+TBdI2b9pn4qG0MI8AGQ6o4MJ6gAOPuPRXOy/ZujoqvLXPqMNwSSXW3c8+JxseKY8grlryNLWMgzDQ0Tw8yraRsoU8HmVRmgUaYbyNKoT7uc0H2CMDgse1x0MpEizhoP5VV6JnGK00HvYeFiOpAWDkeJFSqHOdpJuR8xU6Qr4TMcQz/6aJYPm0v0+kt/7pgweYsIkFrh/IQSPNu/tK1NSp4rKqVW7mAO+dvhd/uG/qo0bWaeIa4S0gjp9jyPRKvbXEVCGtpnwhrnm8E6YtHHwyV1mmWV6H7yg4vA/3RycB8TfLntxCyc1GIe9tUlpJ+EG48O46GLqNJ2v5TRYC2tVFqLdQPzO+IOPMCY8x0UDceWPFWqXVNR75suAFjEWniNlHR1fsRLvlcQD5kj9VSNn94/xtNNga1wtqcZIA9Cf9ShKftDmbjiqhqEEPDPCCYALRDTtcSTZWMmrNwutzXF3eNLJ2LQ67S0/iO3JRYvFOLXlgBnxOBi0XJAO5AHnCjy2salRrXAuHhdpixAcB7XHsUHovZaoHUB+87y5veRt4TN//VsLD7M5eaFMtcQS55cdO0WAAnoFuBAIQhAIQhAIQhAIQhAKnmmObRZqcCQTFvzVwpf7U95oaaeoiYc1u5B4x/e6BAzvMwKrmhrWMM2bxBmDe+/DopMNSc6qxxpCC0MJHw6gLPtaCPuUZgJmm4CCYeIuCTAd5hwVjLWvp0mNefhseZF4HpKDPr4DRULmvPdsAjSCSY4XFmxN1MzEB7h8I0w4W5dd+KkrYqbCACduHrzUOHyWr3m0N4npyCDawFWlr11P4m2qDtbf14ppxGLZQpOqVSA1onz6JDLC2tocDpJi3In+o9lLmVV+NxLcPTP7qkQCeBcIlx5gfeEEGY4irjia1QEUWEaW8J/CXczybw3N1VxNUNs2w67+qds0x9HBUQyJt4adpdzJ9dykOo+riqjnUqcmQXxZrZtJJ4f1TnrE6dY4bLania9n1NmBqMDSabi1joJDTLnOgF0uOwBJCy8bi9JcbuA5nnzIXzCUW0RpD3PPGwDfQbx7LjEZjeHAFgIJbaDe9vTird4c9RF+nWNtTKcwqvpvpMFMtDXENeHeI3JaCCAP6rGoYoggjw3mBw4x6K5l+ZtqOPdjQ0mWCw0mINhYTCzDiaYxBbVDmAP8YcIjyLTt16qu4jrMus4733StOte/qbsJ2tYRoLXh48IJHhcR/MFr5Tm3eO0kQemyScLiQ1rxTcQxp8LdwQXGCZ91cw2Yhjg7Y7WcRPQjb6Keuuql/Dm3sxMff8+5+Dkldvuy+tpxGG8NVlyBxHEx5bj1WxlWf06lQ0z4X7gHZwibdenRbcykTE9lL0tSY5o+P0eX4cnEYWaLSJhj2TJaWkam/wB8FbxuF0UTYkgARE+qv4fCDCZmaYEUcW3U0cBUaNh5iR7Jnr5cDwUDzfB4QvbJMCNJ9bn8gt7I4OJlg8NKmGSNiTc39foUyNylsRAhS4TJGU50CJMm/FBoYcq0FBRpwpwg+oQhAIQhAIQhAIQhAKCs0KdcPagTM8yHvKmthidxG/8AdvZdUsosA6T15prdQXIoBAjZr2bcS3ugAOMn6+1ls4XBuDQDwAE81vuooFFAsZ7GHw9WtHia3w89R8I+p+iz+ydJuEwbsTVu5wtzN9h5u+wVv/Et0UKTPnrN+lz9CVlduauinh8ONms1EeQ0j/sq3ty1mWng8Hj56457efyL1R9XF173e8+gH5NATjTy8YekKbPhJ1Pf8x6+XAKn2Hy0tDqzxGoAMkiSNyQOtvZfc7zSXadg2bdQqYKajmnvLX+q8Vz5PBp7ten1/wA7M/NKzZlggXEeX5qrhMsGIdd5aALxxlXMJlpqhzi6BqsI6X+qkw2EHeOaI7tkamS4F5sdxwAItN12nrDzcczW24nWlbG4Gnhy0UnE6p1S4EiIjbbcr7isndipqseA+zSCLGAIv7LL7Q4RuGxE0v4VRuoN3jgWz0P3XfZfMnitBJLDJLT0iI5HYLnM1n2ZhurTNWZz0t5b3Pn8PMzZJQ7qiKcQ43qk/aflAVbD4EOr921wILSQS3Yjp5qxicYXTIi5GnbZL+T5uRiaThIbIYeuqx+/0VptWkRDNTFl4m1rR85T5tltVmJayQHOgseDAtxnhEL0LKcbIa2o8OqRBIBAJ5iVhZriGVdEtcCx0tcCORBFxsQusLim03B0EngOsf8AqilOWZn1X4jipzYsdNe7Gvz6fdJ/iENLMPXHxUcRTIPQmCPonACUjdtsZ3uALgIPe0wB1DwU7UXeFv8AlH2V5ZIdhi6hc61BjqrhTeacF+k6ZIAmLb2UJSVcSxha1zgC6zQeKnXmOVY3vKjGV3u+IkOBBIJuedp4r0um8EWKDtC5c8DcgLpAIQhAIQhAIQhAIQhB8IXJC6JXDnIK9bHU2O0ue0O3glTgrzntZmFQV6gqMBDILXaSJYSIlwN7kDzVjI+2xfUZTqBsOIaNIvyFuSCb/FAeHCu4CvH+5sBVO2OXOrYpmlzWjup1OmLONrAyfEFp/wCIuGNXAvLPjpObVb/pPi/4lyr1cQK2Eo4gcGeI8hHi+oUWrFo1Lvw2e2DJz076mEGHp6WNa57SWgNkTsBA3HRUswwLTqcKhJuQNNvKZVfA4j93JJPidfpqKuUml4IbEgg+hBB+wV6z0hyzRMZLb9ZU+yubB4dT2MyBxIMfWVpZnhDTeHgiSZc0G4tAn6JTy/DVaeLbppEva7Vp6TvO0X3TfXxeiXbu57xPLqqY7TaOrRxmGuK0ck9Jgvdo8BraK9MkxDXs3idi0cjxC77G4F7Kve1GEANOkOG7rQY5CFIMxFJ7nONiQfPyW9QzFppNc0EGoJk7gf2FHJXm2n91l/b+Hrp22q9ocQ0ML3SXjczzIAEJTyfDGpWpsHzAnyFyfotLO6rnvFNgnWGm1yYLrJg7OZL3DS6p/EcL/wAo5A8+a52jnvEeUNWC8cLw1rT71+0fD82+YhuiGkzEu97f9VBSBqupN2LjJ6eBx/os3tHng7wtpAEAaS7rfZafY1zqk1qgDWtBa3z/ABOvyiPddeeLTqGP9rkx4/EtGoTZ/Q/+XCgyX1u8d5N/9/4rdzzPO7gU3U5O8kW5WSuHPxFWviGEANbopEzAaNz7aj0lLeVNdiMQ1knTMvIPAbwfYeqtLLD04Z2DhnVWnXoEEgEAuEbDlcLFxubVDhqpM+Mb9NIBAA8j7rNzLHChhjRpAhrTpJNySTqdJHkB6qxleLd+zNkS4NOke5E+qhJeweLZIlmktkSCQTNzINimnDdoRQpBlKTUc4WqeENESTvtA/NK2TYI97OJaSJ1O/neT4WauXE+a0O0OBe1pFKXGo/U82sBdrB0k/QIL+J7QftRZraQRPwXkbnwnoE89ncUypQaaeotHhl28jfbzXmWUUv2cl9V1PVEafiABFyYtPCF6V2draqLTe5JBMCb7gDgg1kKGlimOJa1wJbuAdvNTIBCEIBCFHiCNLpmIMxvtwQLlbtDVbV0vpta3VBJPCd522WiztBQc7Q2oC47DmeU80gZhh2vtSJEGS97pJFhf9AsOrpbUDS9xplwlwADwdpG/wDYQOeZdp61HvDe7/AHN2aJmAeYhMdPGmvhtbBDn05DXbSRseiUM6oU6riampziIaA6A0bA7S5x35KTLM9dRpMp13angkaheG/h1HnG8IOcJmjazKlDElzdTSzS/cHh4jyOyXMFgXYNxqPOtt2gtJbEmzuPL6ra7TUBX0OaYcCAT/KTf23Cs0q1NnhA/dgRe7nn1tfpYILOT5/TcC2s8kOEDUOEGRIWd2Vq/stepgapmk8l+GcdiHbs8/0WBi8O51Vz6TTpJktG4PG3nKbMVkIrYdjSSHsGpjz8QO8TwUwMzPsCcKHaGl1JxJBH4Z/Cek8Vl4HtJocCWHSRDr39EzZZmpP7jGCKnwh5HhfwgzYPPLjw6Us37GtdLsOQ0/Ifh9DuFS0Wj3G7h8nD3n/vHX1/tZqZu19IuomxmbQbcCs7EgvlkxIifOVjPwuJwxhzHhmoEwJaYN/ELCQo8ZnDtX7kxEXIvPkVEZY17S1v0+85I8Gdx5T6fNqVuytappDqrDAidJnzK03YY0wymblrYEcbALBw/aLEAfGP9o/RR1s3rvu6ofSB9gufjUidw1T+mcVkrFbWjUfnoc6NWlh26qpa1xFz+KOQ4pdzrtM6rLKMtZsXfiP6BZNDL61Z3gY95P4oMerjZM+Xdjgwa8U8AC+lpt/qf+nuom98nSsaWrw/C8J7WW3NaPL/AD+y9k+TuxDrWYD4n/kOqY8wxbZbg8PuRBA5CxB6TuTubfNFXOM9MChgKcn4QQCGDnJG0e/luqWLqChSpl0069IAV69OCXh8hrKYIvUeRAaRDA3VwE9seOKQ83jOMtxNtz0iO0HSjhG06XdNgwId5neUuVgMOZpiHbNtx4fqlbKM5dhKzqvdfunuJqUwSXNnjqPxQAL8br0Wn3GJY2tSIeDs7iOYI4HoutqTXrLJEsmrTp923vLwQZ4l28+91LScwEaiS0/iFiPMHlyRndNjKZ1Cb2HVYWXYpz3hrQCXSSHGAQOJJ5291RLYoVCXTULYY4tpxYbkavM/ZQZ82q+m7u92GXt46eJjjG9lS7S0e6dTJ8IMlrJBHCTqBiBsrOExb3Mc+nd7WGRxLY0mOoH0vwQfez2UBre9xTCQSNLD76j7fVT5zjtNVtRtV82FNkBoptHCxMiLcOKq4Cs64kkjeNp3geSldhqtcsp6fFOpztNmi4+KPpKBg7IgVKpqB8OuSyN53vO0p1Sn2byR1KoXv0w0aWBp3HzHqd/MprCD6hCEAoMVUIa4gSQCQOdtlMVXrIPMcyr1KrXVReHQ5rR8E/DI63v0Kx8E9negPAIJs6OK9NxWAaBU7trWuqfEYiTwmEn4PLm06zmPjWfE3qOMeRQRY/GkuLAACG2gXcBc335mFhnEjUNQ1NJuE4ZkGsptcwDVpcDzkEEekAhZOHwTCBVDN76Z9wOSC/UeGNnTMCYM3gfZK+YZk5xmZkSIFuoA6fmE1NzTvAWlztM7OGojyKqYzA0ngQQ4biBEcwgs4TEMDaBY0HUKYeQL6jqDiesx7JmYUo4s6aTQwXa8kn0Gn7FMuW1i8AxuAglx2VU67YeBMRMA25OBs4dCsoUsRhrE6qfDVqcz0qCXs8nB3SAmamxTBynaNF+lm7HfE1w6iHt96cx/qAUdSjhKh8fcE/zaJ+t1p4zKKFT4qYB5tt9rFZdXs0z8NWo0cgTH/EhTuExMx2dnKsD8tD3b+q+vfgKAmKDbbtaCfcBY+ZZIKbHONZ7gNxL/AM3rilk9CnSFWoL6NTtIHETAMSVXULTkvPeZ/lcr9r2bYek554OMBnoZg+h91i5jVr1YOJcQ07MbLWep3P04gytFlekQRShpc3w1DeDycDcJRp1a1WrpdLnai03mItvyU7U0cMpNPSRSF2gAmLeQ5CyXO02FqA941pcGvLjNxsGzHCwAnhATvh6VFh7qmAHEaiB11X/4lV8Xh1NbanZogUntqCRvxB38iosFia2DqGph7tP8SifhdzgcCr+dZMaZNWgLfiZy5wOI6cFXw9YVRazhuP7+62VtFoU7GulmdLGUddKCRGpjt2nqPzXxmJJ+KDwBO8cp3jokmthn0397QOl/EcHDkUydkcW3FP0khr2/FTO9uXMLPkxcvWOy8SlzzK3VtHduJLD/AAyPmiXA+0q/gMkcyZNtMdb/ABJowmVNYS4bu3+9ldOFXFJfyzKm09gt/BUQOC7Zh1YpU0E7GKYLlgXaAQhCD4VC9TFQ1EGTmbXwTSN+LTsf6pM7V4Ko9rKtI/vGG4mCCOInbyT7XasDM8BquLO+/mgXctxBqNPeggupuF+DiLfVU8nxTmvdTcLbjpe4TBgMofp/eC8q5RyNodqi4n67/ZBm4vCh7LWPBVsBlzy8SLbnz2BTMMGrFHCQgzhkofZ2y18PggwADYK1QpKfQgiYxfSFLpXD0FWqFSrlVs4zQNEMfB2MCfrwNlgnNqha4UgXukEzJd6XsNvdBH2trvLBRpgk1SG2BPEWsr1ASzu6otpDSDyiNlcr4ju2GpFw3f5SRE+ax8BenrJkvM+QFgPYIFzE400azwwQ1s6RwgRG+8rbwFdlQ6mtDTbVGxN7qHE5e2ofEJV11IR4RCCSjXDsbDDdtESfV35Fb5ZISThcFWGJFRg8JgOdPCb/AEH1TnRxLABLpJ4C8eZ4IKWLwiTs7yMtJq0BBF3NH1IH5L0prGvbLSCDsRtyWdjMCrVtNZ3Bp5zhsQKo5PG4/vgqmLwZ1CpTJZUbdrhuP6Lfz/IDPe0LPFy0ceo6/dZeFxIqWNqg4c/L9FspaLR0c5jRy7EduBWIw+MinXFg42bU8jwcfqvQAxeCY/AB4vZw2I3B5hNfYrt86kW4bMTbanXP2efzXHJi86rRL1Hu19DV0xwIkXBuCF0s6z4AvqEIBCEIBRuCkXwhBUqMVd1BaBauSxBSZRUwoqcMXYagqdwum0lZ0r7pQRNYu4XYCIQRkKJ7VYIUVRAp55ko0PNMnUX6rm3GQPcrGyvAlj9R5R+qdsTTlZzsKgVe1Dqr2imwHSTLiPYfcn0UmBpFrA3gBAW1inMEtc4AjgVUqYmkRpDGtPB2s/WUGQMwfRfpe4QXamHiP6bBaeKrB2l4bGoXj4SeYS72hwheQWuBLRYtMg3mJ4FWMjdWa0NcDocZvwj7FBJmOfuoGGskmACRaT/QLnIKbsW5xragzodMmbRHkrmMotfAIBgyPNadKm2hpaTqqO/C3YeZ6cUDHgqTWtDWCABAClrUZCp4WsOJ23U2VYh1Rmt2zyS0cmz4fpf1QZmOwSTO0OQaj3lK1QXgW1foV6fVoysfG4FWraazuB5dhcV3ngf4agtymPseiix2CDwQ4Jl7R9n+88bLVB6ao4Hr1S7hsXJ7ut4XiwJtfkeR+62UvFoc5jS/2O7a1cC4UMVL8OT4TuWdRzHRey4LFsqsbUpODmOEtcNiF4XjcGHAteP75rjs32jr5ZUi76Dj4m8D1Hyuj3VMmLm6x3WiXvyFnZHnVLFUhVoO1NO44tPJw4FaKyTGlghCEAhCEAvkL6hAIQhAIQhAIQhB8KjcFKuHBBVqNVd7VceFVrIMXNcG1wJAGojdK9XLX6hJESDx4JwxJVKxbU5shw8juPdBj4bLmtB0g7yeO+yvCkRYgjzCyMe/u3d5TLpdDSJ8Pr6Ba2V5l3zQwkH5ZNx0B4oKT8SxpdILngw1vCYmT5fmpME4gEu+I3P6BaVXAtJktE84upaWCQYdTEPq1GUAYDzLz/I27h62HqnLAiGgDYLOZlLQ/XHiiFq0GILjFzVoyu6YUwCBdx+BSd2iyAVRIgPGx4Ho5em16MrFx+BUxaYncDyKhiyw91iJEWDjuOjunVWMThwQQ4SDwTPn+QtrDk8fC78jzCTG1n0HGlXB0j3b1HNq2UvFoc5jSHL8bXy6r32GcSz8TTJBHJ44jqvaOyna2hjaYcxwbU/FSJGoHpzHVeWFoI4EH2IUHZ3JahrtqYRxaz9op0xceIgl1UNm5axokxx8lXNFZjc90xL3tCAhZFwhCEAhCEAhCEAhCEAhCEAvhX1CCFwVaq1XHBQ1GoMfFsWJ3R7wtkjvGOaPOJH2TVUpKrWwQcIPmCN0Cm3BlwuFZwORC9yLW6Le/YoU9GjCCHD4YgAEyeJ5q1ToqemxTNYgr92pabFJoXbWoPrQpAvgC+oBQVqUqdCDDxWBlZOb9lmYlml3hePgfxB68x0Te6mvgpqYmY6wPD6GR1aL30qurSHaSymA53MmnMRq2H+YHgV6V2O7PGlFasxtN+jRRoNMtoUiQSwH8T3EAuduTHJMxoN1ai1ur5oE++6kVrXm3dEQEIQqJCEIQCEIQCEIQCEIQCEIQCEIQfCuHNQhBG5i5FNCEHx1JfBSQhBK1qkAQhB90r7CEIPqEIQCEIQCEIQCEIQCEIQf/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81927" name="Rectangle 7"/>
          <p:cNvSpPr>
            <a:spLocks noChangeArrowheads="1"/>
          </p:cNvSpPr>
          <p:nvPr/>
        </p:nvSpPr>
        <p:spPr bwMode="auto">
          <a:xfrm>
            <a:off x="5393537" y="4062090"/>
            <a:ext cx="3286148" cy="4385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25000"/>
              </a:lnSpc>
              <a:spcBef>
                <a:spcPts val="600"/>
              </a:spcBef>
              <a:spcAft>
                <a:spcPts val="600"/>
              </a:spcAft>
              <a:buClrTx/>
              <a:buSzTx/>
              <a:tabLst/>
            </a:pPr>
            <a:r>
              <a:rPr lang="es-EC" dirty="0" smtClean="0">
                <a:latin typeface="Century Gothic" pitchFamily="34" charset="0"/>
              </a:rPr>
              <a:t>Aceptación de la empresa</a:t>
            </a:r>
          </a:p>
        </p:txBody>
      </p:sp>
      <p:sp>
        <p:nvSpPr>
          <p:cNvPr id="11" name="10 Rectángulo"/>
          <p:cNvSpPr/>
          <p:nvPr/>
        </p:nvSpPr>
        <p:spPr>
          <a:xfrm>
            <a:off x="5963554" y="2843592"/>
            <a:ext cx="2643206" cy="438582"/>
          </a:xfrm>
          <a:prstGeom prst="rect">
            <a:avLst/>
          </a:prstGeom>
        </p:spPr>
        <p:txBody>
          <a:bodyPr wrap="square">
            <a:spAutoFit/>
          </a:bodyPr>
          <a:lstStyle/>
          <a:p>
            <a:pPr lvl="0" algn="ctr" fontAlgn="base">
              <a:lnSpc>
                <a:spcPct val="125000"/>
              </a:lnSpc>
              <a:spcBef>
                <a:spcPts val="600"/>
              </a:spcBef>
              <a:spcAft>
                <a:spcPts val="600"/>
              </a:spcAft>
            </a:pPr>
            <a:r>
              <a:rPr lang="es-EC" dirty="0" smtClean="0">
                <a:latin typeface="Century Gothic" pitchFamily="34" charset="0"/>
              </a:rPr>
              <a:t>Muestra </a:t>
            </a:r>
          </a:p>
        </p:txBody>
      </p:sp>
      <p:sp>
        <p:nvSpPr>
          <p:cNvPr id="12" name="11 Rectángulo"/>
          <p:cNvSpPr/>
          <p:nvPr/>
        </p:nvSpPr>
        <p:spPr>
          <a:xfrm>
            <a:off x="5393537" y="5666128"/>
            <a:ext cx="2643206" cy="403252"/>
          </a:xfrm>
          <a:prstGeom prst="rect">
            <a:avLst/>
          </a:prstGeom>
        </p:spPr>
        <p:txBody>
          <a:bodyPr wrap="square">
            <a:spAutoFit/>
          </a:bodyPr>
          <a:lstStyle/>
          <a:p>
            <a:pPr algn="just" fontAlgn="base">
              <a:lnSpc>
                <a:spcPct val="125000"/>
              </a:lnSpc>
              <a:spcBef>
                <a:spcPts val="600"/>
              </a:spcBef>
              <a:spcAft>
                <a:spcPts val="600"/>
              </a:spcAft>
            </a:pPr>
            <a:r>
              <a:rPr lang="es-EC" dirty="0" smtClean="0">
                <a:latin typeface="Century Gothic" pitchFamily="34" charset="0"/>
              </a:rPr>
              <a:t>Demanda y oferta</a:t>
            </a:r>
          </a:p>
        </p:txBody>
      </p:sp>
      <p:sp>
        <p:nvSpPr>
          <p:cNvPr id="13" name="12 Rectángulo"/>
          <p:cNvSpPr/>
          <p:nvPr/>
        </p:nvSpPr>
        <p:spPr>
          <a:xfrm>
            <a:off x="165109" y="2892806"/>
            <a:ext cx="3000396" cy="403252"/>
          </a:xfrm>
          <a:prstGeom prst="rect">
            <a:avLst/>
          </a:prstGeom>
        </p:spPr>
        <p:txBody>
          <a:bodyPr wrap="square">
            <a:spAutoFit/>
          </a:bodyPr>
          <a:lstStyle/>
          <a:p>
            <a:pPr algn="just" fontAlgn="base">
              <a:lnSpc>
                <a:spcPct val="125000"/>
              </a:lnSpc>
              <a:spcBef>
                <a:spcPts val="600"/>
              </a:spcBef>
              <a:spcAft>
                <a:spcPts val="600"/>
              </a:spcAft>
            </a:pPr>
            <a:r>
              <a:rPr lang="es-EC" dirty="0" smtClean="0">
                <a:latin typeface="Century Gothic" pitchFamily="34" charset="0"/>
              </a:rPr>
              <a:t>Definición problema</a:t>
            </a:r>
          </a:p>
        </p:txBody>
      </p:sp>
      <p:pic>
        <p:nvPicPr>
          <p:cNvPr id="14" name="Imagen 13"/>
          <p:cNvPicPr>
            <a:picLocks noChangeAspect="1"/>
          </p:cNvPicPr>
          <p:nvPr/>
        </p:nvPicPr>
        <p:blipFill>
          <a:blip r:embed="rId5"/>
          <a:stretch>
            <a:fillRect/>
          </a:stretch>
        </p:blipFill>
        <p:spPr>
          <a:xfrm>
            <a:off x="6482481" y="6107855"/>
            <a:ext cx="2232248" cy="750145"/>
          </a:xfrm>
          <a:prstGeom prst="rect">
            <a:avLst/>
          </a:prstGeom>
        </p:spPr>
      </p:pic>
      <p:sp>
        <p:nvSpPr>
          <p:cNvPr id="15" name="10 Rectángulo"/>
          <p:cNvSpPr/>
          <p:nvPr/>
        </p:nvSpPr>
        <p:spPr>
          <a:xfrm>
            <a:off x="266388" y="4260062"/>
            <a:ext cx="2643206" cy="800219"/>
          </a:xfrm>
          <a:prstGeom prst="rect">
            <a:avLst/>
          </a:prstGeom>
        </p:spPr>
        <p:txBody>
          <a:bodyPr wrap="square">
            <a:spAutoFit/>
          </a:bodyPr>
          <a:lstStyle/>
          <a:p>
            <a:pPr lvl="0" algn="ctr" fontAlgn="base">
              <a:spcBef>
                <a:spcPts val="600"/>
              </a:spcBef>
              <a:spcAft>
                <a:spcPts val="600"/>
              </a:spcAft>
            </a:pPr>
            <a:r>
              <a:rPr lang="es-EC" dirty="0" smtClean="0">
                <a:latin typeface="Century Gothic" pitchFamily="34" charset="0"/>
              </a:rPr>
              <a:t>Objetivos Generales </a:t>
            </a:r>
          </a:p>
          <a:p>
            <a:pPr lvl="0" algn="ctr" fontAlgn="base">
              <a:spcBef>
                <a:spcPts val="600"/>
              </a:spcBef>
              <a:spcAft>
                <a:spcPts val="600"/>
              </a:spcAft>
            </a:pPr>
            <a:r>
              <a:rPr lang="es-EC" dirty="0" smtClean="0">
                <a:latin typeface="Century Gothic" pitchFamily="34" charset="0"/>
              </a:rPr>
              <a:t>Objetivos Específicos</a:t>
            </a:r>
          </a:p>
        </p:txBody>
      </p:sp>
      <p:sp>
        <p:nvSpPr>
          <p:cNvPr id="17" name="10 Rectángulo"/>
          <p:cNvSpPr/>
          <p:nvPr/>
        </p:nvSpPr>
        <p:spPr>
          <a:xfrm>
            <a:off x="370671" y="1582553"/>
            <a:ext cx="2643206" cy="749501"/>
          </a:xfrm>
          <a:prstGeom prst="rect">
            <a:avLst/>
          </a:prstGeom>
        </p:spPr>
        <p:txBody>
          <a:bodyPr wrap="square">
            <a:spAutoFit/>
          </a:bodyPr>
          <a:lstStyle/>
          <a:p>
            <a:pPr lvl="0" algn="ctr" fontAlgn="base">
              <a:lnSpc>
                <a:spcPct val="125000"/>
              </a:lnSpc>
              <a:spcBef>
                <a:spcPts val="600"/>
              </a:spcBef>
              <a:spcAft>
                <a:spcPts val="600"/>
              </a:spcAft>
            </a:pPr>
            <a:r>
              <a:rPr lang="es-EC" dirty="0" smtClean="0">
                <a:latin typeface="Century Gothic" pitchFamily="34" charset="0"/>
              </a:rPr>
              <a:t>Identificación de la necesidad</a:t>
            </a:r>
          </a:p>
        </p:txBody>
      </p:sp>
      <p:sp>
        <p:nvSpPr>
          <p:cNvPr id="18" name="11 Rectángulo"/>
          <p:cNvSpPr/>
          <p:nvPr/>
        </p:nvSpPr>
        <p:spPr>
          <a:xfrm>
            <a:off x="6277002" y="1761096"/>
            <a:ext cx="2643206" cy="438582"/>
          </a:xfrm>
          <a:prstGeom prst="rect">
            <a:avLst/>
          </a:prstGeom>
        </p:spPr>
        <p:txBody>
          <a:bodyPr wrap="square">
            <a:spAutoFit/>
          </a:bodyPr>
          <a:lstStyle/>
          <a:p>
            <a:pPr algn="just" fontAlgn="base">
              <a:lnSpc>
                <a:spcPct val="125000"/>
              </a:lnSpc>
              <a:spcBef>
                <a:spcPts val="600"/>
              </a:spcBef>
              <a:spcAft>
                <a:spcPts val="600"/>
              </a:spcAft>
            </a:pPr>
            <a:r>
              <a:rPr lang="es-EC" dirty="0" smtClean="0">
                <a:latin typeface="Century Gothic" pitchFamily="34" charset="0"/>
              </a:rPr>
              <a:t>Segmentación </a:t>
            </a:r>
          </a:p>
        </p:txBody>
      </p:sp>
      <p:sp>
        <p:nvSpPr>
          <p:cNvPr id="21" name="11 Rectángulo"/>
          <p:cNvSpPr/>
          <p:nvPr/>
        </p:nvSpPr>
        <p:spPr>
          <a:xfrm>
            <a:off x="616731" y="5987758"/>
            <a:ext cx="2643206" cy="438582"/>
          </a:xfrm>
          <a:prstGeom prst="rect">
            <a:avLst/>
          </a:prstGeom>
        </p:spPr>
        <p:txBody>
          <a:bodyPr wrap="square">
            <a:spAutoFit/>
          </a:bodyPr>
          <a:lstStyle/>
          <a:p>
            <a:pPr algn="just" fontAlgn="base">
              <a:lnSpc>
                <a:spcPct val="125000"/>
              </a:lnSpc>
              <a:spcBef>
                <a:spcPts val="600"/>
              </a:spcBef>
              <a:spcAft>
                <a:spcPts val="600"/>
              </a:spcAft>
            </a:pPr>
            <a:r>
              <a:rPr lang="es-EC" dirty="0" smtClean="0">
                <a:latin typeface="Century Gothic" pitchFamily="34" charset="0"/>
              </a:rPr>
              <a:t>Producto &amp; Servicios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57200" y="274638"/>
            <a:ext cx="7787208" cy="659723"/>
          </a:xfrm>
          <a:ln w="76200">
            <a:solidFill>
              <a:schemeClr val="accent5">
                <a:lumMod val="60000"/>
                <a:lumOff val="40000"/>
              </a:schemeClr>
            </a:solidFill>
            <a:prstDash val="lgDashDotDot"/>
          </a:ln>
        </p:spPr>
        <p:txBody>
          <a:bodyPr>
            <a:normAutofit/>
          </a:bodyPr>
          <a:lstStyle/>
          <a:p>
            <a:r>
              <a:rPr lang="es-EC" sz="3600" b="1" i="1" dirty="0" smtClean="0">
                <a:latin typeface="Century Gothic" pitchFamily="34" charset="0"/>
              </a:rPr>
              <a:t>Investigación de mercado </a:t>
            </a:r>
            <a:endParaRPr lang="es-EC" sz="3600" b="1" i="1" dirty="0">
              <a:latin typeface="Century Gothic" pitchFamily="34" charset="0"/>
            </a:endParaRPr>
          </a:p>
        </p:txBody>
      </p:sp>
      <p:graphicFrame>
        <p:nvGraphicFramePr>
          <p:cNvPr id="17" name="Marcador de contenido 16"/>
          <p:cNvGraphicFramePr>
            <a:graphicFrameLocks noGrp="1"/>
          </p:cNvGraphicFramePr>
          <p:nvPr>
            <p:ph idx="1"/>
            <p:extLst>
              <p:ext uri="{D42A27DB-BD31-4B8C-83A1-F6EECF244321}">
                <p14:modId xmlns:p14="http://schemas.microsoft.com/office/powerpoint/2010/main" val="3640542593"/>
              </p:ext>
            </p:extLst>
          </p:nvPr>
        </p:nvGraphicFramePr>
        <p:xfrm>
          <a:off x="1763688" y="2754719"/>
          <a:ext cx="5554960" cy="3067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a:blip r:embed="rId8">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43012" name="AutoShape 4" descr="data:image/jpeg;base64,/9j/4AAQSkZJRgABAQAAAQABAAD/2wCEAAkGBhESEBIQEBMQERAQEBQQFRQQFRAQEBQQFRQVFRQQFBQYHSYeFxkjGRYXHy8gIycpLCwsFR8xNTAqNSYrLiwBCQoKDgwOGg8PGiwkHyIsLCovLDEyLik1Liw0LS8sLCwsKiwpLi0sLCwvLzEuMCowLiwsLiwsKSwtLSksLTYvLP/AABEIAOEA4QMBIgACEQEDEQH/xAAcAAEAAQUBAQAAAAAAAAAAAAAABQEDBAYHAgj/xAA+EAABAwIDBAcGBQIGAwEAAAABAAIDBBEFEiEGMUFRBxMiYXGBkRQjMlKhwRVCcoKxYtEzQ1OSsuGi0vAW/8QAGwEBAAIDAQEAAAAAAAAAAAAAAAMEAQIFBgf/xAAwEQACAQMCBAMHBAMAAAAAAAAAAQIDBBEhMQUSQVETYXEiMoGRobHBFNHh8QYz8P/aAAwDAQACEQMRAD8A7iiIgCIiAIiIAiIgCIiAIiIAiIgCIiAIiIAiIgCIiAIiIAiIgCIiAIiIAiIgCIiAIiIAiIgCIiAIiIAiIgCIiAIiIAiIgCIiAIiIAiIgCIiAIiIAiIgCIiAIiIAiIgCKhcFVAEREARUDhzCqgCIiAIiIAiIgCLX9pNtqej7Ds0kxFxFFYutwLjuaPHXkCtDrOmCqLvdQwRt5PzyO8yC0fRQVLinB4bOtacHu7qPPCOnd6fydcRcuoOluZtjURQvbxMRdG8eTrg+oW+4DtJT1jM8D72+Jh7MjCeDm/fd3rNOvCppFkd3wu5tFzVI6d1qv4+JKIiKY5oREQBERAEREARFh1lVY5fX+yAyHSheDUKPNSrb6lASXtoG9epKjktVrcX6twda4BvZXqbayJxsQ4fUICcLr71djqLaHd9VjxShwDmm4PEL0gM4PB4qxUSa2G77qAq8YlMz4aVkMzoWh0ueTJYuJyxNsDZ5DSe1YC45rNwzE2TNJaHNcw5HxvGWSN9r5HD7jQjctVNN4J5W9SMedrT7Z2yt1noZd1k0U+dl9+pF+djZRn4XJK4l8mSK+jY/icO93DyUvFEGtDWizWiwA4BbEB7REQBERAFre3e1YoaYvbYzynJED81tXkcQ0a+JA4rZFw3pkxMvxARX7MELABwzPu9x9C30UFebhBtHT4VbxuLlRnstWQH4sTmc4l8j3FznONyXHiTxKxHyE681gCZe/atLLjuLZ9IVZLYkIa0gZTqO9ZeF4rLR1DZ4Tlc3Wx+F7DvY4cQf++CgetWTNWl2W/AWRRaeUYlVhOLjJZT3PpTBcXZVU8dRH8Mjb2O9p3OYe8EEeSzlzboUry6CphO6OVjx3dY0gj1ZfzXSV26U+eCkfMb6gre4nTWyenpugiIpCmEREAREQBazVVfbd+o/ytmWk4ySyaRv9WYeDtfv9EBkGr9e5SMNBpd978hpbzWFs/T3BldzLW+W9329VMoDX8cwZ2Uuju8cW73DvHP8AlavSvc2QZQcwcCAAb3B5LpKXQFtzGR53CzGfG6+jW2F3HuHH1UPis7+sp5KaRt6kGBhdd8Ia4dd14AIzOysIA45hrYLJxDFw2KoLGmR8AILCHAOOUE20Jc0BwJIB4rXJJWzENizTh7WvfBlmgic+MNBmoJn2yObp2b2I5KCpNbI6lnbS9+S09Mrbr8864T7rdZrcOm9qIMsYqmwiVk8cYYJYs+R0FRCDZwvazgQeW5bRZYWHYRHCXOaZHvfYOkme6WVwF8rS5x3C50HNZb5ABckAd+i3hHlRWuq/iyWNksbJfRbLstuyWcFxkhG5XRVniAsOOpY7RrmnwIV1SFQyfbBa5vor7XXAPMXUTLqWs+dwH7d7voCpdAERUzDdx+qAquF9L9CWYoHn4Z4GOB4Xbdjh9B6rui07pO2TdW0ofCM1TTEyRji9pHvIfEgAjvaFFVhzRwX+H3HgVlJ7PQ4ZVU7bdnfvWJ1JWa18bh8pGhB0c0jeCCo6bELaaHgufyHrf1KPOdOsWGZlIYJhU1XPHTQNzSSG3c0fme48GgakrPIYd0kstnZOgyjcKepnO6WVsbe/q2kk+r7eS6ao3Z3BGUdLFTR/DEy19xc46uee8uJPmpJdGnHlikeNuq3j1pVO4REW5WCIiAIiIAoLanBzKwSRi8jBu4uZyHeN481OEqExJ5eLn/4IDVqTFqhrQ1lsrNLEbud++6yI9sJA4NfHck27IJJPcAq0mGyPLs3Ybm0c7e4cwOPipSnjgg1Gr+LnWLvAch4IDMoK10guY5GfqaWj6rziOMxU5b1xcwO3PySOjFvme0EN81jTbVQt3uF/FWmbWQu0GYk8Gguv3aLDz0N4OKftrK8nj64f2Iyhp4JXupmSA9WXVNHPC9rnxsefeRtcPledWne1zb7lOUOHOziaoIfUNaYwWOf1QZf42RnRjnADNv3WvZW6PCoS9tQYY2TAkhzQGvAIIs4ttm0PG6lVHCnjcuXF3z6Qbw1rnfPXD7Pd93nQKFxCc+8jdxO47iy2nkppW5YGu+JodbmAfTkpSgWqfAYJImPawRSOY12aLsEOIvuGhHcVjuxB0R6uVjy8aAsa5zX8i238KTiqwwsj4E5GgcAB9rLE2p2rhoYhJLmc55IZG22ZxG/foANLnvWJSUVlklKlOrNQgst9C/hdM8uM0oym1mMO9rTvc7vP081KLjW0HSnLUwS07YWwiUBudsjnPAzAkbhe4BB8VldH3SH1Nqasf7om0cpuRGfkeeDOR/L4bqyuqblyo7M+BXUKLqyWq6b6d9H9Dra4R0i1ufEpy0nsFsdxpqxjWkeoK7ZiWJxwwPne4BjGF97ix00A5k6Ac7r5yqZy97nu1c9xcT3k3JUN7PRROh/jNu3UnWeyWPnr+PqXYcZqWfBPOz9Msjf4Kl8O6RsRhI9+ZWje2cCQH93xfVa9ZYeJ1GRotvdc+ABsqVOU84iz095Rt/DcqsU16G67V0lBiVHLiLXR0VfFpJG5wyVDg24DRvLyNxAvcWN965Y6lf3HwIKm6OWPLcgF3fr6q5HSi1+fLTiR9lcnVwtTz1CwVSTUG8dF2XYwMCwF1RPHE6SOnY91jLMbRsHM9/ADS5I1C+lNi9i6TD4bUwzueBnndZz5PMaBvJo08Tqvns0fLXuOh/7UlgWOT0rrwySRH+k2be/5mHRw7iFiFyo6tC54LUqezGePJ9fifSqLXdiNqxXU+ZwDZ4iGStG7Nwe3+lw/gjgtiXQjJSWUeRrUZ0ZunNYaCIi2IgiIgCIiA8TfC79J/ha9NiLQ0bty2RaJtPgk0d3MewxOdYA5g8XubWtY253QGJiu0uXRurlEitdK9vWnslzQQNwFxfx0WH7C69yblXTBZAb+zCoSLtYy3cAobamrEEbWx2a9xtpvAsoGHFpmCzXmylcC2cFe18s00ocx+SzclrFoN7kHv9EBDUm0c7HXzE9xW3YPtVHL2XWa9e29GlN/qVHrH/6qyejKPOC2eUAH5WZvJwtb0QGwgrFqq+xDGAvldua3f4nkO9UfgUzDlhltE7Q9Zdz2Dm0/m8DbxUnQYZHCOyLuPxPdq9x7z9tyAsYbhZaetlIdKRbT4WD5W/crQ+l/AaiR0NTE10sUcbo3tYC5zDmzCTKNSCNCeGULpyLSpBTjyss2lzO1qqrDdHy62rYTa4urwK650s7OySwMqoACabO6RgAu6M2JkHMty+hPJchjbYDS3G2+1zey41ej4TwfR+F8Q/W0+Z4z1Xb+yXwqGWpLIZJZBTQNL3FznOjhhb8TmtOgOtgOJcAr2I4C5+IT0tLGXZZ3sY0XOVjXWu5x3AcSSo6LEXthdALCOSRsj7DtOLAcrS7i0XJtz1W3U+0/Wy1b6dgh6xruriDgZ6iqqHdU1zzvdlD3ODR2W6bzqsR5ZLDJK7rUZOUEsYaS6J5WG/V5+HVammyUbw3rMp6vOYxIAerLxqQHcdNVhVdI2RuV1xbcRvH9wtznwik96zNJkohFFIYLOLnuLmzVha74mNkyss2xtl1ULWYaWRxNyOM0revBa4u9w64YDEG3aTbNe50cFq4uLyiSNanXi4TW/wANMZ79semUa5HhBB+PTwsf5We1tgByFllVlF1ZAL4nktDj1TxIGk/lc4aX8CVjrEpye5LQoUqazTW5SyOZfQ+Vt6qqStfke5gvky5jp2M5s3S9yTyG4AlYim3hG9acKcOaexsWxG0PsdYx5d7pxEE3LI74XnvadfAHmu9hfLVFBI1uaQWDtDqNTzC7x0abQe00TWuN5af3L77y0D3b/Nuni0ro2k8N0zxvHrVzhG6Sx0f4/b5G2oiLoHkQiIgCIiAKB2mffKzldx89B91PLWcZPvn34Zf+IQGvyUwWHPEpedRNVLZAYMsa23o7P+O3vjP/ADH2WpOkW1dH7u3MObGH0Lv7oDdUREAREQBWqqqZGx0kjmsYwXc5xs0DmSrq1zbfZE18DWNmfC+Ml7eMTnW3SM4jkd4ufBaybS03JaMYSmlUeI9Xuc6246Q31ZMFPmjpQbE7ny97uTf6fXkNLWbjOB1FJJ1dVGWH8rh2o3jmx3H+RxssFcKq5uWZ7n1Wwhb06KjbY5fv5vzKqglsQQbEG4sbEHmFn4Lg0lVPHTxEB8rsuY6hjQC58hHGzRu4kgLrdB0R4ZGwNfCZn21klfJnJ59kgN8gFLRt5VVko8S4xTspKDWW9fgcspNo3tY2J7WOiy9U4hrWzmnLw98Al4NJvvBOvJTJxWaphe6me2KpkqnPla2RkEhgDGCBrHEtvGyzhlB00JHFeukHYRlCY5qcu6iVxYWPOYseBmFjxaQDv1FuN9NNWs+am+WRJbeBe01XpLGvbr1yv+1SZuOL0dPIH1NRI45IoacvgDH9dX5c0rxcgPa1lszri5IN9dddxjDRBI1odnZJFHMxxbkcY5G5m5m3OV3dcq02uJEUcl3wxPLgwEN0c4GQA20JtvN+CtbQY51kz5nixkddrG7msHZYwdzWgDyWranstSanGVt78vZSfbHRLHXu+3Qt5wN/f/Gn1RkVz5rAbWB7c3AGx9ePJZUtc25JIFyStXCSWME1O5pTfNzLBm1892htrD66Lq3RLszPTRTTTjJ7T1ZYw/EI2hxDnjgTn3bxbXkub7EU0VZX08EmYxXc5xH5ixjpBHf5ezqe/wA19DK/Z0se2zyn+Q8QTSt6ez1fz0+oREXRPHBERAEREAWubRMtKD8zPqD/ANhbGoPadmkbuRLfUX+yA16Y6LXsVlynx0WwS7lAYtTOcC5oJEfadbg0m1z3XI9UBYp2krZNlajqqht9zx1Z87W+oCgKE6KSYEB01Fh4TW9bC1/5rWd+oaH+/msxAEREAREQGJieFw1EZinY2SN28OHHmDvB7xquY4/0OSNJfQyte3f1U5ykdzZALHzA8V1lFHOnGfvIt217XtnmlLBzjo12DqqWZ1TV9Wx3VujjjY7rD2i0ue5w0GjQABfeVvuJ4jHTxPmlOWONuYneeQAHEk2A8VlKJ2pwIVlJLTZsheGlrt9ntcHNJHEXAuihyRxAzUuHdV1UuHu1n08jjO2G2UtfILjJCwnq4xra/wCdx4uPoOHM68pLG9mKyjJFRC4MB/xWduIjnmG7zse5RTZQdxC4lRT5sz3PptlUtvCUbdrlXYuNFyBzKjXnrHOIBDrnLcENc1ptYcwCLeKkmO1vyBP0K3T/APPCXZmlqGj3tKZai43mJ88nXt8MtneMYVi0jltnI4/X5I04dGzlRJY/MOPA7u9pUlgWB+21MdPH1cb5XFodKXZA4NLrGwJ1tYd5VrEIN/8Au8xvXvZ3EOoqYZh/lSxyeTXAkel1YlozlUU5RaXw9TvGwXRrHh5Mr39dUOblDg3JHG02u1jbk3Nhdx5cNb7qqNcCARuOo8FVXoxUVhHlqtWdWXNN5YREWSMIiIAiIgCi9oo7wE/K5p+tvupRRe0c4bAR85Dfuf4QGqyblk7LgGpc1wBa+B7SDqCMzbgjwUVNWhSmxbS+ofJ+WOO37nkWHo0oCKx3AjSTdm5gkN2HkeMZ7xw5jwKRrfMboWzQSMcPylwPEPaLtcPNc8pJ+yPBAbPspW5XmI7n6j9Q/uP4W1rnWHTkTxEf6rP+QC6KgCIiAIiIAiIgCIiAo5t9DuOi+bulKnEWKVTYwGNzREBgDWjNDGTYDTUknzX0kvnvpfiH4nUk7yICPDqWD+QVDW906fDf9rXl+UaK2Z3zHnwX0Z0XwNfglMx4BY6OVjgdxaZZQR6L5yC+kOiZtsHpb8pT5dfIoqG5c4nnw1nv+DhuLYeYJJIHfFBK+E34hji0O8xY+ah2CzrcjbyK6L0xYZ1WIGQDs1MLZP3t9276NYfNc8qd4PMLSqtcFqyqZSkfTexGIdfh1LJvJga0/qZ2HfVpU4uedCeJ9ZQPi4wTuH7ZAHj/AMs66GrdN5imefu4eHXnHz/oIiLcrBERAFRCvDnID1daztjU/A0cASfE2sp58uhtvtpfdfgtYngEtw/4gbG+8HigNQqXrouyeG9TTNuLPk967ndw0b5Nt9Vqs2z7OL/LetroMaa/snR7W3PI8CR58O9ATBcuXS0/VzSRfI9zR4A6fSy6J7UFpGKOEtRJI3cSB45QG5vOyAx4XWc13JzT6EFdMzLnLaW/FbI3aG1swHle6A2HOmZYDK0EAg6EAjwK9e1hAZ2ZC5YPtSr7SgMzMmZYXtQVfaUBm5lTMsT2kJ7SgMvMuHdOVNauY8f5tMz1Y+QH6Fq7DWYpHFG+WVwZHG0vc47g0byuI9I21cWIyRGFrmNhY9ueUtBfmLSLNF8tsp3nioK8ko4Z1eF0pyrc0Vp1NEaF9K9G0eXCaMc4c3+5znfdfOAhA3mx5WO9fQfRtjDJcMpw3QwMFO8cQ+MDXzaWu/cord6svcXg1Tj6mP0uYL11EKho7dI7rD3wOs2UeXZf+xcAxFhEh5HX1X1LitTGIJjNrEIZDIOcYYc49Lr5gleJA0HskN3k39VvWwitw1ykmux1HoCqe1WR82Qv9C8H+Quw3XAOirG4qKrc6d4bHLF1ROpDHZmua539OhF+F13lsq2oSTjhEPFKUoVuZrdL9i+qrw0r2pzlhERAUKsTLIXhzUBFzudwUJidPO/VoYHcDcg25HmFtLolbNOgNENHWcY2nvDx91doaSpa/OWNGhHxX3rdvZwvPswQGuF0/IBQ7cBnB7Lx4Obf63W9ezBPZQgNJGG1Q/0z/uH2Xt+HVB4Rj9zj9lufsoVPZQgIKljka1rT+VoGncr+ZyljShU9lCAig4pnKlPYwqGjCAi+sKoZnKV9iCp7AEBEuqHLw6rcpf8ADwqfhwQGnbVwS1NJLTt3vDSOAJa9rsp7jay5dNsTXA2bA8i/zRW9cy+gvw0J+FtUc6UZ6su297Vt1ywxg4NTbA1zz7wNjHec7vpp9V0DZbD3UUJija453Z3ucblzrAbgAALDct4/DAq/ho5JGnGOxrXvK1fSb07GsV8s00UkTgMkrHRuH9LgWn6Fc4qOiupBPVvY8cM5LHW5HQg/RdvGHDkvQw8LaUFLcjo3FSi/YZw6n6MK8nUwNHMvc76Buq7Hg4dHFFEderjZHc7zlaG3PopAUQV1lKAsQpxhsb17urXSU3sXYHrICtRsV0LcqlUREAVFVUQHkhUsvVlSyA82Sy9WVbIDxlSy92VLIDzZUyq5ZUsgPGVC1XLKlkB4ATKrllTKgPGVMquWSyAt5Uyq5ZLIC1lVcquWVLIDxlTKvdlWyA8WVMquZUsgLeVegF6slkAC9KiqgCIiAIiICiWVUQFLJZVRAUsiqiAollVEBSyWVUQBERAUsqoiAIiIAlkRAEsiIClkVUQFLKqIgCIiAIiIAiIgCIiAIiIAiIgCIiAIiIAiIgCIiAIiIAiIgCIiAIiIAiIgCIiAIiID/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4" name="CuadroTexto 23"/>
          <p:cNvSpPr txBox="1"/>
          <p:nvPr/>
        </p:nvSpPr>
        <p:spPr>
          <a:xfrm>
            <a:off x="3507346" y="6317562"/>
            <a:ext cx="2137405" cy="369332"/>
          </a:xfrm>
          <a:prstGeom prst="rect">
            <a:avLst/>
          </a:prstGeom>
          <a:noFill/>
        </p:spPr>
        <p:txBody>
          <a:bodyPr wrap="square" rtlCol="0">
            <a:spAutoFit/>
          </a:bodyPr>
          <a:lstStyle/>
          <a:p>
            <a:r>
              <a:rPr lang="es-ES" b="1" u="sng" dirty="0" smtClean="0">
                <a:latin typeface="Century Gothic" panose="020B0502020202020204" pitchFamily="34" charset="0"/>
              </a:rPr>
              <a:t>Objetivo General </a:t>
            </a:r>
            <a:endParaRPr lang="es-ES" b="1" u="sng" dirty="0">
              <a:latin typeface="Century Gothic" panose="020B0502020202020204" pitchFamily="34" charset="0"/>
            </a:endParaRPr>
          </a:p>
        </p:txBody>
      </p:sp>
      <p:sp>
        <p:nvSpPr>
          <p:cNvPr id="25" name="CuadroTexto 24"/>
          <p:cNvSpPr txBox="1"/>
          <p:nvPr/>
        </p:nvSpPr>
        <p:spPr>
          <a:xfrm>
            <a:off x="3441133" y="3244334"/>
            <a:ext cx="2137405" cy="369332"/>
          </a:xfrm>
          <a:prstGeom prst="rect">
            <a:avLst/>
          </a:prstGeom>
          <a:noFill/>
        </p:spPr>
        <p:txBody>
          <a:bodyPr wrap="square" rtlCol="0">
            <a:spAutoFit/>
          </a:bodyPr>
          <a:lstStyle/>
          <a:p>
            <a:pPr algn="ctr"/>
            <a:r>
              <a:rPr lang="es-ES" b="1" u="sng" dirty="0" smtClean="0">
                <a:latin typeface="Century Gothic" panose="020B0502020202020204" pitchFamily="34" charset="0"/>
              </a:rPr>
              <a:t>Problema</a:t>
            </a:r>
            <a:endParaRPr lang="es-ES" b="1" u="sng" dirty="0">
              <a:latin typeface="Century Gothic" panose="020B0502020202020204" pitchFamily="34" charset="0"/>
            </a:endParaRPr>
          </a:p>
        </p:txBody>
      </p:sp>
      <p:pic>
        <p:nvPicPr>
          <p:cNvPr id="6146" name="Picture 2" descr="http://www.eluniverso.com/sites/default/files/styles/nota_ampliada_normal_infografia/public/infografias/2014/04/pr04de230414photo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206681">
            <a:off x="382952" y="1406340"/>
            <a:ext cx="2522674" cy="15136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asadeparo.com/wp-content/uploads/2012/06/sector-de-la-construccion-en-Andaluci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613879">
            <a:off x="555661" y="4486049"/>
            <a:ext cx="1633767" cy="163376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sondeoeconomico.com/wp-content/uploads/2011/09/2010-04-18-aumento-compra-venta-vivienda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3217">
            <a:off x="7260978" y="4422144"/>
            <a:ext cx="1279870" cy="14260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4.bp.blogspot.com/_wsvDV6hnKAI/SwLinCw3NVI/AAAAAAAAAAs/sa4Zyv8lAiM/s1600/uniconstruct1.jpg"/>
          <p:cNvPicPr>
            <a:picLocks noChangeAspect="1" noChangeArrowheads="1"/>
          </p:cNvPicPr>
          <p:nvPr/>
        </p:nvPicPr>
        <p:blipFill>
          <a:blip r:embed="rId12" cstate="print"/>
          <a:srcRect/>
          <a:stretch>
            <a:fillRect/>
          </a:stretch>
        </p:blipFill>
        <p:spPr bwMode="auto">
          <a:xfrm rot="793163">
            <a:off x="6273261" y="1461614"/>
            <a:ext cx="1772264" cy="1509853"/>
          </a:xfrm>
          <a:prstGeom prst="rect">
            <a:avLst/>
          </a:prstGeom>
          <a:noFill/>
        </p:spPr>
      </p:pic>
      <p:sp>
        <p:nvSpPr>
          <p:cNvPr id="2" name="Rectángulo 1"/>
          <p:cNvSpPr/>
          <p:nvPr/>
        </p:nvSpPr>
        <p:spPr>
          <a:xfrm rot="21185051">
            <a:off x="28647" y="2884931"/>
            <a:ext cx="3662012" cy="400110"/>
          </a:xfrm>
          <a:prstGeom prst="rect">
            <a:avLst/>
          </a:prstGeom>
        </p:spPr>
        <p:txBody>
          <a:bodyPr wrap="square">
            <a:spAutoFit/>
          </a:bodyPr>
          <a:lstStyle/>
          <a:p>
            <a:pPr lvl="0"/>
            <a:r>
              <a:rPr lang="es-ES" sz="1000" dirty="0">
                <a:latin typeface="Century Gothic" panose="020B0502020202020204" pitchFamily="34" charset="0"/>
              </a:rPr>
              <a:t>*Establecer la demanda y las necesidades de la misma en </a:t>
            </a:r>
            <a:r>
              <a:rPr lang="es-ES" sz="1000" dirty="0" smtClean="0">
                <a:latin typeface="Century Gothic" panose="020B0502020202020204" pitchFamily="34" charset="0"/>
              </a:rPr>
              <a:t>la IM,</a:t>
            </a:r>
            <a:endParaRPr lang="es-ES" sz="2400" dirty="0"/>
          </a:p>
        </p:txBody>
      </p:sp>
      <p:sp>
        <p:nvSpPr>
          <p:cNvPr id="3" name="Rectángulo 2"/>
          <p:cNvSpPr/>
          <p:nvPr/>
        </p:nvSpPr>
        <p:spPr>
          <a:xfrm rot="20207917">
            <a:off x="245124" y="5843125"/>
            <a:ext cx="2842963" cy="553998"/>
          </a:xfrm>
          <a:prstGeom prst="rect">
            <a:avLst/>
          </a:prstGeom>
        </p:spPr>
        <p:txBody>
          <a:bodyPr wrap="square">
            <a:spAutoFit/>
          </a:bodyPr>
          <a:lstStyle/>
          <a:p>
            <a:pPr lvl="0" algn="just"/>
            <a:r>
              <a:rPr lang="es-ES" sz="1000" dirty="0">
                <a:latin typeface="Century Gothic" panose="020B0502020202020204" pitchFamily="34" charset="0"/>
              </a:rPr>
              <a:t>*Determinar el estudio técnico y la implantación de la planta productiva la </a:t>
            </a:r>
            <a:r>
              <a:rPr lang="es-ES" sz="1000" dirty="0" smtClean="0">
                <a:latin typeface="Century Gothic" panose="020B0502020202020204" pitchFamily="34" charset="0"/>
              </a:rPr>
              <a:t>localización.</a:t>
            </a:r>
            <a:endParaRPr lang="es-ES" sz="1000" dirty="0">
              <a:latin typeface="Century Gothic" panose="020B0502020202020204" pitchFamily="34" charset="0"/>
            </a:endParaRPr>
          </a:p>
        </p:txBody>
      </p:sp>
      <p:sp>
        <p:nvSpPr>
          <p:cNvPr id="4" name="Rectángulo 3"/>
          <p:cNvSpPr/>
          <p:nvPr/>
        </p:nvSpPr>
        <p:spPr>
          <a:xfrm rot="773269">
            <a:off x="5642413" y="3137190"/>
            <a:ext cx="2789980" cy="400110"/>
          </a:xfrm>
          <a:prstGeom prst="rect">
            <a:avLst/>
          </a:prstGeom>
        </p:spPr>
        <p:txBody>
          <a:bodyPr wrap="square">
            <a:spAutoFit/>
          </a:bodyPr>
          <a:lstStyle/>
          <a:p>
            <a:pPr lvl="0"/>
            <a:r>
              <a:rPr lang="es-ES" sz="1000" dirty="0">
                <a:latin typeface="Century Gothic" panose="020B0502020202020204" pitchFamily="34" charset="0"/>
              </a:rPr>
              <a:t>*Identificar todos los requisitos de carácter legal, que se </a:t>
            </a:r>
            <a:r>
              <a:rPr lang="es-ES" sz="1000" dirty="0" smtClean="0">
                <a:latin typeface="Century Gothic" panose="020B0502020202020204" pitchFamily="34" charset="0"/>
              </a:rPr>
              <a:t>necesitan</a:t>
            </a:r>
            <a:endParaRPr lang="es-ES" sz="2400" dirty="0"/>
          </a:p>
        </p:txBody>
      </p:sp>
      <p:sp>
        <p:nvSpPr>
          <p:cNvPr id="5" name="Rectángulo 4"/>
          <p:cNvSpPr/>
          <p:nvPr/>
        </p:nvSpPr>
        <p:spPr>
          <a:xfrm rot="1587153">
            <a:off x="6321120" y="5797918"/>
            <a:ext cx="2098531" cy="553998"/>
          </a:xfrm>
          <a:prstGeom prst="rect">
            <a:avLst/>
          </a:prstGeom>
        </p:spPr>
        <p:txBody>
          <a:bodyPr wrap="square">
            <a:spAutoFit/>
          </a:bodyPr>
          <a:lstStyle/>
          <a:p>
            <a:pPr lvl="0" algn="just"/>
            <a:r>
              <a:rPr lang="es-ES" sz="1000" dirty="0">
                <a:latin typeface="Century Gothic" panose="020B0502020202020204" pitchFamily="34" charset="0"/>
              </a:rPr>
              <a:t>*Analizar la viabilidad financiera de la implementación del </a:t>
            </a:r>
            <a:r>
              <a:rPr lang="es-ES" sz="1000" dirty="0" smtClean="0">
                <a:latin typeface="Century Gothic" panose="020B0502020202020204" pitchFamily="34" charset="0"/>
              </a:rPr>
              <a:t>proyecto.</a:t>
            </a:r>
            <a:endParaRPr lang="es-ES" sz="2400" dirty="0"/>
          </a:p>
        </p:txBody>
      </p:sp>
    </p:spTree>
    <p:extLst>
      <p:ext uri="{BB962C8B-B14F-4D97-AF65-F5344CB8AC3E}">
        <p14:creationId xmlns:p14="http://schemas.microsoft.com/office/powerpoint/2010/main" val="254254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2"/>
          <p:cNvPicPr>
            <a:picLocks noChangeAspect="1" noChangeArrowheads="1"/>
          </p:cNvPicPr>
          <p:nvPr/>
        </p:nvPicPr>
        <p:blipFill>
          <a:blip r:embed="rId3"/>
          <a:srcRect/>
          <a:stretch>
            <a:fillRect/>
          </a:stretch>
        </p:blipFill>
        <p:spPr bwMode="auto">
          <a:xfrm rot="21117230">
            <a:off x="-1048259" y="983185"/>
            <a:ext cx="9625368" cy="4694529"/>
          </a:xfrm>
          <a:prstGeom prst="rect">
            <a:avLst/>
          </a:prstGeom>
          <a:noFill/>
          <a:ln w="9525">
            <a:noFill/>
            <a:miter lim="800000"/>
            <a:headEnd/>
            <a:tailEnd/>
          </a:ln>
          <a:effectLst/>
        </p:spPr>
      </p:pic>
      <p:sp>
        <p:nvSpPr>
          <p:cNvPr id="8" name="7 Título"/>
          <p:cNvSpPr>
            <a:spLocks noGrp="1"/>
          </p:cNvSpPr>
          <p:nvPr>
            <p:ph type="title"/>
          </p:nvPr>
        </p:nvSpPr>
        <p:spPr>
          <a:xfrm>
            <a:off x="642941" y="169140"/>
            <a:ext cx="4500562" cy="1143000"/>
          </a:xfrm>
          <a:ln w="76200">
            <a:solidFill>
              <a:schemeClr val="accent4">
                <a:lumMod val="60000"/>
                <a:lumOff val="40000"/>
              </a:schemeClr>
            </a:solidFill>
            <a:prstDash val="lgDashDotDot"/>
          </a:ln>
        </p:spPr>
        <p:txBody>
          <a:bodyPr>
            <a:normAutofit fontScale="90000"/>
          </a:bodyPr>
          <a:lstStyle/>
          <a:p>
            <a:r>
              <a:rPr lang="es-EC" sz="3600" b="1" i="1" u="sng" dirty="0" smtClean="0">
                <a:latin typeface="Century Gothic" pitchFamily="34" charset="0"/>
              </a:rPr>
              <a:t>Producto &amp; Servicios</a:t>
            </a:r>
            <a:endParaRPr lang="es-EC" sz="3600" b="1" i="1" u="sng" dirty="0">
              <a:latin typeface="Century Gothic" pitchFamily="34" charset="0"/>
            </a:endParaRPr>
          </a:p>
        </p:txBody>
      </p:sp>
      <p:pic>
        <p:nvPicPr>
          <p:cNvPr id="10" name="Picture 2"/>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grpSp>
        <p:nvGrpSpPr>
          <p:cNvPr id="25" name="24 Grupo"/>
          <p:cNvGrpSpPr/>
          <p:nvPr/>
        </p:nvGrpSpPr>
        <p:grpSpPr>
          <a:xfrm>
            <a:off x="1134204" y="4572008"/>
            <a:ext cx="2208930" cy="1344250"/>
            <a:chOff x="1894230" y="3250714"/>
            <a:chExt cx="2155758" cy="1321317"/>
          </a:xfrm>
        </p:grpSpPr>
        <p:sp>
          <p:nvSpPr>
            <p:cNvPr id="32" name="31 Rectángulo"/>
            <p:cNvSpPr/>
            <p:nvPr/>
          </p:nvSpPr>
          <p:spPr>
            <a:xfrm>
              <a:off x="1894230" y="3250714"/>
              <a:ext cx="2155758" cy="1321317"/>
            </a:xfrm>
            <a:prstGeom prst="rect">
              <a:avLst/>
            </a:prstGeom>
            <a:noFill/>
            <a:ln w="19050">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32 Rectángulo"/>
            <p:cNvSpPr/>
            <p:nvPr/>
          </p:nvSpPr>
          <p:spPr>
            <a:xfrm>
              <a:off x="1894230" y="3250714"/>
              <a:ext cx="2155758" cy="13213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0781" tIns="0" rIns="0" bIns="0" numCol="1" spcCol="1270" anchor="t" anchorCtr="0">
              <a:noAutofit/>
            </a:bodyPr>
            <a:lstStyle/>
            <a:p>
              <a:pPr lvl="0" defTabSz="800100">
                <a:lnSpc>
                  <a:spcPct val="90000"/>
                </a:lnSpc>
                <a:spcBef>
                  <a:spcPct val="0"/>
                </a:spcBef>
              </a:pPr>
              <a:r>
                <a:rPr lang="es-ES" dirty="0" smtClean="0">
                  <a:solidFill>
                    <a:schemeClr val="tx1"/>
                  </a:solidFill>
                  <a:latin typeface="Century Gothic" pitchFamily="34" charset="0"/>
                </a:rPr>
                <a:t>Servicios de diseño y de </a:t>
              </a:r>
              <a:r>
                <a:rPr lang="es-ES" dirty="0">
                  <a:solidFill>
                    <a:schemeClr val="tx1"/>
                  </a:solidFill>
                  <a:latin typeface="Century Gothic" pitchFamily="34" charset="0"/>
                </a:rPr>
                <a:t>construcción</a:t>
              </a:r>
              <a:endParaRPr lang="es-EC" sz="1800" kern="1200" dirty="0">
                <a:solidFill>
                  <a:schemeClr val="tx1"/>
                </a:solidFill>
                <a:latin typeface="Century Gothic" pitchFamily="34" charset="0"/>
              </a:endParaRPr>
            </a:p>
          </p:txBody>
        </p:sp>
      </p:grpSp>
      <p:grpSp>
        <p:nvGrpSpPr>
          <p:cNvPr id="26" name="25 Grupo"/>
          <p:cNvGrpSpPr/>
          <p:nvPr/>
        </p:nvGrpSpPr>
        <p:grpSpPr>
          <a:xfrm>
            <a:off x="5143503" y="1714488"/>
            <a:ext cx="3132997" cy="1076791"/>
            <a:chOff x="3645050" y="2227722"/>
            <a:chExt cx="1755660" cy="1058421"/>
          </a:xfrm>
        </p:grpSpPr>
        <p:sp>
          <p:nvSpPr>
            <p:cNvPr id="30" name="29 Rectángulo"/>
            <p:cNvSpPr/>
            <p:nvPr/>
          </p:nvSpPr>
          <p:spPr>
            <a:xfrm>
              <a:off x="3645050" y="2227722"/>
              <a:ext cx="1755660" cy="1058421"/>
            </a:xfrm>
            <a:prstGeom prst="rect">
              <a:avLst/>
            </a:prstGeom>
            <a:noFill/>
            <a:ln w="19050">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30 Rectángulo"/>
            <p:cNvSpPr/>
            <p:nvPr/>
          </p:nvSpPr>
          <p:spPr>
            <a:xfrm>
              <a:off x="3645050" y="2227722"/>
              <a:ext cx="1755660" cy="10584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2181" tIns="0" rIns="0" bIns="0" numCol="1" spcCol="1270" anchor="t" anchorCtr="0">
              <a:noAutofit/>
            </a:bodyPr>
            <a:lstStyle/>
            <a:p>
              <a:pPr lvl="0" defTabSz="800100">
                <a:lnSpc>
                  <a:spcPct val="90000"/>
                </a:lnSpc>
                <a:spcBef>
                  <a:spcPct val="0"/>
                </a:spcBef>
              </a:pPr>
              <a:r>
                <a:rPr lang="es-ES" dirty="0">
                  <a:solidFill>
                    <a:schemeClr val="tx1"/>
                  </a:solidFill>
                  <a:latin typeface="Century Gothic" pitchFamily="34" charset="0"/>
                </a:rPr>
                <a:t>A</a:t>
              </a:r>
              <a:r>
                <a:rPr lang="es-ES" dirty="0" smtClean="0">
                  <a:solidFill>
                    <a:schemeClr val="tx1"/>
                  </a:solidFill>
                  <a:latin typeface="Century Gothic" pitchFamily="34" charset="0"/>
                </a:rPr>
                <a:t>sesoramiento </a:t>
              </a:r>
              <a:r>
                <a:rPr lang="es-ES" dirty="0">
                  <a:solidFill>
                    <a:schemeClr val="tx1"/>
                  </a:solidFill>
                  <a:latin typeface="Century Gothic" pitchFamily="34" charset="0"/>
                </a:rPr>
                <a:t>financiero, legal y servicios </a:t>
              </a:r>
              <a:r>
                <a:rPr lang="es-ES" dirty="0" smtClean="0">
                  <a:solidFill>
                    <a:schemeClr val="tx1"/>
                  </a:solidFill>
                  <a:latin typeface="Century Gothic" pitchFamily="34" charset="0"/>
                </a:rPr>
                <a:t> complementarios</a:t>
              </a:r>
              <a:r>
                <a:rPr lang="es-ES" dirty="0">
                  <a:solidFill>
                    <a:schemeClr val="tx1"/>
                  </a:solidFill>
                  <a:latin typeface="Century Gothic" pitchFamily="34" charset="0"/>
                </a:rPr>
                <a:t>.</a:t>
              </a:r>
              <a:endParaRPr lang="es-EC" sz="1800" kern="1200" dirty="0">
                <a:solidFill>
                  <a:schemeClr val="tx1"/>
                </a:solidFill>
                <a:latin typeface="Century Gothic" pitchFamily="34" charset="0"/>
              </a:endParaRPr>
            </a:p>
          </p:txBody>
        </p:sp>
      </p:grpSp>
      <p:grpSp>
        <p:nvGrpSpPr>
          <p:cNvPr id="27" name="26 Grupo"/>
          <p:cNvGrpSpPr/>
          <p:nvPr/>
        </p:nvGrpSpPr>
        <p:grpSpPr>
          <a:xfrm>
            <a:off x="2786050" y="2714620"/>
            <a:ext cx="1775673" cy="1258236"/>
            <a:chOff x="5598455" y="1571650"/>
            <a:chExt cx="3545608" cy="1236770"/>
          </a:xfrm>
        </p:grpSpPr>
        <p:sp>
          <p:nvSpPr>
            <p:cNvPr id="28" name="27 Rectángulo"/>
            <p:cNvSpPr/>
            <p:nvPr/>
          </p:nvSpPr>
          <p:spPr>
            <a:xfrm>
              <a:off x="5598455" y="1571650"/>
              <a:ext cx="3545608" cy="1236770"/>
            </a:xfrm>
            <a:prstGeom prst="rect">
              <a:avLst/>
            </a:pr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28 Rectángulo"/>
            <p:cNvSpPr/>
            <p:nvPr/>
          </p:nvSpPr>
          <p:spPr>
            <a:xfrm>
              <a:off x="5598455" y="1571650"/>
              <a:ext cx="3545608" cy="12367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1953" tIns="0" rIns="0" bIns="0" numCol="1" spcCol="1270" anchor="t" anchorCtr="0">
              <a:noAutofit/>
            </a:bodyPr>
            <a:lstStyle/>
            <a:p>
              <a:pPr lvl="0" defTabSz="800100">
                <a:lnSpc>
                  <a:spcPct val="90000"/>
                </a:lnSpc>
                <a:spcBef>
                  <a:spcPct val="0"/>
                </a:spcBef>
              </a:pPr>
              <a:r>
                <a:rPr lang="es-EC" dirty="0" smtClean="0">
                  <a:solidFill>
                    <a:schemeClr val="tx1"/>
                  </a:solidFill>
                  <a:latin typeface="Century Gothic" pitchFamily="34" charset="0"/>
                </a:rPr>
                <a:t>Servicios inmobiliarios</a:t>
              </a:r>
              <a:endParaRPr lang="es-EC" dirty="0">
                <a:solidFill>
                  <a:schemeClr val="tx1"/>
                </a:solidFill>
                <a:latin typeface="Century Gothic" pitchFamily="34" charset="0"/>
              </a:endParaRPr>
            </a:p>
            <a:p>
              <a:pPr lvl="0" algn="l" defTabSz="800100">
                <a:lnSpc>
                  <a:spcPct val="90000"/>
                </a:lnSpc>
                <a:spcBef>
                  <a:spcPct val="0"/>
                </a:spcBef>
                <a:spcAft>
                  <a:spcPts val="0"/>
                </a:spcAft>
              </a:pPr>
              <a:endParaRPr lang="es-EC" sz="1800" kern="1200" dirty="0" smtClean="0">
                <a:solidFill>
                  <a:schemeClr val="tx1"/>
                </a:solidFill>
                <a:latin typeface="Century Gothic" pitchFamily="34" charset="0"/>
              </a:endParaRPr>
            </a:p>
          </p:txBody>
        </p:sp>
      </p:grpSp>
      <p:pic>
        <p:nvPicPr>
          <p:cNvPr id="21" name="Imagen 20"/>
          <p:cNvPicPr>
            <a:picLocks noChangeAspect="1"/>
          </p:cNvPicPr>
          <p:nvPr/>
        </p:nvPicPr>
        <p:blipFill>
          <a:blip r:embed="rId5"/>
          <a:stretch>
            <a:fillRect/>
          </a:stretch>
        </p:blipFill>
        <p:spPr>
          <a:xfrm>
            <a:off x="6092087" y="5916258"/>
            <a:ext cx="2650621" cy="890739"/>
          </a:xfrm>
          <a:prstGeom prst="rect">
            <a:avLst/>
          </a:prstGeom>
        </p:spPr>
      </p:pic>
      <p:pic>
        <p:nvPicPr>
          <p:cNvPr id="7170" name="Picture 2" descr="http://www.mimbrea.com/wp-content/uploads/2012/11/la-nueva-norma-afectara-a-viviendas-en-venta-o-alquil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9075" y="3429001"/>
            <a:ext cx="2145173" cy="8860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coacsanmiguel.fin.ec/coopweb1/images/stories/Fincamex_casa_credito-fovisss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529" y="5016934"/>
            <a:ext cx="1700110" cy="155068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planificaweb.com/imagenes/intermediac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3656" y="541256"/>
            <a:ext cx="1339052" cy="1238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ln w="76200">
            <a:prstDash val="lgDashDotDot"/>
          </a:ln>
        </p:spPr>
        <p:style>
          <a:lnRef idx="2">
            <a:schemeClr val="accent6"/>
          </a:lnRef>
          <a:fillRef idx="1">
            <a:schemeClr val="lt1"/>
          </a:fillRef>
          <a:effectRef idx="0">
            <a:schemeClr val="accent6"/>
          </a:effectRef>
          <a:fontRef idx="minor">
            <a:schemeClr val="dk1"/>
          </a:fontRef>
        </p:style>
        <p:txBody>
          <a:bodyPr>
            <a:normAutofit/>
          </a:bodyPr>
          <a:lstStyle/>
          <a:p>
            <a:r>
              <a:rPr lang="es-EC" sz="3600" b="1" i="1" dirty="0" smtClean="0">
                <a:latin typeface="Century Gothic" pitchFamily="34" charset="0"/>
              </a:rPr>
              <a:t>Segmentación de mercado</a:t>
            </a:r>
            <a:endParaRPr lang="es-EC" sz="3600" b="1" i="1" dirty="0">
              <a:latin typeface="Century Gothic" pitchFamily="34" charset="0"/>
            </a:endParaRPr>
          </a:p>
        </p:txBody>
      </p:sp>
      <p:sp>
        <p:nvSpPr>
          <p:cNvPr id="2" name="Marcador de texto 1"/>
          <p:cNvSpPr>
            <a:spLocks noGrp="1"/>
          </p:cNvSpPr>
          <p:nvPr>
            <p:ph type="body" idx="1"/>
          </p:nvPr>
        </p:nvSpPr>
        <p:spPr>
          <a:xfrm>
            <a:off x="457200" y="1916831"/>
            <a:ext cx="3400420" cy="285199"/>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ctr"/>
            <a:r>
              <a:rPr lang="es-ES" sz="1600" dirty="0" smtClean="0">
                <a:latin typeface="Century Gothic" panose="020B0502020202020204" pitchFamily="34" charset="0"/>
              </a:rPr>
              <a:t>Segmentación Geográfica </a:t>
            </a:r>
            <a:endParaRPr lang="es-ES" sz="1600" dirty="0">
              <a:latin typeface="Century Gothic" panose="020B0502020202020204" pitchFamily="34" charset="0"/>
            </a:endParaRPr>
          </a:p>
        </p:txBody>
      </p:sp>
      <p:graphicFrame>
        <p:nvGraphicFramePr>
          <p:cNvPr id="13" name="Marcador de contenido 12"/>
          <p:cNvGraphicFramePr>
            <a:graphicFrameLocks noGrp="1"/>
          </p:cNvGraphicFramePr>
          <p:nvPr>
            <p:ph sz="half" idx="2"/>
            <p:extLst>
              <p:ext uri="{D42A27DB-BD31-4B8C-83A1-F6EECF244321}">
                <p14:modId xmlns:p14="http://schemas.microsoft.com/office/powerpoint/2010/main" val="3079320905"/>
              </p:ext>
            </p:extLst>
          </p:nvPr>
        </p:nvGraphicFramePr>
        <p:xfrm>
          <a:off x="457200" y="2348592"/>
          <a:ext cx="3400420" cy="1758722"/>
        </p:xfrm>
        <a:graphic>
          <a:graphicData uri="http://schemas.openxmlformats.org/drawingml/2006/table">
            <a:tbl>
              <a:tblPr firstRow="1" firstCol="1" bandRow="1">
                <a:tableStyleId>{21E4AEA4-8DFA-4A89-87EB-49C32662AFE0}</a:tableStyleId>
              </a:tblPr>
              <a:tblGrid>
                <a:gridCol w="1806573"/>
                <a:gridCol w="1593847"/>
              </a:tblGrid>
              <a:tr h="251246">
                <a:tc>
                  <a:txBody>
                    <a:bodyPr/>
                    <a:lstStyle/>
                    <a:p>
                      <a:pPr algn="just">
                        <a:spcAft>
                          <a:spcPts val="0"/>
                        </a:spcAft>
                      </a:pPr>
                      <a:r>
                        <a:rPr lang="es-ES" sz="1200" dirty="0">
                          <a:effectLst/>
                          <a:latin typeface="Century Gothic" panose="020B0502020202020204" pitchFamily="34" charset="0"/>
                        </a:rPr>
                        <a:t>Variables Geográficas </a:t>
                      </a:r>
                      <a:endParaRPr lang="es-ES" sz="14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200" dirty="0">
                          <a:effectLst/>
                          <a:latin typeface="Century Gothic" panose="020B0502020202020204" pitchFamily="34" charset="0"/>
                        </a:rPr>
                        <a:t>Especificaciones</a:t>
                      </a:r>
                      <a:endParaRPr lang="es-ES" sz="1400" dirty="0">
                        <a:effectLst/>
                        <a:latin typeface="Century Gothic" panose="020B0502020202020204" pitchFamily="34" charset="0"/>
                        <a:ea typeface="Times New Roman" panose="02020603050405020304" pitchFamily="18" charset="0"/>
                      </a:endParaRPr>
                    </a:p>
                  </a:txBody>
                  <a:tcPr marL="68580" marR="68580" marT="0" marB="0"/>
                </a:tc>
              </a:tr>
              <a:tr h="251246">
                <a:tc>
                  <a:txBody>
                    <a:bodyPr/>
                    <a:lstStyle/>
                    <a:p>
                      <a:pPr algn="just">
                        <a:spcAft>
                          <a:spcPts val="0"/>
                        </a:spcAft>
                      </a:pPr>
                      <a:r>
                        <a:rPr lang="es-ES" sz="1200">
                          <a:effectLst/>
                          <a:latin typeface="Century Gothic" panose="020B0502020202020204" pitchFamily="34" charset="0"/>
                        </a:rPr>
                        <a:t>País </a:t>
                      </a:r>
                      <a:endParaRPr lang="es-ES" sz="140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200">
                          <a:effectLst/>
                          <a:latin typeface="Century Gothic" panose="020B0502020202020204" pitchFamily="34" charset="0"/>
                        </a:rPr>
                        <a:t>Ecuador</a:t>
                      </a:r>
                      <a:endParaRPr lang="es-ES" sz="1400">
                        <a:effectLst/>
                        <a:latin typeface="Century Gothic" panose="020B0502020202020204" pitchFamily="34" charset="0"/>
                        <a:ea typeface="Times New Roman" panose="02020603050405020304" pitchFamily="18" charset="0"/>
                      </a:endParaRPr>
                    </a:p>
                  </a:txBody>
                  <a:tcPr marL="68580" marR="68580" marT="0" marB="0"/>
                </a:tc>
              </a:tr>
              <a:tr h="251246">
                <a:tc>
                  <a:txBody>
                    <a:bodyPr/>
                    <a:lstStyle/>
                    <a:p>
                      <a:pPr algn="just">
                        <a:spcAft>
                          <a:spcPts val="0"/>
                        </a:spcAft>
                      </a:pPr>
                      <a:r>
                        <a:rPr lang="es-ES" sz="1200">
                          <a:effectLst/>
                          <a:latin typeface="Century Gothic" panose="020B0502020202020204" pitchFamily="34" charset="0"/>
                        </a:rPr>
                        <a:t>Región</a:t>
                      </a:r>
                      <a:endParaRPr lang="es-ES" sz="140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200">
                          <a:effectLst/>
                          <a:latin typeface="Century Gothic" panose="020B0502020202020204" pitchFamily="34" charset="0"/>
                        </a:rPr>
                        <a:t>Sierra </a:t>
                      </a:r>
                      <a:endParaRPr lang="es-ES" sz="1400">
                        <a:effectLst/>
                        <a:latin typeface="Century Gothic" panose="020B0502020202020204" pitchFamily="34" charset="0"/>
                        <a:ea typeface="Times New Roman" panose="02020603050405020304" pitchFamily="18" charset="0"/>
                      </a:endParaRPr>
                    </a:p>
                  </a:txBody>
                  <a:tcPr marL="68580" marR="68580" marT="0" marB="0"/>
                </a:tc>
              </a:tr>
              <a:tr h="251246">
                <a:tc>
                  <a:txBody>
                    <a:bodyPr/>
                    <a:lstStyle/>
                    <a:p>
                      <a:pPr algn="just">
                        <a:spcAft>
                          <a:spcPts val="0"/>
                        </a:spcAft>
                      </a:pPr>
                      <a:r>
                        <a:rPr lang="es-ES" sz="1200">
                          <a:effectLst/>
                          <a:latin typeface="Century Gothic" panose="020B0502020202020204" pitchFamily="34" charset="0"/>
                        </a:rPr>
                        <a:t>Provincia </a:t>
                      </a:r>
                      <a:endParaRPr lang="es-ES" sz="140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200">
                          <a:effectLst/>
                          <a:latin typeface="Century Gothic" panose="020B0502020202020204" pitchFamily="34" charset="0"/>
                        </a:rPr>
                        <a:t>Pichincha</a:t>
                      </a:r>
                      <a:endParaRPr lang="es-ES" sz="1400">
                        <a:effectLst/>
                        <a:latin typeface="Century Gothic" panose="020B0502020202020204" pitchFamily="34" charset="0"/>
                        <a:ea typeface="Times New Roman" panose="02020603050405020304" pitchFamily="18" charset="0"/>
                      </a:endParaRPr>
                    </a:p>
                  </a:txBody>
                  <a:tcPr marL="68580" marR="68580" marT="0" marB="0"/>
                </a:tc>
              </a:tr>
              <a:tr h="251246">
                <a:tc>
                  <a:txBody>
                    <a:bodyPr/>
                    <a:lstStyle/>
                    <a:p>
                      <a:pPr algn="just">
                        <a:spcAft>
                          <a:spcPts val="0"/>
                        </a:spcAft>
                      </a:pPr>
                      <a:r>
                        <a:rPr lang="es-ES" sz="1200">
                          <a:effectLst/>
                          <a:latin typeface="Century Gothic" panose="020B0502020202020204" pitchFamily="34" charset="0"/>
                        </a:rPr>
                        <a:t>Cantón</a:t>
                      </a:r>
                      <a:endParaRPr lang="es-ES" sz="140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200">
                          <a:effectLst/>
                          <a:latin typeface="Century Gothic" panose="020B0502020202020204" pitchFamily="34" charset="0"/>
                        </a:rPr>
                        <a:t>Quito</a:t>
                      </a:r>
                      <a:endParaRPr lang="es-ES" sz="1400">
                        <a:effectLst/>
                        <a:latin typeface="Century Gothic" panose="020B0502020202020204" pitchFamily="34" charset="0"/>
                        <a:ea typeface="Times New Roman" panose="02020603050405020304" pitchFamily="18" charset="0"/>
                      </a:endParaRPr>
                    </a:p>
                  </a:txBody>
                  <a:tcPr marL="68580" marR="68580" marT="0" marB="0"/>
                </a:tc>
              </a:tr>
              <a:tr h="251246">
                <a:tc>
                  <a:txBody>
                    <a:bodyPr/>
                    <a:lstStyle/>
                    <a:p>
                      <a:pPr algn="just">
                        <a:spcAft>
                          <a:spcPts val="0"/>
                        </a:spcAft>
                      </a:pPr>
                      <a:r>
                        <a:rPr lang="es-ES" sz="1200">
                          <a:effectLst/>
                          <a:latin typeface="Century Gothic" panose="020B0502020202020204" pitchFamily="34" charset="0"/>
                        </a:rPr>
                        <a:t> Ciudad </a:t>
                      </a:r>
                      <a:endParaRPr lang="es-ES" sz="140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200">
                          <a:effectLst/>
                          <a:latin typeface="Century Gothic" panose="020B0502020202020204" pitchFamily="34" charset="0"/>
                        </a:rPr>
                        <a:t>Quito</a:t>
                      </a:r>
                      <a:endParaRPr lang="es-ES" sz="1400">
                        <a:effectLst/>
                        <a:latin typeface="Century Gothic" panose="020B0502020202020204" pitchFamily="34" charset="0"/>
                        <a:ea typeface="Times New Roman" panose="02020603050405020304" pitchFamily="18" charset="0"/>
                      </a:endParaRPr>
                    </a:p>
                  </a:txBody>
                  <a:tcPr marL="68580" marR="68580" marT="0" marB="0"/>
                </a:tc>
              </a:tr>
              <a:tr h="251246">
                <a:tc>
                  <a:txBody>
                    <a:bodyPr/>
                    <a:lstStyle/>
                    <a:p>
                      <a:pPr algn="just">
                        <a:spcAft>
                          <a:spcPts val="0"/>
                        </a:spcAft>
                      </a:pPr>
                      <a:r>
                        <a:rPr lang="es-ES" sz="1200">
                          <a:effectLst/>
                          <a:latin typeface="Century Gothic" panose="020B0502020202020204" pitchFamily="34" charset="0"/>
                        </a:rPr>
                        <a:t>Densidad</a:t>
                      </a:r>
                      <a:endParaRPr lang="es-ES" sz="140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200" dirty="0">
                          <a:effectLst/>
                          <a:latin typeface="Century Gothic" panose="020B0502020202020204" pitchFamily="34" charset="0"/>
                        </a:rPr>
                        <a:t>Urbana </a:t>
                      </a:r>
                      <a:endParaRPr lang="es-ES" sz="14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sp>
        <p:nvSpPr>
          <p:cNvPr id="4" name="Marcador de texto 3"/>
          <p:cNvSpPr>
            <a:spLocks noGrp="1"/>
          </p:cNvSpPr>
          <p:nvPr>
            <p:ph type="body" sz="quarter" idx="3"/>
          </p:nvPr>
        </p:nvSpPr>
        <p:spPr>
          <a:xfrm>
            <a:off x="4283968" y="1916832"/>
            <a:ext cx="4392488" cy="285198"/>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ctr"/>
            <a:r>
              <a:rPr lang="es-ES" sz="1600" dirty="0" smtClean="0">
                <a:latin typeface="Century Gothic" panose="020B0502020202020204" pitchFamily="34" charset="0"/>
              </a:rPr>
              <a:t>Segmentación Demográfica</a:t>
            </a:r>
            <a:endParaRPr lang="es-ES" sz="1600" dirty="0">
              <a:latin typeface="Century Gothic" panose="020B0502020202020204" pitchFamily="34" charset="0"/>
            </a:endParaRPr>
          </a:p>
        </p:txBody>
      </p:sp>
      <p:graphicFrame>
        <p:nvGraphicFramePr>
          <p:cNvPr id="14" name="Marcador de contenido 13"/>
          <p:cNvGraphicFramePr>
            <a:graphicFrameLocks noGrp="1"/>
          </p:cNvGraphicFramePr>
          <p:nvPr>
            <p:ph sz="quarter" idx="4"/>
            <p:extLst>
              <p:ext uri="{D42A27DB-BD31-4B8C-83A1-F6EECF244321}">
                <p14:modId xmlns:p14="http://schemas.microsoft.com/office/powerpoint/2010/main" val="1334901215"/>
              </p:ext>
            </p:extLst>
          </p:nvPr>
        </p:nvGraphicFramePr>
        <p:xfrm>
          <a:off x="4361676" y="2322763"/>
          <a:ext cx="4314780" cy="2189606"/>
        </p:xfrm>
        <a:graphic>
          <a:graphicData uri="http://schemas.openxmlformats.org/drawingml/2006/table">
            <a:tbl>
              <a:tblPr firstRow="1" firstCol="1" bandRow="1">
                <a:tableStyleId>{7DF18680-E054-41AD-8BC1-D1AEF772440D}</a:tableStyleId>
              </a:tblPr>
              <a:tblGrid>
                <a:gridCol w="2082388"/>
                <a:gridCol w="2232392"/>
              </a:tblGrid>
              <a:tr h="208298">
                <a:tc>
                  <a:txBody>
                    <a:bodyPr/>
                    <a:lstStyle/>
                    <a:p>
                      <a:pPr algn="just">
                        <a:spcAft>
                          <a:spcPts val="0"/>
                        </a:spcAft>
                      </a:pPr>
                      <a:r>
                        <a:rPr lang="es-ES" sz="1200" dirty="0">
                          <a:effectLst/>
                          <a:latin typeface="Century Gothic" panose="020B0502020202020204" pitchFamily="34" charset="0"/>
                        </a:rPr>
                        <a:t>Variables Demográficas</a:t>
                      </a:r>
                      <a:endParaRPr lang="es-ES" sz="1200" dirty="0">
                        <a:effectLst/>
                        <a:latin typeface="Century Gothic" panose="020B0502020202020204" pitchFamily="34" charset="0"/>
                        <a:ea typeface="Times New Roman" panose="02020603050405020304" pitchFamily="18" charset="0"/>
                      </a:endParaRPr>
                    </a:p>
                  </a:txBody>
                  <a:tcPr marL="54198" marR="54198" marT="0" marB="0"/>
                </a:tc>
                <a:tc>
                  <a:txBody>
                    <a:bodyPr/>
                    <a:lstStyle/>
                    <a:p>
                      <a:pPr algn="just">
                        <a:spcAft>
                          <a:spcPts val="0"/>
                        </a:spcAft>
                      </a:pPr>
                      <a:r>
                        <a:rPr lang="es-ES" sz="1200">
                          <a:effectLst/>
                          <a:latin typeface="Century Gothic" panose="020B0502020202020204" pitchFamily="34" charset="0"/>
                        </a:rPr>
                        <a:t>Especificaciones</a:t>
                      </a:r>
                      <a:endParaRPr lang="es-ES" sz="1200">
                        <a:effectLst/>
                        <a:latin typeface="Century Gothic" panose="020B0502020202020204" pitchFamily="34" charset="0"/>
                        <a:ea typeface="Times New Roman" panose="02020603050405020304" pitchFamily="18" charset="0"/>
                      </a:endParaRPr>
                    </a:p>
                  </a:txBody>
                  <a:tcPr marL="54198" marR="54198" marT="0" marB="0"/>
                </a:tc>
              </a:tr>
              <a:tr h="208298">
                <a:tc>
                  <a:txBody>
                    <a:bodyPr/>
                    <a:lstStyle/>
                    <a:p>
                      <a:pPr algn="just">
                        <a:spcAft>
                          <a:spcPts val="0"/>
                        </a:spcAft>
                      </a:pPr>
                      <a:r>
                        <a:rPr lang="es-ES" sz="1200">
                          <a:effectLst/>
                          <a:latin typeface="Century Gothic" panose="020B0502020202020204" pitchFamily="34" charset="0"/>
                        </a:rPr>
                        <a:t>Nacionalidad </a:t>
                      </a:r>
                      <a:endParaRPr lang="es-ES" sz="1200">
                        <a:effectLst/>
                        <a:latin typeface="Century Gothic" panose="020B0502020202020204" pitchFamily="34" charset="0"/>
                        <a:ea typeface="Times New Roman" panose="02020603050405020304" pitchFamily="18" charset="0"/>
                      </a:endParaRPr>
                    </a:p>
                  </a:txBody>
                  <a:tcPr marL="54198" marR="54198" marT="0" marB="0"/>
                </a:tc>
                <a:tc>
                  <a:txBody>
                    <a:bodyPr/>
                    <a:lstStyle/>
                    <a:p>
                      <a:pPr algn="just">
                        <a:spcAft>
                          <a:spcPts val="0"/>
                        </a:spcAft>
                      </a:pPr>
                      <a:r>
                        <a:rPr lang="es-ES" sz="1200">
                          <a:effectLst/>
                          <a:latin typeface="Century Gothic" panose="020B0502020202020204" pitchFamily="34" charset="0"/>
                        </a:rPr>
                        <a:t>Ecuatoriana </a:t>
                      </a:r>
                      <a:endParaRPr lang="es-ES" sz="1200">
                        <a:effectLst/>
                        <a:latin typeface="Century Gothic" panose="020B0502020202020204" pitchFamily="34" charset="0"/>
                        <a:ea typeface="Times New Roman" panose="02020603050405020304" pitchFamily="18" charset="0"/>
                      </a:endParaRPr>
                    </a:p>
                  </a:txBody>
                  <a:tcPr marL="54198" marR="54198" marT="0" marB="0"/>
                </a:tc>
              </a:tr>
              <a:tr h="208298">
                <a:tc>
                  <a:txBody>
                    <a:bodyPr/>
                    <a:lstStyle/>
                    <a:p>
                      <a:pPr algn="just">
                        <a:spcAft>
                          <a:spcPts val="0"/>
                        </a:spcAft>
                      </a:pPr>
                      <a:r>
                        <a:rPr lang="es-ES" sz="1200">
                          <a:effectLst/>
                          <a:latin typeface="Century Gothic" panose="020B0502020202020204" pitchFamily="34" charset="0"/>
                        </a:rPr>
                        <a:t>Edad </a:t>
                      </a:r>
                      <a:endParaRPr lang="es-ES" sz="1200">
                        <a:effectLst/>
                        <a:latin typeface="Century Gothic" panose="020B0502020202020204" pitchFamily="34" charset="0"/>
                        <a:ea typeface="Times New Roman" panose="02020603050405020304" pitchFamily="18" charset="0"/>
                      </a:endParaRPr>
                    </a:p>
                  </a:txBody>
                  <a:tcPr marL="54198" marR="54198" marT="0" marB="0"/>
                </a:tc>
                <a:tc>
                  <a:txBody>
                    <a:bodyPr/>
                    <a:lstStyle/>
                    <a:p>
                      <a:pPr algn="just">
                        <a:spcAft>
                          <a:spcPts val="0"/>
                        </a:spcAft>
                      </a:pPr>
                      <a:r>
                        <a:rPr lang="es-ES" sz="1200" dirty="0">
                          <a:effectLst/>
                          <a:latin typeface="Century Gothic" panose="020B0502020202020204" pitchFamily="34" charset="0"/>
                        </a:rPr>
                        <a:t>De 25 a </a:t>
                      </a:r>
                      <a:r>
                        <a:rPr lang="es-ES" sz="1200" dirty="0" smtClean="0">
                          <a:effectLst/>
                          <a:latin typeface="Century Gothic" panose="020B0502020202020204" pitchFamily="34" charset="0"/>
                        </a:rPr>
                        <a:t>50 </a:t>
                      </a:r>
                      <a:r>
                        <a:rPr lang="es-ES" sz="1200" dirty="0">
                          <a:effectLst/>
                          <a:latin typeface="Century Gothic" panose="020B0502020202020204" pitchFamily="34" charset="0"/>
                        </a:rPr>
                        <a:t>años</a:t>
                      </a:r>
                      <a:endParaRPr lang="es-ES" sz="1200" dirty="0">
                        <a:effectLst/>
                        <a:latin typeface="Century Gothic" panose="020B0502020202020204" pitchFamily="34" charset="0"/>
                        <a:ea typeface="Times New Roman" panose="02020603050405020304" pitchFamily="18" charset="0"/>
                      </a:endParaRPr>
                    </a:p>
                  </a:txBody>
                  <a:tcPr marL="54198" marR="54198" marT="0" marB="0"/>
                </a:tc>
              </a:tr>
              <a:tr h="208298">
                <a:tc>
                  <a:txBody>
                    <a:bodyPr/>
                    <a:lstStyle/>
                    <a:p>
                      <a:pPr algn="just">
                        <a:spcAft>
                          <a:spcPts val="0"/>
                        </a:spcAft>
                      </a:pPr>
                      <a:r>
                        <a:rPr lang="es-ES" sz="1200">
                          <a:effectLst/>
                          <a:latin typeface="Century Gothic" panose="020B0502020202020204" pitchFamily="34" charset="0"/>
                        </a:rPr>
                        <a:t>Clase </a:t>
                      </a:r>
                      <a:endParaRPr lang="es-ES" sz="1200">
                        <a:effectLst/>
                        <a:latin typeface="Century Gothic" panose="020B0502020202020204" pitchFamily="34" charset="0"/>
                        <a:ea typeface="Times New Roman" panose="02020603050405020304" pitchFamily="18" charset="0"/>
                      </a:endParaRPr>
                    </a:p>
                  </a:txBody>
                  <a:tcPr marL="54198" marR="54198" marT="0" marB="0"/>
                </a:tc>
                <a:tc>
                  <a:txBody>
                    <a:bodyPr/>
                    <a:lstStyle/>
                    <a:p>
                      <a:pPr algn="just">
                        <a:spcAft>
                          <a:spcPts val="0"/>
                        </a:spcAft>
                      </a:pPr>
                      <a:r>
                        <a:rPr lang="es-ES" sz="1200">
                          <a:effectLst/>
                          <a:latin typeface="Century Gothic" panose="020B0502020202020204" pitchFamily="34" charset="0"/>
                        </a:rPr>
                        <a:t>Media-Alta</a:t>
                      </a:r>
                      <a:endParaRPr lang="es-ES" sz="1200">
                        <a:effectLst/>
                        <a:latin typeface="Century Gothic" panose="020B0502020202020204" pitchFamily="34" charset="0"/>
                        <a:ea typeface="Times New Roman" panose="02020603050405020304" pitchFamily="18" charset="0"/>
                      </a:endParaRPr>
                    </a:p>
                  </a:txBody>
                  <a:tcPr marL="54198" marR="54198" marT="0" marB="0"/>
                </a:tc>
              </a:tr>
              <a:tr h="208298">
                <a:tc>
                  <a:txBody>
                    <a:bodyPr/>
                    <a:lstStyle/>
                    <a:p>
                      <a:pPr algn="just">
                        <a:spcAft>
                          <a:spcPts val="0"/>
                        </a:spcAft>
                      </a:pPr>
                      <a:r>
                        <a:rPr lang="es-ES" sz="1200">
                          <a:effectLst/>
                          <a:latin typeface="Century Gothic" panose="020B0502020202020204" pitchFamily="34" charset="0"/>
                        </a:rPr>
                        <a:t>Educación </a:t>
                      </a:r>
                      <a:endParaRPr lang="es-ES" sz="1200">
                        <a:effectLst/>
                        <a:latin typeface="Century Gothic" panose="020B0502020202020204" pitchFamily="34" charset="0"/>
                        <a:ea typeface="Times New Roman" panose="02020603050405020304" pitchFamily="18" charset="0"/>
                      </a:endParaRPr>
                    </a:p>
                  </a:txBody>
                  <a:tcPr marL="54198" marR="54198" marT="0" marB="0"/>
                </a:tc>
                <a:tc>
                  <a:txBody>
                    <a:bodyPr/>
                    <a:lstStyle/>
                    <a:p>
                      <a:pPr algn="just">
                        <a:spcAft>
                          <a:spcPts val="0"/>
                        </a:spcAft>
                      </a:pPr>
                      <a:r>
                        <a:rPr lang="es-ES" sz="1200">
                          <a:effectLst/>
                          <a:latin typeface="Century Gothic" panose="020B0502020202020204" pitchFamily="34" charset="0"/>
                        </a:rPr>
                        <a:t>Primaria, secundaria, universitaria, etc.</a:t>
                      </a:r>
                      <a:endParaRPr lang="es-ES" sz="1200">
                        <a:effectLst/>
                        <a:latin typeface="Century Gothic" panose="020B0502020202020204" pitchFamily="34" charset="0"/>
                        <a:ea typeface="Times New Roman" panose="02020603050405020304" pitchFamily="18" charset="0"/>
                      </a:endParaRPr>
                    </a:p>
                  </a:txBody>
                  <a:tcPr marL="54198" marR="54198" marT="0" marB="0"/>
                </a:tc>
              </a:tr>
              <a:tr h="208298">
                <a:tc>
                  <a:txBody>
                    <a:bodyPr/>
                    <a:lstStyle/>
                    <a:p>
                      <a:pPr algn="just">
                        <a:spcAft>
                          <a:spcPts val="0"/>
                        </a:spcAft>
                      </a:pPr>
                      <a:r>
                        <a:rPr lang="es-ES" sz="1200">
                          <a:effectLst/>
                          <a:latin typeface="Century Gothic" panose="020B0502020202020204" pitchFamily="34" charset="0"/>
                        </a:rPr>
                        <a:t>Tamaño de familia</a:t>
                      </a:r>
                      <a:endParaRPr lang="es-ES" sz="1200">
                        <a:effectLst/>
                        <a:latin typeface="Century Gothic" panose="020B0502020202020204" pitchFamily="34" charset="0"/>
                        <a:ea typeface="Times New Roman" panose="02020603050405020304" pitchFamily="18" charset="0"/>
                      </a:endParaRPr>
                    </a:p>
                  </a:txBody>
                  <a:tcPr marL="54198" marR="54198" marT="0" marB="0"/>
                </a:tc>
                <a:tc>
                  <a:txBody>
                    <a:bodyPr/>
                    <a:lstStyle/>
                    <a:p>
                      <a:pPr algn="just">
                        <a:spcAft>
                          <a:spcPts val="0"/>
                        </a:spcAft>
                      </a:pPr>
                      <a:r>
                        <a:rPr lang="es-ES" sz="1200">
                          <a:effectLst/>
                          <a:latin typeface="Century Gothic" panose="020B0502020202020204" pitchFamily="34" charset="0"/>
                        </a:rPr>
                        <a:t>Familia tipo (4 miembros)</a:t>
                      </a:r>
                      <a:endParaRPr lang="es-ES" sz="1200">
                        <a:effectLst/>
                        <a:latin typeface="Century Gothic" panose="020B0502020202020204" pitchFamily="34" charset="0"/>
                        <a:ea typeface="Times New Roman" panose="02020603050405020304" pitchFamily="18" charset="0"/>
                      </a:endParaRPr>
                    </a:p>
                  </a:txBody>
                  <a:tcPr marL="54198" marR="54198" marT="0" marB="0"/>
                </a:tc>
              </a:tr>
              <a:tr h="208298">
                <a:tc>
                  <a:txBody>
                    <a:bodyPr/>
                    <a:lstStyle/>
                    <a:p>
                      <a:pPr algn="just">
                        <a:spcAft>
                          <a:spcPts val="0"/>
                        </a:spcAft>
                      </a:pPr>
                      <a:r>
                        <a:rPr lang="es-ES" sz="1200">
                          <a:effectLst/>
                          <a:latin typeface="Century Gothic" panose="020B0502020202020204" pitchFamily="34" charset="0"/>
                        </a:rPr>
                        <a:t>Sexo </a:t>
                      </a:r>
                      <a:endParaRPr lang="es-ES" sz="1200">
                        <a:effectLst/>
                        <a:latin typeface="Century Gothic" panose="020B0502020202020204" pitchFamily="34" charset="0"/>
                        <a:ea typeface="Times New Roman" panose="02020603050405020304" pitchFamily="18" charset="0"/>
                      </a:endParaRPr>
                    </a:p>
                  </a:txBody>
                  <a:tcPr marL="54198" marR="54198" marT="0" marB="0"/>
                </a:tc>
                <a:tc>
                  <a:txBody>
                    <a:bodyPr/>
                    <a:lstStyle/>
                    <a:p>
                      <a:pPr algn="just">
                        <a:spcAft>
                          <a:spcPts val="0"/>
                        </a:spcAft>
                      </a:pPr>
                      <a:r>
                        <a:rPr lang="es-ES" sz="1200">
                          <a:effectLst/>
                          <a:latin typeface="Century Gothic" panose="020B0502020202020204" pitchFamily="34" charset="0"/>
                        </a:rPr>
                        <a:t>Masculino y femenino</a:t>
                      </a:r>
                      <a:endParaRPr lang="es-ES" sz="1200">
                        <a:effectLst/>
                        <a:latin typeface="Century Gothic" panose="020B0502020202020204" pitchFamily="34" charset="0"/>
                        <a:ea typeface="Times New Roman" panose="02020603050405020304" pitchFamily="18" charset="0"/>
                      </a:endParaRPr>
                    </a:p>
                  </a:txBody>
                  <a:tcPr marL="54198" marR="54198" marT="0" marB="0"/>
                </a:tc>
              </a:tr>
              <a:tr h="208298">
                <a:tc>
                  <a:txBody>
                    <a:bodyPr/>
                    <a:lstStyle/>
                    <a:p>
                      <a:pPr algn="just">
                        <a:spcAft>
                          <a:spcPts val="0"/>
                        </a:spcAft>
                      </a:pPr>
                      <a:r>
                        <a:rPr lang="es-ES" sz="1200">
                          <a:effectLst/>
                          <a:latin typeface="Century Gothic" panose="020B0502020202020204" pitchFamily="34" charset="0"/>
                        </a:rPr>
                        <a:t>Estado civil</a:t>
                      </a:r>
                      <a:endParaRPr lang="es-ES" sz="1200">
                        <a:effectLst/>
                        <a:latin typeface="Century Gothic" panose="020B0502020202020204" pitchFamily="34" charset="0"/>
                        <a:ea typeface="Times New Roman" panose="02020603050405020304" pitchFamily="18" charset="0"/>
                      </a:endParaRPr>
                    </a:p>
                  </a:txBody>
                  <a:tcPr marL="54198" marR="54198" marT="0" marB="0"/>
                </a:tc>
                <a:tc>
                  <a:txBody>
                    <a:bodyPr/>
                    <a:lstStyle/>
                    <a:p>
                      <a:pPr algn="just">
                        <a:spcAft>
                          <a:spcPts val="0"/>
                        </a:spcAft>
                      </a:pPr>
                      <a:r>
                        <a:rPr lang="es-ES" sz="1200" dirty="0" smtClean="0">
                          <a:effectLst/>
                          <a:latin typeface="Century Gothic" panose="020B0502020202020204" pitchFamily="34" charset="0"/>
                        </a:rPr>
                        <a:t>Soltero-Casado-viudo-divorciado</a:t>
                      </a:r>
                      <a:r>
                        <a:rPr lang="es-ES" sz="1200" baseline="0" dirty="0" smtClean="0">
                          <a:effectLst/>
                          <a:latin typeface="Century Gothic" panose="020B0502020202020204" pitchFamily="34" charset="0"/>
                        </a:rPr>
                        <a:t> otros</a:t>
                      </a:r>
                      <a:endParaRPr lang="es-ES" sz="1200" dirty="0">
                        <a:effectLst/>
                        <a:latin typeface="Century Gothic" panose="020B0502020202020204" pitchFamily="34" charset="0"/>
                        <a:ea typeface="Times New Roman" panose="02020603050405020304" pitchFamily="18" charset="0"/>
                      </a:endParaRPr>
                    </a:p>
                  </a:txBody>
                  <a:tcPr marL="54198" marR="54198" marT="0" marB="0"/>
                </a:tc>
              </a:tr>
              <a:tr h="208298">
                <a:tc>
                  <a:txBody>
                    <a:bodyPr/>
                    <a:lstStyle/>
                    <a:p>
                      <a:pPr algn="just">
                        <a:spcAft>
                          <a:spcPts val="0"/>
                        </a:spcAft>
                      </a:pPr>
                      <a:r>
                        <a:rPr lang="es-ES" sz="1200" dirty="0">
                          <a:effectLst/>
                          <a:latin typeface="Century Gothic" panose="020B0502020202020204" pitchFamily="34" charset="0"/>
                        </a:rPr>
                        <a:t>Nivel de Ingresos</a:t>
                      </a:r>
                      <a:endParaRPr lang="es-ES" sz="1200" dirty="0">
                        <a:effectLst/>
                        <a:latin typeface="Century Gothic" panose="020B0502020202020204" pitchFamily="34" charset="0"/>
                        <a:ea typeface="Times New Roman" panose="02020603050405020304" pitchFamily="18" charset="0"/>
                      </a:endParaRPr>
                    </a:p>
                  </a:txBody>
                  <a:tcPr marL="54198" marR="54198" marT="0" marB="0"/>
                </a:tc>
                <a:tc>
                  <a:txBody>
                    <a:bodyPr/>
                    <a:lstStyle/>
                    <a:p>
                      <a:pPr algn="just">
                        <a:spcAft>
                          <a:spcPts val="0"/>
                        </a:spcAft>
                      </a:pPr>
                      <a:r>
                        <a:rPr lang="es-ES" sz="1200" dirty="0">
                          <a:effectLst/>
                          <a:latin typeface="Century Gothic" panose="020B0502020202020204" pitchFamily="34" charset="0"/>
                        </a:rPr>
                        <a:t>De 600 en adelante </a:t>
                      </a:r>
                      <a:endParaRPr lang="es-ES" sz="1200" dirty="0">
                        <a:effectLst/>
                        <a:latin typeface="Century Gothic" panose="020B0502020202020204" pitchFamily="34" charset="0"/>
                        <a:ea typeface="Times New Roman" panose="02020603050405020304" pitchFamily="18" charset="0"/>
                      </a:endParaRPr>
                    </a:p>
                  </a:txBody>
                  <a:tcPr marL="54198" marR="54198" marT="0" marB="0"/>
                </a:tc>
              </a:tr>
            </a:tbl>
          </a:graphicData>
        </a:graphic>
      </p:graphicFrame>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77840" name="AutoShape 16" descr="data:image/jpeg;base64,/9j/4AAQSkZJRgABAQAAAQABAAD/2wCEAAkGBhQSERUUExQWFBUWFx0ZGRcXFxgYGRweGBwcHBobGBocHCYfGhwjHB0dHy8gIycpLCwsFx4xNTAqNSYrLCkBCQoKDgwOGg8PGiwkHyQqKSwsLCwsLCwsLCwpLCwsLCwsLCwsLCwsLCwsLCwsLCwsLCwsLCwsLCwsLCwsLCwsLP/AABEIAH8BjgMBIgACEQEDEQH/xAAcAAACAwADAQAAAAAAAAAAAAAGBwAEBQIDCAH/xABIEAABAwIEAggDBAcFBwQDAAABAgMRAAQFEiExBkEHEyJRYXGBkTKhsRRSwdEjQnKCorLwFSRikuElM0NTc8LxFjSDowhjZP/EABoBAAIDAQEAAAAAAAAAAAAAAAADAQIEBQb/xAAtEQACAgEDBAIBAgYDAAAAAAAAAQIRAxIhMQQTQVEiYbEycRWBocHR8AUzQv/aAAwDAQACEQMRAD8AdldF9ftstqcdWEISJUpRgCu+gvpZsi7ZJTBKQ+gqjYABW/hMe4oJSt0bOAca2l6pSbd4LUnUpIKVR3gKAJHiK26RnACwi6ZgJBDoBIImFaae8U3sR4qtbdaW3n20LVskn6x8PrFVjLUMyY9Do1alfELCgCCCCJBGoIPdX2rCiVKlSgCVKlSgCVKlYfGXEf2K2LiRmcUQhtPepW0+AAJ9KCUrNypSywHjDEG1tKuwhbDjgQVAJzJKzCfhjSaZ1QmnwTKLi6Z8qVKlSVJUqvfYk0ynM64htO0rUEj571LLEG3k5mnEOJ70KCh8qALFSpUoAlSpUoAlSh7EekLD2Huodu2kOAwUkk5T3KUAUpPmRW+06FAKSQpJEggyCDsQRuKAOVSpUoAlSpUoAlSpUoAlSpUoAlSpUBoAlSpUJoAlSk890xXjtwRa2qVsgwApKipQnckEQf61pp4Jin2hhDuUoKhqhW6SCQoHyINRaJcWt2XqlSpUkEqVKlAEqVKqYnizVujO84ltO0nme4DcnwFAFupWXg3E9tdFQYcCindJCkqHjCgDHjWpQS1XJKlSpQQSpUqUASgzpH4rSwwphBSp5xMFJk5UncmNieXvGlEPEuKG3tXXhEoTInaSQJPlM0g7nElPFS1r0JJKpEkjU68vrvVZMx9V1DxKo8mz0f3LbF0hVyQETKTGgXHZJPIePfFWXsJaev7skoWlTiiFhQPZWnMFJjTfShwrKgMqREjVUjmNQBrWtwrhCVFwQQUqkgHsnQZe7nO/hSJ2ojel/wCR7mT5xrbi7G5wRYrZsWW3N0gx+yVEp8tDVfHOkSytHupdcPWCJCUlWWfvEaA843rlwjxAl8ltMnq0iZEbHLA5+/dStb4aVcIfzpQX1uKVnUrtBRcIIMjQCKZ3PimboY9cnaoduH4i2+2HGlhaFbEf1ofA13rWACSYA1JpX9Dl2tt26s3NFN5VxMjcpJHgez8qO+Kbvq7ZavEA+RNX1fGyjhUtIucS6Sr127Um2CUstqiMoUojvVuRO8DamBhHE6XGC44MikNlagNRABkp9qS2BkC9KU6ku5iRPw5TmG/fp4UV4b2rfECnRJZc6sAkgDKnMR5wTWdZHqRplijpLmG9K1w8S6m2T9nSuFaqzBPfMxI32iibj60S7Z9Z/wAshYMxooZT8lClrwPctC3eCz2ECSCYhXbQQBzKgRpz0rC4n4vunALdTqupQEgIEAHLtmI1UZ7+6mwbm3EpOChUkMHBLJLqG0LkhzImcxMFKp589JnwpnV5oTxc71LSEAtlCsxIUZKk7EHcamY76PuBukm5LqGrn9KhRCc8ALTOgKo3Hn71eGNpblM81OWw2alSsHFeNrdhSkkqWpOhCBMHuJJAqW0uTNKSjuwD6ULQOXw64/o0tISgGYClqXmPnoNfKuvhm7Yw+7ZyvJQy6laXsyuzKACkk8lBRj1rhxTxQbpxLnVFCUEZdMxVlMwo7SCdqC8bxNF1eIQVANIURmAj4jKj+E+FITbnfg2x0vCq8nobCsft7kEsPIdjfKZI8xvV+vPTxOG3bb9uVZJEgyJiCpM80kbGn5hmIJfZQ6j4XEhQ9eX4U9NNWjNKLi6ZZqljq1C2fKFZFBpZSr7pCDB9DrV2q2I3rTTalvKShsDtFZ015eM91SVPOXCWCJQrM8gOZgFKUrtfEdJnxNPLo/YyWmQApSHFZUT8KTByjuEyY5TShuMZQ4+4m3QvqDCUiDISCMoI35U6uE2Am2SQoKzHNIIMTykaTWbG25s3ZlFYlR3YxxJbWsfaHkNZtgo6nySNSPGKu2l2h1AW2tK0KEhSSCD5EV53sb84ni7z7oKmkKJCdwEJMNjyjXznvp2cLMBtbqUJyIMKy7DNKkqIHLNCTTtfy0mZ4moaghqVKlXFAHxv0km0eFvboDjsAqmSBOwgEax7VrcK8VruD1b7fUuxmA5KT3p1M+9KHEL0Lxe4Uqe0DEHWJzdnxjSjHCbhf27DklSiuFlSTGierjlvP1FZe49Rt7Ue3Y01KA30qUjukO4cvsSdYzlCLeEJGpSCRKlGNpPPuAo36MMQfSly0ucxW0Atsq1lBJToeYChp+1T9aujO8bUdRkdKFw87eNWyXS22GwoiTClKUodqDrAGx761OB7Ny2uAyHOsaW0VEcgtJGscu6q3SZYo+026uyVODIUk9qEKBkDuhRFbHC9zbtP9QBleUkrSMpgonUBWxI7u7WqW9dDdEe1qC6vigYMaHka+0OcYccM2CNTneI7LY8div7qfmacZkKw4e9a3iWSsIURCoSDEgqnXfWPSm7wglQtEZlFRJUZIA3P5zSAt8ccW+XXHBmKyrtczJKgknbXYVt4b0xXCLdxlQSoQtKVapWjODlgjQ5Z5jlvSIqpM2ZHqxpIZT3S1Ype6uXCM2TrAiW523mSJ0mKMm3AoAgggiQRsQedJHgaxZet+rW0kjOElaozJzA5Vp8iIjSmRwBiOe3U2r4mVlB9Dy8Jn5VMclumLyYdMbQT1KlSnGYlBPSPbKPVOpTmLSVkSYTKso9wJNFWK4w1bNlx5YQnx3J7gNyaW+OdJDd0UtJRlbKiAVkZlHYabAb9/KqzVxGYnUkzT4XzuvsqLaUFEKzpVmJBQZQdJiT8qP3XQlJUogJSCSToABqSaWlrxi3YrCVoCiUdpKT2gBHI84kx4Vb4+4waewd5y2WVheVtUaFGY65xukQCPGajGti+d3Ir3HTeyHSEW7jjSdOszAE6xISRt5maPsHxZu5ZQ80ZQsSO8d4I5EHSlHwNZjqQ0rIpKiUrBEyFJnfYGfpRN0N3Q6i5ZCsyWnzlPelQ/NJ96IzUm0RkxOCTGFUqVKuJMbjRkqsLkCJ6snXbSD+FeenGFJUVZEnWdDzE+HMEivSWM2XXW7rX321J9xXnVttCiRkjcDXmOVUk6Od1eKeScVBXt/vlHUh2QQ4vu7InXU8t1UWcJXiEBYyqSCoco5d28f60F2CiCrKiDI+LQ7d2+9bOG4sWs6Vty4ZSZzACCQMoB3ncmlZN0L6Hp5TyuK4XPH4X+bDvgDFmmlvvOqDaVFcb69uYA1JMD51SbxZKru4WhJCFudmQZnmRyHak67SaHsOu202gVnQ4tAKskfAScqQTsSSCdK5cOPKUIV+rrmndSidY8tfUVmnNqLj6PTwUVNLzX4C7o64eTbXz7xczB5HZneVKzHN3zAg1x6aeLOoS3boPacGZQ7hMCfMg+1dWAOBCwkSADseW+31/8UK9OZBv2iNzboJ/zLin9PPuJxl4E9RDtyUl5Ojhi8TcIdbhP2hYOU6AnMIJSfDUkb+ddDvFTrLblq3lCiFNuKIkxspKQdpg6790cwqxulJUCCQUmQQYII2INXH1rcWpZMrMrKu8iVE/WnrBFO/AnJmnKFLkK+GcKffbeQlMBQCgog5cySOzm7z3eFVcQwdQWQ8ChWmmkgEaT9amC408hr9C6psq3ywR7EEVftmV3CghSyVrWAVrJJOhJn2q8MShLW+DnZ+ullgsUFU7oCkuQvKdxI9eVMTC8C6tpL6eszbL0Ay5Ykzy3TQazwy8+86W0wltZClcgQYgd55xTc4ewdT9sq3WpSFLCsy0nkTrA7zl2/KlZk5NUdPA6i9S3DG6x/LYfaQQT1YI7sx7P830pMC+PWHN+vrrzgmfrR4zhwt8JdZClrGYEZtgSRITpoJE+ZNLjGAEvpQP1UifM6n8KXkdujF1XTycdfhBPgl/1AWnKHELE5FAEBWwVrt5c/CgvEcOWw4p+EwDMRA13HcN6I7Fwken0qjetqurgMAw2lOZzx5hPrp86V3NK34MfTTyuajFnY7cjEGGmklQcTEyNAEiJ9tzz0pq9HNq4zbdUtecAyjSCBzSfXX1oc4JwVvKVgAFX4bfnW9b4l1Sm0RCiVKg7RMR5waxx6uSmlHg9DPH3P3DKvP/AEjcYKurspBPUtEhKe+DBV5k/KKfrLkpCoiQDFeVsXJLi1nmpWbwkn6T8q6s3aRiS3NBgQZQoieYJG9EnR/jbtvfNJBORxaULTyIUYBjvBIM+dB2GXeZCSdCRA7iYrdwJc3TBnKoAq03KkkEfgfSkpNMZV7BFf8AB6MPxBSGXAtN0oq6rULaTIVCjMFJMgbGKYmFX7bJWVEnNBkax3zrzUT8qCFutpc64yoL1K5kg8yZ1q/1qlNqU0OuSRs0c4GuXWOZ+lQ5PXZq0p49LGRb3SViUmRWJxVxD1GVpPxugifuA6BXnO3lS3Rxs/aPhtZUgjUyABHcpJEn0rZ4ql67UpUpHUI0n/DmVy5A93KmyyfGzHlxuDA7D8DC7wh2VFI+JOqTB3kbfhW/wC6peKKU78aErHaOyRtBPIJ/Gsyyxsl1SRCyVkCQOzqQTMRt/wCDVjibDQW+vT2HAACJ0IB28fypOPG+5FPi0Wl1ke01W9P+Zk4gpS8auSwrMl1RBM6cpAOxgyOYIqrxhxPdNXTpZLrUI6sqTIOSQScwGgKuYiufDWLwsOADQwRtI/OtDibEQ71ixmyZcoB0JHcYPM12P4dPu3F/Grv+xyv4xjWHTJVK6r+4DYJiZF0h15SlCZKlEqVpqNTvrWvi3FTtw8HQS3lEN5VEFIGu+8k86FWDy7p+VXWHZHnS4446tXk29x6dPgd/Rl0gu3KXGXyHHW2ytCtAVBO6Vcp218TNK7E8WU/dOKdMqcUTP4DwGw8q6eDsZ6i4zjbqnAfJSFD/AF9KzMWVkS2vnHzJB/E0rIqewzHwXy2C3IAlJ1/H8Kw79H6VWXbQk1r2S+2UgylQzehH+vyrGtlaqJ11NLqx8FbCLhTiJ2yUvsh0EQJPLUgjcGDrB2ok4G6QzaOqU7K0OHtcj5p5KPhQdYwpOgqzZ4aJMHTeO7ypcsT2a5NyxXGvB6cw/EEPtpcbOZChIO3oRyIqxQL0Q4h1losTOVzT94T9QaJOI+JWrRpa1uICwgqQhSgCojYAbxNOOXlhom4oU/SrjZdvuqnstjKB4/rH3+goMWiujFr5TtyFE5lKOYkeJkmu5StjViEdjgk8ydNTryrMVfLSpxpKiEuABY5EAhQB9QDWskfQUMvP/plftb1DJYx+C1utJyrMoMRtMd071ewzF0YLepAUpxp5MuIgZkAq7JHeRrp3elYNvxkhsAhrtRBBWMkjmNM0UL4lia3nC4syVGSfTYDkABA8qzYoS1Ns0ZskHFRier2H0rSlaSFJUAQRsQRII9K50FdEGIKdw1AVr1a1Ng+Agj2zR6Ua1oMZ8Xsa8vOu5HIEpSFLkGdNdCK9PXKoQo9yT9DXm25bMqIUCCCYUNRIAgwd6rIy58rxSjJeDmXg063cZC4M6VFAJAJTvsPI66URYk7Z3JtlAZQ89Dh+BzIqQZ1gaxrrtQjhzsS0oggiR36d3iP62qxiVkypTDTJXrOadSABJCdN5mkV78G6PzTnj4lX8n5LXFuB29m4lu1f60OarGZKsuUqgEpq9w81lQ5voQfkPyPvWLi/DKGWA80VlQjMCNIUY7v6itbhu5nrBzIT+NZ8zUo3E041KGeKl6YUYOrM8ddBCSfHWfXWh/pwai9tz/8AzJ+Sl0T4A0G0gnXX3JM1n9OzaFt2dwk9o5kx/hMK+R09at0VamM629hNtp1om4dtgpNwsicjJgftEJPyNDyRB23og4ae/wDcJ+8wfkQa6E/0mGPv6f4LGGMZQBW3bHItCxplWk+5j8ayWKtOPQlXl9CCKfJXBr6PNQm11EZfa/IecPwhm4SACE3BVHf1hVP1+VGuEgBpPfuTzmfyoFwYw5cBXwhaVkd+ioHqaNcDUS1ruQD71lh+lHp8iqTK3GEm1fA3SlK/4vypN48qX570inXizyUpuCoSCwcw7xkVAB/rekvi8JDSlAnMjU9ykmCn001B1peSLclRTJbwtL2i9hy48oqxg2CE9bdJcCUhwMkQSZUAQVeGuX2rOtnGwn/fNjzKp9ss1s4Vfo+wlpBStSryY2zBLaZ0VBIBI5Vky42oSteDD0UJRy20GOBsKQkbEHaNqv43hPWNqeRo4yMw8R+sD+6PkKq4cTlHZg0N8e8Tlu0eZR8bq0NkjfKQpSh6xl/eNc3palkUWd2Ta3QZcFcZM3SAgOJ6wfqbEgcxO4HhSM4kZyXly3GnXOCByhSo+VavCuGPMPWrwOpfQmADIClgHN7x61pdNHD3UXiblIhD47R5BxO8eYg+9dzmO3gyzVS38i3sXv0aeRQqCK38Gvst20Qf1iPcVhLZhSiNlGf69a+IKg4g9xpbVkwdSTGcrDnOsfCobSVSkKBJhUScvIAmPOi3CbAWqWg1mJOhIIhUAkq10BkgkjyoQuuOVXDCWw2pt0pRnWkASEfCBOwJ119KKOG31rSnrCQQkJGo0SOQA8dZqlM1bVbNw4Um6Uh5y3S6pGiFOZZEHlPjQzxTeFF7knKuAcoE8oiecg/I0xMLgJgUGdKicht3gNUkpzexAn3j1pksfwsySlqlpeyFu6lIXI0laiRE8517jW5fD+7qSkAANaTpE/D4RP4VxvcISol1JCQvUaxqRrPcJ3jlWPxykhm3DaioZoUdiTEgEepqiaaMrxyjkS+wfwFeRRTMmY05xRbhuFC5dbaPwrV2/wBlIKlfwg1m4dgf9165zsLQrRIB12Gp9ast4wbZKnUzKW1x5qQpI9JM16Pps3f6aaqqtf0OJ1vTrpusxyu7af8AUXVoO0qO412gGNO8H0O/sfrXRYfEfKrCVgacxt5HcViXB2w26Puj83cqU7lGQ6JTJOm0nbumsXibC4abXmmVFKhEQUzA9fwpp9BrU2+bkkqj3ig7pQseodeYGgU8l1vuhyZ9iT7Vz5Sk3b90b4xhTS9JgTh7ZSUkGN/WRt5VWZTKXD+1+NXUWpKZTByHU93jNZts72CPEzTYtMnGqe5Zwx0gb+nh4UT4Lahwk5pBSobxqUmJPLWKFcKGd5tB2Kh9aa7PCiUW63Gk5SAoOpUQoFIAPZgyFQZHLQ7VEsml0aIT2LXQVfnM62di2FDzSY/7qzOKOHlv4i6p5a8qnF6AEnKiQkA7DQaD861OhtxtDj5KoyN6AiJGYAnx2A0763cct13DyXGwNVE9pRAy5QE7Dz8yfCpmnJfEz5HBZfl6QvLrgxVtbXNxlJGdDTOkkBRzLUe7spCZ/wARodbXNN7jbGlM4U8zl1KEoC06fGoBU92k7Uj0JI2Uoepq6TSpmVyTbaN5B09KDHldonvJrXuXT1ZlR22msd46jyoIZ3IWa1LLDFPNvLT/AMBsOEQTIzpQfKM0+lZbUUzehZhLlzcsL+B62UlQ7xmSD7AmpKhh0E4iFWbzXNt3N6OJEfNJpmUluhltdtiV1ar3ShST5tLEH1BJ9adNQwPi0Agg6giD60rekbgNhi3XctyCkpAbMKT2lAHU6gRypp0JdKagMNcnmpAHnmH4TUVbKThGXKEHdNqQpKwEiDsB8var1taOOKbcaBzDtJPL+o5V1X6v0JPn8hRZgfEr1nbss9W2pGVK+3IV20gmDmgifClZEW7scEK4X4Z1YthVy+39nCVAgAntEpJGo1OhGv8AUVx4Wwzq0rKtFz255AaCO8c58aIP/XAeSUG2S2pQgOBYhJVpOiAeemu9YPEFq5YFKz+kaUiU/qiRGYc5AkEefhWKcXWgt0vVJ5XOctXr0vo3U3kjTQJIj/WhzpTdKmrbcpSFgd2pBrqZ4lJBAQBodZJ5j86LOlrA2kYW0tEk9YiCTMhSFegFT0uOSyWbuo6jFkhpjyLGxwpSWC642QAYSSI37q0uGrIozXKgCgOoaVO0OIWY+UVTbulKtSFKJlSRv491Mdrhof8Apy4JHaWC8P8A4iCn5JPvXUkm40zApJTtbr7F7dLUlxwIEpQFKHfCUlUHyAifCvmC4j1jiA4BlKhI117h7x7V94VIIuM2wtLg/wD1KA+Zof60paJGh5R41d3VfQiOHEp69PkcVncpVcNgRDmVRkwFaqA9Y1o2ws5Tl7xHtSqVif2JaWLpC05W2+qVl7pI8ee8eFGlhx3ZKcB+0NwBqDIMxtBEz4CkKqNc7bNfiVwptrs7w0SPRIke2tJrGb4rtUqjshceMkH8jTRwjGVYhaXxCYbKHQkkdodnsg67xr7UuMOTbv2iWHHQ0oPZjO6pkACfMe1Vb4l9l42rh7RgYZhjrwJQCYBmCPkKzbmUwTOuoHdqQf5aamA8KOMrVAbUkqJBPcTmAIjkRNC/HVonr2EJTHVtlKjM5lZ1LKvCSvblRCTcnZOSEVFNGNZLWBOZQ8QoyPau2wtbi+fSlJUrMuQSZy5dM0nYDXSuxq1KzkQOUnwA3J/rmKP7Th5Nom1KQQVA6d8ZZUfEn6VbIla2FQumzaueFH22myh4qLTgdUmPjIM6CdCNwO8Cuzje6TdYGpa8wPY+JBQrMFAEhJE6gn0NE9m/mAPOB60PdKNsV4UsIn9GpKyP8IJn0E1EYpPYHkclvyJXB8PbcKg65AA0gwqfGfpzqve4TkAMqhW0iD6irXCrCVubSfGr3GToFw02D8KQT5qOnyE1ZYkmweS0kkdNzxMGnlJDfWZEoTmCo1ShIPL701da6TXUQEMoB5FSifkIoXxO0U3cvIUIIWdPMyD6gg+td15g6k26bqRkLpZA5yEJXPlGnpUaEW1sZfAfSDcu3jSHlJ6tZy5UpA1UOyZ1OhjnWl09ukW9sJgFxZPokfn86C+jgf3+2/6o+ijR1084cV2TTo/4TsHycET7ge9WSVi5AJwreG6tHLdR7aT+jWfcT8xNAl4+VPCSoFB15mR4GtXh/E+pKlmYy6gc41/Oht25KlKWd1Ekx3kzVYw0trwMlJSUX5DXGOMi4whptSvizuE6AnSAkbwI59wrGdxdbiCmYCgRAE7+dZds5O9EfRthYuMQt2lCUlcqHgkEn5CmqUsUNMHSFShDNPXkSbQP2dooGYmr39nk92nrWzc4Uq3W40vRTa1IPoY+Y19a0eKsK6l+2cCQkXFs04QBACgnKuO6YCv3qyd+dM19mG1+Rt9GKWk2+RrZHZPmlRCv4pob6dcIlLFwEk5ZQTy5FIP8Va/RIgJbeA3kH3KifmZrU4/dbKENOwULnTXUgpA9ddPE1MN4BL/u2/3YU+HXbIs3yJKOrkoCRvlIyk7yFZTI1peNtaKPv60/LDhxhpKkJRKVJJMmZ33pbdJQabWEtQFLkLAjUpOhV46/KoxpxZoyNJWUuCuB1XWZ1aw02AQkkwSrlBOkDvpkYLhTi09QrI40pSit9pxKpKEmElInKrPlkDQxQDgjls2bdLjinGpl62gq7QQoDsb/ABHbamThl7du5RbW7dk0AQFugFQBjZtBAHLdXpTHFSMayyjZyewxppnrUNlpxSChafhiIUOzsCTEnw86tYUtUjMIEAAekT6/QeNVcZ60JcQ46h5QT2nEwlQKgYQWwSABBMk6ztpVHCuNbZYH94azQJzHLqBqAFRsadBJRoTOTk7Z96RSTZu/5vRCkAfWlGPxpt4ri9vdIdZbcDrgYdkI1AmD8WxMgaCaUQEj1/CpZCPimFOrS0gSpR/CYrYwbhtsqcS8kKKCBuR7EQYNY1rcKt3wsiFIVMHT/wAac/Gm7b4azdMouGIT1o7YJkyABr4iNRtrpSm3Yxaa+xeKwdtTxaZbyJEKUoEqVppAmTGs+nhTO6N+G0298pQSpQLJyrMiDKJEbGRz8KymeD0pfLjKykkQoHUQRr5GjzBMLWleYOK/3eUJnQQZnxP5UvTPVfgt3cenT5MTEcFUxjyLtKkhDrfaTEFWmRW37qpPlTFrDRw0FOh14lakmUyTI8P2fCtyrq73FvTSolB/SsP9nq/6iPxowoN6WT/s/wD+VH41dclGJe5a/QKVEhCde6VKCRRNwpijIR1b6+qEJIUoSgyE6eEb66Vnu9rDryNkqtzHhmcB+ZFaWF26XrVlSk7NgCJERodjrqKTnSa3RZRcouKN3E2GG2llDzPWGMhbgqJzDYpmNOdC1tgar/EClbiyHFZCqcxSEpO0+PKt3DLZCdAEZVb6a/5q1eC7IIvjGvbc18wT+NZYpJ0lQ7DhSxyUkvewHcOcGuXDxaCkoIzplQO6T3D9mjbpaR1GCoZJCjmabmN8gJkd3w1z4bRGJvxt9oc/GaqdPij9jtxy6/6IVFacC3f7lM2OMGtPoVbYhpoDUFU6eA/1p/42A1g7oAyhNmoRvH6OPXU15xeVBRrsJ05E16GxJ83WBrXzcsir16uT8xWuQiIk+DLEuNXvemxeP8tDanOwiPvD35Ua9HF6BbYmnmbFwj00P81BNsoS2Dt1ifrUkjK6cv8A39v3hgefxr3oAtNHj7/Kj3ptP+1Gx3WyT/G5S8YcKXJGpJ1B5jT571nYxD56P0BvBXFnQKDyvYEb+lKDh6x6+7Zb5BWZXkjX8h605lsZOHlhBj+6rIn/ABSSPnFKro5xJlNy51iglRbhM7byuTy0A3q6/SR/6GuTCVZRrBy+cGB9KVuO4K+EC6c2cWWxrqCkTqNhOsfs0zbe4QpPZWk+SgfoarcR2GfCLgiCEuhwRqOyU5vbX2qiW9jXL40BfRsUuum3KTmcWklcTCESoonlK8p/co/4yRNyy2kQENe2ZRH0TQJ0X3gaxRsH/jIUj1jMP5SPWt3pWs8162Zibfl4LV+dM03ITKXxpBPb4w0hIC3EJPcTr7b1x47Dgw26KQf90dfAxPOdqVmA2UXKELJ2SQO8KAUPr704+kJ0pwy6I/5RH+YhJ+Rq0opULW4gOFlQ7ppWbit+XbtxUz2iE+nZH0+dWsJCgrMAdNZA2jc+Vc+D2G1XrKV65nkDXUGVChl0WukOyW1iryViCooUn9nIkD6R6UX33D2fhfOB2kvG49M5bP8ADr6VgdLzs407/hS2P4AfxpgYUrrOFnI5W7w/yrX+VULgp0RsJVfsk/8ALUpP7QTH0JpodJjCF4VdhZygN5gf8SSCn3UAPWlN0NXX9+YT/wBQemQ0xOmjF+pw1SBEvrCPQdtR/hA9aFyRI89pVDS/L66VkEdn13rRec7BHM0b8I8HoucEu3yTLRWcveW0JWlUzyClCIq03RWCT5F9bmmr0H4ag3ocB7SW3SU6aapSmPRRpbt4eBBk6qCdu+aZPQwgJxUpTMdQrb93f11qkpp0kNUWk2ypx2uMRuvF0x6Aa1t9LSB1OGPI+Dqikd/wtkTVHpTYT/ajnZHaSidNyUDWtzpAwwt4FYpMyhSPTM2sx9B6VlreRob2iafRA9Ic13QD7H/Wr3SlZKUlpY0GqM33VEpUifAlMUL9EGJjr0t7EoUn5Zh/LRp0o3JRZSkBUrAIOxBCvyq2OOqGkrOejKpMp4XdJcRnUIMSR3c1ek0kuPX0m4EGVEqWR3BRlI9qKsHx10gJyxqcwJ+IabnnHlrPhQFxtcZ7xw5QnYQPAAD1pqjJtNonJkjWmLuy3iV4tpfUurKy0UkKQrWFJSopkzBExPeK3k8cId0uF3akAABtKkIBjmtSYUqe760ArSQfQfSrDKtJ7qZpRmbsdfDuItvYVfG3ZbZcYBWnKNSEglJUYlRgK338KSCla602uiRBWziCBuu1VA8YUB9aUFwIFS9mVQScFY4pi4hKQQ6ktqkaweae4184etuucabic7iEx3yQD9aycBJL7QSQDnGp8+dEPAjgTd2quXXtnXxWKgk0umCwDeKvBKQlKghYA8UAfUGiThZsowi2IJGd18mNJGZIH0rL6dmsuJg/eYQfYrH4VtcLuZ8KtB93rfm6r8qh8Eo3eFWZXlVr2c3udKM8JWAtae7WfUiPl86EuEkfp1nubA+c1v2zn94cj7mv/iqWOcEEtSviTIBr7VzOShHpUbnDln7q0H5x+NF1LHpvtn+pbdSZYRotIGoUo6KOsRGnh61K5AW2ZacPuCAcjjzTZP7AW5H8tEPBr02SdZiQR60NcIYZ9uDtubjqlSFpRlzJVAIUdxqARtyNFVpwm7hoUVuB5K4yhKSmCJnedSI9qXm3iNxbSLuDH9GE69hUeyvyrnhXESmcSKUgKlRGs6AtgmI56VVwNkrUtckIUqUp1B2AOb1FZFhiBGIrfAlAU6SeQSEKEn61k4aNkVaf7Br0dYx9pvXXAjLnK3SCfhzQBHfJNW+nKzz4aF/8t5CvfMk/WqfQq32Xid8qB/NNEXSnb9Zhj6QCTCVCP8Cgr6A1p6d3G/szdVtOl4SPNyTsedek+CbUrwZhB3XbkeiwqPkRXmgAwTG1egeiPjVu7tRbJSUOWzSU+CgNMw7jI1HjWmbRlSYleGMYRa/aw6FZl2rrKUj764Ha7gIJ9K7uBOHlXl4wgJPVh1KlkDYJOY+8R61vY7hrb19cB1EOOPESQqRJhKgBoRtW/wADIuMMf6g2ylkmDkQYUDsvPt70vuob2n7OfTzheV23ukgmQWVDyJWg+sqHpSnYc/SEq8NqfHSthr9x1LSG3FtElRKEBRzD4QZIgak0uFdHb7LuVaHCpSAUlDYWMx/VMqAEbc9zUMhDUWHDw8rrICjZqO0QIJSD45YpGYFeoaL5UJUq3UhHmpbYP8Ganv0hvZcKWhwRnbSkgGIV2YA8AfkKSHD/AAk9dZltIJQhQSVATE66jfb6irxaRWrOKUJD4A+7mjzp14Xhxc4fLbUBTls5E6DMoqJk+ek0s3eji6D6DrqIzgEgRMSInWjM4Xf22FvMAqWClQTlGqUq3A581H96mZJprYiMGKzD8aLbzbqDC21BQ/d1+e3rTV6Sb5DjtooEQthSweeVRSR6b6UsMK4OecWlIAEmJPLzos4mwtZfZbZbcU0hlu3Q4r9YiSSNIGp1E8jVYSjJqmE4yjybXEWHptbu01kKtUoBO+ZEgHWN5FG/Gvbwu4PezP0NBvSlepU7aICFLU2kqKk6jWBHjBTPtRjiIK8IXPxKtT79XUvhMr5aEjhN8hDDqCBKm1p/zAp/GsvgbDi9iNqkKShSXkqBVschzx4khMAd5FUGX1BRkbjl+NbKOjPEXUJfZazNkZkqQ4kk+QmQeXpUukgXJ3dKqj/bN1PIo9urRRvw1eZeFbgn7ryf86oH81Krip99V0r7SlQeyICgZmEoCUkk6kkAa86OcKuSrhe6QkGUvjSD8OZpSvbWlDSp0SJ/2mxHcv5oVNbn/wCQV/27ZofqoUs/vEJHySaGOih1f9p22VM9ozB2GRUkgVZ6cr2cTIP6jTafkVf91WjyVkL1/YeVOzo3siOGrrLEuC5Ou2iMv/bSZurB3qwstrCNwopOXnz2p18JcS2o4fWyyCXG7ZwONiSorWFBShO6STMjbblRNkRQm1O9hEb5wPkY/rwpndBSB9vup1UGBB7gVJn309qV7Su6NNdddqaHCVhiGHhLzTGdD6UqUW0FyRGgWB2k6GRE1mW25qatVZ19MNgpvEkuyFB1CVBOoIydkidjMTRuUqxLBSboBghJUFnb9F8KyIEBQBBHiY5UNcZ8D3+IXbb/AFSerKEZQpwJLcjtJWk66GTp30znsESWCzpkKMmUiREZY9qlR3bKOXxSEr0XXCRfMQfiWfP4CAI35/Omn0ktzYk9ziD7mPxpPtW9xg2IoCiAELkdmEuIOmh74kabGnTxjcBWHOuDUFCVCfEpImpwqnX2Gd3T+hLtpSm8y6DO2I5czQLxawpF6+lUZgszBka6x6TFGjN9L61x8ISI8DPtrXdi/RY9ercu7R5t5DilLAJUFAkmUkxBIOmsbbVpmqExk6oFOMcPDTzeWMq7a3WI8WUA/wAQNZOyPM/61t8TYLfNlsXiSkoQEIJIMoSSdCN4msS5AyAp1iPnVLJaGz0KMrUi9U2Myhb5Ep2BUrMUifNPzpQXzCkKUlYKVJJSUnQgjQg+NP7oCt8to+TuXUg+iJ/Gl30wYbOJ3C0mc2SdIhRSBHymahsIxb2Ri9HOAG6vm0wQ23LrhAkhDfaMeJMJH7VThZ8G6tkpP/HbHp1iY08qJOita7L7Xd79WxkCJOVSlEEFXeBl+ddPRjgSnL37QtBKWlZ0ymElZJiPL4oHhUEtNOmdvTpioXiik6/oW0IHqOsn+P5UScHgjDrcKSUwgxJGoUtSgrwkK2qj0zYQ5cFFyGzKQELyp1iSQVRqYmJ8q54Ri7iMKSrqip1ENpzZgnSAkkCCQB6GKh8Ex5DXAL1ttS5kHnpyitezHWO9YkQlXZ132+n5UDcG3LziS5cAdtXwpGWADB3MweVFn9q9QpgIQVpcfyHvSnkon20/KqDXYZNIhIB5CuVQGpTDOSq2JYa3cNLadTmQsEEefceRqzUoAAME6HLa1uUvoddOQkhJCY1BGpAk70QY5gCnSkNhvLBzZyqQeREb6cq36lQ1ZNgDhfBKW19VDspUT1sAJg6mDzGsQa1V9HduLVy3bK0dZGZzRStD6CPDxNFNSq6I+i3cl7MThbhRuxbKEKKyogqUYExtAG29bLjYUIIBHca5VKskoqkRKTk7YF450RWFysrKFNKO5aVlnzEEH2rf4f4YYsmw2yiABEmMxj7x51q1KkqcCwkmSlM98CfeudSpQBKkVKlAFXEsMbuG1NPIC0K3Sa44Xg7Ns2G2W0to7kjn3nmT4mrlSaAJFSpUoA6m7RCZyoSmd4SBPnArrYw5CPhHOYJJAnuB2qzUoAoP4QC5nEJkQoZQZHvpV1TQKcsaREVyqUAKPinoZWp5T1qsQTm6sgCCdwORHhRXwLhl2xKXpCCJg5cqT/8ArAMjxmjGpQ9wFd0j9FL2IXaHmltJSE5VZioHeZGUGaObLhdlqzFqhISjJlMDckdpR7yTrWxUoABej7ouThjrjvXdaVpygBATAJB3kknQVS6T+i/7cftFuB9oAAIKsoUkbQdsw8Ynvpj1KAF50acNXKbNTF+3CUrIQF5VShWpBEkQDO/fW5h3RrYMOFxpgIWQRIUuBO8JmB7UT1KCbFTinQglV2lxlaUMFQKkRsAe0ANoIpo2dolptLaBCUJCUjuA0FdtSoCyVKlSpIOLjKVRmSDGokAx5TVXGMPD7DjShIUmI+nzq5UoARx4TdQ8cls9qjJORUZpHaPZjblqNKZHR/waMPYUnOtSnCFKzxoYjQDQf6UU1KLfllpST4VArx7wSnEGhuFonLrEzuNjXnpPA10XXGkW7qloJ0CFa5T5Qa9X19oIsCOiHBXLawyvNFpanVKIVoSIABg7bR6UU3OCMOKzLZbUo6FRQkn1MTV2pQQVWMLaQMqW0JHcEgD2FdrdqhOyQPICu2pQB1uW6VbpB9KqqwZvuir1SgDDueHYXnaygxBCgSD7GuWEWJCQlxBzJM5iOzPenWtqpQTZAKlSpQQf/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7" name="6 Rectángulo"/>
          <p:cNvSpPr/>
          <p:nvPr/>
        </p:nvSpPr>
        <p:spPr>
          <a:xfrm>
            <a:off x="3857620" y="6286520"/>
            <a:ext cx="1571636" cy="461665"/>
          </a:xfrm>
          <a:prstGeom prst="rect">
            <a:avLst/>
          </a:prstGeom>
        </p:spPr>
        <p:txBody>
          <a:bodyPr wrap="square">
            <a:spAutoFit/>
          </a:bodyPr>
          <a:lstStyle/>
          <a:p>
            <a:pPr lvl="0">
              <a:spcBef>
                <a:spcPts val="0"/>
              </a:spcBef>
              <a:spcAft>
                <a:spcPts val="0"/>
              </a:spcAft>
            </a:pPr>
            <a:r>
              <a:rPr lang="es-EC" sz="2400" b="1" i="1" dirty="0" smtClean="0">
                <a:latin typeface="Century Gothic" pitchFamily="34" charset="0"/>
              </a:rPr>
              <a:t>Universo</a:t>
            </a:r>
            <a:endParaRPr lang="es-EC" b="1" i="1" dirty="0">
              <a:latin typeface="Century Gothic" pitchFamily="34" charset="0"/>
            </a:endParaRPr>
          </a:p>
        </p:txBody>
      </p:sp>
      <p:sp>
        <p:nvSpPr>
          <p:cNvPr id="9" name="8 Flecha abajo"/>
          <p:cNvSpPr/>
          <p:nvPr/>
        </p:nvSpPr>
        <p:spPr>
          <a:xfrm>
            <a:off x="4214810" y="5929330"/>
            <a:ext cx="500066" cy="357190"/>
          </a:xfrm>
          <a:prstGeom prst="downArrow">
            <a:avLst/>
          </a:prstGeom>
          <a:solidFill>
            <a:srgbClr val="FF339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4"/>
          <a:stretch>
            <a:fillRect/>
          </a:stretch>
        </p:blipFill>
        <p:spPr>
          <a:xfrm>
            <a:off x="6207659" y="5945678"/>
            <a:ext cx="2650621" cy="890739"/>
          </a:xfrm>
          <a:prstGeom prst="rect">
            <a:avLst/>
          </a:prstGeom>
        </p:spPr>
      </p:pic>
      <p:sp>
        <p:nvSpPr>
          <p:cNvPr id="15" name="Rectángulo 14"/>
          <p:cNvSpPr/>
          <p:nvPr/>
        </p:nvSpPr>
        <p:spPr>
          <a:xfrm>
            <a:off x="714703" y="4855797"/>
            <a:ext cx="785747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dirty="0">
                <a:latin typeface="Segoe Script" panose="020B0504020000000003" pitchFamily="34" charset="0"/>
                <a:ea typeface="Times New Roman" panose="02020603050405020304" pitchFamily="18" charset="0"/>
              </a:rPr>
              <a:t> Este proyecto va dirigido a las personas de una edad entre 25 a 50 años que habitan en la ciudad de Quito.</a:t>
            </a:r>
            <a:endParaRPr lang="es-ES" dirty="0">
              <a:latin typeface="Segoe Script" panose="020B05040200000000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357158" y="274638"/>
            <a:ext cx="3614734" cy="1143000"/>
          </a:xfrm>
        </p:spPr>
        <p:style>
          <a:lnRef idx="2">
            <a:schemeClr val="accent5"/>
          </a:lnRef>
          <a:fillRef idx="1">
            <a:schemeClr val="lt1"/>
          </a:fillRef>
          <a:effectRef idx="0">
            <a:schemeClr val="accent5"/>
          </a:effectRef>
          <a:fontRef idx="minor">
            <a:schemeClr val="dk1"/>
          </a:fontRef>
        </p:style>
        <p:txBody>
          <a:bodyPr>
            <a:normAutofit/>
          </a:bodyPr>
          <a:lstStyle/>
          <a:p>
            <a:r>
              <a:rPr lang="es-EC" sz="2800" b="1" i="1" dirty="0" smtClean="0">
                <a:latin typeface="Century Gothic" pitchFamily="34" charset="0"/>
              </a:rPr>
              <a:t>Prueba piloto</a:t>
            </a:r>
            <a:endParaRPr lang="es-EC" sz="28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7" name="6 Marcador de contenido"/>
          <p:cNvSpPr>
            <a:spLocks noGrp="1"/>
          </p:cNvSpPr>
          <p:nvPr>
            <p:ph idx="1"/>
          </p:nvPr>
        </p:nvSpPr>
        <p:spPr>
          <a:xfrm>
            <a:off x="571472" y="1428736"/>
            <a:ext cx="3857620" cy="3152392"/>
          </a:xfrm>
        </p:spPr>
        <p:txBody>
          <a:bodyPr>
            <a:noAutofit/>
          </a:bodyPr>
          <a:lstStyle/>
          <a:p>
            <a:pPr marL="0" indent="20638" algn="just">
              <a:lnSpc>
                <a:spcPct val="135000"/>
              </a:lnSpc>
              <a:buNone/>
            </a:pPr>
            <a:endParaRPr lang="es-EC" sz="1600" i="1" dirty="0">
              <a:latin typeface="Century Gothic" pitchFamily="34" charset="0"/>
            </a:endParaRPr>
          </a:p>
          <a:p>
            <a:pPr marL="0" indent="20638" algn="just">
              <a:lnSpc>
                <a:spcPct val="135000"/>
              </a:lnSpc>
              <a:buNone/>
            </a:pPr>
            <a:r>
              <a:rPr lang="es-ES" sz="1600" i="1" dirty="0" smtClean="0">
                <a:latin typeface="Century Gothic" pitchFamily="34" charset="0"/>
              </a:rPr>
              <a:t>¿Estaría </a:t>
            </a:r>
            <a:r>
              <a:rPr lang="es-ES" sz="1600" i="1" dirty="0">
                <a:latin typeface="Century Gothic" pitchFamily="34" charset="0"/>
              </a:rPr>
              <a:t>dispuesto a adquirir una vivienda en Quito?</a:t>
            </a:r>
          </a:p>
          <a:p>
            <a:pPr marL="0" indent="20638" algn="just">
              <a:lnSpc>
                <a:spcPct val="135000"/>
              </a:lnSpc>
              <a:buNone/>
            </a:pPr>
            <a:r>
              <a:rPr lang="es-ES" sz="1600" i="1" dirty="0">
                <a:latin typeface="Century Gothic" pitchFamily="34" charset="0"/>
              </a:rPr>
              <a:t>Sí________                      No ________        </a:t>
            </a:r>
          </a:p>
          <a:p>
            <a:pPr marL="0" indent="20638" algn="just">
              <a:lnSpc>
                <a:spcPct val="135000"/>
              </a:lnSpc>
              <a:buNone/>
            </a:pPr>
            <a:r>
              <a:rPr lang="es-ES" sz="1600" i="1" dirty="0">
                <a:latin typeface="Century Gothic" pitchFamily="34" charset="0"/>
              </a:rPr>
              <a:t>Si su respuesta es sí continúe con la pregunta 4 y si es no agradezco su colaboración ha finalizado la encuesta. </a:t>
            </a:r>
            <a:endParaRPr lang="es-EC" sz="2400" dirty="0">
              <a:latin typeface="Century Gothic" pitchFamily="34" charset="0"/>
            </a:endParaRPr>
          </a:p>
        </p:txBody>
      </p:sp>
      <p:pic>
        <p:nvPicPr>
          <p:cNvPr id="75778" name="Picture 2" descr="https://encrypted-tbn2.gstatic.com/images?q=tbn:ANd9GcSFlH-9vv625zWFHIoN-Djf-naw17X1r4MLEVjiASDMEUv6FIiABeEqFYFk"/>
          <p:cNvPicPr>
            <a:picLocks noChangeAspect="1" noChangeArrowheads="1"/>
          </p:cNvPicPr>
          <p:nvPr/>
        </p:nvPicPr>
        <p:blipFill>
          <a:blip r:embed="rId4"/>
          <a:srcRect/>
          <a:stretch>
            <a:fillRect/>
          </a:stretch>
        </p:blipFill>
        <p:spPr bwMode="auto">
          <a:xfrm>
            <a:off x="833899" y="4429116"/>
            <a:ext cx="3028950" cy="1514475"/>
          </a:xfrm>
          <a:prstGeom prst="rect">
            <a:avLst/>
          </a:prstGeom>
          <a:noFill/>
        </p:spPr>
      </p:pic>
      <p:sp>
        <p:nvSpPr>
          <p:cNvPr id="9" name="8 CuadroTexto"/>
          <p:cNvSpPr txBox="1"/>
          <p:nvPr/>
        </p:nvSpPr>
        <p:spPr>
          <a:xfrm>
            <a:off x="1331640" y="5758925"/>
            <a:ext cx="642942" cy="369332"/>
          </a:xfrm>
          <a:prstGeom prst="rect">
            <a:avLst/>
          </a:prstGeom>
          <a:noFill/>
        </p:spPr>
        <p:txBody>
          <a:bodyPr wrap="square" rtlCol="0">
            <a:spAutoFit/>
          </a:bodyPr>
          <a:lstStyle/>
          <a:p>
            <a:r>
              <a:rPr lang="es-EC" b="1" dirty="0" smtClean="0">
                <a:latin typeface="Century Gothic" pitchFamily="34" charset="0"/>
              </a:rPr>
              <a:t>80%</a:t>
            </a:r>
            <a:endParaRPr lang="es-EC" b="1" dirty="0">
              <a:latin typeface="Century Gothic" pitchFamily="34" charset="0"/>
            </a:endParaRPr>
          </a:p>
        </p:txBody>
      </p:sp>
      <p:sp>
        <p:nvSpPr>
          <p:cNvPr id="11" name="10 CuadroTexto"/>
          <p:cNvSpPr txBox="1"/>
          <p:nvPr/>
        </p:nvSpPr>
        <p:spPr>
          <a:xfrm>
            <a:off x="2790890" y="5825197"/>
            <a:ext cx="642942" cy="369332"/>
          </a:xfrm>
          <a:prstGeom prst="rect">
            <a:avLst/>
          </a:prstGeom>
          <a:noFill/>
        </p:spPr>
        <p:txBody>
          <a:bodyPr wrap="square" rtlCol="0">
            <a:spAutoFit/>
          </a:bodyPr>
          <a:lstStyle/>
          <a:p>
            <a:r>
              <a:rPr lang="es-EC" b="1" dirty="0" smtClean="0">
                <a:latin typeface="Century Gothic" pitchFamily="34" charset="0"/>
              </a:rPr>
              <a:t>20%</a:t>
            </a:r>
            <a:endParaRPr lang="es-EC" b="1" dirty="0">
              <a:latin typeface="Century Gothic" pitchFamily="34" charset="0"/>
            </a:endParaRPr>
          </a:p>
        </p:txBody>
      </p:sp>
      <p:sp>
        <p:nvSpPr>
          <p:cNvPr id="12" name="7 Título"/>
          <p:cNvSpPr txBox="1">
            <a:spLocks/>
          </p:cNvSpPr>
          <p:nvPr/>
        </p:nvSpPr>
        <p:spPr>
          <a:xfrm>
            <a:off x="4743480" y="357166"/>
            <a:ext cx="3614734" cy="11430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1" u="none" strike="noStrike" kern="1200" cap="none" spc="0" normalizeH="0" baseline="0" noProof="0" dirty="0" smtClean="0">
                <a:ln>
                  <a:noFill/>
                </a:ln>
                <a:solidFill>
                  <a:schemeClr val="tx1"/>
                </a:solidFill>
                <a:effectLst/>
                <a:uLnTx/>
                <a:uFillTx/>
                <a:latin typeface="Century Gothic" pitchFamily="34" charset="0"/>
                <a:ea typeface="+mj-ea"/>
                <a:cs typeface="+mj-cs"/>
              </a:rPr>
              <a:t>Cálculo de la muestra</a:t>
            </a:r>
            <a:endParaRPr kumimoji="0" lang="es-EC" sz="2800" b="1" i="1"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pic>
        <p:nvPicPr>
          <p:cNvPr id="13" name="Picture 6" descr="https://encrypted-tbn2.gstatic.com/images?q=tbn:ANd9GcT-Z3gTpbpI2wF6sKnIOe4vZ9slz81Cm60SysozV7ufZSgx3O5y"/>
          <p:cNvPicPr>
            <a:picLocks noChangeAspect="1" noChangeArrowheads="1"/>
          </p:cNvPicPr>
          <p:nvPr/>
        </p:nvPicPr>
        <p:blipFill>
          <a:blip r:embed="rId5" cstate="print"/>
          <a:srcRect/>
          <a:stretch>
            <a:fillRect/>
          </a:stretch>
        </p:blipFill>
        <p:spPr bwMode="auto">
          <a:xfrm>
            <a:off x="5000628" y="4951113"/>
            <a:ext cx="1582094" cy="1764035"/>
          </a:xfrm>
          <a:prstGeom prst="rect">
            <a:avLst/>
          </a:prstGeom>
          <a:noFill/>
        </p:spPr>
      </p:pic>
      <p:sp>
        <p:nvSpPr>
          <p:cNvPr id="14" name="13 CuadroTexto"/>
          <p:cNvSpPr txBox="1"/>
          <p:nvPr/>
        </p:nvSpPr>
        <p:spPr>
          <a:xfrm>
            <a:off x="6643702" y="5131370"/>
            <a:ext cx="1285884" cy="369332"/>
          </a:xfrm>
          <a:prstGeom prst="rect">
            <a:avLst/>
          </a:prstGeom>
          <a:noFill/>
        </p:spPr>
        <p:txBody>
          <a:bodyPr wrap="square" rtlCol="0">
            <a:spAutoFit/>
          </a:bodyPr>
          <a:lstStyle/>
          <a:p>
            <a:r>
              <a:rPr lang="es-EC" dirty="0" smtClean="0">
                <a:latin typeface="Century Gothic" pitchFamily="34" charset="0"/>
              </a:rPr>
              <a:t>n = 246</a:t>
            </a:r>
            <a:endParaRPr lang="es-EC" dirty="0">
              <a:latin typeface="Century Gothic" pitchFamily="34" charset="0"/>
            </a:endParaRPr>
          </a:p>
        </p:txBody>
      </p:sp>
      <p:graphicFrame>
        <p:nvGraphicFramePr>
          <p:cNvPr id="15" name="14 Tabla"/>
          <p:cNvGraphicFramePr>
            <a:graphicFrameLocks noGrp="1"/>
          </p:cNvGraphicFramePr>
          <p:nvPr>
            <p:extLst>
              <p:ext uri="{D42A27DB-BD31-4B8C-83A1-F6EECF244321}">
                <p14:modId xmlns:p14="http://schemas.microsoft.com/office/powerpoint/2010/main" val="816295347"/>
              </p:ext>
            </p:extLst>
          </p:nvPr>
        </p:nvGraphicFramePr>
        <p:xfrm>
          <a:off x="5429256" y="1692931"/>
          <a:ext cx="2286016" cy="2194560"/>
        </p:xfrm>
        <a:graphic>
          <a:graphicData uri="http://schemas.openxmlformats.org/drawingml/2006/table">
            <a:tbl>
              <a:tblPr>
                <a:tableStyleId>{ED083AE6-46FA-4A59-8FB0-9F97EB10719F}</a:tableStyleId>
              </a:tblPr>
              <a:tblGrid>
                <a:gridCol w="1143008"/>
                <a:gridCol w="1143008"/>
              </a:tblGrid>
              <a:tr h="192100">
                <a:tc gridSpan="2">
                  <a:txBody>
                    <a:bodyPr/>
                    <a:lstStyle/>
                    <a:p>
                      <a:pPr algn="ctr">
                        <a:lnSpc>
                          <a:spcPct val="150000"/>
                        </a:lnSpc>
                        <a:spcAft>
                          <a:spcPts val="0"/>
                        </a:spcAft>
                      </a:pPr>
                      <a:r>
                        <a:rPr lang="es-EC" sz="1400" dirty="0"/>
                        <a:t>Determinación de la </a:t>
                      </a:r>
                      <a:r>
                        <a:rPr lang="es-EC" sz="1400" dirty="0" smtClean="0"/>
                        <a:t>Muestra</a:t>
                      </a:r>
                      <a:endParaRPr lang="es-EC" sz="1400" b="1" dirty="0">
                        <a:latin typeface="Century Gothic" pitchFamily="34" charset="0"/>
                        <a:ea typeface="Calibri"/>
                        <a:cs typeface="Times New Roman"/>
                      </a:endParaRPr>
                    </a:p>
                  </a:txBody>
                  <a:tcPr marL="68580" marR="68580" marT="0" marB="0" anchor="ctr"/>
                </a:tc>
                <a:tc hMerge="1">
                  <a:txBody>
                    <a:bodyPr/>
                    <a:lstStyle/>
                    <a:p>
                      <a:pPr algn="r">
                        <a:lnSpc>
                          <a:spcPct val="150000"/>
                        </a:lnSpc>
                        <a:spcAft>
                          <a:spcPts val="0"/>
                        </a:spcAft>
                      </a:pPr>
                      <a:endParaRPr lang="es-EC" sz="1200" dirty="0">
                        <a:latin typeface="Century Gothic" pitchFamily="34" charset="0"/>
                        <a:ea typeface="Calibri"/>
                        <a:cs typeface="Times New Roman"/>
                      </a:endParaRPr>
                    </a:p>
                  </a:txBody>
                  <a:tcPr marL="68580" marR="68580" marT="0" marB="0" anchor="ctr"/>
                </a:tc>
              </a:tr>
              <a:tr h="192209">
                <a:tc>
                  <a:txBody>
                    <a:bodyPr/>
                    <a:lstStyle/>
                    <a:p>
                      <a:pPr algn="ctr">
                        <a:lnSpc>
                          <a:spcPct val="150000"/>
                        </a:lnSpc>
                        <a:spcAft>
                          <a:spcPts val="0"/>
                        </a:spcAft>
                      </a:pPr>
                      <a:r>
                        <a:rPr lang="es-EC" sz="1100" dirty="0" smtClean="0">
                          <a:latin typeface="Century Gothic" pitchFamily="34" charset="0"/>
                          <a:ea typeface="Calibri"/>
                          <a:cs typeface="Times New Roman"/>
                        </a:rPr>
                        <a:t>Población  N</a:t>
                      </a:r>
                      <a:endParaRPr lang="es-EC" sz="1100" dirty="0">
                        <a:latin typeface="Century Gothic" pitchFamily="34" charset="0"/>
                        <a:ea typeface="Calibri"/>
                        <a:cs typeface="Times New Roman"/>
                      </a:endParaRPr>
                    </a:p>
                  </a:txBody>
                  <a:tcPr marL="68580" marR="68580" marT="0" marB="0" anchor="ctr"/>
                </a:tc>
                <a:tc>
                  <a:txBody>
                    <a:bodyPr/>
                    <a:lstStyle/>
                    <a:p>
                      <a:pPr algn="r">
                        <a:lnSpc>
                          <a:spcPct val="150000"/>
                        </a:lnSpc>
                        <a:spcAft>
                          <a:spcPts val="0"/>
                        </a:spcAft>
                      </a:pPr>
                      <a:r>
                        <a:rPr lang="es-EC" sz="1200" dirty="0" smtClean="0">
                          <a:latin typeface="Century Gothic" pitchFamily="34" charset="0"/>
                          <a:ea typeface="Calibri"/>
                          <a:cs typeface="Times New Roman"/>
                        </a:rPr>
                        <a:t>750978,60</a:t>
                      </a:r>
                      <a:endParaRPr lang="es-EC" sz="1200" dirty="0">
                        <a:latin typeface="Century Gothic" pitchFamily="34" charset="0"/>
                        <a:ea typeface="Calibri"/>
                        <a:cs typeface="Times New Roman"/>
                      </a:endParaRPr>
                    </a:p>
                  </a:txBody>
                  <a:tcPr marL="68580" marR="68580" marT="0" marB="0" anchor="ctr"/>
                </a:tc>
              </a:tr>
              <a:tr h="192209">
                <a:tc>
                  <a:txBody>
                    <a:bodyPr/>
                    <a:lstStyle/>
                    <a:p>
                      <a:pPr algn="ctr">
                        <a:lnSpc>
                          <a:spcPct val="150000"/>
                        </a:lnSpc>
                        <a:spcAft>
                          <a:spcPts val="0"/>
                        </a:spcAft>
                      </a:pPr>
                      <a:r>
                        <a:rPr lang="es-EC" sz="1400" dirty="0"/>
                        <a:t>Z </a:t>
                      </a:r>
                      <a:endParaRPr lang="es-EC" sz="1400" dirty="0">
                        <a:latin typeface="Century Gothic" pitchFamily="34" charset="0"/>
                        <a:ea typeface="Calibri"/>
                        <a:cs typeface="Times New Roman"/>
                      </a:endParaRPr>
                    </a:p>
                  </a:txBody>
                  <a:tcPr marL="68580" marR="68580" marT="0" marB="0" anchor="ctr"/>
                </a:tc>
                <a:tc>
                  <a:txBody>
                    <a:bodyPr/>
                    <a:lstStyle/>
                    <a:p>
                      <a:pPr algn="r">
                        <a:lnSpc>
                          <a:spcPct val="150000"/>
                        </a:lnSpc>
                        <a:spcAft>
                          <a:spcPts val="0"/>
                        </a:spcAft>
                      </a:pPr>
                      <a:r>
                        <a:rPr lang="es-EC" sz="1400" dirty="0"/>
                        <a:t>1,96</a:t>
                      </a:r>
                      <a:endParaRPr lang="es-EC" sz="1400" dirty="0">
                        <a:latin typeface="Century Gothic" pitchFamily="34" charset="0"/>
                        <a:ea typeface="Calibri"/>
                        <a:cs typeface="Times New Roman"/>
                      </a:endParaRPr>
                    </a:p>
                  </a:txBody>
                  <a:tcPr marL="68580" marR="68580" marT="0" marB="0" anchor="ctr"/>
                </a:tc>
              </a:tr>
              <a:tr h="192209">
                <a:tc>
                  <a:txBody>
                    <a:bodyPr/>
                    <a:lstStyle/>
                    <a:p>
                      <a:pPr algn="ctr">
                        <a:lnSpc>
                          <a:spcPct val="150000"/>
                        </a:lnSpc>
                        <a:spcAft>
                          <a:spcPts val="0"/>
                        </a:spcAft>
                      </a:pPr>
                      <a:r>
                        <a:rPr lang="es-EC" sz="1400" dirty="0" smtClean="0"/>
                        <a:t>P</a:t>
                      </a:r>
                      <a:endParaRPr lang="es-EC" sz="1400" dirty="0">
                        <a:latin typeface="Century Gothic" pitchFamily="34" charset="0"/>
                        <a:ea typeface="Calibri"/>
                        <a:cs typeface="Times New Roman"/>
                      </a:endParaRPr>
                    </a:p>
                  </a:txBody>
                  <a:tcPr marL="68580" marR="68580" marT="0" marB="0" anchor="ctr"/>
                </a:tc>
                <a:tc>
                  <a:txBody>
                    <a:bodyPr/>
                    <a:lstStyle/>
                    <a:p>
                      <a:pPr algn="r">
                        <a:lnSpc>
                          <a:spcPct val="150000"/>
                        </a:lnSpc>
                        <a:spcAft>
                          <a:spcPts val="0"/>
                        </a:spcAft>
                      </a:pPr>
                      <a:r>
                        <a:rPr lang="es-EC" sz="1400" dirty="0" smtClean="0"/>
                        <a:t>0,80</a:t>
                      </a:r>
                      <a:endParaRPr lang="es-EC" sz="1400" dirty="0">
                        <a:latin typeface="Century Gothic" pitchFamily="34" charset="0"/>
                        <a:ea typeface="Calibri"/>
                        <a:cs typeface="Times New Roman"/>
                      </a:endParaRPr>
                    </a:p>
                  </a:txBody>
                  <a:tcPr marL="68580" marR="68580" marT="0" marB="0" anchor="ctr"/>
                </a:tc>
              </a:tr>
              <a:tr h="192209">
                <a:tc>
                  <a:txBody>
                    <a:bodyPr/>
                    <a:lstStyle/>
                    <a:p>
                      <a:pPr algn="ctr">
                        <a:lnSpc>
                          <a:spcPct val="150000"/>
                        </a:lnSpc>
                        <a:spcAft>
                          <a:spcPts val="0"/>
                        </a:spcAft>
                      </a:pPr>
                      <a:r>
                        <a:rPr lang="es-EC" sz="1400" dirty="0" smtClean="0">
                          <a:latin typeface="+mn-lt"/>
                          <a:ea typeface="+mn-ea"/>
                          <a:cs typeface="+mn-cs"/>
                        </a:rPr>
                        <a:t>Q</a:t>
                      </a:r>
                      <a:endParaRPr lang="es-EC" sz="1400" dirty="0">
                        <a:latin typeface="Century Gothic" pitchFamily="34" charset="0"/>
                        <a:ea typeface="Calibri"/>
                        <a:cs typeface="Times New Roman"/>
                      </a:endParaRPr>
                    </a:p>
                  </a:txBody>
                  <a:tcPr marL="68580" marR="68580" marT="0" marB="0" anchor="ctr"/>
                </a:tc>
                <a:tc>
                  <a:txBody>
                    <a:bodyPr/>
                    <a:lstStyle/>
                    <a:p>
                      <a:pPr algn="r">
                        <a:lnSpc>
                          <a:spcPct val="150000"/>
                        </a:lnSpc>
                        <a:spcAft>
                          <a:spcPts val="0"/>
                        </a:spcAft>
                      </a:pPr>
                      <a:r>
                        <a:rPr lang="es-EC" sz="1400" dirty="0" smtClean="0"/>
                        <a:t>0,20</a:t>
                      </a:r>
                      <a:endParaRPr lang="es-EC" sz="1400" dirty="0">
                        <a:latin typeface="Century Gothic" pitchFamily="34" charset="0"/>
                        <a:ea typeface="Calibri"/>
                        <a:cs typeface="Times New Roman"/>
                      </a:endParaRPr>
                    </a:p>
                  </a:txBody>
                  <a:tcPr marL="68580" marR="68580" marT="0" marB="0" anchor="ctr"/>
                </a:tc>
              </a:tr>
              <a:tr h="215973">
                <a:tc>
                  <a:txBody>
                    <a:bodyPr/>
                    <a:lstStyle/>
                    <a:p>
                      <a:pPr algn="ctr">
                        <a:lnSpc>
                          <a:spcPct val="150000"/>
                        </a:lnSpc>
                        <a:spcAft>
                          <a:spcPts val="0"/>
                        </a:spcAft>
                      </a:pPr>
                      <a:r>
                        <a:rPr lang="es-EC" sz="1400" dirty="0" smtClean="0"/>
                        <a:t>e</a:t>
                      </a:r>
                    </a:p>
                  </a:txBody>
                  <a:tcPr marL="68580" marR="68580" marT="0" marB="0" anchor="ctr"/>
                </a:tc>
                <a:tc>
                  <a:txBody>
                    <a:bodyPr/>
                    <a:lstStyle/>
                    <a:p>
                      <a:pPr algn="r">
                        <a:lnSpc>
                          <a:spcPct val="150000"/>
                        </a:lnSpc>
                        <a:spcAft>
                          <a:spcPts val="0"/>
                        </a:spcAft>
                      </a:pPr>
                      <a:r>
                        <a:rPr lang="es-EC" sz="1400" dirty="0"/>
                        <a:t>5</a:t>
                      </a:r>
                      <a:r>
                        <a:rPr lang="es-EC" sz="1400" dirty="0" smtClean="0"/>
                        <a:t>%</a:t>
                      </a:r>
                    </a:p>
                  </a:txBody>
                  <a:tcPr marL="68580" marR="68580" marT="0" marB="0" anchor="ctr"/>
                </a:tc>
              </a:tr>
              <a:tr h="313543">
                <a:tc gridSpan="2">
                  <a:txBody>
                    <a:bodyPr/>
                    <a:lstStyle/>
                    <a:p>
                      <a:pPr algn="ctr">
                        <a:lnSpc>
                          <a:spcPct val="150000"/>
                        </a:lnSpc>
                        <a:spcAft>
                          <a:spcPts val="0"/>
                        </a:spcAft>
                      </a:pPr>
                      <a:r>
                        <a:rPr lang="es-EC" sz="1400" dirty="0" smtClean="0"/>
                        <a:t>Nivel</a:t>
                      </a:r>
                      <a:r>
                        <a:rPr lang="es-EC" sz="1400" baseline="0" dirty="0" smtClean="0"/>
                        <a:t> de confianza 95%</a:t>
                      </a:r>
                      <a:endParaRPr lang="es-EC" sz="1400" dirty="0">
                        <a:latin typeface="Century Gothic" pitchFamily="34" charset="0"/>
                        <a:ea typeface="Calibri"/>
                        <a:cs typeface="Times New Roman"/>
                      </a:endParaRPr>
                    </a:p>
                  </a:txBody>
                  <a:tcPr marL="68580" marR="68580" marT="0" marB="0" anchor="ctr"/>
                </a:tc>
                <a:tc hMerge="1">
                  <a:txBody>
                    <a:bodyPr/>
                    <a:lstStyle/>
                    <a:p>
                      <a:pPr algn="r">
                        <a:lnSpc>
                          <a:spcPct val="150000"/>
                        </a:lnSpc>
                        <a:spcAft>
                          <a:spcPts val="0"/>
                        </a:spcAft>
                      </a:pPr>
                      <a:endParaRPr lang="es-EC" sz="1600" dirty="0">
                        <a:latin typeface="Century Gothic" pitchFamily="34" charset="0"/>
                        <a:ea typeface="Calibri"/>
                        <a:cs typeface="Times New Roman"/>
                      </a:endParaRPr>
                    </a:p>
                  </a:txBody>
                  <a:tcPr marL="68580" marR="68580" marT="0" marB="0" anchor="ctr"/>
                </a:tc>
              </a:tr>
            </a:tbl>
          </a:graphicData>
        </a:graphic>
      </p:graphicFrame>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218"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0037" y="4015523"/>
            <a:ext cx="2309225" cy="82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5"/>
          <p:cNvPicPr>
            <a:picLocks noChangeAspect="1"/>
          </p:cNvPicPr>
          <p:nvPr/>
        </p:nvPicPr>
        <p:blipFill>
          <a:blip r:embed="rId7"/>
          <a:stretch>
            <a:fillRect/>
          </a:stretch>
        </p:blipFill>
        <p:spPr>
          <a:xfrm>
            <a:off x="6207659" y="5945678"/>
            <a:ext cx="2650621" cy="8907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12" name="7 Título"/>
          <p:cNvSpPr>
            <a:spLocks noGrp="1"/>
          </p:cNvSpPr>
          <p:nvPr>
            <p:ph type="title"/>
          </p:nvPr>
        </p:nvSpPr>
        <p:spPr>
          <a:xfrm>
            <a:off x="290427" y="244701"/>
            <a:ext cx="8229600" cy="880043"/>
          </a:xfrm>
          <a:ln w="76200">
            <a:solidFill>
              <a:srgbClr val="92D050"/>
            </a:solidFill>
            <a:prstDash val="lgDashDotDot"/>
          </a:ln>
        </p:spPr>
        <p:style>
          <a:lnRef idx="2">
            <a:schemeClr val="accent3"/>
          </a:lnRef>
          <a:fillRef idx="1">
            <a:schemeClr val="lt1"/>
          </a:fillRef>
          <a:effectRef idx="0">
            <a:schemeClr val="accent3"/>
          </a:effectRef>
          <a:fontRef idx="minor">
            <a:schemeClr val="dk1"/>
          </a:fontRef>
        </p:style>
        <p:txBody>
          <a:bodyPr>
            <a:normAutofit/>
          </a:bodyPr>
          <a:lstStyle/>
          <a:p>
            <a:r>
              <a:rPr lang="es-EC" sz="3600" b="1" i="1" dirty="0" smtClean="0">
                <a:latin typeface="Century Gothic" pitchFamily="34" charset="0"/>
              </a:rPr>
              <a:t>Resultados de la encuesta</a:t>
            </a:r>
            <a:endParaRPr lang="es-EC" sz="3600" b="1" i="1" dirty="0">
              <a:latin typeface="Century Gothic" pitchFamily="34" charset="0"/>
            </a:endParaRPr>
          </a:p>
        </p:txBody>
      </p:sp>
      <p:pic>
        <p:nvPicPr>
          <p:cNvPr id="13" name="12 Imagen" descr="https://encrypted-tbn2.gstatic.com/images?q=tbn:ANd9GcTurqQJQD-W5Hn7yPo0mZh0WuKbnMClQ6Y6XS7YPLvnhVKBO-wQ">
            <a:hlinkClick r:id="rId4"/>
          </p:cNvPr>
          <p:cNvPicPr/>
          <p:nvPr/>
        </p:nvPicPr>
        <p:blipFill>
          <a:blip r:embed="rId5"/>
          <a:srcRect/>
          <a:stretch>
            <a:fillRect/>
          </a:stretch>
        </p:blipFill>
        <p:spPr bwMode="auto">
          <a:xfrm>
            <a:off x="457201" y="1916833"/>
            <a:ext cx="1594520" cy="1512168"/>
          </a:xfrm>
          <a:prstGeom prst="rect">
            <a:avLst/>
          </a:prstGeom>
          <a:noFill/>
          <a:ln w="9525">
            <a:noFill/>
            <a:miter lim="800000"/>
            <a:headEnd/>
            <a:tailEnd/>
          </a:ln>
        </p:spPr>
      </p:pic>
      <p:pic>
        <p:nvPicPr>
          <p:cNvPr id="14" name="Imagen 13"/>
          <p:cNvPicPr>
            <a:picLocks noChangeAspect="1"/>
          </p:cNvPicPr>
          <p:nvPr/>
        </p:nvPicPr>
        <p:blipFill>
          <a:blip r:embed="rId6"/>
          <a:stretch>
            <a:fillRect/>
          </a:stretch>
        </p:blipFill>
        <p:spPr>
          <a:xfrm>
            <a:off x="6207659" y="5945678"/>
            <a:ext cx="2650621" cy="89073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750862318"/>
              </p:ext>
            </p:extLst>
          </p:nvPr>
        </p:nvGraphicFramePr>
        <p:xfrm>
          <a:off x="2320879" y="1909329"/>
          <a:ext cx="6303042" cy="1493520"/>
        </p:xfrm>
        <a:graphic>
          <a:graphicData uri="http://schemas.openxmlformats.org/drawingml/2006/table">
            <a:tbl>
              <a:tblPr>
                <a:tableStyleId>{5C22544A-7EE6-4342-B048-85BDC9FD1C3A}</a:tableStyleId>
              </a:tblPr>
              <a:tblGrid>
                <a:gridCol w="686420"/>
                <a:gridCol w="1860190"/>
                <a:gridCol w="764223"/>
                <a:gridCol w="764223"/>
                <a:gridCol w="1113993"/>
                <a:gridCol w="1113993"/>
              </a:tblGrid>
              <a:tr h="0">
                <a:tc gridSpan="6">
                  <a:txBody>
                    <a:bodyPr/>
                    <a:lstStyle/>
                    <a:p>
                      <a:pPr marL="38100" marR="38100" algn="ctr">
                        <a:spcAft>
                          <a:spcPts val="0"/>
                        </a:spcAft>
                      </a:pPr>
                      <a:r>
                        <a:rPr lang="es-ES" sz="1400" b="1" dirty="0" smtClean="0">
                          <a:effectLst/>
                          <a:latin typeface="Century Gothic" panose="020B0502020202020204" pitchFamily="34" charset="0"/>
                        </a:rPr>
                        <a:t>¿Estaría dispuesto a adquirir una vivienda en Quito?</a:t>
                      </a:r>
                      <a:endParaRPr lang="es-ES" sz="2800" b="1" dirty="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gridSpan="2">
                  <a:txBody>
                    <a:bodyPr/>
                    <a:lstStyle/>
                    <a:p>
                      <a:pPr>
                        <a:spcAft>
                          <a:spcPts val="0"/>
                        </a:spcAft>
                      </a:pPr>
                      <a:r>
                        <a:rPr lang="es-ES" sz="1800">
                          <a:effectLst/>
                          <a:latin typeface="Century Gothic" panose="020B0502020202020204" pitchFamily="34" charset="0"/>
                        </a:rPr>
                        <a:t> </a:t>
                      </a:r>
                      <a:endParaRPr lang="es-ES" sz="200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c>
                  <a:txBody>
                    <a:bodyPr/>
                    <a:lstStyle/>
                    <a:p>
                      <a:pPr marL="38100" marR="38100" algn="ctr">
                        <a:spcAft>
                          <a:spcPts val="0"/>
                        </a:spcAft>
                      </a:pPr>
                      <a:r>
                        <a:rPr lang="es-ES" sz="1100" dirty="0" err="1" smtClean="0">
                          <a:effectLst/>
                          <a:latin typeface="Century Gothic" panose="020B0502020202020204" pitchFamily="34" charset="0"/>
                        </a:rPr>
                        <a:t>Frecu</a:t>
                      </a:r>
                      <a:r>
                        <a:rPr lang="es-ES" sz="1100" dirty="0" smtClean="0">
                          <a:effectLst/>
                          <a:latin typeface="Century Gothic" panose="020B0502020202020204" pitchFamily="34" charset="0"/>
                        </a:rPr>
                        <a:t>.</a:t>
                      </a:r>
                      <a:endParaRPr lang="es-ES" sz="20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ctr">
                        <a:spcAft>
                          <a:spcPts val="0"/>
                        </a:spcAft>
                      </a:pPr>
                      <a:r>
                        <a:rPr lang="es-ES" sz="1100" dirty="0" smtClean="0">
                          <a:effectLst/>
                          <a:latin typeface="Century Gothic" panose="020B0502020202020204" pitchFamily="34" charset="0"/>
                        </a:rPr>
                        <a:t>%</a:t>
                      </a:r>
                      <a:endParaRPr lang="es-ES" sz="20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ctr">
                        <a:spcAft>
                          <a:spcPts val="0"/>
                        </a:spcAft>
                      </a:pPr>
                      <a:r>
                        <a:rPr lang="es-ES" sz="1100" dirty="0" smtClean="0">
                          <a:effectLst/>
                          <a:latin typeface="Century Gothic" panose="020B0502020202020204" pitchFamily="34" charset="0"/>
                        </a:rPr>
                        <a:t>% válido</a:t>
                      </a:r>
                      <a:endParaRPr lang="es-ES" sz="20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ctr">
                        <a:spcAft>
                          <a:spcPts val="0"/>
                        </a:spcAft>
                      </a:pPr>
                      <a:r>
                        <a:rPr lang="es-ES" sz="1100" dirty="0" smtClean="0">
                          <a:effectLst/>
                          <a:latin typeface="Century Gothic" panose="020B0502020202020204" pitchFamily="34" charset="0"/>
                        </a:rPr>
                        <a:t>%  </a:t>
                      </a:r>
                      <a:r>
                        <a:rPr lang="es-ES" sz="1100" dirty="0">
                          <a:effectLst/>
                          <a:latin typeface="Century Gothic" panose="020B0502020202020204" pitchFamily="34" charset="0"/>
                        </a:rPr>
                        <a:t>acumulado</a:t>
                      </a:r>
                      <a:endParaRPr lang="es-ES" sz="2000" dirty="0">
                        <a:effectLst/>
                        <a:latin typeface="Century Gothic" panose="020B0502020202020204" pitchFamily="34" charset="0"/>
                        <a:ea typeface="Times New Roman" panose="02020603050405020304" pitchFamily="18" charset="0"/>
                      </a:endParaRPr>
                    </a:p>
                  </a:txBody>
                  <a:tcPr marL="68580" marR="68580" marT="0" marB="0"/>
                </a:tc>
              </a:tr>
              <a:tr h="0">
                <a:tc rowSpan="4">
                  <a:txBody>
                    <a:bodyPr/>
                    <a:lstStyle/>
                    <a:p>
                      <a:pPr marL="38100" marR="38100">
                        <a:spcAft>
                          <a:spcPts val="0"/>
                        </a:spcAft>
                      </a:pPr>
                      <a:r>
                        <a:rPr lang="es-ES" sz="1100">
                          <a:effectLst/>
                          <a:latin typeface="Century Gothic" panose="020B0502020202020204" pitchFamily="34" charset="0"/>
                        </a:rPr>
                        <a:t>Válido</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spcAft>
                          <a:spcPts val="0"/>
                        </a:spcAft>
                      </a:pPr>
                      <a:r>
                        <a:rPr lang="es-ES" sz="1100">
                          <a:effectLst/>
                          <a:latin typeface="Century Gothic" panose="020B0502020202020204" pitchFamily="34" charset="0"/>
                        </a:rPr>
                        <a:t>Si construir una vivienda</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105</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42,7</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42,7</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42,7</a:t>
                      </a:r>
                      <a:endParaRPr lang="es-ES" sz="2000">
                        <a:effectLst/>
                        <a:latin typeface="Century Gothic" panose="020B0502020202020204" pitchFamily="34" charset="0"/>
                        <a:ea typeface="Times New Roman" panose="02020603050405020304" pitchFamily="18" charset="0"/>
                      </a:endParaRPr>
                    </a:p>
                  </a:txBody>
                  <a:tcPr marL="68580" marR="68580" marT="0" marB="0"/>
                </a:tc>
              </a:tr>
              <a:tr h="0">
                <a:tc vMerge="1">
                  <a:txBody>
                    <a:bodyPr/>
                    <a:lstStyle/>
                    <a:p>
                      <a:endParaRPr lang="es-ES"/>
                    </a:p>
                  </a:txBody>
                  <a:tcPr/>
                </a:tc>
                <a:tc>
                  <a:txBody>
                    <a:bodyPr/>
                    <a:lstStyle/>
                    <a:p>
                      <a:pPr marL="38100" marR="38100">
                        <a:spcAft>
                          <a:spcPts val="0"/>
                        </a:spcAft>
                      </a:pPr>
                      <a:r>
                        <a:rPr lang="es-ES" sz="1100">
                          <a:effectLst/>
                          <a:latin typeface="Century Gothic" panose="020B0502020202020204" pitchFamily="34" charset="0"/>
                        </a:rPr>
                        <a:t>Si comprar una vivienda</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119</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48,4</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48,4</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91,1</a:t>
                      </a:r>
                      <a:endParaRPr lang="es-ES" sz="2000">
                        <a:effectLst/>
                        <a:latin typeface="Century Gothic" panose="020B0502020202020204" pitchFamily="34" charset="0"/>
                        <a:ea typeface="Times New Roman" panose="02020603050405020304" pitchFamily="18" charset="0"/>
                      </a:endParaRPr>
                    </a:p>
                  </a:txBody>
                  <a:tcPr marL="68580" marR="68580" marT="0" marB="0"/>
                </a:tc>
              </a:tr>
              <a:tr h="0">
                <a:tc vMerge="1">
                  <a:txBody>
                    <a:bodyPr/>
                    <a:lstStyle/>
                    <a:p>
                      <a:endParaRPr lang="es-ES"/>
                    </a:p>
                  </a:txBody>
                  <a:tcPr/>
                </a:tc>
                <a:tc>
                  <a:txBody>
                    <a:bodyPr/>
                    <a:lstStyle/>
                    <a:p>
                      <a:pPr marL="38100" marR="38100">
                        <a:spcAft>
                          <a:spcPts val="0"/>
                        </a:spcAft>
                      </a:pPr>
                      <a:r>
                        <a:rPr lang="es-ES" sz="1100">
                          <a:effectLst/>
                          <a:latin typeface="Century Gothic" panose="020B0502020202020204" pitchFamily="34" charset="0"/>
                        </a:rPr>
                        <a:t>No adquiriría una vivienda</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22</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8,9</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8,9</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100,0</a:t>
                      </a:r>
                      <a:endParaRPr lang="es-ES" sz="2000">
                        <a:effectLst/>
                        <a:latin typeface="Century Gothic" panose="020B0502020202020204" pitchFamily="34" charset="0"/>
                        <a:ea typeface="Times New Roman" panose="02020603050405020304" pitchFamily="18" charset="0"/>
                      </a:endParaRPr>
                    </a:p>
                  </a:txBody>
                  <a:tcPr marL="68580" marR="68580" marT="0" marB="0"/>
                </a:tc>
              </a:tr>
              <a:tr h="0">
                <a:tc vMerge="1">
                  <a:txBody>
                    <a:bodyPr/>
                    <a:lstStyle/>
                    <a:p>
                      <a:endParaRPr lang="es-ES"/>
                    </a:p>
                  </a:txBody>
                  <a:tcPr/>
                </a:tc>
                <a:tc>
                  <a:txBody>
                    <a:bodyPr/>
                    <a:lstStyle/>
                    <a:p>
                      <a:pPr marL="38100" marR="38100">
                        <a:spcAft>
                          <a:spcPts val="0"/>
                        </a:spcAft>
                      </a:pPr>
                      <a:r>
                        <a:rPr lang="es-ES" sz="1100" dirty="0">
                          <a:effectLst/>
                          <a:latin typeface="Century Gothic" panose="020B0502020202020204" pitchFamily="34" charset="0"/>
                        </a:rPr>
                        <a:t>Total</a:t>
                      </a:r>
                      <a:endParaRPr lang="es-ES" sz="20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246</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100,0</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marL="38100" marR="38100" algn="r">
                        <a:spcAft>
                          <a:spcPts val="0"/>
                        </a:spcAft>
                      </a:pPr>
                      <a:r>
                        <a:rPr lang="es-ES" sz="1100">
                          <a:effectLst/>
                          <a:latin typeface="Century Gothic" panose="020B0502020202020204" pitchFamily="34" charset="0"/>
                        </a:rPr>
                        <a:t>100,0</a:t>
                      </a:r>
                      <a:endParaRPr lang="es-ES" sz="20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800" dirty="0">
                          <a:effectLst/>
                          <a:latin typeface="Century Gothic" panose="020B0502020202020204" pitchFamily="34" charset="0"/>
                        </a:rPr>
                        <a:t> </a:t>
                      </a:r>
                      <a:endParaRPr lang="es-ES" sz="20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pic>
        <p:nvPicPr>
          <p:cNvPr id="10241" name="Imagen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3459470"/>
            <a:ext cx="4072665" cy="330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 4"/>
          <p:cNvSpPr/>
          <p:nvPr/>
        </p:nvSpPr>
        <p:spPr>
          <a:xfrm>
            <a:off x="5658137" y="3807296"/>
            <a:ext cx="2736304" cy="576064"/>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15240" tIns="15240" rIns="15240" bIns="15240" numCol="1" spcCol="1270" anchor="ctr" anchorCtr="0">
            <a:noAutofit/>
          </a:bodyPr>
          <a:lstStyle/>
          <a:p>
            <a:pPr algn="ctr">
              <a:lnSpc>
                <a:spcPct val="90000"/>
              </a:lnSpc>
              <a:spcAft>
                <a:spcPts val="505"/>
              </a:spcAft>
            </a:pPr>
            <a:r>
              <a:rPr lang="es-EC" sz="1200" kern="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Análisis Ejecutivo</a:t>
            </a:r>
            <a:endParaRPr lang="es-ES" sz="1200" dirty="0">
              <a:effectLst/>
              <a:latin typeface="Times New Roman" panose="02020603050405020304" pitchFamily="18" charset="0"/>
              <a:ea typeface="Times New Roman" panose="02020603050405020304" pitchFamily="18" charset="0"/>
            </a:endParaRPr>
          </a:p>
        </p:txBody>
      </p:sp>
      <p:sp>
        <p:nvSpPr>
          <p:cNvPr id="16" name=" 4"/>
          <p:cNvSpPr/>
          <p:nvPr/>
        </p:nvSpPr>
        <p:spPr>
          <a:xfrm>
            <a:off x="5670550" y="4824270"/>
            <a:ext cx="2736304" cy="576064"/>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15240" tIns="15240" rIns="15240" bIns="15240" numCol="1" spcCol="1270" anchor="ctr" anchorCtr="0">
            <a:noAutofit/>
          </a:bodyPr>
          <a:lstStyle/>
          <a:p>
            <a:pPr algn="ctr">
              <a:lnSpc>
                <a:spcPct val="90000"/>
              </a:lnSpc>
              <a:spcAft>
                <a:spcPts val="505"/>
              </a:spcAft>
            </a:pPr>
            <a:r>
              <a:rPr lang="es-EC" sz="1200" kern="12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Análisis Comparativo</a:t>
            </a:r>
            <a:endParaRPr lang="es-ES" sz="12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3963547" y="1436690"/>
            <a:ext cx="293224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dirty="0">
                <a:latin typeface="Century Gothic" panose="020B0502020202020204" pitchFamily="34" charset="0"/>
                <a:ea typeface="Times New Roman" panose="02020603050405020304" pitchFamily="18" charset="0"/>
              </a:rPr>
              <a:t>Análisis </a:t>
            </a:r>
            <a:r>
              <a:rPr lang="es-ES" dirty="0" err="1" smtClean="0">
                <a:latin typeface="Century Gothic" panose="020B0502020202020204" pitchFamily="34" charset="0"/>
                <a:ea typeface="Times New Roman" panose="02020603050405020304" pitchFamily="18" charset="0"/>
              </a:rPr>
              <a:t>univariado</a:t>
            </a:r>
            <a:endParaRPr lang="es-ES"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12" name="7 Título"/>
          <p:cNvSpPr>
            <a:spLocks noGrp="1"/>
          </p:cNvSpPr>
          <p:nvPr>
            <p:ph type="title"/>
          </p:nvPr>
        </p:nvSpPr>
        <p:spPr>
          <a:xfrm>
            <a:off x="395536" y="188640"/>
            <a:ext cx="8229600" cy="706090"/>
          </a:xfrm>
          <a:ln w="76200">
            <a:solidFill>
              <a:srgbClr val="92D050"/>
            </a:solidFill>
            <a:prstDash val="lgDashDotDot"/>
          </a:ln>
        </p:spPr>
        <p:style>
          <a:lnRef idx="2">
            <a:schemeClr val="accent3"/>
          </a:lnRef>
          <a:fillRef idx="1">
            <a:schemeClr val="lt1"/>
          </a:fillRef>
          <a:effectRef idx="0">
            <a:schemeClr val="accent3"/>
          </a:effectRef>
          <a:fontRef idx="minor">
            <a:schemeClr val="dk1"/>
          </a:fontRef>
        </p:style>
        <p:txBody>
          <a:bodyPr>
            <a:normAutofit/>
          </a:bodyPr>
          <a:lstStyle/>
          <a:p>
            <a:r>
              <a:rPr lang="es-EC" sz="3600" b="1" i="1" dirty="0" smtClean="0">
                <a:latin typeface="Century Gothic" pitchFamily="34" charset="0"/>
              </a:rPr>
              <a:t>Resultados de la encuesta</a:t>
            </a:r>
            <a:endParaRPr lang="es-EC" sz="3600" b="1" i="1" dirty="0">
              <a:latin typeface="Century Gothic" pitchFamily="34" charset="0"/>
            </a:endParaRPr>
          </a:p>
        </p:txBody>
      </p:sp>
      <p:sp>
        <p:nvSpPr>
          <p:cNvPr id="3" name="Marcador de texto 2"/>
          <p:cNvSpPr>
            <a:spLocks noGrp="1"/>
          </p:cNvSpPr>
          <p:nvPr>
            <p:ph type="body" idx="1"/>
          </p:nvPr>
        </p:nvSpPr>
        <p:spPr>
          <a:xfrm>
            <a:off x="395536" y="1412776"/>
            <a:ext cx="4040188" cy="36963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s-ES" i="1" dirty="0"/>
              <a:t>ANOVA</a:t>
            </a:r>
            <a:endParaRPr lang="es-ES" dirty="0"/>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218339985"/>
              </p:ext>
            </p:extLst>
          </p:nvPr>
        </p:nvGraphicFramePr>
        <p:xfrm>
          <a:off x="384575" y="1814835"/>
          <a:ext cx="4040188" cy="1714500"/>
        </p:xfrm>
        <a:graphic>
          <a:graphicData uri="http://schemas.openxmlformats.org/drawingml/2006/table">
            <a:tbl>
              <a:tblPr>
                <a:tableStyleId>{69C7853C-536D-4A76-A0AE-DD22124D55A5}</a:tableStyleId>
              </a:tblPr>
              <a:tblGrid>
                <a:gridCol w="885734"/>
                <a:gridCol w="739866"/>
                <a:gridCol w="516302"/>
                <a:gridCol w="1187995"/>
                <a:gridCol w="354895"/>
                <a:gridCol w="355396"/>
              </a:tblGrid>
              <a:tr h="108340">
                <a:tc gridSpan="6">
                  <a:txBody>
                    <a:bodyPr/>
                    <a:lstStyle/>
                    <a:p>
                      <a:pPr marL="38100" marR="38100" algn="ctr">
                        <a:spcAft>
                          <a:spcPts val="0"/>
                        </a:spcAft>
                      </a:pPr>
                      <a:r>
                        <a:rPr lang="es-ES" sz="1050" dirty="0">
                          <a:effectLst/>
                          <a:latin typeface="Century Gothic" panose="020B0502020202020204" pitchFamily="34" charset="0"/>
                        </a:rPr>
                        <a:t>ANOVA 1</a:t>
                      </a:r>
                      <a:endParaRPr lang="es-ES" sz="1200" dirty="0">
                        <a:effectLst/>
                        <a:latin typeface="Century Gothic" panose="020B0502020202020204" pitchFamily="34" charset="0"/>
                        <a:ea typeface="Times New Roman" panose="02020603050405020304" pitchFamily="18" charset="0"/>
                      </a:endParaRPr>
                    </a:p>
                  </a:txBody>
                  <a:tcPr marL="54170" marR="5417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6302">
                <a:tc gridSpan="6">
                  <a:txBody>
                    <a:bodyPr/>
                    <a:lstStyle/>
                    <a:p>
                      <a:pPr>
                        <a:spcAft>
                          <a:spcPts val="0"/>
                        </a:spcAft>
                      </a:pPr>
                      <a:r>
                        <a:rPr lang="es-ES" sz="1000">
                          <a:effectLst/>
                          <a:latin typeface="Century Gothic" panose="020B0502020202020204" pitchFamily="34" charset="0"/>
                        </a:rPr>
                        <a:t>Ingreso Promedio Mensual  </a:t>
                      </a:r>
                      <a:endParaRPr lang="es-ES" sz="1200">
                        <a:effectLst/>
                        <a:latin typeface="Century Gothic" panose="020B0502020202020204" pitchFamily="34" charset="0"/>
                        <a:ea typeface="Times New Roman" panose="02020603050405020304" pitchFamily="18" charset="0"/>
                      </a:endParaRPr>
                    </a:p>
                  </a:txBody>
                  <a:tcPr marL="54170" marR="5417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2605">
                <a:tc>
                  <a:txBody>
                    <a:bodyPr/>
                    <a:lstStyle/>
                    <a:p>
                      <a:pPr>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ctr">
                        <a:spcAft>
                          <a:spcPts val="0"/>
                        </a:spcAft>
                      </a:pPr>
                      <a:r>
                        <a:rPr lang="es-ES" sz="1000">
                          <a:effectLst/>
                          <a:latin typeface="Century Gothic" panose="020B0502020202020204" pitchFamily="34" charset="0"/>
                        </a:rPr>
                        <a:t>Suma de cuadrados</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ctr">
                        <a:spcAft>
                          <a:spcPts val="0"/>
                        </a:spcAft>
                      </a:pPr>
                      <a:r>
                        <a:rPr lang="es-ES" sz="1000">
                          <a:effectLst/>
                          <a:latin typeface="Century Gothic" panose="020B0502020202020204" pitchFamily="34" charset="0"/>
                        </a:rPr>
                        <a:t>gl</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ctr">
                        <a:spcAft>
                          <a:spcPts val="0"/>
                        </a:spcAft>
                      </a:pPr>
                      <a:r>
                        <a:rPr lang="es-ES" sz="1000">
                          <a:effectLst/>
                          <a:latin typeface="Century Gothic" panose="020B0502020202020204" pitchFamily="34" charset="0"/>
                        </a:rPr>
                        <a:t>Media cuadrática</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ctr">
                        <a:spcAft>
                          <a:spcPts val="0"/>
                        </a:spcAft>
                      </a:pPr>
                      <a:r>
                        <a:rPr lang="es-ES" sz="1000">
                          <a:effectLst/>
                          <a:latin typeface="Century Gothic" panose="020B0502020202020204" pitchFamily="34" charset="0"/>
                        </a:rPr>
                        <a:t>F</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ctr">
                        <a:spcAft>
                          <a:spcPts val="0"/>
                        </a:spcAft>
                      </a:pPr>
                      <a:r>
                        <a:rPr lang="es-ES" sz="1000">
                          <a:effectLst/>
                          <a:latin typeface="Century Gothic" panose="020B0502020202020204" pitchFamily="34" charset="0"/>
                        </a:rPr>
                        <a:t>Sig.</a:t>
                      </a:r>
                      <a:endParaRPr lang="es-ES" sz="1200">
                        <a:effectLst/>
                        <a:latin typeface="Century Gothic" panose="020B0502020202020204" pitchFamily="34" charset="0"/>
                        <a:ea typeface="Times New Roman" panose="02020603050405020304" pitchFamily="18" charset="0"/>
                      </a:endParaRPr>
                    </a:p>
                  </a:txBody>
                  <a:tcPr marL="54170" marR="54170" marT="0" marB="0"/>
                </a:tc>
              </a:tr>
              <a:tr h="192605">
                <a:tc>
                  <a:txBody>
                    <a:bodyPr/>
                    <a:lstStyle/>
                    <a:p>
                      <a:pPr marL="38100" marR="38100">
                        <a:spcAft>
                          <a:spcPts val="0"/>
                        </a:spcAft>
                      </a:pPr>
                      <a:r>
                        <a:rPr lang="es-ES" sz="1000">
                          <a:effectLst/>
                          <a:latin typeface="Century Gothic" panose="020B0502020202020204" pitchFamily="34" charset="0"/>
                        </a:rPr>
                        <a:t>Entre grupos</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r">
                        <a:spcAft>
                          <a:spcPts val="0"/>
                        </a:spcAft>
                      </a:pPr>
                      <a:r>
                        <a:rPr lang="es-ES" sz="1000">
                          <a:effectLst/>
                          <a:latin typeface="Century Gothic" panose="020B0502020202020204" pitchFamily="34" charset="0"/>
                        </a:rPr>
                        <a:t>9,726</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r">
                        <a:spcAft>
                          <a:spcPts val="0"/>
                        </a:spcAft>
                      </a:pPr>
                      <a:r>
                        <a:rPr lang="es-ES" sz="1000">
                          <a:effectLst/>
                          <a:latin typeface="Century Gothic" panose="020B0502020202020204" pitchFamily="34" charset="0"/>
                        </a:rPr>
                        <a:t>9,726</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r">
                        <a:spcAft>
                          <a:spcPts val="0"/>
                        </a:spcAft>
                      </a:pPr>
                      <a:r>
                        <a:rPr lang="es-ES" sz="1000">
                          <a:effectLst/>
                          <a:latin typeface="Century Gothic" panose="020B0502020202020204" pitchFamily="34" charset="0"/>
                        </a:rPr>
                        <a:t>10,300</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r">
                        <a:spcAft>
                          <a:spcPts val="0"/>
                        </a:spcAft>
                      </a:pPr>
                      <a:r>
                        <a:rPr lang="es-ES" sz="1000">
                          <a:effectLst/>
                          <a:latin typeface="Century Gothic" panose="020B0502020202020204" pitchFamily="34" charset="0"/>
                        </a:rPr>
                        <a:t>,002</a:t>
                      </a:r>
                      <a:endParaRPr lang="es-ES" sz="1200">
                        <a:effectLst/>
                        <a:latin typeface="Century Gothic" panose="020B0502020202020204" pitchFamily="34" charset="0"/>
                        <a:ea typeface="Times New Roman" panose="02020603050405020304" pitchFamily="18" charset="0"/>
                      </a:endParaRPr>
                    </a:p>
                  </a:txBody>
                  <a:tcPr marL="54170" marR="54170" marT="0" marB="0"/>
                </a:tc>
              </a:tr>
              <a:tr h="132416">
                <a:tc>
                  <a:txBody>
                    <a:bodyPr/>
                    <a:lstStyle/>
                    <a:p>
                      <a:pPr marL="38100" marR="38100">
                        <a:spcAft>
                          <a:spcPts val="0"/>
                        </a:spcAft>
                      </a:pPr>
                      <a:r>
                        <a:rPr lang="es-ES" sz="1000">
                          <a:effectLst/>
                          <a:latin typeface="Century Gothic" panose="020B0502020202020204" pitchFamily="34" charset="0"/>
                        </a:rPr>
                        <a:t>Dentro de grupos</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r">
                        <a:spcAft>
                          <a:spcPts val="0"/>
                        </a:spcAft>
                      </a:pPr>
                      <a:r>
                        <a:rPr lang="es-ES" sz="1000">
                          <a:effectLst/>
                          <a:latin typeface="Century Gothic" panose="020B0502020202020204" pitchFamily="34" charset="0"/>
                        </a:rPr>
                        <a:t>230,408</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r">
                        <a:spcAft>
                          <a:spcPts val="0"/>
                        </a:spcAft>
                      </a:pPr>
                      <a:r>
                        <a:rPr lang="es-ES" sz="1000">
                          <a:effectLst/>
                          <a:latin typeface="Century Gothic" panose="020B0502020202020204" pitchFamily="34" charset="0"/>
                        </a:rPr>
                        <a:t>244</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r">
                        <a:spcAft>
                          <a:spcPts val="0"/>
                        </a:spcAft>
                      </a:pPr>
                      <a:r>
                        <a:rPr lang="es-ES" sz="1000">
                          <a:effectLst/>
                          <a:latin typeface="Century Gothic" panose="020B0502020202020204" pitchFamily="34" charset="0"/>
                        </a:rPr>
                        <a:t>,944</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54170" marR="54170" marT="0" marB="0"/>
                </a:tc>
              </a:tr>
              <a:tr h="132416">
                <a:tc>
                  <a:txBody>
                    <a:bodyPr/>
                    <a:lstStyle/>
                    <a:p>
                      <a:pPr marL="38100" marR="38100">
                        <a:spcAft>
                          <a:spcPts val="0"/>
                        </a:spcAft>
                      </a:pPr>
                      <a:r>
                        <a:rPr lang="es-ES" sz="1000" dirty="0">
                          <a:effectLst/>
                          <a:latin typeface="Century Gothic" panose="020B0502020202020204" pitchFamily="34" charset="0"/>
                        </a:rPr>
                        <a:t>Total</a:t>
                      </a:r>
                      <a:endParaRPr lang="es-ES" sz="1200" dirty="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r">
                        <a:spcAft>
                          <a:spcPts val="0"/>
                        </a:spcAft>
                      </a:pPr>
                      <a:r>
                        <a:rPr lang="es-ES" sz="1000" dirty="0">
                          <a:effectLst/>
                          <a:latin typeface="Century Gothic" panose="020B0502020202020204" pitchFamily="34" charset="0"/>
                        </a:rPr>
                        <a:t>240,134</a:t>
                      </a:r>
                      <a:endParaRPr lang="es-ES" sz="1200" dirty="0">
                        <a:effectLst/>
                        <a:latin typeface="Century Gothic" panose="020B0502020202020204" pitchFamily="34" charset="0"/>
                        <a:ea typeface="Times New Roman" panose="02020603050405020304" pitchFamily="18" charset="0"/>
                      </a:endParaRPr>
                    </a:p>
                  </a:txBody>
                  <a:tcPr marL="54170" marR="54170" marT="0" marB="0"/>
                </a:tc>
                <a:tc>
                  <a:txBody>
                    <a:bodyPr/>
                    <a:lstStyle/>
                    <a:p>
                      <a:pPr marL="38100" marR="38100" algn="r">
                        <a:spcAft>
                          <a:spcPts val="0"/>
                        </a:spcAft>
                      </a:pPr>
                      <a:r>
                        <a:rPr lang="es-ES" sz="1000" dirty="0">
                          <a:effectLst/>
                          <a:latin typeface="Century Gothic" panose="020B0502020202020204" pitchFamily="34" charset="0"/>
                        </a:rPr>
                        <a:t>245</a:t>
                      </a:r>
                      <a:endParaRPr lang="es-ES" sz="1200" dirty="0">
                        <a:effectLst/>
                        <a:latin typeface="Century Gothic" panose="020B0502020202020204" pitchFamily="34" charset="0"/>
                        <a:ea typeface="Times New Roman" panose="02020603050405020304" pitchFamily="18" charset="0"/>
                      </a:endParaRPr>
                    </a:p>
                  </a:txBody>
                  <a:tcPr marL="54170" marR="54170" marT="0" marB="0"/>
                </a:tc>
                <a:tc>
                  <a:txBody>
                    <a:bodyPr/>
                    <a:lstStyle/>
                    <a:p>
                      <a:pPr>
                        <a:spcAft>
                          <a:spcPts val="0"/>
                        </a:spcAft>
                      </a:pPr>
                      <a:r>
                        <a:rPr lang="es-ES" sz="1200" dirty="0">
                          <a:effectLst/>
                          <a:latin typeface="Century Gothic" panose="020B0502020202020204" pitchFamily="34" charset="0"/>
                        </a:rPr>
                        <a:t> </a:t>
                      </a:r>
                      <a:endParaRPr lang="es-ES" sz="1200" dirty="0">
                        <a:effectLst/>
                        <a:latin typeface="Century Gothic" panose="020B0502020202020204" pitchFamily="34" charset="0"/>
                        <a:ea typeface="Times New Roman" panose="02020603050405020304" pitchFamily="18" charset="0"/>
                      </a:endParaRPr>
                    </a:p>
                  </a:txBody>
                  <a:tcPr marL="54170" marR="54170" marT="0" marB="0"/>
                </a:tc>
                <a:tc>
                  <a:txBody>
                    <a:bodyPr/>
                    <a:lstStyle/>
                    <a:p>
                      <a:pPr>
                        <a:spcAft>
                          <a:spcPts val="0"/>
                        </a:spcAft>
                      </a:pPr>
                      <a:r>
                        <a:rPr lang="es-ES" sz="12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54170" marR="54170" marT="0" marB="0"/>
                </a:tc>
                <a:tc>
                  <a:txBody>
                    <a:bodyPr/>
                    <a:lstStyle/>
                    <a:p>
                      <a:pPr>
                        <a:spcAft>
                          <a:spcPts val="0"/>
                        </a:spcAft>
                      </a:pPr>
                      <a:r>
                        <a:rPr lang="es-ES" sz="1200" dirty="0">
                          <a:effectLst/>
                          <a:latin typeface="Century Gothic" panose="020B0502020202020204" pitchFamily="34" charset="0"/>
                        </a:rPr>
                        <a:t> </a:t>
                      </a:r>
                      <a:endParaRPr lang="es-ES" sz="1200" dirty="0">
                        <a:effectLst/>
                        <a:latin typeface="Century Gothic" panose="020B0502020202020204" pitchFamily="34" charset="0"/>
                        <a:ea typeface="Times New Roman" panose="02020603050405020304" pitchFamily="18" charset="0"/>
                      </a:endParaRPr>
                    </a:p>
                  </a:txBody>
                  <a:tcPr marL="54170" marR="54170" marT="0" marB="0"/>
                </a:tc>
              </a:tr>
            </a:tbl>
          </a:graphicData>
        </a:graphic>
      </p:graphicFrame>
      <p:sp>
        <p:nvSpPr>
          <p:cNvPr id="5" name="Marcador de texto 4"/>
          <p:cNvSpPr>
            <a:spLocks noGrp="1"/>
          </p:cNvSpPr>
          <p:nvPr>
            <p:ph type="body" sz="quarter" idx="3"/>
          </p:nvPr>
        </p:nvSpPr>
        <p:spPr>
          <a:xfrm>
            <a:off x="4634681" y="1340768"/>
            <a:ext cx="4041775" cy="402059"/>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es-ES" dirty="0"/>
              <a:t>(CROSSTAB)</a:t>
            </a:r>
          </a:p>
        </p:txBody>
      </p:sp>
      <p:graphicFrame>
        <p:nvGraphicFramePr>
          <p:cNvPr id="11" name="Marcador de contenido 10"/>
          <p:cNvGraphicFramePr>
            <a:graphicFrameLocks noGrp="1"/>
          </p:cNvGraphicFramePr>
          <p:nvPr>
            <p:ph sz="quarter" idx="4"/>
            <p:extLst>
              <p:ext uri="{D42A27DB-BD31-4B8C-83A1-F6EECF244321}">
                <p14:modId xmlns:p14="http://schemas.microsoft.com/office/powerpoint/2010/main" val="1913058158"/>
              </p:ext>
            </p:extLst>
          </p:nvPr>
        </p:nvGraphicFramePr>
        <p:xfrm>
          <a:off x="4625353" y="1772816"/>
          <a:ext cx="4041774" cy="2072640"/>
        </p:xfrm>
        <a:graphic>
          <a:graphicData uri="http://schemas.openxmlformats.org/drawingml/2006/table">
            <a:tbl>
              <a:tblPr>
                <a:tableStyleId>{69C7853C-536D-4A76-A0AE-DD22124D55A5}</a:tableStyleId>
              </a:tblPr>
              <a:tblGrid>
                <a:gridCol w="941156"/>
                <a:gridCol w="941156"/>
                <a:gridCol w="647797"/>
                <a:gridCol w="647797"/>
                <a:gridCol w="473694"/>
                <a:gridCol w="390174"/>
              </a:tblGrid>
              <a:tr h="212662">
                <a:tc rowSpan="2" gridSpan="2">
                  <a:txBody>
                    <a:bodyPr/>
                    <a:lstStyle/>
                    <a:p>
                      <a:pPr algn="ctr">
                        <a:spcAft>
                          <a:spcPts val="0"/>
                        </a:spcAft>
                      </a:pPr>
                      <a:r>
                        <a:rPr lang="es-ES" sz="800" dirty="0">
                          <a:solidFill>
                            <a:schemeClr val="tx1"/>
                          </a:solidFill>
                          <a:effectLst/>
                          <a:latin typeface="Century Gothic" panose="020B0502020202020204" pitchFamily="34" charset="0"/>
                        </a:rPr>
                        <a:t>¿Estaría dispuesto a adquirir una vivienda en Quito? VS.</a:t>
                      </a:r>
                      <a:endParaRPr lang="es-ES" sz="1000" dirty="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rowSpan="2" hMerge="1">
                  <a:txBody>
                    <a:bodyPr/>
                    <a:lstStyle/>
                    <a:p>
                      <a:endParaRPr lang="es-ES"/>
                    </a:p>
                  </a:txBody>
                  <a:tcPr/>
                </a:tc>
                <a:tc gridSpan="3">
                  <a:txBody>
                    <a:bodyPr/>
                    <a:lstStyle/>
                    <a:p>
                      <a:pPr marL="38100" marR="38100" algn="ctr">
                        <a:spcAft>
                          <a:spcPts val="0"/>
                        </a:spcAft>
                      </a:pPr>
                      <a:r>
                        <a:rPr lang="es-ES" sz="800">
                          <a:solidFill>
                            <a:schemeClr val="tx1"/>
                          </a:solidFill>
                          <a:effectLst/>
                          <a:latin typeface="Century Gothic" panose="020B0502020202020204" pitchFamily="34" charset="0"/>
                        </a:rPr>
                        <a:t>Qué tipo de vivienda busca usted</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hMerge="1">
                  <a:txBody>
                    <a:bodyPr/>
                    <a:lstStyle/>
                    <a:p>
                      <a:endParaRPr lang="es-ES"/>
                    </a:p>
                  </a:txBody>
                  <a:tcPr/>
                </a:tc>
                <a:tc hMerge="1">
                  <a:txBody>
                    <a:bodyPr/>
                    <a:lstStyle/>
                    <a:p>
                      <a:endParaRPr lang="es-ES"/>
                    </a:p>
                  </a:txBody>
                  <a:tcPr/>
                </a:tc>
                <a:tc rowSpan="2">
                  <a:txBody>
                    <a:bodyPr/>
                    <a:lstStyle/>
                    <a:p>
                      <a:pPr marL="38100" marR="38100" algn="ctr">
                        <a:spcAft>
                          <a:spcPts val="0"/>
                        </a:spcAft>
                      </a:pPr>
                      <a:r>
                        <a:rPr lang="es-ES" sz="800">
                          <a:solidFill>
                            <a:schemeClr val="tx1"/>
                          </a:solidFill>
                          <a:effectLst/>
                          <a:latin typeface="Century Gothic" panose="020B0502020202020204" pitchFamily="34" charset="0"/>
                        </a:rPr>
                        <a:t>Total</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r>
              <a:tr h="318993">
                <a:tc gridSpan="2" vMerge="1">
                  <a:txBody>
                    <a:bodyPr/>
                    <a:lstStyle/>
                    <a:p>
                      <a:endParaRPr lang="es-ES"/>
                    </a:p>
                  </a:txBody>
                  <a:tcPr/>
                </a:tc>
                <a:tc hMerge="1" vMerge="1">
                  <a:txBody>
                    <a:bodyPr/>
                    <a:lstStyle/>
                    <a:p>
                      <a:endParaRPr lang="es-ES"/>
                    </a:p>
                  </a:txBody>
                  <a:tcPr/>
                </a:tc>
                <a:tc>
                  <a:txBody>
                    <a:bodyPr/>
                    <a:lstStyle/>
                    <a:p>
                      <a:pPr marL="38100" marR="38100" algn="ctr">
                        <a:spcAft>
                          <a:spcPts val="0"/>
                        </a:spcAft>
                      </a:pPr>
                      <a:r>
                        <a:rPr lang="es-ES" sz="800">
                          <a:solidFill>
                            <a:schemeClr val="tx1"/>
                          </a:solidFill>
                          <a:effectLst/>
                          <a:latin typeface="Century Gothic" panose="020B0502020202020204" pitchFamily="34" charset="0"/>
                        </a:rPr>
                        <a:t>Vivienda Familiar</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ctr">
                        <a:spcAft>
                          <a:spcPts val="0"/>
                        </a:spcAft>
                      </a:pPr>
                      <a:r>
                        <a:rPr lang="es-ES" sz="800">
                          <a:solidFill>
                            <a:schemeClr val="tx1"/>
                          </a:solidFill>
                          <a:effectLst/>
                          <a:latin typeface="Century Gothic" panose="020B0502020202020204" pitchFamily="34" charset="0"/>
                        </a:rPr>
                        <a:t>Vivienda Comercio</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ctr">
                        <a:spcAft>
                          <a:spcPts val="0"/>
                        </a:spcAft>
                      </a:pPr>
                      <a:r>
                        <a:rPr lang="es-ES" sz="800">
                          <a:solidFill>
                            <a:schemeClr val="tx1"/>
                          </a:solidFill>
                          <a:effectLst/>
                          <a:latin typeface="Century Gothic" panose="020B0502020202020204" pitchFamily="34" charset="0"/>
                        </a:rPr>
                        <a:t>Otros</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vMerge="1">
                  <a:txBody>
                    <a:bodyPr/>
                    <a:lstStyle/>
                    <a:p>
                      <a:endParaRPr lang="es-ES"/>
                    </a:p>
                  </a:txBody>
                  <a:tcPr/>
                </a:tc>
              </a:tr>
              <a:tr h="106331">
                <a:tc rowSpan="6">
                  <a:txBody>
                    <a:bodyPr/>
                    <a:lstStyle/>
                    <a:p>
                      <a:pPr marL="38100" marR="38100" algn="l">
                        <a:spcAft>
                          <a:spcPts val="0"/>
                        </a:spcAft>
                      </a:pPr>
                      <a:r>
                        <a:rPr lang="es-ES" sz="800">
                          <a:solidFill>
                            <a:schemeClr val="tx1"/>
                          </a:solidFill>
                          <a:effectLst/>
                          <a:latin typeface="Century Gothic" panose="020B0502020202020204" pitchFamily="34" charset="0"/>
                        </a:rPr>
                        <a:t>Estaría dispuesto a adquirir una vivienda en Quito</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rowSpan="2">
                  <a:txBody>
                    <a:bodyPr/>
                    <a:lstStyle/>
                    <a:p>
                      <a:pPr marL="38100" marR="38100" algn="l">
                        <a:spcAft>
                          <a:spcPts val="0"/>
                        </a:spcAft>
                      </a:pPr>
                      <a:r>
                        <a:rPr lang="es-ES" sz="800">
                          <a:solidFill>
                            <a:schemeClr val="tx1"/>
                          </a:solidFill>
                          <a:effectLst/>
                          <a:latin typeface="Century Gothic" panose="020B0502020202020204" pitchFamily="34" charset="0"/>
                        </a:rPr>
                        <a:t>Si construir una vivienda</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80</a:t>
                      </a:r>
                      <a:r>
                        <a:rPr lang="es-ES" sz="800" baseline="-25000">
                          <a:solidFill>
                            <a:schemeClr val="tx1"/>
                          </a:solidFill>
                          <a:effectLst/>
                          <a:latin typeface="Century Gothic" panose="020B0502020202020204" pitchFamily="34" charset="0"/>
                        </a:rPr>
                        <a:t>a</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23</a:t>
                      </a:r>
                      <a:r>
                        <a:rPr lang="es-ES" sz="800" baseline="-25000">
                          <a:solidFill>
                            <a:schemeClr val="tx1"/>
                          </a:solidFill>
                          <a:effectLst/>
                          <a:latin typeface="Century Gothic" panose="020B0502020202020204" pitchFamily="34" charset="0"/>
                        </a:rPr>
                        <a:t>a</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2</a:t>
                      </a:r>
                      <a:r>
                        <a:rPr lang="es-ES" sz="800" baseline="-25000">
                          <a:solidFill>
                            <a:schemeClr val="tx1"/>
                          </a:solidFill>
                          <a:effectLst/>
                          <a:latin typeface="Century Gothic" panose="020B0502020202020204" pitchFamily="34" charset="0"/>
                        </a:rPr>
                        <a:t>a</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105</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r>
              <a:tr h="212662">
                <a:tc vMerge="1">
                  <a:txBody>
                    <a:bodyPr/>
                    <a:lstStyle/>
                    <a:p>
                      <a:endParaRPr lang="es-ES"/>
                    </a:p>
                  </a:txBody>
                  <a:tcPr/>
                </a:tc>
                <a:tc vMerge="1">
                  <a:txBody>
                    <a:bodyPr/>
                    <a:lstStyle/>
                    <a:p>
                      <a:endParaRPr lang="es-ES"/>
                    </a:p>
                  </a:txBody>
                  <a:tcPr/>
                </a:tc>
                <a:tc>
                  <a:txBody>
                    <a:bodyPr/>
                    <a:lstStyle/>
                    <a:p>
                      <a:pPr marL="38100" marR="38100" algn="r">
                        <a:spcAft>
                          <a:spcPts val="0"/>
                        </a:spcAft>
                      </a:pPr>
                      <a:r>
                        <a:rPr lang="es-ES" sz="800">
                          <a:solidFill>
                            <a:schemeClr val="tx1"/>
                          </a:solidFill>
                          <a:effectLst/>
                          <a:latin typeface="Century Gothic" panose="020B0502020202020204" pitchFamily="34" charset="0"/>
                        </a:rPr>
                        <a:t>76,2%</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21,9%</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1,9%</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100,0%</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r>
              <a:tr h="106331">
                <a:tc vMerge="1">
                  <a:txBody>
                    <a:bodyPr/>
                    <a:lstStyle/>
                    <a:p>
                      <a:endParaRPr lang="es-ES"/>
                    </a:p>
                  </a:txBody>
                  <a:tcPr/>
                </a:tc>
                <a:tc rowSpan="2">
                  <a:txBody>
                    <a:bodyPr/>
                    <a:lstStyle/>
                    <a:p>
                      <a:pPr marL="38100" marR="38100" algn="l">
                        <a:spcAft>
                          <a:spcPts val="0"/>
                        </a:spcAft>
                      </a:pPr>
                      <a:r>
                        <a:rPr lang="es-ES" sz="800">
                          <a:solidFill>
                            <a:schemeClr val="tx1"/>
                          </a:solidFill>
                          <a:effectLst/>
                          <a:latin typeface="Century Gothic" panose="020B0502020202020204" pitchFamily="34" charset="0"/>
                        </a:rPr>
                        <a:t>Si comprar una vivienda</a:t>
                      </a:r>
                      <a:endParaRPr lang="es-ES" sz="1000">
                        <a:solidFill>
                          <a:schemeClr val="tx1"/>
                        </a:solidFill>
                        <a:effectLst/>
                        <a:latin typeface="Century Gothic" panose="020B0502020202020204" pitchFamily="34" charset="0"/>
                      </a:endParaRPr>
                    </a:p>
                    <a:p>
                      <a:pPr marL="38100" marR="38100" algn="l">
                        <a:spcAft>
                          <a:spcPts val="0"/>
                        </a:spcAft>
                      </a:pPr>
                      <a:r>
                        <a:rPr lang="es-ES" sz="800">
                          <a:solidFill>
                            <a:schemeClr val="tx1"/>
                          </a:solidFill>
                          <a:effectLst/>
                          <a:latin typeface="Century Gothic" panose="020B0502020202020204" pitchFamily="34" charset="0"/>
                        </a:rPr>
                        <a:t> </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87</a:t>
                      </a:r>
                      <a:r>
                        <a:rPr lang="es-ES" sz="800" baseline="-25000">
                          <a:solidFill>
                            <a:schemeClr val="tx1"/>
                          </a:solidFill>
                          <a:effectLst/>
                          <a:latin typeface="Century Gothic" panose="020B0502020202020204" pitchFamily="34" charset="0"/>
                        </a:rPr>
                        <a:t>a</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28</a:t>
                      </a:r>
                      <a:r>
                        <a:rPr lang="es-ES" sz="800" baseline="-25000">
                          <a:solidFill>
                            <a:schemeClr val="tx1"/>
                          </a:solidFill>
                          <a:effectLst/>
                          <a:latin typeface="Century Gothic" panose="020B0502020202020204" pitchFamily="34" charset="0"/>
                        </a:rPr>
                        <a:t>a</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4</a:t>
                      </a:r>
                      <a:r>
                        <a:rPr lang="es-ES" sz="800" baseline="-25000">
                          <a:solidFill>
                            <a:schemeClr val="tx1"/>
                          </a:solidFill>
                          <a:effectLst/>
                          <a:latin typeface="Century Gothic" panose="020B0502020202020204" pitchFamily="34" charset="0"/>
                        </a:rPr>
                        <a:t>a</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119</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r>
              <a:tr h="212662">
                <a:tc vMerge="1">
                  <a:txBody>
                    <a:bodyPr/>
                    <a:lstStyle/>
                    <a:p>
                      <a:endParaRPr lang="es-ES"/>
                    </a:p>
                  </a:txBody>
                  <a:tcPr/>
                </a:tc>
                <a:tc vMerge="1">
                  <a:txBody>
                    <a:bodyPr/>
                    <a:lstStyle/>
                    <a:p>
                      <a:endParaRPr lang="es-ES"/>
                    </a:p>
                  </a:txBody>
                  <a:tcPr/>
                </a:tc>
                <a:tc>
                  <a:txBody>
                    <a:bodyPr/>
                    <a:lstStyle/>
                    <a:p>
                      <a:pPr marL="38100" marR="38100" algn="r">
                        <a:spcAft>
                          <a:spcPts val="0"/>
                        </a:spcAft>
                      </a:pPr>
                      <a:r>
                        <a:rPr lang="es-ES" sz="800">
                          <a:solidFill>
                            <a:schemeClr val="tx1"/>
                          </a:solidFill>
                          <a:effectLst/>
                          <a:latin typeface="Century Gothic" panose="020B0502020202020204" pitchFamily="34" charset="0"/>
                        </a:rPr>
                        <a:t>73,1%</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23,5%</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3,4%</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100,0%</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r>
              <a:tr h="106331">
                <a:tc vMerge="1">
                  <a:txBody>
                    <a:bodyPr/>
                    <a:lstStyle/>
                    <a:p>
                      <a:endParaRPr lang="es-ES"/>
                    </a:p>
                  </a:txBody>
                  <a:tcPr/>
                </a:tc>
                <a:tc rowSpan="2">
                  <a:txBody>
                    <a:bodyPr/>
                    <a:lstStyle/>
                    <a:p>
                      <a:pPr marL="38100" marR="38100" algn="l">
                        <a:spcAft>
                          <a:spcPts val="0"/>
                        </a:spcAft>
                      </a:pPr>
                      <a:r>
                        <a:rPr lang="es-ES" sz="800" dirty="0">
                          <a:solidFill>
                            <a:schemeClr val="tx1"/>
                          </a:solidFill>
                          <a:effectLst/>
                          <a:latin typeface="Century Gothic" panose="020B0502020202020204" pitchFamily="34" charset="0"/>
                        </a:rPr>
                        <a:t>No adquiriría una vivienda</a:t>
                      </a:r>
                      <a:endParaRPr lang="es-ES" sz="1000" dirty="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3</a:t>
                      </a:r>
                      <a:r>
                        <a:rPr lang="es-ES" sz="800" baseline="-25000">
                          <a:solidFill>
                            <a:schemeClr val="tx1"/>
                          </a:solidFill>
                          <a:effectLst/>
                          <a:latin typeface="Century Gothic" panose="020B0502020202020204" pitchFamily="34" charset="0"/>
                        </a:rPr>
                        <a:t>a</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0</a:t>
                      </a:r>
                      <a:r>
                        <a:rPr lang="es-ES" sz="800" baseline="-25000">
                          <a:solidFill>
                            <a:schemeClr val="tx1"/>
                          </a:solidFill>
                          <a:effectLst/>
                          <a:latin typeface="Century Gothic" panose="020B0502020202020204" pitchFamily="34" charset="0"/>
                        </a:rPr>
                        <a:t>a</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0</a:t>
                      </a:r>
                      <a:r>
                        <a:rPr lang="es-ES" sz="800" baseline="-25000">
                          <a:solidFill>
                            <a:schemeClr val="tx1"/>
                          </a:solidFill>
                          <a:effectLst/>
                          <a:latin typeface="Century Gothic" panose="020B0502020202020204" pitchFamily="34" charset="0"/>
                        </a:rPr>
                        <a:t>a</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3</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r>
              <a:tr h="212662">
                <a:tc vMerge="1">
                  <a:txBody>
                    <a:bodyPr/>
                    <a:lstStyle/>
                    <a:p>
                      <a:endParaRPr lang="es-ES"/>
                    </a:p>
                  </a:txBody>
                  <a:tcPr/>
                </a:tc>
                <a:tc vMerge="1">
                  <a:txBody>
                    <a:bodyPr/>
                    <a:lstStyle/>
                    <a:p>
                      <a:endParaRPr lang="es-ES"/>
                    </a:p>
                  </a:txBody>
                  <a:tcPr/>
                </a:tc>
                <a:tc>
                  <a:txBody>
                    <a:bodyPr/>
                    <a:lstStyle/>
                    <a:p>
                      <a:pPr marL="38100" marR="38100" algn="r">
                        <a:spcAft>
                          <a:spcPts val="0"/>
                        </a:spcAft>
                      </a:pPr>
                      <a:r>
                        <a:rPr lang="es-ES" sz="800">
                          <a:solidFill>
                            <a:schemeClr val="tx1"/>
                          </a:solidFill>
                          <a:effectLst/>
                          <a:latin typeface="Century Gothic" panose="020B0502020202020204" pitchFamily="34" charset="0"/>
                        </a:rPr>
                        <a:t>100,0%</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0,0%</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0,0%</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100,0%</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r>
              <a:tr h="106331">
                <a:tc rowSpan="2" gridSpan="2">
                  <a:txBody>
                    <a:bodyPr/>
                    <a:lstStyle/>
                    <a:p>
                      <a:pPr marL="38100" marR="38100" algn="l">
                        <a:spcAft>
                          <a:spcPts val="0"/>
                        </a:spcAft>
                      </a:pPr>
                      <a:r>
                        <a:rPr lang="es-ES" sz="800" dirty="0">
                          <a:solidFill>
                            <a:schemeClr val="tx1"/>
                          </a:solidFill>
                          <a:effectLst/>
                          <a:latin typeface="Century Gothic" panose="020B0502020202020204" pitchFamily="34" charset="0"/>
                        </a:rPr>
                        <a:t>Total</a:t>
                      </a:r>
                      <a:endParaRPr lang="es-ES" sz="1000" dirty="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rowSpan="2" hMerge="1">
                  <a:txBody>
                    <a:bodyPr/>
                    <a:lstStyle/>
                    <a:p>
                      <a:endParaRPr lang="es-ES"/>
                    </a:p>
                  </a:txBody>
                  <a:tcPr/>
                </a:tc>
                <a:tc>
                  <a:txBody>
                    <a:bodyPr/>
                    <a:lstStyle/>
                    <a:p>
                      <a:pPr marL="38100" marR="38100" algn="r">
                        <a:spcAft>
                          <a:spcPts val="0"/>
                        </a:spcAft>
                      </a:pPr>
                      <a:r>
                        <a:rPr lang="es-ES" sz="800">
                          <a:solidFill>
                            <a:schemeClr val="tx1"/>
                          </a:solidFill>
                          <a:effectLst/>
                          <a:latin typeface="Century Gothic" panose="020B0502020202020204" pitchFamily="34" charset="0"/>
                        </a:rPr>
                        <a:t>170</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51</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6</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227</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r>
              <a:tr h="212662">
                <a:tc gridSpan="2" vMerge="1">
                  <a:txBody>
                    <a:bodyPr/>
                    <a:lstStyle/>
                    <a:p>
                      <a:endParaRPr lang="es-ES"/>
                    </a:p>
                  </a:txBody>
                  <a:tcPr/>
                </a:tc>
                <a:tc hMerge="1" vMerge="1">
                  <a:txBody>
                    <a:bodyPr/>
                    <a:lstStyle/>
                    <a:p>
                      <a:endParaRPr lang="es-ES"/>
                    </a:p>
                  </a:txBody>
                  <a:tcPr/>
                </a:tc>
                <a:tc>
                  <a:txBody>
                    <a:bodyPr/>
                    <a:lstStyle/>
                    <a:p>
                      <a:pPr marL="38100" marR="38100" algn="r">
                        <a:spcAft>
                          <a:spcPts val="0"/>
                        </a:spcAft>
                      </a:pPr>
                      <a:r>
                        <a:rPr lang="es-ES" sz="800">
                          <a:solidFill>
                            <a:schemeClr val="tx1"/>
                          </a:solidFill>
                          <a:effectLst/>
                          <a:latin typeface="Century Gothic" panose="020B0502020202020204" pitchFamily="34" charset="0"/>
                        </a:rPr>
                        <a:t>74,9%</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22,5%</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a:solidFill>
                            <a:schemeClr val="tx1"/>
                          </a:solidFill>
                          <a:effectLst/>
                          <a:latin typeface="Century Gothic" panose="020B0502020202020204" pitchFamily="34" charset="0"/>
                        </a:rPr>
                        <a:t>2,6%</a:t>
                      </a:r>
                      <a:endParaRPr lang="es-ES" sz="1000">
                        <a:solidFill>
                          <a:schemeClr val="tx1"/>
                        </a:solidFill>
                        <a:effectLst/>
                        <a:latin typeface="Century Gothic" panose="020B0502020202020204" pitchFamily="34" charset="0"/>
                        <a:ea typeface="Times New Roman" panose="02020603050405020304" pitchFamily="18" charset="0"/>
                      </a:endParaRPr>
                    </a:p>
                  </a:txBody>
                  <a:tcPr marL="48260" marR="48260" marT="0" marB="0"/>
                </a:tc>
                <a:tc>
                  <a:txBody>
                    <a:bodyPr/>
                    <a:lstStyle/>
                    <a:p>
                      <a:pPr marL="38100" marR="38100" algn="r">
                        <a:spcAft>
                          <a:spcPts val="0"/>
                        </a:spcAft>
                      </a:pPr>
                      <a:r>
                        <a:rPr lang="es-ES" sz="800" dirty="0">
                          <a:solidFill>
                            <a:schemeClr val="tx1"/>
                          </a:solidFill>
                          <a:effectLst/>
                          <a:latin typeface="Century Gothic" panose="020B0502020202020204" pitchFamily="34" charset="0"/>
                        </a:rPr>
                        <a:t>100,0%</a:t>
                      </a:r>
                      <a:endParaRPr lang="es-ES" sz="1000" dirty="0">
                        <a:solidFill>
                          <a:schemeClr val="tx1"/>
                        </a:solidFill>
                        <a:effectLst/>
                        <a:latin typeface="Century Gothic" panose="020B0502020202020204" pitchFamily="34" charset="0"/>
                        <a:ea typeface="Times New Roman" panose="02020603050405020304" pitchFamily="18" charset="0"/>
                      </a:endParaRPr>
                    </a:p>
                  </a:txBody>
                  <a:tcPr marL="48260" marR="48260" marT="0" marB="0"/>
                </a:tc>
              </a:tr>
            </a:tbl>
          </a:graphicData>
        </a:graphic>
      </p:graphicFrame>
      <p:sp>
        <p:nvSpPr>
          <p:cNvPr id="7" name="Rectángulo 6"/>
          <p:cNvSpPr/>
          <p:nvPr/>
        </p:nvSpPr>
        <p:spPr>
          <a:xfrm>
            <a:off x="3515431" y="836712"/>
            <a:ext cx="2108269"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S" dirty="0">
                <a:latin typeface="Century Gothic" panose="020B0502020202020204" pitchFamily="34" charset="0"/>
                <a:ea typeface="Times New Roman" panose="02020603050405020304" pitchFamily="18" charset="0"/>
              </a:rPr>
              <a:t>Análisis </a:t>
            </a:r>
            <a:r>
              <a:rPr lang="es-ES" dirty="0" err="1">
                <a:latin typeface="Century Gothic" panose="020B0502020202020204" pitchFamily="34" charset="0"/>
                <a:ea typeface="Times New Roman" panose="02020603050405020304" pitchFamily="18" charset="0"/>
              </a:rPr>
              <a:t>bivariado</a:t>
            </a:r>
            <a:endParaRPr lang="es-ES" dirty="0">
              <a:latin typeface="Century Gothic" panose="020B0502020202020204" pitchFamily="34" charset="0"/>
            </a:endParaRPr>
          </a:p>
        </p:txBody>
      </p:sp>
      <p:pic>
        <p:nvPicPr>
          <p:cNvPr id="12289" name="Imagen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705" y="3933056"/>
            <a:ext cx="2856036" cy="13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278529" y="5469769"/>
            <a:ext cx="416319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spcAft>
                <a:spcPts val="0"/>
              </a:spcAft>
            </a:pPr>
            <a:r>
              <a:rPr lang="es-ES" sz="1000" dirty="0" smtClean="0">
                <a:latin typeface="Century Gothic" panose="020B0502020202020204" pitchFamily="34" charset="0"/>
                <a:ea typeface="Times New Roman" panose="02020603050405020304" pitchFamily="18" charset="0"/>
              </a:rPr>
              <a:t>El </a:t>
            </a:r>
            <a:r>
              <a:rPr lang="es-ES" sz="1000" dirty="0">
                <a:latin typeface="Century Gothic" panose="020B0502020202020204" pitchFamily="34" charset="0"/>
                <a:ea typeface="Times New Roman" panose="02020603050405020304" pitchFamily="18" charset="0"/>
              </a:rPr>
              <a:t>nivel de significancia es menor que 0.05, es decir, ambas variables se encuentran relacionadas y tienen medias similares por lo que se acepta la hipótesis alternativa y el estudio es viable.</a:t>
            </a:r>
            <a:endParaRPr lang="es-ES" sz="1000" dirty="0">
              <a:effectLst/>
              <a:latin typeface="Century Gothic" panose="020B0502020202020204" pitchFamily="34" charset="0"/>
              <a:ea typeface="Times New Roman" panose="02020603050405020304" pitchFamily="18" charset="0"/>
            </a:endParaRPr>
          </a:p>
        </p:txBody>
      </p:sp>
      <p:pic>
        <p:nvPicPr>
          <p:cNvPr id="12290" name="Imagen 1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3853" y="3909060"/>
            <a:ext cx="2666299" cy="230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4529612" y="6104765"/>
            <a:ext cx="442255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spcAft>
                <a:spcPts val="0"/>
              </a:spcAft>
            </a:pPr>
            <a:r>
              <a:rPr lang="es-ES" sz="1000" dirty="0" smtClean="0">
                <a:latin typeface="Century Gothic" panose="020B0502020202020204" pitchFamily="34" charset="0"/>
                <a:ea typeface="Times New Roman" panose="02020603050405020304" pitchFamily="18" charset="0"/>
              </a:rPr>
              <a:t>Se </a:t>
            </a:r>
            <a:r>
              <a:rPr lang="es-ES" sz="1000" dirty="0">
                <a:latin typeface="Century Gothic" panose="020B0502020202020204" pitchFamily="34" charset="0"/>
                <a:ea typeface="Times New Roman" panose="02020603050405020304" pitchFamily="18" charset="0"/>
              </a:rPr>
              <a:t>evidencia que el mayor contingente fue de 87 personas que si estarían dispuestos a comprar una vivienda  ya que desean adquirir una vivienda en Quito con poca frecuencia, por consiguiente, se evidencia que el proyecto es bueno.</a:t>
            </a:r>
            <a:endParaRPr lang="es-ES" sz="105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158167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25987" y="327416"/>
            <a:ext cx="8229600" cy="906221"/>
          </a:xfrm>
          <a:ln w="76200">
            <a:prstDash val="lgDashDotDot"/>
          </a:ln>
        </p:spPr>
        <p:style>
          <a:lnRef idx="2">
            <a:schemeClr val="accent5"/>
          </a:lnRef>
          <a:fillRef idx="1">
            <a:schemeClr val="lt1"/>
          </a:fillRef>
          <a:effectRef idx="0">
            <a:schemeClr val="accent5"/>
          </a:effectRef>
          <a:fontRef idx="minor">
            <a:schemeClr val="dk1"/>
          </a:fontRef>
        </p:style>
        <p:txBody>
          <a:bodyPr>
            <a:normAutofit/>
          </a:bodyPr>
          <a:lstStyle/>
          <a:p>
            <a:r>
              <a:rPr lang="es-EC" sz="3600" b="1" i="1" dirty="0" smtClean="0">
                <a:latin typeface="Century Gothic" pitchFamily="34" charset="0"/>
              </a:rPr>
              <a:t>Análisis de la oferta</a:t>
            </a:r>
            <a:endParaRPr lang="es-EC" sz="3600" b="1" i="1" dirty="0">
              <a:latin typeface="Century Gothic" pitchFamily="34" charset="0"/>
            </a:endParaRPr>
          </a:p>
        </p:txBody>
      </p:sp>
      <p:pic>
        <p:nvPicPr>
          <p:cNvPr id="10" name="Picture 2"/>
          <p:cNvPicPr>
            <a:picLocks noChangeAspect="1" noChangeArrowheads="1"/>
          </p:cNvPicPr>
          <p:nvPr/>
        </p:nvPicPr>
        <p:blipFill>
          <a:blip r:embed="rId3"/>
          <a:srcRect/>
          <a:stretch>
            <a:fillRect/>
          </a:stretch>
        </p:blipFill>
        <p:spPr bwMode="auto">
          <a:xfrm>
            <a:off x="8858280" y="0"/>
            <a:ext cx="285720" cy="685800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graphicFrame>
        <p:nvGraphicFramePr>
          <p:cNvPr id="12" name="5 Marcador de contenido"/>
          <p:cNvGraphicFramePr>
            <a:graphicFrameLocks/>
          </p:cNvGraphicFramePr>
          <p:nvPr>
            <p:extLst>
              <p:ext uri="{D42A27DB-BD31-4B8C-83A1-F6EECF244321}">
                <p14:modId xmlns:p14="http://schemas.microsoft.com/office/powerpoint/2010/main" val="4093581423"/>
              </p:ext>
            </p:extLst>
          </p:nvPr>
        </p:nvGraphicFramePr>
        <p:xfrm>
          <a:off x="557242" y="1500174"/>
          <a:ext cx="8229600" cy="1357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12 CuadroTexto"/>
          <p:cNvSpPr txBox="1"/>
          <p:nvPr/>
        </p:nvSpPr>
        <p:spPr>
          <a:xfrm>
            <a:off x="395500" y="1965529"/>
            <a:ext cx="1143008" cy="338554"/>
          </a:xfrm>
          <a:prstGeom prst="rect">
            <a:avLst/>
          </a:prstGeom>
          <a:noFill/>
        </p:spPr>
        <p:txBody>
          <a:bodyPr wrap="square" rtlCol="0">
            <a:spAutoFit/>
          </a:bodyPr>
          <a:lstStyle/>
          <a:p>
            <a:r>
              <a:rPr lang="es-EC" sz="1600" b="1" i="1" dirty="0" smtClean="0">
                <a:latin typeface="Century Gothic" pitchFamily="34" charset="0"/>
              </a:rPr>
              <a:t>Factores:</a:t>
            </a:r>
            <a:endParaRPr lang="es-EC" sz="1600" b="1" i="1" dirty="0">
              <a:latin typeface="Century Gothic" pitchFamily="34" charset="0"/>
            </a:endParaRPr>
          </a:p>
        </p:txBody>
      </p:sp>
      <p:sp>
        <p:nvSpPr>
          <p:cNvPr id="2" name="Rectángulo 1"/>
          <p:cNvSpPr/>
          <p:nvPr/>
        </p:nvSpPr>
        <p:spPr>
          <a:xfrm>
            <a:off x="457200" y="3059668"/>
            <a:ext cx="8229600"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0"/>
              </a:spcAft>
            </a:pPr>
            <a:r>
              <a:rPr lang="es-ES" sz="1400" dirty="0">
                <a:latin typeface="Century Gothic" panose="020B0502020202020204" pitchFamily="34" charset="0"/>
                <a:ea typeface="Times New Roman" panose="02020603050405020304" pitchFamily="18" charset="0"/>
              </a:rPr>
              <a:t>Para la proyección de la oferta se tomó en cuenta la tasa de crecimiento del PIB del sector de la construcción en el Ecuador, que para él según año 2013 fue del 8.5% según el Banco Central y se utilizó la siguiente fórmula:</a:t>
            </a:r>
            <a:endParaRPr lang="es-ES" sz="1400" dirty="0">
              <a:effectLst/>
              <a:latin typeface="Century Gothic" panose="020B0502020202020204" pitchFamily="34" charset="0"/>
              <a:ea typeface="Times New Roman" panose="02020603050405020304" pitchFamily="18" charset="0"/>
            </a:endParaRPr>
          </a:p>
        </p:txBody>
      </p:sp>
      <p:pic>
        <p:nvPicPr>
          <p:cNvPr id="13315"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4093387"/>
            <a:ext cx="2256237" cy="369556"/>
          </a:xfrm>
          <a:prstGeom prst="rect">
            <a:avLst/>
          </a:prstGeom>
          <a:ln w="9525">
            <a:solidFill>
              <a:srgbClr val="00B0F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3986785185"/>
              </p:ext>
            </p:extLst>
          </p:nvPr>
        </p:nvGraphicFramePr>
        <p:xfrm>
          <a:off x="539551" y="4590644"/>
          <a:ext cx="2256237" cy="926588"/>
        </p:xfrm>
        <a:graphic>
          <a:graphicData uri="http://schemas.openxmlformats.org/drawingml/2006/table">
            <a:tbl>
              <a:tblPr firstRow="1" firstCol="1" bandRow="1">
                <a:tableStyleId>{16D9F66E-5EB9-4882-86FB-DCBF35E3C3E4}</a:tableStyleId>
              </a:tblPr>
              <a:tblGrid>
                <a:gridCol w="2256237"/>
              </a:tblGrid>
              <a:tr h="231647">
                <a:tc>
                  <a:txBody>
                    <a:bodyPr/>
                    <a:lstStyle/>
                    <a:p>
                      <a:pPr algn="just">
                        <a:spcAft>
                          <a:spcPts val="0"/>
                        </a:spcAft>
                      </a:pPr>
                      <a:r>
                        <a:rPr lang="es-ES" sz="1200">
                          <a:effectLst/>
                          <a:latin typeface="Century Gothic" panose="020B0502020202020204" pitchFamily="34" charset="0"/>
                        </a:rPr>
                        <a:t>Op= oferta proyectada</a:t>
                      </a:r>
                      <a:endParaRPr lang="es-ES" sz="1400">
                        <a:effectLst/>
                        <a:latin typeface="Century Gothic" panose="020B0502020202020204" pitchFamily="34" charset="0"/>
                        <a:ea typeface="Times New Roman" panose="02020603050405020304" pitchFamily="18" charset="0"/>
                      </a:endParaRPr>
                    </a:p>
                  </a:txBody>
                  <a:tcPr marL="68580" marR="68580" marT="0" marB="0"/>
                </a:tc>
              </a:tr>
              <a:tr h="231647">
                <a:tc>
                  <a:txBody>
                    <a:bodyPr/>
                    <a:lstStyle/>
                    <a:p>
                      <a:pPr algn="just">
                        <a:spcAft>
                          <a:spcPts val="0"/>
                        </a:spcAft>
                      </a:pPr>
                      <a:r>
                        <a:rPr lang="es-ES" sz="1200">
                          <a:effectLst/>
                          <a:latin typeface="Century Gothic" panose="020B0502020202020204" pitchFamily="34" charset="0"/>
                        </a:rPr>
                        <a:t>Oa= oferta actual</a:t>
                      </a:r>
                      <a:endParaRPr lang="es-ES" sz="1400">
                        <a:effectLst/>
                        <a:latin typeface="Century Gothic" panose="020B0502020202020204" pitchFamily="34" charset="0"/>
                        <a:ea typeface="Times New Roman" panose="02020603050405020304" pitchFamily="18" charset="0"/>
                      </a:endParaRPr>
                    </a:p>
                  </a:txBody>
                  <a:tcPr marL="68580" marR="68580" marT="0" marB="0"/>
                </a:tc>
              </a:tr>
              <a:tr h="231647">
                <a:tc>
                  <a:txBody>
                    <a:bodyPr/>
                    <a:lstStyle/>
                    <a:p>
                      <a:pPr algn="just">
                        <a:spcAft>
                          <a:spcPts val="0"/>
                        </a:spcAft>
                      </a:pPr>
                      <a:r>
                        <a:rPr lang="es-ES" sz="1200">
                          <a:effectLst/>
                          <a:latin typeface="Century Gothic" panose="020B0502020202020204" pitchFamily="34" charset="0"/>
                        </a:rPr>
                        <a:t>i= tasa de crecimiento</a:t>
                      </a:r>
                      <a:endParaRPr lang="es-ES" sz="1400">
                        <a:effectLst/>
                        <a:latin typeface="Century Gothic" panose="020B0502020202020204" pitchFamily="34" charset="0"/>
                        <a:ea typeface="Times New Roman" panose="02020603050405020304" pitchFamily="18" charset="0"/>
                      </a:endParaRPr>
                    </a:p>
                  </a:txBody>
                  <a:tcPr marL="68580" marR="68580" marT="0" marB="0"/>
                </a:tc>
              </a:tr>
              <a:tr h="231647">
                <a:tc>
                  <a:txBody>
                    <a:bodyPr/>
                    <a:lstStyle/>
                    <a:p>
                      <a:pPr algn="just">
                        <a:spcAft>
                          <a:spcPts val="0"/>
                        </a:spcAft>
                      </a:pPr>
                      <a:r>
                        <a:rPr lang="es-ES" sz="1200" dirty="0">
                          <a:effectLst/>
                          <a:latin typeface="Century Gothic" panose="020B0502020202020204" pitchFamily="34" charset="0"/>
                        </a:rPr>
                        <a:t>n= período</a:t>
                      </a:r>
                      <a:endParaRPr lang="es-ES" sz="14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232629585"/>
              </p:ext>
            </p:extLst>
          </p:nvPr>
        </p:nvGraphicFramePr>
        <p:xfrm>
          <a:off x="3085739" y="4134003"/>
          <a:ext cx="5482590" cy="1676400"/>
        </p:xfrm>
        <a:graphic>
          <a:graphicData uri="http://schemas.openxmlformats.org/drawingml/2006/table">
            <a:tbl>
              <a:tblPr firstRow="1" firstCol="1" bandRow="1">
                <a:tableStyleId>{22838BEF-8BB2-4498-84A7-C5851F593DF1}</a:tableStyleId>
              </a:tblPr>
              <a:tblGrid>
                <a:gridCol w="1188085"/>
                <a:gridCol w="1162272"/>
                <a:gridCol w="648072"/>
                <a:gridCol w="648072"/>
                <a:gridCol w="576064"/>
                <a:gridCol w="576064"/>
                <a:gridCol w="683961"/>
              </a:tblGrid>
              <a:tr h="190500">
                <a:tc>
                  <a:txBody>
                    <a:bodyPr/>
                    <a:lstStyle/>
                    <a:p>
                      <a:pPr>
                        <a:spcAft>
                          <a:spcPts val="0"/>
                        </a:spcAft>
                      </a:pPr>
                      <a:r>
                        <a:rPr lang="es-ES" sz="1100">
                          <a:effectLst/>
                          <a:latin typeface="Century Gothic" panose="020B0502020202020204" pitchFamily="34" charset="0"/>
                        </a:rPr>
                        <a:t>Producto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Oferta actual TM 2013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Año 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Año 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Año 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a:effectLst/>
                          <a:latin typeface="Century Gothic" panose="020B0502020202020204" pitchFamily="34" charset="0"/>
                        </a:rPr>
                        <a:t>Año 4</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Año 5</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Viviendas terminadas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17838</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19354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20999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22784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24721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26822</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Construcción de viviendas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2027</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2188</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2374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2576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2795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3033</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Remodelación y ampliación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134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145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158</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171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186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201</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Venta de terrenos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3453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3747</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a:effectLst/>
                          <a:latin typeface="Century Gothic" panose="020B0502020202020204" pitchFamily="34" charset="0"/>
                        </a:rPr>
                        <a:t>4065</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4410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4785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a:effectLst/>
                          <a:latin typeface="Century Gothic" panose="020B0502020202020204" pitchFamily="34" charset="0"/>
                        </a:rPr>
                        <a:t>5192</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pic>
        <p:nvPicPr>
          <p:cNvPr id="20" name="Imagen 19"/>
          <p:cNvPicPr>
            <a:picLocks noChangeAspect="1"/>
          </p:cNvPicPr>
          <p:nvPr/>
        </p:nvPicPr>
        <p:blipFill>
          <a:blip r:embed="rId10"/>
          <a:stretch>
            <a:fillRect/>
          </a:stretch>
        </p:blipFill>
        <p:spPr>
          <a:xfrm>
            <a:off x="6207659" y="5945678"/>
            <a:ext cx="2650621" cy="8907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ln w="76200">
            <a:prstDash val="lgDashDotDot"/>
          </a:ln>
        </p:spPr>
        <p:style>
          <a:lnRef idx="2">
            <a:schemeClr val="accent4"/>
          </a:lnRef>
          <a:fillRef idx="1">
            <a:schemeClr val="lt1"/>
          </a:fillRef>
          <a:effectRef idx="0">
            <a:schemeClr val="accent4"/>
          </a:effectRef>
          <a:fontRef idx="minor">
            <a:schemeClr val="dk1"/>
          </a:fontRef>
        </p:style>
        <p:txBody>
          <a:bodyPr>
            <a:normAutofit/>
          </a:bodyPr>
          <a:lstStyle/>
          <a:p>
            <a:r>
              <a:rPr lang="es-EC" sz="3600" b="1" i="1" dirty="0" smtClean="0">
                <a:latin typeface="Century Gothic" pitchFamily="34" charset="0"/>
              </a:rPr>
              <a:t>Análisis de la demanda</a:t>
            </a:r>
            <a:endParaRPr lang="es-EC" sz="36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2880005821"/>
              </p:ext>
            </p:extLst>
          </p:nvPr>
        </p:nvGraphicFramePr>
        <p:xfrm>
          <a:off x="557242" y="1500174"/>
          <a:ext cx="8229600" cy="1357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CuadroTexto"/>
          <p:cNvSpPr txBox="1"/>
          <p:nvPr/>
        </p:nvSpPr>
        <p:spPr>
          <a:xfrm>
            <a:off x="842994" y="1928802"/>
            <a:ext cx="1143008" cy="338554"/>
          </a:xfrm>
          <a:prstGeom prst="rect">
            <a:avLst/>
          </a:prstGeom>
          <a:noFill/>
        </p:spPr>
        <p:txBody>
          <a:bodyPr wrap="square" rtlCol="0">
            <a:spAutoFit/>
          </a:bodyPr>
          <a:lstStyle/>
          <a:p>
            <a:r>
              <a:rPr lang="es-EC" sz="1600" b="1" i="1" dirty="0" smtClean="0">
                <a:latin typeface="Century Gothic" pitchFamily="34" charset="0"/>
              </a:rPr>
              <a:t>Factores:</a:t>
            </a:r>
            <a:endParaRPr lang="es-EC" sz="1600" b="1" i="1" dirty="0">
              <a:latin typeface="Century Gothic" pitchFamily="34" charset="0"/>
            </a:endParaRPr>
          </a:p>
        </p:txBody>
      </p:sp>
      <p:pic>
        <p:nvPicPr>
          <p:cNvPr id="14338"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18" y="4077072"/>
            <a:ext cx="2637767" cy="432048"/>
          </a:xfrm>
          <a:prstGeom prst="rect">
            <a:avLst/>
          </a:prstGeom>
          <a:ln w="9525">
            <a:solidFill>
              <a:srgbClr val="7030A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2528792212"/>
              </p:ext>
            </p:extLst>
          </p:nvPr>
        </p:nvGraphicFramePr>
        <p:xfrm>
          <a:off x="634453" y="4734660"/>
          <a:ext cx="2550914" cy="1008112"/>
        </p:xfrm>
        <a:graphic>
          <a:graphicData uri="http://schemas.openxmlformats.org/drawingml/2006/table">
            <a:tbl>
              <a:tblPr firstRow="1" firstCol="1" bandRow="1">
                <a:tableStyleId>{22838BEF-8BB2-4498-84A7-C5851F593DF1}</a:tableStyleId>
              </a:tblPr>
              <a:tblGrid>
                <a:gridCol w="2550914"/>
              </a:tblGrid>
              <a:tr h="252028">
                <a:tc>
                  <a:txBody>
                    <a:bodyPr/>
                    <a:lstStyle/>
                    <a:p>
                      <a:pPr algn="just">
                        <a:spcAft>
                          <a:spcPts val="0"/>
                        </a:spcAft>
                      </a:pPr>
                      <a:r>
                        <a:rPr lang="es-ES" sz="1400" dirty="0" err="1">
                          <a:effectLst/>
                        </a:rPr>
                        <a:t>Dp</a:t>
                      </a:r>
                      <a:r>
                        <a:rPr lang="es-ES" sz="1400" dirty="0">
                          <a:effectLst/>
                        </a:rPr>
                        <a:t>= demanda proyectada</a:t>
                      </a:r>
                      <a:endParaRPr lang="es-ES" sz="1600" dirty="0">
                        <a:effectLst/>
                        <a:latin typeface="Century Gothic" panose="020B0502020202020204" pitchFamily="34" charset="0"/>
                        <a:ea typeface="Times New Roman" panose="02020603050405020304" pitchFamily="18" charset="0"/>
                      </a:endParaRPr>
                    </a:p>
                  </a:txBody>
                  <a:tcPr marL="68580" marR="68580" marT="0" marB="0"/>
                </a:tc>
              </a:tr>
              <a:tr h="252028">
                <a:tc>
                  <a:txBody>
                    <a:bodyPr/>
                    <a:lstStyle/>
                    <a:p>
                      <a:pPr algn="just">
                        <a:spcAft>
                          <a:spcPts val="0"/>
                        </a:spcAft>
                      </a:pPr>
                      <a:r>
                        <a:rPr lang="es-ES" sz="1400" dirty="0">
                          <a:effectLst/>
                        </a:rPr>
                        <a:t>Da= demanda actual</a:t>
                      </a:r>
                      <a:endParaRPr lang="es-ES" sz="1600" dirty="0">
                        <a:effectLst/>
                        <a:latin typeface="Century Gothic" panose="020B0502020202020204" pitchFamily="34" charset="0"/>
                        <a:ea typeface="Times New Roman" panose="02020603050405020304" pitchFamily="18" charset="0"/>
                      </a:endParaRPr>
                    </a:p>
                  </a:txBody>
                  <a:tcPr marL="68580" marR="68580" marT="0" marB="0"/>
                </a:tc>
              </a:tr>
              <a:tr h="252028">
                <a:tc>
                  <a:txBody>
                    <a:bodyPr/>
                    <a:lstStyle/>
                    <a:p>
                      <a:pPr algn="just">
                        <a:spcAft>
                          <a:spcPts val="0"/>
                        </a:spcAft>
                      </a:pPr>
                      <a:r>
                        <a:rPr lang="es-ES" sz="1400">
                          <a:effectLst/>
                        </a:rPr>
                        <a:t>i= tasa de crecimiento</a:t>
                      </a:r>
                      <a:endParaRPr lang="es-ES" sz="1600">
                        <a:effectLst/>
                        <a:latin typeface="Century Gothic" panose="020B0502020202020204" pitchFamily="34" charset="0"/>
                        <a:ea typeface="Times New Roman" panose="02020603050405020304" pitchFamily="18" charset="0"/>
                      </a:endParaRPr>
                    </a:p>
                  </a:txBody>
                  <a:tcPr marL="68580" marR="68580" marT="0" marB="0"/>
                </a:tc>
              </a:tr>
              <a:tr h="252028">
                <a:tc>
                  <a:txBody>
                    <a:bodyPr/>
                    <a:lstStyle/>
                    <a:p>
                      <a:pPr algn="just">
                        <a:spcAft>
                          <a:spcPts val="0"/>
                        </a:spcAft>
                      </a:pPr>
                      <a:r>
                        <a:rPr lang="es-ES" sz="1400" dirty="0">
                          <a:effectLst/>
                        </a:rPr>
                        <a:t>n= período</a:t>
                      </a:r>
                      <a:endParaRPr lang="es-ES" sz="16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471361860"/>
              </p:ext>
            </p:extLst>
          </p:nvPr>
        </p:nvGraphicFramePr>
        <p:xfrm>
          <a:off x="3421895" y="3933056"/>
          <a:ext cx="5265994" cy="2011680"/>
        </p:xfrm>
        <a:graphic>
          <a:graphicData uri="http://schemas.openxmlformats.org/drawingml/2006/table">
            <a:tbl>
              <a:tblPr firstRow="1" firstCol="1" bandRow="1">
                <a:tableStyleId>{C4B1156A-380E-4F78-BDF5-A606A8083BF9}</a:tableStyleId>
              </a:tblPr>
              <a:tblGrid>
                <a:gridCol w="935170"/>
                <a:gridCol w="1151039"/>
                <a:gridCol w="648072"/>
                <a:gridCol w="648072"/>
                <a:gridCol w="576064"/>
                <a:gridCol w="766620"/>
                <a:gridCol w="540957"/>
              </a:tblGrid>
              <a:tr h="311434">
                <a:tc>
                  <a:txBody>
                    <a:bodyPr/>
                    <a:lstStyle/>
                    <a:p>
                      <a:pPr>
                        <a:spcAft>
                          <a:spcPts val="0"/>
                        </a:spcAft>
                      </a:pPr>
                      <a:r>
                        <a:rPr lang="es-ES" sz="1100" dirty="0">
                          <a:effectLst/>
                          <a:latin typeface="Century Gothic" panose="020B0502020202020204" pitchFamily="34" charset="0"/>
                        </a:rPr>
                        <a:t>Producto</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Demanda actual TM 2013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Año 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Año 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Año 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Año 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Año 5</a:t>
                      </a:r>
                      <a:endParaRPr lang="es-ES" sz="1200">
                        <a:effectLst/>
                        <a:latin typeface="Century Gothic" panose="020B0502020202020204" pitchFamily="34" charset="0"/>
                        <a:ea typeface="Times New Roman" panose="02020603050405020304" pitchFamily="18" charset="0"/>
                      </a:endParaRPr>
                    </a:p>
                  </a:txBody>
                  <a:tcPr marL="68580" marR="68580" marT="0" marB="0"/>
                </a:tc>
              </a:tr>
              <a:tr h="311434">
                <a:tc>
                  <a:txBody>
                    <a:bodyPr/>
                    <a:lstStyle/>
                    <a:p>
                      <a:pPr>
                        <a:spcAft>
                          <a:spcPts val="0"/>
                        </a:spcAft>
                      </a:pPr>
                      <a:r>
                        <a:rPr lang="es-ES" sz="1100">
                          <a:effectLst/>
                          <a:latin typeface="Century Gothic" panose="020B0502020202020204" pitchFamily="34" charset="0"/>
                        </a:rPr>
                        <a:t>Viviendas terminadas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19449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21102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22896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24842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26954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29245</a:t>
                      </a:r>
                      <a:endParaRPr lang="es-ES" sz="1200">
                        <a:effectLst/>
                        <a:latin typeface="Century Gothic" panose="020B0502020202020204" pitchFamily="34" charset="0"/>
                        <a:ea typeface="Times New Roman" panose="02020603050405020304" pitchFamily="18" charset="0"/>
                      </a:endParaRPr>
                    </a:p>
                  </a:txBody>
                  <a:tcPr marL="68580" marR="68580" marT="0" marB="0"/>
                </a:tc>
              </a:tr>
              <a:tr h="467152">
                <a:tc>
                  <a:txBody>
                    <a:bodyPr/>
                    <a:lstStyle/>
                    <a:p>
                      <a:pPr>
                        <a:spcAft>
                          <a:spcPts val="0"/>
                        </a:spcAft>
                      </a:pPr>
                      <a:r>
                        <a:rPr lang="es-ES" sz="1100">
                          <a:effectLst/>
                          <a:latin typeface="Century Gothic" panose="020B0502020202020204" pitchFamily="34" charset="0"/>
                        </a:rPr>
                        <a:t>Construcción de viviendas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5840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6336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6875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7459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8093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8781</a:t>
                      </a:r>
                      <a:endParaRPr lang="es-ES" sz="1200">
                        <a:effectLst/>
                        <a:latin typeface="Century Gothic" panose="020B0502020202020204" pitchFamily="34" charset="0"/>
                        <a:ea typeface="Times New Roman" panose="02020603050405020304" pitchFamily="18" charset="0"/>
                      </a:endParaRPr>
                    </a:p>
                  </a:txBody>
                  <a:tcPr marL="68580" marR="68580" marT="0" marB="0"/>
                </a:tc>
              </a:tr>
              <a:tr h="467152">
                <a:tc>
                  <a:txBody>
                    <a:bodyPr/>
                    <a:lstStyle/>
                    <a:p>
                      <a:pPr>
                        <a:spcAft>
                          <a:spcPts val="0"/>
                        </a:spcAft>
                      </a:pPr>
                      <a:r>
                        <a:rPr lang="es-ES" sz="1100">
                          <a:effectLst/>
                          <a:latin typeface="Century Gothic" panose="020B0502020202020204" pitchFamily="34" charset="0"/>
                        </a:rPr>
                        <a:t>Remodelación y ampliación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420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456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494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536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582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632</a:t>
                      </a:r>
                      <a:endParaRPr lang="es-ES" sz="1200">
                        <a:effectLst/>
                        <a:latin typeface="Century Gothic" panose="020B0502020202020204" pitchFamily="34" charset="0"/>
                        <a:ea typeface="Times New Roman" panose="02020603050405020304" pitchFamily="18" charset="0"/>
                      </a:endParaRPr>
                    </a:p>
                  </a:txBody>
                  <a:tcPr marL="68580" marR="68580" marT="0" marB="0"/>
                </a:tc>
              </a:tr>
              <a:tr h="311434">
                <a:tc>
                  <a:txBody>
                    <a:bodyPr/>
                    <a:lstStyle/>
                    <a:p>
                      <a:pPr>
                        <a:spcAft>
                          <a:spcPts val="0"/>
                        </a:spcAft>
                      </a:pPr>
                      <a:r>
                        <a:rPr lang="es-ES" sz="1100" dirty="0">
                          <a:effectLst/>
                          <a:latin typeface="Century Gothic" panose="020B0502020202020204" pitchFamily="34" charset="0"/>
                        </a:rPr>
                        <a:t>Venta de terrenos</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a:effectLst/>
                          <a:latin typeface="Century Gothic" panose="020B0502020202020204" pitchFamily="34" charset="0"/>
                        </a:rPr>
                        <a:t>8750</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9494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10301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11176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12126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a:effectLst/>
                          <a:latin typeface="Century Gothic" panose="020B0502020202020204" pitchFamily="34" charset="0"/>
                        </a:rPr>
                        <a:t>13157</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pic>
        <p:nvPicPr>
          <p:cNvPr id="17" name="Imagen 16"/>
          <p:cNvPicPr>
            <a:picLocks noChangeAspect="1"/>
          </p:cNvPicPr>
          <p:nvPr/>
        </p:nvPicPr>
        <p:blipFill>
          <a:blip r:embed="rId10"/>
          <a:stretch>
            <a:fillRect/>
          </a:stretch>
        </p:blipFill>
        <p:spPr>
          <a:xfrm>
            <a:off x="6207659" y="5945678"/>
            <a:ext cx="2650621" cy="890739"/>
          </a:xfrm>
          <a:prstGeom prst="rect">
            <a:avLst/>
          </a:prstGeom>
        </p:spPr>
      </p:pic>
      <p:sp>
        <p:nvSpPr>
          <p:cNvPr id="4" name="Rectángulo 3"/>
          <p:cNvSpPr/>
          <p:nvPr/>
        </p:nvSpPr>
        <p:spPr>
          <a:xfrm>
            <a:off x="667118" y="3059668"/>
            <a:ext cx="8019682" cy="7386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1400" dirty="0">
                <a:latin typeface="Century Gothic" panose="020B0502020202020204" pitchFamily="34" charset="0"/>
              </a:rPr>
              <a:t>Para la proyección de la demanda se tomó en cuenta la tasa de crecimiento del PIB de la construcción en el Ecuador, que para el  año 2013 fue del 8,5% según el Banco Central y se utilizó la siguiente fórmula:</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57201" y="274638"/>
            <a:ext cx="8075240" cy="778098"/>
          </a:xfrm>
          <a:ln w="76200">
            <a:solidFill>
              <a:srgbClr val="C00000"/>
            </a:solidFill>
            <a:prstDash val="lgDashDotDot"/>
          </a:ln>
        </p:spPr>
        <p:style>
          <a:lnRef idx="2">
            <a:schemeClr val="accent6"/>
          </a:lnRef>
          <a:fillRef idx="1">
            <a:schemeClr val="lt1"/>
          </a:fillRef>
          <a:effectRef idx="0">
            <a:schemeClr val="accent6"/>
          </a:effectRef>
          <a:fontRef idx="minor">
            <a:schemeClr val="dk1"/>
          </a:fontRef>
        </p:style>
        <p:txBody>
          <a:bodyPr>
            <a:normAutofit/>
          </a:bodyPr>
          <a:lstStyle/>
          <a:p>
            <a:r>
              <a:rPr lang="es-EC" sz="3600" b="1" i="1" dirty="0" smtClean="0">
                <a:latin typeface="Century Gothic" pitchFamily="34" charset="0"/>
              </a:rPr>
              <a:t>Demanda insatisfecha</a:t>
            </a:r>
            <a:endParaRPr lang="es-EC" sz="36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786842" y="-1"/>
            <a:ext cx="285720" cy="6858000"/>
          </a:xfrm>
          <a:prstGeom prst="rect">
            <a:avLst/>
          </a:prstGeom>
          <a:noFill/>
          <a:ln w="9525">
            <a:noFill/>
            <a:miter lim="800000"/>
            <a:headEnd/>
            <a:tailEnd/>
          </a:ln>
          <a:effec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1562125166"/>
              </p:ext>
            </p:extLst>
          </p:nvPr>
        </p:nvGraphicFramePr>
        <p:xfrm>
          <a:off x="457200" y="1401941"/>
          <a:ext cx="8229600" cy="1426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627260803"/>
              </p:ext>
            </p:extLst>
          </p:nvPr>
        </p:nvGraphicFramePr>
        <p:xfrm>
          <a:off x="323528" y="3068960"/>
          <a:ext cx="3979531" cy="1623060"/>
        </p:xfrm>
        <a:graphic>
          <a:graphicData uri="http://schemas.openxmlformats.org/drawingml/2006/table">
            <a:tbl>
              <a:tblPr firstRow="1" firstCol="1" bandRow="1">
                <a:tableStyleId>{16D9F66E-5EB9-4882-86FB-DCBF35E3C3E4}</a:tableStyleId>
              </a:tblPr>
              <a:tblGrid>
                <a:gridCol w="518160"/>
                <a:gridCol w="1097701"/>
                <a:gridCol w="1080120"/>
                <a:gridCol w="1283550"/>
              </a:tblGrid>
              <a:tr h="190500">
                <a:tc gridSpan="4">
                  <a:txBody>
                    <a:bodyPr/>
                    <a:lstStyle/>
                    <a:p>
                      <a:pPr marL="228600" algn="ctr">
                        <a:spcAft>
                          <a:spcPts val="0"/>
                        </a:spcAft>
                      </a:pPr>
                      <a:r>
                        <a:rPr lang="es-ES_tradnl" sz="1100" b="1" dirty="0">
                          <a:effectLst/>
                          <a:latin typeface="Century Gothic" panose="020B0502020202020204" pitchFamily="34" charset="0"/>
                        </a:rPr>
                        <a:t>Viviendas terminadas</a:t>
                      </a:r>
                      <a:endParaRPr lang="es-ES" sz="1200" b="1" dirty="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spcAft>
                          <a:spcPts val="0"/>
                        </a:spcAft>
                      </a:pPr>
                      <a:r>
                        <a:rPr lang="es-ES" sz="1050" b="1" dirty="0">
                          <a:effectLst/>
                          <a:latin typeface="Century Gothic" panose="020B0502020202020204" pitchFamily="34" charset="0"/>
                        </a:rPr>
                        <a:t>Años</a:t>
                      </a:r>
                      <a:endParaRPr lang="es-ES" sz="1100" b="1"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50" b="1" dirty="0">
                          <a:effectLst/>
                          <a:latin typeface="Century Gothic" panose="020B0502020202020204" pitchFamily="34" charset="0"/>
                        </a:rPr>
                        <a:t>Demanda proyectada(TM)</a:t>
                      </a:r>
                      <a:endParaRPr lang="es-ES" sz="1100" b="1"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50" b="1" dirty="0">
                          <a:effectLst/>
                          <a:latin typeface="Century Gothic" panose="020B0502020202020204" pitchFamily="34" charset="0"/>
                        </a:rPr>
                        <a:t>Oferta proyectada(TM)</a:t>
                      </a:r>
                      <a:endParaRPr lang="es-ES" sz="1100" b="1"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50" b="1" dirty="0">
                          <a:effectLst/>
                          <a:latin typeface="Century Gothic" panose="020B0502020202020204" pitchFamily="34" charset="0"/>
                        </a:rPr>
                        <a:t>Demanda insatisfecha(TM)</a:t>
                      </a:r>
                      <a:endParaRPr lang="es-ES" sz="1100" b="1" dirty="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21102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19354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C" sz="1100">
                          <a:effectLst/>
                          <a:latin typeface="Century Gothic" panose="020B0502020202020204" pitchFamily="34" charset="0"/>
                        </a:rPr>
                        <a:t>1748</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22896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20999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C" sz="1100">
                          <a:effectLst/>
                          <a:latin typeface="Century Gothic" panose="020B0502020202020204" pitchFamily="34" charset="0"/>
                        </a:rPr>
                        <a:t>1897</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24842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22784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C" sz="1100">
                          <a:effectLst/>
                          <a:latin typeface="Century Gothic" panose="020B0502020202020204" pitchFamily="34" charset="0"/>
                        </a:rPr>
                        <a:t>2058</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26954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24721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C" sz="1100">
                          <a:effectLst/>
                          <a:latin typeface="Century Gothic" panose="020B0502020202020204" pitchFamily="34" charset="0"/>
                        </a:rPr>
                        <a:t>2233</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29245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26822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C" sz="1100" dirty="0">
                          <a:effectLst/>
                          <a:latin typeface="Century Gothic" panose="020B0502020202020204" pitchFamily="34" charset="0"/>
                        </a:rPr>
                        <a:t>2423</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84208577"/>
              </p:ext>
            </p:extLst>
          </p:nvPr>
        </p:nvGraphicFramePr>
        <p:xfrm>
          <a:off x="4572000" y="3140968"/>
          <a:ext cx="4032448" cy="1645920"/>
        </p:xfrm>
        <a:graphic>
          <a:graphicData uri="http://schemas.openxmlformats.org/drawingml/2006/table">
            <a:tbl>
              <a:tblPr firstRow="1" firstCol="1" bandRow="1">
                <a:tableStyleId>{16D9F66E-5EB9-4882-86FB-DCBF35E3C3E4}</a:tableStyleId>
              </a:tblPr>
              <a:tblGrid>
                <a:gridCol w="504056"/>
                <a:gridCol w="1152128"/>
                <a:gridCol w="1152128"/>
                <a:gridCol w="1224136"/>
              </a:tblGrid>
              <a:tr h="190500">
                <a:tc gridSpan="4">
                  <a:txBody>
                    <a:bodyPr/>
                    <a:lstStyle/>
                    <a:p>
                      <a:pPr algn="ctr">
                        <a:spcAft>
                          <a:spcPts val="0"/>
                        </a:spcAft>
                      </a:pPr>
                      <a:r>
                        <a:rPr lang="es-ES" sz="1200" b="1" dirty="0" smtClean="0">
                          <a:effectLst/>
                          <a:latin typeface="Century Gothic" panose="020B0502020202020204" pitchFamily="34" charset="0"/>
                          <a:ea typeface="Times New Roman" panose="02020603050405020304" pitchFamily="18" charset="0"/>
                        </a:rPr>
                        <a:t>Construcción de viviendas</a:t>
                      </a:r>
                      <a:endParaRPr lang="es-ES" sz="1200" b="1" dirty="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lgn="ctr">
                        <a:spcAft>
                          <a:spcPts val="0"/>
                        </a:spcAft>
                      </a:pPr>
                      <a:endParaRPr lang="es-ES" sz="1200" dirty="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lgn="ctr">
                        <a:spcAft>
                          <a:spcPts val="0"/>
                        </a:spcAft>
                      </a:pPr>
                      <a:endParaRPr lang="es-ES" sz="120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lgn="ctr">
                        <a:spcAft>
                          <a:spcPts val="0"/>
                        </a:spcAft>
                      </a:pP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b="1" dirty="0">
                          <a:effectLst/>
                          <a:latin typeface="Century Gothic" panose="020B0502020202020204" pitchFamily="34" charset="0"/>
                        </a:rPr>
                        <a:t>Años</a:t>
                      </a:r>
                      <a:endParaRPr lang="es-ES" sz="1200" b="1"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b="1">
                          <a:effectLst/>
                          <a:latin typeface="Century Gothic" panose="020B0502020202020204" pitchFamily="34" charset="0"/>
                        </a:rPr>
                        <a:t>Demanda proyectada(TM)</a:t>
                      </a:r>
                      <a:endParaRPr lang="es-ES" sz="1200" b="1">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b="1">
                          <a:effectLst/>
                          <a:latin typeface="Century Gothic" panose="020B0502020202020204" pitchFamily="34" charset="0"/>
                        </a:rPr>
                        <a:t>Oferta proyectada(TM)</a:t>
                      </a:r>
                      <a:endParaRPr lang="es-ES" sz="1200" b="1">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b="1" dirty="0">
                          <a:effectLst/>
                          <a:latin typeface="Century Gothic" panose="020B0502020202020204" pitchFamily="34" charset="0"/>
                        </a:rPr>
                        <a:t>Demanda insatisfecha(TM)</a:t>
                      </a:r>
                      <a:endParaRPr lang="es-ES" sz="1200" b="1" dirty="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6336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2188</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4148</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dirty="0">
                          <a:effectLst/>
                          <a:latin typeface="Century Gothic" panose="020B0502020202020204" pitchFamily="34" charset="0"/>
                        </a:rPr>
                        <a:t>2</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6875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2374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4501</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a:effectLst/>
                          <a:latin typeface="Century Gothic" panose="020B0502020202020204" pitchFamily="34" charset="0"/>
                        </a:rPr>
                        <a:t>7459</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2576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4883</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a:effectLst/>
                          <a:latin typeface="Century Gothic" panose="020B0502020202020204" pitchFamily="34" charset="0"/>
                        </a:rPr>
                        <a:t>8093</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2795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5298</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1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a:effectLst/>
                          <a:latin typeface="Century Gothic" panose="020B0502020202020204" pitchFamily="34" charset="0"/>
                        </a:rPr>
                        <a:t>8781</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3033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a:effectLst/>
                          <a:latin typeface="Century Gothic" panose="020B0502020202020204" pitchFamily="34" charset="0"/>
                        </a:rPr>
                        <a:t>5748</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36020122"/>
              </p:ext>
            </p:extLst>
          </p:nvPr>
        </p:nvGraphicFramePr>
        <p:xfrm>
          <a:off x="251520" y="5013176"/>
          <a:ext cx="4104456" cy="1623060"/>
        </p:xfrm>
        <a:graphic>
          <a:graphicData uri="http://schemas.openxmlformats.org/drawingml/2006/table">
            <a:tbl>
              <a:tblPr firstRow="1" firstCol="1" bandRow="1">
                <a:tableStyleId>{22838BEF-8BB2-4498-84A7-C5851F593DF1}</a:tableStyleId>
              </a:tblPr>
              <a:tblGrid>
                <a:gridCol w="467995"/>
                <a:gridCol w="1260197"/>
                <a:gridCol w="1152128"/>
                <a:gridCol w="1224136"/>
              </a:tblGrid>
              <a:tr h="190500">
                <a:tc gridSpan="4">
                  <a:txBody>
                    <a:bodyPr/>
                    <a:lstStyle/>
                    <a:p>
                      <a:pPr algn="ctr">
                        <a:spcAft>
                          <a:spcPts val="0"/>
                        </a:spcAft>
                      </a:pPr>
                      <a:r>
                        <a:rPr lang="es-ES" sz="1200" dirty="0" smtClean="0">
                          <a:effectLst/>
                          <a:latin typeface="Century Gothic" panose="020B0502020202020204" pitchFamily="34" charset="0"/>
                          <a:ea typeface="Times New Roman" panose="02020603050405020304" pitchFamily="18" charset="0"/>
                        </a:rPr>
                        <a:t>Remodelación y ampliación</a:t>
                      </a:r>
                      <a:endParaRPr lang="es-ES" sz="1200" dirty="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lgn="ctr">
                        <a:spcAft>
                          <a:spcPts val="0"/>
                        </a:spcAft>
                      </a:pPr>
                      <a:endParaRPr lang="es-ES" sz="120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lgn="ctr">
                        <a:spcAft>
                          <a:spcPts val="0"/>
                        </a:spcAft>
                      </a:pPr>
                      <a:endParaRPr lang="es-ES" sz="120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lgn="ctr">
                        <a:spcAft>
                          <a:spcPts val="0"/>
                        </a:spcAft>
                      </a:pP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a:effectLst/>
                          <a:latin typeface="Century Gothic" panose="020B0502020202020204" pitchFamily="34" charset="0"/>
                        </a:rPr>
                        <a:t>Años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dirty="0">
                          <a:effectLst/>
                          <a:latin typeface="Century Gothic" panose="020B0502020202020204" pitchFamily="34" charset="0"/>
                        </a:rPr>
                        <a:t>Demanda proyectada(TM)</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Oferta proyectada(TM)</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dirty="0">
                          <a:effectLst/>
                          <a:latin typeface="Century Gothic" panose="020B0502020202020204" pitchFamily="34" charset="0"/>
                        </a:rPr>
                        <a:t>Demanda insatisfecha(TM)</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456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145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311</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a:effectLst/>
                          <a:latin typeface="Century Gothic" panose="020B0502020202020204" pitchFamily="34" charset="0"/>
                        </a:rPr>
                        <a:t>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494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158</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336</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a:effectLst/>
                          <a:latin typeface="Century Gothic" panose="020B0502020202020204" pitchFamily="34" charset="0"/>
                        </a:rPr>
                        <a:t>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536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171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365</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582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186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396</a:t>
                      </a:r>
                      <a:endParaRPr lang="es-ES" sz="1200">
                        <a:effectLst/>
                        <a:latin typeface="Century Gothic" panose="020B0502020202020204" pitchFamily="34" charset="0"/>
                        <a:ea typeface="Times New Roman" panose="02020603050405020304" pitchFamily="18" charset="0"/>
                      </a:endParaRPr>
                    </a:p>
                  </a:txBody>
                  <a:tcPr marL="68580" marR="68580" marT="0" marB="0"/>
                </a:tc>
              </a:tr>
              <a:tr h="127635">
                <a:tc>
                  <a:txBody>
                    <a:bodyPr/>
                    <a:lstStyle/>
                    <a:p>
                      <a:pPr algn="ctr">
                        <a:spcAft>
                          <a:spcPts val="0"/>
                        </a:spcAft>
                      </a:pPr>
                      <a:r>
                        <a:rPr lang="es-ES" sz="11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632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201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dirty="0">
                          <a:effectLst/>
                          <a:latin typeface="Century Gothic" panose="020B0502020202020204" pitchFamily="34" charset="0"/>
                        </a:rPr>
                        <a:t>431</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324967052"/>
              </p:ext>
            </p:extLst>
          </p:nvPr>
        </p:nvGraphicFramePr>
        <p:xfrm>
          <a:off x="4627204" y="5013176"/>
          <a:ext cx="4032448" cy="1645920"/>
        </p:xfrm>
        <a:graphic>
          <a:graphicData uri="http://schemas.openxmlformats.org/drawingml/2006/table">
            <a:tbl>
              <a:tblPr firstRow="1" firstCol="1" bandRow="1">
                <a:tableStyleId>{22838BEF-8BB2-4498-84A7-C5851F593DF1}</a:tableStyleId>
              </a:tblPr>
              <a:tblGrid>
                <a:gridCol w="499745"/>
                <a:gridCol w="1228447"/>
                <a:gridCol w="1152128"/>
                <a:gridCol w="1152128"/>
              </a:tblGrid>
              <a:tr h="190500">
                <a:tc gridSpan="4">
                  <a:txBody>
                    <a:bodyPr/>
                    <a:lstStyle/>
                    <a:p>
                      <a:pPr algn="ctr">
                        <a:spcAft>
                          <a:spcPts val="0"/>
                        </a:spcAft>
                      </a:pPr>
                      <a:r>
                        <a:rPr lang="es-ES" sz="1200" dirty="0" smtClean="0">
                          <a:effectLst/>
                          <a:latin typeface="Century Gothic" panose="020B0502020202020204" pitchFamily="34" charset="0"/>
                          <a:ea typeface="Times New Roman" panose="02020603050405020304" pitchFamily="18" charset="0"/>
                        </a:rPr>
                        <a:t>Venta de terrenos</a:t>
                      </a:r>
                      <a:endParaRPr lang="es-ES" sz="1200" dirty="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lgn="ctr">
                        <a:spcAft>
                          <a:spcPts val="0"/>
                        </a:spcAft>
                      </a:pPr>
                      <a:endParaRPr lang="es-ES" sz="1200" dirty="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lgn="ctr">
                        <a:spcAft>
                          <a:spcPts val="0"/>
                        </a:spcAft>
                      </a:pPr>
                      <a:endParaRPr lang="es-ES" sz="120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lgn="ctr">
                        <a:spcAft>
                          <a:spcPts val="0"/>
                        </a:spcAft>
                      </a:pP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dirty="0">
                          <a:effectLst/>
                          <a:latin typeface="Century Gothic" panose="020B0502020202020204" pitchFamily="34" charset="0"/>
                        </a:rPr>
                        <a:t>Años</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dirty="0">
                          <a:effectLst/>
                          <a:latin typeface="Century Gothic" panose="020B0502020202020204" pitchFamily="34" charset="0"/>
                        </a:rPr>
                        <a:t>Demanda proyectada(TM)</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dirty="0">
                          <a:effectLst/>
                          <a:latin typeface="Century Gothic" panose="020B0502020202020204" pitchFamily="34" charset="0"/>
                        </a:rPr>
                        <a:t>Oferta proyectada(TM)</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Demanda insatisfecha(TM)</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9494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3747</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5747</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a:effectLst/>
                          <a:latin typeface="Century Gothic" panose="020B0502020202020204" pitchFamily="34" charset="0"/>
                        </a:rPr>
                        <a:t>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10301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4065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6236</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a:effectLst/>
                          <a:latin typeface="Century Gothic" panose="020B0502020202020204" pitchFamily="34" charset="0"/>
                        </a:rPr>
                        <a:t>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11176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4410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6766</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12126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4785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7341</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lgn="ctr">
                        <a:spcAft>
                          <a:spcPts val="0"/>
                        </a:spcAft>
                      </a:pPr>
                      <a:r>
                        <a:rPr lang="es-ES" sz="11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13157</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dirty="0">
                          <a:effectLst/>
                          <a:latin typeface="Century Gothic" panose="020B0502020202020204" pitchFamily="34" charset="0"/>
                        </a:rPr>
                        <a:t>5192</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dirty="0">
                          <a:effectLst/>
                          <a:latin typeface="Century Gothic" panose="020B0502020202020204" pitchFamily="34" charset="0"/>
                        </a:rPr>
                        <a:t>7965</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36512" y="428604"/>
            <a:ext cx="7800972" cy="1143000"/>
          </a:xfrm>
        </p:spPr>
        <p:txBody>
          <a:bodyPr>
            <a:normAutofit/>
          </a:bodyPr>
          <a:lstStyle/>
          <a:p>
            <a:r>
              <a:rPr lang="es-EC" sz="5400" b="1" i="1" dirty="0" smtClean="0">
                <a:latin typeface="Calligraph421 BT" pitchFamily="66" charset="0"/>
              </a:rPr>
              <a:t>Objetivo General</a:t>
            </a: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83970" name="AutoShape 2" descr="https://encrypted-tbn2.gstatic.com/images?q=tbn:ANd9GcQKvRSkFjyQ2QS7OnI-KWF03UusNmpkLZmq-saojRHQL7griP4W"/>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83974" name="AutoShape 6" descr="https://encrypted-tbn3.gstatic.com/images?q=tbn:ANd9GcTHurvujcmrPPsMSfnJZ3APOa0AtajPNdNlMxMGreqOzRso0488"/>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83976" name="AutoShape 8" descr="https://encrypted-tbn3.gstatic.com/images?q=tbn:ANd9GcTHurvujcmrPPsMSfnJZ3APOa0AtajPNdNlMxMGreqOzRso0488"/>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1" name="10 Diagrama"/>
          <p:cNvGraphicFramePr/>
          <p:nvPr>
            <p:extLst>
              <p:ext uri="{D42A27DB-BD31-4B8C-83A1-F6EECF244321}">
                <p14:modId xmlns:p14="http://schemas.microsoft.com/office/powerpoint/2010/main" val="3765247974"/>
              </p:ext>
            </p:extLst>
          </p:nvPr>
        </p:nvGraphicFramePr>
        <p:xfrm>
          <a:off x="857224" y="1071546"/>
          <a:ext cx="7072362" cy="4929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p:cNvPicPr>
            <a:picLocks noChangeAspect="1"/>
          </p:cNvPicPr>
          <p:nvPr/>
        </p:nvPicPr>
        <p:blipFill>
          <a:blip r:embed="rId9"/>
          <a:stretch>
            <a:fillRect/>
          </a:stretch>
        </p:blipFill>
        <p:spPr>
          <a:xfrm>
            <a:off x="6516216" y="6080878"/>
            <a:ext cx="2232248" cy="7501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t0.gstatic.com/images?q=tbn:ANd9GcQkkAIqBNHj4bKtX1_vmYed7MJQ_U4RiPraZmS82e07k3AM3D7-9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647991"/>
            <a:ext cx="5229925" cy="4678247"/>
          </a:xfrm>
          <a:prstGeom prst="rect">
            <a:avLst/>
          </a:prstGeom>
          <a:noFill/>
          <a:extLst>
            <a:ext uri="{909E8E84-426E-40DD-AFC4-6F175D3DCCD1}">
              <a14:hiddenFill xmlns:a14="http://schemas.microsoft.com/office/drawing/2010/main">
                <a:solidFill>
                  <a:srgbClr val="FFFFFF"/>
                </a:solidFill>
              </a14:hiddenFill>
            </a:ext>
          </a:extLst>
        </p:spPr>
      </p:pic>
      <p:sp>
        <p:nvSpPr>
          <p:cNvPr id="8" name="7 Título"/>
          <p:cNvSpPr>
            <a:spLocks noGrp="1"/>
          </p:cNvSpPr>
          <p:nvPr>
            <p:ph type="title"/>
          </p:nvPr>
        </p:nvSpPr>
        <p:spPr>
          <a:xfrm>
            <a:off x="385762" y="274026"/>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r>
              <a:rPr lang="es-EC" sz="3600" b="1" i="1" dirty="0" smtClean="0">
                <a:latin typeface="Century Gothic" pitchFamily="34" charset="0"/>
              </a:rPr>
              <a:t>3. ESTUDIO TÉCNICO</a:t>
            </a:r>
            <a:endParaRPr lang="es-EC" sz="3600" b="1" i="1" dirty="0">
              <a:latin typeface="Century Gothic" pitchFamily="34" charset="0"/>
            </a:endParaRPr>
          </a:p>
        </p:txBody>
      </p:sp>
      <p:pic>
        <p:nvPicPr>
          <p:cNvPr id="10" name="Picture 2"/>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65538" name="AutoShape 2" descr="data:image/jpeg;base64,/9j/4AAQSkZJRgABAQAAAQABAAD/2wCEAAkGBxQTEhQUERQWFhUXGB0aGRYYFxwZGBocHhwYHR4cIBkfHyggHRwlHBkeITEhJSkrLi4uFx81ODMuNygtLiwBCgoKDg0OGhAQGywkHx8sLCwsLCwsLCwsLCwsLCwsNywsLCwsLCwsLCwsLCwsLCwsLCwsKywsLCwsLDcsLCwsLP/AABEIALAAtgMBIgACEQEDEQH/xAAcAAACAwADAQAAAAAAAAAAAAAABQQGBwECAwj/xABGEAACAQMCAwUGAgcEBwkAAAABAgMABBESIQUGMRMiQVFhBzJxgZGhFCNCUnKSscHwYoKi0RUXM1NzssIIJDRDY5Oj4fH/xAAaAQEAAwEBAQAAAAAAAAAAAAAAAQIDBAUG/8QAJREAAgICAgICAgMBAAAAAAAAAAECEQMhEjEEURNBBSJxkeEy/9oADAMBAAIRAxEAPwDcaKKKAKKKKAKKKKAKK4zUW+v44UaSV1RF6sxwB8zQErNeVxOqKWdgqqMlmOAB5knoKrD8fuJ9rWLs08JpwRn1WEYZh6sVFRJOD9oVN1NLcaWDBX0rEGHQ9koAODuNWrGK4M/5HDi7ezSOKUhunOtgTgXcOTsCWwv7x2+9PUcEZBBHmOn1qmcVsZZM6LhkQjBURo3xwWyBkeGCKhWfCGhREt7m5jCjAGpXGB4aGUgD0GMeFc8Py+Cly1Zd4H9Gh5rmqVDxi+i2dYrkeakwS/unUjH5rTfhPM8Ez9llopv9zKNLnz0+Dj1UmvQxeTiy/wDErMnBrsfUV1DV2rcqFFFFAFFFFAFFFFAFFFFAFFFFAFFFFAFFFdX6UAu47xdbePWQWYkKka+87noo/iSdgASdhVVkgCg3V+ys694eMcPhiNfFt/fPeY9MDAEkuZ7yWRvct8wxDwLEAyv65yqDy0N50g485urpbZThEOCQd9QAeRviiMiKfBps+ArxvK8iWTL8UXUVuTN4RpWeds11xF9Zd7azRtlXaSYqc4LeAz1x8N9yLdez9nFJJ+ojN+6pP8q7wQqihUAVVAAAGAAOgxS3muTTZXJHXsXA+YK/zrwpZVnzRilq9f6dCjSsj8la/wAKC7s5LudTHJ64Py1A7U2v7USxvGSyh1KllOlhkYyCOhqFyxFptYh5av8AmbemlZeXKs8mvplor9SqcuXEsLm0un1lToWQ7NnBKAnxDpup80dSdgS54lw9JF0SDIyCDnBUjoysN1YHcMNwRS3m20yUkXYsDDnyfOuBviJlAHpKacRzCWOOQdHUMPmAa6fJeo+Rj0369opFb4s9uVuKSajbXB1SKNUcvTtY+hJHTtFOzAbbg7ZwLQKz/jTmNUnX3oHV/imQsi/AxlvmAfCr+vSvo/x3lPyMKm++jmyx4yO1FFFd5kFFFFAFFFFAFFFFAFFFFAFFFFAFdWNdqWcxNMLab8MoabQQikgAk7eO23XBIzjqKgFZ5UbVbRyD/wA4tL/7js//AFClPKg1Tu7Hfsix9GlnmJz8FiRT+yK68J47BaqtrNO0bRqAq3Sdg4QbDvEKjDIOHHX1prw62iTW0GnDkFiras9ceJ23JwPM18pnc8TyqUXcunR2RV0OA48xSvmr/wALIPMxj6yIK9yK8eIWomjeN86WXBI2I9QSOoNeVgmoZYyl0mbSVo54DIOwX0Zx9JHH8qYqwI2pXw+z7KMICWwWJZsZJZixJwAOpPSpFT5EueWUo+yYqkROaZAbaY+KKHHxRg4/5cV14LIex0+CvIgHkFkcAfTFSbjSQVk04YEENgAg7HY9RSleN2cC9mksZ0gns4iZX8Sx0pk9dyfWuqPOfj/Eou7so6UrJ/FkDQTK5AVo3DEnAAKsMk+A3qycq8RWe0hkXO6AEEFWVgMFSp3BBHjWT/6yEnnit7OJm7V1j7WRSUXUcZ7MYLY/aHStZ5f4MLZGGtpHkcvI7YyzEAZCjCqNKgAAeG+Tk1734jxsuCDWRVZzZ5KT0N6KKK9gwCiiigCiiigCiiigCiiigCiiigCuriu1cGgMddzLxpJJjtJHcQKhAwohk2GPHUp17/r1aeVeVLV0keW3QyGaTUWQAjS5VceQ0BcY+PU1D9o3BVhltuIwRapIZh2oDadUbjsyTk6cjI7x8BucCmlnzjAncm1wsP0Zo5IyP7xUqR6g1nLvZdbWiZNydZgF8SIAMkrcTKoHnjXgVWeY+GRpZtdWlzcNGq6xpmaRWQEagCcndcjOdqsr87WJBzc25BGMdtGc+mM0g5h45bzWklrZDWzxtHGkSMVGoafeChFUZySTjas3DG/pf0SuQpt7Ive20MhvEjkDgrJK2GI0MuHjbGdIclcg+lXePkm08pj8bmc/xkpRzAjqsEsal2t5kkIUEkoMrLhRuT2bMQBTaLnixxvcxKf1XcRsPirkEfAikIw9ImakF/ynw9YpDJbRaApZyUDHCjJPTVnA+NUZYGza/hJB2bSYtpmT3oZIZGKsBgsYymM7dEznfN5k53scbTo/pH+Z9k1fSlE9ybqeGRYnighyVMi6GdirIAsfvBQHJyQMnTirypLQgnYkfgUVjw+4hBLyS9owbSAWmkGIgoHiGCY09Ou1ajZA9mmv3tIz8cDP3qj8tcNa4vpb2RiYYsxW6HdSw/2ko9dWUB9Gq+J0qca1bKzaukd6KK85pQoJY4A6k7AfPoK0KHeis85m9q1pbhhAfxDjxU4hB9Zeh/u5pPyqvE+LutxeSNbWYbUkMQMZlwcjJJ16Mjqeu+AKA1yiuAK5oAooooAooooApdx5Zzbyi00ico3ZlvdDY2zTGigMW4P7U5La7NtfidkwoLPGBMkh2ZSqAB0LdMDPqa1jhXGoLhcwSo+NiAe8p8mU7qfQjO9Vr2j8s9tEt1CoN1akyR7A9oB70Z88gbeIPSqxFcRS6ZbhEeKQZjnHddA2O67Ahh5doD8cdTScuJZRs1O+tklRo5AGR1Ksp6EEYI+hqmNcvY/lXZYwjaK6xldPgkpGdDqP0zhWGN85rxVbi3Ba2nkk0jPYTMJFcDwVz31OAcHURnGQatPL3G4b2BZYTqRhgqR3lPXSy+Bxv69aqnHIidxZAjRGGpQhB31AKQfnXdicHT8h4Z8PvSvmbhFnAVMaSR3EmdCW8rQ6sbs7AHswg6s7Lt8SAaba3V+ht3ubuaOC4GUkxEUTPalVaR4wQxATGoDOvz2GbxP2arIvRcOXOKSzahNA0bKqkkqyrk5yg1AEspHUFgcjfwplMEO7hSf2QT/CqTxK/uFYpFfPKVIDDsoGy2MiJAqAtKQR02UHLEdKm8A4dczwiWe6l7/eURiOMacDByqZ3OT16ECqSjW+iyf0WWW8jjUliqqBknZVx479MUuj7a9OmAPHCdmuSNO3iIlOCxI21kaRnIJxUPh/Do7OYNcqs8TuAJ5cvJC52UMxOOzJwAwA0nrnORZeKXrTlra1YjG0846RL4qp6GUr0x7mcnGwOmPGmrsznNrRC4fYdu0gjeWG1hAhgELlNRX35dtmAY6BqBH5bHfNT+GX8sc34W5cOdDSRTYALopUMHUbB11ruMAhhtsaV8wc5WfDo1iQh3VQEgiIJxjALN0VdupOT61jPOHOU11J2kzaAqlEijJChSQSGPVskDPQbDarc3ZRRs1zmj2oW9uWjtv+8SjY6T+Up8i++T6Ln5VkHMPNl3fP2cjtMzHCwRgiPPloGdXxbNQeXuCXPEHEdsoVB78pBEcY/aPU+nXfw61r/K3DuFcIBBuI5LkjvNntJSPJI0ywHoBv41P7PsNpFc9nPs+VrjVxQETp3ktGACY8HyCRIPQHY9a3BFAGBsB4eVZtzTzOx7Ca3t5AY5QUknAhVwRoMaqfzWLhsABOuCelXngE87wh7qNIpDv2aNr0jbALeLdc42rRPRQZ0UUVICiiigCiiigCiuCa8ZbtFOGdVPkWA/jQHswrMLu0W3uri3bSEc9tGpxhkkz2igHrpkDEj/1B4VeLjmezTZ7qBT5GVB/Oq/zRdcOvYxHIWlIOUaGGSVkYdCCqMo+DbEHcVSceSotF0yu2E1xM7qJT+G1mMNGkepV0p0Y9QCWUsMkYGOhp8OH40S2TiJ1UKuO9FIi7BJAM5HgGHeGdj1FI4uLNbgLeRmGPVpjmYJGrdMaogxMJ+ICnHh0pjZcXhVm7EPKXOSIY3kXPie6CgJ8dxmvmfLn5qy/pFprqun/J0Jxa2LpZ5Z5GhlDJeXTCNgc6EtgTr7FsYKhNR1e8Xdc42AY+07iRiW2tIom/MKlWVSxTs3QIq77Mc4zggDqDUm1W7e6EyWhVY4WSM3Egj7zsC50JrbGlUAyB406k4bdykGS4jiAOR2MKlx5jXLqHzCivoPGnN41LIqbW0c8u9HD8vW8FvLHbxRQ5iZAwCr1UqCW6n4mqVY8zaHtssv4YwiOTY/lSd1QXbTpC5Gn3v0s4xvUvnDlfE0DvPOYGISQltbiQn8ttT5CISdPcUYJXwzUTilhYWSh7pcjV3Wl7Sc6v7IOoL8gK3cVNFPk4Da/5nsWVo2lEwYFSkSPPnOxH5akdPXwqiX/CuKTgW8CTrapshd1t9SeGtchyeuWOSfSrLa8ytMoPD7OaZdwJCEgi2ODu5HjnwqFzRxzi0MaMiWyFmCaFJlYZB3MjkIBt5bY64qsYwjqyXPJPdCTh/stuzs8kEQ8k1SH7BR88mvW99m9lCQbu8dj+qCqHPkFGWJ+ANS7aQhQ/Erq6vXf3be11RREnGwkXsxIevuZFOZuEEozPHHw+1xlokKidwOplnHuj0U58z4C6SvSKOUvti7lC04fOext4p5YUBBeRn7EEY7uhmAJJP6nxq3RyRo5isoozIuNbABYoRjrI/nj9Be9uOgOaj8A4Q8yBLdTa2i7KyjTLIPEoCCUU599sscEgfpV7zcvWdosUYjluZWJEULyu+o+LMjN2YUE5Lsu2R44q0iFG3bPKSO0ZZFaSS6uZFKmSFDKyYOQECAxxBWAIyRkgaiabWPF7/ssyWJ1jqTNEpfH6QQMwXI/RJ2qRb8GuHAM1wYl/3NsBGg+MhHaN8tAPlViVdqqlRoV+15ui1KlxHJbSN0EoGgk+AmQtFnPgWB9KsCtmk/E7UbqyhkYYKkZB8wR5Us5fuTbSi1diYnybZmOSMAs0JJ3OBll/s5H6FSC20VwpooAJpPxnmW3tjiaQaj0jUF5D8EUFvnXPN108VlcyR7OkLsp8iFO/y6/Ksc5bnuBFq/DKemWLlZZNh3iXB1ZHiW8arJ0iGy+8X9oDLFI8VpJhVJDStGgB8CVDFsA7kbbVVr2JZrxo+IXJnMDKgnEcERglYbfl6MyxZdQc5UF1yDuRy3FBgrLbzhSCGBjEikHYjKFsg/Clkd5DIrxyhs6Cole1kmUgoUDlcB0uFTC6xkMFGegxnGbfYUjQbq8KWNwQsUc8B7N3WMBVOU/MCkYx2bhwN8dN8VW+NRoJzGlxfXMiMU7F+2MMjBVZlDxFMNgjrkbnY0uu+abhxeQw2rGOdiBJLgNpMMcWdGoYPdz18elTrLimqGeMxOZpVV1VTlo7uOMKzlzsqFY0lVzscOMZyKlMm0XHle0spUMkdpHFKp0SI8a9rG+ASrNuTsQQcnIIqxjA2A+Xh9KpvL/GopbuWRXTBsoHmwRoWTVJ1PQMEI6+GKYzcwvICbSIOi7m4lYxW4A64JBaTA3yF0/2qrJyssWHtPKlfMXMUFnF2lzIEHgOrMfJVG5JrPDzRLO0ytJNJgr2XYH8NAVI3Z3VjJ7wxp1ZIK7DNUHnPhTBojE8kszkqVJZ2JO40AlmUdR9N6lYxZO5357lviVUmK3XcRA7sRuGdh5eCjYYzua0EcMuJ7VVlkguVeMKdmjLbe8JQzDUDvkKNx4VmvDvZxLEIZuKHsYJJNJQMO06E6m6hF2wT1HU4Faty1FZ22ba0GM5cqGZ8bAZLbhdh5jODSTcFReMYzJvLXCRaWsNuDnQuC3mxJZjv5sxP0pZzLraa3SLsy/aM/5g1KAsZGrR+kQzqQCRvjerAbpMkagSMZHln+j9Kp/Bbt725cwHR2mpFnZSVWKNtxEp2kkLMXLe6Aye9pIGWJOU7ZbK+MaQ4tRFbEYD3N5Jt11TP89lhj+GlB5E15XvAHlu7AXz6iZHkMCE9iojTUq+ch14JZuunoM1c+C8DitlIiB1McvIx1SOfNmO5+HQeAFZT7Uubrux4rH2RjKLEHRWjBxr1I4LAhtyn3rrs5VGuzZ1AFJ7C0Ju7iZyDskUeDnCBdTZHgTI7beSr6VmNj7bgRi5tmXzeFtQ/dbB+VMrP2n2ADM9yxLMWVRDJqVcKArd3GrIJzk9aFrNXFGayKb21265EcNxJ5Eqqg/Vs0o4h7apyPy7UKPN5N/oB/OotC0bPxJwVxnfyqtcyDEBkBw0DLMp647MhmHzTUv96shn9rF+T3Ut0H7DMfqWx9qT8U5/4jKjo9xhGUgqkUajBBBGdOr705IckfU0TZGR0oqDy4ri1gErFn7JNTN1LaRkn1zRUkkm/thLG8be66lT8GGD/Gsc5TudduitjtI/ypB5Ond38fCtoasB4fE1pcXDOzkGaQOyx6oncOxJDgZUAsQQQuCCMms8itES6JvKd5MwAuH1l4hKDpC6e+ysu2MgYH3pndLhj96rnArsLJjWhVVlUNrUghpdaYGdWwJzkbU4vSJFZdYyysMgjbIxnr4dflXPNPkZ0J+AzyTXDRxSK5YvkSyhIk75CaSckgoNwgNaZw7kWEd66PbyEadtUaKD1UBWBOfHUTn06VQeIcei0j8TJGEj0YgkVXgVQgXs/wAOozKxYMyvkgBs5BUrSf8A1s3WjsLJAi57jSntXRSPdydiFOcFsnGBv1rfjS0axj6NVi5VgilmmnKCDKFIQAkCLEuFLL0YgliAcgZGBneqNzDzunEGeBHMdsN9PRpgDjvEHZCcEKOo8fCs65g45cTb3dxJO53Ck/lr66Bhc/KtX9l3s1QW/wCIvkJnlwyHJV4VHukEe65O+3QYFTFXss9CSW0m0gIEto9EjqZBglYwpbuAHs1IYDWwyP1aZ8tc4Q20epLFQxGXczEynH67umcjfbOBWhw8mWiuJXR5ZFx3pZXk6HI2J07EZ6daovKPLX4i5neZcwQXU2MjaWTtWYD1jTIz5sMeBBunXZWW+i58vq9wfxlxGY9S6YYGwTHGerN/bc9fJVUfrVVuZ7y0gvAkbvbME1TG3i1a+uhCgRo9eO8WbBACjO+115o4wLW2lnIyUXuL+u52RfmxHyzWN2DiVTIzdo7MS7HxY7nr6n1wMCq418jsN8eibfcat4w628d2VfLMJ5QiyN46mQNKcjwLAYOKl8rcYuZrpZgySaIB2Vvp7NNGQHEfXQ+Cu7Zz0JA6LrkbZpRb3zQOZI2Kskg7PG+5A1jHihDHI8s4xtWmbG4wbh2VU7ez6A4PxqO4UmMkMpw6MNLo3kynp1znoc5BNZR/2hrM6rOYAY/MjJxnrpYeHkG+tccxcwbxTWchW5Qg5IILRnACsD78bswx/eI3FRvaVzRDf8Piz3LmKRXMRzurArrQ/poc+eR4iufBklkhykqZpNUZMRXZD16da4br/wDv8/8AOuPP+vCpOZkgZx1H3o0eZOPSuwoc7Vm3so2RmjH9GvXhUWqSNf1pEX6so/nXQmnHs/g7TiFkmAczpnPkMMfstaR2Xjs+sIkwAPLaiuy0VsbnDCslm4jDZi47eRYwt1N16ku5kwABk7ODitcNfP3t0iMdw7JsC0UmMAgl0kRiQdj/ALFBQE615kiv5hb2cAuW0sx1hI9hjp2nXr6VKflGcKWbhlnEFBJaSSIKANyTpjJxjrVH9i90f9MQk9XDqcAAHKk9BsOlPOdvac91w0wNGYp5JSkgGdJjXqQTudTd0/smlAzLiV0ZpScIMnChF0oB4ADAwPHceNekl0EXRHjPiR/n41HteHyyBzGjMEUs5UZ0qOpJ8BVo4PyROxuVeIu8dus6BT7ysQQVx7+Vzt5g1FWWUqOnKHAu10XM0gVPxMUUedzJIXQlQPJVySTX1eq1gT8vTXEN7cpbGxSNobmGFkKjEKyaiMLs5AIxjOSM+dbIvGiQCFGCAevmM1JUmcfneO2uHiGqRInZF82CkqPqBWM2NxJFqe0lmlCYU9ncSu+QvaPIYtLRntHcqoK6cruRvWm8U5rihX894o8g41MAT8B1NYRxXi8cM5WxzJCgAWRX7N0O5IR0w2gZAHng1DolJlu5h5nkuhFDIuhoCTMMYBk3CDGcZEffI3AMgAJK0m5diCW8YH6WX9e8Sf4H7UjsuINvh1JJLaGQk7nJ3JBbJzknzrqL+SFQoCvk91dxp+mSV/h8KQywi6IeOTLVcOMGlc8elxvs50sM/wBk4PodsfTypYOLzeMIP1H9fSvKbjLkgMgTG+cFmB8wCB9s1o80GiqxyLFwhgTLC2onAVXONQTT3VXy0kkjAxnc7k0o5ziU7L+hGCR5AEBB5dNZx6imXA+BTT2rz2sivIkza43G8gAVk/MG/QghTscCqjf8UbTJHMrCYsQ+od4HPifhtjpWMn9o2xpb5CwD+vD7VyB1/rwrpj0x9v4V6Drj0zVGcr7JCdBXDjauYxsK4Y1k+zJ9njT72Ztjill/xx91YUhppyRME4haOTgC4jP+LH861gawPrZaKForY2Oaw/2+rln9IYT/APNMP5/etvNZZ7WrcPLCzhRFhopncHTpJRkBI906skP0B+NAZT7GZdPF7bbrrHw7jHP2q9cd9n3+kOJGKBuzs7YBXYb6XctJIiZJyx15JOy6hsaoD8sXttMJrIO2hiYpI2VmA8CceY6jHiae2/tB41CCiwBRkna1PvEkk7bZJJJPrQG58L5PsbeNo4raII66HBUNrXyYn3hnfenKxqOgAAGOmMAeHwr5ufnrj8xwhmX9iAD7sv8AOknFo7+Zh+MumLHYI8xd/gIkz9AKA2z2k8+WkEElskiyTTo8QRGBCa1K6nboANXTqfrU64k7G3ZuvZRFsD9LQmevrj71lHKXs2kfS06mNMgt2gAdgCDhEGdOcbsxz6CtA9od5JHYTNDgFgEJIyFRjpY49AahgzbtWkYyynVLJ3mY9d/AeSjoAK8LuBSO8qk+ZG/160uh4lIihWRWAA3Vuv1ok4sx27I/vD/KvMliy87TOyMopHneWO3cJ23x4/3T5486ncLhOkO25YAknr6DNK5OIue73FJ297Ux+AHjUiz4xpRQ0TkgAZGMbemetazx5XCiFKNja4qHdQ61K9PI+R86iy8YJ6ROfiQB/OvF7+ToQiZ6ZbJ+lY4/HyJ2WlOJcfZHdmK5mtzssq5wDsGTHT4oftT72ucOgNm87RL2ylFWUe8AWGcnx8etIOQeU7h7qO7lDIsbasspUucEBVXbY53J8BjfNazJErAq4DA7FWAII9QetekrrZxyW9Hy6P6zt/8AVehO/wAq3jivs+sZgcRCJj+lEdP+H3T9Ko/EfZTcLIBBLG8e/efuMvxUZ1fEfSo4mbizP1k2G9c6vnWmWnsjO3aXY9RHD/1M4/5ae8O9ltmpGvtZmz4vpH7q4qOBX4zFSeg8/Abk094RynfSFXht5Bggh3GgZByPewevpX0Hwfk6GD/ZQxReoQF/3sZ+9Pbfhiqck6j61dRoso0d+DM5hQyDDY38fvRUwUVYuc0u4lw/tNxjOMEHofjTGigKNJyDbElvwsIb9ZRoP+HFR35Fj8BcD0W4lC/TXitAxRigKJHyBC20iOw8pZpHH7pY074ZyjbwD8mNI/8AhoqH64yasGK5oBenCUHXJ+JrzPBVOcklT1BAPy+FNKKApV/7OLJm1C1h36nGk/4dqX3Hs7so/et0Yeuph9Ca0QigihNlM4fwmKPAghjTy0RhT9QM/evC59ndtMxd4EVm3YqSpJ8zpIGavWKAKiiChj2Y2Y6QRt+0WP8AEmmfDuUIoT+TDBF/aVAGHzxn71aqKkWKk4Qo95ifhtVeh5ktCXBjl7snZjK5Dvlgqrg7lmUqM4ycCrowpZb8BgTOiJRlw56+8pJB+RJIHTc0BA4fxq1llEMYzITKNJHTsiobPzcY8wRXSfmGJWdDbyl06qEQnTjJf3sBQN8EhtxtuKY2/AYY5O0jjVX/AFh16Fdz47HFeZ5YtjrzCDrYu27d5j1J33z4jocDyoBPLzlZjSWjYLJqMTlVCzBVLEpk5I20jIGSRjY5q126LgFQBn03qAvL9uO00xKO1BV/UHJI9Bkk7Y6mmaLgYoDvRRRQBRRRQ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5540" name="AutoShape 4" descr="data:image/jpeg;base64,/9j/4AAQSkZJRgABAQAAAQABAAD/2wCEAAkGBxQTEhQUERQWFhUXGB0aGRYYFxwZGBocHhwYHR4cIBkfHyggHRwlHBkeITEhJSkrLi4uFx81ODMuNygtLiwBCgoKDg0OGhAQGywkHx8sLCwsLCwsLCwsLCwsLCwsNywsLCwsLCwsLCwsLCwsLCwsLCwsKywsLCwsLDcsLCwsLP/AABEIALAAtgMBIgACEQEDEQH/xAAcAAACAwADAQAAAAAAAAAAAAAABQQGBwECAwj/xABGEAACAQMCAwUGAgcEBwkAAAABAgMABBESIQUGMRMiQVFhBzJxgZGhFCNCUnKSscHwYoKi0RUXM1NzssIIJDRDY5Oj4fH/xAAaAQEAAwEBAQAAAAAAAAAAAAAAAQIDBAUG/8QAJREAAgICAgICAgMBAAAAAAAAAAECEQMhEjEEURNBBSJxkeEy/9oADAMBAAIRAxEAPwDcaKKKAKKKKAKKKKAKK4zUW+v44UaSV1RF6sxwB8zQErNeVxOqKWdgqqMlmOAB5knoKrD8fuJ9rWLs08JpwRn1WEYZh6sVFRJOD9oVN1NLcaWDBX0rEGHQ9koAODuNWrGK4M/5HDi7ezSOKUhunOtgTgXcOTsCWwv7x2+9PUcEZBBHmOn1qmcVsZZM6LhkQjBURo3xwWyBkeGCKhWfCGhREt7m5jCjAGpXGB4aGUgD0GMeFc8Py+Cly1Zd4H9Gh5rmqVDxi+i2dYrkeakwS/unUjH5rTfhPM8Ez9llopv9zKNLnz0+Dj1UmvQxeTiy/wDErMnBrsfUV1DV2rcqFFFFAFFFFAFFFFAFFFFAFFFFAFFFFAFFFdX6UAu47xdbePWQWYkKka+87noo/iSdgASdhVVkgCg3V+ys694eMcPhiNfFt/fPeY9MDAEkuZ7yWRvct8wxDwLEAyv65yqDy0N50g485urpbZThEOCQd9QAeRviiMiKfBps+ArxvK8iWTL8UXUVuTN4RpWeds11xF9Zd7azRtlXaSYqc4LeAz1x8N9yLdez9nFJJ+ojN+6pP8q7wQqihUAVVAAAGAAOgxS3muTTZXJHXsXA+YK/zrwpZVnzRilq9f6dCjSsj8la/wAKC7s5LudTHJ64Py1A7U2v7USxvGSyh1KllOlhkYyCOhqFyxFptYh5av8AmbemlZeXKs8mvplor9SqcuXEsLm0un1lToWQ7NnBKAnxDpup80dSdgS54lw9JF0SDIyCDnBUjoysN1YHcMNwRS3m20yUkXYsDDnyfOuBviJlAHpKacRzCWOOQdHUMPmAa6fJeo+Rj0369opFb4s9uVuKSajbXB1SKNUcvTtY+hJHTtFOzAbbg7ZwLQKz/jTmNUnX3oHV/imQsi/AxlvmAfCr+vSvo/x3lPyMKm++jmyx4yO1FFFd5kFFFFAFFFFAFFFFAFFFFAFFFFAFdWNdqWcxNMLab8MoabQQikgAk7eO23XBIzjqKgFZ5UbVbRyD/wA4tL/7js//AFClPKg1Tu7Hfsix9GlnmJz8FiRT+yK68J47BaqtrNO0bRqAq3Sdg4QbDvEKjDIOHHX1prw62iTW0GnDkFiras9ceJ23JwPM18pnc8TyqUXcunR2RV0OA48xSvmr/wALIPMxj6yIK9yK8eIWomjeN86WXBI2I9QSOoNeVgmoZYyl0mbSVo54DIOwX0Zx9JHH8qYqwI2pXw+z7KMICWwWJZsZJZixJwAOpPSpFT5EueWUo+yYqkROaZAbaY+KKHHxRg4/5cV14LIex0+CvIgHkFkcAfTFSbjSQVk04YEENgAg7HY9RSleN2cC9mksZ0gns4iZX8Sx0pk9dyfWuqPOfj/Eou7so6UrJ/FkDQTK5AVo3DEnAAKsMk+A3qycq8RWe0hkXO6AEEFWVgMFSp3BBHjWT/6yEnnit7OJm7V1j7WRSUXUcZ7MYLY/aHStZ5f4MLZGGtpHkcvI7YyzEAZCjCqNKgAAeG+Tk1734jxsuCDWRVZzZ5KT0N6KKK9gwCiiigCiiigCiiigCiiigCiiigCuriu1cGgMddzLxpJJjtJHcQKhAwohk2GPHUp17/r1aeVeVLV0keW3QyGaTUWQAjS5VceQ0BcY+PU1D9o3BVhltuIwRapIZh2oDadUbjsyTk6cjI7x8BucCmlnzjAncm1wsP0Zo5IyP7xUqR6g1nLvZdbWiZNydZgF8SIAMkrcTKoHnjXgVWeY+GRpZtdWlzcNGq6xpmaRWQEagCcndcjOdqsr87WJBzc25BGMdtGc+mM0g5h45bzWklrZDWzxtHGkSMVGoafeChFUZySTjas3DG/pf0SuQpt7Ive20MhvEjkDgrJK2GI0MuHjbGdIclcg+lXePkm08pj8bmc/xkpRzAjqsEsal2t5kkIUEkoMrLhRuT2bMQBTaLnixxvcxKf1XcRsPirkEfAikIw9ImakF/ynw9YpDJbRaApZyUDHCjJPTVnA+NUZYGza/hJB2bSYtpmT3oZIZGKsBgsYymM7dEznfN5k53scbTo/pH+Z9k1fSlE9ybqeGRYnighyVMi6GdirIAsfvBQHJyQMnTirypLQgnYkfgUVjw+4hBLyS9owbSAWmkGIgoHiGCY09Ou1ajZA9mmv3tIz8cDP3qj8tcNa4vpb2RiYYsxW6HdSw/2ko9dWUB9Gq+J0qca1bKzaukd6KK85pQoJY4A6k7AfPoK0KHeis85m9q1pbhhAfxDjxU4hB9Zeh/u5pPyqvE+LutxeSNbWYbUkMQMZlwcjJJ16Mjqeu+AKA1yiuAK5oAooooAooooApdx5Zzbyi00ico3ZlvdDY2zTGigMW4P7U5La7NtfidkwoLPGBMkh2ZSqAB0LdMDPqa1jhXGoLhcwSo+NiAe8p8mU7qfQjO9Vr2j8s9tEt1CoN1akyR7A9oB70Z88gbeIPSqxFcRS6ZbhEeKQZjnHddA2O67Ahh5doD8cdTScuJZRs1O+tklRo5AGR1Ksp6EEYI+hqmNcvY/lXZYwjaK6xldPgkpGdDqP0zhWGN85rxVbi3Ba2nkk0jPYTMJFcDwVz31OAcHURnGQatPL3G4b2BZYTqRhgqR3lPXSy+Bxv69aqnHIidxZAjRGGpQhB31AKQfnXdicHT8h4Z8PvSvmbhFnAVMaSR3EmdCW8rQ6sbs7AHswg6s7Lt8SAaba3V+ht3ubuaOC4GUkxEUTPalVaR4wQxATGoDOvz2GbxP2arIvRcOXOKSzahNA0bKqkkqyrk5yg1AEspHUFgcjfwplMEO7hSf2QT/CqTxK/uFYpFfPKVIDDsoGy2MiJAqAtKQR02UHLEdKm8A4dczwiWe6l7/eURiOMacDByqZ3OT16ECqSjW+iyf0WWW8jjUliqqBknZVx479MUuj7a9OmAPHCdmuSNO3iIlOCxI21kaRnIJxUPh/Do7OYNcqs8TuAJ5cvJC52UMxOOzJwAwA0nrnORZeKXrTlra1YjG0846RL4qp6GUr0x7mcnGwOmPGmrsznNrRC4fYdu0gjeWG1hAhgELlNRX35dtmAY6BqBH5bHfNT+GX8sc34W5cOdDSRTYALopUMHUbB11ruMAhhtsaV8wc5WfDo1iQh3VQEgiIJxjALN0VdupOT61jPOHOU11J2kzaAqlEijJChSQSGPVskDPQbDarc3ZRRs1zmj2oW9uWjtv+8SjY6T+Up8i++T6Ln5VkHMPNl3fP2cjtMzHCwRgiPPloGdXxbNQeXuCXPEHEdsoVB78pBEcY/aPU+nXfw61r/K3DuFcIBBuI5LkjvNntJSPJI0ywHoBv41P7PsNpFc9nPs+VrjVxQETp3ktGACY8HyCRIPQHY9a3BFAGBsB4eVZtzTzOx7Ca3t5AY5QUknAhVwRoMaqfzWLhsABOuCelXngE87wh7qNIpDv2aNr0jbALeLdc42rRPRQZ0UUVICiiigCiiigCiuCa8ZbtFOGdVPkWA/jQHswrMLu0W3uri3bSEc9tGpxhkkz2igHrpkDEj/1B4VeLjmezTZ7qBT5GVB/Oq/zRdcOvYxHIWlIOUaGGSVkYdCCqMo+DbEHcVSceSotF0yu2E1xM7qJT+G1mMNGkepV0p0Y9QCWUsMkYGOhp8OH40S2TiJ1UKuO9FIi7BJAM5HgGHeGdj1FI4uLNbgLeRmGPVpjmYJGrdMaogxMJ+ICnHh0pjZcXhVm7EPKXOSIY3kXPie6CgJ8dxmvmfLn5qy/pFprqun/J0Jxa2LpZ5Z5GhlDJeXTCNgc6EtgTr7FsYKhNR1e8Xdc42AY+07iRiW2tIom/MKlWVSxTs3QIq77Mc4zggDqDUm1W7e6EyWhVY4WSM3Egj7zsC50JrbGlUAyB406k4bdykGS4jiAOR2MKlx5jXLqHzCivoPGnN41LIqbW0c8u9HD8vW8FvLHbxRQ5iZAwCr1UqCW6n4mqVY8zaHtssv4YwiOTY/lSd1QXbTpC5Gn3v0s4xvUvnDlfE0DvPOYGISQltbiQn8ttT5CISdPcUYJXwzUTilhYWSh7pcjV3Wl7Sc6v7IOoL8gK3cVNFPk4Da/5nsWVo2lEwYFSkSPPnOxH5akdPXwqiX/CuKTgW8CTrapshd1t9SeGtchyeuWOSfSrLa8ytMoPD7OaZdwJCEgi2ODu5HjnwqFzRxzi0MaMiWyFmCaFJlYZB3MjkIBt5bY64qsYwjqyXPJPdCTh/stuzs8kEQ8k1SH7BR88mvW99m9lCQbu8dj+qCqHPkFGWJ+ANS7aQhQ/Erq6vXf3be11RREnGwkXsxIevuZFOZuEEozPHHw+1xlokKidwOplnHuj0U58z4C6SvSKOUvti7lC04fOext4p5YUBBeRn7EEY7uhmAJJP6nxq3RyRo5isoozIuNbABYoRjrI/nj9Be9uOgOaj8A4Q8yBLdTa2i7KyjTLIPEoCCUU599sscEgfpV7zcvWdosUYjluZWJEULyu+o+LMjN2YUE5Lsu2R44q0iFG3bPKSO0ZZFaSS6uZFKmSFDKyYOQECAxxBWAIyRkgaiabWPF7/ssyWJ1jqTNEpfH6QQMwXI/RJ2qRb8GuHAM1wYl/3NsBGg+MhHaN8tAPlViVdqqlRoV+15ui1KlxHJbSN0EoGgk+AmQtFnPgWB9KsCtmk/E7UbqyhkYYKkZB8wR5Us5fuTbSi1diYnybZmOSMAs0JJ3OBll/s5H6FSC20VwpooAJpPxnmW3tjiaQaj0jUF5D8EUFvnXPN108VlcyR7OkLsp8iFO/y6/Ksc5bnuBFq/DKemWLlZZNh3iXB1ZHiW8arJ0iGy+8X9oDLFI8VpJhVJDStGgB8CVDFsA7kbbVVr2JZrxo+IXJnMDKgnEcERglYbfl6MyxZdQc5UF1yDuRy3FBgrLbzhSCGBjEikHYjKFsg/Clkd5DIrxyhs6Cole1kmUgoUDlcB0uFTC6xkMFGegxnGbfYUjQbq8KWNwQsUc8B7N3WMBVOU/MCkYx2bhwN8dN8VW+NRoJzGlxfXMiMU7F+2MMjBVZlDxFMNgjrkbnY0uu+abhxeQw2rGOdiBJLgNpMMcWdGoYPdz18elTrLimqGeMxOZpVV1VTlo7uOMKzlzsqFY0lVzscOMZyKlMm0XHle0spUMkdpHFKp0SI8a9rG+ASrNuTsQQcnIIqxjA2A+Xh9KpvL/GopbuWRXTBsoHmwRoWTVJ1PQMEI6+GKYzcwvICbSIOi7m4lYxW4A64JBaTA3yF0/2qrJyssWHtPKlfMXMUFnF2lzIEHgOrMfJVG5JrPDzRLO0ytJNJgr2XYH8NAVI3Z3VjJ7wxp1ZIK7DNUHnPhTBojE8kszkqVJZ2JO40AlmUdR9N6lYxZO5357lviVUmK3XcRA7sRuGdh5eCjYYzua0EcMuJ7VVlkguVeMKdmjLbe8JQzDUDvkKNx4VmvDvZxLEIZuKHsYJJNJQMO06E6m6hF2wT1HU4Faty1FZ22ba0GM5cqGZ8bAZLbhdh5jODSTcFReMYzJvLXCRaWsNuDnQuC3mxJZjv5sxP0pZzLraa3SLsy/aM/5g1KAsZGrR+kQzqQCRvjerAbpMkagSMZHln+j9Kp/Bbt725cwHR2mpFnZSVWKNtxEp2kkLMXLe6Aye9pIGWJOU7ZbK+MaQ4tRFbEYD3N5Jt11TP89lhj+GlB5E15XvAHlu7AXz6iZHkMCE9iojTUq+ch14JZuunoM1c+C8DitlIiB1McvIx1SOfNmO5+HQeAFZT7Uubrux4rH2RjKLEHRWjBxr1I4LAhtyn3rrs5VGuzZ1AFJ7C0Ju7iZyDskUeDnCBdTZHgTI7beSr6VmNj7bgRi5tmXzeFtQ/dbB+VMrP2n2ADM9yxLMWVRDJqVcKArd3GrIJzk9aFrNXFGayKb21265EcNxJ5Eqqg/Vs0o4h7apyPy7UKPN5N/oB/OotC0bPxJwVxnfyqtcyDEBkBw0DLMp647MhmHzTUv96shn9rF+T3Ut0H7DMfqWx9qT8U5/4jKjo9xhGUgqkUajBBBGdOr705IckfU0TZGR0oqDy4ri1gErFn7JNTN1LaRkn1zRUkkm/thLG8be66lT8GGD/Gsc5TudduitjtI/ypB5Ond38fCtoasB4fE1pcXDOzkGaQOyx6oncOxJDgZUAsQQQuCCMms8itES6JvKd5MwAuH1l4hKDpC6e+ysu2MgYH3pndLhj96rnArsLJjWhVVlUNrUghpdaYGdWwJzkbU4vSJFZdYyysMgjbIxnr4dflXPNPkZ0J+AzyTXDRxSK5YvkSyhIk75CaSckgoNwgNaZw7kWEd66PbyEadtUaKD1UBWBOfHUTn06VQeIcei0j8TJGEj0YgkVXgVQgXs/wAOozKxYMyvkgBs5BUrSf8A1s3WjsLJAi57jSntXRSPdydiFOcFsnGBv1rfjS0axj6NVi5VgilmmnKCDKFIQAkCLEuFLL0YgliAcgZGBneqNzDzunEGeBHMdsN9PRpgDjvEHZCcEKOo8fCs65g45cTb3dxJO53Ck/lr66Bhc/KtX9l3s1QW/wCIvkJnlwyHJV4VHukEe65O+3QYFTFXss9CSW0m0gIEto9EjqZBglYwpbuAHs1IYDWwyP1aZ8tc4Q20epLFQxGXczEynH67umcjfbOBWhw8mWiuJXR5ZFx3pZXk6HI2J07EZ6daovKPLX4i5neZcwQXU2MjaWTtWYD1jTIz5sMeBBunXZWW+i58vq9wfxlxGY9S6YYGwTHGerN/bc9fJVUfrVVuZ7y0gvAkbvbME1TG3i1a+uhCgRo9eO8WbBACjO+115o4wLW2lnIyUXuL+u52RfmxHyzWN2DiVTIzdo7MS7HxY7nr6n1wMCq418jsN8eibfcat4w628d2VfLMJ5QiyN46mQNKcjwLAYOKl8rcYuZrpZgySaIB2Vvp7NNGQHEfXQ+Cu7Zz0JA6LrkbZpRb3zQOZI2Kskg7PG+5A1jHihDHI8s4xtWmbG4wbh2VU7ez6A4PxqO4UmMkMpw6MNLo3kynp1znoc5BNZR/2hrM6rOYAY/MjJxnrpYeHkG+tccxcwbxTWchW5Qg5IILRnACsD78bswx/eI3FRvaVzRDf8Piz3LmKRXMRzurArrQ/poc+eR4iufBklkhykqZpNUZMRXZD16da4br/wDv8/8AOuPP+vCpOZkgZx1H3o0eZOPSuwoc7Vm3so2RmjH9GvXhUWqSNf1pEX6so/nXQmnHs/g7TiFkmAczpnPkMMfstaR2Xjs+sIkwAPLaiuy0VsbnDCslm4jDZi47eRYwt1N16ku5kwABk7ODitcNfP3t0iMdw7JsC0UmMAgl0kRiQdj/ALFBQE615kiv5hb2cAuW0sx1hI9hjp2nXr6VKflGcKWbhlnEFBJaSSIKANyTpjJxjrVH9i90f9MQk9XDqcAAHKk9BsOlPOdvac91w0wNGYp5JSkgGdJjXqQTudTd0/smlAzLiV0ZpScIMnChF0oB4ADAwPHceNekl0EXRHjPiR/n41HteHyyBzGjMEUs5UZ0qOpJ8BVo4PyROxuVeIu8dus6BT7ysQQVx7+Vzt5g1FWWUqOnKHAu10XM0gVPxMUUedzJIXQlQPJVySTX1eq1gT8vTXEN7cpbGxSNobmGFkKjEKyaiMLs5AIxjOSM+dbIvGiQCFGCAevmM1JUmcfneO2uHiGqRInZF82CkqPqBWM2NxJFqe0lmlCYU9ncSu+QvaPIYtLRntHcqoK6cruRvWm8U5rihX894o8g41MAT8B1NYRxXi8cM5WxzJCgAWRX7N0O5IR0w2gZAHng1DolJlu5h5nkuhFDIuhoCTMMYBk3CDGcZEffI3AMgAJK0m5diCW8YH6WX9e8Sf4H7UjsuINvh1JJLaGQk7nJ3JBbJzknzrqL+SFQoCvk91dxp+mSV/h8KQywi6IeOTLVcOMGlc8elxvs50sM/wBk4PodsfTypYOLzeMIP1H9fSvKbjLkgMgTG+cFmB8wCB9s1o80GiqxyLFwhgTLC2onAVXONQTT3VXy0kkjAxnc7k0o5ziU7L+hGCR5AEBB5dNZx6imXA+BTT2rz2sivIkza43G8gAVk/MG/QghTscCqjf8UbTJHMrCYsQ+od4HPifhtjpWMn9o2xpb5CwD+vD7VyB1/rwrpj0x9v4V6Drj0zVGcr7JCdBXDjauYxsK4Y1k+zJ9njT72Ztjill/xx91YUhppyRME4haOTgC4jP+LH861gawPrZaKForY2Oaw/2+rln9IYT/APNMP5/etvNZZ7WrcPLCzhRFhopncHTpJRkBI906skP0B+NAZT7GZdPF7bbrrHw7jHP2q9cd9n3+kOJGKBuzs7YBXYb6XctJIiZJyx15JOy6hsaoD8sXttMJrIO2hiYpI2VmA8CceY6jHiae2/tB41CCiwBRkna1PvEkk7bZJJJPrQG58L5PsbeNo4raII66HBUNrXyYn3hnfenKxqOgAAGOmMAeHwr5ufnrj8xwhmX9iAD7sv8AOknFo7+Zh+MumLHYI8xd/gIkz9AKA2z2k8+WkEElskiyTTo8QRGBCa1K6nboANXTqfrU64k7G3ZuvZRFsD9LQmevrj71lHKXs2kfS06mNMgt2gAdgCDhEGdOcbsxz6CtA9od5JHYTNDgFgEJIyFRjpY49AahgzbtWkYyynVLJ3mY9d/AeSjoAK8LuBSO8qk+ZG/160uh4lIihWRWAA3Vuv1ok4sx27I/vD/KvMliy87TOyMopHneWO3cJ23x4/3T5486ncLhOkO25YAknr6DNK5OIue73FJ297Ux+AHjUiz4xpRQ0TkgAZGMbemetazx5XCiFKNja4qHdQ61K9PI+R86iy8YJ6ROfiQB/OvF7+ToQiZ6ZbJ+lY4/HyJ2WlOJcfZHdmK5mtzssq5wDsGTHT4oftT72ucOgNm87RL2ylFWUe8AWGcnx8etIOQeU7h7qO7lDIsbasspUucEBVXbY53J8BjfNazJErAq4DA7FWAII9QetekrrZxyW9Hy6P6zt/8AVehO/wAq3jivs+sZgcRCJj+lEdP+H3T9Ko/EfZTcLIBBLG8e/efuMvxUZ1fEfSo4mbizP1k2G9c6vnWmWnsjO3aXY9RHD/1M4/5ae8O9ltmpGvtZmz4vpH7q4qOBX4zFSeg8/Abk094RynfSFXht5Bggh3GgZByPewevpX0Hwfk6GD/ZQxReoQF/3sZ+9Pbfhiqck6j61dRoso0d+DM5hQyDDY38fvRUwUVYuc0u4lw/tNxjOMEHofjTGigKNJyDbElvwsIb9ZRoP+HFR35Fj8BcD0W4lC/TXitAxRigKJHyBC20iOw8pZpHH7pY074ZyjbwD8mNI/8AhoqH64yasGK5oBenCUHXJ+JrzPBVOcklT1BAPy+FNKKApV/7OLJm1C1h36nGk/4dqX3Hs7so/et0Yeuph9Ca0QigihNlM4fwmKPAghjTy0RhT9QM/evC59ndtMxd4EVm3YqSpJ8zpIGavWKAKiiChj2Y2Y6QRt+0WP8AEmmfDuUIoT+TDBF/aVAGHzxn71aqKkWKk4Qo95ifhtVeh5ktCXBjl7snZjK5Dvlgqrg7lmUqM4ycCrowpZb8BgTOiJRlw56+8pJB+RJIHTc0BA4fxq1llEMYzITKNJHTsiobPzcY8wRXSfmGJWdDbyl06qEQnTjJf3sBQN8EhtxtuKY2/AYY5O0jjVX/AFh16Fdz47HFeZ5YtjrzCDrYu27d5j1J33z4jocDyoBPLzlZjSWjYLJqMTlVCzBVLEpk5I20jIGSRjY5q126LgFQBn03qAvL9uO00xKO1BV/UHJI9Bkk7Y6mmaLgYoDvRRRQBRRRQ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5542" name="AutoShape 6" descr="data:image/jpeg;base64,/9j/4AAQSkZJRgABAQAAAQABAAD/2wCEAAkGBxQTEhQUERQWFhUXGB0aGRYYFxwZGBocHhwYHR4cIBkfHyggHRwlHBkeITEhJSkrLi4uFx81ODMuNygtLiwBCgoKDg0OGhAQGywkHx8sLCwsLCwsLCwsLCwsLCwsNywsLCwsLCwsLCwsLCwsLCwsLCwsKywsLCwsLDcsLCwsLP/AABEIALAAtgMBIgACEQEDEQH/xAAcAAACAwADAQAAAAAAAAAAAAAABQQGBwECAwj/xABGEAACAQMCAwUGAgcEBwkAAAABAgMABBESIQUGMRMiQVFhBzJxgZGhFCNCUnKSscHwYoKi0RUXM1NzssIIJDRDY5Oj4fH/xAAaAQEAAwEBAQAAAAAAAAAAAAAAAQIDBAUG/8QAJREAAgICAgICAgMBAAAAAAAAAAECEQMhEjEEURNBBSJxkeEy/9oADAMBAAIRAxEAPwDcaKKKAKKKKAKKKKAKK4zUW+v44UaSV1RF6sxwB8zQErNeVxOqKWdgqqMlmOAB5knoKrD8fuJ9rWLs08JpwRn1WEYZh6sVFRJOD9oVN1NLcaWDBX0rEGHQ9koAODuNWrGK4M/5HDi7ezSOKUhunOtgTgXcOTsCWwv7x2+9PUcEZBBHmOn1qmcVsZZM6LhkQjBURo3xwWyBkeGCKhWfCGhREt7m5jCjAGpXGB4aGUgD0GMeFc8Py+Cly1Zd4H9Gh5rmqVDxi+i2dYrkeakwS/unUjH5rTfhPM8Ez9llopv9zKNLnz0+Dj1UmvQxeTiy/wDErMnBrsfUV1DV2rcqFFFFAFFFFAFFFFAFFFFAFFFFAFFFFAFFFdX6UAu47xdbePWQWYkKka+87noo/iSdgASdhVVkgCg3V+ys694eMcPhiNfFt/fPeY9MDAEkuZ7yWRvct8wxDwLEAyv65yqDy0N50g485urpbZThEOCQd9QAeRviiMiKfBps+ArxvK8iWTL8UXUVuTN4RpWeds11xF9Zd7azRtlXaSYqc4LeAz1x8N9yLdez9nFJJ+ojN+6pP8q7wQqihUAVVAAAGAAOgxS3muTTZXJHXsXA+YK/zrwpZVnzRilq9f6dCjSsj8la/wAKC7s5LudTHJ64Py1A7U2v7USxvGSyh1KllOlhkYyCOhqFyxFptYh5av8AmbemlZeXKs8mvplor9SqcuXEsLm0un1lToWQ7NnBKAnxDpup80dSdgS54lw9JF0SDIyCDnBUjoysN1YHcMNwRS3m20yUkXYsDDnyfOuBviJlAHpKacRzCWOOQdHUMPmAa6fJeo+Rj0369opFb4s9uVuKSajbXB1SKNUcvTtY+hJHTtFOzAbbg7ZwLQKz/jTmNUnX3oHV/imQsi/AxlvmAfCr+vSvo/x3lPyMKm++jmyx4yO1FFFd5kFFFFAFFFFAFFFFAFFFFAFFFFAFdWNdqWcxNMLab8MoabQQikgAk7eO23XBIzjqKgFZ5UbVbRyD/wA4tL/7js//AFClPKg1Tu7Hfsix9GlnmJz8FiRT+yK68J47BaqtrNO0bRqAq3Sdg4QbDvEKjDIOHHX1prw62iTW0GnDkFiras9ceJ23JwPM18pnc8TyqUXcunR2RV0OA48xSvmr/wALIPMxj6yIK9yK8eIWomjeN86WXBI2I9QSOoNeVgmoZYyl0mbSVo54DIOwX0Zx9JHH8qYqwI2pXw+z7KMICWwWJZsZJZixJwAOpPSpFT5EueWUo+yYqkROaZAbaY+KKHHxRg4/5cV14LIex0+CvIgHkFkcAfTFSbjSQVk04YEENgAg7HY9RSleN2cC9mksZ0gns4iZX8Sx0pk9dyfWuqPOfj/Eou7so6UrJ/FkDQTK5AVo3DEnAAKsMk+A3qycq8RWe0hkXO6AEEFWVgMFSp3BBHjWT/6yEnnit7OJm7V1j7WRSUXUcZ7MYLY/aHStZ5f4MLZGGtpHkcvI7YyzEAZCjCqNKgAAeG+Tk1734jxsuCDWRVZzZ5KT0N6KKK9gwCiiigCiiigCiiigCiiigCiiigCuriu1cGgMddzLxpJJjtJHcQKhAwohk2GPHUp17/r1aeVeVLV0keW3QyGaTUWQAjS5VceQ0BcY+PU1D9o3BVhltuIwRapIZh2oDadUbjsyTk6cjI7x8BucCmlnzjAncm1wsP0Zo5IyP7xUqR6g1nLvZdbWiZNydZgF8SIAMkrcTKoHnjXgVWeY+GRpZtdWlzcNGq6xpmaRWQEagCcndcjOdqsr87WJBzc25BGMdtGc+mM0g5h45bzWklrZDWzxtHGkSMVGoafeChFUZySTjas3DG/pf0SuQpt7Ive20MhvEjkDgrJK2GI0MuHjbGdIclcg+lXePkm08pj8bmc/xkpRzAjqsEsal2t5kkIUEkoMrLhRuT2bMQBTaLnixxvcxKf1XcRsPirkEfAikIw9ImakF/ynw9YpDJbRaApZyUDHCjJPTVnA+NUZYGza/hJB2bSYtpmT3oZIZGKsBgsYymM7dEznfN5k53scbTo/pH+Z9k1fSlE9ybqeGRYnighyVMi6GdirIAsfvBQHJyQMnTirypLQgnYkfgUVjw+4hBLyS9owbSAWmkGIgoHiGCY09Ou1ajZA9mmv3tIz8cDP3qj8tcNa4vpb2RiYYsxW6HdSw/2ko9dWUB9Gq+J0qca1bKzaukd6KK85pQoJY4A6k7AfPoK0KHeis85m9q1pbhhAfxDjxU4hB9Zeh/u5pPyqvE+LutxeSNbWYbUkMQMZlwcjJJ16Mjqeu+AKA1yiuAK5oAooooAooooApdx5Zzbyi00ico3ZlvdDY2zTGigMW4P7U5La7NtfidkwoLPGBMkh2ZSqAB0LdMDPqa1jhXGoLhcwSo+NiAe8p8mU7qfQjO9Vr2j8s9tEt1CoN1akyR7A9oB70Z88gbeIPSqxFcRS6ZbhEeKQZjnHddA2O67Ahh5doD8cdTScuJZRs1O+tklRo5AGR1Ksp6EEYI+hqmNcvY/lXZYwjaK6xldPgkpGdDqP0zhWGN85rxVbi3Ba2nkk0jPYTMJFcDwVz31OAcHURnGQatPL3G4b2BZYTqRhgqR3lPXSy+Bxv69aqnHIidxZAjRGGpQhB31AKQfnXdicHT8h4Z8PvSvmbhFnAVMaSR3EmdCW8rQ6sbs7AHswg6s7Lt8SAaba3V+ht3ubuaOC4GUkxEUTPalVaR4wQxATGoDOvz2GbxP2arIvRcOXOKSzahNA0bKqkkqyrk5yg1AEspHUFgcjfwplMEO7hSf2QT/CqTxK/uFYpFfPKVIDDsoGy2MiJAqAtKQR02UHLEdKm8A4dczwiWe6l7/eURiOMacDByqZ3OT16ECqSjW+iyf0WWW8jjUliqqBknZVx479MUuj7a9OmAPHCdmuSNO3iIlOCxI21kaRnIJxUPh/Do7OYNcqs8TuAJ5cvJC52UMxOOzJwAwA0nrnORZeKXrTlra1YjG0846RL4qp6GUr0x7mcnGwOmPGmrsznNrRC4fYdu0gjeWG1hAhgELlNRX35dtmAY6BqBH5bHfNT+GX8sc34W5cOdDSRTYALopUMHUbB11ruMAhhtsaV8wc5WfDo1iQh3VQEgiIJxjALN0VdupOT61jPOHOU11J2kzaAqlEijJChSQSGPVskDPQbDarc3ZRRs1zmj2oW9uWjtv+8SjY6T+Up8i++T6Ln5VkHMPNl3fP2cjtMzHCwRgiPPloGdXxbNQeXuCXPEHEdsoVB78pBEcY/aPU+nXfw61r/K3DuFcIBBuI5LkjvNntJSPJI0ywHoBv41P7PsNpFc9nPs+VrjVxQETp3ktGACY8HyCRIPQHY9a3BFAGBsB4eVZtzTzOx7Ca3t5AY5QUknAhVwRoMaqfzWLhsABOuCelXngE87wh7qNIpDv2aNr0jbALeLdc42rRPRQZ0UUVICiiigCiiigCiuCa8ZbtFOGdVPkWA/jQHswrMLu0W3uri3bSEc9tGpxhkkz2igHrpkDEj/1B4VeLjmezTZ7qBT5GVB/Oq/zRdcOvYxHIWlIOUaGGSVkYdCCqMo+DbEHcVSceSotF0yu2E1xM7qJT+G1mMNGkepV0p0Y9QCWUsMkYGOhp8OH40S2TiJ1UKuO9FIi7BJAM5HgGHeGdj1FI4uLNbgLeRmGPVpjmYJGrdMaogxMJ+ICnHh0pjZcXhVm7EPKXOSIY3kXPie6CgJ8dxmvmfLn5qy/pFprqun/J0Jxa2LpZ5Z5GhlDJeXTCNgc6EtgTr7FsYKhNR1e8Xdc42AY+07iRiW2tIom/MKlWVSxTs3QIq77Mc4zggDqDUm1W7e6EyWhVY4WSM3Egj7zsC50JrbGlUAyB406k4bdykGS4jiAOR2MKlx5jXLqHzCivoPGnN41LIqbW0c8u9HD8vW8FvLHbxRQ5iZAwCr1UqCW6n4mqVY8zaHtssv4YwiOTY/lSd1QXbTpC5Gn3v0s4xvUvnDlfE0DvPOYGISQltbiQn8ttT5CISdPcUYJXwzUTilhYWSh7pcjV3Wl7Sc6v7IOoL8gK3cVNFPk4Da/5nsWVo2lEwYFSkSPPnOxH5akdPXwqiX/CuKTgW8CTrapshd1t9SeGtchyeuWOSfSrLa8ytMoPD7OaZdwJCEgi2ODu5HjnwqFzRxzi0MaMiWyFmCaFJlYZB3MjkIBt5bY64qsYwjqyXPJPdCTh/stuzs8kEQ8k1SH7BR88mvW99m9lCQbu8dj+qCqHPkFGWJ+ANS7aQhQ/Erq6vXf3be11RREnGwkXsxIevuZFOZuEEozPHHw+1xlokKidwOplnHuj0U58z4C6SvSKOUvti7lC04fOext4p5YUBBeRn7EEY7uhmAJJP6nxq3RyRo5isoozIuNbABYoRjrI/nj9Be9uOgOaj8A4Q8yBLdTa2i7KyjTLIPEoCCUU599sscEgfpV7zcvWdosUYjluZWJEULyu+o+LMjN2YUE5Lsu2R44q0iFG3bPKSO0ZZFaSS6uZFKmSFDKyYOQECAxxBWAIyRkgaiabWPF7/ssyWJ1jqTNEpfH6QQMwXI/RJ2qRb8GuHAM1wYl/3NsBGg+MhHaN8tAPlViVdqqlRoV+15ui1KlxHJbSN0EoGgk+AmQtFnPgWB9KsCtmk/E7UbqyhkYYKkZB8wR5Us5fuTbSi1diYnybZmOSMAs0JJ3OBll/s5H6FSC20VwpooAJpPxnmW3tjiaQaj0jUF5D8EUFvnXPN108VlcyR7OkLsp8iFO/y6/Ksc5bnuBFq/DKemWLlZZNh3iXB1ZHiW8arJ0iGy+8X9oDLFI8VpJhVJDStGgB8CVDFsA7kbbVVr2JZrxo+IXJnMDKgnEcERglYbfl6MyxZdQc5UF1yDuRy3FBgrLbzhSCGBjEikHYjKFsg/Clkd5DIrxyhs6Cole1kmUgoUDlcB0uFTC6xkMFGegxnGbfYUjQbq8KWNwQsUc8B7N3WMBVOU/MCkYx2bhwN8dN8VW+NRoJzGlxfXMiMU7F+2MMjBVZlDxFMNgjrkbnY0uu+abhxeQw2rGOdiBJLgNpMMcWdGoYPdz18elTrLimqGeMxOZpVV1VTlo7uOMKzlzsqFY0lVzscOMZyKlMm0XHle0spUMkdpHFKp0SI8a9rG+ASrNuTsQQcnIIqxjA2A+Xh9KpvL/GopbuWRXTBsoHmwRoWTVJ1PQMEI6+GKYzcwvICbSIOi7m4lYxW4A64JBaTA3yF0/2qrJyssWHtPKlfMXMUFnF2lzIEHgOrMfJVG5JrPDzRLO0ytJNJgr2XYH8NAVI3Z3VjJ7wxp1ZIK7DNUHnPhTBojE8kszkqVJZ2JO40AlmUdR9N6lYxZO5357lviVUmK3XcRA7sRuGdh5eCjYYzua0EcMuJ7VVlkguVeMKdmjLbe8JQzDUDvkKNx4VmvDvZxLEIZuKHsYJJNJQMO06E6m6hF2wT1HU4Faty1FZ22ba0GM5cqGZ8bAZLbhdh5jODSTcFReMYzJvLXCRaWsNuDnQuC3mxJZjv5sxP0pZzLraa3SLsy/aM/5g1KAsZGrR+kQzqQCRvjerAbpMkagSMZHln+j9Kp/Bbt725cwHR2mpFnZSVWKNtxEp2kkLMXLe6Aye9pIGWJOU7ZbK+MaQ4tRFbEYD3N5Jt11TP89lhj+GlB5E15XvAHlu7AXz6iZHkMCE9iojTUq+ch14JZuunoM1c+C8DitlIiB1McvIx1SOfNmO5+HQeAFZT7Uubrux4rH2RjKLEHRWjBxr1I4LAhtyn3rrs5VGuzZ1AFJ7C0Ju7iZyDskUeDnCBdTZHgTI7beSr6VmNj7bgRi5tmXzeFtQ/dbB+VMrP2n2ADM9yxLMWVRDJqVcKArd3GrIJzk9aFrNXFGayKb21265EcNxJ5Eqqg/Vs0o4h7apyPy7UKPN5N/oB/OotC0bPxJwVxnfyqtcyDEBkBw0DLMp647MhmHzTUv96shn9rF+T3Ut0H7DMfqWx9qT8U5/4jKjo9xhGUgqkUajBBBGdOr705IckfU0TZGR0oqDy4ri1gErFn7JNTN1LaRkn1zRUkkm/thLG8be66lT8GGD/Gsc5TudduitjtI/ypB5Ond38fCtoasB4fE1pcXDOzkGaQOyx6oncOxJDgZUAsQQQuCCMms8itES6JvKd5MwAuH1l4hKDpC6e+ysu2MgYH3pndLhj96rnArsLJjWhVVlUNrUghpdaYGdWwJzkbU4vSJFZdYyysMgjbIxnr4dflXPNPkZ0J+AzyTXDRxSK5YvkSyhIk75CaSckgoNwgNaZw7kWEd66PbyEadtUaKD1UBWBOfHUTn06VQeIcei0j8TJGEj0YgkVXgVQgXs/wAOozKxYMyvkgBs5BUrSf8A1s3WjsLJAi57jSntXRSPdydiFOcFsnGBv1rfjS0axj6NVi5VgilmmnKCDKFIQAkCLEuFLL0YgliAcgZGBneqNzDzunEGeBHMdsN9PRpgDjvEHZCcEKOo8fCs65g45cTb3dxJO53Ck/lr66Bhc/KtX9l3s1QW/wCIvkJnlwyHJV4VHukEe65O+3QYFTFXss9CSW0m0gIEto9EjqZBglYwpbuAHs1IYDWwyP1aZ8tc4Q20epLFQxGXczEynH67umcjfbOBWhw8mWiuJXR5ZFx3pZXk6HI2J07EZ6daovKPLX4i5neZcwQXU2MjaWTtWYD1jTIz5sMeBBunXZWW+i58vq9wfxlxGY9S6YYGwTHGerN/bc9fJVUfrVVuZ7y0gvAkbvbME1TG3i1a+uhCgRo9eO8WbBACjO+115o4wLW2lnIyUXuL+u52RfmxHyzWN2DiVTIzdo7MS7HxY7nr6n1wMCq418jsN8eibfcat4w628d2VfLMJ5QiyN46mQNKcjwLAYOKl8rcYuZrpZgySaIB2Vvp7NNGQHEfXQ+Cu7Zz0JA6LrkbZpRb3zQOZI2Kskg7PG+5A1jHihDHI8s4xtWmbG4wbh2VU7ez6A4PxqO4UmMkMpw6MNLo3kynp1znoc5BNZR/2hrM6rOYAY/MjJxnrpYeHkG+tccxcwbxTWchW5Qg5IILRnACsD78bswx/eI3FRvaVzRDf8Piz3LmKRXMRzurArrQ/poc+eR4iufBklkhykqZpNUZMRXZD16da4br/wDv8/8AOuPP+vCpOZkgZx1H3o0eZOPSuwoc7Vm3so2RmjH9GvXhUWqSNf1pEX6so/nXQmnHs/g7TiFkmAczpnPkMMfstaR2Xjs+sIkwAPLaiuy0VsbnDCslm4jDZi47eRYwt1N16ku5kwABk7ODitcNfP3t0iMdw7JsC0UmMAgl0kRiQdj/ALFBQE615kiv5hb2cAuW0sx1hI9hjp2nXr6VKflGcKWbhlnEFBJaSSIKANyTpjJxjrVH9i90f9MQk9XDqcAAHKk9BsOlPOdvac91w0wNGYp5JSkgGdJjXqQTudTd0/smlAzLiV0ZpScIMnChF0oB4ADAwPHceNekl0EXRHjPiR/n41HteHyyBzGjMEUs5UZ0qOpJ8BVo4PyROxuVeIu8dus6BT7ysQQVx7+Vzt5g1FWWUqOnKHAu10XM0gVPxMUUedzJIXQlQPJVySTX1eq1gT8vTXEN7cpbGxSNobmGFkKjEKyaiMLs5AIxjOSM+dbIvGiQCFGCAevmM1JUmcfneO2uHiGqRInZF82CkqPqBWM2NxJFqe0lmlCYU9ncSu+QvaPIYtLRntHcqoK6cruRvWm8U5rihX894o8g41MAT8B1NYRxXi8cM5WxzJCgAWRX7N0O5IR0w2gZAHng1DolJlu5h5nkuhFDIuhoCTMMYBk3CDGcZEffI3AMgAJK0m5diCW8YH6WX9e8Sf4H7UjsuINvh1JJLaGQk7nJ3JBbJzknzrqL+SFQoCvk91dxp+mSV/h8KQywi6IeOTLVcOMGlc8elxvs50sM/wBk4PodsfTypYOLzeMIP1H9fSvKbjLkgMgTG+cFmB8wCB9s1o80GiqxyLFwhgTLC2onAVXONQTT3VXy0kkjAxnc7k0o5ziU7L+hGCR5AEBB5dNZx6imXA+BTT2rz2sivIkza43G8gAVk/MG/QghTscCqjf8UbTJHMrCYsQ+od4HPifhtjpWMn9o2xpb5CwD+vD7VyB1/rwrpj0x9v4V6Drj0zVGcr7JCdBXDjauYxsK4Y1k+zJ9njT72Ztjill/xx91YUhppyRME4haOTgC4jP+LH861gawPrZaKForY2Oaw/2+rln9IYT/APNMP5/etvNZZ7WrcPLCzhRFhopncHTpJRkBI906skP0B+NAZT7GZdPF7bbrrHw7jHP2q9cd9n3+kOJGKBuzs7YBXYb6XctJIiZJyx15JOy6hsaoD8sXttMJrIO2hiYpI2VmA8CceY6jHiae2/tB41CCiwBRkna1PvEkk7bZJJJPrQG58L5PsbeNo4raII66HBUNrXyYn3hnfenKxqOgAAGOmMAeHwr5ufnrj8xwhmX9iAD7sv8AOknFo7+Zh+MumLHYI8xd/gIkz9AKA2z2k8+WkEElskiyTTo8QRGBCa1K6nboANXTqfrU64k7G3ZuvZRFsD9LQmevrj71lHKXs2kfS06mNMgt2gAdgCDhEGdOcbsxz6CtA9od5JHYTNDgFgEJIyFRjpY49AahgzbtWkYyynVLJ3mY9d/AeSjoAK8LuBSO8qk+ZG/160uh4lIihWRWAA3Vuv1ok4sx27I/vD/KvMliy87TOyMopHneWO3cJ23x4/3T5486ncLhOkO25YAknr6DNK5OIue73FJ297Ux+AHjUiz4xpRQ0TkgAZGMbemetazx5XCiFKNja4qHdQ61K9PI+R86iy8YJ6ROfiQB/OvF7+ToQiZ6ZbJ+lY4/HyJ2WlOJcfZHdmK5mtzssq5wDsGTHT4oftT72ucOgNm87RL2ylFWUe8AWGcnx8etIOQeU7h7qO7lDIsbasspUucEBVXbY53J8BjfNazJErAq4DA7FWAII9QetekrrZxyW9Hy6P6zt/8AVehO/wAq3jivs+sZgcRCJj+lEdP+H3T9Ko/EfZTcLIBBLG8e/efuMvxUZ1fEfSo4mbizP1k2G9c6vnWmWnsjO3aXY9RHD/1M4/5ae8O9ltmpGvtZmz4vpH7q4qOBX4zFSeg8/Abk094RynfSFXht5Bggh3GgZByPewevpX0Hwfk6GD/ZQxReoQF/3sZ+9Pbfhiqck6j61dRoso0d+DM5hQyDDY38fvRUwUVYuc0u4lw/tNxjOMEHofjTGigKNJyDbElvwsIb9ZRoP+HFR35Fj8BcD0W4lC/TXitAxRigKJHyBC20iOw8pZpHH7pY074ZyjbwD8mNI/8AhoqH64yasGK5oBenCUHXJ+JrzPBVOcklT1BAPy+FNKKApV/7OLJm1C1h36nGk/4dqX3Hs7so/et0Yeuph9Ca0QigihNlM4fwmKPAghjTy0RhT9QM/evC59ndtMxd4EVm3YqSpJ8zpIGavWKAKiiChj2Y2Y6QRt+0WP8AEmmfDuUIoT+TDBF/aVAGHzxn71aqKkWKk4Qo95ifhtVeh5ktCXBjl7snZjK5Dvlgqrg7lmUqM4ycCrowpZb8BgTOiJRlw56+8pJB+RJIHTc0BA4fxq1llEMYzITKNJHTsiobPzcY8wRXSfmGJWdDbyl06qEQnTjJf3sBQN8EhtxtuKY2/AYY5O0jjVX/AFh16Fdz47HFeZ5YtjrzCDrYu27d5j1J33z4jocDyoBPLzlZjSWjYLJqMTlVCzBVLEpk5I20jIGSRjY5q126LgFQBn03qAvL9uO00xKO1BV/UHJI9Bkk7Y6mmaLgYoDvRRRQBRRRQ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4" name="6 Marcador de contenido"/>
          <p:cNvSpPr txBox="1">
            <a:spLocks/>
          </p:cNvSpPr>
          <p:nvPr/>
        </p:nvSpPr>
        <p:spPr>
          <a:xfrm>
            <a:off x="655005" y="2024249"/>
            <a:ext cx="1285884"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1" i="1" u="none" strike="noStrike" kern="1200" cap="none" spc="0" normalizeH="0" baseline="0" noProof="0" dirty="0" smtClean="0">
                <a:ln>
                  <a:noFill/>
                </a:ln>
                <a:solidFill>
                  <a:schemeClr val="tx1"/>
                </a:solidFill>
                <a:effectLst/>
                <a:uLnTx/>
                <a:uFillTx/>
                <a:latin typeface="Century Gothic" pitchFamily="34" charset="0"/>
                <a:ea typeface="+mn-ea"/>
                <a:cs typeface="+mn-cs"/>
              </a:rPr>
              <a:t>Tamaño</a:t>
            </a:r>
            <a:endParaRPr kumimoji="0" lang="es-EC" sz="18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5" name="6 Marcador de contenido"/>
          <p:cNvSpPr txBox="1">
            <a:spLocks/>
          </p:cNvSpPr>
          <p:nvPr/>
        </p:nvSpPr>
        <p:spPr>
          <a:xfrm>
            <a:off x="760748" y="4974836"/>
            <a:ext cx="1822719" cy="43204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1" i="1" u="none" strike="noStrike" kern="1200" cap="none" spc="0" normalizeH="0" baseline="0" noProof="0" dirty="0" smtClean="0">
                <a:ln>
                  <a:noFill/>
                </a:ln>
                <a:solidFill>
                  <a:schemeClr val="tx1"/>
                </a:solidFill>
                <a:effectLst/>
                <a:uLnTx/>
                <a:uFillTx/>
                <a:latin typeface="Century Gothic" pitchFamily="34" charset="0"/>
                <a:ea typeface="+mn-ea"/>
                <a:cs typeface="+mn-cs"/>
              </a:rPr>
              <a:t>Localización</a:t>
            </a:r>
            <a:endParaRPr kumimoji="0" lang="es-EC" sz="18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6" name="6 Marcador de contenido"/>
          <p:cNvSpPr txBox="1">
            <a:spLocks/>
          </p:cNvSpPr>
          <p:nvPr/>
        </p:nvSpPr>
        <p:spPr>
          <a:xfrm>
            <a:off x="6676228" y="2450681"/>
            <a:ext cx="1785950"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1" i="1" u="none" strike="noStrike" kern="1200" cap="none" spc="0" normalizeH="0" baseline="0" noProof="0" dirty="0" smtClean="0">
                <a:ln>
                  <a:noFill/>
                </a:ln>
                <a:solidFill>
                  <a:schemeClr val="tx1"/>
                </a:solidFill>
                <a:effectLst/>
                <a:uLnTx/>
                <a:uFillTx/>
                <a:latin typeface="Century Gothic" pitchFamily="34" charset="0"/>
                <a:ea typeface="+mn-ea"/>
                <a:cs typeface="+mn-cs"/>
              </a:rPr>
              <a:t>Ingeniería</a:t>
            </a:r>
            <a:endParaRPr kumimoji="0" lang="es-EC" sz="18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pic>
        <p:nvPicPr>
          <p:cNvPr id="19" name="Imagen 18"/>
          <p:cNvPicPr>
            <a:picLocks noChangeAspect="1"/>
          </p:cNvPicPr>
          <p:nvPr/>
        </p:nvPicPr>
        <p:blipFill>
          <a:blip r:embed="rId5"/>
          <a:stretch>
            <a:fillRect/>
          </a:stretch>
        </p:blipFill>
        <p:spPr>
          <a:xfrm>
            <a:off x="5509911" y="5940235"/>
            <a:ext cx="3309224" cy="917765"/>
          </a:xfrm>
          <a:prstGeom prst="rect">
            <a:avLst/>
          </a:prstGeom>
        </p:spPr>
      </p:pic>
      <p:pic>
        <p:nvPicPr>
          <p:cNvPr id="21" name="Picture 6" descr="http://empresariados.com/wp-content/2013/03/como-buscar-informacion-sobre-las-empresas.jpg"/>
          <p:cNvPicPr>
            <a:picLocks noChangeAspect="1" noChangeArrowheads="1"/>
          </p:cNvPicPr>
          <p:nvPr/>
        </p:nvPicPr>
        <p:blipFill>
          <a:blip r:embed="rId6" cstate="print"/>
          <a:srcRect/>
          <a:stretch>
            <a:fillRect/>
          </a:stretch>
        </p:blipFill>
        <p:spPr bwMode="auto">
          <a:xfrm>
            <a:off x="516626" y="2447261"/>
            <a:ext cx="1440160" cy="864096"/>
          </a:xfrm>
          <a:prstGeom prst="rect">
            <a:avLst/>
          </a:prstGeom>
          <a:noFill/>
        </p:spPr>
      </p:pic>
      <p:pic>
        <p:nvPicPr>
          <p:cNvPr id="4" name="Imagen 3"/>
          <p:cNvPicPr>
            <a:picLocks noChangeAspect="1"/>
          </p:cNvPicPr>
          <p:nvPr/>
        </p:nvPicPr>
        <p:blipFill>
          <a:blip r:embed="rId7"/>
          <a:stretch>
            <a:fillRect/>
          </a:stretch>
        </p:blipFill>
        <p:spPr>
          <a:xfrm>
            <a:off x="1084083" y="5329536"/>
            <a:ext cx="1328936" cy="996702"/>
          </a:xfrm>
          <a:prstGeom prst="rect">
            <a:avLst/>
          </a:prstGeom>
          <a:ln>
            <a:noFill/>
          </a:ln>
          <a:effectLst>
            <a:softEdge rad="112500"/>
          </a:effectLst>
        </p:spPr>
      </p:pic>
      <p:pic>
        <p:nvPicPr>
          <p:cNvPr id="5" name="Imagen 4"/>
          <p:cNvPicPr>
            <a:picLocks noChangeAspect="1"/>
          </p:cNvPicPr>
          <p:nvPr/>
        </p:nvPicPr>
        <p:blipFill>
          <a:blip r:embed="rId8"/>
          <a:stretch>
            <a:fillRect/>
          </a:stretch>
        </p:blipFill>
        <p:spPr>
          <a:xfrm>
            <a:off x="7031420" y="2866150"/>
            <a:ext cx="1203262" cy="89041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644638074"/>
              </p:ext>
            </p:extLst>
          </p:nvPr>
        </p:nvGraphicFramePr>
        <p:xfrm>
          <a:off x="2195736" y="2492896"/>
          <a:ext cx="410445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Llamada rectangular redondeada"/>
          <p:cNvSpPr/>
          <p:nvPr/>
        </p:nvSpPr>
        <p:spPr>
          <a:xfrm>
            <a:off x="899592" y="1556792"/>
            <a:ext cx="1152128" cy="792088"/>
          </a:xfrm>
          <a:prstGeom prst="wedgeRoundRectCallout">
            <a:avLst>
              <a:gd name="adj1" fmla="val 89053"/>
              <a:gd name="adj2" fmla="val 7515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solidFill>
                  <a:schemeClr val="tx1"/>
                </a:solidFill>
                <a:latin typeface="Berlin Sans FB" pitchFamily="34" charset="0"/>
              </a:rPr>
              <a:t>Factor Propulsor</a:t>
            </a:r>
          </a:p>
        </p:txBody>
      </p:sp>
      <p:sp>
        <p:nvSpPr>
          <p:cNvPr id="6" name="5 Llamada rectangular redondeada"/>
          <p:cNvSpPr/>
          <p:nvPr/>
        </p:nvSpPr>
        <p:spPr>
          <a:xfrm>
            <a:off x="395536" y="4725144"/>
            <a:ext cx="1296144" cy="792088"/>
          </a:xfrm>
          <a:prstGeom prst="wedgeRoundRectCallout">
            <a:avLst>
              <a:gd name="adj1" fmla="val 86110"/>
              <a:gd name="adj2" fmla="val -2879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dirty="0" smtClean="0">
                <a:solidFill>
                  <a:schemeClr val="tx1"/>
                </a:solidFill>
                <a:latin typeface="Berlin Sans FB" pitchFamily="34" charset="0"/>
              </a:rPr>
              <a:t>No es factor Restrictivo</a:t>
            </a:r>
          </a:p>
        </p:txBody>
      </p:sp>
      <p:sp>
        <p:nvSpPr>
          <p:cNvPr id="9" name="8 Llamada rectangular redondeada"/>
          <p:cNvSpPr/>
          <p:nvPr/>
        </p:nvSpPr>
        <p:spPr>
          <a:xfrm>
            <a:off x="6660232" y="5085184"/>
            <a:ext cx="1872208" cy="576064"/>
          </a:xfrm>
          <a:prstGeom prst="wedgeRoundRectCallout">
            <a:avLst>
              <a:gd name="adj1" fmla="val -80873"/>
              <a:gd name="adj2" fmla="val -12049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smtClean="0">
                <a:solidFill>
                  <a:schemeClr val="tx1"/>
                </a:solidFill>
                <a:latin typeface="Berlin Sans FB" pitchFamily="34" charset="0"/>
              </a:rPr>
              <a:t>Factor Restrictivo</a:t>
            </a:r>
          </a:p>
        </p:txBody>
      </p:sp>
      <p:sp>
        <p:nvSpPr>
          <p:cNvPr id="45058" name="AutoShape 2" descr="data:image/jpeg;base64,/9j/4AAQSkZJRgABAQAAAQABAAD/2wCEAAkGBxQSEBUUERMTFRUVFhQUFxQXFhQVFxUWFBcXGBYWFhkYHyghGBolGxoWITEhJSorLjAvFx8zODYsNyktLi0BCgoKDg0OGxAQGzQmICUsLCwsLSwvLywsNC4sLCwsLC4vLCwsLSwsLCwuLCwsLyw0LCwsLCwsLCwsLCwsLCwsLP/AABEIALEBHAMBEQACEQEDEQH/xAAbAAEAAQUBAAAAAAAAAAAAAAAABgECBAUHA//EAEcQAAICAQEFAwgFCgQFBQEAAAECAAMRBAUSITFBBhNRIjJSYXGBkaEHFCPB0RUWQlNicpKxwvAXM9LhQ1Rjk7I0c4KE8ST/xAAbAQEAAgMBAQAAAAAAAAAAAAAAAwQBAgUGB//EADsRAAIBAgQCBwcDBAEEAwAAAAABAgMRBBIhMUFRBRMUYXGRoQYiMlKBwdFCseEVI0PwknKi0vEWM2L/2gAMAwEAAhEDEQA/AO4wBAEAQBAEAQBAEAQBAEAQBAEAQBAEAQBAEAQBAEAQBAEAQBAEAQBAEAQBAEAQBAEAQBAEAQBAEAQBAEAQBAEAQBAEAQBAEAQBAEAQBAEAQBAEAQBAEAQBAEAQBAEAQBAEAQBAEAQBAEAQBAEAQBAEAQBAEAQBAEAQBAEAQBAEAQBAEAQBAEAQBAEAQBAEAQBAEAQBAEAQBAEAQBAEAQBAEAQBAEAQBAEAQBAEAQBAEAQBAEAQBAEAQBAEAQChMA8H1ijllj6hn5zbIzXMjXa7bq1+e9Nf77jP8POTQoOWyb8EQTxEYbtLxZodV24pHK8n9ysn5sBLMcDN/p9SpLpKkv1eSNbZ29To2o/hrH9UmXR75L1IH0pDv9C1e3Q6W3L+8iH7zM9g7l5mF0nHm/IyB27KqW72lwOJDAofdy4/GaPAR5NEq6RvrFp92xIux/aga9HZabKwhC7xwUYnmEbmccM8OolGvR6qVr3L+GrutG7Vjf2OFBJOAOJMgSuWG7Ed2v2kWndLWJXvZIVgxbA64Et0sM57K5TrYqNO15WNb+eyfr6v4LPwk3YZfKyD+oU/mQ/PZP19X8Fn4R2F/Kx/UKfzIfnsn6+r+Cz8I7DL5WP6hT+ZFD23T/mKv4LPwjsT+Vj+oQ+ZGLsfthqdbqxTpAndJ5VtzVtgL+yMjieIGfbyBmlWhTpwu9zeliKlWpaOx0GUToGq2ptZalc7yqEHlO2cZ9EY5mTU6Lk0rbkFWsoJtu1iPfnun6+r+Cz8Jb7DL5WU/wCoU/mQ/PdP19X8Fn4R2GXysf1Cn8y9S3sv2xfVbRs0+UapaWcMFIJYNWOp5YZukjxGHjTgnxJMNiZVajXDgTiUi+IB533BFLNyH94Eyk27Iw2krkb2v2nWlgrW1oSM7hVmIB5ZwJcpYVzV0mynWxcabs5JGut7dVqCTfVgf9Oz8JJ2J/K/MiWPg9pLyPTsb2i1WvuZwqJpUyu8VO/Y/gvHAA4En2DrwhxFKnTSS3JcPVq1W2/hJrKhdEAQBAEAQBAEAQDHt1QGcYOOZJwo9pmyiauRDdu9uKayVr//AKH8QcVA+39L3fGdGjgJy1en7nKxHSdOGkfefoQba/bDUWZD3bin9CvyB7OHE+8zoQw1GnrbXv1OZPF4itpfTu0I/Xqi7btdbux6AEk+4ZM3deMURxwspGwq2Jr2GV0V3vrdf/LEheNguKLC6Om+DLNRsvW18bNHeB4ityB7SAQJmOMg+KNZdHzXBmDXrVJwcqeXH++EsRqxZWlh5RM3YWx7NoalaashB5Tv0RRzb29APH3yrisQoK/kXMHhXJ/ud92Xs+vT0pTSu6iDAHzJJ6knJJ8TOFKTk7s9HCKirI0/aHa6Vozufs06dbH6KP79cs0KLlJJbv0K2IrxpxcpbL1OQ7U2g99rWWHJPwA6KPUJ36dNU45UeWrVZVZuUjX1NZZZ3dFT2tgnCKzHA5nCjOPXI6ldQ3JqWFlP+DK/JOu/5LUf9m38JF2yHNeZN2CfJ+RX8k67/ktR/wBm38I7ZDmvMdgnyfkB2f11pWsaS9d5gu81diqMnGWYjAXxM0ni4Nbokp4Gals/I7X2T7PV6HTrUmC3nWPjBd+p9Q6AdBOLVqupK7O/RpKnGyM3aOq3RuqfKI5+iOrGKcL6szOVtDkfa3bvfv3dZ+xQ8P226ufunewtDq1mluzzOOxXWyyx+Ff7cjsuFAQCQfRg+7tbHpU2D5K39M5XSK936o7nRT1Xgztc4x3ShMAivabbq1VmxuIBIqT029I+of3zl7DYdzeXzKGKxKpRzP6Lmcl1epax2ew5ZjkkzvRioqy2PMTnKcnKW7KbA2NZtDVLTXkIPKssxwRere08gP8AeUsViFCN/I6WDwrk/wBzvmzNAmnqSqpd1EG6o+8+JJ4k+JnBlJyd2eihFRVkZUwbCAIAgCAIAgFCYBptr7ZrqrL2Nu1jh+059FRLFKjKcsqWpWrV4U45pPQ5b2i7VW6o7o+zq6Vqefrc/pH5Tt0MJGlru+Z53FY6dfTZciN0LZfaKdMhd25AfM8eAA8Twm1WuoLfQxQwrm9vodI7N/RZWmLNa3evz7pSRWD4M3N/kPbOPVxspaRO7RwMY/ET/QbPqoXdprStfBFCj5c5TlJyd2y7GEY6JGTMGwgGm2/2X02sUi+pS3SxQFsX2MP5HI9Ukp1ZwfusiqUYVF7yLeyfZqvQUd3X5TE7z2EAM56Z9QHAD8ZmrVdR3Yo0Y0o2Rk7W1oUFd4KACXboi9ffFKDbv5CrNRX7nIO0+2zqbMLwqTIRfH9o+sz0GGodVHXd7nl8XiXWlpstiP6tmwFQZZiFGOeT0EkqyyxIsPDPI7H9H3ZhNDRlypvsANjAg7vhWp8B1PU+6eexFV1Jdx6jDUVTj3kr7xfEfESCxZuigtXOMjPhkZmLC6PSDJ4avUBFzzPIDxPhNoxzOxrKWVHNe3G3yN6hGy7f5zDp/wBMff8ACdnB4f8AW9uH5OF0ji7f2ovx/BAb7goyfcPGdGUlFHIhBzditW/5O+m6HQWIfSQllDD1ZVvhI6dXO2uRNWodWk+ZfJisbbsFZu7Y0/7QsX41P+AnNx69x/Q6/Rj99fU7rOGeiNLtzaSorbzbtacbG8fBB4mWKNJyatu9ivXqxhFtvRbnINvbXbU3FzwUeSi9FXoPb4z0FCiqUbL6nlsTXdaeZ7cDTlHusWikFnchQB4np6h1J6ATWvVUUSYag5NPyO6djuzaaDTitcM58qyzHnv/AKRyA+8meerVXUldnp6FFUo2RvZETCAIAgCAIAgCAaTbu1FQMGOEQb1h/ko9Z4fGWaFJyatu9itXrRgnfZbnI9v7afVW7zcFHBE6Kv4+JneoUY0o2W/FnmMTiZVpXe3BGj1TMStaAl3IUAcyScAD1k8JmtPKhh6eZ3O3dh+yqaCgDANzgG2zxPoKfRHz5zztes6kr8D1OHoKlG3HiSWQk4gCAIAgGNrtTuDhxY8FHr8fZN4RzM0nKxy3ttt7eJ09TZAObXB89vR9g/nO3g8Pb35fQ8/0hirvq4vTiQ+Xzkl9FihgWVXA/RbOPkZrJXVrkkHld7XN9T2rKgBaKQB0G/8AjKzwqbu5MvRx8oqygjx13bZ1XC007x5eecevGZHLDxj+olp4yc/0pE8+j7sw1CnU6rjqbR1/4SH9AeDHmfcOnHl4mv1jyrZHWwmH6tZpbsmVjhQSTgDiZVSvoi43YhPa/tD3Kbw/zXBFS+gvVz6/D/adLC4bO7cFucvHYvqo6bvb8nLbbObMfEkn5mdrRI85rJmz7C9mm2jqd6wEaeogufSPMVj1nmfAe0TmYvE5VpudnA4TM9dluST6UtMF1NJUADuCgAGAAjNgD1Dejox3hLxMdLxtKNuRB51TimZ2Xs3dq6Q+Nir/ABZX75QxyvB+B1OjXaa8TuW0dVujdU+URz9EdWM4lOF9WehnOyscj7Xbd79+7rP2SE4P6xurn7p38LQyLNLd+h5rHYrrZZY/CvXvItrNRuDhzPL8ZPUnlRVo08z7jq/0ZdkPqtf1i9ft7RwB51IeOP3jzPuHjnz+Kr53ZbHp8Jh+rWZ7k7lUuCAIAgCAIAgCAeGu1IqqexuSKzH/AOIzNoRcpKK4mlSahFyfA4/2p2qXVUz52bX9ZbzR7uJ989BhqKi2+WiPN46u5JR+rI3LhzTb9gKkba9PeY4K7ID1cI2PhxPunN6QbUHbuOx0WlmV+87pOGehEAQBAEA877gilm5D+8TKTbsjDdlcgXbPtCalKqftrB/2qz4ftH/edTB4ZSd3svVnHx+LdNZY/E/RHNLHwCTOw3ZHBScnY2/Ynsi20nZ7WZKE8neXG8zdFXII4cyfYOvDlYrFZNtztYPB5lrsTL/CPS/rtT8av9Ep9tnyRf7BT5sf4R6X9dqfjV/ojts+SHYKfNmdsT6NNLpr0uDW2FDlVsKFd7oxAUZI5j14ms8XOccpvTwdOErk1lUtkb7RbZSutnY+QnIfrH6KPVLeHoOTst36Ip4nERpxcnsvVnItpa577WssOWY+4DoB4ATv06ahHKjy9WrKrJykYmzdnWa7Urp6OvFmPJVHnMfUPmSJWxNdQjcu4TDOUrcTvuxNk16WhKaRhUHPqx6s3iSeM4E5ucszPSU4KEVFEK+lmvytM3/ur8dzH3zp9GP4l4HH6YWkH4/Y5xOycEzNiUA6uiwsqip0fLHAO4wbErYiGaD8LFvCVMs1rbW+pLu2/adGBq0z72//AJlg5Y9BfV4ypg8K1701tsi/j8bGSyU3vu/sQK60KMn/APZ0pSSVzkQg5OyJh9F/ZM32DWahfs1P2Skee4Pn49FTy8SPVx42MxD+Fb8T0GBwqXvPbgdenMOsIAgCAIAgCAIAgGp7WUM+h1CpksamIA5kqM4HtxiTYeSjVjJ8yDFQc6MorkcKF+/xzngB8Biemi09jyE009RNjQvpGHVgxRlIKuM5Ug5B4TScFJWaJKdSUHo7HTthdr7ioFoqtPpIwVj7V8fcJxq2Cgn7t14noMNjajXv2fgyRV7dz/wn+UqPDtcS8q9+BS/byqCWCIB1exVxCoP/AFB10v8A2aHZXae/X6ru9Jurp6iDbfu53vBK97qfEjlk+GZalGFKHvatkNOtOrO0dIrdk2JlMukV7TbdWqs2NxA4VJ6bekfUP75y9hsO5vL5lDFYlUo5n9Ecl1epax2dzlmOSTO9GKirLY8xObnJye7LdhbHs2hqVpryEHGyzHBF6t7TyA6n3ylisQoq/kdHB4VydvM77szQV6elKal3UQbqj+ZPiScknqTOFKTk7s9HCCirIypqbCAIBrNra0KCu8FAGXY8lX8ZNSg27+RDVqJJ+pyDtNto6m3hkVpwRfAdWPrM9Bh6KpR73ueXxeJdaemy2I9qGZmFdYLO5CgDiSTwAHrMzWqKKMYei5O52zsF2WXQafDYN1mGtb19EB9Ffmcmefr1usl3cD0+HodVG3Ek8gLBBvpYT7ChvC7H8SMf6Z0ujH/ca7jldLr+0n3nLmHGds84UmTAZsDJ5TDZlJt2RsOxfZttpanysjT14LsOGc8kU+kevgPdOZi8TlWm/A7OCwmZ67cTu+npVEVEAVVAVVHAAAYAHqxOK3fVneSSVkekGRAEAQBAEAQBAEAQDlPbL6OrVsa/QAMrEs1GQCpPPu88CvXd4EdM8h0sPjcukvM5WKwGfWPkQPUXPU25fU9beDKVPwbE6kMRGS/Bx54SUWUGtTx+RknWxIeomV+uJ4/Ix1sR1Ey1tenr+H4zDqxMrDzPXZmit11yUUKfKPFuijqzEcgB8ZXr4hRjdlvDYVuVjvvZ7Ytej06U1DgvEsebsfOdvWflwHScGpUc5Zmejp04045URrtd2802nc0ks7LwdUwePo5JwPX8PGWaGGk1nf0KtfFxjLJ5nL9vdqDqbS7KQB5KJkYVRyHt9c61DLSjZI4uIU608zfgjAqd9Q600qS9jBQBzOf5DqT4TapWSjfY1o4Z5uZ3jsb2aTQacVrhrG8q2z02/wBI5AfeTOBWqupK7PSUKKpRsjfSImEAQDSdqe0tOhrDWthmyEXmTjmceA4fESajRdV24EFevGktTk/aXt0NQnd1K6oTvOWK71jdM45D1TrYekqbzPV8DjYurKtHLHRcSMttIY4A590t9d3FBYbXVnUPor7I7gGs1C/aOM1KeaKRxc/tMOXgPbw42LxGZ5V9Tv4LDZFma8DpMonQEAhv0rYGzyx/Qtrb45X+qXcBPLV+jKHSMM9Gy5o40201JPkn5TtdcuR5/sz5lPykPRPyjrlyMdmfMydl6KzXXpRSOLHLHmFUec7eofPgJBXxCjG7LOGwrc7I79sDY9ek06U1DyVHE9XY+c7esn8Jwpzc5Zmekp01COVGxmhuIAgCAIAgCAIAgCAWC1SSAwyOYyMj2iZszF0FuUgkMpA5kEYHtizGZHlqUrdftBWy/tBWX58IV+Bh5WtTVansvoCN59LpgPHu0T5jEkVWpwbI3SpbtIt/NLZ64zpdPx5ZRePszHXVebHU0lwRl0bB0lZG5ptMhPLFVYJ+XGauc3u2bKnBbJGerIuFBVfBeA+Amur1N7paFTcoGSygeORj4xZi6Kkrkcsnly4+yYGgDLjORgdeHTnM6jQoti9CvhzEWYuiotXhxHHlxHH2TFhdDvRx4jhz4jh7fCLC6KiweI4jI48x4wLotW9TyZTxxzHPw9szZjMuZQ2px8peHPiOEWZi6Liy4zkY8eGPjGpm6tcEgDPDHjwxMDQqHHLI5Z59PH2QLooLARkEY8cjEzYXQS5TjDKc5xgg5xzx4xZhSTC2KSQCCRzGRw9vhFmLpgWLw4jjy4jj7I1F0O8XjxHDnxHD2+Eai6Lh6pgyVgCAIAgCAIAgCAIAgEe7Y6yxK61rFu7ZYFsepSzpXzbdxyY8s+3riWcLCMm27aLRPa5Txc5RilG9m9Wt7Gg1+iqr1NaLpL1pekM4qRy9zEndqsYHgOrceJxngJZhOcqbk5q6el3t3oq1IRjUUVB5ba2W/c/vr4mBfsy9N9K9PuLbbU9tYV2rVCfs6Ru43wBlnKkDkMyVVabs5S1SdnxvxfdyXmQypVI3UY2u02uFuC7+bsZum7KWW5Rd1KFez/MrYGyxxuvcleQFAHkoDkADPGRyxcY+89ZNLZ7Lk337sljg5S91aRTe63b3aXojE0mhN+nattNcbQDWhtVxVpal4Bl9OzAz5IJJ9U3lU6uakpK27tu3+COFPrKbi4u+yvsl92edmzrLW3b6LTUtNS0p3bNZuK2FrDebU74DOxzgHHCZ6yMF7kldt3108e9Lga9VKTtOLypKytr/AA3x5I99TVrO/s1FtDG3T1k1qMugawhKxWAMEIpZjxJJHHpMRdHIqcZaSevB6au/i9jaSrZ3UlHWK04rXRW8N2Zy7LS1ahVTd31m81urtRlsVAN2xgW5O2SqjpzHDBkXWuLeZqy2itu76Ldk3VRkkoxd3vJ79/1eyNdTovrGnZW0tot4qDYjirSUqeArHN33R0BZieMlc+qmmpK2+j1k+/kvsQqn1tNpwd9tVpFd3N/uy78m6ptRpmRbEJqaussDjS0hdxWY8u9Kb7EeLAdI6ykqc07b3fe9/IdVWdSDV9rK/wClbeZvdqbNZkGi0w7qipQ9tjIzK/HIrGMFyeLMQfV1xK1Oqk3WnrJ7L793cW6lJtdRT0it3b07+80p2a757ul6ga7CoFZXuqBnewMf+ouYYxxIWT9ZFbyvquO7/wDGPqyu6UpfDG2j4bL/AMpeiPHZOl1S0puUP3qVFUyNwaetjmx13xg3uc8ADgYz4TarKi5O8tG/N8PovUjowrKCtHVLThZcX/1M8Rs646K5EquQNm+3KuXsZ2xTSCRl8Dy2PiceM26yCrRbafBcu9/ZGvVVHQlFJri+bvsvuzNXR2LbSuoqu3bq1DipWO6ieTTpd4eYv6T8sk+AkbnFxk4NaPS/rL7IlUJKUVUT1WtuS2j92U2jp9xy2n01la75SkJTY2GAC2aplA5geTWD1JaZpyzK05Xdru7X0jf9/IVYuLvCLWulk/rJr0XmeN2yXQ11JSvdq4S600WEWuFYh2QHLomRzOGYnnMqtFpyb14K+y8e/wDY1lRkmoKOidm7PV23txS8dyr7HusGn03c2ppSw3d4+VgMXstvUDyWYZ3QcAb3U8irQjmqXTl/qSX35h0KkslNRahf+W39jbduRdfVbVVXZ3VQTO6jZusZgFRABxRRliR1AHSQ4NwhJSk1d+i4/Vk+Ozzg4xTsvV8F4Lia3UV6oVWMtFhLBRcwyrBAMJpqOG8UHDeZRxJbB6yWLouSTl4fdv7LwIZKtlbUXfj9or7ntszRBHXS6mm4001owVUc12WsO8tssI84KThV48uWeE1qTunVg1dvnqlskjalDLJUakXlS5Oze7b8OB426Vq2qc0XV1XFxuVIxeigeUtY3eKvYxyxznHAcjNlJSUlmTatvxfPwS0XmauLi4vK0nfZbLl4viXfkmwWWmmh9OLqiCqqcpQnE5IyDdYwACjJUZJ4mY66Nlmlms/X8Iz1MszyRy3Xkl6XfoeGx9LqlqTcofva6yte8N1aK2JNjguMG9znA44AGfCb1Z0nJ3lo3r3vhtwRpRhWUFaOqWncuL1/Uy/YekYlKHovVL7DfeSjneGfsqXdgOGBvMTzzjmcTFaa1mpK6Vl93b0RmhB6U3FpSd3p5K/qzpSjAnJO2VgCAIAgCAIAgCAIAgCAIAgCAIAgCAIAgFIAgCAJrmSBQuPEfGaOtTW8l5mbMtNy+kPiJG8Zh471F5ozkfIt+sJ6Q+MifSeDX+WPmjPVy5FPrSekJG+l8Cv8qM9VPkWnWp6XyMil07gF/k9H+DPUz5FPr6eJ+BkT9osB878n+DPUT5Fp2gnr+EjftLglz8jPZ5lDtFfBvl+Mil7UYRbRl5L8js0jzO1kzjrnGMjnjOPbiYftLStdUpW34GezvmVO0h6PzkD9q6fCm/P+Dbsz5lp2l+z8/wDaRP2sfCl/3fwOy95Q7SPoj5yN+1VV7U15sz2Zcy07RbwHz/GRS9qMTwjH1/JlYePM1e1+1g0xUWK53sAblTuMk4C5HAMTyEv4DH9J4+MpUurVt7u2yu3ZvZcyGt1VL4r/AEMzS7XaxFYArvDO667rAetTxE5+J6cx9Kbhmi7aXirx+j4k0KVOSvZ/UxT2gzcKg+SUscsNwqorKAhvA+WPgZu8d0q8M68p2V4pLLZvMm1bTbQ1tSz5V38eRWztBWtfeNqKxXnd399N3Phnln1SBYrpqdXqVnzWvbLrbnaxt/YSzXVvE8qdtM+oNSnKilLu8DZB7xmCgADiMKTnMVsRjaeEVedaSk5yjl2+FJt+bStYxHJKpkS0snfxJRS2VB8QDPcYSo6lCE3u4p+aKslZtF8sGBAEAQBAEAQBAEAQDU36194gHGCRyHSeCx3TuNhiJ04Ssk2louD77l2FGGVNmtt7QYe5SzZprW1zhcbrByMevCH5TMcX0rOFKfW//ZJwWivdNJ393bU0fVJyVtlc9qtq7wX7TBcAhSQGyQGxjxAIlWrjek4uSzyai9Wtt7X22ZJGNN203MHae2rUtSqqtrXdHsx3gQKqFRklvWwljCOviKMq9bFShFSUf1O7ab4NciOpJQkoRhdtX8jx0/amk012WWirvF3grtxAzuknH6Of0uUxX6O6UVepRpylPI7Npu21+L3tw3EcRRyqUrK572bcpFoqNo7wtubvledgMFPDAJB4Z5ykujukJ0HiLPIlmvfhe19/PkSOvSUsl9djH/OPTZcd5/lhmJ3XwwVgjbhxizDEL5OeJAmz6Bx1oPJ8TS3V1dXWbX3dNdbaGO1Utddv905mTodqV2o7qWUVkhw6sjIQAx3lbiOBB98r4ro2vh6kacrNy1i4tSTu7aNd+hvCtGcXJcN76GmXtQDaDuWJSKWtO+gDW7z1pSa8E+cSwAODxGcTtP2ecaDipRlUc1HRu0bRlKalpwsrvVcit2u8r2aVr+OuljbbM2oLRZlGrapt10YoSMqGByhIIIPj0M5GM6NlhpU/eUlNe61dcbPRpPfuJ6dZTT0s1v8A6iOaLXX11aTU2ah3GodVsqYV7qrYrsGTdUEFQAeZ6z0uIwmEr1sTg6VFRdOLcZK924tKzu7at22RThUqRjCpKXxPVeP4PUdt1KswSsju+8XdtDlRvomNQFX7I+WGIG9wB6iQ/wDxSWaMHJ3zZZXja/uuXuXfvbW4atcDbt6te3C61/fluZT9oHNSMraYs5swytZcpWvHFUQByePHouOJ4gSvHoSkq8ozVS0cujUYO8ucpPLbTTjLhszd4mWRNW4836LX8GJZ2l1DVtYiVBU0teofe3id+1bCta4IyMhD7M+IxZh0Dg41I0qkpNyqypxtZe7BxvJ+Cv8AW3IjeLqOOaKWkU/O+hdq9sapVubNIOmCNYoVm7xrTvCpTnycIVG91Y8gJij0X0bOdKKUmqrkou6VlHRyemt2m7cF3iVeslJ6e7a/ffga7Va3u7XuAyUu194B5E0V16Zc+rJM6NLCddQjhm7JwoQ/5SlVl6IilUyyc++T8kkSPY1tw1NtNtvfBa6bN7dVd17C4ZBugeThQRnJ48zPN9J0sLLCU69GnkblONrt3UbWevHWz4FyjKam4yd9E/qzQJtmxFq1Dah2V/rjtWAhC017+4VXHnBu7GSf0sT0Mui6FSVTCwoxTj1KUndNzlZyTeujV9EuFyoq8opVHLfNppsr2+xZZfcGtrW1wT9STPfm4rZdcQWyQArbg4qvkySNDCuNOtKmml10vgyJxhDRWu21mas3qa5p3cU/lW99W/3tw2K6uwd+qV2NvJqtPQu/e7WgKyd424uAEPlZZsli3TyRMUIS7NKpVgrSpTm8sEoap5Vmd25LSyjZRt4szJ++kntJLfXv0/O5Ie0g3rNInpapGPsqR3/mBPNdCvJSxVXlSaXjJpFzE6uEf/1+12Rju3fy6Uf64h1j3PusCBuWrXVvEYIJNe6o6Lmeqz06PuVpLs8lRVON009YuUrbq3vZm+dii1KWsV76zNvzsv2sG0KsrGjT2CpaNJW47pka1O/3rwAQC53Vwep49CMlipQko4mtFzdSrKN5JqLyWp67RV3dcF3DImm4RdrRW2+uviZGo0Tlnuqr1FRex3pFdVZ3cVJX9rW/mF8E8QMDnjMr0cZRUI0K1SE8sVGpmk037zl7s1vk0Xe9uZvKnJtzimru6slytqntckuxKWG8bK9xwlFbEboRiiZPdgclDMw908v0pVpyUVSnmjmnJLXMruyzN7tpJ/uXqEZLWS1sl/68yYaTzF9gnu+i3fB0v+lfsVanxs9pfNBAEAQBAEAQBAEAQCKdqLQlGoLAMNywbpJAbeBAUkYIyTjh4z586Mp9NZYuz6y9+Wt766aFuUrUG3yIpq/Js1unWuzfvWmmkBGK913QTO/jAVd585PSdmguspYTFymstNznNtq+ZzcrW3bdlayKk9JVKaWsrJacLW37j1r2bvWrZ3R3m2gx3ypytVCMqnOOCncHHkd4eqR1MfloSpdZ7qw6Vk9HObTfi1f6WZsqV5KVtc/ol/Bd2j0xfVktp9Tag04RDSSg32dywZg68MbniPVI+hq6pYFKFanCTqNyz2bypJKyyvXfl4mcTFurrFtW0tpx8UYd+zNU1TUPW5Jp09W9WakrZQALd88GYjecBfNwM9Zdp4/o+FZYinNJZ6kmpZnJPXLlXwxTsm3vw4EcqVZxyNcEtLW7+82n5JtYg7u7va2y9zleFao6VNz48qzicxdJ4eH6r5aEYLf4nJOa/fUn6mb4fqb+mqX2ManZOqOmqrNdKnTHTlF3898aXDOSwHkKwAwME55yep0l0fHF1KsZyfWqeZ2tkUo2Wl/ea11002NFRrOmo2Xu2t32evhc2dWx3bT6lbCq26rvC26SypvVitFBIBbCgZOBk5nMqdJ0YYrDypJunRypX0crSzN21Su3ovAnVCTpzUt5X+mljAu7O32qTc1Abu9MqIA7VjuLC5D72Cytw/scb9Pp3CYeSjQjPLmqOTdlL345U1bZx1/16RSwtSaeZq9lblo7m20Wy2SixM1K9gf/AC61RE3lwoAHFgOeScnJ5cAORiekYVMVTqpScYW+KTcnZ3d29FfklZE8KLjBrS75KyMPQ9miFRdRcbVqrNVaKgrVAU3Cx4ks+7kZJ4ZPCXcT0/FynLDUsjnJSk23JuzzW2SUb62IqeEaSU5XsrLh3X8T3o2Late6dXblQioQtYCqnQpghiRwJPh0kFXpihOrn7PGzbbu5NtvlK9424JbXJI4eSVs79DyTsrWDkW3AstiWFSi96LG3mzhfJ4+hjlJZ+0laStKnFpOLje7y5VZbvXTnfXU1WCiuL4377mWuwagjp5RDilW4jlQFCAYHAeTx9plOXTWIdSFTS8XNrTjNtvj36EnZoWa529C+/YlL3d8wbe8gkb7BGNfmMyA7rFehI6CaUul8TSw/Z4NZdbOyzJS+JKW6T42MvDwc8739NO4quxaBn7MHK2qQSzZW59+wEE9W4zEul8Y2nn2cWrJLWCyx8lp++pnqKfLn66s9tDs1KUKUoEByeGSScYySeLHAHM9JpXxWKxdVVK15Nd3DkklZeRmFOFOLUdDG2R2cqoqCCpGPdrU792AbQoA8vxz4S/jsd0jjKzqWmlmcopZrR8PAipUaVONtNrPvM+jZaqAEpVQMYArAxu53ccOmTj2mVZw6SrNuSm2775uO/nxJEqUdrHuNCck93xOMnHE45ZMf07pCSUckrLgZz0+Z6fVH9E/KF0Jj3/jfmvyOuhzKNpmHPA9rKPvksfZ7Hv9HqvyY6+nzPF2QedbUPbYg++TR9mce+C8zV4mmY9u0tMvnavSL7b6x98mj7J498vX8GrxdNGO3aHQjnr9H7rkP8jJ4+x+Ne7Xr+DHbKZJtlamuylHqdbEI8l1IKtg4OCPXke6etwmFeFoxoy3irFaU1N5kZcsGBAEAQBAEAQBAEAQDSbZ2N9YDI4yjFTwbdPkkMOXrAnlMR0dj4Y+WJw1tdm7cVZ6MsZqcqeSR6/k9/V8ZyV7M41/L5/wTdogVGzm8V+f4SRey2L4yj5v8GO0xLvyafEfOTL2Vrcai8mY7SuRUbMPpfKSL2Tlxq/9v8mO1dxUbM/a+X+8kj7KR41fT+THaXyLhs0ekflJV7K0eNR+hjtL5Ffyavi3y/CSL2WwvGUvT8GO0yLhs5PX8ZKvZnBL5vP+DHaJl31BPA/EyVezuB+V+bMdfMqNCnh8zN10B0ev8frL8mOvnzLho09ESaPQ2BX+JepjrZ8yv1VPRHwki6KwS/xR8jHWT5lwoX0V+AkkcDho7U4+SMZ5cyvdjwHwElWHpLaK8kYuyI/Snte/SbPNumfu37ytS+6rbqnOfOBAycDJHWXMJRpyqZZIiqzlGN0ceHb7ab8tXaf3Uq/pSdTs1FfpKfXTZX849rPyu1p/dWwf+IjqqC4IZ6r5lpv2w/Xah9n1r7pm1BcvQf3e8DZe13517ROfS+sD/wAjMZ6C5egtVfMqexu1H56bUH95h/U0dfQXFf79B1VRgfRztE89Lj963Tj+uO10V+r9zKw9Tgi8fRvrf0koX96+kfyaaPH0VxN1g6z2iXf4eagedfoF/e1KD+Qmv9Ro8/8AfMlXRmJe0H5P8FB2Eb9LX7LH/wBlifkk0fSdBcf2/JMuhca9qcv+LO1/R9sr6rs6mrva7cd43eVnKHfdn8k9QM4zKNaqqs3NbBUpUvcmrNcyRyMyIAgCAIAgCAIAgCAIAgCAIAgCAIAgCAIAgCAIAgCAUIgACAVgCAc2232O2jbqLHXUqUZiVzdcm6pPBd1VIGBw4eEpzoVHJu56jCdK4ClRjGVLVLX3U9ed276mEPo41jefqKv47m/momvZpvdk/wDX8JH4ab8or7l3+Flx87UVfwM38yI7JLmP/ktJbU35pfY9E+iduupT3Un/AFzKwff6Gr9qFwpv/l/Bkp9FS9dUfdUB/NjM9jXMiftNPhT9f4PZfosq66i73LWP5gzPZI8yN+0tbhTj6/kmOwtkJpKFpq3iq5OWOSSxySenPwliEFCOVHDxWKniarqz3fI2E3K4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5060" name="AutoShape 4" descr="data:image/jpeg;base64,/9j/4AAQSkZJRgABAQAAAQABAAD/2wCEAAkGBhIQERURExQVFRQQFhYZFRgXFhQUFRMUFRcVFxsVFBQYGyYeGBokGRQUIC8gIygpLi0sFR4xNTAqNSYrLCkBCQoKDgwOGg8PGi8lHyQvLDQ1LyksLCwqLC80KSwsKjIsLC0sKSwpNi00LCwsLywsKSwpLCkpLCwsKSwsLCwsLP/AABEIAIkBbwMBIgACEQEDEQH/xAAcAAEAAgMBAQEAAAAAAAAAAAAABQcDBAYCAQj/xABMEAABAwEFBAQJBwkGBwEAAAABAAIDEQQFEiFBBhMxUQciYXEUFyNSgZKh0dIyQlNUkZOxFiQzQ2JjosHTcqOys+PwRGRzgsLh8TT/xAAaAQEAAwEBAQAAAAAAAAAAAAAAAwQFAgEG/8QALxEAAQMDAgQDCAMBAAAAAAAAAAECAwQREhMxIVFSkUFhoRQVIjJxgdHwBTOxwf/aAAwDAQACEQMRAD8AvFERAEREAREQBERAEREAREQBERAEREAREQBERAEREAREQBERAEREAREQBERAEREAREQBERAEREAREQBERAEREAREQBERAEREAREQBERAEREAREQBERAEREAREQBERAEREAREQBFq3leUVnjMsrwxjaVJrqaAUGZNTwChPGPd31gepL8C7bG93FqKv2OHSNbwcqIdKi5rxj3d9YHqS/AnjHu76wPUl+Bd6EvSvZTnWj6k7nSoua8Y93fWB6kvwJ4x7u+sD1JfgTQl6V7KNaPqTudKi1LrvWK0xiWF2JhJAdhc0GmRpiArnlXsK8W2+oYXYZHhpIrShJp6AaKPB17W4nebUS9+BvIon8qrL9KPVf8ACn5VWX6Ueq/4V1pP6V7HOrH1J3JZFE/lVZfpR6r/AIU/Kqy/Sj1X/Cmk/pXsNWPqTuSyKKZtPZnEASVJNAA19SToOqpVcua5u6HTXNdstwiweGs878U8OZ53sPuXmK8hm3mZ0WDw5nnew+5PDmed7D7kxXkM28zOiweHM872H3L3HaGu4GtO9LKEci+JkREXh0ERfHPAFSaAcSeAHMoD6i5K+ek+xWerWuMzhpEAW17ZCQ37CVyNv6ZLQ79DDGwc3l0h9mEfirTKSZ/FE7lZ9VEzdexbaKi5ek68Xfrg3+zHH/NpKxt6R7xH/EH0xw/ArHu2Xmnr+CH2+Pkv79y+EVL2LpbtzPl7qUa4mYT9rCAPsVr7P3m+02dk0kRhMgrgLsRw6GtBxGdCNVWmpnwpdxPFUMl4NJFFXu3XSS6yyiCzYHPZ+lc4FzWnRgAIz1PLIc6cz43Lfyg+7d8akZRSvajkOH1kbHYqXQipfxuW/lB927408blv5Qfdu+Nde75vI49ui8y6EVZbI7aXleE4jAhEbaGV+7d1W8h1/lHgPSdCrBve9o7LC+eU0YwVPMnRrRqScgq8kDo3YLv5FiOZr25Jt5m4ipmbpetpcS1sLWkmgLHOIGgLsQqaa0XnxuW/lB92741Y93zeRB7dF5l0IuL6Odr57w3++wVi3eHA0tyfjrWpPmhdoqkkaxuVrty1G9JG5IEWhfd8x2OF08po1g4auceDWjUkqp5Ol23EkhsIBJoMDjQcq48+9Sw00kyXaRS1DIls4udFUV0dIl52uZsEQhLnn6N1GjVzjiyAGatqFpDQHHE4AVNKVOppp3LmaB0KojjqKZsvFp7Xl7wASSAAKknIADUlelV3SjtpWthhdl+vcP8AKB/xfZzC8hhdM/FD2aVIm5Kc90gbYm3TYIyfB4ScH7x3AyEewch3lcoiL6aONsbUa3Y+ee9XuVzgiIuzgLoNi9lHXhPhzEUdDK4aDRjT5zqHuFTpnF3RdMlqmZBEKvefQ0aucdABmr6ua6YbusojaaNjGJ7jxe7Vx7TkAO4KlV1Ok3FvzKXKWDUXJ2yGS322OxQDCAAwBsbBkMhQNHYFXVqtLpXl7zVzjUn3di276vZ1pkLzk0ZMb5rfedf/AEo9VqeHTS67qdVE2otk2QIiKyVgiKf2WuHfv3jx5Nh9d3LuGv2Lh70Y3JTtjFe7FCU2QuDCBaJB1j+jB0B+d3nTs71OW+1fMHp9yzWu04BlxPD3qJJWTdZHZuNVbRNwaERFIQBERAfY2FxoOJUxZ4AwUHp7SsdisuEVPE+wclsqvI+/BC7FHil13CIoPa/adlgs5lNHPd1Y2+c/t/ZHE+8hcNar1RqbkjnI1LqfNqdsILvZWQ4pHDqRt+U7tPmtrqfRU5Km9o9srTbid4/DHpE2oYO/zz2n0UUXeF4SWiR0sri97zUk/gBoBwA0W5s1s9Jbp2wR5Vze6lQxgpVx58QANSR3rfhpo6duTt+f4MSaofM7Fu3I0bHYpJniONjnvdwa0FxPoGnauzuzoitcgBldHCDoSZHjvDer/ErQuDZuCxR7uFtK/Kcc3vPNzte7gNApRUpf5FyraNLIW4qBqJd/ErIdCop/+o1/6Ip/mKJvXohtUYLonsmA0zjee4OJafWVxooG10yLvf7E60cKpsU90e7BummM1pYWxwOpgeCDJI3QtPzW68zlzXadIG2QsMO7jI8ImBwa7tvAyEfhzPcVMbSbQR2GB00mdMmN1e88Gj+Z0AJVA3reklqmfPKavkNTyA0a0aADIBWoWuq5NR/yp4fvqVpXNpmYM3U1nPJJJJJJqScySeJJ1K6LY7YqS8XOo7dxx/KkLcXWPBjRUVNMznkKcwucXSXV0g2uyxNhi3TWM4Ddgkk8STXMk6rTm1MbR7mfFhleTY6rxK/83/cf6qeJX/m/7j/VUPY+kq85pGxRmNz5CA0CMZk+nLv0oreu6ORsTRM4Pkp13NGFpdrhHLT0LJmlqYbZOT0/BpwxU8vytX1/JobO7PxXfZxE0jKrpHmgxupm53IUHDQD0qpNv9sTb5sLCfB4icA4Y3cDIR7ByHeV0PSjtpiJsMLsh+ncNT9ED/i+zmq0Vijp1/uk3Ugq5k/qZsgRdbY9iiLsnt0oIJa0wN4UbjZWQ97agdhJ1C5JaDJGvvj4cCi5istfxLG6F5aTWhvOOM+q5w/8laksoY0ucQGtBJJNAAMySdBRVB0OyUtkg86B3skj962+lDbTeONihd1Gnyzh85w/VjsB49uWhrj1ECy1OKeRqQTJFT3XzOf262vNvm6tRBESIxwxc5HDmdOQ7yuajjLiGgElxAAAqSTkABqar4rS6LtisIFumb1nDyDTo0/rSOZHDsNdRTSe9lNH9Cgxr6iQ6HYHY4WCHE8Azygbw8cA4iNp5DXmewBdUiitpdoY7DA6Z+Z4Mbq954NH4k6AEr55znzPvuqm6iNiZbwQhekLbIWGLdxn84mBw/u28DIR7B29xVIucSanMnMk5kk6kravS85LTK+aU1fIankOTQNABQAdi1V9DTU6Qst4+JhVE6yuv4BERWSuF9YwuIABJJAAGZJOQAGpqvitHou2LoBbpm5n9A06A/rSOZ+b2Z6ikM8zYWZKTQxLK7FDodgNjhYIcbwDPKBjPHAOIjaezXme4KN2qv7fu3TD5Nh4+e4a9w0+3kpTa+/8AMEZ6zh1yPmtPze8/h3ri1lwMc92q/dS7USIxNJmyBERXSiERZbNZ3SPDGCrnGgH+9F5ewTibVzXS60yBgyAze7zW+86KxmMZBGGtFGsFAP96rXue6m2WLCOPF7vOPu5LXtVpxnsHD3rKlkWZ1k2Q1omJAy6/MpjlkLjU6ryiL0j3CIiHgW9d9l+efR71hsdmxnPgOPb2KWAUMj/AAQsQx3+JQiIoC2FSPSje5mtzo69SzAMaNMRAc499SB/2BXcqS6T7hfBbHzUO7tJDmu0D6AOYTzqK9x7CtD+Ox1ePLgUa6+nw5nHq1ehgR7q0Zjel7ajXdhvV9GIvVVLNY7bJC8SRPcx44OaS091Rp2LYqItWNWItjKgk0no6x+l0VEx9Jd4tFN/XvjiJ+3CvE3SFeMnV8IcK5AMZG0knQYW1qsn3bLzT1/Bqe3x8l/fuXysNrtbImOke4NYwEuJ4ADVQGxVwSwRb20yPktEoGLG9z903iI21Jp2017AFwPSXtp4S82WF3kYj1yOEsg/FjTw5nPQKvFT6kmDVuieJNJPpx5OTjyIPbHap94Tl+YiZURMPzW+cf2jQE+gaKFs9ndI9sbGlznkBoHEk5ABYlb3RlsVuGC1zN8rIPJtPGNh1I0c4fYMtStuWRlNHw+yGRGx1RJx+5gsXQ1Fu272aTeEDGGYMAdqG1aTQcKrN4mbN9PP/dfArBRYi1k3Ua/ssXSczsvsBZ7A90jC+R7hQOfh6g1DcIFK5VPZ3rU6RNs/Aot1EfziYdX90zgZD28QO2p0U1tRtHHYIHTPzPCNur3ngO7UnQAqgryvGS0SvmldifIak/gANABQAcgrNLC6ofqScUT1K9TK2BunHv8A4axNczxPtXXdHmxvh0u8kH5vCet+8fxEY7OBd2UGuULs1s9Jbp2wsyHF7qVEbBxcfwA1JCv667sjs0TIYhhZGKAa9pJ1JNSTzKuVtTptwbuvoVaSn1FydsnqaO19nDrvtLQOEElB/ZaSPwX57X6TvWHHBKzz43j7WkfzX5rHBRfxq/C5CT+QT4mqSFz31JZHPfEaPfG6PFq0PLaub29XLvqtBFL7LbNyW+cQsyaM5H6MZqe88ANT2ArScrWIrlKCI51moTXR3sZ4bLvpR+bwnP8AevGeD+yMi70DXK6wKZLXu27o7PEyGNuFkYo0fzJ1JNSTqStlfOVM6zPv4eBvU8KRNt4mG12tkTHSSODWMBLieAA1VC7Y7UvvCcyGojZURMPzW8z+0aAn0DRTvSXtp4S82WF3kYj1yOEsg/FrTw5nPQLhVqUNNgmbt19DOrKjNcG7BERaRnhEUrszs7Jbp2wsyHF7qVEbNXd+gGp9K5c5GpddjprVctkJro82M8Nl3sg/N4T1v3r+O7HZwLuyg1ytfaC+hZY6NpjdkwcqfOI5BZGMhu+zBrRhjhbRo1cf5uJqSe0lV9eN4PnkMj+J4DRo0aOwLFutVJkvyoajlSmjxT5lMD3lxLiakmpJ4knUryiK+ZwREQH1d7srcO4bvHjyjxw8xvm9/P7FFbIXBiItEg6rT5MHUj53cNO3uXU261YRhHE+wLOqZcl02/c0aaJGpqP+xgt9qr1RwHHtK00RRNSyWOnOVy3UIiL05C9wwl5oP/gXhra5DVS9ls2Adp4rh7sUJY2ZKZIow0UGi9oiql4IiIAsFssUczDHIxr2O4tcAQfQVw1ss9slYZ3w2kTttAADZGhsMGJwLoIhJgkcGBvWeM3OrwC15bjtwe5sbJWRWiSIyB8z5nMY3EM3bzE5xNXvDXAfIaCesrSQJ1In79Sssy9P72N28eiGySEmJ8sVdAQ9o9Dhi/iUYehUaWs/c/6izy7PW+OOO0B8xdHgayJri6aOLNpdIS/dyPwuLyKHrECuFtD5tFy24Oduo5mxzuh3gfM+V4ja6hxESVMjs3ODHABrQ0GrjS02SROCS/5/0rOjjXeP/TzH0LM+danHuiA/F5U7cHRpZbJK2YGSR7Pk4y3C0+cGtaMxpWtFBvu282bstZIWWWJzoWmUPc+Q9Ub8Vo6SrzJhqWgRho1J2LfdFpDTLBHacTWxlxllxyzyl3Hd7wsAjaS8tFAXYG0o0g+PfI7gsm/0OmtjbxRm31O4vOw7+J0WN8YkFC5hAeAeIaSDSoyrTVcb4nbH9JaPWi/prSt9xW4icwttEYmh4PmMkrsByqcZa2WRxFQ3JrGHV1BMuue2bgQhxbNahWeWpcyBjGgCGIBwJNKNqCPnurUhRNyiT4H2uSOtIvxMMd39FFjhlZLilk3ZqGvLCwkcMQDBUVoaV0XaKsrZcVvMZ3TJW5xkM3js27yoiLi8kZYpJHVJq5jBUMWWW77yxxHdyOYHulI3oaZZhXOdtaMjLyyjASGxsdUFyPjWTi6RFDHpHwayxZCKtW3ReUeNzzNIPCjnG5u8c14o+djXOwtFG4WNPyd451KtCy2247VvCyGOeKORzm4jI6UsbQCSZ+KYEufTCAHdVuMjrPFI/Z29aHesvSp0G0ewkNvkEk0s/VFGta5gY0a0BYcyeJroOQUT4nrF9JaPXj/prRst0XgJcbInsLKeDtdK8xMa5jv07jI4uoXEltCS8gYsLVJ2Cw22OxFgEvhFrfK+R7nh7oGZ5A1ALy1rQ0AABzycgFNd7ERGyEVmPVVcwntm9loLAxzIQ44zVznEF7uQJAAoNBTU8yphVhHc96mzhga9r3Mjie4y0cxhypHma9Yl8jzQn5Lcm1Mky6rTKMLo7Q2SOURwvdJSGCFmQlDWyeVfhbUl4OJzwOANI3xXXJz0UkZLZLNbY7whcL4nrF9JaPXj/prRhuq2ubG4Q2hstnkBGOajMLXEMia1r+s09V0krxU0dStQAst13pGZMpHubJM6N73hodio0y0zBeWikbCMLcTidAe2MdHfCREOHuR9smXN7xPWL6S0evH/AE10uzmzMFgjMcIPWNXOcQXuOlSAMgMgKfiVAbG3baQ9otDJmts7CWl7w4STSkl7nHGXOLQcDQRQAE8XCnaqKeR/yK66EsMbPmRtgq/6TttNww2SF3lZB5RwOcbDoOTnD7BnqFPba7WNu+DFkZZKiJp1OrnfstqK+gaqiLRaHSPdI8lz3klxPEk5klWaGmzXUdsnqV6yowTBu5jREW4YwREQGWx2N80jYo2lz5CA0DUn/fHRXzsls1Hd1nwVGM9aZ/DE4DmeDWioHpPElQnRrsX4LH4TM3y8o6oPGKM6djjryFBzrm2vv/ETZ4z1QfKEakfN7hr29yxqiVah+kzZNzUhYlOzUfuuxG7RX2bTJl+jZ8gc/wBo9p9g9KiERWmtRqWQpPcr1yUIiLo5Cl9nbjNpkzyjZ8s8/wBkdp9g9C0busD55BGzieJ0aNXHsVk2Kxss0QY3JrRmdSdSe0qpUzYJim6lumg1FydshkmlETQAAKCjQOGX8lEucSaniV7nnLzU+jsCxqkxuKFuR+S+QREXZEERbdhsuI4jwHtK8VbJc6a1XLZDPYLLTrHieHYFuIiqKt1uX2tRqWQIiLw6CIiAIiIAiIgCIiAIiIAiIgCIiAIiIAiIgCIiALSvi9o7LC+eU0aweknRrRqScgt1Vjt7c952+bCyAizxE7sbyEYzwMjhj14AHgO0lTwRtkfZy2QhmkVjbtS6nBbQ39JbZ3Tya5Nboxg4NHv1JJUaum8W15fVz95D8aeLa8vq5+8h+NfQtmhalkcndDCWKVy3Vq9lOZRdN4try+rn7yH408W15fVz95D8a914upO6HmjJ0r2U5lWB0Y7F75wtkzfJxnyTTwkeD8s/stP2kdmepcXRba5J2i0R7qEZvOOMkgfNbhcTU8K6ZnsNvSM3MOGGMHA0BjBRoyyAzNAB/JUayrS2Ea8V8S5S0y3zenBCK2qv7cM3bD5R49Rvnd/L7VwSmrTs7bJHl74yXONScUfxcFj/ACUtX0X8UfxKOHTjbbJO55NqyuvitvoRCKX/ACUtX0X8UfxJ+Slq+i/ij+JT6rOpO5BpSdK9iIXpjC4hoBJJoAOJJ0ClfyUtX0X8UfxLoNltmjCTLKOvwaKg4RqajKp/DvUb52NbdFudx073usqWJDZ25BZo86bx+bzy/ZHYF9ttqxmg4D29q3LYHkYWjjxOX2LR8Bfy9o96zWrkubl4mm9MUwYnAwIs/gL+XtHvTwF/L2j3qTJOZDg7kYEWfwF/L2j3oLC/l7QmScxg7kebNZ8ZpoOKmGtAFBwC8QQhgoPT2lZFWe7JS3GzFAiIuCU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8" name="17 Llamada rectangular redondeada"/>
          <p:cNvSpPr/>
          <p:nvPr/>
        </p:nvSpPr>
        <p:spPr>
          <a:xfrm>
            <a:off x="6444208" y="1484784"/>
            <a:ext cx="1368152" cy="792088"/>
          </a:xfrm>
          <a:prstGeom prst="wedgeRoundRectCallout">
            <a:avLst>
              <a:gd name="adj1" fmla="val -64211"/>
              <a:gd name="adj2" fmla="val 9487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smtClean="0">
                <a:solidFill>
                  <a:schemeClr val="tx1"/>
                </a:solidFill>
                <a:latin typeface="Berlin Sans FB" pitchFamily="34" charset="0"/>
              </a:rPr>
              <a:t>Factor Restrictivo</a:t>
            </a:r>
          </a:p>
        </p:txBody>
      </p:sp>
      <p:sp>
        <p:nvSpPr>
          <p:cNvPr id="21" name="20 CuadroTexto">
            <a:hlinkClick r:id="" action="ppaction://noaction"/>
          </p:cNvPr>
          <p:cNvSpPr txBox="1"/>
          <p:nvPr/>
        </p:nvSpPr>
        <p:spPr>
          <a:xfrm>
            <a:off x="3059832" y="2122983"/>
            <a:ext cx="2699792" cy="307777"/>
          </a:xfrm>
          <a:prstGeom prst="rect">
            <a:avLst/>
          </a:prstGeom>
          <a:noFill/>
        </p:spPr>
        <p:txBody>
          <a:bodyPr wrap="square" rtlCol="0">
            <a:spAutoFit/>
          </a:bodyPr>
          <a:lstStyle/>
          <a:p>
            <a:r>
              <a:rPr lang="es-EC" sz="1400" u="sng" dirty="0" smtClean="0">
                <a:solidFill>
                  <a:schemeClr val="accent5">
                    <a:lumMod val="75000"/>
                  </a:schemeClr>
                </a:solidFill>
              </a:rPr>
              <a:t>Distribución de los recursos</a:t>
            </a:r>
            <a:endParaRPr lang="es-EC" sz="1400" u="sng" dirty="0">
              <a:solidFill>
                <a:schemeClr val="accent5">
                  <a:lumMod val="75000"/>
                </a:schemeClr>
              </a:solidFill>
            </a:endParaRPr>
          </a:p>
        </p:txBody>
      </p:sp>
      <p:sp>
        <p:nvSpPr>
          <p:cNvPr id="19" name="7 Título"/>
          <p:cNvSpPr>
            <a:spLocks noGrp="1"/>
          </p:cNvSpPr>
          <p:nvPr>
            <p:ph type="title"/>
          </p:nvPr>
        </p:nvSpPr>
        <p:spPr>
          <a:ln w="76200">
            <a:prstDash val="lgDashDotDot"/>
          </a:ln>
        </p:spPr>
        <p:style>
          <a:lnRef idx="2">
            <a:schemeClr val="accent6"/>
          </a:lnRef>
          <a:fillRef idx="1">
            <a:schemeClr val="lt1"/>
          </a:fillRef>
          <a:effectRef idx="0">
            <a:schemeClr val="accent6"/>
          </a:effectRef>
          <a:fontRef idx="minor">
            <a:schemeClr val="dk1"/>
          </a:fontRef>
        </p:style>
        <p:txBody>
          <a:bodyPr>
            <a:normAutofit/>
          </a:bodyPr>
          <a:lstStyle/>
          <a:p>
            <a:r>
              <a:rPr lang="es-EC" sz="3600" b="1" i="1" dirty="0" smtClean="0">
                <a:latin typeface="Century Gothic" pitchFamily="34" charset="0"/>
              </a:rPr>
              <a:t>Tamaño de la empresa</a:t>
            </a:r>
            <a:endParaRPr lang="es-EC" sz="3600" b="1" i="1" dirty="0">
              <a:latin typeface="Century Gothic" pitchFamily="34" charset="0"/>
            </a:endParaRPr>
          </a:p>
        </p:txBody>
      </p:sp>
      <p:pic>
        <p:nvPicPr>
          <p:cNvPr id="20" name="Imagen 19"/>
          <p:cNvPicPr>
            <a:picLocks noChangeAspect="1"/>
          </p:cNvPicPr>
          <p:nvPr/>
        </p:nvPicPr>
        <p:blipFill>
          <a:blip r:embed="rId7"/>
          <a:stretch>
            <a:fillRect/>
          </a:stretch>
        </p:blipFill>
        <p:spPr>
          <a:xfrm>
            <a:off x="6537842" y="5955053"/>
            <a:ext cx="2547904" cy="708533"/>
          </a:xfrm>
          <a:prstGeom prst="rect">
            <a:avLst/>
          </a:prstGeom>
        </p:spPr>
      </p:pic>
      <p:graphicFrame>
        <p:nvGraphicFramePr>
          <p:cNvPr id="22" name="Tabla 21"/>
          <p:cNvGraphicFramePr>
            <a:graphicFrameLocks noGrp="1"/>
          </p:cNvGraphicFramePr>
          <p:nvPr>
            <p:extLst>
              <p:ext uri="{D42A27DB-BD31-4B8C-83A1-F6EECF244321}">
                <p14:modId xmlns:p14="http://schemas.microsoft.com/office/powerpoint/2010/main" val="670354923"/>
              </p:ext>
            </p:extLst>
          </p:nvPr>
        </p:nvGraphicFramePr>
        <p:xfrm>
          <a:off x="2771800" y="1268760"/>
          <a:ext cx="3128283" cy="898015"/>
        </p:xfrm>
        <a:graphic>
          <a:graphicData uri="http://schemas.openxmlformats.org/drawingml/2006/table">
            <a:tbl>
              <a:tblPr firstRow="1" firstCol="1" bandRow="1">
                <a:tableStyleId>{16D9F66E-5EB9-4882-86FB-DCBF35E3C3E4}</a:tableStyleId>
              </a:tblPr>
              <a:tblGrid>
                <a:gridCol w="1431631"/>
                <a:gridCol w="752422"/>
                <a:gridCol w="944230"/>
              </a:tblGrid>
              <a:tr h="216025">
                <a:tc>
                  <a:txBody>
                    <a:bodyPr/>
                    <a:lstStyle/>
                    <a:p>
                      <a:endParaRPr lang="es-ES" sz="1050" dirty="0">
                        <a:effectLst/>
                        <a:latin typeface="Century Gothic" panose="020B0502020202020204" pitchFamily="34" charset="0"/>
                      </a:endParaRPr>
                    </a:p>
                  </a:txBody>
                  <a:tcPr marL="68580" marR="68580" marT="0" marB="0"/>
                </a:tc>
                <a:tc>
                  <a:txBody>
                    <a:bodyPr/>
                    <a:lstStyle/>
                    <a:p>
                      <a:pPr algn="ctr">
                        <a:spcAft>
                          <a:spcPts val="0"/>
                        </a:spcAft>
                      </a:pPr>
                      <a:r>
                        <a:rPr lang="es-ES" sz="1050" dirty="0" smtClean="0">
                          <a:effectLst/>
                          <a:latin typeface="Century Gothic" panose="020B0502020202020204" pitchFamily="34" charset="0"/>
                        </a:rPr>
                        <a:t>%</a:t>
                      </a:r>
                      <a:endParaRPr lang="es-ES" sz="14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50">
                          <a:effectLst/>
                          <a:latin typeface="Century Gothic" panose="020B0502020202020204" pitchFamily="34" charset="0"/>
                        </a:rPr>
                        <a:t>MONTO</a:t>
                      </a:r>
                      <a:endParaRPr lang="es-ES" sz="1400">
                        <a:effectLst/>
                        <a:latin typeface="Century Gothic" panose="020B0502020202020204" pitchFamily="34" charset="0"/>
                        <a:ea typeface="Times New Roman" panose="02020603050405020304" pitchFamily="18" charset="0"/>
                      </a:endParaRPr>
                    </a:p>
                  </a:txBody>
                  <a:tcPr marL="68580" marR="68580" marT="0" marB="0"/>
                </a:tc>
              </a:tr>
              <a:tr h="161925">
                <a:tc>
                  <a:txBody>
                    <a:bodyPr/>
                    <a:lstStyle/>
                    <a:p>
                      <a:pPr algn="ctr">
                        <a:spcAft>
                          <a:spcPts val="0"/>
                        </a:spcAft>
                      </a:pPr>
                      <a:r>
                        <a:rPr lang="es-ES" sz="1050">
                          <a:effectLst/>
                          <a:latin typeface="Century Gothic" panose="020B0502020202020204" pitchFamily="34" charset="0"/>
                        </a:rPr>
                        <a:t>RECURSOS PROPIOS</a:t>
                      </a:r>
                      <a:endParaRPr lang="es-ES" sz="14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50" dirty="0" smtClean="0">
                          <a:effectLst/>
                          <a:latin typeface="Century Gothic" panose="020B0502020202020204" pitchFamily="34" charset="0"/>
                        </a:rPr>
                        <a:t>50%</a:t>
                      </a:r>
                      <a:endParaRPr lang="es-ES" sz="14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50">
                          <a:effectLst/>
                          <a:latin typeface="Century Gothic" panose="020B0502020202020204" pitchFamily="34" charset="0"/>
                        </a:rPr>
                        <a:t>$ 526.056,68</a:t>
                      </a:r>
                      <a:endParaRPr lang="es-ES" sz="1400">
                        <a:effectLst/>
                        <a:latin typeface="Century Gothic" panose="020B0502020202020204" pitchFamily="34" charset="0"/>
                        <a:ea typeface="Times New Roman" panose="02020603050405020304" pitchFamily="18" charset="0"/>
                      </a:endParaRPr>
                    </a:p>
                  </a:txBody>
                  <a:tcPr marL="68580" marR="68580" marT="0" marB="0"/>
                </a:tc>
              </a:tr>
              <a:tr h="171450">
                <a:tc>
                  <a:txBody>
                    <a:bodyPr/>
                    <a:lstStyle/>
                    <a:p>
                      <a:pPr algn="ctr">
                        <a:spcAft>
                          <a:spcPts val="0"/>
                        </a:spcAft>
                      </a:pPr>
                      <a:r>
                        <a:rPr lang="es-ES" sz="1050">
                          <a:effectLst/>
                          <a:latin typeface="Century Gothic" panose="020B0502020202020204" pitchFamily="34" charset="0"/>
                        </a:rPr>
                        <a:t>CRÉDITO FINANCIERO</a:t>
                      </a:r>
                      <a:endParaRPr lang="es-ES" sz="14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50" dirty="0" smtClean="0">
                          <a:effectLst/>
                          <a:latin typeface="Century Gothic" panose="020B0502020202020204" pitchFamily="34" charset="0"/>
                        </a:rPr>
                        <a:t>50%</a:t>
                      </a:r>
                      <a:endParaRPr lang="es-ES" sz="14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50" dirty="0">
                          <a:effectLst/>
                          <a:latin typeface="Century Gothic" panose="020B0502020202020204" pitchFamily="34" charset="0"/>
                        </a:rPr>
                        <a:t>$ 526.056,68</a:t>
                      </a:r>
                      <a:endParaRPr lang="es-ES" sz="1400" dirty="0">
                        <a:effectLst/>
                        <a:latin typeface="Century Gothic" panose="020B0502020202020204" pitchFamily="34" charset="0"/>
                        <a:ea typeface="Times New Roman" panose="02020603050405020304" pitchFamily="18" charset="0"/>
                      </a:endParaRPr>
                    </a:p>
                  </a:txBody>
                  <a:tcPr marL="68580" marR="68580" marT="0" marB="0"/>
                </a:tc>
              </a:tr>
              <a:tr h="200025">
                <a:tc>
                  <a:txBody>
                    <a:bodyPr/>
                    <a:lstStyle/>
                    <a:p>
                      <a:pPr algn="ctr">
                        <a:spcAft>
                          <a:spcPts val="0"/>
                        </a:spcAft>
                      </a:pPr>
                      <a:r>
                        <a:rPr lang="es-ES" sz="1050">
                          <a:effectLst/>
                          <a:latin typeface="Century Gothic" panose="020B0502020202020204" pitchFamily="34" charset="0"/>
                        </a:rPr>
                        <a:t>TOTAL</a:t>
                      </a:r>
                      <a:endParaRPr lang="es-ES" sz="14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50" dirty="0" smtClean="0">
                          <a:effectLst/>
                          <a:latin typeface="Century Gothic" panose="020B0502020202020204" pitchFamily="34" charset="0"/>
                        </a:rPr>
                        <a:t>100%</a:t>
                      </a:r>
                      <a:endParaRPr lang="es-ES" sz="14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50" dirty="0">
                          <a:effectLst/>
                          <a:latin typeface="Century Gothic" panose="020B0502020202020204" pitchFamily="34" charset="0"/>
                        </a:rPr>
                        <a:t>$ 1.052.113</a:t>
                      </a:r>
                      <a:endParaRPr lang="es-ES" sz="14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pic>
        <p:nvPicPr>
          <p:cNvPr id="23" name="Picture 2"/>
          <p:cNvPicPr>
            <a:picLocks noChangeAspect="1" noChangeArrowheads="1"/>
          </p:cNvPicPr>
          <p:nvPr/>
        </p:nvPicPr>
        <p:blipFill>
          <a:blip r:embed="rId8">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Tree>
    <p:extLst>
      <p:ext uri="{BB962C8B-B14F-4D97-AF65-F5344CB8AC3E}">
        <p14:creationId xmlns:p14="http://schemas.microsoft.com/office/powerpoint/2010/main" val="41327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1620" y="229496"/>
            <a:ext cx="3888432" cy="538977"/>
          </a:xfrm>
          <a:ln w="76200">
            <a:solidFill>
              <a:srgbClr val="00B0F0"/>
            </a:solidFill>
            <a:prstDash val="lgDashDotDot"/>
          </a:ln>
        </p:spPr>
        <p:style>
          <a:lnRef idx="2">
            <a:schemeClr val="accent5"/>
          </a:lnRef>
          <a:fillRef idx="1">
            <a:schemeClr val="lt1"/>
          </a:fillRef>
          <a:effectRef idx="0">
            <a:schemeClr val="accent5"/>
          </a:effectRef>
          <a:fontRef idx="minor">
            <a:schemeClr val="dk1"/>
          </a:fontRef>
        </p:style>
        <p:txBody>
          <a:bodyPr>
            <a:normAutofit/>
          </a:bodyPr>
          <a:lstStyle/>
          <a:p>
            <a:r>
              <a:rPr lang="es-EC" sz="2000" b="1" i="1" dirty="0" smtClean="0">
                <a:solidFill>
                  <a:schemeClr val="tx1"/>
                </a:solidFill>
                <a:latin typeface="Century Gothic" panose="020B0502020202020204" pitchFamily="34" charset="0"/>
              </a:rPr>
              <a:t>Disponibilidad de recursos</a:t>
            </a:r>
            <a:endParaRPr lang="es-EC" sz="2000" b="1" i="1" dirty="0">
              <a:solidFill>
                <a:schemeClr val="tx1"/>
              </a:solidFill>
              <a:latin typeface="Century Gothic" panose="020B0502020202020204" pitchFamily="34" charset="0"/>
            </a:endParaRPr>
          </a:p>
        </p:txBody>
      </p:sp>
      <p:sp>
        <p:nvSpPr>
          <p:cNvPr id="6" name="1 Título"/>
          <p:cNvSpPr txBox="1">
            <a:spLocks/>
          </p:cNvSpPr>
          <p:nvPr/>
        </p:nvSpPr>
        <p:spPr>
          <a:xfrm>
            <a:off x="5195357" y="620688"/>
            <a:ext cx="3672408" cy="432048"/>
          </a:xfrm>
          <a:prstGeom prst="rect">
            <a:avLst/>
          </a:prstGeom>
        </p:spPr>
        <p:txBody>
          <a:bodyPr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Mano</a:t>
            </a:r>
            <a:r>
              <a:rPr kumimoji="0" lang="es-EC" b="0" i="0" u="none" strike="noStrike" kern="1200" cap="none" spc="0" normalizeH="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de Obra Indirecta</a:t>
            </a:r>
            <a:endParaRPr kumimoji="0" lang="es-EC"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9" name="1 Título"/>
          <p:cNvSpPr txBox="1">
            <a:spLocks/>
          </p:cNvSpPr>
          <p:nvPr/>
        </p:nvSpPr>
        <p:spPr>
          <a:xfrm>
            <a:off x="1115616" y="836712"/>
            <a:ext cx="3672408" cy="432048"/>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Mano</a:t>
            </a:r>
            <a:r>
              <a:rPr kumimoji="0" lang="es-EC" b="0" i="0" u="none" strike="noStrike" kern="1200" cap="none" spc="0" normalizeH="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de Obra Directa</a:t>
            </a:r>
            <a:endParaRPr kumimoji="0" lang="es-EC"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3" name="Tabla 2"/>
          <p:cNvGraphicFramePr>
            <a:graphicFrameLocks noGrp="1"/>
          </p:cNvGraphicFramePr>
          <p:nvPr>
            <p:extLst>
              <p:ext uri="{D42A27DB-BD31-4B8C-83A1-F6EECF244321}">
                <p14:modId xmlns:p14="http://schemas.microsoft.com/office/powerpoint/2010/main" val="4229633687"/>
              </p:ext>
            </p:extLst>
          </p:nvPr>
        </p:nvGraphicFramePr>
        <p:xfrm>
          <a:off x="1187624" y="1340768"/>
          <a:ext cx="2784975" cy="1544005"/>
        </p:xfrm>
        <a:graphic>
          <a:graphicData uri="http://schemas.openxmlformats.org/drawingml/2006/table">
            <a:tbl>
              <a:tblPr firstRow="1" firstCol="1" bandRow="1">
                <a:tableStyleId>{16D9F66E-5EB9-4882-86FB-DCBF35E3C3E4}</a:tableStyleId>
              </a:tblPr>
              <a:tblGrid>
                <a:gridCol w="1392317"/>
                <a:gridCol w="1392658"/>
              </a:tblGrid>
              <a:tr h="186881">
                <a:tc>
                  <a:txBody>
                    <a:bodyPr/>
                    <a:lstStyle/>
                    <a:p>
                      <a:pPr>
                        <a:spcAft>
                          <a:spcPts val="0"/>
                        </a:spcAft>
                      </a:pPr>
                      <a:r>
                        <a:rPr lang="es-ES" sz="1000" dirty="0">
                          <a:effectLst/>
                          <a:latin typeface="Century Gothic" panose="020B0502020202020204" pitchFamily="34" charset="0"/>
                        </a:rPr>
                        <a:t>MOD por unidad habitacional </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Cantidad </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186881">
                <a:tc>
                  <a:txBody>
                    <a:bodyPr/>
                    <a:lstStyle/>
                    <a:p>
                      <a:pPr>
                        <a:spcAft>
                          <a:spcPts val="0"/>
                        </a:spcAft>
                      </a:pPr>
                      <a:r>
                        <a:rPr lang="es-ES" sz="1000">
                          <a:effectLst/>
                          <a:latin typeface="Century Gothic" panose="020B0502020202020204" pitchFamily="34" charset="0"/>
                        </a:rPr>
                        <a:t>Maestro Mayor</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2</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186881">
                <a:tc>
                  <a:txBody>
                    <a:bodyPr/>
                    <a:lstStyle/>
                    <a:p>
                      <a:pPr>
                        <a:spcAft>
                          <a:spcPts val="0"/>
                        </a:spcAft>
                      </a:pPr>
                      <a:r>
                        <a:rPr lang="es-ES" sz="1000">
                          <a:effectLst/>
                          <a:latin typeface="Century Gothic" panose="020B0502020202020204" pitchFamily="34" charset="0"/>
                        </a:rPr>
                        <a:t>Albañil</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r>
              <a:tr h="186881">
                <a:tc>
                  <a:txBody>
                    <a:bodyPr/>
                    <a:lstStyle/>
                    <a:p>
                      <a:pPr>
                        <a:spcAft>
                          <a:spcPts val="0"/>
                        </a:spcAft>
                      </a:pPr>
                      <a:r>
                        <a:rPr lang="es-ES" sz="1000">
                          <a:effectLst/>
                          <a:latin typeface="Century Gothic" panose="020B0502020202020204" pitchFamily="34" charset="0"/>
                        </a:rPr>
                        <a:t>Peón</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14</a:t>
                      </a:r>
                      <a:endParaRPr lang="es-ES" sz="1200">
                        <a:effectLst/>
                        <a:latin typeface="Century Gothic" panose="020B0502020202020204" pitchFamily="34" charset="0"/>
                        <a:ea typeface="Times New Roman" panose="02020603050405020304" pitchFamily="18" charset="0"/>
                      </a:endParaRPr>
                    </a:p>
                  </a:txBody>
                  <a:tcPr marL="68580" marR="68580" marT="0" marB="0"/>
                </a:tc>
              </a:tr>
              <a:tr h="186881">
                <a:tc>
                  <a:txBody>
                    <a:bodyPr/>
                    <a:lstStyle/>
                    <a:p>
                      <a:pPr>
                        <a:spcAft>
                          <a:spcPts val="0"/>
                        </a:spcAft>
                      </a:pPr>
                      <a:r>
                        <a:rPr lang="es-ES" sz="1000">
                          <a:effectLst/>
                          <a:latin typeface="Century Gothic" panose="020B0502020202020204" pitchFamily="34" charset="0"/>
                        </a:rPr>
                        <a:t>Guardia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r>
              <a:tr h="186881">
                <a:tc>
                  <a:txBody>
                    <a:bodyPr/>
                    <a:lstStyle/>
                    <a:p>
                      <a:pPr>
                        <a:spcAft>
                          <a:spcPts val="0"/>
                        </a:spcAft>
                      </a:pPr>
                      <a:r>
                        <a:rPr lang="es-ES" sz="1000">
                          <a:effectLst/>
                          <a:latin typeface="Century Gothic" panose="020B0502020202020204" pitchFamily="34" charset="0"/>
                        </a:rPr>
                        <a:t>Grupo de contratistas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r>
              <a:tr h="186881">
                <a:tc>
                  <a:txBody>
                    <a:bodyPr/>
                    <a:lstStyle/>
                    <a:p>
                      <a:pPr>
                        <a:spcAft>
                          <a:spcPts val="0"/>
                        </a:spcAft>
                      </a:pPr>
                      <a:r>
                        <a:rPr lang="es-ES" sz="1000" dirty="0">
                          <a:effectLst/>
                          <a:latin typeface="Century Gothic" panose="020B0502020202020204" pitchFamily="34" charset="0"/>
                        </a:rPr>
                        <a:t>Total MOD</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26</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669993663"/>
              </p:ext>
            </p:extLst>
          </p:nvPr>
        </p:nvGraphicFramePr>
        <p:xfrm>
          <a:off x="4788024" y="1090638"/>
          <a:ext cx="3744417" cy="2133600"/>
        </p:xfrm>
        <a:graphic>
          <a:graphicData uri="http://schemas.openxmlformats.org/drawingml/2006/table">
            <a:tbl>
              <a:tblPr firstRow="1" firstCol="1" bandRow="1">
                <a:tableStyleId>{22838BEF-8BB2-4498-84A7-C5851F593DF1}</a:tableStyleId>
              </a:tblPr>
              <a:tblGrid>
                <a:gridCol w="1152128"/>
                <a:gridCol w="504056"/>
                <a:gridCol w="1584176"/>
                <a:gridCol w="504057"/>
              </a:tblGrid>
              <a:tr h="0">
                <a:tc gridSpan="2">
                  <a:txBody>
                    <a:bodyPr/>
                    <a:lstStyle/>
                    <a:p>
                      <a:pPr>
                        <a:spcAft>
                          <a:spcPts val="0"/>
                        </a:spcAft>
                      </a:pPr>
                      <a:r>
                        <a:rPr lang="es-ES" sz="1000" dirty="0">
                          <a:effectLst/>
                          <a:latin typeface="Century Gothic" panose="020B0502020202020204" pitchFamily="34" charset="0"/>
                        </a:rPr>
                        <a:t>MANO DE OBRA INDIRECTA</a:t>
                      </a:r>
                      <a:endParaRPr lang="es-ES" sz="1200" dirty="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c gridSpan="2">
                  <a:txBody>
                    <a:bodyPr/>
                    <a:lstStyle/>
                    <a:p>
                      <a:pPr>
                        <a:spcAft>
                          <a:spcPts val="0"/>
                        </a:spcAft>
                      </a:pPr>
                      <a:r>
                        <a:rPr lang="es-ES" sz="1000">
                          <a:effectLst/>
                          <a:latin typeface="Century Gothic" panose="020B0502020202020204" pitchFamily="34" charset="0"/>
                        </a:rPr>
                        <a:t>PERSONAL ADMINISTRATIVO Y FINANCIERO </a:t>
                      </a:r>
                      <a:endParaRPr lang="es-ES" sz="120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r>
              <a:tr h="0">
                <a:tc>
                  <a:txBody>
                    <a:bodyPr/>
                    <a:lstStyle/>
                    <a:p>
                      <a:pPr>
                        <a:spcAft>
                          <a:spcPts val="0"/>
                        </a:spcAft>
                      </a:pPr>
                      <a:r>
                        <a:rPr lang="es-ES" sz="1000">
                          <a:effectLst/>
                          <a:latin typeface="Century Gothic" panose="020B0502020202020204" pitchFamily="34" charset="0"/>
                        </a:rPr>
                        <a:t>Cargo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err="1" smtClean="0">
                          <a:effectLst/>
                          <a:latin typeface="Century Gothic" panose="020B0502020202020204" pitchFamily="34" charset="0"/>
                        </a:rPr>
                        <a:t>Cant</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Cargo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err="1" smtClean="0">
                          <a:effectLst/>
                          <a:latin typeface="Century Gothic" panose="020B0502020202020204" pitchFamily="34" charset="0"/>
                        </a:rPr>
                        <a:t>Cant</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Arquitecto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Gerente General</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2</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Ingeniero Civil</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Subgerente</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Secretaria/Asistencia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Asesoría Legal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Asistente  de compras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Asistente de ventas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Presupuesto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Contador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Tesorero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Total MOI</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Total Administrativo- Financiero</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8</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sp>
        <p:nvSpPr>
          <p:cNvPr id="18" name="1 Título"/>
          <p:cNvSpPr txBox="1">
            <a:spLocks/>
          </p:cNvSpPr>
          <p:nvPr/>
        </p:nvSpPr>
        <p:spPr>
          <a:xfrm>
            <a:off x="1172286" y="2996952"/>
            <a:ext cx="2175578" cy="432048"/>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Bienes</a:t>
            </a:r>
            <a:r>
              <a:rPr kumimoji="0" lang="es-EC" b="0" i="0" u="none" strike="noStrike" kern="1200" cap="none" spc="0" normalizeH="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Inmuebles</a:t>
            </a:r>
            <a:endParaRPr kumimoji="0" lang="es-EC"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5" name="Tabla 4"/>
          <p:cNvGraphicFramePr>
            <a:graphicFrameLocks noGrp="1"/>
          </p:cNvGraphicFramePr>
          <p:nvPr>
            <p:extLst>
              <p:ext uri="{D42A27DB-BD31-4B8C-83A1-F6EECF244321}">
                <p14:modId xmlns:p14="http://schemas.microsoft.com/office/powerpoint/2010/main" val="1851268223"/>
              </p:ext>
            </p:extLst>
          </p:nvPr>
        </p:nvGraphicFramePr>
        <p:xfrm>
          <a:off x="1115617" y="3423102"/>
          <a:ext cx="2665834" cy="1066800"/>
        </p:xfrm>
        <a:graphic>
          <a:graphicData uri="http://schemas.openxmlformats.org/drawingml/2006/table">
            <a:tbl>
              <a:tblPr firstRow="1" firstCol="1" bandRow="1">
                <a:tableStyleId>{22838BEF-8BB2-4498-84A7-C5851F593DF1}</a:tableStyleId>
              </a:tblPr>
              <a:tblGrid>
                <a:gridCol w="277343"/>
                <a:gridCol w="1594864"/>
                <a:gridCol w="793627"/>
              </a:tblGrid>
              <a:tr h="0">
                <a:tc>
                  <a:txBody>
                    <a:bodyPr/>
                    <a:lstStyle/>
                    <a:p>
                      <a:pPr>
                        <a:spcAft>
                          <a:spcPts val="0"/>
                        </a:spcAft>
                      </a:pPr>
                      <a:r>
                        <a:rPr lang="es-ES" sz="1000" dirty="0" smtClean="0">
                          <a:effectLst/>
                          <a:latin typeface="Century Gothic" panose="020B0502020202020204" pitchFamily="34" charset="0"/>
                        </a:rPr>
                        <a:t>N</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Concepto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Valor </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Terreno constructora oficinas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dirty="0">
                          <a:effectLst/>
                          <a:latin typeface="Century Gothic" panose="020B0502020202020204" pitchFamily="34" charset="0"/>
                        </a:rPr>
                        <a:t>80.220,00</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Terreno construcción departamentos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420.000,00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Infraestructura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126000,00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TOTAL</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dirty="0">
                          <a:effectLst/>
                          <a:latin typeface="Century Gothic" panose="020B0502020202020204" pitchFamily="34" charset="0"/>
                        </a:rPr>
                        <a:t>626.220,00</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sp>
        <p:nvSpPr>
          <p:cNvPr id="20" name="1 Título"/>
          <p:cNvSpPr txBox="1">
            <a:spLocks/>
          </p:cNvSpPr>
          <p:nvPr/>
        </p:nvSpPr>
        <p:spPr>
          <a:xfrm>
            <a:off x="1259632" y="4509120"/>
            <a:ext cx="2175578" cy="432048"/>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dirty="0" smtClean="0">
                <a:solidFill>
                  <a:srgbClr val="FF0000"/>
                </a:solidFill>
                <a:effectLst>
                  <a:outerShdw blurRad="50000" dist="30000" dir="5400000" algn="tl" rotWithShape="0">
                    <a:srgbClr val="000000">
                      <a:alpha val="30000"/>
                    </a:srgbClr>
                  </a:outerShdw>
                </a:effectLst>
                <a:latin typeface="+mj-lt"/>
                <a:ea typeface="+mj-ea"/>
                <a:cs typeface="+mj-cs"/>
              </a:rPr>
              <a:t>Vehículos</a:t>
            </a:r>
            <a:endParaRPr kumimoji="0" lang="es-EC"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19" name="Tabla 18"/>
          <p:cNvGraphicFramePr>
            <a:graphicFrameLocks noGrp="1"/>
          </p:cNvGraphicFramePr>
          <p:nvPr>
            <p:extLst>
              <p:ext uri="{D42A27DB-BD31-4B8C-83A1-F6EECF244321}">
                <p14:modId xmlns:p14="http://schemas.microsoft.com/office/powerpoint/2010/main" val="4013583529"/>
              </p:ext>
            </p:extLst>
          </p:nvPr>
        </p:nvGraphicFramePr>
        <p:xfrm>
          <a:off x="1115617" y="4941168"/>
          <a:ext cx="3024335" cy="762000"/>
        </p:xfrm>
        <a:graphic>
          <a:graphicData uri="http://schemas.openxmlformats.org/drawingml/2006/table">
            <a:tbl>
              <a:tblPr firstRow="1" firstCol="1" bandRow="1">
                <a:tableStyleId>{16D9F66E-5EB9-4882-86FB-DCBF35E3C3E4}</a:tableStyleId>
              </a:tblPr>
              <a:tblGrid>
                <a:gridCol w="216023"/>
                <a:gridCol w="1368152"/>
                <a:gridCol w="720080"/>
                <a:gridCol w="720080"/>
              </a:tblGrid>
              <a:tr h="0">
                <a:tc>
                  <a:txBody>
                    <a:bodyPr/>
                    <a:lstStyle/>
                    <a:p>
                      <a:pPr>
                        <a:spcAft>
                          <a:spcPts val="0"/>
                        </a:spcAft>
                      </a:pPr>
                      <a:r>
                        <a:rPr lang="es-ES" sz="1000" dirty="0" smtClean="0">
                          <a:effectLst/>
                          <a:latin typeface="Century Gothic" panose="020B0502020202020204" pitchFamily="34" charset="0"/>
                        </a:rPr>
                        <a:t>N</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Concepto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Valor  unitario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Valor total</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Camionetas D-Max  Gasolina CD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28990,00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86970,00</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TOTAL</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86970,00</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sp>
        <p:nvSpPr>
          <p:cNvPr id="22" name="1 Título"/>
          <p:cNvSpPr txBox="1">
            <a:spLocks/>
          </p:cNvSpPr>
          <p:nvPr/>
        </p:nvSpPr>
        <p:spPr>
          <a:xfrm>
            <a:off x="5195357" y="3429000"/>
            <a:ext cx="2175578" cy="432048"/>
          </a:xfrm>
          <a:prstGeom prst="rect">
            <a:avLst/>
          </a:prstGeom>
        </p:spPr>
        <p:txBody>
          <a:bodyPr anchor="ctr">
            <a:normAutofit/>
          </a:bodyPr>
          <a:lstStyle/>
          <a:p>
            <a:pPr lvl="0">
              <a:spcBef>
                <a:spcPct val="0"/>
              </a:spcBef>
              <a:defRPr/>
            </a:pPr>
            <a:r>
              <a:rPr lang="es-EC" dirty="0">
                <a:solidFill>
                  <a:srgbClr val="FF0000"/>
                </a:solidFill>
                <a:effectLst>
                  <a:outerShdw blurRad="50000" dist="30000" dir="5400000" algn="tl" rotWithShape="0">
                    <a:srgbClr val="000000">
                      <a:alpha val="30000"/>
                    </a:srgbClr>
                  </a:outerShdw>
                </a:effectLst>
                <a:latin typeface="+mj-lt"/>
                <a:ea typeface="+mj-ea"/>
                <a:cs typeface="+mj-cs"/>
              </a:rPr>
              <a:t>Muebles y enseres</a:t>
            </a:r>
            <a:endParaRPr kumimoji="0" lang="es-EC"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21" name="Tabla 20"/>
          <p:cNvGraphicFramePr>
            <a:graphicFrameLocks noGrp="1"/>
          </p:cNvGraphicFramePr>
          <p:nvPr>
            <p:extLst>
              <p:ext uri="{D42A27DB-BD31-4B8C-83A1-F6EECF244321}">
                <p14:modId xmlns:p14="http://schemas.microsoft.com/office/powerpoint/2010/main" val="4172180742"/>
              </p:ext>
            </p:extLst>
          </p:nvPr>
        </p:nvGraphicFramePr>
        <p:xfrm>
          <a:off x="4919632" y="3874856"/>
          <a:ext cx="3679121" cy="1828800"/>
        </p:xfrm>
        <a:graphic>
          <a:graphicData uri="http://schemas.openxmlformats.org/drawingml/2006/table">
            <a:tbl>
              <a:tblPr firstRow="1" firstCol="1" bandRow="1">
                <a:tableStyleId>{16D9F66E-5EB9-4882-86FB-DCBF35E3C3E4}</a:tableStyleId>
              </a:tblPr>
              <a:tblGrid>
                <a:gridCol w="360041"/>
                <a:gridCol w="1872208"/>
                <a:gridCol w="792088"/>
                <a:gridCol w="654784"/>
              </a:tblGrid>
              <a:tr h="0">
                <a:tc>
                  <a:txBody>
                    <a:bodyPr/>
                    <a:lstStyle/>
                    <a:p>
                      <a:pPr>
                        <a:spcAft>
                          <a:spcPts val="0"/>
                        </a:spcAft>
                      </a:pPr>
                      <a:r>
                        <a:rPr lang="es-ES" sz="1000" dirty="0">
                          <a:effectLst/>
                          <a:latin typeface="Century Gothic" panose="020B0502020202020204" pitchFamily="34" charset="0"/>
                        </a:rPr>
                        <a:t>Nº</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Concepto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smtClean="0">
                          <a:effectLst/>
                          <a:latin typeface="Century Gothic" panose="020B0502020202020204" pitchFamily="34" charset="0"/>
                        </a:rPr>
                        <a:t>V.  </a:t>
                      </a:r>
                      <a:r>
                        <a:rPr lang="es-ES" sz="1000" dirty="0">
                          <a:effectLst/>
                          <a:latin typeface="Century Gothic" panose="020B0502020202020204" pitchFamily="34" charset="0"/>
                        </a:rPr>
                        <a:t>unitario</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smtClean="0">
                          <a:effectLst/>
                          <a:latin typeface="Century Gothic" panose="020B0502020202020204" pitchFamily="34" charset="0"/>
                        </a:rPr>
                        <a:t>V. </a:t>
                      </a:r>
                      <a:r>
                        <a:rPr lang="es-ES" sz="1000" dirty="0">
                          <a:effectLst/>
                          <a:latin typeface="Century Gothic" panose="020B0502020202020204" pitchFamily="34" charset="0"/>
                        </a:rPr>
                        <a:t>total</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Escritorios de oficina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230.00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2070.00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13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Divisiones de espacio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85.00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1105.00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Archivadores 4 Gavetas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155.00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1550.00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Mesa de reunión con sillas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1000.00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1000.00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Archivadores aéreos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100.00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1000.00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Pizarrón tiza líquida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19.80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39.60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Sillas giratorias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44.00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396.00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16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Basureros para oficina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320.00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dirty="0">
                          <a:effectLst/>
                          <a:latin typeface="Century Gothic" panose="020B0502020202020204" pitchFamily="34" charset="0"/>
                        </a:rPr>
                        <a:t>40</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Sillas para clientes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36.00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dirty="0">
                          <a:effectLst/>
                          <a:latin typeface="Century Gothic" panose="020B0502020202020204" pitchFamily="34" charset="0"/>
                        </a:rPr>
                        <a:t>1440.00</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Papeleras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19.00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171.00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TOTAL</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dirty="0">
                          <a:effectLst/>
                          <a:latin typeface="Century Gothic" panose="020B0502020202020204" pitchFamily="34" charset="0"/>
                        </a:rPr>
                        <a:t>9.091,60</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pic>
        <p:nvPicPr>
          <p:cNvPr id="13" name="Picture 2"/>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Tree>
    <p:extLst>
      <p:ext uri="{BB962C8B-B14F-4D97-AF65-F5344CB8AC3E}">
        <p14:creationId xmlns:p14="http://schemas.microsoft.com/office/powerpoint/2010/main" val="2860260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5859" y="295306"/>
            <a:ext cx="3888432" cy="538977"/>
          </a:xfrm>
          <a:ln w="76200">
            <a:solidFill>
              <a:srgbClr val="00B0F0"/>
            </a:solidFill>
            <a:prstDash val="lgDashDotDot"/>
          </a:ln>
        </p:spPr>
        <p:style>
          <a:lnRef idx="2">
            <a:schemeClr val="accent5"/>
          </a:lnRef>
          <a:fillRef idx="1">
            <a:schemeClr val="lt1"/>
          </a:fillRef>
          <a:effectRef idx="0">
            <a:schemeClr val="accent5"/>
          </a:effectRef>
          <a:fontRef idx="minor">
            <a:schemeClr val="dk1"/>
          </a:fontRef>
        </p:style>
        <p:txBody>
          <a:bodyPr>
            <a:normAutofit/>
          </a:bodyPr>
          <a:lstStyle/>
          <a:p>
            <a:r>
              <a:rPr lang="es-EC" sz="2000" b="1" i="1" dirty="0" smtClean="0">
                <a:solidFill>
                  <a:schemeClr val="tx1"/>
                </a:solidFill>
                <a:latin typeface="Century Gothic" panose="020B0502020202020204" pitchFamily="34" charset="0"/>
              </a:rPr>
              <a:t>Disponibilidad de recursos</a:t>
            </a:r>
            <a:endParaRPr lang="es-EC" sz="2000" b="1" i="1" dirty="0">
              <a:solidFill>
                <a:schemeClr val="tx1"/>
              </a:solidFill>
              <a:latin typeface="Century Gothic" panose="020B0502020202020204" pitchFamily="34" charset="0"/>
            </a:endParaRPr>
          </a:p>
        </p:txBody>
      </p:sp>
      <p:sp>
        <p:nvSpPr>
          <p:cNvPr id="6" name="1 Título"/>
          <p:cNvSpPr txBox="1">
            <a:spLocks/>
          </p:cNvSpPr>
          <p:nvPr/>
        </p:nvSpPr>
        <p:spPr>
          <a:xfrm>
            <a:off x="5004048" y="132746"/>
            <a:ext cx="3672408" cy="432048"/>
          </a:xfrm>
          <a:prstGeom prst="rect">
            <a:avLst/>
          </a:prstGeom>
        </p:spPr>
        <p:txBody>
          <a:bodyPr anchor="ctr">
            <a:normAutofit/>
          </a:bodyPr>
          <a:lstStyle/>
          <a:p>
            <a:pPr lvl="0">
              <a:spcBef>
                <a:spcPct val="0"/>
              </a:spcBef>
              <a:defRPr/>
            </a:pPr>
            <a:r>
              <a:rPr lang="es-EC" dirty="0">
                <a:solidFill>
                  <a:srgbClr val="FF0000"/>
                </a:solidFill>
                <a:effectLst>
                  <a:outerShdw blurRad="50000" dist="30000" dir="5400000" algn="tl" rotWithShape="0">
                    <a:srgbClr val="000000">
                      <a:alpha val="30000"/>
                    </a:srgbClr>
                  </a:outerShdw>
                </a:effectLst>
                <a:latin typeface="+mj-lt"/>
                <a:ea typeface="+mj-ea"/>
                <a:cs typeface="+mj-cs"/>
              </a:rPr>
              <a:t>Insumos de limpieza</a:t>
            </a:r>
            <a:endParaRPr kumimoji="0" lang="es-EC"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9" name="1 Título"/>
          <p:cNvSpPr txBox="1">
            <a:spLocks/>
          </p:cNvSpPr>
          <p:nvPr/>
        </p:nvSpPr>
        <p:spPr>
          <a:xfrm>
            <a:off x="323528" y="836712"/>
            <a:ext cx="3672408" cy="432048"/>
          </a:xfrm>
          <a:prstGeom prst="rect">
            <a:avLst/>
          </a:prstGeom>
        </p:spPr>
        <p:txBody>
          <a:bodyPr anchor="ctr">
            <a:normAutofit/>
          </a:bodyPr>
          <a:lstStyle/>
          <a:p>
            <a:pPr lvl="0">
              <a:spcBef>
                <a:spcPct val="0"/>
              </a:spcBef>
              <a:defRPr/>
            </a:pPr>
            <a:r>
              <a:rPr lang="es-EC" dirty="0">
                <a:solidFill>
                  <a:srgbClr val="FF0000"/>
                </a:solidFill>
                <a:effectLst>
                  <a:outerShdw blurRad="50000" dist="30000" dir="5400000" algn="tl" rotWithShape="0">
                    <a:srgbClr val="000000">
                      <a:alpha val="30000"/>
                    </a:srgbClr>
                  </a:outerShdw>
                </a:effectLst>
                <a:latin typeface="+mj-lt"/>
                <a:ea typeface="+mj-ea"/>
                <a:cs typeface="+mj-cs"/>
              </a:rPr>
              <a:t>Maquinaria y equipos</a:t>
            </a:r>
            <a:endParaRPr kumimoji="0" lang="es-EC"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18" name="1 Título"/>
          <p:cNvSpPr txBox="1">
            <a:spLocks/>
          </p:cNvSpPr>
          <p:nvPr/>
        </p:nvSpPr>
        <p:spPr>
          <a:xfrm>
            <a:off x="323528" y="2564904"/>
            <a:ext cx="2175578" cy="432048"/>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Herramientas MOD</a:t>
            </a:r>
            <a:endParaRPr kumimoji="0" lang="es-EC"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22" name="1 Título"/>
          <p:cNvSpPr txBox="1">
            <a:spLocks/>
          </p:cNvSpPr>
          <p:nvPr/>
        </p:nvSpPr>
        <p:spPr>
          <a:xfrm>
            <a:off x="4691576" y="3302044"/>
            <a:ext cx="2175578" cy="432048"/>
          </a:xfrm>
          <a:prstGeom prst="rect">
            <a:avLst/>
          </a:prstGeom>
        </p:spPr>
        <p:txBody>
          <a:bodyPr anchor="ctr">
            <a:normAutofit/>
          </a:bodyPr>
          <a:lstStyle/>
          <a:p>
            <a:pPr lvl="0">
              <a:spcBef>
                <a:spcPct val="0"/>
              </a:spcBef>
              <a:defRPr/>
            </a:pPr>
            <a:r>
              <a:rPr lang="es-EC" dirty="0">
                <a:solidFill>
                  <a:srgbClr val="FF0000"/>
                </a:solidFill>
                <a:effectLst>
                  <a:outerShdw blurRad="50000" dist="30000" dir="5400000" algn="tl" rotWithShape="0">
                    <a:srgbClr val="000000">
                      <a:alpha val="30000"/>
                    </a:srgbClr>
                  </a:outerShdw>
                </a:effectLst>
                <a:latin typeface="+mj-lt"/>
                <a:ea typeface="+mj-ea"/>
                <a:cs typeface="+mj-cs"/>
              </a:rPr>
              <a:t>Insumos de oficina</a:t>
            </a:r>
            <a:endParaRPr kumimoji="0" lang="es-EC"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pic>
        <p:nvPicPr>
          <p:cNvPr id="13"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graphicFrame>
        <p:nvGraphicFramePr>
          <p:cNvPr id="7" name="Tabla 6"/>
          <p:cNvGraphicFramePr>
            <a:graphicFrameLocks noGrp="1"/>
          </p:cNvGraphicFramePr>
          <p:nvPr>
            <p:extLst>
              <p:ext uri="{D42A27DB-BD31-4B8C-83A1-F6EECF244321}">
                <p14:modId xmlns:p14="http://schemas.microsoft.com/office/powerpoint/2010/main" val="1577692312"/>
              </p:ext>
            </p:extLst>
          </p:nvPr>
        </p:nvGraphicFramePr>
        <p:xfrm>
          <a:off x="323530" y="1268760"/>
          <a:ext cx="3925213" cy="1341120"/>
        </p:xfrm>
        <a:graphic>
          <a:graphicData uri="http://schemas.openxmlformats.org/drawingml/2006/table">
            <a:tbl>
              <a:tblPr firstRow="1" firstCol="1" bandRow="1">
                <a:tableStyleId>{C4B1156A-380E-4F78-BDF5-A606A8083BF9}</a:tableStyleId>
              </a:tblPr>
              <a:tblGrid>
                <a:gridCol w="360038"/>
                <a:gridCol w="1738142"/>
                <a:gridCol w="932524"/>
                <a:gridCol w="894509"/>
              </a:tblGrid>
              <a:tr h="0">
                <a:tc>
                  <a:txBody>
                    <a:bodyPr/>
                    <a:lstStyle/>
                    <a:p>
                      <a:pPr>
                        <a:spcAft>
                          <a:spcPts val="0"/>
                        </a:spcAft>
                      </a:pPr>
                      <a:r>
                        <a:rPr lang="es-ES" sz="1100">
                          <a:effectLst/>
                          <a:latin typeface="Century Gothic" panose="020B0502020202020204" pitchFamily="34" charset="0"/>
                        </a:rPr>
                        <a:t>Nº</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Concepto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smtClean="0">
                          <a:effectLst/>
                          <a:latin typeface="Century Gothic" panose="020B0502020202020204" pitchFamily="34" charset="0"/>
                        </a:rPr>
                        <a:t>V.  </a:t>
                      </a:r>
                      <a:r>
                        <a:rPr lang="es-ES" sz="1100" dirty="0">
                          <a:effectLst/>
                          <a:latin typeface="Century Gothic" panose="020B0502020202020204" pitchFamily="34" charset="0"/>
                        </a:rPr>
                        <a:t>unitario</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dirty="0" smtClean="0">
                          <a:effectLst/>
                          <a:latin typeface="Century Gothic" panose="020B0502020202020204" pitchFamily="34" charset="0"/>
                        </a:rPr>
                        <a:t>V. </a:t>
                      </a:r>
                      <a:r>
                        <a:rPr lang="es-ES" sz="1100" dirty="0">
                          <a:effectLst/>
                          <a:latin typeface="Century Gothic" panose="020B0502020202020204" pitchFamily="34" charset="0"/>
                        </a:rPr>
                        <a:t>total</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1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Computadoras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519.99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5199.90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1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Impresoras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264.99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2649.90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1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Teléfonos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20.99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209.90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1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Proyector</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546.99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546.99</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100">
                          <a:effectLst/>
                          <a:latin typeface="Century Gothic" panose="020B0502020202020204" pitchFamily="34" charset="0"/>
                        </a:rPr>
                        <a:t>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Equipo de aire acondicionado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830.00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1660.00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1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TOTAL</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1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dirty="0">
                          <a:effectLst/>
                          <a:latin typeface="Century Gothic" panose="020B0502020202020204" pitchFamily="34" charset="0"/>
                        </a:rPr>
                        <a:t>10.266,69</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924185240"/>
              </p:ext>
            </p:extLst>
          </p:nvPr>
        </p:nvGraphicFramePr>
        <p:xfrm>
          <a:off x="315860" y="2924944"/>
          <a:ext cx="3888432" cy="2590800"/>
        </p:xfrm>
        <a:graphic>
          <a:graphicData uri="http://schemas.openxmlformats.org/drawingml/2006/table">
            <a:tbl>
              <a:tblPr firstRow="1" firstCol="1" bandRow="1">
                <a:tableStyleId>{22838BEF-8BB2-4498-84A7-C5851F593DF1}</a:tableStyleId>
              </a:tblPr>
              <a:tblGrid>
                <a:gridCol w="237077"/>
                <a:gridCol w="1709320"/>
                <a:gridCol w="836303"/>
                <a:gridCol w="1105732"/>
              </a:tblGrid>
              <a:tr h="0">
                <a:tc>
                  <a:txBody>
                    <a:bodyPr/>
                    <a:lstStyle/>
                    <a:p>
                      <a:pPr>
                        <a:spcAft>
                          <a:spcPts val="0"/>
                        </a:spcAft>
                      </a:pPr>
                      <a:r>
                        <a:rPr lang="es-ES" sz="1000">
                          <a:effectLst/>
                          <a:latin typeface="Century Gothic" panose="020B0502020202020204" pitchFamily="34" charset="0"/>
                        </a:rPr>
                        <a:t>N°</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Concepto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Valor  unitario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Valor total</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Amoladora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225.00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1125.00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Pala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18.00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90.00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Pico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29.00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145.00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Carretilla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43.99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219.95</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Taladro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89.00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445.00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Combo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21.00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105.00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Paletas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3.60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18.00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Vibradores para concreto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410.00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2050.00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Soldadora eléctrica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560.00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2800.00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Cortadora de Azulejos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1100.00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5500.00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Mezcladora de concreto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389.00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1945.00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Andamios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99.00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495.00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Otros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5000.00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tabLst>
                          <a:tab pos="724535" algn="l"/>
                        </a:tabLst>
                      </a:pPr>
                      <a:r>
                        <a:rPr lang="es-ES" sz="1000" dirty="0" smtClean="0">
                          <a:effectLst/>
                          <a:latin typeface="Century Gothic" panose="020B0502020202020204" pitchFamily="34" charset="0"/>
                        </a:rPr>
                        <a:t>5000.00</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TOTAL</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dirty="0">
                          <a:effectLst/>
                          <a:latin typeface="Century Gothic" panose="020B0502020202020204" pitchFamily="34" charset="0"/>
                        </a:rPr>
                        <a:t>19.937,95</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955576222"/>
              </p:ext>
            </p:extLst>
          </p:nvPr>
        </p:nvGraphicFramePr>
        <p:xfrm>
          <a:off x="4427984" y="564794"/>
          <a:ext cx="4324380" cy="2743200"/>
        </p:xfrm>
        <a:graphic>
          <a:graphicData uri="http://schemas.openxmlformats.org/drawingml/2006/table">
            <a:tbl>
              <a:tblPr firstRow="1" firstCol="1" bandRow="1">
                <a:tableStyleId>{C4B1156A-380E-4F78-BDF5-A606A8083BF9}</a:tableStyleId>
              </a:tblPr>
              <a:tblGrid>
                <a:gridCol w="254123"/>
                <a:gridCol w="659702"/>
                <a:gridCol w="1716562"/>
                <a:gridCol w="917700"/>
                <a:gridCol w="776293"/>
              </a:tblGrid>
              <a:tr h="0">
                <a:tc>
                  <a:txBody>
                    <a:bodyPr/>
                    <a:lstStyle/>
                    <a:p>
                      <a:pPr>
                        <a:spcAft>
                          <a:spcPts val="0"/>
                        </a:spcAft>
                      </a:pPr>
                      <a:r>
                        <a:rPr lang="es-ES" sz="1000" dirty="0">
                          <a:effectLst/>
                          <a:latin typeface="Century Gothic" panose="020B0502020202020204" pitchFamily="34" charset="0"/>
                        </a:rPr>
                        <a:t>Nº</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Concepto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smtClean="0">
                          <a:effectLst/>
                          <a:latin typeface="Century Gothic" panose="020B0502020202020204" pitchFamily="34" charset="0"/>
                        </a:rPr>
                        <a:t>V. </a:t>
                      </a:r>
                      <a:r>
                        <a:rPr lang="es-ES" sz="1000" dirty="0">
                          <a:effectLst/>
                          <a:latin typeface="Century Gothic" panose="020B0502020202020204" pitchFamily="34" charset="0"/>
                        </a:rPr>
                        <a:t>unitario</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smtClean="0">
                          <a:effectLst/>
                          <a:latin typeface="Century Gothic" panose="020B0502020202020204" pitchFamily="34" charset="0"/>
                        </a:rPr>
                        <a:t>V. </a:t>
                      </a:r>
                      <a:r>
                        <a:rPr lang="es-ES" sz="1000" dirty="0">
                          <a:effectLst/>
                          <a:latin typeface="Century Gothic" panose="020B0502020202020204" pitchFamily="34" charset="0"/>
                        </a:rPr>
                        <a:t>total</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Galón</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Desinfectantes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6.50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39.00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Galón</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Cloro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5.00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30.00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Trapeador Ecológico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60.00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Par</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Guantes de nitrilo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2.30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13.80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Paquete</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Fundas de basura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8</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Basureros distintos tipos de desechos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15.00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120.00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Recogedor de basura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Recolector de basura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40.00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120.00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Franelas limpiones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1.50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9.00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Papel higiénico sanitarios</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2.50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50.00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Jabón sanitarios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6.00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60.00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TOTAL</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dirty="0">
                          <a:effectLst/>
                          <a:latin typeface="Century Gothic" panose="020B0502020202020204" pitchFamily="34" charset="0"/>
                        </a:rPr>
                        <a:t>531.80</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224323556"/>
              </p:ext>
            </p:extLst>
          </p:nvPr>
        </p:nvGraphicFramePr>
        <p:xfrm>
          <a:off x="4515885" y="3646811"/>
          <a:ext cx="3842453" cy="3017520"/>
        </p:xfrm>
        <a:graphic>
          <a:graphicData uri="http://schemas.openxmlformats.org/drawingml/2006/table">
            <a:tbl>
              <a:tblPr firstRow="1" firstCol="1" bandRow="1">
                <a:tableStyleId>{22838BEF-8BB2-4498-84A7-C5851F593DF1}</a:tableStyleId>
              </a:tblPr>
              <a:tblGrid>
                <a:gridCol w="314061"/>
                <a:gridCol w="628524"/>
                <a:gridCol w="1531716"/>
                <a:gridCol w="720080"/>
                <a:gridCol w="648072"/>
              </a:tblGrid>
              <a:tr h="0">
                <a:tc>
                  <a:txBody>
                    <a:bodyPr/>
                    <a:lstStyle/>
                    <a:p>
                      <a:pPr>
                        <a:spcAft>
                          <a:spcPts val="0"/>
                        </a:spcAft>
                      </a:pPr>
                      <a:r>
                        <a:rPr lang="es-ES" sz="900" dirty="0" smtClean="0">
                          <a:effectLst/>
                          <a:latin typeface="Century Gothic" panose="020B0502020202020204" pitchFamily="34" charset="0"/>
                        </a:rPr>
                        <a:t>N</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Concepto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dirty="0" smtClean="0">
                          <a:effectLst/>
                          <a:latin typeface="Century Gothic" panose="020B0502020202020204" pitchFamily="34" charset="0"/>
                        </a:rPr>
                        <a:t>V. </a:t>
                      </a:r>
                      <a:r>
                        <a:rPr lang="es-ES" sz="900" dirty="0">
                          <a:effectLst/>
                          <a:latin typeface="Century Gothic" panose="020B0502020202020204" pitchFamily="34" charset="0"/>
                        </a:rPr>
                        <a:t>unitario</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dirty="0" smtClean="0">
                          <a:effectLst/>
                          <a:latin typeface="Century Gothic" panose="020B0502020202020204" pitchFamily="34" charset="0"/>
                        </a:rPr>
                        <a:t>V. </a:t>
                      </a:r>
                      <a:r>
                        <a:rPr lang="es-ES" sz="900" dirty="0">
                          <a:effectLst/>
                          <a:latin typeface="Century Gothic" panose="020B0502020202020204" pitchFamily="34" charset="0"/>
                        </a:rPr>
                        <a:t>total</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Resma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Papel bond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4.18</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12.54</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500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Pliegos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Papel bond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0.10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50.00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Tóner impresora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50.00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500.00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Tóner copiadora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70.00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700.00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Perforadora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4.50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18.00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Grapadora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3.25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13.00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Carpetas bene</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1.80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18.00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10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Carpetas manila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0.90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9.00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Caja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Clips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3.60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Caja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Grapas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1.40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4.20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Porta clips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4.00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Caja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Bolígrafos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2,15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4.30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Cinta adhesiva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0.35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1.75</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Paquete</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Post it</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0.60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3.00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Tijeras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0.85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2.55</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Sellos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3.60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14.40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Agenda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4.50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18.00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Unidad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Libretas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2.20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8.80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Otros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a:effectLst/>
                          <a:latin typeface="Century Gothic" panose="020B0502020202020204" pitchFamily="34" charset="0"/>
                        </a:rPr>
                        <a:t>20.00</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spcAft>
                          <a:spcPts val="0"/>
                        </a:spcAft>
                      </a:pPr>
                      <a:r>
                        <a:rPr lang="es-ES" sz="9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a:effectLst/>
                          <a:latin typeface="Century Gothic" panose="020B0502020202020204" pitchFamily="34" charset="0"/>
                        </a:rPr>
                        <a:t>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dirty="0">
                          <a:effectLst/>
                          <a:latin typeface="Century Gothic" panose="020B0502020202020204" pitchFamily="34" charset="0"/>
                        </a:rPr>
                        <a:t>TOTAL</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900" dirty="0">
                          <a:effectLst/>
                          <a:latin typeface="Century Gothic" panose="020B0502020202020204" pitchFamily="34" charset="0"/>
                        </a:rPr>
                        <a:t> </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900" dirty="0">
                          <a:effectLst/>
                          <a:latin typeface="Century Gothic" panose="020B0502020202020204" pitchFamily="34" charset="0"/>
                        </a:rPr>
                        <a:t>275,14</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sp>
        <p:nvSpPr>
          <p:cNvPr id="23" name="1 Título"/>
          <p:cNvSpPr txBox="1">
            <a:spLocks/>
          </p:cNvSpPr>
          <p:nvPr/>
        </p:nvSpPr>
        <p:spPr>
          <a:xfrm>
            <a:off x="310143" y="5517232"/>
            <a:ext cx="3264659" cy="432048"/>
          </a:xfrm>
          <a:prstGeom prst="rect">
            <a:avLst/>
          </a:prstGeom>
        </p:spPr>
        <p:txBody>
          <a:bodyPr anchor="ctr">
            <a:normAutofit/>
          </a:bodyPr>
          <a:lstStyle/>
          <a:p>
            <a:pPr lvl="0">
              <a:spcBef>
                <a:spcPct val="0"/>
              </a:spcBef>
              <a:defRPr/>
            </a:pPr>
            <a:r>
              <a:rPr lang="es-ES" dirty="0">
                <a:solidFill>
                  <a:srgbClr val="FF0000"/>
                </a:solidFill>
                <a:effectLst>
                  <a:outerShdw blurRad="50000" dist="30000" dir="5400000" algn="tl" rotWithShape="0">
                    <a:srgbClr val="000000">
                      <a:alpha val="30000"/>
                    </a:srgbClr>
                  </a:outerShdw>
                </a:effectLst>
                <a:latin typeface="+mj-lt"/>
                <a:ea typeface="+mj-ea"/>
                <a:cs typeface="+mj-cs"/>
              </a:rPr>
              <a:t>Cobertura de </a:t>
            </a:r>
            <a:r>
              <a:rPr lang="es-ES" dirty="0" smtClean="0">
                <a:solidFill>
                  <a:srgbClr val="FF0000"/>
                </a:solidFill>
                <a:effectLst>
                  <a:outerShdw blurRad="50000" dist="30000" dir="5400000" algn="tl" rotWithShape="0">
                    <a:srgbClr val="000000">
                      <a:alpha val="30000"/>
                    </a:srgbClr>
                  </a:outerShdw>
                </a:effectLst>
                <a:latin typeface="+mj-lt"/>
                <a:ea typeface="+mj-ea"/>
                <a:cs typeface="+mj-cs"/>
              </a:rPr>
              <a:t>Servicios Básicos</a:t>
            </a:r>
            <a:endParaRPr kumimoji="0" lang="es-EC"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14" name="Tabla 13"/>
          <p:cNvGraphicFramePr>
            <a:graphicFrameLocks noGrp="1"/>
          </p:cNvGraphicFramePr>
          <p:nvPr>
            <p:extLst>
              <p:ext uri="{D42A27DB-BD31-4B8C-83A1-F6EECF244321}">
                <p14:modId xmlns:p14="http://schemas.microsoft.com/office/powerpoint/2010/main" val="732286291"/>
              </p:ext>
            </p:extLst>
          </p:nvPr>
        </p:nvGraphicFramePr>
        <p:xfrm>
          <a:off x="315859" y="5940598"/>
          <a:ext cx="4029075" cy="626368"/>
        </p:xfrm>
        <a:graphic>
          <a:graphicData uri="http://schemas.openxmlformats.org/drawingml/2006/table">
            <a:tbl>
              <a:tblPr firstRow="1" firstCol="1" bandRow="1">
                <a:tableStyleId>{C4B1156A-380E-4F78-BDF5-A606A8083BF9}</a:tableStyleId>
              </a:tblPr>
              <a:tblGrid>
                <a:gridCol w="2760345"/>
                <a:gridCol w="1268730"/>
              </a:tblGrid>
              <a:tr h="0">
                <a:tc>
                  <a:txBody>
                    <a:bodyPr/>
                    <a:lstStyle/>
                    <a:p>
                      <a:pPr algn="just">
                        <a:spcAft>
                          <a:spcPts val="0"/>
                        </a:spcAft>
                      </a:pPr>
                      <a:r>
                        <a:rPr lang="es-ES" sz="1000" dirty="0">
                          <a:effectLst/>
                          <a:latin typeface="Century Gothic" panose="020B0502020202020204" pitchFamily="34" charset="0"/>
                        </a:rPr>
                        <a:t>Cobertura de Agua Potable </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000" dirty="0">
                          <a:effectLst/>
                          <a:latin typeface="Century Gothic" panose="020B0502020202020204" pitchFamily="34" charset="0"/>
                        </a:rPr>
                        <a:t>95,41%</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lgn="just">
                        <a:spcAft>
                          <a:spcPts val="0"/>
                        </a:spcAft>
                      </a:pPr>
                      <a:r>
                        <a:rPr lang="es-ES" sz="1000" dirty="0">
                          <a:effectLst/>
                          <a:latin typeface="Century Gothic" panose="020B0502020202020204" pitchFamily="34" charset="0"/>
                        </a:rPr>
                        <a:t>Cobertura del alcantarillado</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000">
                          <a:effectLst/>
                          <a:latin typeface="Century Gothic" panose="020B0502020202020204" pitchFamily="34" charset="0"/>
                        </a:rPr>
                        <a:t>89,99%</a:t>
                      </a:r>
                      <a:endParaRPr lang="es-ES" sz="1200">
                        <a:effectLst/>
                        <a:latin typeface="Century Gothic" panose="020B0502020202020204" pitchFamily="34" charset="0"/>
                        <a:ea typeface="Times New Roman" panose="02020603050405020304" pitchFamily="18" charset="0"/>
                      </a:endParaRPr>
                    </a:p>
                  </a:txBody>
                  <a:tcPr marL="68580" marR="68580" marT="0" marB="0"/>
                </a:tc>
              </a:tr>
              <a:tr h="0">
                <a:tc>
                  <a:txBody>
                    <a:bodyPr/>
                    <a:lstStyle/>
                    <a:p>
                      <a:pPr algn="just">
                        <a:spcAft>
                          <a:spcPts val="0"/>
                        </a:spcAft>
                      </a:pPr>
                      <a:r>
                        <a:rPr lang="es-ES" sz="1000" dirty="0" smtClean="0">
                          <a:effectLst/>
                          <a:latin typeface="Century Gothic" panose="020B0502020202020204" pitchFamily="34" charset="0"/>
                        </a:rPr>
                        <a:t>Energía eléctrica</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000" dirty="0" smtClean="0">
                          <a:effectLst/>
                          <a:latin typeface="Century Gothic" panose="020B0502020202020204" pitchFamily="34" charset="0"/>
                        </a:rPr>
                        <a:t>79%</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169168">
                <a:tc>
                  <a:txBody>
                    <a:bodyPr/>
                    <a:lstStyle/>
                    <a:p>
                      <a:pPr algn="just">
                        <a:spcAft>
                          <a:spcPts val="0"/>
                        </a:spcAft>
                      </a:pPr>
                      <a:r>
                        <a:rPr lang="es-ES" sz="1000" dirty="0" smtClean="0">
                          <a:effectLst/>
                          <a:latin typeface="Century Gothic" panose="020B0502020202020204" pitchFamily="34" charset="0"/>
                          <a:ea typeface="+mn-ea"/>
                        </a:rPr>
                        <a:t>Telefonía</a:t>
                      </a:r>
                      <a:r>
                        <a:rPr lang="es-ES" sz="1000" baseline="0" dirty="0" smtClean="0">
                          <a:effectLst/>
                          <a:latin typeface="Century Gothic" panose="020B0502020202020204" pitchFamily="34" charset="0"/>
                          <a:ea typeface="+mn-ea"/>
                        </a:rPr>
                        <a:t> </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just">
                        <a:spcAft>
                          <a:spcPts val="0"/>
                        </a:spcAft>
                      </a:pPr>
                      <a:r>
                        <a:rPr lang="es-ES" sz="1000" dirty="0" smtClean="0">
                          <a:effectLst/>
                          <a:latin typeface="Century Gothic" panose="020B0502020202020204" pitchFamily="34" charset="0"/>
                        </a:rPr>
                        <a:t>88,10%</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10348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ln w="76200">
            <a:prstDash val="lgDashDotDot"/>
          </a:ln>
        </p:spPr>
        <p:style>
          <a:lnRef idx="2">
            <a:schemeClr val="accent4"/>
          </a:lnRef>
          <a:fillRef idx="1">
            <a:schemeClr val="lt1"/>
          </a:fillRef>
          <a:effectRef idx="0">
            <a:schemeClr val="accent4"/>
          </a:effectRef>
          <a:fontRef idx="minor">
            <a:schemeClr val="dk1"/>
          </a:fontRef>
        </p:style>
        <p:txBody>
          <a:bodyPr>
            <a:normAutofit/>
          </a:bodyPr>
          <a:lstStyle/>
          <a:p>
            <a:r>
              <a:rPr lang="es-EC" sz="3600" b="1" i="1" dirty="0" smtClean="0">
                <a:latin typeface="Century Gothic" pitchFamily="34" charset="0"/>
              </a:rPr>
              <a:t>Localización</a:t>
            </a:r>
            <a:endParaRPr lang="es-EC" sz="36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9" name="6 Marcador de contenido"/>
          <p:cNvSpPr txBox="1">
            <a:spLocks/>
          </p:cNvSpPr>
          <p:nvPr/>
        </p:nvSpPr>
        <p:spPr>
          <a:xfrm>
            <a:off x="1500166" y="1571612"/>
            <a:ext cx="1785950"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lang="es-ES" b="1" i="1" dirty="0" smtClean="0">
                <a:latin typeface="Century Gothic" pitchFamily="34" charset="0"/>
              </a:rPr>
              <a:t>Macro </a:t>
            </a:r>
            <a:r>
              <a:rPr kumimoji="0" lang="es-ES" sz="1800" b="1" i="1" u="none" strike="noStrike" kern="1200" cap="none" spc="0" normalizeH="0" baseline="0" noProof="0" dirty="0" smtClean="0">
                <a:ln>
                  <a:noFill/>
                </a:ln>
                <a:solidFill>
                  <a:schemeClr val="tx1"/>
                </a:solidFill>
                <a:effectLst/>
                <a:uLnTx/>
                <a:uFillTx/>
                <a:latin typeface="Century Gothic" pitchFamily="34" charset="0"/>
                <a:ea typeface="+mn-ea"/>
                <a:cs typeface="+mn-cs"/>
              </a:rPr>
              <a:t>Localización</a:t>
            </a:r>
            <a:endParaRPr kumimoji="0" lang="es-EC" sz="18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1" name="6 Marcador de contenido"/>
          <p:cNvSpPr txBox="1">
            <a:spLocks/>
          </p:cNvSpPr>
          <p:nvPr/>
        </p:nvSpPr>
        <p:spPr>
          <a:xfrm>
            <a:off x="5868144" y="1488204"/>
            <a:ext cx="2171070"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lang="es-ES" b="1" i="1" dirty="0" smtClean="0">
                <a:latin typeface="Century Gothic" pitchFamily="34" charset="0"/>
              </a:rPr>
              <a:t>Micro </a:t>
            </a:r>
            <a:r>
              <a:rPr kumimoji="0" lang="es-ES" sz="1800" b="1" i="1" u="none" strike="noStrike" kern="1200" cap="none" spc="0" normalizeH="0" baseline="0" noProof="0" dirty="0" smtClean="0">
                <a:ln>
                  <a:noFill/>
                </a:ln>
                <a:solidFill>
                  <a:schemeClr val="tx1"/>
                </a:solidFill>
                <a:effectLst/>
                <a:uLnTx/>
                <a:uFillTx/>
                <a:latin typeface="Century Gothic" pitchFamily="34" charset="0"/>
                <a:ea typeface="+mn-ea"/>
                <a:cs typeface="+mn-cs"/>
              </a:rPr>
              <a:t>Localización</a:t>
            </a:r>
            <a:endParaRPr kumimoji="0" lang="es-EC" sz="18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pic>
        <p:nvPicPr>
          <p:cNvPr id="61444" name="Picture 4" descr="https://encrypted-tbn2.gstatic.com/images?q=tbn:ANd9GcSgPQE1_7OgEJmRpc0RZMEKDXFph03Nj6lUoiM4I0CZu7_CgFInRQ"/>
          <p:cNvPicPr>
            <a:picLocks noChangeAspect="1" noChangeArrowheads="1"/>
          </p:cNvPicPr>
          <p:nvPr/>
        </p:nvPicPr>
        <p:blipFill>
          <a:blip r:embed="rId4"/>
          <a:srcRect/>
          <a:stretch>
            <a:fillRect/>
          </a:stretch>
        </p:blipFill>
        <p:spPr bwMode="auto">
          <a:xfrm>
            <a:off x="630767" y="322619"/>
            <a:ext cx="1911156" cy="1047037"/>
          </a:xfrm>
          <a:prstGeom prst="rect">
            <a:avLst/>
          </a:prstGeom>
          <a:noFill/>
        </p:spPr>
      </p:pic>
      <p:pic>
        <p:nvPicPr>
          <p:cNvPr id="17410" name="Imagen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512" y="2214554"/>
            <a:ext cx="3454811" cy="439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6"/>
          <a:srcRect/>
          <a:stretch>
            <a:fillRect/>
          </a:stretch>
        </p:blipFill>
        <p:spPr bwMode="auto">
          <a:xfrm>
            <a:off x="1907704" y="3436602"/>
            <a:ext cx="432048" cy="639244"/>
          </a:xfrm>
          <a:prstGeom prst="rect">
            <a:avLst/>
          </a:prstGeom>
          <a:noFill/>
          <a:ln w="9525">
            <a:noFill/>
            <a:miter lim="800000"/>
            <a:headEnd/>
            <a:tailEnd/>
          </a:ln>
          <a:effectLst/>
        </p:spPr>
      </p:pic>
      <p:pic>
        <p:nvPicPr>
          <p:cNvPr id="2" name="Imagen 1"/>
          <p:cNvPicPr>
            <a:picLocks noChangeAspect="1"/>
          </p:cNvPicPr>
          <p:nvPr/>
        </p:nvPicPr>
        <p:blipFill>
          <a:blip r:embed="rId7"/>
          <a:stretch>
            <a:fillRect/>
          </a:stretch>
        </p:blipFill>
        <p:spPr>
          <a:xfrm>
            <a:off x="4420133" y="2060848"/>
            <a:ext cx="4266667" cy="3518702"/>
          </a:xfrm>
          <a:prstGeom prst="rect">
            <a:avLst/>
          </a:prstGeom>
        </p:spPr>
      </p:pic>
      <p:pic>
        <p:nvPicPr>
          <p:cNvPr id="61447" name="Picture 7"/>
          <p:cNvPicPr>
            <a:picLocks noChangeAspect="1" noChangeArrowheads="1"/>
          </p:cNvPicPr>
          <p:nvPr/>
        </p:nvPicPr>
        <p:blipFill>
          <a:blip r:embed="rId6"/>
          <a:srcRect/>
          <a:stretch>
            <a:fillRect/>
          </a:stretch>
        </p:blipFill>
        <p:spPr bwMode="auto">
          <a:xfrm>
            <a:off x="5890981" y="2924944"/>
            <a:ext cx="405359" cy="672043"/>
          </a:xfrm>
          <a:prstGeom prst="rect">
            <a:avLst/>
          </a:prstGeom>
          <a:noFill/>
          <a:ln w="9525">
            <a:noFill/>
            <a:miter lim="800000"/>
            <a:headEnd/>
            <a:tailEnd/>
          </a:ln>
          <a:effectLst/>
        </p:spPr>
      </p:pic>
      <p:graphicFrame>
        <p:nvGraphicFramePr>
          <p:cNvPr id="15" name="8 Tabla"/>
          <p:cNvGraphicFramePr>
            <a:graphicFrameLocks noGrp="1"/>
          </p:cNvGraphicFramePr>
          <p:nvPr>
            <p:extLst>
              <p:ext uri="{D42A27DB-BD31-4B8C-83A1-F6EECF244321}">
                <p14:modId xmlns:p14="http://schemas.microsoft.com/office/powerpoint/2010/main" val="2408613855"/>
              </p:ext>
            </p:extLst>
          </p:nvPr>
        </p:nvGraphicFramePr>
        <p:xfrm>
          <a:off x="4395519" y="5563972"/>
          <a:ext cx="4291281" cy="1200150"/>
        </p:xfrm>
        <a:graphic>
          <a:graphicData uri="http://schemas.openxmlformats.org/drawingml/2006/table">
            <a:tbl>
              <a:tblPr/>
              <a:tblGrid>
                <a:gridCol w="1103332"/>
                <a:gridCol w="945357"/>
                <a:gridCol w="864096"/>
                <a:gridCol w="1378496"/>
              </a:tblGrid>
              <a:tr h="161925">
                <a:tc>
                  <a:txBody>
                    <a:bodyPr/>
                    <a:lstStyle/>
                    <a:p>
                      <a:pPr algn="ctr">
                        <a:lnSpc>
                          <a:spcPct val="150000"/>
                        </a:lnSpc>
                        <a:spcAft>
                          <a:spcPts val="0"/>
                        </a:spcAft>
                      </a:pPr>
                      <a:r>
                        <a:rPr lang="es-EC" sz="1050" b="1" dirty="0">
                          <a:solidFill>
                            <a:srgbClr val="FFFFFF"/>
                          </a:solidFill>
                          <a:latin typeface="Century Gothic"/>
                          <a:ea typeface="Times New Roman"/>
                          <a:cs typeface="Arial"/>
                        </a:rPr>
                        <a:t>Zona Metropolitana</a:t>
                      </a:r>
                      <a:endParaRPr lang="es-EC" sz="1400" dirty="0">
                        <a:latin typeface="Times New Roman"/>
                        <a:ea typeface="Calibri"/>
                        <a:cs typeface="Times New Roman"/>
                      </a:endParaRPr>
                    </a:p>
                  </a:txBody>
                  <a:tcPr marL="68580" marR="68580"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5F2D7B"/>
                    </a:solidFill>
                  </a:tcPr>
                </a:tc>
                <a:tc>
                  <a:txBody>
                    <a:bodyPr/>
                    <a:lstStyle/>
                    <a:p>
                      <a:pPr algn="ctr">
                        <a:lnSpc>
                          <a:spcPct val="150000"/>
                        </a:lnSpc>
                        <a:spcAft>
                          <a:spcPts val="0"/>
                        </a:spcAft>
                      </a:pPr>
                      <a:r>
                        <a:rPr lang="es-EC" sz="1050" b="1">
                          <a:solidFill>
                            <a:srgbClr val="FFFFFF"/>
                          </a:solidFill>
                          <a:latin typeface="Century Gothic"/>
                          <a:ea typeface="Times New Roman"/>
                          <a:cs typeface="Arial"/>
                        </a:rPr>
                        <a:t>Parroquia</a:t>
                      </a:r>
                      <a:endParaRPr lang="es-EC" sz="1400">
                        <a:latin typeface="Times New Roman"/>
                        <a:ea typeface="Calibri"/>
                        <a:cs typeface="Times New Roman"/>
                      </a:endParaRPr>
                    </a:p>
                  </a:txBody>
                  <a:tcPr marL="68580" marR="68580"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5F2D7B"/>
                    </a:solidFill>
                  </a:tcPr>
                </a:tc>
                <a:tc>
                  <a:txBody>
                    <a:bodyPr/>
                    <a:lstStyle/>
                    <a:p>
                      <a:pPr algn="ctr">
                        <a:lnSpc>
                          <a:spcPct val="150000"/>
                        </a:lnSpc>
                        <a:spcAft>
                          <a:spcPts val="0"/>
                        </a:spcAft>
                      </a:pPr>
                      <a:r>
                        <a:rPr lang="es-EC" sz="1050" b="1">
                          <a:solidFill>
                            <a:srgbClr val="FFFFFF"/>
                          </a:solidFill>
                          <a:latin typeface="Century Gothic"/>
                          <a:ea typeface="Times New Roman"/>
                          <a:cs typeface="Arial"/>
                        </a:rPr>
                        <a:t>Sector</a:t>
                      </a:r>
                      <a:endParaRPr lang="es-EC" sz="1400">
                        <a:latin typeface="Times New Roman"/>
                        <a:ea typeface="Calibri"/>
                        <a:cs typeface="Times New Roman"/>
                      </a:endParaRPr>
                    </a:p>
                  </a:txBody>
                  <a:tcPr marL="68580" marR="68580"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5F2D7B"/>
                    </a:solidFill>
                  </a:tcPr>
                </a:tc>
                <a:tc>
                  <a:txBody>
                    <a:bodyPr/>
                    <a:lstStyle/>
                    <a:p>
                      <a:pPr algn="ctr">
                        <a:lnSpc>
                          <a:spcPct val="150000"/>
                        </a:lnSpc>
                        <a:spcAft>
                          <a:spcPts val="0"/>
                        </a:spcAft>
                      </a:pPr>
                      <a:r>
                        <a:rPr lang="es-EC" sz="1050" b="1" dirty="0">
                          <a:solidFill>
                            <a:srgbClr val="FFFFFF"/>
                          </a:solidFill>
                          <a:latin typeface="Century Gothic"/>
                          <a:ea typeface="Times New Roman"/>
                          <a:cs typeface="Arial"/>
                        </a:rPr>
                        <a:t>Dirección</a:t>
                      </a:r>
                      <a:endParaRPr lang="es-EC" sz="1400" dirty="0">
                        <a:latin typeface="Times New Roman"/>
                        <a:ea typeface="Calibri"/>
                        <a:cs typeface="Times New Roman"/>
                      </a:endParaRPr>
                    </a:p>
                  </a:txBody>
                  <a:tcPr marL="68580" marR="68580"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5F2D7B"/>
                    </a:solidFill>
                  </a:tcPr>
                </a:tc>
              </a:tr>
              <a:tr h="161925">
                <a:tc>
                  <a:txBody>
                    <a:bodyPr/>
                    <a:lstStyle/>
                    <a:p>
                      <a:pPr algn="l">
                        <a:lnSpc>
                          <a:spcPct val="150000"/>
                        </a:lnSpc>
                        <a:spcAft>
                          <a:spcPts val="0"/>
                        </a:spcAft>
                      </a:pPr>
                      <a:r>
                        <a:rPr lang="es-EC" sz="1050" dirty="0" smtClean="0">
                          <a:latin typeface="Century Gothic"/>
                          <a:ea typeface="Times New Roman"/>
                          <a:cs typeface="Arial"/>
                        </a:rPr>
                        <a:t>Sur </a:t>
                      </a:r>
                      <a:endParaRPr lang="es-EC" sz="1400" dirty="0">
                        <a:latin typeface="Times New Roman"/>
                        <a:ea typeface="Calibri"/>
                        <a:cs typeface="Times New Roman"/>
                      </a:endParaRPr>
                    </a:p>
                  </a:txBody>
                  <a:tcPr marL="68580" marR="68580"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2F2F2"/>
                    </a:solidFill>
                  </a:tcPr>
                </a:tc>
                <a:tc>
                  <a:txBody>
                    <a:bodyPr/>
                    <a:lstStyle/>
                    <a:p>
                      <a:pPr algn="l">
                        <a:lnSpc>
                          <a:spcPct val="150000"/>
                        </a:lnSpc>
                        <a:spcAft>
                          <a:spcPts val="0"/>
                        </a:spcAft>
                      </a:pPr>
                      <a:r>
                        <a:rPr lang="es-EC" sz="1050" dirty="0" smtClean="0">
                          <a:latin typeface="Century Gothic"/>
                          <a:ea typeface="Times New Roman"/>
                          <a:cs typeface="Arial"/>
                        </a:rPr>
                        <a:t>Magdalena</a:t>
                      </a:r>
                      <a:endParaRPr lang="es-EC" sz="1400" dirty="0">
                        <a:latin typeface="Times New Roman"/>
                        <a:ea typeface="Calibri"/>
                        <a:cs typeface="Times New Roman"/>
                      </a:endParaRPr>
                    </a:p>
                  </a:txBody>
                  <a:tcPr marL="68580" marR="68580"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2F2F2"/>
                    </a:solidFill>
                  </a:tcPr>
                </a:tc>
                <a:tc>
                  <a:txBody>
                    <a:bodyPr/>
                    <a:lstStyle/>
                    <a:p>
                      <a:pPr algn="l">
                        <a:lnSpc>
                          <a:spcPct val="150000"/>
                        </a:lnSpc>
                        <a:spcAft>
                          <a:spcPts val="0"/>
                        </a:spcAft>
                      </a:pPr>
                      <a:r>
                        <a:rPr lang="es-EC" sz="1050" dirty="0" smtClean="0">
                          <a:latin typeface="Century Gothic"/>
                          <a:ea typeface="Times New Roman"/>
                          <a:cs typeface="Arial"/>
                        </a:rPr>
                        <a:t>Atahualpa</a:t>
                      </a:r>
                      <a:endParaRPr lang="es-EC" sz="1400" dirty="0">
                        <a:latin typeface="Times New Roman"/>
                        <a:ea typeface="Calibri"/>
                        <a:cs typeface="Times New Roman"/>
                      </a:endParaRPr>
                    </a:p>
                  </a:txBody>
                  <a:tcPr marL="68580" marR="68580"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2F2F2"/>
                    </a:solidFill>
                  </a:tcPr>
                </a:tc>
                <a:tc>
                  <a:txBody>
                    <a:bodyPr/>
                    <a:lstStyle/>
                    <a:p>
                      <a:pPr algn="l">
                        <a:lnSpc>
                          <a:spcPct val="150000"/>
                        </a:lnSpc>
                        <a:spcAft>
                          <a:spcPts val="0"/>
                        </a:spcAft>
                      </a:pPr>
                      <a:r>
                        <a:rPr lang="es-ES" sz="1050" dirty="0" smtClean="0">
                          <a:latin typeface="Century Gothic"/>
                          <a:ea typeface="Times New Roman"/>
                          <a:cs typeface="Arial"/>
                        </a:rPr>
                        <a:t>Av. Alonso de Angulo y Capitán César Chiriboga. </a:t>
                      </a:r>
                      <a:endParaRPr lang="es-EC" sz="1400" dirty="0">
                        <a:latin typeface="Times New Roman"/>
                        <a:ea typeface="Calibri"/>
                        <a:cs typeface="Times New Roman"/>
                      </a:endParaRPr>
                    </a:p>
                  </a:txBody>
                  <a:tcPr marL="68580" marR="68580"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F2F2F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encrypted-tbn1.gstatic.com/images?q=tbn:ANd9GcRPY9_y7KNGAxIwpyIrWPawd8SW4iOBCOAa1QC6Bci4I6dXMjJGZw"/>
          <p:cNvPicPr>
            <a:picLocks noChangeAspect="1" noChangeArrowheads="1"/>
          </p:cNvPicPr>
          <p:nvPr/>
        </p:nvPicPr>
        <p:blipFill>
          <a:blip r:embed="rId3"/>
          <a:srcRect/>
          <a:stretch>
            <a:fillRect/>
          </a:stretch>
        </p:blipFill>
        <p:spPr bwMode="auto">
          <a:xfrm>
            <a:off x="0" y="490534"/>
            <a:ext cx="1771650" cy="2581276"/>
          </a:xfrm>
          <a:prstGeom prst="rect">
            <a:avLst/>
          </a:prstGeom>
          <a:noFill/>
        </p:spPr>
      </p:pic>
      <p:sp>
        <p:nvSpPr>
          <p:cNvPr id="8" name="7 Título"/>
          <p:cNvSpPr>
            <a:spLocks noGrp="1"/>
          </p:cNvSpPr>
          <p:nvPr>
            <p:ph type="title"/>
          </p:nvPr>
        </p:nvSpPr>
        <p:spPr>
          <a:xfrm>
            <a:off x="1979712" y="1052736"/>
            <a:ext cx="5616624" cy="1143000"/>
          </a:xfrm>
        </p:spPr>
        <p:style>
          <a:lnRef idx="2">
            <a:schemeClr val="dk1"/>
          </a:lnRef>
          <a:fillRef idx="1">
            <a:schemeClr val="lt1"/>
          </a:fillRef>
          <a:effectRef idx="0">
            <a:schemeClr val="dk1"/>
          </a:effectRef>
          <a:fontRef idx="minor">
            <a:schemeClr val="dk1"/>
          </a:fontRef>
        </p:style>
        <p:txBody>
          <a:bodyPr>
            <a:normAutofit/>
          </a:bodyPr>
          <a:lstStyle/>
          <a:p>
            <a:r>
              <a:rPr lang="es-EC" sz="3600" b="1" i="1" dirty="0" smtClean="0">
                <a:latin typeface="Century Gothic" pitchFamily="34" charset="0"/>
              </a:rPr>
              <a:t>Matriz </a:t>
            </a:r>
            <a:r>
              <a:rPr lang="es-EC" sz="3600" b="1" i="1" dirty="0" err="1" smtClean="0">
                <a:latin typeface="Century Gothic" pitchFamily="34" charset="0"/>
              </a:rPr>
              <a:t>locacional</a:t>
            </a:r>
            <a:endParaRPr lang="es-EC" sz="3600" b="1" i="1" dirty="0">
              <a:latin typeface="Century Gothic" pitchFamily="34" charset="0"/>
            </a:endParaRPr>
          </a:p>
        </p:txBody>
      </p:sp>
      <p:pic>
        <p:nvPicPr>
          <p:cNvPr id="10" name="Picture 2"/>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pic>
        <p:nvPicPr>
          <p:cNvPr id="55300" name="Picture 4" descr="https://encrypted-tbn0.gstatic.com/images?q=tbn:ANd9GcTqvUOd4kuR6yCCMHGt-ypMuuoLSr-k6itJr01p4TyTWDrM4N22nw"/>
          <p:cNvPicPr>
            <a:picLocks noChangeAspect="1" noChangeArrowheads="1"/>
          </p:cNvPicPr>
          <p:nvPr/>
        </p:nvPicPr>
        <p:blipFill>
          <a:blip r:embed="rId5"/>
          <a:srcRect t="7732" b="11082"/>
          <a:stretch>
            <a:fillRect/>
          </a:stretch>
        </p:blipFill>
        <p:spPr bwMode="auto">
          <a:xfrm>
            <a:off x="3786182" y="5572140"/>
            <a:ext cx="1928826" cy="1172943"/>
          </a:xfrm>
          <a:prstGeom prst="rect">
            <a:avLst/>
          </a:prstGeom>
          <a:noFill/>
        </p:spPr>
      </p:pic>
      <p:graphicFrame>
        <p:nvGraphicFramePr>
          <p:cNvPr id="2" name="Tabla 1"/>
          <p:cNvGraphicFramePr>
            <a:graphicFrameLocks noGrp="1"/>
          </p:cNvGraphicFramePr>
          <p:nvPr>
            <p:extLst>
              <p:ext uri="{D42A27DB-BD31-4B8C-83A1-F6EECF244321}">
                <p14:modId xmlns:p14="http://schemas.microsoft.com/office/powerpoint/2010/main" val="2960409148"/>
              </p:ext>
            </p:extLst>
          </p:nvPr>
        </p:nvGraphicFramePr>
        <p:xfrm>
          <a:off x="611560" y="2906554"/>
          <a:ext cx="7992888" cy="2647780"/>
        </p:xfrm>
        <a:graphic>
          <a:graphicData uri="http://schemas.openxmlformats.org/drawingml/2006/table">
            <a:tbl>
              <a:tblPr firstRow="1" firstCol="1" bandRow="1">
                <a:tableStyleId>{0505E3EF-67EA-436B-97B2-0124C06EBD24}</a:tableStyleId>
              </a:tblPr>
              <a:tblGrid>
                <a:gridCol w="1800816"/>
                <a:gridCol w="1513975"/>
                <a:gridCol w="1730718"/>
                <a:gridCol w="1506724"/>
                <a:gridCol w="720575"/>
                <a:gridCol w="720080"/>
              </a:tblGrid>
              <a:tr h="403606">
                <a:tc rowSpan="2">
                  <a:txBody>
                    <a:bodyPr/>
                    <a:lstStyle/>
                    <a:p>
                      <a:pPr algn="l">
                        <a:spcAft>
                          <a:spcPts val="0"/>
                        </a:spcAft>
                      </a:pPr>
                      <a:r>
                        <a:rPr lang="es-ES" sz="1400" dirty="0">
                          <a:effectLst/>
                          <a:latin typeface="Century Gothic" panose="020B0502020202020204" pitchFamily="34" charset="0"/>
                        </a:rPr>
                        <a:t>FACTORES</a:t>
                      </a:r>
                      <a:endParaRPr lang="es-ES" sz="1600" dirty="0">
                        <a:effectLst/>
                        <a:latin typeface="Century Gothic" panose="020B0502020202020204" pitchFamily="34" charset="0"/>
                        <a:ea typeface="Times New Roman" panose="02020603050405020304" pitchFamily="18" charset="0"/>
                      </a:endParaRPr>
                    </a:p>
                  </a:txBody>
                  <a:tcPr marL="68580" marR="68580" marT="0" marB="0"/>
                </a:tc>
                <a:tc rowSpan="2">
                  <a:txBody>
                    <a:bodyPr/>
                    <a:lstStyle/>
                    <a:p>
                      <a:pPr algn="ctr">
                        <a:spcAft>
                          <a:spcPts val="0"/>
                        </a:spcAft>
                      </a:pPr>
                      <a:r>
                        <a:rPr lang="es-ES" sz="1400" dirty="0">
                          <a:effectLst/>
                          <a:latin typeface="Century Gothic" panose="020B0502020202020204" pitchFamily="34" charset="0"/>
                        </a:rPr>
                        <a:t>PONDERACIÒN</a:t>
                      </a:r>
                      <a:endParaRPr lang="es-ES" sz="1600" dirty="0">
                        <a:effectLst/>
                        <a:latin typeface="Century Gothic" panose="020B0502020202020204" pitchFamily="34" charset="0"/>
                        <a:ea typeface="Times New Roman" panose="02020603050405020304" pitchFamily="18" charset="0"/>
                      </a:endParaRPr>
                    </a:p>
                  </a:txBody>
                  <a:tcPr marL="68580" marR="68580" marT="0" marB="0"/>
                </a:tc>
                <a:tc gridSpan="2">
                  <a:txBody>
                    <a:bodyPr/>
                    <a:lstStyle/>
                    <a:p>
                      <a:pPr algn="ctr">
                        <a:spcAft>
                          <a:spcPts val="0"/>
                        </a:spcAft>
                      </a:pPr>
                      <a:r>
                        <a:rPr lang="es-ES" sz="1400">
                          <a:effectLst/>
                          <a:latin typeface="Century Gothic" panose="020B0502020202020204" pitchFamily="34" charset="0"/>
                        </a:rPr>
                        <a:t>ALTERNATIVAS </a:t>
                      </a:r>
                      <a:endParaRPr lang="es-ES" sz="160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c rowSpan="2" gridSpan="2">
                  <a:txBody>
                    <a:bodyPr/>
                    <a:lstStyle/>
                    <a:p>
                      <a:pPr algn="ctr">
                        <a:spcAft>
                          <a:spcPts val="0"/>
                        </a:spcAft>
                      </a:pPr>
                      <a:r>
                        <a:rPr lang="es-ES" sz="1400">
                          <a:effectLst/>
                          <a:latin typeface="Century Gothic" panose="020B0502020202020204" pitchFamily="34" charset="0"/>
                        </a:rPr>
                        <a:t>VALORES</a:t>
                      </a:r>
                      <a:endParaRPr lang="es-ES" sz="1600">
                        <a:effectLst/>
                        <a:latin typeface="Century Gothic" panose="020B0502020202020204" pitchFamily="34" charset="0"/>
                        <a:ea typeface="Times New Roman" panose="02020603050405020304" pitchFamily="18" charset="0"/>
                      </a:endParaRPr>
                    </a:p>
                  </a:txBody>
                  <a:tcPr marL="68580" marR="68580" marT="0" marB="0"/>
                </a:tc>
                <a:tc rowSpan="2" hMerge="1">
                  <a:txBody>
                    <a:bodyPr/>
                    <a:lstStyle/>
                    <a:p>
                      <a:endParaRPr lang="es-ES"/>
                    </a:p>
                  </a:txBody>
                  <a:tcPr/>
                </a:tc>
              </a:tr>
              <a:tr h="648389">
                <a:tc vMerge="1">
                  <a:txBody>
                    <a:bodyPr/>
                    <a:lstStyle/>
                    <a:p>
                      <a:endParaRPr lang="es-ES"/>
                    </a:p>
                  </a:txBody>
                  <a:tcPr/>
                </a:tc>
                <a:tc vMerge="1">
                  <a:txBody>
                    <a:bodyPr/>
                    <a:lstStyle/>
                    <a:p>
                      <a:endParaRPr lang="es-ES"/>
                    </a:p>
                  </a:txBody>
                  <a:tcPr/>
                </a:tc>
                <a:tc>
                  <a:txBody>
                    <a:bodyPr/>
                    <a:lstStyle/>
                    <a:p>
                      <a:pPr algn="ctr">
                        <a:spcAft>
                          <a:spcPts val="0"/>
                        </a:spcAft>
                      </a:pPr>
                      <a:r>
                        <a:rPr lang="es-ES" sz="1400">
                          <a:effectLst/>
                          <a:latin typeface="Century Gothic" panose="020B0502020202020204" pitchFamily="34" charset="0"/>
                        </a:rPr>
                        <a:t>Otros sectores de la Provincia de Pichincha </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Distrito Metropolitano de Quito</a:t>
                      </a:r>
                      <a:endParaRPr lang="es-ES" sz="1600">
                        <a:effectLst/>
                        <a:latin typeface="Century Gothic" panose="020B0502020202020204" pitchFamily="34" charset="0"/>
                        <a:ea typeface="Times New Roman" panose="02020603050405020304" pitchFamily="18" charset="0"/>
                      </a:endParaRPr>
                    </a:p>
                  </a:txBody>
                  <a:tcPr marL="68580" marR="68580" marT="0" marB="0"/>
                </a:tc>
                <a:tc gridSpan="2" vMerge="1">
                  <a:txBody>
                    <a:bodyPr/>
                    <a:lstStyle/>
                    <a:p>
                      <a:endParaRPr lang="es-ES"/>
                    </a:p>
                  </a:txBody>
                  <a:tcPr/>
                </a:tc>
                <a:tc hMerge="1" vMerge="1">
                  <a:txBody>
                    <a:bodyPr/>
                    <a:lstStyle/>
                    <a:p>
                      <a:endParaRPr lang="es-ES"/>
                    </a:p>
                  </a:txBody>
                  <a:tcPr/>
                </a:tc>
              </a:tr>
              <a:tr h="245602">
                <a:tc>
                  <a:txBody>
                    <a:bodyPr/>
                    <a:lstStyle/>
                    <a:p>
                      <a:pPr algn="l">
                        <a:spcAft>
                          <a:spcPts val="0"/>
                        </a:spcAft>
                      </a:pPr>
                      <a:r>
                        <a:rPr lang="es-ES" sz="1400">
                          <a:effectLst/>
                          <a:latin typeface="Century Gothic" panose="020B0502020202020204" pitchFamily="34" charset="0"/>
                        </a:rPr>
                        <a:t>Fuentes de MP</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40</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8</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10</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400">
                          <a:effectLst/>
                          <a:latin typeface="Century Gothic" panose="020B0502020202020204" pitchFamily="34" charset="0"/>
                        </a:rPr>
                        <a:t>2</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400">
                          <a:effectLst/>
                          <a:latin typeface="Century Gothic" panose="020B0502020202020204" pitchFamily="34" charset="0"/>
                        </a:rPr>
                        <a:t>2,5</a:t>
                      </a:r>
                      <a:endParaRPr lang="es-ES" sz="1600">
                        <a:effectLst/>
                        <a:latin typeface="Century Gothic" panose="020B0502020202020204" pitchFamily="34" charset="0"/>
                        <a:ea typeface="Times New Roman" panose="02020603050405020304" pitchFamily="18" charset="0"/>
                      </a:endParaRPr>
                    </a:p>
                  </a:txBody>
                  <a:tcPr marL="68580" marR="68580" marT="0" marB="0"/>
                </a:tc>
              </a:tr>
              <a:tr h="245602">
                <a:tc>
                  <a:txBody>
                    <a:bodyPr/>
                    <a:lstStyle/>
                    <a:p>
                      <a:pPr algn="l">
                        <a:spcAft>
                          <a:spcPts val="0"/>
                        </a:spcAft>
                      </a:pPr>
                      <a:r>
                        <a:rPr lang="es-ES" sz="1400">
                          <a:effectLst/>
                          <a:latin typeface="Century Gothic" panose="020B0502020202020204" pitchFamily="34" charset="0"/>
                        </a:rPr>
                        <a:t>Mano de Obra</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30</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8</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9</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400">
                          <a:effectLst/>
                          <a:latin typeface="Century Gothic" panose="020B0502020202020204" pitchFamily="34" charset="0"/>
                        </a:rPr>
                        <a:t>2,13</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400">
                          <a:effectLst/>
                          <a:latin typeface="Century Gothic" panose="020B0502020202020204" pitchFamily="34" charset="0"/>
                        </a:rPr>
                        <a:t>2,4</a:t>
                      </a:r>
                      <a:endParaRPr lang="es-ES" sz="1600">
                        <a:effectLst/>
                        <a:latin typeface="Century Gothic" panose="020B0502020202020204" pitchFamily="34" charset="0"/>
                        <a:ea typeface="Times New Roman" panose="02020603050405020304" pitchFamily="18" charset="0"/>
                      </a:endParaRPr>
                    </a:p>
                  </a:txBody>
                  <a:tcPr marL="68580" marR="68580" marT="0" marB="0"/>
                </a:tc>
              </a:tr>
              <a:tr h="245602">
                <a:tc>
                  <a:txBody>
                    <a:bodyPr/>
                    <a:lstStyle/>
                    <a:p>
                      <a:pPr algn="l">
                        <a:spcAft>
                          <a:spcPts val="0"/>
                        </a:spcAft>
                      </a:pPr>
                      <a:r>
                        <a:rPr lang="es-ES" sz="1400">
                          <a:effectLst/>
                          <a:latin typeface="Century Gothic" panose="020B0502020202020204" pitchFamily="34" charset="0"/>
                        </a:rPr>
                        <a:t>Características lugar </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10</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7</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10</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400">
                          <a:effectLst/>
                          <a:latin typeface="Century Gothic" panose="020B0502020202020204" pitchFamily="34" charset="0"/>
                        </a:rPr>
                        <a:t>5,6</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400">
                          <a:effectLst/>
                          <a:latin typeface="Century Gothic" panose="020B0502020202020204" pitchFamily="34" charset="0"/>
                        </a:rPr>
                        <a:t>8</a:t>
                      </a:r>
                      <a:endParaRPr lang="es-ES" sz="1600">
                        <a:effectLst/>
                        <a:latin typeface="Century Gothic" panose="020B0502020202020204" pitchFamily="34" charset="0"/>
                        <a:ea typeface="Times New Roman" panose="02020603050405020304" pitchFamily="18" charset="0"/>
                      </a:endParaRPr>
                    </a:p>
                  </a:txBody>
                  <a:tcPr marL="68580" marR="68580" marT="0" marB="0"/>
                </a:tc>
              </a:tr>
              <a:tr h="245602">
                <a:tc>
                  <a:txBody>
                    <a:bodyPr/>
                    <a:lstStyle/>
                    <a:p>
                      <a:pPr algn="l">
                        <a:spcAft>
                          <a:spcPts val="0"/>
                        </a:spcAft>
                      </a:pPr>
                      <a:r>
                        <a:rPr lang="es-ES" sz="1400">
                          <a:effectLst/>
                          <a:latin typeface="Century Gothic" panose="020B0502020202020204" pitchFamily="34" charset="0"/>
                        </a:rPr>
                        <a:t>Vías de acceso</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20</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8</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9</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400">
                          <a:effectLst/>
                          <a:latin typeface="Century Gothic" panose="020B0502020202020204" pitchFamily="34" charset="0"/>
                        </a:rPr>
                        <a:t>2,8</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400">
                          <a:effectLst/>
                          <a:latin typeface="Century Gothic" panose="020B0502020202020204" pitchFamily="34" charset="0"/>
                        </a:rPr>
                        <a:t>3,15</a:t>
                      </a:r>
                      <a:endParaRPr lang="es-ES" sz="1600">
                        <a:effectLst/>
                        <a:latin typeface="Century Gothic" panose="020B0502020202020204" pitchFamily="34" charset="0"/>
                        <a:ea typeface="Times New Roman" panose="02020603050405020304" pitchFamily="18" charset="0"/>
                      </a:endParaRPr>
                    </a:p>
                  </a:txBody>
                  <a:tcPr marL="68580" marR="68580" marT="0" marB="0"/>
                </a:tc>
              </a:tr>
              <a:tr h="432259">
                <a:tc>
                  <a:txBody>
                    <a:bodyPr/>
                    <a:lstStyle/>
                    <a:p>
                      <a:pPr algn="l">
                        <a:spcAft>
                          <a:spcPts val="0"/>
                        </a:spcAft>
                      </a:pPr>
                      <a:r>
                        <a:rPr lang="es-ES" sz="1400">
                          <a:effectLst/>
                          <a:latin typeface="Century Gothic" panose="020B0502020202020204" pitchFamily="34" charset="0"/>
                        </a:rPr>
                        <a:t>TOTALES</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400">
                          <a:effectLst/>
                          <a:latin typeface="Century Gothic" panose="020B0502020202020204" pitchFamily="34" charset="0"/>
                        </a:rPr>
                        <a:t>100%</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l"/>
                      <a:endParaRPr lang="es-ES" sz="1100">
                        <a:effectLst/>
                        <a:latin typeface="Century Gothic" panose="020B0502020202020204" pitchFamily="34" charset="0"/>
                      </a:endParaRPr>
                    </a:p>
                  </a:txBody>
                  <a:tcPr marL="68580" marR="68580" marT="0" marB="0"/>
                </a:tc>
                <a:tc>
                  <a:txBody>
                    <a:bodyPr/>
                    <a:lstStyle/>
                    <a:p>
                      <a:pPr algn="l"/>
                      <a:endParaRPr lang="es-ES" sz="1100">
                        <a:effectLst/>
                        <a:latin typeface="Century Gothic" panose="020B0502020202020204" pitchFamily="34" charset="0"/>
                      </a:endParaRPr>
                    </a:p>
                  </a:txBody>
                  <a:tcPr marL="68580" marR="68580" marT="0" marB="0"/>
                </a:tc>
                <a:tc>
                  <a:txBody>
                    <a:bodyPr/>
                    <a:lstStyle/>
                    <a:p>
                      <a:pPr algn="r">
                        <a:spcAft>
                          <a:spcPts val="0"/>
                        </a:spcAft>
                      </a:pPr>
                      <a:r>
                        <a:rPr lang="es-ES" sz="1400">
                          <a:effectLst/>
                          <a:latin typeface="Century Gothic" panose="020B0502020202020204" pitchFamily="34" charset="0"/>
                        </a:rPr>
                        <a:t>12,53</a:t>
                      </a:r>
                      <a:endParaRPr lang="es-ES" sz="16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400" u="dbl" dirty="0">
                          <a:effectLst/>
                          <a:latin typeface="Century Gothic" panose="020B0502020202020204" pitchFamily="34" charset="0"/>
                        </a:rPr>
                        <a:t>16,05</a:t>
                      </a:r>
                      <a:endParaRPr lang="es-ES" sz="16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pic>
        <p:nvPicPr>
          <p:cNvPr id="9" name="Imagen 8"/>
          <p:cNvPicPr>
            <a:picLocks noChangeAspect="1"/>
          </p:cNvPicPr>
          <p:nvPr/>
        </p:nvPicPr>
        <p:blipFill>
          <a:blip r:embed="rId6"/>
          <a:stretch>
            <a:fillRect/>
          </a:stretch>
        </p:blipFill>
        <p:spPr>
          <a:xfrm>
            <a:off x="6012692" y="6036550"/>
            <a:ext cx="2547904" cy="7085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ln w="76200">
            <a:solidFill>
              <a:schemeClr val="accent5">
                <a:lumMod val="60000"/>
                <a:lumOff val="40000"/>
              </a:schemeClr>
            </a:solidFill>
            <a:prstDash val="lgDashDotDot"/>
          </a:ln>
        </p:spPr>
        <p:style>
          <a:lnRef idx="2">
            <a:schemeClr val="accent2"/>
          </a:lnRef>
          <a:fillRef idx="1">
            <a:schemeClr val="lt1"/>
          </a:fillRef>
          <a:effectRef idx="0">
            <a:schemeClr val="accent2"/>
          </a:effectRef>
          <a:fontRef idx="minor">
            <a:schemeClr val="dk1"/>
          </a:fontRef>
        </p:style>
        <p:txBody>
          <a:bodyPr>
            <a:normAutofit/>
          </a:bodyPr>
          <a:lstStyle/>
          <a:p>
            <a:r>
              <a:rPr lang="es-EC" sz="3600" b="1" i="1" dirty="0" smtClean="0">
                <a:latin typeface="Century Gothic" pitchFamily="34" charset="0"/>
              </a:rPr>
              <a:t>Ingeniería del proyecto</a:t>
            </a:r>
            <a:endParaRPr lang="es-EC" sz="3600" b="1" i="1" dirty="0">
              <a:latin typeface="Century Gothic" pitchFamily="34" charset="0"/>
            </a:endParaRPr>
          </a:p>
        </p:txBody>
      </p:sp>
      <p:sp>
        <p:nvSpPr>
          <p:cNvPr id="5" name="Marcador de texto 4"/>
          <p:cNvSpPr>
            <a:spLocks noGrp="1"/>
          </p:cNvSpPr>
          <p:nvPr>
            <p:ph type="body" sz="quarter" idx="3"/>
          </p:nvPr>
        </p:nvSpPr>
        <p:spPr>
          <a:xfrm>
            <a:off x="2752772" y="1612806"/>
            <a:ext cx="4041775" cy="474068"/>
          </a:xfrm>
        </p:spPr>
        <p:style>
          <a:lnRef idx="1">
            <a:schemeClr val="accent5"/>
          </a:lnRef>
          <a:fillRef idx="2">
            <a:schemeClr val="accent5"/>
          </a:fillRef>
          <a:effectRef idx="1">
            <a:schemeClr val="accent5"/>
          </a:effectRef>
          <a:fontRef idx="minor">
            <a:schemeClr val="dk1"/>
          </a:fontRef>
        </p:style>
        <p:txBody>
          <a:bodyPr/>
          <a:lstStyle/>
          <a:p>
            <a:pPr algn="ctr"/>
            <a:r>
              <a:rPr lang="es-ES" dirty="0">
                <a:latin typeface="Century Gothic" panose="020B0502020202020204" pitchFamily="34" charset="0"/>
              </a:rPr>
              <a:t>Mapa de procesos</a:t>
            </a: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312" y="0"/>
            <a:ext cx="285720" cy="6858000"/>
          </a:xfrm>
          <a:prstGeom prst="rect">
            <a:avLst/>
          </a:prstGeom>
          <a:noFill/>
          <a:ln w="9525">
            <a:noFill/>
            <a:miter lim="800000"/>
            <a:headEnd/>
            <a:tailEnd/>
          </a:ln>
          <a:effectLst/>
        </p:spPr>
      </p:pic>
      <p:sp>
        <p:nvSpPr>
          <p:cNvPr id="51207" name="AutoShape 7" descr="data:image/jpeg;base64,/9j/4AAQSkZJRgABAQAAAQABAAD/2wCEAAkGBxQSERQUERQWFhUXGRkYFRcUFx0YGBcYGR8YGhcbHRYgHiggGh0lGxsYIj0iJSkrLy4uGh8zODMsNyotLi0BCgoKBQUFDgUFDisZExkrKysrKysrKysrKysrKysrKysrKysrKysrKysrKysrKysrKysrKysrKysrKysrKysrK//AABEIAOAA4QMBIgACEQEDEQH/xAAcAAEAAgMBAQEAAAAAAAAAAAAABgcDBAUIAQL/xABKEAACAQMCBAQCBQYJDAIDAAABAgMABBEFIQYSMUEHEyJRMmEUI0JxgRUzNVJikQgWVHJ0lKGx0hdTVXOCkrKzwdHT1CQlk6Kj/8QAFAEBAAAAAAAAAAAAAAAAAAAAAP/EABQRAQAAAAAAAAAAAAAAAAAAAAD/2gAMAwEAAhEDEQA/ALxpSlApSlB8ZgASdgOpNUR4j+MknmNBpbBUU4a4wGLkZyEBBHL+1jfttuZZ4+a7NbaeqQty+e/luw+Lk5SSAe2cYPyz715ooO/ZcaX0Uqyi7uGZWDeuZ2DYIOGBb1KcYIPUV660ucyQxSMAGdEYgdAWAJx8q8neHfCb6leJEFPlKQ1w46JHncZ/WbcDv36A164ijCqFUAKAAAOgA2AoP3SlKBSlKBSlKBSlKBSlKBSlKBSlKBSlKBSlKBSlKBSlKBSlKBSlaWsarFawvPcOI40GWY/2ADqSTsANyTighPjXwrcahZxLaqHeKTnKEhSw5WHpJ2znscVSGkeGOpzyBPorxA9XnHloo9yTufuAJqU6t47XjTObaKFIc/ViRSz8vuxDAZPXA6Zxv1OPSfEDX7+VhZ+rplY4I/LTbu7g8ucZ9TdScdhQTCx8J7ixhil027Md8v54sT5EoPVCmDsvbIOeuxxi17QPyL5mC/KOcr0LYHNj5ZzVTWVpxU4y88EW+MOISSNtxyRsMfec7VJlh15AD5mnS4+yVlQt2yWGw9+lBOaVBZrzX1UkW2nsQCQqyyZb5DOBk/MgVA9b8ZNRtJmhntbUSL8QRy/KfYlXIB+XUUF7UqneDfFHU9QaUQafDN5YUtyzeTy82cZLkg5wdh7VKU4p1RT9do7/ALPk3UT++c9MdqCc0ri8N6vPcB/pFpJalSOUSMr84OckFdhiu1QKUpQKUpQKUpQKUpQKUpQKUpQKUpQKUpQKUpQfCa8reK3HEmo3bor/APxYmIhUfC2NjKf1id8HsD8zm6fGvic2WnMkZxLcEwoQd1Uj6xh3+H05HQsDXl7NBsafZvNIkUYzJIwRFJC5ZjhRkkAZJ7mvXHAXDK6dYxW4xzj1TMPtSsBzn7tgo+Siqa0PgL6ToMN3Zri+jleUMD6pAjleUb4BAVWHzUj7WatXS/EO0bTob2aQIr8qSAAsY5TkMrKoyBlWOcdMHvQTKlQCHxe057lbdHY80ixrJy4jIZc8/MegD4Q5x1z03rSPjHbtfrawwvLG0iQrcKwCGV2C7LjdACTzZ3xsMb0FmVAda8IdOuZ5J3WVXkYu4jkwpdiSzYIOCSe21T6lBxOFuFbbTovKtU5QSC7Elmdh3Yn/AKYHyrt0pQKUpQKUpQKUpQKUpQKUpQKUpQKUpQKUpQKUpQKUpQUp/CX/ADVj/Pm/ujqiBXof+EZppexgmVSfKlwxHRVkGMkfzggz8/nXng0Eu0Ljm8ism06DGJJAY3BcTIxZCBGwYBcsuenVj71K4PDM2s0NxrRDW8rETmJ+UQyufR5rAfAxOCUwASN8dalr19wnrNvqtgHVeaNgYpYpADgrsysASNxgj5MDtQce98I9LlgMSQGLLBxJG5MoI2wHk5/SR9np3671zuO+DfoukxJpieqznjulHKGeVk5gSenMw5ub7kwB0r8yz3egsfRJd6XkYOS01mv6u5y0YGMdgBjIPWUW/iHpjxLIL2AK3QO4Vx1zmM+tence3uKDb4M4oi1K1S4h2z6ZEPxRuOqn+8e4INd2qm4tsZNIvPyrp6B7aUAXsK7LgkESjfG+euNjns5xbC0H2lKUClKUClKUClKUClKUClKUClKUClKUClKUClKUClKUGjrlpFLbzR3C80TIwkG+64yem4PzG+a868L+F/5UNzNazCK2Wd0gMiMzOgOVPUHZSvXvn2q7/E51Gl3XNP5B5PTIGKnnG6rldzzEcuBnIJ2Nfjwr05YNIs1AA54llOO5l+syT74YD8MdqCuovAD6lua8+uz6CI/q8bbMM82TvuDt7GuHpF1qHDFzy3MXmWspHPyHMbnGzRyEDlkGD6WAyB06MPRlRXj/AF7T4Ld4tRdSsikGEbyOD+qo3H87YD3oNvUpvyhpshsHicXETLG8meTD+liw5ScqC3oI6jBxvUd4b4I/JV5EbRTJBNEIbkkjmWRPUk2/2W9QIB2JGBXzwN0ie20wfSOZTI5kSNgByIQuPn6sFt/cbe8q/jTY+Z5X0u28zmKFPOTm5gcFeXmznO2KD88Y6MbywuLZGCNInKrMMgHYjOO22PlThHWFuLdRgxyxBY54W+OKRQMqfcdw3Rhgiu1UI4+0q5ikTUdOBa4hHLPCOlzbjcpy49Tr1Hfc4ycCgnFK5fDOuxX1rHcwZ5JAcBhhgQSGUj3DAjbbbbIrqUClKUClKUES8TeLTpdkZ0VXkZ1jjV88vMQzZONyAqk4yPvricJ6Jqd3Gl1fajNF5i88cFsqIEDbrz8ykNsR6SD95qN/wlg/JYkZ8vmm5vbnxHy7fdz1buhTxPbQtbkGIxp5ZU5HKAAN+u3Tffag5nDupyieWzu2DzRKsqSqAomhkZwreWPgZWUoR02B+1UiqF/STLrwVB6LazcSuCPjnkXlQ/hET+/8ZpQKUpQKUpQKUpQKUpQKUpQKUpQQHxuuGTR5+WQoWKKcLnnDHDITg8oI77dMd62uNrqeDQ5JLRikscMLKy4HKqmPnxnb83zbfurR8cr/AMrSZQJI0MjKmJE5zIDuVTsrYGeYjblOMHBErbT1uLDyH+GWDy2x1AdOUkfPegq/hWHiDUbeKY6hHDC4yreWhlIBK5wqD2zu37qlHC3hTZ2x8245ru4JDNLPuObY5CZI6jqxY/PtVceHHiE2kPJYakr+WjkKQOZoWz6hy53jPxenpnIzna89B4gtr2PzLSZJVGASvVSRkBlOCpx2IFBvXEZKsAcEggEdQSOtUb4Q6BZXUN5YXtqpuYZGLyMAJAp9GFf4lKsp26bg71e9VVx2F0nVbbVVXEM+ba8A26gMrgDqcLzEY38odzmgiujcQ6rY3x0W2aFykjrA1ypJEfL5iAupG3JvjBxnHQACScQ+JF2lrPbvYXCXwUxl44/Mt8nYyK25I5SWAwRnAJNdPxD8Nk1Z4bmCdYn5ACwXnWRPiQ5DDcZO/cEewqa8N6W1raxQPNJOyDBllOXckk77nYZwBk4AG5oOV4ZaM9npdtDIpWQKWdSclWdi5B+Y5ulSigpQKUpQKUpQcjinhyDULdre5XKHdSNmRxnDqezDJ/AkHIJFef5dDmttNv57e+uUjtrt7ZYUdkRwGRS7BWAyefpjtXpV3ABJ6AZP3CqW4ltuXhWSUgc9xKLlyABzGacMrbe6cnXcDA2xigmvhLwzHZ6fG6szvcrHPIzYzl0UhR+yMnrnck98CbVxeCf0bZf0aD/lpXaoFKUoFKUoFKUoFKUoFKUoFKVyOLNdSxs5rmTpGuQP1mOyL+LECghH8IDURHpnlgRlpZEGHI51UZYsinfOQBkdAxrteE3FA1DTo2YjzYsRTD9pQOVsftLg7bZ5h2qoNN0SbiC2vrpnD38ciGNS3KvlYb6pUzhATnBPddzuxqHcM8Q3Wl3PmQkpIpKSRyA4bBwySJsdj9xB9qD0nxp4b2epusk/mJIox5kJVWYdg3MrA47bZrDwJ4aW+lyvLFLLI7ryesgALnJ9KgZOQNz07d62fD7j2DVIiUHlzJjzImIJGftKftL88bHapdQKifirpv0jSLtAN1j8xfTzHMRD7D3IUjPbPfpUsrW1G2EsUkbdHRkODjZgQd+3Wgovwp8VYLS3js70MFVmEcyjKqjZYBx8WzFtwDsR7Vemn38c8aywuskbbq6EMp7dR88ivN3gpovnak8c9sk0SRyLN5qB1jOQFIJyObmXAxvjmx3qzOCNI/JmsXFlFI5tZoPpMMTbhG5wrAHc7DbO2RjOSM0FnUpSgUpXw0H2lVj4e8fz3+q3kDBfo6B2hKrgqEdYxkkZJcHm36YNWPd3scSl5XWNRnLOwVRgEncnHQE/hQcbjnUHhspPKOJpOWCHofrZ2ESHfbYtzb+3fpUJ8d4/I0WKKMkIJYY8e6Ij4B991U/gKkdtfx6nfI0Lc9rZNzeYp9Et0wKqEcbMscbPnGxMi9RWp43aM91pUnl5LQss/KO6oGD/ALlZj/s0HT8LtZjutLtWiP5uNIZAcZWSJVVgce+Aw+TDp0qV1SvhpxbHbWq3EoK20hSC5ZASILiJFRJGUD4JoxHkgbOvfO1xWF7HNGskLrJGwyroQysOmxG3XagzmsVtdJICUYMAzISDnDISrL94YEVj1W9WCCWZ9ljRnPQbKCe+3aoF4FNK+nPNM5Yz3E0oyScZwGxn3cOep6++aCx6UpQKUpQKUpQKUpQKgnjdAz6NccozymNj8lV1JP4Cp3WG8tlljeORQyOpV1PQqwwQfvFBSXAmjy2dlbanpXPcc6Fb61O7ScrMGMeBkOpzgbkjB3yQZYLjRdeX1hDMBgiT6m5jx885YDPYsua4+m6Pd8PXMrQRSXemynmZYzzTQkdCIyRzHGxI+IKMkYFSK80TRNVKysIJJJADzJJ5crYHRlDBuYAbhhkY+VBytH8IY7W6jurC9kjKElQyLKDnIZSQVypU8uOvfOcYtFfnVT3fgjBgGzvLiAggqSRIoIOcgDkOfx2Ir5/kkvv9OXP+7J/7FBbVc/V9Zt7VOe5mjiXOAZGC5O+wz1Ox2HsagWmeFUyk/SNXvpB2EcjRdj1y753wfwqXabwdZwv5gh55dvrZ2aeQY6YkkLEY+WO1Bt6BpttDEDZpGscnr5o8HzObcOXHx5B6kmoxr12P4waYkbDm8m685RgkRlQU5vYF02+YrH4qccy6YkKW8IeWclY3faNCpXqNssebYZA774xWp4YcIXcNxNf6lIslxOgVcMGKLsTlgOUdFACHAA+ewWVSlKBXC451j6Hp91cZwUjPIcZ+sb0R9j9tlru1WHjEWu5bDS4yQbmbnlK9RFGDk+x252x7xig4nh5A+laBc6iFDTzDzFDgj0A8kee5GSz9shh99c/TtASC/L8SfXidVa3undzbqx5meNvhCfEMKQFGNsZq4eIuH0urGWzB5EeMIpXHp5ccm2OgIG3tUf4Z4gIVbDV0WK5UCMGQAwXYGAHjfHIWO2U2OT06gBJ9MNtDEkcBiSJR6FRl5QOu2/frnvnNbYnjfKhkbIOQCDt0O3tvWj+R7P8AzFt/+OP/ALVsWlrbxZ8pIo84zyKq5x0zjr1P76DicPcDW9lJcmDm8q4wXt25WhUjPwqRkZyds4xgdhVdeJ1u+hywXelN5CSuVmtw31LsuCD5PTBUFSRjHpxgnNWnrPFlla5+kXUMZHVS4L9j8Ayx2IPTvVP8Wi54lu4ksomWyhOPpLgqrc/LzvytjmK4wFXJ6kkA7BY2v6yl7oFzcxghZbWVgG6j0sCD9xBrb8L4FTSLIKAB5Ktt7vlmP4sSfxrBxPpMdpoV1bwgiOO1lVcnJ+FiST7kkn8a2/Db9E2P+oj/ALqCS0pWvqF2IYpJGBIjRnIHUhQSQPngUHD4m44s7EhJ5cynAWGIeZKxPQcg6Z+eM00XjKCcqkiT2srnCRXkTQux3xyk+ls4OwJO3Sqz8BtPW6ur7UJow0nmfVs25RpS7ykDYZwVHNj3Axk1ZXiPp8c2mXXmj83E8yMBlo5IlZ1ddxhhj3HUjvQSalaul3JlgikIwXRHI9iwBx/bW1QKUpQKUpQV34w8eNpkCJb8v0mbPKSM+Wg6vynYnJwAduvXGKhvh/4Utej6bq5kYy+pIyxDuD9uRviA6YUEHYdtq1vFW187iW0iIUh/oykOMqQZGyCPY77fOr+FBo6No8NpEsNsgjjX4VBJA9+pJyTuT3O5rfpSgUpSg5HE/DdvfwGG6TmU7gg4ZG3AZW7EZ+49CCNqrfwZ4geO6utKnkZhbs4tucgkLE7I6cwAz2P3A4AFW+apHXbJIeMLVlOPOCu2dsMUkjwPvCj33JoLupXwioXccBusjvaaje2/MSfL5xLCgO5CRODy775ztuBtQTNmx/1qtuAG/KOqXuqYPlIPolpnoyLgu4zvk7dP84wrmcf3WrWVsIzfQ3DXT+RGPIEM+ZBy4Qq3KMfrHGCw36YkPCltqGn2cdv9BgkESYHk3PK8jFss3K8aqM5LHLUE9rHNCrjDqGHswBH7jUcXiS7Vcy6Xcg52EUtvKMfM+aCO/b8a/UvF4QqJLO/BIBPLatKFz2LR8wyN9s/3ig/Oo+HumTjEllAOm8a+Udunqj5T/bXN/wAkWj/yT/8AvP8A+Sul/H2xGeeSSML8TTW88SjfGC7xgA52wTWW34601wSL61GP1pkT+xiM0Gnp3hlpUDc0dnGTt+cZ5QMbjAkZgKlUEKooVFCqoAVVGFUDoABsBWra6zbyKHjnhdT0ZJFZTgkHBBwdwR+FboNBH/ET9FX39Hl/4DWPw2/RNj/qI/7qyeIn6Kvv6PL/AMBrH4bfomx/1Ef91BJaw3dsskbxuMq6lWHTIYEHcfI1mpQed9G1K84YuZYp4DLaysMOMgNjPKyPjHNy9UPsOmM1IOJ+NLnWM6bp9syrMsLSzuSRHFKiS+oKMJscEktkAgDJ2sHiiLnvNMUYJWeSUg/qJDKpb8GdB97Cob4TOW1fXckn/wCQRv7CWcAfgAB+FBatvCERUUYVQFUewAwOu/SslKUClKUClKwX1yIonkbPKis5x1woJOPntQUd4wt9E16wu22jxCxY7jMUh5/SPVspU9O+2elXuteaLiW84n1AqhWOKNSyK2eSGPIGSQPVI23tnHYDb0Rw/p7W9rDDJKZmjRUMhHKX5RgEjJ7fM0HQpSlApSudquuW9spa4mSMAZ9TDPXGy/E2+2ADQdGqA1DjKzbiVrq4YiG2Voo2QF+eROZckDtl3wR+qvvUl17X9V1UGDTLV7a2kGGubkGJmU/q91Uj2DMQe1aS+AcP0Y5upDc4PK2FWHm7Apgvjtnm+eO1BbGiatFdwJPbuHjcZUj+0EdiDsQelb9UV/BtmbzL2MseUCNuXPp5suCQPcgAZ+QqyfEziM2Ni7x5M8p8m3UbkyPsCB3wMn7wB3oI3p3/ANprzzje200GKM9Q9wc85A6ek53H6iHvVoVG/D3hoadYRQbeZjnmYfalbd9+4Gyg+yipJQKUpQfCKwXNjHIQZI0cjoXUNj94rYpQR254E01wQ1jbb7krEqn3+JQD/bXNk8K9LLh1tyjLgr5UsiYIOQRyuMHPf5CppSgrHjHgOOCwvJUur4lIJTyvcsyN6TsykbqfapF4X2oXS7JgXJMCZ5nZhuM7KSQv4DptW14ifoq+/o8v/CaycA2/l6ZZLnOLeI5xjqoP/Wg71KVgvbtIY3kkYKiKXdj0CqMk/uFBwocS6rIRgi2t1jyCdpLhud1I6ZCRQt90gqC+DUwfVNbcdGn5hnrgy3BFTTw5jdrVrmZWWW7le4YP8QRjywL16CFY9u2ffNU5wVey2WtXzhvq455Fu4xk5gMjq8wG2RE3IxOMhWJ6ZoPRtK+CvtApSlArU1e2MsEsa4BeN0BPQFlIGf31nuJgiM7cxCgkhVZ2wPZFBZj8gCTXN0PiO1vA30aVXKHDoQUkQ9PVEwDr0PUb4oKN8D9W/J+pT2d0BE02IzzEDE0RYKmenq5mA33PLjOa9EVC+O/Dm11MF2HlXGMLMg3wOgdejjG2+47GoZplzr+jp5ctuL+3QekxuXdRnGA2PM5R+0hAGMYAxQXPSq403xn05wRcNLbOpwySxMxztnBQN3yNwDt0qQjxC0z+XQf74oOvrGkx3Kck3mcuc4jmkiz8iY3UsPkcitTS+FLO3fzIbaJZP85ygyff5hy2T3OcnvXPufEjS0Us17CQOyEu2+2yqCx/AVGdR8b7BTywJPcMdlCIEBOcAZYht/kpoLPNRXxJ4sXTbJ5QfrW9EC7HMhBwxHdV6n7sd6gJ4516+z9A0/yV29Trk574kl5EPQ9tsjvgnJw14QSzTG51uYzPnaMSFuYftybEAEn0rgbdcbUEm8FuHltdMjkx9bcjzpGIGSG/NjPsFwfvY+9c6x/+2155T6rTTByRfqvct8TD3wR7/YQ96kHiNrg03THNuoVyFgtkQAAM3pXlUfqqCQAPsgVseG/Dn0DT4oW/OnMkx2yZH3bJ74GFz+yKCUUpSgUpSgUpSgUpSgjPiXOqaTfFjgGB16Z3ccq//sRW9wd+j7P+jwf8ta4vjB+hbz+Yn/MSu5wkhWwtFYEEW8IIIwQQiggjqDQRvjfxLt7CQW6Kbi6blAiQgBS3wh3+yTkbYJ3HQEGtS30rVNTwuqLFa2nMGaCBiZZeU5WOR8lRGcjmxueToM5riR8M293rWrQXihXlWCS2bZZQAu8kTfJgM49sGptYQapAoj5rW7VQAsssklvLgZGHCxyq5xj1ArnfbvQSkDHSqh494bltNXt9Wt4zJEXVbpEUuygjynYINyDEcbfaG/Wp/wDSdS/k1l/XJf8A1a74HvQV6YNR0tS1sFvbBN44Mt9JijPLhY3wfNCjmwCScAD2qS8H8XW2pQ+bbPnGBJG2BJGTnAZcnrg4IyDg4Oxrr3sqrG7MQFVWLFjgAAHJJ7D51Qv8HKGY3lzIqsLfyuVyPg8zmUxjfckL5nvgHfqKD0DSlKBXD1bhO1uJVmePlnX4ZomaKUf7aEE/jnv713KUEQm4bv48fRdTkwARy3cUc+c4OfMARs5z1z1xgYrWa61yEnmgsbpRuvkySQuVHYhwVDMMdDgGpxSgrq94wkAA1DRLrqdokju1B+TDAO3f8K5cOv8ADZx5ltDDkZAmsivtkZCEEjPYmrYxX5eJW+IA/eM0ELstP0Gb81Hpr5PKAohJLHGAB3O4qU6dp1vEMQRRJgAfVqq7DoNhWpecJ2MufNtLdiTzEmFMlj1JOMk7muVL4a6aWLLbeWxGCYJZYht09KOF/soJbilQqbw2h5VWG81GBRnaG7fBzjqG5v7MdT1rn8RaHdWdtNcjWLpRCpcebHFKMDopBCh2OyjpuRQfjXYhqWuwWx3g09PpE3XDTOV8pD22AVvmOcVZAqp+CuG9XSI3SXcAe8CzzLPb+sO3TdcfZxtsBk+kb57kU/EEeC8WnTKOqxvLHI3bPM3oHv096Ce0qEPxHqyD16QJCc48m7TAG3XmXrWwONpA7LJpmoLgdViWQE7bAo5B27j2oJfSoa3iVZpH5ky3UK9D51pMMb4GWCld/vr823ippT5xdquP84jpn7srvQTSlRe28Q9Mc4W+gG2fW/IP3tgZ+VbsHF9g7BUvbVmPQLOhJ79Ob2oO3StJdWgJwJ4iT0AkX/vW7mghnjCw/I90vdxGij3ZpEwKl1qhCKD1CgH7wKhfi++bGOH7U91bRR+3MXDeo9hhDvU4zQcXiDhiC7MbyBkmi3hniPLLGfk3Qj5MCPlWldDVIUUQ/RbojYtLzwSN0AJVQyFsdSOUbbAZwJRSghX5S1v+RWn9Zb/DX5l1LXOU8tlZg4OCbhiAexIwMjPbIqb0oKu1HhDWNSxHqV1BBakAvDZBizEYIUlx95+JhkD0nqJ9w9oMFjAIbWPkjBJxkklj1JJ3JOBXTpQKUpQKUpQKUpQKUpQKUpQDVe8YH8o6hb6ahBhiK3N/9ocqkGKEj3c7kHsQd8YqT8YcQrY2rzFS77JDGMlpZW2jQAb7n27A1yPDDhyW1tnlvN7y5cy3BJBIPRE5htgDfA6FiBsBQTIUpSgUpSgVhmtkfHOqtjpzAHH76zUoNU6bCdjFH/uL/wBq5n8TNO/kFp/Vov8ADXdpQRyfgPTXxzWNtt+rEqf8IGaxf5O9M/kMH+7UopQU3xz4a6dE1jFbwGJp7tI3YSSN9VyuXXDOQCcLvjb+/tyeCWmFSAJlJGxEuSPnuCP31n40Qza3o8Q5uWM3E746elV5cj+cuP8AbqwRQVs/hBHy4TUdQU4wuZgQPb0hRkfLIr4nhfcqABrWoADYASOAB93mVZdKCuzwPqSKqwa3PyjOfOiWVjk5+MtzHv1J7V+f4m6x/ptv6sv+KrGpQVz/ABN1j/Tbf1Zf8Vat74fatLjn1yYYzjy42i6468ki56d+m/vVoUoKl/yX6n/p66/fN/56VbVKBSlKBSlKBSlKBSlKDmSaOr3K3EuGaIEQAjaPmA53x3dsYz2UYGMtnp0pQKUpQKUpQKUpQKUpQKUpQQK3h83iaVyBi3sUQbnPNJIWDAYx8PMN/l+E9qLcK6MyXuo3b+n6TKioncJbqYw+f225jj2C7nNSmgUpSgUpSgUpSgUpSg//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6" name="Imagen 15"/>
          <p:cNvPicPr>
            <a:picLocks noChangeAspect="1"/>
          </p:cNvPicPr>
          <p:nvPr/>
        </p:nvPicPr>
        <p:blipFill>
          <a:blip r:embed="rId4"/>
          <a:stretch>
            <a:fillRect/>
          </a:stretch>
        </p:blipFill>
        <p:spPr>
          <a:xfrm>
            <a:off x="6224652" y="6126163"/>
            <a:ext cx="2547904" cy="708533"/>
          </a:xfrm>
          <a:prstGeom prst="rect">
            <a:avLst/>
          </a:prstGeom>
        </p:spPr>
      </p:pic>
      <p:pic>
        <p:nvPicPr>
          <p:cNvPr id="22530" name="Imagen 17" descr="C:\Users\Pao\Desktop\Mapa de Procesos\Diapositiva2.TIF"/>
          <p:cNvPicPr>
            <a:picLocks noChangeAspect="1" noChangeArrowheads="1"/>
          </p:cNvPicPr>
          <p:nvPr/>
        </p:nvPicPr>
        <p:blipFill>
          <a:blip r:embed="rId5">
            <a:extLst>
              <a:ext uri="{28A0092B-C50C-407E-A947-70E740481C1C}">
                <a14:useLocalDpi xmlns:a14="http://schemas.microsoft.com/office/drawing/2010/main" val="0"/>
              </a:ext>
            </a:extLst>
          </a:blip>
          <a:srcRect l="1749" t="9615" r="725" b="5907"/>
          <a:stretch>
            <a:fillRect/>
          </a:stretch>
        </p:blipFill>
        <p:spPr bwMode="auto">
          <a:xfrm>
            <a:off x="1115616" y="2438747"/>
            <a:ext cx="648072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610" y="220266"/>
            <a:ext cx="5338936" cy="40042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 sz="2400" b="1" i="1" dirty="0">
                <a:latin typeface="Century Gothic" panose="020B0502020202020204" pitchFamily="34" charset="0"/>
              </a:rPr>
              <a:t>Distribución de la planta</a:t>
            </a:r>
          </a:p>
        </p:txBody>
      </p:sp>
      <p:pic>
        <p:nvPicPr>
          <p:cNvPr id="24578" name="Imagen 25"/>
          <p:cNvPicPr>
            <a:picLocks noChangeAspect="1" noChangeArrowheads="1"/>
          </p:cNvPicPr>
          <p:nvPr/>
        </p:nvPicPr>
        <p:blipFill rotWithShape="1">
          <a:blip r:embed="rId3">
            <a:extLst>
              <a:ext uri="{28A0092B-C50C-407E-A947-70E740481C1C}">
                <a14:useLocalDpi xmlns:a14="http://schemas.microsoft.com/office/drawing/2010/main" val="0"/>
              </a:ext>
            </a:extLst>
          </a:blip>
          <a:srcRect l="16805" t="24658" r="21680" b="20068"/>
          <a:stretch/>
        </p:blipFill>
        <p:spPr bwMode="auto">
          <a:xfrm>
            <a:off x="400610" y="4005064"/>
            <a:ext cx="410445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Imagen 24"/>
          <p:cNvPicPr>
            <a:picLocks noChangeAspect="1" noChangeArrowheads="1"/>
          </p:cNvPicPr>
          <p:nvPr/>
        </p:nvPicPr>
        <p:blipFill>
          <a:blip r:embed="rId4">
            <a:extLst>
              <a:ext uri="{28A0092B-C50C-407E-A947-70E740481C1C}">
                <a14:useLocalDpi xmlns:a14="http://schemas.microsoft.com/office/drawing/2010/main" val="0"/>
              </a:ext>
            </a:extLst>
          </a:blip>
          <a:srcRect l="16995" t="16235" r="8315" b="11192"/>
          <a:stretch>
            <a:fillRect/>
          </a:stretch>
        </p:blipFill>
        <p:spPr bwMode="auto">
          <a:xfrm>
            <a:off x="2339752" y="764704"/>
            <a:ext cx="49911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agen 26"/>
          <p:cNvPicPr>
            <a:picLocks noChangeAspect="1" noChangeArrowheads="1"/>
          </p:cNvPicPr>
          <p:nvPr/>
        </p:nvPicPr>
        <p:blipFill rotWithShape="1">
          <a:blip r:embed="rId5">
            <a:extLst>
              <a:ext uri="{28A0092B-C50C-407E-A947-70E740481C1C}">
                <a14:useLocalDpi xmlns:a14="http://schemas.microsoft.com/office/drawing/2010/main" val="0"/>
              </a:ext>
            </a:extLst>
          </a:blip>
          <a:srcRect l="19756" t="28693" r="24689" b="22685"/>
          <a:stretch/>
        </p:blipFill>
        <p:spPr bwMode="auto">
          <a:xfrm>
            <a:off x="4667365" y="4005064"/>
            <a:ext cx="422446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165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s-EC" sz="3600" b="1" i="1" dirty="0" smtClean="0">
                <a:latin typeface="Century Gothic" pitchFamily="34" charset="0"/>
              </a:rPr>
              <a:t>4. ESTUDIO FINANCIERO</a:t>
            </a:r>
            <a:endParaRPr lang="es-EC" sz="36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38914" name="AutoShape 2" descr="data:image/jpeg;base64,/9j/4AAQSkZJRgABAQAAAQABAAD/2wCEAAkGBxQREBAUERQUEhUQFBYRFhQXERUXGBQUFBQXFxUXGBYYHSghGB0lHBQUIjEhJiksLy4uGB8zODMsNygtLisBCgoKDg0OGxAQGzckICQrLzQsNzI2NywsLywrLCwvLDcsLSwsLSwsLSwsLCwsLCwsLCw3LCwsLCwvLCwsNywsLP/AABEIAJsAzwMBIgACEQEDEQH/xAAcAAEAAgMBAQEAAAAAAAAAAAAABQcBBAYDAgj/xAA/EAACAgECAwUFBQUFCQAAAAABAgADEQQhBRIxBhMiQVEHYXGBkRQjMmKhQlKCscGSssLS8BUXM1NyotHh4v/EABkBAQADAQEAAAAAAAAAAAAAAAACAwQBBf/EADERAAICAQIDBAgHAQAAAAAAAAABAhEDBCESMUEyUZGxEyIzYXGBofAFFUJSwdHhFP/aAAwDAQACEQMRAD8AvGIiAIiIAiIgCIiAIiIAiIgCIiAIiIAiJgmAZmJqcT4gmnrNlhwB9SfIAeZmh2W4u2rqssZQg71kQD9xQOp9c80jxK6OWuRNxESR0REQBERAEREAREQBERAEREAREQBERAEREAREQBNTimvSisu5wB0A6k+QHvm1IDtpxAU6ZtgWfwLkZwSNz8hmV5JcMWyMnSsr3j/Gn1VuW2x+BAc8o/qfUywewtBTQ052Lc7/ANqxj/WR/s74VyUte34rz4fy1D8PzJy3zE7CU6fG168nzK8cH2mZiYmZqLhERAEREAREQBERAEREAREQBERAEREAREQBERAMGVj231ov1YrLFa6RysQM8qgc9zD3hQfoJY3ENUKqrLG6Ihf6DMrPs/w2zVLxCxT4zS1QbGcvdkuMevJt/EJl1DbqKK57tRNd/alcvhq09PIp5FHM3QdPTyAhfanqicCin1/a/wA04YUshCMCjVkhkYEMh5f2hjbrPUIM/D/Q8p58tTlXU3rHEsns5281Ws1CVJRSQSC3iYEVhgHYbnJAJ290scSkuwOsqo1yNdsCrKHzhUcjJycdD0+Jl2gzfpMjnC27KMsUnsZiImsrEREAREQBERAEREAREQBERAEREARE+WP6QDV4lxKvTrzWsFHQepPoB5yFTtzpCRlnUE45zU/J/axichY7cW4jy5IpTPT/AJSnfHoXON/ePSWDr+D120dyFCqFwmAPAR0IEzqc5W49PqV3J8iH7e8QC6LwkHv2VQQc5X8RI+QkRpeHBeCFmsvp5j9qLUHFhywCgfFQoPwlf8V19lbnRuf+BYyqn7rvgYH5TsQPeZbfaw/ZuGMFu+z92qViwIW8wuMD16fOVq5Scmugx252UzXzWHvCuWtwpy7Ev0yzNnfabwpbbpt1/H0+siqmrQKOd69xhGC84IIKkgg+HcyWFYzkWcwA9Kf8s8TNd2eoid7C6Yvqe6srpvVj3jc6nmqQA4KZbfLcu2JcIEqj2eVEa1D3RsAU/e82O5LBs5Crg82MbkectiezoPZWZc/aERE3FIiIgCIiAIiIAiIgCIiAIiIAiYzPiy5VGWIA9SQP5wD0M57t1xDudDcQcNYO6H8exx8syeWwEZBBHqDK29rmu8emoHo1pHvJ5E/xyvLKoNkJuoskfZvpko0duptIQWtksxwFrr2GSffzH6TmeP8AarU2X3fZdaORT4FrRD4TjG53J3ll0cNCaNaCOYLUEIz1IHr8ZVPE+FJ1t09ZsHMoUBSrsRzKM7EdPPpPM1md4FGC2s1afEmjntdwbUX6mvVPqg9gKMH7s5PdnKnbbqB5eU6BuJa90dLdUtqkcpV6FYb/AB6GBwwKoCDlPUDms292AZH8Tp8I73ULShI/CmCx6Yyzk/QTzo63LN0pbfD+jT6KKV0c3eLDqF7tX76puVlUL4lC/iJLHBxjb3TqqjzBdrBtkAhxv57yO11TGzTOWa2lQiCxGX8W/NzOQB0I2MmtVX0PdoR+yS6Yx6naNRNS4V7vvmSjHmSnYOsHXIabUDoD3lZty7VkHOEJ6AkHPlLZAlX+z/WKmqCNSAbAQjVqzBCMlu8cAKAQBjqcgy0Z7X4f7Ex5+2IiJuKRERAEREAREQBERAE8rrlUZYhQPMkAfUyN7T8dr0VDW2b+SLnBd/IA+Xx8gJXvBuG6ri9hu1DlKgcDA2H5a1PmPU5+crnkrZcyMpVsi0aNUlgzW6uPVWDfyntmclf2HqSsnTPbVcoytgtbJI6BvLB+E8ezPa3KXprCEt0gLM3TnReu37wPkOuRic46dSHF3kl2w7Tpoqx0a2zPIn+Jvyj9ZzHAuAX8Qxfq7HVG3UDZnHu/cX4DJ93WRHZzTPxfiFl9wPdIQzL5coJ7uvPyOfg0sjtJe9enPc+AsQgYY+7B6sFPXHpKZyTTyT7KORjxsheK9j1qrL6F309yDmH3rcth9G5jj5yutHxSziHFtL3+AwdEcHbHcEswIPQkqdvfHEdBc1wRrRe5HNvYTjHkQ34T12kLpuzer+0u7VIE3GQ4zuMAkA79JhWuxST6Lnz5/I0S0j2P0LxLnNNndMFcr4WwCAfXB6yluO6rUEqj8ty2EFLByqRZkY3KkMhJG23nvM6enUafDV2cjE7Krnc+Q5ehz6TW7V6myyhOTketbK2b7t07twC2HGSFAOD5ZyJmzahajJBpGrHj4E7N/R0g182qqpqYtjI5SMeX7XxmhdrdID3YdAbM1nua0LAHY4YBsH4bzfU8qVlqaDgYDG2vJON8nk9ZG63jNiBu6WvmGBy1BrSQSAw5kUKu2dznEyY4ScnXnS/ktb2NRdHpqtSlVXJYLFJIdyCC7YUEAjJChjv0+c6C93VeVLtOiABRkOwGNseKwATnNXr3NtJeko1SDxsnec4YNsVXIByAc7Z32E37tfVnPdXDO3h0oz8d68YluXHKXDe/138jlosD2a6XxXWHUfaDsCMLyq3qmM7eWQcSwJXXs24UHf7U6WrYq92Da2WKnO3KDhRgDbHnLFnt6BVh5ffyMOZ+uIiJtKhERAEREAREQBMGZnP9t+K/ZtFawOGcd2vuZ9sj4DJ+U5J0rD2K+43a3FuKLVWfuqiUU+QUH7yz54/RZbGi0qU1pXWOVUAUD3CcP7JuDhKLL2G9p5E9yL1PzP8AdE7u/m5W5cc3KcZ6Zxtt8ZTj2XGyMV1Go1KVjNjKg9WYKPqZSftM1NLaxm09qOLqwWKMGAcHDAke4KZEccsua5vtTmywb5LAjH5R+yNvSQvFan5qgKrHyd+VXyBkeg6bzG9WsjpLYvnp7juXT2A1+j02krr+0VCx/HZzOF8bAbZbHQAD5SU7agvpl5ES5S6lgWx4QDujDzzjeVCNAwUsylVHUsOUD6yR7MdoGNWr09Ki/Bqfu+bwlMv3qoSdmPhI9498olrHkxSjVKuZbHCotMgKAK9Urm51WwZBQ5ddvEG5wRzZO3rgzqTonIIW3VOMcy4+zAkeWSVnFauupNY7KX0qltldXRkOfFuwKmSV/c83KusvdeuRain4AhekyZ8bfC13d1/fiaIy5m1quH2myksOUd6rZsuL2NykHCquFU7eXr5Ty7QobiuL8WtzJbRYoUkDIUFTys4wfU+U3Oz3D9CLqm+8NgsU87MzOQGBPXy9cS2uJdmaNSAenmPCjjf3OD+mJbhxZMj4ofp91ed34ohPIo7PqVFRRqa6eYNRWBsAUfORv+8RPXhWlt1FgFutVcuoKKqoCCd8k7jb0nUa32XrkkMMei1Iv6RouxlVDA8rMw82/wDQAl0NBkvevBf6VvPHobOv9nRZg1dtnhGFXnRl6YG1ik/90ieIdlNexAweUbZ+7/konZ8PverABJX0O4Hw9JOUa4MP6TWvw/FZV6aRyvZqu/S1BHYsc5OV2/X4CdHVxY/tL9P/ABN02AzzapT5CbIRUIqK5FTbbtn3XrUPnie4sBmgdKswNPjoSJM4SWZmR6FhNqpoB7REQBMTMhe1vGTo9LZcq8zLhVBzjmY4HNjykZSUVbOpXsSz2hQSxAA8ycD6ypvax2hrtaiqmxLFrDWMUcMOc+FRkeYHNt+acpxXjF+qbN9jP58vRR8F6TnNfYVvryPA2Bn3j1z08pger9I3GK2Jzw+qXxwTtboKKKaReB3aKuSj4JA3PT1zOh0/F6rq3eixLuUE+FwdwCQD+7085+e51HYbh9/2ulgCqtzK3kHQq2RjzGZXDXNtRa5ljwJKzj+0d6tqAxrOnYkCxMkDmPUrnyzJ6jSjlRv9pWbgAqCvhGOmxzOz4n2IDknmZcbYIDr8gdx9ZF/7uxvlqz7+4/8AqVT0uWUVFdPg/Mms0bIQ8A0ZZe91L358ntA3/wCkbzo+wvDNONYwUBgK2TAUcuW6An1wDNjQ9gUGMl2x5BQg/Tf9Z2vAuBJpwOUBcdAJPT6LJGalkla7jmTOmqSIDjXYutiSps5TuVFrdfnmRVfYukY3sOPz4/kBLMYTVu0gab/+fH+1Gfjl3nH6Ls/VV+BACep8z8TJ/hfMpxvibi8P33M2qtMFlqSXIi9z0QzD1A9RPsLMzoI+3QKem01m0ZHSTGJ8sJ0EbWSOs2FM9+SOSAeYn0J9cszywD5xPRJjE+lE6D0iIgCQ/aThjairkU43z5YPxB6j3SYmJGUVJcL5HU6dlRarsfYDvpw3vrsK5/hbYTVHYZrDh9NYwHTN4H90S5sTGJh/LsadptfMt9PJld8I7EWr1WmnbGcGxx82OJ2nCuEJpwcczsdi7EEkegwMAe4SQjEuxaTFjfFFb+L+pGWWUtmfLAGfA0656fpPXEyBNNFZhVmZnEQDGIxMxAMYmYiAIiIAmJmYgHziMT6idBjEYmYgGMTIiZxAMxEQBERAEREAxiZiIAiIgCIiAIiIAiIgCIiAIiIAiIgCIiAIiI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5602" name="Picture 2" descr="https://atochaemprende.wikispaces.com/file/view/3915515098_715251eb57.jpg/299451120/450x450/3915515098_715251eb57.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76972" y="1841404"/>
            <a:ext cx="4525963" cy="4525963"/>
          </a:xfrm>
          <a:prstGeom prst="rect">
            <a:avLst/>
          </a:prstGeom>
          <a:noFill/>
          <a:extLst>
            <a:ext uri="{909E8E84-426E-40DD-AFC4-6F175D3DCCD1}">
              <a14:hiddenFill xmlns:a14="http://schemas.microsoft.com/office/drawing/2010/main">
                <a:solidFill>
                  <a:srgbClr val="FFFFFF"/>
                </a:solidFill>
              </a14:hiddenFill>
            </a:ext>
          </a:extLst>
        </p:spPr>
      </p:pic>
      <p:sp>
        <p:nvSpPr>
          <p:cNvPr id="11" name="6 Marcador de contenido"/>
          <p:cNvSpPr txBox="1">
            <a:spLocks/>
          </p:cNvSpPr>
          <p:nvPr/>
        </p:nvSpPr>
        <p:spPr>
          <a:xfrm>
            <a:off x="146460" y="2191381"/>
            <a:ext cx="3563888"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1" u="none" strike="noStrike" kern="1200" cap="none" spc="0" normalizeH="0" baseline="0" noProof="0" dirty="0" smtClean="0">
                <a:ln>
                  <a:noFill/>
                </a:ln>
                <a:solidFill>
                  <a:schemeClr val="tx1"/>
                </a:solidFill>
                <a:effectLst/>
                <a:uLnTx/>
                <a:uFillTx/>
                <a:latin typeface="Century Gothic" pitchFamily="34" charset="0"/>
                <a:ea typeface="+mn-ea"/>
                <a:cs typeface="+mn-cs"/>
              </a:rPr>
              <a:t>Origen</a:t>
            </a:r>
            <a:r>
              <a:rPr kumimoji="0" lang="es-ES" sz="1600" b="1" i="1" u="none" strike="noStrike" kern="1200" cap="none" spc="0" normalizeH="0" noProof="0" dirty="0" smtClean="0">
                <a:ln>
                  <a:noFill/>
                </a:ln>
                <a:solidFill>
                  <a:schemeClr val="tx1"/>
                </a:solidFill>
                <a:effectLst/>
                <a:uLnTx/>
                <a:uFillTx/>
                <a:latin typeface="Century Gothic" pitchFamily="34" charset="0"/>
                <a:ea typeface="+mn-ea"/>
                <a:cs typeface="+mn-cs"/>
              </a:rPr>
              <a:t> aplicación de recursos</a:t>
            </a:r>
            <a:endParaRPr kumimoji="0" lang="es-EC" sz="16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2" name="6 Marcador de contenido"/>
          <p:cNvSpPr txBox="1">
            <a:spLocks/>
          </p:cNvSpPr>
          <p:nvPr/>
        </p:nvSpPr>
        <p:spPr>
          <a:xfrm>
            <a:off x="4860032" y="3121597"/>
            <a:ext cx="3563888"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1" u="none" strike="noStrike" kern="1200" cap="none" spc="0" normalizeH="0" baseline="0" noProof="0" dirty="0" smtClean="0">
                <a:ln>
                  <a:noFill/>
                </a:ln>
                <a:solidFill>
                  <a:schemeClr val="tx1"/>
                </a:solidFill>
                <a:effectLst/>
                <a:uLnTx/>
                <a:uFillTx/>
                <a:latin typeface="Century Gothic" pitchFamily="34" charset="0"/>
                <a:ea typeface="+mn-ea"/>
                <a:cs typeface="+mn-cs"/>
              </a:rPr>
              <a:t>Estados</a:t>
            </a:r>
            <a:r>
              <a:rPr kumimoji="0" lang="es-ES" sz="1600" b="1" i="1" u="none" strike="noStrike" kern="1200" cap="none" spc="0" normalizeH="0" noProof="0" dirty="0" smtClean="0">
                <a:ln>
                  <a:noFill/>
                </a:ln>
                <a:solidFill>
                  <a:schemeClr val="tx1"/>
                </a:solidFill>
                <a:effectLst/>
                <a:uLnTx/>
                <a:uFillTx/>
                <a:latin typeface="Century Gothic" pitchFamily="34" charset="0"/>
                <a:ea typeface="+mn-ea"/>
                <a:cs typeface="+mn-cs"/>
              </a:rPr>
              <a:t> financieros Proyectados</a:t>
            </a:r>
            <a:endParaRPr kumimoji="0" lang="es-EC" sz="16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3" name="6 Marcador de contenido"/>
          <p:cNvSpPr txBox="1">
            <a:spLocks/>
          </p:cNvSpPr>
          <p:nvPr/>
        </p:nvSpPr>
        <p:spPr>
          <a:xfrm>
            <a:off x="205840" y="4381528"/>
            <a:ext cx="3563888"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1" u="none" strike="noStrike" kern="1200" cap="none" spc="0" normalizeH="0" baseline="0" noProof="0" dirty="0" smtClean="0">
                <a:ln>
                  <a:noFill/>
                </a:ln>
                <a:solidFill>
                  <a:schemeClr val="tx1"/>
                </a:solidFill>
                <a:effectLst/>
                <a:uLnTx/>
                <a:uFillTx/>
                <a:latin typeface="Century Gothic" pitchFamily="34" charset="0"/>
                <a:ea typeface="+mn-ea"/>
                <a:cs typeface="+mn-cs"/>
              </a:rPr>
              <a:t>Evaluación Financiera</a:t>
            </a:r>
            <a:endParaRPr kumimoji="0" lang="es-EC" sz="16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4" name="6 Marcador de contenido"/>
          <p:cNvSpPr txBox="1">
            <a:spLocks/>
          </p:cNvSpPr>
          <p:nvPr/>
        </p:nvSpPr>
        <p:spPr>
          <a:xfrm>
            <a:off x="2768531" y="1412776"/>
            <a:ext cx="3563888"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1" u="none" strike="noStrike" kern="1200" cap="none" spc="0" normalizeH="0" baseline="0" noProof="0" dirty="0" smtClean="0">
                <a:ln>
                  <a:noFill/>
                </a:ln>
                <a:solidFill>
                  <a:schemeClr val="tx1"/>
                </a:solidFill>
                <a:effectLst/>
                <a:uLnTx/>
                <a:uFillTx/>
                <a:latin typeface="Century Gothic" pitchFamily="34" charset="0"/>
                <a:ea typeface="+mn-ea"/>
                <a:cs typeface="+mn-cs"/>
              </a:rPr>
              <a:t>Presupuestos</a:t>
            </a:r>
            <a:endParaRPr kumimoji="0" lang="es-EC" sz="16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5" name="6 Marcador de contenido"/>
          <p:cNvSpPr txBox="1">
            <a:spLocks/>
          </p:cNvSpPr>
          <p:nvPr/>
        </p:nvSpPr>
        <p:spPr>
          <a:xfrm>
            <a:off x="4716016" y="5589240"/>
            <a:ext cx="3563888"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1" u="none" strike="noStrike" kern="1200" cap="none" spc="0" normalizeH="0" baseline="0" noProof="0" dirty="0" smtClean="0">
                <a:ln>
                  <a:noFill/>
                </a:ln>
                <a:solidFill>
                  <a:schemeClr val="tx1"/>
                </a:solidFill>
                <a:effectLst/>
                <a:uLnTx/>
                <a:uFillTx/>
                <a:latin typeface="Century Gothic" pitchFamily="34" charset="0"/>
                <a:ea typeface="+mn-ea"/>
                <a:cs typeface="+mn-cs"/>
              </a:rPr>
              <a:t>Análisis de escenarios</a:t>
            </a:r>
            <a:endParaRPr kumimoji="0" lang="es-EC" sz="16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378647" y="498643"/>
            <a:ext cx="8229600" cy="778098"/>
          </a:xfrm>
          <a:ln w="76200">
            <a:prstDash val="lgDashDotDot"/>
          </a:ln>
        </p:spPr>
        <p:style>
          <a:lnRef idx="2">
            <a:schemeClr val="accent6"/>
          </a:lnRef>
          <a:fillRef idx="1">
            <a:schemeClr val="lt1"/>
          </a:fillRef>
          <a:effectRef idx="0">
            <a:schemeClr val="accent6"/>
          </a:effectRef>
          <a:fontRef idx="minor">
            <a:schemeClr val="dk1"/>
          </a:fontRef>
        </p:style>
        <p:txBody>
          <a:bodyPr>
            <a:normAutofit/>
          </a:bodyPr>
          <a:lstStyle/>
          <a:p>
            <a:r>
              <a:rPr lang="es-EC" sz="3600" b="1" i="1" dirty="0" smtClean="0">
                <a:latin typeface="Century Gothic" pitchFamily="34" charset="0"/>
              </a:rPr>
              <a:t>Estructura de financiamiento</a:t>
            </a:r>
            <a:endParaRPr lang="es-EC" sz="36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22530" name="AutoShape 2" descr="data:image/jpeg;base64,/9j/4AAQSkZJRgABAQAAAQABAAD/2wCEAAkGBxQSEhQUEBQUFRQVFRQUFBQUFBQUFBQWFBQXFhYUFRUYHCggGBolHBQUITEhJSkrLi4uFx8zODMsNygtLisBCgoKDg0OGhAQGiwkHR0sLC8sLCwsLCwsLCwsLCwsLCwsLCw3LCwsLCwsLCwsLCwsLCwsLCwsLCwsLCwsLCwsN//AABEIALgAuQMBIgACEQEDEQH/xAAcAAABBAMBAAAAAAAAAAAAAAAAAQMEBQIGBwj/xABDEAABAwIEAgcFBgMFCQEAAAABAAIDBBEFEiExQVEGBxNhcYGRIjJCobEUUoLB0eEjYnIzc5Ky8SQlNENjorPC8BX/xAAZAQADAQEBAAAAAAAAAAAAAAAAAQIDBAX/xAAmEQEBAAIBAwMFAAMAAAAAAAAAAQIRAxIhMQRhwRMiMkFxUVJi/9oADAMBAAIRAxEAPwDuKEl0qAEIQgBCEl0AqEl0IBUJLpUAIQhACEIQAhCEAITU0uUc0x9s7vn+yWwmIWEL8wvss0wEIQgBCEIAQhCAEiVNVEwYCTw+Z4BALLMGi5/18FDdVOdtp8yorSXnM7yHIclMiYotPTEMJ3J9SsuzI4n1KkNCWyRowmc3fXx/VSYpw7bflxWD2KHK2xuNCE5RpZoUejqc45Ebj81JVpIgpUjjbdACxfIBuQok1UT7un1UdTs9H6qUOtbgTf0TBSIUml09QALFSGSg7EKsuhPZaWyFBhqSN9R8wprXX2VS7IqEITAQlQgEVNiU+aTKNm7/ANR/ZXJWsU8mYl3Mk+pSpxZQBTIwocJUthUGfCVYApboAco0wT7nKPKUggmXs3h3kfA7q7BVBWbK1wmXNEw91vQ2/JXiVSyoFTNmNhspVU+zT36KtRlRCoQotfWCJo0LnOOVjBu53IKTSkKDR007XZ53D226RN2ZYjjxKmoBUKgq8Tlp5yJheF5uw8hbgeNuSvWOBAINwdQRsQdigMk/SS2Njsfqo6EBboWEL7tBWa0SVIlQgEIWoULrC3LT0W3lajVs7OZ7e/MPB2v6+iVOLSF6lMequCVS2SKFJwelzqIJFlnQR9z0xI5YukTEsiAj1j9FYdHD/B/G/wCqo6+bRbHg8OSGMHe1z4u1/NViVLXnYeKiKViA1b5qIlThbrDCafPLJK74SYo+4Ae2R3kkjyWSkYPo17eIe4+TzmH1I8kQVliHvN8D+SjKRiHvN8D9QoyKIfxHDxPAY3cWgtPEOA9kha10XrR2RZI5oMbiNXAaHx5G63OD3W+AWDKOMG4YwHmGi/qq0W1MK2M+64O/pu7/ACgpxshPuskP4C3/ADWV4kCXSNmKRpDdRZPoQqIIQlQCKk6S0Rc0SMHtMvfmWcfTf1V2iyA0mmqQQp0c6TGsCc0mSnFxu6Pjfmz9FUU9b6jQjiDyI4KNKX4lWXbKqbVLL7SkFg6ZRZp1Elq03RQSVDrR+7ezn/C39T3JhJw2m7eUD4GEOefo3zW5BRsPoWwsDGcNSTu48SVKVSJRa9vs35FQFbvbcWVXKyxslkcYIa4tOZu+1uDhyP6oQpNnPUB5FgQQDcHhqOOxWCEIoW0PujwH0WarY6xw0c0EcxobeB0PqpkNS122/I6H0VypPISXSpgIQhACEiEAqxuglcZ6wenkk73U9G8sgbdskrDZ0ztiGuGzBqNN/De8MLndROWUxm63Dpt1hx0Vo4GtqJ7kOYH2bFbjIQDr/LvvstHwbpZPW1sbaoRMbJcMbGwNOa3ssc8m5G/nZaQyINFmgBOwyEFrm6OY4OaeIc03HzC7J6bGY6/bmvPd+zsmOTxUsbXvZI4F2X2SNCdrk7clSN6UROcGsp5XFzg1o7VtySbAAZfzW4YdUR1tI2RzQWyx2e089nN8iD6LSOr6Jn2uS+pa13ZF3AZsp8Ta2qr0vFw3h5Ms8N5Ye9Vy55zPGY5alTenTHw0jpYXZHhzLXAcHEuALLHx37lr2B9Z1ZEWCYQyRjQsazsnW7nN0HorHrbxG5hp28AZXj1awfJx8lzshZcHDjcN2eRy8lmWo7Hh3W5SvIEsU8V/is2Rnq03+S3DCekFPUi8EjX9w3HiN15tAT9JO6NwcwlrhsQbEeBCq+ll8Upz39vTyYqYMw71x3B+s6phsJmCdo5nJJbucAQfMLoXR3pzS1dg1xjef+XLZpvyBvZ3kVy58OWPmN8eTHLwsHC2h3SK0liDt1EkpCNtfqsLGsqMhKWkbpEjCEIQSTFVke9r38VNY8EXGyqU7Ty5T3cU5S0s0JAUqsghCq+kmORUUD5pjo3Rrfie4+6xveUSbDWOtjpJ9mpxBGbTVALdN2RbPf3XvlHieS4s0ho5Ack/j2Jy1Uzp57F79w3ZjR7rG8wB+ZVfLOA269Hhx+nj7uLky66lNkB2SO019VBpqoPIIFtwrFb45dUZ2ab91Y4xkjqIHHZrp4+72bPA9Gn1UTofUZKqI/eu0/iafzWo4bWGCQPG1ns8pGlhHzv5KwkqSxuZuhGoPfsPquz0nFPp83/U+Kz5c71Ye1M9JcS+0VMsg+JxDe5jfZb9L+ap36J6NtljLDxXD06mp+mm93ufoaKWY2hjfIQLkMaXEDmbBZT0kkZtKx0Z5Pa5npcarsHU5Gz7E9zBYmd4J4+yGhtz4G/mt5mha8FrwHA7hwBHoVzZepuOWtN5wSze3mGRquuieAGqc4OvkaNSLg3O1iPVbZ0+6OUjZCKfNHMRmcG+1COWZh117iEnQCq+zMcyZliXE52+65thbQ6hHJ6iXC3HyMOGzLv4dFwzEC1rWTNyWAa13wmwtrxBVwCtRlxlnaMaD2jHDU/dudir3CgWl7N2ttl7r62XBK67BX+/+EfUphP13v8A4R9So6V8nPCTJSEajX5FR1cBUGJVmWqbEdnx3Hc4E39R9EWCU+hIlSNPoX3bblopSgYedT5KdZXEUErV+kWGRVU8faNzGEPABJLQZMuY5dr2aBfvK2hUeHu1kze+ST+3lsi3Qcu6Z9BX04dNAM0I1e3d0XMjm36Kj6v+h3/6VQXSXFLER2pGnav3ETT4WLjytzXUcNxuPEYJWMe5maSSDtCLABtwXsJ0PctgpMOjoqIx0zcrIoXlmtySGk5ieJJ1v3rf6+Vx6b5ZfSx6tx5kMrXVMzowGsMsmRrdgzMQ0DyAViqHBztfl+SujJppqu3hv2ubln3MiLgp+aW7G95H0/ZMM1TclY97hnN/IA6NsBp4BdWHL0TKf7Rlcd9/8Hr66fNLLsknIv7F7WHvWvfjtwTUru4rLfY9Os9RtVeCpjNvZma4eD2AfVi6aQuM9Qsn8esbf4Ijb8T9V2cLy+X867+P8Wvy0LM7i5oLidSeKBTM+630CnV7LOvz+qjLCtYaqoA6NzABqCNNPBMdE8U07CQ2c0nITxF7lviFNC1/H8OIPas8TbcH7wRKG0V3v/hH1KYCrMCrXysJkNy0hoPGwF9eZ1Vk51gTyF/RAXDnAC50AFyTwXP6mu7euY5vuhzWt/pbx89fVNYtj8tQMps1n3W/meKl9GcOIPau5WZ333d4cPNO0pGxoQhSpMw8anyU26jULPZvz/0UhXEUpK5r066XGOQNomxnsn/7TUvcBHHbePKDdztd+G2vDYOsuulhoJHQPLHuLI843aHus4jkbX1XDMTwlrYaeNpytydo6w/tJCSM7uZAFhy1XRxcVy7ss+Tp7G6/pi9lCcNYyMsGYPma7P2gL812AgWHeu29GIHy4DEyE2kfQljD/MYyG/NeY73XqbqtffCaL+5aPQkKc1YvNtJTujcWPaWOYcrmOFnNI4EFW4bop3WhWdpi1SW/AWR/4GD9VTl5Dd9V18OXZzcuPc++UNFzsE1NQzxNZLNBLHGXCz3xuY05trEhbD1W4H9rxFhkGaOnHbuB1BcD/DB/Fr+Fdt6aYSK2iqKfTM+N3Zk8JGjNGf8AEAs+Tn+7S8OLtt54Y4HUG6WQKopb8iCNCOIIOoKmzNuF0Y57jG4arp3Uj0ekbJJWOGWNzDFFfeQ5vbcO4FtvVdhWh9TVZmwyNvGKWaP/ALy8fKQLeO1Xncl+6u3CfbGNVFmb3jUKqVuZFEqor6jfiOaysXENCVIpM3T0zWXyC2Y3IG17W8lnI24I5gj1FlkhAVFF0fYyxec57xZvordCEAJyGPMbf/WSRRlxsFZQQho+pTk2LTjRYWCVCVWlp3WqP93Sf1w/+QLk2MD+HS/3H/u79V1vrMN8Pm7jGfSRq5DiRvFTH/pvHo8fqu3017Se/wAOXnne/wA+XOl6V6sq5sWDU8jzZscUj3H+VjnE/ILzW7c+JXb+jFfHFgbG1TbxiKUvYbjOwucQ3nrp6rnynZvHKHVL6iWSZw1lkfIe7O4ut5XsnZrjgbeKrI6t9zY2uSbC2l+A8EVMrnDVxPidF0TKSMbjbXc+pyiENE6Zws+okLxffs2DIweBIe78S3l1Wuc9GcXcykgjcLFkTWkHuCsn40uTLzXRj4ct6cU3Y4lUsaA1r3dq2+1pBmPzzKtjNxo4fJTOsl7pKvtCDlMcbQbaXbmuLqjYRZdOGeowzxdW6l8XyuqKYm+YCduvEAMf8si6sJ15/wCrbpAaapER/s6ghp/lf8DvPbzC7NHUrn5fy21w8LsTpe1VSJyj7SVmtaOcDusLclWOrCmX4g4JaNbpbKHhkpe0uPF30AUpzrC/LVSZ5kBP7qRFSD4jfuChRV/cpUdWq0W09jQBYLIKOyoCdbIEyZoQlTDSOn0t6GcdwPo8Fcqrv+HpfCYej2rp3TBpdSzhoJOQ2AFybEHQDfZcvq83YQAtfdrpgW5HAi5aQSLcV2ems7f34rm599/58tKw3DjPP2Y2LjmPJoOq33pLTvNI5kYJADfZHJpGw8As+hGBGNr5Hiz5HE2I1Db6D81ucNFdYZZarbHHccIooM7g1u5KkNpXPd2cTS95NgGi5+Ww7126TozBI7O+Jhd961neo3U/D8FjiFomNYDqcote/Pmn9Sa8d09F212jw1waM29hceSknDitnbRp0Uaytaacs6aYJI6AmNhcWua6zRc2G9gN1odNGHOybO5HQjxC9Jto+5Nz4HFIQZYmPI2LmgkeZWmHJryjLDfhwTozgstRUsELbiORhe/4GBrg43PPTbfVd6gpVNpqBsbQ1jWtA4NAaPGwUkRKM8uqqxx0gtp1n9lU4RJwRqFKs0Safhl9leCNZtjQapoKRzG2tfUnS3GyfkhcQRY6i3BWQYssqWgp46IhSI6cqxEaXs0wishT7GJ1rFlZAI0LNIhMlXNhoKo6norG513XKEIB6HBGM0AUhtABwQhAONpVmKZCEBmIFmIUISDIRLIRIQgMxGshGhCAyEayDEIQGQasg1CEAoCyDUIQYslQhMglQhACRKhAf//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2532" name="AutoShape 4" descr="data:image/jpeg;base64,/9j/4AAQSkZJRgABAQAAAQABAAD/2wCEAAkGBxQSEhQUEBQUFRQVFRQUFBQUFBQUFBQWFBQXFhYUFRUYHCggGBolHBQUITEhJSkrLi4uFx8zODMsNygtLisBCgoKDg0OGhAQGiwkHR0sLC8sLCwsLCwsLCwsLCwsLCwsLCw3LCwsLCwsLCwsLCwsLCwsLCwsLCwsLCwsLCwsN//AABEIALgAuQMBIgACEQEDEQH/xAAcAAABBAMBAAAAAAAAAAAAAAAAAQMEBQIGBwj/xABDEAABAwIEAgcFBgMFCQEAAAABAAIDBBEFEiExQVEGBxNhcYGRIjJCobEUUoLB0eEjYnIzc5Ky8SQlNENjorPC8BX/xAAZAQADAQEBAAAAAAAAAAAAAAAAAQIDBAX/xAAmEQEBAAIBAwMFAAMAAAAAAAAAAQIRAxIhMQRhwRMiMkFxUVJi/9oADAMBAAIRAxEAPwDuKEl0qAEIQgBCEl0AqEl0IBUJLpUAIQhACEIQAhCEAITU0uUc0x9s7vn+yWwmIWEL8wvss0wEIQgBCEIAQhCAEiVNVEwYCTw+Z4BALLMGi5/18FDdVOdtp8yorSXnM7yHIclMiYotPTEMJ3J9SsuzI4n1KkNCWyRowmc3fXx/VSYpw7bflxWD2KHK2xuNCE5RpZoUejqc45Ebj81JVpIgpUjjbdACxfIBuQok1UT7un1UdTs9H6qUOtbgTf0TBSIUml09QALFSGSg7EKsuhPZaWyFBhqSN9R8wprXX2VS7IqEITAQlQgEVNiU+aTKNm7/ANR/ZXJWsU8mYl3Mk+pSpxZQBTIwocJUthUGfCVYApboAco0wT7nKPKUggmXs3h3kfA7q7BVBWbK1wmXNEw91vQ2/JXiVSyoFTNmNhspVU+zT36KtRlRCoQotfWCJo0LnOOVjBu53IKTSkKDR007XZ53D226RN2ZYjjxKmoBUKgq8Tlp5yJheF5uw8hbgeNuSvWOBAINwdQRsQdigMk/SS2Njsfqo6EBboWEL7tBWa0SVIlQgEIWoULrC3LT0W3lajVs7OZ7e/MPB2v6+iVOLSF6lMequCVS2SKFJwelzqIJFlnQR9z0xI5YukTEsiAj1j9FYdHD/B/G/wCqo6+bRbHg8OSGMHe1z4u1/NViVLXnYeKiKViA1b5qIlThbrDCafPLJK74SYo+4Ae2R3kkjyWSkYPo17eIe4+TzmH1I8kQVliHvN8D+SjKRiHvN8D9QoyKIfxHDxPAY3cWgtPEOA9kha10XrR2RZI5oMbiNXAaHx5G63OD3W+AWDKOMG4YwHmGi/qq0W1MK2M+64O/pu7/ACgpxshPuskP4C3/ADWV4kCXSNmKRpDdRZPoQqIIQlQCKk6S0Rc0SMHtMvfmWcfTf1V2iyA0mmqQQp0c6TGsCc0mSnFxu6Pjfmz9FUU9b6jQjiDyI4KNKX4lWXbKqbVLL7SkFg6ZRZp1Elq03RQSVDrR+7ezn/C39T3JhJw2m7eUD4GEOefo3zW5BRsPoWwsDGcNSTu48SVKVSJRa9vs35FQFbvbcWVXKyxslkcYIa4tOZu+1uDhyP6oQpNnPUB5FgQQDcHhqOOxWCEIoW0PujwH0WarY6xw0c0EcxobeB0PqpkNS122/I6H0VypPISXSpgIQhACEiEAqxuglcZ6wenkk73U9G8sgbdskrDZ0ztiGuGzBqNN/De8MLndROWUxm63Dpt1hx0Vo4GtqJ7kOYH2bFbjIQDr/LvvstHwbpZPW1sbaoRMbJcMbGwNOa3ssc8m5G/nZaQyINFmgBOwyEFrm6OY4OaeIc03HzC7J6bGY6/bmvPd+zsmOTxUsbXvZI4F2X2SNCdrk7clSN6UROcGsp5XFzg1o7VtySbAAZfzW4YdUR1tI2RzQWyx2e089nN8iD6LSOr6Jn2uS+pa13ZF3AZsp8Ta2qr0vFw3h5Ms8N5Ye9Vy55zPGY5alTenTHw0jpYXZHhzLXAcHEuALLHx37lr2B9Z1ZEWCYQyRjQsazsnW7nN0HorHrbxG5hp28AZXj1awfJx8lzshZcHDjcN2eRy8lmWo7Hh3W5SvIEsU8V/is2Rnq03+S3DCekFPUi8EjX9w3HiN15tAT9JO6NwcwlrhsQbEeBCq+ll8Upz39vTyYqYMw71x3B+s6phsJmCdo5nJJbucAQfMLoXR3pzS1dg1xjef+XLZpvyBvZ3kVy58OWPmN8eTHLwsHC2h3SK0liDt1EkpCNtfqsLGsqMhKWkbpEjCEIQSTFVke9r38VNY8EXGyqU7Ty5T3cU5S0s0JAUqsghCq+kmORUUD5pjo3Rrfie4+6xveUSbDWOtjpJ9mpxBGbTVALdN2RbPf3XvlHieS4s0ho5Ack/j2Jy1Uzp57F79w3ZjR7rG8wB+ZVfLOA269Hhx+nj7uLky66lNkB2SO019VBpqoPIIFtwrFb45dUZ2ab91Y4xkjqIHHZrp4+72bPA9Gn1UTofUZKqI/eu0/iafzWo4bWGCQPG1ns8pGlhHzv5KwkqSxuZuhGoPfsPquz0nFPp83/U+Kz5c71Ye1M9JcS+0VMsg+JxDe5jfZb9L+ap36J6NtljLDxXD06mp+mm93ufoaKWY2hjfIQLkMaXEDmbBZT0kkZtKx0Z5Pa5npcarsHU5Gz7E9zBYmd4J4+yGhtz4G/mt5mha8FrwHA7hwBHoVzZepuOWtN5wSze3mGRquuieAGqc4OvkaNSLg3O1iPVbZ0+6OUjZCKfNHMRmcG+1COWZh117iEnQCq+zMcyZliXE52+65thbQ6hHJ6iXC3HyMOGzLv4dFwzEC1rWTNyWAa13wmwtrxBVwCtRlxlnaMaD2jHDU/dudir3CgWl7N2ttl7r62XBK67BX+/+EfUphP13v8A4R9So6V8nPCTJSEajX5FR1cBUGJVmWqbEdnx3Hc4E39R9EWCU+hIlSNPoX3bblopSgYedT5KdZXEUErV+kWGRVU8faNzGEPABJLQZMuY5dr2aBfvK2hUeHu1kze+ST+3lsi3Qcu6Z9BX04dNAM0I1e3d0XMjm36Kj6v+h3/6VQXSXFLER2pGnav3ETT4WLjytzXUcNxuPEYJWMe5maSSDtCLABtwXsJ0PctgpMOjoqIx0zcrIoXlmtySGk5ieJJ1v3rf6+Vx6b5ZfSx6tx5kMrXVMzowGsMsmRrdgzMQ0DyAViqHBztfl+SujJppqu3hv2ubln3MiLgp+aW7G95H0/ZMM1TclY97hnN/IA6NsBp4BdWHL0TKf7Rlcd9/8Hr66fNLLsknIv7F7WHvWvfjtwTUru4rLfY9Os9RtVeCpjNvZma4eD2AfVi6aQuM9Qsn8esbf4Ijb8T9V2cLy+X867+P8Wvy0LM7i5oLidSeKBTM+630CnV7LOvz+qjLCtYaqoA6NzABqCNNPBMdE8U07CQ2c0nITxF7lviFNC1/H8OIPas8TbcH7wRKG0V3v/hH1KYCrMCrXysJkNy0hoPGwF9eZ1Vk51gTyF/RAXDnAC50AFyTwXP6mu7euY5vuhzWt/pbx89fVNYtj8tQMps1n3W/meKl9GcOIPau5WZ333d4cPNO0pGxoQhSpMw8anyU26jULPZvz/0UhXEUpK5r066XGOQNomxnsn/7TUvcBHHbePKDdztd+G2vDYOsuulhoJHQPLHuLI843aHus4jkbX1XDMTwlrYaeNpytydo6w/tJCSM7uZAFhy1XRxcVy7ss+Tp7G6/pi9lCcNYyMsGYPma7P2gL812AgWHeu29GIHy4DEyE2kfQljD/MYyG/NeY73XqbqtffCaL+5aPQkKc1YvNtJTujcWPaWOYcrmOFnNI4EFW4bop3WhWdpi1SW/AWR/4GD9VTl5Dd9V18OXZzcuPc++UNFzsE1NQzxNZLNBLHGXCz3xuY05trEhbD1W4H9rxFhkGaOnHbuB1BcD/DB/Fr+Fdt6aYSK2iqKfTM+N3Zk8JGjNGf8AEAs+Tn+7S8OLtt54Y4HUG6WQKopb8iCNCOIIOoKmzNuF0Y57jG4arp3Uj0ekbJJWOGWNzDFFfeQ5vbcO4FtvVdhWh9TVZmwyNvGKWaP/ALy8fKQLeO1Xncl+6u3CfbGNVFmb3jUKqVuZFEqor6jfiOaysXENCVIpM3T0zWXyC2Y3IG17W8lnI24I5gj1FlkhAVFF0fYyxec57xZvordCEAJyGPMbf/WSRRlxsFZQQho+pTk2LTjRYWCVCVWlp3WqP93Sf1w/+QLk2MD+HS/3H/u79V1vrMN8Pm7jGfSRq5DiRvFTH/pvHo8fqu3017Se/wAOXnne/wA+XOl6V6sq5sWDU8jzZscUj3H+VjnE/ILzW7c+JXb+jFfHFgbG1TbxiKUvYbjOwucQ3nrp6rnynZvHKHVL6iWSZw1lkfIe7O4ut5XsnZrjgbeKrI6t9zY2uSbC2l+A8EVMrnDVxPidF0TKSMbjbXc+pyiENE6Zws+okLxffs2DIweBIe78S3l1Wuc9GcXcykgjcLFkTWkHuCsn40uTLzXRj4ct6cU3Y4lUsaA1r3dq2+1pBmPzzKtjNxo4fJTOsl7pKvtCDlMcbQbaXbmuLqjYRZdOGeowzxdW6l8XyuqKYm+YCduvEAMf8si6sJ15/wCrbpAaapER/s6ghp/lf8DvPbzC7NHUrn5fy21w8LsTpe1VSJyj7SVmtaOcDusLclWOrCmX4g4JaNbpbKHhkpe0uPF30AUpzrC/LVSZ5kBP7qRFSD4jfuChRV/cpUdWq0W09jQBYLIKOyoCdbIEyZoQlTDSOn0t6GcdwPo8Fcqrv+HpfCYej2rp3TBpdSzhoJOQ2AFybEHQDfZcvq83YQAtfdrpgW5HAi5aQSLcV2ems7f34rm599/58tKw3DjPP2Y2LjmPJoOq33pLTvNI5kYJADfZHJpGw8As+hGBGNr5Hiz5HE2I1Db6D81ucNFdYZZarbHHccIooM7g1u5KkNpXPd2cTS95NgGi5+Ww7126TozBI7O+Jhd961neo3U/D8FjiFomNYDqcote/Pmn9Sa8d09F212jw1waM29hceSknDitnbRp0Uaytaacs6aYJI6AmNhcWua6zRc2G9gN1odNGHOybO5HQjxC9Jto+5Nz4HFIQZYmPI2LmgkeZWmHJryjLDfhwTozgstRUsELbiORhe/4GBrg43PPTbfVd6gpVNpqBsbQ1jWtA4NAaPGwUkRKM8uqqxx0gtp1n9lU4RJwRqFKs0Safhl9leCNZtjQapoKRzG2tfUnS3GyfkhcQRY6i3BWQYssqWgp46IhSI6cqxEaXs0wishT7GJ1rFlZAI0LNIhMlXNhoKo6norG513XKEIB6HBGM0AUhtABwQhAONpVmKZCEBmIFmIUISDIRLIRIQgMxGshGhCAyEayDEIQGQasg1CEAoCyDUIQYslQhMglQhACRKhAf//Z">
            <a:hlinkClick r:id="rId4"/>
          </p:cNvPr>
          <p:cNvSpPr>
            <a:spLocks noChangeAspect="1" noChangeArrowheads="1"/>
          </p:cNvSpPr>
          <p:nvPr/>
        </p:nvSpPr>
        <p:spPr bwMode="auto">
          <a:xfrm>
            <a:off x="46038" y="-1050925"/>
            <a:ext cx="2209800" cy="2190750"/>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2534" name="Picture 6" descr="http://www.logismarket.com.mx/ip/pdv-asesoria-en-financiamiento-empresarial-asesoria-en-financiamiento-empresarial-761229-FGR.jpg"/>
          <p:cNvPicPr>
            <a:picLocks noChangeAspect="1" noChangeArrowheads="1"/>
          </p:cNvPicPr>
          <p:nvPr/>
        </p:nvPicPr>
        <p:blipFill>
          <a:blip r:embed="rId5"/>
          <a:srcRect/>
          <a:stretch>
            <a:fillRect/>
          </a:stretch>
        </p:blipFill>
        <p:spPr bwMode="auto">
          <a:xfrm>
            <a:off x="142844" y="4071942"/>
            <a:ext cx="2209800" cy="2190750"/>
          </a:xfrm>
          <a:prstGeom prst="rect">
            <a:avLst/>
          </a:prstGeom>
          <a:noFill/>
        </p:spPr>
      </p:pic>
      <p:pic>
        <p:nvPicPr>
          <p:cNvPr id="22536" name="Picture 8" descr="https://encrypted-tbn2.gstatic.com/images?q=tbn:ANd9GcShtRCdK0Pwrsk_8JuilTJkZCKQ89sCL1IyKm2LNp8fDBFegeSZ"/>
          <p:cNvPicPr>
            <a:picLocks noChangeAspect="1" noChangeArrowheads="1"/>
          </p:cNvPicPr>
          <p:nvPr/>
        </p:nvPicPr>
        <p:blipFill>
          <a:blip r:embed="rId6"/>
          <a:srcRect b="11764"/>
          <a:stretch>
            <a:fillRect/>
          </a:stretch>
        </p:blipFill>
        <p:spPr bwMode="auto">
          <a:xfrm>
            <a:off x="6338914" y="3786190"/>
            <a:ext cx="2019300" cy="2000264"/>
          </a:xfrm>
          <a:prstGeom prst="rect">
            <a:avLst/>
          </a:prstGeom>
          <a:noFill/>
        </p:spPr>
      </p:pic>
      <p:pic>
        <p:nvPicPr>
          <p:cNvPr id="14" name="Picture 9"/>
          <p:cNvPicPr>
            <a:picLocks noChangeAspect="1" noChangeArrowheads="1"/>
          </p:cNvPicPr>
          <p:nvPr/>
        </p:nvPicPr>
        <p:blipFill>
          <a:blip r:embed="rId7"/>
          <a:srcRect l="74338" t="49802" r="2640" b="42101"/>
          <a:stretch>
            <a:fillRect/>
          </a:stretch>
        </p:blipFill>
        <p:spPr bwMode="auto">
          <a:xfrm>
            <a:off x="571472" y="6357958"/>
            <a:ext cx="1643042" cy="357190"/>
          </a:xfrm>
          <a:prstGeom prst="rect">
            <a:avLst/>
          </a:prstGeom>
          <a:noFill/>
          <a:ln w="9525">
            <a:noFill/>
            <a:miter lim="800000"/>
            <a:headEnd/>
            <a:tailEnd/>
          </a:ln>
          <a:effectLst/>
        </p:spPr>
      </p:pic>
      <p:pic>
        <p:nvPicPr>
          <p:cNvPr id="15" name="Picture 9"/>
          <p:cNvPicPr>
            <a:picLocks noChangeAspect="1" noChangeArrowheads="1"/>
          </p:cNvPicPr>
          <p:nvPr/>
        </p:nvPicPr>
        <p:blipFill>
          <a:blip r:embed="rId7"/>
          <a:srcRect l="74338" t="41706" r="13650" b="50197"/>
          <a:stretch>
            <a:fillRect/>
          </a:stretch>
        </p:blipFill>
        <p:spPr bwMode="auto">
          <a:xfrm>
            <a:off x="7500958" y="3929066"/>
            <a:ext cx="857256" cy="357190"/>
          </a:xfrm>
          <a:prstGeom prst="rect">
            <a:avLst/>
          </a:prstGeom>
          <a:noFill/>
          <a:ln w="9525">
            <a:noFill/>
            <a:miter lim="800000"/>
            <a:headEnd/>
            <a:tailEnd/>
          </a:ln>
          <a:effectLst/>
        </p:spPr>
      </p:pic>
      <p:graphicFrame>
        <p:nvGraphicFramePr>
          <p:cNvPr id="2" name="Tabla 1"/>
          <p:cNvGraphicFramePr>
            <a:graphicFrameLocks noGrp="1"/>
          </p:cNvGraphicFramePr>
          <p:nvPr>
            <p:extLst>
              <p:ext uri="{D42A27DB-BD31-4B8C-83A1-F6EECF244321}">
                <p14:modId xmlns:p14="http://schemas.microsoft.com/office/powerpoint/2010/main" val="2460945228"/>
              </p:ext>
            </p:extLst>
          </p:nvPr>
        </p:nvGraphicFramePr>
        <p:xfrm>
          <a:off x="1752090" y="2001204"/>
          <a:ext cx="5592248" cy="931545"/>
        </p:xfrm>
        <a:graphic>
          <a:graphicData uri="http://schemas.openxmlformats.org/drawingml/2006/table">
            <a:tbl>
              <a:tblPr firstRow="1" firstCol="1" bandRow="1">
                <a:tableStyleId>{0505E3EF-67EA-436B-97B2-0124C06EBD24}</a:tableStyleId>
              </a:tblPr>
              <a:tblGrid>
                <a:gridCol w="2916203"/>
                <a:gridCol w="1440947"/>
                <a:gridCol w="1235098"/>
              </a:tblGrid>
              <a:tr h="333375">
                <a:tc>
                  <a:txBody>
                    <a:bodyPr/>
                    <a:lstStyle/>
                    <a:p>
                      <a:endParaRPr lang="es-ES" sz="1200" dirty="0">
                        <a:effectLst/>
                        <a:latin typeface="Century Gothic" panose="020B0502020202020204" pitchFamily="34" charset="0"/>
                      </a:endParaRPr>
                    </a:p>
                  </a:txBody>
                  <a:tcPr marL="68580" marR="68580" marT="0" marB="0"/>
                </a:tc>
                <a:tc>
                  <a:txBody>
                    <a:bodyPr/>
                    <a:lstStyle/>
                    <a:p>
                      <a:pPr algn="ctr">
                        <a:spcAft>
                          <a:spcPts val="0"/>
                        </a:spcAft>
                      </a:pPr>
                      <a:r>
                        <a:rPr lang="es-ES" sz="1200">
                          <a:effectLst/>
                          <a:latin typeface="Century Gothic" panose="020B0502020202020204" pitchFamily="34" charset="0"/>
                        </a:rPr>
                        <a:t>PORCENTAJE                                                 %</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200">
                          <a:effectLst/>
                          <a:latin typeface="Century Gothic" panose="020B0502020202020204" pitchFamily="34" charset="0"/>
                        </a:rPr>
                        <a:t>MONTO</a:t>
                      </a:r>
                      <a:endParaRPr lang="es-ES" sz="1800">
                        <a:effectLst/>
                        <a:latin typeface="Century Gothic" panose="020B0502020202020204" pitchFamily="34" charset="0"/>
                        <a:ea typeface="Times New Roman" panose="02020603050405020304" pitchFamily="18" charset="0"/>
                      </a:endParaRPr>
                    </a:p>
                  </a:txBody>
                  <a:tcPr marL="68580" marR="68580" marT="0" marB="0"/>
                </a:tc>
              </a:tr>
              <a:tr h="161925">
                <a:tc>
                  <a:txBody>
                    <a:bodyPr/>
                    <a:lstStyle/>
                    <a:p>
                      <a:pPr algn="ctr">
                        <a:spcAft>
                          <a:spcPts val="0"/>
                        </a:spcAft>
                      </a:pPr>
                      <a:r>
                        <a:rPr lang="es-ES" sz="1200">
                          <a:effectLst/>
                          <a:latin typeface="Century Gothic" panose="020B0502020202020204" pitchFamily="34" charset="0"/>
                        </a:rPr>
                        <a:t>RECURSOS PROPIOS</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200" dirty="0" smtClean="0">
                          <a:effectLst/>
                          <a:latin typeface="Century Gothic" panose="020B0502020202020204" pitchFamily="34" charset="0"/>
                        </a:rPr>
                        <a:t>50%</a:t>
                      </a:r>
                      <a:endParaRPr lang="es-ES" sz="18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200">
                          <a:effectLst/>
                          <a:latin typeface="Century Gothic" panose="020B0502020202020204" pitchFamily="34" charset="0"/>
                        </a:rPr>
                        <a:t>$ 526.056,68</a:t>
                      </a:r>
                      <a:endParaRPr lang="es-ES" sz="1800">
                        <a:effectLst/>
                        <a:latin typeface="Century Gothic" panose="020B0502020202020204" pitchFamily="34" charset="0"/>
                        <a:ea typeface="Times New Roman" panose="02020603050405020304" pitchFamily="18" charset="0"/>
                      </a:endParaRPr>
                    </a:p>
                  </a:txBody>
                  <a:tcPr marL="68580" marR="68580" marT="0" marB="0"/>
                </a:tc>
              </a:tr>
              <a:tr h="171450">
                <a:tc>
                  <a:txBody>
                    <a:bodyPr/>
                    <a:lstStyle/>
                    <a:p>
                      <a:pPr algn="ctr">
                        <a:spcAft>
                          <a:spcPts val="0"/>
                        </a:spcAft>
                      </a:pPr>
                      <a:r>
                        <a:rPr lang="es-ES" sz="1200">
                          <a:effectLst/>
                          <a:latin typeface="Century Gothic" panose="020B0502020202020204" pitchFamily="34" charset="0"/>
                        </a:rPr>
                        <a:t>CRÉDITO FINANCIERO</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200" dirty="0" smtClean="0">
                          <a:effectLst/>
                          <a:latin typeface="Century Gothic" panose="020B0502020202020204" pitchFamily="34" charset="0"/>
                        </a:rPr>
                        <a:t>50%</a:t>
                      </a:r>
                      <a:endParaRPr lang="es-ES" sz="18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200">
                          <a:effectLst/>
                          <a:latin typeface="Century Gothic" panose="020B0502020202020204" pitchFamily="34" charset="0"/>
                        </a:rPr>
                        <a:t>$ 526.056,68</a:t>
                      </a:r>
                      <a:endParaRPr lang="es-ES" sz="1800">
                        <a:effectLst/>
                        <a:latin typeface="Century Gothic" panose="020B0502020202020204" pitchFamily="34" charset="0"/>
                        <a:ea typeface="Times New Roman" panose="02020603050405020304" pitchFamily="18" charset="0"/>
                      </a:endParaRPr>
                    </a:p>
                  </a:txBody>
                  <a:tcPr marL="68580" marR="68580" marT="0" marB="0"/>
                </a:tc>
              </a:tr>
              <a:tr h="200025">
                <a:tc>
                  <a:txBody>
                    <a:bodyPr/>
                    <a:lstStyle/>
                    <a:p>
                      <a:pPr algn="ctr">
                        <a:spcAft>
                          <a:spcPts val="0"/>
                        </a:spcAft>
                      </a:pPr>
                      <a:r>
                        <a:rPr lang="es-ES" sz="1200" dirty="0">
                          <a:effectLst/>
                          <a:latin typeface="Century Gothic" panose="020B0502020202020204" pitchFamily="34" charset="0"/>
                        </a:rPr>
                        <a:t>TOTAL</a:t>
                      </a:r>
                      <a:endParaRPr lang="es-ES" sz="18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200" dirty="0" smtClean="0">
                          <a:effectLst/>
                          <a:latin typeface="Century Gothic" panose="020B0502020202020204" pitchFamily="34" charset="0"/>
                        </a:rPr>
                        <a:t>100%</a:t>
                      </a:r>
                      <a:endParaRPr lang="es-ES" sz="18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200" dirty="0">
                          <a:effectLst/>
                          <a:latin typeface="Century Gothic" panose="020B0502020202020204" pitchFamily="34" charset="0"/>
                        </a:rPr>
                        <a:t>$ 1.052.113</a:t>
                      </a:r>
                      <a:endParaRPr lang="es-ES" sz="18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pic>
        <p:nvPicPr>
          <p:cNvPr id="29697" name="Gráfico 9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7514" y="3786190"/>
            <a:ext cx="3581400" cy="22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0" name="AutoShape 10" descr="data:image/jpeg;base64,/9j/4AAQSkZJRgABAQAAAQABAAD/2wCEAAkGBxQSEhQUExQWFRQWGBcWFhUWFhQUGBgVFRQXFxYYFxgYHCghGBolHRUVITEhJSkrLi4vFyAzODMtNygtLisBCgoKDg0OGxAQGiwkICQyLy03LTcsLCwvLCwsLCw0LCwvLDQsLCwsLC8sLCwsLCwsLCwsLCwsLCwsLCwsLCwsLP/AABEIAOwA1gMBIgACEQEDEQH/xAAcAAEAAgMBAQEAAAAAAAAAAAAABQYDBAcCAQj/xABGEAABAwIDBAYHBQYFAgcAAAABAAIDBBEFEiEGMUFREyIyYXGBBxRCkaGxwSNSYnLRM3OCkrLwFbPS4fE0QxYkNVNUdKL/xAAaAQEAAgMBAAAAAAAAAAAAAAAAAgMBBAUG/8QALhEAAgIBAwIFAwUAAwEAAAAAAAECAxEEEiExQQUTIjJRYXGxFDOBkfChwdFC/9oADAMBAAIRAxEAPwDtCIiAIiIAiIgCIiAIiIAiIgCIiAIiIAiIgCIiAIiIAiIgCIiAIiIAiIgCIiAIiIAiIgCL0Bpc6BVfF9vqWElsd5nD7lst/wAx3+Syot9C2qiy14gslmsi5270nyX0p2273n/Styl9JjCOvCWO4EEOb57j8FJ1ySzg2peF6qKzsL2W2FybBa7q+EaGRvvVNlxIz9bPmB3WOnuWJcazxJqWFH+znyynhovcU0b+y8HwIK9uZZUIFZhtw2nu2QmXubYuHid3vV+l1rult2llVc7Xtgssutksudzek+S/Up2gfieSfgFnovSeL2lgsObHX+BA+a6flSN5+FapLO3/AJRfUWphGMQVTc0Lwebdzh4t4LcIVbWDQlGUXiSwz4iIhEIiIAiIgCIiAIiIAiIgCIvTGX8EB5XtrOe5RWIY81l2xjMefAfqqptNtFMIH9e2bqAAAdrf8LrW/VVuxVrlsnVB2WKC6sidutrXVD3QwutA02JH/cI43+73cVTlsUdG6Q2aPEncFZKPCYIW55nNNuLyA0eA4rcu1lNHpzl/B7BWUaKCgv8AfcrtHh8sp+zY53eBp79ynqPYid2r3MZ73H3DT4pW7fRRDLBGZCNAT1GeWl/gok7bVcoNniMX3MaBw5m5XPnr9RP2JI0LfFLH7Vgt+HbLerm/TOPNtgGlbssYC5nNiMr+1LIfF7vldaNZIcp1PDiea0rap2vdN5ZzLZ+dLdPlnR8Ru5pa1xbfiLXtyVYlwjXR3vH1VQbO4bnOHg4hbVPiszSLSO8+t80r/UU/tSX9F+n1EqFivgnpcLlbrlzDm3X4b1plStDtIW9tgI5t0PuVgp30tYLG2b+V4/X4roVeJWR4uj/KOjV4t2mio0NY+F4kjcWvbuI+R5juXZtlcfbWw5rASN0e3keY7iuaYtsnJGC6L7RvL2x5cfJa+yeJPgnAa4tz9R3jvF79/wA1vSurtrc4POCWvpq1dLsh7l/sHai1fFXaXaKRvbAePcf0U/SVTJm3YdeI4jxC06dVXbxF8nk8ntEIRbBkIiIAiIgCIiAIiID60XUPtJiOX7JhsfaPceCmo+aoVfWNL3Oc4C5J1IGnmtHX2SjDbHqxhvhI8qKxyMSBrTwOYjysB8VI9IC27TcHcQqhjmLXJZGe4u+g/VcWuNm/0cP8Gzp4Srlv6NGSoxVsQysALvgFVMWrHyyEvcXchwGnAcFtKOq+2fL5BdCumMPq/kv3OTyzCt6g7J8foFHPlAWWkr2gEX4q7BhkqsNX2T5fNeI61p4r1VOBYfL5ozCI9fW7wvi+t3hYJksvoNtRoV8RZKywYHt1JA/JPeSPTre23/UPirjVYTT1YZUwObmuHZm7nWI0cOB08Vx2r7R/vgpDZ3H5aN+Zhuw9uM9lw+h71S4Si91bw/yXQnKPRnU3tINjvWWjqnRPDm7xw5jkV5pK+OriEsZuD72ni1wWk+vja4sL2hw0IJsVz4wmpelPKNCWnmn6Vk6HDMJGNe3cQvqh9kp8zHtvcCxFtR1v+FML0dFm+tSZX9wiIrQEREAREQBfdAC5xs0aknkEAVI9KWNFjG0zDYyDM/8AINAPM/JSjHc8F+molfaq13Izarb57yY6U5IxoZPad+X7o796rOBYaaiW7rlrdXk3N+QvzKi2i+g3nQeKvMxbh9GXG2e1/wA0jtw8B8go625UV4j7nwj090a9FTtrXL79/uQm2ONiMini0cbZyPZbwaO8j4KsKOdM58mdxu5zrk95KkVyq4bUcCTyFGVx6x8vkFJqLr+0fL5BTMI2o3eqQwTCNkk1QXmPpGiRrGRvDOqw6Oe51997C3NWTDNsqsUM08whmY2RkEUckLLdIRmeXWA0DbC3N3co3ZzHKv1cQxUTKoQuc6GV0Tnuhc65JYRoTc3Cz7MQGowvEaZwImhe2qaCLOu0WkBB3HqHzcthfQqf1IhmetdNM9scMNPGZHiCNsYsXWa1oG9znG1ydACvmNUrYXRiNznRywxzNz2zND73a62hsWlSexFE6oosRiZvf6s2/AN6Vxc49wFz5KJxmubPM9zP2bQ2KL91EAxp87X81GS4JRfJqL63eF4LwvcZ1CpLiWREQrI6q7R/vgsKzVXaP98FhWCZP7JYs6meTvYSA9vMc/EK4bSUDZoxNHqQL3HtM/ULntBuKuOyWJb4XHTUs+o+vvUHKVUlbHqvwW03SqsUkR2E4vNTPDoXlp4je09xbuK63sltOytYQQGTNHWZz/E3mPkuTY3R9HIbdl2o+oWLCsQfTyslYdWm/iOIPcQu9HbdBTj3O3qtHXq6t8V6uz/6Z3ohfF5p6hssbJG9l7Q4eBF16WueQaaeGEREMBERAeo9641t/UZ6+b8Jaz3NB+q7LHvXHvSJSmOukNtHhrx33bY/EK6n3HZ8Ea/UPPx/4a+xtD0tQCR1YxnPj7Px18lp+k3Fc07YQerELu/O4fQW95Vs2IgEdM+V2mYkk/hYP+VyXFakyyvlOpc4uIPeb2PdbRcnUT83Uv4jwXeI277n9ODFFUC48VJ07pJTaGN8h3dRrna95A0V62ZhwzFqvMaeVr2RNLoiWthAZZosGG538VXMf2qqJpXx07zTU0bnMjjh+y0YbXcW6km27cp7Elk5e9t4Iid0kTsssb4zye0t91xqtVkImqYo72EkkcZPIPc1pPxXQNhsb9ezYdiH2zXtJhkf2wWi5GbfcDUHfoVQdo8JfR1ckBJvG4Fj91272O8bW8wU2rqgn2JHFnvbiT2dMKWKllDWDM5ojjYdOjY3V7iBc2GubVS2D4+2SvxOtaC2A08t76XJDWRXH3nOG7vUPi20kFXlfWUpdUABrpoZeiMgAsM7S0i/eFGzYgJWCGNjYYA7NkBLi9w0DpHnV5HDcByUt2COC17DYZkwqvkfL0IlbHcjtCBjiHOA5uOdo52ULj9BTiio6mmjkjMz5Yy17+kc7o3ZWndYONtwFtVq0uIujpqmC2bpxE3MXHqNic51gPE/NbFLtP0VJFTiBplgfI+GcuPUMpJJDLWLhc2JOmmiZTRnDTJWm2bhpz0dbE8kwGeaYPLG04cD0TGgaSSEgaE8bAcVTqGQ6X36KzVG2cU9PBFV0rp3wNytcKh8bX2FgZGAdY243UBVVbppDI4NBNgGsGVrWtFmtaOAAFlGeMcGY5zySYc5zwyNpe925rRcmwufgCvlNNmCuvosbTmOrIa41LYXF0jgMrWuzAMj1vwBJ43XPtn4ZZi2KCN0khFw1ttwGpJJsB3lYcOEN3LPtV2j/fBYVlxGGSKV0czHRyNtdrt4uNPEd4WEuVeC1M3qDcVuwSljg4b2kEeSjaGca+K3g4FMEX1LfjAE0IeOQcPqP75KsqcwCbNC5h9k/B39lQ0zMriORIWz4VZjfU+3P8M9B4VbmDg+x2H0eT58Pjv7Je3ya8qwKE2GpTHQQgixcC/+c3+VlNrbl1Z5nVNO+bXTL/IREUTXCIiASyiNjnncBdcw2tpnVAMm97bm3NvEDwV+2nfaEDm4DyAJ/RVRcrV6qdV0dvYspvlTYpx7GriZ6DCDwJiA/ik3/wBRXIiF170kutQEDi6Mf/oH6LkJVdEt+ZfLN+Utz3fJd/QmP/Oz/uD/AFtVVg7cv7x/9ZVr9Cn/AFs/7g/1tVaq8KngjNTIwNhkleIyXNDndZ2obe5Het1rMEa3/wBM3Nl3FuI0Zbv6Zg8naO+BK2/TPIBiZtv6GK/jd6y+jOl6Wt6d3VhpWule87gS0hoPvcf4VFCsGI41HI/9nJUMyg/+2w9QEd4aL/mKzH24MP3ZMseGUlExj69r5p5Gh7aSN2QMY7smZ+8E78oU5hFfg1YRDJSGje42ZI13Vud13DcfzCyq22ZccSq8983Su38h2fK1lpxwBzHf3wWHLDwS25Wckntrs7Lh03RuOeN4Jikt2gN4dycNPeFYKHZGlxDDo5KM9HURODZ3Sm172MhdbSwBzNtwFlr19earASZTmkpKhkbXneWusBc8eq4jyC2PR3/6Vi35D/kuUklki28GGixHAoj0DqeWZvZdVOG88XABwLW+AWh6QNlG0EkUkDi6mnF4yTmykWOW/EEEEFVBjeqr/tNUE4Dhwd2uks38jBI0fDKsZ3JmcOLRteijfiH/ANf/AFKl7C19VFNloheeaPohpmyglrs+ugtlGp0V19D1s1dmvl6AZrb7Xde3fZZDhnSUROBPZ0VrTtGZtW7S9nPduFvZFr8CpJelEW+WV70oYm2eu6rg8xRMike3sulbcvt3Aut5LUw/DIYqdtZWhzmSOLaenYcrpsvae529sY7tSq3LoDwIvpyIV19LUfRT0sYFo2UsYYOFrm9vcodcsn0wjf2OfQ4lL6q+gbA4tc5ksMj7jKPbLvmbi6rmKU8UVS+KnmdNGzQyOAF3Am4bbeBoL+KkDfDqToxpW1jQZDxhpj2Wdz37z/soikiDQsTfGBFclg2cks9w5t+R/wBytyPDTLUEW6gs5x7uXibKMwM/bDwPyV2wvsHx+gXNlqJae9uPdYNiGqlRByj1fBa9l63UxHda7e628KdcLKl4dJllYeTh7ibFXaXeuh4fa514fY5aeTwiIt8yEREBHbTMvCDycD5aj6hVRXySIPY5h3EWXM9q6l1MDHukdcDw4uH98VytZpZ2XR29+CdNMrrFCPVmf0lNvQE8nRn42+q5CV13Gh0+EE7z0TXebCL/ACK49PJYXVenjtzH4Zvyjte19i+ehT/rZ/3B/rao+s2mpaiBlNWwTE0z5GxSwOaOpmIs4OI4ADjuUvsDh0uGvramqbkjjgDWu9mR77PaIybZuA04lc9e/qlzu04lx8Sblb2cRSNbGZNkxX7TNdD6pSxer018zwXZpZjwMruX4RoopkphlZIztRuY9vi0hw+Ste0r6Wjj9V6LM91NC+N4DP2sozPke62e4I0ANraKmGoHH+9FGWck44wdQ2t2fbisTMRoLOlLQJobi5LRu7njdY7xZUWlw6qJ6IU02cm2XonjXdrcWHitXCcVnpn56aV0TjvynQ/madCpiq28xGRha+qIadDkbHGbfma0FZbi+WYSkuDPtCRS0jMPDg6YydPVFpBa11rMiuN5G896mvR5A44Xitmk3aQLAm5ELrgczqPeqFDI2x1uee9T+FVFXFh81RHVvjiikbFHFG4dt7gXOcLaCxNud0i+TElwVrDqZ8744Yhd8jg1o7zx8Bv8lcfSVDIz1aJsbm0lKBTxvcC3pJct5HNB1LdLX8VTaOrkieJY5HMkFyHtNjrv991tYjtHU1LGxTzula12ZuexIJFu1a9rcEWMMy08ovnojYT6+QCR0AGg4nNp4qn7CY26gqYpbkMNmTN11jOhuObd/kvFHjFRTtywVEkTScxDDYF26579AtOSfMXOe7M5xJcTvJOpKbuFgbeXksfpOwCRtXUzxRE0x6OQyDsAytHHvdfdzV52fp4MYpKWeRuaejJa5lwBI9jQQ15+64hjv7K5VWbR1T6f1V07jTi1mG25puBmtewPC/BTFbjbIaCh9Tq3RzR5zJCwFrjK8nNI924i1gAb3upprOSDTxgw4lguIvqZHzUszppHEktY5zeQAeOqGgWA13Bfcdwg0ghZI+9U+75Y2kFsTDbI1xHtnUrPD6QMTlaW+s2G64jia7+YNuoyGnNy5xLnE3LiSSTzJO9VycexNZ7ktgIvK3wJ+Cu+FkZSON/pp9VUNnY7vceTfmVtHEDFUZh2RYOHNvHzF1znp3qL3GPZZNmvSy1EXGPXqXrDo80sY/EPcDcq7S71AbLUl/tjut1O++8qdcVv+H1OFbb7nKSxwz4iIt8yEREB6ZvXIvSTVF9c8cGNa0e7MfiV12PeuO+kOEtr5b+0GuHgWgfRW0+47HgiX6jn4ZN7GSiWkfC7gXNI/C8X+pXJK+kLHvjdvY4tPkbK+7E13R1GQ9mQZf4hq36jzUZ6R8N6Oo6UDqyi5/O3Q+8WPvXJ1EPK1Ml2lyXeIVbLn9eSrPqppAyOSWR8bSMrHPc5reVgTYL3UOMRD2hpLdwc1r2+bXCx81jh7Q8R81nxTslZTZz2ib9KtY508TCGW9XgfcMYHXLN2YC+Xu3Lbp4nupIJaHqZcjJGyMhjhJDLS53y/t3Ofy3A8FF+lK/rUVv/AItP/lrb9JVE/JRPiBdRerRiItF2tfbr5raBxuN/eru7KuyNTbPBehZDVNi6ATXZJCCHMZM0AkxOBIMbgbix03eGu5goqOKoytfU1Wd0WYB7YoWaZw06F7juJ3Bb0eHzDApzIHBraiGSJjrghjvs3ODTqGku8DYrLiOHurMLop4AZHUrXQTxt1c0ZszXZRrb9e5MdxnsbuL4FK2kqJaqWOWHoI5Kaf7MSGoflJYzKL5NXgg9y08HxZ7cFqSGxXZPCwXijNwRvcCOs78R1VXpsMlmDrBwjjaXvc/MI2ADmdASdABqSVOYNGX4JXhoJLZ4HuA1s21r+CZDRF4RGyKB1XIwSHpOihjd2DJlzve8e01oIAbxJ13KYw3bd18lZTwT07tHMELGOaDxjLQLEcl82aoPX8PlpYyPWYJTURM0HSRuYGvaO+4v7lWuhkLui6N/S3y9Hldnvyy2uovK6Elh9SyVlOzDsShLGtqKaUMfEJOsDFMcv8zdRfuUnimIRYbiTqeFgZBHIHTOMbJpJA8CTIM+5ga4NAHK+qgNoJx09DACHGmZDC8g3HSdKXvAPHLny+IKkfSI2+L1d/vR/wCRGpPhcEVy+TUwqWB9TW1RpmupomvlbG8mzXPdlhbZpsbvI0OlgV89HLRLicQlYx7ZDJna9jHNPUc7RpFhqBuW9s3RdPQYlBGLz/YzNYO05kbruDefh4Lx6KqGR+IwvDHZIs5e4ggC8bmgXPtXO7fvWF2D7kNC7NNMbAfaP0aA1o6xsA0aALeWhSftZf3j/wCoqRjYXENG8mw8SqpdSwsOz0NonPPtH4N/5Kh535nOPMkqx4mBDAGDkGjxO8/NVlX+FV5c7n34/hHoPCqsRc2dm2AqTJQRX9jMzya4gfBTyr3o6gLKBl/aL3eRcbKwrbn7mea1ePPnjpl/kIiKJrhERAAVSvSlgxkYypYLmMZX2+4dQfI/NXVfdCC1wu06EHXQqUZbXkv018qLVYux+fGPIII0IIIPeNQrviUTcQo9LZ7XH4ZG8PA/IptZsG+MulpRnjOpjHaZ+X7w+Kr+zuJmCQtfcMdo4HTKeBsoa6nzq90OqPTXuvWU763yu3f7FMawtfYixDrEHgQdVuQ4fLVzNghbme7vAAaN7iTwA1Vn20wO7hURjiOkA/rH1VVkgN8zXOabEXaSDY6EXHAhcyqaksnBmiS23nZPXvEZzMiZHCHDUExNDSR53WhQ7QVlIDHBO9jL3yaOaCeIDgbeS+U1OGhatX2z5fIK1yeckVFYwJsXqniUPnkcJv2oJBz2FgDfgOAG5ZMDqZ6Yl9PK6J245ToRyIOhWqt6g7J8foFjczLisGzimK1dWA2omc9g1DdGtvzIba58VqRTTU7ZRDI5jZW5JAPabfd/v3rbWGs7J8vmm5mEkRNOHRua+NzmPbq1zSWkHuIUzU7W18oyvqX2PVJAa1xHLM0X+Ki19bvCbmS2ozw0hY5r2HK9pu1wtcEbiFsTyTTSdJPI6R9suZ1ibDcL8d6zosZZE0aQztqo/VXOZO5wawtIabu0sSdLeKteC4rXCrdPiEknQ0QlJzDIx0uV0bWsFhnc4k2PJU6tb17gkEEEEaEEbiF4q6maa3TTSS23dI9z7eGY6KcZYRhxyZcLJcXuO9zi4+JNz81ddksOzEzOGjdG97uJ8lXtlcKdO/I3dcFzvut/VXjHqttNEIo9HEWaOQ4uPeqJ5skq49WX00uyaiiAx+s6SSw7LdB48SsOD4a+pmZEwauOp5N9px8As2DYDPVOyxMJHFx0aBzJ/RdZ2W2ajoWadeV3bfb4Dk1dyGymtQj2O3qtbVpKvLg8y/3LJaCnbFGyNujWNDR4AWC9ISioPJN5eWEREMBERAEREB7j5Kg4lQNzuY9jXWJGoB04K+NNlEbR4dm+1YLkDrDmOfktHXVylDdDqhulHmLwVV0YDcoGgFrd3JUvG8KyEuYOrxH3f9leFF4zlYA46AnL3ag/ouLXZYpenl/HybNFjm9j5ZQ1HVfbPl8grdVYPn60dgd9uB8OSqmIwuZI4OBB00PgujXdGxcF+1p8mst6g7J8foForfoOyfH6BWh9DYWGr7J8vmsyw1fZPl80IIjl9bvC+L63eFgsJZERZKyOqu0f74LZwXCJaqQRxNv953stHNxU7gmxs1U/M+8UWnWI6zh+Fv1Kvkk9Nh7GwxNGdxADRq4k6ZnlUysbe2Cyy6EHJ4SGF4THRxBjNSdXOO97uZ7u5Y5IGudmLWk8yAVmkkLjcrLRUjpXhrfM8hzK56lOUvT1Zz53Sb9LwTuykNmPfzIA8v8AlS6RQiNjWN3AIvRUV+XWosgERFcAiIgCIiAIiIAvTH2XlEBHYhgTJLuYcruXA+XBVjaDZuZ0LwG3sMwsQdW6/RXhe2vWs9JXvU1w0Srm65qa6rk4HQ4g6I6aj7p+nJWKCemqm5JQL8naEfld+i2tvdknRPdUQtvE43e0DsE7zb7p+CpC2btFTf6lw/lHr1VRrYeZHh/7qT2Iej2+tPJ/BJ9HD9FEf+GKqEHNC4i+9nXG78K2qDG54ew82+67rD47lYKPbxw0kiB72G3wP6rQnotTD24kaFvhlsfbyUh7CDYgg8iCFr1Z6p8vmuqUm0cVQcojf33a0tHibr1PTxH/ALbP5G/otSy6Vb2zjhnNsh5Uts+GcYWxT0cjyMrHHyPzXUaikDQS1g01s1rQfJV2bFgDo06c9FiE7rv2oZ/kuopld+3yYKLZ6R/aIYPefcFY6LC6alAe8gke0+x/laq7JjUp0aQ0d2/3lR8khcbuJJ5k3W/V4ddP92WPojo0+Ey6zeC04rti4gtgGUffO/8AhHDzUdsxh8lTUiwLy37RxJ5brk99lGUNG+Z4jjaXPduA+Z5DvXZdktn20UOXfK/V7u/gB3Bb/kV01uEFjP8AZZrrKdHS4Q9z4+v3Nal2cee2Q0d2p/RT9LTMhblYPE8T4ley5fFqU6WurmK5PJ4BKIi2DIREQBERAEREAREQBERAEREB6a7gdQqzjGwlLOS5l4XnUllrH+E6e5WMuXkyBZUmuhbVdZU8weDn7/Re++lQ23ewj6rapfRkwftJi48AGhrfPUlXUzBeenCk7JNYybcvFNVJY3/gp0mFGnGXJlaN1tx81iV49cG46hYXR051LG/yhce3w1yllS/s50syeWynNF92q227FtqOtMCzkRo/z7vFWqOWJnZaB4ABfXVYKt02i8qW7dyTqnOt7oPDKNN6L9epUafiZc+8EfJZaP0YsBvLO5w5MaGfEkq5ioC9dMF1PNl8m8/FNU1jf+DBhOEwUrcsLA3md7j4uOpW4SsYkC9ByrbyaMpOTzJ5Z9REQiEREAREQBERAEREAREQBERAFrTzWWwVo1kZKA058RstOTFe9YqqkK0JKNyA3XYr3rEcV71oOpHLGaVyAkDih5r5/ih5qO9WcvnqxQEl/ih5r6MUPNRnqxX31YoCVGK96yNxXvUQKUr22kcgJtmK9624cSuoCOjct2npHICyU9RdbYKjKKIhSTUB9REQBERAEREAREQBERAEREAXlzbr0iAwOpwVhdRBbqICNdh4Xg4aFKpZAQ5wwL5/hgUxZLICH/wwL6MMCl7JZARQw0LI3DxyUlZEBotohyWZlMAthEB5ayy9IiAIiIAiIgCIi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56332" name="AutoShape 12" descr="data:image/jpeg;base64,/9j/4AAQSkZJRgABAQAAAQABAAD/2wCEAAkGBxQSEhQUExQWFRQWGBcWFhUWFhQUGBgVFRQXFxYYFxgYHCghGBolHRUVITEhJSkrLi4vFyAzODMtNygtLisBCgoKDg0OGxAQGiwkICQyLy03LTcsLCwvLCwsLCw0LCwvLDQsLCwsLC8sLCwsLCwsLCwsLCwsLCwsLCwsLCwsLP/AABEIAOwA1gMBIgACEQEDEQH/xAAcAAEAAgMBAQEAAAAAAAAAAAAABQYDBAcCAQj/xABGEAABAwIDBAYHBQYFAgcAAAABAAIDBBEFEiEGMUFREyIyYXGBBxRCkaGxwSNSYnLRM3OCkrLwFbPS4fE0QxYkNVNUdKL/xAAaAQEAAgMBAAAAAAAAAAAAAAAAAgMBBAUG/8QALhEAAgIBAwIFAwUAAwEAAAAAAAECAxEEEiExQQUTIjJRYXGxFDOBkfChwdFC/9oADAMBAAIRAxEAPwDtCIiAIiIAiIgCIiAIiIAiIgCIiAIiIAiIgCIiAIiIAiIgCIiAIiIAiIgCIiAIiIAiIgCL0Bpc6BVfF9vqWElsd5nD7lst/wAx3+Syot9C2qiy14gslmsi5270nyX0p2273n/Styl9JjCOvCWO4EEOb57j8FJ1ySzg2peF6qKzsL2W2FybBa7q+EaGRvvVNlxIz9bPmB3WOnuWJcazxJqWFH+znyynhovcU0b+y8HwIK9uZZUIFZhtw2nu2QmXubYuHid3vV+l1rult2llVc7Xtgssutksudzek+S/Up2gfieSfgFnovSeL2lgsObHX+BA+a6flSN5+FapLO3/AJRfUWphGMQVTc0Lwebdzh4t4LcIVbWDQlGUXiSwz4iIhEIiIAiIgCIiAIiIAiIgCIvTGX8EB5XtrOe5RWIY81l2xjMefAfqqptNtFMIH9e2bqAAAdrf8LrW/VVuxVrlsnVB2WKC6sidutrXVD3QwutA02JH/cI43+73cVTlsUdG6Q2aPEncFZKPCYIW55nNNuLyA0eA4rcu1lNHpzl/B7BWUaKCgv8AfcrtHh8sp+zY53eBp79ynqPYid2r3MZ73H3DT4pW7fRRDLBGZCNAT1GeWl/gok7bVcoNniMX3MaBw5m5XPnr9RP2JI0LfFLH7Vgt+HbLerm/TOPNtgGlbssYC5nNiMr+1LIfF7vldaNZIcp1PDiea0rap2vdN5ZzLZ+dLdPlnR8Ru5pa1xbfiLXtyVYlwjXR3vH1VQbO4bnOHg4hbVPiszSLSO8+t80r/UU/tSX9F+n1EqFivgnpcLlbrlzDm3X4b1plStDtIW9tgI5t0PuVgp30tYLG2b+V4/X4roVeJWR4uj/KOjV4t2mio0NY+F4kjcWvbuI+R5juXZtlcfbWw5rASN0e3keY7iuaYtsnJGC6L7RvL2x5cfJa+yeJPgnAa4tz9R3jvF79/wA1vSurtrc4POCWvpq1dLsh7l/sHai1fFXaXaKRvbAePcf0U/SVTJm3YdeI4jxC06dVXbxF8nk8ntEIRbBkIiIAiIgCIiAIiID60XUPtJiOX7JhsfaPceCmo+aoVfWNL3Oc4C5J1IGnmtHX2SjDbHqxhvhI8qKxyMSBrTwOYjysB8VI9IC27TcHcQqhjmLXJZGe4u+g/VcWuNm/0cP8Gzp4Srlv6NGSoxVsQysALvgFVMWrHyyEvcXchwGnAcFtKOq+2fL5BdCumMPq/kv3OTyzCt6g7J8foFHPlAWWkr2gEX4q7BhkqsNX2T5fNeI61p4r1VOBYfL5ozCI9fW7wvi+t3hYJksvoNtRoV8RZKywYHt1JA/JPeSPTre23/UPirjVYTT1YZUwObmuHZm7nWI0cOB08Vx2r7R/vgpDZ3H5aN+Zhuw9uM9lw+h71S4Si91bw/yXQnKPRnU3tINjvWWjqnRPDm7xw5jkV5pK+OriEsZuD72ni1wWk+vja4sL2hw0IJsVz4wmpelPKNCWnmn6Vk6HDMJGNe3cQvqh9kp8zHtvcCxFtR1v+FML0dFm+tSZX9wiIrQEREAREQBfdAC5xs0aknkEAVI9KWNFjG0zDYyDM/8AINAPM/JSjHc8F+molfaq13Izarb57yY6U5IxoZPad+X7o796rOBYaaiW7rlrdXk3N+QvzKi2i+g3nQeKvMxbh9GXG2e1/wA0jtw8B8go625UV4j7nwj090a9FTtrXL79/uQm2ONiMini0cbZyPZbwaO8j4KsKOdM58mdxu5zrk95KkVyq4bUcCTyFGVx6x8vkFJqLr+0fL5BTMI2o3eqQwTCNkk1QXmPpGiRrGRvDOqw6Oe51997C3NWTDNsqsUM08whmY2RkEUckLLdIRmeXWA0DbC3N3co3ZzHKv1cQxUTKoQuc6GV0Tnuhc65JYRoTc3Cz7MQGowvEaZwImhe2qaCLOu0WkBB3HqHzcthfQqf1IhmetdNM9scMNPGZHiCNsYsXWa1oG9znG1ydACvmNUrYXRiNznRywxzNz2zND73a62hsWlSexFE6oosRiZvf6s2/AN6Vxc49wFz5KJxmubPM9zP2bQ2KL91EAxp87X81GS4JRfJqL63eF4LwvcZ1CpLiWREQrI6q7R/vgsKzVXaP98FhWCZP7JYs6meTvYSA9vMc/EK4bSUDZoxNHqQL3HtM/ULntBuKuOyWJb4XHTUs+o+vvUHKVUlbHqvwW03SqsUkR2E4vNTPDoXlp4je09xbuK63sltOytYQQGTNHWZz/E3mPkuTY3R9HIbdl2o+oWLCsQfTyslYdWm/iOIPcQu9HbdBTj3O3qtHXq6t8V6uz/6Z3ohfF5p6hssbJG9l7Q4eBF16WueQaaeGEREMBERAeo9641t/UZ6+b8Jaz3NB+q7LHvXHvSJSmOukNtHhrx33bY/EK6n3HZ8Ea/UPPx/4a+xtD0tQCR1YxnPj7Px18lp+k3Fc07YQerELu/O4fQW95Vs2IgEdM+V2mYkk/hYP+VyXFakyyvlOpc4uIPeb2PdbRcnUT83Uv4jwXeI277n9ODFFUC48VJ07pJTaGN8h3dRrna95A0V62ZhwzFqvMaeVr2RNLoiWthAZZosGG538VXMf2qqJpXx07zTU0bnMjjh+y0YbXcW6km27cp7Elk5e9t4Iid0kTsssb4zye0t91xqtVkImqYo72EkkcZPIPc1pPxXQNhsb9ezYdiH2zXtJhkf2wWi5GbfcDUHfoVQdo8JfR1ckBJvG4Fj91272O8bW8wU2rqgn2JHFnvbiT2dMKWKllDWDM5ojjYdOjY3V7iBc2GubVS2D4+2SvxOtaC2A08t76XJDWRXH3nOG7vUPi20kFXlfWUpdUABrpoZeiMgAsM7S0i/eFGzYgJWCGNjYYA7NkBLi9w0DpHnV5HDcByUt2COC17DYZkwqvkfL0IlbHcjtCBjiHOA5uOdo52ULj9BTiio6mmjkjMz5Yy17+kc7o3ZWndYONtwFtVq0uIujpqmC2bpxE3MXHqNic51gPE/NbFLtP0VJFTiBplgfI+GcuPUMpJJDLWLhc2JOmmiZTRnDTJWm2bhpz0dbE8kwGeaYPLG04cD0TGgaSSEgaE8bAcVTqGQ6X36KzVG2cU9PBFV0rp3wNytcKh8bX2FgZGAdY243UBVVbppDI4NBNgGsGVrWtFmtaOAAFlGeMcGY5zySYc5zwyNpe925rRcmwufgCvlNNmCuvosbTmOrIa41LYXF0jgMrWuzAMj1vwBJ43XPtn4ZZi2KCN0khFw1ttwGpJJsB3lYcOEN3LPtV2j/fBYVlxGGSKV0czHRyNtdrt4uNPEd4WEuVeC1M3qDcVuwSljg4b2kEeSjaGca+K3g4FMEX1LfjAE0IeOQcPqP75KsqcwCbNC5h9k/B39lQ0zMriORIWz4VZjfU+3P8M9B4VbmDg+x2H0eT58Pjv7Je3ya8qwKE2GpTHQQgixcC/+c3+VlNrbl1Z5nVNO+bXTL/IREUTXCIiASyiNjnncBdcw2tpnVAMm97bm3NvEDwV+2nfaEDm4DyAJ/RVRcrV6qdV0dvYspvlTYpx7GriZ6DCDwJiA/ik3/wBRXIiF170kutQEDi6Mf/oH6LkJVdEt+ZfLN+Utz3fJd/QmP/Oz/uD/AFtVVg7cv7x/9ZVr9Cn/AFs/7g/1tVaq8KngjNTIwNhkleIyXNDndZ2obe5Het1rMEa3/wBM3Nl3FuI0Zbv6Zg8naO+BK2/TPIBiZtv6GK/jd6y+jOl6Wt6d3VhpWule87gS0hoPvcf4VFCsGI41HI/9nJUMyg/+2w9QEd4aL/mKzH24MP3ZMseGUlExj69r5p5Gh7aSN2QMY7smZ+8E78oU5hFfg1YRDJSGje42ZI13Vud13DcfzCyq22ZccSq8983Su38h2fK1lpxwBzHf3wWHLDwS25Wckntrs7Lh03RuOeN4Jikt2gN4dycNPeFYKHZGlxDDo5KM9HURODZ3Sm172MhdbSwBzNtwFlr19earASZTmkpKhkbXneWusBc8eq4jyC2PR3/6Vi35D/kuUklki28GGixHAoj0DqeWZvZdVOG88XABwLW+AWh6QNlG0EkUkDi6mnF4yTmykWOW/EEEEFVBjeqr/tNUE4Dhwd2uks38jBI0fDKsZ3JmcOLRteijfiH/ANf/AFKl7C19VFNloheeaPohpmyglrs+ugtlGp0V19D1s1dmvl6AZrb7Xde3fZZDhnSUROBPZ0VrTtGZtW7S9nPduFvZFr8CpJelEW+WV70oYm2eu6rg8xRMike3sulbcvt3Aut5LUw/DIYqdtZWhzmSOLaenYcrpsvae529sY7tSq3LoDwIvpyIV19LUfRT0sYFo2UsYYOFrm9vcodcsn0wjf2OfQ4lL6q+gbA4tc5ksMj7jKPbLvmbi6rmKU8UVS+KnmdNGzQyOAF3Am4bbeBoL+KkDfDqToxpW1jQZDxhpj2Wdz37z/soikiDQsTfGBFclg2cks9w5t+R/wBytyPDTLUEW6gs5x7uXibKMwM/bDwPyV2wvsHx+gXNlqJae9uPdYNiGqlRByj1fBa9l63UxHda7e628KdcLKl4dJllYeTh7ibFXaXeuh4fa514fY5aeTwiIt8yEREBHbTMvCDycD5aj6hVRXySIPY5h3EWXM9q6l1MDHukdcDw4uH98VytZpZ2XR29+CdNMrrFCPVmf0lNvQE8nRn42+q5CV13Gh0+EE7z0TXebCL/ACK49PJYXVenjtzH4Zvyjte19i+ehT/rZ/3B/rao+s2mpaiBlNWwTE0z5GxSwOaOpmIs4OI4ADjuUvsDh0uGvramqbkjjgDWu9mR77PaIybZuA04lc9e/qlzu04lx8Sblb2cRSNbGZNkxX7TNdD6pSxer018zwXZpZjwMruX4RoopkphlZIztRuY9vi0hw+Ste0r6Wjj9V6LM91NC+N4DP2sozPke62e4I0ANraKmGoHH+9FGWck44wdQ2t2fbisTMRoLOlLQJobi5LRu7njdY7xZUWlw6qJ6IU02cm2XonjXdrcWHitXCcVnpn56aV0TjvynQ/madCpiq28xGRha+qIadDkbHGbfma0FZbi+WYSkuDPtCRS0jMPDg6YydPVFpBa11rMiuN5G896mvR5A44Xitmk3aQLAm5ELrgczqPeqFDI2x1uee9T+FVFXFh81RHVvjiikbFHFG4dt7gXOcLaCxNud0i+TElwVrDqZ8744Yhd8jg1o7zx8Bv8lcfSVDIz1aJsbm0lKBTxvcC3pJct5HNB1LdLX8VTaOrkieJY5HMkFyHtNjrv991tYjtHU1LGxTzula12ZuexIJFu1a9rcEWMMy08ovnojYT6+QCR0AGg4nNp4qn7CY26gqYpbkMNmTN11jOhuObd/kvFHjFRTtywVEkTScxDDYF26579AtOSfMXOe7M5xJcTvJOpKbuFgbeXksfpOwCRtXUzxRE0x6OQyDsAytHHvdfdzV52fp4MYpKWeRuaejJa5lwBI9jQQ15+64hjv7K5VWbR1T6f1V07jTi1mG25puBmtewPC/BTFbjbIaCh9Tq3RzR5zJCwFrjK8nNI924i1gAb3upprOSDTxgw4lguIvqZHzUszppHEktY5zeQAeOqGgWA13Bfcdwg0ghZI+9U+75Y2kFsTDbI1xHtnUrPD6QMTlaW+s2G64jia7+YNuoyGnNy5xLnE3LiSSTzJO9VycexNZ7ktgIvK3wJ+Cu+FkZSON/pp9VUNnY7vceTfmVtHEDFUZh2RYOHNvHzF1znp3qL3GPZZNmvSy1EXGPXqXrDo80sY/EPcDcq7S71AbLUl/tjut1O++8qdcVv+H1OFbb7nKSxwz4iIt8yEREB6ZvXIvSTVF9c8cGNa0e7MfiV12PeuO+kOEtr5b+0GuHgWgfRW0+47HgiX6jn4ZN7GSiWkfC7gXNI/C8X+pXJK+kLHvjdvY4tPkbK+7E13R1GQ9mQZf4hq36jzUZ6R8N6Oo6UDqyi5/O3Q+8WPvXJ1EPK1Ml2lyXeIVbLn9eSrPqppAyOSWR8bSMrHPc5reVgTYL3UOMRD2hpLdwc1r2+bXCx81jh7Q8R81nxTslZTZz2ib9KtY508TCGW9XgfcMYHXLN2YC+Xu3Lbp4nupIJaHqZcjJGyMhjhJDLS53y/t3Ofy3A8FF+lK/rUVv/AItP/lrb9JVE/JRPiBdRerRiItF2tfbr5raBxuN/eru7KuyNTbPBehZDVNi6ATXZJCCHMZM0AkxOBIMbgbix03eGu5goqOKoytfU1Wd0WYB7YoWaZw06F7juJ3Bb0eHzDApzIHBraiGSJjrghjvs3ODTqGku8DYrLiOHurMLop4AZHUrXQTxt1c0ZszXZRrb9e5MdxnsbuL4FK2kqJaqWOWHoI5Kaf7MSGoflJYzKL5NXgg9y08HxZ7cFqSGxXZPCwXijNwRvcCOs78R1VXpsMlmDrBwjjaXvc/MI2ADmdASdABqSVOYNGX4JXhoJLZ4HuA1s21r+CZDRF4RGyKB1XIwSHpOihjd2DJlzve8e01oIAbxJ13KYw3bd18lZTwT07tHMELGOaDxjLQLEcl82aoPX8PlpYyPWYJTURM0HSRuYGvaO+4v7lWuhkLui6N/S3y9Hldnvyy2uovK6Elh9SyVlOzDsShLGtqKaUMfEJOsDFMcv8zdRfuUnimIRYbiTqeFgZBHIHTOMbJpJA8CTIM+5ga4NAHK+qgNoJx09DACHGmZDC8g3HSdKXvAPHLny+IKkfSI2+L1d/vR/wCRGpPhcEVy+TUwqWB9TW1RpmupomvlbG8mzXPdlhbZpsbvI0OlgV89HLRLicQlYx7ZDJna9jHNPUc7RpFhqBuW9s3RdPQYlBGLz/YzNYO05kbruDefh4Lx6KqGR+IwvDHZIs5e4ggC8bmgXPtXO7fvWF2D7kNC7NNMbAfaP0aA1o6xsA0aALeWhSftZf3j/wCoqRjYXENG8mw8SqpdSwsOz0NonPPtH4N/5Kh535nOPMkqx4mBDAGDkGjxO8/NVlX+FV5c7n34/hHoPCqsRc2dm2AqTJQRX9jMzya4gfBTyr3o6gLKBl/aL3eRcbKwrbn7mea1ePPnjpl/kIiKJrhERAAVSvSlgxkYypYLmMZX2+4dQfI/NXVfdCC1wu06EHXQqUZbXkv018qLVYux+fGPIII0IIIPeNQrviUTcQo9LZ7XH4ZG8PA/IptZsG+MulpRnjOpjHaZ+X7w+Kr+zuJmCQtfcMdo4HTKeBsoa6nzq90OqPTXuvWU763yu3f7FMawtfYixDrEHgQdVuQ4fLVzNghbme7vAAaN7iTwA1Vn20wO7hURjiOkA/rH1VVkgN8zXOabEXaSDY6EXHAhcyqaksnBmiS23nZPXvEZzMiZHCHDUExNDSR53WhQ7QVlIDHBO9jL3yaOaCeIDgbeS+U1OGhatX2z5fIK1yeckVFYwJsXqniUPnkcJv2oJBz2FgDfgOAG5ZMDqZ6Yl9PK6J245ToRyIOhWqt6g7J8foFjczLisGzimK1dWA2omc9g1DdGtvzIba58VqRTTU7ZRDI5jZW5JAPabfd/v3rbWGs7J8vmm5mEkRNOHRua+NzmPbq1zSWkHuIUzU7W18oyvqX2PVJAa1xHLM0X+Ki19bvCbmS2ozw0hY5r2HK9pu1wtcEbiFsTyTTSdJPI6R9suZ1ibDcL8d6zosZZE0aQztqo/VXOZO5wawtIabu0sSdLeKteC4rXCrdPiEknQ0QlJzDIx0uV0bWsFhnc4k2PJU6tb17gkEEEEaEEbiF4q6maa3TTSS23dI9z7eGY6KcZYRhxyZcLJcXuO9zi4+JNz81ddksOzEzOGjdG97uJ8lXtlcKdO/I3dcFzvut/VXjHqttNEIo9HEWaOQ4uPeqJ5skq49WX00uyaiiAx+s6SSw7LdB48SsOD4a+pmZEwauOp5N9px8As2DYDPVOyxMJHFx0aBzJ/RdZ2W2ajoWadeV3bfb4Dk1dyGymtQj2O3qtbVpKvLg8y/3LJaCnbFGyNujWNDR4AWC9ISioPJN5eWEREMBERAEREB7j5Kg4lQNzuY9jXWJGoB04K+NNlEbR4dm+1YLkDrDmOfktHXVylDdDqhulHmLwVV0YDcoGgFrd3JUvG8KyEuYOrxH3f9leFF4zlYA46AnL3ag/ouLXZYpenl/HybNFjm9j5ZQ1HVfbPl8grdVYPn60dgd9uB8OSqmIwuZI4OBB00PgujXdGxcF+1p8mst6g7J8foForfoOyfH6BWh9DYWGr7J8vmsyw1fZPl80IIjl9bvC+L63eFgsJZERZKyOqu0f74LZwXCJaqQRxNv953stHNxU7gmxs1U/M+8UWnWI6zh+Fv1Kvkk9Nh7GwxNGdxADRq4k6ZnlUysbe2Cyy6EHJ4SGF4THRxBjNSdXOO97uZ7u5Y5IGudmLWk8yAVmkkLjcrLRUjpXhrfM8hzK56lOUvT1Zz53Sb9LwTuykNmPfzIA8v8AlS6RQiNjWN3AIvRUV+XWosgERFcAiIgCIiAIiIAvTH2XlEBHYhgTJLuYcruXA+XBVjaDZuZ0LwG3sMwsQdW6/RXhe2vWs9JXvU1w0Srm65qa6rk4HQ4g6I6aj7p+nJWKCemqm5JQL8naEfld+i2tvdknRPdUQtvE43e0DsE7zb7p+CpC2btFTf6lw/lHr1VRrYeZHh/7qT2Iej2+tPJ/BJ9HD9FEf+GKqEHNC4i+9nXG78K2qDG54ew82+67rD47lYKPbxw0kiB72G3wP6rQnotTD24kaFvhlsfbyUh7CDYgg8iCFr1Z6p8vmuqUm0cVQcojf33a0tHibr1PTxH/ALbP5G/otSy6Vb2zjhnNsh5Uts+GcYWxT0cjyMrHHyPzXUaikDQS1g01s1rQfJV2bFgDo06c9FiE7rv2oZ/kuopld+3yYKLZ6R/aIYPefcFY6LC6alAe8gke0+x/laq7JjUp0aQ0d2/3lR8khcbuJJ5k3W/V4ddP92WPojo0+Ey6zeC04rti4gtgGUffO/8AhHDzUdsxh8lTUiwLy37RxJ5brk99lGUNG+Z4jjaXPduA+Z5DvXZdktn20UOXfK/V7u/gB3Bb/kV01uEFjP8AZZrrKdHS4Q9z4+v3Nal2cee2Q0d2p/RT9LTMhblYPE8T4ley5fFqU6WurmK5PJ4BKIi2DIREQBERAEREAREQBERAEREB6a7gdQqzjGwlLOS5l4XnUllrH+E6e5WMuXkyBZUmuhbVdZU8weDn7/Re++lQ23ewj6rapfRkwftJi48AGhrfPUlXUzBeenCk7JNYybcvFNVJY3/gp0mFGnGXJlaN1tx81iV49cG46hYXR051LG/yhce3w1yllS/s50syeWynNF92q227FtqOtMCzkRo/z7vFWqOWJnZaB4ABfXVYKt02i8qW7dyTqnOt7oPDKNN6L9epUafiZc+8EfJZaP0YsBvLO5w5MaGfEkq5ioC9dMF1PNl8m8/FNU1jf+DBhOEwUrcsLA3md7j4uOpW4SsYkC9ByrbyaMpOTzJ5Z9REQiEREAREQBERAEREAREQBERAFrTzWWwVo1kZKA058RstOTFe9YqqkK0JKNyA3XYr3rEcV71oOpHLGaVyAkDih5r5/ih5qO9WcvnqxQEl/ih5r6MUPNRnqxX31YoCVGK96yNxXvUQKUr22kcgJtmK9624cSuoCOjct2npHICyU9RdbYKjKKIhSTUB9REQBERAEREAREQBERAEREAXlzbr0iAwOpwVhdRBbqICNdh4Xg4aFKpZAQ5wwL5/hgUxZLICH/wwL6MMCl7JZARQw0LI3DxyUlZEBotohyWZlMAthEB5ayy9IiAIiIAiIgCIi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56334" name="AutoShape 14" descr="data:image/jpeg;base64,/9j/4AAQSkZJRgABAQAAAQABAAD/2wCEAAkGBxQSEhQUExQWFRQWGBcWFhUWFhQUGBgVFRQXFxYYFxgYHCghGBolHRUVITEhJSkrLi4vFyAzODMtNygtLisBCgoKDg0OGxAQGiwkICQyLy03LTcsLCwvLCwsLCw0LCwvLDQsLCwsLC8sLCwsLCwsLCwsLCwsLCwsLCwsLCwsLP/AABEIAOwA1gMBIgACEQEDEQH/xAAcAAEAAgMBAQEAAAAAAAAAAAAABQYDBAcCAQj/xABGEAABAwIDBAYHBQYFAgcAAAABAAIDBBEFEiEGMUFREyIyYXGBBxRCkaGxwSNSYnLRM3OCkrLwFbPS4fE0QxYkNVNUdKL/xAAaAQEAAgMBAAAAAAAAAAAAAAAAAgMBBAUG/8QALhEAAgIBAwIFAwUAAwEAAAAAAAECAxEEEiExQQUTIjJRYXGxFDOBkfChwdFC/9oADAMBAAIRAxEAPwDtCIiAIiIAiIgCIiAIiIAiIgCIiAIiIAiIgCIiAIiIAiIgCIiAIiIAiIgCIiAIiIAiIgCL0Bpc6BVfF9vqWElsd5nD7lst/wAx3+Syot9C2qiy14gslmsi5270nyX0p2273n/Styl9JjCOvCWO4EEOb57j8FJ1ySzg2peF6qKzsL2W2FybBa7q+EaGRvvVNlxIz9bPmB3WOnuWJcazxJqWFH+znyynhovcU0b+y8HwIK9uZZUIFZhtw2nu2QmXubYuHid3vV+l1rult2llVc7Xtgssutksudzek+S/Up2gfieSfgFnovSeL2lgsObHX+BA+a6flSN5+FapLO3/AJRfUWphGMQVTc0Lwebdzh4t4LcIVbWDQlGUXiSwz4iIhEIiIAiIgCIiAIiIAiIgCIvTGX8EB5XtrOe5RWIY81l2xjMefAfqqptNtFMIH9e2bqAAAdrf8LrW/VVuxVrlsnVB2WKC6sidutrXVD3QwutA02JH/cI43+73cVTlsUdG6Q2aPEncFZKPCYIW55nNNuLyA0eA4rcu1lNHpzl/B7BWUaKCgv8AfcrtHh8sp+zY53eBp79ynqPYid2r3MZ73H3DT4pW7fRRDLBGZCNAT1GeWl/gok7bVcoNniMX3MaBw5m5XPnr9RP2JI0LfFLH7Vgt+HbLerm/TOPNtgGlbssYC5nNiMr+1LIfF7vldaNZIcp1PDiea0rap2vdN5ZzLZ+dLdPlnR8Ru5pa1xbfiLXtyVYlwjXR3vH1VQbO4bnOHg4hbVPiszSLSO8+t80r/UU/tSX9F+n1EqFivgnpcLlbrlzDm3X4b1plStDtIW9tgI5t0PuVgp30tYLG2b+V4/X4roVeJWR4uj/KOjV4t2mio0NY+F4kjcWvbuI+R5juXZtlcfbWw5rASN0e3keY7iuaYtsnJGC6L7RvL2x5cfJa+yeJPgnAa4tz9R3jvF79/wA1vSurtrc4POCWvpq1dLsh7l/sHai1fFXaXaKRvbAePcf0U/SVTJm3YdeI4jxC06dVXbxF8nk8ntEIRbBkIiIAiIgCIiAIiID60XUPtJiOX7JhsfaPceCmo+aoVfWNL3Oc4C5J1IGnmtHX2SjDbHqxhvhI8qKxyMSBrTwOYjysB8VI9IC27TcHcQqhjmLXJZGe4u+g/VcWuNm/0cP8Gzp4Srlv6NGSoxVsQysALvgFVMWrHyyEvcXchwGnAcFtKOq+2fL5BdCumMPq/kv3OTyzCt6g7J8foFHPlAWWkr2gEX4q7BhkqsNX2T5fNeI61p4r1VOBYfL5ozCI9fW7wvi+t3hYJksvoNtRoV8RZKywYHt1JA/JPeSPTre23/UPirjVYTT1YZUwObmuHZm7nWI0cOB08Vx2r7R/vgpDZ3H5aN+Zhuw9uM9lw+h71S4Si91bw/yXQnKPRnU3tINjvWWjqnRPDm7xw5jkV5pK+OriEsZuD72ni1wWk+vja4sL2hw0IJsVz4wmpelPKNCWnmn6Vk6HDMJGNe3cQvqh9kp8zHtvcCxFtR1v+FML0dFm+tSZX9wiIrQEREAREQBfdAC5xs0aknkEAVI9KWNFjG0zDYyDM/8AINAPM/JSjHc8F+molfaq13Izarb57yY6U5IxoZPad+X7o796rOBYaaiW7rlrdXk3N+QvzKi2i+g3nQeKvMxbh9GXG2e1/wA0jtw8B8go625UV4j7nwj090a9FTtrXL79/uQm2ONiMini0cbZyPZbwaO8j4KsKOdM58mdxu5zrk95KkVyq4bUcCTyFGVx6x8vkFJqLr+0fL5BTMI2o3eqQwTCNkk1QXmPpGiRrGRvDOqw6Oe51997C3NWTDNsqsUM08whmY2RkEUckLLdIRmeXWA0DbC3N3co3ZzHKv1cQxUTKoQuc6GV0Tnuhc65JYRoTc3Cz7MQGowvEaZwImhe2qaCLOu0WkBB3HqHzcthfQqf1IhmetdNM9scMNPGZHiCNsYsXWa1oG9znG1ydACvmNUrYXRiNznRywxzNz2zND73a62hsWlSexFE6oosRiZvf6s2/AN6Vxc49wFz5KJxmubPM9zP2bQ2KL91EAxp87X81GS4JRfJqL63eF4LwvcZ1CpLiWREQrI6q7R/vgsKzVXaP98FhWCZP7JYs6meTvYSA9vMc/EK4bSUDZoxNHqQL3HtM/ULntBuKuOyWJb4XHTUs+o+vvUHKVUlbHqvwW03SqsUkR2E4vNTPDoXlp4je09xbuK63sltOytYQQGTNHWZz/E3mPkuTY3R9HIbdl2o+oWLCsQfTyslYdWm/iOIPcQu9HbdBTj3O3qtHXq6t8V6uz/6Z3ohfF5p6hssbJG9l7Q4eBF16WueQaaeGEREMBERAeo9641t/UZ6+b8Jaz3NB+q7LHvXHvSJSmOukNtHhrx33bY/EK6n3HZ8Ea/UPPx/4a+xtD0tQCR1YxnPj7Px18lp+k3Fc07YQerELu/O4fQW95Vs2IgEdM+V2mYkk/hYP+VyXFakyyvlOpc4uIPeb2PdbRcnUT83Uv4jwXeI277n9ODFFUC48VJ07pJTaGN8h3dRrna95A0V62ZhwzFqvMaeVr2RNLoiWthAZZosGG538VXMf2qqJpXx07zTU0bnMjjh+y0YbXcW6km27cp7Elk5e9t4Iid0kTsssb4zye0t91xqtVkImqYo72EkkcZPIPc1pPxXQNhsb9ezYdiH2zXtJhkf2wWi5GbfcDUHfoVQdo8JfR1ckBJvG4Fj91272O8bW8wU2rqgn2JHFnvbiT2dMKWKllDWDM5ojjYdOjY3V7iBc2GubVS2D4+2SvxOtaC2A08t76XJDWRXH3nOG7vUPi20kFXlfWUpdUABrpoZeiMgAsM7S0i/eFGzYgJWCGNjYYA7NkBLi9w0DpHnV5HDcByUt2COC17DYZkwqvkfL0IlbHcjtCBjiHOA5uOdo52ULj9BTiio6mmjkjMz5Yy17+kc7o3ZWndYONtwFtVq0uIujpqmC2bpxE3MXHqNic51gPE/NbFLtP0VJFTiBplgfI+GcuPUMpJJDLWLhc2JOmmiZTRnDTJWm2bhpz0dbE8kwGeaYPLG04cD0TGgaSSEgaE8bAcVTqGQ6X36KzVG2cU9PBFV0rp3wNytcKh8bX2FgZGAdY243UBVVbppDI4NBNgGsGVrWtFmtaOAAFlGeMcGY5zySYc5zwyNpe925rRcmwufgCvlNNmCuvosbTmOrIa41LYXF0jgMrWuzAMj1vwBJ43XPtn4ZZi2KCN0khFw1ttwGpJJsB3lYcOEN3LPtV2j/fBYVlxGGSKV0czHRyNtdrt4uNPEd4WEuVeC1M3qDcVuwSljg4b2kEeSjaGca+K3g4FMEX1LfjAE0IeOQcPqP75KsqcwCbNC5h9k/B39lQ0zMriORIWz4VZjfU+3P8M9B4VbmDg+x2H0eT58Pjv7Je3ya8qwKE2GpTHQQgixcC/+c3+VlNrbl1Z5nVNO+bXTL/IREUTXCIiASyiNjnncBdcw2tpnVAMm97bm3NvEDwV+2nfaEDm4DyAJ/RVRcrV6qdV0dvYspvlTYpx7GriZ6DCDwJiA/ik3/wBRXIiF170kutQEDi6Mf/oH6LkJVdEt+ZfLN+Utz3fJd/QmP/Oz/uD/AFtVVg7cv7x/9ZVr9Cn/AFs/7g/1tVaq8KngjNTIwNhkleIyXNDndZ2obe5Het1rMEa3/wBM3Nl3FuI0Zbv6Zg8naO+BK2/TPIBiZtv6GK/jd6y+jOl6Wt6d3VhpWule87gS0hoPvcf4VFCsGI41HI/9nJUMyg/+2w9QEd4aL/mKzH24MP3ZMseGUlExj69r5p5Gh7aSN2QMY7smZ+8E78oU5hFfg1YRDJSGje42ZI13Vud13DcfzCyq22ZccSq8983Su38h2fK1lpxwBzHf3wWHLDwS25Wckntrs7Lh03RuOeN4Jikt2gN4dycNPeFYKHZGlxDDo5KM9HURODZ3Sm172MhdbSwBzNtwFlr19earASZTmkpKhkbXneWusBc8eq4jyC2PR3/6Vi35D/kuUklki28GGixHAoj0DqeWZvZdVOG88XABwLW+AWh6QNlG0EkUkDi6mnF4yTmykWOW/EEEEFVBjeqr/tNUE4Dhwd2uks38jBI0fDKsZ3JmcOLRteijfiH/ANf/AFKl7C19VFNloheeaPohpmyglrs+ugtlGp0V19D1s1dmvl6AZrb7Xde3fZZDhnSUROBPZ0VrTtGZtW7S9nPduFvZFr8CpJelEW+WV70oYm2eu6rg8xRMike3sulbcvt3Aut5LUw/DIYqdtZWhzmSOLaenYcrpsvae529sY7tSq3LoDwIvpyIV19LUfRT0sYFo2UsYYOFrm9vcodcsn0wjf2OfQ4lL6q+gbA4tc5ksMj7jKPbLvmbi6rmKU8UVS+KnmdNGzQyOAF3Am4bbeBoL+KkDfDqToxpW1jQZDxhpj2Wdz37z/soikiDQsTfGBFclg2cks9w5t+R/wBytyPDTLUEW6gs5x7uXibKMwM/bDwPyV2wvsHx+gXNlqJae9uPdYNiGqlRByj1fBa9l63UxHda7e628KdcLKl4dJllYeTh7ibFXaXeuh4fa514fY5aeTwiIt8yEREBHbTMvCDycD5aj6hVRXySIPY5h3EWXM9q6l1MDHukdcDw4uH98VytZpZ2XR29+CdNMrrFCPVmf0lNvQE8nRn42+q5CV13Gh0+EE7z0TXebCL/ACK49PJYXVenjtzH4Zvyjte19i+ehT/rZ/3B/rao+s2mpaiBlNWwTE0z5GxSwOaOpmIs4OI4ADjuUvsDh0uGvramqbkjjgDWu9mR77PaIybZuA04lc9e/qlzu04lx8Sblb2cRSNbGZNkxX7TNdD6pSxer018zwXZpZjwMruX4RoopkphlZIztRuY9vi0hw+Ste0r6Wjj9V6LM91NC+N4DP2sozPke62e4I0ANraKmGoHH+9FGWck44wdQ2t2fbisTMRoLOlLQJobi5LRu7njdY7xZUWlw6qJ6IU02cm2XonjXdrcWHitXCcVnpn56aV0TjvynQ/madCpiq28xGRha+qIadDkbHGbfma0FZbi+WYSkuDPtCRS0jMPDg6YydPVFpBa11rMiuN5G896mvR5A44Xitmk3aQLAm5ELrgczqPeqFDI2x1uee9T+FVFXFh81RHVvjiikbFHFG4dt7gXOcLaCxNud0i+TElwVrDqZ8744Yhd8jg1o7zx8Bv8lcfSVDIz1aJsbm0lKBTxvcC3pJct5HNB1LdLX8VTaOrkieJY5HMkFyHtNjrv991tYjtHU1LGxTzula12ZuexIJFu1a9rcEWMMy08ovnojYT6+QCR0AGg4nNp4qn7CY26gqYpbkMNmTN11jOhuObd/kvFHjFRTtywVEkTScxDDYF26579AtOSfMXOe7M5xJcTvJOpKbuFgbeXksfpOwCRtXUzxRE0x6OQyDsAytHHvdfdzV52fp4MYpKWeRuaejJa5lwBI9jQQ15+64hjv7K5VWbR1T6f1V07jTi1mG25puBmtewPC/BTFbjbIaCh9Tq3RzR5zJCwFrjK8nNI924i1gAb3upprOSDTxgw4lguIvqZHzUszppHEktY5zeQAeOqGgWA13Bfcdwg0ghZI+9U+75Y2kFsTDbI1xHtnUrPD6QMTlaW+s2G64jia7+YNuoyGnNy5xLnE3LiSSTzJO9VycexNZ7ktgIvK3wJ+Cu+FkZSON/pp9VUNnY7vceTfmVtHEDFUZh2RYOHNvHzF1znp3qL3GPZZNmvSy1EXGPXqXrDo80sY/EPcDcq7S71AbLUl/tjut1O++8qdcVv+H1OFbb7nKSxwz4iIt8yEREB6ZvXIvSTVF9c8cGNa0e7MfiV12PeuO+kOEtr5b+0GuHgWgfRW0+47HgiX6jn4ZN7GSiWkfC7gXNI/C8X+pXJK+kLHvjdvY4tPkbK+7E13R1GQ9mQZf4hq36jzUZ6R8N6Oo6UDqyi5/O3Q+8WPvXJ1EPK1Ml2lyXeIVbLn9eSrPqppAyOSWR8bSMrHPc5reVgTYL3UOMRD2hpLdwc1r2+bXCx81jh7Q8R81nxTslZTZz2ib9KtY508TCGW9XgfcMYHXLN2YC+Xu3Lbp4nupIJaHqZcjJGyMhjhJDLS53y/t3Ofy3A8FF+lK/rUVv/AItP/lrb9JVE/JRPiBdRerRiItF2tfbr5raBxuN/eru7KuyNTbPBehZDVNi6ATXZJCCHMZM0AkxOBIMbgbix03eGu5goqOKoytfU1Wd0WYB7YoWaZw06F7juJ3Bb0eHzDApzIHBraiGSJjrghjvs3ODTqGku8DYrLiOHurMLop4AZHUrXQTxt1c0ZszXZRrb9e5MdxnsbuL4FK2kqJaqWOWHoI5Kaf7MSGoflJYzKL5NXgg9y08HxZ7cFqSGxXZPCwXijNwRvcCOs78R1VXpsMlmDrBwjjaXvc/MI2ADmdASdABqSVOYNGX4JXhoJLZ4HuA1s21r+CZDRF4RGyKB1XIwSHpOihjd2DJlzve8e01oIAbxJ13KYw3bd18lZTwT07tHMELGOaDxjLQLEcl82aoPX8PlpYyPWYJTURM0HSRuYGvaO+4v7lWuhkLui6N/S3y9Hldnvyy2uovK6Elh9SyVlOzDsShLGtqKaUMfEJOsDFMcv8zdRfuUnimIRYbiTqeFgZBHIHTOMbJpJA8CTIM+5ga4NAHK+qgNoJx09DACHGmZDC8g3HSdKXvAPHLny+IKkfSI2+L1d/vR/wCRGpPhcEVy+TUwqWB9TW1RpmupomvlbG8mzXPdlhbZpsbvI0OlgV89HLRLicQlYx7ZDJna9jHNPUc7RpFhqBuW9s3RdPQYlBGLz/YzNYO05kbruDefh4Lx6KqGR+IwvDHZIs5e4ggC8bmgXPtXO7fvWF2D7kNC7NNMbAfaP0aA1o6xsA0aALeWhSftZf3j/wCoqRjYXENG8mw8SqpdSwsOz0NonPPtH4N/5Kh535nOPMkqx4mBDAGDkGjxO8/NVlX+FV5c7n34/hHoPCqsRc2dm2AqTJQRX9jMzya4gfBTyr3o6gLKBl/aL3eRcbKwrbn7mea1ePPnjpl/kIiKJrhERAAVSvSlgxkYypYLmMZX2+4dQfI/NXVfdCC1wu06EHXQqUZbXkv018qLVYux+fGPIII0IIIPeNQrviUTcQo9LZ7XH4ZG8PA/IptZsG+MulpRnjOpjHaZ+X7w+Kr+zuJmCQtfcMdo4HTKeBsoa6nzq90OqPTXuvWU763yu3f7FMawtfYixDrEHgQdVuQ4fLVzNghbme7vAAaN7iTwA1Vn20wO7hURjiOkA/rH1VVkgN8zXOabEXaSDY6EXHAhcyqaksnBmiS23nZPXvEZzMiZHCHDUExNDSR53WhQ7QVlIDHBO9jL3yaOaCeIDgbeS+U1OGhatX2z5fIK1yeckVFYwJsXqniUPnkcJv2oJBz2FgDfgOAG5ZMDqZ6Yl9PK6J245ToRyIOhWqt6g7J8foFjczLisGzimK1dWA2omc9g1DdGtvzIba58VqRTTU7ZRDI5jZW5JAPabfd/v3rbWGs7J8vmm5mEkRNOHRua+NzmPbq1zSWkHuIUzU7W18oyvqX2PVJAa1xHLM0X+Ki19bvCbmS2ozw0hY5r2HK9pu1wtcEbiFsTyTTSdJPI6R9suZ1ibDcL8d6zosZZE0aQztqo/VXOZO5wawtIabu0sSdLeKteC4rXCrdPiEknQ0QlJzDIx0uV0bWsFhnc4k2PJU6tb17gkEEEEaEEbiF4q6maa3TTSS23dI9z7eGY6KcZYRhxyZcLJcXuO9zi4+JNz81ddksOzEzOGjdG97uJ8lXtlcKdO/I3dcFzvut/VXjHqttNEIo9HEWaOQ4uPeqJ5skq49WX00uyaiiAx+s6SSw7LdB48SsOD4a+pmZEwauOp5N9px8As2DYDPVOyxMJHFx0aBzJ/RdZ2W2ajoWadeV3bfb4Dk1dyGymtQj2O3qtbVpKvLg8y/3LJaCnbFGyNujWNDR4AWC9ISioPJN5eWEREMBERAEREB7j5Kg4lQNzuY9jXWJGoB04K+NNlEbR4dm+1YLkDrDmOfktHXVylDdDqhulHmLwVV0YDcoGgFrd3JUvG8KyEuYOrxH3f9leFF4zlYA46AnL3ag/ouLXZYpenl/HybNFjm9j5ZQ1HVfbPl8grdVYPn60dgd9uB8OSqmIwuZI4OBB00PgujXdGxcF+1p8mst6g7J8foForfoOyfH6BWh9DYWGr7J8vmsyw1fZPl80IIjl9bvC+L63eFgsJZERZKyOqu0f74LZwXCJaqQRxNv953stHNxU7gmxs1U/M+8UWnWI6zh+Fv1Kvkk9Nh7GwxNGdxADRq4k6ZnlUysbe2Cyy6EHJ4SGF4THRxBjNSdXOO97uZ7u5Y5IGudmLWk8yAVmkkLjcrLRUjpXhrfM8hzK56lOUvT1Zz53Sb9LwTuykNmPfzIA8v8AlS6RQiNjWN3AIvRUV+XWosgERFcAiIgCIiAIiIAvTH2XlEBHYhgTJLuYcruXA+XBVjaDZuZ0LwG3sMwsQdW6/RXhe2vWs9JXvU1w0Srm65qa6rk4HQ4g6I6aj7p+nJWKCemqm5JQL8naEfld+i2tvdknRPdUQtvE43e0DsE7zb7p+CpC2btFTf6lw/lHr1VRrYeZHh/7qT2Iej2+tPJ/BJ9HD9FEf+GKqEHNC4i+9nXG78K2qDG54ew82+67rD47lYKPbxw0kiB72G3wP6rQnotTD24kaFvhlsfbyUh7CDYgg8iCFr1Z6p8vmuqUm0cVQcojf33a0tHibr1PTxH/ALbP5G/otSy6Vb2zjhnNsh5Uts+GcYWxT0cjyMrHHyPzXUaikDQS1g01s1rQfJV2bFgDo06c9FiE7rv2oZ/kuopld+3yYKLZ6R/aIYPefcFY6LC6alAe8gke0+x/laq7JjUp0aQ0d2/3lR8khcbuJJ5k3W/V4ddP92WPojo0+Ey6zeC04rti4gtgGUffO/8AhHDzUdsxh8lTUiwLy37RxJ5brk99lGUNG+Z4jjaXPduA+Z5DvXZdktn20UOXfK/V7u/gB3Bb/kV01uEFjP8AZZrrKdHS4Q9z4+v3Nal2cee2Q0d2p/RT9LTMhblYPE8T4ley5fFqU6WurmK5PJ4BKIi2DIREQBERAEREAREQBERAEREB6a7gdQqzjGwlLOS5l4XnUllrH+E6e5WMuXkyBZUmuhbVdZU8weDn7/Re++lQ23ewj6rapfRkwftJi48AGhrfPUlXUzBeenCk7JNYybcvFNVJY3/gp0mFGnGXJlaN1tx81iV49cG46hYXR051LG/yhce3w1yllS/s50syeWynNF92q227FtqOtMCzkRo/z7vFWqOWJnZaB4ABfXVYKt02i8qW7dyTqnOt7oPDKNN6L9epUafiZc+8EfJZaP0YsBvLO5w5MaGfEkq5ioC9dMF1PNl8m8/FNU1jf+DBhOEwUrcsLA3md7j4uOpW4SsYkC9ByrbyaMpOTzJ5Z9REQiEREAREQBERAEREAREQBERAFrTzWWwVo1kZKA058RstOTFe9YqqkK0JKNyA3XYr3rEcV71oOpHLGaVyAkDih5r5/ih5qO9WcvnqxQEl/ih5r6MUPNRnqxX31YoCVGK96yNxXvUQKUr22kcgJtmK9624cSuoCOjct2npHICyU9RdbYKjKKIhSTUB9REQBERAEREAREQBERAEREAXlzbr0iAwOpwVhdRBbqICNdh4Xg4aFKpZAQ5wwL5/hgUxZLICH/wwL6MMCl7JZARQw0LI3DxyUlZEBotohyWZlMAthEB5ayy9IiAIiIAiIgCIi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56336" name="AutoShape 16" descr="data:image/jpeg;base64,/9j/4AAQSkZJRgABAQAAAQABAAD/2wCEAAkGBxQSEhQUExQWFRQWGBcWFhUWFhQUGBgVFRQXFxYYFxgYHCghGBolHRUVITEhJSkrLi4vFyAzODMtNygtLisBCgoKDg0OGxAQGiwkICQyLy03LTcsLCwvLCwsLCw0LCwvLDQsLCwsLC8sLCwsLCwsLCwsLCwsLCwsLCwsLCwsLP/AABEIAOwA1gMBIgACEQEDEQH/xAAcAAEAAgMBAQEAAAAAAAAAAAAABQYDBAcCAQj/xABGEAABAwIDBAYHBQYFAgcAAAABAAIDBBEFEiEGMUFREyIyYXGBBxRCkaGxwSNSYnLRM3OCkrLwFbPS4fE0QxYkNVNUdKL/xAAaAQEAAgMBAAAAAAAAAAAAAAAAAgMBBAUG/8QALhEAAgIBAwIFAwUAAwEAAAAAAAECAxEEEiExQQUTIjJRYXGxFDOBkfChwdFC/9oADAMBAAIRAxEAPwDtCIiAIiIAiIgCIiAIiIAiIgCIiAIiIAiIgCIiAIiIAiIgCIiAIiIAiIgCIiAIiIAiIgCL0Bpc6BVfF9vqWElsd5nD7lst/wAx3+Syot9C2qiy14gslmsi5270nyX0p2273n/Styl9JjCOvCWO4EEOb57j8FJ1ySzg2peF6qKzsL2W2FybBa7q+EaGRvvVNlxIz9bPmB3WOnuWJcazxJqWFH+znyynhovcU0b+y8HwIK9uZZUIFZhtw2nu2QmXubYuHid3vV+l1rult2llVc7Xtgssutksudzek+S/Up2gfieSfgFnovSeL2lgsObHX+BA+a6flSN5+FapLO3/AJRfUWphGMQVTc0Lwebdzh4t4LcIVbWDQlGUXiSwz4iIhEIiIAiIgCIiAIiIAiIgCIvTGX8EB5XtrOe5RWIY81l2xjMefAfqqptNtFMIH9e2bqAAAdrf8LrW/VVuxVrlsnVB2WKC6sidutrXVD3QwutA02JH/cI43+73cVTlsUdG6Q2aPEncFZKPCYIW55nNNuLyA0eA4rcu1lNHpzl/B7BWUaKCgv8AfcrtHh8sp+zY53eBp79ynqPYid2r3MZ73H3DT4pW7fRRDLBGZCNAT1GeWl/gok7bVcoNniMX3MaBw5m5XPnr9RP2JI0LfFLH7Vgt+HbLerm/TOPNtgGlbssYC5nNiMr+1LIfF7vldaNZIcp1PDiea0rap2vdN5ZzLZ+dLdPlnR8Ru5pa1xbfiLXtyVYlwjXR3vH1VQbO4bnOHg4hbVPiszSLSO8+t80r/UU/tSX9F+n1EqFivgnpcLlbrlzDm3X4b1plStDtIW9tgI5t0PuVgp30tYLG2b+V4/X4roVeJWR4uj/KOjV4t2mio0NY+F4kjcWvbuI+R5juXZtlcfbWw5rASN0e3keY7iuaYtsnJGC6L7RvL2x5cfJa+yeJPgnAa4tz9R3jvF79/wA1vSurtrc4POCWvpq1dLsh7l/sHai1fFXaXaKRvbAePcf0U/SVTJm3YdeI4jxC06dVXbxF8nk8ntEIRbBkIiIAiIgCIiAIiID60XUPtJiOX7JhsfaPceCmo+aoVfWNL3Oc4C5J1IGnmtHX2SjDbHqxhvhI8qKxyMSBrTwOYjysB8VI9IC27TcHcQqhjmLXJZGe4u+g/VcWuNm/0cP8Gzp4Srlv6NGSoxVsQysALvgFVMWrHyyEvcXchwGnAcFtKOq+2fL5BdCumMPq/kv3OTyzCt6g7J8foFHPlAWWkr2gEX4q7BhkqsNX2T5fNeI61p4r1VOBYfL5ozCI9fW7wvi+t3hYJksvoNtRoV8RZKywYHt1JA/JPeSPTre23/UPirjVYTT1YZUwObmuHZm7nWI0cOB08Vx2r7R/vgpDZ3H5aN+Zhuw9uM9lw+h71S4Si91bw/yXQnKPRnU3tINjvWWjqnRPDm7xw5jkV5pK+OriEsZuD72ni1wWk+vja4sL2hw0IJsVz4wmpelPKNCWnmn6Vk6HDMJGNe3cQvqh9kp8zHtvcCxFtR1v+FML0dFm+tSZX9wiIrQEREAREQBfdAC5xs0aknkEAVI9KWNFjG0zDYyDM/8AINAPM/JSjHc8F+molfaq13Izarb57yY6U5IxoZPad+X7o796rOBYaaiW7rlrdXk3N+QvzKi2i+g3nQeKvMxbh9GXG2e1/wA0jtw8B8go625UV4j7nwj090a9FTtrXL79/uQm2ONiMini0cbZyPZbwaO8j4KsKOdM58mdxu5zrk95KkVyq4bUcCTyFGVx6x8vkFJqLr+0fL5BTMI2o3eqQwTCNkk1QXmPpGiRrGRvDOqw6Oe51997C3NWTDNsqsUM08whmY2RkEUckLLdIRmeXWA0DbC3N3co3ZzHKv1cQxUTKoQuc6GV0Tnuhc65JYRoTc3Cz7MQGowvEaZwImhe2qaCLOu0WkBB3HqHzcthfQqf1IhmetdNM9scMNPGZHiCNsYsXWa1oG9znG1ydACvmNUrYXRiNznRywxzNz2zND73a62hsWlSexFE6oosRiZvf6s2/AN6Vxc49wFz5KJxmubPM9zP2bQ2KL91EAxp87X81GS4JRfJqL63eF4LwvcZ1CpLiWREQrI6q7R/vgsKzVXaP98FhWCZP7JYs6meTvYSA9vMc/EK4bSUDZoxNHqQL3HtM/ULntBuKuOyWJb4XHTUs+o+vvUHKVUlbHqvwW03SqsUkR2E4vNTPDoXlp4je09xbuK63sltOytYQQGTNHWZz/E3mPkuTY3R9HIbdl2o+oWLCsQfTyslYdWm/iOIPcQu9HbdBTj3O3qtHXq6t8V6uz/6Z3ohfF5p6hssbJG9l7Q4eBF16WueQaaeGEREMBERAeo9641t/UZ6+b8Jaz3NB+q7LHvXHvSJSmOukNtHhrx33bY/EK6n3HZ8Ea/UPPx/4a+xtD0tQCR1YxnPj7Px18lp+k3Fc07YQerELu/O4fQW95Vs2IgEdM+V2mYkk/hYP+VyXFakyyvlOpc4uIPeb2PdbRcnUT83Uv4jwXeI277n9ODFFUC48VJ07pJTaGN8h3dRrna95A0V62ZhwzFqvMaeVr2RNLoiWthAZZosGG538VXMf2qqJpXx07zTU0bnMjjh+y0YbXcW6km27cp7Elk5e9t4Iid0kTsssb4zye0t91xqtVkImqYo72EkkcZPIPc1pPxXQNhsb9ezYdiH2zXtJhkf2wWi5GbfcDUHfoVQdo8JfR1ckBJvG4Fj91272O8bW8wU2rqgn2JHFnvbiT2dMKWKllDWDM5ojjYdOjY3V7iBc2GubVS2D4+2SvxOtaC2A08t76XJDWRXH3nOG7vUPi20kFXlfWUpdUABrpoZeiMgAsM7S0i/eFGzYgJWCGNjYYA7NkBLi9w0DpHnV5HDcByUt2COC17DYZkwqvkfL0IlbHcjtCBjiHOA5uOdo52ULj9BTiio6mmjkjMz5Yy17+kc7o3ZWndYONtwFtVq0uIujpqmC2bpxE3MXHqNic51gPE/NbFLtP0VJFTiBplgfI+GcuPUMpJJDLWLhc2JOmmiZTRnDTJWm2bhpz0dbE8kwGeaYPLG04cD0TGgaSSEgaE8bAcVTqGQ6X36KzVG2cU9PBFV0rp3wNytcKh8bX2FgZGAdY243UBVVbppDI4NBNgGsGVrWtFmtaOAAFlGeMcGY5zySYc5zwyNpe925rRcmwufgCvlNNmCuvosbTmOrIa41LYXF0jgMrWuzAMj1vwBJ43XPtn4ZZi2KCN0khFw1ttwGpJJsB3lYcOEN3LPtV2j/fBYVlxGGSKV0czHRyNtdrt4uNPEd4WEuVeC1M3qDcVuwSljg4b2kEeSjaGca+K3g4FMEX1LfjAE0IeOQcPqP75KsqcwCbNC5h9k/B39lQ0zMriORIWz4VZjfU+3P8M9B4VbmDg+x2H0eT58Pjv7Je3ya8qwKE2GpTHQQgixcC/+c3+VlNrbl1Z5nVNO+bXTL/IREUTXCIiASyiNjnncBdcw2tpnVAMm97bm3NvEDwV+2nfaEDm4DyAJ/RVRcrV6qdV0dvYspvlTYpx7GriZ6DCDwJiA/ik3/wBRXIiF170kutQEDi6Mf/oH6LkJVdEt+ZfLN+Utz3fJd/QmP/Oz/uD/AFtVVg7cv7x/9ZVr9Cn/AFs/7g/1tVaq8KngjNTIwNhkleIyXNDndZ2obe5Het1rMEa3/wBM3Nl3FuI0Zbv6Zg8naO+BK2/TPIBiZtv6GK/jd6y+jOl6Wt6d3VhpWule87gS0hoPvcf4VFCsGI41HI/9nJUMyg/+2w9QEd4aL/mKzH24MP3ZMseGUlExj69r5p5Gh7aSN2QMY7smZ+8E78oU5hFfg1YRDJSGje42ZI13Vud13DcfzCyq22ZccSq8983Su38h2fK1lpxwBzHf3wWHLDwS25Wckntrs7Lh03RuOeN4Jikt2gN4dycNPeFYKHZGlxDDo5KM9HURODZ3Sm172MhdbSwBzNtwFlr19earASZTmkpKhkbXneWusBc8eq4jyC2PR3/6Vi35D/kuUklki28GGixHAoj0DqeWZvZdVOG88XABwLW+AWh6QNlG0EkUkDi6mnF4yTmykWOW/EEEEFVBjeqr/tNUE4Dhwd2uks38jBI0fDKsZ3JmcOLRteijfiH/ANf/AFKl7C19VFNloheeaPohpmyglrs+ugtlGp0V19D1s1dmvl6AZrb7Xde3fZZDhnSUROBPZ0VrTtGZtW7S9nPduFvZFr8CpJelEW+WV70oYm2eu6rg8xRMike3sulbcvt3Aut5LUw/DIYqdtZWhzmSOLaenYcrpsvae529sY7tSq3LoDwIvpyIV19LUfRT0sYFo2UsYYOFrm9vcodcsn0wjf2OfQ4lL6q+gbA4tc5ksMj7jKPbLvmbi6rmKU8UVS+KnmdNGzQyOAF3Am4bbeBoL+KkDfDqToxpW1jQZDxhpj2Wdz37z/soikiDQsTfGBFclg2cks9w5t+R/wBytyPDTLUEW6gs5x7uXibKMwM/bDwPyV2wvsHx+gXNlqJae9uPdYNiGqlRByj1fBa9l63UxHda7e628KdcLKl4dJllYeTh7ibFXaXeuh4fa514fY5aeTwiIt8yEREBHbTMvCDycD5aj6hVRXySIPY5h3EWXM9q6l1MDHukdcDw4uH98VytZpZ2XR29+CdNMrrFCPVmf0lNvQE8nRn42+q5CV13Gh0+EE7z0TXebCL/ACK49PJYXVenjtzH4Zvyjte19i+ehT/rZ/3B/rao+s2mpaiBlNWwTE0z5GxSwOaOpmIs4OI4ADjuUvsDh0uGvramqbkjjgDWu9mR77PaIybZuA04lc9e/qlzu04lx8Sblb2cRSNbGZNkxX7TNdD6pSxer018zwXZpZjwMruX4RoopkphlZIztRuY9vi0hw+Ste0r6Wjj9V6LM91NC+N4DP2sozPke62e4I0ANraKmGoHH+9FGWck44wdQ2t2fbisTMRoLOlLQJobi5LRu7njdY7xZUWlw6qJ6IU02cm2XonjXdrcWHitXCcVnpn56aV0TjvynQ/madCpiq28xGRha+qIadDkbHGbfma0FZbi+WYSkuDPtCRS0jMPDg6YydPVFpBa11rMiuN5G896mvR5A44Xitmk3aQLAm5ELrgczqPeqFDI2x1uee9T+FVFXFh81RHVvjiikbFHFG4dt7gXOcLaCxNud0i+TElwVrDqZ8744Yhd8jg1o7zx8Bv8lcfSVDIz1aJsbm0lKBTxvcC3pJct5HNB1LdLX8VTaOrkieJY5HMkFyHtNjrv991tYjtHU1LGxTzula12ZuexIJFu1a9rcEWMMy08ovnojYT6+QCR0AGg4nNp4qn7CY26gqYpbkMNmTN11jOhuObd/kvFHjFRTtywVEkTScxDDYF26579AtOSfMXOe7M5xJcTvJOpKbuFgbeXksfpOwCRtXUzxRE0x6OQyDsAytHHvdfdzV52fp4MYpKWeRuaejJa5lwBI9jQQ15+64hjv7K5VWbR1T6f1V07jTi1mG25puBmtewPC/BTFbjbIaCh9Tq3RzR5zJCwFrjK8nNI924i1gAb3upprOSDTxgw4lguIvqZHzUszppHEktY5zeQAeOqGgWA13Bfcdwg0ghZI+9U+75Y2kFsTDbI1xHtnUrPD6QMTlaW+s2G64jia7+YNuoyGnNy5xLnE3LiSSTzJO9VycexNZ7ktgIvK3wJ+Cu+FkZSON/pp9VUNnY7vceTfmVtHEDFUZh2RYOHNvHzF1znp3qL3GPZZNmvSy1EXGPXqXrDo80sY/EPcDcq7S71AbLUl/tjut1O++8qdcVv+H1OFbb7nKSxwz4iIt8yEREB6ZvXIvSTVF9c8cGNa0e7MfiV12PeuO+kOEtr5b+0GuHgWgfRW0+47HgiX6jn4ZN7GSiWkfC7gXNI/C8X+pXJK+kLHvjdvY4tPkbK+7E13R1GQ9mQZf4hq36jzUZ6R8N6Oo6UDqyi5/O3Q+8WPvXJ1EPK1Ml2lyXeIVbLn9eSrPqppAyOSWR8bSMrHPc5reVgTYL3UOMRD2hpLdwc1r2+bXCx81jh7Q8R81nxTslZTZz2ib9KtY508TCGW9XgfcMYHXLN2YC+Xu3Lbp4nupIJaHqZcjJGyMhjhJDLS53y/t3Ofy3A8FF+lK/rUVv/AItP/lrb9JVE/JRPiBdRerRiItF2tfbr5raBxuN/eru7KuyNTbPBehZDVNi6ATXZJCCHMZM0AkxOBIMbgbix03eGu5goqOKoytfU1Wd0WYB7YoWaZw06F7juJ3Bb0eHzDApzIHBraiGSJjrghjvs3ODTqGku8DYrLiOHurMLop4AZHUrXQTxt1c0ZszXZRrb9e5MdxnsbuL4FK2kqJaqWOWHoI5Kaf7MSGoflJYzKL5NXgg9y08HxZ7cFqSGxXZPCwXijNwRvcCOs78R1VXpsMlmDrBwjjaXvc/MI2ADmdASdABqSVOYNGX4JXhoJLZ4HuA1s21r+CZDRF4RGyKB1XIwSHpOihjd2DJlzve8e01oIAbxJ13KYw3bd18lZTwT07tHMELGOaDxjLQLEcl82aoPX8PlpYyPWYJTURM0HSRuYGvaO+4v7lWuhkLui6N/S3y9Hldnvyy2uovK6Elh9SyVlOzDsShLGtqKaUMfEJOsDFMcv8zdRfuUnimIRYbiTqeFgZBHIHTOMbJpJA8CTIM+5ga4NAHK+qgNoJx09DACHGmZDC8g3HSdKXvAPHLny+IKkfSI2+L1d/vR/wCRGpPhcEVy+TUwqWB9TW1RpmupomvlbG8mzXPdlhbZpsbvI0OlgV89HLRLicQlYx7ZDJna9jHNPUc7RpFhqBuW9s3RdPQYlBGLz/YzNYO05kbruDefh4Lx6KqGR+IwvDHZIs5e4ggC8bmgXPtXO7fvWF2D7kNC7NNMbAfaP0aA1o6xsA0aALeWhSftZf3j/wCoqRjYXENG8mw8SqpdSwsOz0NonPPtH4N/5Kh535nOPMkqx4mBDAGDkGjxO8/NVlX+FV5c7n34/hHoPCqsRc2dm2AqTJQRX9jMzya4gfBTyr3o6gLKBl/aL3eRcbKwrbn7mea1ePPnjpl/kIiKJrhERAAVSvSlgxkYypYLmMZX2+4dQfI/NXVfdCC1wu06EHXQqUZbXkv018qLVYux+fGPIII0IIIPeNQrviUTcQo9LZ7XH4ZG8PA/IptZsG+MulpRnjOpjHaZ+X7w+Kr+zuJmCQtfcMdo4HTKeBsoa6nzq90OqPTXuvWU763yu3f7FMawtfYixDrEHgQdVuQ4fLVzNghbme7vAAaN7iTwA1Vn20wO7hURjiOkA/rH1VVkgN8zXOabEXaSDY6EXHAhcyqaksnBmiS23nZPXvEZzMiZHCHDUExNDSR53WhQ7QVlIDHBO9jL3yaOaCeIDgbeS+U1OGhatX2z5fIK1yeckVFYwJsXqniUPnkcJv2oJBz2FgDfgOAG5ZMDqZ6Yl9PK6J245ToRyIOhWqt6g7J8foFjczLisGzimK1dWA2omc9g1DdGtvzIba58VqRTTU7ZRDI5jZW5JAPabfd/v3rbWGs7J8vmm5mEkRNOHRua+NzmPbq1zSWkHuIUzU7W18oyvqX2PVJAa1xHLM0X+Ki19bvCbmS2ozw0hY5r2HK9pu1wtcEbiFsTyTTSdJPI6R9suZ1ibDcL8d6zosZZE0aQztqo/VXOZO5wawtIabu0sSdLeKteC4rXCrdPiEknQ0QlJzDIx0uV0bWsFhnc4k2PJU6tb17gkEEEEaEEbiF4q6maa3TTSS23dI9z7eGY6KcZYRhxyZcLJcXuO9zi4+JNz81ddksOzEzOGjdG97uJ8lXtlcKdO/I3dcFzvut/VXjHqttNEIo9HEWaOQ4uPeqJ5skq49WX00uyaiiAx+s6SSw7LdB48SsOD4a+pmZEwauOp5N9px8As2DYDPVOyxMJHFx0aBzJ/RdZ2W2ajoWadeV3bfb4Dk1dyGymtQj2O3qtbVpKvLg8y/3LJaCnbFGyNujWNDR4AWC9ISioPJN5eWEREMBERAEREB7j5Kg4lQNzuY9jXWJGoB04K+NNlEbR4dm+1YLkDrDmOfktHXVylDdDqhulHmLwVV0YDcoGgFrd3JUvG8KyEuYOrxH3f9leFF4zlYA46AnL3ag/ouLXZYpenl/HybNFjm9j5ZQ1HVfbPl8grdVYPn60dgd9uB8OSqmIwuZI4OBB00PgujXdGxcF+1p8mst6g7J8foForfoOyfH6BWh9DYWGr7J8vmsyw1fZPl80IIjl9bvC+L63eFgsJZERZKyOqu0f74LZwXCJaqQRxNv953stHNxU7gmxs1U/M+8UWnWI6zh+Fv1Kvkk9Nh7GwxNGdxADRq4k6ZnlUysbe2Cyy6EHJ4SGF4THRxBjNSdXOO97uZ7u5Y5IGudmLWk8yAVmkkLjcrLRUjpXhrfM8hzK56lOUvT1Zz53Sb9LwTuykNmPfzIA8v8AlS6RQiNjWN3AIvRUV+XWosgERFcAiIgCIiAIiIAvTH2XlEBHYhgTJLuYcruXA+XBVjaDZuZ0LwG3sMwsQdW6/RXhe2vWs9JXvU1w0Srm65qa6rk4HQ4g6I6aj7p+nJWKCemqm5JQL8naEfld+i2tvdknRPdUQtvE43e0DsE7zb7p+CpC2btFTf6lw/lHr1VRrYeZHh/7qT2Iej2+tPJ/BJ9HD9FEf+GKqEHNC4i+9nXG78K2qDG54ew82+67rD47lYKPbxw0kiB72G3wP6rQnotTD24kaFvhlsfbyUh7CDYgg8iCFr1Z6p8vmuqUm0cVQcojf33a0tHibr1PTxH/ALbP5G/otSy6Vb2zjhnNsh5Uts+GcYWxT0cjyMrHHyPzXUaikDQS1g01s1rQfJV2bFgDo06c9FiE7rv2oZ/kuopld+3yYKLZ6R/aIYPefcFY6LC6alAe8gke0+x/laq7JjUp0aQ0d2/3lR8khcbuJJ5k3W/V4ddP92WPojo0+Ey6zeC04rti4gtgGUffO/8AhHDzUdsxh8lTUiwLy37RxJ5brk99lGUNG+Z4jjaXPduA+Z5DvXZdktn20UOXfK/V7u/gB3Bb/kV01uEFjP8AZZrrKdHS4Q9z4+v3Nal2cee2Q0d2p/RT9LTMhblYPE8T4ley5fFqU6WurmK5PJ4BKIi2DIREQBERAEREAREQBERAEREB6a7gdQqzjGwlLOS5l4XnUllrH+E6e5WMuXkyBZUmuhbVdZU8weDn7/Re++lQ23ewj6rapfRkwftJi48AGhrfPUlXUzBeenCk7JNYybcvFNVJY3/gp0mFGnGXJlaN1tx81iV49cG46hYXR051LG/yhce3w1yllS/s50syeWynNF92q227FtqOtMCzkRo/z7vFWqOWJnZaB4ABfXVYKt02i8qW7dyTqnOt7oPDKNN6L9epUafiZc+8EfJZaP0YsBvLO5w5MaGfEkq5ioC9dMF1PNl8m8/FNU1jf+DBhOEwUrcsLA3md7j4uOpW4SsYkC9ByrbyaMpOTzJ5Z9REQiEREAREQBERAEREAREQBERAFrTzWWwVo1kZKA058RstOTFe9YqqkK0JKNyA3XYr3rEcV71oOpHLGaVyAkDih5r5/ih5qO9WcvnqxQEl/ih5r6MUPNRnqxX31YoCVGK96yNxXvUQKUr22kcgJtmK9624cSuoCOjct2npHICyU9RdbYKjKKIhSTUB9REQBERAEREAREQBERAEREAXlzbr0iAwOpwVhdRBbqICNdh4Xg4aFKpZAQ5wwL5/hgUxZLICH/wwL6MMCl7JZARQw0LI3DxyUlZEBotohyWZlMAthEB5ayy9IiAIiIAiIgCIi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 name="18 Título"/>
          <p:cNvSpPr txBox="1">
            <a:spLocks/>
          </p:cNvSpPr>
          <p:nvPr/>
        </p:nvSpPr>
        <p:spPr>
          <a:xfrm>
            <a:off x="2051720" y="6021288"/>
            <a:ext cx="6816250" cy="57149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3200" b="1" i="1" u="none" strike="noStrike" kern="1200" cap="none" spc="0" normalizeH="0" baseline="0" noProof="0" dirty="0" smtClean="0">
                <a:ln>
                  <a:noFill/>
                </a:ln>
                <a:effectLst/>
                <a:uLnTx/>
                <a:uFillTx/>
                <a:latin typeface="Bodoni MT Condensed" panose="02070606080606020203" pitchFamily="18" charset="0"/>
                <a:ea typeface="+mj-ea"/>
                <a:cs typeface="+mj-cs"/>
              </a:rPr>
              <a:t>Paola</a:t>
            </a:r>
            <a:r>
              <a:rPr kumimoji="0" lang="es-EC" sz="3200" b="1" i="1" u="none" strike="noStrike" kern="1200" cap="none" spc="0" normalizeH="0" noProof="0" dirty="0" smtClean="0">
                <a:ln>
                  <a:noFill/>
                </a:ln>
                <a:effectLst/>
                <a:uLnTx/>
                <a:uFillTx/>
                <a:latin typeface="Bodoni MT Condensed" panose="02070606080606020203" pitchFamily="18" charset="0"/>
                <a:ea typeface="+mj-ea"/>
                <a:cs typeface="+mj-cs"/>
              </a:rPr>
              <a:t> Belén </a:t>
            </a:r>
            <a:r>
              <a:rPr kumimoji="0" lang="es-EC" sz="3200" b="1" i="1" u="none" strike="noStrike" kern="1200" cap="none" spc="0" normalizeH="0" noProof="0" dirty="0" err="1" smtClean="0">
                <a:ln>
                  <a:noFill/>
                </a:ln>
                <a:effectLst/>
                <a:uLnTx/>
                <a:uFillTx/>
                <a:latin typeface="Bodoni MT Condensed" panose="02070606080606020203" pitchFamily="18" charset="0"/>
                <a:ea typeface="+mj-ea"/>
                <a:cs typeface="+mj-cs"/>
              </a:rPr>
              <a:t>Toapanta</a:t>
            </a:r>
            <a:r>
              <a:rPr kumimoji="0" lang="es-EC" sz="3200" b="1" i="1" u="none" strike="noStrike" kern="1200" cap="none" spc="0" normalizeH="0" noProof="0" dirty="0" smtClean="0">
                <a:ln>
                  <a:noFill/>
                </a:ln>
                <a:effectLst/>
                <a:uLnTx/>
                <a:uFillTx/>
                <a:latin typeface="Bodoni MT Condensed" panose="02070606080606020203" pitchFamily="18" charset="0"/>
                <a:ea typeface="+mj-ea"/>
                <a:cs typeface="+mj-cs"/>
              </a:rPr>
              <a:t> </a:t>
            </a:r>
            <a:r>
              <a:rPr kumimoji="0" lang="es-EC" sz="3200" b="1" i="1" u="none" strike="noStrike" kern="1200" cap="none" spc="0" normalizeH="0" noProof="0" dirty="0" err="1" smtClean="0">
                <a:ln>
                  <a:noFill/>
                </a:ln>
                <a:effectLst/>
                <a:uLnTx/>
                <a:uFillTx/>
                <a:latin typeface="Bodoni MT Condensed" panose="02070606080606020203" pitchFamily="18" charset="0"/>
                <a:ea typeface="+mj-ea"/>
                <a:cs typeface="+mj-cs"/>
              </a:rPr>
              <a:t>Chancusi</a:t>
            </a:r>
            <a:endParaRPr kumimoji="0" lang="es-EC" sz="3200" b="1" i="1" u="none" strike="noStrike" kern="1200" cap="none" spc="0" normalizeH="0" baseline="0" noProof="0" dirty="0" smtClean="0">
              <a:ln>
                <a:noFill/>
              </a:ln>
              <a:effectLst/>
              <a:uLnTx/>
              <a:uFillTx/>
              <a:latin typeface="Bodoni MT Condensed" panose="02070606080606020203" pitchFamily="18" charset="0"/>
              <a:ea typeface="+mj-ea"/>
              <a:cs typeface="+mj-cs"/>
            </a:endParaRPr>
          </a:p>
        </p:txBody>
      </p:sp>
      <p:sp>
        <p:nvSpPr>
          <p:cNvPr id="2" name="Rectángulo redondeado 153"/>
          <p:cNvSpPr>
            <a:spLocks/>
          </p:cNvSpPr>
          <p:nvPr/>
        </p:nvSpPr>
        <p:spPr bwMode="auto">
          <a:xfrm>
            <a:off x="683567" y="476672"/>
            <a:ext cx="7992888" cy="4392488"/>
          </a:xfrm>
          <a:prstGeom prst="roundRect">
            <a:avLst>
              <a:gd name="adj" fmla="val 16667"/>
            </a:avLst>
          </a:prstGeom>
          <a:noFill/>
          <a:ln w="76200">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es-ES" altLang="es-ES" sz="2400" b="0" i="0" u="none" strike="noStrike" cap="none" normalizeH="0" baseline="0" dirty="0" smtClean="0">
              <a:ln>
                <a:noFill/>
              </a:ln>
              <a:solidFill>
                <a:srgbClr val="00B050"/>
              </a:solidFill>
              <a:effectLst/>
              <a:latin typeface="Bookman Old Style" panose="020506040505050202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s-ES" altLang="es-ES" sz="3200" b="0" i="0" u="none" strike="noStrike" cap="none" normalizeH="0" baseline="0" dirty="0" smtClean="0">
              <a:ln>
                <a:noFill/>
              </a:ln>
              <a:solidFill>
                <a:srgbClr val="00B050"/>
              </a:solidFill>
              <a:effectLst/>
              <a:latin typeface="Bookman Old Style" panose="02050604050505020204" pitchFamily="18" charset="0"/>
            </a:endParaRPr>
          </a:p>
          <a:p>
            <a:pPr marL="0" marR="0" lvl="0" indent="0" algn="ctr" defTabSz="914400" rtl="0" eaLnBrk="0" fontAlgn="base" latinLnBrk="0" hangingPunct="0">
              <a:lnSpc>
                <a:spcPct val="200000"/>
              </a:lnSpc>
              <a:spcBef>
                <a:spcPct val="0"/>
              </a:spcBef>
              <a:spcAft>
                <a:spcPts val="800"/>
              </a:spcAft>
              <a:buClrTx/>
              <a:buSzTx/>
              <a:buFontTx/>
              <a:buNone/>
              <a:tabLst/>
            </a:pPr>
            <a:r>
              <a:rPr kumimoji="0" lang="es-ES" altLang="es-ES" sz="3200" b="0" i="0" u="none" strike="noStrike" cap="none" normalizeH="0" baseline="0" dirty="0" smtClean="0">
                <a:ln>
                  <a:noFill/>
                </a:ln>
                <a:solidFill>
                  <a:srgbClr val="00B050"/>
                </a:solidFill>
                <a:effectLst/>
                <a:latin typeface="Bookman Old Style" panose="02050604050505020204" pitchFamily="18" charset="0"/>
              </a:rPr>
              <a:t>Constructora -Inmobiliaria</a:t>
            </a:r>
          </a:p>
          <a:p>
            <a:pPr marL="0" marR="0" lvl="0" indent="0" algn="ctr" defTabSz="914400" rtl="0" eaLnBrk="0" fontAlgn="base" latinLnBrk="0" hangingPunct="0">
              <a:lnSpc>
                <a:spcPct val="200000"/>
              </a:lnSpc>
              <a:spcBef>
                <a:spcPct val="0"/>
              </a:spcBef>
              <a:spcAft>
                <a:spcPts val="800"/>
              </a:spcAft>
              <a:buClrTx/>
              <a:buSzTx/>
              <a:buFontTx/>
              <a:buNone/>
              <a:tabLst/>
            </a:pPr>
            <a:r>
              <a:rPr kumimoji="0" lang="es-ES" altLang="es-ES" sz="6600" b="0" i="0" u="none" strike="noStrike" cap="none" normalizeH="0" baseline="0" dirty="0" smtClean="0">
                <a:ln>
                  <a:noFill/>
                </a:ln>
                <a:solidFill>
                  <a:srgbClr val="FF0000"/>
                </a:solidFill>
                <a:effectLst/>
                <a:latin typeface="Showcard Gothic" panose="04020904020102020604" pitchFamily="82" charset="0"/>
              </a:rPr>
              <a:t>T</a:t>
            </a:r>
            <a:r>
              <a:rPr kumimoji="0" lang="es-ES" altLang="es-ES" sz="6600" b="0" i="0" u="none" strike="noStrike" cap="none" normalizeH="0" baseline="0" dirty="0" smtClean="0">
                <a:ln>
                  <a:noFill/>
                </a:ln>
                <a:solidFill>
                  <a:srgbClr val="FF0000"/>
                </a:solidFill>
                <a:effectLst/>
                <a:latin typeface="Calibri" panose="020F0502020204030204" pitchFamily="34" charset="0"/>
              </a:rPr>
              <a:t>&amp;</a:t>
            </a:r>
            <a:r>
              <a:rPr kumimoji="0" lang="es-ES" altLang="es-ES" sz="6600" b="0" i="0" u="none" strike="noStrike" cap="none" normalizeH="0" baseline="0" dirty="0" smtClean="0">
                <a:ln>
                  <a:noFill/>
                </a:ln>
                <a:solidFill>
                  <a:srgbClr val="FF0000"/>
                </a:solidFill>
                <a:effectLst/>
                <a:latin typeface="Showcard Gothic" panose="04020904020102020604" pitchFamily="82" charset="0"/>
              </a:rPr>
              <a:t>CH</a:t>
            </a:r>
            <a:r>
              <a:rPr kumimoji="0" lang="es-ES" altLang="es-ES" sz="5400" b="0" i="0" u="none" strike="noStrike" cap="none" normalizeH="0" baseline="0" dirty="0" smtClean="0">
                <a:ln>
                  <a:noFill/>
                </a:ln>
                <a:solidFill>
                  <a:schemeClr val="tx1"/>
                </a:solidFill>
                <a:effectLst/>
                <a:latin typeface="Showcard Gothic" panose="04020904020102020604" pitchFamily="82" charset="0"/>
              </a:rPr>
              <a:t>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s-ES" altLang="es-ES" sz="2400" b="0" i="0" u="none" strike="noStrike" cap="none" normalizeH="0" baseline="0" dirty="0" smtClean="0">
                <a:ln>
                  <a:noFill/>
                </a:ln>
                <a:solidFill>
                  <a:srgbClr val="00B050"/>
                </a:solidFill>
                <a:effectLst/>
                <a:latin typeface="Bookman Old Style" panose="02050604050505020204" pitchFamily="18" charset="0"/>
              </a:rPr>
              <a:t>“Construyendo e innovando para su comodidad”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4000" b="0" i="0" u="none" strike="noStrike" cap="none" normalizeH="0" baseline="0" dirty="0" smtClean="0">
              <a:ln>
                <a:noFill/>
              </a:ln>
              <a:solidFill>
                <a:schemeClr val="tx1"/>
              </a:solidFill>
              <a:effectLst/>
              <a:latin typeface="Arial" panose="020B0604020202020204" pitchFamily="34" charset="0"/>
            </a:endParaRPr>
          </a:p>
        </p:txBody>
      </p:sp>
      <p:pic>
        <p:nvPicPr>
          <p:cNvPr id="10" name="Imagen 9"/>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91472">
            <a:off x="932104" y="1568224"/>
            <a:ext cx="1716099" cy="22093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74672" y="148031"/>
            <a:ext cx="8229600" cy="544665"/>
          </a:xfrm>
          <a:ln w="76200">
            <a:prstDash val="lgDashDotDot"/>
          </a:ln>
        </p:spPr>
        <p:style>
          <a:lnRef idx="2">
            <a:schemeClr val="accent5"/>
          </a:lnRef>
          <a:fillRef idx="1">
            <a:schemeClr val="lt1"/>
          </a:fillRef>
          <a:effectRef idx="0">
            <a:schemeClr val="accent5"/>
          </a:effectRef>
          <a:fontRef idx="minor">
            <a:schemeClr val="dk1"/>
          </a:fontRef>
        </p:style>
        <p:txBody>
          <a:bodyPr>
            <a:normAutofit fontScale="90000"/>
          </a:bodyPr>
          <a:lstStyle/>
          <a:p>
            <a:r>
              <a:rPr lang="es-EC" sz="3600" b="1" i="1" dirty="0" smtClean="0">
                <a:latin typeface="Century Gothic" pitchFamily="34" charset="0"/>
              </a:rPr>
              <a:t>Presupuesto de inversión</a:t>
            </a:r>
            <a:endParaRPr lang="es-EC" sz="36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28674" name="AutoShape 2" descr="data:image/jpeg;base64,/9j/4AAQSkZJRgABAQAAAQABAAD/2wCEAAkGBhMSEBUTExQSFBQUFhgXFBYVFxgaGBgSGBcYFBQYFBYXGyYeGBkjGRgXHy8gIycpLCwsFR4xNTAqNSYsLCkBCQoKDgwOGg8PGjEjHyQpLCwvMjQ1NSkzLCosLCwsKiksLSksLC80LSwsKiwtLCwsLSwsLCwvLCksLCwsLCwsLP/AABEIALcBEwMBIgACEQEDEQH/xAAcAAEAAgMBAQEAAAAAAAAAAAAABQYDBAcCAQj/xABAEAABAwIEAwYDBQYEBwEAAAABAAIRAyEEBRIxBkFREyJhcYGRMlKhB5KxwdEUI0Ji4fAVcoLSQ1Njc6Kz8Rb/xAAaAQEAAwEBAQAAAAAAAAAAAAAAAgMEAQUG/8QALBEAAgIBAwMACgMBAAAAAAAAAAECEQMSITEEE0EFIjJRYXGBkcHwFKGx8f/aAAwDAQACEQMRAD8A7iiIgCIiAIiIAiIgCIiAIiIAiIgCIiAIiIAiIgCIiAIiIAiIgCIiAIiIAiIgCIiAIiIAiIgCIiAIiIAiIgCIiAIiIAiIgCIiAEqmY/i9wxLdB/dNJEfMOZP5Ke4nxWjDOgwXQ0eu/wBJXM6j+/C+e9K9bPHNY8bry/wirJKuDr1CsHtDm3DgCPIr2qlw1xGAKdBzXElxbq5C8gH1sravY6XqI58akvr8GWJ2ERFpOhERAEREAREQBERAEREAREQBERAEREAREQBERAEREAREQBERAROP4noUnFpLnOG4Y0mPM7KqZr9oFXUTSGhgNpA1EeMyAfBbHGXD7aYNZjiNbrt/mNyZHLfdUeuXie8fEf8A0rxer6qcZaG6+RnyTktiyU+PcQx8ucHNBuCAAR6AEeavmCz+jUYx3aMaXgEMLm6pPKJ3XE6te0WBgD0+sG26zUME6oC7XSYQAIe+C4gWgc7Rcws2DrMsG97+ZXHM18TqPHjiKDDy13+6YXMMwx+l4PiFaMlzCrXpuwFf4yzXhnuIPeYNQbq2cIm/K46RznOC91bsydGlxDy7+EtIkO2i/wCCp6nF383d4TX2a5R3JK90X3AY0ve1zdy4EeciD/fRdKx+bUqI77gDyAuT6LiWV5ro06XguHeaWbD5SLkKUbjnOuSSTckmb+JVGHqp9IpKKtv3/AlHJRfK3HLb6aZMfM6PoAVmyji3tqrafZxqm4MxAm/981Qw4AanG3NYm5u/UDSlunYzBnxhcw+kuqeROUrXyS/BLuPydkRR+Q4x1XDU3vjUR3oEAkEiQPGFIL6+MlJKS8l4REUgEREAREQBERAEREAREQBERAEREAREQBERAEREAREQGPEYdr2lrwHNO4KqubcAtfJou0/yumPR24+qtyKnLghl9pEXFPk4pneS1cO6KjSOk7EeDhYqFp5qKZiAQeTt+tuvkv0BicKyo0se1r2ncOEj6rn3EX2TNeS7DPDefZPu2fB1yPX3XlZfR7j7O6/szyxNbxKpkuYF2Kp9hTDqoLtLNWmQabtRbHdnRJEASY3UTm2QdpUJJdqDiSTeXbSQdz5q38IcIV8LjqDqzNIDnAGQQZp1AACCev1K3MLUofsuLxdRoc6pXrNwwPh3AQBy1anEnYBZ+xk0+rKmm7v3UiSxNw1PajnlKi2mdJmGwIH6nfbbwUnTzQtbZkDlqkk9egHqtRlIh0zeeoViwlMabndefk9blWZ0RIrvqHvERyAsP6nzU3kWXOrVAxrZMTvsOZnopLh3IMPWrFtQuaYlobABIuRMWP6LoWW5RSoCKTA2dzuT5k3Wvoujeep7KK/aNEMd7s95dhOypMZ8oj13P1WyiL6dKlSNAREXQEREAREQBERAEREAREQBERAEREAREQBERAEREAREQBERAEREBG8QyMO97RLqX7xvmy/4SPVUPJ+AziMLTeXFpa390HTeXF7iRPdBcTHXfor5xJUjCVj/ANNw9xH5ray+jopU27aWNHsAFjy9PHLk9biix74tL8v/AA5fjuC6tKHGmSBuRDhHWQtQYKNpHl1XY147JvQewWDL6J1P1JV9L/KMvZicwynCVxUYWMLyHA28CNzsupL4Avq29F0a6WLV3ZZGOnYIiLcSCIiAIiIAiIgCIiAIiIAiIgCIiAIiIAiIgCIiAIiIAiIgCL4XL52g6hAekXwFYn1+glAQ/FdUaGsOoazeNiJEh30KnQqxxpmD2Ydr2xLajSADBduI+ost3LMyfUo03GNTmNJANpgTELNCS7slfhFzj6iZNoo0Yo9F5w9d+vvOZHJoEE+Bk/gr9RXpJRF4FULy/FNBiRPhf8F1tI5RlRYDjmAwXAE7Tb2lZ5RNM5QREXQEREAREQBERAEREAREQBERAEREAREQBEXmpVDRJMIA+oButermLGiTMDcrUxNfU6RtEEG3sofN8wPwC1rnw6Kqc9KstjBMmn5/SH8Q+s+y13cUU/5vu/1VVLl4e4QT03nl6rK+okWrFEueHxbagLmGZN99/I7LN2hXNRxHitcYUM7ME631HNaDYtEBwPPy2PW0ji85zEFlRrHOY0hz202t0lmxmpUDLc+7JspRzp+A8ZPVeM8O2q6lVIZUaYI1sNuRgGb7xC08ZmdB7g+lV7MidRGziYufHyVezHA4HEy6owBx+IOaLHnvf6KHdwrlQku7AAX2bJ+qzzz6tn+/4Wxx1uiV4lzl1QdnTrNrOF+zaHFxjcjv2sYnZVLOHZjTrF+Gbopua0uBDXHVF/inw91aqfD1LC0WYvCUWxUA+ENDnUnd7awjutMTuBcELcw/HmFIAqMNMix1Szz+NoHs4qpRSlq+Hnck7qhgBWxFAGnjuzsNYNKkYfFxJbYzNjdS3DPDtanVFSpiH1yAbQwNuIsGAKIqYnLKxNQVGMfHxMqsa/kY1NqAnf6LVrZ5Tw96derUkgN1OplpdBIBfpJ685sVKMtD33DjqR090kQN/ET7wQqJxLXqV678D3GVtDatOoxxB06o7vekO7pBEGyq3DvEuZY3uGrhmOBhzSxwdHItJfpcCOi6zl+VBtBlOqGVCB3i5oguO5iIH9Fpc+7cSmu3uc1bwLj9QjF1fvE/Qj810rJMLVp0GMq1Nb2i7gIm9rDnC+V8lMfua1Sgegh7fuVJj0hZcEx7WkVKpqPBudLGx07rRYRfc/ku4sehnJ5NRuEOPNeNTxzTtY/v81FvGIZWfUbpq03x+6Hde2BEsLiWuPUd2fS+hyaKkiZp1+o9VlBUfhMyp1LAkO5te0scP9LgD7Lba29lJTsi4mZF4FUL2rCAREQBERAEREAREQBYq2JYz4nNHmVE55mrmO0Nltrnn6KAZUBJLpPrv5ndUyypOkWRhZa3Z3RH8XsD+i8vz+iB8RPgAfzVWqVPA+f6FRwzZpcWiINnOcQGtbFyZPynzvt0pl1OnktjhsuZ4lZyaT6hYMXmgqAADS7+GSI5C5FwJi8FVyhVpgEtfrA+UF0m+2meYKwOzLEVCG0qNSmDu97SCB1A6+F/TdV/yW/iTWFIyZ7j8dTOkMpA8iazY5bgUtQtJ25KMy6tiNT3V6jamqCGgEhtoIDzBi3yhZ8ZWY1xD6jWmdnuGo+kz1Wtic9oUmyZcRs1o38xv05DztCi5Jv9Z1JpG3iKvdJbpaSbb3JsGgf05KPxuQYzEDSazaNM8qTDqP8ArdEdLAHxVXpftmY1x2Yq0qbTctaSZBkXFgNrA+ZK6ZkWVVw5oxFd7hBDWnulxEbw42jlbZVuFy4JJ0iGyvhJuEbrZ2lSrThzO0c50uF40kxe/up3CcTPe2XYXETsYafweB9JU1h3sdIbHdJaY5EGLrYa0dVpjBrhlTkvKK9Vr033fRqMH87W+XX+4URmNRrGnsKAe68S0gT9J91eHMMf0Udmjmtove53ZhrXEvkgC3SRPkqsmJtXf9E4zXFHMcBxBmOEY4Yii2swkmG90tkyAAW6DFtoKz5Dx/hsZULOxLXDfUGtHlqD97HosWeZnRqbOrV9V4YIBn/tNJIi93c1H8NcFYt1cV6LBh6LmxDiAXXkEgTP4ePJZfaT238f8LuKL8T3Zo4VhJ/i1048Ltc/8FoY3haritJxEENMtY2dLTEXJ3PoF9xWV1mEAimT1gt53uwdOoWPtKwYdTAIG+pxGwmzXTvJv4KtOn6y/fsTq+GfMRw/hqFJ1wx4YdLqcdpIBLQ0De/I26qq8M/abmDKYdo7doFw10O8YY6QfSN9l6rcRUqjzSpONZzraaQcd+Tn9Oon3UlgPsgqPh76nZHlpLtYHiGkN6G8q6HNaaf78iuXzNl/23VYgYWq1/8APSsPZ8/Re6PENSrWGKbidNXSGOYRFMsBJDbAxGonvCbqcwH2bvYIONxLm/KAwD6Lxm/2U4fEAdpVxBjYipF+twVc4ZJP3IrTjHg28v44me1Y0hu76bmlvj8JP9nZZa32l4Fgk1B1iWz7alB5XlzspIoRUrYdxLtTwC4OMAy5otsLxG0xup1tHBYiCNN+oB9nbH3XYzknp1fcOKaujd4f4so43U1oDSAHhjiC403TDo5XG24BaeanWsVOq8HtbUFTDns3N2iw+6IHt1PVa+Z8c1cFBxNN7mWBqNbqAJ21ae8PPSVZ3HF1JfUhoTVxZeOyjayyMqkbqiU/tfwBbPaGfl0VZ/8AWvtfP25lSNOi+vSu12plN+qWuDm7j4ZAPJWd1LghofkvXbHqvoxBG91UsFnGJpO0VmVqjRtV7I389JJHtz3U3Tzim4bmehBB9iJU45L52OOCJljwdl6WlgapcfhIHU/kt1XRdopaphERSOBERAauLwAfeSD1/UKNq5FV5VKceNM/71OIoPHFu2iSm1wVXF8JOcCalVzgATpaNIO9rX+qjsHklKme4xo9DHsZhXohReJyU/8ADfHgZP1BVc8S8IsjN+WRLKfL8F9edLZJ0jqVsf4NiQbOpf8AkfpI/srRzTg2tXbDsQ5v+QaRa1zd0evMrmmXhHdUfeRGJp0sc/Q1hcKQnX8JJMDSDvpi99+i+4bImUnAmk0MkatyY5qx4LAtoN06NHWBYnwIXrFV5YdNzFh4qpOSXNMs2b4NikAGiIjlG0fyxZV/OHntCHa2gHVTe25aYAMg7i3h5haeAfjaDnGqWGjvu0ObzsGm49FKnFGoJY6i8b96Z+gKpyZNca4LIx0uzSwuNJMtNKo4mSWHQ8m13A2J2/iK3n5q5jS52poHUsjr8x5LTxWUVKmwos6lrQD7wOioPE3A1MFxe8vceQJN/AcvZZ4ykubRa0mWXNvtXp0w5tMCo8cmvaYPKXNBAUHSzD/EzoxBexjrFrX9eRcRMeUKG4M4X7Si5obD2vJLeZafhIB+LmPRXLJOHBTeLEQbyElJuVcnElQw3BraLIo1sS1oFmlwe37lRpb7BWjhvNW1qIAID2DS5u3w92QByMctrr1UJiIVfx2EZR1VtXZ7kkHc/wCXm7xF1ZqeN6luQpS2ZcngcwFi/Y2HouU4L7Z3tcW1KNQ3hsQ+RPdt3XAwRaSrYzjupUYSzCVwSLdo0M+jngq+U48yRWovwXTLcNS066bWAuuSAJJ5zG5W6AuQZNx9iMI9zcRSPYky3QNWiZkGHEkeI9lb8v8AtSwVQx2lIH/OAd+bX6SuQyxrfY5LHLwXGBzCx1QAJMaR9FD4jjPBtbqNeiB41Kf+7xVNz/7SO3aaOFk6+6ajZAaOcOtfy91bLIkiMYMtOf8AEdCk0mp8LRYm2p3RvPbpe65DmfEmNfUOlzqbS6WlrG6mtmRDouAItKunDXB1Kqe1rNqPd1fULzPhqH0norjhuE6Zjut0+MH6fqs6WTI7ouuMFVlHwTs6Y1sGhXYQILmQ6Nwe45gdb1W5gsuxdd5GNfTFPlTYKgGqbEh5PVdNpYYAQvZpjoFsngUuGZ45aKbh+FMOAIDfb9VJZfgmU3AU2yZ3AsPXop79nb8rfYL2GxsuQ6dRe1CWVs+BgXpEWkoCIiAIiIAiIgCIiAIiIAiIgPhCxnCs+VvssqLjSfJ2zGMO35W+wWrickov+Km0nrF1vIlIWyJ//L0Pl+pWZuRUgIDQFIIlIamU3MODw1xcyW3kEcpudtvK4Wg7D4ppgP1dJ/r5hdBXh1Bp3aPZY59GpO4ujTHqGlTKWG4vTYUwertJ5HkL8x7BVbiDhDGYgOJcaj5s1g0tHi4kkmOmxXWv2RnyhZQ0DYLkek33kH1HuRz7hfh6nRe4upjUQNLiL89YB5ONvY9b2gYVo2aB5BSGJwDXXFj1H5hRtelXby1jqCJ9nfqpLE4Kqsa1J2R+P4bp1L2E+SgMV9nlJ9yxrvMD62Vsp45w+KnV+7+hXo1Hv+Fjh4m35kqHZjJ3RLuNeTkWd/ZbSpVW9m5lPW0u0OJGzo7piACLwTyMKw8J8Jdm6H+MxEe/oukUMtBEPAdO+oT+Ky/4PR/5bfS3Xp5n3U/48ruyHeXuI2nSZTaLx+KkMsragSAY69T4LM3AUx/A32n8VnAWiMWuSqUk+D6iIrCsIiIAiIgCIiAIiIAiIgCIiAIiIAiIgCIiAIiIAiIgCIiAIiIAiIgEJCIgCIiAIiIAiIgCIiAIiIAiIgCIiAIiIAiIgCIiAIiIAiIgCIiAIiIAiIgCIiAIiIAiIgCIiAIiIAiIgCIiAIiIAiIgCIiA/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2" name="Tabla 1"/>
          <p:cNvGraphicFramePr>
            <a:graphicFrameLocks noGrp="1"/>
          </p:cNvGraphicFramePr>
          <p:nvPr>
            <p:extLst>
              <p:ext uri="{D42A27DB-BD31-4B8C-83A1-F6EECF244321}">
                <p14:modId xmlns:p14="http://schemas.microsoft.com/office/powerpoint/2010/main" val="309776252"/>
              </p:ext>
            </p:extLst>
          </p:nvPr>
        </p:nvGraphicFramePr>
        <p:xfrm>
          <a:off x="2123728" y="935534"/>
          <a:ext cx="5256584" cy="1781175"/>
        </p:xfrm>
        <a:graphic>
          <a:graphicData uri="http://schemas.openxmlformats.org/drawingml/2006/table">
            <a:tbl>
              <a:tblPr firstRow="1" firstCol="1" bandRow="1">
                <a:tableStyleId>{16D9F66E-5EB9-4882-86FB-DCBF35E3C3E4}</a:tableStyleId>
              </a:tblPr>
              <a:tblGrid>
                <a:gridCol w="3518186"/>
                <a:gridCol w="1738398"/>
              </a:tblGrid>
              <a:tr h="200025">
                <a:tc gridSpan="2">
                  <a:txBody>
                    <a:bodyPr/>
                    <a:lstStyle/>
                    <a:p>
                      <a:pPr algn="ctr">
                        <a:spcAft>
                          <a:spcPts val="0"/>
                        </a:spcAft>
                      </a:pPr>
                      <a:r>
                        <a:rPr lang="es-ES" sz="1200" dirty="0" smtClean="0">
                          <a:effectLst/>
                          <a:latin typeface="Century Gothic" panose="020B0502020202020204" pitchFamily="34" charset="0"/>
                          <a:ea typeface="Times New Roman" panose="02020603050405020304" pitchFamily="18" charset="0"/>
                        </a:rPr>
                        <a:t>Presupuesto de Inversión </a:t>
                      </a:r>
                      <a:endParaRPr lang="es-ES" sz="1200" dirty="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spcAft>
                          <a:spcPts val="0"/>
                        </a:spcAft>
                      </a:pP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gn="ctr">
                        <a:spcAft>
                          <a:spcPts val="0"/>
                        </a:spcAft>
                      </a:pPr>
                      <a:r>
                        <a:rPr lang="es-ES" sz="1000" dirty="0">
                          <a:effectLst/>
                          <a:latin typeface="Century Gothic" panose="020B0502020202020204" pitchFamily="34" charset="0"/>
                        </a:rPr>
                        <a:t>INVERSIÓN TOTAL</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1.052.113,35 </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000">
                          <a:effectLst/>
                          <a:latin typeface="Century Gothic" panose="020B0502020202020204" pitchFamily="34" charset="0"/>
                        </a:rPr>
                        <a:t>ACTIVOS FIJOS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752.486,24 </a:t>
                      </a:r>
                      <a:endParaRPr lang="es-ES" sz="1200">
                        <a:effectLst/>
                        <a:latin typeface="Century Gothic" panose="020B0502020202020204" pitchFamily="34" charset="0"/>
                        <a:ea typeface="Times New Roman" panose="02020603050405020304" pitchFamily="18" charset="0"/>
                      </a:endParaRPr>
                    </a:p>
                  </a:txBody>
                  <a:tcPr marL="68580" marR="68580" marT="0" marB="0"/>
                </a:tc>
              </a:tr>
              <a:tr h="161925">
                <a:tc>
                  <a:txBody>
                    <a:bodyPr/>
                    <a:lstStyle/>
                    <a:p>
                      <a:pPr>
                        <a:spcAft>
                          <a:spcPts val="0"/>
                        </a:spcAft>
                      </a:pPr>
                      <a:r>
                        <a:rPr lang="es-ES" sz="1000" dirty="0">
                          <a:effectLst/>
                          <a:latin typeface="Century Gothic" panose="020B0502020202020204" pitchFamily="34" charset="0"/>
                        </a:rPr>
                        <a:t>TERRENOS Y CONSTRUCCIONES</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626.220,00 </a:t>
                      </a:r>
                      <a:endParaRPr lang="es-ES" sz="1200">
                        <a:effectLst/>
                        <a:latin typeface="Century Gothic" panose="020B0502020202020204" pitchFamily="34" charset="0"/>
                        <a:ea typeface="Times New Roman" panose="02020603050405020304" pitchFamily="18" charset="0"/>
                      </a:endParaRPr>
                    </a:p>
                  </a:txBody>
                  <a:tcPr marL="68580" marR="68580" marT="0" marB="0"/>
                </a:tc>
              </a:tr>
              <a:tr h="161925">
                <a:tc>
                  <a:txBody>
                    <a:bodyPr/>
                    <a:lstStyle/>
                    <a:p>
                      <a:pPr>
                        <a:spcAft>
                          <a:spcPts val="0"/>
                        </a:spcAft>
                      </a:pPr>
                      <a:r>
                        <a:rPr lang="es-ES" sz="1000">
                          <a:effectLst/>
                          <a:latin typeface="Century Gothic" panose="020B0502020202020204" pitchFamily="34" charset="0"/>
                        </a:rPr>
                        <a:t>VEHÍCULOS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86.970,00 </a:t>
                      </a:r>
                      <a:endParaRPr lang="es-ES" sz="1200">
                        <a:effectLst/>
                        <a:latin typeface="Century Gothic" panose="020B0502020202020204" pitchFamily="34" charset="0"/>
                        <a:ea typeface="Times New Roman" panose="02020603050405020304" pitchFamily="18" charset="0"/>
                      </a:endParaRPr>
                    </a:p>
                  </a:txBody>
                  <a:tcPr marL="68580" marR="68580" marT="0" marB="0"/>
                </a:tc>
              </a:tr>
              <a:tr h="161925">
                <a:tc>
                  <a:txBody>
                    <a:bodyPr/>
                    <a:lstStyle/>
                    <a:p>
                      <a:pPr>
                        <a:spcAft>
                          <a:spcPts val="0"/>
                        </a:spcAft>
                      </a:pPr>
                      <a:r>
                        <a:rPr lang="es-ES" sz="1000">
                          <a:effectLst/>
                          <a:latin typeface="Century Gothic" panose="020B0502020202020204" pitchFamily="34" charset="0"/>
                        </a:rPr>
                        <a:t>MAQUINARIA Y EQUIPO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19.937,95 </a:t>
                      </a:r>
                      <a:endParaRPr lang="es-ES" sz="1200">
                        <a:effectLst/>
                        <a:latin typeface="Century Gothic" panose="020B0502020202020204" pitchFamily="34" charset="0"/>
                        <a:ea typeface="Times New Roman" panose="02020603050405020304" pitchFamily="18" charset="0"/>
                      </a:endParaRPr>
                    </a:p>
                  </a:txBody>
                  <a:tcPr marL="68580" marR="68580" marT="0" marB="0"/>
                </a:tc>
              </a:tr>
              <a:tr h="161925">
                <a:tc>
                  <a:txBody>
                    <a:bodyPr/>
                    <a:lstStyle/>
                    <a:p>
                      <a:pPr>
                        <a:spcAft>
                          <a:spcPts val="0"/>
                        </a:spcAft>
                      </a:pPr>
                      <a:r>
                        <a:rPr lang="es-ES" sz="1000">
                          <a:effectLst/>
                          <a:latin typeface="Century Gothic" panose="020B0502020202020204" pitchFamily="34" charset="0"/>
                        </a:rPr>
                        <a:t>MUEBLES Y ENSERES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9.091,60 </a:t>
                      </a:r>
                      <a:endParaRPr lang="es-ES" sz="1200">
                        <a:effectLst/>
                        <a:latin typeface="Century Gothic" panose="020B0502020202020204" pitchFamily="34" charset="0"/>
                        <a:ea typeface="Times New Roman" panose="02020603050405020304" pitchFamily="18" charset="0"/>
                      </a:endParaRPr>
                    </a:p>
                  </a:txBody>
                  <a:tcPr marL="68580" marR="68580" marT="0" marB="0"/>
                </a:tc>
              </a:tr>
              <a:tr h="161925">
                <a:tc>
                  <a:txBody>
                    <a:bodyPr/>
                    <a:lstStyle/>
                    <a:p>
                      <a:pPr>
                        <a:spcAft>
                          <a:spcPts val="0"/>
                        </a:spcAft>
                      </a:pPr>
                      <a:r>
                        <a:rPr lang="es-ES" sz="1000">
                          <a:effectLst/>
                          <a:latin typeface="Century Gothic" panose="020B0502020202020204" pitchFamily="34" charset="0"/>
                        </a:rPr>
                        <a:t>EQUIPOS COMPUTACIÓN</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10.266,69 </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000">
                          <a:effectLst/>
                          <a:latin typeface="Century Gothic" panose="020B0502020202020204" pitchFamily="34" charset="0"/>
                        </a:rPr>
                        <a:t>GASTOS CONSTITUCIÓN</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2.610,00 </a:t>
                      </a:r>
                      <a:endParaRPr lang="es-ES" sz="1200">
                        <a:effectLst/>
                        <a:latin typeface="Century Gothic" panose="020B0502020202020204" pitchFamily="34" charset="0"/>
                        <a:ea typeface="Times New Roman" panose="02020603050405020304" pitchFamily="18" charset="0"/>
                      </a:endParaRPr>
                    </a:p>
                  </a:txBody>
                  <a:tcPr marL="68580" marR="68580" marT="0" marB="0"/>
                </a:tc>
              </a:tr>
              <a:tr h="190500">
                <a:tc>
                  <a:txBody>
                    <a:bodyPr/>
                    <a:lstStyle/>
                    <a:p>
                      <a:pPr>
                        <a:spcAft>
                          <a:spcPts val="0"/>
                        </a:spcAft>
                      </a:pPr>
                      <a:r>
                        <a:rPr lang="es-ES" sz="1000">
                          <a:effectLst/>
                          <a:latin typeface="Century Gothic" panose="020B0502020202020204" pitchFamily="34" charset="0"/>
                        </a:rPr>
                        <a:t>CAPITAL TRABAJO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       297.017,11 </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558313209"/>
              </p:ext>
            </p:extLst>
          </p:nvPr>
        </p:nvGraphicFramePr>
        <p:xfrm>
          <a:off x="2051720" y="2846469"/>
          <a:ext cx="4995792" cy="3449564"/>
        </p:xfrm>
        <a:graphic>
          <a:graphicData uri="http://schemas.openxmlformats.org/drawingml/2006/table">
            <a:tbl>
              <a:tblPr firstRow="1" firstCol="1" bandRow="1">
                <a:tableStyleId>{C4B1156A-380E-4F78-BDF5-A606A8083BF9}</a:tableStyleId>
              </a:tblPr>
              <a:tblGrid>
                <a:gridCol w="1665264"/>
                <a:gridCol w="1665264"/>
                <a:gridCol w="1665264"/>
              </a:tblGrid>
              <a:tr h="188628">
                <a:tc gridSpan="3">
                  <a:txBody>
                    <a:bodyPr/>
                    <a:lstStyle/>
                    <a:p>
                      <a:pPr algn="ctr">
                        <a:spcAft>
                          <a:spcPts val="0"/>
                        </a:spcAft>
                      </a:pPr>
                      <a:r>
                        <a:rPr lang="es-ES" sz="1200" dirty="0" smtClean="0">
                          <a:effectLst/>
                          <a:latin typeface="Century Gothic" panose="020B0502020202020204" pitchFamily="34" charset="0"/>
                        </a:rPr>
                        <a:t>Capital</a:t>
                      </a:r>
                      <a:r>
                        <a:rPr lang="es-ES" sz="1200" baseline="0" dirty="0" smtClean="0">
                          <a:effectLst/>
                          <a:latin typeface="Century Gothic" panose="020B0502020202020204" pitchFamily="34" charset="0"/>
                        </a:rPr>
                        <a:t> de trabajo </a:t>
                      </a:r>
                      <a:endParaRPr lang="es-ES" sz="1200" dirty="0">
                        <a:effectLst/>
                        <a:latin typeface="Century Gothic" panose="020B0502020202020204" pitchFamily="34" charset="0"/>
                        <a:ea typeface="Times New Roman" panose="02020603050405020304" pitchFamily="18" charset="0"/>
                      </a:endParaRPr>
                    </a:p>
                  </a:txBody>
                  <a:tcPr marL="68580" marR="68580" marT="0" marB="0"/>
                </a:tc>
                <a:tc hMerge="1">
                  <a:txBody>
                    <a:bodyPr/>
                    <a:lstStyle/>
                    <a:p>
                      <a:pPr algn="ctr">
                        <a:spcAft>
                          <a:spcPts val="0"/>
                        </a:spcAft>
                      </a:pPr>
                      <a:endParaRPr lang="es-E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ctr">
                        <a:spcAft>
                          <a:spcPts val="0"/>
                        </a:spcAft>
                      </a:pP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364889">
                <a:tc>
                  <a:txBody>
                    <a:bodyPr/>
                    <a:lstStyle/>
                    <a:p>
                      <a:pPr algn="ctr">
                        <a:spcAft>
                          <a:spcPts val="0"/>
                        </a:spcAft>
                      </a:pPr>
                      <a:r>
                        <a:rPr lang="es-ES" sz="1000" dirty="0">
                          <a:effectLst/>
                          <a:latin typeface="Century Gothic" panose="020B0502020202020204" pitchFamily="34" charset="0"/>
                        </a:rPr>
                        <a:t>DETALLE</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dirty="0">
                          <a:effectLst/>
                          <a:latin typeface="Century Gothic" panose="020B0502020202020204" pitchFamily="34" charset="0"/>
                        </a:rPr>
                        <a:t> VALOR            TRIMESTRE </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VALOR ANUAL </a:t>
                      </a:r>
                      <a:endParaRPr lang="es-ES" sz="1200">
                        <a:effectLst/>
                        <a:latin typeface="Century Gothic" panose="020B0502020202020204" pitchFamily="34" charset="0"/>
                        <a:ea typeface="Times New Roman" panose="02020603050405020304" pitchFamily="18" charset="0"/>
                      </a:endParaRPr>
                    </a:p>
                  </a:txBody>
                  <a:tcPr marL="68580" marR="68580" marT="0" marB="0"/>
                </a:tc>
              </a:tr>
              <a:tr h="214814">
                <a:tc gridSpan="3">
                  <a:txBody>
                    <a:bodyPr/>
                    <a:lstStyle/>
                    <a:p>
                      <a:pPr algn="ctr">
                        <a:spcAft>
                          <a:spcPts val="0"/>
                        </a:spcAft>
                      </a:pPr>
                      <a:r>
                        <a:rPr lang="es-ES" sz="1000">
                          <a:effectLst/>
                          <a:latin typeface="Century Gothic" panose="020B0502020202020204" pitchFamily="34" charset="0"/>
                        </a:rPr>
                        <a:t>COSTOS DEL SERVICIO</a:t>
                      </a:r>
                      <a:endParaRPr lang="es-ES" sz="120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182445">
                <a:tc>
                  <a:txBody>
                    <a:bodyPr/>
                    <a:lstStyle/>
                    <a:p>
                      <a:pPr>
                        <a:spcAft>
                          <a:spcPts val="0"/>
                        </a:spcAft>
                      </a:pPr>
                      <a:r>
                        <a:rPr lang="es-ES" sz="1000">
                          <a:effectLst/>
                          <a:latin typeface="Century Gothic" panose="020B0502020202020204" pitchFamily="34" charset="0"/>
                        </a:rPr>
                        <a:t>COSTOS DIRECTOS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162.000,00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648.000,00 </a:t>
                      </a:r>
                      <a:endParaRPr lang="es-ES" sz="1200">
                        <a:effectLst/>
                        <a:latin typeface="Century Gothic" panose="020B0502020202020204" pitchFamily="34" charset="0"/>
                        <a:ea typeface="Times New Roman" panose="02020603050405020304" pitchFamily="18" charset="0"/>
                      </a:endParaRPr>
                    </a:p>
                  </a:txBody>
                  <a:tcPr marL="68580" marR="68580" marT="0" marB="0"/>
                </a:tc>
              </a:tr>
              <a:tr h="282495">
                <a:tc>
                  <a:txBody>
                    <a:bodyPr/>
                    <a:lstStyle/>
                    <a:p>
                      <a:pPr>
                        <a:spcAft>
                          <a:spcPts val="0"/>
                        </a:spcAft>
                      </a:pPr>
                      <a:r>
                        <a:rPr lang="es-ES" sz="1000">
                          <a:effectLst/>
                          <a:latin typeface="Century Gothic" panose="020B0502020202020204" pitchFamily="34" charset="0"/>
                        </a:rPr>
                        <a:t>MANO DE OBRA INDIRECTA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79.053,20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316.212,80 </a:t>
                      </a:r>
                      <a:endParaRPr lang="es-ES" sz="1200">
                        <a:effectLst/>
                        <a:latin typeface="Century Gothic" panose="020B0502020202020204" pitchFamily="34" charset="0"/>
                        <a:ea typeface="Times New Roman" panose="02020603050405020304" pitchFamily="18" charset="0"/>
                      </a:endParaRPr>
                    </a:p>
                  </a:txBody>
                  <a:tcPr marL="68580" marR="68580" marT="0" marB="0"/>
                </a:tc>
              </a:tr>
              <a:tr h="182445">
                <a:tc>
                  <a:txBody>
                    <a:bodyPr/>
                    <a:lstStyle/>
                    <a:p>
                      <a:pPr>
                        <a:spcAft>
                          <a:spcPts val="0"/>
                        </a:spcAft>
                      </a:pPr>
                      <a:r>
                        <a:rPr lang="es-ES" sz="1000">
                          <a:effectLst/>
                          <a:latin typeface="Century Gothic" panose="020B0502020202020204" pitchFamily="34" charset="0"/>
                        </a:rPr>
                        <a:t>MANO DE OBRA DIRECTA</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12.265,88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49.063,53 </a:t>
                      </a:r>
                      <a:endParaRPr lang="es-ES" sz="1200">
                        <a:effectLst/>
                        <a:latin typeface="Century Gothic" panose="020B0502020202020204" pitchFamily="34" charset="0"/>
                        <a:ea typeface="Times New Roman" panose="02020603050405020304" pitchFamily="18" charset="0"/>
                      </a:endParaRPr>
                    </a:p>
                  </a:txBody>
                  <a:tcPr marL="68580" marR="68580" marT="0" marB="0"/>
                </a:tc>
              </a:tr>
              <a:tr h="214814">
                <a:tc gridSpan="3">
                  <a:txBody>
                    <a:bodyPr/>
                    <a:lstStyle/>
                    <a:p>
                      <a:pPr algn="ctr">
                        <a:spcAft>
                          <a:spcPts val="0"/>
                        </a:spcAft>
                      </a:pPr>
                      <a:r>
                        <a:rPr lang="es-ES" sz="1000">
                          <a:effectLst/>
                          <a:latin typeface="Century Gothic" panose="020B0502020202020204" pitchFamily="34" charset="0"/>
                        </a:rPr>
                        <a:t>ADMINISTRACIÓN</a:t>
                      </a:r>
                      <a:endParaRPr lang="es-ES" sz="120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182445">
                <a:tc>
                  <a:txBody>
                    <a:bodyPr/>
                    <a:lstStyle/>
                    <a:p>
                      <a:pPr>
                        <a:spcAft>
                          <a:spcPts val="0"/>
                        </a:spcAft>
                      </a:pPr>
                      <a:r>
                        <a:rPr lang="es-ES" sz="1000">
                          <a:effectLst/>
                          <a:latin typeface="Century Gothic" panose="020B0502020202020204" pitchFamily="34" charset="0"/>
                        </a:rPr>
                        <a:t>TALENTO HUMANO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19.377,50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77.510,00 </a:t>
                      </a:r>
                      <a:endParaRPr lang="es-ES" sz="1200">
                        <a:effectLst/>
                        <a:latin typeface="Century Gothic" panose="020B0502020202020204" pitchFamily="34" charset="0"/>
                        <a:ea typeface="Times New Roman" panose="02020603050405020304" pitchFamily="18" charset="0"/>
                      </a:endParaRPr>
                    </a:p>
                  </a:txBody>
                  <a:tcPr marL="68580" marR="68580" marT="0" marB="0"/>
                </a:tc>
              </a:tr>
              <a:tr h="182445">
                <a:tc>
                  <a:txBody>
                    <a:bodyPr/>
                    <a:lstStyle/>
                    <a:p>
                      <a:pPr>
                        <a:spcAft>
                          <a:spcPts val="0"/>
                        </a:spcAft>
                      </a:pPr>
                      <a:r>
                        <a:rPr lang="es-ES" sz="1000">
                          <a:effectLst/>
                          <a:latin typeface="Century Gothic" panose="020B0502020202020204" pitchFamily="34" charset="0"/>
                        </a:rPr>
                        <a:t>SERVICIOS BÁSICOS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2.469,30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9.877,20 </a:t>
                      </a:r>
                      <a:endParaRPr lang="es-ES" sz="1200">
                        <a:effectLst/>
                        <a:latin typeface="Century Gothic" panose="020B0502020202020204" pitchFamily="34" charset="0"/>
                        <a:ea typeface="Times New Roman" panose="02020603050405020304" pitchFamily="18" charset="0"/>
                      </a:endParaRPr>
                    </a:p>
                  </a:txBody>
                  <a:tcPr marL="68580" marR="68580" marT="0" marB="0"/>
                </a:tc>
              </a:tr>
              <a:tr h="282495">
                <a:tc>
                  <a:txBody>
                    <a:bodyPr/>
                    <a:lstStyle/>
                    <a:p>
                      <a:pPr>
                        <a:spcAft>
                          <a:spcPts val="0"/>
                        </a:spcAft>
                      </a:pPr>
                      <a:r>
                        <a:rPr lang="es-ES" sz="1000">
                          <a:effectLst/>
                          <a:latin typeface="Century Gothic" panose="020B0502020202020204" pitchFamily="34" charset="0"/>
                        </a:rPr>
                        <a:t>MANTENIMIENTO ACTIVOS FIJOS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        5.184,62 </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20.738,47 </a:t>
                      </a:r>
                      <a:endParaRPr lang="es-ES" sz="1200">
                        <a:effectLst/>
                        <a:latin typeface="Century Gothic" panose="020B0502020202020204" pitchFamily="34" charset="0"/>
                        <a:ea typeface="Times New Roman" panose="02020603050405020304" pitchFamily="18" charset="0"/>
                      </a:endParaRPr>
                    </a:p>
                  </a:txBody>
                  <a:tcPr marL="68580" marR="68580" marT="0" marB="0"/>
                </a:tc>
              </a:tr>
              <a:tr h="182445">
                <a:tc>
                  <a:txBody>
                    <a:bodyPr/>
                    <a:lstStyle/>
                    <a:p>
                      <a:pPr>
                        <a:spcAft>
                          <a:spcPts val="0"/>
                        </a:spcAft>
                      </a:pPr>
                      <a:r>
                        <a:rPr lang="es-ES" sz="1000">
                          <a:effectLst/>
                          <a:latin typeface="Century Gothic" panose="020B0502020202020204" pitchFamily="34" charset="0"/>
                        </a:rPr>
                        <a:t>SEGUROS ACTIVOS FIJOS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8.558,81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34.235,24 </a:t>
                      </a:r>
                      <a:endParaRPr lang="es-ES" sz="1200">
                        <a:effectLst/>
                        <a:latin typeface="Century Gothic" panose="020B0502020202020204" pitchFamily="34" charset="0"/>
                        <a:ea typeface="Times New Roman" panose="02020603050405020304" pitchFamily="18" charset="0"/>
                      </a:endParaRPr>
                    </a:p>
                  </a:txBody>
                  <a:tcPr marL="68580" marR="68580" marT="0" marB="0"/>
                </a:tc>
              </a:tr>
              <a:tr h="182445">
                <a:tc>
                  <a:txBody>
                    <a:bodyPr/>
                    <a:lstStyle/>
                    <a:p>
                      <a:pPr>
                        <a:spcAft>
                          <a:spcPts val="0"/>
                        </a:spcAft>
                      </a:pPr>
                      <a:r>
                        <a:rPr lang="es-ES" sz="1000">
                          <a:effectLst/>
                          <a:latin typeface="Century Gothic" panose="020B0502020202020204" pitchFamily="34" charset="0"/>
                        </a:rPr>
                        <a:t>SUMINISTROS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387,80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1.551,20 </a:t>
                      </a:r>
                      <a:endParaRPr lang="es-ES" sz="1200">
                        <a:effectLst/>
                        <a:latin typeface="Century Gothic" panose="020B0502020202020204" pitchFamily="34" charset="0"/>
                        <a:ea typeface="Times New Roman" panose="02020603050405020304" pitchFamily="18" charset="0"/>
                      </a:endParaRPr>
                    </a:p>
                  </a:txBody>
                  <a:tcPr marL="68580" marR="68580" marT="0" marB="0"/>
                </a:tc>
              </a:tr>
              <a:tr h="214814">
                <a:tc gridSpan="3">
                  <a:txBody>
                    <a:bodyPr/>
                    <a:lstStyle/>
                    <a:p>
                      <a:pPr algn="ctr">
                        <a:spcAft>
                          <a:spcPts val="0"/>
                        </a:spcAft>
                      </a:pPr>
                      <a:r>
                        <a:rPr lang="es-ES" sz="1000">
                          <a:effectLst/>
                          <a:latin typeface="Century Gothic" panose="020B0502020202020204" pitchFamily="34" charset="0"/>
                        </a:rPr>
                        <a:t>VENTAS</a:t>
                      </a:r>
                      <a:endParaRPr lang="es-ES" sz="120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182445">
                <a:tc>
                  <a:txBody>
                    <a:bodyPr/>
                    <a:lstStyle/>
                    <a:p>
                      <a:pPr>
                        <a:spcAft>
                          <a:spcPts val="0"/>
                        </a:spcAft>
                      </a:pPr>
                      <a:r>
                        <a:rPr lang="es-ES" sz="1000">
                          <a:effectLst/>
                          <a:latin typeface="Century Gothic" panose="020B0502020202020204" pitchFamily="34" charset="0"/>
                        </a:rPr>
                        <a:t>Comisiones Ventas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900,00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3.600,00 </a:t>
                      </a:r>
                      <a:endParaRPr lang="es-ES" sz="1200">
                        <a:effectLst/>
                        <a:latin typeface="Century Gothic" panose="020B0502020202020204" pitchFamily="34" charset="0"/>
                        <a:ea typeface="Times New Roman" panose="02020603050405020304" pitchFamily="18" charset="0"/>
                      </a:endParaRPr>
                    </a:p>
                  </a:txBody>
                  <a:tcPr marL="68580" marR="68580" marT="0" marB="0"/>
                </a:tc>
              </a:tr>
              <a:tr h="182445">
                <a:tc>
                  <a:txBody>
                    <a:bodyPr/>
                    <a:lstStyle/>
                    <a:p>
                      <a:pPr>
                        <a:spcAft>
                          <a:spcPts val="0"/>
                        </a:spcAft>
                      </a:pPr>
                      <a:r>
                        <a:rPr lang="es-ES" sz="1000">
                          <a:effectLst/>
                          <a:latin typeface="Century Gothic" panose="020B0502020202020204" pitchFamily="34" charset="0"/>
                        </a:rPr>
                        <a:t>PUBLICIDAD</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6.820,00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       27.280,00 </a:t>
                      </a:r>
                      <a:endParaRPr lang="es-ES" sz="1200">
                        <a:effectLst/>
                        <a:latin typeface="Century Gothic" panose="020B0502020202020204" pitchFamily="34" charset="0"/>
                        <a:ea typeface="Times New Roman" panose="02020603050405020304" pitchFamily="18" charset="0"/>
                      </a:endParaRPr>
                    </a:p>
                  </a:txBody>
                  <a:tcPr marL="68580" marR="68580" marT="0" marB="0"/>
                </a:tc>
              </a:tr>
              <a:tr h="182445">
                <a:tc>
                  <a:txBody>
                    <a:bodyPr/>
                    <a:lstStyle/>
                    <a:p>
                      <a:pPr>
                        <a:spcAft>
                          <a:spcPts val="0"/>
                        </a:spcAft>
                      </a:pPr>
                      <a:r>
                        <a:rPr lang="es-ES" sz="1000">
                          <a:effectLst/>
                          <a:latin typeface="Century Gothic" panose="020B0502020202020204" pitchFamily="34" charset="0"/>
                        </a:rPr>
                        <a:t>TOTAL</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a:effectLst/>
                          <a:latin typeface="Century Gothic" panose="020B0502020202020204" pitchFamily="34" charset="0"/>
                        </a:rPr>
                        <a:t>     297.017,11 </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spcAft>
                          <a:spcPts val="0"/>
                        </a:spcAft>
                      </a:pPr>
                      <a:r>
                        <a:rPr lang="es-ES" sz="1000" dirty="0">
                          <a:effectLst/>
                          <a:latin typeface="Century Gothic" panose="020B0502020202020204" pitchFamily="34" charset="0"/>
                        </a:rPr>
                        <a:t>   1.188.068,44 </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304800" y="160338"/>
            <a:ext cx="8229600" cy="685800"/>
          </a:xfrm>
          <a:ln w="76200">
            <a:prstDash val="lgDashDotDot"/>
          </a:ln>
        </p:spPr>
        <p:style>
          <a:lnRef idx="2">
            <a:schemeClr val="accent4"/>
          </a:lnRef>
          <a:fillRef idx="1">
            <a:schemeClr val="lt1"/>
          </a:fillRef>
          <a:effectRef idx="0">
            <a:schemeClr val="accent4"/>
          </a:effectRef>
          <a:fontRef idx="minor">
            <a:schemeClr val="dk1"/>
          </a:fontRef>
        </p:style>
        <p:txBody>
          <a:bodyPr>
            <a:normAutofit/>
          </a:bodyPr>
          <a:lstStyle/>
          <a:p>
            <a:r>
              <a:rPr lang="es-EC" sz="3600" b="1" i="1" dirty="0" smtClean="0">
                <a:latin typeface="Century Gothic" pitchFamily="34" charset="0"/>
              </a:rPr>
              <a:t>Presupuesto de ingresos</a:t>
            </a:r>
            <a:endParaRPr lang="es-EC" sz="36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9" name="8 CuadroTexto"/>
          <p:cNvSpPr txBox="1"/>
          <p:nvPr/>
        </p:nvSpPr>
        <p:spPr>
          <a:xfrm>
            <a:off x="484764" y="846138"/>
            <a:ext cx="1000132" cy="338554"/>
          </a:xfrm>
          <a:prstGeom prst="rect">
            <a:avLst/>
          </a:prstGeom>
          <a:noFill/>
        </p:spPr>
        <p:txBody>
          <a:bodyPr wrap="square" rtlCol="0">
            <a:spAutoFit/>
          </a:bodyPr>
          <a:lstStyle/>
          <a:p>
            <a:r>
              <a:rPr lang="es-ES" sz="1600" dirty="0" smtClean="0">
                <a:latin typeface="Century Gothic" panose="020B0502020202020204" pitchFamily="34" charset="0"/>
              </a:rPr>
              <a:t>3.67</a:t>
            </a:r>
            <a:r>
              <a:rPr lang="es-EC" sz="1600" b="1" dirty="0" smtClean="0">
                <a:latin typeface="Century Gothic" pitchFamily="34" charset="0"/>
              </a:rPr>
              <a:t>%</a:t>
            </a:r>
            <a:endParaRPr lang="es-EC" sz="1600" b="1" dirty="0">
              <a:latin typeface="Century Gothic" pitchFamily="34" charset="0"/>
            </a:endParaRPr>
          </a:p>
        </p:txBody>
      </p:sp>
      <p:sp>
        <p:nvSpPr>
          <p:cNvPr id="26628" name="AutoShape 4" descr="data:image/jpeg;base64,/9j/4AAQSkZJRgABAQAAAQABAAD/2wCEAAkGBxQSEhUUEhQVFRQVFhgUGBYUFxcXGBcaFRgXFxgYFxYYHCggGBomHBcWIjEhJSkrLi4uFx8zODMsNygtLiwBCgoKDg0OGxAQGzQkICYwLC8sNCwsLCwsLywsLCwsLCwsLCwsLCwsLCwsLCwsLCwsLCwsLCwsLCwsLCwsLCwsLP/AABEIAOEA4QMBIgACEQEDEQH/xAAbAAEAAgMBAQAAAAAAAAAAAAAABQYDBAcBAv/EAD8QAAIBAgQDBwEGAwcEAwEAAAECAAMRBBIhMQVBUQYTImFxgZEyQlKhscHRFCNyM0NigqKy4QeS8PE0U2MW/8QAGgEAAgMBAQAAAAAAAAAAAAAAAAQCAwUBBv/EACkRAAMAAgICAQMDBQEAAAAAAAABAgMRBDESIUEiMlETQmFSgaHB0TP/2gAMAwEAAhEDEQA/AO4xEQAREQAREQAREQARE8gB7ERABERABERABESv9puPdxZE/tDqdPpXr6m0hdqFtkpl09IniZ6DOY8X7QVKty7ZVUfShIHxzJMsfYriTMhFWopv9CE3YAb69JRHKm78dFlYHM7LZE8BnsaKRE8JmJKhOvL8T+0i6S7AykzwOOswfUxvsth6m1/yImo3FQKopmnUAJyh8vgJ6XBuPUi0rrLpklOyUiY81vOfYMsmkyJ7ERJAInkjcfxulSNixZvuoMx9+kjVKVts6k30ScSCTtPSvZlqJ5sun4GTFCurgMrBgeYkYyxf2s7UVPaMsRNHivFaWHQvWcKPxPoJN0kts4k36RuxeUDiHb0v/YDKp2Zhcn2vYSN//p6x1Nd/YAfgBFa5mNdey5ce2dOqvYEgE2BNhubchKbwzt/RKO1f+U6OV7uxvztbz3BkTT7U1h/fn3UfqJU+LUHxOIeozUwW1vcAEDS9gN+soycpVrxei2OPr7jrfAu01LFXycvMH5G4k5ecS4Lw16FQVEreIbFLH5G35y8UO1dVRZlVrdQQZLFzO1ZHJx/6S41K6qQCQCdrnf0mhiuP0aZIZj4TYkAkA9L8z5CUjtD2iNW4sabund0zfQFjZiD97Le3qJCPVdwiatkBA5k7kk+dha/+ETmTmvf0nZ439R1/CYtKqB6ZDKdiJnlN4Zx+lhaNOmyNtflc33a3IXv8S2YWutRQ6m6sLgxvFmm16fsXuHLMpnPO2HEA9XT6UPd36sb/AIXvL/i3IRyNwpI9hOSVao3JF9W3v11H4/MX5ttJSXcafbZ8VKKXLsBcAXJv9m+ttibczNzhvjdcp0Otx0sTcTSFqiEMpAYEEHQjmCPwIm7wxgKiUk/tHAVV6Lpc/h8AzPafSHPXydK4OxNFCxubWv1tpebsw4WjkVVHIAfEzTbhNSkzLppt6NWvVzBlXf6T5XAP5ETHjaYK+Jyi87HLfyzcpixnDS7ErVemGAuEyi5Gl8xBPT4mtQx9Nh3WJyLUU2K1LBXt9LoW0YHfqIvk3v2SS/BJYV1YZkYMGJNwbg8jb4/CaLY2sTZKGUXteo4Gl9SFW5211tM9HEoSEokNbfJqqjncjS/lMOJZ6dYlUdxUQfTsGUkak6KCCPic7W0d+TcxVEuModkPVLX033BmbD0sihbk25sbk+p5z4wtNgLuRmPIbDyHX1mxGMc6W2QYiIlhwiO0vEDRokrozHID0ve5+AZDdmMKrks2p8+vWbHb6kThw4/u3DH0N1v+IlU4Tx1qVrbTJ5tPz99DmCNw9dnRsRgUZbFR8SoHiQweIADeEkBlvyPO3UTPW7XAroNes5rx8OGzsb5rkEb38/OU/qp2qhaLIxUk1Z2rtDxpMJh3rtqFGg+8TooHqZxHjXHq2KbNVO+oXkAdrSyf9UcVUbDYGjlJJprVcAE2ORVAPy0p2EwDvbP4QNydzbyjfJvb0c48aWyT4aP5a38/i5m3PimgGg2Gk+7xB9jAnwRqD7fP/ImSeNbn6/E4B7aeq5GxI954J9AQOknwjFWa7+K3iGbXVQSLe4Ej0uxa1/CFYtsPEbb9bzyjVVWBe+T7Vr7HQnTWelhyIa9yLc9Cbj2uYEWhjcbeoue5Z9AQNBYaDy5ACdJ7BVScLY/ZdgPTQ/qZzHh9dnXOyZWRhfS4B1ykXHQbTp3YR0/hQFNyGObyJP7WjnE/9f7FHJX0FiaUDtdhsKlS1OmorHViugG51A0LHz6y/mQfG+zFLEnP4kqWtnQ7/wBS7N+ce5EVcansVw0pr2UHF4wuwLm7GyDQDa9hp/5tJDsHUWpjXZKZbLTyNVt4VI2seZI006Sz8K7IUaV896rHS77D0A5+cmeHcPp0EyU1su/X5MWw8W1Sqi7Jnly5k2pH8d4gcPRaoFzZbadLm1z5SQMr/a3i9KjTNNxnaopATyOlz0Gv4RzLXjDexaFukiB4b2rqVKoZzZQwBUCwytpfqbHzlzq91U0bu38myt+BnG0qFdRzuD6dDNrD8SdSPpYdGUa+4sR8zLxcqo3v2PZOPNa16Ow0aQUWUADoBYfAmWU/s/2gUgakLcKysblCdiCd1Mt4M0cGaci9CWTG4fs9iIl5AREQAxYmgtRGRxdWBUg8wZzLjXZirh2JVTUpcmUXIHRgOfnOpTy0ozYJyr2WY8rh+jibYgA2IPoASx9ptcD4HUxWNpjEq9KigLojjKaliGtY6i+pN+QInXKoVQWIAtre0g+KcINYd7najUUh1I+yEBsG9QTf1iTwLE99/wDBhZ/L10VX/qPVAxSD/wDFbD/O8rGa+0kOP9okdXR1zVb2WpfN4RuASL2vrbzkJ2aoNUqqGKlGLJ4vs6Wzee/zaL5K86d9IZifGEjcPWSfB+B1sUheioKg2uxy356X3kbwispBV0NWoxbDrSXQ1KmqkhvsqACS3LQzpfYZe7pNQJBNJrErtdrk62GaxuL+UlgxKr8aIZb8Z2ilYjs3ik3osf6fF+Uja+HZdHVl/qBH5zttp8vTB0IB9RG64K+GLrlP5RxCjsJkE6hjeyeGqEnJkJ5ocv4bfhIrEdgkP0VWH9QB/K0orh5EWzyYfZVOE4RGzNUuUUEm29gLm3nsB6zQ7P0FpuwqFu7UsEZkYK4fnfbN9m1/tyX4pgThWeizAkqpBANmuwNvL6ZrPjG7mnRDXGYtYDYsTZdN7AFj69BFWmm5Zcnv2jTquWJsfEbm29idNul51bszwz+HoKhtmPiYjqeQvyG0q/Yzg1Ksoqut2pVPCQbXFlOVhzF7G3WXwTR4eHS82KcjJt+KPYiI+KiIiAHjTkvaqqWxdbNybKPRRYfh+c60ZR+2/Z9mbv6Slri1QDfQABgOemh9BFOZDqPRfx6U37KZUwrKqu1gHNlHM6Xv7/pMlDB94yZWVc3hbObKCNb+Vx7TGajWyknKOR2B8hyinVI2JHpMk0S68C7PYdDd8QrsRYqpAU35G+p/CXRBYC204/Q4lUU7hhzDgEfuJc+AdolNr3CkhSpN8hOxB+7HePyYl+LWtimbDT972XCJ5eezUEhERABERADS4i9u76GoAfhsv+rLOZVu0tcq61mOpdcttDqRlFufK06lxDD95TZdidQejA3U+xAlE7QcOzIaqizC7sB90nxj1RyfZhM7mY23sa49JdnMauBZmYC7d2GJvuFXQn8pL9mK3dlTvZidddbA6yT4fgiuIFYWNJgy1bmwysCrLfmSDcD0ms/dUD3SBi5NyzixOlxpyFopVbkcXZZW48FzGlQpUne+d1UZmvbMdBubD48pZuyFIqat/simm972UsT5XLk285zmgxY2JtcHUDW9vCPm3K/SWLhjNRZWolsgANWq1wrHnlRj479Sb6mdw5fC1VFWTGnLUnSYmvgsSKiK67MLibE2k9rZnCeGewZ0Cg9tzTqVtWs9JcuUEXcvcrcbhRqb+srFBWzAILufCLC7eLQgdLzquL4RSq1FqOgLpax9DcA9RfXWbgoLfNlW/Wwv8xC+G7ptsankKZ0kR/Z3h38PQVD9X1N6n9tB7Tbx2NSiuaobC4HM3J2AA1JjHYtaSM7kBVGpJA8hqdPmct7Q9rf4o1Uap3dFGAVVAZ3sL3uGIzBrbMBz5S7JknFPiiuIeStnQeH9p8PWDEPlymxD+E+wOs26XF6DGy1UJ9Zx3h7O2ZrhnK3u1yCxtva2/WS9DEMALU6am25vUN+ozAKB/lJ84suZXyXVxl8M61Eg+z/GUqqtPOTVVbnMAC1tCwFzJsTQi1S2hSpcvTPZ8VXABJNgNSfSfc+XQEEHUHQgyRwpHFuL4OrUAFFHdjbO4y+m3iPvaV/tHg0p1FNMZVdbhN8pGjDXlt8za7T9mmw7FqYLUTrca5PJvLzkNiMWzhQ5zZdAftWPInmPWYmer8mqX+DSxTOk5PqqKQTS4ckMBdiMpBDDW9rED5mKi5F7cxb9fznwT8fvLX2T7Ms7rVqjLTHiCkav09F/PSQjG8jUondKFtl8wd8iZt8q39bC8zieAT2bqWjKYiInQEREAPDIfivBzUP8t8mY3cZc19LXGo3Gh5Gw6SZnkhcK1pnVTT2jlvGeFlKzUarFsy/ym2HloNNxa0iOIYZq+FFX++wtqNXrlv8AynPp9J9J0vtfwrvqOZf7Sndl8+q+8o/D+JJRxCO/9niENKsOWlhc/n8zKvH+nl8fhmhjyecb+UQNCpmUMOY+D/7l14JgExlMFqtQMllZLqbW2sSL5T+8qXHOHHBVioOahUu1Nxr/AJb7XHT3mbhnEWoOKlMi/wCDDmD1EouNPTJtuluTrHC6C0UFJb2F7X53JJ/Ob0qlHtElVMyaMN1P1L+4859YXtYoNqqkj7y/qI9xuWteNid4a15FqiaGD4vRqfRUUnoTY/Bm9eaCpPplDTXZ7EROnCO4/wAP/iKFSlp4lNr3tcare3K85LjeE08O2WshDKL5e8BHuVUmdnr08ysuouCNN9RbScp4l2UqU3bOlRs2mekMysNdSu6nXaIcyd6aQ3xq1tNmCjSyW8CqroGXK+e9tCCb6HUchvMhpu1QEOWBFu7CLodNiBc85s4Xg5VTko1ibC7OAqqBztl/Wb3C1XvAi1XJchWNJTlA82Nrj2tEfFt+kMOkZeA4bJiqdta2oYDXu0t4sxGlzYacvedAErlLE4bBgpSW555bfBP6CRfD+LsKoLu2Uvc63FrHwgdLkf8AbHsWScKUt+3/AIFbl5PqLxE+UcHUT6j4seFbyMr9nsM5u1FL+Wn5SUiRcp9o6m10c0xPZauK7ClTJphvCxIAynW2p1te3tL3wPDPSoolQgsotp0voPOwm/PZTj4846bRZeV2tMRERgqEREAEREAEREAPDKNxTs/SqVlp2y3xDXtroaRewB0l6lb4ocmKVuWak/znot/vSK8qU5Tf5LcTab0aXGOzDNRNM2rUwNLAJVQgWBU/SxHQ2nMmRsPUNKpe19CRb8Dt5id9EiOP9naOLQrVXXk40ZemvP0Mhk4a/aWY+Rr7jlAJGx9xM9PFNz19Z7j+EVcI5pVfEBrTcbOv6EdJgMzKnT0x1NNbRuriV56flJHBcYrIbU6rHyvmHwZAz7w4UuAxKgg6gXseXtBU56OOEy4YftXXU+IK49LH5H7SZwnayk31hkPpcfI/ac7Su4OUuvhJBYAkP0Nj9HnYmKnElFU0rq9lDFkuLX5MrbHbYnflGMfJyL5K6wSy6jt7RNbusrKCcoZwUDH/AAkjKfS8stDiFNmKq4LC11B1W+1xynEO1eNuhpp9BS5P377ei6bc/wAnYHGLSxZqVndfBmK2P8wEDfrYEGXLk3rZVXHk7ywvIziiihQc0lVdLeEAWuQCdPWSQMguI8bUO1FqeZfpYkixuNbi3QxzNUzP1C0S2/RUqlza2wJLdW08I8gDc+d5nGCq1CTSp51+kZWUHwgAkhiD4jcj1E+a6Ioc0ixVQGVXa5u1gqZjyzG1zfn0m1wquyPnHIexJIAHnqRMlSvLVD7b1tFu4KrimO8UqbscpIJUX0FxptJCeCCZtSlM6RnN7Z7E+C4tflveVnH8ZZyQhyr1G5878vSV5s84ltkoxu3pFozT2UZwfqa9jzPP3O828Fj3pnQ3HNTsf2iq563prRe+K9emW6JDVOOLplUnqTyktTcEAjYxuM0W9S9lFRU9o+4iJaQEREAEREAEr3aynojf1U/+8XX/AFIssMje0GG7zD1FG4GYeqHMPylWePPG0TxvVJm3gq4qU1cfaUN8i8zyv9isZ3mG/pYr6A2Yf7pPzuKvKEzlzqmivdtsGHoZ7a0yD/lOjfnf2kdT7MUcVRSol6bsovl+nMND4eWt9pbMbhxUpuh2ZSvyLSu9hsV4Hot9SMT7Hf8AG/yJRkxy8v1LtFs2/D18FX4j2TxFK5C94vWnqfdd/wA5A1VINiLEHY6Ecp26aPEeEUq4IqID528Q9DvKr4S/ayc8l/uRyDlzHK45eeum8YrCUyGVc3dswcg5Qxa1jdlW5W97Lylyx3YZhc0agYfdfQ/I0la4nw2vh9alJrXsLAMD6cjpyilYskdoZnJNdM+6XBMPiaaqCUqINFuLOo+yDyM1uF9lquLq08RTP28tUOfpstrjquhFuWnKBiLkOt1Om11ItztoQZ03snhFp4dcosWGZr73PUcpLiz5Xpkc1uFtEtTSygdAB8Sidu8DXpFsTSKmna7hhqpFhp1B09Jfpp8W4amIpGlUvla17eWvPSaeXErnQljvwrZxejg62Jsyrl72zWTMbhWKAlArbFTadD7JdmO5AL5rAh/H9bsPpLAaKq3Nl66mWDg3B0wylUJOwF7aKosqiwGgufmbONxIpqWOvIDmSdgPUyiOOo+q/gtyZnXqTOTKlxXi7VCQptT5W+15nymHitXFqHqIe8VkK1KII8FwRnotYbX1B6SEPEwLZRe1jr+3tF8/LWSUsb9fJPBi09ss/wDEH+CqodGWmQNRfI2gNt9rj2kcAOcgVrgszZ3RnN2cBXud9VI1HkLSVol1QM7JUU6CpTBAvyDITdTFsuR3r+C+IU738n1XwXfvmqXZsxIC3Gl9F0N7AW2tNhQFOUEXW1wDfLfYNbY6bb7Tcx+GK02cue7DBe7p+Achd3HiYXmhhcMtMEKALnMbcyZDLLlLfbO468uuiRwmFdx/LyZgdTUubC3JdifWWHh+HZECu5c75iAN+QA2EjODIQ+X7ou/kWsFX1tcn1EnAJqcPEphU+xLPe618CJ7EdKBERABERABMOJqBVZjsASfYXmaR/HmIw9W2+Qj50kaek2dS29FQ7A1qtKo6VkKJXOekTbXLyA3tY7+kvwnOqTt4Cucmmgsb6KEIOXrzHXYzodJ7gHqAfmJ8LJ5S5/BfyJ1W/yfRnN8O/d42tZmVhVqFcoBLXYnLY6a3G86TIPH9l6FVy7BgxNzla1z1t8Szk4qyJePZHDalvZ9CrisoP8AKzc1IP8AuBm5gcYWJRwA4AbwnMLHTfkfIzUo9nKC/ZY/1Mx/WSWGwyUxZFCj/CAIYoyp/U/9kacvozSO45whcTTyMWFjcEcj6c5vVqoVSzGwAuSeQHOR2G49RcKblQwuCwsCLke20uyOPtp9kZVdor+G7C2bx1br0UWJ9ydJPcA4S2HDBqhfXw30yr09ZKowIBGoPOfUhHHxw/KUSrLdemxERLysTWx2FFQC+hBup6GxG3PczZnhkalUtM6nr2imYXFVRXqUa6AAMQjpqjAi+U81axGh6yucYwXc1cigkP8AQBck35AcyJN1+MGhWQVgCmIYsjLurE3KsOguLHppykf2sQ4gqKSk1KD5shIBqLp9B+8CNt55lLxyvxWpNKWyGzakHQjcHQ6eRk5wLAAAVqo8Oyjm3ko5k/8AM3GSljqQrKLVl5EDNmXdHU/a5XkDicWzHxMxI08R1FuQHL0l8VOzu2/Rf6GMoCn3darSzNcuuddM5JIOulr29po4Hh9T6aZXKLgV7hiVJ0CKNL2tqecpS4phsfyt8SX4VxRb7ihU5VEFqbeVVNreYjTzzbXlPRS8TlPTL/gcItJQq7b3O5J3JPWbMiuEcUNQtTqDJWT6l5EHZkPNTJUTUxuXP0iT3v2IiJM4IiIAIiIAJ8VUDAgi4IsQeYM+4gBD4fgS08wR2CPe6GxGu9idRJamtgAOQt8T6iQjHMfajrpvsRESZw8mDGYpKS5nNh+fkOpmeVDjlQ1Mb3Z2Sg7qOrG2vraU58v6cbJ448noycS441RWRVCqwK3a5NiLbAiQdJStNEOuQEX2vck7XNt+szMdL+81uHYoVqXer9JcoN76AG+vrMbJkq/dGhMTC0i79nq4aioBF1uCOY1knOdpiHpsppq7NyyKTe29ztbbeWvsz2gTFoSBldDldDuCLi/obTT4udUlD7E82LxfkiUxVbIpbewvPmiza5iPIC+nqTv8CY8Rd7oDZdmI38wL/iZ95VtbcDTXXb9Zbdvfoq16NgGDNWhURhmQix5jabFNwwuCD6SUZFRxrRyP/qQ1SnVS6m1EkqR9pXIK/GXLLLi6X8TQWtRJz93spyl7WIXN9k9DvrLJ2h4FTxdPK+hH0tzH/EqfDMJi8G5pvR7yjyaj4reeXf2tMrl8e49wh3HkmpS+UbHZ3itHEXKXFUC1RWFnutgS4sLkaa+ch+0OGKV2NrK5zA8iTvr63lwQO5/l0mBO7VFKD3v4j8TT7QYZ0ouGtUBU6quqNyNvu+e4iUcfKm8il6/nsmsk+WiqLwuqWK5bNlDKpIGcH7jfSx95o/hbT0tuCJIcO4mFXu6oLUr3Fvqpn7yHkfLnNTHE965Lh7tcOPtAgWPr187xivHXosne2mTnCeIHuw/95hiCOrUmNnU9bflOiIbgHrOTcKchmA1zoyW65rTq2GSyKOigfAj/AAbb2n/AnyJSezLERNAWEREAEREAEREAEREAEREAEp3a5TQxFHEgXX6H9Nbj3Ut8S4zU4jhUqo1N9mHv5EeYlWaPOdE4rxeyn4ukAQVN0YZkbkVO008Hh1pIyKLK1TvAOhICkDy0B/8ABM4pPgyaVcF6BJKuN1J5r0PVZkq0LLnRg6cmH5MN1MxsktMfmk17NfhPF+6xRoubUno5xf7NRSR/qUW9hNrh3DDTxpxFGondP/aJc3ObchbWGtj8yRqcAotSXvF8QGYuNDc6m5G48j0Ew8L7N0yVdKr5CAwUHRgRcEHl8TuLyq149ldXGmWTCnQjmGYH3JI/Ag+8+cNhyrN91rNvc5tifew/GMRhSTnptlbY3F1Ycsw6+YmNsRVXV0TLcAsrnQE2vlK/rNOp0/Yog+AXMTluCbkZiFJ65dr/ALTbogAWAy+QFvymHF1XUXRQ3UZsp9tCD+E+6bggMNjYj3kP1PB9A9tGzPLQDPY6QI/jPElw9JqjctFH3mOwnPx2gY3LFlq/fTUN/Wh3l27ScDGKQDMVZblea69R+s55xHg9agbVENvvDVT7j9Zm8z9Tf8DfHUa99mm/1E5gbm+i5QPIC5sPL/0PJ4q3k3g+y2IemXy5bC4VtC3oOXvElFU/SG3Sntn12cp926V3F6QJBZbHISLDMNwNZ0unUDAFSCCLgjacm4ZWq06tqYux8DUyNG6qyzpPBMB3KW2zHNkzFlTyW/KPcKn7SQnyV72SV4iJobFT2IidAREQAREQAREQAREQA8Moty2LxdKp4iVzoG1+jxKFHLRj8GXqUvtfTahiKWKUXF8r+duXutx7RXlrcbLsPejSa+UqGYA8sxt5XW9pr8HooKuNyXsy0zYm9grbD0zESRxlIAhkN6bjOh6g/tNTCUhTqVHG1RCpH+LQhh8azIptfSx16a2iYr8YR1NFrqaiMgZiAuYra1xcgG51tPrsmjU6Pcu13onKTY6X1UfEqvHqRZFspY59h5q6/qJeeD5+4p94LMFUG+pJAAufM2nPSna7KsiUrX5NzEVdFYmy3s1tLcgSeQv+cytRBUqALEEH3nzhxcsDqLA/Nx+k+BhHTSm4C8ldcwHkpBBt63mtO8kKxXp6Mq0yUAY+KwBI/G3rDaWUb9PLrMSYhlYiqyjQEEeEb2I1J8vmZsIq2uut+epJ9zBR5vRzo2BPYiOEBPCJ7EAMS0FBuFAPWwmSexBIDUGAp953uUd4RbNzm0J7E4kl0G2IiJ0BERABERABERABERABERABNXiWBWtTam40YfB5EeYm1PDONJrTBPXRQKAbCE4fEgmiSSjj7JP2l8jzWZq+GIGZSHQ7OpuD+xlyxmDSqpWooZTyP6dDKK/C/wCG4lRWm7926m6E+E3DjUc7G2/SZXJ4zlbXQ5jy7N/gjgVRfmCvzt+U+u3xqjDA0iQA4L23tra/lmy3kdUDa5NH+zfryk/guEV3/wDlVbr/APXT0B8mYAG3lFcWG8j+lE8rSapm72exPfUxWsQHVbAi2wN9PUke0lp8UqYUAAWA0AGwn3NzFj8JUiNPb2Y2pAkEgG21+UyCIlmjgiIgAiIgAiIgAiIgAiIgAiIgAiIgAiIgAiIgAiIgAiIgAlc7Q8DqVqtOtRdVemLDMDvfrLHFpDJjVrTJTTl7RRqHB8XnAdEtfVw2nxvf2l3WfVoleHjzi34/JLJld62IiJeViIiACIiACIiACIiACIiACIiACIiACIiACIiACIiACIiACIiACIiACIiACIiACIiACIiACIiACIiACIiACIiA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2" name="Tabla 1"/>
          <p:cNvGraphicFramePr>
            <a:graphicFrameLocks noGrp="1"/>
          </p:cNvGraphicFramePr>
          <p:nvPr>
            <p:extLst>
              <p:ext uri="{D42A27DB-BD31-4B8C-83A1-F6EECF244321}">
                <p14:modId xmlns:p14="http://schemas.microsoft.com/office/powerpoint/2010/main" val="3983119033"/>
              </p:ext>
            </p:extLst>
          </p:nvPr>
        </p:nvGraphicFramePr>
        <p:xfrm>
          <a:off x="755576" y="1349456"/>
          <a:ext cx="7560840" cy="1431471"/>
        </p:xfrm>
        <a:graphic>
          <a:graphicData uri="http://schemas.openxmlformats.org/drawingml/2006/table">
            <a:tbl>
              <a:tblPr firstRow="1" firstCol="1" bandRow="1">
                <a:tableStyleId>{22838BEF-8BB2-4498-84A7-C5851F593DF1}</a:tableStyleId>
              </a:tblPr>
              <a:tblGrid>
                <a:gridCol w="770278"/>
                <a:gridCol w="770278"/>
                <a:gridCol w="465571"/>
                <a:gridCol w="872057"/>
                <a:gridCol w="1025672"/>
                <a:gridCol w="1202133"/>
                <a:gridCol w="770278"/>
                <a:gridCol w="964493"/>
                <a:gridCol w="720080"/>
              </a:tblGrid>
              <a:tr h="631531">
                <a:tc>
                  <a:txBody>
                    <a:bodyPr/>
                    <a:lstStyle/>
                    <a:p>
                      <a:pPr algn="ctr">
                        <a:spcAft>
                          <a:spcPts val="0"/>
                        </a:spcAft>
                      </a:pPr>
                      <a:r>
                        <a:rPr lang="es-ES" sz="1000" dirty="0">
                          <a:effectLst/>
                          <a:latin typeface="Century Gothic" panose="020B0502020202020204" pitchFamily="34" charset="0"/>
                        </a:rPr>
                        <a:t>AÑO</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Cantidad de Dptos                 c/año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m2 x Dpto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M2 Construidos    c/año</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Costo de construcción                         c/m2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Costo de construcción                  Total</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PVP en Planos                            c/m2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Total Ingresos anuales</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Porcentaje Utilidad Anual</a:t>
                      </a:r>
                      <a:endParaRPr lang="es-ES" sz="1200">
                        <a:effectLst/>
                        <a:latin typeface="Century Gothic" panose="020B0502020202020204" pitchFamily="34" charset="0"/>
                        <a:ea typeface="Times New Roman" panose="02020603050405020304" pitchFamily="18" charset="0"/>
                      </a:endParaRPr>
                    </a:p>
                  </a:txBody>
                  <a:tcPr marL="68580" marR="68580" marT="0" marB="0"/>
                </a:tc>
              </a:tr>
              <a:tr h="157883">
                <a:tc>
                  <a:txBody>
                    <a:bodyPr/>
                    <a:lstStyle/>
                    <a:p>
                      <a:pPr algn="ctr">
                        <a:spcAft>
                          <a:spcPts val="0"/>
                        </a:spcAft>
                      </a:pPr>
                      <a:r>
                        <a:rPr lang="es-ES" sz="1000">
                          <a:effectLst/>
                          <a:latin typeface="Century Gothic" panose="020B0502020202020204" pitchFamily="34" charset="0"/>
                        </a:rPr>
                        <a:t>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24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120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2880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$450,00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$1.296.000,00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$600,00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$1.728.000,00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33,33%</a:t>
                      </a:r>
                      <a:endParaRPr lang="es-ES" sz="1200">
                        <a:effectLst/>
                        <a:latin typeface="Century Gothic" panose="020B0502020202020204" pitchFamily="34" charset="0"/>
                        <a:ea typeface="Times New Roman" panose="02020603050405020304" pitchFamily="18" charset="0"/>
                      </a:endParaRPr>
                    </a:p>
                  </a:txBody>
                  <a:tcPr marL="68580" marR="68580" marT="0" marB="0"/>
                </a:tc>
              </a:tr>
              <a:tr h="157883">
                <a:tc>
                  <a:txBody>
                    <a:bodyPr/>
                    <a:lstStyle/>
                    <a:p>
                      <a:pPr algn="ctr">
                        <a:spcAft>
                          <a:spcPts val="0"/>
                        </a:spcAft>
                      </a:pPr>
                      <a:r>
                        <a:rPr lang="es-ES" sz="1000">
                          <a:effectLst/>
                          <a:latin typeface="Century Gothic" panose="020B0502020202020204" pitchFamily="34" charset="0"/>
                        </a:rPr>
                        <a:t>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24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120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2880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$466,52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$1.343.563,20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$622,02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$1.791.417,60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dirty="0">
                          <a:effectLst/>
                          <a:latin typeface="Century Gothic" panose="020B0502020202020204" pitchFamily="34" charset="0"/>
                        </a:rPr>
                        <a:t>33,33%</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r h="157883">
                <a:tc>
                  <a:txBody>
                    <a:bodyPr/>
                    <a:lstStyle/>
                    <a:p>
                      <a:pPr algn="ctr">
                        <a:spcAft>
                          <a:spcPts val="0"/>
                        </a:spcAft>
                      </a:pPr>
                      <a:r>
                        <a:rPr lang="es-ES" sz="1000">
                          <a:effectLst/>
                          <a:latin typeface="Century Gothic" panose="020B0502020202020204" pitchFamily="34" charset="0"/>
                        </a:rPr>
                        <a:t>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30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120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3600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$483,64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$1.741.089,96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$644,85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$2.321.453,28</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33,33%</a:t>
                      </a:r>
                      <a:endParaRPr lang="es-ES" sz="1200">
                        <a:effectLst/>
                        <a:latin typeface="Century Gothic" panose="020B0502020202020204" pitchFamily="34" charset="0"/>
                        <a:ea typeface="Times New Roman" panose="02020603050405020304" pitchFamily="18" charset="0"/>
                      </a:endParaRPr>
                    </a:p>
                  </a:txBody>
                  <a:tcPr marL="68580" marR="68580" marT="0" marB="0"/>
                </a:tc>
              </a:tr>
              <a:tr h="157883">
                <a:tc>
                  <a:txBody>
                    <a:bodyPr/>
                    <a:lstStyle/>
                    <a:p>
                      <a:pPr algn="ctr">
                        <a:spcAft>
                          <a:spcPts val="0"/>
                        </a:spcAft>
                      </a:pPr>
                      <a:r>
                        <a:rPr lang="es-ES" sz="1000">
                          <a:effectLst/>
                          <a:latin typeface="Century Gothic" panose="020B0502020202020204" pitchFamily="34" charset="0"/>
                        </a:rPr>
                        <a:t>4</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30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120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3600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$501,39</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$1.804.987,96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$668,51</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$2.406.650,62</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33,33%</a:t>
                      </a:r>
                      <a:endParaRPr lang="es-ES" sz="1200">
                        <a:effectLst/>
                        <a:latin typeface="Century Gothic" panose="020B0502020202020204" pitchFamily="34" charset="0"/>
                        <a:ea typeface="Times New Roman" panose="02020603050405020304" pitchFamily="18" charset="0"/>
                      </a:endParaRPr>
                    </a:p>
                  </a:txBody>
                  <a:tcPr marL="68580" marR="68580" marT="0" marB="0"/>
                </a:tc>
              </a:tr>
              <a:tr h="168408">
                <a:tc>
                  <a:txBody>
                    <a:bodyPr/>
                    <a:lstStyle/>
                    <a:p>
                      <a:pPr algn="ctr">
                        <a:spcAft>
                          <a:spcPts val="0"/>
                        </a:spcAft>
                      </a:pPr>
                      <a:r>
                        <a:rPr lang="es-ES" sz="1000">
                          <a:effectLst/>
                          <a:latin typeface="Century Gothic" panose="020B0502020202020204" pitchFamily="34" charset="0"/>
                        </a:rPr>
                        <a:t>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36</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120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a:effectLst/>
                          <a:latin typeface="Century Gothic" panose="020B0502020202020204" pitchFamily="34" charset="0"/>
                        </a:rPr>
                        <a:t>4320</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dirty="0">
                          <a:effectLst/>
                          <a:latin typeface="Century Gothic" panose="020B0502020202020204" pitchFamily="34" charset="0"/>
                        </a:rPr>
                        <a:t>$519,79</a:t>
                      </a:r>
                      <a:endParaRPr lang="es-ES" sz="12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$2.245.477,23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$693,05</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000">
                          <a:effectLst/>
                          <a:latin typeface="Century Gothic" panose="020B0502020202020204" pitchFamily="34" charset="0"/>
                        </a:rPr>
                        <a:t>$2.993.969,63</a:t>
                      </a:r>
                      <a:endParaRPr lang="es-ES" sz="12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000" dirty="0">
                          <a:effectLst/>
                          <a:latin typeface="Century Gothic" panose="020B0502020202020204" pitchFamily="34" charset="0"/>
                        </a:rPr>
                        <a:t>33,33%</a:t>
                      </a:r>
                      <a:endParaRPr lang="es-ES" sz="12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sp>
        <p:nvSpPr>
          <p:cNvPr id="16" name="7 Título"/>
          <p:cNvSpPr txBox="1">
            <a:spLocks/>
          </p:cNvSpPr>
          <p:nvPr/>
        </p:nvSpPr>
        <p:spPr>
          <a:xfrm>
            <a:off x="298173" y="2924944"/>
            <a:ext cx="8229600" cy="576064"/>
          </a:xfrm>
          <a:prstGeom prst="rect">
            <a:avLst/>
          </a:prstGeom>
          <a:ln w="76200">
            <a:prstDash val="lgDashDotDot"/>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i="1" dirty="0" smtClean="0">
                <a:latin typeface="Century Gothic" pitchFamily="34" charset="0"/>
              </a:rPr>
              <a:t>Presupuesto de egresos</a:t>
            </a:r>
            <a:endParaRPr lang="es-EC" sz="3600" b="1" i="1" dirty="0">
              <a:latin typeface="Century Gothic"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848411954"/>
              </p:ext>
            </p:extLst>
          </p:nvPr>
        </p:nvGraphicFramePr>
        <p:xfrm>
          <a:off x="1071938" y="3632127"/>
          <a:ext cx="7060293" cy="2937064"/>
        </p:xfrm>
        <a:graphic>
          <a:graphicData uri="http://schemas.openxmlformats.org/drawingml/2006/table">
            <a:tbl>
              <a:tblPr firstRow="1" firstCol="1" bandRow="1">
                <a:tableStyleId>{C4B1156A-380E-4F78-BDF5-A606A8083BF9}</a:tableStyleId>
              </a:tblPr>
              <a:tblGrid>
                <a:gridCol w="2178019"/>
                <a:gridCol w="915670"/>
                <a:gridCol w="991845"/>
                <a:gridCol w="991069"/>
                <a:gridCol w="991845"/>
                <a:gridCol w="991845"/>
              </a:tblGrid>
              <a:tr h="72376">
                <a:tc>
                  <a:txBody>
                    <a:bodyPr/>
                    <a:lstStyle/>
                    <a:p>
                      <a:pPr algn="ctr">
                        <a:spcAft>
                          <a:spcPts val="0"/>
                        </a:spcAft>
                      </a:pPr>
                      <a:r>
                        <a:rPr lang="es-ES" sz="900" dirty="0">
                          <a:effectLst/>
                          <a:latin typeface="Century Gothic" panose="020B0502020202020204" pitchFamily="34" charset="0"/>
                        </a:rPr>
                        <a:t>COSTOS DEL SERVICIO</a:t>
                      </a:r>
                      <a:endParaRPr lang="es-ES" sz="1050" dirty="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AÑO 1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AÑO 2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AÑO 3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AÑO 4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dirty="0">
                          <a:effectLst/>
                          <a:latin typeface="Century Gothic" panose="020B0502020202020204" pitchFamily="34" charset="0"/>
                        </a:rPr>
                        <a:t> AÑO 5 </a:t>
                      </a:r>
                      <a:endParaRPr lang="es-ES" sz="1050" dirty="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COSTOS DIRECTOS</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648.000,00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671.781,60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870.544,98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902.493,98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1.122.738,61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MANO DE OBRA INDIRECTA</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316.212,80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327.817,81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339.848,72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352.321,17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365.251,36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MANO DE OBRA DIRECTA</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147.190,58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152.592,47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158.192,61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163.998,28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170.017,02 </a:t>
                      </a:r>
                      <a:endParaRPr lang="es-ES" sz="1050">
                        <a:effectLst/>
                        <a:latin typeface="Century Gothic" panose="020B0502020202020204" pitchFamily="34" charset="0"/>
                        <a:ea typeface="Times New Roman" panose="02020603050405020304" pitchFamily="18" charset="0"/>
                      </a:endParaRPr>
                    </a:p>
                  </a:txBody>
                  <a:tcPr marL="57301" marR="57301" marT="0" marB="0"/>
                </a:tc>
              </a:tr>
              <a:tr h="217129">
                <a:tc>
                  <a:txBody>
                    <a:bodyPr/>
                    <a:lstStyle/>
                    <a:p>
                      <a:pPr algn="l">
                        <a:spcAft>
                          <a:spcPts val="0"/>
                        </a:spcAft>
                      </a:pPr>
                      <a:r>
                        <a:rPr lang="es-ES" sz="800">
                          <a:effectLst/>
                          <a:latin typeface="Century Gothic" panose="020B0502020202020204" pitchFamily="34" charset="0"/>
                        </a:rPr>
                        <a:t>TOTAL COSTOS DEL SERVICIO</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a:t>
                      </a:r>
                      <a:endParaRPr lang="es-ES" sz="1050">
                        <a:effectLst/>
                        <a:latin typeface="Century Gothic" panose="020B0502020202020204" pitchFamily="34" charset="0"/>
                      </a:endParaRPr>
                    </a:p>
                    <a:p>
                      <a:pPr algn="l">
                        <a:spcAft>
                          <a:spcPts val="0"/>
                        </a:spcAft>
                      </a:pPr>
                      <a:r>
                        <a:rPr lang="es-ES" sz="900">
                          <a:effectLst/>
                          <a:latin typeface="Century Gothic" panose="020B0502020202020204" pitchFamily="34" charset="0"/>
                        </a:rPr>
                        <a:t>1.111.403,38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a:t>
                      </a:r>
                      <a:endParaRPr lang="es-ES" sz="1050">
                        <a:effectLst/>
                        <a:latin typeface="Century Gothic" panose="020B0502020202020204" pitchFamily="34" charset="0"/>
                      </a:endParaRPr>
                    </a:p>
                    <a:p>
                      <a:pPr algn="l">
                        <a:spcAft>
                          <a:spcPts val="0"/>
                        </a:spcAft>
                      </a:pPr>
                      <a:r>
                        <a:rPr lang="es-ES" sz="900">
                          <a:effectLst/>
                          <a:latin typeface="Century Gothic" panose="020B0502020202020204" pitchFamily="34" charset="0"/>
                        </a:rPr>
                        <a:t>1.152.191,88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1.368.586,32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1.418.813,44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1.658.006,99 </a:t>
                      </a:r>
                      <a:endParaRPr lang="es-ES" sz="1050">
                        <a:effectLst/>
                        <a:latin typeface="Century Gothic" panose="020B0502020202020204" pitchFamily="34" charset="0"/>
                        <a:ea typeface="Times New Roman" panose="02020603050405020304" pitchFamily="18" charset="0"/>
                      </a:endParaRPr>
                    </a:p>
                  </a:txBody>
                  <a:tcPr marL="57301" marR="57301" marT="0" marB="0"/>
                </a:tc>
              </a:tr>
              <a:tr h="74646">
                <a:tc>
                  <a:txBody>
                    <a:bodyPr/>
                    <a:lstStyle/>
                    <a:p>
                      <a:pPr algn="ctr">
                        <a:spcAft>
                          <a:spcPts val="0"/>
                        </a:spcAft>
                      </a:pPr>
                      <a:r>
                        <a:rPr lang="es-ES" sz="900">
                          <a:effectLst/>
                          <a:latin typeface="Century Gothic" panose="020B0502020202020204" pitchFamily="34" charset="0"/>
                        </a:rPr>
                        <a:t>GASTOS</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AÑO 1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AÑO 2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AÑO 3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AÑO 4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AÑO 5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GASTOS AMINISTRATIVOS</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145.572,12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149.193,69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154.669,10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160.345,46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166.230,13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TALENTO HUMANO</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77.510,00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80.354,62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83.303,63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86.360,87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89.530,32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SUMINISTROS</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1.551,20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1.608,13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1.667,15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1.728,33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1.791,76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GASTOS DE CONSTITUCIÓN</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1.660,00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MANTENIMIENTO ACTIVOS FIJOS</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20.738,47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21.499,58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22.288,61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23.106,60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23.954,62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SEGUROS ACTIVOS FIJOS</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34.235,24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35.491,67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36.794,22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38.144,57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39.544,47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SERVICIOS BÁSICOS</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9.877,20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10.239,69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10.615,49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11.005,08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11.408,96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800">
                          <a:effectLst/>
                          <a:latin typeface="Century Gothic" panose="020B0502020202020204" pitchFamily="34" charset="0"/>
                        </a:rPr>
                        <a:t>GASTOS VENTAS</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30.880,00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32.013,30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33.188,18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34.406,19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35.668,90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Comisiones Ventas</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3.600,00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3.732,12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3.869,09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4.011,08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4.158,29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PUBLICIDAD</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27.280,00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28.281,18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29.319,10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30.395,11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31.510,61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800">
                          <a:effectLst/>
                          <a:latin typeface="Century Gothic" panose="020B0502020202020204" pitchFamily="34" charset="0"/>
                        </a:rPr>
                        <a:t>GASTOS FINANCIEROS</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61.378,86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57.759,34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53.698,97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49.144,05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46.662,58 </a:t>
                      </a:r>
                      <a:endParaRPr lang="es-ES" sz="1050">
                        <a:effectLst/>
                        <a:latin typeface="Century Gothic" panose="020B0502020202020204" pitchFamily="34" charset="0"/>
                        <a:ea typeface="Times New Roman" panose="02020603050405020304" pitchFamily="18" charset="0"/>
                      </a:endParaRPr>
                    </a:p>
                  </a:txBody>
                  <a:tcPr marL="57301" marR="57301" marT="0" marB="0"/>
                </a:tc>
              </a:tr>
              <a:tr h="144753">
                <a:tc>
                  <a:txBody>
                    <a:bodyPr/>
                    <a:lstStyle/>
                    <a:p>
                      <a:pPr algn="l">
                        <a:spcAft>
                          <a:spcPts val="0"/>
                        </a:spcAft>
                      </a:pPr>
                      <a:r>
                        <a:rPr lang="es-ES" sz="900">
                          <a:effectLst/>
                          <a:latin typeface="Century Gothic" panose="020B0502020202020204" pitchFamily="34" charset="0"/>
                        </a:rPr>
                        <a:t>INTERESES PRESTAMO</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l">
                        <a:spcAft>
                          <a:spcPts val="0"/>
                        </a:spcAft>
                      </a:pPr>
                      <a:r>
                        <a:rPr lang="es-ES" sz="900">
                          <a:effectLst/>
                          <a:latin typeface="Century Gothic" panose="020B0502020202020204" pitchFamily="34" charset="0"/>
                        </a:rPr>
                        <a:t>        61.378,86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57.759,34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53.698,97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49.144,05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46.662,58 </a:t>
                      </a:r>
                      <a:endParaRPr lang="es-ES" sz="1050">
                        <a:effectLst/>
                        <a:latin typeface="Century Gothic" panose="020B0502020202020204" pitchFamily="34" charset="0"/>
                        <a:ea typeface="Times New Roman" panose="02020603050405020304" pitchFamily="18" charset="0"/>
                      </a:endParaRPr>
                    </a:p>
                  </a:txBody>
                  <a:tcPr marL="57301" marR="57301" marT="0" marB="0"/>
                </a:tc>
              </a:tr>
              <a:tr h="217129">
                <a:tc>
                  <a:txBody>
                    <a:bodyPr/>
                    <a:lstStyle/>
                    <a:p>
                      <a:pPr algn="ctr">
                        <a:spcAft>
                          <a:spcPts val="0"/>
                        </a:spcAft>
                      </a:pPr>
                      <a:r>
                        <a:rPr lang="es-ES" sz="900">
                          <a:effectLst/>
                          <a:latin typeface="Century Gothic" panose="020B0502020202020204" pitchFamily="34" charset="0"/>
                        </a:rPr>
                        <a:t>COSTOS TOTALES DEL PROYECTO</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1.349.234,36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1.391.158,21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1.610.142,57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a:effectLst/>
                          <a:latin typeface="Century Gothic" panose="020B0502020202020204" pitchFamily="34" charset="0"/>
                        </a:rPr>
                        <a:t>    1.662.709,13 </a:t>
                      </a:r>
                      <a:endParaRPr lang="es-ES" sz="1050">
                        <a:effectLst/>
                        <a:latin typeface="Century Gothic" panose="020B0502020202020204" pitchFamily="34" charset="0"/>
                        <a:ea typeface="Times New Roman" panose="02020603050405020304" pitchFamily="18" charset="0"/>
                      </a:endParaRPr>
                    </a:p>
                  </a:txBody>
                  <a:tcPr marL="57301" marR="57301" marT="0" marB="0"/>
                </a:tc>
                <a:tc>
                  <a:txBody>
                    <a:bodyPr/>
                    <a:lstStyle/>
                    <a:p>
                      <a:pPr algn="ctr">
                        <a:spcAft>
                          <a:spcPts val="0"/>
                        </a:spcAft>
                      </a:pPr>
                      <a:r>
                        <a:rPr lang="es-ES" sz="900" dirty="0">
                          <a:effectLst/>
                          <a:latin typeface="Century Gothic" panose="020B0502020202020204" pitchFamily="34" charset="0"/>
                        </a:rPr>
                        <a:t>    1.906.568,61 </a:t>
                      </a:r>
                      <a:endParaRPr lang="es-ES" sz="1050" dirty="0">
                        <a:effectLst/>
                        <a:latin typeface="Century Gothic" panose="020B0502020202020204" pitchFamily="34" charset="0"/>
                        <a:ea typeface="Times New Roman" panose="02020603050405020304" pitchFamily="18" charset="0"/>
                      </a:endParaRPr>
                    </a:p>
                  </a:txBody>
                  <a:tcPr marL="57301" marR="57301"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304800" y="160338"/>
            <a:ext cx="8229600" cy="460350"/>
          </a:xfrm>
          <a:ln w="76200">
            <a:prstDash val="lgDashDotDot"/>
          </a:ln>
        </p:spPr>
        <p:style>
          <a:lnRef idx="2">
            <a:schemeClr val="accent2"/>
          </a:lnRef>
          <a:fillRef idx="1">
            <a:schemeClr val="lt1"/>
          </a:fillRef>
          <a:effectRef idx="0">
            <a:schemeClr val="accent2"/>
          </a:effectRef>
          <a:fontRef idx="minor">
            <a:schemeClr val="dk1"/>
          </a:fontRef>
        </p:style>
        <p:txBody>
          <a:bodyPr>
            <a:noAutofit/>
          </a:bodyPr>
          <a:lstStyle/>
          <a:p>
            <a:r>
              <a:rPr lang="es-EC" sz="2400" b="1" i="1" dirty="0" smtClean="0">
                <a:latin typeface="Century Gothic" pitchFamily="34" charset="0"/>
              </a:rPr>
              <a:t>Estado de resultados con financiamiento</a:t>
            </a:r>
            <a:endParaRPr lang="es-EC" sz="24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26628" name="AutoShape 4" descr="data:image/jpeg;base64,/9j/4AAQSkZJRgABAQAAAQABAAD/2wCEAAkGBxQSEhUUEhQVFRQVFhgUGBYUFxcXGBcaFRgXFxgYFxYYHCggGBomHBcWIjEhJSkrLi4uFx8zODMsNygtLiwBCgoKDg0OGxAQGzQkICYwLC8sNCwsLCwsLywsLCwsLCwsLCwsLCwsLCwsLCwsLCwsLCwsLCwsLCwsLCwsLCwsLP/AABEIAOEA4QMBIgACEQEDEQH/xAAbAAEAAgMBAQAAAAAAAAAAAAAABQYDBAcBAv/EAD8QAAIBAgQDBwEGAwcEAwEAAAECAAMRBBIhMQVBUQYTImFxgZEyQlKhscHRFCNyM0NigqKy4QeS8PE0U2MW/8QAGgEAAgMBAQAAAAAAAAAAAAAAAAQCAwUBBv/EACkRAAMAAgICAQMDBQEAAAAAAAABAgMRBDESIUEiMlETQmFSgaHB0TP/2gAMAwEAAhEDEQA/AO4xEQAREQAREQAREQARE8gB7ERABERABERABESv9puPdxZE/tDqdPpXr6m0hdqFtkpl09IniZ6DOY8X7QVKty7ZVUfShIHxzJMsfYriTMhFWopv9CE3YAb69JRHKm78dFlYHM7LZE8BnsaKRE8JmJKhOvL8T+0i6S7AykzwOOswfUxvsth6m1/yImo3FQKopmnUAJyh8vgJ6XBuPUi0rrLpklOyUiY81vOfYMsmkyJ7ERJAInkjcfxulSNixZvuoMx9+kjVKVts6k30ScSCTtPSvZlqJ5sun4GTFCurgMrBgeYkYyxf2s7UVPaMsRNHivFaWHQvWcKPxPoJN0kts4k36RuxeUDiHb0v/YDKp2Zhcn2vYSN//p6x1Nd/YAfgBFa5mNdey5ce2dOqvYEgE2BNhubchKbwzt/RKO1f+U6OV7uxvztbz3BkTT7U1h/fn3UfqJU+LUHxOIeozUwW1vcAEDS9gN+soycpVrxei2OPr7jrfAu01LFXycvMH5G4k5ecS4Lw16FQVEreIbFLH5G35y8UO1dVRZlVrdQQZLFzO1ZHJx/6S41K6qQCQCdrnf0mhiuP0aZIZj4TYkAkA9L8z5CUjtD2iNW4sabund0zfQFjZiD97Le3qJCPVdwiatkBA5k7kk+dha/+ETmTmvf0nZ439R1/CYtKqB6ZDKdiJnlN4Zx+lhaNOmyNtflc33a3IXv8S2YWutRQ6m6sLgxvFmm16fsXuHLMpnPO2HEA9XT6UPd36sb/AIXvL/i3IRyNwpI9hOSVao3JF9W3v11H4/MX5ttJSXcafbZ8VKKXLsBcAXJv9m+ttibczNzhvjdcp0Otx0sTcTSFqiEMpAYEEHQjmCPwIm7wxgKiUk/tHAVV6Lpc/h8AzPafSHPXydK4OxNFCxubWv1tpebsw4WjkVVHIAfEzTbhNSkzLppt6NWvVzBlXf6T5XAP5ETHjaYK+Jyi87HLfyzcpixnDS7ErVemGAuEyi5Gl8xBPT4mtQx9Nh3WJyLUU2K1LBXt9LoW0YHfqIvk3v2SS/BJYV1YZkYMGJNwbg8jb4/CaLY2sTZKGUXteo4Gl9SFW5211tM9HEoSEokNbfJqqjncjS/lMOJZ6dYlUdxUQfTsGUkak6KCCPic7W0d+TcxVEuModkPVLX033BmbD0sihbk25sbk+p5z4wtNgLuRmPIbDyHX1mxGMc6W2QYiIlhwiO0vEDRokrozHID0ve5+AZDdmMKrks2p8+vWbHb6kThw4/u3DH0N1v+IlU4Tx1qVrbTJ5tPz99DmCNw9dnRsRgUZbFR8SoHiQweIADeEkBlvyPO3UTPW7XAroNes5rx8OGzsb5rkEb38/OU/qp2qhaLIxUk1Z2rtDxpMJh3rtqFGg+8TooHqZxHjXHq2KbNVO+oXkAdrSyf9UcVUbDYGjlJJprVcAE2ORVAPy0p2EwDvbP4QNydzbyjfJvb0c48aWyT4aP5a38/i5m3PimgGg2Gk+7xB9jAnwRqD7fP/ImSeNbn6/E4B7aeq5GxI954J9AQOknwjFWa7+K3iGbXVQSLe4Ej0uxa1/CFYtsPEbb9bzyjVVWBe+T7Vr7HQnTWelhyIa9yLc9Cbj2uYEWhjcbeoue5Z9AQNBYaDy5ACdJ7BVScLY/ZdgPTQ/qZzHh9dnXOyZWRhfS4B1ykXHQbTp3YR0/hQFNyGObyJP7WjnE/9f7FHJX0FiaUDtdhsKlS1OmorHViugG51A0LHz6y/mQfG+zFLEnP4kqWtnQ7/wBS7N+ce5EVcansVw0pr2UHF4wuwLm7GyDQDa9hp/5tJDsHUWpjXZKZbLTyNVt4VI2seZI006Sz8K7IUaV896rHS77D0A5+cmeHcPp0EyU1su/X5MWw8W1Sqi7Jnly5k2pH8d4gcPRaoFzZbadLm1z5SQMr/a3i9KjTNNxnaopATyOlz0Gv4RzLXjDexaFukiB4b2rqVKoZzZQwBUCwytpfqbHzlzq91U0bu38myt+BnG0qFdRzuD6dDNrD8SdSPpYdGUa+4sR8zLxcqo3v2PZOPNa16Ow0aQUWUADoBYfAmWU/s/2gUgakLcKysblCdiCd1Mt4M0cGaci9CWTG4fs9iIl5AREQAxYmgtRGRxdWBUg8wZzLjXZirh2JVTUpcmUXIHRgOfnOpTy0ozYJyr2WY8rh+jibYgA2IPoASx9ptcD4HUxWNpjEq9KigLojjKaliGtY6i+pN+QInXKoVQWIAtre0g+KcINYd7najUUh1I+yEBsG9QTf1iTwLE99/wDBhZ/L10VX/qPVAxSD/wDFbD/O8rGa+0kOP9okdXR1zVb2WpfN4RuASL2vrbzkJ2aoNUqqGKlGLJ4vs6Wzee/zaL5K86d9IZifGEjcPWSfB+B1sUheioKg2uxy356X3kbwispBV0NWoxbDrSXQ1KmqkhvsqACS3LQzpfYZe7pNQJBNJrErtdrk62GaxuL+UlgxKr8aIZb8Z2ilYjs3ik3osf6fF+Uja+HZdHVl/qBH5zttp8vTB0IB9RG64K+GLrlP5RxCjsJkE6hjeyeGqEnJkJ5ocv4bfhIrEdgkP0VWH9QB/K0orh5EWzyYfZVOE4RGzNUuUUEm29gLm3nsB6zQ7P0FpuwqFu7UsEZkYK4fnfbN9m1/tyX4pgThWeizAkqpBANmuwNvL6ZrPjG7mnRDXGYtYDYsTZdN7AFj69BFWmm5Zcnv2jTquWJsfEbm29idNul51bszwz+HoKhtmPiYjqeQvyG0q/Yzg1Ksoqut2pVPCQbXFlOVhzF7G3WXwTR4eHS82KcjJt+KPYiI+KiIiAHjTkvaqqWxdbNybKPRRYfh+c60ZR+2/Z9mbv6Slri1QDfQABgOemh9BFOZDqPRfx6U37KZUwrKqu1gHNlHM6Xv7/pMlDB94yZWVc3hbObKCNb+Vx7TGajWyknKOR2B8hyinVI2JHpMk0S68C7PYdDd8QrsRYqpAU35G+p/CXRBYC204/Q4lUU7hhzDgEfuJc+AdolNr3CkhSpN8hOxB+7HePyYl+LWtimbDT972XCJ5eezUEhERABERADS4i9u76GoAfhsv+rLOZVu0tcq61mOpdcttDqRlFufK06lxDD95TZdidQejA3U+xAlE7QcOzIaqizC7sB90nxj1RyfZhM7mY23sa49JdnMauBZmYC7d2GJvuFXQn8pL9mK3dlTvZidddbA6yT4fgiuIFYWNJgy1bmwysCrLfmSDcD0ms/dUD3SBi5NyzixOlxpyFopVbkcXZZW48FzGlQpUne+d1UZmvbMdBubD48pZuyFIqat/simm972UsT5XLk285zmgxY2JtcHUDW9vCPm3K/SWLhjNRZWolsgANWq1wrHnlRj479Sb6mdw5fC1VFWTGnLUnSYmvgsSKiK67MLibE2k9rZnCeGewZ0Cg9tzTqVtWs9JcuUEXcvcrcbhRqb+srFBWzAILufCLC7eLQgdLzquL4RSq1FqOgLpax9DcA9RfXWbgoLfNlW/Wwv8xC+G7ptsankKZ0kR/Z3h38PQVD9X1N6n9tB7Tbx2NSiuaobC4HM3J2AA1JjHYtaSM7kBVGpJA8hqdPmct7Q9rf4o1Uap3dFGAVVAZ3sL3uGIzBrbMBz5S7JknFPiiuIeStnQeH9p8PWDEPlymxD+E+wOs26XF6DGy1UJ9Zx3h7O2ZrhnK3u1yCxtva2/WS9DEMALU6am25vUN+ozAKB/lJ84suZXyXVxl8M61Eg+z/GUqqtPOTVVbnMAC1tCwFzJsTQi1S2hSpcvTPZ8VXABJNgNSfSfc+XQEEHUHQgyRwpHFuL4OrUAFFHdjbO4y+m3iPvaV/tHg0p1FNMZVdbhN8pGjDXlt8za7T9mmw7FqYLUTrca5PJvLzkNiMWzhQ5zZdAftWPInmPWYmer8mqX+DSxTOk5PqqKQTS4ckMBdiMpBDDW9rED5mKi5F7cxb9fznwT8fvLX2T7Ms7rVqjLTHiCkav09F/PSQjG8jUondKFtl8wd8iZt8q39bC8zieAT2bqWjKYiInQEREAPDIfivBzUP8t8mY3cZc19LXGo3Gh5Gw6SZnkhcK1pnVTT2jlvGeFlKzUarFsy/ym2HloNNxa0iOIYZq+FFX++wtqNXrlv8AynPp9J9J0vtfwrvqOZf7Sndl8+q+8o/D+JJRxCO/9niENKsOWlhc/n8zKvH+nl8fhmhjyecb+UQNCpmUMOY+D/7l14JgExlMFqtQMllZLqbW2sSL5T+8qXHOHHBVioOahUu1Nxr/AJb7XHT3mbhnEWoOKlMi/wCDDmD1EouNPTJtuluTrHC6C0UFJb2F7X53JJ/Ob0qlHtElVMyaMN1P1L+4859YXtYoNqqkj7y/qI9xuWteNid4a15FqiaGD4vRqfRUUnoTY/Bm9eaCpPplDTXZ7EROnCO4/wAP/iKFSlp4lNr3tcare3K85LjeE08O2WshDKL5e8BHuVUmdnr08ysuouCNN9RbScp4l2UqU3bOlRs2mekMysNdSu6nXaIcyd6aQ3xq1tNmCjSyW8CqroGXK+e9tCCb6HUchvMhpu1QEOWBFu7CLodNiBc85s4Xg5VTko1ibC7OAqqBztl/Wb3C1XvAi1XJchWNJTlA82Nrj2tEfFt+kMOkZeA4bJiqdta2oYDXu0t4sxGlzYacvedAErlLE4bBgpSW555bfBP6CRfD+LsKoLu2Uvc63FrHwgdLkf8AbHsWScKUt+3/AIFbl5PqLxE+UcHUT6j4seFbyMr9nsM5u1FL+Wn5SUiRcp9o6m10c0xPZauK7ClTJphvCxIAynW2p1te3tL3wPDPSoolQgsotp0voPOwm/PZTj4846bRZeV2tMRERgqEREAEREAEREAPDKNxTs/SqVlp2y3xDXtroaRewB0l6lb4ocmKVuWak/znot/vSK8qU5Tf5LcTab0aXGOzDNRNM2rUwNLAJVQgWBU/SxHQ2nMmRsPUNKpe19CRb8Dt5id9EiOP9naOLQrVXXk40ZemvP0Mhk4a/aWY+Rr7jlAJGx9xM9PFNz19Z7j+EVcI5pVfEBrTcbOv6EdJgMzKnT0x1NNbRuriV56flJHBcYrIbU6rHyvmHwZAz7w4UuAxKgg6gXseXtBU56OOEy4YftXXU+IK49LH5H7SZwnayk31hkPpcfI/ac7Su4OUuvhJBYAkP0Nj9HnYmKnElFU0rq9lDFkuLX5MrbHbYnflGMfJyL5K6wSy6jt7RNbusrKCcoZwUDH/AAkjKfS8stDiFNmKq4LC11B1W+1xynEO1eNuhpp9BS5P377ei6bc/wAnYHGLSxZqVndfBmK2P8wEDfrYEGXLk3rZVXHk7ywvIziiihQc0lVdLeEAWuQCdPWSQMguI8bUO1FqeZfpYkixuNbi3QxzNUzP1C0S2/RUqlza2wJLdW08I8gDc+d5nGCq1CTSp51+kZWUHwgAkhiD4jcj1E+a6Ioc0ixVQGVXa5u1gqZjyzG1zfn0m1wquyPnHIexJIAHnqRMlSvLVD7b1tFu4KrimO8UqbscpIJUX0FxptJCeCCZtSlM6RnN7Z7E+C4tflveVnH8ZZyQhyr1G5878vSV5s84ltkoxu3pFozT2UZwfqa9jzPP3O828Fj3pnQ3HNTsf2iq563prRe+K9emW6JDVOOLplUnqTyktTcEAjYxuM0W9S9lFRU9o+4iJaQEREAEREAEr3aynojf1U/+8XX/AFIssMje0GG7zD1FG4GYeqHMPylWePPG0TxvVJm3gq4qU1cfaUN8i8zyv9isZ3mG/pYr6A2Yf7pPzuKvKEzlzqmivdtsGHoZ7a0yD/lOjfnf2kdT7MUcVRSol6bsovl+nMND4eWt9pbMbhxUpuh2ZSvyLSu9hsV4Hot9SMT7Hf8AG/yJRkxy8v1LtFs2/D18FX4j2TxFK5C94vWnqfdd/wA5A1VINiLEHY6Ecp26aPEeEUq4IqID528Q9DvKr4S/ayc8l/uRyDlzHK45eeum8YrCUyGVc3dswcg5Qxa1jdlW5W97Lylyx3YZhc0agYfdfQ/I0la4nw2vh9alJrXsLAMD6cjpyilYskdoZnJNdM+6XBMPiaaqCUqINFuLOo+yDyM1uF9lquLq08RTP28tUOfpstrjquhFuWnKBiLkOt1Om11ItztoQZ03snhFp4dcosWGZr73PUcpLiz5Xpkc1uFtEtTSygdAB8Sidu8DXpFsTSKmna7hhqpFhp1B09Jfpp8W4amIpGlUvla17eWvPSaeXErnQljvwrZxejg62Jsyrl72zWTMbhWKAlArbFTadD7JdmO5AL5rAh/H9bsPpLAaKq3Nl66mWDg3B0wylUJOwF7aKosqiwGgufmbONxIpqWOvIDmSdgPUyiOOo+q/gtyZnXqTOTKlxXi7VCQptT5W+15nymHitXFqHqIe8VkK1KII8FwRnotYbX1B6SEPEwLZRe1jr+3tF8/LWSUsb9fJPBi09ss/wDEH+CqodGWmQNRfI2gNt9rj2kcAOcgVrgszZ3RnN2cBXud9VI1HkLSVol1QM7JUU6CpTBAvyDITdTFsuR3r+C+IU738n1XwXfvmqXZsxIC3Gl9F0N7AW2tNhQFOUEXW1wDfLfYNbY6bb7Tcx+GK02cue7DBe7p+Achd3HiYXmhhcMtMEKALnMbcyZDLLlLfbO468uuiRwmFdx/LyZgdTUubC3JdifWWHh+HZECu5c75iAN+QA2EjODIQ+X7ou/kWsFX1tcn1EnAJqcPEphU+xLPe618CJ7EdKBERABERABMOJqBVZjsASfYXmaR/HmIw9W2+Qj50kaek2dS29FQ7A1qtKo6VkKJXOekTbXLyA3tY7+kvwnOqTt4Cucmmgsb6KEIOXrzHXYzodJ7gHqAfmJ8LJ5S5/BfyJ1W/yfRnN8O/d42tZmVhVqFcoBLXYnLY6a3G86TIPH9l6FVy7BgxNzla1z1t8Szk4qyJePZHDalvZ9CrisoP8AKzc1IP8AuBm5gcYWJRwA4AbwnMLHTfkfIzUo9nKC/ZY/1Mx/WSWGwyUxZFCj/CAIYoyp/U/9kacvozSO45whcTTyMWFjcEcj6c5vVqoVSzGwAuSeQHOR2G49RcKblQwuCwsCLke20uyOPtp9kZVdor+G7C2bx1br0UWJ9ydJPcA4S2HDBqhfXw30yr09ZKowIBGoPOfUhHHxw/KUSrLdemxERLysTWx2FFQC+hBup6GxG3PczZnhkalUtM6nr2imYXFVRXqUa6AAMQjpqjAi+U81axGh6yucYwXc1cigkP8AQBck35AcyJN1+MGhWQVgCmIYsjLurE3KsOguLHppykf2sQ4gqKSk1KD5shIBqLp9B+8CNt55lLxyvxWpNKWyGzakHQjcHQ6eRk5wLAAAVqo8Oyjm3ko5k/8AM3GSljqQrKLVl5EDNmXdHU/a5XkDicWzHxMxI08R1FuQHL0l8VOzu2/Rf6GMoCn3darSzNcuuddM5JIOulr29po4Hh9T6aZXKLgV7hiVJ0CKNL2tqecpS4phsfyt8SX4VxRb7ihU5VEFqbeVVNreYjTzzbXlPRS8TlPTL/gcItJQq7b3O5J3JPWbMiuEcUNQtTqDJWT6l5EHZkPNTJUTUxuXP0iT3v2IiJM4IiIAIiIAJ8VUDAgi4IsQeYM+4gBD4fgS08wR2CPe6GxGu9idRJamtgAOQt8T6iQjHMfajrpvsRESZw8mDGYpKS5nNh+fkOpmeVDjlQ1Mb3Z2Sg7qOrG2vraU58v6cbJ448noycS441RWRVCqwK3a5NiLbAiQdJStNEOuQEX2vck7XNt+szMdL+81uHYoVqXer9JcoN76AG+vrMbJkq/dGhMTC0i79nq4aioBF1uCOY1knOdpiHpsppq7NyyKTe29ztbbeWvsz2gTFoSBldDldDuCLi/obTT4udUlD7E82LxfkiUxVbIpbewvPmiza5iPIC+nqTv8CY8Rd7oDZdmI38wL/iZ95VtbcDTXXb9Zbdvfoq16NgGDNWhURhmQix5jabFNwwuCD6SUZFRxrRyP/qQ1SnVS6m1EkqR9pXIK/GXLLLi6X8TQWtRJz93spyl7WIXN9k9DvrLJ2h4FTxdPK+hH0tzH/EqfDMJi8G5pvR7yjyaj4reeXf2tMrl8e49wh3HkmpS+UbHZ3itHEXKXFUC1RWFnutgS4sLkaa+ch+0OGKV2NrK5zA8iTvr63lwQO5/l0mBO7VFKD3v4j8TT7QYZ0ouGtUBU6quqNyNvu+e4iUcfKm8il6/nsmsk+WiqLwuqWK5bNlDKpIGcH7jfSx95o/hbT0tuCJIcO4mFXu6oLUr3Fvqpn7yHkfLnNTHE965Lh7tcOPtAgWPr187xivHXosne2mTnCeIHuw/95hiCOrUmNnU9bflOiIbgHrOTcKchmA1zoyW65rTq2GSyKOigfAj/AAbb2n/AnyJSezLERNAWEREAEREAEREAEREAEREAEp3a5TQxFHEgXX6H9Nbj3Ut8S4zU4jhUqo1N9mHv5EeYlWaPOdE4rxeyn4ukAQVN0YZkbkVO008Hh1pIyKLK1TvAOhICkDy0B/8ABM4pPgyaVcF6BJKuN1J5r0PVZkq0LLnRg6cmH5MN1MxsktMfmk17NfhPF+6xRoubUno5xf7NRSR/qUW9hNrh3DDTxpxFGondP/aJc3ObchbWGtj8yRqcAotSXvF8QGYuNDc6m5G48j0Ew8L7N0yVdKr5CAwUHRgRcEHl8TuLyq149ldXGmWTCnQjmGYH3JI/Ag+8+cNhyrN91rNvc5tifew/GMRhSTnptlbY3F1Ycsw6+YmNsRVXV0TLcAsrnQE2vlK/rNOp0/Yog+AXMTluCbkZiFJ65dr/ALTbogAWAy+QFvymHF1XUXRQ3UZsp9tCD+E+6bggMNjYj3kP1PB9A9tGzPLQDPY6QI/jPElw9JqjctFH3mOwnPx2gY3LFlq/fTUN/Wh3l27ScDGKQDMVZblea69R+s55xHg9agbVENvvDVT7j9Zm8z9Tf8DfHUa99mm/1E5gbm+i5QPIC5sPL/0PJ4q3k3g+y2IemXy5bC4VtC3oOXvElFU/SG3Sntn12cp926V3F6QJBZbHISLDMNwNZ0unUDAFSCCLgjacm4ZWq06tqYux8DUyNG6qyzpPBMB3KW2zHNkzFlTyW/KPcKn7SQnyV72SV4iJobFT2IidAREQAREQAREQAREQA8Moty2LxdKp4iVzoG1+jxKFHLRj8GXqUvtfTahiKWKUXF8r+duXutx7RXlrcbLsPejSa+UqGYA8sxt5XW9pr8HooKuNyXsy0zYm9grbD0zESRxlIAhkN6bjOh6g/tNTCUhTqVHG1RCpH+LQhh8azIptfSx16a2iYr8YR1NFrqaiMgZiAuYra1xcgG51tPrsmjU6Pcu13onKTY6X1UfEqvHqRZFspY59h5q6/qJeeD5+4p94LMFUG+pJAAufM2nPSna7KsiUrX5NzEVdFYmy3s1tLcgSeQv+cytRBUqALEEH3nzhxcsDqLA/Nx+k+BhHTSm4C8ldcwHkpBBt63mtO8kKxXp6Mq0yUAY+KwBI/G3rDaWUb9PLrMSYhlYiqyjQEEeEb2I1J8vmZsIq2uut+epJ9zBR5vRzo2BPYiOEBPCJ7EAMS0FBuFAPWwmSexBIDUGAp953uUd4RbNzm0J7E4kl0G2IiJ0BERABERABERABERABERABNXiWBWtTam40YfB5EeYm1PDONJrTBPXRQKAbCE4fEgmiSSjj7JP2l8jzWZq+GIGZSHQ7OpuD+xlyxmDSqpWooZTyP6dDKK/C/wCG4lRWm7926m6E+E3DjUc7G2/SZXJ4zlbXQ5jy7N/gjgVRfmCvzt+U+u3xqjDA0iQA4L23tra/lmy3kdUDa5NH+zfryk/guEV3/wDlVbr/APXT0B8mYAG3lFcWG8j+lE8rSapm72exPfUxWsQHVbAi2wN9PUke0lp8UqYUAAWA0AGwn3NzFj8JUiNPb2Y2pAkEgG21+UyCIlmjgiIgAiIgAiIgAiIgAiIgAiIgAiIgAiIgAiIgAiIgAiIgAlc7Q8DqVqtOtRdVemLDMDvfrLHFpDJjVrTJTTl7RRqHB8XnAdEtfVw2nxvf2l3WfVoleHjzi34/JLJld62IiJeViIiACIiACIiACIiACIiACIiACIiACIiACIiACIiACIiACIiACIiACIiACIiACIiACIiACIiACIiACIiACIiA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 name="7 Título"/>
          <p:cNvSpPr txBox="1">
            <a:spLocks/>
          </p:cNvSpPr>
          <p:nvPr/>
        </p:nvSpPr>
        <p:spPr>
          <a:xfrm>
            <a:off x="311821" y="3140968"/>
            <a:ext cx="8229600" cy="469776"/>
          </a:xfrm>
          <a:prstGeom prst="rect">
            <a:avLst/>
          </a:prstGeom>
          <a:ln w="76200">
            <a:prstDash val="lgDashDotDot"/>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i="1" dirty="0" smtClean="0">
                <a:latin typeface="Century Gothic" pitchFamily="34" charset="0"/>
              </a:rPr>
              <a:t>Estado de resultados sin financiamiento</a:t>
            </a:r>
            <a:endParaRPr lang="es-EC" sz="2400" b="1" i="1" dirty="0">
              <a:latin typeface="Century Gothic"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843145581"/>
              </p:ext>
            </p:extLst>
          </p:nvPr>
        </p:nvGraphicFramePr>
        <p:xfrm>
          <a:off x="603176" y="3789040"/>
          <a:ext cx="7632847" cy="2265205"/>
        </p:xfrm>
        <a:graphic>
          <a:graphicData uri="http://schemas.openxmlformats.org/drawingml/2006/table">
            <a:tbl>
              <a:tblPr firstRow="1" firstCol="1" bandRow="1">
                <a:tableStyleId>{16D9F66E-5EB9-4882-86FB-DCBF35E3C3E4}</a:tableStyleId>
              </a:tblPr>
              <a:tblGrid>
                <a:gridCol w="293001"/>
                <a:gridCol w="2291336"/>
                <a:gridCol w="1071594"/>
                <a:gridCol w="938262"/>
                <a:gridCol w="938262"/>
                <a:gridCol w="1050196"/>
                <a:gridCol w="1050196"/>
              </a:tblGrid>
              <a:tr h="125807">
                <a:tc>
                  <a:txBody>
                    <a:bodyPr/>
                    <a:lstStyle/>
                    <a:p>
                      <a:endParaRPr lang="es-ES" sz="900" dirty="0">
                        <a:effectLst/>
                        <a:latin typeface="Century Gothic" panose="020B0502020202020204" pitchFamily="34" charset="0"/>
                      </a:endParaRPr>
                    </a:p>
                  </a:txBody>
                  <a:tcPr marL="38125" marR="38125" marT="0" marB="0" anchor="ctr"/>
                </a:tc>
                <a:tc>
                  <a:txBody>
                    <a:bodyPr/>
                    <a:lstStyle/>
                    <a:p>
                      <a:pPr algn="ctr">
                        <a:spcAft>
                          <a:spcPts val="0"/>
                        </a:spcAft>
                      </a:pPr>
                      <a:r>
                        <a:rPr lang="es-ES" sz="800">
                          <a:effectLst/>
                          <a:latin typeface="Century Gothic" panose="020B0502020202020204" pitchFamily="34" charset="0"/>
                        </a:rPr>
                        <a:t>CONCEPTO</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ctr">
                        <a:spcAft>
                          <a:spcPts val="0"/>
                        </a:spcAft>
                      </a:pPr>
                      <a:r>
                        <a:rPr lang="es-ES" sz="800">
                          <a:effectLst/>
                          <a:latin typeface="Century Gothic" panose="020B0502020202020204" pitchFamily="34" charset="0"/>
                        </a:rPr>
                        <a:t>Año 1</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ctr">
                        <a:spcAft>
                          <a:spcPts val="0"/>
                        </a:spcAft>
                      </a:pPr>
                      <a:r>
                        <a:rPr lang="es-ES" sz="800">
                          <a:effectLst/>
                          <a:latin typeface="Century Gothic" panose="020B0502020202020204" pitchFamily="34" charset="0"/>
                        </a:rPr>
                        <a:t>Año 2</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ctr">
                        <a:spcAft>
                          <a:spcPts val="0"/>
                        </a:spcAft>
                      </a:pPr>
                      <a:r>
                        <a:rPr lang="es-ES" sz="800">
                          <a:effectLst/>
                          <a:latin typeface="Century Gothic" panose="020B0502020202020204" pitchFamily="34" charset="0"/>
                        </a:rPr>
                        <a:t>Año 3</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ctr">
                        <a:spcAft>
                          <a:spcPts val="0"/>
                        </a:spcAft>
                      </a:pPr>
                      <a:r>
                        <a:rPr lang="es-ES" sz="800">
                          <a:effectLst/>
                          <a:latin typeface="Century Gothic" panose="020B0502020202020204" pitchFamily="34" charset="0"/>
                        </a:rPr>
                        <a:t>Año 4</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ctr">
                        <a:spcAft>
                          <a:spcPts val="0"/>
                        </a:spcAft>
                      </a:pPr>
                      <a:r>
                        <a:rPr lang="es-ES" sz="800">
                          <a:effectLst/>
                          <a:latin typeface="Century Gothic" panose="020B0502020202020204" pitchFamily="34" charset="0"/>
                        </a:rPr>
                        <a:t>Año 5</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75119">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INGRESOS</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1.728.000,00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1.791.417,60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2.321.453,28</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2.406.650,62</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2.993.969,63</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14314">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COSTO DE PRODUCCIÓN</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1.111.403,38</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1.152.191,88</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1.368.586,32</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1.418.813,44</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1.658.006,99</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14314">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UTILIDAD BRUTA</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616.596,62</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639.225,72</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952.866,96</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987.837,18</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1.335.962,64</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25807">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r>
              <a:tr h="114314">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GASTOS ADMINISTRATIVOS</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145.572,12</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149.193,69</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154.669,10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160.345,46</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166.230,13</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14314">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GASTOS DE VENTAS</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30.880,00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32.013,30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33.188,18</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34.406,19</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35.668,90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14314">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UTILIDAD OPERACIONAL</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440.144,51</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458.018,73</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765.009,68</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793.085,54</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1.134.063,61</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25807">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r>
              <a:tr h="114314">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GASTOS FINANCIEROS</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0,00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0,00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0,00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0,00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0,00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262680">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UTILIDAD ANTES DE IMPUESTOS Y PARTICIPACIONES</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440.144,51</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458.018,73</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765.009,68</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793.085,54</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1.134.063,61</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25807">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c>
                  <a:txBody>
                    <a:bodyPr/>
                    <a:lstStyle/>
                    <a:p>
                      <a:endParaRPr lang="es-ES" sz="900">
                        <a:effectLst/>
                        <a:latin typeface="Century Gothic" panose="020B0502020202020204" pitchFamily="34" charset="0"/>
                      </a:endParaRPr>
                    </a:p>
                  </a:txBody>
                  <a:tcPr marL="38125" marR="38125" marT="0" marB="0" anchor="ctr"/>
                </a:tc>
              </a:tr>
              <a:tr h="181486">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15% PARTICIPACIÓN TRABAJADORES</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66.021,68</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68.702,81</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114.751,45</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118.962,83</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170.109,54</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14314">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UTILIDAD ANTES IMPUESTOS</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374.122,83</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389.315,92</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650.258,23</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674.122,71</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963.954,07</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14314">
                <a:tc>
                  <a:txBody>
                    <a:bodyPr/>
                    <a:lstStyle/>
                    <a:p>
                      <a:pPr algn="ctr">
                        <a:spcAft>
                          <a:spcPts val="0"/>
                        </a:spcAft>
                      </a:pPr>
                      <a:r>
                        <a:rPr lang="es-ES" sz="800">
                          <a:effectLst/>
                          <a:latin typeface="Century Gothic" panose="020B0502020202020204" pitchFamily="34" charset="0"/>
                        </a:rPr>
                        <a:t>(-)</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22% IMPUESTO A LA RENTA</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82.307,02</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85.649,50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143.056,81</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148.307,00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212.069,90</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r>
              <a:tr h="114314">
                <a:tc>
                  <a:txBody>
                    <a:bodyPr/>
                    <a:lstStyle/>
                    <a:p>
                      <a:pPr algn="ctr">
                        <a:spcAft>
                          <a:spcPts val="0"/>
                        </a:spcAft>
                      </a:pPr>
                      <a:r>
                        <a:rPr lang="es-ES" sz="800" dirty="0">
                          <a:effectLst/>
                          <a:latin typeface="Century Gothic" panose="020B0502020202020204" pitchFamily="34" charset="0"/>
                        </a:rPr>
                        <a:t>=</a:t>
                      </a:r>
                      <a:endParaRPr lang="es-ES" sz="1000" dirty="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spcAft>
                          <a:spcPts val="0"/>
                        </a:spcAft>
                      </a:pPr>
                      <a:r>
                        <a:rPr lang="es-ES" sz="800">
                          <a:effectLst/>
                          <a:latin typeface="Century Gothic" panose="020B0502020202020204" pitchFamily="34" charset="0"/>
                        </a:rPr>
                        <a:t>UTILIDAD NETA</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291.815,81</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303.666,42</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507.201,42</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a:effectLst/>
                          <a:latin typeface="Century Gothic" panose="020B0502020202020204" pitchFamily="34" charset="0"/>
                        </a:rPr>
                        <a:t>525.815,71</a:t>
                      </a:r>
                      <a:endParaRPr lang="es-ES" sz="1000">
                        <a:effectLst/>
                        <a:latin typeface="Century Gothic" panose="020B0502020202020204" pitchFamily="34" charset="0"/>
                        <a:ea typeface="Times New Roman" panose="02020603050405020304" pitchFamily="18" charset="0"/>
                      </a:endParaRPr>
                    </a:p>
                  </a:txBody>
                  <a:tcPr marL="38125" marR="38125" marT="0" marB="0" anchor="ctr"/>
                </a:tc>
                <a:tc>
                  <a:txBody>
                    <a:bodyPr/>
                    <a:lstStyle/>
                    <a:p>
                      <a:pPr algn="r">
                        <a:spcAft>
                          <a:spcPts val="0"/>
                        </a:spcAft>
                      </a:pPr>
                      <a:r>
                        <a:rPr lang="es-ES" sz="800" dirty="0">
                          <a:effectLst/>
                          <a:latin typeface="Century Gothic" panose="020B0502020202020204" pitchFamily="34" charset="0"/>
                        </a:rPr>
                        <a:t>751.884,18</a:t>
                      </a:r>
                      <a:endParaRPr lang="es-ES" sz="1000" dirty="0">
                        <a:effectLst/>
                        <a:latin typeface="Century Gothic" panose="020B0502020202020204" pitchFamily="34" charset="0"/>
                        <a:ea typeface="Times New Roman" panose="02020603050405020304" pitchFamily="18" charset="0"/>
                      </a:endParaRPr>
                    </a:p>
                  </a:txBody>
                  <a:tcPr marL="38125" marR="38125"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370992015"/>
              </p:ext>
            </p:extLst>
          </p:nvPr>
        </p:nvGraphicFramePr>
        <p:xfrm>
          <a:off x="586284" y="764704"/>
          <a:ext cx="7666631" cy="2255520"/>
        </p:xfrm>
        <a:graphic>
          <a:graphicData uri="http://schemas.openxmlformats.org/drawingml/2006/table">
            <a:tbl>
              <a:tblPr firstRow="1" firstCol="1" bandRow="1">
                <a:tableStyleId>{69CF1AB2-1976-4502-BF36-3FF5EA218861}</a:tableStyleId>
              </a:tblPr>
              <a:tblGrid>
                <a:gridCol w="432048"/>
                <a:gridCol w="1758418"/>
                <a:gridCol w="1095233"/>
                <a:gridCol w="850582"/>
                <a:gridCol w="1339884"/>
                <a:gridCol w="1095233"/>
                <a:gridCol w="1095233"/>
              </a:tblGrid>
              <a:tr h="41772">
                <a:tc>
                  <a:txBody>
                    <a:bodyPr/>
                    <a:lstStyle/>
                    <a:p>
                      <a:endParaRPr lang="es-ES" sz="900" dirty="0">
                        <a:effectLst/>
                        <a:latin typeface="Century Gothic" panose="020B0502020202020204" pitchFamily="34" charset="0"/>
                      </a:endParaRPr>
                    </a:p>
                  </a:txBody>
                  <a:tcPr marL="35300" marR="35300" marT="0" marB="0" anchor="ctr"/>
                </a:tc>
                <a:tc>
                  <a:txBody>
                    <a:bodyPr/>
                    <a:lstStyle/>
                    <a:p>
                      <a:pPr algn="ctr">
                        <a:spcAft>
                          <a:spcPts val="0"/>
                        </a:spcAft>
                      </a:pPr>
                      <a:r>
                        <a:rPr lang="es-ES" sz="800">
                          <a:effectLst/>
                          <a:latin typeface="Century Gothic" panose="020B0502020202020204" pitchFamily="34" charset="0"/>
                        </a:rPr>
                        <a:t>CONCEPTO</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ctr">
                        <a:spcAft>
                          <a:spcPts val="0"/>
                        </a:spcAft>
                      </a:pPr>
                      <a:r>
                        <a:rPr lang="es-ES" sz="800">
                          <a:effectLst/>
                          <a:latin typeface="Century Gothic" panose="020B0502020202020204" pitchFamily="34" charset="0"/>
                        </a:rPr>
                        <a:t>Año 1</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ctr">
                        <a:spcAft>
                          <a:spcPts val="0"/>
                        </a:spcAft>
                      </a:pPr>
                      <a:r>
                        <a:rPr lang="es-ES" sz="800">
                          <a:effectLst/>
                          <a:latin typeface="Century Gothic" panose="020B0502020202020204" pitchFamily="34" charset="0"/>
                        </a:rPr>
                        <a:t>Año 2</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ctr">
                        <a:spcAft>
                          <a:spcPts val="0"/>
                        </a:spcAft>
                      </a:pPr>
                      <a:r>
                        <a:rPr lang="es-ES" sz="800">
                          <a:effectLst/>
                          <a:latin typeface="Century Gothic" panose="020B0502020202020204" pitchFamily="34" charset="0"/>
                        </a:rPr>
                        <a:t>Año 3</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ctr">
                        <a:spcAft>
                          <a:spcPts val="0"/>
                        </a:spcAft>
                      </a:pPr>
                      <a:r>
                        <a:rPr lang="es-ES" sz="800">
                          <a:effectLst/>
                          <a:latin typeface="Century Gothic" panose="020B0502020202020204" pitchFamily="34" charset="0"/>
                        </a:rPr>
                        <a:t>Año 4</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ctr">
                        <a:spcAft>
                          <a:spcPts val="0"/>
                        </a:spcAft>
                      </a:pPr>
                      <a:r>
                        <a:rPr lang="es-ES" sz="800">
                          <a:effectLst/>
                          <a:latin typeface="Century Gothic" panose="020B0502020202020204" pitchFamily="34" charset="0"/>
                        </a:rPr>
                        <a:t>Año 5</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41772">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INGRESOS</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1.728.000,00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1.791.417,60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2.321.453,28</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2.406.650,62</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2.993.969,63</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95647">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COSTO DE PRODUCCIÓN</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1.111.403,38</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1.152.191,88</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1.368.586,32</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1.418.813,44</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1.658.006,99</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63765">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UTILIDAD BRUTA</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616.596,62</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639.225,72</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952.866,96</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987.837,18</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1.335.962,64</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41772">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r>
              <a:tr h="95647">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GASTOS ADMINISTRATIVOS</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145.572,12</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149.193,69</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154.669,10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160.345,46</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166.230,13</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63765">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GASTOS DE VENTAS</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30.880,00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32.013,30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33.188,18</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34.406,19</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35.668,90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95647">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UTILIDAD OPERACIONAL</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440.144,51</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458.018,73</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765.009,68</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793.085,54</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1.134.063,61</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41772">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r>
              <a:tr h="95647">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GASTOS FINANCIEROS</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61.378,86</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57.759,34</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53.698,97</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0,00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0,00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191295">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UTILIDAD ANTES DE IMPUESTOS Y PARTICIPACIONES</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378.765,64</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400.259,39</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711.310,71</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793.085,54</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1.134.063,61</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41772">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c>
                  <a:txBody>
                    <a:bodyPr/>
                    <a:lstStyle/>
                    <a:p>
                      <a:endParaRPr lang="es-ES" sz="900">
                        <a:effectLst/>
                        <a:latin typeface="Century Gothic" panose="020B0502020202020204" pitchFamily="34" charset="0"/>
                      </a:endParaRPr>
                    </a:p>
                  </a:txBody>
                  <a:tcPr marL="35300" marR="35300" marT="0" marB="0" anchor="ctr"/>
                </a:tc>
              </a:tr>
              <a:tr h="159412">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15% PARTICIPACIÓN TRABAJADORES</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56.814,85</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60.038,91</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106.696,61</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118.962,83</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170.109,54</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95647">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UTILIDAD ANTES IMPUESTOS</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321.950,80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340.220,48</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604.614,10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674.122,71</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963.954,07</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95647">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22% IMPUESTO A LA RENTA</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70.829,18</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74.848,51</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133.015,10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148.307,00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212.069,90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r>
              <a:tr h="63765">
                <a:tc>
                  <a:txBody>
                    <a:bodyPr/>
                    <a:lstStyle/>
                    <a:p>
                      <a:pPr algn="ctr">
                        <a:spcAft>
                          <a:spcPts val="0"/>
                        </a:spcAft>
                      </a:pPr>
                      <a:r>
                        <a:rPr lang="es-ES" sz="800">
                          <a:effectLst/>
                          <a:latin typeface="Century Gothic" panose="020B0502020202020204" pitchFamily="34" charset="0"/>
                        </a:rPr>
                        <a:t>=</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spcAft>
                          <a:spcPts val="0"/>
                        </a:spcAft>
                      </a:pPr>
                      <a:r>
                        <a:rPr lang="es-ES" sz="800">
                          <a:effectLst/>
                          <a:latin typeface="Century Gothic" panose="020B0502020202020204" pitchFamily="34" charset="0"/>
                        </a:rPr>
                        <a:t>UTILIDAD NETA</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dirty="0">
                          <a:effectLst/>
                          <a:latin typeface="Century Gothic" panose="020B0502020202020204" pitchFamily="34" charset="0"/>
                        </a:rPr>
                        <a:t>251.121,62</a:t>
                      </a:r>
                      <a:endParaRPr lang="es-ES" sz="1050" dirty="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265.371,98</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471.599,00</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a:effectLst/>
                          <a:latin typeface="Century Gothic" panose="020B0502020202020204" pitchFamily="34" charset="0"/>
                        </a:rPr>
                        <a:t>525.815,71</a:t>
                      </a:r>
                      <a:endParaRPr lang="es-ES" sz="1050">
                        <a:effectLst/>
                        <a:latin typeface="Century Gothic" panose="020B0502020202020204" pitchFamily="34" charset="0"/>
                        <a:ea typeface="Times New Roman" panose="02020603050405020304" pitchFamily="18" charset="0"/>
                      </a:endParaRPr>
                    </a:p>
                  </a:txBody>
                  <a:tcPr marL="35300" marR="35300" marT="0" marB="0" anchor="ctr"/>
                </a:tc>
                <a:tc>
                  <a:txBody>
                    <a:bodyPr/>
                    <a:lstStyle/>
                    <a:p>
                      <a:pPr algn="r">
                        <a:spcAft>
                          <a:spcPts val="0"/>
                        </a:spcAft>
                      </a:pPr>
                      <a:r>
                        <a:rPr lang="es-ES" sz="800" dirty="0">
                          <a:effectLst/>
                          <a:latin typeface="Century Gothic" panose="020B0502020202020204" pitchFamily="34" charset="0"/>
                        </a:rPr>
                        <a:t>751.884,18</a:t>
                      </a:r>
                      <a:endParaRPr lang="es-ES" sz="1050" dirty="0">
                        <a:effectLst/>
                        <a:latin typeface="Century Gothic" panose="020B0502020202020204" pitchFamily="34" charset="0"/>
                        <a:ea typeface="Times New Roman" panose="02020603050405020304" pitchFamily="18" charset="0"/>
                      </a:endParaRPr>
                    </a:p>
                  </a:txBody>
                  <a:tcPr marL="35300" marR="35300" marT="0" marB="0" anchor="ctr"/>
                </a:tc>
              </a:tr>
            </a:tbl>
          </a:graphicData>
        </a:graphic>
      </p:graphicFrame>
    </p:spTree>
    <p:extLst>
      <p:ext uri="{BB962C8B-B14F-4D97-AF65-F5344CB8AC3E}">
        <p14:creationId xmlns:p14="http://schemas.microsoft.com/office/powerpoint/2010/main" val="5751200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304800" y="160338"/>
            <a:ext cx="8229600" cy="685800"/>
          </a:xfrm>
          <a:ln w="76200">
            <a:prstDash val="lgDashDotDot"/>
          </a:ln>
        </p:spPr>
        <p:style>
          <a:lnRef idx="2">
            <a:schemeClr val="accent6"/>
          </a:lnRef>
          <a:fillRef idx="1">
            <a:schemeClr val="lt1"/>
          </a:fillRef>
          <a:effectRef idx="0">
            <a:schemeClr val="accent6"/>
          </a:effectRef>
          <a:fontRef idx="minor">
            <a:schemeClr val="dk1"/>
          </a:fontRef>
        </p:style>
        <p:txBody>
          <a:bodyPr>
            <a:noAutofit/>
          </a:bodyPr>
          <a:lstStyle/>
          <a:p>
            <a:r>
              <a:rPr lang="es-EC" sz="2400" b="1" i="1" dirty="0" smtClean="0">
                <a:latin typeface="Century Gothic" pitchFamily="34" charset="0"/>
              </a:rPr>
              <a:t>Flujo de caja con financiamiento</a:t>
            </a:r>
            <a:endParaRPr lang="es-EC" sz="24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26628" name="AutoShape 4" descr="data:image/jpeg;base64,/9j/4AAQSkZJRgABAQAAAQABAAD/2wCEAAkGBxQSEhUUEhQVFRQVFhgUGBYUFxcXGBcaFRgXFxgYFxYYHCggGBomHBcWIjEhJSkrLi4uFx8zODMsNygtLiwBCgoKDg0OGxAQGzQkICYwLC8sNCwsLCwsLywsLCwsLCwsLCwsLCwsLCwsLCwsLCwsLCwsLCwsLCwsLCwsLCwsLP/AABEIAOEA4QMBIgACEQEDEQH/xAAbAAEAAgMBAQAAAAAAAAAAAAAABQYDBAcBAv/EAD8QAAIBAgQDBwEGAwcEAwEAAAECAAMRBBIhMQVBUQYTImFxgZEyQlKhscHRFCNyM0NigqKy4QeS8PE0U2MW/8QAGgEAAgMBAQAAAAAAAAAAAAAAAAQCAwUBBv/EACkRAAMAAgICAQMDBQEAAAAAAAABAgMRBDESIUEiMlETQmFSgaHB0TP/2gAMAwEAAhEDEQA/AO4xEQAREQAREQAREQARE8gB7ERABERABERABESv9puPdxZE/tDqdPpXr6m0hdqFtkpl09IniZ6DOY8X7QVKty7ZVUfShIHxzJMsfYriTMhFWopv9CE3YAb69JRHKm78dFlYHM7LZE8BnsaKRE8JmJKhOvL8T+0i6S7AykzwOOswfUxvsth6m1/yImo3FQKopmnUAJyh8vgJ6XBuPUi0rrLpklOyUiY81vOfYMsmkyJ7ERJAInkjcfxulSNixZvuoMx9+kjVKVts6k30ScSCTtPSvZlqJ5sun4GTFCurgMrBgeYkYyxf2s7UVPaMsRNHivFaWHQvWcKPxPoJN0kts4k36RuxeUDiHb0v/YDKp2Zhcn2vYSN//p6x1Nd/YAfgBFa5mNdey5ce2dOqvYEgE2BNhubchKbwzt/RKO1f+U6OV7uxvztbz3BkTT7U1h/fn3UfqJU+LUHxOIeozUwW1vcAEDS9gN+soycpVrxei2OPr7jrfAu01LFXycvMH5G4k5ecS4Lw16FQVEreIbFLH5G35y8UO1dVRZlVrdQQZLFzO1ZHJx/6S41K6qQCQCdrnf0mhiuP0aZIZj4TYkAkA9L8z5CUjtD2iNW4sabund0zfQFjZiD97Le3qJCPVdwiatkBA5k7kk+dha/+ETmTmvf0nZ439R1/CYtKqB6ZDKdiJnlN4Zx+lhaNOmyNtflc33a3IXv8S2YWutRQ6m6sLgxvFmm16fsXuHLMpnPO2HEA9XT6UPd36sb/AIXvL/i3IRyNwpI9hOSVao3JF9W3v11H4/MX5ttJSXcafbZ8VKKXLsBcAXJv9m+ttibczNzhvjdcp0Otx0sTcTSFqiEMpAYEEHQjmCPwIm7wxgKiUk/tHAVV6Lpc/h8AzPafSHPXydK4OxNFCxubWv1tpebsw4WjkVVHIAfEzTbhNSkzLppt6NWvVzBlXf6T5XAP5ETHjaYK+Jyi87HLfyzcpixnDS7ErVemGAuEyi5Gl8xBPT4mtQx9Nh3WJyLUU2K1LBXt9LoW0YHfqIvk3v2SS/BJYV1YZkYMGJNwbg8jb4/CaLY2sTZKGUXteo4Gl9SFW5211tM9HEoSEokNbfJqqjncjS/lMOJZ6dYlUdxUQfTsGUkak6KCCPic7W0d+TcxVEuModkPVLX033BmbD0sihbk25sbk+p5z4wtNgLuRmPIbDyHX1mxGMc6W2QYiIlhwiO0vEDRokrozHID0ve5+AZDdmMKrks2p8+vWbHb6kThw4/u3DH0N1v+IlU4Tx1qVrbTJ5tPz99DmCNw9dnRsRgUZbFR8SoHiQweIADeEkBlvyPO3UTPW7XAroNes5rx8OGzsb5rkEb38/OU/qp2qhaLIxUk1Z2rtDxpMJh3rtqFGg+8TooHqZxHjXHq2KbNVO+oXkAdrSyf9UcVUbDYGjlJJprVcAE2ORVAPy0p2EwDvbP4QNydzbyjfJvb0c48aWyT4aP5a38/i5m3PimgGg2Gk+7xB9jAnwRqD7fP/ImSeNbn6/E4B7aeq5GxI954J9AQOknwjFWa7+K3iGbXVQSLe4Ej0uxa1/CFYtsPEbb9bzyjVVWBe+T7Vr7HQnTWelhyIa9yLc9Cbj2uYEWhjcbeoue5Z9AQNBYaDy5ACdJ7BVScLY/ZdgPTQ/qZzHh9dnXOyZWRhfS4B1ykXHQbTp3YR0/hQFNyGObyJP7WjnE/9f7FHJX0FiaUDtdhsKlS1OmorHViugG51A0LHz6y/mQfG+zFLEnP4kqWtnQ7/wBS7N+ce5EVcansVw0pr2UHF4wuwLm7GyDQDa9hp/5tJDsHUWpjXZKZbLTyNVt4VI2seZI006Sz8K7IUaV896rHS77D0A5+cmeHcPp0EyU1su/X5MWw8W1Sqi7Jnly5k2pH8d4gcPRaoFzZbadLm1z5SQMr/a3i9KjTNNxnaopATyOlz0Gv4RzLXjDexaFukiB4b2rqVKoZzZQwBUCwytpfqbHzlzq91U0bu38myt+BnG0qFdRzuD6dDNrD8SdSPpYdGUa+4sR8zLxcqo3v2PZOPNa16Ow0aQUWUADoBYfAmWU/s/2gUgakLcKysblCdiCd1Mt4M0cGaci9CWTG4fs9iIl5AREQAxYmgtRGRxdWBUg8wZzLjXZirh2JVTUpcmUXIHRgOfnOpTy0ozYJyr2WY8rh+jibYgA2IPoASx9ptcD4HUxWNpjEq9KigLojjKaliGtY6i+pN+QInXKoVQWIAtre0g+KcINYd7najUUh1I+yEBsG9QTf1iTwLE99/wDBhZ/L10VX/qPVAxSD/wDFbD/O8rGa+0kOP9okdXR1zVb2WpfN4RuASL2vrbzkJ2aoNUqqGKlGLJ4vs6Wzee/zaL5K86d9IZifGEjcPWSfB+B1sUheioKg2uxy356X3kbwispBV0NWoxbDrSXQ1KmqkhvsqACS3LQzpfYZe7pNQJBNJrErtdrk62GaxuL+UlgxKr8aIZb8Z2ilYjs3ik3osf6fF+Uja+HZdHVl/qBH5zttp8vTB0IB9RG64K+GLrlP5RxCjsJkE6hjeyeGqEnJkJ5ocv4bfhIrEdgkP0VWH9QB/K0orh5EWzyYfZVOE4RGzNUuUUEm29gLm3nsB6zQ7P0FpuwqFu7UsEZkYK4fnfbN9m1/tyX4pgThWeizAkqpBANmuwNvL6ZrPjG7mnRDXGYtYDYsTZdN7AFj69BFWmm5Zcnv2jTquWJsfEbm29idNul51bszwz+HoKhtmPiYjqeQvyG0q/Yzg1Ksoqut2pVPCQbXFlOVhzF7G3WXwTR4eHS82KcjJt+KPYiI+KiIiAHjTkvaqqWxdbNybKPRRYfh+c60ZR+2/Z9mbv6Slri1QDfQABgOemh9BFOZDqPRfx6U37KZUwrKqu1gHNlHM6Xv7/pMlDB94yZWVc3hbObKCNb+Vx7TGajWyknKOR2B8hyinVI2JHpMk0S68C7PYdDd8QrsRYqpAU35G+p/CXRBYC204/Q4lUU7hhzDgEfuJc+AdolNr3CkhSpN8hOxB+7HePyYl+LWtimbDT972XCJ5eezUEhERABERADS4i9u76GoAfhsv+rLOZVu0tcq61mOpdcttDqRlFufK06lxDD95TZdidQejA3U+xAlE7QcOzIaqizC7sB90nxj1RyfZhM7mY23sa49JdnMauBZmYC7d2GJvuFXQn8pL9mK3dlTvZidddbA6yT4fgiuIFYWNJgy1bmwysCrLfmSDcD0ms/dUD3SBi5NyzixOlxpyFopVbkcXZZW48FzGlQpUne+d1UZmvbMdBubD48pZuyFIqat/simm972UsT5XLk285zmgxY2JtcHUDW9vCPm3K/SWLhjNRZWolsgANWq1wrHnlRj479Sb6mdw5fC1VFWTGnLUnSYmvgsSKiK67MLibE2k9rZnCeGewZ0Cg9tzTqVtWs9JcuUEXcvcrcbhRqb+srFBWzAILufCLC7eLQgdLzquL4RSq1FqOgLpax9DcA9RfXWbgoLfNlW/Wwv8xC+G7ptsankKZ0kR/Z3h38PQVD9X1N6n9tB7Tbx2NSiuaobC4HM3J2AA1JjHYtaSM7kBVGpJA8hqdPmct7Q9rf4o1Uap3dFGAVVAZ3sL3uGIzBrbMBz5S7JknFPiiuIeStnQeH9p8PWDEPlymxD+E+wOs26XF6DGy1UJ9Zx3h7O2ZrhnK3u1yCxtva2/WS9DEMALU6am25vUN+ozAKB/lJ84suZXyXVxl8M61Eg+z/GUqqtPOTVVbnMAC1tCwFzJsTQi1S2hSpcvTPZ8VXABJNgNSfSfc+XQEEHUHQgyRwpHFuL4OrUAFFHdjbO4y+m3iPvaV/tHg0p1FNMZVdbhN8pGjDXlt8za7T9mmw7FqYLUTrca5PJvLzkNiMWzhQ5zZdAftWPInmPWYmer8mqX+DSxTOk5PqqKQTS4ckMBdiMpBDDW9rED5mKi5F7cxb9fznwT8fvLX2T7Ms7rVqjLTHiCkav09F/PSQjG8jUondKFtl8wd8iZt8q39bC8zieAT2bqWjKYiInQEREAPDIfivBzUP8t8mY3cZc19LXGo3Gh5Gw6SZnkhcK1pnVTT2jlvGeFlKzUarFsy/ym2HloNNxa0iOIYZq+FFX++wtqNXrlv8AynPp9J9J0vtfwrvqOZf7Sndl8+q+8o/D+JJRxCO/9niENKsOWlhc/n8zKvH+nl8fhmhjyecb+UQNCpmUMOY+D/7l14JgExlMFqtQMllZLqbW2sSL5T+8qXHOHHBVioOahUu1Nxr/AJb7XHT3mbhnEWoOKlMi/wCDDmD1EouNPTJtuluTrHC6C0UFJb2F7X53JJ/Ob0qlHtElVMyaMN1P1L+4859YXtYoNqqkj7y/qI9xuWteNid4a15FqiaGD4vRqfRUUnoTY/Bm9eaCpPplDTXZ7EROnCO4/wAP/iKFSlp4lNr3tcare3K85LjeE08O2WshDKL5e8BHuVUmdnr08ysuouCNN9RbScp4l2UqU3bOlRs2mekMysNdSu6nXaIcyd6aQ3xq1tNmCjSyW8CqroGXK+e9tCCb6HUchvMhpu1QEOWBFu7CLodNiBc85s4Xg5VTko1ibC7OAqqBztl/Wb3C1XvAi1XJchWNJTlA82Nrj2tEfFt+kMOkZeA4bJiqdta2oYDXu0t4sxGlzYacvedAErlLE4bBgpSW555bfBP6CRfD+LsKoLu2Uvc63FrHwgdLkf8AbHsWScKUt+3/AIFbl5PqLxE+UcHUT6j4seFbyMr9nsM5u1FL+Wn5SUiRcp9o6m10c0xPZauK7ClTJphvCxIAynW2p1te3tL3wPDPSoolQgsotp0voPOwm/PZTj4846bRZeV2tMRERgqEREAEREAEREAPDKNxTs/SqVlp2y3xDXtroaRewB0l6lb4ocmKVuWak/znot/vSK8qU5Tf5LcTab0aXGOzDNRNM2rUwNLAJVQgWBU/SxHQ2nMmRsPUNKpe19CRb8Dt5id9EiOP9naOLQrVXXk40ZemvP0Mhk4a/aWY+Rr7jlAJGx9xM9PFNz19Z7j+EVcI5pVfEBrTcbOv6EdJgMzKnT0x1NNbRuriV56flJHBcYrIbU6rHyvmHwZAz7w4UuAxKgg6gXseXtBU56OOEy4YftXXU+IK49LH5H7SZwnayk31hkPpcfI/ac7Su4OUuvhJBYAkP0Nj9HnYmKnElFU0rq9lDFkuLX5MrbHbYnflGMfJyL5K6wSy6jt7RNbusrKCcoZwUDH/AAkjKfS8stDiFNmKq4LC11B1W+1xynEO1eNuhpp9BS5P377ei6bc/wAnYHGLSxZqVndfBmK2P8wEDfrYEGXLk3rZVXHk7ywvIziiihQc0lVdLeEAWuQCdPWSQMguI8bUO1FqeZfpYkixuNbi3QxzNUzP1C0S2/RUqlza2wJLdW08I8gDc+d5nGCq1CTSp51+kZWUHwgAkhiD4jcj1E+a6Ioc0ixVQGVXa5u1gqZjyzG1zfn0m1wquyPnHIexJIAHnqRMlSvLVD7b1tFu4KrimO8UqbscpIJUX0FxptJCeCCZtSlM6RnN7Z7E+C4tflveVnH8ZZyQhyr1G5878vSV5s84ltkoxu3pFozT2UZwfqa9jzPP3O828Fj3pnQ3HNTsf2iq563prRe+K9emW6JDVOOLplUnqTyktTcEAjYxuM0W9S9lFRU9o+4iJaQEREAEREAEr3aynojf1U/+8XX/AFIssMje0GG7zD1FG4GYeqHMPylWePPG0TxvVJm3gq4qU1cfaUN8i8zyv9isZ3mG/pYr6A2Yf7pPzuKvKEzlzqmivdtsGHoZ7a0yD/lOjfnf2kdT7MUcVRSol6bsovl+nMND4eWt9pbMbhxUpuh2ZSvyLSu9hsV4Hot9SMT7Hf8AG/yJRkxy8v1LtFs2/D18FX4j2TxFK5C94vWnqfdd/wA5A1VINiLEHY6Ecp26aPEeEUq4IqID528Q9DvKr4S/ayc8l/uRyDlzHK45eeum8YrCUyGVc3dswcg5Qxa1jdlW5W97Lylyx3YZhc0agYfdfQ/I0la4nw2vh9alJrXsLAMD6cjpyilYskdoZnJNdM+6XBMPiaaqCUqINFuLOo+yDyM1uF9lquLq08RTP28tUOfpstrjquhFuWnKBiLkOt1Om11ItztoQZ03snhFp4dcosWGZr73PUcpLiz5Xpkc1uFtEtTSygdAB8Sidu8DXpFsTSKmna7hhqpFhp1B09Jfpp8W4amIpGlUvla17eWvPSaeXErnQljvwrZxejg62Jsyrl72zWTMbhWKAlArbFTadD7JdmO5AL5rAh/H9bsPpLAaKq3Nl66mWDg3B0wylUJOwF7aKosqiwGgufmbONxIpqWOvIDmSdgPUyiOOo+q/gtyZnXqTOTKlxXi7VCQptT5W+15nymHitXFqHqIe8VkK1KII8FwRnotYbX1B6SEPEwLZRe1jr+3tF8/LWSUsb9fJPBi09ss/wDEH+CqodGWmQNRfI2gNt9rj2kcAOcgVrgszZ3RnN2cBXud9VI1HkLSVol1QM7JUU6CpTBAvyDITdTFsuR3r+C+IU738n1XwXfvmqXZsxIC3Gl9F0N7AW2tNhQFOUEXW1wDfLfYNbY6bb7Tcx+GK02cue7DBe7p+Achd3HiYXmhhcMtMEKALnMbcyZDLLlLfbO468uuiRwmFdx/LyZgdTUubC3JdifWWHh+HZECu5c75iAN+QA2EjODIQ+X7ou/kWsFX1tcn1EnAJqcPEphU+xLPe618CJ7EdKBERABERABMOJqBVZjsASfYXmaR/HmIw9W2+Qj50kaek2dS29FQ7A1qtKo6VkKJXOekTbXLyA3tY7+kvwnOqTt4Cucmmgsb6KEIOXrzHXYzodJ7gHqAfmJ8LJ5S5/BfyJ1W/yfRnN8O/d42tZmVhVqFcoBLXYnLY6a3G86TIPH9l6FVy7BgxNzla1z1t8Szk4qyJePZHDalvZ9CrisoP8AKzc1IP8AuBm5gcYWJRwA4AbwnMLHTfkfIzUo9nKC/ZY/1Mx/WSWGwyUxZFCj/CAIYoyp/U/9kacvozSO45whcTTyMWFjcEcj6c5vVqoVSzGwAuSeQHOR2G49RcKblQwuCwsCLke20uyOPtp9kZVdor+G7C2bx1br0UWJ9ydJPcA4S2HDBqhfXw30yr09ZKowIBGoPOfUhHHxw/KUSrLdemxERLysTWx2FFQC+hBup6GxG3PczZnhkalUtM6nr2imYXFVRXqUa6AAMQjpqjAi+U81axGh6yucYwXc1cigkP8AQBck35AcyJN1+MGhWQVgCmIYsjLurE3KsOguLHppykf2sQ4gqKSk1KD5shIBqLp9B+8CNt55lLxyvxWpNKWyGzakHQjcHQ6eRk5wLAAAVqo8Oyjm3ko5k/8AM3GSljqQrKLVl5EDNmXdHU/a5XkDicWzHxMxI08R1FuQHL0l8VOzu2/Rf6GMoCn3darSzNcuuddM5JIOulr29po4Hh9T6aZXKLgV7hiVJ0CKNL2tqecpS4phsfyt8SX4VxRb7ihU5VEFqbeVVNreYjTzzbXlPRS8TlPTL/gcItJQq7b3O5J3JPWbMiuEcUNQtTqDJWT6l5EHZkPNTJUTUxuXP0iT3v2IiJM4IiIAIiIAJ8VUDAgi4IsQeYM+4gBD4fgS08wR2CPe6GxGu9idRJamtgAOQt8T6iQjHMfajrpvsRESZw8mDGYpKS5nNh+fkOpmeVDjlQ1Mb3Z2Sg7qOrG2vraU58v6cbJ448noycS441RWRVCqwK3a5NiLbAiQdJStNEOuQEX2vck7XNt+szMdL+81uHYoVqXer9JcoN76AG+vrMbJkq/dGhMTC0i79nq4aioBF1uCOY1knOdpiHpsppq7NyyKTe29ztbbeWvsz2gTFoSBldDldDuCLi/obTT4udUlD7E82LxfkiUxVbIpbewvPmiza5iPIC+nqTv8CY8Rd7oDZdmI38wL/iZ95VtbcDTXXb9Zbdvfoq16NgGDNWhURhmQix5jabFNwwuCD6SUZFRxrRyP/qQ1SnVS6m1EkqR9pXIK/GXLLLi6X8TQWtRJz93spyl7WIXN9k9DvrLJ2h4FTxdPK+hH0tzH/EqfDMJi8G5pvR7yjyaj4reeXf2tMrl8e49wh3HkmpS+UbHZ3itHEXKXFUC1RWFnutgS4sLkaa+ch+0OGKV2NrK5zA8iTvr63lwQO5/l0mBO7VFKD3v4j8TT7QYZ0ouGtUBU6quqNyNvu+e4iUcfKm8il6/nsmsk+WiqLwuqWK5bNlDKpIGcH7jfSx95o/hbT0tuCJIcO4mFXu6oLUr3Fvqpn7yHkfLnNTHE965Lh7tcOPtAgWPr187xivHXosne2mTnCeIHuw/95hiCOrUmNnU9bflOiIbgHrOTcKchmA1zoyW65rTq2GSyKOigfAj/AAbb2n/AnyJSezLERNAWEREAEREAEREAEREAEREAEp3a5TQxFHEgXX6H9Nbj3Ut8S4zU4jhUqo1N9mHv5EeYlWaPOdE4rxeyn4ukAQVN0YZkbkVO008Hh1pIyKLK1TvAOhICkDy0B/8ABM4pPgyaVcF6BJKuN1J5r0PVZkq0LLnRg6cmH5MN1MxsktMfmk17NfhPF+6xRoubUno5xf7NRSR/qUW9hNrh3DDTxpxFGondP/aJc3ObchbWGtj8yRqcAotSXvF8QGYuNDc6m5G48j0Ew8L7N0yVdKr5CAwUHRgRcEHl8TuLyq149ldXGmWTCnQjmGYH3JI/Ag+8+cNhyrN91rNvc5tifew/GMRhSTnptlbY3F1Ycsw6+YmNsRVXV0TLcAsrnQE2vlK/rNOp0/Yog+AXMTluCbkZiFJ65dr/ALTbogAWAy+QFvymHF1XUXRQ3UZsp9tCD+E+6bggMNjYj3kP1PB9A9tGzPLQDPY6QI/jPElw9JqjctFH3mOwnPx2gY3LFlq/fTUN/Wh3l27ScDGKQDMVZblea69R+s55xHg9agbVENvvDVT7j9Zm8z9Tf8DfHUa99mm/1E5gbm+i5QPIC5sPL/0PJ4q3k3g+y2IemXy5bC4VtC3oOXvElFU/SG3Sntn12cp926V3F6QJBZbHISLDMNwNZ0unUDAFSCCLgjacm4ZWq06tqYux8DUyNG6qyzpPBMB3KW2zHNkzFlTyW/KPcKn7SQnyV72SV4iJobFT2IidAREQAREQAREQAREQA8Moty2LxdKp4iVzoG1+jxKFHLRj8GXqUvtfTahiKWKUXF8r+duXutx7RXlrcbLsPejSa+UqGYA8sxt5XW9pr8HooKuNyXsy0zYm9grbD0zESRxlIAhkN6bjOh6g/tNTCUhTqVHG1RCpH+LQhh8azIptfSx16a2iYr8YR1NFrqaiMgZiAuYra1xcgG51tPrsmjU6Pcu13onKTY6X1UfEqvHqRZFspY59h5q6/qJeeD5+4p94LMFUG+pJAAufM2nPSna7KsiUrX5NzEVdFYmy3s1tLcgSeQv+cytRBUqALEEH3nzhxcsDqLA/Nx+k+BhHTSm4C8ldcwHkpBBt63mtO8kKxXp6Mq0yUAY+KwBI/G3rDaWUb9PLrMSYhlYiqyjQEEeEb2I1J8vmZsIq2uut+epJ9zBR5vRzo2BPYiOEBPCJ7EAMS0FBuFAPWwmSexBIDUGAp953uUd4RbNzm0J7E4kl0G2IiJ0BERABERABERABERABERABNXiWBWtTam40YfB5EeYm1PDONJrTBPXRQKAbCE4fEgmiSSjj7JP2l8jzWZq+GIGZSHQ7OpuD+xlyxmDSqpWooZTyP6dDKK/C/wCG4lRWm7926m6E+E3DjUc7G2/SZXJ4zlbXQ5jy7N/gjgVRfmCvzt+U+u3xqjDA0iQA4L23tra/lmy3kdUDa5NH+zfryk/guEV3/wDlVbr/APXT0B8mYAG3lFcWG8j+lE8rSapm72exPfUxWsQHVbAi2wN9PUke0lp8UqYUAAWA0AGwn3NzFj8JUiNPb2Y2pAkEgG21+UyCIlmjgiIgAiIgAiIgAiIgAiIgAiIgAiIgAiIgAiIgAiIgAiIgAlc7Q8DqVqtOtRdVemLDMDvfrLHFpDJjVrTJTTl7RRqHB8XnAdEtfVw2nxvf2l3WfVoleHjzi34/JLJld62IiJeViIiACIiACIiACIiACIiACIiACIiACIiACIiACIiACIiACIiACIiACIiACIiACIiACIiACIiACIiACIiACIiA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 name="7 Título"/>
          <p:cNvSpPr txBox="1">
            <a:spLocks/>
          </p:cNvSpPr>
          <p:nvPr/>
        </p:nvSpPr>
        <p:spPr>
          <a:xfrm>
            <a:off x="366742" y="3086100"/>
            <a:ext cx="8229600" cy="685800"/>
          </a:xfrm>
          <a:prstGeom prst="rect">
            <a:avLst/>
          </a:prstGeom>
          <a:ln w="76200">
            <a:prstDash val="lgDashDotDot"/>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i="1" dirty="0" smtClean="0">
                <a:latin typeface="Century Gothic" pitchFamily="34" charset="0"/>
              </a:rPr>
              <a:t>Flujo de caja sin financiamiento</a:t>
            </a:r>
            <a:endParaRPr lang="es-EC" sz="2400" b="1" i="1" dirty="0">
              <a:latin typeface="Century Gothic" pitchFamily="34" charset="0"/>
            </a:endParaRPr>
          </a:p>
        </p:txBody>
      </p:sp>
      <p:pic>
        <p:nvPicPr>
          <p:cNvPr id="31746"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45" y="3933056"/>
            <a:ext cx="842959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Imagen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1" y="980728"/>
            <a:ext cx="854394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9645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936104"/>
          </a:xfrm>
          <a:ln w="76200">
            <a:prstDash val="lgDashDotDot"/>
          </a:ln>
        </p:spPr>
        <p:style>
          <a:lnRef idx="2">
            <a:schemeClr val="accent4"/>
          </a:lnRef>
          <a:fillRef idx="1">
            <a:schemeClr val="lt1"/>
          </a:fillRef>
          <a:effectRef idx="0">
            <a:schemeClr val="accent4"/>
          </a:effectRef>
          <a:fontRef idx="minor">
            <a:schemeClr val="dk1"/>
          </a:fontRef>
        </p:style>
        <p:txBody>
          <a:bodyPr/>
          <a:lstStyle/>
          <a:p>
            <a:r>
              <a:rPr lang="es-ES" b="1" i="1" dirty="0" smtClean="0">
                <a:latin typeface="Century Gothic" panose="020B0502020202020204" pitchFamily="34" charset="0"/>
              </a:rPr>
              <a:t>Evaluación financiera</a:t>
            </a:r>
            <a:endParaRPr lang="es-ES" b="1" i="1" dirty="0">
              <a:latin typeface="Century Gothic" panose="020B0502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76959429"/>
              </p:ext>
            </p:extLst>
          </p:nvPr>
        </p:nvGraphicFramePr>
        <p:xfrm>
          <a:off x="359056" y="1268760"/>
          <a:ext cx="8229599" cy="1000125"/>
        </p:xfrm>
        <a:graphic>
          <a:graphicData uri="http://schemas.openxmlformats.org/drawingml/2006/table">
            <a:tbl>
              <a:tblPr firstRow="1" firstCol="1" bandRow="1">
                <a:tableStyleId>{22838BEF-8BB2-4498-84A7-C5851F593DF1}</a:tableStyleId>
              </a:tblPr>
              <a:tblGrid>
                <a:gridCol w="1175657"/>
                <a:gridCol w="1175657"/>
                <a:gridCol w="1175657"/>
                <a:gridCol w="1175657"/>
                <a:gridCol w="1175657"/>
                <a:gridCol w="1175657"/>
                <a:gridCol w="1175657"/>
              </a:tblGrid>
              <a:tr h="200025">
                <a:tc>
                  <a:txBody>
                    <a:bodyPr/>
                    <a:lstStyle/>
                    <a:p>
                      <a:endParaRPr lang="es-ES" sz="1200" dirty="0">
                        <a:effectLst/>
                        <a:latin typeface="Century Gothic" panose="020B0502020202020204" pitchFamily="34" charset="0"/>
                      </a:endParaRPr>
                    </a:p>
                  </a:txBody>
                  <a:tcPr marL="68580" marR="68580" marT="0" marB="0"/>
                </a:tc>
                <a:tc gridSpan="3">
                  <a:txBody>
                    <a:bodyPr/>
                    <a:lstStyle/>
                    <a:p>
                      <a:pPr algn="ctr">
                        <a:spcAft>
                          <a:spcPts val="0"/>
                        </a:spcAft>
                      </a:pPr>
                      <a:r>
                        <a:rPr lang="es-ES" sz="1100">
                          <a:effectLst/>
                          <a:latin typeface="Century Gothic" panose="020B0502020202020204" pitchFamily="34" charset="0"/>
                        </a:rPr>
                        <a:t>CON FINANCIAMIENTO</a:t>
                      </a:r>
                      <a:endParaRPr lang="es-ES" sz="180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gridSpan="3">
                  <a:txBody>
                    <a:bodyPr/>
                    <a:lstStyle/>
                    <a:p>
                      <a:pPr algn="ctr">
                        <a:spcAft>
                          <a:spcPts val="0"/>
                        </a:spcAft>
                      </a:pPr>
                      <a:r>
                        <a:rPr lang="es-ES" sz="1100">
                          <a:effectLst/>
                          <a:latin typeface="Century Gothic" panose="020B0502020202020204" pitchFamily="34" charset="0"/>
                        </a:rPr>
                        <a:t>SIN FINANCIAMIENTO</a:t>
                      </a:r>
                      <a:endParaRPr lang="es-ES" sz="1800">
                        <a:effectLst/>
                        <a:latin typeface="Century Gothic" panose="020B0502020202020204" pitchFamily="34" charset="0"/>
                        <a:ea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200025">
                <a:tc>
                  <a:txBody>
                    <a:bodyPr/>
                    <a:lstStyle/>
                    <a:p>
                      <a:pPr algn="ctr">
                        <a:spcAft>
                          <a:spcPts val="0"/>
                        </a:spcAft>
                      </a:pPr>
                      <a:r>
                        <a:rPr lang="es-ES" sz="1100">
                          <a:effectLst/>
                          <a:latin typeface="Century Gothic" panose="020B0502020202020204" pitchFamily="34" charset="0"/>
                        </a:rPr>
                        <a:t>ESCENARIO</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VAN</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RBC</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TIR</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VAN</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RBC</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TIR</a:t>
                      </a:r>
                      <a:endParaRPr lang="es-ES" sz="1800">
                        <a:effectLst/>
                        <a:latin typeface="Century Gothic" panose="020B0502020202020204" pitchFamily="34" charset="0"/>
                        <a:ea typeface="Times New Roman" panose="02020603050405020304" pitchFamily="18" charset="0"/>
                      </a:endParaRPr>
                    </a:p>
                  </a:txBody>
                  <a:tcPr marL="68580" marR="68580" marT="0" marB="0"/>
                </a:tc>
              </a:tr>
              <a:tr h="200025">
                <a:tc>
                  <a:txBody>
                    <a:bodyPr/>
                    <a:lstStyle/>
                    <a:p>
                      <a:pPr algn="ctr">
                        <a:spcAft>
                          <a:spcPts val="0"/>
                        </a:spcAft>
                      </a:pPr>
                      <a:r>
                        <a:rPr lang="es-ES" sz="1100">
                          <a:effectLst/>
                          <a:latin typeface="Century Gothic" panose="020B0502020202020204" pitchFamily="34" charset="0"/>
                        </a:rPr>
                        <a:t>OPTIMISTA</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$ 3.557.397,47</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1,66</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85,34%</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$ 3.331.297,85</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1,70</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55,33%</a:t>
                      </a:r>
                      <a:endParaRPr lang="es-ES" sz="1800">
                        <a:effectLst/>
                        <a:latin typeface="Century Gothic" panose="020B0502020202020204" pitchFamily="34" charset="0"/>
                        <a:ea typeface="Times New Roman" panose="02020603050405020304" pitchFamily="18" charset="0"/>
                      </a:endParaRPr>
                    </a:p>
                  </a:txBody>
                  <a:tcPr marL="68580" marR="68580" marT="0" marB="0"/>
                </a:tc>
              </a:tr>
              <a:tr h="200025">
                <a:tc>
                  <a:txBody>
                    <a:bodyPr/>
                    <a:lstStyle/>
                    <a:p>
                      <a:pPr algn="ctr">
                        <a:spcAft>
                          <a:spcPts val="0"/>
                        </a:spcAft>
                      </a:pPr>
                      <a:r>
                        <a:rPr lang="es-ES" sz="1100">
                          <a:effectLst/>
                          <a:latin typeface="Century Gothic" panose="020B0502020202020204" pitchFamily="34" charset="0"/>
                        </a:rPr>
                        <a:t>ESPERADO</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$ 2.824.994,85</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1,58</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69,87%</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$ 2.605.738,30</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1,62</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46,86%</a:t>
                      </a:r>
                      <a:endParaRPr lang="es-ES" sz="1800">
                        <a:effectLst/>
                        <a:latin typeface="Century Gothic" panose="020B0502020202020204" pitchFamily="34" charset="0"/>
                        <a:ea typeface="Times New Roman" panose="02020603050405020304" pitchFamily="18" charset="0"/>
                      </a:endParaRPr>
                    </a:p>
                  </a:txBody>
                  <a:tcPr marL="68580" marR="68580" marT="0" marB="0"/>
                </a:tc>
              </a:tr>
              <a:tr h="200025">
                <a:tc>
                  <a:txBody>
                    <a:bodyPr/>
                    <a:lstStyle/>
                    <a:p>
                      <a:pPr algn="ctr">
                        <a:spcAft>
                          <a:spcPts val="0"/>
                        </a:spcAft>
                      </a:pPr>
                      <a:r>
                        <a:rPr lang="es-ES" sz="1100">
                          <a:effectLst/>
                          <a:latin typeface="Century Gothic" panose="020B0502020202020204" pitchFamily="34" charset="0"/>
                        </a:rPr>
                        <a:t>PESIMISTA</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dirty="0">
                          <a:effectLst/>
                          <a:latin typeface="Century Gothic" panose="020B0502020202020204" pitchFamily="34" charset="0"/>
                        </a:rPr>
                        <a:t>$ 2.092.592,22</a:t>
                      </a:r>
                      <a:endParaRPr lang="es-ES" sz="18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dirty="0">
                          <a:effectLst/>
                          <a:latin typeface="Century Gothic" panose="020B0502020202020204" pitchFamily="34" charset="0"/>
                        </a:rPr>
                        <a:t>1,50</a:t>
                      </a:r>
                      <a:endParaRPr lang="es-ES" sz="1800" dirty="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54,92%</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r">
                        <a:spcAft>
                          <a:spcPts val="0"/>
                        </a:spcAft>
                      </a:pPr>
                      <a:r>
                        <a:rPr lang="es-ES" sz="1100">
                          <a:effectLst/>
                          <a:latin typeface="Century Gothic" panose="020B0502020202020204" pitchFamily="34" charset="0"/>
                        </a:rPr>
                        <a:t>$ 1.880.178,75</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a:effectLst/>
                          <a:latin typeface="Century Gothic" panose="020B0502020202020204" pitchFamily="34" charset="0"/>
                        </a:rPr>
                        <a:t>1,54</a:t>
                      </a:r>
                      <a:endParaRPr lang="es-ES" sz="1800">
                        <a:effectLst/>
                        <a:latin typeface="Century Gothic" panose="020B0502020202020204" pitchFamily="34" charset="0"/>
                        <a:ea typeface="Times New Roman" panose="02020603050405020304" pitchFamily="18" charset="0"/>
                      </a:endParaRPr>
                    </a:p>
                  </a:txBody>
                  <a:tcPr marL="68580" marR="68580" marT="0" marB="0"/>
                </a:tc>
                <a:tc>
                  <a:txBody>
                    <a:bodyPr/>
                    <a:lstStyle/>
                    <a:p>
                      <a:pPr algn="ctr">
                        <a:spcAft>
                          <a:spcPts val="0"/>
                        </a:spcAft>
                      </a:pPr>
                      <a:r>
                        <a:rPr lang="es-ES" sz="1100" dirty="0">
                          <a:effectLst/>
                          <a:latin typeface="Century Gothic" panose="020B0502020202020204" pitchFamily="34" charset="0"/>
                        </a:rPr>
                        <a:t>38,28%</a:t>
                      </a:r>
                      <a:endParaRPr lang="es-ES" sz="1800" dirty="0">
                        <a:effectLst/>
                        <a:latin typeface="Century Gothic" panose="020B0502020202020204" pitchFamily="34" charset="0"/>
                        <a:ea typeface="Times New Roman" panose="02020603050405020304" pitchFamily="18" charset="0"/>
                      </a:endParaRPr>
                    </a:p>
                  </a:txBody>
                  <a:tcPr marL="68580" marR="68580" marT="0" marB="0"/>
                </a:tc>
              </a:tr>
            </a:tbl>
          </a:graphicData>
        </a:graphic>
      </p:graphicFrame>
      <p:pic>
        <p:nvPicPr>
          <p:cNvPr id="5" name="Picture 2"/>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graphicFrame>
        <p:nvGraphicFramePr>
          <p:cNvPr id="7" name="Tabla 6"/>
          <p:cNvGraphicFramePr>
            <a:graphicFrameLocks noGrp="1"/>
          </p:cNvGraphicFramePr>
          <p:nvPr>
            <p:extLst>
              <p:ext uri="{D42A27DB-BD31-4B8C-83A1-F6EECF244321}">
                <p14:modId xmlns:p14="http://schemas.microsoft.com/office/powerpoint/2010/main" val="2755179665"/>
              </p:ext>
            </p:extLst>
          </p:nvPr>
        </p:nvGraphicFramePr>
        <p:xfrm>
          <a:off x="2411760" y="3068960"/>
          <a:ext cx="4277720" cy="3608962"/>
        </p:xfrm>
        <a:graphic>
          <a:graphicData uri="http://schemas.openxmlformats.org/drawingml/2006/table">
            <a:tbl>
              <a:tblPr firstRow="1" firstCol="1" bandRow="1">
                <a:tableStyleId>{8A107856-5554-42FB-B03E-39F5DBC370BA}</a:tableStyleId>
              </a:tblPr>
              <a:tblGrid>
                <a:gridCol w="4277720"/>
              </a:tblGrid>
              <a:tr h="191067">
                <a:tc>
                  <a:txBody>
                    <a:bodyPr/>
                    <a:lstStyle/>
                    <a:p>
                      <a:pPr>
                        <a:lnSpc>
                          <a:spcPct val="107000"/>
                        </a:lnSpc>
                        <a:spcAft>
                          <a:spcPts val="0"/>
                        </a:spcAft>
                      </a:pPr>
                      <a:r>
                        <a:rPr lang="es-ES" sz="1050" dirty="0">
                          <a:effectLst/>
                          <a:latin typeface="Century Gothic" panose="020B0502020202020204" pitchFamily="34" charset="0"/>
                        </a:rPr>
                        <a:t> </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84" marR="55984" marT="0" marB="0"/>
                </a:tc>
              </a:tr>
              <a:tr h="668735">
                <a:tc>
                  <a:txBody>
                    <a:bodyPr/>
                    <a:lstStyle/>
                    <a:p>
                      <a:pPr>
                        <a:lnSpc>
                          <a:spcPct val="107000"/>
                        </a:lnSpc>
                        <a:spcAft>
                          <a:spcPts val="0"/>
                        </a:spcAft>
                      </a:pPr>
                      <a:r>
                        <a:rPr lang="es-ES" sz="1050">
                          <a:effectLst/>
                          <a:latin typeface="Century Gothic" panose="020B0502020202020204" pitchFamily="34" charset="0"/>
                        </a:rPr>
                        <a:t>La TMAR de la inversión total es de 14,48%, lo cual quiere decir que es el rendimiento mínimo que debe obtener la empresa para pagar el 5,32% de interés por la deuda mantenida con la institución financiera.</a:t>
                      </a:r>
                      <a:endParaRPr lang="es-E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55984" marR="55984" marT="0" marB="0"/>
                </a:tc>
              </a:tr>
              <a:tr h="951224">
                <a:tc>
                  <a:txBody>
                    <a:bodyPr/>
                    <a:lstStyle/>
                    <a:p>
                      <a:pPr algn="just">
                        <a:lnSpc>
                          <a:spcPct val="107000"/>
                        </a:lnSpc>
                        <a:spcAft>
                          <a:spcPts val="0"/>
                        </a:spcAft>
                      </a:pPr>
                      <a:r>
                        <a:rPr lang="es-EC" sz="1050" dirty="0">
                          <a:effectLst/>
                          <a:latin typeface="Century Gothic" panose="020B0502020202020204" pitchFamily="34" charset="0"/>
                        </a:rPr>
                        <a:t>     En términos generales, si el resultado es mayor que 1, significa que los beneficios son superiores a los egresos y como consecuencia, el proyecto es rentable.  La relación costo/beneficio con financiamiento indica que por cada dólar invertido se obtendrá una ganancia de </a:t>
                      </a:r>
                      <a:r>
                        <a:rPr lang="es-EC" sz="1050" dirty="0" smtClean="0">
                          <a:effectLst/>
                          <a:latin typeface="Century Gothic" panose="020B0502020202020204" pitchFamily="34" charset="0"/>
                        </a:rPr>
                        <a:t>$0,58</a:t>
                      </a:r>
                      <a:r>
                        <a:rPr lang="es-EC" sz="1050" dirty="0">
                          <a:effectLst/>
                          <a:latin typeface="Century Gothic" panose="020B0502020202020204" pitchFamily="34" charset="0"/>
                        </a:rPr>
                        <a:t>.</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84" marR="55984" marT="0" marB="0"/>
                </a:tc>
              </a:tr>
              <a:tr h="477668">
                <a:tc>
                  <a:txBody>
                    <a:bodyPr/>
                    <a:lstStyle/>
                    <a:p>
                      <a:pPr>
                        <a:lnSpc>
                          <a:spcPct val="107000"/>
                        </a:lnSpc>
                        <a:spcAft>
                          <a:spcPts val="0"/>
                        </a:spcAft>
                      </a:pPr>
                      <a:r>
                        <a:rPr lang="es-EC" sz="1050" dirty="0">
                          <a:effectLst/>
                          <a:latin typeface="Century Gothic" panose="020B0502020202020204" pitchFamily="34" charset="0"/>
                        </a:rPr>
                        <a:t>     El resultado del valor actual neto con financiamiento es de $409.788,12 el mismo que al ser mayor que cero indica que el proyecto es viable.</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84" marR="55984" marT="0" marB="0"/>
                </a:tc>
              </a:tr>
              <a:tr h="951224">
                <a:tc>
                  <a:txBody>
                    <a:bodyPr/>
                    <a:lstStyle/>
                    <a:p>
                      <a:pPr>
                        <a:lnSpc>
                          <a:spcPct val="107000"/>
                        </a:lnSpc>
                        <a:spcAft>
                          <a:spcPts val="0"/>
                        </a:spcAft>
                      </a:pPr>
                      <a:r>
                        <a:rPr lang="es-EC" sz="1050" dirty="0">
                          <a:effectLst/>
                          <a:latin typeface="Century Gothic" panose="020B0502020202020204" pitchFamily="34" charset="0"/>
                        </a:rPr>
                        <a:t>Para el presente proyecto se determinó una TIR del 69,87% </a:t>
                      </a:r>
                      <a:r>
                        <a:rPr lang="es-EC" sz="1050" dirty="0" smtClean="0">
                          <a:effectLst/>
                          <a:latin typeface="Century Gothic" panose="020B0502020202020204" pitchFamily="34" charset="0"/>
                        </a:rPr>
                        <a:t>con </a:t>
                      </a:r>
                      <a:r>
                        <a:rPr lang="es-EC" sz="1050" dirty="0">
                          <a:effectLst/>
                          <a:latin typeface="Century Gothic" panose="020B0502020202020204" pitchFamily="34" charset="0"/>
                        </a:rPr>
                        <a:t>financiamiento.  La tasa interna de retorno sin financiamiento es del 46,86%, siendo ambas mayores que la TMAR  y por lo tanto se concluye que se genera una rentabilidad mayor a la exigida y el proyecto es viable.</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84" marR="55984" marT="0" marB="0"/>
                </a:tc>
              </a:tr>
              <a:tr h="317075">
                <a:tc>
                  <a:txBody>
                    <a:bodyPr/>
                    <a:lstStyle/>
                    <a:p>
                      <a:pPr>
                        <a:lnSpc>
                          <a:spcPct val="107000"/>
                        </a:lnSpc>
                        <a:spcAft>
                          <a:spcPts val="0"/>
                        </a:spcAft>
                      </a:pP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84" marR="55984"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911644883"/>
              </p:ext>
            </p:extLst>
          </p:nvPr>
        </p:nvGraphicFramePr>
        <p:xfrm>
          <a:off x="2555776" y="2564904"/>
          <a:ext cx="4041008" cy="342392"/>
        </p:xfrm>
        <a:graphic>
          <a:graphicData uri="http://schemas.openxmlformats.org/drawingml/2006/table">
            <a:tbl>
              <a:tblPr firstRow="1" firstCol="1" bandRow="1">
                <a:tableStyleId>{8A107856-5554-42FB-B03E-39F5DBC370BA}</a:tableStyleId>
              </a:tblPr>
              <a:tblGrid>
                <a:gridCol w="1232696"/>
                <a:gridCol w="1368152"/>
                <a:gridCol w="1440160"/>
              </a:tblGrid>
              <a:tr h="317075">
                <a:tc>
                  <a:txBody>
                    <a:bodyPr/>
                    <a:lstStyle/>
                    <a:p>
                      <a:pPr>
                        <a:lnSpc>
                          <a:spcPct val="107000"/>
                        </a:lnSpc>
                        <a:spcAft>
                          <a:spcPts val="0"/>
                        </a:spcAft>
                      </a:pPr>
                      <a:r>
                        <a:rPr lang="es-ES" sz="1050" dirty="0">
                          <a:effectLst/>
                          <a:latin typeface="Century Gothic" panose="020B0502020202020204" pitchFamily="34" charset="0"/>
                        </a:rPr>
                        <a:t>Periodo de recuperación </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84" marR="55984" marT="0" marB="0"/>
                </a:tc>
                <a:tc>
                  <a:txBody>
                    <a:bodyPr/>
                    <a:lstStyle/>
                    <a:p>
                      <a:pPr>
                        <a:lnSpc>
                          <a:spcPct val="107000"/>
                        </a:lnSpc>
                        <a:spcAft>
                          <a:spcPts val="0"/>
                        </a:spcAft>
                      </a:pPr>
                      <a:r>
                        <a:rPr lang="es-ES" sz="1050" dirty="0">
                          <a:effectLst/>
                          <a:latin typeface="Century Gothic" panose="020B0502020202020204" pitchFamily="34" charset="0"/>
                        </a:rPr>
                        <a:t>4TO</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84" marR="55984" marT="0" marB="0"/>
                </a:tc>
                <a:tc>
                  <a:txBody>
                    <a:bodyPr/>
                    <a:lstStyle/>
                    <a:p>
                      <a:pPr>
                        <a:lnSpc>
                          <a:spcPct val="107000"/>
                        </a:lnSpc>
                        <a:spcAft>
                          <a:spcPts val="0"/>
                        </a:spcAft>
                      </a:pPr>
                      <a:r>
                        <a:rPr lang="es-ES" sz="1050" dirty="0">
                          <a:effectLst/>
                          <a:latin typeface="Century Gothic" panose="020B0502020202020204" pitchFamily="34" charset="0"/>
                        </a:rPr>
                        <a:t>3ER</a:t>
                      </a:r>
                      <a:endParaRPr lang="es-E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84" marR="55984" marT="0" marB="0"/>
                </a:tc>
              </a:tr>
            </a:tbl>
          </a:graphicData>
        </a:graphic>
      </p:graphicFrame>
    </p:spTree>
    <p:extLst>
      <p:ext uri="{BB962C8B-B14F-4D97-AF65-F5344CB8AC3E}">
        <p14:creationId xmlns:p14="http://schemas.microsoft.com/office/powerpoint/2010/main" val="2774379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es-ES" sz="2800" b="1" i="1" dirty="0" smtClean="0">
                <a:latin typeface="Century Gothic" panose="020B0502020202020204" pitchFamily="34" charset="0"/>
              </a:rPr>
              <a:t>5. CONCLUSIONES Y RECOMENDACIONES</a:t>
            </a:r>
            <a:endParaRPr lang="es-ES" sz="2800" b="1" i="1" dirty="0">
              <a:latin typeface="Century Gothic" panose="020B0502020202020204" pitchFamily="34" charset="0"/>
            </a:endParaRPr>
          </a:p>
        </p:txBody>
      </p:sp>
      <p:pic>
        <p:nvPicPr>
          <p:cNvPr id="4" name="Picture 2"/>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pic>
        <p:nvPicPr>
          <p:cNvPr id="34818" name="Picture 2" descr="http://vizcarraproyectos.com/web/wp-content/uploads/2013/04/descarga-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772816"/>
            <a:ext cx="3432883"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4747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2" descr="http://www.indurablog.com/wp-content/uploads/2011/10/Construye-tu-casa.png"/>
          <p:cNvSpPr>
            <a:spLocks noChangeAspect="1" noChangeArrowheads="1"/>
          </p:cNvSpPr>
          <p:nvPr/>
        </p:nvSpPr>
        <p:spPr bwMode="auto">
          <a:xfrm>
            <a:off x="155575" y="-1058863"/>
            <a:ext cx="4752975" cy="221932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6132" name="AutoShape 4" descr="http://www.indurablog.com/wp-content/uploads/2011/10/Construye-tu-casa.png"/>
          <p:cNvSpPr>
            <a:spLocks noChangeAspect="1" noChangeArrowheads="1"/>
          </p:cNvSpPr>
          <p:nvPr/>
        </p:nvSpPr>
        <p:spPr bwMode="auto">
          <a:xfrm>
            <a:off x="155575" y="-1058863"/>
            <a:ext cx="4752975" cy="2219326"/>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 name="Picture 6" descr="http://www.canalgif.net/Gifs-animados/Personas/Familias/Imagen-animada-Familia-05.gif"/>
          <p:cNvPicPr>
            <a:picLocks noChangeAspect="1" noChangeArrowheads="1" noCrop="1"/>
          </p:cNvPicPr>
          <p:nvPr/>
        </p:nvPicPr>
        <p:blipFill>
          <a:blip r:embed="rId2" cstate="print"/>
          <a:srcRect/>
          <a:stretch>
            <a:fillRect/>
          </a:stretch>
        </p:blipFill>
        <p:spPr bwMode="auto">
          <a:xfrm>
            <a:off x="1187624" y="2060848"/>
            <a:ext cx="1493254" cy="1080120"/>
          </a:xfrm>
          <a:prstGeom prst="rect">
            <a:avLst/>
          </a:prstGeom>
          <a:noFill/>
        </p:spPr>
      </p:pic>
      <p:pic>
        <p:nvPicPr>
          <p:cNvPr id="7" name="Picture 2" descr="http://pablolobato.com/wp-content/uploads/2013/04/slider-home.png"/>
          <p:cNvPicPr>
            <a:picLocks noChangeAspect="1" noChangeArrowheads="1"/>
          </p:cNvPicPr>
          <p:nvPr/>
        </p:nvPicPr>
        <p:blipFill>
          <a:blip r:embed="rId3" cstate="print"/>
          <a:srcRect/>
          <a:stretch>
            <a:fillRect/>
          </a:stretch>
        </p:blipFill>
        <p:spPr bwMode="auto">
          <a:xfrm>
            <a:off x="0" y="5849888"/>
            <a:ext cx="9144000" cy="1008112"/>
          </a:xfrm>
          <a:prstGeom prst="rect">
            <a:avLst/>
          </a:prstGeom>
          <a:noFill/>
        </p:spPr>
      </p:pic>
      <p:sp>
        <p:nvSpPr>
          <p:cNvPr id="9" name="8 Rectángulo"/>
          <p:cNvSpPr/>
          <p:nvPr/>
        </p:nvSpPr>
        <p:spPr>
          <a:xfrm>
            <a:off x="1475656" y="3140968"/>
            <a:ext cx="792088" cy="369332"/>
          </a:xfrm>
          <a:prstGeom prst="rect">
            <a:avLst/>
          </a:prstGeom>
        </p:spPr>
        <p:txBody>
          <a:bodyPr wrap="square">
            <a:spAutoFit/>
          </a:bodyPr>
          <a:lstStyle/>
          <a:p>
            <a:r>
              <a:rPr lang="es-EC" dirty="0" smtClean="0"/>
              <a:t>80%</a:t>
            </a:r>
            <a:endParaRPr lang="es-EC" dirty="0"/>
          </a:p>
        </p:txBody>
      </p:sp>
      <p:sp>
        <p:nvSpPr>
          <p:cNvPr id="10" name="9 Rectángulo"/>
          <p:cNvSpPr/>
          <p:nvPr/>
        </p:nvSpPr>
        <p:spPr>
          <a:xfrm>
            <a:off x="1115616" y="1556792"/>
            <a:ext cx="2521844" cy="369332"/>
          </a:xfrm>
          <a:prstGeom prst="rect">
            <a:avLst/>
          </a:prstGeom>
        </p:spPr>
        <p:txBody>
          <a:bodyPr wrap="none">
            <a:spAutoFit/>
          </a:bodyPr>
          <a:lstStyle/>
          <a:p>
            <a:r>
              <a:rPr lang="es-EC" b="1" dirty="0" smtClean="0">
                <a:solidFill>
                  <a:srgbClr val="C00000"/>
                </a:solidFill>
              </a:rPr>
              <a:t>Estudio de Mercado</a:t>
            </a:r>
            <a:r>
              <a:rPr lang="es-EC" dirty="0" smtClean="0"/>
              <a:t> </a:t>
            </a:r>
            <a:endParaRPr lang="es-EC" dirty="0"/>
          </a:p>
        </p:txBody>
      </p:sp>
      <p:sp>
        <p:nvSpPr>
          <p:cNvPr id="12" name="11 Rectángulo"/>
          <p:cNvSpPr/>
          <p:nvPr/>
        </p:nvSpPr>
        <p:spPr>
          <a:xfrm>
            <a:off x="1115616" y="3501008"/>
            <a:ext cx="1912703" cy="369332"/>
          </a:xfrm>
          <a:prstGeom prst="rect">
            <a:avLst/>
          </a:prstGeom>
        </p:spPr>
        <p:txBody>
          <a:bodyPr wrap="none">
            <a:spAutoFit/>
          </a:bodyPr>
          <a:lstStyle/>
          <a:p>
            <a:r>
              <a:rPr lang="es-EC" b="1" dirty="0" smtClean="0">
                <a:solidFill>
                  <a:srgbClr val="C00000"/>
                </a:solidFill>
              </a:rPr>
              <a:t>Estudio Técnico</a:t>
            </a:r>
            <a:endParaRPr lang="es-EC" dirty="0"/>
          </a:p>
        </p:txBody>
      </p:sp>
      <p:sp>
        <p:nvSpPr>
          <p:cNvPr id="15" name="14 Rectángulo"/>
          <p:cNvSpPr/>
          <p:nvPr/>
        </p:nvSpPr>
        <p:spPr>
          <a:xfrm>
            <a:off x="7020272" y="2348880"/>
            <a:ext cx="1492716" cy="369332"/>
          </a:xfrm>
          <a:prstGeom prst="rect">
            <a:avLst/>
          </a:prstGeom>
        </p:spPr>
        <p:txBody>
          <a:bodyPr wrap="none">
            <a:spAutoFit/>
          </a:bodyPr>
          <a:lstStyle/>
          <a:p>
            <a:r>
              <a:rPr lang="es-EC" b="1" dirty="0" smtClean="0">
                <a:solidFill>
                  <a:srgbClr val="C00000"/>
                </a:solidFill>
              </a:rPr>
              <a:t>La empresa</a:t>
            </a:r>
            <a:endParaRPr lang="es-EC" dirty="0"/>
          </a:p>
        </p:txBody>
      </p:sp>
      <p:sp>
        <p:nvSpPr>
          <p:cNvPr id="16" name="15 Rectángulo"/>
          <p:cNvSpPr/>
          <p:nvPr/>
        </p:nvSpPr>
        <p:spPr>
          <a:xfrm>
            <a:off x="1187624" y="3995192"/>
            <a:ext cx="1433406" cy="523220"/>
          </a:xfrm>
          <a:prstGeom prst="rect">
            <a:avLst/>
          </a:prstGeom>
        </p:spPr>
        <p:txBody>
          <a:bodyPr wrap="none">
            <a:spAutoFit/>
          </a:bodyPr>
          <a:lstStyle/>
          <a:p>
            <a:r>
              <a:rPr lang="es-EC" sz="1400" dirty="0" smtClean="0">
                <a:latin typeface="Arial Rounded MT Bold" pitchFamily="34" charset="0"/>
              </a:rPr>
              <a:t>Localización : </a:t>
            </a:r>
          </a:p>
          <a:p>
            <a:r>
              <a:rPr lang="es-EC" sz="1400" dirty="0" smtClean="0">
                <a:latin typeface="Arial Rounded MT Bold" pitchFamily="34" charset="0"/>
              </a:rPr>
              <a:t>Sur de Quito </a:t>
            </a:r>
            <a:endParaRPr lang="es-EC" sz="1400" dirty="0">
              <a:latin typeface="Arial Rounded MT Bold" pitchFamily="34" charset="0"/>
            </a:endParaRPr>
          </a:p>
        </p:txBody>
      </p:sp>
      <p:sp>
        <p:nvSpPr>
          <p:cNvPr id="17" name="16 Rectángulo"/>
          <p:cNvSpPr/>
          <p:nvPr/>
        </p:nvSpPr>
        <p:spPr>
          <a:xfrm>
            <a:off x="1218100" y="4780876"/>
            <a:ext cx="2056845" cy="307777"/>
          </a:xfrm>
          <a:prstGeom prst="rect">
            <a:avLst/>
          </a:prstGeom>
        </p:spPr>
        <p:txBody>
          <a:bodyPr wrap="none">
            <a:spAutoFit/>
          </a:bodyPr>
          <a:lstStyle/>
          <a:p>
            <a:r>
              <a:rPr lang="es-EC" sz="1400" dirty="0" smtClean="0">
                <a:latin typeface="Arial Rounded MT Bold" pitchFamily="34" charset="0"/>
              </a:rPr>
              <a:t>Recursos disponibles</a:t>
            </a:r>
            <a:endParaRPr lang="es-EC" sz="1400" dirty="0">
              <a:latin typeface="Arial Rounded MT Bold" pitchFamily="34" charset="0"/>
            </a:endParaRPr>
          </a:p>
        </p:txBody>
      </p:sp>
      <p:sp>
        <p:nvSpPr>
          <p:cNvPr id="18" name="17 Rectángulo"/>
          <p:cNvSpPr/>
          <p:nvPr/>
        </p:nvSpPr>
        <p:spPr>
          <a:xfrm>
            <a:off x="6628694" y="836712"/>
            <a:ext cx="2263786" cy="830997"/>
          </a:xfrm>
          <a:prstGeom prst="rect">
            <a:avLst/>
          </a:prstGeom>
        </p:spPr>
        <p:txBody>
          <a:bodyPr wrap="square">
            <a:spAutoFit/>
          </a:bodyPr>
          <a:lstStyle/>
          <a:p>
            <a:r>
              <a:rPr lang="es-EC" sz="4800" b="1" dirty="0" smtClean="0">
                <a:solidFill>
                  <a:srgbClr val="C00000"/>
                </a:solidFill>
              </a:rPr>
              <a:t>VIABLE</a:t>
            </a:r>
            <a:endParaRPr lang="es-EC" sz="4800" dirty="0"/>
          </a:p>
        </p:txBody>
      </p:sp>
      <p:pic>
        <p:nvPicPr>
          <p:cNvPr id="19" name="Picture 14" descr="http://3.bp.blogspot.com/_4QbiUz_Rqgc/S7h1OppSBGI/AAAAAAAATBc/qBF9DmHjtiY/s320/positivo+2.jpg"/>
          <p:cNvPicPr>
            <a:picLocks noChangeAspect="1" noChangeArrowheads="1"/>
          </p:cNvPicPr>
          <p:nvPr/>
        </p:nvPicPr>
        <p:blipFill>
          <a:blip r:embed="rId4" cstate="print"/>
          <a:srcRect/>
          <a:stretch>
            <a:fillRect/>
          </a:stretch>
        </p:blipFill>
        <p:spPr bwMode="auto">
          <a:xfrm>
            <a:off x="6000159" y="1556792"/>
            <a:ext cx="960106" cy="1152128"/>
          </a:xfrm>
          <a:prstGeom prst="rect">
            <a:avLst/>
          </a:prstGeom>
          <a:noFill/>
        </p:spPr>
      </p:pic>
      <p:sp>
        <p:nvSpPr>
          <p:cNvPr id="21" name="20 Rectángulo"/>
          <p:cNvSpPr/>
          <p:nvPr/>
        </p:nvSpPr>
        <p:spPr>
          <a:xfrm>
            <a:off x="6516216" y="4509120"/>
            <a:ext cx="1944216" cy="738664"/>
          </a:xfrm>
          <a:prstGeom prst="rect">
            <a:avLst/>
          </a:prstGeom>
        </p:spPr>
        <p:txBody>
          <a:bodyPr wrap="square">
            <a:spAutoFit/>
          </a:bodyPr>
          <a:lstStyle/>
          <a:p>
            <a:r>
              <a:rPr lang="es-EC" sz="1400" dirty="0" smtClean="0">
                <a:latin typeface="Arial Rounded MT Bold" pitchFamily="34" charset="0"/>
              </a:rPr>
              <a:t>Viable económicamente y financieramente</a:t>
            </a:r>
          </a:p>
        </p:txBody>
      </p:sp>
      <p:sp>
        <p:nvSpPr>
          <p:cNvPr id="22" name="21 Rectángulo"/>
          <p:cNvSpPr/>
          <p:nvPr/>
        </p:nvSpPr>
        <p:spPr>
          <a:xfrm>
            <a:off x="6444208" y="4005064"/>
            <a:ext cx="2199641" cy="369332"/>
          </a:xfrm>
          <a:prstGeom prst="rect">
            <a:avLst/>
          </a:prstGeom>
        </p:spPr>
        <p:txBody>
          <a:bodyPr wrap="none">
            <a:spAutoFit/>
          </a:bodyPr>
          <a:lstStyle/>
          <a:p>
            <a:r>
              <a:rPr lang="es-EC" b="1" dirty="0" smtClean="0">
                <a:solidFill>
                  <a:srgbClr val="C00000"/>
                </a:solidFill>
              </a:rPr>
              <a:t>Estudio Financiero</a:t>
            </a:r>
            <a:endParaRPr lang="es-EC"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2735013"/>
            <a:ext cx="3389561" cy="1255393"/>
          </a:xfrm>
          <a:prstGeom prst="rect">
            <a:avLst/>
          </a:prstGeom>
        </p:spPr>
      </p:pic>
      <p:sp>
        <p:nvSpPr>
          <p:cNvPr id="3" name="AutoShape 2" descr="Resultado de imagen para numero tres y cuat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3796" name="Picture 4" descr="http://defcrpc6rdpo8.cloudfront.net/marcas/up/2010/11/20101123113523015849-1137-ralph-lauren-2.jpg"/>
          <p:cNvPicPr>
            <a:picLocks noChangeAspect="1" noChangeArrowheads="1"/>
          </p:cNvPicPr>
          <p:nvPr/>
        </p:nvPicPr>
        <p:blipFill rotWithShape="1">
          <a:blip r:embed="rId6">
            <a:extLst>
              <a:ext uri="{28A0092B-C50C-407E-A947-70E740481C1C}">
                <a14:useLocalDpi xmlns:a14="http://schemas.microsoft.com/office/drawing/2010/main" val="0"/>
              </a:ext>
            </a:extLst>
          </a:blip>
          <a:srcRect l="49856" t="7169"/>
          <a:stretch/>
        </p:blipFill>
        <p:spPr bwMode="auto">
          <a:xfrm>
            <a:off x="5270362" y="4527533"/>
            <a:ext cx="1173822" cy="104702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https://mscjoseapacheco.files.wordpress.com/2013/01/estudio-te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4709" y="3698022"/>
            <a:ext cx="1040472" cy="1008529"/>
          </a:xfrm>
          <a:prstGeom prst="rect">
            <a:avLst/>
          </a:prstGeom>
          <a:noFill/>
          <a:extLst>
            <a:ext uri="{909E8E84-426E-40DD-AFC4-6F175D3DCCD1}">
              <a14:hiddenFill xmlns:a14="http://schemas.microsoft.com/office/drawing/2010/main">
                <a:solidFill>
                  <a:srgbClr val="FFFFFF"/>
                </a:solidFill>
              </a14:hiddenFill>
            </a:ext>
          </a:extLst>
        </p:spPr>
      </p:pic>
      <p:sp>
        <p:nvSpPr>
          <p:cNvPr id="26" name="Marcador de texto 5"/>
          <p:cNvSpPr txBox="1">
            <a:spLocks/>
          </p:cNvSpPr>
          <p:nvPr/>
        </p:nvSpPr>
        <p:spPr>
          <a:xfrm>
            <a:off x="834573" y="508102"/>
            <a:ext cx="5465619" cy="639762"/>
          </a:xfrm>
          <a:prstGeom prst="rect">
            <a:avLst/>
          </a:prstGeom>
          <a:ln w="76200" cap="flat" cmpd="sng" algn="ctr">
            <a:solidFill>
              <a:schemeClr val="accent6"/>
            </a:solidFill>
            <a:prstDash val="lgDashDotDot"/>
          </a:ln>
        </p:spPr>
        <p:style>
          <a:lnRef idx="2">
            <a:schemeClr val="accent6"/>
          </a:lnRef>
          <a:fillRef idx="1">
            <a:schemeClr val="lt1"/>
          </a:fillRef>
          <a:effectRef idx="0">
            <a:schemeClr val="accent6"/>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s-ES" b="1" i="1" dirty="0" smtClean="0">
                <a:latin typeface="Century Gothic" panose="020B0502020202020204" pitchFamily="34" charset="0"/>
              </a:rPr>
              <a:t>Conclusiones</a:t>
            </a:r>
            <a:endParaRPr lang="es-ES" b="1" dirty="0"/>
          </a:p>
        </p:txBody>
      </p:sp>
      <p:pic>
        <p:nvPicPr>
          <p:cNvPr id="33800" name="Picture 8" descr="http://img.flipit.com/public/my/images/upload/offertiles/1395652158_50sale.png"/>
          <p:cNvPicPr>
            <a:picLocks noChangeAspect="1" noChangeArrowheads="1"/>
          </p:cNvPicPr>
          <p:nvPr/>
        </p:nvPicPr>
        <p:blipFill rotWithShape="1">
          <a:blip r:embed="rId8">
            <a:extLst>
              <a:ext uri="{28A0092B-C50C-407E-A947-70E740481C1C}">
                <a14:useLocalDpi xmlns:a14="http://schemas.microsoft.com/office/drawing/2010/main" val="0"/>
              </a:ext>
            </a:extLst>
          </a:blip>
          <a:srcRect b="30018"/>
          <a:stretch/>
        </p:blipFill>
        <p:spPr bwMode="auto">
          <a:xfrm>
            <a:off x="1827095" y="5038603"/>
            <a:ext cx="1016714" cy="7115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9">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Tree>
    <p:extLst>
      <p:ext uri="{BB962C8B-B14F-4D97-AF65-F5344CB8AC3E}">
        <p14:creationId xmlns:p14="http://schemas.microsoft.com/office/powerpoint/2010/main" val="27554404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http://www.dadoobras.com/ima/Obra_Nueva_00.jpg"/>
          <p:cNvPicPr/>
          <p:nvPr/>
        </p:nvPicPr>
        <p:blipFill>
          <a:blip r:embed="rId2" cstate="print"/>
          <a:srcRect/>
          <a:stretch>
            <a:fillRect/>
          </a:stretch>
        </p:blipFill>
        <p:spPr bwMode="auto">
          <a:xfrm>
            <a:off x="827584" y="4503777"/>
            <a:ext cx="3347864" cy="1628800"/>
          </a:xfrm>
          <a:prstGeom prst="rect">
            <a:avLst/>
          </a:prstGeom>
          <a:noFill/>
        </p:spPr>
      </p:pic>
      <p:pic>
        <p:nvPicPr>
          <p:cNvPr id="181254" name="Picture 6" descr="http://4.bp.blogspot.com/_JmIZ-7s3JoY/TNCRCPQluqI/AAAAAAAAAAs/k2ypuQou5dk/s1600/iStock_000008496347Medium%5B2%5Dgrowing+plant+in+coins.jpg"/>
          <p:cNvPicPr>
            <a:picLocks noChangeAspect="1" noChangeArrowheads="1"/>
          </p:cNvPicPr>
          <p:nvPr/>
        </p:nvPicPr>
        <p:blipFill>
          <a:blip r:embed="rId3" cstate="print"/>
          <a:srcRect/>
          <a:stretch>
            <a:fillRect/>
          </a:stretch>
        </p:blipFill>
        <p:spPr bwMode="auto">
          <a:xfrm>
            <a:off x="2987824" y="2562134"/>
            <a:ext cx="2908256" cy="1944216"/>
          </a:xfrm>
          <a:prstGeom prst="rect">
            <a:avLst/>
          </a:prstGeom>
          <a:noFill/>
        </p:spPr>
      </p:pic>
      <p:pic>
        <p:nvPicPr>
          <p:cNvPr id="6" name="Picture 4" descr="http://blog.formaciondigital.com/wp-content/uploads/2012/10/2012_10_04_cinco_recomendaciones_formadores_online.jpg"/>
          <p:cNvPicPr>
            <a:picLocks noChangeAspect="1" noChangeArrowheads="1"/>
          </p:cNvPicPr>
          <p:nvPr/>
        </p:nvPicPr>
        <p:blipFill>
          <a:blip r:embed="rId4" cstate="print"/>
          <a:srcRect/>
          <a:stretch>
            <a:fillRect/>
          </a:stretch>
        </p:blipFill>
        <p:spPr bwMode="auto">
          <a:xfrm>
            <a:off x="482895" y="1543911"/>
            <a:ext cx="2761474" cy="1944216"/>
          </a:xfrm>
          <a:prstGeom prst="rect">
            <a:avLst/>
          </a:prstGeom>
          <a:noFill/>
        </p:spPr>
      </p:pic>
      <p:pic>
        <p:nvPicPr>
          <p:cNvPr id="181250" name="Picture 2" descr="http://3.bp.blogspot.com/-zSAV0bzI6PY/TYZcqIxuo3I/AAAAAAAAAFQ/Rhb7sE-TRag/s200/crear_empresa.jpg"/>
          <p:cNvPicPr>
            <a:picLocks noChangeAspect="1" noChangeArrowheads="1"/>
          </p:cNvPicPr>
          <p:nvPr/>
        </p:nvPicPr>
        <p:blipFill>
          <a:blip r:embed="rId5" cstate="print"/>
          <a:srcRect/>
          <a:stretch>
            <a:fillRect/>
          </a:stretch>
        </p:blipFill>
        <p:spPr bwMode="auto">
          <a:xfrm>
            <a:off x="6729479" y="3044440"/>
            <a:ext cx="1656184" cy="1401386"/>
          </a:xfrm>
          <a:prstGeom prst="rect">
            <a:avLst/>
          </a:prstGeom>
          <a:noFill/>
        </p:spPr>
      </p:pic>
      <p:pic>
        <p:nvPicPr>
          <p:cNvPr id="181256" name="Picture 8" descr="http://www.pnlydesarrollopersonal.com/wp-content/uploads/2013/01/Es-Imposible-Triunfar-ni-Tener-%C3%89xito.png"/>
          <p:cNvPicPr>
            <a:picLocks noChangeAspect="1" noChangeArrowheads="1"/>
          </p:cNvPicPr>
          <p:nvPr/>
        </p:nvPicPr>
        <p:blipFill>
          <a:blip r:embed="rId6" cstate="print"/>
          <a:srcRect/>
          <a:stretch>
            <a:fillRect/>
          </a:stretch>
        </p:blipFill>
        <p:spPr bwMode="auto">
          <a:xfrm>
            <a:off x="5896080" y="613371"/>
            <a:ext cx="3131840" cy="2105648"/>
          </a:xfrm>
          <a:prstGeom prst="rect">
            <a:avLst/>
          </a:prstGeom>
          <a:noFill/>
        </p:spPr>
      </p:pic>
      <p:pic>
        <p:nvPicPr>
          <p:cNvPr id="181258" name="Picture 10" descr="http://www.eoi.es/blogs/ismaelespejo/files/2011/11/emprender.jpg"/>
          <p:cNvPicPr>
            <a:picLocks noChangeAspect="1" noChangeArrowheads="1"/>
          </p:cNvPicPr>
          <p:nvPr/>
        </p:nvPicPr>
        <p:blipFill>
          <a:blip r:embed="rId7" cstate="print"/>
          <a:srcRect/>
          <a:stretch>
            <a:fillRect/>
          </a:stretch>
        </p:blipFill>
        <p:spPr bwMode="auto">
          <a:xfrm>
            <a:off x="5772133" y="5157192"/>
            <a:ext cx="2496277" cy="1512168"/>
          </a:xfrm>
          <a:prstGeom prst="rect">
            <a:avLst/>
          </a:prstGeom>
          <a:noFill/>
        </p:spPr>
      </p:pic>
      <p:sp>
        <p:nvSpPr>
          <p:cNvPr id="11" name="Marcador de texto 7"/>
          <p:cNvSpPr txBox="1">
            <a:spLocks/>
          </p:cNvSpPr>
          <p:nvPr/>
        </p:nvSpPr>
        <p:spPr>
          <a:xfrm>
            <a:off x="827584" y="416948"/>
            <a:ext cx="5184576" cy="639762"/>
          </a:xfrm>
          <a:prstGeom prst="rect">
            <a:avLst/>
          </a:prstGeom>
          <a:ln w="76200" cap="flat" cmpd="sng" algn="ctr">
            <a:solidFill>
              <a:schemeClr val="accent5"/>
            </a:solidFill>
            <a:prstDash val="lgDashDotDot"/>
          </a:ln>
        </p:spPr>
        <p:style>
          <a:lnRef idx="2">
            <a:schemeClr val="accent5"/>
          </a:lnRef>
          <a:fillRef idx="1">
            <a:schemeClr val="lt1"/>
          </a:fillRef>
          <a:effectRef idx="0">
            <a:schemeClr val="accent5"/>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s-ES" b="1" i="1" smtClean="0">
                <a:latin typeface="Century Gothic" panose="020B0502020202020204" pitchFamily="34" charset="0"/>
              </a:rPr>
              <a:t>Recomendaciones</a:t>
            </a:r>
            <a:endParaRPr lang="es-ES" b="1" dirty="0"/>
          </a:p>
        </p:txBody>
      </p:sp>
      <p:pic>
        <p:nvPicPr>
          <p:cNvPr id="13" name="Picture 2"/>
          <p:cNvPicPr>
            <a:picLocks noChangeAspect="1" noChangeArrowheads="1"/>
          </p:cNvPicPr>
          <p:nvPr/>
        </p:nvPicPr>
        <p:blipFill>
          <a:blip r:embed="rId8">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Tree>
    <p:extLst>
      <p:ext uri="{BB962C8B-B14F-4D97-AF65-F5344CB8AC3E}">
        <p14:creationId xmlns:p14="http://schemas.microsoft.com/office/powerpoint/2010/main" val="4180823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8509" y="1102889"/>
            <a:ext cx="3333750" cy="3333750"/>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219" y="4834047"/>
            <a:ext cx="3389561" cy="1255393"/>
          </a:xfrm>
          <a:prstGeom prst="rect">
            <a:avLst/>
          </a:prstGeom>
        </p:spPr>
      </p:pic>
      <p:pic>
        <p:nvPicPr>
          <p:cNvPr id="1026" name="Picture 2" descr="Palabras sabias #perlasdesabiduria #SomosDePrimera Leeeeeooooonn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1102889"/>
            <a:ext cx="345638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36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83974" name="AutoShape 6" descr="https://encrypted-tbn3.gstatic.com/images?q=tbn:ANd9GcTHurvujcmrPPsMSfnJZ3APOa0AtajPNdNlMxMGreqOzRso0488"/>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83976" name="AutoShape 8" descr="https://encrypted-tbn3.gstatic.com/images?q=tbn:ANd9GcTHurvujcmrPPsMSfnJZ3APOa0AtajPNdNlMxMGreqOzRso0488"/>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9" name="8 Diagrama"/>
          <p:cNvGraphicFramePr/>
          <p:nvPr>
            <p:extLst>
              <p:ext uri="{D42A27DB-BD31-4B8C-83A1-F6EECF244321}">
                <p14:modId xmlns:p14="http://schemas.microsoft.com/office/powerpoint/2010/main" val="3505649386"/>
              </p:ext>
            </p:extLst>
          </p:nvPr>
        </p:nvGraphicFramePr>
        <p:xfrm>
          <a:off x="1500166" y="785818"/>
          <a:ext cx="6096000" cy="5064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8002" name="AutoShape 2" descr="data:image/jpeg;base64,/9j/4AAQSkZJRgABAQAAAQABAAD/2wCEAAkGBxQSEBQUERQUFhURFRgXFhgUFBQQFBgWFBQYFxQXFxQZHCggGBwlHBUUIjEhJSkrLi4uFx8zODMsNygtLisBCgoKDg0OGxAQGzQkICQ0LywsLCwsLCwsLCwsLCwsLCwsLCwsLCwsLCwsLCwsLCwsLCwsLCwsLCwsLCwsLCwsLP/AABEIAMIBAwMBEQACEQEDEQH/xAAbAAEAAgMBAQAAAAAAAAAAAAAABQYCAwQBB//EAD8QAAIBAgMEBwQIBQMFAAAAAAABAgMRBBIhBQYxUSIyQWFxgZETobHBBzNCUnKCktEjQ2Ki8FOywhQVJGOT/8QAGgEBAAIDAQAAAAAAAAAAAAAAAAMEAQIFBv/EADcRAAIBAwIEAgkDAwQDAAAAAAABAgMEESExBRJBUXGREyIyYYGhscHRM0LwFCPhUmKC8QYVRP/aAAwDAQACEQMRAD8A+4gAAAAAAAAAAAAAAAAAAAAAAAAAAAAAAAAAAAAAAAAAAAAAAAAHgAAAAAAAAAAAAAAAAAAAAAAAAAAAAAAAAAAAAAAAAAAAAAAAAAAAAAAAAAAAAAAAAAAAAABhVqxiryail2tpL1YzgHEtt4du3tqd/wAa+Jp6SPczhnfGSaummnwa1RuYPQAAAAAAAAAAAAAAAAAAAAAAAAAAAAAAAAAAAAAAAAAADk2rtCNClKpLhHgubfBI1nNRWWZSy8FAh7bH1HKpLRcEtIx7kv8AGeevuIuJchSSWWd+I3Vio9GTujkx4o86ki5GROzdq1cHVsneN+lB9Vru5PvO7aXrfgRVaJ9LwmJjVhGcHeM1dHbTTWUU9jcZAAAAAAAAAAAAAAAAAAAAAAAAAAAAAAAAAAAAAAAAAKb9I9ZqFGPY3KT8Ukl8WUr2TUCWitSO3Ux0Ypp6XPGcRjJvKOgo80cIsWIx8IxbujjxjOTxgxGjJs+fbXxSnVbXM9NZpxismauGXz6P6zlhpJ/YqNLwcU/i36nqbR5pnOq+0WYskYAAAAAAAAAAAAAAAAAAAAAAAAAAAAAAAAAAAAAAAAKzv9gHUw6nFXdFttL7rWvvSK11T54ElJ4lqfMYYq1mna/lZ8nyPO1qWd0dq3tJ1HJR3Sztv8Tr2hXcMt6sJZ1foTUrfi5FOnSTbxHHiTwsa84Sk09OmHr4HBTxCcmuKis0ne6XJeJ0KVJlKpQnCOZLDbwkz67ufgXRwsVJNSqPO0+KzJWT77JHoaEOSCRypvMibJjQAAAAAAAAAAAAAAAAAAAAAAAAAAAAAAAAAAAAAAAAHjV+IB8b+kXd2lCt7TCTblPr0oJTy27U/wDj3HMuo04vJ2eH8UuLdcsNexQqEKtSMrQraNXcIqSSa06Suk/ErT5ISWWvidm74reQXJJcra7Yfw3PpX0Y7u4dy9rXleqmslKbS71J/flpwtpbgXLWMJetnU83cXNaWkpN+LyfWDoFEAAAAAAAAAAAAAAAAAAAAAAAAAAAAAAAAAAAAAAAAHjduIB833k3sqYissNhFKWa9lB5XJLrTnPhCmub9/A5tSvOrLkpeZfo2q5PS1XiP18F1IXdzGJ5a1RJJQc2lwtZvi+Ohxb9S5eRPLbLNKkp1eSHXRFi3QhCGzYyhGMfaKUpW7ZZmvgkvI4V/ObvHFvbYucST/rZRfTC+GCpvaOFp11TqwqwqVdI1KcpVYya11p9lu47lNXXLz0mml02fwZRcIS6+f5/Jd9395HTcadeaqUp6QrJ3t2Wk/31R1bLiSqPkqaP3lSvbOGpdjsFQAAAAAAAAAAAAAAAAAAAAAAAAAAAAAAAAAAAAAHk5JK7dkuLeiBlJt4RUd8d4VHDVFT4NWcuGj61vK+pTuq2Kb5ToUrF6OemWv8Asqmy82EwFaSSVbGQtKbXTi6qyU4p8oKV7c7s0p/2qeEW7qEZpTey2XTBEYyooYepbS6UF4N2+Fziz9aqvdqWuC0+e7i3018iybnzvsyK+7Kov7m/+Rwb9YvG/cifi0cX0/BfRFN3hp2qUqn+lXh+mbyP/cj0NhPTHdfTU48lnKPoW2NkqthVi6K6ThevBLSplVpzSX8xWb70rcjo3doq0FVh7S+ZBb1sP0VR6dPd/jv59ya3G2m62Hyyd5UXlvxvFq8H6XXkWLGv6WlruiC4punNpljLpAAAAAAAAAAAAAAAAAAAAAAAAAAAAAAAAAAAAAQe2ti1a87rEzpwsrQjCDs1xd5J3IZ05Se50bW8pUI60033bf2ZX94N05LDSTrTqZpRzOahor9K2WK4q69CGpQ9XfOxcp30bifLyqO+2fu2Qu353yR7E3J+StH4t+SIK7xA1u5bRKvt2raEI825PyVl/uZzKazKTO3/AOOU/XnP3JfzyLLuFVvgqkfu1X74Rf7nE4pHFxF+77mONwxdp94r7kRtqhnVSPbJNLx7H62OlaSxhnAnoy//AEZ7SVXDON75WpW5Ka1XlKMj0trL1cdjm1VhnFu7iKeCx+JozeVSlBU1ZtO8m4LTsSnFFe3UaVepHo2sfX7lmu3UhGfXr8C/HSKRzbQnUjTk6MYymrWU5OEXrreSTtpfsNZNpaEtGNOU0qjaXuWX5aFdjvJWu4ypRi13qcX4SjLX0RB6aXVHV/8AW0cJxm38MP5o9lvBV/oXk/3HpZGVw+l7zB7crfeXlFGPSyNlYUe3zO3Ym0KlStacrrK3ayXJdi7zenNt6la8t6dOnmK1yWAnOWAAAAAAAAAAAAADTPFwXGcV4ySMZRuqU3tF+RpntWiuNSPk7/Axzx7kqtaz/azRPb1Bfab8Iy+aNfSxJFY130+aNM946a4Rm/JL5mrrIkXDar3aM9n7a9tUyxpyyq+aTastNF3vwMxqczwkaV7P0MOaUteiJYlKQAABjUqKKvJpLm3ZAyk28IjcRt6jHg3J/wBKv73oRurFFuFhWluseJG4veHNFxVPSSt0pfJEcq2dMFylw5xak5eRRdq1bzfdp6HOuZdCOvLmqv3aFV2zUvVt9yKXm9X8UVaaxDPc9hwCny0M92WX6Pav8LER5Sg/VSXyONxWPrwfj9iDj0f7sJe5mjbVZQbk+dtObLNpqjzUo5eCJ+jveuVLF1bKMc0XHJ9no6x7VyeveehjP0EeZvTBV5Iyk1JeRM18a57QjUm80nUp5raJqNRySX6vciK2fNmq+rz9vsWKdHMcfA+h4neWT0pxS75av0L7rdjNPhiXtvPgROJxs6nXm33X09FoRObe5fp0KdP2Vg0OVv8ALGpLjJlhoTqfVQlPv6sP1PR+VzZJvZGtSUKf6ksfXyO97tYlrMqlOL+5lcl5zun7jf0M+5VXErdPDi3784+W3zO3dnB1qdaftqaj0LKUZ5ou8lpZpSXDkbUoyT1RX4hWo1Ka9FLOuzWHt5FlLByAAAAAAAAAAAAAAV3auweMqPi4/s/kQTpdUdW2v/21PMr0rp2as1zK51lhrKNGIxcKdvaTjG/DM1G/hcw5JbskhSnU9hN+B7TxUJdWcX4ST+AUkxKnKO6aNlzJphG2GLmuE5rwk18zPMzR0YS3ivI3w2xWXCpLztL4o29JLuROzoP9p0R3hrLti/GK+Rn0siJ8Oot7PzI/EYqU3ecnJ97+C4I0bb3LcKUILEVg1XMG+DGpUsm+Sb9EDDKyqmbU51zI4jT5iubQpyjVnmVm3deD6rXkYi04LB7zhDi7ePL4fEsn0f05L28srySjFZuzMm9E+3Rs5HFHF8izqU+Ozg3CKeqz88DeGnmjJef6Xf5Elo8Hl5aSKDsGnl2nBdk89/KEmvkdu4lm0b7Y+prSp5uUn1yXWkv/ACorlUj7rC0eaMS5yck+Xsy4Zi0WsDMBg7NkOgp/x4ZrvSUm5Rj+R6LxN6fLnVFa6Vdx/tPHuWnzLvTSsstrdluFi4jzks51MwYAAAAAAAAAAAAAAAAAAI3amyIVlfqztpJfNdpHOmpFq3u50XjddjVszYFKkrtZ5taylq/Bcl3IxClGJvcX9Wq9HhdkbMRu9hp9ejTf5I/sZdGD3RinxC5h7M35s4am5mFfVhKH4J1IfCRo7eBZjxm6W7z4pP6o5au5UfsYivH80Jr+6L+Jr/TLo2TR41L91OL+DX0aIraOyZYaUVKs6iknZOEYtWa1bXH0I5U3Dd5LtC7jcJtQ5ce9/c5rmhPgXAFwZweXBjBQa+1IUa0oZllzPK3p7ypWpc+cFR20JvfBMKvh68YKrZ5Xe6lldu1X5M5Mo1aTfIdO2t7u2TdJ7/zPiT//AHulGChBRjGKsknovKxzP6So5c0tWVv6C4k23u+5WNrbZgrttep1ra3lsQ1eG1Y6z0RTd1pOrtCNTMrRU7LnenJaeR1rxKFq4r3fUrWsOa4U09FnzwXLCYm2OUUk25a3+ynon46MWulGHgW5JelfiW65YJcHtwZFwYLBu3taME4VZJJaxcn6r5+pYpTS0ZyeIWkpNTprL6lhp42nLq1IPwkn8yZST6nKlRqR3i/I3pmxHsegAA0yxUFPI5RUrXs3Z2fL0ZjmWcG6pzceZLQ3GTQAAAAAAAAAAAAAAAAAAre+OGbUKi+zeL89V8yCutMnW4VUScoPrqVbMVTuYGYDAuBg8bBjB8z2ps3O5Rkr2bT8UQSm4PJFT5JLkqLKOCnu/JfV1Kke5PT0ZpK8i/aijpW/D4JZpVpR9yf2eT2WyK/+tP8ATEwrmj/oXzLTs7h//TLyj+DixOwJPrVJSfeyeF5FezHBx7zhsX+pWcvFmnYmFr/9RGnhujUs5Zp9G8YrpRWjyq3qS3FSl6Jyq6rbTU5NKNWnUUKWnXL6+7rgvG71CccQvau9SU25tcLpNJLuVviR03FxXJt0Lqy6nrbl2ublvAuBgZgMBSBjAuZBlCduDa8HYZZhxT0Z0U9o1Y8Kk1+ZsypyXUilbUpbxXkdNPb1dfzL+Ki/kbKrLuQy4fQf7fmzlxuMlVlmna9ktFZWV/3MSm5PLJqNCNGPLHY3YTatWn1Zu3KXSXo+HkZjUktmR1bOjU9peWhN4PelPSrBrvjqvR6r3k0a66nOq8Lkv05Z8SawuOp1Pq5J919fNcSVST2OdUo1KftrB0mxEAAAAAAAAAADTicXCmrzlGK72l6LtMOSW5JTpTqPEFkhMZvVTjpTi5vm+hH36+4hlXS2OhS4VUlrN4+b/BBY/blWqmm0ov7MVZeb4kMqspHToWFKk8pZfdkbciLuDy4GBcDBjUqKKbfBJt+CV2AVraVvbRqR1jWipJ9j5/J+ZDXjlECwp5XU6546jGy9m5vty2Vl26vRvu9bHM/pZz1zgvctWXsIlKGHw9WGanZrt7GnylF6p9zKU6dSnLEiBV6ifKyF21hoQg3GOvcXKGW9Tepjly0QW5eElOvUryVrKUVfR63Vvcy7epRt+Vd0c62TnVdRk3s+Dli5NcIym36tL4li3/Sj4Ikis1CyXJS1g8lUS4sGVHOxMbH2HOs05pwh36SfguzxZNTpOWrOdd30KSxHWXyJatuPg5fyknzi5QfrFokdtT7FGHG7yOnPnxw/qmctXcKl/Lq14eFWTXpK5q7WPRvzJ48eq/vhF/8AFfbBy1Nyay+rxUvz06c/espq7aXSRNHjdF+3SXwbX5OWruvjY9WdCf4o1Kb/ALcxq6FVdiaPFLGW8ZL4p/XBy1Nl42HHDwl+Csl7ppGrhVXT5k8bqyntUa8Y/hs1xzfbi4y7YtptPldaGPFG3q/teV3MrgGueJjHjKK8WjGUjZU5S2RjTxsW+hmk+zJGcn7kObsbSotL1sLxaROYDa+NVlGjVmv/AGqMP7pNMmjUqLZHMr2llLWU0n/ty/osFywk5Spxc45ZNJyjfNZvir9pbWWtTz9RRjNqLyuj7m4yaAA1YrExpxcpuyXFv/NTDaSyzenTlUlyxWWUzaO8dSdROm3CMXotLvvlz8CpKs29D0FDhtOMMT1b/mhIU97lk6VNufc0ovvvxXgSK4WNVqVZcIfP6svV+ZGYzeWtPg1BcoLX9T19LEcq8mXKXDKMN1nx/BETqNu7bb5ttv1ZC3kvxgorC0PLgzgwqVlFXk0l3uxhvBtGLk8JZMsJSq1vqKUpL70v4dP9UuPkZipS9lGtWdKj+rNL3LV/zxJ7B7mTmr16rX9NLoJfmfSfuJ42zftM5lXjMI6UofGWvy2+phi90K8fqqsZrlUjZ/qj+xiVvJbM2pcXoy/Ui14fh/khcdsvFxjKMsO5XTV6c4TWqtwbT9xDOnUxjl8i9C5tai9WpjxTX+Cs18JWjQUJ0aylSm8l6VS3s2+F7dia/SRaqCUkZ9BzL1JxeunrLY5qs0uN1fmnHXzRAtNzt20ZejSe696f0JDd3EU/aT6SzSjZc3bV6+RWu8yisbFe/oywpcu27Ne8WIyxbfYmxbRyzn3EuWmde7+GyYeN+M7yfmv8fmWL6LdHC7oioRxHL6m3Y8Le1fa6svTRr/cT0JJ0447L6GaccNstGyd2KlaEZzrpRl2UopPvTlK+vkW4UHJZyU7nikKMnCNPVf6n9l+SzbN3coUXeMby+9JucvV8PKxYhRjE49xxGvW0bwuy0RLpEpRPQAAAAAACqV9z/aVJznXqdOTlljkgldtpXs2Vnb5eWztQ4v6OmoRprRYy8v7m+luXhlrKMpv+upUl7s1vcbK3gRy41cvZpeCX4JHDbAw8OrRpr8kb+tjdUoLZFSpf3E/am/NnfChFcEjdJFZzk92ZqKMmuT0AAHJtHaEKEM034Ltb5JGspqKyyahbzry5Yf8ARRNrbUniJXlpFdWK4L933lKdRzZ6a1tIUI4W/VnARloXBnAuBg1OteWSEZzn92EXJ+fYl3mM9EbcqUeaTSXdslcDuziqus3GjF8v4lT16q95LGhOW+hRrcTtqWkVzvyX5+hZNmbo0KTUpJ1Jr7VR535X0XkkWI28Eci44vcVdE+Vdlp/n5k9CmlwROcxtvczBgAHjQBH4hZJPk/cyLZ4JOZ4GRNJ2MrckhNnksDCpCUWlqrEdSKa5Xszf084SUkz4fvlRccTDDS0cqqi76dGPTb8LI5tvRdOUk+h6GvWVWMMbSx+WSGL2rGb9hQaelqko6xpw7dVxk1ovE2rVPRxyt3t4kykpPlj8WSeCpZY8nJ3tyvwXkkl5GaNPkgok2+pY91trexqZJv+HUflGXY/B8H5FqjU5Xh7HM4laelhzx9pfNF8Lp5oAAAAAAAAAAAAAAAAAAjds7Yhh466zfViuL73yRHOooFu1tJ3EtNF1ZQcfj5VZudSWvZ2JLkl2IpSm5PLPT0LeFKPLBHHPFQXGcV+ZGnMiyqU3sn5Gie1KK41Iet/gY549yRWtZ/tZitq031W5fhjKXwRjnRl2tRbrHi0jdDESl1aGIl4UZ/MzlvZPyNHCK9qcV/yR3bPr4ynLNSwtbvU1CMX3NSZJB1IvKiyrcU7OpHFSrH4ZbXkj6Rs2vKdGEqkPZzlFOULqWV9quuJfg24ptYPI14RhUlGEuZJ6PbJ0mxEAAAAAAYVaSkrM1ayZTwcsKTisvoaPKepunrk3UOBrPczPc+bfSruhHFzpV03F03lqZe1Pqvy1XmQ1uaMeaCWdtTpWCjVxSm9tUQuzNl06EFGCSS18+bfaypCniXPJ5f82PQwpqKwkd9yU3ABe90tr+1p+zm+nTXbxlHgn4rg/IuUanMsPc8xxO09FPnj7L+TJ9snOWYU68ZNqMotrik07eJhNM2lCUVlrBsMmoAAAAAAAAAAAAAK5tPc6hXrSq1M7c7XSqTjHRJaJPTgQTt4SlzM6ttxi4t6Spwxhe5N/M109xMGv5UX+Jzl8ZGFa0+xvLjt4/3+WF9EddLdLBx4Yej/APOD+KZsqFNdCCXFryW9SXmzupbJox6tOC8IxXwRuqcV0K0rutLeT82dMcPFcF8TbCInUk92ZeyXJDCMc0u56oLkvQyYyzIGAAAAAAAAACPxNZvh2cCNs3iskFtPe+hh24VajUlxShOXvSt7yCdanF4bOjT4Xc1YekjHTu2l98kFjPpFwsoShkrzUlbqQiu59Kd/caO4p7dzelYVqc1PK0/nYh8PWU4qS4SV9eJCeki8rJsuDIuMgzp1XF3i2nzTafqjKeNjWUFJYksoVKjl1m34tv4mG8mYwjH2Vgvm5uB9nh8zWtV5vJdX9/MvUI4jk8vxWv6StyraOn5J8mOYAAAAAAAAAAAAAAAAAAAAAAAAAAAAAAAAAYVeq/AMHA4kDJI6akZtfd+jiE/aQ1f2lZPz7JeZHKMJ7l63v6tHRPK7Pb/B8829uFVpXlR6ce67a8Y8V714FaVu46o69K6o19E+WXZ7fB/k8wEctOMe2KSfj2mDpwg4xSZ0XBuLgC4MYOzZODdatCmvtPX8K1l7jeEeaWCvdVlRpSn2+p9TpwSSS4JWXkdI8U228syBgAAAAAAAAAAAAAAAAAAAAAAAAAAAAAAAAAAGhQs9eHYQzgbJmbiiHlM5NPsrvThzJ4RZjJGbY3Xo17ytkn96Oj81wl5+pidCMjoWvE61DTOV2f8ANCl7U2DXoXbjngvtQTuvxR4rx4FSdKUT0NtxChX0Tw+z+zIuM0+BEXmsHtwYwXTcLAaTrNcejHwXF+vwLltD9x53jVxlqkvFlwLRwQAAAAAAAAAAAAAAAAAAAAAAAAAAAAAAAAAAAAAY5FyAMgAAeSinxBlPGxXtsbp0q15R6E/vQsr/AIlwl8e8gqUIy2Opa8VrUfVeq7P7dSnY/d+vRklKOaMpJKcE2ld2WaPGPw7ypKjKJ36PELerFtPD3w/s+p9L2dhVSpQpx4QSX7nQjHlWDyFeq6tRzfU6DYiAAAAAAAAAAAAAAAAAAAAAAAAAAAAAAAAAAAAAAAAAAAAAPJRT4jBlNo9BgAAAAAAAAAAAAAAAAAAAAAAAAAAAAAAAAAAAAAAAAAAAAAAAAAAAAAAAAAAAAAAAAAAAAAAAAAAAAAAAAAAAAAAAAAAAAAAAAAAAAAAAAAAAAAAAAAAA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5" name="Imagen 14"/>
          <p:cNvPicPr>
            <a:picLocks noChangeAspect="1"/>
          </p:cNvPicPr>
          <p:nvPr/>
        </p:nvPicPr>
        <p:blipFill>
          <a:blip r:embed="rId9"/>
          <a:stretch>
            <a:fillRect/>
          </a:stretch>
        </p:blipFill>
        <p:spPr>
          <a:xfrm>
            <a:off x="6554594" y="6000780"/>
            <a:ext cx="2232248" cy="750145"/>
          </a:xfrm>
          <a:prstGeom prst="rect">
            <a:avLst/>
          </a:prstGeom>
        </p:spPr>
      </p:pic>
      <p:sp>
        <p:nvSpPr>
          <p:cNvPr id="2" name="AutoShape 2" descr="Resultado de imagen para ESTUDIO ORGANIZACIO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2" name="Picture 4" descr="http://www.kaiprojects.com/images/CulturaOrganizacional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939257">
            <a:off x="427847" y="812168"/>
            <a:ext cx="1831383" cy="9627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rthursen.com/imagenes/articulos/estudio_de_mercad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2824">
            <a:off x="7092280" y="1772816"/>
            <a:ext cx="1330668" cy="12774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mscjoseapacheco.files.wordpress.com/2013/01/estudio-tec.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97550">
            <a:off x="416153" y="2621922"/>
            <a:ext cx="1142365" cy="110729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atochaemprende.wikispaces.com/file/view/3915515098_715251eb57.jpg/299451120/450x450/3915515098_715251eb5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872005">
            <a:off x="7471581" y="3621181"/>
            <a:ext cx="1047921" cy="104792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cursos.campusvirtualsp.org/file.php/108/figuras/modulo2/Check_list.1.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702999">
            <a:off x="589291" y="4520322"/>
            <a:ext cx="1002658" cy="1130999"/>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p:cNvPicPr>
            <a:picLocks noChangeAspect="1"/>
          </p:cNvPicPr>
          <p:nvPr/>
        </p:nvPicPr>
        <p:blipFill>
          <a:blip r:embed="rId9"/>
          <a:stretch>
            <a:fillRect/>
          </a:stretch>
        </p:blipFill>
        <p:spPr>
          <a:xfrm>
            <a:off x="6516216" y="6080878"/>
            <a:ext cx="2232248" cy="7501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366657" y="184621"/>
            <a:ext cx="8229600" cy="936104"/>
          </a:xfrm>
        </p:spPr>
        <p:style>
          <a:lnRef idx="1">
            <a:schemeClr val="accent5"/>
          </a:lnRef>
          <a:fillRef idx="2">
            <a:schemeClr val="accent5"/>
          </a:fillRef>
          <a:effectRef idx="1">
            <a:schemeClr val="accent5"/>
          </a:effectRef>
          <a:fontRef idx="minor">
            <a:schemeClr val="dk1"/>
          </a:fontRef>
        </p:style>
        <p:txBody>
          <a:bodyPr>
            <a:normAutofit/>
          </a:bodyPr>
          <a:lstStyle/>
          <a:p>
            <a:r>
              <a:rPr lang="es-EC" sz="3600" b="1" i="1" dirty="0">
                <a:latin typeface="Century Gothic" pitchFamily="34" charset="0"/>
              </a:rPr>
              <a:t>1</a:t>
            </a:r>
            <a:r>
              <a:rPr lang="es-EC" sz="3600" b="1" i="1" dirty="0" smtClean="0">
                <a:latin typeface="Century Gothic" pitchFamily="34" charset="0"/>
              </a:rPr>
              <a:t>. ESTUDIO ORGANIZACIONAL</a:t>
            </a:r>
            <a:endParaRPr lang="es-EC" sz="3600" b="1" i="1" dirty="0">
              <a:latin typeface="Century Gothic"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315102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a:blip r:embed="rId8">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7" name="6 Marcador de contenido"/>
          <p:cNvSpPr txBox="1">
            <a:spLocks/>
          </p:cNvSpPr>
          <p:nvPr/>
        </p:nvSpPr>
        <p:spPr>
          <a:xfrm>
            <a:off x="3635896" y="1203324"/>
            <a:ext cx="2265741"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1" i="1" u="none" strike="noStrike" kern="1200" cap="none" spc="0" normalizeH="0" baseline="0" noProof="0" dirty="0" smtClean="0">
                <a:ln>
                  <a:noFill/>
                </a:ln>
                <a:solidFill>
                  <a:schemeClr val="tx1"/>
                </a:solidFill>
                <a:effectLst/>
                <a:uLnTx/>
                <a:uFillTx/>
                <a:latin typeface="Century Gothic" pitchFamily="34" charset="0"/>
                <a:ea typeface="+mn-ea"/>
                <a:cs typeface="+mn-cs"/>
              </a:rPr>
              <a:t>Antecedentes</a:t>
            </a:r>
            <a:endParaRPr kumimoji="0" lang="es-EC" sz="18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9" name="6 Marcador de contenido"/>
          <p:cNvSpPr txBox="1">
            <a:spLocks/>
          </p:cNvSpPr>
          <p:nvPr/>
        </p:nvSpPr>
        <p:spPr>
          <a:xfrm>
            <a:off x="6480912" y="2539362"/>
            <a:ext cx="2290006"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1" i="1" u="none" strike="noStrike" kern="1200" cap="none" spc="0" normalizeH="0" baseline="0" noProof="0" dirty="0" smtClean="0">
                <a:ln>
                  <a:noFill/>
                </a:ln>
                <a:solidFill>
                  <a:schemeClr val="tx1"/>
                </a:solidFill>
                <a:effectLst/>
                <a:uLnTx/>
                <a:uFillTx/>
                <a:latin typeface="Century Gothic" pitchFamily="34" charset="0"/>
                <a:ea typeface="+mn-ea"/>
                <a:cs typeface="+mn-cs"/>
              </a:rPr>
              <a:t>Giro del Negocio</a:t>
            </a:r>
            <a:endParaRPr kumimoji="0" lang="es-EC" sz="18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1" name="6 Marcador de contenido"/>
          <p:cNvSpPr txBox="1">
            <a:spLocks/>
          </p:cNvSpPr>
          <p:nvPr/>
        </p:nvSpPr>
        <p:spPr>
          <a:xfrm>
            <a:off x="6515530" y="4869160"/>
            <a:ext cx="2016910" cy="428628"/>
          </a:xfrm>
          <a:prstGeom prst="rect">
            <a:avLst/>
          </a:prstGeom>
        </p:spPr>
        <p:txBody>
          <a:bodyPr vert="horz" lIns="91440" tIns="45720" rIns="91440" bIns="45720" rtlCol="0">
            <a:noAutofit/>
          </a:bodyPr>
          <a:lstStyle/>
          <a:p>
            <a:pPr lvl="0" indent="20638" algn="ctr">
              <a:spcBef>
                <a:spcPct val="20000"/>
              </a:spcBef>
              <a:defRPr/>
            </a:pPr>
            <a:r>
              <a:rPr lang="es-ES" b="1" i="1" dirty="0">
                <a:latin typeface="Century Gothic" pitchFamily="34" charset="0"/>
              </a:rPr>
              <a:t>Estructura Organizacional</a:t>
            </a:r>
            <a:endParaRPr lang="es-EC" b="1" i="1" dirty="0">
              <a:latin typeface="Century Gothic" pitchFamily="34" charset="0"/>
            </a:endParaRPr>
          </a:p>
        </p:txBody>
      </p:sp>
      <p:pic>
        <p:nvPicPr>
          <p:cNvPr id="13" name="Imagen 12"/>
          <p:cNvPicPr>
            <a:picLocks noChangeAspect="1"/>
          </p:cNvPicPr>
          <p:nvPr/>
        </p:nvPicPr>
        <p:blipFill>
          <a:blip r:embed="rId9"/>
          <a:stretch>
            <a:fillRect/>
          </a:stretch>
        </p:blipFill>
        <p:spPr>
          <a:xfrm>
            <a:off x="5929962" y="5805264"/>
            <a:ext cx="2890510" cy="971353"/>
          </a:xfrm>
          <a:prstGeom prst="rect">
            <a:avLst/>
          </a:prstGeom>
        </p:spPr>
      </p:pic>
      <p:sp>
        <p:nvSpPr>
          <p:cNvPr id="14" name="6 Marcador de contenido"/>
          <p:cNvSpPr txBox="1">
            <a:spLocks/>
          </p:cNvSpPr>
          <p:nvPr/>
        </p:nvSpPr>
        <p:spPr>
          <a:xfrm>
            <a:off x="366657" y="3429000"/>
            <a:ext cx="1785950"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1" i="1" u="none" strike="noStrike" kern="1200" cap="none" spc="0" normalizeH="0" baseline="0" noProof="0" dirty="0" smtClean="0">
                <a:ln>
                  <a:noFill/>
                </a:ln>
                <a:solidFill>
                  <a:schemeClr val="tx1"/>
                </a:solidFill>
                <a:effectLst/>
                <a:uLnTx/>
                <a:uFillTx/>
                <a:latin typeface="Century Gothic" pitchFamily="34" charset="0"/>
                <a:ea typeface="+mn-ea"/>
                <a:cs typeface="+mn-cs"/>
              </a:rPr>
              <a:t>Base legal </a:t>
            </a:r>
            <a:endParaRPr kumimoji="0" lang="es-EC" sz="18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6" name="6 Marcador de contenido"/>
          <p:cNvSpPr txBox="1">
            <a:spLocks/>
          </p:cNvSpPr>
          <p:nvPr/>
        </p:nvSpPr>
        <p:spPr>
          <a:xfrm>
            <a:off x="366657" y="5083474"/>
            <a:ext cx="2246877" cy="428628"/>
          </a:xfrm>
          <a:prstGeom prst="rect">
            <a:avLst/>
          </a:prstGeom>
        </p:spPr>
        <p:txBody>
          <a:bodyPr vert="horz" lIns="91440" tIns="45720" rIns="91440" bIns="45720" rtlCol="0">
            <a:noAutofit/>
          </a:bodyPr>
          <a:lstStyle/>
          <a:p>
            <a:pPr marL="0" marR="0" lvl="0" indent="20638" algn="ctr" defTabSz="914400" rtl="0" eaLnBrk="1" fontAlgn="auto" latinLnBrk="0" hangingPunct="1">
              <a:lnSpc>
                <a:spcPct val="100000"/>
              </a:lnSpc>
              <a:spcBef>
                <a:spcPct val="20000"/>
              </a:spcBef>
              <a:spcAft>
                <a:spcPts val="0"/>
              </a:spcAft>
              <a:buClrTx/>
              <a:buSzTx/>
              <a:buFont typeface="Arial" pitchFamily="34" charset="0"/>
              <a:buNone/>
              <a:tabLst/>
              <a:defRPr/>
            </a:pPr>
            <a:r>
              <a:rPr lang="es-ES" b="1" i="1" dirty="0" smtClean="0">
                <a:latin typeface="Century Gothic" pitchFamily="34" charset="0"/>
              </a:rPr>
              <a:t>Direccionamiento Estratégico</a:t>
            </a:r>
            <a:endParaRPr kumimoji="0" lang="es-EC" sz="1800" b="1" i="1"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873404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57200" y="274638"/>
            <a:ext cx="8229600" cy="850106"/>
          </a:xfrm>
          <a:ln w="76200">
            <a:prstDash val="lgDashDotDot"/>
          </a:ln>
        </p:spPr>
        <p:style>
          <a:lnRef idx="2">
            <a:schemeClr val="accent6"/>
          </a:lnRef>
          <a:fillRef idx="1">
            <a:schemeClr val="lt1"/>
          </a:fillRef>
          <a:effectRef idx="0">
            <a:schemeClr val="accent6"/>
          </a:effectRef>
          <a:fontRef idx="minor">
            <a:schemeClr val="dk1"/>
          </a:fontRef>
        </p:style>
        <p:txBody>
          <a:bodyPr>
            <a:normAutofit/>
          </a:bodyPr>
          <a:lstStyle/>
          <a:p>
            <a:r>
              <a:rPr lang="es-EC" sz="3600" b="1" i="1" dirty="0" smtClean="0">
                <a:latin typeface="Century Gothic" pitchFamily="34" charset="0"/>
              </a:rPr>
              <a:t>Giro del Negocio</a:t>
            </a:r>
            <a:endParaRPr lang="es-EC" sz="36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pic>
        <p:nvPicPr>
          <p:cNvPr id="13" name="Imagen 12"/>
          <p:cNvPicPr>
            <a:picLocks noChangeAspect="1"/>
          </p:cNvPicPr>
          <p:nvPr/>
        </p:nvPicPr>
        <p:blipFill>
          <a:blip r:embed="rId4"/>
          <a:stretch>
            <a:fillRect/>
          </a:stretch>
        </p:blipFill>
        <p:spPr>
          <a:xfrm>
            <a:off x="6826372" y="6106501"/>
            <a:ext cx="1994099" cy="670115"/>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4109814378"/>
              </p:ext>
            </p:extLst>
          </p:nvPr>
        </p:nvGraphicFramePr>
        <p:xfrm>
          <a:off x="323528" y="1700808"/>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75" name="Imagen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35880">
            <a:off x="360107" y="3320406"/>
            <a:ext cx="1134383" cy="114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8353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55849" y="260648"/>
            <a:ext cx="8076591" cy="792088"/>
          </a:xfrm>
          <a:ln w="76200">
            <a:solidFill>
              <a:schemeClr val="accent5">
                <a:lumMod val="60000"/>
                <a:lumOff val="40000"/>
              </a:schemeClr>
            </a:solidFill>
            <a:prstDash val="lgDashDotDot"/>
          </a:ln>
        </p:spPr>
        <p:txBody>
          <a:bodyPr>
            <a:normAutofit/>
          </a:bodyPr>
          <a:lstStyle/>
          <a:p>
            <a:r>
              <a:rPr lang="es-EC" sz="3600" b="1" i="1" dirty="0" smtClean="0">
                <a:latin typeface="Century Gothic" pitchFamily="34" charset="0"/>
              </a:rPr>
              <a:t>Estructura Organizacional</a:t>
            </a:r>
            <a:endParaRPr lang="es-EC" sz="3600" b="1" i="1" dirty="0">
              <a:latin typeface="Century Gothic" pitchFamily="34" charset="0"/>
            </a:endParaRPr>
          </a:p>
        </p:txBody>
      </p:sp>
      <p:pic>
        <p:nvPicPr>
          <p:cNvPr id="10" name="Picture 2"/>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pic>
        <p:nvPicPr>
          <p:cNvPr id="9" name="Imagen 8"/>
          <p:cNvPicPr>
            <a:picLocks noChangeAspect="1"/>
          </p:cNvPicPr>
          <p:nvPr/>
        </p:nvPicPr>
        <p:blipFill>
          <a:blip r:embed="rId4"/>
          <a:stretch>
            <a:fillRect/>
          </a:stretch>
        </p:blipFill>
        <p:spPr>
          <a:xfrm>
            <a:off x="6626032" y="6080878"/>
            <a:ext cx="2232248" cy="750145"/>
          </a:xfrm>
          <a:prstGeom prst="rect">
            <a:avLst/>
          </a:prstGeom>
        </p:spPr>
      </p:pic>
      <p:pic>
        <p:nvPicPr>
          <p:cNvPr id="2" name="Imagen 1"/>
          <p:cNvPicPr>
            <a:picLocks noChangeAspect="1"/>
          </p:cNvPicPr>
          <p:nvPr/>
        </p:nvPicPr>
        <p:blipFill>
          <a:blip r:embed="rId5"/>
          <a:stretch>
            <a:fillRect/>
          </a:stretch>
        </p:blipFill>
        <p:spPr>
          <a:xfrm>
            <a:off x="472818" y="1628799"/>
            <a:ext cx="7720342" cy="42484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163055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304800" y="384974"/>
            <a:ext cx="8229600" cy="850106"/>
          </a:xfrm>
          <a:ln w="76200">
            <a:solidFill>
              <a:srgbClr val="92D050"/>
            </a:solidFill>
            <a:prstDash val="lgDashDotDot"/>
          </a:ln>
        </p:spPr>
        <p:txBody>
          <a:bodyPr>
            <a:normAutofit/>
          </a:bodyPr>
          <a:lstStyle/>
          <a:p>
            <a:r>
              <a:rPr lang="es-EC" sz="3600" b="1" i="1" dirty="0" smtClean="0">
                <a:latin typeface="Century Gothic" pitchFamily="34" charset="0"/>
              </a:rPr>
              <a:t>Direccionamiento Estratégico</a:t>
            </a:r>
            <a:endParaRPr lang="es-EC" sz="3600" b="1" i="1" dirty="0">
              <a:latin typeface="Century Gothic" pitchFamily="34" charset="0"/>
            </a:endParaRPr>
          </a:p>
        </p:txBody>
      </p:sp>
      <p:graphicFrame>
        <p:nvGraphicFramePr>
          <p:cNvPr id="14" name="Marcador de contenido 13"/>
          <p:cNvGraphicFramePr>
            <a:graphicFrameLocks noGrp="1"/>
          </p:cNvGraphicFramePr>
          <p:nvPr>
            <p:ph sz="half" idx="2"/>
            <p:extLst>
              <p:ext uri="{D42A27DB-BD31-4B8C-83A1-F6EECF244321}">
                <p14:modId xmlns:p14="http://schemas.microsoft.com/office/powerpoint/2010/main" val="2119626305"/>
              </p:ext>
            </p:extLst>
          </p:nvPr>
        </p:nvGraphicFramePr>
        <p:xfrm>
          <a:off x="152400" y="2105790"/>
          <a:ext cx="1971328" cy="3051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Marcador de contenido 11"/>
          <p:cNvGraphicFramePr>
            <a:graphicFrameLocks noGrp="1"/>
          </p:cNvGraphicFramePr>
          <p:nvPr>
            <p:ph sz="quarter" idx="4"/>
            <p:extLst>
              <p:ext uri="{D42A27DB-BD31-4B8C-83A1-F6EECF244321}">
                <p14:modId xmlns:p14="http://schemas.microsoft.com/office/powerpoint/2010/main" val="1609238146"/>
              </p:ext>
            </p:extLst>
          </p:nvPr>
        </p:nvGraphicFramePr>
        <p:xfrm>
          <a:off x="1979712" y="2039900"/>
          <a:ext cx="6707089" cy="44160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2"/>
          <p:cNvPicPr>
            <a:picLocks noChangeAspect="1" noChangeArrowheads="1"/>
          </p:cNvPicPr>
          <p:nvPr/>
        </p:nvPicPr>
        <p:blipFill>
          <a:blip r:embed="rId13">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43012" name="AutoShape 4" descr="data:image/jpeg;base64,/9j/4AAQSkZJRgABAQAAAQABAAD/2wCEAAkGBhESEBIQEBMQERAQEBQQFRQQFRAQEBQQFRQVFRQQFBQYHSYeFxkjGRYXHy8gIycpLCwsFR8xNTAqNSYrLiwBCQoKDgwOGg8PGiwkHyIsLCovLDEyLik1Liw0LS8sLCwsKiwpLi0sLCwvLzEuMCowLiwsLiwsKSwtLSksLTYvLP/AABEIAOEA4QMBIgACEQEDEQH/xAAcAAEAAQUBAQAAAAAAAAAAAAAABQEDBAYHAgj/xAA+EAABAwIDBAcGBQIGAwEAAAABAAIDBBEFEiEGMUFRBxMiYXGBkRQjMlKhwRVCcoKxYtEzQ1OSsuGi0vAW/8QAGwEBAAIDAQEAAAAAAAAAAAAAAAMEAQIFBgf/xAAwEQACAQMCBAMHBAMAAAAAAAAAAQIDBBEhMQUSQVETYXEiMoGRobHBFNHh8QYz8P/aAAwDAQACEQMRAD8A7iiIgCIiAIiIAiIgCIiAIiIAiIgCIiAIiIAiIgCIiAIiIAiIgCIiAIiIAiIgCIiAIiIAiIgCIiAIiIAiIgCIiAIiIAiIgCIiAIiIAiIgCIiAIiIAiIgCIiAIiIAiIgCKhcFVAEREARUDhzCqgCIiAIiIAiIgCLX9pNtqej7Ds0kxFxFFYutwLjuaPHXkCtDrOmCqLvdQwRt5PzyO8yC0fRQVLinB4bOtacHu7qPPCOnd6fydcRcuoOluZtjURQvbxMRdG8eTrg+oW+4DtJT1jM8D72+Jh7MjCeDm/fd3rNOvCppFkd3wu5tFzVI6d1qv4+JKIiKY5oREQBERAEREARFh1lVY5fX+yAyHSheDUKPNSrb6lASXtoG9epKjktVrcX6twda4BvZXqbayJxsQ4fUICcLr71djqLaHd9VjxShwDmm4PEL0gM4PB4qxUSa2G77qAq8YlMz4aVkMzoWh0ueTJYuJyxNsDZ5DSe1YC45rNwzE2TNJaHNcw5HxvGWSN9r5HD7jQjctVNN4J5W9SMedrT7Z2yt1noZd1k0U+dl9+pF+djZRn4XJK4l8mSK+jY/icO93DyUvFEGtDWizWiwA4BbEB7REQBERAFre3e1YoaYvbYzynJED81tXkcQ0a+JA4rZFw3pkxMvxARX7MELABwzPu9x9C30UFebhBtHT4VbxuLlRnstWQH4sTmc4l8j3FznONyXHiTxKxHyE681gCZe/atLLjuLZ9IVZLYkIa0gZTqO9ZeF4rLR1DZ4Tlc3Wx+F7DvY4cQf++CgetWTNWl2W/AWRRaeUYlVhOLjJZT3PpTBcXZVU8dRH8Mjb2O9p3OYe8EEeSzlzboUry6CphO6OVjx3dY0gj1ZfzXSV26U+eCkfMb6gre4nTWyenpugiIpCmEREAREQBazVVfbd+o/ytmWk4ySyaRv9WYeDtfv9EBkGr9e5SMNBpd978hpbzWFs/T3BldzLW+W9329VMoDX8cwZ2Uuju8cW73DvHP8AlavSvc2QZQcwcCAAb3B5LpKXQFtzGR53CzGfG6+jW2F3HuHH1UPis7+sp5KaRt6kGBhdd8Ia4dd14AIzOysIA45hrYLJxDFw2KoLGmR8AILCHAOOUE20Jc0BwJIB4rXJJWzENizTh7WvfBlmgic+MNBmoJn2yObp2b2I5KCpNbI6lnbS9+S09Mrbr8864T7rdZrcOm9qIMsYqmwiVk8cYYJYs+R0FRCDZwvazgQeW5bRZYWHYRHCXOaZHvfYOkme6WVwF8rS5x3C50HNZb5ABckAd+i3hHlRWuq/iyWNksbJfRbLstuyWcFxkhG5XRVniAsOOpY7RrmnwIV1SFQyfbBa5vor7XXAPMXUTLqWs+dwH7d7voCpdAERUzDdx+qAquF9L9CWYoHn4Z4GOB4Xbdjh9B6rui07pO2TdW0ofCM1TTEyRji9pHvIfEgAjvaFFVhzRwX+H3HgVlJ7PQ4ZVU7bdnfvWJ1JWa18bh8pGhB0c0jeCCo6bELaaHgufyHrf1KPOdOsWGZlIYJhU1XPHTQNzSSG3c0fme48GgakrPIYd0kstnZOgyjcKepnO6WVsbe/q2kk+r7eS6ao3Z3BGUdLFTR/DEy19xc46uee8uJPmpJdGnHlikeNuq3j1pVO4REW5WCIiAIiIAoLanBzKwSRi8jBu4uZyHeN481OEqExJ5eLn/4IDVqTFqhrQ1lsrNLEbud++6yI9sJA4NfHck27IJJPcAq0mGyPLs3Ybm0c7e4cwOPipSnjgg1Gr+LnWLvAch4IDMoK10guY5GfqaWj6rziOMxU5b1xcwO3PySOjFvme0EN81jTbVQt3uF/FWmbWQu0GYk8Gguv3aLDz0N4OKftrK8nj64f2Iyhp4JXupmSA9WXVNHPC9rnxsefeRtcPledWne1zb7lOUOHOziaoIfUNaYwWOf1QZf42RnRjnADNv3WvZW6PCoS9tQYY2TAkhzQGvAIIs4ttm0PG6lVHCnjcuXF3z6Qbw1rnfPXD7Pd93nQKFxCc+8jdxO47iy2nkppW5YGu+JodbmAfTkpSgWqfAYJImPawRSOY12aLsEOIvuGhHcVjuxB0R6uVjy8aAsa5zX8i238KTiqwwsj4E5GgcAB9rLE2p2rhoYhJLmc55IZG22ZxG/foANLnvWJSUVlklKlOrNQgst9C/hdM8uM0oym1mMO9rTvc7vP081KLjW0HSnLUwS07YWwiUBudsjnPAzAkbhe4BB8VldH3SH1Nqasf7om0cpuRGfkeeDOR/L4bqyuqblyo7M+BXUKLqyWq6b6d9H9Dra4R0i1ufEpy0nsFsdxpqxjWkeoK7ZiWJxwwPne4BjGF97ix00A5k6Ac7r5yqZy97nu1c9xcT3k3JUN7PRROh/jNu3UnWeyWPnr+PqXYcZqWfBPOz9Msjf4Kl8O6RsRhI9+ZWje2cCQH93xfVa9ZYeJ1GRotvdc+ABsqVOU84iz095Rt/DcqsU16G67V0lBiVHLiLXR0VfFpJG5wyVDg24DRvLyNxAvcWN965Y6lf3HwIKm6OWPLcgF3fr6q5HSi1+fLTiR9lcnVwtTz1CwVSTUG8dF2XYwMCwF1RPHE6SOnY91jLMbRsHM9/ADS5I1C+lNi9i6TD4bUwzueBnndZz5PMaBvJo08Tqvns0fLXuOh/7UlgWOT0rrwySRH+k2be/5mHRw7iFiFyo6tC54LUqezGePJ9fifSqLXdiNqxXU+ZwDZ4iGStG7Nwe3+lw/gjgtiXQjJSWUeRrUZ0ZunNYaCIi2IgiIgCIiA8TfC79J/ha9NiLQ0bty2RaJtPgk0d3MewxOdYA5g8XubWtY253QGJiu0uXRurlEitdK9vWnslzQQNwFxfx0WH7C69yblXTBZAb+zCoSLtYy3cAobamrEEbWx2a9xtpvAsoGHFpmCzXmylcC2cFe18s00ocx+SzclrFoN7kHv9EBDUm0c7HXzE9xW3YPtVHL2XWa9e29GlN/qVHrH/6qyejKPOC2eUAH5WZvJwtb0QGwgrFqq+xDGAvldua3f4nkO9UfgUzDlhltE7Q9Zdz2Dm0/m8DbxUnQYZHCOyLuPxPdq9x7z9tyAsYbhZaetlIdKRbT4WD5W/crQ+l/AaiR0NTE10sUcbo3tYC5zDmzCTKNSCNCeGULpyLSpBTjyss2lzO1qqrDdHy62rYTa4urwK650s7OySwMqoACabO6RgAu6M2JkHMty+hPJchjbYDS3G2+1zey41ej4TwfR+F8Q/W0+Z4z1Xb+yXwqGWpLIZJZBTQNL3FznOjhhb8TmtOgOtgOJcAr2I4C5+IT0tLGXZZ3sY0XOVjXWu5x3AcSSo6LEXthdALCOSRsj7DtOLAcrS7i0XJtz1W3U+0/Wy1b6dgh6xruriDgZ6iqqHdU1zzvdlD3ODR2W6bzqsR5ZLDJK7rUZOUEsYaS6J5WG/V5+HVammyUbw3rMp6vOYxIAerLxqQHcdNVhVdI2RuV1xbcRvH9wtznwik96zNJkohFFIYLOLnuLmzVha74mNkyss2xtl1ULWYaWRxNyOM0revBa4u9w64YDEG3aTbNe50cFq4uLyiSNanXi4TW/wANMZ79semUa5HhBB+PTwsf5We1tgByFllVlF1ZAL4nktDj1TxIGk/lc4aX8CVjrEpye5LQoUqazTW5SyOZfQ+Vt6qqStfke5gvky5jp2M5s3S9yTyG4AlYim3hG9acKcOaexsWxG0PsdYx5d7pxEE3LI74XnvadfAHmu9hfLVFBI1uaQWDtDqNTzC7x0abQe00TWuN5af3L77y0D3b/Nuni0ro2k8N0zxvHrVzhG6Sx0f4/b5G2oiLoHkQiIgCIiAKB2mffKzldx89B91PLWcZPvn34Zf+IQGvyUwWHPEpedRNVLZAYMsa23o7P+O3vjP/ADH2WpOkW1dH7u3MObGH0Lv7oDdUREAREQBWqqqZGx0kjmsYwXc5xs0DmSrq1zbfZE18DWNmfC+Ml7eMTnW3SM4jkd4ufBaybS03JaMYSmlUeI9Xuc6246Q31ZMFPmjpQbE7ny97uTf6fXkNLWbjOB1FJJ1dVGWH8rh2o3jmx3H+RxssFcKq5uWZ7n1Wwhb06KjbY5fv5vzKqglsQQbEG4sbEHmFn4Lg0lVPHTxEB8rsuY6hjQC58hHGzRu4kgLrdB0R4ZGwNfCZn21klfJnJ59kgN8gFLRt5VVko8S4xTspKDWW9fgcspNo3tY2J7WOiy9U4hrWzmnLw98Al4NJvvBOvJTJxWaphe6me2KpkqnPla2RkEhgDGCBrHEtvGyzhlB00JHFeukHYRlCY5qcu6iVxYWPOYseBmFjxaQDv1FuN9NNWs+am+WRJbeBe01XpLGvbr1yv+1SZuOL0dPIH1NRI45IoacvgDH9dX5c0rxcgPa1lszri5IN9dddxjDRBI1odnZJFHMxxbkcY5G5m5m3OV3dcq02uJEUcl3wxPLgwEN0c4GQA20JtvN+CtbQY51kz5nixkddrG7msHZYwdzWgDyWranstSanGVt78vZSfbHRLHXu+3Qt5wN/f/Gn1RkVz5rAbWB7c3AGx9ePJZUtc25JIFyStXCSWME1O5pTfNzLBm1892htrD66Lq3RLszPTRTTTjJ7T1ZYw/EI2hxDnjgTn3bxbXkub7EU0VZX08EmYxXc5xH5ixjpBHf5ezqe/wA19DK/Z0se2zyn+Q8QTSt6ez1fz0+oREXRPHBERAEREAWubRMtKD8zPqD/ANhbGoPadmkbuRLfUX+yA16Y6LXsVlynx0WwS7lAYtTOcC5oJEfadbg0m1z3XI9UBYp2krZNlajqqht9zx1Z87W+oCgKE6KSYEB01Fh4TW9bC1/5rWd+oaH+/msxAEREAREQGJieFw1EZinY2SN28OHHmDvB7xquY4/0OSNJfQyte3f1U5ykdzZALHzA8V1lFHOnGfvIt217XtnmlLBzjo12DqqWZ1TV9Wx3VujjjY7rD2i0ue5w0GjQABfeVvuJ4jHTxPmlOWONuYneeQAHEk2A8VlKJ2pwIVlJLTZsheGlrt9ntcHNJHEXAuihyRxAzUuHdV1UuHu1n08jjO2G2UtfILjJCwnq4xra/wCdx4uPoOHM68pLG9mKyjJFRC4MB/xWduIjnmG7zse5RTZQdxC4lRT5sz3PptlUtvCUbdrlXYuNFyBzKjXnrHOIBDrnLcENc1ptYcwCLeKkmO1vyBP0K3T/APPCXZmlqGj3tKZai43mJ88nXt8MtneMYVi0jltnI4/X5I04dGzlRJY/MOPA7u9pUlgWB+21MdPH1cb5XFodKXZA4NLrGwJ1tYd5VrEIN/8Au8xvXvZ3EOoqYZh/lSxyeTXAkel1YlozlUU5RaXw9TvGwXRrHh5Mr39dUOblDg3JHG02u1jbk3Nhdx5cNb7qqNcCARuOo8FVXoxUVhHlqtWdWXNN5YREWSMIiIAiIgCi9oo7wE/K5p+tvupRRe0c4bAR85Dfuf4QGqyblk7LgGpc1wBa+B7SDqCMzbgjwUVNWhSmxbS+ofJ+WOO37nkWHo0oCKx3AjSTdm5gkN2HkeMZ7xw5jwKRrfMboWzQSMcPylwPEPaLtcPNc8pJ+yPBAbPspW5XmI7n6j9Q/uP4W1rnWHTkTxEf6rP+QC6KgCIiAIiIAiIgCIiAo5t9DuOi+bulKnEWKVTYwGNzREBgDWjNDGTYDTUknzX0kvnvpfiH4nUk7yICPDqWD+QVDW906fDf9rXl+UaK2Z3zHnwX0Z0XwNfglMx4BY6OVjgdxaZZQR6L5yC+kOiZtsHpb8pT5dfIoqG5c4nnw1nv+DhuLYeYJJIHfFBK+E34hji0O8xY+ah2CzrcjbyK6L0xYZ1WIGQDs1MLZP3t9276NYfNc8qd4PMLSqtcFqyqZSkfTexGIdfh1LJvJga0/qZ2HfVpU4uedCeJ9ZQPi4wTuH7ZAHj/AMs66GrdN5imefu4eHXnHz/oIiLcrBERAFRCvDnID1daztjU/A0cASfE2sp58uhtvtpfdfgtYngEtw/4gbG+8HigNQqXrouyeG9TTNuLPk967ndw0b5Nt9Vqs2z7OL/LetroMaa/snR7W3PI8CR58O9ATBcuXS0/VzSRfI9zR4A6fSy6J7UFpGKOEtRJI3cSB45QG5vOyAx4XWc13JzT6EFdMzLnLaW/FbI3aG1swHle6A2HOmZYDK0EAg6EAjwK9e1hAZ2ZC5YPtSr7SgMzMmZYXtQVfaUBm5lTMsT2kJ7SgMvMuHdOVNauY8f5tMz1Y+QH6Fq7DWYpHFG+WVwZHG0vc47g0byuI9I21cWIyRGFrmNhY9ueUtBfmLSLNF8tsp3nioK8ko4Z1eF0pyrc0Vp1NEaF9K9G0eXCaMc4c3+5znfdfOAhA3mx5WO9fQfRtjDJcMpw3QwMFO8cQ+MDXzaWu/cord6svcXg1Tj6mP0uYL11EKho7dI7rD3wOs2UeXZf+xcAxFhEh5HX1X1LitTGIJjNrEIZDIOcYYc49Lr5gleJA0HskN3k39VvWwitw1ykmux1HoCqe1WR82Qv9C8H+Quw3XAOirG4qKrc6d4bHLF1ROpDHZmua539OhF+F13lsq2oSTjhEPFKUoVuZrdL9i+qrw0r2pzlhERAUKsTLIXhzUBFzudwUJidPO/VoYHcDcg25HmFtLolbNOgNENHWcY2nvDx91doaSpa/OWNGhHxX3rdvZwvPswQGuF0/IBQ7cBnB7Lx4Obf63W9ezBPZQgNJGG1Q/0z/uH2Xt+HVB4Rj9zj9lufsoVPZQgIKljka1rT+VoGncr+ZyljShU9lCAig4pnKlPYwqGjCAi+sKoZnKV9iCp7AEBEuqHLw6rcpf8ADwqfhwQGnbVwS1NJLTt3vDSOAJa9rsp7jay5dNsTXA2bA8i/zRW9cy+gvw0J+FtUc6UZ6su297Vt1ywxg4NTbA1zz7wNjHec7vpp9V0DZbD3UUJija453Z3ucblzrAbgAALDct4/DAq/ho5JGnGOxrXvK1fSb07GsV8s00UkTgMkrHRuH9LgWn6Fc4qOiupBPVvY8cM5LHW5HQg/RdvGHDkvQw8LaUFLcjo3FSi/YZw6n6MK8nUwNHMvc76Buq7Hg4dHFFEderjZHc7zlaG3PopAUQV1lKAsQpxhsb17urXSU3sXYHrICtRsV0LcqlUREAVFVUQHkhUsvVlSyA82Sy9WVbIDxlSy92VLIDzZUyq5ZUsgPGVC1XLKlkB4ATKrllTKgPGVMquWSyAt5Uyq5ZLIC1lVcquWVLIDxlTKvdlWyA8WVMquZUsgLeVegF6slkAC9KiqgCIiAIiICiWVUQFLJZVRAUsiqiAollVEBSyWVUQBERAUsqoiAIiIAlkRAEsiIClkVUQFLKqIgCIiAIiIAiIgCIiAIiIAiIgCIiAIiIAiIgCIiAIiIAiIgCIiAIiIAiIgCIiAIiID/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3" name="CuadroTexto 12"/>
          <p:cNvSpPr txBox="1"/>
          <p:nvPr/>
        </p:nvSpPr>
        <p:spPr>
          <a:xfrm>
            <a:off x="309398" y="1508619"/>
            <a:ext cx="82296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dirty="0" smtClean="0">
                <a:latin typeface="Century Gothic" panose="020B0502020202020204" pitchFamily="34" charset="0"/>
              </a:rPr>
              <a:t>Obtención de un criterio común en la empresa</a:t>
            </a:r>
            <a:endParaRPr lang="es-ES" dirty="0">
              <a:latin typeface="Century Gothic" panose="020B0502020202020204" pitchFamily="34" charset="0"/>
            </a:endParaRPr>
          </a:p>
        </p:txBody>
      </p:sp>
      <p:pic>
        <p:nvPicPr>
          <p:cNvPr id="4098" name="Picture 2" descr="http://www.elimco.com/img/valores_empresa.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009675">
            <a:off x="121455" y="5489539"/>
            <a:ext cx="1217605" cy="12355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3.bp.blogspot.com/-lJhVjbGBLMs/UKsc1xkkcyI/AAAAAAAAABA/Ra8fz1QfnZM/s1600/correct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76009" y="291766"/>
            <a:ext cx="840693" cy="928373"/>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p:cNvPicPr>
            <a:picLocks noChangeAspect="1"/>
          </p:cNvPicPr>
          <p:nvPr/>
        </p:nvPicPr>
        <p:blipFill>
          <a:blip r:embed="rId16"/>
          <a:stretch>
            <a:fillRect/>
          </a:stretch>
        </p:blipFill>
        <p:spPr>
          <a:xfrm>
            <a:off x="6876256" y="6164966"/>
            <a:ext cx="1982024" cy="666057"/>
          </a:xfrm>
          <a:prstGeom prst="rect">
            <a:avLst/>
          </a:prstGeom>
        </p:spPr>
      </p:pic>
    </p:spTree>
    <p:extLst>
      <p:ext uri="{BB962C8B-B14F-4D97-AF65-F5344CB8AC3E}">
        <p14:creationId xmlns:p14="http://schemas.microsoft.com/office/powerpoint/2010/main" val="32853033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57200" y="274638"/>
            <a:ext cx="8229600" cy="778098"/>
          </a:xfrm>
          <a:ln w="76200">
            <a:solidFill>
              <a:srgbClr val="FF6699"/>
            </a:solidFill>
            <a:prstDash val="lgDashDotDot"/>
          </a:ln>
        </p:spPr>
        <p:txBody>
          <a:bodyPr>
            <a:normAutofit/>
          </a:bodyPr>
          <a:lstStyle/>
          <a:p>
            <a:r>
              <a:rPr lang="es-EC" sz="3600" b="1" i="1" dirty="0" smtClean="0">
                <a:latin typeface="Century Gothic" pitchFamily="34" charset="0"/>
              </a:rPr>
              <a:t>Base Legal</a:t>
            </a:r>
            <a:endParaRPr lang="es-EC" sz="3600" b="1" i="1" dirty="0">
              <a:latin typeface="Century Gothic" pitchFamily="34" charset="0"/>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33532359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a:blip r:embed="rId8">
            <a:duotone>
              <a:schemeClr val="accent5">
                <a:shade val="45000"/>
                <a:satMod val="135000"/>
              </a:schemeClr>
              <a:prstClr val="white"/>
            </a:duotone>
          </a:blip>
          <a:srcRect/>
          <a:stretch>
            <a:fillRect/>
          </a:stretch>
        </p:blipFill>
        <p:spPr bwMode="auto">
          <a:xfrm>
            <a:off x="8858280" y="0"/>
            <a:ext cx="285720" cy="6858000"/>
          </a:xfrm>
          <a:prstGeom prst="rect">
            <a:avLst/>
          </a:prstGeom>
          <a:noFill/>
          <a:ln w="9525">
            <a:noFill/>
            <a:miter lim="800000"/>
            <a:headEnd/>
            <a:tailEnd/>
          </a:ln>
          <a:effectLst/>
        </p:spPr>
      </p:pic>
      <p:sp>
        <p:nvSpPr>
          <p:cNvPr id="43012" name="AutoShape 4" descr="data:image/jpeg;base64,/9j/4AAQSkZJRgABAQAAAQABAAD/2wCEAAkGBhESEBIQEBMQERAQEBQQFRQQFRAQEBQQFRQVFRQQFBQYHSYeFxkjGRYXHy8gIycpLCwsFR8xNTAqNSYrLiwBCQoKDgwOGg8PGiwkHyIsLCovLDEyLik1Liw0LS8sLCwsKiwpLi0sLCwvLzEuMCowLiwsLiwsKSwtLSksLTYvLP/AABEIAOEA4QMBIgACEQEDEQH/xAAcAAEAAQUBAQAAAAAAAAAAAAAABQEDBAYHAgj/xAA+EAABAwIDBAcGBQIGAwEAAAABAAIDBBEFEiEGMUFRBxMiYXGBkRQjMlKhwRVCcoKxYtEzQ1OSsuGi0vAW/8QAGwEBAAIDAQEAAAAAAAAAAAAAAAMEAQIFBgf/xAAwEQACAQMCBAMHBAMAAAAAAAAAAQIDBBEhMQUSQVETYXEiMoGRobHBFNHh8QYz8P/aAAwDAQACEQMRAD8A7iiIgCIiAIiIAiIgCIiAIiIAiIgCIiAIiIAiIgCIiAIiIAiIgCIiAIiIAiIgCIiAIiIAiIgCIiAIiIAiIgCIiAIiIAiIgCIiAIiIAiIgCIiAIiIAiIgCIiAIiIAiIgCKhcFVAEREARUDhzCqgCIiAIiIAiIgCLX9pNtqej7Ds0kxFxFFYutwLjuaPHXkCtDrOmCqLvdQwRt5PzyO8yC0fRQVLinB4bOtacHu7qPPCOnd6fydcRcuoOluZtjURQvbxMRdG8eTrg+oW+4DtJT1jM8D72+Jh7MjCeDm/fd3rNOvCppFkd3wu5tFzVI6d1qv4+JKIiKY5oREQBERAEREARFh1lVY5fX+yAyHSheDUKPNSrb6lASXtoG9epKjktVrcX6twda4BvZXqbayJxsQ4fUICcLr71djqLaHd9VjxShwDmm4PEL0gM4PB4qxUSa2G77qAq8YlMz4aVkMzoWh0ueTJYuJyxNsDZ5DSe1YC45rNwzE2TNJaHNcw5HxvGWSN9r5HD7jQjctVNN4J5W9SMedrT7Z2yt1noZd1k0U+dl9+pF+djZRn4XJK4l8mSK+jY/icO93DyUvFEGtDWizWiwA4BbEB7REQBERAFre3e1YoaYvbYzynJED81tXkcQ0a+JA4rZFw3pkxMvxARX7MELABwzPu9x9C30UFebhBtHT4VbxuLlRnstWQH4sTmc4l8j3FznONyXHiTxKxHyE681gCZe/atLLjuLZ9IVZLYkIa0gZTqO9ZeF4rLR1DZ4Tlc3Wx+F7DvY4cQf++CgetWTNWl2W/AWRRaeUYlVhOLjJZT3PpTBcXZVU8dRH8Mjb2O9p3OYe8EEeSzlzboUry6CphO6OVjx3dY0gj1ZfzXSV26U+eCkfMb6gre4nTWyenpugiIpCmEREAREQBazVVfbd+o/ytmWk4ySyaRv9WYeDtfv9EBkGr9e5SMNBpd978hpbzWFs/T3BldzLW+W9329VMoDX8cwZ2Uuju8cW73DvHP8AlavSvc2QZQcwcCAAb3B5LpKXQFtzGR53CzGfG6+jW2F3HuHH1UPis7+sp5KaRt6kGBhdd8Ia4dd14AIzOysIA45hrYLJxDFw2KoLGmR8AILCHAOOUE20Jc0BwJIB4rXJJWzENizTh7WvfBlmgic+MNBmoJn2yObp2b2I5KCpNbI6lnbS9+S09Mrbr8864T7rdZrcOm9qIMsYqmwiVk8cYYJYs+R0FRCDZwvazgQeW5bRZYWHYRHCXOaZHvfYOkme6WVwF8rS5x3C50HNZb5ABckAd+i3hHlRWuq/iyWNksbJfRbLstuyWcFxkhG5XRVniAsOOpY7RrmnwIV1SFQyfbBa5vor7XXAPMXUTLqWs+dwH7d7voCpdAERUzDdx+qAquF9L9CWYoHn4Z4GOB4Xbdjh9B6rui07pO2TdW0ofCM1TTEyRji9pHvIfEgAjvaFFVhzRwX+H3HgVlJ7PQ4ZVU7bdnfvWJ1JWa18bh8pGhB0c0jeCCo6bELaaHgufyHrf1KPOdOsWGZlIYJhU1XPHTQNzSSG3c0fme48GgakrPIYd0kstnZOgyjcKepnO6WVsbe/q2kk+r7eS6ao3Z3BGUdLFTR/DEy19xc46uee8uJPmpJdGnHlikeNuq3j1pVO4REW5WCIiAIiIAoLanBzKwSRi8jBu4uZyHeN481OEqExJ5eLn/4IDVqTFqhrQ1lsrNLEbud++6yI9sJA4NfHck27IJJPcAq0mGyPLs3Ybm0c7e4cwOPipSnjgg1Gr+LnWLvAch4IDMoK10guY5GfqaWj6rziOMxU5b1xcwO3PySOjFvme0EN81jTbVQt3uF/FWmbWQu0GYk8Gguv3aLDz0N4OKftrK8nj64f2Iyhp4JXupmSA9WXVNHPC9rnxsefeRtcPledWne1zb7lOUOHOziaoIfUNaYwWOf1QZf42RnRjnADNv3WvZW6PCoS9tQYY2TAkhzQGvAIIs4ttm0PG6lVHCnjcuXF3z6Qbw1rnfPXD7Pd93nQKFxCc+8jdxO47iy2nkppW5YGu+JodbmAfTkpSgWqfAYJImPawRSOY12aLsEOIvuGhHcVjuxB0R6uVjy8aAsa5zX8i238KTiqwwsj4E5GgcAB9rLE2p2rhoYhJLmc55IZG22ZxG/foANLnvWJSUVlklKlOrNQgst9C/hdM8uM0oym1mMO9rTvc7vP081KLjW0HSnLUwS07YWwiUBudsjnPAzAkbhe4BB8VldH3SH1Nqasf7om0cpuRGfkeeDOR/L4bqyuqblyo7M+BXUKLqyWq6b6d9H9Dra4R0i1ufEpy0nsFsdxpqxjWkeoK7ZiWJxwwPne4BjGF97ix00A5k6Ac7r5yqZy97nu1c9xcT3k3JUN7PRROh/jNu3UnWeyWPnr+PqXYcZqWfBPOz9Msjf4Kl8O6RsRhI9+ZWje2cCQH93xfVa9ZYeJ1GRotvdc+ABsqVOU84iz095Rt/DcqsU16G67V0lBiVHLiLXR0VfFpJG5wyVDg24DRvLyNxAvcWN965Y6lf3HwIKm6OWPLcgF3fr6q5HSi1+fLTiR9lcnVwtTz1CwVSTUG8dF2XYwMCwF1RPHE6SOnY91jLMbRsHM9/ADS5I1C+lNi9i6TD4bUwzueBnndZz5PMaBvJo08Tqvns0fLXuOh/7UlgWOT0rrwySRH+k2be/5mHRw7iFiFyo6tC54LUqezGePJ9fifSqLXdiNqxXU+ZwDZ4iGStG7Nwe3+lw/gjgtiXQjJSWUeRrUZ0ZunNYaCIi2IgiIgCIiA8TfC79J/ha9NiLQ0bty2RaJtPgk0d3MewxOdYA5g8XubWtY253QGJiu0uXRurlEitdK9vWnslzQQNwFxfx0WH7C69yblXTBZAb+zCoSLtYy3cAobamrEEbWx2a9xtpvAsoGHFpmCzXmylcC2cFe18s00ocx+SzclrFoN7kHv9EBDUm0c7HXzE9xW3YPtVHL2XWa9e29GlN/qVHrH/6qyejKPOC2eUAH5WZvJwtb0QGwgrFqq+xDGAvldua3f4nkO9UfgUzDlhltE7Q9Zdz2Dm0/m8DbxUnQYZHCOyLuPxPdq9x7z9tyAsYbhZaetlIdKRbT4WD5W/crQ+l/AaiR0NTE10sUcbo3tYC5zDmzCTKNSCNCeGULpyLSpBTjyss2lzO1qqrDdHy62rYTa4urwK650s7OySwMqoACabO6RgAu6M2JkHMty+hPJchjbYDS3G2+1zey41ej4TwfR+F8Q/W0+Z4z1Xb+yXwqGWpLIZJZBTQNL3FznOjhhb8TmtOgOtgOJcAr2I4C5+IT0tLGXZZ3sY0XOVjXWu5x3AcSSo6LEXthdALCOSRsj7DtOLAcrS7i0XJtz1W3U+0/Wy1b6dgh6xruriDgZ6iqqHdU1zzvdlD3ODR2W6bzqsR5ZLDJK7rUZOUEsYaS6J5WG/V5+HVammyUbw3rMp6vOYxIAerLxqQHcdNVhVdI2RuV1xbcRvH9wtznwik96zNJkohFFIYLOLnuLmzVha74mNkyss2xtl1ULWYaWRxNyOM0revBa4u9w64YDEG3aTbNe50cFq4uLyiSNanXi4TW/wANMZ79semUa5HhBB+PTwsf5We1tgByFllVlF1ZAL4nktDj1TxIGk/lc4aX8CVjrEpye5LQoUqazTW5SyOZfQ+Vt6qqStfke5gvky5jp2M5s3S9yTyG4AlYim3hG9acKcOaexsWxG0PsdYx5d7pxEE3LI74XnvadfAHmu9hfLVFBI1uaQWDtDqNTzC7x0abQe00TWuN5af3L77y0D3b/Nuni0ro2k8N0zxvHrVzhG6Sx0f4/b5G2oiLoHkQiIgCIiAKB2mffKzldx89B91PLWcZPvn34Zf+IQGvyUwWHPEpedRNVLZAYMsa23o7P+O3vjP/ADH2WpOkW1dH7u3MObGH0Lv7oDdUREAREQBWqqqZGx0kjmsYwXc5xs0DmSrq1zbfZE18DWNmfC+Ml7eMTnW3SM4jkd4ufBaybS03JaMYSmlUeI9Xuc6246Q31ZMFPmjpQbE7ny97uTf6fXkNLWbjOB1FJJ1dVGWH8rh2o3jmx3H+RxssFcKq5uWZ7n1Wwhb06KjbY5fv5vzKqglsQQbEG4sbEHmFn4Lg0lVPHTxEB8rsuY6hjQC58hHGzRu4kgLrdB0R4ZGwNfCZn21klfJnJ59kgN8gFLRt5VVko8S4xTspKDWW9fgcspNo3tY2J7WOiy9U4hrWzmnLw98Al4NJvvBOvJTJxWaphe6me2KpkqnPla2RkEhgDGCBrHEtvGyzhlB00JHFeukHYRlCY5qcu6iVxYWPOYseBmFjxaQDv1FuN9NNWs+am+WRJbeBe01XpLGvbr1yv+1SZuOL0dPIH1NRI45IoacvgDH9dX5c0rxcgPa1lszri5IN9dddxjDRBI1odnZJFHMxxbkcY5G5m5m3OV3dcq02uJEUcl3wxPLgwEN0c4GQA20JtvN+CtbQY51kz5nixkddrG7msHZYwdzWgDyWranstSanGVt78vZSfbHRLHXu+3Qt5wN/f/Gn1RkVz5rAbWB7c3AGx9ePJZUtc25JIFyStXCSWME1O5pTfNzLBm1892htrD66Lq3RLszPTRTTTjJ7T1ZYw/EI2hxDnjgTn3bxbXkub7EU0VZX08EmYxXc5xH5ixjpBHf5ezqe/wA19DK/Z0se2zyn+Q8QTSt6ez1fz0+oREXRPHBERAEREAWubRMtKD8zPqD/ANhbGoPadmkbuRLfUX+yA16Y6LXsVlynx0WwS7lAYtTOcC5oJEfadbg0m1z3XI9UBYp2krZNlajqqht9zx1Z87W+oCgKE6KSYEB01Fh4TW9bC1/5rWd+oaH+/msxAEREAREQGJieFw1EZinY2SN28OHHmDvB7xquY4/0OSNJfQyte3f1U5ykdzZALHzA8V1lFHOnGfvIt217XtnmlLBzjo12DqqWZ1TV9Wx3VujjjY7rD2i0ue5w0GjQABfeVvuJ4jHTxPmlOWONuYneeQAHEk2A8VlKJ2pwIVlJLTZsheGlrt9ntcHNJHEXAuihyRxAzUuHdV1UuHu1n08jjO2G2UtfILjJCwnq4xra/wCdx4uPoOHM68pLG9mKyjJFRC4MB/xWduIjnmG7zse5RTZQdxC4lRT5sz3PptlUtvCUbdrlXYuNFyBzKjXnrHOIBDrnLcENc1ptYcwCLeKkmO1vyBP0K3T/APPCXZmlqGj3tKZai43mJ88nXt8MtneMYVi0jltnI4/X5I04dGzlRJY/MOPA7u9pUlgWB+21MdPH1cb5XFodKXZA4NLrGwJ1tYd5VrEIN/8Au8xvXvZ3EOoqYZh/lSxyeTXAkel1YlozlUU5RaXw9TvGwXRrHh5Mr39dUOblDg3JHG02u1jbk3Nhdx5cNb7qqNcCARuOo8FVXoxUVhHlqtWdWXNN5YREWSMIiIAiIgCi9oo7wE/K5p+tvupRRe0c4bAR85Dfuf4QGqyblk7LgGpc1wBa+B7SDqCMzbgjwUVNWhSmxbS+ofJ+WOO37nkWHo0oCKx3AjSTdm5gkN2HkeMZ7xw5jwKRrfMboWzQSMcPylwPEPaLtcPNc8pJ+yPBAbPspW5XmI7n6j9Q/uP4W1rnWHTkTxEf6rP+QC6KgCIiAIiIAiIgCIiAo5t9DuOi+bulKnEWKVTYwGNzREBgDWjNDGTYDTUknzX0kvnvpfiH4nUk7yICPDqWD+QVDW906fDf9rXl+UaK2Z3zHnwX0Z0XwNfglMx4BY6OVjgdxaZZQR6L5yC+kOiZtsHpb8pT5dfIoqG5c4nnw1nv+DhuLYeYJJIHfFBK+E34hji0O8xY+ah2CzrcjbyK6L0xYZ1WIGQDs1MLZP3t9276NYfNc8qd4PMLSqtcFqyqZSkfTexGIdfh1LJvJga0/qZ2HfVpU4uedCeJ9ZQPi4wTuH7ZAHj/AMs66GrdN5imefu4eHXnHz/oIiLcrBERAFRCvDnID1daztjU/A0cASfE2sp58uhtvtpfdfgtYngEtw/4gbG+8HigNQqXrouyeG9TTNuLPk967ndw0b5Nt9Vqs2z7OL/LetroMaa/snR7W3PI8CR58O9ATBcuXS0/VzSRfI9zR4A6fSy6J7UFpGKOEtRJI3cSB45QG5vOyAx4XWc13JzT6EFdMzLnLaW/FbI3aG1swHle6A2HOmZYDK0EAg6EAjwK9e1hAZ2ZC5YPtSr7SgMzMmZYXtQVfaUBm5lTMsT2kJ7SgMvMuHdOVNauY8f5tMz1Y+QH6Fq7DWYpHFG+WVwZHG0vc47g0byuI9I21cWIyRGFrmNhY9ueUtBfmLSLNF8tsp3nioK8ko4Z1eF0pyrc0Vp1NEaF9K9G0eXCaMc4c3+5znfdfOAhA3mx5WO9fQfRtjDJcMpw3QwMFO8cQ+MDXzaWu/cord6svcXg1Tj6mP0uYL11EKho7dI7rD3wOs2UeXZf+xcAxFhEh5HX1X1LitTGIJjNrEIZDIOcYYc49Lr5gleJA0HskN3k39VvWwitw1ykmux1HoCqe1WR82Qv9C8H+Quw3XAOirG4qKrc6d4bHLF1ROpDHZmua539OhF+F13lsq2oSTjhEPFKUoVuZrdL9i+qrw0r2pzlhERAUKsTLIXhzUBFzudwUJidPO/VoYHcDcg25HmFtLolbNOgNENHWcY2nvDx91doaSpa/OWNGhHxX3rdvZwvPswQGuF0/IBQ7cBnB7Lx4Obf63W9ezBPZQgNJGG1Q/0z/uH2Xt+HVB4Rj9zj9lufsoVPZQgIKljka1rT+VoGncr+ZyljShU9lCAig4pnKlPYwqGjCAi+sKoZnKV9iCp7AEBEuqHLw6rcpf8ADwqfhwQGnbVwS1NJLTt3vDSOAJa9rsp7jay5dNsTXA2bA8i/zRW9cy+gvw0J+FtUc6UZ6su297Vt1ywxg4NTbA1zz7wNjHec7vpp9V0DZbD3UUJija453Z3ucblzrAbgAALDct4/DAq/ho5JGnGOxrXvK1fSb07GsV8s00UkTgMkrHRuH9LgWn6Fc4qOiupBPVvY8cM5LHW5HQg/RdvGHDkvQw8LaUFLcjo3FSi/YZw6n6MK8nUwNHMvc76Buq7Hg4dHFFEderjZHc7zlaG3PopAUQV1lKAsQpxhsb17urXSU3sXYHrICtRsV0LcqlUREAVFVUQHkhUsvVlSyA82Sy9WVbIDxlSy92VLIDzZUyq5ZUsgPGVC1XLKlkB4ATKrllTKgPGVMquWSyAt5Uyq5ZLIC1lVcquWVLIDxlTKvdlWyA8WVMquZUsgLeVegF6slkAC9KiqgCIiAIiICiWVUQFLJZVRAUsiqiAollVEBSyWVUQBERAUsqoiAIiIAlkRAEsiIClkVUQFLKqIgCIiAIiIAiIgCIiAIiIAiIgCIiAIiIAiIgCIiAIiIAiIgCIiAIiIAiIgCIiAIiID/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 name="CuadroTexto 3"/>
          <p:cNvSpPr txBox="1"/>
          <p:nvPr/>
        </p:nvSpPr>
        <p:spPr>
          <a:xfrm>
            <a:off x="427855" y="3717032"/>
            <a:ext cx="1818928" cy="93871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s-ES" sz="1100" dirty="0" smtClean="0">
                <a:latin typeface="Century Gothic" panose="020B0502020202020204" pitchFamily="34" charset="0"/>
              </a:rPr>
              <a:t>Cód.. de trabajo</a:t>
            </a:r>
          </a:p>
          <a:p>
            <a:pPr marL="285750" indent="-285750">
              <a:buFont typeface="Arial" panose="020B0604020202020204" pitchFamily="34" charset="0"/>
              <a:buChar char="•"/>
            </a:pPr>
            <a:r>
              <a:rPr lang="es-ES" sz="1100" dirty="0" smtClean="0">
                <a:latin typeface="Century Gothic" panose="020B0502020202020204" pitchFamily="34" charset="0"/>
              </a:rPr>
              <a:t>SC</a:t>
            </a:r>
          </a:p>
          <a:p>
            <a:pPr marL="285750" indent="-285750">
              <a:buFont typeface="Arial" panose="020B0604020202020204" pitchFamily="34" charset="0"/>
              <a:buChar char="•"/>
            </a:pPr>
            <a:r>
              <a:rPr lang="es-ES" sz="1100" dirty="0" smtClean="0">
                <a:latin typeface="Century Gothic" panose="020B0502020202020204" pitchFamily="34" charset="0"/>
              </a:rPr>
              <a:t>MDMQ</a:t>
            </a:r>
          </a:p>
          <a:p>
            <a:pPr marL="285750" indent="-285750">
              <a:buFont typeface="Arial" panose="020B0604020202020204" pitchFamily="34" charset="0"/>
              <a:buChar char="•"/>
            </a:pPr>
            <a:r>
              <a:rPr lang="es-ES" sz="1100" dirty="0" smtClean="0">
                <a:latin typeface="Century Gothic" panose="020B0502020202020204" pitchFamily="34" charset="0"/>
              </a:rPr>
              <a:t>LRTI</a:t>
            </a:r>
          </a:p>
          <a:p>
            <a:pPr marL="285750" indent="-285750">
              <a:buFont typeface="Arial" panose="020B0604020202020204" pitchFamily="34" charset="0"/>
              <a:buChar char="•"/>
            </a:pPr>
            <a:r>
              <a:rPr lang="es-ES" sz="1100" dirty="0" smtClean="0">
                <a:latin typeface="Century Gothic" panose="020B0502020202020204" pitchFamily="34" charset="0"/>
              </a:rPr>
              <a:t>SRI</a:t>
            </a:r>
            <a:endParaRPr lang="es-ES" sz="1100" dirty="0">
              <a:latin typeface="Century Gothic" panose="020B0502020202020204" pitchFamily="34" charset="0"/>
            </a:endParaRPr>
          </a:p>
        </p:txBody>
      </p:sp>
      <p:cxnSp>
        <p:nvCxnSpPr>
          <p:cNvPr id="6" name="Conector angular 5"/>
          <p:cNvCxnSpPr/>
          <p:nvPr/>
        </p:nvCxnSpPr>
        <p:spPr>
          <a:xfrm rot="5400000">
            <a:off x="506388" y="2598069"/>
            <a:ext cx="1080120" cy="581743"/>
          </a:xfrm>
          <a:prstGeom prst="bentConnector3">
            <a:avLst>
              <a:gd name="adj1" fmla="val 924"/>
            </a:avLst>
          </a:prstGeom>
          <a:ln>
            <a:tailEnd type="triangle"/>
          </a:ln>
        </p:spPr>
        <p:style>
          <a:lnRef idx="3">
            <a:schemeClr val="accent5"/>
          </a:lnRef>
          <a:fillRef idx="0">
            <a:schemeClr val="accent5"/>
          </a:fillRef>
          <a:effectRef idx="2">
            <a:schemeClr val="accent5"/>
          </a:effectRef>
          <a:fontRef idx="minor">
            <a:schemeClr val="tx1"/>
          </a:fontRef>
        </p:style>
      </p:cxnSp>
      <p:pic>
        <p:nvPicPr>
          <p:cNvPr id="21" name="Imagen 20"/>
          <p:cNvPicPr>
            <a:picLocks noChangeAspect="1"/>
          </p:cNvPicPr>
          <p:nvPr/>
        </p:nvPicPr>
        <p:blipFill>
          <a:blip r:embed="rId9"/>
          <a:stretch>
            <a:fillRect/>
          </a:stretch>
        </p:blipFill>
        <p:spPr>
          <a:xfrm>
            <a:off x="6626032" y="6080878"/>
            <a:ext cx="2232248" cy="750145"/>
          </a:xfrm>
          <a:prstGeom prst="rect">
            <a:avLst/>
          </a:prstGeom>
        </p:spPr>
      </p:pic>
    </p:spTree>
    <p:extLst>
      <p:ext uri="{BB962C8B-B14F-4D97-AF65-F5344CB8AC3E}">
        <p14:creationId xmlns:p14="http://schemas.microsoft.com/office/powerpoint/2010/main" val="2618974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3127</TotalTime>
  <Words>3612</Words>
  <Application>Microsoft Office PowerPoint</Application>
  <PresentationFormat>Presentación en pantalla (4:3)</PresentationFormat>
  <Paragraphs>1479</Paragraphs>
  <Slides>38</Slides>
  <Notes>29</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38</vt:i4>
      </vt:variant>
    </vt:vector>
  </HeadingPairs>
  <TitlesOfParts>
    <vt:vector size="51" baseType="lpstr">
      <vt:lpstr>Aharoni</vt:lpstr>
      <vt:lpstr>Arial</vt:lpstr>
      <vt:lpstr>Arial Rounded MT Bold</vt:lpstr>
      <vt:lpstr>Berlin Sans FB</vt:lpstr>
      <vt:lpstr>Bodoni MT Condensed</vt:lpstr>
      <vt:lpstr>Bookman Old Style</vt:lpstr>
      <vt:lpstr>Calibri</vt:lpstr>
      <vt:lpstr>Calligraph421 BT</vt:lpstr>
      <vt:lpstr>Century Gothic</vt:lpstr>
      <vt:lpstr>Segoe Script</vt:lpstr>
      <vt:lpstr>Showcard Gothic</vt:lpstr>
      <vt:lpstr>Times New Roman</vt:lpstr>
      <vt:lpstr>Tema de Office</vt:lpstr>
      <vt:lpstr>Presentación de PowerPoint</vt:lpstr>
      <vt:lpstr>Objetivo General</vt:lpstr>
      <vt:lpstr>Presentación de PowerPoint</vt:lpstr>
      <vt:lpstr>Presentación de PowerPoint</vt:lpstr>
      <vt:lpstr>1. ESTUDIO ORGANIZACIONAL</vt:lpstr>
      <vt:lpstr>Giro del Negocio</vt:lpstr>
      <vt:lpstr>Estructura Organizacional</vt:lpstr>
      <vt:lpstr>Direccionamiento Estratégico</vt:lpstr>
      <vt:lpstr>Base Legal</vt:lpstr>
      <vt:lpstr>2. ESTUDIO DE MERCADO</vt:lpstr>
      <vt:lpstr>Investigación de mercado </vt:lpstr>
      <vt:lpstr>Producto &amp; Servicios</vt:lpstr>
      <vt:lpstr>Segmentación de mercado</vt:lpstr>
      <vt:lpstr>Prueba piloto</vt:lpstr>
      <vt:lpstr>Resultados de la encuesta</vt:lpstr>
      <vt:lpstr>Resultados de la encuesta</vt:lpstr>
      <vt:lpstr>Análisis de la oferta</vt:lpstr>
      <vt:lpstr>Análisis de la demanda</vt:lpstr>
      <vt:lpstr>Demanda insatisfecha</vt:lpstr>
      <vt:lpstr>3. ESTUDIO TÉCNICO</vt:lpstr>
      <vt:lpstr>Tamaño de la empresa</vt:lpstr>
      <vt:lpstr>Disponibilidad de recursos</vt:lpstr>
      <vt:lpstr>Disponibilidad de recursos</vt:lpstr>
      <vt:lpstr>Localización</vt:lpstr>
      <vt:lpstr>Matriz locacional</vt:lpstr>
      <vt:lpstr>Ingeniería del proyecto</vt:lpstr>
      <vt:lpstr>Distribución de la planta</vt:lpstr>
      <vt:lpstr>4. ESTUDIO FINANCIERO</vt:lpstr>
      <vt:lpstr>Estructura de financiamiento</vt:lpstr>
      <vt:lpstr>Presupuesto de inversión</vt:lpstr>
      <vt:lpstr>Presupuesto de ingresos</vt:lpstr>
      <vt:lpstr>Estado de resultados con financiamiento</vt:lpstr>
      <vt:lpstr>Flujo de caja con financiamiento</vt:lpstr>
      <vt:lpstr>Evaluación financiera</vt:lpstr>
      <vt:lpstr>5. CONCLUSIONES Y RECOMENDACIONES</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seguez</dc:creator>
  <cp:lastModifiedBy>Pao</cp:lastModifiedBy>
  <cp:revision>277</cp:revision>
  <dcterms:created xsi:type="dcterms:W3CDTF">2014-03-08T16:33:14Z</dcterms:created>
  <dcterms:modified xsi:type="dcterms:W3CDTF">2015-05-14T19:41:08Z</dcterms:modified>
</cp:coreProperties>
</file>