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5" r:id="rId68"/>
    <p:sldId id="326" r:id="rId69"/>
    <p:sldId id="324" r:id="rId70"/>
    <p:sldId id="327" r:id="rId71"/>
    <p:sldId id="329" r:id="rId7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7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4"/>
          <c:order val="0"/>
          <c:tx>
            <c:strRef>
              <c:f>Hoja1!$B$2</c:f>
              <c:strCache>
                <c:ptCount val="1"/>
                <c:pt idx="0">
                  <c:v>Facilidad de uso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Hoja1!$A$3:$A$7</c:f>
              <c:strCache>
                <c:ptCount val="5"/>
                <c:pt idx="0">
                  <c:v>Muy alto</c:v>
                </c:pt>
                <c:pt idx="1">
                  <c:v>Alto</c:v>
                </c:pt>
                <c:pt idx="2">
                  <c:v>Medio</c:v>
                </c:pt>
                <c:pt idx="3">
                  <c:v>Bajo</c:v>
                </c:pt>
                <c:pt idx="4">
                  <c:v>Nulo</c:v>
                </c:pt>
              </c:strCache>
            </c:strRef>
          </c:cat>
          <c:val>
            <c:numRef>
              <c:f>Hoja1!$B$3:$B$7</c:f>
              <c:numCache>
                <c:formatCode>General</c:formatCode>
                <c:ptCount val="5"/>
                <c:pt idx="0">
                  <c:v>10</c:v>
                </c:pt>
                <c:pt idx="1">
                  <c:v>9</c:v>
                </c:pt>
                <c:pt idx="2">
                  <c:v>6</c:v>
                </c:pt>
                <c:pt idx="3">
                  <c:v>5</c:v>
                </c:pt>
                <c:pt idx="4">
                  <c:v>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722259432909131E-2"/>
          <c:y val="0.13418373711420734"/>
          <c:w val="0.82907619635288388"/>
          <c:h val="0.84194813709983007"/>
        </c:manualLayout>
      </c:layout>
      <c:pie3DChart>
        <c:varyColors val="1"/>
        <c:ser>
          <c:idx val="0"/>
          <c:order val="0"/>
          <c:tx>
            <c:strRef>
              <c:f>Hoja1!$C$2</c:f>
              <c:strCache>
                <c:ptCount val="1"/>
                <c:pt idx="0">
                  <c:v>Eficiencia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Hoja1!$A$3:$A$7</c:f>
              <c:strCache>
                <c:ptCount val="5"/>
                <c:pt idx="0">
                  <c:v>Muy alto</c:v>
                </c:pt>
                <c:pt idx="1">
                  <c:v>Alto</c:v>
                </c:pt>
                <c:pt idx="2">
                  <c:v>Medio</c:v>
                </c:pt>
                <c:pt idx="3">
                  <c:v>Bajo</c:v>
                </c:pt>
                <c:pt idx="4">
                  <c:v>Nulo</c:v>
                </c:pt>
              </c:strCache>
            </c:strRef>
          </c:cat>
          <c:val>
            <c:numRef>
              <c:f>Hoja1!$C$3:$C$7</c:f>
              <c:numCache>
                <c:formatCode>General</c:formatCode>
                <c:ptCount val="5"/>
                <c:pt idx="0">
                  <c:v>20</c:v>
                </c:pt>
                <c:pt idx="1">
                  <c:v>5</c:v>
                </c:pt>
                <c:pt idx="2">
                  <c:v>3</c:v>
                </c:pt>
                <c:pt idx="3">
                  <c:v>2</c:v>
                </c:pt>
                <c:pt idx="4">
                  <c:v>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Hoja1!$D$2</c:f>
              <c:strCache>
                <c:ptCount val="1"/>
                <c:pt idx="0">
                  <c:v>Manejo de errores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Hoja1!$A$3:$A$7</c:f>
              <c:strCache>
                <c:ptCount val="5"/>
                <c:pt idx="0">
                  <c:v>Muy alto</c:v>
                </c:pt>
                <c:pt idx="1">
                  <c:v>Alto</c:v>
                </c:pt>
                <c:pt idx="2">
                  <c:v>Medio</c:v>
                </c:pt>
                <c:pt idx="3">
                  <c:v>Bajo</c:v>
                </c:pt>
                <c:pt idx="4">
                  <c:v>Nulo</c:v>
                </c:pt>
              </c:strCache>
            </c:strRef>
          </c:cat>
          <c:val>
            <c:numRef>
              <c:f>Hoja1!$D$3:$D$7</c:f>
              <c:numCache>
                <c:formatCode>General</c:formatCode>
                <c:ptCount val="5"/>
                <c:pt idx="0">
                  <c:v>0</c:v>
                </c:pt>
                <c:pt idx="1">
                  <c:v>0</c:v>
                </c:pt>
                <c:pt idx="2">
                  <c:v>5</c:v>
                </c:pt>
                <c:pt idx="3">
                  <c:v>10</c:v>
                </c:pt>
                <c:pt idx="4">
                  <c:v>15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111111111111108E-2"/>
          <c:y val="0.18969925634295715"/>
          <c:w val="0.78734230096237967"/>
          <c:h val="0.75474518810148727"/>
        </c:manualLayout>
      </c:layout>
      <c:pie3DChart>
        <c:varyColors val="1"/>
        <c:ser>
          <c:idx val="0"/>
          <c:order val="0"/>
          <c:tx>
            <c:strRef>
              <c:f>Hoja1!$E$2</c:f>
              <c:strCache>
                <c:ptCount val="1"/>
                <c:pt idx="0">
                  <c:v>Grado de satisfacción</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Hoja1!$A$3:$A$7</c:f>
              <c:strCache>
                <c:ptCount val="5"/>
                <c:pt idx="0">
                  <c:v>Muy alto</c:v>
                </c:pt>
                <c:pt idx="1">
                  <c:v>Alto</c:v>
                </c:pt>
                <c:pt idx="2">
                  <c:v>Medio</c:v>
                </c:pt>
                <c:pt idx="3">
                  <c:v>Bajo</c:v>
                </c:pt>
                <c:pt idx="4">
                  <c:v>Nulo</c:v>
                </c:pt>
              </c:strCache>
            </c:strRef>
          </c:cat>
          <c:val>
            <c:numRef>
              <c:f>Hoja1!$E$3:$E$7</c:f>
              <c:numCache>
                <c:formatCode>General</c:formatCode>
                <c:ptCount val="5"/>
                <c:pt idx="0">
                  <c:v>25</c:v>
                </c:pt>
                <c:pt idx="1">
                  <c:v>2</c:v>
                </c:pt>
                <c:pt idx="2">
                  <c:v>1</c:v>
                </c:pt>
                <c:pt idx="3">
                  <c:v>1</c:v>
                </c:pt>
                <c:pt idx="4">
                  <c:v>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ACCC78D-8342-4598-B346-920E1705D105}" type="datetimeFigureOut">
              <a:rPr lang="es-ES" smtClean="0"/>
              <a:t>01/08/2015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5517508-2F73-4558-86E0-3CEBD0C554DA}" type="slidenum">
              <a:rPr lang="es-ES" smtClean="0"/>
              <a:t>‹Nº›</a:t>
            </a:fld>
            <a:endParaRPr lang="es-ES"/>
          </a:p>
        </p:txBody>
      </p:sp>
    </p:spTree>
    <p:extLst>
      <p:ext uri="{BB962C8B-B14F-4D97-AF65-F5344CB8AC3E}">
        <p14:creationId xmlns:p14="http://schemas.microsoft.com/office/powerpoint/2010/main" val="8369863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ACCC78D-8342-4598-B346-920E1705D105}" type="datetimeFigureOut">
              <a:rPr lang="es-ES" smtClean="0"/>
              <a:t>01/08/2015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5517508-2F73-4558-86E0-3CEBD0C554DA}" type="slidenum">
              <a:rPr lang="es-ES" smtClean="0"/>
              <a:t>‹Nº›</a:t>
            </a:fld>
            <a:endParaRPr lang="es-ES"/>
          </a:p>
        </p:txBody>
      </p:sp>
    </p:spTree>
    <p:extLst>
      <p:ext uri="{BB962C8B-B14F-4D97-AF65-F5344CB8AC3E}">
        <p14:creationId xmlns:p14="http://schemas.microsoft.com/office/powerpoint/2010/main" val="961046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ACCC78D-8342-4598-B346-920E1705D105}" type="datetimeFigureOut">
              <a:rPr lang="es-ES" smtClean="0"/>
              <a:t>01/08/2015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5517508-2F73-4558-86E0-3CEBD0C554DA}" type="slidenum">
              <a:rPr lang="es-ES" smtClean="0"/>
              <a:t>‹Nº›</a:t>
            </a:fld>
            <a:endParaRPr lang="es-ES"/>
          </a:p>
        </p:txBody>
      </p:sp>
    </p:spTree>
    <p:extLst>
      <p:ext uri="{BB962C8B-B14F-4D97-AF65-F5344CB8AC3E}">
        <p14:creationId xmlns:p14="http://schemas.microsoft.com/office/powerpoint/2010/main" val="41308629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ACCC78D-8342-4598-B346-920E1705D105}" type="datetimeFigureOut">
              <a:rPr lang="es-ES" smtClean="0"/>
              <a:t>01/08/2015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5517508-2F73-4558-86E0-3CEBD0C554DA}" type="slidenum">
              <a:rPr lang="es-ES" smtClean="0"/>
              <a:t>‹Nº›</a:t>
            </a:fld>
            <a:endParaRPr lang="es-ES"/>
          </a:p>
        </p:txBody>
      </p:sp>
    </p:spTree>
    <p:extLst>
      <p:ext uri="{BB962C8B-B14F-4D97-AF65-F5344CB8AC3E}">
        <p14:creationId xmlns:p14="http://schemas.microsoft.com/office/powerpoint/2010/main" val="9952443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ACCC78D-8342-4598-B346-920E1705D105}" type="datetimeFigureOut">
              <a:rPr lang="es-ES" smtClean="0"/>
              <a:t>01/08/2015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5517508-2F73-4558-86E0-3CEBD0C554DA}" type="slidenum">
              <a:rPr lang="es-ES" smtClean="0"/>
              <a:t>‹Nº›</a:t>
            </a:fld>
            <a:endParaRPr lang="es-ES"/>
          </a:p>
        </p:txBody>
      </p:sp>
    </p:spTree>
    <p:extLst>
      <p:ext uri="{BB962C8B-B14F-4D97-AF65-F5344CB8AC3E}">
        <p14:creationId xmlns:p14="http://schemas.microsoft.com/office/powerpoint/2010/main" val="162342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CC78D-8342-4598-B346-920E1705D105}" type="datetimeFigureOut">
              <a:rPr lang="es-ES" smtClean="0"/>
              <a:t>01/08/2015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17508-2F73-4558-86E0-3CEBD0C554DA}" type="slidenum">
              <a:rPr lang="es-ES" smtClean="0"/>
              <a:t>‹Nº›</a:t>
            </a:fld>
            <a:endParaRPr lang="es-ES"/>
          </a:p>
        </p:txBody>
      </p:sp>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801" y="365125"/>
            <a:ext cx="756797" cy="756797"/>
          </a:xfrm>
          <a:prstGeom prst="rect">
            <a:avLst/>
          </a:prstGeom>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06538" y="185738"/>
            <a:ext cx="1094524" cy="1224525"/>
          </a:xfrm>
          <a:prstGeom prst="rect">
            <a:avLst/>
          </a:prstGeom>
        </p:spPr>
      </p:pic>
    </p:spTree>
    <p:extLst>
      <p:ext uri="{BB962C8B-B14F-4D97-AF65-F5344CB8AC3E}">
        <p14:creationId xmlns:p14="http://schemas.microsoft.com/office/powerpoint/2010/main" val="40401575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408539"/>
            <a:ext cx="9144000" cy="1017431"/>
          </a:xfrm>
        </p:spPr>
        <p:txBody>
          <a:bodyPr>
            <a:noAutofit/>
          </a:bodyPr>
          <a:lstStyle/>
          <a:p>
            <a:pPr algn="ctr"/>
            <a:r>
              <a:rPr lang="es-MX" sz="2400" b="1" dirty="0"/>
              <a:t>UNIVERSIDAD DE FUERZAS ARMADAS </a:t>
            </a:r>
            <a:r>
              <a:rPr lang="es-MX" sz="2400" b="1" dirty="0" smtClean="0"/>
              <a:t>– ESPE</a:t>
            </a:r>
            <a:br>
              <a:rPr lang="es-MX" sz="2400" b="1" dirty="0" smtClean="0"/>
            </a:br>
            <a:r>
              <a:rPr lang="es-ES" sz="2400" dirty="0"/>
              <a:t/>
            </a:r>
            <a:br>
              <a:rPr lang="es-ES" sz="2400" dirty="0"/>
            </a:br>
            <a:r>
              <a:rPr lang="es-MX" sz="2400" b="1" dirty="0"/>
              <a:t>DEPARTAMENTO DE CIENCIAS DE LA ENERGÍA Y MECÁNICA</a:t>
            </a:r>
            <a:r>
              <a:rPr lang="es-ES" sz="2400" dirty="0"/>
              <a:t/>
            </a:r>
            <a:br>
              <a:rPr lang="es-ES" sz="2400" dirty="0"/>
            </a:br>
            <a:r>
              <a:rPr lang="es-MX" sz="2400" b="1" dirty="0"/>
              <a:t>CARRERA DE INGENIERÍA MECATRÓNICA</a:t>
            </a:r>
            <a:r>
              <a:rPr lang="es-ES" sz="2400" dirty="0"/>
              <a:t/>
            </a:r>
            <a:br>
              <a:rPr lang="es-ES" sz="2400" dirty="0"/>
            </a:br>
            <a:endParaRPr lang="es-ES" sz="2400" dirty="0"/>
          </a:p>
        </p:txBody>
      </p:sp>
      <p:sp>
        <p:nvSpPr>
          <p:cNvPr id="3" name="Subtítulo 2"/>
          <p:cNvSpPr>
            <a:spLocks noGrp="1"/>
          </p:cNvSpPr>
          <p:nvPr>
            <p:ph type="subTitle" idx="1"/>
          </p:nvPr>
        </p:nvSpPr>
        <p:spPr>
          <a:xfrm>
            <a:off x="1618445" y="2511381"/>
            <a:ext cx="9144000" cy="682580"/>
          </a:xfrm>
        </p:spPr>
        <p:txBody>
          <a:bodyPr>
            <a:normAutofit lnSpcReduction="10000"/>
          </a:bodyPr>
          <a:lstStyle/>
          <a:p>
            <a:pPr algn="ctr"/>
            <a:r>
              <a:rPr lang="es-ES" b="1" dirty="0" smtClean="0"/>
              <a:t>TESIS PREVIO A LA OBTENCIÓN DEL TITULO </a:t>
            </a:r>
            <a:r>
              <a:rPr lang="es-ES" b="1" dirty="0"/>
              <a:t>DE INGENIERO </a:t>
            </a:r>
            <a:r>
              <a:rPr lang="es-ES" b="1" dirty="0" smtClean="0"/>
              <a:t>EN MECATRÓNICA</a:t>
            </a:r>
            <a:endParaRPr lang="es-ES" dirty="0"/>
          </a:p>
          <a:p>
            <a:pPr algn="ctr"/>
            <a:endParaRPr lang="es-ES" dirty="0"/>
          </a:p>
        </p:txBody>
      </p:sp>
      <p:sp>
        <p:nvSpPr>
          <p:cNvPr id="4" name="CuadroTexto 3"/>
          <p:cNvSpPr txBox="1"/>
          <p:nvPr/>
        </p:nvSpPr>
        <p:spPr>
          <a:xfrm>
            <a:off x="1712890" y="3193961"/>
            <a:ext cx="8955110" cy="1200329"/>
          </a:xfrm>
          <a:prstGeom prst="rect">
            <a:avLst/>
          </a:prstGeom>
          <a:noFill/>
        </p:spPr>
        <p:txBody>
          <a:bodyPr wrap="square" rtlCol="0">
            <a:spAutoFit/>
          </a:bodyPr>
          <a:lstStyle/>
          <a:p>
            <a:pPr algn="ctr"/>
            <a:r>
              <a:rPr lang="es-MX" sz="2400" dirty="0" smtClean="0"/>
              <a:t>Tema: Reingeniería </a:t>
            </a:r>
            <a:r>
              <a:rPr lang="es-MX" sz="2400" dirty="0"/>
              <a:t>para el diseño e implementación de un sistema </a:t>
            </a:r>
            <a:r>
              <a:rPr lang="es-MX" sz="2400" dirty="0" smtClean="0"/>
              <a:t>electrónico </a:t>
            </a:r>
            <a:r>
              <a:rPr lang="es-MX" sz="2400" dirty="0"/>
              <a:t>con interface a PC para automatizar</a:t>
            </a:r>
            <a:r>
              <a:rPr lang="es-MX" sz="2400" i="1" dirty="0"/>
              <a:t> </a:t>
            </a:r>
            <a:r>
              <a:rPr lang="es-MX" sz="2400" dirty="0"/>
              <a:t>una máquina de escribir Braille.</a:t>
            </a:r>
            <a:endParaRPr lang="es-ES" sz="2400" dirty="0"/>
          </a:p>
        </p:txBody>
      </p:sp>
      <p:sp>
        <p:nvSpPr>
          <p:cNvPr id="5" name="CuadroTexto 4"/>
          <p:cNvSpPr txBox="1"/>
          <p:nvPr/>
        </p:nvSpPr>
        <p:spPr>
          <a:xfrm>
            <a:off x="1826653" y="4634249"/>
            <a:ext cx="8955110" cy="1569660"/>
          </a:xfrm>
          <a:prstGeom prst="rect">
            <a:avLst/>
          </a:prstGeom>
          <a:noFill/>
        </p:spPr>
        <p:txBody>
          <a:bodyPr wrap="square" rtlCol="0">
            <a:spAutoFit/>
          </a:bodyPr>
          <a:lstStyle/>
          <a:p>
            <a:pPr algn="ctr"/>
            <a:r>
              <a:rPr lang="es-MX" sz="2400" dirty="0" smtClean="0"/>
              <a:t>Autores: </a:t>
            </a:r>
          </a:p>
          <a:p>
            <a:pPr algn="ctr"/>
            <a:r>
              <a:rPr lang="es-MX" sz="2400" dirty="0" smtClean="0"/>
              <a:t>Nelson Santiago Andrade </a:t>
            </a:r>
            <a:r>
              <a:rPr lang="es-MX" sz="2400" dirty="0" smtClean="0"/>
              <a:t>Velásquez</a:t>
            </a:r>
            <a:endParaRPr lang="es-MX" sz="2400" dirty="0" smtClean="0"/>
          </a:p>
          <a:p>
            <a:pPr algn="ctr"/>
            <a:r>
              <a:rPr lang="es-MX" sz="2400" dirty="0" smtClean="0"/>
              <a:t>Efren Vinicio Cando </a:t>
            </a:r>
            <a:r>
              <a:rPr lang="es-MX" sz="2400" dirty="0" smtClean="0"/>
              <a:t>Narváez </a:t>
            </a:r>
            <a:endParaRPr lang="es-MX" sz="2400" dirty="0" smtClean="0"/>
          </a:p>
          <a:p>
            <a:pPr algn="ctr"/>
            <a:endParaRPr lang="es-ES" sz="2400" dirty="0"/>
          </a:p>
        </p:txBody>
      </p:sp>
    </p:spTree>
    <p:extLst>
      <p:ext uri="{BB962C8B-B14F-4D97-AF65-F5344CB8AC3E}">
        <p14:creationId xmlns:p14="http://schemas.microsoft.com/office/powerpoint/2010/main" val="2491753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 históricos</a:t>
            </a:r>
            <a:endParaRPr lang="es-ES" dirty="0"/>
          </a:p>
        </p:txBody>
      </p:sp>
      <p:sp>
        <p:nvSpPr>
          <p:cNvPr id="3" name="Marcador de contenido 2"/>
          <p:cNvSpPr>
            <a:spLocks noGrp="1"/>
          </p:cNvSpPr>
          <p:nvPr>
            <p:ph idx="1"/>
          </p:nvPr>
        </p:nvSpPr>
        <p:spPr>
          <a:xfrm>
            <a:off x="1366234" y="1786988"/>
            <a:ext cx="10515600" cy="4351338"/>
          </a:xfrm>
        </p:spPr>
        <p:txBody>
          <a:bodyPr/>
          <a:lstStyle/>
          <a:p>
            <a:pPr>
              <a:buFont typeface="Wingdings" panose="05000000000000000000" pitchFamily="2" charset="2"/>
              <a:buChar char="§"/>
            </a:pPr>
            <a:r>
              <a:rPr lang="es-ES" dirty="0" smtClean="0"/>
              <a:t>Atención a personas con capacidades diferentes nació por iniciativa de padres y organizaciones privadas</a:t>
            </a:r>
          </a:p>
          <a:p>
            <a:pPr>
              <a:buFont typeface="Wingdings" panose="05000000000000000000" pitchFamily="2" charset="2"/>
              <a:buChar char="§"/>
            </a:pPr>
            <a:r>
              <a:rPr lang="es-ES" dirty="0" smtClean="0"/>
              <a:t>En los años 70 con auge petrolero permitió la creación de varios servicios</a:t>
            </a:r>
          </a:p>
          <a:p>
            <a:pPr>
              <a:buFont typeface="Wingdings" panose="05000000000000000000" pitchFamily="2" charset="2"/>
              <a:buChar char="§"/>
            </a:pPr>
            <a:r>
              <a:rPr lang="es-ES" dirty="0" smtClean="0"/>
              <a:t>10 años atrás incorporación de ley 180 de discapacidades y el </a:t>
            </a:r>
            <a:r>
              <a:rPr lang="es-ES" dirty="0" err="1" smtClean="0"/>
              <a:t>CONADIS</a:t>
            </a:r>
            <a:endParaRPr lang="es-ES" dirty="0" smtClean="0"/>
          </a:p>
          <a:p>
            <a:pPr>
              <a:buFont typeface="Wingdings" panose="05000000000000000000" pitchFamily="2" charset="2"/>
              <a:buChar char="§"/>
            </a:pPr>
            <a:r>
              <a:rPr lang="es-ES" dirty="0" smtClean="0"/>
              <a:t>Plan nacional de discapacidades</a:t>
            </a:r>
          </a:p>
          <a:p>
            <a:pPr marL="0" indent="0">
              <a:buNone/>
            </a:pPr>
            <a:endParaRPr lang="es-ES" dirty="0" smtClean="0"/>
          </a:p>
          <a:p>
            <a:pPr marL="0" indent="0">
              <a:buNone/>
            </a:pPr>
            <a:endParaRPr lang="es-ES" dirty="0"/>
          </a:p>
        </p:txBody>
      </p:sp>
      <p:pic>
        <p:nvPicPr>
          <p:cNvPr id="4" name="Imagen 3" descr="http://www.indoamerica.us/campus/media/com_fpss/cache/5_ffee2447b152494b43d9816faaea83c8_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6350" y="4298315"/>
            <a:ext cx="1905000" cy="1233170"/>
          </a:xfrm>
          <a:prstGeom prst="rect">
            <a:avLst/>
          </a:prstGeom>
          <a:noFill/>
          <a:ln>
            <a:noFill/>
          </a:ln>
        </p:spPr>
      </p:pic>
    </p:spTree>
    <p:extLst>
      <p:ext uri="{BB962C8B-B14F-4D97-AF65-F5344CB8AC3E}">
        <p14:creationId xmlns:p14="http://schemas.microsoft.com/office/powerpoint/2010/main" val="29119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0476" y="352246"/>
            <a:ext cx="10515600" cy="1325563"/>
          </a:xfrm>
        </p:spPr>
        <p:txBody>
          <a:bodyPr/>
          <a:lstStyle/>
          <a:p>
            <a:r>
              <a:rPr lang="es-ES" dirty="0" smtClean="0"/>
              <a:t>Situación actual</a:t>
            </a:r>
            <a:endParaRPr lang="es-ES" dirty="0"/>
          </a:p>
        </p:txBody>
      </p:sp>
      <p:sp>
        <p:nvSpPr>
          <p:cNvPr id="3" name="Marcador de contenido 2"/>
          <p:cNvSpPr>
            <a:spLocks noGrp="1"/>
          </p:cNvSpPr>
          <p:nvPr>
            <p:ph idx="1"/>
          </p:nvPr>
        </p:nvSpPr>
        <p:spPr>
          <a:xfrm>
            <a:off x="1340476" y="1838504"/>
            <a:ext cx="10515600" cy="4351338"/>
          </a:xfrm>
        </p:spPr>
        <p:txBody>
          <a:bodyPr/>
          <a:lstStyle/>
          <a:p>
            <a:pPr>
              <a:buFont typeface="Wingdings" panose="05000000000000000000" pitchFamily="2" charset="2"/>
              <a:buChar char="§"/>
            </a:pPr>
            <a:r>
              <a:rPr lang="es-ES" dirty="0" smtClean="0"/>
              <a:t>Federación Nacional de Ciegos del Ecuador</a:t>
            </a:r>
          </a:p>
          <a:p>
            <a:pPr>
              <a:buFont typeface="Wingdings" panose="05000000000000000000" pitchFamily="2" charset="2"/>
              <a:buChar char="§"/>
            </a:pPr>
            <a:r>
              <a:rPr lang="es-ES" dirty="0" smtClean="0"/>
              <a:t>Finalidad de la </a:t>
            </a:r>
            <a:r>
              <a:rPr lang="es-ES" dirty="0" err="1" smtClean="0"/>
              <a:t>FENCE</a:t>
            </a:r>
            <a:r>
              <a:rPr lang="es-ES" dirty="0" smtClean="0"/>
              <a:t>: </a:t>
            </a:r>
            <a:r>
              <a:rPr lang="es-ES" dirty="0"/>
              <a:t>impulsar en los ciegos el progreso y desarrollo, acorde con las corrientes modernas de la tiflología y velar por el mejoramiento cultural, educativo, económico y social de sus instituciones y personas </a:t>
            </a:r>
            <a:r>
              <a:rPr lang="es-ES" dirty="0" smtClean="0"/>
              <a:t>asociadas</a:t>
            </a:r>
          </a:p>
          <a:p>
            <a:pPr>
              <a:buFont typeface="Wingdings" panose="05000000000000000000" pitchFamily="2" charset="2"/>
              <a:buChar char="§"/>
            </a:pPr>
            <a:r>
              <a:rPr lang="es-ES" dirty="0" smtClean="0"/>
              <a:t>Comisión de discapacidades</a:t>
            </a:r>
            <a:endParaRPr lang="es-ES" dirty="0"/>
          </a:p>
        </p:txBody>
      </p:sp>
      <p:pic>
        <p:nvPicPr>
          <p:cNvPr id="4" name="Imagen 3" descr="http://www.fenceec.org/images/logofence.jpg"/>
          <p:cNvPicPr/>
          <p:nvPr/>
        </p:nvPicPr>
        <p:blipFill>
          <a:blip r:embed="rId2">
            <a:extLst>
              <a:ext uri="{28A0092B-C50C-407E-A947-70E740481C1C}">
                <a14:useLocalDpi xmlns:a14="http://schemas.microsoft.com/office/drawing/2010/main" val="0"/>
              </a:ext>
            </a:extLst>
          </a:blip>
          <a:srcRect/>
          <a:stretch>
            <a:fillRect/>
          </a:stretch>
        </p:blipFill>
        <p:spPr bwMode="auto">
          <a:xfrm>
            <a:off x="7379594" y="4314422"/>
            <a:ext cx="3669808" cy="1384009"/>
          </a:xfrm>
          <a:prstGeom prst="rect">
            <a:avLst/>
          </a:prstGeom>
          <a:noFill/>
          <a:ln>
            <a:noFill/>
          </a:ln>
        </p:spPr>
      </p:pic>
    </p:spTree>
    <p:extLst>
      <p:ext uri="{BB962C8B-B14F-4D97-AF65-F5344CB8AC3E}">
        <p14:creationId xmlns:p14="http://schemas.microsoft.com/office/powerpoint/2010/main" val="3470874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Sistema Braille</a:t>
            </a:r>
            <a:endParaRPr lang="es-ES" dirty="0"/>
          </a:p>
        </p:txBody>
      </p:sp>
      <p:sp>
        <p:nvSpPr>
          <p:cNvPr id="3" name="Marcador de contenido 2"/>
          <p:cNvSpPr>
            <a:spLocks noGrp="1"/>
          </p:cNvSpPr>
          <p:nvPr>
            <p:ph idx="1"/>
          </p:nvPr>
        </p:nvSpPr>
        <p:spPr>
          <a:xfrm>
            <a:off x="1353355" y="1690688"/>
            <a:ext cx="10515600" cy="4351338"/>
          </a:xfrm>
        </p:spPr>
        <p:txBody>
          <a:bodyPr/>
          <a:lstStyle/>
          <a:p>
            <a:pPr>
              <a:buFont typeface="Wingdings" panose="05000000000000000000" pitchFamily="2" charset="2"/>
              <a:buChar char="§"/>
            </a:pPr>
            <a:r>
              <a:rPr lang="es-ES" dirty="0" smtClean="0"/>
              <a:t>Sistema similar en el siglo XVI, letras sobre madera</a:t>
            </a:r>
          </a:p>
          <a:p>
            <a:pPr>
              <a:buFont typeface="Wingdings" panose="05000000000000000000" pitchFamily="2" charset="2"/>
              <a:buChar char="§"/>
            </a:pPr>
            <a:r>
              <a:rPr lang="es-ES" dirty="0" smtClean="0"/>
              <a:t>1827 Louis Braille publica el código de lectoescritura para personas no videntes</a:t>
            </a:r>
          </a:p>
          <a:p>
            <a:pPr>
              <a:buFont typeface="Wingdings" panose="05000000000000000000" pitchFamily="2" charset="2"/>
              <a:buChar char="§"/>
            </a:pPr>
            <a:endParaRPr lang="es-ES" dirty="0"/>
          </a:p>
        </p:txBody>
      </p:sp>
      <p:pic>
        <p:nvPicPr>
          <p:cNvPr id="4" name="Imagen 3" descr="http://upload.wikimedia.org/wikipedia/commons/thumb/e/e5/Brailleschrift_06_KMJ.svg/640px-Brailleschrift_06_KMJ.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388" y="3575903"/>
            <a:ext cx="1002665" cy="1308946"/>
          </a:xfrm>
          <a:prstGeom prst="rect">
            <a:avLst/>
          </a:prstGeom>
          <a:noFill/>
          <a:ln>
            <a:noFill/>
          </a:ln>
        </p:spPr>
      </p:pic>
      <p:pic>
        <p:nvPicPr>
          <p:cNvPr id="5" name="Imagen 4"/>
          <p:cNvPicPr/>
          <p:nvPr/>
        </p:nvPicPr>
        <p:blipFill>
          <a:blip r:embed="rId3"/>
          <a:stretch>
            <a:fillRect/>
          </a:stretch>
        </p:blipFill>
        <p:spPr>
          <a:xfrm>
            <a:off x="3930014" y="2828292"/>
            <a:ext cx="6414136" cy="3137746"/>
          </a:xfrm>
          <a:prstGeom prst="rect">
            <a:avLst/>
          </a:prstGeom>
        </p:spPr>
      </p:pic>
    </p:spTree>
    <p:extLst>
      <p:ext uri="{BB962C8B-B14F-4D97-AF65-F5344CB8AC3E}">
        <p14:creationId xmlns:p14="http://schemas.microsoft.com/office/powerpoint/2010/main" val="3025942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Lectura Braille</a:t>
            </a:r>
            <a:endParaRPr lang="es-ES" dirty="0"/>
          </a:p>
        </p:txBody>
      </p:sp>
      <p:sp>
        <p:nvSpPr>
          <p:cNvPr id="3" name="Marcador de contenido 2"/>
          <p:cNvSpPr>
            <a:spLocks noGrp="1"/>
          </p:cNvSpPr>
          <p:nvPr>
            <p:ph idx="1"/>
          </p:nvPr>
        </p:nvSpPr>
        <p:spPr/>
        <p:txBody>
          <a:bodyPr/>
          <a:lstStyle/>
          <a:p>
            <a:pPr>
              <a:buFont typeface="Wingdings" panose="05000000000000000000" pitchFamily="2" charset="2"/>
              <a:buChar char="§"/>
            </a:pPr>
            <a:r>
              <a:rPr lang="es-ES" dirty="0" smtClean="0"/>
              <a:t>Lectura </a:t>
            </a:r>
            <a:r>
              <a:rPr lang="es-ES" dirty="0" err="1" smtClean="0"/>
              <a:t>unimanual</a:t>
            </a:r>
            <a:endParaRPr lang="es-ES" dirty="0" smtClean="0"/>
          </a:p>
          <a:p>
            <a:pPr>
              <a:buFont typeface="Wingdings" panose="05000000000000000000" pitchFamily="2" charset="2"/>
              <a:buChar char="§"/>
            </a:pPr>
            <a:endParaRPr lang="es-ES" dirty="0"/>
          </a:p>
          <a:p>
            <a:pPr>
              <a:buFont typeface="Wingdings" panose="05000000000000000000" pitchFamily="2" charset="2"/>
              <a:buChar char="§"/>
            </a:pPr>
            <a:endParaRPr lang="es-ES" dirty="0" smtClean="0"/>
          </a:p>
          <a:p>
            <a:pPr>
              <a:buFont typeface="Wingdings" panose="05000000000000000000" pitchFamily="2" charset="2"/>
              <a:buChar char="§"/>
            </a:pPr>
            <a:endParaRPr lang="es-ES" dirty="0"/>
          </a:p>
          <a:p>
            <a:pPr>
              <a:buFont typeface="Wingdings" panose="05000000000000000000" pitchFamily="2" charset="2"/>
              <a:buChar char="§"/>
            </a:pPr>
            <a:endParaRPr lang="es-ES" dirty="0" smtClean="0"/>
          </a:p>
          <a:p>
            <a:pPr>
              <a:buFont typeface="Wingdings" panose="05000000000000000000" pitchFamily="2" charset="2"/>
              <a:buChar char="§"/>
            </a:pPr>
            <a:endParaRPr lang="es-ES" dirty="0"/>
          </a:p>
          <a:p>
            <a:pPr>
              <a:buFont typeface="Wingdings" panose="05000000000000000000" pitchFamily="2" charset="2"/>
              <a:buChar char="§"/>
            </a:pPr>
            <a:r>
              <a:rPr lang="es-ES" dirty="0" smtClean="0"/>
              <a:t>Lectura bimanual</a:t>
            </a:r>
            <a:endParaRPr lang="es-ES" dirty="0"/>
          </a:p>
        </p:txBody>
      </p:sp>
      <p:pic>
        <p:nvPicPr>
          <p:cNvPr id="4" name="Imagen 3" descr="http://www.once.es/new/Fotos-SS.SS/fotos-braille/Lectura-braille-las-manos-que-leen.jpg/image"/>
          <p:cNvPicPr/>
          <p:nvPr/>
        </p:nvPicPr>
        <p:blipFill>
          <a:blip r:embed="rId2">
            <a:extLst>
              <a:ext uri="{28A0092B-C50C-407E-A947-70E740481C1C}">
                <a14:useLocalDpi xmlns:a14="http://schemas.microsoft.com/office/drawing/2010/main" val="0"/>
              </a:ext>
            </a:extLst>
          </a:blip>
          <a:srcRect/>
          <a:stretch>
            <a:fillRect/>
          </a:stretch>
        </p:blipFill>
        <p:spPr bwMode="auto">
          <a:xfrm>
            <a:off x="4467225" y="2372096"/>
            <a:ext cx="2657475" cy="1724025"/>
          </a:xfrm>
          <a:prstGeom prst="rect">
            <a:avLst/>
          </a:prstGeom>
          <a:noFill/>
          <a:ln>
            <a:noFill/>
          </a:ln>
        </p:spPr>
      </p:pic>
      <p:pic>
        <p:nvPicPr>
          <p:cNvPr id="6" name="Imagen 5" descr="http://blog.once.es/sites/default/files/styles/bo_imagen_detalle/public/pictures/braille.png?itok=udSsz_no"/>
          <p:cNvPicPr/>
          <p:nvPr/>
        </p:nvPicPr>
        <p:blipFill>
          <a:blip r:embed="rId3">
            <a:extLst>
              <a:ext uri="{28A0092B-C50C-407E-A947-70E740481C1C}">
                <a14:useLocalDpi xmlns:a14="http://schemas.microsoft.com/office/drawing/2010/main" val="0"/>
              </a:ext>
            </a:extLst>
          </a:blip>
          <a:srcRect/>
          <a:stretch>
            <a:fillRect/>
          </a:stretch>
        </p:blipFill>
        <p:spPr bwMode="auto">
          <a:xfrm>
            <a:off x="4467225" y="4622482"/>
            <a:ext cx="2609850" cy="1689735"/>
          </a:xfrm>
          <a:prstGeom prst="rect">
            <a:avLst/>
          </a:prstGeom>
          <a:noFill/>
          <a:ln>
            <a:noFill/>
          </a:ln>
        </p:spPr>
      </p:pic>
    </p:spTree>
    <p:extLst>
      <p:ext uri="{BB962C8B-B14F-4D97-AF65-F5344CB8AC3E}">
        <p14:creationId xmlns:p14="http://schemas.microsoft.com/office/powerpoint/2010/main" val="325683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Escritura Braille</a:t>
            </a:r>
            <a:endParaRPr lang="es-ES" dirty="0"/>
          </a:p>
        </p:txBody>
      </p:sp>
      <p:sp>
        <p:nvSpPr>
          <p:cNvPr id="3" name="Marcador de contenido 2"/>
          <p:cNvSpPr>
            <a:spLocks noGrp="1"/>
          </p:cNvSpPr>
          <p:nvPr>
            <p:ph idx="1"/>
          </p:nvPr>
        </p:nvSpPr>
        <p:spPr>
          <a:xfrm>
            <a:off x="1097280" y="1845734"/>
            <a:ext cx="10058400" cy="4707466"/>
          </a:xfrm>
        </p:spPr>
        <p:txBody>
          <a:bodyPr/>
          <a:lstStyle/>
          <a:p>
            <a:pPr>
              <a:buFont typeface="Wingdings" panose="05000000000000000000" pitchFamily="2" charset="2"/>
              <a:buChar char="§"/>
            </a:pPr>
            <a:r>
              <a:rPr lang="es-ES" dirty="0" smtClean="0"/>
              <a:t>Escritura manual: punzón y regleta</a:t>
            </a:r>
          </a:p>
          <a:p>
            <a:endParaRPr lang="es-ES" dirty="0" smtClean="0"/>
          </a:p>
          <a:p>
            <a:endParaRPr lang="es-ES" dirty="0"/>
          </a:p>
          <a:p>
            <a:endParaRPr lang="es-ES" dirty="0" smtClean="0"/>
          </a:p>
          <a:p>
            <a:endParaRPr lang="es-ES" dirty="0"/>
          </a:p>
          <a:p>
            <a:endParaRPr lang="es-ES" dirty="0" smtClean="0"/>
          </a:p>
          <a:p>
            <a:pPr>
              <a:buFont typeface="Wingdings" panose="05000000000000000000" pitchFamily="2" charset="2"/>
              <a:buChar char="§"/>
            </a:pPr>
            <a:r>
              <a:rPr lang="es-ES" dirty="0" smtClean="0"/>
              <a:t>Escritura máquina</a:t>
            </a:r>
          </a:p>
        </p:txBody>
      </p:sp>
      <p:pic>
        <p:nvPicPr>
          <p:cNvPr id="4" name="Imagen 3" descr="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7305" y="2209800"/>
            <a:ext cx="2151371" cy="1138707"/>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34155"/>
            <a:ext cx="5000746" cy="2842743"/>
          </a:xfrm>
          <a:prstGeom prst="rect">
            <a:avLst/>
          </a:prstGeom>
          <a:noFill/>
          <a:ln>
            <a:noFill/>
          </a:ln>
        </p:spPr>
      </p:pic>
    </p:spTree>
    <p:extLst>
      <p:ext uri="{BB962C8B-B14F-4D97-AF65-F5344CB8AC3E}">
        <p14:creationId xmlns:p14="http://schemas.microsoft.com/office/powerpoint/2010/main" val="129216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7597" y="403762"/>
            <a:ext cx="10515600" cy="1325563"/>
          </a:xfrm>
        </p:spPr>
        <p:txBody>
          <a:bodyPr/>
          <a:lstStyle/>
          <a:p>
            <a:r>
              <a:rPr lang="es-ES" dirty="0" smtClean="0"/>
              <a:t>Diseño </a:t>
            </a:r>
            <a:r>
              <a:rPr lang="es-ES" dirty="0" err="1" smtClean="0"/>
              <a:t>mecatrónico</a:t>
            </a:r>
            <a:endParaRPr lang="es-ES" dirty="0"/>
          </a:p>
        </p:txBody>
      </p:sp>
      <p:pic>
        <p:nvPicPr>
          <p:cNvPr id="5" name="Marcador de contenido 4"/>
          <p:cNvPicPr>
            <a:picLocks noGrp="1"/>
          </p:cNvPicPr>
          <p:nvPr>
            <p:ph idx="1"/>
          </p:nvPr>
        </p:nvPicPr>
        <p:blipFill rotWithShape="1">
          <a:blip r:embed="rId2"/>
          <a:srcRect l="23763" t="20200" r="16770" b="9359"/>
          <a:stretch/>
        </p:blipFill>
        <p:spPr bwMode="auto">
          <a:xfrm>
            <a:off x="2884867" y="1729325"/>
            <a:ext cx="7817475" cy="47229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5157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1687" y="365125"/>
            <a:ext cx="10515600" cy="1325563"/>
          </a:xfrm>
        </p:spPr>
        <p:txBody>
          <a:bodyPr/>
          <a:lstStyle/>
          <a:p>
            <a:r>
              <a:rPr lang="es-ES" dirty="0" smtClean="0"/>
              <a:t>Diseño de componentes mecánicos</a:t>
            </a:r>
            <a:endParaRPr lang="es-ES" dirty="0"/>
          </a:p>
        </p:txBody>
      </p:sp>
      <p:sp>
        <p:nvSpPr>
          <p:cNvPr id="3" name="Marcador de contenido 2"/>
          <p:cNvSpPr>
            <a:spLocks noGrp="1"/>
          </p:cNvSpPr>
          <p:nvPr>
            <p:ph idx="1"/>
          </p:nvPr>
        </p:nvSpPr>
        <p:spPr>
          <a:xfrm>
            <a:off x="1211687" y="1812747"/>
            <a:ext cx="10515600" cy="4351338"/>
          </a:xfrm>
        </p:spPr>
        <p:txBody>
          <a:bodyPr>
            <a:normAutofit/>
          </a:bodyPr>
          <a:lstStyle/>
          <a:p>
            <a:pPr>
              <a:buFont typeface="Wingdings" panose="05000000000000000000" pitchFamily="2" charset="2"/>
              <a:buChar char="§"/>
            </a:pPr>
            <a:r>
              <a:rPr lang="es-ES" sz="2400" dirty="0" smtClean="0"/>
              <a:t>Parámetros para aseguramiento de calidad</a:t>
            </a:r>
          </a:p>
          <a:p>
            <a:pPr lvl="1">
              <a:buFont typeface="Wingdings" panose="05000000000000000000" pitchFamily="2" charset="2"/>
              <a:buChar char="§"/>
            </a:pPr>
            <a:r>
              <a:rPr lang="es-ES" sz="2400" dirty="0" smtClean="0"/>
              <a:t>Tamaño adecuado para uso en escritorio</a:t>
            </a:r>
          </a:p>
          <a:p>
            <a:pPr lvl="1">
              <a:buFont typeface="Wingdings" panose="05000000000000000000" pitchFamily="2" charset="2"/>
              <a:buChar char="§"/>
            </a:pPr>
            <a:r>
              <a:rPr lang="es-ES" sz="2400" dirty="0" smtClean="0"/>
              <a:t>Calidad en elementos priorizando estética  y robustez</a:t>
            </a:r>
          </a:p>
          <a:p>
            <a:pPr lvl="1">
              <a:buFont typeface="Wingdings" panose="05000000000000000000" pitchFamily="2" charset="2"/>
              <a:buChar char="§"/>
            </a:pPr>
            <a:r>
              <a:rPr lang="es-ES" sz="2400" dirty="0" smtClean="0"/>
              <a:t>Sistema Portable</a:t>
            </a:r>
          </a:p>
          <a:p>
            <a:pPr lvl="1">
              <a:buFont typeface="Wingdings" panose="05000000000000000000" pitchFamily="2" charset="2"/>
              <a:buChar char="§"/>
            </a:pPr>
            <a:r>
              <a:rPr lang="es-ES" sz="2400" dirty="0" smtClean="0"/>
              <a:t> Costos de fabricación asequibles</a:t>
            </a:r>
          </a:p>
          <a:p>
            <a:pPr lvl="1">
              <a:buFont typeface="Wingdings" panose="05000000000000000000" pitchFamily="2" charset="2"/>
              <a:buChar char="§"/>
            </a:pPr>
            <a:r>
              <a:rPr lang="es-ES" sz="2400" dirty="0" smtClean="0"/>
              <a:t>Fácil reproducción</a:t>
            </a:r>
          </a:p>
          <a:p>
            <a:pPr lvl="1">
              <a:buFont typeface="Wingdings" panose="05000000000000000000" pitchFamily="2" charset="2"/>
              <a:buChar char="§"/>
            </a:pPr>
            <a:r>
              <a:rPr lang="es-ES" sz="2400" dirty="0" smtClean="0"/>
              <a:t>Maquina de escribir original no puede ser modificada o abierta</a:t>
            </a:r>
          </a:p>
        </p:txBody>
      </p:sp>
    </p:spTree>
    <p:extLst>
      <p:ext uri="{BB962C8B-B14F-4D97-AF65-F5344CB8AC3E}">
        <p14:creationId xmlns:p14="http://schemas.microsoft.com/office/powerpoint/2010/main" val="3761302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9265" y="365125"/>
            <a:ext cx="10515600" cy="1325563"/>
          </a:xfrm>
        </p:spPr>
        <p:txBody>
          <a:bodyPr/>
          <a:lstStyle/>
          <a:p>
            <a:r>
              <a:rPr lang="es-ES" dirty="0" smtClean="0"/>
              <a:t>Sistema de portabilidad</a:t>
            </a:r>
            <a:endParaRPr lang="es-ES" dirty="0"/>
          </a:p>
        </p:txBody>
      </p:sp>
      <p:sp>
        <p:nvSpPr>
          <p:cNvPr id="3" name="Marcador de contenido 2"/>
          <p:cNvSpPr>
            <a:spLocks noGrp="1"/>
          </p:cNvSpPr>
          <p:nvPr>
            <p:ph idx="1"/>
          </p:nvPr>
        </p:nvSpPr>
        <p:spPr>
          <a:xfrm>
            <a:off x="1469265" y="1690688"/>
            <a:ext cx="10515600" cy="4351338"/>
          </a:xfrm>
        </p:spPr>
        <p:txBody>
          <a:bodyPr>
            <a:normAutofit lnSpcReduction="10000"/>
          </a:bodyPr>
          <a:lstStyle/>
          <a:p>
            <a:pPr>
              <a:buFont typeface="Wingdings" panose="05000000000000000000" pitchFamily="2" charset="2"/>
              <a:buChar char="§"/>
            </a:pPr>
            <a:r>
              <a:rPr lang="es-ES" dirty="0" smtClean="0"/>
              <a:t>Desarmable al 100 por ciento</a:t>
            </a:r>
          </a:p>
          <a:p>
            <a:pPr>
              <a:buFont typeface="Wingdings" panose="05000000000000000000" pitchFamily="2" charset="2"/>
              <a:buChar char="§"/>
            </a:pPr>
            <a:r>
              <a:rPr lang="es-ES" dirty="0" smtClean="0"/>
              <a:t>Ligero y fácil transportación</a:t>
            </a:r>
          </a:p>
          <a:p>
            <a:pPr>
              <a:buFont typeface="Wingdings" panose="05000000000000000000" pitchFamily="2" charset="2"/>
              <a:buChar char="§"/>
            </a:pPr>
            <a:r>
              <a:rPr lang="es-ES" dirty="0" smtClean="0"/>
              <a:t>Ventajas del acrílico</a:t>
            </a:r>
          </a:p>
          <a:p>
            <a:pPr lvl="1">
              <a:buFont typeface="Wingdings" panose="05000000000000000000" pitchFamily="2" charset="2"/>
              <a:buChar char="§"/>
            </a:pPr>
            <a:r>
              <a:rPr lang="es-ES" dirty="0" smtClean="0"/>
              <a:t>Transparencia</a:t>
            </a:r>
          </a:p>
          <a:p>
            <a:pPr lvl="1">
              <a:buFont typeface="Wingdings" panose="05000000000000000000" pitchFamily="2" charset="2"/>
              <a:buChar char="§"/>
            </a:pPr>
            <a:r>
              <a:rPr lang="es-ES" dirty="0" smtClean="0"/>
              <a:t>Versatilidad</a:t>
            </a:r>
          </a:p>
          <a:p>
            <a:pPr lvl="1">
              <a:buFont typeface="Wingdings" panose="05000000000000000000" pitchFamily="2" charset="2"/>
              <a:buChar char="§"/>
            </a:pPr>
            <a:r>
              <a:rPr lang="es-ES" dirty="0" smtClean="0"/>
              <a:t>Durabilidad</a:t>
            </a:r>
          </a:p>
          <a:p>
            <a:pPr lvl="1">
              <a:buFont typeface="Wingdings" panose="05000000000000000000" pitchFamily="2" charset="2"/>
              <a:buChar char="§"/>
            </a:pPr>
            <a:r>
              <a:rPr lang="es-ES" dirty="0" smtClean="0"/>
              <a:t>Seguridad</a:t>
            </a:r>
          </a:p>
          <a:p>
            <a:pPr lvl="1">
              <a:buFont typeface="Wingdings" panose="05000000000000000000" pitchFamily="2" charset="2"/>
              <a:buChar char="§"/>
            </a:pPr>
            <a:r>
              <a:rPr lang="es-ES" dirty="0" smtClean="0"/>
              <a:t>Peso</a:t>
            </a:r>
          </a:p>
          <a:p>
            <a:pPr lvl="1">
              <a:buFont typeface="Wingdings" panose="05000000000000000000" pitchFamily="2" charset="2"/>
              <a:buChar char="§"/>
            </a:pPr>
            <a:r>
              <a:rPr lang="es-ES" dirty="0" smtClean="0"/>
              <a:t>Limpieza</a:t>
            </a:r>
          </a:p>
          <a:p>
            <a:pPr lvl="1">
              <a:buFont typeface="Wingdings" panose="05000000000000000000" pitchFamily="2" charset="2"/>
              <a:buChar char="§"/>
            </a:pPr>
            <a:r>
              <a:rPr lang="es-ES" dirty="0" smtClean="0"/>
              <a:t>Espesura y textura</a:t>
            </a:r>
          </a:p>
          <a:p>
            <a:pPr lvl="1">
              <a:buFont typeface="Wingdings" panose="05000000000000000000" pitchFamily="2" charset="2"/>
              <a:buChar char="§"/>
            </a:pPr>
            <a:r>
              <a:rPr lang="es-ES" dirty="0" err="1" smtClean="0"/>
              <a:t>Ecologia</a:t>
            </a:r>
            <a:endParaRPr lang="es-ES" dirty="0" smtClean="0"/>
          </a:p>
          <a:p>
            <a:pPr>
              <a:buFont typeface="Wingdings" panose="05000000000000000000" pitchFamily="2" charset="2"/>
              <a:buChar char="§"/>
            </a:pPr>
            <a:endParaRPr lang="es-ES" dirty="0"/>
          </a:p>
        </p:txBody>
      </p:sp>
      <p:pic>
        <p:nvPicPr>
          <p:cNvPr id="5" name="Imagen 4"/>
          <p:cNvPicPr>
            <a:picLocks noChangeAspect="1"/>
          </p:cNvPicPr>
          <p:nvPr/>
        </p:nvPicPr>
        <p:blipFill rotWithShape="1">
          <a:blip r:embed="rId2"/>
          <a:srcRect t="10563" b="12817"/>
          <a:stretch/>
        </p:blipFill>
        <p:spPr>
          <a:xfrm>
            <a:off x="7233768" y="2923504"/>
            <a:ext cx="3391302" cy="2598406"/>
          </a:xfrm>
          <a:prstGeom prst="rect">
            <a:avLst/>
          </a:prstGeom>
        </p:spPr>
      </p:pic>
    </p:spTree>
    <p:extLst>
      <p:ext uri="{BB962C8B-B14F-4D97-AF65-F5344CB8AC3E}">
        <p14:creationId xmlns:p14="http://schemas.microsoft.com/office/powerpoint/2010/main" val="2334329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7598" y="365125"/>
            <a:ext cx="10515600" cy="1325563"/>
          </a:xfrm>
        </p:spPr>
        <p:txBody>
          <a:bodyPr/>
          <a:lstStyle/>
          <a:p>
            <a:r>
              <a:rPr lang="es-ES" dirty="0" smtClean="0"/>
              <a:t>Sistema de retorno de carro</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29244" y="1690688"/>
                <a:ext cx="10515600" cy="4351338"/>
              </a:xfrm>
            </p:spPr>
            <p:txBody>
              <a:bodyPr/>
              <a:lstStyle/>
              <a:p>
                <a:pPr>
                  <a:buFont typeface="Wingdings" panose="05000000000000000000" pitchFamily="2" charset="2"/>
                  <a:buChar char="§"/>
                </a:pPr>
                <a:r>
                  <a:rPr lang="es-ES" dirty="0" smtClean="0"/>
                  <a:t>Eje acero inoxidable </a:t>
                </a:r>
                <a:r>
                  <a:rPr lang="es-ES" dirty="0" err="1" smtClean="0"/>
                  <a:t>AISI</a:t>
                </a:r>
                <a:r>
                  <a:rPr lang="es-ES" dirty="0" smtClean="0"/>
                  <a:t> 304</a:t>
                </a:r>
              </a:p>
              <a:p>
                <a:pPr lvl="1"/>
                <a:r>
                  <a:rPr lang="es-ES" dirty="0"/>
                  <a:t>Resistencia a la fluencia 310 </a:t>
                </a:r>
                <a:r>
                  <a:rPr lang="es-ES" dirty="0" err="1"/>
                  <a:t>MPa</a:t>
                </a:r>
                <a:r>
                  <a:rPr lang="es-ES" dirty="0"/>
                  <a:t> (45 </a:t>
                </a:r>
                <a:r>
                  <a:rPr lang="es-ES" dirty="0" err="1"/>
                  <a:t>KSI</a:t>
                </a:r>
                <a:r>
                  <a:rPr lang="es-ES" dirty="0"/>
                  <a:t>)</a:t>
                </a:r>
              </a:p>
              <a:p>
                <a:pPr lvl="1"/>
                <a:r>
                  <a:rPr lang="es-ES" dirty="0"/>
                  <a:t>Resistencia máxima 620 </a:t>
                </a:r>
                <a:r>
                  <a:rPr lang="es-ES" dirty="0" err="1"/>
                  <a:t>MPa</a:t>
                </a:r>
                <a:r>
                  <a:rPr lang="es-ES" dirty="0"/>
                  <a:t> (90 </a:t>
                </a:r>
                <a:r>
                  <a:rPr lang="es-ES" dirty="0" err="1"/>
                  <a:t>KSI</a:t>
                </a:r>
                <a:r>
                  <a:rPr lang="es-ES" dirty="0"/>
                  <a:t>)</a:t>
                </a:r>
              </a:p>
              <a:p>
                <a:pPr lvl="1"/>
                <a:r>
                  <a:rPr lang="es-ES" dirty="0"/>
                  <a:t>Elongación 30 %</a:t>
                </a:r>
              </a:p>
              <a:p>
                <a:pPr lvl="1"/>
                <a:r>
                  <a:rPr lang="es-ES" dirty="0"/>
                  <a:t>Reducción de área 40 %</a:t>
                </a:r>
              </a:p>
              <a:p>
                <a:pPr lvl="1"/>
                <a:r>
                  <a:rPr lang="es-ES" dirty="0"/>
                  <a:t>Módulo de elasticidad 200 </a:t>
                </a:r>
                <a:r>
                  <a:rPr lang="es-ES" dirty="0" err="1"/>
                  <a:t>GPa</a:t>
                </a:r>
                <a:r>
                  <a:rPr lang="es-ES" dirty="0"/>
                  <a:t> (29000 </a:t>
                </a:r>
                <a:r>
                  <a:rPr lang="es-ES" dirty="0" err="1" smtClean="0"/>
                  <a:t>KSI</a:t>
                </a:r>
                <a:r>
                  <a:rPr lang="es-ES" dirty="0" smtClean="0"/>
                  <a:t>)</a:t>
                </a:r>
              </a:p>
              <a:p>
                <a:pPr lvl="1">
                  <a:buFont typeface="Wingdings" panose="05000000000000000000" pitchFamily="2" charset="2"/>
                  <a:buChar char="§"/>
                </a:pPr>
                <a:r>
                  <a:rPr lang="es-ES" dirty="0" smtClean="0"/>
                  <a:t>Comportamiento dúctil, diseño por teoría de fallas</a:t>
                </a:r>
              </a:p>
              <a:p>
                <a:pPr marL="0" indent="0">
                  <a:buNone/>
                </a:pPr>
                <a14:m>
                  <m:oMathPara xmlns:m="http://schemas.openxmlformats.org/officeDocument/2006/math">
                    <m:oMathParaPr>
                      <m:jc m:val="left"/>
                    </m:oMathParaPr>
                    <m:oMath xmlns:m="http://schemas.openxmlformats.org/officeDocument/2006/math">
                      <m:r>
                        <a:rPr lang="es-ES" b="0" i="1" smtClean="0">
                          <a:latin typeface="Cambria Math" panose="02040503050406030204" pitchFamily="18" charset="0"/>
                        </a:rPr>
                        <m:t>                   </m:t>
                      </m:r>
                      <m:r>
                        <a:rPr lang="es-ES" i="1">
                          <a:latin typeface="Cambria Math" panose="02040503050406030204" pitchFamily="18" charset="0"/>
                        </a:rPr>
                        <m:t>𝑑</m:t>
                      </m:r>
                      <m:r>
                        <a:rPr lang="es-ES" i="1">
                          <a:latin typeface="Cambria Math" panose="02040503050406030204" pitchFamily="18" charset="0"/>
                        </a:rPr>
                        <m:t>≥</m:t>
                      </m:r>
                      <m:sSup>
                        <m:sSupPr>
                          <m:ctrlPr>
                            <a:rPr lang="es-ES" i="1">
                              <a:latin typeface="Cambria Math" panose="02040503050406030204" pitchFamily="18" charset="0"/>
                            </a:rPr>
                          </m:ctrlPr>
                        </m:sSupPr>
                        <m:e>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32 </m:t>
                                  </m:r>
                                  <m:r>
                                    <a:rPr lang="es-ES" i="1">
                                      <a:latin typeface="Cambria Math" panose="02040503050406030204" pitchFamily="18" charset="0"/>
                                    </a:rPr>
                                    <m:t>𝑛</m:t>
                                  </m:r>
                                  <m:r>
                                    <a:rPr lang="es-ES" i="1">
                                      <a:latin typeface="Cambria Math" panose="02040503050406030204" pitchFamily="18" charset="0"/>
                                    </a:rPr>
                                    <m:t> </m:t>
                                  </m:r>
                                  <m:r>
                                    <a:rPr lang="es-ES" i="1">
                                      <a:latin typeface="Cambria Math" panose="02040503050406030204" pitchFamily="18" charset="0"/>
                                    </a:rPr>
                                    <m:t>𝑀</m:t>
                                  </m:r>
                                </m:num>
                                <m:den>
                                  <m:r>
                                    <a:rPr lang="es-ES" i="1">
                                      <a:latin typeface="Cambria Math" panose="02040503050406030204" pitchFamily="18" charset="0"/>
                                    </a:rPr>
                                    <m:t>𝜋</m:t>
                                  </m:r>
                                  <m:r>
                                    <a:rPr lang="es-ES" i="1">
                                      <a:latin typeface="Cambria Math" panose="02040503050406030204" pitchFamily="18" charset="0"/>
                                    </a:rPr>
                                    <m:t> </m:t>
                                  </m:r>
                                  <m:r>
                                    <a:rPr lang="es-ES" i="1">
                                      <a:latin typeface="Cambria Math" panose="02040503050406030204" pitchFamily="18" charset="0"/>
                                    </a:rPr>
                                    <m:t>𝑆𝑦</m:t>
                                  </m:r>
                                </m:den>
                              </m:f>
                            </m:e>
                          </m:d>
                        </m:e>
                        <m:sup>
                          <m:r>
                            <a:rPr lang="es-ES" i="1">
                              <a:latin typeface="Cambria Math" panose="02040503050406030204" pitchFamily="18" charset="0"/>
                            </a:rPr>
                            <m:t>1/3</m:t>
                          </m:r>
                        </m:sup>
                      </m:sSup>
                    </m:oMath>
                  </m:oMathPara>
                </a14:m>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29244" y="1690688"/>
                <a:ext cx="10515600" cy="4351338"/>
              </a:xfrm>
              <a:blipFill rotWithShape="0">
                <a:blip r:embed="rId2"/>
                <a:stretch>
                  <a:fillRect l="-1043" t="-2241"/>
                </a:stretch>
              </a:blipFill>
            </p:spPr>
            <p:txBody>
              <a:bodyPr/>
              <a:lstStyle/>
              <a:p>
                <a:r>
                  <a:rPr lang="es-ES">
                    <a:noFill/>
                  </a:rPr>
                  <a:t> </a:t>
                </a:r>
              </a:p>
            </p:txBody>
          </p:sp>
        </mc:Fallback>
      </mc:AlternateContent>
      <p:pic>
        <p:nvPicPr>
          <p:cNvPr id="4" name="Imagen 3"/>
          <p:cNvPicPr>
            <a:picLocks noChangeAspect="1"/>
          </p:cNvPicPr>
          <p:nvPr/>
        </p:nvPicPr>
        <p:blipFill>
          <a:blip r:embed="rId3"/>
          <a:stretch>
            <a:fillRect/>
          </a:stretch>
        </p:blipFill>
        <p:spPr>
          <a:xfrm>
            <a:off x="8062175" y="1690688"/>
            <a:ext cx="3673712" cy="2359039"/>
          </a:xfrm>
          <a:prstGeom prst="rect">
            <a:avLst/>
          </a:prstGeom>
        </p:spPr>
      </p:pic>
    </p:spTree>
    <p:extLst>
      <p:ext uri="{BB962C8B-B14F-4D97-AF65-F5344CB8AC3E}">
        <p14:creationId xmlns:p14="http://schemas.microsoft.com/office/powerpoint/2010/main" val="4113565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277432" y="387707"/>
                <a:ext cx="10058400" cy="5962650"/>
              </a:xfrm>
            </p:spPr>
            <p:txBody>
              <a:bodyPr>
                <a:normAutofit lnSpcReduction="10000"/>
              </a:bodyPr>
              <a:lstStyle/>
              <a:p>
                <a:pPr>
                  <a:buFont typeface="Wingdings" panose="05000000000000000000" pitchFamily="2" charset="2"/>
                  <a:buChar char="§"/>
                </a:pPr>
                <a:r>
                  <a:rPr lang="es-ES" dirty="0" smtClean="0"/>
                  <a:t>Basado en el diagrama:</a:t>
                </a:r>
              </a:p>
              <a:p>
                <a:endParaRPr lang="es-ES" dirty="0" smtClean="0"/>
              </a:p>
              <a:p>
                <a:endParaRPr lang="es-ES" dirty="0"/>
              </a:p>
              <a:p>
                <a:endParaRPr lang="es-ES" dirty="0" smtClean="0"/>
              </a:p>
              <a:p>
                <a:pPr>
                  <a:buFont typeface="Wingdings" panose="05000000000000000000" pitchFamily="2" charset="2"/>
                  <a:buChar char="§"/>
                </a:pPr>
                <a:r>
                  <a:rPr lang="es-ES" dirty="0" smtClean="0"/>
                  <a:t>Se obtiene que:</a:t>
                </a:r>
              </a:p>
              <a:p>
                <a14:m>
                  <m:oMath xmlns:m="http://schemas.openxmlformats.org/officeDocument/2006/math">
                    <m:r>
                      <a:rPr lang="es-ES" i="1">
                        <a:latin typeface="Cambria Math" panose="02040503050406030204" pitchFamily="18" charset="0"/>
                      </a:rPr>
                      <m:t>𝑑</m:t>
                    </m:r>
                    <m:r>
                      <a:rPr lang="es-ES" i="1">
                        <a:latin typeface="Cambria Math" panose="02040503050406030204" pitchFamily="18" charset="0"/>
                      </a:rPr>
                      <m:t>≥</m:t>
                    </m:r>
                    <m:sSup>
                      <m:sSupPr>
                        <m:ctrlPr>
                          <a:rPr lang="es-ES" i="1">
                            <a:latin typeface="Cambria Math" panose="02040503050406030204" pitchFamily="18" charset="0"/>
                          </a:rPr>
                        </m:ctrlPr>
                      </m:sSupPr>
                      <m:e>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32 </m:t>
                                </m:r>
                                <m:r>
                                  <a:rPr lang="es-ES" i="1">
                                    <a:latin typeface="Cambria Math" panose="02040503050406030204" pitchFamily="18" charset="0"/>
                                  </a:rPr>
                                  <m:t>𝑛</m:t>
                                </m:r>
                                <m:r>
                                  <a:rPr lang="es-ES" i="1">
                                    <a:latin typeface="Cambria Math" panose="02040503050406030204" pitchFamily="18" charset="0"/>
                                  </a:rPr>
                                  <m:t> </m:t>
                                </m:r>
                                <m:r>
                                  <a:rPr lang="es-ES" i="1">
                                    <a:latin typeface="Cambria Math" panose="02040503050406030204" pitchFamily="18" charset="0"/>
                                  </a:rPr>
                                  <m:t>𝑀</m:t>
                                </m:r>
                              </m:num>
                              <m:den>
                                <m:r>
                                  <a:rPr lang="es-ES" i="1">
                                    <a:latin typeface="Cambria Math" panose="02040503050406030204" pitchFamily="18" charset="0"/>
                                  </a:rPr>
                                  <m:t>𝜋</m:t>
                                </m:r>
                                <m:r>
                                  <a:rPr lang="es-ES" i="1">
                                    <a:latin typeface="Cambria Math" panose="02040503050406030204" pitchFamily="18" charset="0"/>
                                  </a:rPr>
                                  <m:t> </m:t>
                                </m:r>
                                <m:r>
                                  <a:rPr lang="es-ES" i="1">
                                    <a:latin typeface="Cambria Math" panose="02040503050406030204" pitchFamily="18" charset="0"/>
                                  </a:rPr>
                                  <m:t>𝑆𝑦</m:t>
                                </m:r>
                              </m:den>
                            </m:f>
                          </m:e>
                        </m:d>
                      </m:e>
                      <m:sup>
                        <m:r>
                          <a:rPr lang="es-ES" i="1">
                            <a:latin typeface="Cambria Math" panose="02040503050406030204" pitchFamily="18" charset="0"/>
                          </a:rPr>
                          <m:t>1/3</m:t>
                        </m:r>
                      </m:sup>
                    </m:sSup>
                  </m:oMath>
                </a14:m>
                <a:endParaRPr lang="es-ES" dirty="0"/>
              </a:p>
              <a:p>
                <a14:m>
                  <m:oMath xmlns:m="http://schemas.openxmlformats.org/officeDocument/2006/math">
                    <m:r>
                      <a:rPr lang="es-ES" i="1">
                        <a:latin typeface="Cambria Math" panose="02040503050406030204" pitchFamily="18" charset="0"/>
                      </a:rPr>
                      <m:t>𝑑</m:t>
                    </m:r>
                    <m:r>
                      <a:rPr lang="es-ES" i="1">
                        <a:latin typeface="Cambria Math" panose="02040503050406030204" pitchFamily="18" charset="0"/>
                      </a:rPr>
                      <m:t>≥</m:t>
                    </m:r>
                    <m:sSup>
                      <m:sSupPr>
                        <m:ctrlPr>
                          <a:rPr lang="es-ES" i="1">
                            <a:latin typeface="Cambria Math" panose="02040503050406030204" pitchFamily="18" charset="0"/>
                          </a:rPr>
                        </m:ctrlPr>
                      </m:sSupPr>
                      <m:e>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32 </m:t>
                                </m:r>
                                <m:d>
                                  <m:dPr>
                                    <m:ctrlPr>
                                      <a:rPr lang="es-ES" i="1">
                                        <a:latin typeface="Cambria Math" panose="02040503050406030204" pitchFamily="18" charset="0"/>
                                      </a:rPr>
                                    </m:ctrlPr>
                                  </m:dPr>
                                  <m:e>
                                    <m:r>
                                      <a:rPr lang="es-ES" i="1">
                                        <a:latin typeface="Cambria Math" panose="02040503050406030204" pitchFamily="18" charset="0"/>
                                      </a:rPr>
                                      <m:t>5</m:t>
                                    </m:r>
                                  </m:e>
                                </m:d>
                                <m:r>
                                  <a:rPr lang="es-ES" i="1">
                                    <a:latin typeface="Cambria Math" panose="02040503050406030204" pitchFamily="18" charset="0"/>
                                  </a:rPr>
                                  <m:t>(1.2) [</m:t>
                                </m:r>
                                <m:r>
                                  <a:rPr lang="es-ES" i="1">
                                    <a:latin typeface="Cambria Math" panose="02040503050406030204" pitchFamily="18" charset="0"/>
                                  </a:rPr>
                                  <m:t>𝑁</m:t>
                                </m:r>
                                <m:r>
                                  <a:rPr lang="es-ES" i="1">
                                    <a:latin typeface="Cambria Math" panose="02040503050406030204" pitchFamily="18" charset="0"/>
                                  </a:rPr>
                                  <m:t> </m:t>
                                </m:r>
                                <m:r>
                                  <a:rPr lang="es-ES" i="1">
                                    <a:latin typeface="Cambria Math" panose="02040503050406030204" pitchFamily="18" charset="0"/>
                                  </a:rPr>
                                  <m:t>𝑚</m:t>
                                </m:r>
                                <m:r>
                                  <a:rPr lang="es-ES" i="1">
                                    <a:latin typeface="Cambria Math" panose="02040503050406030204" pitchFamily="18" charset="0"/>
                                  </a:rPr>
                                  <m:t>]</m:t>
                                </m:r>
                              </m:num>
                              <m:den>
                                <m:r>
                                  <a:rPr lang="es-ES" i="1">
                                    <a:latin typeface="Cambria Math" panose="02040503050406030204" pitchFamily="18" charset="0"/>
                                  </a:rPr>
                                  <m:t>𝜋</m:t>
                                </m:r>
                                <m:r>
                                  <a:rPr lang="es-ES" i="1">
                                    <a:latin typeface="Cambria Math" panose="02040503050406030204" pitchFamily="18" charset="0"/>
                                  </a:rPr>
                                  <m:t> 310</m:t>
                                </m:r>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10</m:t>
                                        </m:r>
                                      </m:e>
                                    </m:d>
                                  </m:e>
                                  <m:sup>
                                    <m:r>
                                      <a:rPr lang="es-ES" i="1">
                                        <a:latin typeface="Cambria Math" panose="02040503050406030204" pitchFamily="18" charset="0"/>
                                      </a:rPr>
                                      <m:t>6</m:t>
                                    </m:r>
                                  </m:sup>
                                </m:sSup>
                                <m:r>
                                  <a:rPr lang="es-ES" i="1">
                                    <a:latin typeface="Cambria Math" panose="02040503050406030204" pitchFamily="18" charset="0"/>
                                  </a:rPr>
                                  <m:t> [</m:t>
                                </m:r>
                                <m:r>
                                  <a:rPr lang="es-ES" i="1">
                                    <a:latin typeface="Cambria Math" panose="02040503050406030204" pitchFamily="18" charset="0"/>
                                  </a:rPr>
                                  <m:t>𝑁</m:t>
                                </m:r>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𝑚</m:t>
                                    </m:r>
                                  </m:e>
                                  <m:sup>
                                    <m:r>
                                      <a:rPr lang="es-ES" i="1">
                                        <a:latin typeface="Cambria Math" panose="02040503050406030204" pitchFamily="18" charset="0"/>
                                      </a:rPr>
                                      <m:t>2</m:t>
                                    </m:r>
                                  </m:sup>
                                </m:sSup>
                                <m:r>
                                  <a:rPr lang="es-ES" i="1">
                                    <a:latin typeface="Cambria Math" panose="02040503050406030204" pitchFamily="18" charset="0"/>
                                  </a:rPr>
                                  <m:t>]</m:t>
                                </m:r>
                              </m:den>
                            </m:f>
                          </m:e>
                        </m:d>
                      </m:e>
                      <m:sup>
                        <m:r>
                          <a:rPr lang="es-ES" i="1">
                            <a:latin typeface="Cambria Math" panose="02040503050406030204" pitchFamily="18" charset="0"/>
                          </a:rPr>
                          <m:t>1/3</m:t>
                        </m:r>
                      </m:sup>
                    </m:sSup>
                  </m:oMath>
                </a14:m>
                <a:endParaRPr lang="es-ES" dirty="0"/>
              </a:p>
              <a:p>
                <a14:m>
                  <m:oMath xmlns:m="http://schemas.openxmlformats.org/officeDocument/2006/math">
                    <m:r>
                      <a:rPr lang="es-ES" i="1">
                        <a:latin typeface="Cambria Math" panose="02040503050406030204" pitchFamily="18" charset="0"/>
                      </a:rPr>
                      <m:t>𝑑</m:t>
                    </m:r>
                    <m:r>
                      <a:rPr lang="es-ES" i="1">
                        <a:latin typeface="Cambria Math" panose="02040503050406030204" pitchFamily="18" charset="0"/>
                      </a:rPr>
                      <m:t>≥0,00586 </m:t>
                    </m:r>
                    <m:r>
                      <a:rPr lang="es-ES" i="1">
                        <a:latin typeface="Cambria Math" panose="02040503050406030204" pitchFamily="18" charset="0"/>
                      </a:rPr>
                      <m:t>𝑚</m:t>
                    </m:r>
                  </m:oMath>
                </a14:m>
                <a:endParaRPr lang="es-ES" dirty="0"/>
              </a:p>
              <a:p>
                <a:pPr>
                  <a:buFont typeface="Wingdings" panose="05000000000000000000" pitchFamily="2" charset="2"/>
                  <a:buChar char="§"/>
                </a:pPr>
                <a:r>
                  <a:rPr lang="es-ES" dirty="0" smtClean="0"/>
                  <a:t>Por temas relacionado a costos de elementos adicionales utilizados en el diseño de este sistema se decide utilizar eje de 10 mm de diámetro</a:t>
                </a:r>
              </a:p>
              <a:p>
                <a:pPr marL="0" indent="0">
                  <a:buNone/>
                </a:pPr>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277432" y="387707"/>
                <a:ext cx="10058400" cy="5962650"/>
              </a:xfrm>
              <a:blipFill rotWithShape="0">
                <a:blip r:embed="rId2"/>
                <a:stretch>
                  <a:fillRect l="-1091" t="-2352"/>
                </a:stretch>
              </a:blipFill>
            </p:spPr>
            <p:txBody>
              <a:bodyPr/>
              <a:lstStyle/>
              <a:p>
                <a:r>
                  <a:rPr lang="es-ES">
                    <a:noFill/>
                  </a:rPr>
                  <a:t> </a:t>
                </a:r>
              </a:p>
            </p:txBody>
          </p:sp>
        </mc:Fallback>
      </mc:AlternateContent>
      <p:pic>
        <p:nvPicPr>
          <p:cNvPr id="4" name="Picture 11"/>
          <p:cNvPicPr/>
          <p:nvPr/>
        </p:nvPicPr>
        <p:blipFill rotWithShape="1">
          <a:blip r:embed="rId3" cstate="print">
            <a:extLst>
              <a:ext uri="{28A0092B-C50C-407E-A947-70E740481C1C}">
                <a14:useLocalDpi xmlns:a14="http://schemas.microsoft.com/office/drawing/2010/main" val="0"/>
              </a:ext>
            </a:extLst>
          </a:blip>
          <a:srcRect l="8217" t="14147" r="23331" b="39251"/>
          <a:stretch/>
        </p:blipFill>
        <p:spPr bwMode="auto">
          <a:xfrm>
            <a:off x="1277432" y="861341"/>
            <a:ext cx="3986530" cy="11906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284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7597" y="170315"/>
            <a:ext cx="10515600" cy="1325563"/>
          </a:xfrm>
        </p:spPr>
        <p:txBody>
          <a:bodyPr/>
          <a:lstStyle/>
          <a:p>
            <a:r>
              <a:rPr lang="es-ES" dirty="0" smtClean="0"/>
              <a:t>Resumen</a:t>
            </a:r>
            <a:endParaRPr lang="es-ES" dirty="0"/>
          </a:p>
        </p:txBody>
      </p:sp>
      <p:sp>
        <p:nvSpPr>
          <p:cNvPr id="3" name="Marcador de contenido 2"/>
          <p:cNvSpPr>
            <a:spLocks noGrp="1"/>
          </p:cNvSpPr>
          <p:nvPr>
            <p:ph idx="1"/>
          </p:nvPr>
        </p:nvSpPr>
        <p:spPr>
          <a:xfrm>
            <a:off x="1097280" y="1845734"/>
            <a:ext cx="10058400" cy="3617806"/>
          </a:xfrm>
        </p:spPr>
        <p:txBody>
          <a:bodyPr/>
          <a:lstStyle/>
          <a:p>
            <a:pPr>
              <a:buFont typeface="Wingdings" panose="05000000000000000000" pitchFamily="2" charset="2"/>
              <a:buChar char="§"/>
            </a:pPr>
            <a:r>
              <a:rPr lang="es-ES" dirty="0" smtClean="0"/>
              <a:t>Reingeniería tanto mecánica como eléctrica</a:t>
            </a:r>
          </a:p>
          <a:p>
            <a:pPr>
              <a:buFont typeface="Wingdings" panose="05000000000000000000" pitchFamily="2" charset="2"/>
              <a:buChar char="§"/>
            </a:pPr>
            <a:r>
              <a:rPr lang="es-ES" dirty="0" smtClean="0"/>
              <a:t>Investigación en diferentes campos</a:t>
            </a:r>
          </a:p>
          <a:p>
            <a:pPr>
              <a:buFont typeface="Wingdings" panose="05000000000000000000" pitchFamily="2" charset="2"/>
              <a:buChar char="§"/>
            </a:pPr>
            <a:r>
              <a:rPr lang="es-ES" dirty="0" smtClean="0"/>
              <a:t>Dificultad y despreocupación para comunicación vía escrita hacia personas con discapacidad visual</a:t>
            </a:r>
          </a:p>
          <a:p>
            <a:pPr>
              <a:buFont typeface="Wingdings" panose="05000000000000000000" pitchFamily="2" charset="2"/>
              <a:buChar char="§"/>
            </a:pPr>
            <a:r>
              <a:rPr lang="es-ES" dirty="0" smtClean="0"/>
              <a:t>Altos costos de sistema de impresión braille</a:t>
            </a:r>
          </a:p>
          <a:p>
            <a:pPr>
              <a:buFont typeface="Wingdings" panose="05000000000000000000" pitchFamily="2" charset="2"/>
              <a:buChar char="§"/>
            </a:pPr>
            <a:r>
              <a:rPr lang="es-ES" dirty="0" smtClean="0"/>
              <a:t>Presente proyecto incorpora utilización de plataforma Arduino</a:t>
            </a:r>
          </a:p>
          <a:p>
            <a:pPr>
              <a:buFont typeface="Wingdings" panose="05000000000000000000" pitchFamily="2" charset="2"/>
              <a:buChar char="§"/>
            </a:pPr>
            <a:endParaRPr lang="es-ES" dirty="0" smtClean="0"/>
          </a:p>
          <a:p>
            <a:endParaRPr lang="es-ES" dirty="0"/>
          </a:p>
        </p:txBody>
      </p:sp>
      <p:pic>
        <p:nvPicPr>
          <p:cNvPr id="5" name="Imagen 4"/>
          <p:cNvPicPr>
            <a:picLocks noChangeAspect="1"/>
          </p:cNvPicPr>
          <p:nvPr/>
        </p:nvPicPr>
        <p:blipFill>
          <a:blip r:embed="rId2"/>
          <a:stretch>
            <a:fillRect/>
          </a:stretch>
        </p:blipFill>
        <p:spPr>
          <a:xfrm>
            <a:off x="8090079" y="4766657"/>
            <a:ext cx="3065601" cy="1726096"/>
          </a:xfrm>
          <a:prstGeom prst="rect">
            <a:avLst/>
          </a:prstGeom>
        </p:spPr>
      </p:pic>
    </p:spTree>
    <p:extLst>
      <p:ext uri="{BB962C8B-B14F-4D97-AF65-F5344CB8AC3E}">
        <p14:creationId xmlns:p14="http://schemas.microsoft.com/office/powerpoint/2010/main" val="2965588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203" y="317605"/>
            <a:ext cx="10515600" cy="1325563"/>
          </a:xfrm>
        </p:spPr>
        <p:txBody>
          <a:bodyPr/>
          <a:lstStyle/>
          <a:p>
            <a:r>
              <a:rPr lang="es-ES" dirty="0" smtClean="0"/>
              <a:t>Selección de rodamientos</a:t>
            </a:r>
            <a:endParaRPr lang="es-ES" dirty="0"/>
          </a:p>
        </p:txBody>
      </p:sp>
      <p:sp>
        <p:nvSpPr>
          <p:cNvPr id="3" name="Marcador de contenido 2"/>
          <p:cNvSpPr>
            <a:spLocks noGrp="1"/>
          </p:cNvSpPr>
          <p:nvPr>
            <p:ph idx="1"/>
          </p:nvPr>
        </p:nvSpPr>
        <p:spPr>
          <a:xfrm>
            <a:off x="1411605" y="1681745"/>
            <a:ext cx="10515600" cy="4351338"/>
          </a:xfrm>
        </p:spPr>
        <p:txBody>
          <a:bodyPr/>
          <a:lstStyle/>
          <a:p>
            <a:pPr>
              <a:buFont typeface="Wingdings" panose="05000000000000000000" pitchFamily="2" charset="2"/>
              <a:buChar char="§"/>
            </a:pPr>
            <a:r>
              <a:rPr lang="es-ES" dirty="0" smtClean="0"/>
              <a:t>Rodamiento de bolas</a:t>
            </a:r>
          </a:p>
          <a:p>
            <a:pPr marL="0" indent="0">
              <a:buNone/>
            </a:pPr>
            <a:endParaRPr lang="es-ES" dirty="0" smtClean="0"/>
          </a:p>
          <a:p>
            <a:pPr>
              <a:buFont typeface="Wingdings" panose="05000000000000000000" pitchFamily="2" charset="2"/>
              <a:buChar char="§"/>
            </a:pPr>
            <a:endParaRPr lang="es-ES" dirty="0"/>
          </a:p>
          <a:p>
            <a:pPr>
              <a:buFont typeface="Wingdings" panose="05000000000000000000" pitchFamily="2" charset="2"/>
              <a:buChar char="§"/>
            </a:pPr>
            <a:endParaRPr lang="es-ES" dirty="0" smtClean="0"/>
          </a:p>
          <a:p>
            <a:pPr>
              <a:buFont typeface="Wingdings" panose="05000000000000000000" pitchFamily="2" charset="2"/>
              <a:buChar char="§"/>
            </a:pPr>
            <a:endParaRPr lang="es-ES" dirty="0" smtClean="0"/>
          </a:p>
          <a:p>
            <a:pPr>
              <a:buFont typeface="Wingdings" panose="05000000000000000000" pitchFamily="2" charset="2"/>
              <a:buChar char="§"/>
            </a:pPr>
            <a:r>
              <a:rPr lang="es-ES" dirty="0" smtClean="0"/>
              <a:t>Rodamiento lineal</a:t>
            </a:r>
          </a:p>
          <a:p>
            <a:pPr>
              <a:buFont typeface="Wingdings" panose="05000000000000000000" pitchFamily="2" charset="2"/>
              <a:buChar char="§"/>
            </a:pPr>
            <a:endParaRPr lang="es-ES" dirty="0"/>
          </a:p>
        </p:txBody>
      </p:sp>
      <p:pic>
        <p:nvPicPr>
          <p:cNvPr id="4" name="Picture 12" descr="http://provenetci.com/catalogo/fotos/Rodamiento%20de%20Bolas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8755" y="2190539"/>
            <a:ext cx="1695450" cy="1666875"/>
          </a:xfrm>
          <a:prstGeom prst="rect">
            <a:avLst/>
          </a:prstGeom>
          <a:noFill/>
          <a:ln>
            <a:noFill/>
          </a:ln>
        </p:spPr>
      </p:pic>
      <p:pic>
        <p:nvPicPr>
          <p:cNvPr id="6" name="Picture 13" descr="https://encrypted-tbn2.gstatic.com/images?q=tbn:ANd9GcSx0hJLWAOlI6oV3M_FCT4q1ww_lydwYUV2ir5fD-U-X1PADGSikg"/>
          <p:cNvPicPr/>
          <p:nvPr/>
        </p:nvPicPr>
        <p:blipFill>
          <a:blip r:embed="rId3">
            <a:extLst>
              <a:ext uri="{28A0092B-C50C-407E-A947-70E740481C1C}">
                <a14:useLocalDpi xmlns:a14="http://schemas.microsoft.com/office/drawing/2010/main" val="0"/>
              </a:ext>
            </a:extLst>
          </a:blip>
          <a:srcRect/>
          <a:stretch>
            <a:fillRect/>
          </a:stretch>
        </p:blipFill>
        <p:spPr bwMode="auto">
          <a:xfrm>
            <a:off x="5278755" y="4539193"/>
            <a:ext cx="1390650" cy="1438275"/>
          </a:xfrm>
          <a:prstGeom prst="rect">
            <a:avLst/>
          </a:prstGeom>
          <a:noFill/>
          <a:ln>
            <a:noFill/>
          </a:ln>
        </p:spPr>
      </p:pic>
    </p:spTree>
    <p:extLst>
      <p:ext uri="{BB962C8B-B14F-4D97-AF65-F5344CB8AC3E}">
        <p14:creationId xmlns:p14="http://schemas.microsoft.com/office/powerpoint/2010/main" val="1399375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4870" y="352246"/>
            <a:ext cx="10515600" cy="1325563"/>
          </a:xfrm>
        </p:spPr>
        <p:txBody>
          <a:bodyPr/>
          <a:lstStyle/>
          <a:p>
            <a:r>
              <a:rPr lang="es-ES" dirty="0" smtClean="0"/>
              <a:t>Sistema de transmisión de potencia</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958662" y="1825625"/>
                <a:ext cx="10515600" cy="4351338"/>
              </a:xfrm>
            </p:spPr>
            <p:txBody>
              <a:bodyPr>
                <a:normAutofit fontScale="92500" lnSpcReduction="10000"/>
              </a:bodyPr>
              <a:lstStyle/>
              <a:p>
                <a:pPr>
                  <a:buFont typeface="Wingdings" panose="05000000000000000000" pitchFamily="2" charset="2"/>
                  <a:buChar char="§"/>
                </a:pPr>
                <a:r>
                  <a:rPr lang="es-ES" dirty="0" smtClean="0"/>
                  <a:t>Sistema: Banda – motor</a:t>
                </a:r>
              </a:p>
              <a:p>
                <a:pPr lvl="1"/>
                <a:r>
                  <a:rPr lang="es-ES" dirty="0"/>
                  <a:t>No existe desgaste de los elementos que componen el sistema</a:t>
                </a:r>
              </a:p>
              <a:p>
                <a:pPr lvl="1"/>
                <a:r>
                  <a:rPr lang="es-ES" dirty="0"/>
                  <a:t>La pérdida por fricción es menor</a:t>
                </a:r>
              </a:p>
              <a:p>
                <a:pPr lvl="1"/>
                <a:r>
                  <a:rPr lang="es-ES" dirty="0"/>
                  <a:t>Económicamente es más barato</a:t>
                </a:r>
              </a:p>
              <a:p>
                <a:pPr lvl="1"/>
                <a:r>
                  <a:rPr lang="es-ES" dirty="0"/>
                  <a:t>Elementos comercialmente fáciles de encontrar</a:t>
                </a:r>
              </a:p>
              <a:p>
                <a:pPr lvl="1"/>
                <a:r>
                  <a:rPr lang="es-ES" dirty="0"/>
                  <a:t>El motor necesario es de menos potencia</a:t>
                </a:r>
              </a:p>
              <a:p>
                <a:pPr lvl="1"/>
                <a:r>
                  <a:rPr lang="es-ES" dirty="0"/>
                  <a:t>Relación de transmisión más directa</a:t>
                </a:r>
              </a:p>
              <a:p>
                <a14:m>
                  <m:oMath xmlns:m="http://schemas.openxmlformats.org/officeDocument/2006/math">
                    <m:r>
                      <a:rPr lang="es-ES" i="1">
                        <a:latin typeface="Cambria Math" panose="02040503050406030204" pitchFamily="18" charset="0"/>
                      </a:rPr>
                      <m:t>𝑃</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𝐹𝑥𝑑</m:t>
                        </m:r>
                      </m:num>
                      <m:den>
                        <m:r>
                          <a:rPr lang="es-ES" i="1">
                            <a:latin typeface="Cambria Math" panose="02040503050406030204" pitchFamily="18" charset="0"/>
                          </a:rPr>
                          <m:t>𝑡</m:t>
                        </m:r>
                      </m:den>
                    </m:f>
                  </m:oMath>
                </a14:m>
                <a:endParaRPr lang="es-ES" dirty="0"/>
              </a:p>
              <a:p>
                <a14:m>
                  <m:oMath xmlns:m="http://schemas.openxmlformats.org/officeDocument/2006/math">
                    <m:r>
                      <a:rPr lang="es-ES" i="1">
                        <a:latin typeface="Cambria Math" panose="02040503050406030204" pitchFamily="18" charset="0"/>
                      </a:rPr>
                      <m:t>𝑃</m:t>
                    </m:r>
                    <m:r>
                      <a:rPr lang="es-ES" i="1">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3</m:t>
                        </m:r>
                        <m:r>
                          <a:rPr lang="es-ES" i="1">
                            <a:latin typeface="Cambria Math" panose="02040503050406030204" pitchFamily="18" charset="0"/>
                          </a:rPr>
                          <m:t>0</m:t>
                        </m:r>
                        <m:r>
                          <a:rPr lang="es-ES" i="1">
                            <a:latin typeface="Cambria Math" panose="02040503050406030204" pitchFamily="18" charset="0"/>
                          </a:rPr>
                          <m:t>𝑥</m:t>
                        </m:r>
                        <m:r>
                          <a:rPr lang="es-ES" i="1">
                            <a:latin typeface="Cambria Math" panose="02040503050406030204" pitchFamily="18" charset="0"/>
                          </a:rPr>
                          <m:t>0,3</m:t>
                        </m:r>
                      </m:num>
                      <m:den>
                        <m:r>
                          <a:rPr lang="es-ES" i="1">
                            <a:latin typeface="Cambria Math" panose="02040503050406030204" pitchFamily="18" charset="0"/>
                          </a:rPr>
                          <m:t>1</m:t>
                        </m:r>
                      </m:den>
                    </m:f>
                  </m:oMath>
                </a14:m>
                <a:endParaRPr lang="es-ES" dirty="0"/>
              </a:p>
              <a:p>
                <a14:m>
                  <m:oMath xmlns:m="http://schemas.openxmlformats.org/officeDocument/2006/math">
                    <m:r>
                      <a:rPr lang="es-ES" i="1">
                        <a:latin typeface="Cambria Math" panose="02040503050406030204" pitchFamily="18" charset="0"/>
                      </a:rPr>
                      <m:t>𝑃</m:t>
                    </m:r>
                    <m:r>
                      <a:rPr lang="es-ES" i="1">
                        <a:latin typeface="Cambria Math" panose="02040503050406030204" pitchFamily="18" charset="0"/>
                      </a:rPr>
                      <m:t>=9 </m:t>
                    </m:r>
                    <m:r>
                      <a:rPr lang="es-ES" i="1">
                        <a:latin typeface="Cambria Math" panose="02040503050406030204" pitchFamily="18" charset="0"/>
                      </a:rPr>
                      <m:t>𝑊</m:t>
                    </m:r>
                  </m:oMath>
                </a14:m>
                <a:endParaRPr lang="es-ES" dirty="0"/>
              </a:p>
              <a:p>
                <a:pPr lvl="1"/>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958662" y="1825625"/>
                <a:ext cx="10515600" cy="4351338"/>
              </a:xfrm>
              <a:blipFill rotWithShape="0">
                <a:blip r:embed="rId2"/>
                <a:stretch>
                  <a:fillRect l="-870" t="-2801"/>
                </a:stretch>
              </a:blipFill>
            </p:spPr>
            <p:txBody>
              <a:bodyPr/>
              <a:lstStyle/>
              <a:p>
                <a:r>
                  <a:rPr lang="es-ES">
                    <a:noFill/>
                  </a:rPr>
                  <a:t> </a:t>
                </a:r>
              </a:p>
            </p:txBody>
          </p:sp>
        </mc:Fallback>
      </mc:AlternateContent>
    </p:spTree>
    <p:extLst>
      <p:ext uri="{BB962C8B-B14F-4D97-AF65-F5344CB8AC3E}">
        <p14:creationId xmlns:p14="http://schemas.microsoft.com/office/powerpoint/2010/main" val="4151509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915113556"/>
              </p:ext>
            </p:extLst>
          </p:nvPr>
        </p:nvGraphicFramePr>
        <p:xfrm>
          <a:off x="1803310" y="349090"/>
          <a:ext cx="8595805" cy="5262745"/>
        </p:xfrm>
        <a:graphic>
          <a:graphicData uri="http://schemas.openxmlformats.org/drawingml/2006/table">
            <a:tbl>
              <a:tblPr firstRow="1" firstCol="1">
                <a:tableStyleId>{5C22544A-7EE6-4342-B048-85BDC9FD1C3A}</a:tableStyleId>
              </a:tblPr>
              <a:tblGrid>
                <a:gridCol w="2585618"/>
                <a:gridCol w="2260697"/>
                <a:gridCol w="1882481"/>
                <a:gridCol w="1867009"/>
              </a:tblGrid>
              <a:tr h="329925">
                <a:tc rowSpan="2">
                  <a:txBody>
                    <a:bodyPr/>
                    <a:lstStyle/>
                    <a:p>
                      <a:pPr algn="ctr">
                        <a:lnSpc>
                          <a:spcPct val="115000"/>
                        </a:lnSpc>
                        <a:spcAft>
                          <a:spcPts val="0"/>
                        </a:spcAft>
                      </a:pPr>
                      <a:r>
                        <a:rPr lang="es-ES" sz="1200" dirty="0">
                          <a:effectLst/>
                        </a:rPr>
                        <a:t>Criterio de selección</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0"/>
                        </a:spcAft>
                      </a:pPr>
                      <a:r>
                        <a:rPr lang="es-ES" sz="1200">
                          <a:effectLst/>
                        </a:rPr>
                        <a:t>Tipo de motor</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802055">
                <a:tc vMerge="1">
                  <a:txBody>
                    <a:bodyPr/>
                    <a:lstStyle/>
                    <a:p>
                      <a:endParaRPr lang="es-ES"/>
                    </a:p>
                  </a:txBody>
                  <a:tcPr/>
                </a:tc>
                <a:tc>
                  <a:txBody>
                    <a:bodyPr/>
                    <a:lstStyle/>
                    <a:p>
                      <a:pPr algn="ctr">
                        <a:lnSpc>
                          <a:spcPct val="115000"/>
                        </a:lnSpc>
                        <a:spcAft>
                          <a:spcPts val="0"/>
                        </a:spcAft>
                      </a:pPr>
                      <a:r>
                        <a:rPr lang="es-ES" sz="1200">
                          <a:effectLst/>
                        </a:rPr>
                        <a:t>Servomotor HS-755 HB</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Motor a pasos </a:t>
                      </a:r>
                      <a:r>
                        <a:rPr lang="es-ES" sz="1050">
                          <a:effectLst/>
                        </a:rPr>
                        <a:t>110BYG250-99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Motor DC</a:t>
                      </a:r>
                    </a:p>
                    <a:p>
                      <a:pPr algn="ctr">
                        <a:lnSpc>
                          <a:spcPct val="115000"/>
                        </a:lnSpc>
                        <a:spcAft>
                          <a:spcPts val="0"/>
                        </a:spcAft>
                      </a:pPr>
                      <a:r>
                        <a:rPr lang="es-ES" sz="1200">
                          <a:effectLst/>
                        </a:rPr>
                        <a:t>Dse38be27-001</a:t>
                      </a:r>
                    </a:p>
                    <a:p>
                      <a:pPr algn="ctr">
                        <a:lnSpc>
                          <a:spcPct val="115000"/>
                        </a:lnSpc>
                        <a:spcAft>
                          <a:spcPts val="0"/>
                        </a:spcAft>
                      </a:pPr>
                      <a:r>
                        <a:rPr lang="es-ES" sz="1200">
                          <a:effectLst/>
                        </a:rPr>
                        <a:t>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9555">
                <a:tc>
                  <a:txBody>
                    <a:bodyPr/>
                    <a:lstStyle/>
                    <a:p>
                      <a:pPr algn="ctr">
                        <a:lnSpc>
                          <a:spcPct val="115000"/>
                        </a:lnSpc>
                        <a:spcAft>
                          <a:spcPts val="0"/>
                        </a:spcAft>
                      </a:pPr>
                      <a:r>
                        <a:rPr lang="es-ES" sz="1200">
                          <a:effectLst/>
                        </a:rPr>
                        <a:t>Aspecto físico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a:effectLst/>
                        </a:rPr>
                        <a:t>Voltaje de alimentación (V)</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 VDC</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 VDC</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12 VDC</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dirty="0">
                          <a:effectLst/>
                        </a:rPr>
                        <a:t>Corriente nominal (</a:t>
                      </a:r>
                      <a:r>
                        <a:rPr lang="es-ES" sz="1200" dirty="0" err="1">
                          <a:effectLst/>
                        </a:rPr>
                        <a:t>mA</a:t>
                      </a:r>
                      <a:r>
                        <a:rPr lang="es-ES" sz="1200" dirty="0">
                          <a:effectLst/>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400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4500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a:effectLst/>
                        </a:rPr>
                        <a:t>Driver</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No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Si</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Si</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a:effectLst/>
                        </a:rPr>
                        <a:t>Accionamiento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Eléctrico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Eléctrico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Eléctrico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a:effectLst/>
                        </a:rPr>
                        <a:t>Costo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52 + imp.</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 + imp.</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20 + imp.</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a:effectLst/>
                        </a:rPr>
                        <a:t>Tamaño del actuador (mm)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58.93 x 28.96 x 49.78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110x110x50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130x38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a:effectLst/>
                        </a:rPr>
                        <a:t>Pais de origen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China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China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China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a:effectLst/>
                        </a:rPr>
                        <a:t>Torque (kg.cm)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11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32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a:effectLst/>
                        </a:rPr>
                        <a:t>Sujeción al sistema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Acople</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Acople</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Directo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21">
                <a:tc>
                  <a:txBody>
                    <a:bodyPr/>
                    <a:lstStyle/>
                    <a:p>
                      <a:pPr algn="just">
                        <a:lnSpc>
                          <a:spcPct val="115000"/>
                        </a:lnSpc>
                        <a:spcAft>
                          <a:spcPts val="0"/>
                        </a:spcAft>
                      </a:pPr>
                      <a:r>
                        <a:rPr lang="es-ES" sz="1200">
                          <a:effectLst/>
                        </a:rPr>
                        <a:t>Material carcaza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Plástico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Metal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dirty="0">
                          <a:effectLst/>
                        </a:rPr>
                        <a:t>Metal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3075" name="Imagen 73" descr="http://www.robotshop.com/media/catalog/product/cache/1/image/515x515/9df78eab33525d08d6e5fb8d27136e95/h/i/hitec-hs755hb-ser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1579" y="1751527"/>
            <a:ext cx="1034692" cy="1034692"/>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76" descr="http://www.mayankits.com/img/p/4/3/0/430-thickbox_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l="18842" r="38414"/>
          <a:stretch>
            <a:fillRect/>
          </a:stretch>
        </p:blipFill>
        <p:spPr bwMode="auto">
          <a:xfrm>
            <a:off x="9171679" y="1750722"/>
            <a:ext cx="62865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74" descr="http://www.hybrid-stepper-motor.com/photo/pl1188279-nema_42_and_110v_220v_hybrid_stepper_motor_2_phase_110byg250_and_8_wire_industrial_high_speed_stepper_mo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774" y="1947974"/>
            <a:ext cx="708025" cy="60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177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3355" y="287852"/>
            <a:ext cx="10515600" cy="1325563"/>
          </a:xfrm>
        </p:spPr>
        <p:txBody>
          <a:bodyPr/>
          <a:lstStyle/>
          <a:p>
            <a:r>
              <a:rPr lang="es-ES" dirty="0" smtClean="0"/>
              <a:t>Sistema de impresión</a:t>
            </a:r>
            <a:endParaRPr lang="es-ES" dirty="0"/>
          </a:p>
        </p:txBody>
      </p:sp>
      <p:sp>
        <p:nvSpPr>
          <p:cNvPr id="3" name="Marcador de contenido 2"/>
          <p:cNvSpPr>
            <a:spLocks noGrp="1"/>
          </p:cNvSpPr>
          <p:nvPr>
            <p:ph idx="1"/>
          </p:nvPr>
        </p:nvSpPr>
        <p:spPr>
          <a:xfrm>
            <a:off x="1353355" y="1786989"/>
            <a:ext cx="10515600" cy="4351338"/>
          </a:xfrm>
        </p:spPr>
        <p:txBody>
          <a:bodyPr/>
          <a:lstStyle/>
          <a:p>
            <a:pPr>
              <a:buFont typeface="Wingdings" panose="05000000000000000000" pitchFamily="2" charset="2"/>
              <a:buChar char="§"/>
            </a:pPr>
            <a:r>
              <a:rPr lang="es-ES" dirty="0" smtClean="0"/>
              <a:t>Selección de actuadores</a:t>
            </a:r>
          </a:p>
          <a:p>
            <a:pPr lvl="1">
              <a:buFont typeface="Wingdings" panose="05000000000000000000" pitchFamily="2" charset="2"/>
              <a:buChar char="§"/>
            </a:pPr>
            <a:r>
              <a:rPr lang="es-ES" dirty="0" smtClean="0"/>
              <a:t>Criterio NEMA</a:t>
            </a:r>
          </a:p>
          <a:p>
            <a:pPr lvl="1">
              <a:buFont typeface="Wingdings" panose="05000000000000000000" pitchFamily="2" charset="2"/>
              <a:buChar char="§"/>
            </a:pPr>
            <a:r>
              <a:rPr lang="es-ES" dirty="0" smtClean="0"/>
              <a:t>Actuadores lineales</a:t>
            </a:r>
            <a:endParaRPr lang="es-ES" dirty="0"/>
          </a:p>
        </p:txBody>
      </p:sp>
    </p:spTree>
    <p:extLst>
      <p:ext uri="{BB962C8B-B14F-4D97-AF65-F5344CB8AC3E}">
        <p14:creationId xmlns:p14="http://schemas.microsoft.com/office/powerpoint/2010/main" val="1377110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04345414"/>
              </p:ext>
            </p:extLst>
          </p:nvPr>
        </p:nvGraphicFramePr>
        <p:xfrm>
          <a:off x="2023123" y="463642"/>
          <a:ext cx="8692100" cy="5203061"/>
        </p:xfrm>
        <a:graphic>
          <a:graphicData uri="http://schemas.openxmlformats.org/drawingml/2006/table">
            <a:tbl>
              <a:tblPr firstRow="1" firstCol="1">
                <a:tableStyleId>{5C22544A-7EE6-4342-B048-85BDC9FD1C3A}</a:tableStyleId>
              </a:tblPr>
              <a:tblGrid>
                <a:gridCol w="2046120"/>
                <a:gridCol w="1788834"/>
                <a:gridCol w="1488088"/>
                <a:gridCol w="1889663"/>
                <a:gridCol w="1479395"/>
              </a:tblGrid>
              <a:tr h="294914">
                <a:tc rowSpan="2">
                  <a:txBody>
                    <a:bodyPr/>
                    <a:lstStyle/>
                    <a:p>
                      <a:pPr algn="ctr">
                        <a:lnSpc>
                          <a:spcPct val="115000"/>
                        </a:lnSpc>
                        <a:spcAft>
                          <a:spcPts val="0"/>
                        </a:spcAft>
                      </a:pPr>
                      <a:r>
                        <a:rPr lang="es-ES" sz="1200" dirty="0">
                          <a:effectLst/>
                        </a:rPr>
                        <a:t> </a:t>
                      </a:r>
                    </a:p>
                    <a:p>
                      <a:pPr algn="ctr">
                        <a:lnSpc>
                          <a:spcPct val="115000"/>
                        </a:lnSpc>
                        <a:spcAft>
                          <a:spcPts val="0"/>
                        </a:spcAft>
                      </a:pPr>
                      <a:r>
                        <a:rPr lang="es-ES" sz="1200" dirty="0">
                          <a:effectLst/>
                        </a:rPr>
                        <a:t>Criterio de funcionamiento</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gridSpan="4">
                  <a:txBody>
                    <a:bodyPr/>
                    <a:lstStyle/>
                    <a:p>
                      <a:pPr algn="ctr">
                        <a:lnSpc>
                          <a:spcPct val="115000"/>
                        </a:lnSpc>
                        <a:spcAft>
                          <a:spcPts val="0"/>
                        </a:spcAft>
                      </a:pPr>
                      <a:r>
                        <a:rPr lang="es-ES" sz="1200" dirty="0">
                          <a:effectLst/>
                        </a:rPr>
                        <a:t>Tipo de actuador</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hMerge="1">
                  <a:txBody>
                    <a:bodyPr/>
                    <a:lstStyle/>
                    <a:p>
                      <a:endParaRPr lang="es-ES"/>
                    </a:p>
                  </a:txBody>
                  <a:tcPr/>
                </a:tc>
                <a:tc hMerge="1">
                  <a:txBody>
                    <a:bodyPr/>
                    <a:lstStyle/>
                    <a:p>
                      <a:endParaRPr lang="es-ES"/>
                    </a:p>
                  </a:txBody>
                  <a:tcPr/>
                </a:tc>
                <a:tc hMerge="1">
                  <a:txBody>
                    <a:bodyPr/>
                    <a:lstStyle/>
                    <a:p>
                      <a:endParaRPr lang="es-ES"/>
                    </a:p>
                  </a:txBody>
                  <a:tcPr/>
                </a:tc>
              </a:tr>
              <a:tr h="535528">
                <a:tc vMerge="1">
                  <a:txBody>
                    <a:bodyPr/>
                    <a:lstStyle/>
                    <a:p>
                      <a:endParaRPr lang="es-ES"/>
                    </a:p>
                  </a:txBody>
                  <a:tcPr/>
                </a:tc>
                <a:tc>
                  <a:txBody>
                    <a:bodyPr/>
                    <a:lstStyle/>
                    <a:p>
                      <a:pPr algn="ctr">
                        <a:lnSpc>
                          <a:spcPct val="115000"/>
                        </a:lnSpc>
                        <a:spcAft>
                          <a:spcPts val="0"/>
                        </a:spcAft>
                      </a:pPr>
                      <a:r>
                        <a:rPr lang="es-ES" sz="1200">
                          <a:effectLst/>
                        </a:rPr>
                        <a:t>Actuador lineal Open Frame tipo empuje</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Motor lineal a pasos</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Actuador lineal de puerta de vehículo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Pistón neumático SDA 12-25</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776128">
                <a:tc>
                  <a:txBody>
                    <a:bodyPr/>
                    <a:lstStyle/>
                    <a:p>
                      <a:pPr algn="ctr">
                        <a:lnSpc>
                          <a:spcPct val="115000"/>
                        </a:lnSpc>
                        <a:spcAft>
                          <a:spcPts val="0"/>
                        </a:spcAft>
                      </a:pPr>
                      <a:r>
                        <a:rPr lang="es-ES" sz="1200">
                          <a:effectLst/>
                        </a:rPr>
                        <a:t>Aspecto físico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endPar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8" marR="67968" marT="0" marB="0"/>
                </a:tc>
                <a:tc>
                  <a:txBody>
                    <a:bodyPr/>
                    <a:lstStyle/>
                    <a:p>
                      <a:pPr algn="ctr">
                        <a:lnSpc>
                          <a:spcPct val="115000"/>
                        </a:lnSpc>
                        <a:spcAft>
                          <a:spcPts val="0"/>
                        </a:spcAft>
                      </a:pPr>
                      <a:endPar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8" marR="67968" marT="0" marB="0"/>
                </a:tc>
                <a:tc>
                  <a:txBody>
                    <a:bodyPr/>
                    <a:lstStyle/>
                    <a:p>
                      <a:pPr algn="ctr">
                        <a:lnSpc>
                          <a:spcPct val="115000"/>
                        </a:lnSpc>
                        <a:spcAft>
                          <a:spcPts val="0"/>
                        </a:spcAft>
                      </a:pPr>
                      <a:endPar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8" marR="67968" marT="0" marB="0"/>
                </a:tc>
                <a:tc>
                  <a:txBody>
                    <a:bodyPr/>
                    <a:lstStyle/>
                    <a:p>
                      <a:pPr algn="ctr">
                        <a:lnSpc>
                          <a:spcPct val="115000"/>
                        </a:lnSpc>
                        <a:spcAft>
                          <a:spcPts val="0"/>
                        </a:spcAft>
                      </a:pPr>
                      <a:endPar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a:effectLst/>
                        </a:rPr>
                        <a:t>Voltaje de alimentación (V)</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12 VDC</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5 VDC</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12 VDC</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110 VAC</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a:effectLst/>
                        </a:rPr>
                        <a:t>Corriente nominal (mA)</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400</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700</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1000</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1000</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a:effectLst/>
                        </a:rPr>
                        <a:t>Carrera (mm)</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10</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15</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30</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20</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a:effectLst/>
                        </a:rPr>
                        <a:t>Accionamiento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Eléctrico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Eléctrico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Eléctrico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Neumático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a:effectLst/>
                        </a:rPr>
                        <a:t>Costo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11,98 + imp.</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17,50 + imp.</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14,14 + imp.</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7,27 + imp.</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a:effectLst/>
                        </a:rPr>
                        <a:t>Accesorios de apoyo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No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No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No</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Compresor</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918851">
                <a:tc>
                  <a:txBody>
                    <a:bodyPr/>
                    <a:lstStyle/>
                    <a:p>
                      <a:pPr algn="just">
                        <a:lnSpc>
                          <a:spcPct val="115000"/>
                        </a:lnSpc>
                        <a:spcAft>
                          <a:spcPts val="0"/>
                        </a:spcAft>
                      </a:pPr>
                      <a:r>
                        <a:rPr lang="es-ES" sz="1200">
                          <a:effectLst/>
                        </a:rPr>
                        <a:t>Tamaño del actuador (mm)</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147,2 x 76,2 x 10,16</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26 x 50</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endParaRPr lang="es-ES" sz="1200" dirty="0">
                        <a:effectLst/>
                      </a:endParaRPr>
                    </a:p>
                    <a:p>
                      <a:r>
                        <a:rPr lang="es-ES" sz="1100" dirty="0" smtClean="0">
                          <a:effectLst/>
                        </a:rPr>
                        <a:t>254 </a:t>
                      </a:r>
                      <a:r>
                        <a:rPr lang="es-ES" sz="1100" dirty="0">
                          <a:effectLst/>
                        </a:rPr>
                        <a:t>x 25,4 x 76,2 </a:t>
                      </a:r>
                      <a:endParaRPr lang="es-ES" sz="1100" dirty="0">
                        <a:solidFill>
                          <a:srgbClr val="000000"/>
                        </a:solidFill>
                        <a:effectLst/>
                        <a:latin typeface="Calibri" panose="020F0502020204030204" pitchFamily="34" charset="0"/>
                      </a:endParaRPr>
                    </a:p>
                  </a:txBody>
                  <a:tcPr marL="67968" marR="67968" marT="0" marB="0"/>
                </a:tc>
                <a:tc>
                  <a:txBody>
                    <a:bodyPr/>
                    <a:lstStyle/>
                    <a:p>
                      <a:pPr algn="ctr">
                        <a:lnSpc>
                          <a:spcPct val="115000"/>
                        </a:lnSpc>
                        <a:spcAft>
                          <a:spcPts val="0"/>
                        </a:spcAft>
                      </a:pPr>
                      <a:r>
                        <a:rPr lang="es-ES" sz="1200">
                          <a:effectLst/>
                        </a:rPr>
                        <a:t>71,12 x 66,04 x 20,32</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a:effectLst/>
                        </a:rPr>
                        <a:t>Pais de origen</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China</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Colombia</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China</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EE.UU</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a:effectLst/>
                        </a:rPr>
                        <a:t>Fuerza (N)</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45</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2,45</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20</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28</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dirty="0">
                          <a:effectLst/>
                        </a:rPr>
                        <a:t>Peso (gramos)</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187</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45</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397</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54</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r h="267764">
                <a:tc>
                  <a:txBody>
                    <a:bodyPr/>
                    <a:lstStyle/>
                    <a:p>
                      <a:pPr algn="just">
                        <a:lnSpc>
                          <a:spcPct val="115000"/>
                        </a:lnSpc>
                        <a:spcAft>
                          <a:spcPts val="0"/>
                        </a:spcAft>
                      </a:pPr>
                      <a:r>
                        <a:rPr lang="es-ES" sz="1200">
                          <a:effectLst/>
                        </a:rPr>
                        <a:t>Material</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dirty="0">
                          <a:effectLst/>
                        </a:rPr>
                        <a:t>Metal</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Metal</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a:effectLst/>
                        </a:rPr>
                        <a:t>Plástico y metal</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c>
                  <a:txBody>
                    <a:bodyPr/>
                    <a:lstStyle/>
                    <a:p>
                      <a:pPr algn="ctr">
                        <a:lnSpc>
                          <a:spcPct val="115000"/>
                        </a:lnSpc>
                        <a:spcAft>
                          <a:spcPts val="0"/>
                        </a:spcAft>
                      </a:pPr>
                      <a:r>
                        <a:rPr lang="es-ES" sz="1200" dirty="0">
                          <a:effectLst/>
                        </a:rPr>
                        <a:t>Aluminio</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68" marR="67968" marT="0" marB="0"/>
                </a:tc>
              </a:tr>
            </a:tbl>
          </a:graphicData>
        </a:graphic>
      </p:graphicFrame>
      <p:pic>
        <p:nvPicPr>
          <p:cNvPr id="410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427" y="1249363"/>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7" y="1363663"/>
            <a:ext cx="4286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688" y="1411288"/>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2498" y="1449388"/>
            <a:ext cx="457200"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32 Grupo"/>
          <p:cNvGrpSpPr/>
          <p:nvPr/>
        </p:nvGrpSpPr>
        <p:grpSpPr>
          <a:xfrm>
            <a:off x="6648450" y="11818938"/>
            <a:ext cx="1295400" cy="238125"/>
            <a:chOff x="0" y="0"/>
            <a:chExt cx="1295400" cy="238125"/>
          </a:xfrm>
        </p:grpSpPr>
        <p:sp>
          <p:nvSpPr>
            <p:cNvPr id="10" name="33 Cuadro de texto"/>
            <p:cNvSpPr txBox="1"/>
            <p:nvPr/>
          </p:nvSpPr>
          <p:spPr>
            <a:xfrm>
              <a:off x="0" y="0"/>
              <a:ext cx="1295400" cy="238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Continúa</a:t>
              </a:r>
            </a:p>
          </p:txBody>
        </p:sp>
        <p:cxnSp>
          <p:nvCxnSpPr>
            <p:cNvPr id="11" name="34 Conector recto de flecha"/>
            <p:cNvCxnSpPr/>
            <p:nvPr/>
          </p:nvCxnSpPr>
          <p:spPr>
            <a:xfrm>
              <a:off x="723900" y="114300"/>
              <a:ext cx="4381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74699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49171354"/>
              </p:ext>
            </p:extLst>
          </p:nvPr>
        </p:nvGraphicFramePr>
        <p:xfrm>
          <a:off x="1725768" y="850009"/>
          <a:ext cx="8744756" cy="5003607"/>
        </p:xfrm>
        <a:graphic>
          <a:graphicData uri="http://schemas.openxmlformats.org/drawingml/2006/table">
            <a:tbl>
              <a:tblPr firstRow="1" firstCol="1">
                <a:tableStyleId>{5C22544A-7EE6-4342-B048-85BDC9FD1C3A}</a:tableStyleId>
              </a:tblPr>
              <a:tblGrid>
                <a:gridCol w="1712880"/>
                <a:gridCol w="632829"/>
                <a:gridCol w="625759"/>
                <a:gridCol w="540910"/>
                <a:gridCol w="643435"/>
                <a:gridCol w="450758"/>
                <a:gridCol w="578031"/>
                <a:gridCol w="553283"/>
                <a:gridCol w="441919"/>
                <a:gridCol w="459597"/>
                <a:gridCol w="572729"/>
                <a:gridCol w="480809"/>
                <a:gridCol w="450758"/>
                <a:gridCol w="601059"/>
              </a:tblGrid>
              <a:tr h="275653">
                <a:tc gridSpan="14">
                  <a:txBody>
                    <a:bodyPr/>
                    <a:lstStyle/>
                    <a:p>
                      <a:pPr algn="ctr">
                        <a:lnSpc>
                          <a:spcPct val="115000"/>
                        </a:lnSpc>
                        <a:spcAft>
                          <a:spcPts val="0"/>
                        </a:spcAft>
                      </a:pPr>
                      <a:r>
                        <a:rPr lang="es-ES" sz="1200" dirty="0">
                          <a:effectLst/>
                        </a:rPr>
                        <a:t>PESOS DE LOS CRITERIOS</a:t>
                      </a:r>
                      <a:endParaRPr lang="es-E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130176">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Voltaje de alimentación (V)</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Corriente nominal (mA)</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dirty="0">
                          <a:effectLst/>
                        </a:rPr>
                        <a:t>Carrera (mm)</a:t>
                      </a:r>
                      <a:endParaRPr lang="es-E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Accionamiento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Costo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Accesorios de apoyo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Tamaño del actuador (mm)</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País de origen</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Fuerza (N)</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Peso (gramos)</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Material</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Σ+1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Ponderación</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Voltaje de alimentación (V)</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8,5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0,0297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Corriente nominal (mA)</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11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0,0385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Carrera (mm)</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31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0,1084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Accionamiento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46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0,1608</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Costo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41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0,1434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Accesorios de apoyo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31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0,1084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Tamaño del actuador (mm)</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0,0909</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País de origen</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0,0210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Fuerza (N)</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41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0,1434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Peso (gramos)</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0,0909</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Material</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2,5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18,5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a:effectLst/>
                        </a:rPr>
                        <a:t>0,0647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5653">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200">
                          <a:effectLst/>
                        </a:rPr>
                        <a:t> </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es-ES" sz="1200">
                          <a:effectLst/>
                        </a:rPr>
                        <a:t>TOTAL</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15000"/>
                        </a:lnSpc>
                        <a:spcAft>
                          <a:spcPts val="0"/>
                        </a:spcAft>
                      </a:pPr>
                      <a:r>
                        <a:rPr lang="es-ES" sz="1200">
                          <a:effectLst/>
                        </a:rPr>
                        <a:t>286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200" dirty="0">
                          <a:effectLst/>
                        </a:rPr>
                        <a:t>1,0000</a:t>
                      </a:r>
                      <a:endParaRPr lang="es-E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0498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657900645"/>
              </p:ext>
            </p:extLst>
          </p:nvPr>
        </p:nvGraphicFramePr>
        <p:xfrm>
          <a:off x="1880316" y="1133075"/>
          <a:ext cx="8674726" cy="4313423"/>
        </p:xfrm>
        <a:graphic>
          <a:graphicData uri="http://schemas.openxmlformats.org/drawingml/2006/table">
            <a:tbl>
              <a:tblPr firstRow="1" firstCol="1">
                <a:tableStyleId>{5C22544A-7EE6-4342-B048-85BDC9FD1C3A}</a:tableStyleId>
              </a:tblPr>
              <a:tblGrid>
                <a:gridCol w="743367"/>
                <a:gridCol w="1163028"/>
                <a:gridCol w="1429795"/>
                <a:gridCol w="1334898"/>
                <a:gridCol w="1334898"/>
                <a:gridCol w="1106088"/>
                <a:gridCol w="533537"/>
                <a:gridCol w="1029115"/>
              </a:tblGrid>
              <a:tr h="757824">
                <a:tc gridSpan="2">
                  <a:txBody>
                    <a:bodyPr/>
                    <a:lstStyle/>
                    <a:p>
                      <a:pPr algn="ctr">
                        <a:lnSpc>
                          <a:spcPct val="115000"/>
                        </a:lnSpc>
                        <a:spcAft>
                          <a:spcPts val="0"/>
                        </a:spcAft>
                      </a:pPr>
                      <a:r>
                        <a:rPr lang="es-ES" sz="1400" dirty="0">
                          <a:effectLst/>
                        </a:rPr>
                        <a:t>Voltaje de alimentación (V)</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15000"/>
                        </a:lnSpc>
                        <a:spcAft>
                          <a:spcPts val="0"/>
                        </a:spcAft>
                      </a:pPr>
                      <a:r>
                        <a:rPr lang="es-ES" sz="1400" dirty="0">
                          <a:effectLst/>
                        </a:rPr>
                        <a:t>Actuador lineal Open </a:t>
                      </a:r>
                      <a:r>
                        <a:rPr lang="es-ES" sz="1400" dirty="0" err="1">
                          <a:effectLst/>
                        </a:rPr>
                        <a:t>Frame</a:t>
                      </a:r>
                      <a:r>
                        <a:rPr lang="es-ES" sz="1400" dirty="0">
                          <a:effectLst/>
                        </a:rPr>
                        <a:t> tipo empuje</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dirty="0">
                          <a:effectLst/>
                        </a:rPr>
                        <a:t>Motor lineal a pasos</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Actuador lineal de puerta de vehículo</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Pistón neumático SDA 12-25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Σ+1</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Ponderación</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87123">
                <a:tc gridSpan="2">
                  <a:txBody>
                    <a:bodyPr/>
                    <a:lstStyle/>
                    <a:p>
                      <a:pPr algn="ctr">
                        <a:lnSpc>
                          <a:spcPct val="115000"/>
                        </a:lnSpc>
                        <a:spcAft>
                          <a:spcPts val="0"/>
                        </a:spcAft>
                      </a:pPr>
                      <a:r>
                        <a:rPr lang="es-ES" sz="1400">
                          <a:effectLst/>
                        </a:rPr>
                        <a:t>Actuador lineal Open Frame tipo empuje</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15000"/>
                        </a:lnSpc>
                        <a:spcAft>
                          <a:spcPts val="0"/>
                        </a:spcAft>
                      </a:pPr>
                      <a:r>
                        <a:rPr lang="es-ES" sz="2400">
                          <a:effectLst/>
                        </a:rPr>
                        <a:t>- </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0</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2,5</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0</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3,5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0,102941</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87123">
                <a:tc gridSpan="2">
                  <a:txBody>
                    <a:bodyPr/>
                    <a:lstStyle/>
                    <a:p>
                      <a:pPr algn="ctr">
                        <a:lnSpc>
                          <a:spcPct val="115000"/>
                        </a:lnSpc>
                        <a:spcAft>
                          <a:spcPts val="0"/>
                        </a:spcAft>
                      </a:pPr>
                      <a:r>
                        <a:rPr lang="es-ES" sz="1400">
                          <a:effectLst/>
                        </a:rPr>
                        <a:t>Motor lineal a pasos</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15000"/>
                        </a:lnSpc>
                        <a:spcAft>
                          <a:spcPts val="0"/>
                        </a:spcAft>
                      </a:pPr>
                      <a:r>
                        <a:rPr lang="es-ES" sz="2400">
                          <a:effectLst/>
                        </a:rPr>
                        <a:t>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 </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5</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16</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0,470588</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97144">
                <a:tc gridSpan="2">
                  <a:txBody>
                    <a:bodyPr/>
                    <a:lstStyle/>
                    <a:p>
                      <a:pPr algn="ctr">
                        <a:lnSpc>
                          <a:spcPct val="115000"/>
                        </a:lnSpc>
                        <a:spcAft>
                          <a:spcPts val="0"/>
                        </a:spcAft>
                      </a:pPr>
                      <a:r>
                        <a:rPr lang="es-ES" sz="1400">
                          <a:effectLst/>
                        </a:rPr>
                        <a:t>Actuador lineal de puerta de vehículo</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15000"/>
                        </a:lnSpc>
                        <a:spcAft>
                          <a:spcPts val="0"/>
                        </a:spcAft>
                      </a:pPr>
                      <a:r>
                        <a:rPr lang="es-ES" sz="24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0</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 </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8,5</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0,25</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87123">
                <a:tc gridSpan="2">
                  <a:txBody>
                    <a:bodyPr/>
                    <a:lstStyle/>
                    <a:p>
                      <a:pPr algn="ctr">
                        <a:lnSpc>
                          <a:spcPct val="115000"/>
                        </a:lnSpc>
                        <a:spcAft>
                          <a:spcPts val="0"/>
                        </a:spcAft>
                      </a:pPr>
                      <a:r>
                        <a:rPr lang="es-ES" sz="1400">
                          <a:effectLst/>
                        </a:rPr>
                        <a:t>Pistón neumático SDA 12-25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15000"/>
                        </a:lnSpc>
                        <a:spcAft>
                          <a:spcPts val="0"/>
                        </a:spcAft>
                      </a:pPr>
                      <a:r>
                        <a:rPr lang="es-ES" sz="2400" dirty="0">
                          <a:effectLst/>
                        </a:rPr>
                        <a:t>5</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0</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0</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 </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6</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0,176471</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34711">
                <a:tc>
                  <a:txBody>
                    <a:bodyPr/>
                    <a:lstStyle/>
                    <a:p>
                      <a:endParaRPr lang="es-ES" sz="2400">
                        <a:solidFill>
                          <a:srgbClr val="000000"/>
                        </a:solidFill>
                        <a:effectLst/>
                        <a:latin typeface="Calibri" panose="020F0502020204030204" pitchFamily="34" charset="0"/>
                      </a:endParaRPr>
                    </a:p>
                  </a:txBody>
                  <a:tcPr marL="68580" marR="68580" marT="0" marB="0"/>
                </a:tc>
                <a:tc>
                  <a:txBody>
                    <a:bodyPr/>
                    <a:lstStyle/>
                    <a:p>
                      <a:endParaRPr lang="es-ES" sz="2400">
                        <a:solidFill>
                          <a:srgbClr val="000000"/>
                        </a:solidFill>
                        <a:effectLst/>
                        <a:latin typeface="Calibri" panose="020F0502020204030204" pitchFamily="34" charset="0"/>
                      </a:endParaRPr>
                    </a:p>
                  </a:txBody>
                  <a:tcPr marL="68580" marR="68580" marT="0" marB="0"/>
                </a:tc>
                <a:tc>
                  <a:txBody>
                    <a:bodyPr/>
                    <a:lstStyle/>
                    <a:p>
                      <a:endParaRPr lang="es-ES" sz="2400">
                        <a:solidFill>
                          <a:srgbClr val="000000"/>
                        </a:solidFill>
                        <a:effectLst/>
                        <a:latin typeface="Calibri" panose="020F0502020204030204" pitchFamily="34" charset="0"/>
                      </a:endParaRPr>
                    </a:p>
                  </a:txBody>
                  <a:tcPr marL="68580" marR="68580" marT="0" marB="0"/>
                </a:tc>
                <a:tc>
                  <a:txBody>
                    <a:bodyPr/>
                    <a:lstStyle/>
                    <a:p>
                      <a:endParaRPr lang="es-ES" sz="2400">
                        <a:solidFill>
                          <a:srgbClr val="000000"/>
                        </a:solidFill>
                        <a:effectLst/>
                        <a:latin typeface="Calibri" panose="020F0502020204030204" pitchFamily="34" charset="0"/>
                      </a:endParaRPr>
                    </a:p>
                  </a:txBody>
                  <a:tcPr marL="68580" marR="68580" marT="0" marB="0"/>
                </a:tc>
                <a:tc>
                  <a:txBody>
                    <a:bodyPr/>
                    <a:lstStyle/>
                    <a:p>
                      <a:endParaRPr lang="es-ES" sz="2400">
                        <a:solidFill>
                          <a:srgbClr val="000000"/>
                        </a:solidFill>
                        <a:effectLst/>
                        <a:latin typeface="Calibri" panose="020F0502020204030204" pitchFamily="34" charset="0"/>
                      </a:endParaRPr>
                    </a:p>
                  </a:txBody>
                  <a:tcPr marL="68580" marR="68580" marT="0" marB="0"/>
                </a:tc>
                <a:tc>
                  <a:txBody>
                    <a:bodyPr/>
                    <a:lstStyle/>
                    <a:p>
                      <a:pPr algn="ctr">
                        <a:lnSpc>
                          <a:spcPct val="115000"/>
                        </a:lnSpc>
                        <a:spcAft>
                          <a:spcPts val="0"/>
                        </a:spcAft>
                      </a:pPr>
                      <a:r>
                        <a:rPr lang="es-ES" sz="2400">
                          <a:effectLst/>
                        </a:rPr>
                        <a:t>Total</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a:effectLst/>
                        </a:rPr>
                        <a:t>34</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400" dirty="0">
                          <a:effectLst/>
                        </a:rPr>
                        <a:t>1</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93869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282150190"/>
              </p:ext>
            </p:extLst>
          </p:nvPr>
        </p:nvGraphicFramePr>
        <p:xfrm>
          <a:off x="1828803" y="1245984"/>
          <a:ext cx="8828464" cy="4489409"/>
        </p:xfrm>
        <a:graphic>
          <a:graphicData uri="http://schemas.openxmlformats.org/drawingml/2006/table">
            <a:tbl>
              <a:tblPr firstRow="1" firstCol="1">
                <a:tableStyleId>{5C22544A-7EE6-4342-B048-85BDC9FD1C3A}</a:tableStyleId>
              </a:tblPr>
              <a:tblGrid>
                <a:gridCol w="450431"/>
                <a:gridCol w="436655"/>
                <a:gridCol w="621067"/>
                <a:gridCol w="621067"/>
                <a:gridCol w="620006"/>
                <a:gridCol w="620006"/>
                <a:gridCol w="620006"/>
                <a:gridCol w="620006"/>
                <a:gridCol w="620006"/>
                <a:gridCol w="620006"/>
                <a:gridCol w="620006"/>
                <a:gridCol w="620006"/>
                <a:gridCol w="620006"/>
                <a:gridCol w="500244"/>
                <a:gridCol w="618946"/>
              </a:tblGrid>
              <a:tr h="369517">
                <a:tc gridSpan="2">
                  <a:txBody>
                    <a:bodyPr/>
                    <a:lstStyle/>
                    <a:p>
                      <a:endParaRPr lang="es-ES" sz="2000" dirty="0">
                        <a:solidFill>
                          <a:srgbClr val="000000"/>
                        </a:solidFill>
                        <a:effectLst/>
                        <a:latin typeface="Calibri" panose="020F0502020204030204" pitchFamily="34"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100">
                          <a:effectLst/>
                        </a:rPr>
                        <a:t>1</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3</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5</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6</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7</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8</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9</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10</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11</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Σ</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Prioridad</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249177">
                <a:tc gridSpan="2">
                  <a:txBody>
                    <a:bodyPr/>
                    <a:lstStyle/>
                    <a:p>
                      <a:pPr algn="ctr">
                        <a:lnSpc>
                          <a:spcPct val="115000"/>
                        </a:lnSpc>
                        <a:spcAft>
                          <a:spcPts val="0"/>
                        </a:spcAft>
                      </a:pPr>
                      <a:r>
                        <a:rPr lang="es-ES" sz="1200">
                          <a:effectLst/>
                        </a:rPr>
                        <a:t>Actuador lineal Open Frame tipo empuje</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100">
                          <a:effectLst/>
                        </a:rPr>
                        <a:t>0,00306</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0,01810</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0,05101</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0,05204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0,06746</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0,03507</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0,02941</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0,00216</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0,06746</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0,01604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0,02568</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0,367</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1</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038773">
                <a:tc gridSpan="2">
                  <a:txBody>
                    <a:bodyPr/>
                    <a:lstStyle/>
                    <a:p>
                      <a:pPr algn="ctr">
                        <a:lnSpc>
                          <a:spcPct val="115000"/>
                        </a:lnSpc>
                        <a:spcAft>
                          <a:spcPts val="0"/>
                        </a:spcAft>
                      </a:pPr>
                      <a:r>
                        <a:rPr lang="es-ES" sz="1200">
                          <a:effectLst/>
                        </a:rPr>
                        <a:t>Actuador lineal de puerta de vehículo</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100">
                          <a:effectLst/>
                        </a:rPr>
                        <a:t>0,01399</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0,01244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0,01913</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0,05204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rPr>
                        <a:t>0,01476</a:t>
                      </a:r>
                      <a:endPar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0,03507</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0,01604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0,00987</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0,00422</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0,03610</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0,01617</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0,230</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17967">
                <a:tc gridSpan="2">
                  <a:txBody>
                    <a:bodyPr/>
                    <a:lstStyle/>
                    <a:p>
                      <a:pPr algn="ctr">
                        <a:lnSpc>
                          <a:spcPct val="115000"/>
                        </a:lnSpc>
                        <a:spcAft>
                          <a:spcPts val="0"/>
                        </a:spcAft>
                      </a:pPr>
                      <a:r>
                        <a:rPr lang="es-ES" sz="1200">
                          <a:effectLst/>
                        </a:rPr>
                        <a:t>Motor lineal a pasos</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100">
                          <a:effectLst/>
                        </a:rPr>
                        <a:t>0,00743</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0,00396</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0,01913</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0,05204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0,04638</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0,03507</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0,00267</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0,00216</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0,02530</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0,00267</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0,01142</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0,208</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3</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28370">
                <a:tc gridSpan="2">
                  <a:txBody>
                    <a:bodyPr/>
                    <a:lstStyle/>
                    <a:p>
                      <a:pPr algn="ctr">
                        <a:lnSpc>
                          <a:spcPct val="115000"/>
                        </a:lnSpc>
                        <a:spcAft>
                          <a:spcPts val="0"/>
                        </a:spcAft>
                      </a:pPr>
                      <a:r>
                        <a:rPr lang="es-ES" sz="1200">
                          <a:effectLst/>
                        </a:rPr>
                        <a:t>Pistón neumático SDA 12-25</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100">
                          <a:effectLst/>
                        </a:rPr>
                        <a:t>0,00524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0,00396</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0,01913</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0,00473</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0,01476</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0,00319</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0,04278</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0,00679</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0,04638</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0,03610</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0,01142</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0,194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4</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56581">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endParaRPr lang="es-ES" sz="2000">
                        <a:solidFill>
                          <a:srgbClr val="000000"/>
                        </a:solidFill>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s-ES" sz="1100">
                          <a:effectLst/>
                        </a:rPr>
                        <a:t>Total</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1,000</a:t>
                      </a:r>
                      <a:endParaRPr lang="es-E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2000" dirty="0">
                        <a:solidFill>
                          <a:srgbClr val="000000"/>
                        </a:solidFill>
                        <a:effectLst/>
                        <a:latin typeface="Calibri" panose="020F0502020204030204" pitchFamily="34" charset="0"/>
                      </a:endParaRPr>
                    </a:p>
                  </a:txBody>
                  <a:tcPr marL="68580" marR="68580" marT="0" marB="0" anchor="ctr"/>
                </a:tc>
              </a:tr>
            </a:tbl>
          </a:graphicData>
        </a:graphic>
      </p:graphicFrame>
    </p:spTree>
    <p:extLst>
      <p:ext uri="{BB962C8B-B14F-4D97-AF65-F5344CB8AC3E}">
        <p14:creationId xmlns:p14="http://schemas.microsoft.com/office/powerpoint/2010/main" val="1559320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8808" y="316350"/>
            <a:ext cx="10515600" cy="1325563"/>
          </a:xfrm>
        </p:spPr>
        <p:txBody>
          <a:bodyPr/>
          <a:lstStyle/>
          <a:p>
            <a:r>
              <a:rPr lang="es-ES" dirty="0" smtClean="0"/>
              <a:t>Posicionamiento de actuadores</a:t>
            </a:r>
            <a:endParaRPr lang="es-ES" dirty="0"/>
          </a:p>
        </p:txBody>
      </p:sp>
      <p:sp>
        <p:nvSpPr>
          <p:cNvPr id="3" name="Marcador de contenido 2"/>
          <p:cNvSpPr>
            <a:spLocks noGrp="1"/>
          </p:cNvSpPr>
          <p:nvPr>
            <p:ph idx="1"/>
          </p:nvPr>
        </p:nvSpPr>
        <p:spPr>
          <a:xfrm>
            <a:off x="1198808" y="1799867"/>
            <a:ext cx="10515600" cy="4351338"/>
          </a:xfrm>
        </p:spPr>
        <p:txBody>
          <a:bodyPr/>
          <a:lstStyle/>
          <a:p>
            <a:pPr>
              <a:buFont typeface="Wingdings" panose="05000000000000000000" pitchFamily="2" charset="2"/>
              <a:buChar char="§"/>
            </a:pPr>
            <a:r>
              <a:rPr lang="es-ES" dirty="0" smtClean="0"/>
              <a:t>Pieza acrílico</a:t>
            </a:r>
          </a:p>
          <a:p>
            <a:pPr>
              <a:buFont typeface="Wingdings" panose="05000000000000000000" pitchFamily="2" charset="2"/>
              <a:buChar char="§"/>
            </a:pPr>
            <a:r>
              <a:rPr lang="es-ES" dirty="0" smtClean="0"/>
              <a:t>Diseño basado por software CAD</a:t>
            </a:r>
          </a:p>
          <a:p>
            <a:pPr>
              <a:buFont typeface="Wingdings" panose="05000000000000000000" pitchFamily="2" charset="2"/>
              <a:buChar char="§"/>
            </a:pPr>
            <a:endParaRPr lang="es-ES" dirty="0"/>
          </a:p>
        </p:txBody>
      </p:sp>
      <p:pic>
        <p:nvPicPr>
          <p:cNvPr id="4" name="Imagen 3"/>
          <p:cNvPicPr/>
          <p:nvPr/>
        </p:nvPicPr>
        <p:blipFill>
          <a:blip r:embed="rId2"/>
          <a:stretch>
            <a:fillRect/>
          </a:stretch>
        </p:blipFill>
        <p:spPr>
          <a:xfrm>
            <a:off x="5327015" y="2905442"/>
            <a:ext cx="4433570" cy="2647315"/>
          </a:xfrm>
          <a:prstGeom prst="rect">
            <a:avLst/>
          </a:prstGeom>
        </p:spPr>
      </p:pic>
    </p:spTree>
    <p:extLst>
      <p:ext uri="{BB962C8B-B14F-4D97-AF65-F5344CB8AC3E}">
        <p14:creationId xmlns:p14="http://schemas.microsoft.com/office/powerpoint/2010/main" val="1973524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157732721"/>
              </p:ext>
            </p:extLst>
          </p:nvPr>
        </p:nvGraphicFramePr>
        <p:xfrm>
          <a:off x="4881092" y="521457"/>
          <a:ext cx="5860861" cy="5863608"/>
        </p:xfrm>
        <a:graphic>
          <a:graphicData uri="http://schemas.openxmlformats.org/drawingml/2006/table">
            <a:tbl>
              <a:tblPr firstCol="1">
                <a:tableStyleId>{5C22544A-7EE6-4342-B048-85BDC9FD1C3A}</a:tableStyleId>
              </a:tblPr>
              <a:tblGrid>
                <a:gridCol w="3888776"/>
                <a:gridCol w="1972085"/>
              </a:tblGrid>
              <a:tr h="742047">
                <a:tc>
                  <a:txBody>
                    <a:bodyPr/>
                    <a:lstStyle/>
                    <a:p>
                      <a:pPr algn="ctr">
                        <a:lnSpc>
                          <a:spcPct val="115000"/>
                        </a:lnSpc>
                        <a:spcAft>
                          <a:spcPts val="0"/>
                        </a:spcAft>
                      </a:pPr>
                      <a:r>
                        <a:rPr lang="es-ES" sz="3200" dirty="0">
                          <a:effectLst/>
                        </a:rPr>
                        <a:t>Referencia de modelo</a:t>
                      </a:r>
                      <a:endParaRPr lang="es-E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3200">
                          <a:effectLst/>
                        </a:rPr>
                        <a:t>Propiedades</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80695">
                <a:tc>
                  <a:txBody>
                    <a:bodyPr/>
                    <a:lstStyle/>
                    <a:p>
                      <a:pPr algn="r">
                        <a:lnSpc>
                          <a:spcPct val="115000"/>
                        </a:lnSpc>
                        <a:spcAft>
                          <a:spcPts val="0"/>
                        </a:spcAft>
                      </a:pPr>
                      <a:r>
                        <a:rPr lang="es-ES" sz="2000" dirty="0">
                          <a:effectLst/>
                        </a:rPr>
                        <a:t>Nombre:</a:t>
                      </a:r>
                      <a:endParaRPr lang="es-E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Acrílico (Impacto medio-alto)</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80695">
                <a:tc>
                  <a:txBody>
                    <a:bodyPr/>
                    <a:lstStyle/>
                    <a:p>
                      <a:pPr algn="r">
                        <a:lnSpc>
                          <a:spcPct val="115000"/>
                        </a:lnSpc>
                        <a:spcAft>
                          <a:spcPts val="0"/>
                        </a:spcAft>
                      </a:pPr>
                      <a:r>
                        <a:rPr lang="es-ES" sz="2000">
                          <a:effectLst/>
                        </a:rPr>
                        <a:t>Tipo de modelo:</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Isotrópico elástico lineal</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9187">
                <a:tc>
                  <a:txBody>
                    <a:bodyPr/>
                    <a:lstStyle/>
                    <a:p>
                      <a:pPr algn="r">
                        <a:lnSpc>
                          <a:spcPct val="115000"/>
                        </a:lnSpc>
                        <a:spcAft>
                          <a:spcPts val="0"/>
                        </a:spcAft>
                      </a:pPr>
                      <a:r>
                        <a:rPr lang="es-ES" sz="2000">
                          <a:effectLst/>
                        </a:rPr>
                        <a:t> </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 </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9187">
                <a:tc>
                  <a:txBody>
                    <a:bodyPr/>
                    <a:lstStyle/>
                    <a:p>
                      <a:pPr algn="r">
                        <a:lnSpc>
                          <a:spcPct val="115000"/>
                        </a:lnSpc>
                        <a:spcAft>
                          <a:spcPts val="0"/>
                        </a:spcAft>
                      </a:pPr>
                      <a:r>
                        <a:rPr lang="es-ES" sz="2000">
                          <a:effectLst/>
                        </a:rPr>
                        <a:t>Límite elástico:</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4.5e+007 N/m^2</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9187">
                <a:tc>
                  <a:txBody>
                    <a:bodyPr/>
                    <a:lstStyle/>
                    <a:p>
                      <a:pPr algn="r">
                        <a:lnSpc>
                          <a:spcPct val="115000"/>
                        </a:lnSpc>
                        <a:spcAft>
                          <a:spcPts val="0"/>
                        </a:spcAft>
                      </a:pPr>
                      <a:r>
                        <a:rPr lang="es-ES" sz="2000">
                          <a:effectLst/>
                        </a:rPr>
                        <a:t>Límite de tracción:</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7.3e+007 N/m^2</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9187">
                <a:tc>
                  <a:txBody>
                    <a:bodyPr/>
                    <a:lstStyle/>
                    <a:p>
                      <a:pPr algn="r">
                        <a:lnSpc>
                          <a:spcPct val="115000"/>
                        </a:lnSpc>
                        <a:spcAft>
                          <a:spcPts val="0"/>
                        </a:spcAft>
                      </a:pPr>
                      <a:r>
                        <a:rPr lang="es-ES" sz="2000" dirty="0">
                          <a:effectLst/>
                        </a:rPr>
                        <a:t>Módulo elástico:</a:t>
                      </a:r>
                      <a:endParaRPr lang="es-E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3e+009 N/m^2</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18372">
                <a:tc>
                  <a:txBody>
                    <a:bodyPr/>
                    <a:lstStyle/>
                    <a:p>
                      <a:pPr algn="r">
                        <a:lnSpc>
                          <a:spcPct val="115000"/>
                        </a:lnSpc>
                        <a:spcAft>
                          <a:spcPts val="0"/>
                        </a:spcAft>
                      </a:pPr>
                      <a:r>
                        <a:rPr lang="es-ES" sz="2000">
                          <a:effectLst/>
                        </a:rPr>
                        <a:t>Coeficiente de Poisson:</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0.35  </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9187">
                <a:tc>
                  <a:txBody>
                    <a:bodyPr/>
                    <a:lstStyle/>
                    <a:p>
                      <a:pPr algn="r">
                        <a:lnSpc>
                          <a:spcPct val="115000"/>
                        </a:lnSpc>
                        <a:spcAft>
                          <a:spcPts val="0"/>
                        </a:spcAft>
                      </a:pPr>
                      <a:r>
                        <a:rPr lang="es-ES" sz="2000" dirty="0">
                          <a:effectLst/>
                        </a:rPr>
                        <a:t>Densidad:</a:t>
                      </a:r>
                      <a:endParaRPr lang="es-E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1200 kg/m^3</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9187">
                <a:tc>
                  <a:txBody>
                    <a:bodyPr/>
                    <a:lstStyle/>
                    <a:p>
                      <a:pPr algn="r">
                        <a:lnSpc>
                          <a:spcPct val="115000"/>
                        </a:lnSpc>
                        <a:spcAft>
                          <a:spcPts val="0"/>
                        </a:spcAft>
                      </a:pPr>
                      <a:r>
                        <a:rPr lang="es-ES" sz="2000">
                          <a:effectLst/>
                        </a:rPr>
                        <a:t>Módulo cortante:</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8.9e+008 N/m^2</a:t>
                      </a:r>
                      <a:endParaRPr lang="es-E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18372">
                <a:tc>
                  <a:txBody>
                    <a:bodyPr/>
                    <a:lstStyle/>
                    <a:p>
                      <a:pPr algn="r">
                        <a:lnSpc>
                          <a:spcPct val="115000"/>
                        </a:lnSpc>
                        <a:spcAft>
                          <a:spcPts val="0"/>
                        </a:spcAft>
                      </a:pPr>
                      <a:r>
                        <a:rPr lang="es-ES" sz="2000" dirty="0">
                          <a:effectLst/>
                        </a:rPr>
                        <a:t>Coeficiente de dilatación térmica:</a:t>
                      </a:r>
                      <a:endParaRPr lang="es-E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dirty="0">
                          <a:effectLst/>
                        </a:rPr>
                        <a:t>5.2e-005 /Kelvin</a:t>
                      </a:r>
                      <a:endParaRPr lang="es-E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193" name="Imagen 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937" y="1942812"/>
            <a:ext cx="3683878" cy="203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15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203" y="337291"/>
            <a:ext cx="10515600" cy="1325563"/>
          </a:xfrm>
        </p:spPr>
        <p:txBody>
          <a:bodyPr/>
          <a:lstStyle/>
          <a:p>
            <a:r>
              <a:rPr lang="es-ES" dirty="0" smtClean="0"/>
              <a:t>Antecedentes</a:t>
            </a:r>
            <a:endParaRPr lang="es-ES" dirty="0"/>
          </a:p>
        </p:txBody>
      </p:sp>
      <p:sp>
        <p:nvSpPr>
          <p:cNvPr id="3" name="Marcador de contenido 2"/>
          <p:cNvSpPr>
            <a:spLocks noGrp="1"/>
          </p:cNvSpPr>
          <p:nvPr>
            <p:ph idx="1"/>
          </p:nvPr>
        </p:nvSpPr>
        <p:spPr>
          <a:xfrm>
            <a:off x="1097280" y="1845734"/>
            <a:ext cx="10058400" cy="4075006"/>
          </a:xfrm>
        </p:spPr>
        <p:txBody>
          <a:bodyPr/>
          <a:lstStyle/>
          <a:p>
            <a:r>
              <a:rPr lang="es-ES" dirty="0" smtClean="0"/>
              <a:t>Proyecto desarrollado: </a:t>
            </a:r>
            <a:r>
              <a:rPr lang="es-ES" dirty="0"/>
              <a:t>Diseño e implementación de un sistema electrónico con interface a pc para automatizar una máquina de escribir </a:t>
            </a:r>
            <a:r>
              <a:rPr lang="es-ES" dirty="0" smtClean="0"/>
              <a:t>braille por Andrea y Diana Noboa Montenegro</a:t>
            </a:r>
          </a:p>
          <a:p>
            <a:endParaRPr lang="es-ES" dirty="0"/>
          </a:p>
        </p:txBody>
      </p:sp>
      <p:sp>
        <p:nvSpPr>
          <p:cNvPr id="4" name="Marcador de contenido 2"/>
          <p:cNvSpPr txBox="1">
            <a:spLocks/>
          </p:cNvSpPr>
          <p:nvPr/>
        </p:nvSpPr>
        <p:spPr>
          <a:xfrm>
            <a:off x="1097280" y="2348654"/>
            <a:ext cx="10058400" cy="37549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s-ES" dirty="0"/>
          </a:p>
        </p:txBody>
      </p:sp>
      <p:pic>
        <p:nvPicPr>
          <p:cNvPr id="5" name="Imagen 4"/>
          <p:cNvPicPr/>
          <p:nvPr/>
        </p:nvPicPr>
        <p:blipFill rotWithShape="1">
          <a:blip r:embed="rId2"/>
          <a:srcRect l="39898" t="27080" r="29033" b="23222"/>
          <a:stretch/>
        </p:blipFill>
        <p:spPr bwMode="auto">
          <a:xfrm>
            <a:off x="4997767" y="3472815"/>
            <a:ext cx="2257425" cy="1924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1687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2436790" y="1542781"/>
            <a:ext cx="7183728" cy="3312554"/>
          </a:xfrm>
          <a:prstGeom prst="rect">
            <a:avLst/>
          </a:prstGeom>
        </p:spPr>
      </p:pic>
    </p:spTree>
    <p:extLst>
      <p:ext uri="{BB962C8B-B14F-4D97-AF65-F5344CB8AC3E}">
        <p14:creationId xmlns:p14="http://schemas.microsoft.com/office/powerpoint/2010/main" val="2617261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790162" y="666750"/>
            <a:ext cx="8649237" cy="4574951"/>
          </a:xfrm>
          <a:prstGeom prst="rect">
            <a:avLst/>
          </a:prstGeom>
        </p:spPr>
      </p:pic>
    </p:spTree>
    <p:extLst>
      <p:ext uri="{BB962C8B-B14F-4D97-AF65-F5344CB8AC3E}">
        <p14:creationId xmlns:p14="http://schemas.microsoft.com/office/powerpoint/2010/main" val="399243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3355" y="317600"/>
            <a:ext cx="10515600" cy="1325563"/>
          </a:xfrm>
        </p:spPr>
        <p:txBody>
          <a:bodyPr/>
          <a:lstStyle/>
          <a:p>
            <a:r>
              <a:rPr lang="es-ES" dirty="0" smtClean="0"/>
              <a:t>Selección de circuito de accionamiento</a:t>
            </a:r>
            <a:endParaRPr lang="es-ES" dirty="0"/>
          </a:p>
        </p:txBody>
      </p:sp>
      <p:sp>
        <p:nvSpPr>
          <p:cNvPr id="3" name="Marcador de contenido 2"/>
          <p:cNvSpPr>
            <a:spLocks noGrp="1"/>
          </p:cNvSpPr>
          <p:nvPr>
            <p:ph idx="1"/>
          </p:nvPr>
        </p:nvSpPr>
        <p:spPr>
          <a:xfrm>
            <a:off x="1057141" y="1825625"/>
            <a:ext cx="10515600" cy="4351338"/>
          </a:xfrm>
        </p:spPr>
        <p:txBody>
          <a:bodyPr/>
          <a:lstStyle/>
          <a:p>
            <a:pPr>
              <a:buFont typeface="Wingdings" panose="05000000000000000000" pitchFamily="2" charset="2"/>
              <a:buChar char="§"/>
            </a:pPr>
            <a:r>
              <a:rPr lang="es-ES" dirty="0" smtClean="0"/>
              <a:t>Ventajas de </a:t>
            </a:r>
            <a:r>
              <a:rPr lang="es-ES" dirty="0" err="1" smtClean="0"/>
              <a:t>shield</a:t>
            </a:r>
            <a:r>
              <a:rPr lang="es-ES" dirty="0" smtClean="0"/>
              <a:t> de relés frente al uso de un circuito basado en </a:t>
            </a:r>
            <a:r>
              <a:rPr lang="es-ES" dirty="0" err="1" smtClean="0"/>
              <a:t>tip</a:t>
            </a:r>
            <a:r>
              <a:rPr lang="es-ES" dirty="0" smtClean="0"/>
              <a:t> de potencia</a:t>
            </a:r>
          </a:p>
          <a:p>
            <a:pPr lvl="1"/>
            <a:r>
              <a:rPr lang="es-ES" dirty="0"/>
              <a:t>Fácil de conseguir en el mercado.</a:t>
            </a:r>
          </a:p>
          <a:p>
            <a:pPr lvl="1"/>
            <a:r>
              <a:rPr lang="es-ES" dirty="0"/>
              <a:t>No requiere diseño especial.</a:t>
            </a:r>
          </a:p>
          <a:p>
            <a:pPr lvl="1"/>
            <a:r>
              <a:rPr lang="es-ES" dirty="0"/>
              <a:t>Perfecto acople con Arduino.</a:t>
            </a:r>
          </a:p>
          <a:p>
            <a:pPr lvl="1"/>
            <a:r>
              <a:rPr lang="es-ES" dirty="0"/>
              <a:t>No se recalienta.</a:t>
            </a:r>
          </a:p>
          <a:p>
            <a:pPr lvl="1"/>
            <a:r>
              <a:rPr lang="es-ES" dirty="0"/>
              <a:t>Permite la reproducción del sistema por cualquier persona.</a:t>
            </a:r>
          </a:p>
          <a:p>
            <a:pPr lvl="1">
              <a:buFont typeface="Wingdings" panose="05000000000000000000" pitchFamily="2" charset="2"/>
              <a:buChar char="§"/>
            </a:pPr>
            <a:endParaRPr lang="es-ES" dirty="0"/>
          </a:p>
        </p:txBody>
      </p:sp>
      <p:pic>
        <p:nvPicPr>
          <p:cNvPr id="4" name="Picture 14" descr="http://www.prometec.net/wp-content/uploads/2014/11/Img_64_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2832" y="2341273"/>
            <a:ext cx="2240723" cy="1998908"/>
          </a:xfrm>
          <a:prstGeom prst="rect">
            <a:avLst/>
          </a:prstGeom>
          <a:noFill/>
          <a:ln>
            <a:noFill/>
          </a:ln>
        </p:spPr>
      </p:pic>
    </p:spTree>
    <p:extLst>
      <p:ext uri="{BB962C8B-B14F-4D97-AF65-F5344CB8AC3E}">
        <p14:creationId xmlns:p14="http://schemas.microsoft.com/office/powerpoint/2010/main" val="693607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2822" y="171942"/>
            <a:ext cx="10515600" cy="1325563"/>
          </a:xfrm>
        </p:spPr>
        <p:txBody>
          <a:bodyPr/>
          <a:lstStyle/>
          <a:p>
            <a:r>
              <a:rPr lang="es-ES" dirty="0" smtClean="0"/>
              <a:t>Selección controlador</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3499641460"/>
              </p:ext>
            </p:extLst>
          </p:nvPr>
        </p:nvGraphicFramePr>
        <p:xfrm>
          <a:off x="2935258" y="1275006"/>
          <a:ext cx="6440630" cy="4877753"/>
        </p:xfrm>
        <a:graphic>
          <a:graphicData uri="http://schemas.openxmlformats.org/drawingml/2006/table">
            <a:tbl>
              <a:tblPr firstRow="1" firstCol="1">
                <a:tableStyleId>{5C22544A-7EE6-4342-B048-85BDC9FD1C3A}</a:tableStyleId>
              </a:tblPr>
              <a:tblGrid>
                <a:gridCol w="2237230"/>
                <a:gridCol w="1069577"/>
                <a:gridCol w="1039459"/>
                <a:gridCol w="1047182"/>
                <a:gridCol w="1047182"/>
              </a:tblGrid>
              <a:tr h="221128">
                <a:tc rowSpan="2">
                  <a:txBody>
                    <a:bodyPr/>
                    <a:lstStyle/>
                    <a:p>
                      <a:pPr algn="just">
                        <a:lnSpc>
                          <a:spcPct val="115000"/>
                        </a:lnSpc>
                        <a:spcAft>
                          <a:spcPts val="0"/>
                        </a:spcAft>
                      </a:pPr>
                      <a:r>
                        <a:rPr lang="es-ES" sz="1000" dirty="0">
                          <a:effectLst/>
                        </a:rPr>
                        <a:t> </a:t>
                      </a:r>
                    </a:p>
                    <a:p>
                      <a:pPr algn="just">
                        <a:lnSpc>
                          <a:spcPct val="115000"/>
                        </a:lnSpc>
                        <a:spcAft>
                          <a:spcPts val="0"/>
                        </a:spcAft>
                      </a:pPr>
                      <a:r>
                        <a:rPr lang="es-ES" sz="1000" dirty="0">
                          <a:effectLst/>
                        </a:rPr>
                        <a:t> </a:t>
                      </a:r>
                    </a:p>
                    <a:p>
                      <a:pPr algn="just">
                        <a:lnSpc>
                          <a:spcPct val="115000"/>
                        </a:lnSpc>
                        <a:spcAft>
                          <a:spcPts val="0"/>
                        </a:spcAft>
                      </a:pPr>
                      <a:r>
                        <a:rPr lang="es-ES" sz="1000" dirty="0">
                          <a:effectLst/>
                        </a:rPr>
                        <a:t>Criterio de funcionamiento</a:t>
                      </a:r>
                      <a:endParaRPr lang="es-E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gridSpan="4">
                  <a:txBody>
                    <a:bodyPr/>
                    <a:lstStyle/>
                    <a:p>
                      <a:pPr algn="ctr">
                        <a:lnSpc>
                          <a:spcPct val="115000"/>
                        </a:lnSpc>
                        <a:spcAft>
                          <a:spcPts val="0"/>
                        </a:spcAft>
                      </a:pPr>
                      <a:r>
                        <a:rPr lang="es-ES" sz="1000">
                          <a:effectLst/>
                        </a:rPr>
                        <a:t>Tipo de actuador</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hMerge="1">
                  <a:txBody>
                    <a:bodyPr/>
                    <a:lstStyle/>
                    <a:p>
                      <a:endParaRPr lang="es-ES"/>
                    </a:p>
                  </a:txBody>
                  <a:tcPr/>
                </a:tc>
                <a:tc hMerge="1">
                  <a:txBody>
                    <a:bodyPr/>
                    <a:lstStyle/>
                    <a:p>
                      <a:endParaRPr lang="es-ES"/>
                    </a:p>
                  </a:txBody>
                  <a:tcPr/>
                </a:tc>
                <a:tc hMerge="1">
                  <a:txBody>
                    <a:bodyPr/>
                    <a:lstStyle/>
                    <a:p>
                      <a:endParaRPr lang="es-ES"/>
                    </a:p>
                  </a:txBody>
                  <a:tcPr/>
                </a:tc>
              </a:tr>
              <a:tr h="884508">
                <a:tc vMerge="1">
                  <a:txBody>
                    <a:bodyPr/>
                    <a:lstStyle/>
                    <a:p>
                      <a:endParaRPr lang="es-ES"/>
                    </a:p>
                  </a:txBody>
                  <a:tcPr/>
                </a:tc>
                <a:tc>
                  <a:txBody>
                    <a:bodyPr/>
                    <a:lstStyle/>
                    <a:p>
                      <a:pPr algn="just">
                        <a:lnSpc>
                          <a:spcPct val="115000"/>
                        </a:lnSpc>
                        <a:spcAft>
                          <a:spcPts val="0"/>
                        </a:spcAft>
                      </a:pPr>
                      <a:r>
                        <a:rPr lang="es-ES" sz="1000" dirty="0">
                          <a:effectLst/>
                        </a:rPr>
                        <a:t>Microchip </a:t>
                      </a:r>
                      <a:r>
                        <a:rPr lang="es-ES" sz="1000" dirty="0" err="1">
                          <a:effectLst/>
                        </a:rPr>
                        <a:t>pic</a:t>
                      </a:r>
                      <a:r>
                        <a:rPr lang="es-ES" sz="1000" dirty="0">
                          <a:effectLst/>
                        </a:rPr>
                        <a:t> 16F877A</a:t>
                      </a:r>
                      <a:endParaRPr lang="es-E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ARDUINO MEGA ADK</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 </a:t>
                      </a:r>
                    </a:p>
                    <a:p>
                      <a:pPr algn="just">
                        <a:lnSpc>
                          <a:spcPct val="115000"/>
                        </a:lnSpc>
                        <a:spcAft>
                          <a:spcPts val="0"/>
                        </a:spcAft>
                      </a:pPr>
                      <a:r>
                        <a:rPr lang="es-ES" sz="1000">
                          <a:effectLst/>
                        </a:rPr>
                        <a:t>Microchip pic 18f2550</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 Intel® Galileo Gen 2</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676334">
                <a:tc>
                  <a:txBody>
                    <a:bodyPr/>
                    <a:lstStyle/>
                    <a:p>
                      <a:pPr algn="just">
                        <a:lnSpc>
                          <a:spcPct val="115000"/>
                        </a:lnSpc>
                        <a:spcAft>
                          <a:spcPts val="0"/>
                        </a:spcAft>
                      </a:pPr>
                      <a:r>
                        <a:rPr lang="es-ES" sz="1000">
                          <a:effectLst/>
                        </a:rPr>
                        <a:t> </a:t>
                      </a:r>
                    </a:p>
                    <a:p>
                      <a:pPr algn="just">
                        <a:lnSpc>
                          <a:spcPct val="115000"/>
                        </a:lnSpc>
                        <a:spcAft>
                          <a:spcPts val="0"/>
                        </a:spcAft>
                      </a:pPr>
                      <a:r>
                        <a:rPr lang="es-ES" sz="1000">
                          <a:effectLst/>
                        </a:rPr>
                        <a:t>Representación</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 </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221128">
                <a:tc>
                  <a:txBody>
                    <a:bodyPr/>
                    <a:lstStyle/>
                    <a:p>
                      <a:pPr algn="just">
                        <a:lnSpc>
                          <a:spcPct val="115000"/>
                        </a:lnSpc>
                        <a:spcAft>
                          <a:spcPts val="0"/>
                        </a:spcAft>
                      </a:pPr>
                      <a:r>
                        <a:rPr lang="es-ES" sz="1000">
                          <a:effectLst/>
                        </a:rPr>
                        <a:t>Voltaje de operación</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5 VDC</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5 VDC</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5 VDC</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5 VDC</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442253">
                <a:tc>
                  <a:txBody>
                    <a:bodyPr/>
                    <a:lstStyle/>
                    <a:p>
                      <a:pPr algn="just">
                        <a:lnSpc>
                          <a:spcPct val="115000"/>
                        </a:lnSpc>
                        <a:spcAft>
                          <a:spcPts val="0"/>
                        </a:spcAft>
                      </a:pPr>
                      <a:r>
                        <a:rPr lang="es-ES" sz="1000">
                          <a:effectLst/>
                        </a:rPr>
                        <a:t>Entradas y salidas digitales</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31</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54</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19</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26</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221128">
                <a:tc>
                  <a:txBody>
                    <a:bodyPr/>
                    <a:lstStyle/>
                    <a:p>
                      <a:pPr algn="just">
                        <a:lnSpc>
                          <a:spcPct val="115000"/>
                        </a:lnSpc>
                        <a:spcAft>
                          <a:spcPts val="0"/>
                        </a:spcAft>
                      </a:pPr>
                      <a:r>
                        <a:rPr lang="es-ES" sz="1000">
                          <a:effectLst/>
                        </a:rPr>
                        <a:t>Entradas analogicas</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7</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16</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12</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6</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442253">
                <a:tc>
                  <a:txBody>
                    <a:bodyPr/>
                    <a:lstStyle/>
                    <a:p>
                      <a:pPr algn="just">
                        <a:lnSpc>
                          <a:spcPct val="115000"/>
                        </a:lnSpc>
                        <a:spcAft>
                          <a:spcPts val="0"/>
                        </a:spcAft>
                      </a:pPr>
                      <a:r>
                        <a:rPr lang="es-ES" sz="1000">
                          <a:effectLst/>
                        </a:rPr>
                        <a:t>Corriente de entradas y salidas DC (mA)</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31</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dirty="0">
                          <a:effectLst/>
                        </a:rPr>
                        <a:t>40</a:t>
                      </a:r>
                      <a:endParaRPr lang="es-E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30</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100</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221128">
                <a:tc>
                  <a:txBody>
                    <a:bodyPr/>
                    <a:lstStyle/>
                    <a:p>
                      <a:pPr algn="just">
                        <a:lnSpc>
                          <a:spcPct val="115000"/>
                        </a:lnSpc>
                        <a:spcAft>
                          <a:spcPts val="0"/>
                        </a:spcAft>
                      </a:pPr>
                      <a:r>
                        <a:rPr lang="es-ES" sz="1000">
                          <a:effectLst/>
                        </a:rPr>
                        <a:t>Memoria flash</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8 KB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256 KB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32 KB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8 MB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221128">
                <a:tc>
                  <a:txBody>
                    <a:bodyPr/>
                    <a:lstStyle/>
                    <a:p>
                      <a:pPr algn="just">
                        <a:lnSpc>
                          <a:spcPct val="115000"/>
                        </a:lnSpc>
                        <a:spcAft>
                          <a:spcPts val="0"/>
                        </a:spcAft>
                      </a:pPr>
                      <a:r>
                        <a:rPr lang="es-ES" sz="1000">
                          <a:effectLst/>
                        </a:rPr>
                        <a:t>SRAM</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368 Bytes</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8 KB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2 KB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512 KB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221128">
                <a:tc>
                  <a:txBody>
                    <a:bodyPr/>
                    <a:lstStyle/>
                    <a:p>
                      <a:pPr algn="just">
                        <a:lnSpc>
                          <a:spcPct val="115000"/>
                        </a:lnSpc>
                        <a:spcAft>
                          <a:spcPts val="0"/>
                        </a:spcAft>
                      </a:pPr>
                      <a:r>
                        <a:rPr lang="es-ES" sz="1000">
                          <a:effectLst/>
                        </a:rPr>
                        <a:t>EEPROM</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256 Bytes</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4 KB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256 Bytes</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8 KB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221128">
                <a:tc>
                  <a:txBody>
                    <a:bodyPr/>
                    <a:lstStyle/>
                    <a:p>
                      <a:pPr algn="just">
                        <a:lnSpc>
                          <a:spcPct val="115000"/>
                        </a:lnSpc>
                        <a:spcAft>
                          <a:spcPts val="0"/>
                        </a:spcAft>
                      </a:pPr>
                      <a:r>
                        <a:rPr lang="es-ES" sz="1000">
                          <a:effectLst/>
                        </a:rPr>
                        <a:t>Velocidad del Reloj</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20 MHz</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16 MHz</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48 MHz</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400 MHz</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221128">
                <a:tc>
                  <a:txBody>
                    <a:bodyPr/>
                    <a:lstStyle/>
                    <a:p>
                      <a:pPr algn="just">
                        <a:lnSpc>
                          <a:spcPct val="115000"/>
                        </a:lnSpc>
                        <a:spcAft>
                          <a:spcPts val="0"/>
                        </a:spcAft>
                      </a:pPr>
                      <a:r>
                        <a:rPr lang="es-ES" sz="1000">
                          <a:effectLst/>
                        </a:rPr>
                        <a:t>Costo</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7 +imp</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40 +imp</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10 + imp</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75 +imp</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442253">
                <a:tc>
                  <a:txBody>
                    <a:bodyPr/>
                    <a:lstStyle/>
                    <a:p>
                      <a:pPr algn="just">
                        <a:lnSpc>
                          <a:spcPct val="115000"/>
                        </a:lnSpc>
                        <a:spcAft>
                          <a:spcPts val="0"/>
                        </a:spcAft>
                      </a:pPr>
                      <a:r>
                        <a:rPr lang="es-ES" sz="1000">
                          <a:effectLst/>
                        </a:rPr>
                        <a:t>Dimensiones</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52 * 13,84 * 7,11 mm</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71 * 53 * 11,3 mm</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34,1 * 7,23 * 5,1 mm</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123,8 * 72 * 5 mm</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r h="221128">
                <a:tc>
                  <a:txBody>
                    <a:bodyPr/>
                    <a:lstStyle/>
                    <a:p>
                      <a:pPr algn="just">
                        <a:lnSpc>
                          <a:spcPct val="115000"/>
                        </a:lnSpc>
                        <a:spcAft>
                          <a:spcPts val="0"/>
                        </a:spcAft>
                      </a:pPr>
                      <a:r>
                        <a:rPr lang="es-ES" sz="1000">
                          <a:effectLst/>
                        </a:rPr>
                        <a:t>Conexión USB</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NO</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SI</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a:effectLst/>
                        </a:rPr>
                        <a:t>NO</a:t>
                      </a:r>
                      <a:endParaRPr lang="es-E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c>
                  <a:txBody>
                    <a:bodyPr/>
                    <a:lstStyle/>
                    <a:p>
                      <a:pPr algn="just">
                        <a:lnSpc>
                          <a:spcPct val="115000"/>
                        </a:lnSpc>
                        <a:spcAft>
                          <a:spcPts val="0"/>
                        </a:spcAft>
                      </a:pPr>
                      <a:r>
                        <a:rPr lang="es-ES" sz="1000" dirty="0">
                          <a:effectLst/>
                        </a:rPr>
                        <a:t>SI</a:t>
                      </a:r>
                      <a:endParaRPr lang="es-E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67" marR="59467" marT="0" marB="0"/>
                </a:tc>
              </a:tr>
            </a:tbl>
          </a:graphicData>
        </a:graphic>
      </p:graphicFrame>
      <p:pic>
        <p:nvPicPr>
          <p:cNvPr id="9220" name="Picture 17" descr="http://www.nextiafenix.com/wp-content/uploads/2014/07/PIC16F877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559" y="2447072"/>
            <a:ext cx="780064" cy="58213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16" descr="http://media.cdn-libelium.com/catalog/product/cache/1/image/9df78eab33525d08d6e5fb8d27136e95/a/r/arduino_mega_adk_1_600px.png"/>
          <p:cNvPicPr>
            <a:picLocks noChangeAspect="1" noChangeArrowheads="1"/>
          </p:cNvPicPr>
          <p:nvPr/>
        </p:nvPicPr>
        <p:blipFill>
          <a:blip r:embed="rId3">
            <a:extLst>
              <a:ext uri="{28A0092B-C50C-407E-A947-70E740481C1C}">
                <a14:useLocalDpi xmlns:a14="http://schemas.microsoft.com/office/drawing/2010/main" val="0"/>
              </a:ext>
            </a:extLst>
          </a:blip>
          <a:srcRect l="4237" t="18645" r="2542" b="20338"/>
          <a:stretch>
            <a:fillRect/>
          </a:stretch>
        </p:blipFill>
        <p:spPr bwMode="auto">
          <a:xfrm>
            <a:off x="6359111" y="2435472"/>
            <a:ext cx="780065" cy="57049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18" descr="http://www.microchip.com/_images/ics/medium-PIC18F2550-SPDI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113" y="2267650"/>
            <a:ext cx="698565" cy="826635"/>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5" descr="https://kropochev.com/pictures/intelgalileogen2.jpg"/>
          <p:cNvPicPr>
            <a:picLocks noChangeAspect="1" noChangeArrowheads="1"/>
          </p:cNvPicPr>
          <p:nvPr/>
        </p:nvPicPr>
        <p:blipFill>
          <a:blip r:embed="rId5">
            <a:extLst>
              <a:ext uri="{28A0092B-C50C-407E-A947-70E740481C1C}">
                <a14:useLocalDpi xmlns:a14="http://schemas.microsoft.com/office/drawing/2010/main" val="0"/>
              </a:ext>
            </a:extLst>
          </a:blip>
          <a:srcRect t="11681" b="11678"/>
          <a:stretch>
            <a:fillRect/>
          </a:stretch>
        </p:blipFill>
        <p:spPr bwMode="auto">
          <a:xfrm>
            <a:off x="8560932" y="2435472"/>
            <a:ext cx="745135" cy="58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58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08823351"/>
              </p:ext>
            </p:extLst>
          </p:nvPr>
        </p:nvGraphicFramePr>
        <p:xfrm>
          <a:off x="2137893" y="188525"/>
          <a:ext cx="8425360" cy="5944906"/>
        </p:xfrm>
        <a:graphic>
          <a:graphicData uri="http://schemas.openxmlformats.org/drawingml/2006/table">
            <a:tbl>
              <a:tblPr firstRow="1" firstCol="1">
                <a:tableStyleId>{5C22544A-7EE6-4342-B048-85BDC9FD1C3A}</a:tableStyleId>
              </a:tblPr>
              <a:tblGrid>
                <a:gridCol w="986882"/>
                <a:gridCol w="549706"/>
                <a:gridCol w="650593"/>
                <a:gridCol w="541297"/>
                <a:gridCol w="678400"/>
                <a:gridCol w="513488"/>
                <a:gridCol w="520603"/>
                <a:gridCol w="762473"/>
                <a:gridCol w="458519"/>
                <a:gridCol w="455932"/>
                <a:gridCol w="552291"/>
                <a:gridCol w="549706"/>
                <a:gridCol w="368626"/>
                <a:gridCol w="836844"/>
              </a:tblGrid>
              <a:tr h="935340">
                <a:tc>
                  <a:txBody>
                    <a:bodyPr/>
                    <a:lstStyle/>
                    <a:p>
                      <a:pPr algn="just">
                        <a:lnSpc>
                          <a:spcPct val="115000"/>
                        </a:lnSpc>
                        <a:spcAft>
                          <a:spcPts val="0"/>
                        </a:spcAft>
                      </a:pPr>
                      <a:r>
                        <a:rPr lang="es-ES" sz="1100" dirty="0">
                          <a:effectLst/>
                        </a:rPr>
                        <a:t> </a:t>
                      </a:r>
                      <a:endParaRPr lang="es-E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dirty="0">
                          <a:effectLst/>
                        </a:rPr>
                        <a:t>Voltaje de operación</a:t>
                      </a:r>
                      <a:endParaRPr lang="es-E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Entradas y salidas digitales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Entradas analogicas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Corriente de entradas y salidas DC (mA)</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Memoria flash</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SRAM</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EEPROM</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Velocidad del Reloj</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Costo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Dimensiones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Conexión USB</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000">
                          <a:effectLst/>
                        </a:rPr>
                        <a:t>Σ+1</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100">
                          <a:effectLst/>
                        </a:rPr>
                        <a:t>Ponderación</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366963">
                <a:tc>
                  <a:txBody>
                    <a:bodyPr/>
                    <a:lstStyle/>
                    <a:p>
                      <a:pPr algn="just">
                        <a:lnSpc>
                          <a:spcPct val="115000"/>
                        </a:lnSpc>
                        <a:spcAft>
                          <a:spcPts val="0"/>
                        </a:spcAft>
                      </a:pPr>
                      <a:r>
                        <a:rPr lang="es-ES" sz="1100">
                          <a:effectLst/>
                        </a:rPr>
                        <a:t>Voltaje de operación</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 -</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2,5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8,5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0,0297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556422">
                <a:tc>
                  <a:txBody>
                    <a:bodyPr/>
                    <a:lstStyle/>
                    <a:p>
                      <a:pPr algn="just">
                        <a:lnSpc>
                          <a:spcPct val="115000"/>
                        </a:lnSpc>
                        <a:spcAft>
                          <a:spcPts val="0"/>
                        </a:spcAft>
                      </a:pPr>
                      <a:r>
                        <a:rPr lang="es-ES" sz="1100">
                          <a:effectLst/>
                        </a:rPr>
                        <a:t>Entradas y salidas digitales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 </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2,5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36</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0,1259</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428057">
                <a:tc>
                  <a:txBody>
                    <a:bodyPr/>
                    <a:lstStyle/>
                    <a:p>
                      <a:pPr algn="just">
                        <a:lnSpc>
                          <a:spcPct val="115000"/>
                        </a:lnSpc>
                        <a:spcAft>
                          <a:spcPts val="0"/>
                        </a:spcAft>
                      </a:pPr>
                      <a:r>
                        <a:rPr lang="es-ES" sz="1100">
                          <a:effectLst/>
                        </a:rPr>
                        <a:t>Entradas analogicas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2,5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28,5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0,0997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745881">
                <a:tc>
                  <a:txBody>
                    <a:bodyPr/>
                    <a:lstStyle/>
                    <a:p>
                      <a:pPr algn="just">
                        <a:lnSpc>
                          <a:spcPct val="115000"/>
                        </a:lnSpc>
                        <a:spcAft>
                          <a:spcPts val="0"/>
                        </a:spcAft>
                      </a:pPr>
                      <a:r>
                        <a:rPr lang="es-ES" sz="1100">
                          <a:effectLst/>
                        </a:rPr>
                        <a:t>Corriente de entradas y salidas DC (mA)</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28,5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0,0997</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428057">
                <a:tc>
                  <a:txBody>
                    <a:bodyPr/>
                    <a:lstStyle/>
                    <a:p>
                      <a:pPr algn="just">
                        <a:lnSpc>
                          <a:spcPct val="115000"/>
                        </a:lnSpc>
                        <a:spcAft>
                          <a:spcPts val="0"/>
                        </a:spcAft>
                      </a:pPr>
                      <a:r>
                        <a:rPr lang="es-ES" sz="1100">
                          <a:effectLst/>
                        </a:rPr>
                        <a:t>Memoria flash</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2,5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43,5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0,1521</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207021">
                <a:tc>
                  <a:txBody>
                    <a:bodyPr/>
                    <a:lstStyle/>
                    <a:p>
                      <a:pPr algn="just">
                        <a:lnSpc>
                          <a:spcPct val="115000"/>
                        </a:lnSpc>
                        <a:spcAft>
                          <a:spcPts val="0"/>
                        </a:spcAft>
                      </a:pPr>
                      <a:r>
                        <a:rPr lang="es-ES" sz="1100">
                          <a:effectLst/>
                        </a:rPr>
                        <a:t>SRAM</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2,5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2,5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2,5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2,5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36</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0,1259</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428057">
                <a:tc>
                  <a:txBody>
                    <a:bodyPr/>
                    <a:lstStyle/>
                    <a:p>
                      <a:pPr algn="just">
                        <a:lnSpc>
                          <a:spcPct val="115000"/>
                        </a:lnSpc>
                        <a:spcAft>
                          <a:spcPts val="0"/>
                        </a:spcAft>
                      </a:pPr>
                      <a:r>
                        <a:rPr lang="es-ES" sz="1100">
                          <a:effectLst/>
                        </a:rPr>
                        <a:t>EEPROM</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 </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43,5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0,1521</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366963">
                <a:tc>
                  <a:txBody>
                    <a:bodyPr/>
                    <a:lstStyle/>
                    <a:p>
                      <a:pPr algn="just">
                        <a:lnSpc>
                          <a:spcPct val="115000"/>
                        </a:lnSpc>
                        <a:spcAft>
                          <a:spcPts val="0"/>
                        </a:spcAft>
                      </a:pPr>
                      <a:r>
                        <a:rPr lang="es-ES" sz="1100">
                          <a:effectLst/>
                        </a:rPr>
                        <a:t>Velocidad del Reloj</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 </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6</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0,0210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207021">
                <a:tc>
                  <a:txBody>
                    <a:bodyPr/>
                    <a:lstStyle/>
                    <a:p>
                      <a:pPr algn="just">
                        <a:lnSpc>
                          <a:spcPct val="115000"/>
                        </a:lnSpc>
                        <a:spcAft>
                          <a:spcPts val="0"/>
                        </a:spcAft>
                      </a:pPr>
                      <a:r>
                        <a:rPr lang="es-ES" sz="1100">
                          <a:effectLst/>
                        </a:rPr>
                        <a:t>Costo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 </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21</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0,0734</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428057">
                <a:tc>
                  <a:txBody>
                    <a:bodyPr/>
                    <a:lstStyle/>
                    <a:p>
                      <a:pPr algn="just">
                        <a:lnSpc>
                          <a:spcPct val="115000"/>
                        </a:lnSpc>
                        <a:spcAft>
                          <a:spcPts val="0"/>
                        </a:spcAft>
                      </a:pPr>
                      <a:r>
                        <a:rPr lang="es-ES" sz="1100">
                          <a:effectLst/>
                        </a:rPr>
                        <a:t>Dimensiones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18,5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0,0647</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366963">
                <a:tc>
                  <a:txBody>
                    <a:bodyPr/>
                    <a:lstStyle/>
                    <a:p>
                      <a:pPr algn="just">
                        <a:lnSpc>
                          <a:spcPct val="115000"/>
                        </a:lnSpc>
                        <a:spcAft>
                          <a:spcPts val="0"/>
                        </a:spcAft>
                      </a:pPr>
                      <a:r>
                        <a:rPr lang="es-ES" sz="1100">
                          <a:effectLst/>
                        </a:rPr>
                        <a:t>Conexión USB</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16</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0,0559</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r h="428057">
                <a:tc>
                  <a:txBody>
                    <a:bodyPr/>
                    <a:lstStyle/>
                    <a:p>
                      <a:pPr algn="just">
                        <a:lnSpc>
                          <a:spcPct val="115000"/>
                        </a:lnSpc>
                        <a:spcAft>
                          <a:spcPts val="0"/>
                        </a:spcAft>
                      </a:pPr>
                      <a:r>
                        <a:rPr lang="es-ES" sz="1100" dirty="0">
                          <a:effectLst/>
                        </a:rPr>
                        <a:t> </a:t>
                      </a:r>
                      <a:endParaRPr lang="es-E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a:effectLst/>
                        </a:rPr>
                        <a:t> </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 </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 </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gridSpan="2">
                  <a:txBody>
                    <a:bodyPr/>
                    <a:lstStyle/>
                    <a:p>
                      <a:pPr algn="just">
                        <a:lnSpc>
                          <a:spcPct val="115000"/>
                        </a:lnSpc>
                        <a:spcAft>
                          <a:spcPts val="0"/>
                        </a:spcAft>
                      </a:pPr>
                      <a:r>
                        <a:rPr lang="es-ES" sz="1200">
                          <a:effectLst/>
                        </a:rPr>
                        <a:t>TOTAL</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hMerge="1">
                  <a:txBody>
                    <a:bodyPr/>
                    <a:lstStyle/>
                    <a:p>
                      <a:endParaRPr lang="es-ES"/>
                    </a:p>
                  </a:txBody>
                  <a:tcPr/>
                </a:tc>
                <a:tc>
                  <a:txBody>
                    <a:bodyPr/>
                    <a:lstStyle/>
                    <a:p>
                      <a:pPr algn="just">
                        <a:lnSpc>
                          <a:spcPct val="115000"/>
                        </a:lnSpc>
                        <a:spcAft>
                          <a:spcPts val="0"/>
                        </a:spcAft>
                      </a:pPr>
                      <a:r>
                        <a:rPr lang="es-ES" sz="1200">
                          <a:effectLst/>
                        </a:rPr>
                        <a:t>286</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c>
                  <a:txBody>
                    <a:bodyPr/>
                    <a:lstStyle/>
                    <a:p>
                      <a:pPr algn="just">
                        <a:lnSpc>
                          <a:spcPct val="115000"/>
                        </a:lnSpc>
                        <a:spcAft>
                          <a:spcPts val="0"/>
                        </a:spcAft>
                      </a:pPr>
                      <a:r>
                        <a:rPr lang="es-ES" sz="1200" dirty="0">
                          <a:effectLst/>
                        </a:rPr>
                        <a:t>1,0000</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286" marR="61286" marT="0" marB="0"/>
                </a:tc>
              </a:tr>
            </a:tbl>
          </a:graphicData>
        </a:graphic>
      </p:graphicFrame>
    </p:spTree>
    <p:extLst>
      <p:ext uri="{BB962C8B-B14F-4D97-AF65-F5344CB8AC3E}">
        <p14:creationId xmlns:p14="http://schemas.microsoft.com/office/powerpoint/2010/main" val="4063204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361184073"/>
              </p:ext>
            </p:extLst>
          </p:nvPr>
        </p:nvGraphicFramePr>
        <p:xfrm>
          <a:off x="2550017" y="1171979"/>
          <a:ext cx="8194182" cy="4676370"/>
        </p:xfrm>
        <a:graphic>
          <a:graphicData uri="http://schemas.openxmlformats.org/drawingml/2006/table">
            <a:tbl>
              <a:tblPr firstRow="1" firstCol="1">
                <a:tableStyleId>{5C22544A-7EE6-4342-B048-85BDC9FD1C3A}</a:tableStyleId>
              </a:tblPr>
              <a:tblGrid>
                <a:gridCol w="647142"/>
                <a:gridCol w="992875"/>
                <a:gridCol w="1214500"/>
                <a:gridCol w="1248975"/>
                <a:gridCol w="1176086"/>
                <a:gridCol w="946582"/>
                <a:gridCol w="587057"/>
                <a:gridCol w="1380965"/>
              </a:tblGrid>
              <a:tr h="1129043">
                <a:tc gridSpan="2">
                  <a:txBody>
                    <a:bodyPr/>
                    <a:lstStyle/>
                    <a:p>
                      <a:pPr algn="just">
                        <a:lnSpc>
                          <a:spcPct val="115000"/>
                        </a:lnSpc>
                        <a:spcAft>
                          <a:spcPts val="0"/>
                        </a:spcAft>
                      </a:pPr>
                      <a:r>
                        <a:rPr lang="es-ES" sz="1800" dirty="0">
                          <a:effectLst/>
                        </a:rPr>
                        <a:t>Voltaje de operación</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just">
                        <a:lnSpc>
                          <a:spcPct val="115000"/>
                        </a:lnSpc>
                        <a:spcAft>
                          <a:spcPts val="0"/>
                        </a:spcAft>
                      </a:pPr>
                      <a:r>
                        <a:rPr lang="es-ES" sz="1800">
                          <a:effectLst/>
                        </a:rPr>
                        <a:t>Microchip pic 16F877A</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ARDUINO MEGA ADK</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Microchip pic 18f2550</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 Intel® Galileo Gen 2</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Σ+1</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Ponderación</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8698">
                <a:tc gridSpan="2">
                  <a:txBody>
                    <a:bodyPr/>
                    <a:lstStyle/>
                    <a:p>
                      <a:pPr algn="ctr">
                        <a:lnSpc>
                          <a:spcPct val="115000"/>
                        </a:lnSpc>
                        <a:spcAft>
                          <a:spcPts val="0"/>
                        </a:spcAft>
                      </a:pPr>
                      <a:r>
                        <a:rPr lang="es-ES" sz="1800">
                          <a:effectLst/>
                        </a:rPr>
                        <a:t>Microchip pic 16F877A</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800">
                          <a:effectLst/>
                        </a:rPr>
                        <a:t>-</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8,5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0,25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44570">
                <a:tc gridSpan="2">
                  <a:txBody>
                    <a:bodyPr/>
                    <a:lstStyle/>
                    <a:p>
                      <a:pPr algn="ctr">
                        <a:lnSpc>
                          <a:spcPct val="115000"/>
                        </a:lnSpc>
                        <a:spcAft>
                          <a:spcPts val="0"/>
                        </a:spcAft>
                      </a:pPr>
                      <a:r>
                        <a:rPr lang="es-ES" sz="1800">
                          <a:effectLst/>
                        </a:rPr>
                        <a:t>ARDUINO MEGA ADK</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8,5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0,25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44570">
                <a:tc gridSpan="2">
                  <a:txBody>
                    <a:bodyPr/>
                    <a:lstStyle/>
                    <a:p>
                      <a:pPr algn="ctr">
                        <a:lnSpc>
                          <a:spcPct val="115000"/>
                        </a:lnSpc>
                        <a:spcAft>
                          <a:spcPts val="0"/>
                        </a:spcAft>
                      </a:pPr>
                      <a:r>
                        <a:rPr lang="es-ES" sz="1800">
                          <a:effectLst/>
                        </a:rPr>
                        <a:t>Microchip pic 18f2550</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8,5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0,25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44570">
                <a:tc gridSpan="2">
                  <a:txBody>
                    <a:bodyPr/>
                    <a:lstStyle/>
                    <a:p>
                      <a:pPr algn="ctr">
                        <a:lnSpc>
                          <a:spcPct val="115000"/>
                        </a:lnSpc>
                        <a:spcAft>
                          <a:spcPts val="0"/>
                        </a:spcAft>
                      </a:pPr>
                      <a:r>
                        <a:rPr lang="es-ES" sz="1800">
                          <a:effectLst/>
                        </a:rPr>
                        <a:t>Intel® Galileo Gen 2</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8,5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0,25</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34919">
                <a:tc>
                  <a:txBody>
                    <a:bodyPr/>
                    <a:lstStyle/>
                    <a:p>
                      <a:endParaRPr lang="es-ES" sz="2400">
                        <a:solidFill>
                          <a:srgbClr val="000000"/>
                        </a:solidFill>
                        <a:effectLst/>
                        <a:latin typeface="Calibri" panose="020F0502020204030204" pitchFamily="34" charset="0"/>
                      </a:endParaRPr>
                    </a:p>
                  </a:txBody>
                  <a:tcPr marL="68580" marR="68580" marT="0" marB="0" anchor="ctr"/>
                </a:tc>
                <a:tc>
                  <a:txBody>
                    <a:bodyPr/>
                    <a:lstStyle/>
                    <a:p>
                      <a:endParaRPr lang="es-ES" sz="2400">
                        <a:solidFill>
                          <a:srgbClr val="000000"/>
                        </a:solidFill>
                        <a:effectLst/>
                        <a:latin typeface="Calibri" panose="020F0502020204030204" pitchFamily="34" charset="0"/>
                      </a:endParaRPr>
                    </a:p>
                  </a:txBody>
                  <a:tcPr marL="68580" marR="68580" marT="0" marB="0" anchor="ctr"/>
                </a:tc>
                <a:tc>
                  <a:txBody>
                    <a:bodyPr/>
                    <a:lstStyle/>
                    <a:p>
                      <a:endParaRPr lang="es-ES" sz="2400">
                        <a:solidFill>
                          <a:srgbClr val="000000"/>
                        </a:solidFill>
                        <a:effectLst/>
                        <a:latin typeface="Calibri" panose="020F0502020204030204" pitchFamily="34" charset="0"/>
                      </a:endParaRPr>
                    </a:p>
                  </a:txBody>
                  <a:tcPr marL="68580" marR="68580" marT="0" marB="0" anchor="ctr"/>
                </a:tc>
                <a:tc>
                  <a:txBody>
                    <a:bodyPr/>
                    <a:lstStyle/>
                    <a:p>
                      <a:endParaRPr lang="es-ES" sz="2400">
                        <a:solidFill>
                          <a:srgbClr val="000000"/>
                        </a:solidFill>
                        <a:effectLst/>
                        <a:latin typeface="Calibri" panose="020F0502020204030204" pitchFamily="34" charset="0"/>
                      </a:endParaRPr>
                    </a:p>
                  </a:txBody>
                  <a:tcPr marL="68580" marR="68580" marT="0" marB="0" anchor="ctr"/>
                </a:tc>
                <a:tc>
                  <a:txBody>
                    <a:bodyPr/>
                    <a:lstStyle/>
                    <a:p>
                      <a:endParaRPr lang="es-ES" sz="2400">
                        <a:solidFill>
                          <a:srgbClr val="000000"/>
                        </a:solidFill>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s-ES" sz="1800">
                          <a:effectLst/>
                        </a:rPr>
                        <a:t>Total</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34</a:t>
                      </a:r>
                      <a:endParaRPr lang="es-E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dirty="0">
                          <a:effectLst/>
                        </a:rPr>
                        <a:t>1</a:t>
                      </a:r>
                      <a:endParaRPr lang="es-E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778305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32429743"/>
              </p:ext>
            </p:extLst>
          </p:nvPr>
        </p:nvGraphicFramePr>
        <p:xfrm>
          <a:off x="2343955" y="1046804"/>
          <a:ext cx="8126574" cy="4259292"/>
        </p:xfrm>
        <a:graphic>
          <a:graphicData uri="http://schemas.openxmlformats.org/drawingml/2006/table">
            <a:tbl>
              <a:tblPr firstRow="1" firstCol="1">
                <a:tableStyleId>{5C22544A-7EE6-4342-B048-85BDC9FD1C3A}</a:tableStyleId>
              </a:tblPr>
              <a:tblGrid>
                <a:gridCol w="394241"/>
                <a:gridCol w="394241"/>
                <a:gridCol w="565327"/>
                <a:gridCol w="565327"/>
                <a:gridCol w="565327"/>
                <a:gridCol w="565327"/>
                <a:gridCol w="565327"/>
                <a:gridCol w="565327"/>
                <a:gridCol w="565327"/>
                <a:gridCol w="565327"/>
                <a:gridCol w="565327"/>
                <a:gridCol w="565327"/>
                <a:gridCol w="565327"/>
                <a:gridCol w="431433"/>
                <a:gridCol w="688062"/>
              </a:tblGrid>
              <a:tr h="426470">
                <a:tc gridSpan="2">
                  <a:txBody>
                    <a:bodyPr/>
                    <a:lstStyle/>
                    <a:p>
                      <a:endParaRPr lang="es-ES" sz="1800" dirty="0">
                        <a:solidFill>
                          <a:srgbClr val="000000"/>
                        </a:solidFill>
                        <a:effectLst/>
                        <a:latin typeface="Calibri" panose="020F0502020204030204" pitchFamily="34"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400">
                          <a:effectLst/>
                        </a:rPr>
                        <a:t>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2</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8</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9</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Σ</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Prioridad</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48605">
                <a:tc gridSpan="2">
                  <a:txBody>
                    <a:bodyPr/>
                    <a:lstStyle/>
                    <a:p>
                      <a:pPr algn="ctr">
                        <a:lnSpc>
                          <a:spcPct val="115000"/>
                        </a:lnSpc>
                        <a:spcAft>
                          <a:spcPts val="0"/>
                        </a:spcAft>
                      </a:pPr>
                      <a:r>
                        <a:rPr lang="es-ES" sz="1400">
                          <a:effectLst/>
                        </a:rPr>
                        <a:t>Microchip pic 16F877A</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400">
                          <a:effectLst/>
                        </a:rPr>
                        <a:t>0,00743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0,03147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0,01759</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0,01026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0,00447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0,00370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0,01566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0,00216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0,03455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0,02568</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0,00165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0,155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05566">
                <a:tc gridSpan="2">
                  <a:txBody>
                    <a:bodyPr/>
                    <a:lstStyle/>
                    <a:p>
                      <a:pPr algn="ctr">
                        <a:lnSpc>
                          <a:spcPct val="115000"/>
                        </a:lnSpc>
                        <a:spcAft>
                          <a:spcPts val="0"/>
                        </a:spcAft>
                      </a:pPr>
                      <a:r>
                        <a:rPr lang="es-ES" sz="1400">
                          <a:effectLst/>
                        </a:rPr>
                        <a:t>ARDUINO MEGA ADK</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400">
                          <a:effectLst/>
                        </a:rPr>
                        <a:t>0,00743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0,05923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0,04689</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0,03224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0,04921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0,04072</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0,06039</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0,00216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0,01296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0,01142</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0,02221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0,345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05566">
                <a:tc gridSpan="2">
                  <a:txBody>
                    <a:bodyPr/>
                    <a:lstStyle/>
                    <a:p>
                      <a:pPr algn="ctr">
                        <a:lnSpc>
                          <a:spcPct val="115000"/>
                        </a:lnSpc>
                        <a:spcAft>
                          <a:spcPts val="0"/>
                        </a:spcAft>
                      </a:pPr>
                      <a:r>
                        <a:rPr lang="es-ES" sz="1400">
                          <a:effectLst/>
                        </a:rPr>
                        <a:t>Microchip pic 18f2550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400">
                          <a:effectLst/>
                        </a:rPr>
                        <a:t>0,00743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0,00370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0,03224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0,01026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0,02684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0,02221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0,01566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0,00679</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0,02376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0,02568</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0,00987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0,184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057047">
                <a:tc gridSpan="2">
                  <a:txBody>
                    <a:bodyPr/>
                    <a:lstStyle/>
                    <a:p>
                      <a:pPr algn="ctr">
                        <a:lnSpc>
                          <a:spcPct val="115000"/>
                        </a:lnSpc>
                        <a:spcAft>
                          <a:spcPts val="0"/>
                        </a:spcAft>
                      </a:pPr>
                      <a:r>
                        <a:rPr lang="es-ES" sz="1400">
                          <a:effectLst/>
                        </a:rPr>
                        <a:t>Intel® Galileo Gen 2</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lnSpc>
                          <a:spcPct val="115000"/>
                        </a:lnSpc>
                        <a:spcAft>
                          <a:spcPts val="0"/>
                        </a:spcAft>
                      </a:pPr>
                      <a:r>
                        <a:rPr lang="es-ES" sz="1400">
                          <a:effectLst/>
                        </a:rPr>
                        <a:t>0,00743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0,03147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0,00293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0,04689</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0,07158</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0,05923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0,06039</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0,00987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0,00216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0,00190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0,02221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0,316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2</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6470">
                <a:tc>
                  <a:txBody>
                    <a:bodyPr/>
                    <a:lstStyle/>
                    <a:p>
                      <a:endParaRPr lang="es-ES" sz="1800" dirty="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endParaRPr lang="es-ES" sz="1800">
                        <a:solidFill>
                          <a:srgbClr val="000000"/>
                        </a:solidFill>
                        <a:effectLst/>
                        <a:latin typeface="Calibri" panose="020F0502020204030204" pitchFamily="34" charset="0"/>
                      </a:endParaRPr>
                    </a:p>
                  </a:txBody>
                  <a:tcPr marL="68580" marR="68580" marT="0" marB="0" anchor="ctr"/>
                </a:tc>
                <a:tc>
                  <a:txBody>
                    <a:bodyPr/>
                    <a:lstStyle/>
                    <a:p>
                      <a:pPr algn="ctr">
                        <a:lnSpc>
                          <a:spcPct val="115000"/>
                        </a:lnSpc>
                        <a:spcAft>
                          <a:spcPts val="0"/>
                        </a:spcAft>
                      </a:pPr>
                      <a:r>
                        <a:rPr lang="es-ES" sz="1400">
                          <a:effectLst/>
                        </a:rPr>
                        <a:t>Total</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1,000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dirty="0">
                        <a:solidFill>
                          <a:srgbClr val="000000"/>
                        </a:solidFill>
                        <a:effectLst/>
                        <a:latin typeface="Calibri" panose="020F0502020204030204" pitchFamily="34" charset="0"/>
                      </a:endParaRPr>
                    </a:p>
                  </a:txBody>
                  <a:tcPr marL="68580" marR="68580" marT="0" marB="0" anchor="ctr"/>
                </a:tc>
              </a:tr>
            </a:tbl>
          </a:graphicData>
        </a:graphic>
      </p:graphicFrame>
    </p:spTree>
    <p:extLst>
      <p:ext uri="{BB962C8B-B14F-4D97-AF65-F5344CB8AC3E}">
        <p14:creationId xmlns:p14="http://schemas.microsoft.com/office/powerpoint/2010/main" val="3320922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9113" y="339368"/>
            <a:ext cx="10515600" cy="1325563"/>
          </a:xfrm>
        </p:spPr>
        <p:txBody>
          <a:bodyPr/>
          <a:lstStyle/>
          <a:p>
            <a:r>
              <a:rPr lang="es-ES" dirty="0" smtClean="0"/>
              <a:t>Adecuación software necesario</a:t>
            </a:r>
            <a:endParaRPr lang="es-ES" dirty="0"/>
          </a:p>
        </p:txBody>
      </p:sp>
      <p:sp>
        <p:nvSpPr>
          <p:cNvPr id="3" name="Marcador de contenido 2"/>
          <p:cNvSpPr>
            <a:spLocks noGrp="1"/>
          </p:cNvSpPr>
          <p:nvPr>
            <p:ph idx="1"/>
          </p:nvPr>
        </p:nvSpPr>
        <p:spPr>
          <a:xfrm>
            <a:off x="1533659" y="1799867"/>
            <a:ext cx="10515600" cy="4351338"/>
          </a:xfrm>
        </p:spPr>
        <p:txBody>
          <a:bodyPr/>
          <a:lstStyle/>
          <a:p>
            <a:r>
              <a:rPr lang="es-ES" dirty="0" smtClean="0"/>
              <a:t>Programación: IDE propio de Arduino</a:t>
            </a:r>
          </a:p>
          <a:p>
            <a:pPr lvl="1"/>
            <a:r>
              <a:rPr lang="es-ES" dirty="0" smtClean="0"/>
              <a:t>Multiplataforma</a:t>
            </a:r>
          </a:p>
          <a:p>
            <a:pPr lvl="1"/>
            <a:r>
              <a:rPr lang="es-ES" dirty="0" smtClean="0"/>
              <a:t>Open </a:t>
            </a:r>
            <a:r>
              <a:rPr lang="es-ES" dirty="0" err="1" smtClean="0"/>
              <a:t>source</a:t>
            </a:r>
            <a:endParaRPr lang="es-ES" dirty="0" smtClean="0"/>
          </a:p>
          <a:p>
            <a:pPr lvl="1"/>
            <a:r>
              <a:rPr lang="es-ES" dirty="0" smtClean="0"/>
              <a:t>Librería</a:t>
            </a:r>
          </a:p>
          <a:p>
            <a:pPr lvl="1"/>
            <a:endParaRPr lang="es-ES" dirty="0"/>
          </a:p>
          <a:p>
            <a:pPr marL="201168" lvl="1" indent="0">
              <a:buNone/>
            </a:pPr>
            <a:r>
              <a:rPr lang="es-ES" dirty="0"/>
              <a:t>La interfaz humano-máquina para el presente proyecto se realizó mediante la adaptación de un extracto de una tesis del Departamento de Eléctrica y Electrónica de la Universidad de las Fuerzas Armadas - ESPE, fomentando de esta manera el fortalecimiento de lazos entre carreras para la ejecución de sistemas más completos.</a:t>
            </a:r>
          </a:p>
        </p:txBody>
      </p:sp>
    </p:spTree>
    <p:extLst>
      <p:ext uri="{BB962C8B-B14F-4D97-AF65-F5344CB8AC3E}">
        <p14:creationId xmlns:p14="http://schemas.microsoft.com/office/powerpoint/2010/main" val="3152618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2561" y="326489"/>
            <a:ext cx="10515600" cy="1325563"/>
          </a:xfrm>
        </p:spPr>
        <p:txBody>
          <a:bodyPr/>
          <a:lstStyle/>
          <a:p>
            <a:r>
              <a:rPr lang="es-ES" dirty="0" smtClean="0"/>
              <a:t>Implementación</a:t>
            </a:r>
            <a:endParaRPr lang="es-ES" dirty="0"/>
          </a:p>
        </p:txBody>
      </p:sp>
      <p:pic>
        <p:nvPicPr>
          <p:cNvPr id="4" name="Ensamblaje Final">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91468" y="1812747"/>
            <a:ext cx="10237787" cy="4351338"/>
          </a:xfrm>
        </p:spPr>
      </p:pic>
    </p:spTree>
    <p:extLst>
      <p:ext uri="{BB962C8B-B14F-4D97-AF65-F5344CB8AC3E}">
        <p14:creationId xmlns:p14="http://schemas.microsoft.com/office/powerpoint/2010/main" val="172106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repeatCount="indefinite" fill="hold" display="0">
                  <p:stCondLst>
                    <p:cond delay="indefinite"/>
                  </p:st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3354" y="146184"/>
            <a:ext cx="10515600" cy="1325563"/>
          </a:xfrm>
        </p:spPr>
        <p:txBody>
          <a:bodyPr/>
          <a:lstStyle/>
          <a:p>
            <a:r>
              <a:rPr lang="es-ES" dirty="0" smtClean="0"/>
              <a:t>Pruebas y resultados</a:t>
            </a:r>
            <a:endParaRPr lang="es-ES" dirty="0"/>
          </a:p>
        </p:txBody>
      </p:sp>
      <p:sp>
        <p:nvSpPr>
          <p:cNvPr id="3" name="Marcador de contenido 2"/>
          <p:cNvSpPr>
            <a:spLocks noGrp="1"/>
          </p:cNvSpPr>
          <p:nvPr>
            <p:ph idx="1"/>
          </p:nvPr>
        </p:nvSpPr>
        <p:spPr>
          <a:xfrm>
            <a:off x="1676400" y="1902898"/>
            <a:ext cx="10515600" cy="4351338"/>
          </a:xfrm>
        </p:spPr>
        <p:txBody>
          <a:bodyPr/>
          <a:lstStyle/>
          <a:p>
            <a:pPr lvl="0">
              <a:buFont typeface="Wingdings" panose="05000000000000000000" pitchFamily="2" charset="2"/>
              <a:buChar char="§"/>
            </a:pPr>
            <a:r>
              <a:rPr lang="es-ES" dirty="0"/>
              <a:t>Pruebas de Caja Negra</a:t>
            </a:r>
          </a:p>
          <a:p>
            <a:pPr lvl="0">
              <a:buFont typeface="Wingdings" panose="05000000000000000000" pitchFamily="2" charset="2"/>
              <a:buChar char="§"/>
            </a:pPr>
            <a:r>
              <a:rPr lang="es-ES" dirty="0"/>
              <a:t>Pruebas de integración</a:t>
            </a:r>
          </a:p>
          <a:p>
            <a:pPr lvl="0">
              <a:buFont typeface="Wingdings" panose="05000000000000000000" pitchFamily="2" charset="2"/>
              <a:buChar char="§"/>
            </a:pPr>
            <a:r>
              <a:rPr lang="es-ES" dirty="0"/>
              <a:t>Pruebas de conjunto</a:t>
            </a:r>
          </a:p>
          <a:p>
            <a:pPr lvl="0">
              <a:buFont typeface="Wingdings" panose="05000000000000000000" pitchFamily="2" charset="2"/>
              <a:buChar char="§"/>
            </a:pPr>
            <a:r>
              <a:rPr lang="es-ES" dirty="0"/>
              <a:t>Pruebas de usabilidad</a:t>
            </a:r>
          </a:p>
          <a:p>
            <a:endParaRPr lang="es-ES" dirty="0"/>
          </a:p>
        </p:txBody>
      </p:sp>
    </p:spTree>
    <p:extLst>
      <p:ext uri="{BB962C8B-B14F-4D97-AF65-F5344CB8AC3E}">
        <p14:creationId xmlns:p14="http://schemas.microsoft.com/office/powerpoint/2010/main" val="81951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8960" y="274973"/>
            <a:ext cx="10515600" cy="1325563"/>
          </a:xfrm>
        </p:spPr>
        <p:txBody>
          <a:bodyPr/>
          <a:lstStyle/>
          <a:p>
            <a:r>
              <a:rPr lang="es-ES" dirty="0" smtClean="0"/>
              <a:t>Definición del problema</a:t>
            </a:r>
            <a:endParaRPr lang="es-ES" dirty="0"/>
          </a:p>
        </p:txBody>
      </p:sp>
      <p:sp>
        <p:nvSpPr>
          <p:cNvPr id="3" name="Marcador de contenido 2"/>
          <p:cNvSpPr>
            <a:spLocks noGrp="1"/>
          </p:cNvSpPr>
          <p:nvPr>
            <p:ph idx="1"/>
          </p:nvPr>
        </p:nvSpPr>
        <p:spPr>
          <a:xfrm>
            <a:off x="1288960" y="1825625"/>
            <a:ext cx="10515600" cy="4351338"/>
          </a:xfrm>
        </p:spPr>
        <p:txBody>
          <a:bodyPr/>
          <a:lstStyle/>
          <a:p>
            <a:r>
              <a:rPr lang="es-ES" dirty="0" smtClean="0"/>
              <a:t>Capacitación previa para el uso de maquina manual de escritura Braille</a:t>
            </a:r>
          </a:p>
          <a:p>
            <a:r>
              <a:rPr lang="es-ES" dirty="0" smtClean="0"/>
              <a:t>Falencias mecánicas en el sistema automático previo: </a:t>
            </a:r>
          </a:p>
          <a:p>
            <a:pPr lvl="1"/>
            <a:r>
              <a:rPr lang="es-ES" dirty="0" smtClean="0"/>
              <a:t>Portabilidad</a:t>
            </a:r>
          </a:p>
          <a:p>
            <a:pPr lvl="1"/>
            <a:r>
              <a:rPr lang="es-ES" dirty="0" smtClean="0"/>
              <a:t>Flexión de ejes</a:t>
            </a:r>
          </a:p>
          <a:p>
            <a:pPr lvl="1"/>
            <a:r>
              <a:rPr lang="es-ES" dirty="0" smtClean="0"/>
              <a:t>Mecanismo transmisión de potencia</a:t>
            </a:r>
          </a:p>
          <a:p>
            <a:pPr marL="201168" lvl="1" indent="0">
              <a:buNone/>
            </a:pPr>
            <a:endParaRPr lang="es-ES" dirty="0" smtClean="0"/>
          </a:p>
          <a:p>
            <a:pPr marL="201168" lvl="1" indent="0">
              <a:buNone/>
            </a:pPr>
            <a:r>
              <a:rPr lang="es-ES" dirty="0" smtClean="0"/>
              <a:t>Falencias electrónicas:</a:t>
            </a:r>
          </a:p>
          <a:p>
            <a:pPr lvl="1"/>
            <a:r>
              <a:rPr lang="es-ES" dirty="0" smtClean="0"/>
              <a:t>Comunicación</a:t>
            </a:r>
          </a:p>
          <a:p>
            <a:pPr lvl="1"/>
            <a:r>
              <a:rPr lang="es-ES" dirty="0" smtClean="0"/>
              <a:t>Velocidad de transmisión</a:t>
            </a:r>
          </a:p>
        </p:txBody>
      </p:sp>
    </p:spTree>
    <p:extLst>
      <p:ext uri="{BB962C8B-B14F-4D97-AF65-F5344CB8AC3E}">
        <p14:creationId xmlns:p14="http://schemas.microsoft.com/office/powerpoint/2010/main" val="1790090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3355" y="365125"/>
            <a:ext cx="10515600" cy="1325563"/>
          </a:xfrm>
        </p:spPr>
        <p:txBody>
          <a:bodyPr/>
          <a:lstStyle/>
          <a:p>
            <a:r>
              <a:rPr lang="es-ES" dirty="0" smtClean="0"/>
              <a:t>Pruebas de caja negra</a:t>
            </a:r>
            <a:endParaRPr lang="es-ES" dirty="0"/>
          </a:p>
        </p:txBody>
      </p:sp>
      <p:sp>
        <p:nvSpPr>
          <p:cNvPr id="3" name="Marcador de contenido 2"/>
          <p:cNvSpPr>
            <a:spLocks noGrp="1"/>
          </p:cNvSpPr>
          <p:nvPr>
            <p:ph idx="1"/>
          </p:nvPr>
        </p:nvSpPr>
        <p:spPr>
          <a:xfrm>
            <a:off x="1676400" y="1690688"/>
            <a:ext cx="10515600" cy="4351338"/>
          </a:xfrm>
        </p:spPr>
        <p:txBody>
          <a:bodyPr>
            <a:normAutofit fontScale="92500" lnSpcReduction="10000"/>
          </a:bodyPr>
          <a:lstStyle/>
          <a:p>
            <a:r>
              <a:rPr lang="es-ES" dirty="0"/>
              <a:t>El protocolo de pruebas de caja negra no conoce la estructura interna del sistema en sí, solamente se enfoca a las entradas contraladas y las salidas esperadas.</a:t>
            </a:r>
          </a:p>
          <a:p>
            <a:endParaRPr lang="es-ES" dirty="0" smtClean="0"/>
          </a:p>
          <a:p>
            <a:endParaRPr lang="es-ES" dirty="0"/>
          </a:p>
          <a:p>
            <a:endParaRPr lang="es-ES" dirty="0" smtClean="0"/>
          </a:p>
          <a:p>
            <a:endParaRPr lang="es-ES" dirty="0"/>
          </a:p>
          <a:p>
            <a:r>
              <a:rPr lang="es-ES" dirty="0"/>
              <a:t>Para las pruebas de caja negra se enviaron diez comandos desde el controlador Arduino Mega </a:t>
            </a:r>
            <a:r>
              <a:rPr lang="es-ES" dirty="0" err="1"/>
              <a:t>ADK</a:t>
            </a:r>
            <a:r>
              <a:rPr lang="es-ES" dirty="0"/>
              <a:t> hacia el </a:t>
            </a:r>
            <a:r>
              <a:rPr lang="es-ES" dirty="0" err="1"/>
              <a:t>shield</a:t>
            </a:r>
            <a:r>
              <a:rPr lang="es-ES" dirty="0"/>
              <a:t> de relés, donde cada relé debía activarse para posteriormente dar paso a la activación de cada </a:t>
            </a:r>
            <a:r>
              <a:rPr lang="es-ES" dirty="0" smtClean="0"/>
              <a:t>actuador.</a:t>
            </a:r>
            <a:endParaRPr lang="es-ES" dirty="0"/>
          </a:p>
        </p:txBody>
      </p:sp>
      <p:pic>
        <p:nvPicPr>
          <p:cNvPr id="4" name="Picture 1" descr="https://upload.wikimedia.org/wikipedia/commons/thumb/4/44/Blackbox3D.png/320px-Blackbox3D.png"/>
          <p:cNvPicPr/>
          <p:nvPr/>
        </p:nvPicPr>
        <p:blipFill>
          <a:blip r:embed="rId2">
            <a:extLst>
              <a:ext uri="{28A0092B-C50C-407E-A947-70E740481C1C}">
                <a14:useLocalDpi xmlns:a14="http://schemas.microsoft.com/office/drawing/2010/main" val="0"/>
              </a:ext>
            </a:extLst>
          </a:blip>
          <a:srcRect/>
          <a:stretch>
            <a:fillRect/>
          </a:stretch>
        </p:blipFill>
        <p:spPr bwMode="auto">
          <a:xfrm>
            <a:off x="4602480" y="2808922"/>
            <a:ext cx="3048000" cy="828675"/>
          </a:xfrm>
          <a:prstGeom prst="rect">
            <a:avLst/>
          </a:prstGeom>
          <a:noFill/>
          <a:ln>
            <a:noFill/>
          </a:ln>
        </p:spPr>
      </p:pic>
    </p:spTree>
    <p:extLst>
      <p:ext uri="{BB962C8B-B14F-4D97-AF65-F5344CB8AC3E}">
        <p14:creationId xmlns:p14="http://schemas.microsoft.com/office/powerpoint/2010/main" val="2484275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0780" y="210579"/>
            <a:ext cx="10515600" cy="1325563"/>
          </a:xfrm>
        </p:spPr>
        <p:txBody>
          <a:bodyPr/>
          <a:lstStyle/>
          <a:p>
            <a:r>
              <a:rPr lang="es-ES" dirty="0" smtClean="0"/>
              <a:t>Resultados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70403590"/>
              </p:ext>
            </p:extLst>
          </p:nvPr>
        </p:nvGraphicFramePr>
        <p:xfrm>
          <a:off x="1935479" y="1901567"/>
          <a:ext cx="9418321" cy="4046218"/>
        </p:xfrm>
        <a:graphic>
          <a:graphicData uri="http://schemas.openxmlformats.org/drawingml/2006/table">
            <a:tbl>
              <a:tblPr firstRow="1" firstCol="1">
                <a:tableStyleId>{5C22544A-7EE6-4342-B048-85BDC9FD1C3A}</a:tableStyleId>
              </a:tblPr>
              <a:tblGrid>
                <a:gridCol w="3139071"/>
                <a:gridCol w="3139071"/>
                <a:gridCol w="3140179"/>
              </a:tblGrid>
              <a:tr h="367838">
                <a:tc>
                  <a:txBody>
                    <a:bodyPr/>
                    <a:lstStyle/>
                    <a:p>
                      <a:pPr algn="just">
                        <a:lnSpc>
                          <a:spcPct val="115000"/>
                        </a:lnSpc>
                        <a:spcAft>
                          <a:spcPts val="0"/>
                        </a:spcAft>
                      </a:pPr>
                      <a:r>
                        <a:rPr lang="es-ES" sz="1600">
                          <a:effectLst/>
                        </a:rPr>
                        <a:t>Comando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Relés activados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Conformidad</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a</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3,7</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Si</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b</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3,2,7</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Si</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1</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3,7</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No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c</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3,4</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Si</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3,2,7</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No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f</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3,2,4,7</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Si</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e</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3,5</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Si</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g</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3,2,4,5</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Si</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h</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3,2,5</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Si</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7838">
                <a:tc>
                  <a:txBody>
                    <a:bodyPr/>
                    <a:lstStyle/>
                    <a:p>
                      <a:pPr algn="just">
                        <a:lnSpc>
                          <a:spcPct val="115000"/>
                        </a:lnSpc>
                        <a:spcAft>
                          <a:spcPts val="0"/>
                        </a:spcAft>
                      </a:pPr>
                      <a:r>
                        <a:rPr lang="es-ES" sz="1600">
                          <a:effectLst/>
                        </a:rPr>
                        <a:t>3</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a:effectLst/>
                        </a:rPr>
                        <a:t>3,4</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dirty="0">
                          <a:effectLst/>
                        </a:rPr>
                        <a:t>No</a:t>
                      </a:r>
                      <a:endParaRPr lang="es-E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80252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0629" y="0"/>
            <a:ext cx="10515600" cy="1325563"/>
          </a:xfrm>
        </p:spPr>
        <p:txBody>
          <a:bodyPr>
            <a:normAutofit/>
          </a:bodyPr>
          <a:lstStyle/>
          <a:p>
            <a:r>
              <a:rPr lang="es-ES" dirty="0"/>
              <a:t> </a:t>
            </a:r>
            <a:br>
              <a:rPr lang="es-ES" dirty="0"/>
            </a:br>
            <a:r>
              <a:rPr lang="es-ES" b="1" dirty="0"/>
              <a:t>Pruebas de </a:t>
            </a:r>
            <a:r>
              <a:rPr lang="es-ES" b="1" dirty="0" smtClean="0"/>
              <a:t>integración</a:t>
            </a:r>
            <a:endParaRPr lang="es-ES" dirty="0"/>
          </a:p>
        </p:txBody>
      </p:sp>
      <p:sp>
        <p:nvSpPr>
          <p:cNvPr id="3" name="Marcador de contenido 2"/>
          <p:cNvSpPr>
            <a:spLocks noGrp="1"/>
          </p:cNvSpPr>
          <p:nvPr>
            <p:ph idx="1"/>
          </p:nvPr>
        </p:nvSpPr>
        <p:spPr>
          <a:xfrm>
            <a:off x="1340476" y="1774109"/>
            <a:ext cx="10515600" cy="4351338"/>
          </a:xfrm>
        </p:spPr>
        <p:txBody>
          <a:bodyPr/>
          <a:lstStyle/>
          <a:p>
            <a:r>
              <a:rPr lang="es-ES" sz="2400" dirty="0"/>
              <a:t>Este tipo de pruebas buscan probar la combinación de distintas partes del sistema para determinar si funcionan correctamente en conjunto, para esto se realizó la prueba entre estos elementos:</a:t>
            </a:r>
          </a:p>
          <a:p>
            <a:pPr lvl="1">
              <a:buFont typeface="Wingdings" panose="05000000000000000000" pitchFamily="2" charset="2"/>
              <a:buChar char="§"/>
            </a:pPr>
            <a:r>
              <a:rPr lang="es-ES" sz="2000" dirty="0" err="1"/>
              <a:t>Shield</a:t>
            </a:r>
            <a:r>
              <a:rPr lang="es-ES" sz="2000" dirty="0"/>
              <a:t> de relés y actuadores</a:t>
            </a:r>
          </a:p>
          <a:p>
            <a:pPr lvl="1">
              <a:buFont typeface="Wingdings" panose="05000000000000000000" pitchFamily="2" charset="2"/>
              <a:buChar char="§"/>
            </a:pPr>
            <a:r>
              <a:rPr lang="es-ES" sz="2000" dirty="0"/>
              <a:t>Controlador Arduino Mega </a:t>
            </a:r>
            <a:r>
              <a:rPr lang="es-ES" sz="2000" dirty="0" err="1"/>
              <a:t>Adk</a:t>
            </a:r>
            <a:r>
              <a:rPr lang="es-ES" sz="2000" dirty="0"/>
              <a:t> e integrado L298N</a:t>
            </a:r>
          </a:p>
          <a:p>
            <a:pPr lvl="1">
              <a:buFont typeface="Wingdings" panose="05000000000000000000" pitchFamily="2" charset="2"/>
              <a:buChar char="§"/>
            </a:pPr>
            <a:r>
              <a:rPr lang="es-ES" sz="2000" dirty="0"/>
              <a:t>Fuente de poder y actuadores</a:t>
            </a:r>
          </a:p>
          <a:p>
            <a:endParaRPr lang="es-ES" dirty="0"/>
          </a:p>
        </p:txBody>
      </p:sp>
    </p:spTree>
    <p:extLst>
      <p:ext uri="{BB962C8B-B14F-4D97-AF65-F5344CB8AC3E}">
        <p14:creationId xmlns:p14="http://schemas.microsoft.com/office/powerpoint/2010/main" val="1450661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9113" y="274973"/>
            <a:ext cx="10515600" cy="1325563"/>
          </a:xfrm>
        </p:spPr>
        <p:txBody>
          <a:bodyPr/>
          <a:lstStyle/>
          <a:p>
            <a:r>
              <a:rPr lang="es-ES" dirty="0" smtClean="0"/>
              <a:t>Resultados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70677048"/>
              </p:ext>
            </p:extLst>
          </p:nvPr>
        </p:nvGraphicFramePr>
        <p:xfrm>
          <a:off x="1908648" y="2516562"/>
          <a:ext cx="9692640" cy="3108960"/>
        </p:xfrm>
        <a:graphic>
          <a:graphicData uri="http://schemas.openxmlformats.org/drawingml/2006/table">
            <a:tbl>
              <a:tblPr firstRow="1" firstCol="1">
                <a:tableStyleId>{5C22544A-7EE6-4342-B048-85BDC9FD1C3A}</a:tableStyleId>
              </a:tblPr>
              <a:tblGrid>
                <a:gridCol w="3230120"/>
                <a:gridCol w="3231260"/>
                <a:gridCol w="3231260"/>
              </a:tblGrid>
              <a:tr h="388620">
                <a:tc>
                  <a:txBody>
                    <a:bodyPr/>
                    <a:lstStyle/>
                    <a:p>
                      <a:pPr algn="just">
                        <a:lnSpc>
                          <a:spcPct val="115000"/>
                        </a:lnSpc>
                        <a:spcAft>
                          <a:spcPts val="0"/>
                        </a:spcAft>
                      </a:pPr>
                      <a:r>
                        <a:rPr lang="es-ES" sz="2000" dirty="0">
                          <a:effectLst/>
                        </a:rPr>
                        <a:t>Relé</a:t>
                      </a:r>
                      <a:endParaRPr lang="es-E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Actuador</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Conformidad</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8620">
                <a:tc>
                  <a:txBody>
                    <a:bodyPr/>
                    <a:lstStyle/>
                    <a:p>
                      <a:pPr algn="just">
                        <a:lnSpc>
                          <a:spcPct val="115000"/>
                        </a:lnSpc>
                        <a:spcAft>
                          <a:spcPts val="0"/>
                        </a:spcAft>
                      </a:pPr>
                      <a:r>
                        <a:rPr lang="es-ES" sz="2000" dirty="0">
                          <a:effectLst/>
                        </a:rPr>
                        <a:t>1</a:t>
                      </a:r>
                      <a:endParaRPr lang="es-E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1</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Si</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8620">
                <a:tc>
                  <a:txBody>
                    <a:bodyPr/>
                    <a:lstStyle/>
                    <a:p>
                      <a:pPr algn="just">
                        <a:lnSpc>
                          <a:spcPct val="115000"/>
                        </a:lnSpc>
                        <a:spcAft>
                          <a:spcPts val="0"/>
                        </a:spcAft>
                      </a:pPr>
                      <a:r>
                        <a:rPr lang="es-ES" sz="2000">
                          <a:effectLst/>
                        </a:rPr>
                        <a:t>2</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2</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Si</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8620">
                <a:tc>
                  <a:txBody>
                    <a:bodyPr/>
                    <a:lstStyle/>
                    <a:p>
                      <a:pPr algn="just">
                        <a:lnSpc>
                          <a:spcPct val="115000"/>
                        </a:lnSpc>
                        <a:spcAft>
                          <a:spcPts val="0"/>
                        </a:spcAft>
                      </a:pPr>
                      <a:r>
                        <a:rPr lang="es-ES" sz="2000" dirty="0">
                          <a:effectLst/>
                        </a:rPr>
                        <a:t>3</a:t>
                      </a:r>
                      <a:endParaRPr lang="es-E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3</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No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8620">
                <a:tc>
                  <a:txBody>
                    <a:bodyPr/>
                    <a:lstStyle/>
                    <a:p>
                      <a:pPr algn="just">
                        <a:lnSpc>
                          <a:spcPct val="115000"/>
                        </a:lnSpc>
                        <a:spcAft>
                          <a:spcPts val="0"/>
                        </a:spcAft>
                      </a:pPr>
                      <a:r>
                        <a:rPr lang="es-ES" sz="2000">
                          <a:effectLst/>
                        </a:rPr>
                        <a:t>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No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8620">
                <a:tc>
                  <a:txBody>
                    <a:bodyPr/>
                    <a:lstStyle/>
                    <a:p>
                      <a:pPr algn="just">
                        <a:lnSpc>
                          <a:spcPct val="115000"/>
                        </a:lnSpc>
                        <a:spcAft>
                          <a:spcPts val="0"/>
                        </a:spcAft>
                      </a:pPr>
                      <a:r>
                        <a:rPr lang="es-ES" sz="20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Si</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8620">
                <a:tc>
                  <a:txBody>
                    <a:bodyPr/>
                    <a:lstStyle/>
                    <a:p>
                      <a:pPr algn="just">
                        <a:lnSpc>
                          <a:spcPct val="115000"/>
                        </a:lnSpc>
                        <a:spcAft>
                          <a:spcPts val="0"/>
                        </a:spcAft>
                      </a:pPr>
                      <a:r>
                        <a:rPr lang="es-ES" sz="2000">
                          <a:effectLst/>
                        </a:rPr>
                        <a:t>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Si</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8620">
                <a:tc>
                  <a:txBody>
                    <a:bodyPr/>
                    <a:lstStyle/>
                    <a:p>
                      <a:pPr algn="just">
                        <a:lnSpc>
                          <a:spcPct val="115000"/>
                        </a:lnSpc>
                        <a:spcAft>
                          <a:spcPts val="0"/>
                        </a:spcAft>
                      </a:pPr>
                      <a:r>
                        <a:rPr lang="es-ES" sz="2000">
                          <a:effectLst/>
                        </a:rPr>
                        <a:t>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7</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dirty="0">
                          <a:effectLst/>
                        </a:rPr>
                        <a:t>Si</a:t>
                      </a:r>
                      <a:endParaRPr lang="es-E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4"/>
          <p:cNvSpPr txBox="1"/>
          <p:nvPr/>
        </p:nvSpPr>
        <p:spPr>
          <a:xfrm>
            <a:off x="1728344" y="1901565"/>
            <a:ext cx="8915400" cy="369332"/>
          </a:xfrm>
          <a:prstGeom prst="rect">
            <a:avLst/>
          </a:prstGeom>
          <a:noFill/>
        </p:spPr>
        <p:txBody>
          <a:bodyPr wrap="square" rtlCol="0">
            <a:spAutoFit/>
          </a:bodyPr>
          <a:lstStyle/>
          <a:p>
            <a:r>
              <a:rPr lang="es-ES" dirty="0" err="1" smtClean="0"/>
              <a:t>Shield</a:t>
            </a:r>
            <a:r>
              <a:rPr lang="es-ES" dirty="0" smtClean="0"/>
              <a:t> de relés y actuadores</a:t>
            </a:r>
            <a:endParaRPr lang="es-ES" dirty="0"/>
          </a:p>
        </p:txBody>
      </p:sp>
    </p:spTree>
    <p:extLst>
      <p:ext uri="{BB962C8B-B14F-4D97-AF65-F5344CB8AC3E}">
        <p14:creationId xmlns:p14="http://schemas.microsoft.com/office/powerpoint/2010/main" val="2910584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3355" y="274973"/>
            <a:ext cx="10515600" cy="1325563"/>
          </a:xfrm>
        </p:spPr>
        <p:txBody>
          <a:bodyPr/>
          <a:lstStyle/>
          <a:p>
            <a:r>
              <a:rPr lang="es-ES" dirty="0" smtClean="0"/>
              <a:t>Resultado</a:t>
            </a:r>
            <a:endParaRPr lang="es-ES" dirty="0"/>
          </a:p>
        </p:txBody>
      </p:sp>
      <p:sp>
        <p:nvSpPr>
          <p:cNvPr id="3" name="Marcador de contenido 2"/>
          <p:cNvSpPr>
            <a:spLocks noGrp="1"/>
          </p:cNvSpPr>
          <p:nvPr>
            <p:ph idx="1"/>
          </p:nvPr>
        </p:nvSpPr>
        <p:spPr>
          <a:xfrm>
            <a:off x="1097280" y="1845734"/>
            <a:ext cx="10058400" cy="508846"/>
          </a:xfrm>
        </p:spPr>
        <p:txBody>
          <a:bodyPr/>
          <a:lstStyle/>
          <a:p>
            <a:pPr lvl="0"/>
            <a:r>
              <a:rPr lang="pt-BR" dirty="0"/>
              <a:t>Controlador Arduino </a:t>
            </a:r>
            <a:r>
              <a:rPr lang="pt-BR" dirty="0" err="1"/>
              <a:t>Mega</a:t>
            </a:r>
            <a:r>
              <a:rPr lang="pt-BR" dirty="0"/>
              <a:t> </a:t>
            </a:r>
            <a:r>
              <a:rPr lang="pt-BR" dirty="0" err="1"/>
              <a:t>Adk</a:t>
            </a:r>
            <a:r>
              <a:rPr lang="pt-BR" dirty="0"/>
              <a:t> e integrado L298N</a:t>
            </a:r>
            <a:endParaRPr lang="es-ES" dirty="0"/>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457851374"/>
              </p:ext>
            </p:extLst>
          </p:nvPr>
        </p:nvGraphicFramePr>
        <p:xfrm>
          <a:off x="1936983" y="2599778"/>
          <a:ext cx="9646918" cy="2880360"/>
        </p:xfrm>
        <a:graphic>
          <a:graphicData uri="http://schemas.openxmlformats.org/drawingml/2006/table">
            <a:tbl>
              <a:tblPr firstRow="1" firstCol="1">
                <a:tableStyleId>{5C22544A-7EE6-4342-B048-85BDC9FD1C3A}</a:tableStyleId>
              </a:tblPr>
              <a:tblGrid>
                <a:gridCol w="2384485"/>
                <a:gridCol w="2408176"/>
                <a:gridCol w="2395146"/>
                <a:gridCol w="2459111"/>
              </a:tblGrid>
              <a:tr h="576072">
                <a:tc>
                  <a:txBody>
                    <a:bodyPr/>
                    <a:lstStyle/>
                    <a:p>
                      <a:pPr algn="just">
                        <a:lnSpc>
                          <a:spcPct val="115000"/>
                        </a:lnSpc>
                        <a:spcAft>
                          <a:spcPts val="0"/>
                        </a:spcAft>
                      </a:pPr>
                      <a:r>
                        <a:rPr lang="es-ES" sz="1800">
                          <a:effectLst/>
                        </a:rPr>
                        <a:t>Pin de señal</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Sentido de giro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Salida</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Conformidad</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76072">
                <a:tc>
                  <a:txBody>
                    <a:bodyPr/>
                    <a:lstStyle/>
                    <a:p>
                      <a:pPr algn="just">
                        <a:lnSpc>
                          <a:spcPct val="115000"/>
                        </a:lnSpc>
                        <a:spcAft>
                          <a:spcPts val="0"/>
                        </a:spcAft>
                      </a:pPr>
                      <a:r>
                        <a:rPr lang="es-ES" sz="1800">
                          <a:effectLst/>
                        </a:rPr>
                        <a:t>1</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Horario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1</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76072">
                <a:tc>
                  <a:txBody>
                    <a:bodyPr/>
                    <a:lstStyle/>
                    <a:p>
                      <a:pPr algn="just">
                        <a:lnSpc>
                          <a:spcPct val="115000"/>
                        </a:lnSpc>
                        <a:spcAft>
                          <a:spcPts val="0"/>
                        </a:spcAft>
                      </a:pPr>
                      <a:r>
                        <a:rPr lang="es-ES" sz="1800">
                          <a:effectLst/>
                        </a:rPr>
                        <a:t>2</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Anti horario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1</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76072">
                <a:tc>
                  <a:txBody>
                    <a:bodyPr/>
                    <a:lstStyle/>
                    <a:p>
                      <a:pPr algn="just">
                        <a:lnSpc>
                          <a:spcPct val="115000"/>
                        </a:lnSpc>
                        <a:spcAft>
                          <a:spcPts val="0"/>
                        </a:spcAft>
                      </a:pPr>
                      <a:r>
                        <a:rPr lang="es-ES" sz="1800">
                          <a:effectLst/>
                        </a:rPr>
                        <a:t>3</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Horario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2</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76072">
                <a:tc>
                  <a:txBody>
                    <a:bodyPr/>
                    <a:lstStyle/>
                    <a:p>
                      <a:pPr algn="just">
                        <a:lnSpc>
                          <a:spcPct val="115000"/>
                        </a:lnSpc>
                        <a:spcAft>
                          <a:spcPts val="0"/>
                        </a:spcAft>
                      </a:pPr>
                      <a:r>
                        <a:rPr lang="es-ES" sz="1800">
                          <a:effectLst/>
                        </a:rPr>
                        <a:t>4</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Anti horario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2</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Si</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96009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7749" y="339367"/>
            <a:ext cx="10515600" cy="1325563"/>
          </a:xfrm>
        </p:spPr>
        <p:txBody>
          <a:bodyPr/>
          <a:lstStyle/>
          <a:p>
            <a:r>
              <a:rPr lang="es-ES" dirty="0" smtClean="0"/>
              <a:t>Resultados</a:t>
            </a:r>
            <a:endParaRPr lang="es-ES" dirty="0"/>
          </a:p>
        </p:txBody>
      </p:sp>
      <p:sp>
        <p:nvSpPr>
          <p:cNvPr id="3" name="Marcador de contenido 2"/>
          <p:cNvSpPr>
            <a:spLocks noGrp="1"/>
          </p:cNvSpPr>
          <p:nvPr>
            <p:ph idx="1"/>
          </p:nvPr>
        </p:nvSpPr>
        <p:spPr>
          <a:xfrm>
            <a:off x="1097280" y="1845734"/>
            <a:ext cx="10058400" cy="691726"/>
          </a:xfrm>
        </p:spPr>
        <p:txBody>
          <a:bodyPr/>
          <a:lstStyle/>
          <a:p>
            <a:r>
              <a:rPr lang="es-ES" dirty="0"/>
              <a:t>Pruebas de integración de fuente de poder y Arduino</a:t>
            </a:r>
          </a:p>
        </p:txBody>
      </p:sp>
      <p:graphicFrame>
        <p:nvGraphicFramePr>
          <p:cNvPr id="4" name="Tabla 3"/>
          <p:cNvGraphicFramePr>
            <a:graphicFrameLocks noGrp="1"/>
          </p:cNvGraphicFramePr>
          <p:nvPr>
            <p:extLst>
              <p:ext uri="{D42A27DB-BD31-4B8C-83A1-F6EECF244321}">
                <p14:modId xmlns:p14="http://schemas.microsoft.com/office/powerpoint/2010/main" val="3199142862"/>
              </p:ext>
            </p:extLst>
          </p:nvPr>
        </p:nvGraphicFramePr>
        <p:xfrm>
          <a:off x="1569720" y="2537460"/>
          <a:ext cx="9784080" cy="3063240"/>
        </p:xfrm>
        <a:graphic>
          <a:graphicData uri="http://schemas.openxmlformats.org/drawingml/2006/table">
            <a:tbl>
              <a:tblPr firstRow="1" firstCol="1">
                <a:tableStyleId>{5C22544A-7EE6-4342-B048-85BDC9FD1C3A}</a:tableStyleId>
              </a:tblPr>
              <a:tblGrid>
                <a:gridCol w="2446020"/>
                <a:gridCol w="2446020"/>
                <a:gridCol w="2446020"/>
                <a:gridCol w="2446020"/>
              </a:tblGrid>
              <a:tr h="382905">
                <a:tc>
                  <a:txBody>
                    <a:bodyPr/>
                    <a:lstStyle/>
                    <a:p>
                      <a:pPr algn="just">
                        <a:lnSpc>
                          <a:spcPct val="115000"/>
                        </a:lnSpc>
                        <a:spcAft>
                          <a:spcPts val="0"/>
                        </a:spcAft>
                      </a:pPr>
                      <a:r>
                        <a:rPr lang="es-ES" sz="1800" dirty="0">
                          <a:effectLst/>
                        </a:rPr>
                        <a:t>Actuador</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Accionamiento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Calentamiento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Conformidad</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2905">
                <a:tc>
                  <a:txBody>
                    <a:bodyPr/>
                    <a:lstStyle/>
                    <a:p>
                      <a:pPr algn="just">
                        <a:lnSpc>
                          <a:spcPct val="115000"/>
                        </a:lnSpc>
                        <a:spcAft>
                          <a:spcPts val="0"/>
                        </a:spcAft>
                      </a:pPr>
                      <a:r>
                        <a:rPr lang="es-ES" sz="1800">
                          <a:effectLst/>
                        </a:rPr>
                        <a:t>1</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2905">
                <a:tc>
                  <a:txBody>
                    <a:bodyPr/>
                    <a:lstStyle/>
                    <a:p>
                      <a:pPr algn="just">
                        <a:lnSpc>
                          <a:spcPct val="115000"/>
                        </a:lnSpc>
                        <a:spcAft>
                          <a:spcPts val="0"/>
                        </a:spcAft>
                      </a:pPr>
                      <a:r>
                        <a:rPr lang="es-ES" sz="1800">
                          <a:effectLst/>
                        </a:rPr>
                        <a:t>2</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2905">
                <a:tc>
                  <a:txBody>
                    <a:bodyPr/>
                    <a:lstStyle/>
                    <a:p>
                      <a:pPr algn="just">
                        <a:lnSpc>
                          <a:spcPct val="115000"/>
                        </a:lnSpc>
                        <a:spcAft>
                          <a:spcPts val="0"/>
                        </a:spcAft>
                      </a:pPr>
                      <a:r>
                        <a:rPr lang="es-ES" sz="1800" dirty="0">
                          <a:effectLst/>
                        </a:rPr>
                        <a:t>3</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2905">
                <a:tc>
                  <a:txBody>
                    <a:bodyPr/>
                    <a:lstStyle/>
                    <a:p>
                      <a:pPr algn="just">
                        <a:lnSpc>
                          <a:spcPct val="115000"/>
                        </a:lnSpc>
                        <a:spcAft>
                          <a:spcPts val="0"/>
                        </a:spcAft>
                      </a:pPr>
                      <a:r>
                        <a:rPr lang="es-ES" sz="1800">
                          <a:effectLst/>
                        </a:rPr>
                        <a:t>4</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2905">
                <a:tc>
                  <a:txBody>
                    <a:bodyPr/>
                    <a:lstStyle/>
                    <a:p>
                      <a:pPr algn="just">
                        <a:lnSpc>
                          <a:spcPct val="115000"/>
                        </a:lnSpc>
                        <a:spcAft>
                          <a:spcPts val="0"/>
                        </a:spcAft>
                      </a:pPr>
                      <a:r>
                        <a:rPr lang="es-ES" sz="18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2905">
                <a:tc>
                  <a:txBody>
                    <a:bodyPr/>
                    <a:lstStyle/>
                    <a:p>
                      <a:pPr algn="just">
                        <a:lnSpc>
                          <a:spcPct val="115000"/>
                        </a:lnSpc>
                        <a:spcAft>
                          <a:spcPts val="0"/>
                        </a:spcAft>
                      </a:pPr>
                      <a:r>
                        <a:rPr lang="es-ES" sz="1800">
                          <a:effectLst/>
                        </a:rPr>
                        <a:t>6</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2905">
                <a:tc>
                  <a:txBody>
                    <a:bodyPr/>
                    <a:lstStyle/>
                    <a:p>
                      <a:pPr algn="just">
                        <a:lnSpc>
                          <a:spcPct val="115000"/>
                        </a:lnSpc>
                        <a:spcAft>
                          <a:spcPts val="0"/>
                        </a:spcAft>
                      </a:pPr>
                      <a:r>
                        <a:rPr lang="es-ES" sz="1800">
                          <a:effectLst/>
                        </a:rPr>
                        <a:t>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Si</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Si</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874271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4705" y="236337"/>
            <a:ext cx="10515600" cy="1325563"/>
          </a:xfrm>
        </p:spPr>
        <p:txBody>
          <a:bodyPr/>
          <a:lstStyle/>
          <a:p>
            <a:r>
              <a:rPr lang="es-ES" dirty="0" smtClean="0"/>
              <a:t>Resultados</a:t>
            </a:r>
            <a:endParaRPr lang="es-ES" dirty="0"/>
          </a:p>
        </p:txBody>
      </p:sp>
      <p:sp>
        <p:nvSpPr>
          <p:cNvPr id="3" name="Marcador de contenido 2"/>
          <p:cNvSpPr>
            <a:spLocks noGrp="1"/>
          </p:cNvSpPr>
          <p:nvPr>
            <p:ph idx="1"/>
          </p:nvPr>
        </p:nvSpPr>
        <p:spPr>
          <a:xfrm>
            <a:off x="1097280" y="1845734"/>
            <a:ext cx="10058400" cy="646006"/>
          </a:xfrm>
        </p:spPr>
        <p:txBody>
          <a:bodyPr/>
          <a:lstStyle/>
          <a:p>
            <a:r>
              <a:rPr lang="es-ES" dirty="0" smtClean="0"/>
              <a:t>Fuente de poder y actuadores</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862117580"/>
              </p:ext>
            </p:extLst>
          </p:nvPr>
        </p:nvGraphicFramePr>
        <p:xfrm>
          <a:off x="1995581" y="2472100"/>
          <a:ext cx="9646919" cy="3543302"/>
        </p:xfrm>
        <a:graphic>
          <a:graphicData uri="http://schemas.openxmlformats.org/drawingml/2006/table">
            <a:tbl>
              <a:tblPr firstRow="1" firstCol="1">
                <a:tableStyleId>{5C22544A-7EE6-4342-B048-85BDC9FD1C3A}</a:tableStyleId>
              </a:tblPr>
              <a:tblGrid>
                <a:gridCol w="1601455"/>
                <a:gridCol w="1961321"/>
                <a:gridCol w="1961321"/>
                <a:gridCol w="2055047"/>
                <a:gridCol w="2067775"/>
              </a:tblGrid>
              <a:tr h="807870">
                <a:tc>
                  <a:txBody>
                    <a:bodyPr/>
                    <a:lstStyle/>
                    <a:p>
                      <a:pPr algn="l">
                        <a:lnSpc>
                          <a:spcPct val="115000"/>
                        </a:lnSpc>
                        <a:spcAft>
                          <a:spcPts val="0"/>
                        </a:spcAft>
                      </a:pPr>
                      <a:r>
                        <a:rPr lang="es-ES" sz="1800" dirty="0">
                          <a:effectLst/>
                        </a:rPr>
                        <a:t>Numero de Actuadores</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S" sz="1800" dirty="0">
                          <a:effectLst/>
                        </a:rPr>
                        <a:t>Consumo de corriente (A)</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Accionamiento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Funcionamiento de fuente</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Conformidad</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0776">
                <a:tc>
                  <a:txBody>
                    <a:bodyPr/>
                    <a:lstStyle/>
                    <a:p>
                      <a:pPr algn="just">
                        <a:lnSpc>
                          <a:spcPct val="115000"/>
                        </a:lnSpc>
                        <a:spcAft>
                          <a:spcPts val="0"/>
                        </a:spcAft>
                      </a:pPr>
                      <a:r>
                        <a:rPr lang="es-ES" sz="1800">
                          <a:effectLst/>
                        </a:rPr>
                        <a:t>1</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2,9</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0776">
                <a:tc>
                  <a:txBody>
                    <a:bodyPr/>
                    <a:lstStyle/>
                    <a:p>
                      <a:pPr algn="just">
                        <a:lnSpc>
                          <a:spcPct val="115000"/>
                        </a:lnSpc>
                        <a:spcAft>
                          <a:spcPts val="0"/>
                        </a:spcAft>
                      </a:pPr>
                      <a:r>
                        <a:rPr lang="es-ES" sz="1800">
                          <a:effectLst/>
                        </a:rPr>
                        <a:t>2</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5,6</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0776">
                <a:tc>
                  <a:txBody>
                    <a:bodyPr/>
                    <a:lstStyle/>
                    <a:p>
                      <a:pPr algn="just">
                        <a:lnSpc>
                          <a:spcPct val="115000"/>
                        </a:lnSpc>
                        <a:spcAft>
                          <a:spcPts val="0"/>
                        </a:spcAft>
                      </a:pPr>
                      <a:r>
                        <a:rPr lang="es-ES" sz="1800">
                          <a:effectLst/>
                        </a:rPr>
                        <a:t>3</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8,9</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0776">
                <a:tc>
                  <a:txBody>
                    <a:bodyPr/>
                    <a:lstStyle/>
                    <a:p>
                      <a:pPr algn="just">
                        <a:lnSpc>
                          <a:spcPct val="115000"/>
                        </a:lnSpc>
                        <a:spcAft>
                          <a:spcPts val="0"/>
                        </a:spcAft>
                      </a:pPr>
                      <a:r>
                        <a:rPr lang="es-ES" sz="1800">
                          <a:effectLst/>
                        </a:rPr>
                        <a:t>4</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11,5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smtClean="0">
                          <a:solidFill>
                            <a:schemeClr val="dk1"/>
                          </a:solidFill>
                          <a:effectLst/>
                          <a:latin typeface="+mn-lt"/>
                          <a:ea typeface="+mn-ea"/>
                          <a:cs typeface="+mn-cs"/>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0776">
                <a:tc>
                  <a:txBody>
                    <a:bodyPr/>
                    <a:lstStyle/>
                    <a:p>
                      <a:pPr algn="just">
                        <a:lnSpc>
                          <a:spcPct val="115000"/>
                        </a:lnSpc>
                        <a:spcAft>
                          <a:spcPts val="0"/>
                        </a:spcAft>
                      </a:pPr>
                      <a:r>
                        <a:rPr lang="es-ES" sz="1800">
                          <a:effectLst/>
                        </a:rPr>
                        <a:t>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14,2</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0776">
                <a:tc>
                  <a:txBody>
                    <a:bodyPr/>
                    <a:lstStyle/>
                    <a:p>
                      <a:pPr algn="just">
                        <a:lnSpc>
                          <a:spcPct val="115000"/>
                        </a:lnSpc>
                        <a:spcAft>
                          <a:spcPts val="0"/>
                        </a:spcAft>
                      </a:pPr>
                      <a:r>
                        <a:rPr lang="es-ES" sz="1800">
                          <a:effectLst/>
                        </a:rPr>
                        <a:t>6</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17,5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0776">
                <a:tc>
                  <a:txBody>
                    <a:bodyPr/>
                    <a:lstStyle/>
                    <a:p>
                      <a:pPr algn="just">
                        <a:lnSpc>
                          <a:spcPct val="115000"/>
                        </a:lnSpc>
                        <a:spcAft>
                          <a:spcPts val="0"/>
                        </a:spcAft>
                      </a:pPr>
                      <a:r>
                        <a:rPr lang="es-ES" sz="1800">
                          <a:effectLst/>
                        </a:rPr>
                        <a:t>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No</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Si</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328674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203" y="313609"/>
            <a:ext cx="10515600" cy="1325563"/>
          </a:xfrm>
        </p:spPr>
        <p:txBody>
          <a:bodyPr/>
          <a:lstStyle/>
          <a:p>
            <a:r>
              <a:rPr lang="es-ES" dirty="0" smtClean="0"/>
              <a:t>Pruebas de conjunto</a:t>
            </a:r>
            <a:endParaRPr lang="es-ES" dirty="0"/>
          </a:p>
        </p:txBody>
      </p:sp>
      <p:sp>
        <p:nvSpPr>
          <p:cNvPr id="3" name="Marcador de contenido 2"/>
          <p:cNvSpPr>
            <a:spLocks noGrp="1"/>
          </p:cNvSpPr>
          <p:nvPr>
            <p:ph idx="1"/>
          </p:nvPr>
        </p:nvSpPr>
        <p:spPr>
          <a:xfrm>
            <a:off x="1160171" y="1838504"/>
            <a:ext cx="10515600" cy="4351338"/>
          </a:xfrm>
        </p:spPr>
        <p:txBody>
          <a:bodyPr/>
          <a:lstStyle/>
          <a:p>
            <a:r>
              <a:rPr lang="es-ES" dirty="0"/>
              <a:t>Este tipo de sistemas buscan analizar el sistema como un todo a través de una entrada y salida </a:t>
            </a:r>
            <a:r>
              <a:rPr lang="es-ES" dirty="0" smtClean="0"/>
              <a:t>controlada</a:t>
            </a:r>
            <a:endParaRPr lang="es-ES" dirty="0"/>
          </a:p>
          <a:p>
            <a:r>
              <a:rPr lang="es-ES" dirty="0"/>
              <a:t>Este tipo de prueba se realiza con el sistema armado en su totalidad, lo que permite observar el correcto funcionamiento en conjunto de cada subsistema. Se envió una señal controlada desde la PC a través del controlador Arduino Mega </a:t>
            </a:r>
            <a:r>
              <a:rPr lang="es-ES" dirty="0" err="1"/>
              <a:t>ADK</a:t>
            </a:r>
            <a:r>
              <a:rPr lang="es-ES" dirty="0"/>
              <a:t>, pasando al </a:t>
            </a:r>
            <a:r>
              <a:rPr lang="es-ES" dirty="0" err="1"/>
              <a:t>shield</a:t>
            </a:r>
            <a:r>
              <a:rPr lang="es-ES" dirty="0"/>
              <a:t> de relés que permitió el accionamiento de los actuadores</a:t>
            </a:r>
            <a:endParaRPr lang="es-ES" dirty="0" smtClean="0"/>
          </a:p>
        </p:txBody>
      </p:sp>
    </p:spTree>
    <p:extLst>
      <p:ext uri="{BB962C8B-B14F-4D97-AF65-F5344CB8AC3E}">
        <p14:creationId xmlns:p14="http://schemas.microsoft.com/office/powerpoint/2010/main" val="2418205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6234" y="236336"/>
            <a:ext cx="10515600" cy="1325563"/>
          </a:xfrm>
        </p:spPr>
        <p:txBody>
          <a:bodyPr/>
          <a:lstStyle/>
          <a:p>
            <a:r>
              <a:rPr lang="es-ES" dirty="0" smtClean="0"/>
              <a:t>Resultados</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993147474"/>
              </p:ext>
            </p:extLst>
          </p:nvPr>
        </p:nvGraphicFramePr>
        <p:xfrm>
          <a:off x="1869154" y="2616359"/>
          <a:ext cx="9509760" cy="3250126"/>
        </p:xfrm>
        <a:graphic>
          <a:graphicData uri="http://schemas.openxmlformats.org/drawingml/2006/table">
            <a:tbl>
              <a:tblPr firstRow="1" firstCol="1">
                <a:tableStyleId>{5C22544A-7EE6-4342-B048-85BDC9FD1C3A}</a:tableStyleId>
              </a:tblPr>
              <a:tblGrid>
                <a:gridCol w="2377440"/>
                <a:gridCol w="2103121"/>
                <a:gridCol w="2651759"/>
                <a:gridCol w="2377440"/>
              </a:tblGrid>
              <a:tr h="270164">
                <a:tc>
                  <a:txBody>
                    <a:bodyPr/>
                    <a:lstStyle/>
                    <a:p>
                      <a:pPr algn="just">
                        <a:lnSpc>
                          <a:spcPct val="115000"/>
                        </a:lnSpc>
                        <a:spcAft>
                          <a:spcPts val="0"/>
                        </a:spcAft>
                      </a:pPr>
                      <a:r>
                        <a:rPr lang="es-ES" sz="1800" dirty="0">
                          <a:effectLst/>
                        </a:rPr>
                        <a:t>Señal</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Relé</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Actuador</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Conformidad</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dirty="0">
                          <a:effectLst/>
                        </a:rPr>
                        <a:t>a</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dirty="0">
                          <a:effectLst/>
                        </a:rPr>
                        <a:t>b</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3,2,7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3,2,7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dirty="0">
                          <a:effectLst/>
                        </a:rPr>
                        <a:t>1</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dirty="0">
                          <a:effectLst/>
                        </a:rPr>
                        <a:t>c</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3,4</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3,4</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a:effectLst/>
                        </a:rPr>
                        <a:t>2</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3,2,7</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3,2,7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a:effectLst/>
                        </a:rPr>
                        <a:t>f</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3,2,4,7</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3,2,4,7</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a:effectLst/>
                        </a:rPr>
                        <a:t>e</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3,5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3,5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a:effectLst/>
                        </a:rPr>
                        <a:t>g</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3,2,4,5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3,2,4,5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Si</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a:effectLst/>
                        </a:rPr>
                        <a:t>h</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3,2,5</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3,2,5</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Si</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0164">
                <a:tc>
                  <a:txBody>
                    <a:bodyPr/>
                    <a:lstStyle/>
                    <a:p>
                      <a:pPr algn="just">
                        <a:lnSpc>
                          <a:spcPct val="115000"/>
                        </a:lnSpc>
                        <a:spcAft>
                          <a:spcPts val="0"/>
                        </a:spcAft>
                      </a:pPr>
                      <a:r>
                        <a:rPr lang="es-ES" sz="1800">
                          <a:effectLst/>
                        </a:rPr>
                        <a:t>3</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3,4</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3,4</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Si</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4"/>
          <p:cNvSpPr txBox="1"/>
          <p:nvPr/>
        </p:nvSpPr>
        <p:spPr>
          <a:xfrm>
            <a:off x="1470768" y="1904463"/>
            <a:ext cx="9189720" cy="369332"/>
          </a:xfrm>
          <a:prstGeom prst="rect">
            <a:avLst/>
          </a:prstGeom>
          <a:noFill/>
        </p:spPr>
        <p:txBody>
          <a:bodyPr wrap="square" rtlCol="0">
            <a:spAutoFit/>
          </a:bodyPr>
          <a:lstStyle/>
          <a:p>
            <a:r>
              <a:rPr lang="es-ES" dirty="0" smtClean="0"/>
              <a:t>Pruebas del sistema</a:t>
            </a:r>
            <a:endParaRPr lang="es-ES" dirty="0"/>
          </a:p>
        </p:txBody>
      </p:sp>
    </p:spTree>
    <p:extLst>
      <p:ext uri="{BB962C8B-B14F-4D97-AF65-F5344CB8AC3E}">
        <p14:creationId xmlns:p14="http://schemas.microsoft.com/office/powerpoint/2010/main" val="638677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7597" y="249215"/>
            <a:ext cx="10515600" cy="1325563"/>
          </a:xfrm>
        </p:spPr>
        <p:txBody>
          <a:bodyPr/>
          <a:lstStyle/>
          <a:p>
            <a:r>
              <a:rPr lang="es-ES" dirty="0" smtClean="0"/>
              <a:t>Resultados</a:t>
            </a:r>
            <a:endParaRPr lang="es-ES" dirty="0"/>
          </a:p>
        </p:txBody>
      </p:sp>
      <p:sp>
        <p:nvSpPr>
          <p:cNvPr id="3" name="Marcador de contenido 2"/>
          <p:cNvSpPr>
            <a:spLocks noGrp="1"/>
          </p:cNvSpPr>
          <p:nvPr>
            <p:ph idx="1"/>
          </p:nvPr>
        </p:nvSpPr>
        <p:spPr>
          <a:xfrm>
            <a:off x="1097280" y="1845734"/>
            <a:ext cx="10058400" cy="531706"/>
          </a:xfrm>
        </p:spPr>
        <p:txBody>
          <a:bodyPr/>
          <a:lstStyle/>
          <a:p>
            <a:r>
              <a:rPr lang="es-ES" dirty="0" smtClean="0"/>
              <a:t>Pruebas funcionamiento continuo</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745281693"/>
              </p:ext>
            </p:extLst>
          </p:nvPr>
        </p:nvGraphicFramePr>
        <p:xfrm>
          <a:off x="1943101" y="2485817"/>
          <a:ext cx="9486900" cy="3640666"/>
        </p:xfrm>
        <a:graphic>
          <a:graphicData uri="http://schemas.openxmlformats.org/drawingml/2006/table">
            <a:tbl>
              <a:tblPr firstRow="1" firstCol="1">
                <a:tableStyleId>{5C22544A-7EE6-4342-B048-85BDC9FD1C3A}</a:tableStyleId>
              </a:tblPr>
              <a:tblGrid>
                <a:gridCol w="1137011"/>
                <a:gridCol w="2485367"/>
                <a:gridCol w="3367348"/>
                <a:gridCol w="2497174"/>
              </a:tblGrid>
              <a:tr h="1240498">
                <a:tc>
                  <a:txBody>
                    <a:bodyPr/>
                    <a:lstStyle/>
                    <a:p>
                      <a:pPr algn="just">
                        <a:lnSpc>
                          <a:spcPct val="115000"/>
                        </a:lnSpc>
                        <a:spcAft>
                          <a:spcPts val="0"/>
                        </a:spcAft>
                      </a:pPr>
                      <a:r>
                        <a:rPr lang="es-ES" sz="2000">
                          <a:effectLst/>
                        </a:rPr>
                        <a:t>Tiempo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Funcionamiento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Actuador con temperatura sobre 15 C</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Conformidad</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0042">
                <a:tc>
                  <a:txBody>
                    <a:bodyPr/>
                    <a:lstStyle/>
                    <a:p>
                      <a:pPr algn="just">
                        <a:lnSpc>
                          <a:spcPct val="115000"/>
                        </a:lnSpc>
                        <a:spcAft>
                          <a:spcPts val="0"/>
                        </a:spcAft>
                      </a:pPr>
                      <a:r>
                        <a:rPr lang="es-ES" sz="2000">
                          <a:effectLst/>
                        </a:rPr>
                        <a:t>15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Si</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Ninguno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Si</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0042">
                <a:tc>
                  <a:txBody>
                    <a:bodyPr/>
                    <a:lstStyle/>
                    <a:p>
                      <a:pPr algn="just">
                        <a:lnSpc>
                          <a:spcPct val="115000"/>
                        </a:lnSpc>
                        <a:spcAft>
                          <a:spcPts val="0"/>
                        </a:spcAft>
                      </a:pPr>
                      <a:r>
                        <a:rPr lang="es-ES" sz="2000">
                          <a:effectLst/>
                        </a:rPr>
                        <a:t>30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Si</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Si</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0042">
                <a:tc>
                  <a:txBody>
                    <a:bodyPr/>
                    <a:lstStyle/>
                    <a:p>
                      <a:pPr algn="just">
                        <a:lnSpc>
                          <a:spcPct val="115000"/>
                        </a:lnSpc>
                        <a:spcAft>
                          <a:spcPts val="0"/>
                        </a:spcAft>
                      </a:pPr>
                      <a:r>
                        <a:rPr lang="es-ES" sz="2000">
                          <a:effectLst/>
                        </a:rPr>
                        <a:t>45</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No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4</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No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0042">
                <a:tc>
                  <a:txBody>
                    <a:bodyPr/>
                    <a:lstStyle/>
                    <a:p>
                      <a:pPr algn="just">
                        <a:lnSpc>
                          <a:spcPct val="115000"/>
                        </a:lnSpc>
                        <a:spcAft>
                          <a:spcPts val="0"/>
                        </a:spcAft>
                      </a:pPr>
                      <a:r>
                        <a:rPr lang="es-ES" sz="2000">
                          <a:effectLst/>
                        </a:rPr>
                        <a:t>60</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No</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1,4,5,6</a:t>
                      </a:r>
                      <a:endParaRPr lang="es-E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dirty="0">
                          <a:effectLst/>
                        </a:rPr>
                        <a:t>No</a:t>
                      </a:r>
                      <a:endParaRPr lang="es-E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8075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992" y="236336"/>
            <a:ext cx="10515600" cy="1325563"/>
          </a:xfrm>
        </p:spPr>
        <p:txBody>
          <a:bodyPr/>
          <a:lstStyle/>
          <a:p>
            <a:r>
              <a:rPr lang="es-ES" dirty="0" smtClean="0"/>
              <a:t>Justificación</a:t>
            </a:r>
            <a:endParaRPr lang="es-ES" dirty="0"/>
          </a:p>
        </p:txBody>
      </p:sp>
      <p:sp>
        <p:nvSpPr>
          <p:cNvPr id="3" name="Marcador de contenido 2"/>
          <p:cNvSpPr>
            <a:spLocks noGrp="1"/>
          </p:cNvSpPr>
          <p:nvPr>
            <p:ph idx="1"/>
          </p:nvPr>
        </p:nvSpPr>
        <p:spPr>
          <a:xfrm>
            <a:off x="1391992" y="1825625"/>
            <a:ext cx="10515600" cy="4351338"/>
          </a:xfrm>
        </p:spPr>
        <p:txBody>
          <a:bodyPr/>
          <a:lstStyle/>
          <a:p>
            <a:pPr>
              <a:buFont typeface="Wingdings" panose="05000000000000000000" pitchFamily="2" charset="2"/>
              <a:buChar char="§"/>
            </a:pPr>
            <a:r>
              <a:rPr lang="es-ES" dirty="0" smtClean="0"/>
              <a:t>En el Ecuador existen 42082 personas con discapacidad visual, censo 2013</a:t>
            </a:r>
          </a:p>
          <a:p>
            <a:pPr>
              <a:buFont typeface="Wingdings" panose="05000000000000000000" pitchFamily="2" charset="2"/>
              <a:buChar char="§"/>
            </a:pPr>
            <a:r>
              <a:rPr lang="es-ES" dirty="0" smtClean="0"/>
              <a:t>Mejorar proceso enseñanza – aprendizaje</a:t>
            </a:r>
          </a:p>
          <a:p>
            <a:pPr>
              <a:buFont typeface="Wingdings" panose="05000000000000000000" pitchFamily="2" charset="2"/>
              <a:buChar char="§"/>
            </a:pPr>
            <a:r>
              <a:rPr lang="es-ES" dirty="0" smtClean="0"/>
              <a:t>Costos elevados de sistemas de impresión braille</a:t>
            </a:r>
          </a:p>
          <a:p>
            <a:pPr>
              <a:buFont typeface="Wingdings" panose="05000000000000000000" pitchFamily="2" charset="2"/>
              <a:buChar char="§"/>
            </a:pPr>
            <a:r>
              <a:rPr lang="es-ES" dirty="0" smtClean="0"/>
              <a:t>Propuesta vanguardista plataforma Arduino</a:t>
            </a:r>
            <a:endParaRPr lang="es-ES" dirty="0"/>
          </a:p>
        </p:txBody>
      </p:sp>
    </p:spTree>
    <p:extLst>
      <p:ext uri="{BB962C8B-B14F-4D97-AF65-F5344CB8AC3E}">
        <p14:creationId xmlns:p14="http://schemas.microsoft.com/office/powerpoint/2010/main" val="2621380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6233" y="146184"/>
            <a:ext cx="10515600" cy="1325563"/>
          </a:xfrm>
        </p:spPr>
        <p:txBody>
          <a:bodyPr/>
          <a:lstStyle/>
          <a:p>
            <a:r>
              <a:rPr lang="es-ES" dirty="0" smtClean="0"/>
              <a:t>Pruebas de usabilidad</a:t>
            </a:r>
            <a:endParaRPr lang="es-ES" dirty="0"/>
          </a:p>
        </p:txBody>
      </p:sp>
      <p:sp>
        <p:nvSpPr>
          <p:cNvPr id="3" name="Marcador de contenido 2"/>
          <p:cNvSpPr>
            <a:spLocks noGrp="1"/>
          </p:cNvSpPr>
          <p:nvPr>
            <p:ph idx="1"/>
          </p:nvPr>
        </p:nvSpPr>
        <p:spPr>
          <a:xfrm>
            <a:off x="1366233" y="1812746"/>
            <a:ext cx="10515600" cy="4351338"/>
          </a:xfrm>
        </p:spPr>
        <p:txBody>
          <a:bodyPr>
            <a:normAutofit/>
          </a:bodyPr>
          <a:lstStyle/>
          <a:p>
            <a:r>
              <a:rPr lang="es-ES" sz="2800" dirty="0"/>
              <a:t>Se seleccionó a un grupo de 30 personas que desconocían del sistema y se pidió que usen el mismo con el fin de comprobar:</a:t>
            </a:r>
          </a:p>
          <a:p>
            <a:pPr lvl="1">
              <a:buFont typeface="Wingdings" panose="05000000000000000000" pitchFamily="2" charset="2"/>
              <a:buChar char="§"/>
            </a:pPr>
            <a:r>
              <a:rPr lang="es-ES" sz="2400" dirty="0"/>
              <a:t>La facilidad de aprendizaje (que tan fácil es manejar al usuario la primera vez que tiene contacto con el sistema)</a:t>
            </a:r>
          </a:p>
          <a:p>
            <a:pPr lvl="1">
              <a:buFont typeface="Wingdings" panose="05000000000000000000" pitchFamily="2" charset="2"/>
              <a:buChar char="§"/>
            </a:pPr>
            <a:r>
              <a:rPr lang="es-ES" sz="2400" dirty="0"/>
              <a:t>Eficiencia (una vez aprendido que tan rápido se puede volver a repetir la tarea)</a:t>
            </a:r>
          </a:p>
          <a:p>
            <a:pPr lvl="1">
              <a:buFont typeface="Wingdings" panose="05000000000000000000" pitchFamily="2" charset="2"/>
              <a:buChar char="§"/>
            </a:pPr>
            <a:r>
              <a:rPr lang="es-ES" sz="2400" dirty="0"/>
              <a:t>Manejo de errores (cuantos usuarios cometieron errores y lo grave de éstos)</a:t>
            </a:r>
          </a:p>
          <a:p>
            <a:pPr lvl="1">
              <a:buFont typeface="Wingdings" panose="05000000000000000000" pitchFamily="2" charset="2"/>
              <a:buChar char="§"/>
            </a:pPr>
            <a:r>
              <a:rPr lang="es-ES" sz="2400" dirty="0"/>
              <a:t>El grado de satisfacción del usuario.</a:t>
            </a:r>
          </a:p>
        </p:txBody>
      </p:sp>
    </p:spTree>
    <p:extLst>
      <p:ext uri="{BB962C8B-B14F-4D97-AF65-F5344CB8AC3E}">
        <p14:creationId xmlns:p14="http://schemas.microsoft.com/office/powerpoint/2010/main" val="3067419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6234" y="171942"/>
            <a:ext cx="10515600" cy="1325563"/>
          </a:xfrm>
        </p:spPr>
        <p:txBody>
          <a:bodyPr/>
          <a:lstStyle/>
          <a:p>
            <a:r>
              <a:rPr lang="es-ES" dirty="0" smtClean="0"/>
              <a:t>Resultados</a:t>
            </a:r>
            <a:endParaRPr lang="es-ES" dirty="0"/>
          </a:p>
        </p:txBody>
      </p:sp>
      <p:sp>
        <p:nvSpPr>
          <p:cNvPr id="3" name="Marcador de contenido 2"/>
          <p:cNvSpPr>
            <a:spLocks noGrp="1"/>
          </p:cNvSpPr>
          <p:nvPr>
            <p:ph idx="1"/>
          </p:nvPr>
        </p:nvSpPr>
        <p:spPr>
          <a:xfrm>
            <a:off x="1097280" y="1845734"/>
            <a:ext cx="10058400" cy="623146"/>
          </a:xfrm>
        </p:spPr>
        <p:txBody>
          <a:bodyPr/>
          <a:lstStyle/>
          <a:p>
            <a:r>
              <a:rPr lang="es-ES" dirty="0" smtClean="0"/>
              <a:t>Pruebas facilidad de uso</a:t>
            </a:r>
            <a:endParaRPr lang="es-ES" dirty="0"/>
          </a:p>
        </p:txBody>
      </p:sp>
      <p:graphicFrame>
        <p:nvGraphicFramePr>
          <p:cNvPr id="4" name="Gráfico 3"/>
          <p:cNvGraphicFramePr/>
          <p:nvPr>
            <p:extLst>
              <p:ext uri="{D42A27DB-BD31-4B8C-83A1-F6EECF244321}">
                <p14:modId xmlns:p14="http://schemas.microsoft.com/office/powerpoint/2010/main" val="3053721102"/>
              </p:ext>
            </p:extLst>
          </p:nvPr>
        </p:nvGraphicFramePr>
        <p:xfrm>
          <a:off x="2874994" y="2468880"/>
          <a:ext cx="7498080" cy="3909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40063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992" y="133305"/>
            <a:ext cx="10515600" cy="1325563"/>
          </a:xfrm>
        </p:spPr>
        <p:txBody>
          <a:bodyPr/>
          <a:lstStyle/>
          <a:p>
            <a:r>
              <a:rPr lang="es-ES" dirty="0" smtClean="0"/>
              <a:t>Resultados</a:t>
            </a:r>
            <a:endParaRPr lang="es-ES" dirty="0"/>
          </a:p>
        </p:txBody>
      </p:sp>
      <p:sp>
        <p:nvSpPr>
          <p:cNvPr id="3" name="Marcador de contenido 2"/>
          <p:cNvSpPr>
            <a:spLocks noGrp="1"/>
          </p:cNvSpPr>
          <p:nvPr>
            <p:ph idx="1"/>
          </p:nvPr>
        </p:nvSpPr>
        <p:spPr>
          <a:xfrm>
            <a:off x="1097280" y="1845734"/>
            <a:ext cx="10058400" cy="623146"/>
          </a:xfrm>
        </p:spPr>
        <p:txBody>
          <a:bodyPr/>
          <a:lstStyle/>
          <a:p>
            <a:r>
              <a:rPr lang="es-ES" dirty="0" smtClean="0"/>
              <a:t>Pruebas eficiencia</a:t>
            </a:r>
            <a:endParaRPr lang="es-ES" dirty="0"/>
          </a:p>
        </p:txBody>
      </p:sp>
      <p:graphicFrame>
        <p:nvGraphicFramePr>
          <p:cNvPr id="5" name="Gráfico 4"/>
          <p:cNvGraphicFramePr/>
          <p:nvPr>
            <p:extLst>
              <p:ext uri="{D42A27DB-BD31-4B8C-83A1-F6EECF244321}">
                <p14:modId xmlns:p14="http://schemas.microsoft.com/office/powerpoint/2010/main" val="2086244112"/>
              </p:ext>
            </p:extLst>
          </p:nvPr>
        </p:nvGraphicFramePr>
        <p:xfrm>
          <a:off x="4685924" y="1974523"/>
          <a:ext cx="5688330" cy="4256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46847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8808" y="146184"/>
            <a:ext cx="10515600" cy="1325563"/>
          </a:xfrm>
        </p:spPr>
        <p:txBody>
          <a:bodyPr/>
          <a:lstStyle/>
          <a:p>
            <a:r>
              <a:rPr lang="es-ES" dirty="0" smtClean="0"/>
              <a:t>Resultados</a:t>
            </a:r>
            <a:endParaRPr lang="es-ES" dirty="0"/>
          </a:p>
        </p:txBody>
      </p:sp>
      <p:sp>
        <p:nvSpPr>
          <p:cNvPr id="3" name="Marcador de contenido 2"/>
          <p:cNvSpPr>
            <a:spLocks noGrp="1"/>
          </p:cNvSpPr>
          <p:nvPr>
            <p:ph idx="1"/>
          </p:nvPr>
        </p:nvSpPr>
        <p:spPr>
          <a:xfrm>
            <a:off x="1097280" y="1845734"/>
            <a:ext cx="10058400" cy="623146"/>
          </a:xfrm>
        </p:spPr>
        <p:txBody>
          <a:bodyPr/>
          <a:lstStyle/>
          <a:p>
            <a:r>
              <a:rPr lang="es-ES" dirty="0" smtClean="0"/>
              <a:t>Pruebas manejo de errores</a:t>
            </a:r>
            <a:endParaRPr lang="es-ES" dirty="0"/>
          </a:p>
        </p:txBody>
      </p:sp>
      <p:graphicFrame>
        <p:nvGraphicFramePr>
          <p:cNvPr id="6" name="Gráfico 5"/>
          <p:cNvGraphicFramePr/>
          <p:nvPr>
            <p:extLst>
              <p:ext uri="{D42A27DB-BD31-4B8C-83A1-F6EECF244321}">
                <p14:modId xmlns:p14="http://schemas.microsoft.com/office/powerpoint/2010/main" val="2019604908"/>
              </p:ext>
            </p:extLst>
          </p:nvPr>
        </p:nvGraphicFramePr>
        <p:xfrm>
          <a:off x="5290588" y="2272750"/>
          <a:ext cx="6717030" cy="39970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8940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7597" y="171942"/>
            <a:ext cx="10515600" cy="1325563"/>
          </a:xfrm>
        </p:spPr>
        <p:txBody>
          <a:bodyPr/>
          <a:lstStyle/>
          <a:p>
            <a:r>
              <a:rPr lang="es-ES" dirty="0" smtClean="0"/>
              <a:t>Resultados</a:t>
            </a:r>
            <a:endParaRPr lang="es-ES" dirty="0"/>
          </a:p>
        </p:txBody>
      </p:sp>
      <p:sp>
        <p:nvSpPr>
          <p:cNvPr id="3" name="Marcador de contenido 2"/>
          <p:cNvSpPr>
            <a:spLocks noGrp="1"/>
          </p:cNvSpPr>
          <p:nvPr>
            <p:ph idx="1"/>
          </p:nvPr>
        </p:nvSpPr>
        <p:spPr>
          <a:xfrm>
            <a:off x="1097280" y="1845734"/>
            <a:ext cx="10058400" cy="623146"/>
          </a:xfrm>
        </p:spPr>
        <p:txBody>
          <a:bodyPr/>
          <a:lstStyle/>
          <a:p>
            <a:r>
              <a:rPr lang="es-ES" dirty="0" smtClean="0"/>
              <a:t>Pruebas grado de satisfacción</a:t>
            </a:r>
            <a:endParaRPr lang="es-ES" dirty="0"/>
          </a:p>
        </p:txBody>
      </p:sp>
      <p:graphicFrame>
        <p:nvGraphicFramePr>
          <p:cNvPr id="6" name="Gráfico 5"/>
          <p:cNvGraphicFramePr/>
          <p:nvPr>
            <p:extLst>
              <p:ext uri="{D42A27DB-BD31-4B8C-83A1-F6EECF244321}">
                <p14:modId xmlns:p14="http://schemas.microsoft.com/office/powerpoint/2010/main" val="1963806997"/>
              </p:ext>
            </p:extLst>
          </p:nvPr>
        </p:nvGraphicFramePr>
        <p:xfrm>
          <a:off x="5562761" y="2232100"/>
          <a:ext cx="6404610" cy="3777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82126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203" y="184820"/>
            <a:ext cx="10515600" cy="1325563"/>
          </a:xfrm>
        </p:spPr>
        <p:txBody>
          <a:bodyPr/>
          <a:lstStyle/>
          <a:p>
            <a:r>
              <a:rPr lang="es-ES" dirty="0" smtClean="0"/>
              <a:t>Costos materia prima</a:t>
            </a: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560615" y="1300767"/>
            <a:ext cx="5219700" cy="5347104"/>
          </a:xfrm>
          <a:prstGeom prst="rect">
            <a:avLst/>
          </a:prstGeom>
          <a:noFill/>
          <a:ln>
            <a:noFill/>
          </a:ln>
        </p:spPr>
      </p:pic>
    </p:spTree>
    <p:extLst>
      <p:ext uri="{BB962C8B-B14F-4D97-AF65-F5344CB8AC3E}">
        <p14:creationId xmlns:p14="http://schemas.microsoft.com/office/powerpoint/2010/main" val="1591582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7445" y="252637"/>
            <a:ext cx="10515600" cy="1325563"/>
          </a:xfrm>
        </p:spPr>
        <p:txBody>
          <a:bodyPr/>
          <a:lstStyle/>
          <a:p>
            <a:r>
              <a:rPr lang="es-ES" dirty="0" smtClean="0"/>
              <a:t>Costos equipos</a:t>
            </a: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227642" y="915419"/>
            <a:ext cx="5219700" cy="5490210"/>
          </a:xfrm>
          <a:prstGeom prst="rect">
            <a:avLst/>
          </a:prstGeom>
          <a:noFill/>
          <a:ln>
            <a:noFill/>
          </a:ln>
        </p:spPr>
      </p:pic>
    </p:spTree>
    <p:extLst>
      <p:ext uri="{BB962C8B-B14F-4D97-AF65-F5344CB8AC3E}">
        <p14:creationId xmlns:p14="http://schemas.microsoft.com/office/powerpoint/2010/main" val="3150214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Costos herramientas y materiales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31880560"/>
              </p:ext>
            </p:extLst>
          </p:nvPr>
        </p:nvGraphicFramePr>
        <p:xfrm>
          <a:off x="3618963" y="1690692"/>
          <a:ext cx="5890797" cy="4390067"/>
        </p:xfrm>
        <a:graphic>
          <a:graphicData uri="http://schemas.openxmlformats.org/drawingml/2006/table">
            <a:tbl>
              <a:tblPr firstRow="1" firstCol="1" bandRow="1">
                <a:tableStyleId>{5C22544A-7EE6-4342-B048-85BDC9FD1C3A}</a:tableStyleId>
              </a:tblPr>
              <a:tblGrid>
                <a:gridCol w="353333"/>
                <a:gridCol w="2597787"/>
                <a:gridCol w="1212349"/>
                <a:gridCol w="911943"/>
                <a:gridCol w="815385"/>
              </a:tblGrid>
              <a:tr h="395893">
                <a:tc>
                  <a:txBody>
                    <a:bodyPr/>
                    <a:lstStyle/>
                    <a:p>
                      <a:pPr algn="ctr">
                        <a:lnSpc>
                          <a:spcPct val="115000"/>
                        </a:lnSpc>
                        <a:spcAft>
                          <a:spcPts val="0"/>
                        </a:spcAft>
                      </a:pPr>
                      <a:r>
                        <a:rPr lang="es-ES" sz="1000" dirty="0">
                          <a:effectLst/>
                        </a:rPr>
                        <a:t>No.</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Ítem</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Costo unitario (USD)</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Cantidad</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Subtotal (USD)</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197945">
                <a:tc>
                  <a:txBody>
                    <a:bodyPr/>
                    <a:lstStyle/>
                    <a:p>
                      <a:pPr algn="ctr">
                        <a:lnSpc>
                          <a:spcPct val="115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Multímetro</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15,40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15,40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197945">
                <a:tc>
                  <a:txBody>
                    <a:bodyPr/>
                    <a:lstStyle/>
                    <a:p>
                      <a:pPr algn="ctr">
                        <a:lnSpc>
                          <a:spcPct val="115000"/>
                        </a:lnSpc>
                        <a:spcAft>
                          <a:spcPts val="0"/>
                        </a:spcAft>
                      </a:pPr>
                      <a:r>
                        <a:rPr lang="es-ES" sz="1000">
                          <a:effectLst/>
                        </a:rPr>
                        <a:t>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Protoboard</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12,76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12,76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197945">
                <a:tc>
                  <a:txBody>
                    <a:bodyPr/>
                    <a:lstStyle/>
                    <a:p>
                      <a:pPr algn="ctr">
                        <a:lnSpc>
                          <a:spcPct val="115000"/>
                        </a:lnSpc>
                        <a:spcAft>
                          <a:spcPts val="0"/>
                        </a:spcAft>
                      </a:pPr>
                      <a:r>
                        <a:rPr lang="es-ES" sz="1000">
                          <a:effectLst/>
                        </a:rPr>
                        <a:t>3</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Juego de desarmadores</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5,72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5,72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197945">
                <a:tc>
                  <a:txBody>
                    <a:bodyPr/>
                    <a:lstStyle/>
                    <a:p>
                      <a:pPr algn="ctr">
                        <a:lnSpc>
                          <a:spcPct val="115000"/>
                        </a:lnSpc>
                        <a:spcAft>
                          <a:spcPts val="0"/>
                        </a:spcAft>
                      </a:pPr>
                      <a:r>
                        <a:rPr lang="es-ES" sz="1000">
                          <a:effectLst/>
                        </a:rPr>
                        <a:t>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Cables para Arduino (kit)</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3,52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3</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10,56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197945">
                <a:tc>
                  <a:txBody>
                    <a:bodyPr/>
                    <a:lstStyle/>
                    <a:p>
                      <a:pPr algn="ctr">
                        <a:lnSpc>
                          <a:spcPct val="115000"/>
                        </a:lnSpc>
                        <a:spcAft>
                          <a:spcPts val="0"/>
                        </a:spcAft>
                      </a:pPr>
                      <a:r>
                        <a:rPr lang="es-ES" sz="1000">
                          <a:effectLst/>
                        </a:rPr>
                        <a:t>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dirty="0">
                          <a:effectLst/>
                        </a:rPr>
                        <a:t>Juego de brocas</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17,60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17,60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376528">
                <a:tc>
                  <a:txBody>
                    <a:bodyPr/>
                    <a:lstStyle/>
                    <a:p>
                      <a:pPr algn="ctr">
                        <a:lnSpc>
                          <a:spcPct val="115000"/>
                        </a:lnSpc>
                        <a:spcAft>
                          <a:spcPts val="0"/>
                        </a:spcAft>
                      </a:pPr>
                      <a:r>
                        <a:rPr lang="es-ES" sz="1000">
                          <a:effectLst/>
                        </a:rPr>
                        <a:t>6</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Espiral para conexiones eléctricas</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dirty="0">
                          <a:effectLst/>
                        </a:rPr>
                        <a:t>               6,50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dirty="0">
                          <a:effectLst/>
                        </a:rPr>
                        <a:t>2</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dirty="0">
                          <a:effectLst/>
                        </a:rPr>
                        <a:t>      13,00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696876">
                <a:tc>
                  <a:txBody>
                    <a:bodyPr/>
                    <a:lstStyle/>
                    <a:p>
                      <a:pPr algn="ctr">
                        <a:lnSpc>
                          <a:spcPct val="115000"/>
                        </a:lnSpc>
                        <a:spcAft>
                          <a:spcPts val="0"/>
                        </a:spcAft>
                      </a:pPr>
                      <a:r>
                        <a:rPr lang="es-ES" sz="1000">
                          <a:effectLst/>
                        </a:rPr>
                        <a:t>7</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Pernos hexagonales</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1,50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endParaRPr lang="es-ES" sz="1000" dirty="0">
                        <a:effectLst/>
                      </a:endParaRPr>
                    </a:p>
                    <a:p>
                      <a:pPr>
                        <a:lnSpc>
                          <a:spcPct val="115000"/>
                        </a:lnSpc>
                      </a:pPr>
                      <a:r>
                        <a:rPr lang="es-ES" sz="900" dirty="0" smtClean="0">
                          <a:effectLst/>
                        </a:rPr>
                        <a:t>2 </a:t>
                      </a:r>
                      <a:endParaRPr lang="es-ES" sz="900" dirty="0">
                        <a:effectLst/>
                        <a:latin typeface="Calibri" panose="020F0502020204030204" pitchFamily="34" charset="0"/>
                      </a:endParaRPr>
                    </a:p>
                  </a:txBody>
                  <a:tcPr marL="38336" marR="38336" marT="0" marB="0" anchor="ctr"/>
                </a:tc>
                <a:tc>
                  <a:txBody>
                    <a:bodyPr/>
                    <a:lstStyle/>
                    <a:p>
                      <a:pPr algn="ctr">
                        <a:lnSpc>
                          <a:spcPct val="115000"/>
                        </a:lnSpc>
                        <a:spcAft>
                          <a:spcPts val="0"/>
                        </a:spcAft>
                      </a:pPr>
                      <a:r>
                        <a:rPr lang="es-ES" sz="1000">
                          <a:effectLst/>
                        </a:rPr>
                        <a:t>        3,00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376528">
                <a:tc>
                  <a:txBody>
                    <a:bodyPr/>
                    <a:lstStyle/>
                    <a:p>
                      <a:pPr algn="ctr">
                        <a:lnSpc>
                          <a:spcPct val="115000"/>
                        </a:lnSpc>
                        <a:spcAft>
                          <a:spcPts val="0"/>
                        </a:spcAft>
                      </a:pPr>
                      <a:r>
                        <a:rPr lang="es-ES" sz="1000">
                          <a:effectLst/>
                        </a:rPr>
                        <a:t>8</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Bornera para conexión eléctrica</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2,50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2,50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564792">
                <a:tc>
                  <a:txBody>
                    <a:bodyPr/>
                    <a:lstStyle/>
                    <a:p>
                      <a:pPr algn="ctr">
                        <a:lnSpc>
                          <a:spcPct val="115000"/>
                        </a:lnSpc>
                        <a:spcAft>
                          <a:spcPts val="0"/>
                        </a:spcAft>
                      </a:pPr>
                      <a:r>
                        <a:rPr lang="es-ES" sz="1000">
                          <a:effectLst/>
                        </a:rPr>
                        <a:t>9</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Cables para conexión eléctrica + conducto termocontraíble</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dirty="0">
                          <a:effectLst/>
                        </a:rPr>
                        <a:t>               2,52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2,52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197945">
                <a:tc>
                  <a:txBody>
                    <a:bodyPr/>
                    <a:lstStyle/>
                    <a:p>
                      <a:pPr algn="ctr">
                        <a:lnSpc>
                          <a:spcPct val="115000"/>
                        </a:lnSpc>
                        <a:spcAft>
                          <a:spcPts val="0"/>
                        </a:spcAft>
                      </a:pPr>
                      <a:r>
                        <a:rPr lang="es-ES" sz="1000">
                          <a:effectLst/>
                        </a:rPr>
                        <a:t>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Conector (macho/hembra)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1,90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1,90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197945">
                <a:tc>
                  <a:txBody>
                    <a:bodyPr/>
                    <a:lstStyle/>
                    <a:p>
                      <a:pPr algn="ctr">
                        <a:lnSpc>
                          <a:spcPct val="115000"/>
                        </a:lnSpc>
                        <a:spcAft>
                          <a:spcPts val="0"/>
                        </a:spcAft>
                      </a:pPr>
                      <a:r>
                        <a:rPr lang="es-ES" sz="1000">
                          <a:effectLst/>
                        </a:rPr>
                        <a:t>11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Manguera LED</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2,00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c>
                  <a:txBody>
                    <a:bodyPr/>
                    <a:lstStyle/>
                    <a:p>
                      <a:pPr algn="ctr">
                        <a:lnSpc>
                          <a:spcPct val="115000"/>
                        </a:lnSpc>
                        <a:spcAft>
                          <a:spcPts val="0"/>
                        </a:spcAft>
                      </a:pPr>
                      <a:r>
                        <a:rPr lang="es-ES" sz="1000">
                          <a:effectLst/>
                        </a:rPr>
                        <a:t>        2,00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ctr"/>
                </a:tc>
              </a:tr>
              <a:tr h="197945">
                <a:tc gridSpan="4">
                  <a:txBody>
                    <a:bodyPr/>
                    <a:lstStyle/>
                    <a:p>
                      <a:pPr algn="r">
                        <a:lnSpc>
                          <a:spcPct val="115000"/>
                        </a:lnSpc>
                        <a:spcAft>
                          <a:spcPts val="0"/>
                        </a:spcAft>
                      </a:pPr>
                      <a:r>
                        <a:rPr lang="es-ES" sz="1000">
                          <a:effectLst/>
                        </a:rPr>
                        <a:t>Subtotal</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b"/>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rPr>
                        <a:t>      86,96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b"/>
                </a:tc>
              </a:tr>
              <a:tr h="197945">
                <a:tc gridSpan="4">
                  <a:txBody>
                    <a:bodyPr/>
                    <a:lstStyle/>
                    <a:p>
                      <a:pPr algn="r">
                        <a:lnSpc>
                          <a:spcPct val="115000"/>
                        </a:lnSpc>
                        <a:spcAft>
                          <a:spcPts val="0"/>
                        </a:spcAft>
                      </a:pPr>
                      <a:r>
                        <a:rPr lang="es-ES" sz="1000">
                          <a:effectLst/>
                        </a:rPr>
                        <a:t>IVA</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b"/>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a:effectLst/>
                        </a:rPr>
                        <a:t>      10,44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b"/>
                </a:tc>
              </a:tr>
              <a:tr h="197945">
                <a:tc gridSpan="4">
                  <a:txBody>
                    <a:bodyPr/>
                    <a:lstStyle/>
                    <a:p>
                      <a:pPr algn="r">
                        <a:lnSpc>
                          <a:spcPct val="115000"/>
                        </a:lnSpc>
                        <a:spcAft>
                          <a:spcPts val="0"/>
                        </a:spcAft>
                      </a:pPr>
                      <a:r>
                        <a:rPr lang="es-ES" sz="1000">
                          <a:effectLst/>
                        </a:rPr>
                        <a:t>Costo Total</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b"/>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a:lnSpc>
                          <a:spcPct val="115000"/>
                        </a:lnSpc>
                        <a:spcAft>
                          <a:spcPts val="0"/>
                        </a:spcAft>
                      </a:pPr>
                      <a:r>
                        <a:rPr lang="es-ES" sz="1000" dirty="0">
                          <a:effectLst/>
                        </a:rPr>
                        <a:t>      97,40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336" marR="38336" marT="0" marB="0" anchor="b"/>
                </a:tc>
              </a:tr>
            </a:tbl>
          </a:graphicData>
        </a:graphic>
      </p:graphicFrame>
    </p:spTree>
    <p:extLst>
      <p:ext uri="{BB962C8B-B14F-4D97-AF65-F5344CB8AC3E}">
        <p14:creationId xmlns:p14="http://schemas.microsoft.com/office/powerpoint/2010/main" val="2921585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203" y="0"/>
            <a:ext cx="10515600" cy="1325563"/>
          </a:xfrm>
        </p:spPr>
        <p:txBody>
          <a:bodyPr/>
          <a:lstStyle/>
          <a:p>
            <a:r>
              <a:rPr lang="es-ES" dirty="0" smtClean="0"/>
              <a:t>Costos mano de obra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50298350"/>
              </p:ext>
            </p:extLst>
          </p:nvPr>
        </p:nvGraphicFramePr>
        <p:xfrm>
          <a:off x="5690923" y="993606"/>
          <a:ext cx="5117994" cy="5457508"/>
        </p:xfrm>
        <a:graphic>
          <a:graphicData uri="http://schemas.openxmlformats.org/drawingml/2006/table">
            <a:tbl>
              <a:tblPr firstRow="1" firstCol="1" bandRow="1">
                <a:tableStyleId>{5C22544A-7EE6-4342-B048-85BDC9FD1C3A}</a:tableStyleId>
              </a:tblPr>
              <a:tblGrid>
                <a:gridCol w="309271"/>
                <a:gridCol w="1193260"/>
                <a:gridCol w="1524442"/>
                <a:gridCol w="751266"/>
                <a:gridCol w="626054"/>
                <a:gridCol w="713701"/>
              </a:tblGrid>
              <a:tr h="436601">
                <a:tc>
                  <a:txBody>
                    <a:bodyPr/>
                    <a:lstStyle/>
                    <a:p>
                      <a:pPr algn="ctr">
                        <a:lnSpc>
                          <a:spcPct val="115000"/>
                        </a:lnSpc>
                        <a:spcAft>
                          <a:spcPts val="0"/>
                        </a:spcAft>
                      </a:pPr>
                      <a:r>
                        <a:rPr lang="es-ES" sz="900" dirty="0">
                          <a:effectLst/>
                        </a:rPr>
                        <a:t>No.</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dirty="0">
                          <a:effectLst/>
                        </a:rPr>
                        <a:t>Operación</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Descripción</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Costo (USD/h)</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Tiempo (h)</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Subtotal (USD)</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r>
              <a:tr h="654901">
                <a:tc>
                  <a:txBody>
                    <a:bodyPr/>
                    <a:lstStyle/>
                    <a:p>
                      <a:pPr algn="ctr">
                        <a:lnSpc>
                          <a:spcPct val="115000"/>
                        </a:lnSpc>
                        <a:spcAft>
                          <a:spcPts val="0"/>
                        </a:spcAft>
                      </a:pPr>
                      <a:r>
                        <a:rPr lang="es-ES" sz="900">
                          <a:effectLst/>
                        </a:rPr>
                        <a:t>1</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Corte de acrílico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Proceso de corte mediante láser para las planchas de acrílico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45,00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0,3</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13,50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r>
              <a:tr h="654901">
                <a:tc>
                  <a:txBody>
                    <a:bodyPr/>
                    <a:lstStyle/>
                    <a:p>
                      <a:pPr algn="ctr">
                        <a:lnSpc>
                          <a:spcPct val="115000"/>
                        </a:lnSpc>
                        <a:spcAft>
                          <a:spcPts val="0"/>
                        </a:spcAft>
                      </a:pPr>
                      <a:r>
                        <a:rPr lang="es-ES" sz="900">
                          <a:effectLst/>
                        </a:rPr>
                        <a:t>2</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Doblado de acrílico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Proceso térmico de doblado para planchas de acrílico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60,00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0,1</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6,00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r>
              <a:tr h="654901">
                <a:tc>
                  <a:txBody>
                    <a:bodyPr/>
                    <a:lstStyle/>
                    <a:p>
                      <a:pPr algn="ctr">
                        <a:lnSpc>
                          <a:spcPct val="115000"/>
                        </a:lnSpc>
                        <a:spcAft>
                          <a:spcPts val="0"/>
                        </a:spcAft>
                      </a:pPr>
                      <a:r>
                        <a:rPr lang="es-ES" sz="900">
                          <a:effectLst/>
                        </a:rPr>
                        <a:t>3</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Maquinado de aluminio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Proceso de torneado y fresado mediante CNC para ejes de aluminio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10,00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3</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30,00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r>
              <a:tr h="873201">
                <a:tc>
                  <a:txBody>
                    <a:bodyPr/>
                    <a:lstStyle/>
                    <a:p>
                      <a:pPr algn="ctr">
                        <a:lnSpc>
                          <a:spcPct val="115000"/>
                        </a:lnSpc>
                        <a:spcAft>
                          <a:spcPts val="0"/>
                        </a:spcAft>
                      </a:pPr>
                      <a:r>
                        <a:rPr lang="es-ES" sz="900">
                          <a:effectLst/>
                        </a:rPr>
                        <a:t>4</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Ensamble</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Proceso de ensamblaje de todos los componentes del sistema</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3,00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12</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36,00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r>
              <a:tr h="654901">
                <a:tc>
                  <a:txBody>
                    <a:bodyPr/>
                    <a:lstStyle/>
                    <a:p>
                      <a:pPr algn="ctr">
                        <a:lnSpc>
                          <a:spcPct val="115000"/>
                        </a:lnSpc>
                        <a:spcAft>
                          <a:spcPts val="0"/>
                        </a:spcAft>
                      </a:pPr>
                      <a:r>
                        <a:rPr lang="es-ES" sz="900">
                          <a:effectLst/>
                        </a:rPr>
                        <a:t>5</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Corte de acrílico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Adecuación de acrílico para acople de piezas de aluminio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18,34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6</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110,04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r>
              <a:tr h="654901">
                <a:tc>
                  <a:txBody>
                    <a:bodyPr/>
                    <a:lstStyle/>
                    <a:p>
                      <a:pPr algn="ctr">
                        <a:lnSpc>
                          <a:spcPct val="115000"/>
                        </a:lnSpc>
                        <a:spcAft>
                          <a:spcPts val="0"/>
                        </a:spcAft>
                      </a:pPr>
                      <a:r>
                        <a:rPr lang="es-ES" sz="900">
                          <a:effectLst/>
                        </a:rPr>
                        <a:t>6</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Corte de acrílico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Adecuación de acrílico para acople de resortes superiores</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10,00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2</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20,00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r>
              <a:tr h="654901">
                <a:tc>
                  <a:txBody>
                    <a:bodyPr/>
                    <a:lstStyle/>
                    <a:p>
                      <a:pPr algn="ctr">
                        <a:lnSpc>
                          <a:spcPct val="115000"/>
                        </a:lnSpc>
                        <a:spcAft>
                          <a:spcPts val="0"/>
                        </a:spcAft>
                      </a:pPr>
                      <a:r>
                        <a:rPr lang="es-ES" sz="900">
                          <a:effectLst/>
                        </a:rPr>
                        <a:t>7</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Corte de acrílico</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Adecuación de acrílico para acople de nuevo actuador</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2,50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5</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a:txBody>
                    <a:bodyPr/>
                    <a:lstStyle/>
                    <a:p>
                      <a:pPr algn="ctr">
                        <a:lnSpc>
                          <a:spcPct val="115000"/>
                        </a:lnSpc>
                        <a:spcAft>
                          <a:spcPts val="0"/>
                        </a:spcAft>
                      </a:pPr>
                      <a:r>
                        <a:rPr lang="es-ES" sz="900">
                          <a:effectLst/>
                        </a:rPr>
                        <a:t>     12,50   </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r>
              <a:tr h="218300">
                <a:tc gridSpan="5">
                  <a:txBody>
                    <a:bodyPr/>
                    <a:lstStyle/>
                    <a:p>
                      <a:pPr algn="r">
                        <a:lnSpc>
                          <a:spcPct val="115000"/>
                        </a:lnSpc>
                        <a:spcAft>
                          <a:spcPts val="0"/>
                        </a:spcAft>
                      </a:pPr>
                      <a:r>
                        <a:rPr lang="es-ES" sz="900">
                          <a:effectLst/>
                        </a:rPr>
                        <a:t>Costo Total</a:t>
                      </a:r>
                      <a:endParaRPr lang="es-E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900" dirty="0">
                          <a:effectLst/>
                        </a:rPr>
                        <a:t>   228,04   </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009" marR="34009" marT="0" marB="0" anchor="ctr"/>
                </a:tc>
              </a:tr>
            </a:tbl>
          </a:graphicData>
        </a:graphic>
      </p:graphicFrame>
    </p:spTree>
    <p:extLst>
      <p:ext uri="{BB962C8B-B14F-4D97-AF65-F5344CB8AC3E}">
        <p14:creationId xmlns:p14="http://schemas.microsoft.com/office/powerpoint/2010/main" val="1318048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1687" y="236336"/>
            <a:ext cx="10515600" cy="1325563"/>
          </a:xfrm>
        </p:spPr>
        <p:txBody>
          <a:bodyPr/>
          <a:lstStyle/>
          <a:p>
            <a:r>
              <a:rPr lang="es-ES" dirty="0" smtClean="0"/>
              <a:t>Costo total</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24277809"/>
              </p:ext>
            </p:extLst>
          </p:nvPr>
        </p:nvGraphicFramePr>
        <p:xfrm>
          <a:off x="2400300" y="2331722"/>
          <a:ext cx="7566659" cy="3520437"/>
        </p:xfrm>
        <a:graphic>
          <a:graphicData uri="http://schemas.openxmlformats.org/drawingml/2006/table">
            <a:tbl>
              <a:tblPr firstRow="1" firstCol="1" bandRow="1">
                <a:tableStyleId>{5C22544A-7EE6-4342-B048-85BDC9FD1C3A}</a:tableStyleId>
              </a:tblPr>
              <a:tblGrid>
                <a:gridCol w="5333328"/>
                <a:gridCol w="2233331"/>
              </a:tblGrid>
              <a:tr h="500310">
                <a:tc>
                  <a:txBody>
                    <a:bodyPr/>
                    <a:lstStyle/>
                    <a:p>
                      <a:pPr algn="ctr">
                        <a:lnSpc>
                          <a:spcPct val="115000"/>
                        </a:lnSpc>
                        <a:spcAft>
                          <a:spcPts val="0"/>
                        </a:spcAft>
                      </a:pPr>
                      <a:r>
                        <a:rPr lang="es-ES" sz="2400">
                          <a:effectLst/>
                        </a:rPr>
                        <a:t>Detalle</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Costo (USD)</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500310">
                <a:tc>
                  <a:txBody>
                    <a:bodyPr/>
                    <a:lstStyle/>
                    <a:p>
                      <a:pPr algn="l">
                        <a:lnSpc>
                          <a:spcPct val="115000"/>
                        </a:lnSpc>
                        <a:spcAft>
                          <a:spcPts val="0"/>
                        </a:spcAft>
                      </a:pPr>
                      <a:r>
                        <a:rPr lang="es-ES" sz="2400">
                          <a:effectLst/>
                        </a:rPr>
                        <a:t>Costo Materia Prima</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S" sz="2400">
                          <a:effectLst/>
                        </a:rPr>
                        <a:t>       121,52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500310">
                <a:tc>
                  <a:txBody>
                    <a:bodyPr/>
                    <a:lstStyle/>
                    <a:p>
                      <a:pPr algn="l">
                        <a:lnSpc>
                          <a:spcPct val="115000"/>
                        </a:lnSpc>
                        <a:spcAft>
                          <a:spcPts val="0"/>
                        </a:spcAft>
                      </a:pPr>
                      <a:r>
                        <a:rPr lang="es-ES" sz="2400">
                          <a:effectLst/>
                        </a:rPr>
                        <a:t>Costo Equipos</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S" sz="2400">
                          <a:effectLst/>
                        </a:rPr>
                        <a:t>       418,78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018887">
                <a:tc>
                  <a:txBody>
                    <a:bodyPr/>
                    <a:lstStyle/>
                    <a:p>
                      <a:pPr algn="l">
                        <a:lnSpc>
                          <a:spcPct val="115000"/>
                        </a:lnSpc>
                        <a:spcAft>
                          <a:spcPts val="0"/>
                        </a:spcAft>
                      </a:pPr>
                      <a:r>
                        <a:rPr lang="es-ES" sz="2400">
                          <a:effectLst/>
                        </a:rPr>
                        <a:t>Costo Herramientas y Materiales</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S" sz="2400">
                          <a:effectLst/>
                        </a:rPr>
                        <a:t>         97,40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500310">
                <a:tc>
                  <a:txBody>
                    <a:bodyPr/>
                    <a:lstStyle/>
                    <a:p>
                      <a:pPr algn="l">
                        <a:lnSpc>
                          <a:spcPct val="115000"/>
                        </a:lnSpc>
                        <a:spcAft>
                          <a:spcPts val="0"/>
                        </a:spcAft>
                      </a:pPr>
                      <a:r>
                        <a:rPr lang="es-ES" sz="2400">
                          <a:effectLst/>
                        </a:rPr>
                        <a:t>Costo Mano de Obra</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S" sz="2400">
                          <a:effectLst/>
                        </a:rPr>
                        <a:t>       228,04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500310">
                <a:tc>
                  <a:txBody>
                    <a:bodyPr/>
                    <a:lstStyle/>
                    <a:p>
                      <a:pPr algn="l">
                        <a:lnSpc>
                          <a:spcPct val="115000"/>
                        </a:lnSpc>
                        <a:spcAft>
                          <a:spcPts val="0"/>
                        </a:spcAft>
                      </a:pPr>
                      <a:r>
                        <a:rPr lang="es-ES" sz="2400">
                          <a:effectLst/>
                        </a:rPr>
                        <a:t>COSTO TOTAL</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S" sz="2400" dirty="0">
                          <a:effectLst/>
                        </a:rPr>
                        <a:t>       865,73   </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99130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991" y="287851"/>
            <a:ext cx="10515600" cy="1325563"/>
          </a:xfrm>
        </p:spPr>
        <p:txBody>
          <a:bodyPr/>
          <a:lstStyle/>
          <a:p>
            <a:r>
              <a:rPr lang="es-ES" dirty="0" smtClean="0"/>
              <a:t>Alcance</a:t>
            </a:r>
            <a:endParaRPr lang="es-ES" dirty="0"/>
          </a:p>
        </p:txBody>
      </p:sp>
      <p:sp>
        <p:nvSpPr>
          <p:cNvPr id="3" name="Marcador de contenido 2"/>
          <p:cNvSpPr>
            <a:spLocks noGrp="1"/>
          </p:cNvSpPr>
          <p:nvPr>
            <p:ph idx="1"/>
          </p:nvPr>
        </p:nvSpPr>
        <p:spPr>
          <a:xfrm>
            <a:off x="1391991" y="1864261"/>
            <a:ext cx="10515600" cy="4351338"/>
          </a:xfrm>
        </p:spPr>
        <p:txBody>
          <a:bodyPr/>
          <a:lstStyle/>
          <a:p>
            <a:pPr>
              <a:buFont typeface="Wingdings" panose="05000000000000000000" pitchFamily="2" charset="2"/>
              <a:buChar char="§"/>
            </a:pPr>
            <a:r>
              <a:rPr lang="es-ES" sz="3200" dirty="0" smtClean="0"/>
              <a:t>Componentes mecánicos</a:t>
            </a:r>
          </a:p>
          <a:p>
            <a:pPr>
              <a:buFont typeface="Wingdings" panose="05000000000000000000" pitchFamily="2" charset="2"/>
              <a:buChar char="§"/>
            </a:pPr>
            <a:r>
              <a:rPr lang="es-ES" sz="3200" dirty="0" smtClean="0"/>
              <a:t>Componentes electrónicos</a:t>
            </a:r>
          </a:p>
          <a:p>
            <a:pPr>
              <a:buFont typeface="Wingdings" panose="05000000000000000000" pitchFamily="2" charset="2"/>
              <a:buChar char="§"/>
            </a:pPr>
            <a:r>
              <a:rPr lang="es-ES" sz="3200" dirty="0" smtClean="0"/>
              <a:t>Componentes sistema de control</a:t>
            </a:r>
          </a:p>
          <a:p>
            <a:pPr>
              <a:buFont typeface="Wingdings" panose="05000000000000000000" pitchFamily="2" charset="2"/>
              <a:buChar char="§"/>
            </a:pPr>
            <a:r>
              <a:rPr lang="es-ES" sz="3200" dirty="0" smtClean="0"/>
              <a:t>Software para implementación</a:t>
            </a:r>
            <a:endParaRPr lang="es-ES" sz="3200" dirty="0"/>
          </a:p>
        </p:txBody>
      </p:sp>
    </p:spTree>
    <p:extLst>
      <p:ext uri="{BB962C8B-B14F-4D97-AF65-F5344CB8AC3E}">
        <p14:creationId xmlns:p14="http://schemas.microsoft.com/office/powerpoint/2010/main" val="29489426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4566" y="171942"/>
            <a:ext cx="10515600" cy="1325563"/>
          </a:xfrm>
        </p:spPr>
        <p:txBody>
          <a:bodyPr/>
          <a:lstStyle/>
          <a:p>
            <a:r>
              <a:rPr lang="es-ES" dirty="0" smtClean="0"/>
              <a:t>Análisis económico</a:t>
            </a:r>
            <a:endParaRPr lang="es-ES" dirty="0"/>
          </a:p>
        </p:txBody>
      </p:sp>
      <p:sp>
        <p:nvSpPr>
          <p:cNvPr id="3" name="Marcador de contenido 2"/>
          <p:cNvSpPr>
            <a:spLocks noGrp="1"/>
          </p:cNvSpPr>
          <p:nvPr>
            <p:ph idx="1"/>
          </p:nvPr>
        </p:nvSpPr>
        <p:spPr>
          <a:xfrm>
            <a:off x="1533659" y="1786988"/>
            <a:ext cx="10515600" cy="4351338"/>
          </a:xfrm>
        </p:spPr>
        <p:txBody>
          <a:bodyPr/>
          <a:lstStyle/>
          <a:p>
            <a:pPr>
              <a:buFont typeface="Wingdings" panose="05000000000000000000" pitchFamily="2" charset="2"/>
              <a:buChar char="§"/>
            </a:pPr>
            <a:r>
              <a:rPr lang="es-ES" sz="2800" dirty="0" smtClean="0"/>
              <a:t>Ahorro significativo frente a impresoras comerciales</a:t>
            </a:r>
          </a:p>
          <a:p>
            <a:pPr>
              <a:buFont typeface="Wingdings" panose="05000000000000000000" pitchFamily="2" charset="2"/>
              <a:buChar char="§"/>
            </a:pPr>
            <a:r>
              <a:rPr lang="es-ES" sz="2800" dirty="0" smtClean="0"/>
              <a:t>Simple mantenimiento </a:t>
            </a:r>
          </a:p>
          <a:p>
            <a:pPr>
              <a:buFont typeface="Wingdings" panose="05000000000000000000" pitchFamily="2" charset="2"/>
              <a:buChar char="§"/>
            </a:pPr>
            <a:r>
              <a:rPr lang="es-ES" sz="2800" dirty="0" smtClean="0"/>
              <a:t>Relación costo - beneficio</a:t>
            </a:r>
          </a:p>
          <a:p>
            <a:pPr>
              <a:buFont typeface="Wingdings" panose="05000000000000000000" pitchFamily="2" charset="2"/>
              <a:buChar char="§"/>
            </a:pPr>
            <a:r>
              <a:rPr lang="es-ES" sz="2800" dirty="0" smtClean="0"/>
              <a:t>Costos de inversión mínimos</a:t>
            </a:r>
          </a:p>
          <a:p>
            <a:pPr>
              <a:buFont typeface="Wingdings" panose="05000000000000000000" pitchFamily="2" charset="2"/>
              <a:buChar char="§"/>
            </a:pPr>
            <a:r>
              <a:rPr lang="es-ES" sz="2800" dirty="0" smtClean="0"/>
              <a:t>Costos de mano de obra</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3358733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8961" y="0"/>
            <a:ext cx="10515600" cy="1325563"/>
          </a:xfrm>
        </p:spPr>
        <p:txBody>
          <a:bodyPr/>
          <a:lstStyle/>
          <a:p>
            <a:r>
              <a:rPr lang="es-ES" dirty="0" smtClean="0"/>
              <a:t>Análisis de impacto</a:t>
            </a:r>
            <a:endParaRPr lang="es-ES" dirty="0"/>
          </a:p>
        </p:txBody>
      </p:sp>
      <p:sp>
        <p:nvSpPr>
          <p:cNvPr id="3" name="Marcador de contenido 2"/>
          <p:cNvSpPr>
            <a:spLocks noGrp="1"/>
          </p:cNvSpPr>
          <p:nvPr>
            <p:ph idx="1"/>
          </p:nvPr>
        </p:nvSpPr>
        <p:spPr>
          <a:xfrm>
            <a:off x="1288961" y="1748352"/>
            <a:ext cx="10515600" cy="4351338"/>
          </a:xfrm>
        </p:spPr>
        <p:txBody>
          <a:bodyPr/>
          <a:lstStyle/>
          <a:p>
            <a:r>
              <a:rPr lang="es-ES" sz="2400" dirty="0" smtClean="0"/>
              <a:t>Análisis técnico en diversas áreas de contexto del proyecto.</a:t>
            </a:r>
          </a:p>
          <a:p>
            <a:pPr lvl="1"/>
            <a:r>
              <a:rPr lang="es-ES" sz="2000" dirty="0" smtClean="0"/>
              <a:t>Social</a:t>
            </a:r>
          </a:p>
          <a:p>
            <a:pPr lvl="1"/>
            <a:r>
              <a:rPr lang="es-ES" sz="2000" dirty="0" smtClean="0"/>
              <a:t>Económica</a:t>
            </a:r>
          </a:p>
          <a:p>
            <a:pPr lvl="1"/>
            <a:r>
              <a:rPr lang="es-ES" sz="2000" dirty="0" smtClean="0"/>
              <a:t>Ambiental </a:t>
            </a:r>
          </a:p>
          <a:p>
            <a:pPr lvl="1"/>
            <a:endParaRPr lang="es-ES" dirty="0"/>
          </a:p>
          <a:p>
            <a:pPr marL="201168" lvl="1" indent="0">
              <a:buNone/>
            </a:pP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694062260"/>
              </p:ext>
            </p:extLst>
          </p:nvPr>
        </p:nvGraphicFramePr>
        <p:xfrm>
          <a:off x="3703320" y="3290699"/>
          <a:ext cx="5400993" cy="2858640"/>
        </p:xfrm>
        <a:graphic>
          <a:graphicData uri="http://schemas.openxmlformats.org/drawingml/2006/table">
            <a:tbl>
              <a:tblPr firstRow="1" firstCol="1">
                <a:tableStyleId>{5C22544A-7EE6-4342-B048-85BDC9FD1C3A}</a:tableStyleId>
              </a:tblPr>
              <a:tblGrid>
                <a:gridCol w="4153719"/>
                <a:gridCol w="1247274"/>
              </a:tblGrid>
              <a:tr h="357330">
                <a:tc>
                  <a:txBody>
                    <a:bodyPr/>
                    <a:lstStyle/>
                    <a:p>
                      <a:pPr algn="ctr">
                        <a:lnSpc>
                          <a:spcPct val="115000"/>
                        </a:lnSpc>
                        <a:spcAft>
                          <a:spcPts val="0"/>
                        </a:spcAft>
                      </a:pPr>
                      <a:r>
                        <a:rPr lang="es-ES" sz="1800" dirty="0">
                          <a:effectLst/>
                        </a:rPr>
                        <a:t>Tipo de impacto</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Valor</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7330">
                <a:tc>
                  <a:txBody>
                    <a:bodyPr/>
                    <a:lstStyle/>
                    <a:p>
                      <a:pPr algn="just">
                        <a:lnSpc>
                          <a:spcPct val="115000"/>
                        </a:lnSpc>
                        <a:spcAft>
                          <a:spcPts val="0"/>
                        </a:spcAft>
                      </a:pPr>
                      <a:r>
                        <a:rPr lang="es-ES" sz="1800" dirty="0">
                          <a:effectLst/>
                        </a:rPr>
                        <a:t>Impacto alto positivo</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3</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7330">
                <a:tc>
                  <a:txBody>
                    <a:bodyPr/>
                    <a:lstStyle/>
                    <a:p>
                      <a:pPr algn="just">
                        <a:lnSpc>
                          <a:spcPct val="115000"/>
                        </a:lnSpc>
                        <a:spcAft>
                          <a:spcPts val="0"/>
                        </a:spcAft>
                      </a:pPr>
                      <a:r>
                        <a:rPr lang="es-ES" sz="1800" dirty="0">
                          <a:effectLst/>
                        </a:rPr>
                        <a:t>Impacto medio positivo</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2</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7330">
                <a:tc>
                  <a:txBody>
                    <a:bodyPr/>
                    <a:lstStyle/>
                    <a:p>
                      <a:pPr algn="just">
                        <a:lnSpc>
                          <a:spcPct val="115000"/>
                        </a:lnSpc>
                        <a:spcAft>
                          <a:spcPts val="0"/>
                        </a:spcAft>
                      </a:pPr>
                      <a:r>
                        <a:rPr lang="es-ES" sz="1800" dirty="0">
                          <a:effectLst/>
                        </a:rPr>
                        <a:t>Impacto bajo positivo</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1</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7330">
                <a:tc>
                  <a:txBody>
                    <a:bodyPr/>
                    <a:lstStyle/>
                    <a:p>
                      <a:pPr algn="just">
                        <a:lnSpc>
                          <a:spcPct val="115000"/>
                        </a:lnSpc>
                        <a:spcAft>
                          <a:spcPts val="0"/>
                        </a:spcAft>
                      </a:pPr>
                      <a:r>
                        <a:rPr lang="es-ES" sz="1800" dirty="0">
                          <a:effectLst/>
                        </a:rPr>
                        <a:t>No tiene impacto</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0</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7330">
                <a:tc>
                  <a:txBody>
                    <a:bodyPr/>
                    <a:lstStyle/>
                    <a:p>
                      <a:pPr algn="just">
                        <a:lnSpc>
                          <a:spcPct val="115000"/>
                        </a:lnSpc>
                        <a:spcAft>
                          <a:spcPts val="0"/>
                        </a:spcAft>
                      </a:pPr>
                      <a:r>
                        <a:rPr lang="es-ES" sz="1800" dirty="0">
                          <a:effectLst/>
                        </a:rPr>
                        <a:t>Impacto bajo negativo</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a:effectLst/>
                        </a:rPr>
                        <a:t>-1</a:t>
                      </a:r>
                      <a:endParaRPr lang="es-E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7330">
                <a:tc>
                  <a:txBody>
                    <a:bodyPr/>
                    <a:lstStyle/>
                    <a:p>
                      <a:pPr algn="just">
                        <a:lnSpc>
                          <a:spcPct val="115000"/>
                        </a:lnSpc>
                        <a:spcAft>
                          <a:spcPts val="0"/>
                        </a:spcAft>
                      </a:pPr>
                      <a:r>
                        <a:rPr lang="es-ES" sz="1800" dirty="0">
                          <a:effectLst/>
                        </a:rPr>
                        <a:t>Impacto medio negativo</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dirty="0">
                          <a:effectLst/>
                        </a:rPr>
                        <a:t>-2</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57330">
                <a:tc>
                  <a:txBody>
                    <a:bodyPr/>
                    <a:lstStyle/>
                    <a:p>
                      <a:pPr algn="just">
                        <a:lnSpc>
                          <a:spcPct val="115000"/>
                        </a:lnSpc>
                        <a:spcAft>
                          <a:spcPts val="0"/>
                        </a:spcAft>
                      </a:pPr>
                      <a:r>
                        <a:rPr lang="es-ES" sz="1800" dirty="0">
                          <a:effectLst/>
                        </a:rPr>
                        <a:t>Impacto alto negativo</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dirty="0">
                          <a:effectLst/>
                        </a:rPr>
                        <a:t>-3</a:t>
                      </a:r>
                      <a:endPar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61234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3020" y="107547"/>
            <a:ext cx="10515600" cy="1325563"/>
          </a:xfrm>
        </p:spPr>
        <p:txBody>
          <a:bodyPr/>
          <a:lstStyle/>
          <a:p>
            <a:r>
              <a:rPr lang="es-ES" dirty="0" smtClean="0"/>
              <a:t>Impacto Social</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74992270"/>
              </p:ext>
            </p:extLst>
          </p:nvPr>
        </p:nvGraphicFramePr>
        <p:xfrm>
          <a:off x="2148838" y="1874520"/>
          <a:ext cx="8366761" cy="3063242"/>
        </p:xfrm>
        <a:graphic>
          <a:graphicData uri="http://schemas.openxmlformats.org/drawingml/2006/table">
            <a:tbl>
              <a:tblPr firstRow="1" firstCol="1" bandRow="1">
                <a:tableStyleId>{5C22544A-7EE6-4342-B048-85BDC9FD1C3A}</a:tableStyleId>
              </a:tblPr>
              <a:tblGrid>
                <a:gridCol w="2845989"/>
                <a:gridCol w="740403"/>
                <a:gridCol w="739290"/>
                <a:gridCol w="739290"/>
                <a:gridCol w="655911"/>
                <a:gridCol w="655911"/>
                <a:gridCol w="655911"/>
                <a:gridCol w="667028"/>
                <a:gridCol w="667028"/>
              </a:tblGrid>
              <a:tr h="379442">
                <a:tc rowSpan="2">
                  <a:txBody>
                    <a:bodyPr/>
                    <a:lstStyle/>
                    <a:p>
                      <a:pPr algn="ctr">
                        <a:lnSpc>
                          <a:spcPct val="115000"/>
                        </a:lnSpc>
                        <a:spcAft>
                          <a:spcPts val="0"/>
                        </a:spcAft>
                      </a:pPr>
                      <a:r>
                        <a:rPr lang="es-ES" sz="1800" dirty="0">
                          <a:effectLst/>
                        </a:rPr>
                        <a:t>Indicador</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7">
                  <a:txBody>
                    <a:bodyPr/>
                    <a:lstStyle/>
                    <a:p>
                      <a:pPr algn="ctr">
                        <a:lnSpc>
                          <a:spcPct val="115000"/>
                        </a:lnSpc>
                        <a:spcAft>
                          <a:spcPts val="0"/>
                        </a:spcAft>
                      </a:pPr>
                      <a:r>
                        <a:rPr lang="es-ES" sz="1800">
                          <a:effectLst/>
                        </a:rPr>
                        <a:t>Nivel de impacto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a:lnSpc>
                          <a:spcPct val="115000"/>
                        </a:lnSpc>
                        <a:spcAft>
                          <a:spcPts val="0"/>
                        </a:spcAft>
                      </a:pPr>
                      <a:r>
                        <a:rPr lang="es-ES" sz="1800">
                          <a:effectLst/>
                        </a:rPr>
                        <a:t> </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772737">
                <a:tc vMerge="1">
                  <a:txBody>
                    <a:bodyPr/>
                    <a:lstStyle/>
                    <a:p>
                      <a:endParaRPr lang="es-ES"/>
                    </a:p>
                  </a:txBody>
                  <a:tcPr/>
                </a:tc>
                <a:tc>
                  <a:txBody>
                    <a:bodyPr/>
                    <a:lstStyle/>
                    <a:p>
                      <a:pPr algn="ctr">
                        <a:lnSpc>
                          <a:spcPct val="115000"/>
                        </a:lnSpc>
                        <a:spcAft>
                          <a:spcPts val="0"/>
                        </a:spcAft>
                      </a:pPr>
                      <a:r>
                        <a:rPr lang="es-ES" sz="1800">
                          <a:effectLst/>
                        </a:rPr>
                        <a:t>-3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Total</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379442">
                <a:tc>
                  <a:txBody>
                    <a:bodyPr/>
                    <a:lstStyle/>
                    <a:p>
                      <a:pPr algn="l">
                        <a:lnSpc>
                          <a:spcPct val="115000"/>
                        </a:lnSpc>
                        <a:spcAft>
                          <a:spcPts val="0"/>
                        </a:spcAft>
                      </a:pPr>
                      <a:r>
                        <a:rPr lang="es-ES" sz="1800">
                          <a:effectLst/>
                        </a:rPr>
                        <a:t>Bienestar comunitario</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800">
                          <a:effectLst/>
                        </a:rPr>
                        <a:t>X</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800">
                          <a:effectLst/>
                        </a:rPr>
                        <a:t>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379442">
                <a:tc>
                  <a:txBody>
                    <a:bodyPr/>
                    <a:lstStyle/>
                    <a:p>
                      <a:pPr algn="l">
                        <a:lnSpc>
                          <a:spcPct val="115000"/>
                        </a:lnSpc>
                        <a:spcAft>
                          <a:spcPts val="0"/>
                        </a:spcAft>
                      </a:pPr>
                      <a:r>
                        <a:rPr lang="es-ES" sz="1800">
                          <a:effectLst/>
                        </a:rPr>
                        <a:t>Aporte a la sociedad</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800">
                          <a:effectLst/>
                        </a:rPr>
                        <a:t>X</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772737">
                <a:tc>
                  <a:txBody>
                    <a:bodyPr/>
                    <a:lstStyle/>
                    <a:p>
                      <a:pPr algn="l">
                        <a:lnSpc>
                          <a:spcPct val="115000"/>
                        </a:lnSpc>
                        <a:spcAft>
                          <a:spcPts val="0"/>
                        </a:spcAft>
                      </a:pPr>
                      <a:r>
                        <a:rPr lang="es-ES" sz="1800">
                          <a:effectLst/>
                        </a:rPr>
                        <a:t>Generación de empresas productivas</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800">
                          <a:effectLst/>
                        </a:rPr>
                        <a:t>X</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nSpc>
                          <a:spcPct val="115000"/>
                        </a:lnSpc>
                      </a:pPr>
                      <a:endParaRPr lang="es-ES" sz="16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1800">
                          <a:effectLst/>
                        </a:rPr>
                        <a:t>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379442">
                <a:tc>
                  <a:txBody>
                    <a:bodyPr/>
                    <a:lstStyle/>
                    <a:p>
                      <a:pPr algn="l">
                        <a:lnSpc>
                          <a:spcPct val="115000"/>
                        </a:lnSpc>
                        <a:spcAft>
                          <a:spcPts val="0"/>
                        </a:spcAft>
                      </a:pPr>
                      <a:r>
                        <a:rPr lang="es-ES" sz="1800" dirty="0">
                          <a:effectLst/>
                        </a:rPr>
                        <a:t>Total</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800" dirty="0">
                          <a:effectLst/>
                        </a:rPr>
                        <a:t> </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 </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 </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 </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a:effectLst/>
                        </a:rPr>
                        <a:t>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800" dirty="0">
                          <a:effectLst/>
                        </a:rPr>
                        <a:t>6</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5" name="CuadroTexto 4"/>
          <p:cNvSpPr txBox="1"/>
          <p:nvPr/>
        </p:nvSpPr>
        <p:spPr>
          <a:xfrm>
            <a:off x="1737360" y="5077817"/>
            <a:ext cx="9646920" cy="1015663"/>
          </a:xfrm>
          <a:prstGeom prst="rect">
            <a:avLst/>
          </a:prstGeom>
          <a:noFill/>
        </p:spPr>
        <p:txBody>
          <a:bodyPr wrap="square" rtlCol="0">
            <a:spAutoFit/>
          </a:bodyPr>
          <a:lstStyle/>
          <a:p>
            <a:r>
              <a:rPr lang="es-ES" sz="2000" dirty="0" smtClean="0"/>
              <a:t>El </a:t>
            </a:r>
            <a:r>
              <a:rPr lang="es-ES" sz="2000" dirty="0"/>
              <a:t>valor total del impacto social es de 6, lo cual dividido para 3 (número de indicadores) nos da como resultado un impacto promedio de 2, correspondiente a un impacto Medio Positivo</a:t>
            </a:r>
          </a:p>
        </p:txBody>
      </p:sp>
    </p:spTree>
    <p:extLst>
      <p:ext uri="{BB962C8B-B14F-4D97-AF65-F5344CB8AC3E}">
        <p14:creationId xmlns:p14="http://schemas.microsoft.com/office/powerpoint/2010/main" val="1069673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3355" y="287852"/>
            <a:ext cx="10515600" cy="1325563"/>
          </a:xfrm>
        </p:spPr>
        <p:txBody>
          <a:bodyPr/>
          <a:lstStyle/>
          <a:p>
            <a:r>
              <a:rPr lang="es-ES" dirty="0" smtClean="0"/>
              <a:t>Impacto Económico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43522454"/>
              </p:ext>
            </p:extLst>
          </p:nvPr>
        </p:nvGraphicFramePr>
        <p:xfrm>
          <a:off x="2240280" y="1897381"/>
          <a:ext cx="8343897" cy="3240030"/>
        </p:xfrm>
        <a:graphic>
          <a:graphicData uri="http://schemas.openxmlformats.org/drawingml/2006/table">
            <a:tbl>
              <a:tblPr firstRow="1" firstCol="1" bandRow="1">
                <a:tableStyleId>{5C22544A-7EE6-4342-B048-85BDC9FD1C3A}</a:tableStyleId>
              </a:tblPr>
              <a:tblGrid>
                <a:gridCol w="2774075"/>
                <a:gridCol w="721692"/>
                <a:gridCol w="720609"/>
                <a:gridCol w="720609"/>
                <a:gridCol w="639338"/>
                <a:gridCol w="639338"/>
                <a:gridCol w="639338"/>
                <a:gridCol w="744449"/>
                <a:gridCol w="744449"/>
              </a:tblGrid>
              <a:tr h="279507">
                <a:tc rowSpan="2">
                  <a:txBody>
                    <a:bodyPr/>
                    <a:lstStyle/>
                    <a:p>
                      <a:pPr algn="ctr">
                        <a:lnSpc>
                          <a:spcPct val="115000"/>
                        </a:lnSpc>
                        <a:spcAft>
                          <a:spcPts val="0"/>
                        </a:spcAft>
                      </a:pPr>
                      <a:r>
                        <a:rPr lang="es-ES" sz="2000">
                          <a:effectLst/>
                        </a:rPr>
                        <a:t>Indicador</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7">
                  <a:txBody>
                    <a:bodyPr/>
                    <a:lstStyle/>
                    <a:p>
                      <a:pPr algn="ctr">
                        <a:lnSpc>
                          <a:spcPct val="115000"/>
                        </a:lnSpc>
                        <a:spcAft>
                          <a:spcPts val="0"/>
                        </a:spcAft>
                      </a:pPr>
                      <a:r>
                        <a:rPr lang="es-ES" sz="2000">
                          <a:effectLst/>
                        </a:rPr>
                        <a:t>Nivel de impacto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a:lnSpc>
                          <a:spcPct val="115000"/>
                        </a:lnSpc>
                        <a:spcAft>
                          <a:spcPts val="0"/>
                        </a:spcAft>
                      </a:pPr>
                      <a:r>
                        <a:rPr lang="es-ES" sz="2000">
                          <a:effectLst/>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79507">
                <a:tc vMerge="1">
                  <a:txBody>
                    <a:bodyPr/>
                    <a:lstStyle/>
                    <a:p>
                      <a:endParaRPr lang="es-ES"/>
                    </a:p>
                  </a:txBody>
                  <a:tcPr/>
                </a:tc>
                <a:tc>
                  <a:txBody>
                    <a:bodyPr/>
                    <a:lstStyle/>
                    <a:p>
                      <a:pPr algn="ctr">
                        <a:lnSpc>
                          <a:spcPct val="115000"/>
                        </a:lnSpc>
                        <a:spcAft>
                          <a:spcPts val="0"/>
                        </a:spcAft>
                      </a:pPr>
                      <a:r>
                        <a:rPr lang="es-ES" sz="2000">
                          <a:effectLst/>
                        </a:rPr>
                        <a:t>-3</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-2</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2</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3</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Total</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79507">
                <a:tc>
                  <a:txBody>
                    <a:bodyPr/>
                    <a:lstStyle/>
                    <a:p>
                      <a:pPr algn="l">
                        <a:lnSpc>
                          <a:spcPct val="115000"/>
                        </a:lnSpc>
                        <a:spcAft>
                          <a:spcPts val="0"/>
                        </a:spcAft>
                      </a:pPr>
                      <a:r>
                        <a:rPr lang="es-ES" sz="2000">
                          <a:effectLst/>
                        </a:rPr>
                        <a:t>Inversión inicial</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000">
                          <a:effectLst/>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000">
                          <a:effectLst/>
                        </a:rPr>
                        <a:t>-1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569220">
                <a:tc>
                  <a:txBody>
                    <a:bodyPr/>
                    <a:lstStyle/>
                    <a:p>
                      <a:pPr algn="l">
                        <a:lnSpc>
                          <a:spcPct val="115000"/>
                        </a:lnSpc>
                        <a:spcAft>
                          <a:spcPts val="0"/>
                        </a:spcAft>
                      </a:pPr>
                      <a:r>
                        <a:rPr lang="es-ES" sz="2000">
                          <a:effectLst/>
                        </a:rPr>
                        <a:t>Costo de implementación</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000">
                          <a:effectLst/>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000">
                          <a:effectLst/>
                        </a:rPr>
                        <a:t>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569220">
                <a:tc>
                  <a:txBody>
                    <a:bodyPr/>
                    <a:lstStyle/>
                    <a:p>
                      <a:pPr algn="l">
                        <a:lnSpc>
                          <a:spcPct val="115000"/>
                        </a:lnSpc>
                        <a:spcAft>
                          <a:spcPts val="0"/>
                        </a:spcAft>
                      </a:pPr>
                      <a:r>
                        <a:rPr lang="es-ES" sz="2000">
                          <a:effectLst/>
                        </a:rPr>
                        <a:t>Costo de mantenimiento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000">
                          <a:effectLst/>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000">
                          <a:effectLst/>
                        </a:rPr>
                        <a:t>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569220">
                <a:tc>
                  <a:txBody>
                    <a:bodyPr/>
                    <a:lstStyle/>
                    <a:p>
                      <a:pPr algn="l">
                        <a:lnSpc>
                          <a:spcPct val="115000"/>
                        </a:lnSpc>
                        <a:spcAft>
                          <a:spcPts val="0"/>
                        </a:spcAft>
                      </a:pPr>
                      <a:r>
                        <a:rPr lang="es-ES" sz="2000">
                          <a:effectLst/>
                        </a:rPr>
                        <a:t>Comparación con la competencia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nSpc>
                          <a:spcPct val="115000"/>
                        </a:lnSpc>
                      </a:pPr>
                      <a:endParaRPr lang="es-ES" sz="18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000">
                          <a:effectLst/>
                        </a:rPr>
                        <a:t>X</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3</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79507">
                <a:tc>
                  <a:txBody>
                    <a:bodyPr/>
                    <a:lstStyle/>
                    <a:p>
                      <a:pPr algn="l">
                        <a:lnSpc>
                          <a:spcPct val="115000"/>
                        </a:lnSpc>
                        <a:spcAft>
                          <a:spcPts val="0"/>
                        </a:spcAft>
                      </a:pPr>
                      <a:r>
                        <a:rPr lang="es-ES" sz="2000">
                          <a:effectLst/>
                        </a:rPr>
                        <a:t>Total</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2000">
                          <a:effectLst/>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a:effectLst/>
                        </a:rPr>
                        <a:t>3</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000" dirty="0">
                          <a:effectLst/>
                        </a:rPr>
                        <a:t>3</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5" name="CuadroTexto 4"/>
          <p:cNvSpPr txBox="1"/>
          <p:nvPr/>
        </p:nvSpPr>
        <p:spPr>
          <a:xfrm>
            <a:off x="1483646" y="5407839"/>
            <a:ext cx="10058400" cy="707886"/>
          </a:xfrm>
          <a:prstGeom prst="rect">
            <a:avLst/>
          </a:prstGeom>
          <a:noFill/>
        </p:spPr>
        <p:txBody>
          <a:bodyPr wrap="square" rtlCol="0">
            <a:spAutoFit/>
          </a:bodyPr>
          <a:lstStyle/>
          <a:p>
            <a:r>
              <a:rPr lang="es-ES" sz="2000" dirty="0" smtClean="0"/>
              <a:t>La </a:t>
            </a:r>
            <a:r>
              <a:rPr lang="es-ES" sz="2000" dirty="0"/>
              <a:t>sumatoria total es 3, la cual dividida para 4 indicadores da como resultado 0,75. Esto corresponde a un nivel de impacto Bajo Positivo</a:t>
            </a:r>
          </a:p>
        </p:txBody>
      </p:sp>
    </p:spTree>
    <p:extLst>
      <p:ext uri="{BB962C8B-B14F-4D97-AF65-F5344CB8AC3E}">
        <p14:creationId xmlns:p14="http://schemas.microsoft.com/office/powerpoint/2010/main" val="3568523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5880" y="171942"/>
            <a:ext cx="10515600" cy="1325563"/>
          </a:xfrm>
        </p:spPr>
        <p:txBody>
          <a:bodyPr/>
          <a:lstStyle/>
          <a:p>
            <a:r>
              <a:rPr lang="es-ES" dirty="0" smtClean="0"/>
              <a:t>Impacto Ambiental</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57391793"/>
              </p:ext>
            </p:extLst>
          </p:nvPr>
        </p:nvGraphicFramePr>
        <p:xfrm>
          <a:off x="2194562" y="1920243"/>
          <a:ext cx="8503919" cy="2811338"/>
        </p:xfrm>
        <a:graphic>
          <a:graphicData uri="http://schemas.openxmlformats.org/drawingml/2006/table">
            <a:tbl>
              <a:tblPr firstRow="1" firstCol="1" bandRow="1">
                <a:tableStyleId>{5C22544A-7EE6-4342-B048-85BDC9FD1C3A}</a:tableStyleId>
              </a:tblPr>
              <a:tblGrid>
                <a:gridCol w="2833163"/>
                <a:gridCol w="764733"/>
                <a:gridCol w="764733"/>
                <a:gridCol w="764733"/>
                <a:gridCol w="499123"/>
                <a:gridCol w="678410"/>
                <a:gridCol w="678410"/>
                <a:gridCol w="760307"/>
                <a:gridCol w="760307"/>
              </a:tblGrid>
              <a:tr h="358751">
                <a:tc rowSpan="2">
                  <a:txBody>
                    <a:bodyPr/>
                    <a:lstStyle/>
                    <a:p>
                      <a:pPr algn="ctr">
                        <a:lnSpc>
                          <a:spcPct val="115000"/>
                        </a:lnSpc>
                        <a:spcAft>
                          <a:spcPts val="0"/>
                        </a:spcAft>
                      </a:pPr>
                      <a:r>
                        <a:rPr lang="es-ES" sz="2400" dirty="0">
                          <a:effectLst/>
                        </a:rPr>
                        <a:t>Indicador</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7">
                  <a:txBody>
                    <a:bodyPr/>
                    <a:lstStyle/>
                    <a:p>
                      <a:pPr algn="ctr">
                        <a:lnSpc>
                          <a:spcPct val="115000"/>
                        </a:lnSpc>
                        <a:spcAft>
                          <a:spcPts val="0"/>
                        </a:spcAft>
                      </a:pPr>
                      <a:r>
                        <a:rPr lang="es-ES" sz="2400">
                          <a:effectLst/>
                        </a:rPr>
                        <a:t>Nivel de impacto</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58751">
                <a:tc vMerge="1">
                  <a:txBody>
                    <a:bodyPr/>
                    <a:lstStyle/>
                    <a:p>
                      <a:endParaRPr lang="es-ES"/>
                    </a:p>
                  </a:txBody>
                  <a:tcPr/>
                </a:tc>
                <a:tc>
                  <a:txBody>
                    <a:bodyPr/>
                    <a:lstStyle/>
                    <a:p>
                      <a:pPr algn="ctr">
                        <a:lnSpc>
                          <a:spcPct val="115000"/>
                        </a:lnSpc>
                        <a:spcAft>
                          <a:spcPts val="0"/>
                        </a:spcAft>
                      </a:pPr>
                      <a:r>
                        <a:rPr lang="es-ES" sz="2400">
                          <a:effectLst/>
                        </a:rPr>
                        <a:t>-3</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-2</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-1</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0</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1</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2</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3</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Total</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730602">
                <a:tc>
                  <a:txBody>
                    <a:bodyPr/>
                    <a:lstStyle/>
                    <a:p>
                      <a:pPr algn="l">
                        <a:lnSpc>
                          <a:spcPct val="115000"/>
                        </a:lnSpc>
                        <a:spcAft>
                          <a:spcPts val="0"/>
                        </a:spcAft>
                      </a:pPr>
                      <a:r>
                        <a:rPr lang="es-ES" sz="2400" dirty="0">
                          <a:effectLst/>
                        </a:rPr>
                        <a:t>Conservación del medio ambiente</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400">
                          <a:effectLst/>
                        </a:rPr>
                        <a:t>X</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400">
                          <a:effectLst/>
                        </a:rPr>
                        <a:t>2</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730602">
                <a:tc>
                  <a:txBody>
                    <a:bodyPr/>
                    <a:lstStyle/>
                    <a:p>
                      <a:pPr algn="l">
                        <a:lnSpc>
                          <a:spcPct val="115000"/>
                        </a:lnSpc>
                        <a:spcAft>
                          <a:spcPts val="0"/>
                        </a:spcAft>
                      </a:pPr>
                      <a:r>
                        <a:rPr lang="es-ES" sz="2400">
                          <a:effectLst/>
                        </a:rPr>
                        <a:t>Manejo apropiado de desechos generados</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400">
                          <a:effectLst/>
                        </a:rPr>
                        <a:t>X</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3</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358751">
                <a:tc>
                  <a:txBody>
                    <a:bodyPr/>
                    <a:lstStyle/>
                    <a:p>
                      <a:pPr algn="l">
                        <a:lnSpc>
                          <a:spcPct val="115000"/>
                        </a:lnSpc>
                        <a:spcAft>
                          <a:spcPts val="0"/>
                        </a:spcAft>
                      </a:pPr>
                      <a:r>
                        <a:rPr lang="es-ES" sz="2400">
                          <a:effectLst/>
                        </a:rPr>
                        <a:t>Total</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2</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3</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dirty="0">
                          <a:effectLst/>
                        </a:rPr>
                        <a:t>5</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5" name="CuadroTexto 4"/>
          <p:cNvSpPr txBox="1"/>
          <p:nvPr/>
        </p:nvSpPr>
        <p:spPr>
          <a:xfrm>
            <a:off x="1325880" y="4983480"/>
            <a:ext cx="9829800" cy="1015663"/>
          </a:xfrm>
          <a:prstGeom prst="rect">
            <a:avLst/>
          </a:prstGeom>
          <a:noFill/>
        </p:spPr>
        <p:txBody>
          <a:bodyPr wrap="square" rtlCol="0">
            <a:spAutoFit/>
          </a:bodyPr>
          <a:lstStyle/>
          <a:p>
            <a:r>
              <a:rPr lang="es-ES" sz="2000" dirty="0" smtClean="0"/>
              <a:t>La </a:t>
            </a:r>
            <a:r>
              <a:rPr lang="es-ES" sz="2000" dirty="0"/>
              <a:t>sumatoria del nivel de impacto en la presente matriz es 5, lo cual dividido para los 2 indicadores que componen dicha matriz nos da como resultado un impacto promedio de 2,5. Esto se traduce en un impacto Alto Positivo</a:t>
            </a:r>
            <a:r>
              <a:rPr lang="es-ES" sz="2000" dirty="0" smtClean="0"/>
              <a:t>.</a:t>
            </a:r>
            <a:endParaRPr lang="es-ES" sz="2000" dirty="0"/>
          </a:p>
        </p:txBody>
      </p:sp>
    </p:spTree>
    <p:extLst>
      <p:ext uri="{BB962C8B-B14F-4D97-AF65-F5344CB8AC3E}">
        <p14:creationId xmlns:p14="http://schemas.microsoft.com/office/powerpoint/2010/main" val="3983656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5880" y="365125"/>
            <a:ext cx="10515600" cy="1325563"/>
          </a:xfrm>
        </p:spPr>
        <p:txBody>
          <a:bodyPr/>
          <a:lstStyle/>
          <a:p>
            <a:r>
              <a:rPr lang="es-ES" dirty="0" smtClean="0"/>
              <a:t>Impacto General</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24987414"/>
              </p:ext>
            </p:extLst>
          </p:nvPr>
        </p:nvGraphicFramePr>
        <p:xfrm>
          <a:off x="2308859" y="2011677"/>
          <a:ext cx="7795260" cy="2378586"/>
        </p:xfrm>
        <a:graphic>
          <a:graphicData uri="http://schemas.openxmlformats.org/drawingml/2006/table">
            <a:tbl>
              <a:tblPr firstRow="1" firstCol="1" bandRow="1">
                <a:tableStyleId>{5C22544A-7EE6-4342-B048-85BDC9FD1C3A}</a:tableStyleId>
              </a:tblPr>
              <a:tblGrid>
                <a:gridCol w="2591672"/>
                <a:gridCol w="674239"/>
                <a:gridCol w="673227"/>
                <a:gridCol w="673227"/>
                <a:gridCol w="597299"/>
                <a:gridCol w="597299"/>
                <a:gridCol w="597299"/>
                <a:gridCol w="695499"/>
                <a:gridCol w="695499"/>
              </a:tblGrid>
              <a:tr h="396431">
                <a:tc rowSpan="2">
                  <a:txBody>
                    <a:bodyPr/>
                    <a:lstStyle/>
                    <a:p>
                      <a:pPr algn="ctr">
                        <a:lnSpc>
                          <a:spcPct val="115000"/>
                        </a:lnSpc>
                        <a:spcAft>
                          <a:spcPts val="0"/>
                        </a:spcAft>
                      </a:pPr>
                      <a:r>
                        <a:rPr lang="es-ES" sz="2400">
                          <a:effectLst/>
                        </a:rPr>
                        <a:t>Indicador</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7">
                  <a:txBody>
                    <a:bodyPr/>
                    <a:lstStyle/>
                    <a:p>
                      <a:pPr algn="ctr">
                        <a:lnSpc>
                          <a:spcPct val="115000"/>
                        </a:lnSpc>
                        <a:spcAft>
                          <a:spcPts val="0"/>
                        </a:spcAft>
                      </a:pPr>
                      <a:r>
                        <a:rPr lang="es-ES" sz="2400">
                          <a:effectLst/>
                        </a:rPr>
                        <a:t>Nivel de impacto</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96431">
                <a:tc vMerge="1">
                  <a:txBody>
                    <a:bodyPr/>
                    <a:lstStyle/>
                    <a:p>
                      <a:endParaRPr lang="es-ES"/>
                    </a:p>
                  </a:txBody>
                  <a:tcPr/>
                </a:tc>
                <a:tc>
                  <a:txBody>
                    <a:bodyPr/>
                    <a:lstStyle/>
                    <a:p>
                      <a:pPr algn="ctr">
                        <a:lnSpc>
                          <a:spcPct val="115000"/>
                        </a:lnSpc>
                        <a:spcAft>
                          <a:spcPts val="0"/>
                        </a:spcAft>
                      </a:pPr>
                      <a:r>
                        <a:rPr lang="es-ES" sz="2400">
                          <a:effectLst/>
                        </a:rPr>
                        <a:t>-3</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-2</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-1</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0</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1</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2</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3</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Total</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396431">
                <a:tc>
                  <a:txBody>
                    <a:bodyPr/>
                    <a:lstStyle/>
                    <a:p>
                      <a:pPr algn="l">
                        <a:lnSpc>
                          <a:spcPct val="115000"/>
                        </a:lnSpc>
                        <a:spcAft>
                          <a:spcPts val="0"/>
                        </a:spcAft>
                      </a:pPr>
                      <a:r>
                        <a:rPr lang="es-ES" sz="2400">
                          <a:effectLst/>
                        </a:rPr>
                        <a:t>Impacto Social</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400">
                          <a:effectLst/>
                        </a:rPr>
                        <a:t>X</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400">
                          <a:effectLst/>
                        </a:rPr>
                        <a:t>2</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396431">
                <a:tc>
                  <a:txBody>
                    <a:bodyPr/>
                    <a:lstStyle/>
                    <a:p>
                      <a:pPr algn="l">
                        <a:lnSpc>
                          <a:spcPct val="115000"/>
                        </a:lnSpc>
                        <a:spcAft>
                          <a:spcPts val="0"/>
                        </a:spcAft>
                      </a:pPr>
                      <a:r>
                        <a:rPr lang="es-ES" sz="2400">
                          <a:effectLst/>
                        </a:rPr>
                        <a:t>Impacto Económico</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400">
                          <a:effectLst/>
                        </a:rPr>
                        <a:t>X</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400">
                          <a:effectLst/>
                        </a:rPr>
                        <a:t>1</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396431">
                <a:tc>
                  <a:txBody>
                    <a:bodyPr/>
                    <a:lstStyle/>
                    <a:p>
                      <a:pPr algn="l">
                        <a:lnSpc>
                          <a:spcPct val="115000"/>
                        </a:lnSpc>
                        <a:spcAft>
                          <a:spcPts val="0"/>
                        </a:spcAft>
                      </a:pPr>
                      <a:r>
                        <a:rPr lang="es-ES" sz="2400">
                          <a:effectLst/>
                        </a:rPr>
                        <a:t>Impacto Ambiental</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nSpc>
                          <a:spcPct val="115000"/>
                        </a:lnSpc>
                      </a:pPr>
                      <a:endParaRPr lang="es-ES" sz="2000">
                        <a:effectLst/>
                        <a:latin typeface="Calibri" panose="020F0502020204030204" pitchFamily="34" charset="0"/>
                      </a:endParaRPr>
                    </a:p>
                  </a:txBody>
                  <a:tcPr marL="44450" marR="44450" marT="0" marB="0" anchor="ctr"/>
                </a:tc>
                <a:tc>
                  <a:txBody>
                    <a:bodyPr/>
                    <a:lstStyle/>
                    <a:p>
                      <a:pPr algn="ctr">
                        <a:lnSpc>
                          <a:spcPct val="115000"/>
                        </a:lnSpc>
                        <a:spcAft>
                          <a:spcPts val="0"/>
                        </a:spcAft>
                      </a:pPr>
                      <a:r>
                        <a:rPr lang="es-ES" sz="2400">
                          <a:effectLst/>
                        </a:rPr>
                        <a:t>X</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3</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396431">
                <a:tc>
                  <a:txBody>
                    <a:bodyPr/>
                    <a:lstStyle/>
                    <a:p>
                      <a:pPr algn="l">
                        <a:lnSpc>
                          <a:spcPct val="115000"/>
                        </a:lnSpc>
                        <a:spcAft>
                          <a:spcPts val="0"/>
                        </a:spcAft>
                      </a:pPr>
                      <a:r>
                        <a:rPr lang="es-ES" sz="2400">
                          <a:effectLst/>
                        </a:rPr>
                        <a:t>Total</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 </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1</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2</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a:effectLst/>
                        </a:rPr>
                        <a:t>3</a:t>
                      </a:r>
                      <a:endParaRPr lang="es-E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2400" dirty="0">
                          <a:effectLst/>
                        </a:rPr>
                        <a:t>6</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5" name="CuadroTexto 4"/>
          <p:cNvSpPr txBox="1"/>
          <p:nvPr/>
        </p:nvSpPr>
        <p:spPr>
          <a:xfrm>
            <a:off x="1325880" y="4800600"/>
            <a:ext cx="9829800" cy="1323439"/>
          </a:xfrm>
          <a:prstGeom prst="rect">
            <a:avLst/>
          </a:prstGeom>
          <a:noFill/>
        </p:spPr>
        <p:txBody>
          <a:bodyPr wrap="square" rtlCol="0">
            <a:spAutoFit/>
          </a:bodyPr>
          <a:lstStyle/>
          <a:p>
            <a:r>
              <a:rPr lang="es-ES" sz="2000" dirty="0"/>
              <a:t>La sumatoria de nivel de impacto </a:t>
            </a:r>
            <a:r>
              <a:rPr lang="es-ES" sz="2000" dirty="0" smtClean="0"/>
              <a:t>es </a:t>
            </a:r>
            <a:r>
              <a:rPr lang="es-ES" sz="2000" dirty="0"/>
              <a:t>6, lo cual representa un promedio de 2 tras dividirlo para el número de indicadores, que en este caso corresponde al total de áreas consideradas dentro del Análisis de Impacto. Dicho resultado se traduce como un nivel de impacto general Medio Positivo</a:t>
            </a:r>
            <a:r>
              <a:rPr lang="es-ES" sz="2000" dirty="0" smtClean="0"/>
              <a:t>.</a:t>
            </a:r>
            <a:endParaRPr lang="es-ES" sz="2000" dirty="0"/>
          </a:p>
        </p:txBody>
      </p:sp>
    </p:spTree>
    <p:extLst>
      <p:ext uri="{BB962C8B-B14F-4D97-AF65-F5344CB8AC3E}">
        <p14:creationId xmlns:p14="http://schemas.microsoft.com/office/powerpoint/2010/main" val="16226586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3507" y="236336"/>
            <a:ext cx="10515600" cy="1325563"/>
          </a:xfrm>
        </p:spPr>
        <p:txBody>
          <a:bodyPr/>
          <a:lstStyle/>
          <a:p>
            <a:r>
              <a:rPr lang="es-ES" dirty="0" smtClean="0"/>
              <a:t>Conclusiones</a:t>
            </a:r>
            <a:endParaRPr lang="es-ES" dirty="0"/>
          </a:p>
        </p:txBody>
      </p:sp>
      <p:sp>
        <p:nvSpPr>
          <p:cNvPr id="3" name="Marcador de contenido 2"/>
          <p:cNvSpPr>
            <a:spLocks noGrp="1"/>
          </p:cNvSpPr>
          <p:nvPr>
            <p:ph idx="1"/>
          </p:nvPr>
        </p:nvSpPr>
        <p:spPr>
          <a:xfrm>
            <a:off x="1443507" y="1735473"/>
            <a:ext cx="10515600" cy="4351338"/>
          </a:xfrm>
        </p:spPr>
        <p:txBody>
          <a:bodyPr>
            <a:noAutofit/>
          </a:bodyPr>
          <a:lstStyle/>
          <a:p>
            <a:pPr lvl="0"/>
            <a:r>
              <a:rPr lang="es-ES" sz="2400" dirty="0"/>
              <a:t>Se realizó la reingeniería integral del proyecto “Diseño e implementación de un sistema electrónico con interface a PC para automatizar una máquina de escribir Braille”, dirigido al mejoramiento de las falencias existentes y la incorporación de tecnología vanguardista.</a:t>
            </a:r>
          </a:p>
          <a:p>
            <a:pPr lvl="0"/>
            <a:r>
              <a:rPr lang="es-ES" sz="2400" dirty="0"/>
              <a:t>La cooperación interdepartamental en la Universidad de las Fuerzas Armadas – ESPE permite el desarrollo de sistemas más completos que aportan mayores beneficios a la sociedad, estrechando lazos de amistad y trabajo entre estudiantes.</a:t>
            </a:r>
          </a:p>
          <a:p>
            <a:pPr lvl="0"/>
            <a:r>
              <a:rPr lang="es-ES" sz="2400" dirty="0"/>
              <a:t>Mediante el conocimiento adquirido en cuanto a </a:t>
            </a:r>
            <a:r>
              <a:rPr lang="es-ES_tradnl" sz="2400" dirty="0"/>
              <a:t>las normas y parámetros del alfabeto, lectura y escritura Braille, el estudiante está en la capacidad de diseñar e implementar </a:t>
            </a:r>
            <a:r>
              <a:rPr lang="es-ES" sz="2400" dirty="0"/>
              <a:t>sistemas mecatrónicos orientados hacia la inclusión de personas con discapacidad visual, mejorando así su calidad de vida</a:t>
            </a:r>
            <a:r>
              <a:rPr lang="es-ES" sz="2400" dirty="0" smtClean="0"/>
              <a:t>.</a:t>
            </a:r>
            <a:endParaRPr lang="es-ES" sz="2400" dirty="0"/>
          </a:p>
        </p:txBody>
      </p:sp>
    </p:spTree>
    <p:extLst>
      <p:ext uri="{BB962C8B-B14F-4D97-AF65-F5344CB8AC3E}">
        <p14:creationId xmlns:p14="http://schemas.microsoft.com/office/powerpoint/2010/main" val="7350899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09403" y="1767303"/>
            <a:ext cx="10058400" cy="4063154"/>
          </a:xfrm>
        </p:spPr>
        <p:txBody>
          <a:bodyPr>
            <a:noAutofit/>
          </a:bodyPr>
          <a:lstStyle/>
          <a:p>
            <a:pPr lvl="0"/>
            <a:r>
              <a:rPr lang="es-ES" sz="2400" dirty="0"/>
              <a:t>El correcto diseño y dimensionamiento de los componentes mecánicos del sistema permite corregir falencias existentes en sistemas anteriores y mejorar así características como portabilidad y durabilidad.</a:t>
            </a:r>
          </a:p>
          <a:p>
            <a:pPr lvl="0"/>
            <a:r>
              <a:rPr lang="es-ES" sz="2400" dirty="0"/>
              <a:t>La migración hacia la plataforma Arduino y sus correspondientes </a:t>
            </a:r>
            <a:r>
              <a:rPr lang="es-ES" sz="2400" dirty="0" err="1"/>
              <a:t>shields</a:t>
            </a:r>
            <a:r>
              <a:rPr lang="es-ES" sz="2400" dirty="0"/>
              <a:t> basados en hardware y software libres permite mejorar, en comparación con sistemas anteriores, características como comunicación controlador-ordenador, velocidad de transmisión de datos, confiabilidad y facilidad de reproducción en futuras aplicaciones.</a:t>
            </a:r>
          </a:p>
          <a:p>
            <a:pPr lvl="0"/>
            <a:r>
              <a:rPr lang="es-ES" sz="2400" dirty="0"/>
              <a:t>La realización de prototipos mediante software CAD, como el presente proyecto, permite la fácil reproducción de los mismos a futuro con la utilización de herramientas </a:t>
            </a:r>
            <a:r>
              <a:rPr lang="es-ES" sz="2400" dirty="0" err="1"/>
              <a:t>CAM</a:t>
            </a:r>
            <a:r>
              <a:rPr lang="es-ES" sz="2400" dirty="0"/>
              <a:t> durante el proceso de producción, lo cual se reflejará en un decremento significativo de costos</a:t>
            </a:r>
            <a:r>
              <a:rPr lang="es-ES" sz="2400" dirty="0" smtClean="0"/>
              <a:t>.</a:t>
            </a:r>
            <a:endParaRPr lang="es-ES" sz="2400" dirty="0"/>
          </a:p>
        </p:txBody>
      </p:sp>
    </p:spTree>
    <p:extLst>
      <p:ext uri="{BB962C8B-B14F-4D97-AF65-F5344CB8AC3E}">
        <p14:creationId xmlns:p14="http://schemas.microsoft.com/office/powerpoint/2010/main" val="34024671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9556" y="1807097"/>
            <a:ext cx="10058400" cy="4555066"/>
          </a:xfrm>
        </p:spPr>
        <p:txBody>
          <a:bodyPr>
            <a:normAutofit fontScale="92500" lnSpcReduction="10000"/>
          </a:bodyPr>
          <a:lstStyle/>
          <a:p>
            <a:pPr lvl="0"/>
            <a:r>
              <a:rPr lang="es-ES" sz="2600" dirty="0"/>
              <a:t>La flexión existente al momento de funcionamiento del sistema de impresión se encuentra dentro de los parámetros de diseño, por lo cual se considera que los elementos elaborados en el presente proyecto se encuentran correctamente diseñados y son capaces de tolerar todas las cargas y esfuerzos bajo condiciones críticas. Al obtener una deformación máxima de 4 milímetros, se comprueba que el acrílico de 6 milímetros de espesor escogido soporta adecuadamente la carga ejercida.</a:t>
            </a:r>
          </a:p>
          <a:p>
            <a:pPr lvl="0"/>
            <a:r>
              <a:rPr lang="es-ES" sz="2600" dirty="0"/>
              <a:t>El uso de un actuador diferente en la tecla de mayor accionamiento al momento del funcionamiento del sistema de impresión permitió mejorar significativamente la frecuencia de tecleado, pues se redujo considerablemente el sobre calentamiento existente en el actuador previo.</a:t>
            </a:r>
          </a:p>
          <a:p>
            <a:pPr lvl="0"/>
            <a:r>
              <a:rPr lang="es-ES" sz="2600" dirty="0"/>
              <a:t>A pesar de que los resortes no fueron contemplados en el diseño inicial, fueron de gran ayuda para facilitar el vencimiento de inercia presente en el instante de arranque de tecleado.  </a:t>
            </a:r>
          </a:p>
          <a:p>
            <a:pPr marL="0" indent="0">
              <a:buNone/>
            </a:pPr>
            <a:endParaRPr lang="es-ES" dirty="0"/>
          </a:p>
        </p:txBody>
      </p:sp>
    </p:spTree>
    <p:extLst>
      <p:ext uri="{BB962C8B-B14F-4D97-AF65-F5344CB8AC3E}">
        <p14:creationId xmlns:p14="http://schemas.microsoft.com/office/powerpoint/2010/main" val="3343862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a:xfrm>
            <a:off x="1379112" y="1838504"/>
            <a:ext cx="10515600" cy="4351338"/>
          </a:xfrm>
        </p:spPr>
        <p:txBody>
          <a:bodyPr/>
          <a:lstStyle/>
          <a:p>
            <a:pPr lvl="0"/>
            <a:r>
              <a:rPr lang="es-ES" sz="2400" dirty="0"/>
              <a:t>Para una mejor sujeción entre el tambor de giro de página y el servomotor acoplado al mismo, se recomienda implementar un mecanismo con un tornillo tipo prisionero y una pieza de acople con la finalidad de evitar al máximo el deslizamiento entre dichos elementos.</a:t>
            </a:r>
          </a:p>
          <a:p>
            <a:pPr lvl="0"/>
            <a:r>
              <a:rPr lang="es-ES" sz="2400" dirty="0"/>
              <a:t>Con el fin de mejorar la eficiencia del sistema, se recomienda el uso de una fuente de mayor amperaje, o a su vez la utilización de dos fuentes del mismo tipo a la usada en el presente proyecto.</a:t>
            </a:r>
          </a:p>
          <a:p>
            <a:pPr lvl="0"/>
            <a:r>
              <a:rPr lang="es-ES" sz="2400" dirty="0"/>
              <a:t>Se recomienda el diseño e implementación de un sistema de refrigeración para los actuadores en accionamiento continuo durante largos periodos de tiempo para evitar su mal funcionamiento por sobrecalentamiento.</a:t>
            </a:r>
          </a:p>
          <a:p>
            <a:pPr marL="0" indent="0">
              <a:buNone/>
            </a:pPr>
            <a:endParaRPr lang="es-ES" dirty="0"/>
          </a:p>
        </p:txBody>
      </p:sp>
    </p:spTree>
    <p:extLst>
      <p:ext uri="{BB962C8B-B14F-4D97-AF65-F5344CB8AC3E}">
        <p14:creationId xmlns:p14="http://schemas.microsoft.com/office/powerpoint/2010/main" val="4169199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7597" y="500062"/>
            <a:ext cx="10515600" cy="1325563"/>
          </a:xfrm>
        </p:spPr>
        <p:txBody>
          <a:bodyPr/>
          <a:lstStyle/>
          <a:p>
            <a:r>
              <a:rPr lang="es-ES" dirty="0" smtClean="0"/>
              <a:t>Objetivos</a:t>
            </a:r>
            <a:endParaRPr lang="es-ES" dirty="0"/>
          </a:p>
        </p:txBody>
      </p:sp>
      <p:sp>
        <p:nvSpPr>
          <p:cNvPr id="3" name="Marcador de contenido 2"/>
          <p:cNvSpPr>
            <a:spLocks noGrp="1"/>
          </p:cNvSpPr>
          <p:nvPr>
            <p:ph idx="1"/>
          </p:nvPr>
        </p:nvSpPr>
        <p:spPr>
          <a:xfrm>
            <a:off x="1327597" y="1848208"/>
            <a:ext cx="10515600" cy="4351338"/>
          </a:xfrm>
        </p:spPr>
        <p:txBody>
          <a:bodyPr>
            <a:normAutofit/>
          </a:bodyPr>
          <a:lstStyle/>
          <a:p>
            <a:pPr marL="914400" lvl="2" indent="0">
              <a:buNone/>
            </a:pPr>
            <a:r>
              <a:rPr lang="es-EC" sz="2800" b="1" dirty="0"/>
              <a:t>Objetivo General</a:t>
            </a:r>
            <a:endParaRPr lang="es-ES" sz="2800" b="1" dirty="0"/>
          </a:p>
          <a:p>
            <a:r>
              <a:rPr lang="es-EC" dirty="0"/>
              <a:t>Realizar la reingeniería integral de un sistema electrónico con interface a PC para automatizar una máquina de escribir Braille, rediseñando el sistema mecánico y la innovación a plataforma Arduino, para mejorar el rendimiento mediante un sistema </a:t>
            </a:r>
            <a:r>
              <a:rPr lang="es-EC" dirty="0" err="1"/>
              <a:t>mecatrónico</a:t>
            </a:r>
            <a:r>
              <a:rPr lang="es-EC" dirty="0"/>
              <a:t>.</a:t>
            </a:r>
            <a:endParaRPr lang="es-ES" dirty="0"/>
          </a:p>
          <a:p>
            <a:endParaRPr lang="es-ES" dirty="0"/>
          </a:p>
        </p:txBody>
      </p:sp>
    </p:spTree>
    <p:extLst>
      <p:ext uri="{BB962C8B-B14F-4D97-AF65-F5344CB8AC3E}">
        <p14:creationId xmlns:p14="http://schemas.microsoft.com/office/powerpoint/2010/main" val="3806498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4566" y="1877140"/>
            <a:ext cx="10515600" cy="4351338"/>
          </a:xfrm>
        </p:spPr>
        <p:txBody>
          <a:bodyPr>
            <a:normAutofit/>
          </a:bodyPr>
          <a:lstStyle/>
          <a:p>
            <a:pPr lvl="0"/>
            <a:r>
              <a:rPr lang="es-ES" sz="2400" dirty="0"/>
              <a:t>Se recomienda para la reproducción del presente sistema utilizar elementos de calidad puesto que imitaciones no garantizan tiempo de durabilidad ni fiabilidad al momento del ensamble y funcionamiento</a:t>
            </a:r>
          </a:p>
          <a:p>
            <a:pPr lvl="0"/>
            <a:r>
              <a:rPr lang="es-ES" sz="2400" dirty="0"/>
              <a:t>Con la finalidad de evitar el choque entre superficies duras, se recomienda la colocación de un sistema de amortiguación al final de las extensiones de los actuadores lineales realizadas con aluminio</a:t>
            </a:r>
          </a:p>
        </p:txBody>
      </p:sp>
    </p:spTree>
    <p:extLst>
      <p:ext uri="{BB962C8B-B14F-4D97-AF65-F5344CB8AC3E}">
        <p14:creationId xmlns:p14="http://schemas.microsoft.com/office/powerpoint/2010/main" val="25546640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140" y="1932523"/>
            <a:ext cx="10058400" cy="2188716"/>
          </a:xfrm>
        </p:spPr>
        <p:txBody>
          <a:bodyPr/>
          <a:lstStyle/>
          <a:p>
            <a:pPr algn="ctr"/>
            <a:r>
              <a:rPr lang="es-ES" dirty="0" smtClean="0"/>
              <a:t>MUCHAS GRACIAS</a:t>
            </a:r>
            <a:endParaRPr lang="es-ES" dirty="0"/>
          </a:p>
        </p:txBody>
      </p:sp>
    </p:spTree>
    <p:extLst>
      <p:ext uri="{BB962C8B-B14F-4D97-AF65-F5344CB8AC3E}">
        <p14:creationId xmlns:p14="http://schemas.microsoft.com/office/powerpoint/2010/main" val="168687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7902" y="455277"/>
            <a:ext cx="10515600" cy="1325563"/>
          </a:xfrm>
        </p:spPr>
        <p:txBody>
          <a:bodyPr>
            <a:normAutofit/>
          </a:bodyPr>
          <a:lstStyle/>
          <a:p>
            <a:pPr lvl="2" algn="l" rtl="0">
              <a:lnSpc>
                <a:spcPct val="85000"/>
              </a:lnSpc>
              <a:spcBef>
                <a:spcPct val="0"/>
              </a:spcBef>
            </a:pPr>
            <a:r>
              <a:rPr lang="es-EC" sz="3200" b="1" dirty="0" smtClean="0"/>
              <a:t>Objetivos Específicos</a:t>
            </a:r>
            <a:r>
              <a:rPr lang="es-ES" sz="3200" b="1" dirty="0" smtClean="0"/>
              <a:t/>
            </a:r>
            <a:br>
              <a:rPr lang="es-ES" sz="3200" b="1" dirty="0" smtClean="0"/>
            </a:br>
            <a:endParaRPr lang="es-ES" sz="3200" dirty="0"/>
          </a:p>
        </p:txBody>
      </p:sp>
      <p:sp>
        <p:nvSpPr>
          <p:cNvPr id="3" name="Marcador de contenido 2"/>
          <p:cNvSpPr>
            <a:spLocks noGrp="1"/>
          </p:cNvSpPr>
          <p:nvPr>
            <p:ph idx="1"/>
          </p:nvPr>
        </p:nvSpPr>
        <p:spPr>
          <a:xfrm>
            <a:off x="1507902" y="1690688"/>
            <a:ext cx="10515600" cy="4351338"/>
          </a:xfrm>
        </p:spPr>
        <p:txBody>
          <a:bodyPr/>
          <a:lstStyle/>
          <a:p>
            <a:pPr lvl="0">
              <a:buFont typeface="Wingdings" panose="05000000000000000000" pitchFamily="2" charset="2"/>
              <a:buChar char="§"/>
            </a:pPr>
            <a:r>
              <a:rPr lang="es-EC" dirty="0" smtClean="0"/>
              <a:t>Aprender </a:t>
            </a:r>
            <a:r>
              <a:rPr lang="es-EC" dirty="0"/>
              <a:t>las normas y parámetros del alfabeto, lectura y escritura Braille, mediante investigación previa para tener un conocimiento en donde se base el estudio e implementación del proyecto.</a:t>
            </a:r>
            <a:endParaRPr lang="es-ES" dirty="0"/>
          </a:p>
          <a:p>
            <a:pPr lvl="0">
              <a:buFont typeface="Wingdings" panose="05000000000000000000" pitchFamily="2" charset="2"/>
              <a:buChar char="§"/>
            </a:pPr>
            <a:r>
              <a:rPr lang="es-EC" dirty="0"/>
              <a:t>Diseñar y dimensionar todos los componentes mecánicos que formarán parte del sistema automático de escritura Braille, a partir de las teorías de diseño mecánico, de tal forma que el sistema tenga una duración prolongada y fácil portabilidad.</a:t>
            </a:r>
            <a:endParaRPr lang="es-ES" dirty="0"/>
          </a:p>
          <a:p>
            <a:pPr lvl="0">
              <a:buFont typeface="Wingdings" panose="05000000000000000000" pitchFamily="2" charset="2"/>
              <a:buChar char="§"/>
            </a:pPr>
            <a:r>
              <a:rPr lang="es-EC" dirty="0"/>
              <a:t>Migrar el controlador existente a la plataforma Arduino en el sistema electrónico, </a:t>
            </a:r>
            <a:r>
              <a:rPr lang="es-EC" dirty="0" smtClean="0"/>
              <a:t>vinculado a una interfaz para </a:t>
            </a:r>
            <a:r>
              <a:rPr lang="es-EC" dirty="0"/>
              <a:t>la incursión en nueva tecnología y hardware libre.</a:t>
            </a:r>
            <a:endParaRPr lang="es-ES" dirty="0"/>
          </a:p>
          <a:p>
            <a:endParaRPr lang="es-ES" dirty="0"/>
          </a:p>
        </p:txBody>
      </p:sp>
    </p:spTree>
    <p:extLst>
      <p:ext uri="{BB962C8B-B14F-4D97-AF65-F5344CB8AC3E}">
        <p14:creationId xmlns:p14="http://schemas.microsoft.com/office/powerpoint/2010/main" val="1818484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3507" y="299271"/>
            <a:ext cx="10515600" cy="1325563"/>
          </a:xfrm>
        </p:spPr>
        <p:txBody>
          <a:bodyPr/>
          <a:lstStyle/>
          <a:p>
            <a:r>
              <a:rPr lang="es-ES" dirty="0" smtClean="0"/>
              <a:t>Discapacidades en el Ecuador</a:t>
            </a:r>
            <a:endParaRPr lang="es-ES" dirty="0"/>
          </a:p>
        </p:txBody>
      </p:sp>
      <p:sp>
        <p:nvSpPr>
          <p:cNvPr id="3" name="Marcador de contenido 2"/>
          <p:cNvSpPr>
            <a:spLocks noGrp="1"/>
          </p:cNvSpPr>
          <p:nvPr>
            <p:ph idx="1"/>
          </p:nvPr>
        </p:nvSpPr>
        <p:spPr>
          <a:xfrm>
            <a:off x="1211688" y="1838504"/>
            <a:ext cx="10515600" cy="4351338"/>
          </a:xfrm>
        </p:spPr>
        <p:txBody>
          <a:bodyPr/>
          <a:lstStyle/>
          <a:p>
            <a:pPr>
              <a:buFont typeface="Wingdings" panose="05000000000000000000" pitchFamily="2" charset="2"/>
              <a:buChar char="§"/>
            </a:pPr>
            <a:r>
              <a:rPr lang="es-ES" dirty="0" smtClean="0"/>
              <a:t>10% de población mundial y en América Latina sufre algún tipo de discapacidad</a:t>
            </a:r>
          </a:p>
          <a:p>
            <a:pPr>
              <a:buFont typeface="Wingdings" panose="05000000000000000000" pitchFamily="2" charset="2"/>
              <a:buChar char="§"/>
            </a:pPr>
            <a:r>
              <a:rPr lang="es-ES" dirty="0" smtClean="0"/>
              <a:t>Estado paternalista, soluciones a corto plazo</a:t>
            </a:r>
          </a:p>
          <a:p>
            <a:pPr>
              <a:buFont typeface="Wingdings" panose="05000000000000000000" pitchFamily="2" charset="2"/>
              <a:buChar char="§"/>
            </a:pPr>
            <a:endParaRPr lang="es-ES" dirty="0"/>
          </a:p>
        </p:txBody>
      </p:sp>
      <p:pic>
        <p:nvPicPr>
          <p:cNvPr id="4" name="Imagen 3"/>
          <p:cNvPicPr>
            <a:picLocks noChangeAspect="1"/>
          </p:cNvPicPr>
          <p:nvPr/>
        </p:nvPicPr>
        <p:blipFill>
          <a:blip r:embed="rId2"/>
          <a:stretch>
            <a:fillRect/>
          </a:stretch>
        </p:blipFill>
        <p:spPr>
          <a:xfrm>
            <a:off x="4584879" y="3277639"/>
            <a:ext cx="2971800" cy="2779658"/>
          </a:xfrm>
          <a:prstGeom prst="rect">
            <a:avLst/>
          </a:prstGeom>
        </p:spPr>
      </p:pic>
    </p:spTree>
    <p:extLst>
      <p:ext uri="{BB962C8B-B14F-4D97-AF65-F5344CB8AC3E}">
        <p14:creationId xmlns:p14="http://schemas.microsoft.com/office/powerpoint/2010/main" val="2987043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ESPE" id="{65A906BE-7D2D-4F37-A2D0-6D08BC2B88E5}" vid="{66B6BA9E-D5EB-45B0-9281-595BD4D7163C}"/>
    </a:ext>
  </a:extLst>
</a:theme>
</file>

<file path=docProps/app.xml><?xml version="1.0" encoding="utf-8"?>
<Properties xmlns="http://schemas.openxmlformats.org/officeDocument/2006/extended-properties" xmlns:vt="http://schemas.openxmlformats.org/officeDocument/2006/docPropsVTypes">
  <Template>Tema ESPE</Template>
  <TotalTime>346</TotalTime>
  <Words>3870</Words>
  <Application>Microsoft Office PowerPoint</Application>
  <PresentationFormat>Panorámica</PresentationFormat>
  <Paragraphs>1501</Paragraphs>
  <Slides>71</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71</vt:i4>
      </vt:variant>
    </vt:vector>
  </HeadingPairs>
  <TitlesOfParts>
    <vt:vector size="78" baseType="lpstr">
      <vt:lpstr>Arial</vt:lpstr>
      <vt:lpstr>Calibri</vt:lpstr>
      <vt:lpstr>Calibri Light</vt:lpstr>
      <vt:lpstr>Cambria Math</vt:lpstr>
      <vt:lpstr>Times New Roman</vt:lpstr>
      <vt:lpstr>Wingdings</vt:lpstr>
      <vt:lpstr>Tema ESPE</vt:lpstr>
      <vt:lpstr>UNIVERSIDAD DE FUERZAS ARMADAS – ESPE  DEPARTAMENTO DE CIENCIAS DE LA ENERGÍA Y MECÁNICA CARRERA DE INGENIERÍA MECATRÓNICA </vt:lpstr>
      <vt:lpstr>Resumen</vt:lpstr>
      <vt:lpstr>Antecedentes</vt:lpstr>
      <vt:lpstr>Definición del problema</vt:lpstr>
      <vt:lpstr>Justificación</vt:lpstr>
      <vt:lpstr>Alcance</vt:lpstr>
      <vt:lpstr>Objetivos</vt:lpstr>
      <vt:lpstr>Objetivos Específicos </vt:lpstr>
      <vt:lpstr>Discapacidades en el Ecuador</vt:lpstr>
      <vt:lpstr>Antecedentes históricos</vt:lpstr>
      <vt:lpstr>Situación actual</vt:lpstr>
      <vt:lpstr>Sistema Braille</vt:lpstr>
      <vt:lpstr>Lectura Braille</vt:lpstr>
      <vt:lpstr>Escritura Braille</vt:lpstr>
      <vt:lpstr>Diseño mecatrónico</vt:lpstr>
      <vt:lpstr>Diseño de componentes mecánicos</vt:lpstr>
      <vt:lpstr>Sistema de portabilidad</vt:lpstr>
      <vt:lpstr>Sistema de retorno de carro</vt:lpstr>
      <vt:lpstr>Presentación de PowerPoint</vt:lpstr>
      <vt:lpstr>Selección de rodamientos</vt:lpstr>
      <vt:lpstr>Sistema de transmisión de potencia</vt:lpstr>
      <vt:lpstr>Presentación de PowerPoint</vt:lpstr>
      <vt:lpstr>Sistema de impresión</vt:lpstr>
      <vt:lpstr>Presentación de PowerPoint</vt:lpstr>
      <vt:lpstr>Presentación de PowerPoint</vt:lpstr>
      <vt:lpstr>Presentación de PowerPoint</vt:lpstr>
      <vt:lpstr>Presentación de PowerPoint</vt:lpstr>
      <vt:lpstr>Posicionamiento de actuadores</vt:lpstr>
      <vt:lpstr>Presentación de PowerPoint</vt:lpstr>
      <vt:lpstr>Presentación de PowerPoint</vt:lpstr>
      <vt:lpstr>Presentación de PowerPoint</vt:lpstr>
      <vt:lpstr>Selección de circuito de accionamiento</vt:lpstr>
      <vt:lpstr>Selección controlador</vt:lpstr>
      <vt:lpstr>Presentación de PowerPoint</vt:lpstr>
      <vt:lpstr>Presentación de PowerPoint</vt:lpstr>
      <vt:lpstr>Presentación de PowerPoint</vt:lpstr>
      <vt:lpstr>Adecuación software necesario</vt:lpstr>
      <vt:lpstr>Implementación</vt:lpstr>
      <vt:lpstr>Pruebas y resultados</vt:lpstr>
      <vt:lpstr>Pruebas de caja negra</vt:lpstr>
      <vt:lpstr>Resultados</vt:lpstr>
      <vt:lpstr>  Pruebas de integración</vt:lpstr>
      <vt:lpstr>Resultados</vt:lpstr>
      <vt:lpstr>Resultado</vt:lpstr>
      <vt:lpstr>Resultados</vt:lpstr>
      <vt:lpstr>Resultados</vt:lpstr>
      <vt:lpstr>Pruebas de conjunto</vt:lpstr>
      <vt:lpstr>Resultados</vt:lpstr>
      <vt:lpstr>Resultados</vt:lpstr>
      <vt:lpstr>Pruebas de usabilidad</vt:lpstr>
      <vt:lpstr>Resultados</vt:lpstr>
      <vt:lpstr>Resultados</vt:lpstr>
      <vt:lpstr>Resultados</vt:lpstr>
      <vt:lpstr>Resultados</vt:lpstr>
      <vt:lpstr>Costos materia prima</vt:lpstr>
      <vt:lpstr>Costos equipos</vt:lpstr>
      <vt:lpstr>Costos herramientas y materiales</vt:lpstr>
      <vt:lpstr>Costos mano de obra</vt:lpstr>
      <vt:lpstr>Costo total</vt:lpstr>
      <vt:lpstr>Análisis económico</vt:lpstr>
      <vt:lpstr>Análisis de impacto</vt:lpstr>
      <vt:lpstr>Impacto Social</vt:lpstr>
      <vt:lpstr>Impacto Económico</vt:lpstr>
      <vt:lpstr>Impacto Ambiental</vt:lpstr>
      <vt:lpstr>Impacto General</vt:lpstr>
      <vt:lpstr>Conclusiones</vt:lpstr>
      <vt:lpstr>Presentación de PowerPoint</vt:lpstr>
      <vt:lpstr>Presentación de PowerPoint</vt:lpstr>
      <vt:lpstr>Recomendaciones</vt:lpstr>
      <vt:lpstr>Presentación de PowerPoint</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FUERZAS ARMADAS – ESPE  DEPARTAMENTO DE CIENCIAS DE LA ENERGÍA Y MECÁNICA CARRERA DE INGENIERÍA MECATRÓNICA</dc:title>
  <dc:creator>Efren</dc:creator>
  <cp:lastModifiedBy>Efren</cp:lastModifiedBy>
  <cp:revision>40</cp:revision>
  <dcterms:created xsi:type="dcterms:W3CDTF">2015-07-30T05:28:17Z</dcterms:created>
  <dcterms:modified xsi:type="dcterms:W3CDTF">2015-08-02T03:54:45Z</dcterms:modified>
</cp:coreProperties>
</file>