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5" r:id="rId12"/>
    <p:sldId id="266" r:id="rId13"/>
    <p:sldId id="267" r:id="rId14"/>
    <p:sldId id="274" r:id="rId15"/>
    <p:sldId id="275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-7032" y="-5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25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8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34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2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5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5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4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8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5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0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5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462" y="2434107"/>
            <a:ext cx="10899305" cy="1480389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Calibri Light" panose="020F0302020204030204" pitchFamily="34" charset="0"/>
              </a:rPr>
              <a:t>SERVICIOS DE MONITOREO Y MANTENIMIENTO PREDICTIVO Y PREVENTIVO VEHICULAR A DOMICILIO PARA LA ZONA URBANA DEL DISTRITO METROPOLITANO DE QUITO</a:t>
            </a:r>
            <a:endParaRPr lang="es-EC" sz="2800" dirty="0">
              <a:latin typeface="Calibri Light" panose="020F03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Proyecto previo a la obtención del titulo Magister en Gestión de Proyectos.</a:t>
            </a:r>
          </a:p>
          <a:p>
            <a:r>
              <a:rPr lang="es-EC" dirty="0" smtClean="0"/>
              <a:t>Integrantes: Ing. Luis Andrés Garzón Pérez</a:t>
            </a:r>
          </a:p>
          <a:p>
            <a:r>
              <a:rPr lang="es-EC" dirty="0" smtClean="0"/>
              <a:t>                      Ing. Carlos Alberto Ponce Morquecho</a:t>
            </a:r>
            <a:endParaRPr lang="es-EC" dirty="0"/>
          </a:p>
        </p:txBody>
      </p:sp>
      <p:pic>
        <p:nvPicPr>
          <p:cNvPr id="1026" name="Imagen 6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38768" r="10603" b="29454"/>
          <a:stretch>
            <a:fillRect/>
          </a:stretch>
        </p:blipFill>
        <p:spPr bwMode="auto">
          <a:xfrm>
            <a:off x="3082486" y="674464"/>
            <a:ext cx="5889729" cy="1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Plaza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53" t="35362" r="24355" b="27632"/>
          <a:stretch/>
        </p:blipFill>
        <p:spPr>
          <a:xfrm>
            <a:off x="4477138" y="324852"/>
            <a:ext cx="7205525" cy="3160295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4" y="3289383"/>
            <a:ext cx="53038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357" y="612074"/>
            <a:ext cx="8911687" cy="1280890"/>
          </a:xfrm>
        </p:spPr>
        <p:txBody>
          <a:bodyPr/>
          <a:lstStyle/>
          <a:p>
            <a:r>
              <a:rPr lang="es-EC" dirty="0"/>
              <a:t>Ingeniería de Detalle</a:t>
            </a:r>
          </a:p>
        </p:txBody>
      </p:sp>
      <p:sp>
        <p:nvSpPr>
          <p:cNvPr id="5" name="Rectángulo 4">
            <a:hlinkClick r:id="rId2" action="ppaction://hlinksldjump"/>
          </p:cNvPr>
          <p:cNvSpPr/>
          <p:nvPr/>
        </p:nvSpPr>
        <p:spPr>
          <a:xfrm>
            <a:off x="4927206" y="1872907"/>
            <a:ext cx="287198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Tamaño del Proyecto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hlinkClick r:id="rId3" action="ppaction://hlinksldjump"/>
          </p:cNvPr>
          <p:cNvSpPr/>
          <p:nvPr/>
        </p:nvSpPr>
        <p:spPr>
          <a:xfrm>
            <a:off x="5088191" y="4410782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Diagrama de flujo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hlinkClick r:id="rId4" action="ppaction://hlinksldjump"/>
          </p:cNvPr>
          <p:cNvSpPr/>
          <p:nvPr/>
        </p:nvSpPr>
        <p:spPr>
          <a:xfrm>
            <a:off x="3295253" y="3065981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Localización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hlinkClick r:id="rId5" action="ppaction://hlinksldjump"/>
          </p:cNvPr>
          <p:cNvSpPr/>
          <p:nvPr/>
        </p:nvSpPr>
        <p:spPr>
          <a:xfrm>
            <a:off x="7157390" y="3071003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Ingeniería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Tamaño del Proyecto</a:t>
            </a:r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9051"/>
          <a:stretch/>
        </p:blipFill>
        <p:spPr>
          <a:xfrm>
            <a:off x="2494588" y="1529224"/>
            <a:ext cx="7166770" cy="45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Localización</a:t>
            </a:r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0" name="Imagen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1472" r="11914" b="7626"/>
          <a:stretch>
            <a:fillRect/>
          </a:stretch>
        </p:blipFill>
        <p:spPr bwMode="auto">
          <a:xfrm>
            <a:off x="1639469" y="2444234"/>
            <a:ext cx="44513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40" y="792552"/>
            <a:ext cx="5385472" cy="29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57" y="4054643"/>
            <a:ext cx="5404038" cy="20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Ingeniería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05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673" y="287226"/>
            <a:ext cx="8911687" cy="1280890"/>
          </a:xfrm>
        </p:spPr>
        <p:txBody>
          <a:bodyPr/>
          <a:lstStyle/>
          <a:p>
            <a:r>
              <a:rPr lang="es-EC" dirty="0" smtClean="0"/>
              <a:t>Diagrama de flujo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7" y="1096113"/>
            <a:ext cx="6219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trella de 6 puntas 4">
            <a:hlinkClick r:id="rId3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6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Ambiental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64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Financiero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00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Financiero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63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Financiero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34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1141" y="1455737"/>
            <a:ext cx="4679950" cy="1584325"/>
            <a:chOff x="2208" y="2160"/>
            <a:chExt cx="2928" cy="960"/>
          </a:xfrm>
        </p:grpSpPr>
        <p:sp>
          <p:nvSpPr>
            <p:cNvPr id="7184" name="Rectangle 3"/>
            <p:cNvSpPr>
              <a:spLocks noChangeArrowheads="1"/>
            </p:cNvSpPr>
            <p:nvPr/>
          </p:nvSpPr>
          <p:spPr bwMode="auto">
            <a:xfrm>
              <a:off x="2208" y="2160"/>
              <a:ext cx="2928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EC" b="1">
                <a:latin typeface="Calibri" panose="020F0502020204030204" pitchFamily="34" charset="0"/>
              </a:endParaRPr>
            </a:p>
          </p:txBody>
        </p:sp>
        <p:sp>
          <p:nvSpPr>
            <p:cNvPr id="7185" name="Text Box 4"/>
            <p:cNvSpPr txBox="1">
              <a:spLocks noChangeArrowheads="1"/>
            </p:cNvSpPr>
            <p:nvPr/>
          </p:nvSpPr>
          <p:spPr bwMode="auto">
            <a:xfrm>
              <a:off x="2280" y="2337"/>
              <a:ext cx="2784" cy="61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EC" sz="2000" b="1" dirty="0" smtClean="0">
                  <a:latin typeface="Calibri" panose="020F0502020204030204" pitchFamily="34" charset="0"/>
                </a:rPr>
                <a:t>Deficiente mantenimiento preventivo de los vehículos de la zona urbana del Distrito Metropolitano de Quito</a:t>
              </a:r>
              <a:endParaRPr lang="es-ES" altLang="es-EC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18362" y="3752057"/>
            <a:ext cx="1981200" cy="1316038"/>
            <a:chOff x="384" y="912"/>
            <a:chExt cx="1248" cy="829"/>
          </a:xfrm>
        </p:grpSpPr>
        <p:sp>
          <p:nvSpPr>
            <p:cNvPr id="7182" name="AutoShape 6"/>
            <p:cNvSpPr>
              <a:spLocks noChangeArrowheads="1"/>
            </p:cNvSpPr>
            <p:nvPr/>
          </p:nvSpPr>
          <p:spPr bwMode="auto">
            <a:xfrm>
              <a:off x="384" y="912"/>
              <a:ext cx="1248" cy="816"/>
            </a:xfrm>
            <a:prstGeom prst="rightArrow">
              <a:avLst>
                <a:gd name="adj1" fmla="val 50000"/>
                <a:gd name="adj2" fmla="val 382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EC">
                <a:latin typeface="Calibri" panose="020F0502020204030204" pitchFamily="34" charset="0"/>
              </a:endParaRPr>
            </a:p>
          </p:txBody>
        </p:sp>
        <p:sp>
          <p:nvSpPr>
            <p:cNvPr id="7183" name="AutoShape 7"/>
            <p:cNvSpPr>
              <a:spLocks noChangeArrowheads="1"/>
            </p:cNvSpPr>
            <p:nvPr/>
          </p:nvSpPr>
          <p:spPr bwMode="auto">
            <a:xfrm>
              <a:off x="411" y="916"/>
              <a:ext cx="1152" cy="825"/>
            </a:xfrm>
            <a:prstGeom prst="rightArrow">
              <a:avLst>
                <a:gd name="adj1" fmla="val 48954"/>
                <a:gd name="adj2" fmla="val 35853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C" b="1" dirty="0">
                  <a:latin typeface="Calibri" panose="020F0502020204030204" pitchFamily="34" charset="0"/>
                </a:rPr>
                <a:t>SITUACIÓN </a:t>
              </a:r>
            </a:p>
            <a:p>
              <a:pPr algn="ctr" eaLnBrk="1" hangingPunct="1"/>
              <a:r>
                <a:rPr lang="es-ES" altLang="es-EC" b="1" dirty="0">
                  <a:latin typeface="Calibri" panose="020F0502020204030204" pitchFamily="34" charset="0"/>
                </a:rPr>
                <a:t>DESEABLE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257800" y="3495676"/>
            <a:ext cx="3657600" cy="1828800"/>
            <a:chOff x="2064" y="480"/>
            <a:chExt cx="2304" cy="1056"/>
          </a:xfrm>
        </p:grpSpPr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2064" y="480"/>
              <a:ext cx="2304" cy="105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6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EC" b="1">
                <a:latin typeface="Calibri" panose="020F0502020204030204" pitchFamily="34" charset="0"/>
              </a:endParaRP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2101" y="618"/>
              <a:ext cx="2208" cy="7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C" sz="2000" dirty="0"/>
                <a:t>Parque automotor mas eficiente y sustentable en la zona urbana del Distrito Metropolitano de Quito.</a:t>
              </a:r>
              <a:endParaRPr lang="es-ES" altLang="es-EC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477037" y="1772205"/>
            <a:ext cx="1981200" cy="990600"/>
            <a:chOff x="432" y="1968"/>
            <a:chExt cx="1248" cy="624"/>
          </a:xfrm>
        </p:grpSpPr>
        <p:sp>
          <p:nvSpPr>
            <p:cNvPr id="7178" name="AutoShape 12"/>
            <p:cNvSpPr>
              <a:spLocks noChangeArrowheads="1"/>
            </p:cNvSpPr>
            <p:nvPr/>
          </p:nvSpPr>
          <p:spPr bwMode="auto">
            <a:xfrm>
              <a:off x="432" y="1968"/>
              <a:ext cx="1248" cy="624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EC">
                <a:latin typeface="Calibri" panose="020F0502020204030204" pitchFamily="34" charset="0"/>
              </a:endParaRP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532" y="2160"/>
              <a:ext cx="8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C" b="1" dirty="0">
                  <a:latin typeface="Calibri" panose="020F0502020204030204" pitchFamily="34" charset="0"/>
                </a:rPr>
                <a:t>PROBLEMA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0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9" y="624110"/>
            <a:ext cx="11307101" cy="62338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Idea y Perfil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97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Legal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80" y="395510"/>
            <a:ext cx="1788973" cy="15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es-EC" dirty="0" smtClean="0"/>
              <a:t>Actividad: </a:t>
            </a:r>
            <a:r>
              <a:rPr lang="es-EC" dirty="0"/>
              <a:t>Comercio al por mayor y al por menor; reparación de vehículos automotores y motocicletas.  </a:t>
            </a:r>
            <a:endParaRPr lang="es-EC" dirty="0" smtClean="0"/>
          </a:p>
          <a:p>
            <a:pPr lvl="1"/>
            <a:r>
              <a:rPr lang="es-EC" dirty="0"/>
              <a:t>Mantenimiento y Reparación de Vehículos </a:t>
            </a:r>
            <a:r>
              <a:rPr lang="es-EC" dirty="0" smtClean="0"/>
              <a:t>Automotores.</a:t>
            </a:r>
          </a:p>
          <a:p>
            <a:pPr lvl="1"/>
            <a:endParaRPr lang="es-EC" dirty="0"/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72583"/>
              </p:ext>
            </p:extLst>
          </p:nvPr>
        </p:nvGraphicFramePr>
        <p:xfrm>
          <a:off x="2884633" y="3315287"/>
          <a:ext cx="8200708" cy="352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0354"/>
                <a:gridCol w="4100354"/>
              </a:tblGrid>
              <a:tr h="2112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Institución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Documentación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7686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Servicio de Rentas Internas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Obtención del registro Único de Contribuyentes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565299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Instituto Ecuatoriano de Seguridad Social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Obtención del Número Patronal para afiliar a los trabajadores al Instituto Ecuatoriano de Seguridad social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2000"/>
                      </a:schemeClr>
                    </a:solidFill>
                  </a:tcPr>
                </a:tc>
              </a:tr>
              <a:tr h="37686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Cámara de la Producción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Afiliación a la Cámara de la Producción respectiva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753733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Municipio de Quito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Obtención de la Patente Municipal para ejercer una actividad comercial y operar en el Distrito Metropolitano de Quito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9421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El permiso de rotulación y publicidad exterior le permite colocar mensajes publicitarios (rótulos, letreros, etc.) en espacios públicos o inmuebles de propiedad privada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de Mercado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992451" y="1526173"/>
            <a:ext cx="287198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Estructura del Mercado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hlinkClick r:id="rId2" action="ppaction://hlinksldjump"/>
          </p:cNvPr>
          <p:cNvSpPr/>
          <p:nvPr/>
        </p:nvSpPr>
        <p:spPr>
          <a:xfrm>
            <a:off x="5773759" y="3877921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Oferta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hlinkClick r:id="rId3" action="ppaction://hlinksldjump"/>
          </p:cNvPr>
          <p:cNvSpPr/>
          <p:nvPr/>
        </p:nvSpPr>
        <p:spPr>
          <a:xfrm>
            <a:off x="5773759" y="3139289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Demanda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73759" y="5319076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Plaza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hlinkClick r:id="rId4" action="ppaction://hlinksldjump"/>
          </p:cNvPr>
          <p:cNvSpPr/>
          <p:nvPr/>
        </p:nvSpPr>
        <p:spPr>
          <a:xfrm>
            <a:off x="5773759" y="4616553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Precio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hlinkClick r:id="rId5" action="ppaction://hlinksldjump"/>
          </p:cNvPr>
          <p:cNvSpPr/>
          <p:nvPr/>
        </p:nvSpPr>
        <p:spPr>
          <a:xfrm>
            <a:off x="5773759" y="2364371"/>
            <a:ext cx="2550018" cy="566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Producto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Producto</a:t>
            </a:r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54" y="1742113"/>
            <a:ext cx="2961861" cy="17225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2881" y="1414850"/>
            <a:ext cx="3469171" cy="2377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668" y="3965712"/>
            <a:ext cx="3110632" cy="21014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078" y="3923992"/>
            <a:ext cx="344887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Demanda</a:t>
            </a:r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Gráfico 11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6593" r="7878" b="10638"/>
          <a:stretch>
            <a:fillRect/>
          </a:stretch>
        </p:blipFill>
        <p:spPr bwMode="auto">
          <a:xfrm>
            <a:off x="7964487" y="3678890"/>
            <a:ext cx="23002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3" y="1618456"/>
            <a:ext cx="17922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áfico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0208" r="2538" b="877"/>
          <a:stretch>
            <a:fillRect/>
          </a:stretch>
        </p:blipFill>
        <p:spPr bwMode="auto">
          <a:xfrm>
            <a:off x="1490178" y="3250571"/>
            <a:ext cx="5029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39052" r="38322" b="24608"/>
          <a:stretch>
            <a:fillRect/>
          </a:stretch>
        </p:blipFill>
        <p:spPr bwMode="auto">
          <a:xfrm>
            <a:off x="7964487" y="967581"/>
            <a:ext cx="3540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Oferta</a:t>
            </a:r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37" y="609281"/>
            <a:ext cx="6364095" cy="129571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59060" y="3701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970837" y="59112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2940" y="2085644"/>
            <a:ext cx="3535793" cy="220663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6" y="1634915"/>
            <a:ext cx="3695120" cy="25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32" y="4239122"/>
            <a:ext cx="35655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91" y="4121019"/>
            <a:ext cx="3575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Precio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Estrella de 6 puntas 3">
            <a:hlinkClick r:id="rId2" action="ppaction://hlinksldjump"/>
          </p:cNvPr>
          <p:cNvSpPr/>
          <p:nvPr/>
        </p:nvSpPr>
        <p:spPr>
          <a:xfrm>
            <a:off x="11745532" y="6362163"/>
            <a:ext cx="399245" cy="4634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599</TotalTime>
  <Words>241</Words>
  <Application>Microsoft Office PowerPoint</Application>
  <PresentationFormat>Panorámica</PresentationFormat>
  <Paragraphs>50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 3</vt:lpstr>
      <vt:lpstr>Espiral</vt:lpstr>
      <vt:lpstr>SERVICIOS DE MONITOREO Y MANTENIMIENTO PREDICTIVO Y PREVENTIVO VEHICULAR A DOMICILIO PARA LA ZONA URBANA DEL DISTRITO METROPOLITANO DE QUITO</vt:lpstr>
      <vt:lpstr>Presentación de PowerPoint</vt:lpstr>
      <vt:lpstr>Idea y Perfil</vt:lpstr>
      <vt:lpstr>Estudio Legal</vt:lpstr>
      <vt:lpstr>Estudio de Mercado</vt:lpstr>
      <vt:lpstr>Producto</vt:lpstr>
      <vt:lpstr>Demanda</vt:lpstr>
      <vt:lpstr>Oferta</vt:lpstr>
      <vt:lpstr>Precio</vt:lpstr>
      <vt:lpstr>Plaza</vt:lpstr>
      <vt:lpstr>Ingeniería de Detalle</vt:lpstr>
      <vt:lpstr>Tamaño del Proyecto</vt:lpstr>
      <vt:lpstr>Localización</vt:lpstr>
      <vt:lpstr>Ingeniería</vt:lpstr>
      <vt:lpstr>Diagrama de flujo</vt:lpstr>
      <vt:lpstr>Estudio Ambiental</vt:lpstr>
      <vt:lpstr>Estudio Financiero</vt:lpstr>
      <vt:lpstr>Estudio Financiero</vt:lpstr>
      <vt:lpstr>Estudio Financiero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DE MONITOREO Y MANTENIMIENTO PREDICTIVO Y PREVENTIVO VEHICULAR A DOMICILIO PARA LA ZONA URBANA DEL DISTRITO METROPOLITANO DE QUITO</dc:title>
  <dc:creator>Carlos Ponce</dc:creator>
  <cp:lastModifiedBy>Carlos Ponce</cp:lastModifiedBy>
  <cp:revision>22</cp:revision>
  <dcterms:created xsi:type="dcterms:W3CDTF">2015-04-18T22:12:08Z</dcterms:created>
  <dcterms:modified xsi:type="dcterms:W3CDTF">2015-04-26T01:13:22Z</dcterms:modified>
</cp:coreProperties>
</file>