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1"/>
  </p:notesMasterIdLst>
  <p:sldIdLst>
    <p:sldId id="318" r:id="rId2"/>
    <p:sldId id="315" r:id="rId3"/>
    <p:sldId id="289" r:id="rId4"/>
    <p:sldId id="316" r:id="rId5"/>
    <p:sldId id="317" r:id="rId6"/>
    <p:sldId id="259" r:id="rId7"/>
    <p:sldId id="260" r:id="rId8"/>
    <p:sldId id="261" r:id="rId9"/>
    <p:sldId id="347" r:id="rId10"/>
    <p:sldId id="320" r:id="rId11"/>
    <p:sldId id="321" r:id="rId12"/>
    <p:sldId id="322" r:id="rId13"/>
    <p:sldId id="323" r:id="rId14"/>
    <p:sldId id="324" r:id="rId15"/>
    <p:sldId id="337" r:id="rId16"/>
    <p:sldId id="338" r:id="rId17"/>
    <p:sldId id="325" r:id="rId18"/>
    <p:sldId id="327" r:id="rId19"/>
    <p:sldId id="329" r:id="rId20"/>
    <p:sldId id="331" r:id="rId21"/>
    <p:sldId id="332" r:id="rId22"/>
    <p:sldId id="333" r:id="rId23"/>
    <p:sldId id="334" r:id="rId24"/>
    <p:sldId id="335" r:id="rId25"/>
    <p:sldId id="344" r:id="rId26"/>
    <p:sldId id="345" r:id="rId27"/>
    <p:sldId id="340" r:id="rId28"/>
    <p:sldId id="346" r:id="rId29"/>
    <p:sldId id="273"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8FB837D-C827-4EFA-A057-4D05807E0F7C}" styleName="Estilo temático 1 - Énfasis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90" d="100"/>
          <a:sy n="90" d="100"/>
        </p:scale>
        <p:origin x="-1398" y="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235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image" Target="../media/image3.png"/><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png"/></Relationships>
</file>

<file path=ppt/diagrams/_rels/drawing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image" Target="../media/image3.png"/><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F96FB2E-C7CA-4BA8-A3E9-9D94D5A03F1D}"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s-EC"/>
        </a:p>
      </dgm:t>
    </dgm:pt>
    <dgm:pt modelId="{1BE07A6E-EEB5-4D16-B7DB-5F67E551C9FC}">
      <dgm:prSet phldrT="[Texto]" custT="1"/>
      <dgm:spPr>
        <a:blipFill rotWithShape="0">
          <a:blip xmlns:r="http://schemas.openxmlformats.org/officeDocument/2006/relationships" r:embed="rId1"/>
          <a:stretch>
            <a:fillRect/>
          </a:stretch>
        </a:blipFill>
      </dgm:spPr>
      <dgm:t>
        <a:bodyPr/>
        <a:lstStyle/>
        <a:p>
          <a:r>
            <a:rPr lang="es-EC" sz="600" b="1" dirty="0" smtClean="0">
              <a:latin typeface="Arial" panose="020B0604020202020204" pitchFamily="34" charset="0"/>
              <a:cs typeface="Arial" panose="020B0604020202020204" pitchFamily="34" charset="0"/>
            </a:rPr>
            <a:t>NARCOTRÁFICO</a:t>
          </a:r>
          <a:endParaRPr lang="es-EC" sz="600" b="1" dirty="0">
            <a:latin typeface="Arial" panose="020B0604020202020204" pitchFamily="34" charset="0"/>
            <a:cs typeface="Arial" panose="020B0604020202020204" pitchFamily="34" charset="0"/>
          </a:endParaRPr>
        </a:p>
      </dgm:t>
    </dgm:pt>
    <dgm:pt modelId="{794E48F2-C2D8-44CC-8195-57DCC225CE52}" type="parTrans" cxnId="{4FAA7C62-DC9E-4A98-AD25-5334B735C8D2}">
      <dgm:prSet/>
      <dgm:spPr/>
      <dgm:t>
        <a:bodyPr/>
        <a:lstStyle/>
        <a:p>
          <a:endParaRPr lang="es-EC"/>
        </a:p>
      </dgm:t>
    </dgm:pt>
    <dgm:pt modelId="{B4B5C8D7-32BA-4F8E-BE1F-569A1816140C}" type="sibTrans" cxnId="{4FAA7C62-DC9E-4A98-AD25-5334B735C8D2}">
      <dgm:prSet/>
      <dgm:spPr>
        <a:solidFill>
          <a:srgbClr val="FF0000"/>
        </a:solidFill>
      </dgm:spPr>
      <dgm:t>
        <a:bodyPr/>
        <a:lstStyle/>
        <a:p>
          <a:endParaRPr lang="es-EC" dirty="0"/>
        </a:p>
      </dgm:t>
    </dgm:pt>
    <dgm:pt modelId="{DF3FD132-3C1D-4C21-99A0-E2B6AC86A169}">
      <dgm:prSet phldrT="[Texto]"/>
      <dgm:spPr>
        <a:blipFill rotWithShape="0">
          <a:blip xmlns:r="http://schemas.openxmlformats.org/officeDocument/2006/relationships" r:embed="rId2"/>
          <a:stretch>
            <a:fillRect/>
          </a:stretch>
        </a:blipFill>
      </dgm:spPr>
      <dgm:t>
        <a:bodyPr/>
        <a:lstStyle/>
        <a:p>
          <a:r>
            <a:rPr lang="es-EC" b="1" dirty="0" smtClean="0">
              <a:latin typeface="Arial" panose="020B0604020202020204" pitchFamily="34" charset="0"/>
              <a:cs typeface="Arial" panose="020B0604020202020204" pitchFamily="34" charset="0"/>
            </a:rPr>
            <a:t>TERRORISMO</a:t>
          </a:r>
          <a:endParaRPr lang="es-EC" b="1" dirty="0">
            <a:latin typeface="Arial" panose="020B0604020202020204" pitchFamily="34" charset="0"/>
            <a:cs typeface="Arial" panose="020B0604020202020204" pitchFamily="34" charset="0"/>
          </a:endParaRPr>
        </a:p>
      </dgm:t>
    </dgm:pt>
    <dgm:pt modelId="{26166DE4-C8F7-4B08-86C3-690F9F16E5C0}" type="parTrans" cxnId="{8EFC6075-995E-41A2-B503-C5BA3987B116}">
      <dgm:prSet/>
      <dgm:spPr/>
      <dgm:t>
        <a:bodyPr/>
        <a:lstStyle/>
        <a:p>
          <a:endParaRPr lang="es-EC"/>
        </a:p>
      </dgm:t>
    </dgm:pt>
    <dgm:pt modelId="{E1553E8C-1DC2-4440-B447-44C068E43F6C}" type="sibTrans" cxnId="{8EFC6075-995E-41A2-B503-C5BA3987B116}">
      <dgm:prSet/>
      <dgm:spPr/>
      <dgm:t>
        <a:bodyPr/>
        <a:lstStyle/>
        <a:p>
          <a:endParaRPr lang="es-EC" dirty="0"/>
        </a:p>
      </dgm:t>
    </dgm:pt>
    <dgm:pt modelId="{B28A35F3-1187-4E37-BDA1-7CAA16411CE4}">
      <dgm:prSet phldrT="[Texto]" custT="1"/>
      <dgm:spPr>
        <a:blipFill rotWithShape="0">
          <a:blip xmlns:r="http://schemas.openxmlformats.org/officeDocument/2006/relationships" r:embed="rId3"/>
          <a:stretch>
            <a:fillRect/>
          </a:stretch>
        </a:blipFill>
      </dgm:spPr>
      <dgm:t>
        <a:bodyPr/>
        <a:lstStyle/>
        <a:p>
          <a:r>
            <a:rPr lang="es-EC" sz="800" b="1" dirty="0" smtClean="0">
              <a:solidFill>
                <a:srgbClr val="FF0000"/>
              </a:solidFill>
              <a:latin typeface="Arial" panose="020B0604020202020204" pitchFamily="34" charset="0"/>
              <a:cs typeface="Arial" panose="020B0604020202020204" pitchFamily="34" charset="0"/>
            </a:rPr>
            <a:t>TRÁFICO DE </a:t>
          </a:r>
        </a:p>
        <a:p>
          <a:r>
            <a:rPr lang="es-EC" sz="800" b="1" dirty="0" smtClean="0">
              <a:solidFill>
                <a:srgbClr val="FF0000"/>
              </a:solidFill>
              <a:latin typeface="Arial" panose="020B0604020202020204" pitchFamily="34" charset="0"/>
              <a:cs typeface="Arial" panose="020B0604020202020204" pitchFamily="34" charset="0"/>
            </a:rPr>
            <a:t>ARMAS</a:t>
          </a:r>
          <a:endParaRPr lang="es-EC" sz="800" b="1" dirty="0">
            <a:solidFill>
              <a:srgbClr val="FF0000"/>
            </a:solidFill>
            <a:latin typeface="Arial" panose="020B0604020202020204" pitchFamily="34" charset="0"/>
            <a:cs typeface="Arial" panose="020B0604020202020204" pitchFamily="34" charset="0"/>
          </a:endParaRPr>
        </a:p>
      </dgm:t>
    </dgm:pt>
    <dgm:pt modelId="{A5AE6372-155C-4F4B-996B-AD554EAFCAA7}" type="parTrans" cxnId="{011A8360-BA79-4D10-9F10-AB5AD3770C2B}">
      <dgm:prSet/>
      <dgm:spPr/>
      <dgm:t>
        <a:bodyPr/>
        <a:lstStyle/>
        <a:p>
          <a:endParaRPr lang="es-EC"/>
        </a:p>
      </dgm:t>
    </dgm:pt>
    <dgm:pt modelId="{75ED7828-AD7F-4F57-960A-F19242977DED}" type="sibTrans" cxnId="{011A8360-BA79-4D10-9F10-AB5AD3770C2B}">
      <dgm:prSet/>
      <dgm:spPr>
        <a:solidFill>
          <a:srgbClr val="FF0000"/>
        </a:solidFill>
      </dgm:spPr>
      <dgm:t>
        <a:bodyPr/>
        <a:lstStyle/>
        <a:p>
          <a:endParaRPr lang="es-EC" dirty="0"/>
        </a:p>
      </dgm:t>
    </dgm:pt>
    <dgm:pt modelId="{9F1D1833-67D4-4831-A1EC-81A600337977}">
      <dgm:prSet custT="1"/>
      <dgm:spPr>
        <a:blipFill rotWithShape="0">
          <a:blip xmlns:r="http://schemas.openxmlformats.org/officeDocument/2006/relationships" r:embed="rId4"/>
          <a:stretch>
            <a:fillRect/>
          </a:stretch>
        </a:blipFill>
      </dgm:spPr>
      <dgm:t>
        <a:bodyPr/>
        <a:lstStyle/>
        <a:p>
          <a:r>
            <a:rPr lang="es-EC" sz="800" b="1" dirty="0" smtClean="0">
              <a:solidFill>
                <a:schemeClr val="bg1"/>
              </a:solidFill>
              <a:latin typeface="Arial" panose="020B0604020202020204" pitchFamily="34" charset="0"/>
              <a:cs typeface="Arial" panose="020B0604020202020204" pitchFamily="34" charset="0"/>
            </a:rPr>
            <a:t>SABOTAJES</a:t>
          </a:r>
          <a:endParaRPr lang="es-EC" sz="800" b="1" dirty="0">
            <a:solidFill>
              <a:schemeClr val="bg1"/>
            </a:solidFill>
            <a:latin typeface="Arial" panose="020B0604020202020204" pitchFamily="34" charset="0"/>
            <a:cs typeface="Arial" panose="020B0604020202020204" pitchFamily="34" charset="0"/>
          </a:endParaRPr>
        </a:p>
      </dgm:t>
    </dgm:pt>
    <dgm:pt modelId="{72B168F9-846F-4B62-9B46-FC74A9108858}" type="parTrans" cxnId="{C3502D68-3EB1-47AF-AAA7-595923CCE43E}">
      <dgm:prSet/>
      <dgm:spPr/>
      <dgm:t>
        <a:bodyPr/>
        <a:lstStyle/>
        <a:p>
          <a:endParaRPr lang="es-EC"/>
        </a:p>
      </dgm:t>
    </dgm:pt>
    <dgm:pt modelId="{0D31FEFB-CD93-4B61-92F2-C1F2C19B0CF2}" type="sibTrans" cxnId="{C3502D68-3EB1-47AF-AAA7-595923CCE43E}">
      <dgm:prSet/>
      <dgm:spPr>
        <a:solidFill>
          <a:srgbClr val="FF0000"/>
        </a:solidFill>
      </dgm:spPr>
      <dgm:t>
        <a:bodyPr/>
        <a:lstStyle/>
        <a:p>
          <a:endParaRPr lang="es-EC" dirty="0"/>
        </a:p>
      </dgm:t>
    </dgm:pt>
    <dgm:pt modelId="{5B89989E-630F-4CE7-8253-ED1EBF6B2A16}">
      <dgm:prSet/>
      <dgm:spPr>
        <a:blipFill rotWithShape="0">
          <a:blip xmlns:r="http://schemas.openxmlformats.org/officeDocument/2006/relationships" r:embed="rId5"/>
          <a:stretch>
            <a:fillRect/>
          </a:stretch>
        </a:blipFill>
      </dgm:spPr>
      <dgm:t>
        <a:bodyPr/>
        <a:lstStyle/>
        <a:p>
          <a:r>
            <a:rPr lang="es-EC" b="1" dirty="0" smtClean="0">
              <a:latin typeface="Arial" panose="020B0604020202020204" pitchFamily="34" charset="0"/>
              <a:cs typeface="Arial" panose="020B0604020202020204" pitchFamily="34" charset="0"/>
            </a:rPr>
            <a:t>COYOTERISMO</a:t>
          </a:r>
          <a:endParaRPr lang="es-EC" b="1" dirty="0">
            <a:latin typeface="Arial" panose="020B0604020202020204" pitchFamily="34" charset="0"/>
            <a:cs typeface="Arial" panose="020B0604020202020204" pitchFamily="34" charset="0"/>
          </a:endParaRPr>
        </a:p>
      </dgm:t>
    </dgm:pt>
    <dgm:pt modelId="{AC5E0DF6-D125-4181-ABB8-D455B74F917B}" type="parTrans" cxnId="{EB7B6FF6-DC8E-4348-A581-6854966E22B1}">
      <dgm:prSet/>
      <dgm:spPr/>
      <dgm:t>
        <a:bodyPr/>
        <a:lstStyle/>
        <a:p>
          <a:endParaRPr lang="es-EC"/>
        </a:p>
      </dgm:t>
    </dgm:pt>
    <dgm:pt modelId="{07BEA7D6-804C-4D1A-8855-9E1BE0628F8F}" type="sibTrans" cxnId="{EB7B6FF6-DC8E-4348-A581-6854966E22B1}">
      <dgm:prSet/>
      <dgm:spPr>
        <a:solidFill>
          <a:srgbClr val="FF0000"/>
        </a:solidFill>
      </dgm:spPr>
      <dgm:t>
        <a:bodyPr/>
        <a:lstStyle/>
        <a:p>
          <a:endParaRPr lang="es-EC" dirty="0"/>
        </a:p>
      </dgm:t>
    </dgm:pt>
    <dgm:pt modelId="{87332D66-6C21-41D5-9A8F-B40885880864}">
      <dgm:prSet custT="1"/>
      <dgm:spPr>
        <a:blipFill rotWithShape="0">
          <a:blip xmlns:r="http://schemas.openxmlformats.org/officeDocument/2006/relationships" r:embed="rId6"/>
          <a:stretch>
            <a:fillRect/>
          </a:stretch>
        </a:blipFill>
      </dgm:spPr>
      <dgm:t>
        <a:bodyPr/>
        <a:lstStyle/>
        <a:p>
          <a:r>
            <a:rPr lang="es-EC" sz="700" b="1" dirty="0" smtClean="0">
              <a:solidFill>
                <a:schemeClr val="tx1"/>
              </a:solidFill>
              <a:latin typeface="Arial" panose="020B0604020202020204" pitchFamily="34" charset="0"/>
              <a:cs typeface="Arial" panose="020B0604020202020204" pitchFamily="34" charset="0"/>
            </a:rPr>
            <a:t>CONTRABANDO DE MERCADERÍAS</a:t>
          </a:r>
          <a:endParaRPr lang="es-EC" sz="700" b="1" dirty="0">
            <a:solidFill>
              <a:schemeClr val="tx1"/>
            </a:solidFill>
            <a:latin typeface="Arial" panose="020B0604020202020204" pitchFamily="34" charset="0"/>
            <a:cs typeface="Arial" panose="020B0604020202020204" pitchFamily="34" charset="0"/>
          </a:endParaRPr>
        </a:p>
      </dgm:t>
    </dgm:pt>
    <dgm:pt modelId="{5185F6FF-FF32-41FA-9F63-A333F137CF69}" type="parTrans" cxnId="{B99BFDBC-794A-4669-A0A1-3F868F9FD7E2}">
      <dgm:prSet/>
      <dgm:spPr/>
      <dgm:t>
        <a:bodyPr/>
        <a:lstStyle/>
        <a:p>
          <a:endParaRPr lang="es-EC"/>
        </a:p>
      </dgm:t>
    </dgm:pt>
    <dgm:pt modelId="{863C6AA5-3AC8-4677-847F-680171EEE0AB}" type="sibTrans" cxnId="{B99BFDBC-794A-4669-A0A1-3F868F9FD7E2}">
      <dgm:prSet/>
      <dgm:spPr>
        <a:solidFill>
          <a:srgbClr val="FF0000"/>
        </a:solidFill>
      </dgm:spPr>
      <dgm:t>
        <a:bodyPr/>
        <a:lstStyle/>
        <a:p>
          <a:endParaRPr lang="es-EC" dirty="0"/>
        </a:p>
      </dgm:t>
    </dgm:pt>
    <dgm:pt modelId="{45720664-82C3-4E57-B132-9180A21169DA}">
      <dgm:prSet custT="1"/>
      <dgm:spPr>
        <a:blipFill rotWithShape="0">
          <a:blip xmlns:r="http://schemas.openxmlformats.org/officeDocument/2006/relationships" r:embed="rId7"/>
          <a:stretch>
            <a:fillRect/>
          </a:stretch>
        </a:blipFill>
      </dgm:spPr>
      <dgm:t>
        <a:bodyPr/>
        <a:lstStyle/>
        <a:p>
          <a:r>
            <a:rPr lang="es-EC" sz="800" b="1" dirty="0" smtClean="0">
              <a:solidFill>
                <a:srgbClr val="FF0000"/>
              </a:solidFill>
              <a:latin typeface="Arial" panose="020B0604020202020204" pitchFamily="34" charset="0"/>
              <a:cs typeface="Arial" panose="020B0604020202020204" pitchFamily="34" charset="0"/>
            </a:rPr>
            <a:t>CONATOS DE INCENDIOS</a:t>
          </a:r>
          <a:endParaRPr lang="es-EC" sz="800" b="1" dirty="0">
            <a:solidFill>
              <a:srgbClr val="FF0000"/>
            </a:solidFill>
            <a:latin typeface="Arial" panose="020B0604020202020204" pitchFamily="34" charset="0"/>
            <a:cs typeface="Arial" panose="020B0604020202020204" pitchFamily="34" charset="0"/>
          </a:endParaRPr>
        </a:p>
      </dgm:t>
    </dgm:pt>
    <dgm:pt modelId="{8FDAE590-B0A3-4062-942F-554E894C9BD7}" type="parTrans" cxnId="{0C5ED14A-BDD1-4EF7-A790-7F04E3A98950}">
      <dgm:prSet/>
      <dgm:spPr/>
      <dgm:t>
        <a:bodyPr/>
        <a:lstStyle/>
        <a:p>
          <a:endParaRPr lang="es-EC"/>
        </a:p>
      </dgm:t>
    </dgm:pt>
    <dgm:pt modelId="{F867584E-2C26-4459-85E5-A5A8C5A1ECA5}" type="sibTrans" cxnId="{0C5ED14A-BDD1-4EF7-A790-7F04E3A98950}">
      <dgm:prSet/>
      <dgm:spPr>
        <a:solidFill>
          <a:srgbClr val="FF0000"/>
        </a:solidFill>
      </dgm:spPr>
      <dgm:t>
        <a:bodyPr/>
        <a:lstStyle/>
        <a:p>
          <a:endParaRPr lang="es-EC" dirty="0"/>
        </a:p>
      </dgm:t>
    </dgm:pt>
    <dgm:pt modelId="{3D6DF047-8623-4D46-BC3D-5ECEEFE81336}">
      <dgm:prSet phldrT="[Texto]" custT="1"/>
      <dgm:spPr>
        <a:blipFill rotWithShape="0">
          <a:blip xmlns:r="http://schemas.openxmlformats.org/officeDocument/2006/relationships" r:embed="rId8"/>
          <a:stretch>
            <a:fillRect/>
          </a:stretch>
        </a:blipFill>
      </dgm:spPr>
      <dgm:t>
        <a:bodyPr/>
        <a:lstStyle/>
        <a:p>
          <a:r>
            <a:rPr lang="es-EC" sz="700" b="1" dirty="0" smtClean="0">
              <a:latin typeface="Arial" panose="020B0604020202020204" pitchFamily="34" charset="0"/>
              <a:cs typeface="Arial" panose="020B0604020202020204" pitchFamily="34" charset="0"/>
            </a:rPr>
            <a:t>DERRAME DE HIDROCARBUROS</a:t>
          </a:r>
          <a:endParaRPr lang="es-EC" sz="700" b="1" dirty="0">
            <a:latin typeface="Arial" panose="020B0604020202020204" pitchFamily="34" charset="0"/>
            <a:cs typeface="Arial" panose="020B0604020202020204" pitchFamily="34" charset="0"/>
          </a:endParaRPr>
        </a:p>
      </dgm:t>
    </dgm:pt>
    <dgm:pt modelId="{7C3E7166-3DDE-408C-A792-CAE4859C0D5B}" type="sibTrans" cxnId="{A9944261-0096-40EE-9B92-02668E3D8D26}">
      <dgm:prSet/>
      <dgm:spPr>
        <a:solidFill>
          <a:srgbClr val="FF0000"/>
        </a:solidFill>
      </dgm:spPr>
      <dgm:t>
        <a:bodyPr/>
        <a:lstStyle/>
        <a:p>
          <a:endParaRPr lang="es-EC" dirty="0"/>
        </a:p>
      </dgm:t>
    </dgm:pt>
    <dgm:pt modelId="{90BBE09F-D1FE-4909-B29F-662FD4548BB8}" type="parTrans" cxnId="{A9944261-0096-40EE-9B92-02668E3D8D26}">
      <dgm:prSet/>
      <dgm:spPr/>
      <dgm:t>
        <a:bodyPr/>
        <a:lstStyle/>
        <a:p>
          <a:endParaRPr lang="es-EC"/>
        </a:p>
      </dgm:t>
    </dgm:pt>
    <dgm:pt modelId="{45A8CA4F-90C9-47DB-AA77-11B5C7480A7C}">
      <dgm:prSet custT="1"/>
      <dgm:spPr>
        <a:blipFill rotWithShape="0">
          <a:blip xmlns:r="http://schemas.openxmlformats.org/officeDocument/2006/relationships" r:embed="rId9"/>
          <a:stretch>
            <a:fillRect/>
          </a:stretch>
        </a:blipFill>
      </dgm:spPr>
      <dgm:t>
        <a:bodyPr/>
        <a:lstStyle/>
        <a:p>
          <a:r>
            <a:rPr lang="es-EC" sz="800" b="1" dirty="0" smtClean="0">
              <a:latin typeface="Arial" panose="020B0604020202020204" pitchFamily="34" charset="0"/>
              <a:cs typeface="Arial" panose="020B0604020202020204" pitchFamily="34" charset="0"/>
            </a:rPr>
            <a:t>FUGA DE GASES TÓXICOS</a:t>
          </a:r>
          <a:endParaRPr lang="es-EC" sz="800" b="1" dirty="0">
            <a:latin typeface="Arial" panose="020B0604020202020204" pitchFamily="34" charset="0"/>
            <a:cs typeface="Arial" panose="020B0604020202020204" pitchFamily="34" charset="0"/>
          </a:endParaRPr>
        </a:p>
      </dgm:t>
    </dgm:pt>
    <dgm:pt modelId="{FC48092B-5F06-4E2F-B790-7B590714E172}" type="sibTrans" cxnId="{D08AA881-291B-4AA9-A887-5D796A85DB86}">
      <dgm:prSet/>
      <dgm:spPr>
        <a:solidFill>
          <a:srgbClr val="FF0000"/>
        </a:solidFill>
      </dgm:spPr>
      <dgm:t>
        <a:bodyPr/>
        <a:lstStyle/>
        <a:p>
          <a:endParaRPr lang="es-EC" dirty="0"/>
        </a:p>
      </dgm:t>
    </dgm:pt>
    <dgm:pt modelId="{F02C8FA6-FDD6-43E6-9E4D-ED703664AAB7}" type="parTrans" cxnId="{D08AA881-291B-4AA9-A887-5D796A85DB86}">
      <dgm:prSet/>
      <dgm:spPr/>
      <dgm:t>
        <a:bodyPr/>
        <a:lstStyle/>
        <a:p>
          <a:endParaRPr lang="es-EC"/>
        </a:p>
      </dgm:t>
    </dgm:pt>
    <dgm:pt modelId="{1224A100-2105-4691-8339-CE0F72C0D443}" type="pres">
      <dgm:prSet presAssocID="{DF96FB2E-C7CA-4BA8-A3E9-9D94D5A03F1D}" presName="cycle" presStyleCnt="0">
        <dgm:presLayoutVars>
          <dgm:dir/>
          <dgm:resizeHandles val="exact"/>
        </dgm:presLayoutVars>
      </dgm:prSet>
      <dgm:spPr/>
      <dgm:t>
        <a:bodyPr/>
        <a:lstStyle/>
        <a:p>
          <a:endParaRPr lang="es-EC"/>
        </a:p>
      </dgm:t>
    </dgm:pt>
    <dgm:pt modelId="{EAFD3AC0-D128-4405-96BB-BC972AB3EA17}" type="pres">
      <dgm:prSet presAssocID="{1BE07A6E-EEB5-4D16-B7DB-5F67E551C9FC}" presName="node" presStyleLbl="node1" presStyleIdx="0" presStyleCnt="9">
        <dgm:presLayoutVars>
          <dgm:bulletEnabled val="1"/>
        </dgm:presLayoutVars>
      </dgm:prSet>
      <dgm:spPr/>
      <dgm:t>
        <a:bodyPr/>
        <a:lstStyle/>
        <a:p>
          <a:endParaRPr lang="es-EC"/>
        </a:p>
      </dgm:t>
    </dgm:pt>
    <dgm:pt modelId="{72F82F45-EF48-435B-A162-BBB6987CE84D}" type="pres">
      <dgm:prSet presAssocID="{B4B5C8D7-32BA-4F8E-BE1F-569A1816140C}" presName="sibTrans" presStyleLbl="sibTrans2D1" presStyleIdx="0" presStyleCnt="9"/>
      <dgm:spPr/>
      <dgm:t>
        <a:bodyPr/>
        <a:lstStyle/>
        <a:p>
          <a:endParaRPr lang="es-EC"/>
        </a:p>
      </dgm:t>
    </dgm:pt>
    <dgm:pt modelId="{161A9787-9A34-4C33-BD7F-722B8C0466AF}" type="pres">
      <dgm:prSet presAssocID="{B4B5C8D7-32BA-4F8E-BE1F-569A1816140C}" presName="connectorText" presStyleLbl="sibTrans2D1" presStyleIdx="0" presStyleCnt="9"/>
      <dgm:spPr/>
      <dgm:t>
        <a:bodyPr/>
        <a:lstStyle/>
        <a:p>
          <a:endParaRPr lang="es-EC"/>
        </a:p>
      </dgm:t>
    </dgm:pt>
    <dgm:pt modelId="{16759068-E96C-430A-AA07-893520B6B822}" type="pres">
      <dgm:prSet presAssocID="{DF3FD132-3C1D-4C21-99A0-E2B6AC86A169}" presName="node" presStyleLbl="node1" presStyleIdx="1" presStyleCnt="9">
        <dgm:presLayoutVars>
          <dgm:bulletEnabled val="1"/>
        </dgm:presLayoutVars>
      </dgm:prSet>
      <dgm:spPr/>
      <dgm:t>
        <a:bodyPr/>
        <a:lstStyle/>
        <a:p>
          <a:endParaRPr lang="es-EC"/>
        </a:p>
      </dgm:t>
    </dgm:pt>
    <dgm:pt modelId="{E7EC4557-227F-4F1D-BBAA-99C15EB80143}" type="pres">
      <dgm:prSet presAssocID="{E1553E8C-1DC2-4440-B447-44C068E43F6C}" presName="sibTrans" presStyleLbl="sibTrans2D1" presStyleIdx="1" presStyleCnt="9"/>
      <dgm:spPr/>
      <dgm:t>
        <a:bodyPr/>
        <a:lstStyle/>
        <a:p>
          <a:endParaRPr lang="es-EC"/>
        </a:p>
      </dgm:t>
    </dgm:pt>
    <dgm:pt modelId="{1532B637-E541-4B09-A89F-0E801B945A95}" type="pres">
      <dgm:prSet presAssocID="{E1553E8C-1DC2-4440-B447-44C068E43F6C}" presName="connectorText" presStyleLbl="sibTrans2D1" presStyleIdx="1" presStyleCnt="9"/>
      <dgm:spPr/>
      <dgm:t>
        <a:bodyPr/>
        <a:lstStyle/>
        <a:p>
          <a:endParaRPr lang="es-EC"/>
        </a:p>
      </dgm:t>
    </dgm:pt>
    <dgm:pt modelId="{76BB24A0-F142-4003-9884-1A28BB8DB54B}" type="pres">
      <dgm:prSet presAssocID="{B28A35F3-1187-4E37-BDA1-7CAA16411CE4}" presName="node" presStyleLbl="node1" presStyleIdx="2" presStyleCnt="9">
        <dgm:presLayoutVars>
          <dgm:bulletEnabled val="1"/>
        </dgm:presLayoutVars>
      </dgm:prSet>
      <dgm:spPr/>
      <dgm:t>
        <a:bodyPr/>
        <a:lstStyle/>
        <a:p>
          <a:endParaRPr lang="es-EC"/>
        </a:p>
      </dgm:t>
    </dgm:pt>
    <dgm:pt modelId="{1285DE19-FA5A-42D5-9C06-22D43545321B}" type="pres">
      <dgm:prSet presAssocID="{75ED7828-AD7F-4F57-960A-F19242977DED}" presName="sibTrans" presStyleLbl="sibTrans2D1" presStyleIdx="2" presStyleCnt="9"/>
      <dgm:spPr/>
      <dgm:t>
        <a:bodyPr/>
        <a:lstStyle/>
        <a:p>
          <a:endParaRPr lang="es-EC"/>
        </a:p>
      </dgm:t>
    </dgm:pt>
    <dgm:pt modelId="{D46271DD-D60D-460F-979D-2B0F4DBD4ABA}" type="pres">
      <dgm:prSet presAssocID="{75ED7828-AD7F-4F57-960A-F19242977DED}" presName="connectorText" presStyleLbl="sibTrans2D1" presStyleIdx="2" presStyleCnt="9"/>
      <dgm:spPr/>
      <dgm:t>
        <a:bodyPr/>
        <a:lstStyle/>
        <a:p>
          <a:endParaRPr lang="es-EC"/>
        </a:p>
      </dgm:t>
    </dgm:pt>
    <dgm:pt modelId="{0390F2FE-AF8A-4EBD-99C8-B4BB6FCEE697}" type="pres">
      <dgm:prSet presAssocID="{9F1D1833-67D4-4831-A1EC-81A600337977}" presName="node" presStyleLbl="node1" presStyleIdx="3" presStyleCnt="9">
        <dgm:presLayoutVars>
          <dgm:bulletEnabled val="1"/>
        </dgm:presLayoutVars>
      </dgm:prSet>
      <dgm:spPr/>
      <dgm:t>
        <a:bodyPr/>
        <a:lstStyle/>
        <a:p>
          <a:endParaRPr lang="es-EC"/>
        </a:p>
      </dgm:t>
    </dgm:pt>
    <dgm:pt modelId="{47788CC6-DFAD-4798-8A36-DC58D3CEECCE}" type="pres">
      <dgm:prSet presAssocID="{0D31FEFB-CD93-4B61-92F2-C1F2C19B0CF2}" presName="sibTrans" presStyleLbl="sibTrans2D1" presStyleIdx="3" presStyleCnt="9"/>
      <dgm:spPr/>
      <dgm:t>
        <a:bodyPr/>
        <a:lstStyle/>
        <a:p>
          <a:endParaRPr lang="es-EC"/>
        </a:p>
      </dgm:t>
    </dgm:pt>
    <dgm:pt modelId="{2143E5DE-617B-4EAB-8640-D950C2FD13D5}" type="pres">
      <dgm:prSet presAssocID="{0D31FEFB-CD93-4B61-92F2-C1F2C19B0CF2}" presName="connectorText" presStyleLbl="sibTrans2D1" presStyleIdx="3" presStyleCnt="9"/>
      <dgm:spPr/>
      <dgm:t>
        <a:bodyPr/>
        <a:lstStyle/>
        <a:p>
          <a:endParaRPr lang="es-EC"/>
        </a:p>
      </dgm:t>
    </dgm:pt>
    <dgm:pt modelId="{6C29A491-2D81-4E5C-9A0F-0EDFFE5C3AAE}" type="pres">
      <dgm:prSet presAssocID="{5B89989E-630F-4CE7-8253-ED1EBF6B2A16}" presName="node" presStyleLbl="node1" presStyleIdx="4" presStyleCnt="9">
        <dgm:presLayoutVars>
          <dgm:bulletEnabled val="1"/>
        </dgm:presLayoutVars>
      </dgm:prSet>
      <dgm:spPr/>
      <dgm:t>
        <a:bodyPr/>
        <a:lstStyle/>
        <a:p>
          <a:endParaRPr lang="es-EC"/>
        </a:p>
      </dgm:t>
    </dgm:pt>
    <dgm:pt modelId="{5C0D6094-1F04-45B7-AD8A-01AEFBB2313E}" type="pres">
      <dgm:prSet presAssocID="{07BEA7D6-804C-4D1A-8855-9E1BE0628F8F}" presName="sibTrans" presStyleLbl="sibTrans2D1" presStyleIdx="4" presStyleCnt="9"/>
      <dgm:spPr/>
      <dgm:t>
        <a:bodyPr/>
        <a:lstStyle/>
        <a:p>
          <a:endParaRPr lang="es-EC"/>
        </a:p>
      </dgm:t>
    </dgm:pt>
    <dgm:pt modelId="{C6767C5D-149E-466F-B926-5F243975D2DD}" type="pres">
      <dgm:prSet presAssocID="{07BEA7D6-804C-4D1A-8855-9E1BE0628F8F}" presName="connectorText" presStyleLbl="sibTrans2D1" presStyleIdx="4" presStyleCnt="9"/>
      <dgm:spPr/>
      <dgm:t>
        <a:bodyPr/>
        <a:lstStyle/>
        <a:p>
          <a:endParaRPr lang="es-EC"/>
        </a:p>
      </dgm:t>
    </dgm:pt>
    <dgm:pt modelId="{0F370D80-9FB0-40EA-A0E6-A1308F86F06A}" type="pres">
      <dgm:prSet presAssocID="{87332D66-6C21-41D5-9A8F-B40885880864}" presName="node" presStyleLbl="node1" presStyleIdx="5" presStyleCnt="9">
        <dgm:presLayoutVars>
          <dgm:bulletEnabled val="1"/>
        </dgm:presLayoutVars>
      </dgm:prSet>
      <dgm:spPr/>
      <dgm:t>
        <a:bodyPr/>
        <a:lstStyle/>
        <a:p>
          <a:endParaRPr lang="es-EC"/>
        </a:p>
      </dgm:t>
    </dgm:pt>
    <dgm:pt modelId="{760A2013-7F18-44E9-9352-69022FB61538}" type="pres">
      <dgm:prSet presAssocID="{863C6AA5-3AC8-4677-847F-680171EEE0AB}" presName="sibTrans" presStyleLbl="sibTrans2D1" presStyleIdx="5" presStyleCnt="9"/>
      <dgm:spPr/>
      <dgm:t>
        <a:bodyPr/>
        <a:lstStyle/>
        <a:p>
          <a:endParaRPr lang="es-EC"/>
        </a:p>
      </dgm:t>
    </dgm:pt>
    <dgm:pt modelId="{D9C4F7C3-CDA2-4348-8FCC-09B81D642660}" type="pres">
      <dgm:prSet presAssocID="{863C6AA5-3AC8-4677-847F-680171EEE0AB}" presName="connectorText" presStyleLbl="sibTrans2D1" presStyleIdx="5" presStyleCnt="9"/>
      <dgm:spPr/>
      <dgm:t>
        <a:bodyPr/>
        <a:lstStyle/>
        <a:p>
          <a:endParaRPr lang="es-EC"/>
        </a:p>
      </dgm:t>
    </dgm:pt>
    <dgm:pt modelId="{653570EE-257D-43C2-9284-6A82D7F3EB1B}" type="pres">
      <dgm:prSet presAssocID="{45720664-82C3-4E57-B132-9180A21169DA}" presName="node" presStyleLbl="node1" presStyleIdx="6" presStyleCnt="9">
        <dgm:presLayoutVars>
          <dgm:bulletEnabled val="1"/>
        </dgm:presLayoutVars>
      </dgm:prSet>
      <dgm:spPr/>
      <dgm:t>
        <a:bodyPr/>
        <a:lstStyle/>
        <a:p>
          <a:endParaRPr lang="es-EC"/>
        </a:p>
      </dgm:t>
    </dgm:pt>
    <dgm:pt modelId="{76CA302F-4BE1-431C-915B-55A50C7320AD}" type="pres">
      <dgm:prSet presAssocID="{F867584E-2C26-4459-85E5-A5A8C5A1ECA5}" presName="sibTrans" presStyleLbl="sibTrans2D1" presStyleIdx="6" presStyleCnt="9"/>
      <dgm:spPr/>
      <dgm:t>
        <a:bodyPr/>
        <a:lstStyle/>
        <a:p>
          <a:endParaRPr lang="es-EC"/>
        </a:p>
      </dgm:t>
    </dgm:pt>
    <dgm:pt modelId="{8FF171B7-B827-49B9-BA72-8F6B1DB96DA6}" type="pres">
      <dgm:prSet presAssocID="{F867584E-2C26-4459-85E5-A5A8C5A1ECA5}" presName="connectorText" presStyleLbl="sibTrans2D1" presStyleIdx="6" presStyleCnt="9"/>
      <dgm:spPr/>
      <dgm:t>
        <a:bodyPr/>
        <a:lstStyle/>
        <a:p>
          <a:endParaRPr lang="es-EC"/>
        </a:p>
      </dgm:t>
    </dgm:pt>
    <dgm:pt modelId="{E2915033-B9EB-4889-9F39-0D03A6340D28}" type="pres">
      <dgm:prSet presAssocID="{3D6DF047-8623-4D46-BC3D-5ECEEFE81336}" presName="node" presStyleLbl="node1" presStyleIdx="7" presStyleCnt="9" custScaleX="121874" custScaleY="116995" custRadScaleRad="102700" custRadScaleInc="-1328">
        <dgm:presLayoutVars>
          <dgm:bulletEnabled val="1"/>
        </dgm:presLayoutVars>
      </dgm:prSet>
      <dgm:spPr/>
      <dgm:t>
        <a:bodyPr/>
        <a:lstStyle/>
        <a:p>
          <a:endParaRPr lang="es-EC"/>
        </a:p>
      </dgm:t>
    </dgm:pt>
    <dgm:pt modelId="{983C1451-3EAD-43F3-A78C-4BDFF87AC5E1}" type="pres">
      <dgm:prSet presAssocID="{7C3E7166-3DDE-408C-A792-CAE4859C0D5B}" presName="sibTrans" presStyleLbl="sibTrans2D1" presStyleIdx="7" presStyleCnt="9"/>
      <dgm:spPr/>
      <dgm:t>
        <a:bodyPr/>
        <a:lstStyle/>
        <a:p>
          <a:endParaRPr lang="es-EC"/>
        </a:p>
      </dgm:t>
    </dgm:pt>
    <dgm:pt modelId="{FFFB1B72-DB13-4BF8-AB78-B9CD6C0BE167}" type="pres">
      <dgm:prSet presAssocID="{7C3E7166-3DDE-408C-A792-CAE4859C0D5B}" presName="connectorText" presStyleLbl="sibTrans2D1" presStyleIdx="7" presStyleCnt="9"/>
      <dgm:spPr/>
      <dgm:t>
        <a:bodyPr/>
        <a:lstStyle/>
        <a:p>
          <a:endParaRPr lang="es-EC"/>
        </a:p>
      </dgm:t>
    </dgm:pt>
    <dgm:pt modelId="{8B8A5306-0FAE-4A28-92BF-DB6E3A581513}" type="pres">
      <dgm:prSet presAssocID="{45A8CA4F-90C9-47DB-AA77-11B5C7480A7C}" presName="node" presStyleLbl="node1" presStyleIdx="8" presStyleCnt="9" custScaleX="126267" custScaleY="120010">
        <dgm:presLayoutVars>
          <dgm:bulletEnabled val="1"/>
        </dgm:presLayoutVars>
      </dgm:prSet>
      <dgm:spPr/>
      <dgm:t>
        <a:bodyPr/>
        <a:lstStyle/>
        <a:p>
          <a:endParaRPr lang="es-EC"/>
        </a:p>
      </dgm:t>
    </dgm:pt>
    <dgm:pt modelId="{67EA9DB8-B54F-4CA8-BDCC-9074FB3E4AC6}" type="pres">
      <dgm:prSet presAssocID="{FC48092B-5F06-4E2F-B790-7B590714E172}" presName="sibTrans" presStyleLbl="sibTrans2D1" presStyleIdx="8" presStyleCnt="9"/>
      <dgm:spPr/>
      <dgm:t>
        <a:bodyPr/>
        <a:lstStyle/>
        <a:p>
          <a:endParaRPr lang="es-EC"/>
        </a:p>
      </dgm:t>
    </dgm:pt>
    <dgm:pt modelId="{D0B024A0-4231-47A5-B02F-EF8B652D39EA}" type="pres">
      <dgm:prSet presAssocID="{FC48092B-5F06-4E2F-B790-7B590714E172}" presName="connectorText" presStyleLbl="sibTrans2D1" presStyleIdx="8" presStyleCnt="9"/>
      <dgm:spPr/>
      <dgm:t>
        <a:bodyPr/>
        <a:lstStyle/>
        <a:p>
          <a:endParaRPr lang="es-EC"/>
        </a:p>
      </dgm:t>
    </dgm:pt>
  </dgm:ptLst>
  <dgm:cxnLst>
    <dgm:cxn modelId="{E2BB7A93-2966-4B4B-B0F3-CFA2847BB4A4}" type="presOf" srcId="{75ED7828-AD7F-4F57-960A-F19242977DED}" destId="{D46271DD-D60D-460F-979D-2B0F4DBD4ABA}" srcOrd="1" destOrd="0" presId="urn:microsoft.com/office/officeart/2005/8/layout/cycle2"/>
    <dgm:cxn modelId="{0F47157E-3862-4220-8035-AAF17E693D90}" type="presOf" srcId="{F867584E-2C26-4459-85E5-A5A8C5A1ECA5}" destId="{8FF171B7-B827-49B9-BA72-8F6B1DB96DA6}" srcOrd="1" destOrd="0" presId="urn:microsoft.com/office/officeart/2005/8/layout/cycle2"/>
    <dgm:cxn modelId="{6C95D18B-65C9-462A-BB40-44115D9BACCE}" type="presOf" srcId="{863C6AA5-3AC8-4677-847F-680171EEE0AB}" destId="{760A2013-7F18-44E9-9352-69022FB61538}" srcOrd="0" destOrd="0" presId="urn:microsoft.com/office/officeart/2005/8/layout/cycle2"/>
    <dgm:cxn modelId="{E44E5792-A578-4C74-BE3C-A9DB38A42CF4}" type="presOf" srcId="{E1553E8C-1DC2-4440-B447-44C068E43F6C}" destId="{E7EC4557-227F-4F1D-BBAA-99C15EB80143}" srcOrd="0" destOrd="0" presId="urn:microsoft.com/office/officeart/2005/8/layout/cycle2"/>
    <dgm:cxn modelId="{D0AC6D20-D3B8-488B-B5BE-EA89941B07BC}" type="presOf" srcId="{B4B5C8D7-32BA-4F8E-BE1F-569A1816140C}" destId="{72F82F45-EF48-435B-A162-BBB6987CE84D}" srcOrd="0" destOrd="0" presId="urn:microsoft.com/office/officeart/2005/8/layout/cycle2"/>
    <dgm:cxn modelId="{5557924A-8F91-403A-A5BA-640E66417562}" type="presOf" srcId="{0D31FEFB-CD93-4B61-92F2-C1F2C19B0CF2}" destId="{47788CC6-DFAD-4798-8A36-DC58D3CEECCE}" srcOrd="0" destOrd="0" presId="urn:microsoft.com/office/officeart/2005/8/layout/cycle2"/>
    <dgm:cxn modelId="{BA85AEC2-3FEE-4F8B-A8C1-C40A6CC5D7BD}" type="presOf" srcId="{45720664-82C3-4E57-B132-9180A21169DA}" destId="{653570EE-257D-43C2-9284-6A82D7F3EB1B}" srcOrd="0" destOrd="0" presId="urn:microsoft.com/office/officeart/2005/8/layout/cycle2"/>
    <dgm:cxn modelId="{A9944261-0096-40EE-9B92-02668E3D8D26}" srcId="{DF96FB2E-C7CA-4BA8-A3E9-9D94D5A03F1D}" destId="{3D6DF047-8623-4D46-BC3D-5ECEEFE81336}" srcOrd="7" destOrd="0" parTransId="{90BBE09F-D1FE-4909-B29F-662FD4548BB8}" sibTransId="{7C3E7166-3DDE-408C-A792-CAE4859C0D5B}"/>
    <dgm:cxn modelId="{3D64C519-CD29-44C6-92C3-BC2E099B50FF}" type="presOf" srcId="{1BE07A6E-EEB5-4D16-B7DB-5F67E551C9FC}" destId="{EAFD3AC0-D128-4405-96BB-BC972AB3EA17}" srcOrd="0" destOrd="0" presId="urn:microsoft.com/office/officeart/2005/8/layout/cycle2"/>
    <dgm:cxn modelId="{ABFE4F34-532B-4974-BD80-6F5AA10027F2}" type="presOf" srcId="{863C6AA5-3AC8-4677-847F-680171EEE0AB}" destId="{D9C4F7C3-CDA2-4348-8FCC-09B81D642660}" srcOrd="1" destOrd="0" presId="urn:microsoft.com/office/officeart/2005/8/layout/cycle2"/>
    <dgm:cxn modelId="{B129572C-B50A-4A50-8497-BB4D693844DE}" type="presOf" srcId="{45A8CA4F-90C9-47DB-AA77-11B5C7480A7C}" destId="{8B8A5306-0FAE-4A28-92BF-DB6E3A581513}" srcOrd="0" destOrd="0" presId="urn:microsoft.com/office/officeart/2005/8/layout/cycle2"/>
    <dgm:cxn modelId="{9B20FB31-44CB-4680-A0AD-B92F0402A795}" type="presOf" srcId="{B28A35F3-1187-4E37-BDA1-7CAA16411CE4}" destId="{76BB24A0-F142-4003-9884-1A28BB8DB54B}" srcOrd="0" destOrd="0" presId="urn:microsoft.com/office/officeart/2005/8/layout/cycle2"/>
    <dgm:cxn modelId="{EB7B6FF6-DC8E-4348-A581-6854966E22B1}" srcId="{DF96FB2E-C7CA-4BA8-A3E9-9D94D5A03F1D}" destId="{5B89989E-630F-4CE7-8253-ED1EBF6B2A16}" srcOrd="4" destOrd="0" parTransId="{AC5E0DF6-D125-4181-ABB8-D455B74F917B}" sibTransId="{07BEA7D6-804C-4D1A-8855-9E1BE0628F8F}"/>
    <dgm:cxn modelId="{0C5ED14A-BDD1-4EF7-A790-7F04E3A98950}" srcId="{DF96FB2E-C7CA-4BA8-A3E9-9D94D5A03F1D}" destId="{45720664-82C3-4E57-B132-9180A21169DA}" srcOrd="6" destOrd="0" parTransId="{8FDAE590-B0A3-4062-942F-554E894C9BD7}" sibTransId="{F867584E-2C26-4459-85E5-A5A8C5A1ECA5}"/>
    <dgm:cxn modelId="{011A8360-BA79-4D10-9F10-AB5AD3770C2B}" srcId="{DF96FB2E-C7CA-4BA8-A3E9-9D94D5A03F1D}" destId="{B28A35F3-1187-4E37-BDA1-7CAA16411CE4}" srcOrd="2" destOrd="0" parTransId="{A5AE6372-155C-4F4B-996B-AD554EAFCAA7}" sibTransId="{75ED7828-AD7F-4F57-960A-F19242977DED}"/>
    <dgm:cxn modelId="{DEA544F4-A5CA-4894-B7C3-F245CAF9D628}" type="presOf" srcId="{F867584E-2C26-4459-85E5-A5A8C5A1ECA5}" destId="{76CA302F-4BE1-431C-915B-55A50C7320AD}" srcOrd="0" destOrd="0" presId="urn:microsoft.com/office/officeart/2005/8/layout/cycle2"/>
    <dgm:cxn modelId="{FAA7C7FF-5BD0-4F79-BCBC-ADDEB24690D4}" type="presOf" srcId="{DF96FB2E-C7CA-4BA8-A3E9-9D94D5A03F1D}" destId="{1224A100-2105-4691-8339-CE0F72C0D443}" srcOrd="0" destOrd="0" presId="urn:microsoft.com/office/officeart/2005/8/layout/cycle2"/>
    <dgm:cxn modelId="{393001F6-25F9-4928-B561-248E4A5764AC}" type="presOf" srcId="{7C3E7166-3DDE-408C-A792-CAE4859C0D5B}" destId="{FFFB1B72-DB13-4BF8-AB78-B9CD6C0BE167}" srcOrd="1" destOrd="0" presId="urn:microsoft.com/office/officeart/2005/8/layout/cycle2"/>
    <dgm:cxn modelId="{B99BFDBC-794A-4669-A0A1-3F868F9FD7E2}" srcId="{DF96FB2E-C7CA-4BA8-A3E9-9D94D5A03F1D}" destId="{87332D66-6C21-41D5-9A8F-B40885880864}" srcOrd="5" destOrd="0" parTransId="{5185F6FF-FF32-41FA-9F63-A333F137CF69}" sibTransId="{863C6AA5-3AC8-4677-847F-680171EEE0AB}"/>
    <dgm:cxn modelId="{6BBEEE4E-C2C2-4009-89A6-EB68C0C568DD}" type="presOf" srcId="{7C3E7166-3DDE-408C-A792-CAE4859C0D5B}" destId="{983C1451-3EAD-43F3-A78C-4BDFF87AC5E1}" srcOrd="0" destOrd="0" presId="urn:microsoft.com/office/officeart/2005/8/layout/cycle2"/>
    <dgm:cxn modelId="{589D86A2-D8B6-4854-B82A-66C486E2C7B5}" type="presOf" srcId="{3D6DF047-8623-4D46-BC3D-5ECEEFE81336}" destId="{E2915033-B9EB-4889-9F39-0D03A6340D28}" srcOrd="0" destOrd="0" presId="urn:microsoft.com/office/officeart/2005/8/layout/cycle2"/>
    <dgm:cxn modelId="{8EFC6075-995E-41A2-B503-C5BA3987B116}" srcId="{DF96FB2E-C7CA-4BA8-A3E9-9D94D5A03F1D}" destId="{DF3FD132-3C1D-4C21-99A0-E2B6AC86A169}" srcOrd="1" destOrd="0" parTransId="{26166DE4-C8F7-4B08-86C3-690F9F16E5C0}" sibTransId="{E1553E8C-1DC2-4440-B447-44C068E43F6C}"/>
    <dgm:cxn modelId="{B2BC6103-6E38-43C5-980A-AB89F80F29FE}" type="presOf" srcId="{DF3FD132-3C1D-4C21-99A0-E2B6AC86A169}" destId="{16759068-E96C-430A-AA07-893520B6B822}" srcOrd="0" destOrd="0" presId="urn:microsoft.com/office/officeart/2005/8/layout/cycle2"/>
    <dgm:cxn modelId="{5DA7A389-75D2-40AB-A9B7-9E74EEA60A22}" type="presOf" srcId="{07BEA7D6-804C-4D1A-8855-9E1BE0628F8F}" destId="{C6767C5D-149E-466F-B926-5F243975D2DD}" srcOrd="1" destOrd="0" presId="urn:microsoft.com/office/officeart/2005/8/layout/cycle2"/>
    <dgm:cxn modelId="{4FAA7C62-DC9E-4A98-AD25-5334B735C8D2}" srcId="{DF96FB2E-C7CA-4BA8-A3E9-9D94D5A03F1D}" destId="{1BE07A6E-EEB5-4D16-B7DB-5F67E551C9FC}" srcOrd="0" destOrd="0" parTransId="{794E48F2-C2D8-44CC-8195-57DCC225CE52}" sibTransId="{B4B5C8D7-32BA-4F8E-BE1F-569A1816140C}"/>
    <dgm:cxn modelId="{C3502D68-3EB1-47AF-AAA7-595923CCE43E}" srcId="{DF96FB2E-C7CA-4BA8-A3E9-9D94D5A03F1D}" destId="{9F1D1833-67D4-4831-A1EC-81A600337977}" srcOrd="3" destOrd="0" parTransId="{72B168F9-846F-4B62-9B46-FC74A9108858}" sibTransId="{0D31FEFB-CD93-4B61-92F2-C1F2C19B0CF2}"/>
    <dgm:cxn modelId="{E8DB7994-507B-4524-98DF-79DB1DF592B5}" type="presOf" srcId="{FC48092B-5F06-4E2F-B790-7B590714E172}" destId="{D0B024A0-4231-47A5-B02F-EF8B652D39EA}" srcOrd="1" destOrd="0" presId="urn:microsoft.com/office/officeart/2005/8/layout/cycle2"/>
    <dgm:cxn modelId="{3E71C569-7B0C-4E88-9D88-79AC08E96DC4}" type="presOf" srcId="{75ED7828-AD7F-4F57-960A-F19242977DED}" destId="{1285DE19-FA5A-42D5-9C06-22D43545321B}" srcOrd="0" destOrd="0" presId="urn:microsoft.com/office/officeart/2005/8/layout/cycle2"/>
    <dgm:cxn modelId="{1059B848-CDC5-4D99-8C87-559107F32D35}" type="presOf" srcId="{07BEA7D6-804C-4D1A-8855-9E1BE0628F8F}" destId="{5C0D6094-1F04-45B7-AD8A-01AEFBB2313E}" srcOrd="0" destOrd="0" presId="urn:microsoft.com/office/officeart/2005/8/layout/cycle2"/>
    <dgm:cxn modelId="{D08AA881-291B-4AA9-A887-5D796A85DB86}" srcId="{DF96FB2E-C7CA-4BA8-A3E9-9D94D5A03F1D}" destId="{45A8CA4F-90C9-47DB-AA77-11B5C7480A7C}" srcOrd="8" destOrd="0" parTransId="{F02C8FA6-FDD6-43E6-9E4D-ED703664AAB7}" sibTransId="{FC48092B-5F06-4E2F-B790-7B590714E172}"/>
    <dgm:cxn modelId="{2B65B138-87DB-4C94-A111-75E7CC5836EF}" type="presOf" srcId="{0D31FEFB-CD93-4B61-92F2-C1F2C19B0CF2}" destId="{2143E5DE-617B-4EAB-8640-D950C2FD13D5}" srcOrd="1" destOrd="0" presId="urn:microsoft.com/office/officeart/2005/8/layout/cycle2"/>
    <dgm:cxn modelId="{8E17457B-0165-48DC-99E4-79B00C6E5918}" type="presOf" srcId="{B4B5C8D7-32BA-4F8E-BE1F-569A1816140C}" destId="{161A9787-9A34-4C33-BD7F-722B8C0466AF}" srcOrd="1" destOrd="0" presId="urn:microsoft.com/office/officeart/2005/8/layout/cycle2"/>
    <dgm:cxn modelId="{A0628D71-07B6-4B81-8E3D-5C56739A2B9A}" type="presOf" srcId="{5B89989E-630F-4CE7-8253-ED1EBF6B2A16}" destId="{6C29A491-2D81-4E5C-9A0F-0EDFFE5C3AAE}" srcOrd="0" destOrd="0" presId="urn:microsoft.com/office/officeart/2005/8/layout/cycle2"/>
    <dgm:cxn modelId="{9788F88B-3BDF-4B26-8DEB-283657BF7579}" type="presOf" srcId="{9F1D1833-67D4-4831-A1EC-81A600337977}" destId="{0390F2FE-AF8A-4EBD-99C8-B4BB6FCEE697}" srcOrd="0" destOrd="0" presId="urn:microsoft.com/office/officeart/2005/8/layout/cycle2"/>
    <dgm:cxn modelId="{B39BBBA4-6130-471E-8083-2C41797EF3EA}" type="presOf" srcId="{FC48092B-5F06-4E2F-B790-7B590714E172}" destId="{67EA9DB8-B54F-4CA8-BDCC-9074FB3E4AC6}" srcOrd="0" destOrd="0" presId="urn:microsoft.com/office/officeart/2005/8/layout/cycle2"/>
    <dgm:cxn modelId="{BA60F685-6C29-4D78-9420-86F8D73B053D}" type="presOf" srcId="{87332D66-6C21-41D5-9A8F-B40885880864}" destId="{0F370D80-9FB0-40EA-A0E6-A1308F86F06A}" srcOrd="0" destOrd="0" presId="urn:microsoft.com/office/officeart/2005/8/layout/cycle2"/>
    <dgm:cxn modelId="{F3DD49D6-2D0B-401F-AD70-4AF4687436C6}" type="presOf" srcId="{E1553E8C-1DC2-4440-B447-44C068E43F6C}" destId="{1532B637-E541-4B09-A89F-0E801B945A95}" srcOrd="1" destOrd="0" presId="urn:microsoft.com/office/officeart/2005/8/layout/cycle2"/>
    <dgm:cxn modelId="{7A5D6D75-A215-4F79-8292-253C8EFCA21A}" type="presParOf" srcId="{1224A100-2105-4691-8339-CE0F72C0D443}" destId="{EAFD3AC0-D128-4405-96BB-BC972AB3EA17}" srcOrd="0" destOrd="0" presId="urn:microsoft.com/office/officeart/2005/8/layout/cycle2"/>
    <dgm:cxn modelId="{1E6643E5-2F32-460B-8BEC-D6EB7CFD8B72}" type="presParOf" srcId="{1224A100-2105-4691-8339-CE0F72C0D443}" destId="{72F82F45-EF48-435B-A162-BBB6987CE84D}" srcOrd="1" destOrd="0" presId="urn:microsoft.com/office/officeart/2005/8/layout/cycle2"/>
    <dgm:cxn modelId="{F14A251D-FEA8-42F4-85DC-D0E58EDAA701}" type="presParOf" srcId="{72F82F45-EF48-435B-A162-BBB6987CE84D}" destId="{161A9787-9A34-4C33-BD7F-722B8C0466AF}" srcOrd="0" destOrd="0" presId="urn:microsoft.com/office/officeart/2005/8/layout/cycle2"/>
    <dgm:cxn modelId="{63DE3EB9-C465-401D-9CED-9F8AD402178B}" type="presParOf" srcId="{1224A100-2105-4691-8339-CE0F72C0D443}" destId="{16759068-E96C-430A-AA07-893520B6B822}" srcOrd="2" destOrd="0" presId="urn:microsoft.com/office/officeart/2005/8/layout/cycle2"/>
    <dgm:cxn modelId="{3C14CA2C-5673-4B3E-B222-078717D3BF2A}" type="presParOf" srcId="{1224A100-2105-4691-8339-CE0F72C0D443}" destId="{E7EC4557-227F-4F1D-BBAA-99C15EB80143}" srcOrd="3" destOrd="0" presId="urn:microsoft.com/office/officeart/2005/8/layout/cycle2"/>
    <dgm:cxn modelId="{E7FF263E-FCB3-4F64-82E1-A38C530036F1}" type="presParOf" srcId="{E7EC4557-227F-4F1D-BBAA-99C15EB80143}" destId="{1532B637-E541-4B09-A89F-0E801B945A95}" srcOrd="0" destOrd="0" presId="urn:microsoft.com/office/officeart/2005/8/layout/cycle2"/>
    <dgm:cxn modelId="{800E84A1-8DAE-4B75-ADDD-E70403F62689}" type="presParOf" srcId="{1224A100-2105-4691-8339-CE0F72C0D443}" destId="{76BB24A0-F142-4003-9884-1A28BB8DB54B}" srcOrd="4" destOrd="0" presId="urn:microsoft.com/office/officeart/2005/8/layout/cycle2"/>
    <dgm:cxn modelId="{A7839DDB-6EEF-4DFC-BF1A-70EA124D38FA}" type="presParOf" srcId="{1224A100-2105-4691-8339-CE0F72C0D443}" destId="{1285DE19-FA5A-42D5-9C06-22D43545321B}" srcOrd="5" destOrd="0" presId="urn:microsoft.com/office/officeart/2005/8/layout/cycle2"/>
    <dgm:cxn modelId="{3DD38324-82C5-4E21-B769-7148303816E6}" type="presParOf" srcId="{1285DE19-FA5A-42D5-9C06-22D43545321B}" destId="{D46271DD-D60D-460F-979D-2B0F4DBD4ABA}" srcOrd="0" destOrd="0" presId="urn:microsoft.com/office/officeart/2005/8/layout/cycle2"/>
    <dgm:cxn modelId="{82103960-ED58-4D19-80A8-72672BB56BFB}" type="presParOf" srcId="{1224A100-2105-4691-8339-CE0F72C0D443}" destId="{0390F2FE-AF8A-4EBD-99C8-B4BB6FCEE697}" srcOrd="6" destOrd="0" presId="urn:microsoft.com/office/officeart/2005/8/layout/cycle2"/>
    <dgm:cxn modelId="{2F242535-5E68-47E5-AD36-8D2BEB4EF273}" type="presParOf" srcId="{1224A100-2105-4691-8339-CE0F72C0D443}" destId="{47788CC6-DFAD-4798-8A36-DC58D3CEECCE}" srcOrd="7" destOrd="0" presId="urn:microsoft.com/office/officeart/2005/8/layout/cycle2"/>
    <dgm:cxn modelId="{A782841E-4464-4649-A844-423569A59822}" type="presParOf" srcId="{47788CC6-DFAD-4798-8A36-DC58D3CEECCE}" destId="{2143E5DE-617B-4EAB-8640-D950C2FD13D5}" srcOrd="0" destOrd="0" presId="urn:microsoft.com/office/officeart/2005/8/layout/cycle2"/>
    <dgm:cxn modelId="{9DA1683F-3DA2-48D8-95DA-C207EFCDBBDE}" type="presParOf" srcId="{1224A100-2105-4691-8339-CE0F72C0D443}" destId="{6C29A491-2D81-4E5C-9A0F-0EDFFE5C3AAE}" srcOrd="8" destOrd="0" presId="urn:microsoft.com/office/officeart/2005/8/layout/cycle2"/>
    <dgm:cxn modelId="{92CC32AD-61A1-4B64-A6E0-108C7C6B921D}" type="presParOf" srcId="{1224A100-2105-4691-8339-CE0F72C0D443}" destId="{5C0D6094-1F04-45B7-AD8A-01AEFBB2313E}" srcOrd="9" destOrd="0" presId="urn:microsoft.com/office/officeart/2005/8/layout/cycle2"/>
    <dgm:cxn modelId="{C29C09A9-FE19-4270-8207-658F62E4B46F}" type="presParOf" srcId="{5C0D6094-1F04-45B7-AD8A-01AEFBB2313E}" destId="{C6767C5D-149E-466F-B926-5F243975D2DD}" srcOrd="0" destOrd="0" presId="urn:microsoft.com/office/officeart/2005/8/layout/cycle2"/>
    <dgm:cxn modelId="{0DA2587F-A02B-4C14-8012-B8A5049F7869}" type="presParOf" srcId="{1224A100-2105-4691-8339-CE0F72C0D443}" destId="{0F370D80-9FB0-40EA-A0E6-A1308F86F06A}" srcOrd="10" destOrd="0" presId="urn:microsoft.com/office/officeart/2005/8/layout/cycle2"/>
    <dgm:cxn modelId="{85FC5319-9D29-4EF9-835B-9B8085301E25}" type="presParOf" srcId="{1224A100-2105-4691-8339-CE0F72C0D443}" destId="{760A2013-7F18-44E9-9352-69022FB61538}" srcOrd="11" destOrd="0" presId="urn:microsoft.com/office/officeart/2005/8/layout/cycle2"/>
    <dgm:cxn modelId="{E4C1FF73-C6DB-45A1-84D4-09541537E12D}" type="presParOf" srcId="{760A2013-7F18-44E9-9352-69022FB61538}" destId="{D9C4F7C3-CDA2-4348-8FCC-09B81D642660}" srcOrd="0" destOrd="0" presId="urn:microsoft.com/office/officeart/2005/8/layout/cycle2"/>
    <dgm:cxn modelId="{E55C790C-2499-4B00-A13D-34ABF8D6D4DA}" type="presParOf" srcId="{1224A100-2105-4691-8339-CE0F72C0D443}" destId="{653570EE-257D-43C2-9284-6A82D7F3EB1B}" srcOrd="12" destOrd="0" presId="urn:microsoft.com/office/officeart/2005/8/layout/cycle2"/>
    <dgm:cxn modelId="{5EC952FB-3580-45FC-AD47-23B8FD5AC498}" type="presParOf" srcId="{1224A100-2105-4691-8339-CE0F72C0D443}" destId="{76CA302F-4BE1-431C-915B-55A50C7320AD}" srcOrd="13" destOrd="0" presId="urn:microsoft.com/office/officeart/2005/8/layout/cycle2"/>
    <dgm:cxn modelId="{84FA755F-D233-4AD1-BB14-B0DB45DE67D8}" type="presParOf" srcId="{76CA302F-4BE1-431C-915B-55A50C7320AD}" destId="{8FF171B7-B827-49B9-BA72-8F6B1DB96DA6}" srcOrd="0" destOrd="0" presId="urn:microsoft.com/office/officeart/2005/8/layout/cycle2"/>
    <dgm:cxn modelId="{E3484B9F-B025-4E69-B441-2621F31E0D99}" type="presParOf" srcId="{1224A100-2105-4691-8339-CE0F72C0D443}" destId="{E2915033-B9EB-4889-9F39-0D03A6340D28}" srcOrd="14" destOrd="0" presId="urn:microsoft.com/office/officeart/2005/8/layout/cycle2"/>
    <dgm:cxn modelId="{10CD6E47-5448-425A-B923-30A171B8645C}" type="presParOf" srcId="{1224A100-2105-4691-8339-CE0F72C0D443}" destId="{983C1451-3EAD-43F3-A78C-4BDFF87AC5E1}" srcOrd="15" destOrd="0" presId="urn:microsoft.com/office/officeart/2005/8/layout/cycle2"/>
    <dgm:cxn modelId="{91BC3C97-90A0-409D-AE55-F18E943AF91F}" type="presParOf" srcId="{983C1451-3EAD-43F3-A78C-4BDFF87AC5E1}" destId="{FFFB1B72-DB13-4BF8-AB78-B9CD6C0BE167}" srcOrd="0" destOrd="0" presId="urn:microsoft.com/office/officeart/2005/8/layout/cycle2"/>
    <dgm:cxn modelId="{60F5496A-36DC-4579-88F2-4E66AD0499B1}" type="presParOf" srcId="{1224A100-2105-4691-8339-CE0F72C0D443}" destId="{8B8A5306-0FAE-4A28-92BF-DB6E3A581513}" srcOrd="16" destOrd="0" presId="urn:microsoft.com/office/officeart/2005/8/layout/cycle2"/>
    <dgm:cxn modelId="{E1935E70-757E-4316-94A2-BA47311071C6}" type="presParOf" srcId="{1224A100-2105-4691-8339-CE0F72C0D443}" destId="{67EA9DB8-B54F-4CA8-BDCC-9074FB3E4AC6}" srcOrd="17" destOrd="0" presId="urn:microsoft.com/office/officeart/2005/8/layout/cycle2"/>
    <dgm:cxn modelId="{FB67E14D-24C6-4164-96E0-E0B1D162A937}" type="presParOf" srcId="{67EA9DB8-B54F-4CA8-BDCC-9074FB3E4AC6}" destId="{D0B024A0-4231-47A5-B02F-EF8B652D39EA}"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A6FA7C9B-71E4-4A9E-8267-9F5B66B68D2C}" type="doc">
      <dgm:prSet loTypeId="urn:microsoft.com/office/officeart/2005/8/layout/cycle3" loCatId="cycle" qsTypeId="urn:microsoft.com/office/officeart/2005/8/quickstyle/simple3" qsCatId="simple" csTypeId="urn:microsoft.com/office/officeart/2005/8/colors/colorful5" csCatId="colorful" phldr="1"/>
      <dgm:spPr/>
      <dgm:t>
        <a:bodyPr/>
        <a:lstStyle/>
        <a:p>
          <a:endParaRPr lang="es-EC"/>
        </a:p>
      </dgm:t>
    </dgm:pt>
    <dgm:pt modelId="{96E2D0F2-78AD-408D-A539-4AD9A1E4C72D}">
      <dgm:prSet phldrT="[Texto]" custT="1"/>
      <dgm:spPr/>
      <dgm:t>
        <a:bodyPr/>
        <a:lstStyle/>
        <a:p>
          <a:r>
            <a:rPr lang="es-ES" sz="1100" b="1" dirty="0" smtClean="0">
              <a:latin typeface="Arial" panose="020B0604020202020204" pitchFamily="34" charset="0"/>
              <a:cs typeface="Arial" panose="020B0604020202020204" pitchFamily="34" charset="0"/>
            </a:rPr>
            <a:t>El Art. 164 de la Constitución Política</a:t>
          </a:r>
          <a:r>
            <a:rPr lang="es-ES" sz="1100" b="0" dirty="0" smtClean="0">
              <a:latin typeface="Arial" panose="020B0604020202020204" pitchFamily="34" charset="0"/>
              <a:cs typeface="Arial" panose="020B0604020202020204" pitchFamily="34" charset="0"/>
            </a:rPr>
            <a:t>, se refiere a que el Presidente de la República puede decretar </a:t>
          </a:r>
          <a:r>
            <a:rPr lang="es-EC" sz="1100" dirty="0" smtClean="0">
              <a:latin typeface="Arial" panose="020B0604020202020204" pitchFamily="34" charset="0"/>
              <a:cs typeface="Arial" panose="020B0604020202020204" pitchFamily="34" charset="0"/>
            </a:rPr>
            <a:t>el estado de excepción, </a:t>
          </a:r>
          <a:r>
            <a:rPr lang="es-ES" sz="1100" dirty="0" smtClean="0">
              <a:latin typeface="Arial" panose="020B0604020202020204" pitchFamily="34" charset="0"/>
              <a:cs typeface="Arial" panose="020B0604020202020204" pitchFamily="34" charset="0"/>
            </a:rPr>
            <a:t>en todo el territorio nacional, en caso de agresión, conflicto armado internacional o interno, grave conmoción interna, calamidad pública o </a:t>
          </a:r>
          <a:r>
            <a:rPr lang="es-ES" sz="1100" b="1" dirty="0" smtClean="0">
              <a:latin typeface="Arial" panose="020B0604020202020204" pitchFamily="34" charset="0"/>
              <a:cs typeface="Arial" panose="020B0604020202020204" pitchFamily="34" charset="0"/>
            </a:rPr>
            <a:t>desastre natural</a:t>
          </a:r>
          <a:r>
            <a:rPr lang="es-ES" sz="1100" dirty="0" smtClean="0">
              <a:latin typeface="Arial" panose="020B0604020202020204" pitchFamily="34" charset="0"/>
              <a:cs typeface="Arial" panose="020B0604020202020204" pitchFamily="34" charset="0"/>
            </a:rPr>
            <a:t> </a:t>
          </a:r>
          <a:endParaRPr lang="es-EC" sz="1100" dirty="0">
            <a:latin typeface="Arial" panose="020B0604020202020204" pitchFamily="34" charset="0"/>
            <a:cs typeface="Arial" panose="020B0604020202020204" pitchFamily="34" charset="0"/>
          </a:endParaRPr>
        </a:p>
      </dgm:t>
    </dgm:pt>
    <dgm:pt modelId="{D402EA8C-FED3-4C3C-A3B9-27B04BFF490D}" type="parTrans" cxnId="{6C8C23EC-3444-44F4-85FB-1911C15F05FE}">
      <dgm:prSet/>
      <dgm:spPr/>
      <dgm:t>
        <a:bodyPr/>
        <a:lstStyle/>
        <a:p>
          <a:endParaRPr lang="es-EC"/>
        </a:p>
      </dgm:t>
    </dgm:pt>
    <dgm:pt modelId="{8D5DD2D6-284C-4920-B3F6-E92F04808F25}" type="sibTrans" cxnId="{6C8C23EC-3444-44F4-85FB-1911C15F05FE}">
      <dgm:prSet/>
      <dgm:spPr/>
      <dgm:t>
        <a:bodyPr/>
        <a:lstStyle/>
        <a:p>
          <a:endParaRPr lang="es-EC"/>
        </a:p>
      </dgm:t>
    </dgm:pt>
    <dgm:pt modelId="{9234C721-E3E2-4A0C-AA9D-673474131793}">
      <dgm:prSet phldrT="[Texto]" custT="1"/>
      <dgm:spPr/>
      <dgm:t>
        <a:bodyPr/>
        <a:lstStyle/>
        <a:p>
          <a:r>
            <a:rPr lang="es-ES" sz="1100" b="1" dirty="0" smtClean="0">
              <a:latin typeface="Arial" panose="020B0604020202020204" pitchFamily="34" charset="0"/>
              <a:cs typeface="Arial" panose="020B0604020202020204" pitchFamily="34" charset="0"/>
            </a:rPr>
            <a:t>El Art. 5 de la Ley Orgánica de la Defensa Nacional</a:t>
          </a:r>
          <a:r>
            <a:rPr lang="es-ES" sz="1100" b="0" dirty="0" smtClean="0">
              <a:latin typeface="Arial" panose="020B0604020202020204" pitchFamily="34" charset="0"/>
              <a:cs typeface="Arial" panose="020B0604020202020204" pitchFamily="34" charset="0"/>
            </a:rPr>
            <a:t>, </a:t>
          </a:r>
          <a:r>
            <a:rPr lang="es-ES" sz="1100" dirty="0" smtClean="0">
              <a:latin typeface="Arial" panose="020B0604020202020204" pitchFamily="34" charset="0"/>
              <a:cs typeface="Arial" panose="020B0604020202020204" pitchFamily="34" charset="0"/>
            </a:rPr>
            <a:t>menciona que en caso de grave conmoción interna o </a:t>
          </a:r>
          <a:r>
            <a:rPr lang="es-ES" sz="1100" b="1" dirty="0" smtClean="0">
              <a:latin typeface="Arial" panose="020B0604020202020204" pitchFamily="34" charset="0"/>
              <a:cs typeface="Arial" panose="020B0604020202020204" pitchFamily="34" charset="0"/>
            </a:rPr>
            <a:t>catástrofes naturales, </a:t>
          </a:r>
          <a:r>
            <a:rPr lang="es-ES" sz="1100" b="0" dirty="0" smtClean="0">
              <a:latin typeface="Arial" panose="020B0604020202020204" pitchFamily="34" charset="0"/>
              <a:cs typeface="Arial" panose="020B0604020202020204" pitchFamily="34" charset="0"/>
            </a:rPr>
            <a:t>el Presidente de la República declara el Estado de Emergencia </a:t>
          </a:r>
          <a:endParaRPr lang="es-EC" sz="1100" b="0" dirty="0">
            <a:latin typeface="Arial" panose="020B0604020202020204" pitchFamily="34" charset="0"/>
            <a:cs typeface="Arial" panose="020B0604020202020204" pitchFamily="34" charset="0"/>
          </a:endParaRPr>
        </a:p>
      </dgm:t>
    </dgm:pt>
    <dgm:pt modelId="{9182E5F0-91B3-4F60-BB0A-3A68142D3B99}" type="parTrans" cxnId="{0BB0615D-BEEF-40FF-9F30-1982E80AF27B}">
      <dgm:prSet/>
      <dgm:spPr/>
      <dgm:t>
        <a:bodyPr/>
        <a:lstStyle/>
        <a:p>
          <a:endParaRPr lang="es-EC"/>
        </a:p>
      </dgm:t>
    </dgm:pt>
    <dgm:pt modelId="{3A685160-1F7B-44CF-A9F3-CB9A85C8DD9A}" type="sibTrans" cxnId="{0BB0615D-BEEF-40FF-9F30-1982E80AF27B}">
      <dgm:prSet/>
      <dgm:spPr/>
      <dgm:t>
        <a:bodyPr/>
        <a:lstStyle/>
        <a:p>
          <a:endParaRPr lang="es-EC"/>
        </a:p>
      </dgm:t>
    </dgm:pt>
    <dgm:pt modelId="{B7AB700C-D348-45DF-B6AA-1367633C3847}">
      <dgm:prSet phldrT="[Texto]" custT="1"/>
      <dgm:spPr/>
      <dgm:t>
        <a:bodyPr/>
        <a:lstStyle/>
        <a:p>
          <a:r>
            <a:rPr lang="es-ES" sz="1100" b="1" dirty="0" smtClean="0">
              <a:latin typeface="Arial" panose="020B0604020202020204" pitchFamily="34" charset="0"/>
              <a:cs typeface="Arial" panose="020B0604020202020204" pitchFamily="34" charset="0"/>
            </a:rPr>
            <a:t>El Art.</a:t>
          </a:r>
          <a:r>
            <a:rPr lang="es-ES" sz="1100" dirty="0" smtClean="0">
              <a:latin typeface="Arial" panose="020B0604020202020204" pitchFamily="34" charset="0"/>
              <a:cs typeface="Arial" panose="020B0604020202020204" pitchFamily="34" charset="0"/>
            </a:rPr>
            <a:t> </a:t>
          </a:r>
          <a:r>
            <a:rPr lang="es-ES" sz="1100" b="1" dirty="0" smtClean="0">
              <a:latin typeface="Arial" panose="020B0604020202020204" pitchFamily="34" charset="0"/>
              <a:cs typeface="Arial" panose="020B0604020202020204" pitchFamily="34" charset="0"/>
            </a:rPr>
            <a:t>11 de la Ley de Seguridad Publica y del Estado, </a:t>
          </a:r>
          <a:r>
            <a:rPr lang="es-ES" sz="1100" dirty="0" smtClean="0">
              <a:latin typeface="Arial" panose="020B0604020202020204" pitchFamily="34" charset="0"/>
              <a:cs typeface="Arial" panose="020B0604020202020204" pitchFamily="34" charset="0"/>
            </a:rPr>
            <a:t>señala que la prevención y las medidas para </a:t>
          </a:r>
          <a:r>
            <a:rPr lang="es-ES" sz="1100" b="1" i="0" dirty="0" smtClean="0">
              <a:latin typeface="Arial" panose="020B0604020202020204" pitchFamily="34" charset="0"/>
              <a:cs typeface="Arial" panose="020B0604020202020204" pitchFamily="34" charset="0"/>
            </a:rPr>
            <a:t>contrarrestar, reducir y mitigar los riesgos  </a:t>
          </a:r>
          <a:r>
            <a:rPr lang="es-ES" sz="1100" dirty="0" smtClean="0">
              <a:latin typeface="Arial" panose="020B0604020202020204" pitchFamily="34" charset="0"/>
              <a:cs typeface="Arial" panose="020B0604020202020204" pitchFamily="34" charset="0"/>
            </a:rPr>
            <a:t>corresponden a las entidades públicas y privadas, nacionales, regionales y locales. </a:t>
          </a:r>
          <a:endParaRPr lang="es-EC" sz="1100" dirty="0">
            <a:latin typeface="Arial" panose="020B0604020202020204" pitchFamily="34" charset="0"/>
            <a:cs typeface="Arial" panose="020B0604020202020204" pitchFamily="34" charset="0"/>
          </a:endParaRPr>
        </a:p>
      </dgm:t>
    </dgm:pt>
    <dgm:pt modelId="{8058CCCC-DB69-44EB-A313-B8A0BD4D2378}" type="parTrans" cxnId="{9F1AD95F-E922-43B1-9434-F9962D8DE6CE}">
      <dgm:prSet/>
      <dgm:spPr/>
      <dgm:t>
        <a:bodyPr/>
        <a:lstStyle/>
        <a:p>
          <a:endParaRPr lang="es-EC"/>
        </a:p>
      </dgm:t>
    </dgm:pt>
    <dgm:pt modelId="{B900760C-0B76-4D29-BE7D-53D673A051E6}" type="sibTrans" cxnId="{9F1AD95F-E922-43B1-9434-F9962D8DE6CE}">
      <dgm:prSet/>
      <dgm:spPr/>
      <dgm:t>
        <a:bodyPr/>
        <a:lstStyle/>
        <a:p>
          <a:endParaRPr lang="es-EC"/>
        </a:p>
      </dgm:t>
    </dgm:pt>
    <dgm:pt modelId="{54EB0F8A-6C48-4D89-974C-81A06496F0BC}">
      <dgm:prSet phldrT="[Texto]" custT="1"/>
      <dgm:spPr/>
      <dgm:t>
        <a:bodyPr/>
        <a:lstStyle/>
        <a:p>
          <a:r>
            <a:rPr lang="es-ES" sz="1100" b="1" dirty="0" smtClean="0">
              <a:latin typeface="Arial" panose="020B0604020202020204" pitchFamily="34" charset="0"/>
              <a:cs typeface="Arial" panose="020B0604020202020204" pitchFamily="34" charset="0"/>
            </a:rPr>
            <a:t>El Art. 1 de la</a:t>
          </a:r>
          <a:r>
            <a:rPr lang="es-ES" sz="1100" dirty="0" smtClean="0">
              <a:latin typeface="Arial" panose="020B0604020202020204" pitchFamily="34" charset="0"/>
              <a:cs typeface="Arial" panose="020B0604020202020204" pitchFamily="34" charset="0"/>
            </a:rPr>
            <a:t> </a:t>
          </a:r>
          <a:r>
            <a:rPr lang="es-ES" sz="1100" b="1" dirty="0" smtClean="0">
              <a:latin typeface="Arial" panose="020B0604020202020204" pitchFamily="34" charset="0"/>
              <a:cs typeface="Arial" panose="020B0604020202020204" pitchFamily="34" charset="0"/>
            </a:rPr>
            <a:t>Ley de Transporte Marítimo y Fluvial establecida por Decreto Supremo 98, </a:t>
          </a:r>
          <a:r>
            <a:rPr lang="es-EC" sz="1100" dirty="0" smtClean="0">
              <a:latin typeface="Arial" panose="020B0604020202020204" pitchFamily="34" charset="0"/>
              <a:cs typeface="Arial" panose="020B0604020202020204" pitchFamily="34" charset="0"/>
            </a:rPr>
            <a:t>  establece que el MIDENA, DIGMER y el Departamento de Tráfico Marítimo y Fluvial son las instituciones responsables del control y seguridad de los puertos del Ecuador</a:t>
          </a:r>
          <a:endParaRPr lang="es-EC" sz="1100" dirty="0">
            <a:latin typeface="Arial" panose="020B0604020202020204" pitchFamily="34" charset="0"/>
            <a:cs typeface="Arial" panose="020B0604020202020204" pitchFamily="34" charset="0"/>
          </a:endParaRPr>
        </a:p>
      </dgm:t>
    </dgm:pt>
    <dgm:pt modelId="{41C8C15C-69F3-4F21-9BD4-69852E91DA61}" type="parTrans" cxnId="{B268CE60-35F0-43A0-8129-383C93537FE2}">
      <dgm:prSet/>
      <dgm:spPr/>
      <dgm:t>
        <a:bodyPr/>
        <a:lstStyle/>
        <a:p>
          <a:endParaRPr lang="es-EC"/>
        </a:p>
      </dgm:t>
    </dgm:pt>
    <dgm:pt modelId="{9C0BB838-F7D8-40D8-AAA7-885602C55DE3}" type="sibTrans" cxnId="{B268CE60-35F0-43A0-8129-383C93537FE2}">
      <dgm:prSet/>
      <dgm:spPr/>
      <dgm:t>
        <a:bodyPr/>
        <a:lstStyle/>
        <a:p>
          <a:endParaRPr lang="es-EC"/>
        </a:p>
      </dgm:t>
    </dgm:pt>
    <dgm:pt modelId="{A1B56C07-2672-4EA2-9867-218A86749563}">
      <dgm:prSet phldrT="[Texto]" custT="1"/>
      <dgm:spPr/>
      <dgm:t>
        <a:bodyPr/>
        <a:lstStyle/>
        <a:p>
          <a:r>
            <a:rPr lang="es-ES" sz="1600" b="1" dirty="0" smtClean="0">
              <a:latin typeface="Arial" panose="020B0604020202020204" pitchFamily="34" charset="0"/>
              <a:cs typeface="Arial" panose="020B0604020202020204" pitchFamily="34" charset="0"/>
            </a:rPr>
            <a:t>LA SEGURIDAD MARÍTIMA EN EL DERECHO ECUATORIANO</a:t>
          </a:r>
          <a:endParaRPr lang="es-EC" sz="1600" b="1" dirty="0">
            <a:latin typeface="Arial" panose="020B0604020202020204" pitchFamily="34" charset="0"/>
            <a:cs typeface="Arial" panose="020B0604020202020204" pitchFamily="34" charset="0"/>
          </a:endParaRPr>
        </a:p>
      </dgm:t>
    </dgm:pt>
    <dgm:pt modelId="{0A7C4CF1-B265-40AC-8347-4EAC52DCE82B}" type="parTrans" cxnId="{860150F1-6BFF-4303-A50A-59E0D0BB3E6E}">
      <dgm:prSet/>
      <dgm:spPr/>
      <dgm:t>
        <a:bodyPr/>
        <a:lstStyle/>
        <a:p>
          <a:endParaRPr lang="es-EC"/>
        </a:p>
      </dgm:t>
    </dgm:pt>
    <dgm:pt modelId="{91885D35-D369-4675-8265-134A67C267A7}" type="sibTrans" cxnId="{860150F1-6BFF-4303-A50A-59E0D0BB3E6E}">
      <dgm:prSet/>
      <dgm:spPr/>
      <dgm:t>
        <a:bodyPr/>
        <a:lstStyle/>
        <a:p>
          <a:endParaRPr lang="es-EC"/>
        </a:p>
      </dgm:t>
    </dgm:pt>
    <dgm:pt modelId="{96022ED2-8027-46C0-AF26-972408159ACE}">
      <dgm:prSet phldrT="[Texto]" custT="1"/>
      <dgm:spPr/>
      <dgm:t>
        <a:bodyPr/>
        <a:lstStyle/>
        <a:p>
          <a:r>
            <a:rPr lang="es-EC" sz="1100" dirty="0" smtClean="0">
              <a:solidFill>
                <a:schemeClr val="tx1"/>
              </a:solidFill>
              <a:latin typeface="Arial" panose="020B0604020202020204" pitchFamily="34" charset="0"/>
              <a:cs typeface="Arial" panose="020B0604020202020204" pitchFamily="34" charset="0"/>
            </a:rPr>
            <a:t>La Constitución de la República determina que es deber primordial del estado garantizar la seguridad de sus habitantes, para protegerlos ante cualquier tipo de </a:t>
          </a:r>
          <a:r>
            <a:rPr lang="es-EC" sz="1100" b="1" dirty="0" smtClean="0">
              <a:solidFill>
                <a:schemeClr val="tx1"/>
              </a:solidFill>
              <a:latin typeface="Arial" panose="020B0604020202020204" pitchFamily="34" charset="0"/>
              <a:cs typeface="Arial" panose="020B0604020202020204" pitchFamily="34" charset="0"/>
            </a:rPr>
            <a:t>amenaza o riesgo sea este de origen natural o antrópico</a:t>
          </a:r>
          <a:endParaRPr lang="es-EC" sz="1100" b="1" dirty="0">
            <a:solidFill>
              <a:schemeClr val="tx1"/>
            </a:solidFill>
            <a:latin typeface="Arial" panose="020B0604020202020204" pitchFamily="34" charset="0"/>
            <a:cs typeface="Arial" panose="020B0604020202020204" pitchFamily="34" charset="0"/>
          </a:endParaRPr>
        </a:p>
      </dgm:t>
    </dgm:pt>
    <dgm:pt modelId="{833CB801-7994-4D60-8103-ABF1DF61EA9C}" type="parTrans" cxnId="{5535769B-700C-40BE-BBF5-D05843008C7D}">
      <dgm:prSet/>
      <dgm:spPr/>
      <dgm:t>
        <a:bodyPr/>
        <a:lstStyle/>
        <a:p>
          <a:endParaRPr lang="es-EC"/>
        </a:p>
      </dgm:t>
    </dgm:pt>
    <dgm:pt modelId="{9B47E12D-6BF0-4F6E-B6A0-71B217131CFA}" type="sibTrans" cxnId="{5535769B-700C-40BE-BBF5-D05843008C7D}">
      <dgm:prSet/>
      <dgm:spPr/>
      <dgm:t>
        <a:bodyPr/>
        <a:lstStyle/>
        <a:p>
          <a:endParaRPr lang="es-EC"/>
        </a:p>
      </dgm:t>
    </dgm:pt>
    <dgm:pt modelId="{C245E0A8-0331-4CC9-A15E-0C631E1BF747}" type="pres">
      <dgm:prSet presAssocID="{A6FA7C9B-71E4-4A9E-8267-9F5B66B68D2C}" presName="Name0" presStyleCnt="0">
        <dgm:presLayoutVars>
          <dgm:dir/>
          <dgm:resizeHandles val="exact"/>
        </dgm:presLayoutVars>
      </dgm:prSet>
      <dgm:spPr/>
      <dgm:t>
        <a:bodyPr/>
        <a:lstStyle/>
        <a:p>
          <a:endParaRPr lang="es-EC"/>
        </a:p>
      </dgm:t>
    </dgm:pt>
    <dgm:pt modelId="{30BA78A9-A2B7-4949-933E-97F8D5636B51}" type="pres">
      <dgm:prSet presAssocID="{A6FA7C9B-71E4-4A9E-8267-9F5B66B68D2C}" presName="cycle" presStyleCnt="0"/>
      <dgm:spPr/>
    </dgm:pt>
    <dgm:pt modelId="{66F8E458-385C-4B0B-92D4-B884CC499505}" type="pres">
      <dgm:prSet presAssocID="{96E2D0F2-78AD-408D-A539-4AD9A1E4C72D}" presName="nodeFirstNode" presStyleLbl="node1" presStyleIdx="0" presStyleCnt="6" custScaleX="111343" custScaleY="127731" custRadScaleRad="111169" custRadScaleInc="129213">
        <dgm:presLayoutVars>
          <dgm:bulletEnabled val="1"/>
        </dgm:presLayoutVars>
      </dgm:prSet>
      <dgm:spPr/>
      <dgm:t>
        <a:bodyPr/>
        <a:lstStyle/>
        <a:p>
          <a:endParaRPr lang="es-EC"/>
        </a:p>
      </dgm:t>
    </dgm:pt>
    <dgm:pt modelId="{017D387F-01A1-491E-9C15-26CA60DA5223}" type="pres">
      <dgm:prSet presAssocID="{8D5DD2D6-284C-4920-B3F6-E92F04808F25}" presName="sibTransFirstNode" presStyleLbl="bgShp" presStyleIdx="0" presStyleCnt="1" custScaleX="117657" custLinFactNeighborX="-38294" custLinFactNeighborY="-22149"/>
      <dgm:spPr/>
      <dgm:t>
        <a:bodyPr/>
        <a:lstStyle/>
        <a:p>
          <a:endParaRPr lang="es-EC"/>
        </a:p>
      </dgm:t>
    </dgm:pt>
    <dgm:pt modelId="{1BFD26C1-2D86-4BCE-886E-F5885F85A37B}" type="pres">
      <dgm:prSet presAssocID="{9234C721-E3E2-4A0C-AA9D-673474131793}" presName="nodeFollowingNodes" presStyleLbl="node1" presStyleIdx="1" presStyleCnt="6" custScaleX="95384" custScaleY="93859" custRadScaleRad="121546" custRadScaleInc="96971">
        <dgm:presLayoutVars>
          <dgm:bulletEnabled val="1"/>
        </dgm:presLayoutVars>
      </dgm:prSet>
      <dgm:spPr/>
      <dgm:t>
        <a:bodyPr/>
        <a:lstStyle/>
        <a:p>
          <a:endParaRPr lang="es-EC"/>
        </a:p>
      </dgm:t>
    </dgm:pt>
    <dgm:pt modelId="{07E7790C-C37F-49E4-BC0D-322B3FC74CED}" type="pres">
      <dgm:prSet presAssocID="{B7AB700C-D348-45DF-B6AA-1367633C3847}" presName="nodeFollowingNodes" presStyleLbl="node1" presStyleIdx="2" presStyleCnt="6" custScaleX="100273" custScaleY="102044" custRadScaleRad="100512" custRadScaleInc="87765">
        <dgm:presLayoutVars>
          <dgm:bulletEnabled val="1"/>
        </dgm:presLayoutVars>
      </dgm:prSet>
      <dgm:spPr/>
      <dgm:t>
        <a:bodyPr/>
        <a:lstStyle/>
        <a:p>
          <a:endParaRPr lang="es-EC"/>
        </a:p>
      </dgm:t>
    </dgm:pt>
    <dgm:pt modelId="{49548E67-41C9-448A-B905-85FD306923D6}" type="pres">
      <dgm:prSet presAssocID="{54EB0F8A-6C48-4D89-974C-81A06496F0BC}" presName="nodeFollowingNodes" presStyleLbl="node1" presStyleIdx="3" presStyleCnt="6" custScaleX="117579" custScaleY="111219" custRadScaleRad="110330" custRadScaleInc="108026">
        <dgm:presLayoutVars>
          <dgm:bulletEnabled val="1"/>
        </dgm:presLayoutVars>
      </dgm:prSet>
      <dgm:spPr/>
      <dgm:t>
        <a:bodyPr/>
        <a:lstStyle/>
        <a:p>
          <a:endParaRPr lang="es-EC"/>
        </a:p>
      </dgm:t>
    </dgm:pt>
    <dgm:pt modelId="{A2AF7EC3-9837-4C63-86D6-119719F5DFE5}" type="pres">
      <dgm:prSet presAssocID="{A1B56C07-2672-4EA2-9867-218A86749563}" presName="nodeFollowingNodes" presStyleLbl="node1" presStyleIdx="4" presStyleCnt="6" custRadScaleRad="115618" custRadScaleInc="80175">
        <dgm:presLayoutVars>
          <dgm:bulletEnabled val="1"/>
        </dgm:presLayoutVars>
      </dgm:prSet>
      <dgm:spPr/>
      <dgm:t>
        <a:bodyPr/>
        <a:lstStyle/>
        <a:p>
          <a:endParaRPr lang="es-EC"/>
        </a:p>
      </dgm:t>
    </dgm:pt>
    <dgm:pt modelId="{2BDD0324-B73F-4592-8196-E9AB19D4B0AC}" type="pres">
      <dgm:prSet presAssocID="{96022ED2-8027-46C0-AF26-972408159ACE}" presName="nodeFollowingNodes" presStyleLbl="node1" presStyleIdx="5" presStyleCnt="6" custScaleX="105720" custScaleY="102722" custRadScaleRad="98645" custRadScaleInc="110814">
        <dgm:presLayoutVars>
          <dgm:bulletEnabled val="1"/>
        </dgm:presLayoutVars>
      </dgm:prSet>
      <dgm:spPr/>
      <dgm:t>
        <a:bodyPr/>
        <a:lstStyle/>
        <a:p>
          <a:endParaRPr lang="es-EC"/>
        </a:p>
      </dgm:t>
    </dgm:pt>
  </dgm:ptLst>
  <dgm:cxnLst>
    <dgm:cxn modelId="{DF4573C0-6E95-41FE-9681-3B9A384F698E}" type="presOf" srcId="{96E2D0F2-78AD-408D-A539-4AD9A1E4C72D}" destId="{66F8E458-385C-4B0B-92D4-B884CC499505}" srcOrd="0" destOrd="0" presId="urn:microsoft.com/office/officeart/2005/8/layout/cycle3"/>
    <dgm:cxn modelId="{860150F1-6BFF-4303-A50A-59E0D0BB3E6E}" srcId="{A6FA7C9B-71E4-4A9E-8267-9F5B66B68D2C}" destId="{A1B56C07-2672-4EA2-9867-218A86749563}" srcOrd="4" destOrd="0" parTransId="{0A7C4CF1-B265-40AC-8347-4EAC52DCE82B}" sibTransId="{91885D35-D369-4675-8265-134A67C267A7}"/>
    <dgm:cxn modelId="{B268CE60-35F0-43A0-8129-383C93537FE2}" srcId="{A6FA7C9B-71E4-4A9E-8267-9F5B66B68D2C}" destId="{54EB0F8A-6C48-4D89-974C-81A06496F0BC}" srcOrd="3" destOrd="0" parTransId="{41C8C15C-69F3-4F21-9BD4-69852E91DA61}" sibTransId="{9C0BB838-F7D8-40D8-AAA7-885602C55DE3}"/>
    <dgm:cxn modelId="{5535769B-700C-40BE-BBF5-D05843008C7D}" srcId="{A6FA7C9B-71E4-4A9E-8267-9F5B66B68D2C}" destId="{96022ED2-8027-46C0-AF26-972408159ACE}" srcOrd="5" destOrd="0" parTransId="{833CB801-7994-4D60-8103-ABF1DF61EA9C}" sibTransId="{9B47E12D-6BF0-4F6E-B6A0-71B217131CFA}"/>
    <dgm:cxn modelId="{616941A5-48FF-49E2-BFE8-ECDF317587CE}" type="presOf" srcId="{96022ED2-8027-46C0-AF26-972408159ACE}" destId="{2BDD0324-B73F-4592-8196-E9AB19D4B0AC}" srcOrd="0" destOrd="0" presId="urn:microsoft.com/office/officeart/2005/8/layout/cycle3"/>
    <dgm:cxn modelId="{491A0B36-399D-4DA9-B938-223B44C1F861}" type="presOf" srcId="{9234C721-E3E2-4A0C-AA9D-673474131793}" destId="{1BFD26C1-2D86-4BCE-886E-F5885F85A37B}" srcOrd="0" destOrd="0" presId="urn:microsoft.com/office/officeart/2005/8/layout/cycle3"/>
    <dgm:cxn modelId="{3F7CC37E-6C54-4690-9141-FE18865B4BA8}" type="presOf" srcId="{8D5DD2D6-284C-4920-B3F6-E92F04808F25}" destId="{017D387F-01A1-491E-9C15-26CA60DA5223}" srcOrd="0" destOrd="0" presId="urn:microsoft.com/office/officeart/2005/8/layout/cycle3"/>
    <dgm:cxn modelId="{6C8C23EC-3444-44F4-85FB-1911C15F05FE}" srcId="{A6FA7C9B-71E4-4A9E-8267-9F5B66B68D2C}" destId="{96E2D0F2-78AD-408D-A539-4AD9A1E4C72D}" srcOrd="0" destOrd="0" parTransId="{D402EA8C-FED3-4C3C-A3B9-27B04BFF490D}" sibTransId="{8D5DD2D6-284C-4920-B3F6-E92F04808F25}"/>
    <dgm:cxn modelId="{EBB00D76-4F79-49CB-B68A-987C0D4BDB56}" type="presOf" srcId="{B7AB700C-D348-45DF-B6AA-1367633C3847}" destId="{07E7790C-C37F-49E4-BC0D-322B3FC74CED}" srcOrd="0" destOrd="0" presId="urn:microsoft.com/office/officeart/2005/8/layout/cycle3"/>
    <dgm:cxn modelId="{7F73F990-3BC2-4B18-8E8E-0B297653B446}" type="presOf" srcId="{A6FA7C9B-71E4-4A9E-8267-9F5B66B68D2C}" destId="{C245E0A8-0331-4CC9-A15E-0C631E1BF747}" srcOrd="0" destOrd="0" presId="urn:microsoft.com/office/officeart/2005/8/layout/cycle3"/>
    <dgm:cxn modelId="{FC6F6E6F-5E1E-4B70-9BE5-C7FF06C3180E}" type="presOf" srcId="{54EB0F8A-6C48-4D89-974C-81A06496F0BC}" destId="{49548E67-41C9-448A-B905-85FD306923D6}" srcOrd="0" destOrd="0" presId="urn:microsoft.com/office/officeart/2005/8/layout/cycle3"/>
    <dgm:cxn modelId="{C20C9627-32B9-42E4-A9D6-C4F7883C0DD3}" type="presOf" srcId="{A1B56C07-2672-4EA2-9867-218A86749563}" destId="{A2AF7EC3-9837-4C63-86D6-119719F5DFE5}" srcOrd="0" destOrd="0" presId="urn:microsoft.com/office/officeart/2005/8/layout/cycle3"/>
    <dgm:cxn modelId="{9F1AD95F-E922-43B1-9434-F9962D8DE6CE}" srcId="{A6FA7C9B-71E4-4A9E-8267-9F5B66B68D2C}" destId="{B7AB700C-D348-45DF-B6AA-1367633C3847}" srcOrd="2" destOrd="0" parTransId="{8058CCCC-DB69-44EB-A313-B8A0BD4D2378}" sibTransId="{B900760C-0B76-4D29-BE7D-53D673A051E6}"/>
    <dgm:cxn modelId="{0BB0615D-BEEF-40FF-9F30-1982E80AF27B}" srcId="{A6FA7C9B-71E4-4A9E-8267-9F5B66B68D2C}" destId="{9234C721-E3E2-4A0C-AA9D-673474131793}" srcOrd="1" destOrd="0" parTransId="{9182E5F0-91B3-4F60-BB0A-3A68142D3B99}" sibTransId="{3A685160-1F7B-44CF-A9F3-CB9A85C8DD9A}"/>
    <dgm:cxn modelId="{8B8C8797-4848-43AC-821B-431FFC14DBA4}" type="presParOf" srcId="{C245E0A8-0331-4CC9-A15E-0C631E1BF747}" destId="{30BA78A9-A2B7-4949-933E-97F8D5636B51}" srcOrd="0" destOrd="0" presId="urn:microsoft.com/office/officeart/2005/8/layout/cycle3"/>
    <dgm:cxn modelId="{D3381A6C-2DBA-403D-8472-94C8E415C102}" type="presParOf" srcId="{30BA78A9-A2B7-4949-933E-97F8D5636B51}" destId="{66F8E458-385C-4B0B-92D4-B884CC499505}" srcOrd="0" destOrd="0" presId="urn:microsoft.com/office/officeart/2005/8/layout/cycle3"/>
    <dgm:cxn modelId="{006F4EFE-7096-4B88-AF55-DFE770581B92}" type="presParOf" srcId="{30BA78A9-A2B7-4949-933E-97F8D5636B51}" destId="{017D387F-01A1-491E-9C15-26CA60DA5223}" srcOrd="1" destOrd="0" presId="urn:microsoft.com/office/officeart/2005/8/layout/cycle3"/>
    <dgm:cxn modelId="{5D825BDB-0783-4D9A-AE7E-9EEAECD931CF}" type="presParOf" srcId="{30BA78A9-A2B7-4949-933E-97F8D5636B51}" destId="{1BFD26C1-2D86-4BCE-886E-F5885F85A37B}" srcOrd="2" destOrd="0" presId="urn:microsoft.com/office/officeart/2005/8/layout/cycle3"/>
    <dgm:cxn modelId="{38409B46-D8E9-4081-B4AA-E906FF3D35A2}" type="presParOf" srcId="{30BA78A9-A2B7-4949-933E-97F8D5636B51}" destId="{07E7790C-C37F-49E4-BC0D-322B3FC74CED}" srcOrd="3" destOrd="0" presId="urn:microsoft.com/office/officeart/2005/8/layout/cycle3"/>
    <dgm:cxn modelId="{DBD86962-DD9E-4076-BB82-49BD8F49EEBE}" type="presParOf" srcId="{30BA78A9-A2B7-4949-933E-97F8D5636B51}" destId="{49548E67-41C9-448A-B905-85FD306923D6}" srcOrd="4" destOrd="0" presId="urn:microsoft.com/office/officeart/2005/8/layout/cycle3"/>
    <dgm:cxn modelId="{41FDE146-3844-4C80-B6DB-2E6F430F2F19}" type="presParOf" srcId="{30BA78A9-A2B7-4949-933E-97F8D5636B51}" destId="{A2AF7EC3-9837-4C63-86D6-119719F5DFE5}" srcOrd="5" destOrd="0" presId="urn:microsoft.com/office/officeart/2005/8/layout/cycle3"/>
    <dgm:cxn modelId="{697696F0-3C67-4502-9B27-F32B0EC76FBC}" type="presParOf" srcId="{30BA78A9-A2B7-4949-933E-97F8D5636B51}" destId="{2BDD0324-B73F-4592-8196-E9AB19D4B0AC}" srcOrd="6"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FC1C9A17-DDEC-4CB5-9CB9-C1958E94F493}" type="doc">
      <dgm:prSet loTypeId="urn:microsoft.com/office/officeart/2005/8/layout/bProcess3" loCatId="process" qsTypeId="urn:microsoft.com/office/officeart/2005/8/quickstyle/3d2" qsCatId="3D" csTypeId="urn:microsoft.com/office/officeart/2005/8/colors/colorful4" csCatId="colorful" phldr="1"/>
      <dgm:spPr/>
    </dgm:pt>
    <dgm:pt modelId="{A1EEE822-B0EB-43CA-8849-3D2AC2557CB6}">
      <dgm:prSet phldrT="[Texto]" custT="1"/>
      <dgm:spPr/>
      <dgm:t>
        <a:bodyPr/>
        <a:lstStyle/>
        <a:p>
          <a:r>
            <a:rPr lang="es-ES" sz="1800" b="1" dirty="0" smtClean="0">
              <a:latin typeface="Arial" panose="020B0604020202020204" pitchFamily="34" charset="0"/>
              <a:cs typeface="Arial" panose="020B0604020202020204" pitchFamily="34" charset="0"/>
            </a:rPr>
            <a:t>MÉTODOS</a:t>
          </a:r>
          <a:endParaRPr lang="en-US" sz="1800" b="1" dirty="0">
            <a:latin typeface="Arial" panose="020B0604020202020204" pitchFamily="34" charset="0"/>
            <a:cs typeface="Arial" panose="020B0604020202020204" pitchFamily="34" charset="0"/>
          </a:endParaRPr>
        </a:p>
      </dgm:t>
    </dgm:pt>
    <dgm:pt modelId="{64F1BA43-B5B4-4C63-AC44-19F4041DDDE1}" type="parTrans" cxnId="{1E09DF11-9104-4254-925B-7C757C41A372}">
      <dgm:prSet/>
      <dgm:spPr/>
      <dgm:t>
        <a:bodyPr/>
        <a:lstStyle/>
        <a:p>
          <a:endParaRPr lang="en-US"/>
        </a:p>
      </dgm:t>
    </dgm:pt>
    <dgm:pt modelId="{8F4DBC2C-E0BE-4AEE-A05D-64F2F699BD99}" type="sibTrans" cxnId="{1E09DF11-9104-4254-925B-7C757C41A372}">
      <dgm:prSet/>
      <dgm:spPr/>
      <dgm:t>
        <a:bodyPr/>
        <a:lstStyle/>
        <a:p>
          <a:endParaRPr lang="en-US" dirty="0"/>
        </a:p>
      </dgm:t>
    </dgm:pt>
    <dgm:pt modelId="{1DC9E84F-EE02-4AE7-AA4F-B004120EF1B2}">
      <dgm:prSet phldrT="[Texto]" custT="1"/>
      <dgm:spPr/>
      <dgm:t>
        <a:bodyPr/>
        <a:lstStyle/>
        <a:p>
          <a:r>
            <a:rPr lang="es-ES" sz="1600" dirty="0" smtClean="0">
              <a:latin typeface="Arial" panose="020B0604020202020204" pitchFamily="34" charset="0"/>
              <a:cs typeface="Arial" panose="020B0604020202020204" pitchFamily="34" charset="0"/>
            </a:rPr>
            <a:t>Se aplicó el método </a:t>
          </a:r>
          <a:r>
            <a:rPr lang="es-EC" sz="1600" dirty="0" smtClean="0">
              <a:latin typeface="Arial" panose="020B0604020202020204" pitchFamily="34" charset="0"/>
              <a:cs typeface="Arial" panose="020B0604020202020204" pitchFamily="34" charset="0"/>
            </a:rPr>
            <a:t>Sintético e Hipotético-Deductivo</a:t>
          </a:r>
          <a:endParaRPr lang="en-US" sz="1600" dirty="0">
            <a:latin typeface="Arial" panose="020B0604020202020204" pitchFamily="34" charset="0"/>
            <a:cs typeface="Arial" panose="020B0604020202020204" pitchFamily="34" charset="0"/>
          </a:endParaRPr>
        </a:p>
      </dgm:t>
    </dgm:pt>
    <dgm:pt modelId="{44E1A222-12E3-4069-8710-CCE26870467E}" type="parTrans" cxnId="{2712135A-73CD-4E6A-A607-557907BC2FBA}">
      <dgm:prSet/>
      <dgm:spPr/>
      <dgm:t>
        <a:bodyPr/>
        <a:lstStyle/>
        <a:p>
          <a:endParaRPr lang="en-US"/>
        </a:p>
      </dgm:t>
    </dgm:pt>
    <dgm:pt modelId="{16FF72D4-C9FE-453F-B51D-3EF0046D1292}" type="sibTrans" cxnId="{2712135A-73CD-4E6A-A607-557907BC2FBA}">
      <dgm:prSet/>
      <dgm:spPr/>
      <dgm:t>
        <a:bodyPr/>
        <a:lstStyle/>
        <a:p>
          <a:endParaRPr lang="en-US" dirty="0"/>
        </a:p>
      </dgm:t>
    </dgm:pt>
    <dgm:pt modelId="{00EEA1E6-BA36-4139-8FF4-E18BDF0785B5}">
      <dgm:prSet phldrT="[Texto]" custT="1"/>
      <dgm:spPr/>
      <dgm:t>
        <a:bodyPr/>
        <a:lstStyle/>
        <a:p>
          <a:pPr algn="just"/>
          <a:r>
            <a:rPr lang="es-EC" sz="1600" dirty="0" smtClean="0">
              <a:latin typeface="Arial" panose="020B0604020202020204" pitchFamily="34" charset="0"/>
              <a:cs typeface="Arial" panose="020B0604020202020204" pitchFamily="34" charset="0"/>
            </a:rPr>
            <a:t>Técnica: Recopilación bibliográfica, observación directa</a:t>
          </a:r>
        </a:p>
        <a:p>
          <a:pPr algn="just"/>
          <a:r>
            <a:rPr lang="es-EC" sz="1600" dirty="0" smtClean="0">
              <a:latin typeface="Arial" panose="020B0604020202020204" pitchFamily="34" charset="0"/>
              <a:cs typeface="Arial" panose="020B0604020202020204" pitchFamily="34" charset="0"/>
            </a:rPr>
            <a:t>Instrumento: Observación, entrevista, </a:t>
          </a:r>
          <a:r>
            <a:rPr lang="es-ES" sz="1600" dirty="0" smtClean="0">
              <a:latin typeface="Arial" panose="020B0604020202020204" pitchFamily="34" charset="0"/>
              <a:cs typeface="Arial" panose="020B0604020202020204" pitchFamily="34" charset="0"/>
            </a:rPr>
            <a:t>Encuesta</a:t>
          </a:r>
          <a:endParaRPr lang="es-EC" sz="1600" dirty="0" smtClean="0">
            <a:latin typeface="Arial" panose="020B0604020202020204" pitchFamily="34" charset="0"/>
            <a:cs typeface="Arial" panose="020B0604020202020204" pitchFamily="34" charset="0"/>
          </a:endParaRPr>
        </a:p>
        <a:p>
          <a:pPr algn="just"/>
          <a:endParaRPr lang="en-US" sz="1600" dirty="0">
            <a:latin typeface="Arial" panose="020B0604020202020204" pitchFamily="34" charset="0"/>
            <a:cs typeface="Arial" panose="020B0604020202020204" pitchFamily="34" charset="0"/>
          </a:endParaRPr>
        </a:p>
      </dgm:t>
    </dgm:pt>
    <dgm:pt modelId="{577AD4F2-31B3-4967-8C49-8A18D74D3A9B}" type="parTrans" cxnId="{28E36071-A7AD-486B-AA7E-5DA0A510C00C}">
      <dgm:prSet/>
      <dgm:spPr/>
      <dgm:t>
        <a:bodyPr/>
        <a:lstStyle/>
        <a:p>
          <a:endParaRPr lang="en-US"/>
        </a:p>
      </dgm:t>
    </dgm:pt>
    <dgm:pt modelId="{E652DD03-8836-4E2D-8333-AEE99C36FC3D}" type="sibTrans" cxnId="{28E36071-A7AD-486B-AA7E-5DA0A510C00C}">
      <dgm:prSet/>
      <dgm:spPr/>
      <dgm:t>
        <a:bodyPr/>
        <a:lstStyle/>
        <a:p>
          <a:endParaRPr lang="en-US" dirty="0"/>
        </a:p>
      </dgm:t>
    </dgm:pt>
    <dgm:pt modelId="{2287AA5D-447A-4A4B-ABC6-277DE65597D0}">
      <dgm:prSet phldrT="[Texto]" custT="1"/>
      <dgm:spPr/>
      <dgm:t>
        <a:bodyPr/>
        <a:lstStyle/>
        <a:p>
          <a:pPr algn="just"/>
          <a:r>
            <a:rPr lang="es-ES" sz="1600" dirty="0" smtClean="0">
              <a:latin typeface="Arial" panose="020B0604020202020204" pitchFamily="34" charset="0"/>
              <a:cs typeface="Arial" panose="020B0604020202020204" pitchFamily="34" charset="0"/>
            </a:rPr>
            <a:t>Dirigida al personal que tiene relación directa e indirecta con las instalaciones del Puerto de Manta (población de estudio es son 507 personas y una muestra de 240 personas encuestadas).</a:t>
          </a:r>
          <a:endParaRPr lang="es-EC" sz="1600" dirty="0" smtClean="0">
            <a:latin typeface="Arial" panose="020B0604020202020204" pitchFamily="34" charset="0"/>
            <a:cs typeface="Arial" panose="020B0604020202020204" pitchFamily="34" charset="0"/>
          </a:endParaRPr>
        </a:p>
      </dgm:t>
    </dgm:pt>
    <dgm:pt modelId="{99B6F178-FDF0-405E-B0D8-752784672745}" type="sibTrans" cxnId="{64C4A9F8-E1DC-43D6-A411-11F3EEE86DB8}">
      <dgm:prSet/>
      <dgm:spPr/>
      <dgm:t>
        <a:bodyPr/>
        <a:lstStyle/>
        <a:p>
          <a:endParaRPr lang="en-US"/>
        </a:p>
      </dgm:t>
    </dgm:pt>
    <dgm:pt modelId="{42BA74A7-1762-4C42-8D4D-6CC72FAD0806}" type="parTrans" cxnId="{64C4A9F8-E1DC-43D6-A411-11F3EEE86DB8}">
      <dgm:prSet/>
      <dgm:spPr/>
      <dgm:t>
        <a:bodyPr/>
        <a:lstStyle/>
        <a:p>
          <a:endParaRPr lang="en-US"/>
        </a:p>
      </dgm:t>
    </dgm:pt>
    <dgm:pt modelId="{46673838-3619-42E1-A2C7-331BAA28CA5C}" type="pres">
      <dgm:prSet presAssocID="{FC1C9A17-DDEC-4CB5-9CB9-C1958E94F493}" presName="Name0" presStyleCnt="0">
        <dgm:presLayoutVars>
          <dgm:dir/>
          <dgm:resizeHandles val="exact"/>
        </dgm:presLayoutVars>
      </dgm:prSet>
      <dgm:spPr/>
    </dgm:pt>
    <dgm:pt modelId="{F29CA526-9F0E-47DF-8087-92275788DA5E}" type="pres">
      <dgm:prSet presAssocID="{A1EEE822-B0EB-43CA-8849-3D2AC2557CB6}" presName="node" presStyleLbl="node1" presStyleIdx="0" presStyleCnt="4">
        <dgm:presLayoutVars>
          <dgm:bulletEnabled val="1"/>
        </dgm:presLayoutVars>
      </dgm:prSet>
      <dgm:spPr/>
      <dgm:t>
        <a:bodyPr/>
        <a:lstStyle/>
        <a:p>
          <a:endParaRPr lang="en-US"/>
        </a:p>
      </dgm:t>
    </dgm:pt>
    <dgm:pt modelId="{4C16CD42-A58E-4FD1-A552-ABD6C33A8557}" type="pres">
      <dgm:prSet presAssocID="{8F4DBC2C-E0BE-4AEE-A05D-64F2F699BD99}" presName="sibTrans" presStyleLbl="sibTrans1D1" presStyleIdx="0" presStyleCnt="3"/>
      <dgm:spPr/>
      <dgm:t>
        <a:bodyPr/>
        <a:lstStyle/>
        <a:p>
          <a:endParaRPr lang="en-US"/>
        </a:p>
      </dgm:t>
    </dgm:pt>
    <dgm:pt modelId="{C707FD38-6F5A-4407-8026-D88B5B2036F5}" type="pres">
      <dgm:prSet presAssocID="{8F4DBC2C-E0BE-4AEE-A05D-64F2F699BD99}" presName="connectorText" presStyleLbl="sibTrans1D1" presStyleIdx="0" presStyleCnt="3"/>
      <dgm:spPr/>
      <dgm:t>
        <a:bodyPr/>
        <a:lstStyle/>
        <a:p>
          <a:endParaRPr lang="en-US"/>
        </a:p>
      </dgm:t>
    </dgm:pt>
    <dgm:pt modelId="{87F16911-8CB6-40F7-B1D2-0471B9B95F91}" type="pres">
      <dgm:prSet presAssocID="{1DC9E84F-EE02-4AE7-AA4F-B004120EF1B2}" presName="node" presStyleLbl="node1" presStyleIdx="1" presStyleCnt="4">
        <dgm:presLayoutVars>
          <dgm:bulletEnabled val="1"/>
        </dgm:presLayoutVars>
      </dgm:prSet>
      <dgm:spPr/>
      <dgm:t>
        <a:bodyPr/>
        <a:lstStyle/>
        <a:p>
          <a:endParaRPr lang="en-US"/>
        </a:p>
      </dgm:t>
    </dgm:pt>
    <dgm:pt modelId="{3DDFF8BE-FEBD-49A3-A8D2-11DD2BBB50DC}" type="pres">
      <dgm:prSet presAssocID="{16FF72D4-C9FE-453F-B51D-3EF0046D1292}" presName="sibTrans" presStyleLbl="sibTrans1D1" presStyleIdx="1" presStyleCnt="3"/>
      <dgm:spPr/>
      <dgm:t>
        <a:bodyPr/>
        <a:lstStyle/>
        <a:p>
          <a:endParaRPr lang="en-US"/>
        </a:p>
      </dgm:t>
    </dgm:pt>
    <dgm:pt modelId="{57ECBDD3-AA2F-4CBF-B7E6-EE8BAC63174A}" type="pres">
      <dgm:prSet presAssocID="{16FF72D4-C9FE-453F-B51D-3EF0046D1292}" presName="connectorText" presStyleLbl="sibTrans1D1" presStyleIdx="1" presStyleCnt="3"/>
      <dgm:spPr/>
      <dgm:t>
        <a:bodyPr/>
        <a:lstStyle/>
        <a:p>
          <a:endParaRPr lang="en-US"/>
        </a:p>
      </dgm:t>
    </dgm:pt>
    <dgm:pt modelId="{E2E91FBD-A909-4A72-B3FD-D40AF01A72B1}" type="pres">
      <dgm:prSet presAssocID="{00EEA1E6-BA36-4139-8FF4-E18BDF0785B5}" presName="node" presStyleLbl="node1" presStyleIdx="2" presStyleCnt="4" custScaleX="85860" custLinFactNeighborX="2403" custLinFactNeighborY="-3056">
        <dgm:presLayoutVars>
          <dgm:bulletEnabled val="1"/>
        </dgm:presLayoutVars>
      </dgm:prSet>
      <dgm:spPr/>
      <dgm:t>
        <a:bodyPr/>
        <a:lstStyle/>
        <a:p>
          <a:endParaRPr lang="en-US"/>
        </a:p>
      </dgm:t>
    </dgm:pt>
    <dgm:pt modelId="{4EF934CD-0A49-4FE9-8FC2-3C4CF98F6775}" type="pres">
      <dgm:prSet presAssocID="{E652DD03-8836-4E2D-8333-AEE99C36FC3D}" presName="sibTrans" presStyleLbl="sibTrans1D1" presStyleIdx="2" presStyleCnt="3"/>
      <dgm:spPr/>
      <dgm:t>
        <a:bodyPr/>
        <a:lstStyle/>
        <a:p>
          <a:endParaRPr lang="en-US"/>
        </a:p>
      </dgm:t>
    </dgm:pt>
    <dgm:pt modelId="{1BFEE65F-9A3D-4947-9F86-0E7610754F3D}" type="pres">
      <dgm:prSet presAssocID="{E652DD03-8836-4E2D-8333-AEE99C36FC3D}" presName="connectorText" presStyleLbl="sibTrans1D1" presStyleIdx="2" presStyleCnt="3"/>
      <dgm:spPr/>
      <dgm:t>
        <a:bodyPr/>
        <a:lstStyle/>
        <a:p>
          <a:endParaRPr lang="en-US"/>
        </a:p>
      </dgm:t>
    </dgm:pt>
    <dgm:pt modelId="{99219104-C31F-4FAD-A4B7-4F5CD8F30AC9}" type="pres">
      <dgm:prSet presAssocID="{2287AA5D-447A-4A4B-ABC6-277DE65597D0}" presName="node" presStyleLbl="node1" presStyleIdx="3" presStyleCnt="4">
        <dgm:presLayoutVars>
          <dgm:bulletEnabled val="1"/>
        </dgm:presLayoutVars>
      </dgm:prSet>
      <dgm:spPr/>
      <dgm:t>
        <a:bodyPr/>
        <a:lstStyle/>
        <a:p>
          <a:endParaRPr lang="en-US"/>
        </a:p>
      </dgm:t>
    </dgm:pt>
  </dgm:ptLst>
  <dgm:cxnLst>
    <dgm:cxn modelId="{0ECF3F9C-51B9-49E0-9D1C-BEFA0C5864E8}" type="presOf" srcId="{E652DD03-8836-4E2D-8333-AEE99C36FC3D}" destId="{4EF934CD-0A49-4FE9-8FC2-3C4CF98F6775}" srcOrd="0" destOrd="0" presId="urn:microsoft.com/office/officeart/2005/8/layout/bProcess3"/>
    <dgm:cxn modelId="{64C4A9F8-E1DC-43D6-A411-11F3EEE86DB8}" srcId="{FC1C9A17-DDEC-4CB5-9CB9-C1958E94F493}" destId="{2287AA5D-447A-4A4B-ABC6-277DE65597D0}" srcOrd="3" destOrd="0" parTransId="{42BA74A7-1762-4C42-8D4D-6CC72FAD0806}" sibTransId="{99B6F178-FDF0-405E-B0D8-752784672745}"/>
    <dgm:cxn modelId="{1A1A8FAB-6FB2-463F-8368-2486E7D92730}" type="presOf" srcId="{8F4DBC2C-E0BE-4AEE-A05D-64F2F699BD99}" destId="{4C16CD42-A58E-4FD1-A552-ABD6C33A8557}" srcOrd="0" destOrd="0" presId="urn:microsoft.com/office/officeart/2005/8/layout/bProcess3"/>
    <dgm:cxn modelId="{23AFD54C-6B9B-49E7-B40E-32CE100879B6}" type="presOf" srcId="{2287AA5D-447A-4A4B-ABC6-277DE65597D0}" destId="{99219104-C31F-4FAD-A4B7-4F5CD8F30AC9}" srcOrd="0" destOrd="0" presId="urn:microsoft.com/office/officeart/2005/8/layout/bProcess3"/>
    <dgm:cxn modelId="{59311D52-BC9A-4454-A2CD-8D12808627F2}" type="presOf" srcId="{16FF72D4-C9FE-453F-B51D-3EF0046D1292}" destId="{57ECBDD3-AA2F-4CBF-B7E6-EE8BAC63174A}" srcOrd="1" destOrd="0" presId="urn:microsoft.com/office/officeart/2005/8/layout/bProcess3"/>
    <dgm:cxn modelId="{3ADC0F86-AAB4-415A-B5A0-D5A823F3ED0B}" type="presOf" srcId="{A1EEE822-B0EB-43CA-8849-3D2AC2557CB6}" destId="{F29CA526-9F0E-47DF-8087-92275788DA5E}" srcOrd="0" destOrd="0" presId="urn:microsoft.com/office/officeart/2005/8/layout/bProcess3"/>
    <dgm:cxn modelId="{D9D8A49C-C9BB-45DD-9FC3-E4227D196D0E}" type="presOf" srcId="{8F4DBC2C-E0BE-4AEE-A05D-64F2F699BD99}" destId="{C707FD38-6F5A-4407-8026-D88B5B2036F5}" srcOrd="1" destOrd="0" presId="urn:microsoft.com/office/officeart/2005/8/layout/bProcess3"/>
    <dgm:cxn modelId="{2712135A-73CD-4E6A-A607-557907BC2FBA}" srcId="{FC1C9A17-DDEC-4CB5-9CB9-C1958E94F493}" destId="{1DC9E84F-EE02-4AE7-AA4F-B004120EF1B2}" srcOrd="1" destOrd="0" parTransId="{44E1A222-12E3-4069-8710-CCE26870467E}" sibTransId="{16FF72D4-C9FE-453F-B51D-3EF0046D1292}"/>
    <dgm:cxn modelId="{1E09DF11-9104-4254-925B-7C757C41A372}" srcId="{FC1C9A17-DDEC-4CB5-9CB9-C1958E94F493}" destId="{A1EEE822-B0EB-43CA-8849-3D2AC2557CB6}" srcOrd="0" destOrd="0" parTransId="{64F1BA43-B5B4-4C63-AC44-19F4041DDDE1}" sibTransId="{8F4DBC2C-E0BE-4AEE-A05D-64F2F699BD99}"/>
    <dgm:cxn modelId="{28E36071-A7AD-486B-AA7E-5DA0A510C00C}" srcId="{FC1C9A17-DDEC-4CB5-9CB9-C1958E94F493}" destId="{00EEA1E6-BA36-4139-8FF4-E18BDF0785B5}" srcOrd="2" destOrd="0" parTransId="{577AD4F2-31B3-4967-8C49-8A18D74D3A9B}" sibTransId="{E652DD03-8836-4E2D-8333-AEE99C36FC3D}"/>
    <dgm:cxn modelId="{AAE1A6E4-E769-4437-A4F6-4C36E93507F4}" type="presOf" srcId="{E652DD03-8836-4E2D-8333-AEE99C36FC3D}" destId="{1BFEE65F-9A3D-4947-9F86-0E7610754F3D}" srcOrd="1" destOrd="0" presId="urn:microsoft.com/office/officeart/2005/8/layout/bProcess3"/>
    <dgm:cxn modelId="{E04A1E95-1E85-478D-ACF8-EF9F99123907}" type="presOf" srcId="{FC1C9A17-DDEC-4CB5-9CB9-C1958E94F493}" destId="{46673838-3619-42E1-A2C7-331BAA28CA5C}" srcOrd="0" destOrd="0" presId="urn:microsoft.com/office/officeart/2005/8/layout/bProcess3"/>
    <dgm:cxn modelId="{4791691F-2A30-4867-AF48-4A636E1F2A56}" type="presOf" srcId="{1DC9E84F-EE02-4AE7-AA4F-B004120EF1B2}" destId="{87F16911-8CB6-40F7-B1D2-0471B9B95F91}" srcOrd="0" destOrd="0" presId="urn:microsoft.com/office/officeart/2005/8/layout/bProcess3"/>
    <dgm:cxn modelId="{5D69CEF0-E5B5-46DD-83C7-93B5E51166BC}" type="presOf" srcId="{16FF72D4-C9FE-453F-B51D-3EF0046D1292}" destId="{3DDFF8BE-FEBD-49A3-A8D2-11DD2BBB50DC}" srcOrd="0" destOrd="0" presId="urn:microsoft.com/office/officeart/2005/8/layout/bProcess3"/>
    <dgm:cxn modelId="{20C3B13A-9F4C-4D9F-A379-08F81112752B}" type="presOf" srcId="{00EEA1E6-BA36-4139-8FF4-E18BDF0785B5}" destId="{E2E91FBD-A909-4A72-B3FD-D40AF01A72B1}" srcOrd="0" destOrd="0" presId="urn:microsoft.com/office/officeart/2005/8/layout/bProcess3"/>
    <dgm:cxn modelId="{B688F771-C065-40DA-809D-68C784C2D8A3}" type="presParOf" srcId="{46673838-3619-42E1-A2C7-331BAA28CA5C}" destId="{F29CA526-9F0E-47DF-8087-92275788DA5E}" srcOrd="0" destOrd="0" presId="urn:microsoft.com/office/officeart/2005/8/layout/bProcess3"/>
    <dgm:cxn modelId="{24273927-C3A9-432F-9717-43F7C633A164}" type="presParOf" srcId="{46673838-3619-42E1-A2C7-331BAA28CA5C}" destId="{4C16CD42-A58E-4FD1-A552-ABD6C33A8557}" srcOrd="1" destOrd="0" presId="urn:microsoft.com/office/officeart/2005/8/layout/bProcess3"/>
    <dgm:cxn modelId="{57C3D15F-6999-45A3-B3E9-6B9BC73FE4D5}" type="presParOf" srcId="{4C16CD42-A58E-4FD1-A552-ABD6C33A8557}" destId="{C707FD38-6F5A-4407-8026-D88B5B2036F5}" srcOrd="0" destOrd="0" presId="urn:microsoft.com/office/officeart/2005/8/layout/bProcess3"/>
    <dgm:cxn modelId="{E3D7A26C-DDA9-473F-9CE1-855567A2B3F4}" type="presParOf" srcId="{46673838-3619-42E1-A2C7-331BAA28CA5C}" destId="{87F16911-8CB6-40F7-B1D2-0471B9B95F91}" srcOrd="2" destOrd="0" presId="urn:microsoft.com/office/officeart/2005/8/layout/bProcess3"/>
    <dgm:cxn modelId="{9A75C5D9-C284-4D30-BCC3-C53C799824DE}" type="presParOf" srcId="{46673838-3619-42E1-A2C7-331BAA28CA5C}" destId="{3DDFF8BE-FEBD-49A3-A8D2-11DD2BBB50DC}" srcOrd="3" destOrd="0" presId="urn:microsoft.com/office/officeart/2005/8/layout/bProcess3"/>
    <dgm:cxn modelId="{35497DAF-ACA6-491E-8821-7A00529B16A4}" type="presParOf" srcId="{3DDFF8BE-FEBD-49A3-A8D2-11DD2BBB50DC}" destId="{57ECBDD3-AA2F-4CBF-B7E6-EE8BAC63174A}" srcOrd="0" destOrd="0" presId="urn:microsoft.com/office/officeart/2005/8/layout/bProcess3"/>
    <dgm:cxn modelId="{29BE8C35-E280-47F5-AA81-18F3D90E4402}" type="presParOf" srcId="{46673838-3619-42E1-A2C7-331BAA28CA5C}" destId="{E2E91FBD-A909-4A72-B3FD-D40AF01A72B1}" srcOrd="4" destOrd="0" presId="urn:microsoft.com/office/officeart/2005/8/layout/bProcess3"/>
    <dgm:cxn modelId="{D43D19A1-8F27-49E3-9876-CD42BE924342}" type="presParOf" srcId="{46673838-3619-42E1-A2C7-331BAA28CA5C}" destId="{4EF934CD-0A49-4FE9-8FC2-3C4CF98F6775}" srcOrd="5" destOrd="0" presId="urn:microsoft.com/office/officeart/2005/8/layout/bProcess3"/>
    <dgm:cxn modelId="{4F5E1E86-6AEB-468D-87D3-F7EE5B31CC94}" type="presParOf" srcId="{4EF934CD-0A49-4FE9-8FC2-3C4CF98F6775}" destId="{1BFEE65F-9A3D-4947-9F86-0E7610754F3D}" srcOrd="0" destOrd="0" presId="urn:microsoft.com/office/officeart/2005/8/layout/bProcess3"/>
    <dgm:cxn modelId="{DBFC6D6F-4419-4181-8445-0739480817D3}" type="presParOf" srcId="{46673838-3619-42E1-A2C7-331BAA28CA5C}" destId="{99219104-C31F-4FAD-A4B7-4F5CD8F30AC9}" srcOrd="6" destOrd="0" presId="urn:microsoft.com/office/officeart/2005/8/layout/b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F0327C5B-3F72-454F-AB76-F020D46F0274}" type="doc">
      <dgm:prSet loTypeId="urn:microsoft.com/office/officeart/2005/8/layout/default#1" loCatId="list" qsTypeId="urn:microsoft.com/office/officeart/2005/8/quickstyle/3d2" qsCatId="3D" csTypeId="urn:microsoft.com/office/officeart/2005/8/colors/colorful4" csCatId="colorful" phldr="1"/>
      <dgm:spPr/>
      <dgm:t>
        <a:bodyPr/>
        <a:lstStyle/>
        <a:p>
          <a:endParaRPr lang="en-US"/>
        </a:p>
      </dgm:t>
    </dgm:pt>
    <dgm:pt modelId="{9F67FAD9-DA86-45D4-8C03-6510BDCABAF6}">
      <dgm:prSet phldrT="[Texto]"/>
      <dgm:spPr/>
      <dgm:t>
        <a:bodyPr/>
        <a:lstStyle/>
        <a:p>
          <a:pPr algn="just"/>
          <a:r>
            <a:rPr lang="es-ES" dirty="0" smtClean="0">
              <a:latin typeface="Arial" panose="020B0604020202020204" pitchFamily="34" charset="0"/>
              <a:cs typeface="Arial" panose="020B0604020202020204" pitchFamily="34" charset="0"/>
            </a:rPr>
            <a:t>El Puerto de Manta es considerado vulnerable e inseguro ante contingencias de origen natural o antrópico, principalmente un Tsunami y actividades de narcotráfico, lo que afectaría el desarrollo económico del sector y por ende del país</a:t>
          </a:r>
          <a:endParaRPr lang="en-US" dirty="0">
            <a:latin typeface="Arial" pitchFamily="34" charset="0"/>
            <a:cs typeface="Arial" pitchFamily="34" charset="0"/>
          </a:endParaRPr>
        </a:p>
      </dgm:t>
    </dgm:pt>
    <dgm:pt modelId="{51708678-2797-455C-A553-372EA7BDBA89}" type="parTrans" cxnId="{549F8FAC-311F-4D08-9EA1-F1BE4E2CD5BF}">
      <dgm:prSet/>
      <dgm:spPr/>
      <dgm:t>
        <a:bodyPr/>
        <a:lstStyle/>
        <a:p>
          <a:endParaRPr lang="en-US">
            <a:latin typeface="Arial" pitchFamily="34" charset="0"/>
            <a:cs typeface="Arial" pitchFamily="34" charset="0"/>
          </a:endParaRPr>
        </a:p>
      </dgm:t>
    </dgm:pt>
    <dgm:pt modelId="{92B54B73-4AF1-4D5C-99C6-1825E17B3C69}" type="sibTrans" cxnId="{549F8FAC-311F-4D08-9EA1-F1BE4E2CD5BF}">
      <dgm:prSet/>
      <dgm:spPr/>
      <dgm:t>
        <a:bodyPr/>
        <a:lstStyle/>
        <a:p>
          <a:endParaRPr lang="en-US">
            <a:latin typeface="Arial" pitchFamily="34" charset="0"/>
            <a:cs typeface="Arial" pitchFamily="34" charset="0"/>
          </a:endParaRPr>
        </a:p>
      </dgm:t>
    </dgm:pt>
    <dgm:pt modelId="{B76C7F9C-A867-4275-894E-0C7C4BA6C8CF}">
      <dgm:prSet phldrT="[Texto]"/>
      <dgm:spPr/>
      <dgm:t>
        <a:bodyPr/>
        <a:lstStyle/>
        <a:p>
          <a:pPr algn="just"/>
          <a:r>
            <a:rPr lang="es-EC" dirty="0" smtClean="0">
              <a:latin typeface="Arial" pitchFamily="34" charset="0"/>
              <a:cs typeface="Arial" pitchFamily="34" charset="0"/>
            </a:rPr>
            <a:t>La ubicación geográfica, en el cordón del Pacífico y debido a que en las costas de Manabí existe una placa tectónica de nazca, las vulnerabilidades del Puerto de Manta son inminentes y por lo tanto, las instalaciones, buques, su personal y resto de usuarios, así como la población están expuestos a posibles tsunamis, como el ocurrido en Chile en el mes de abril del 2014</a:t>
          </a:r>
          <a:r>
            <a:rPr lang="es-ES" dirty="0" smtClean="0">
              <a:latin typeface="Arial" pitchFamily="34" charset="0"/>
              <a:cs typeface="Arial" pitchFamily="34" charset="0"/>
            </a:rPr>
            <a:t>.</a:t>
          </a:r>
        </a:p>
      </dgm:t>
    </dgm:pt>
    <dgm:pt modelId="{03F070F1-7C3F-475E-BAE5-FDD27F8D86CF}" type="parTrans" cxnId="{F1F3B968-3619-4438-9A1F-B42C428E416C}">
      <dgm:prSet/>
      <dgm:spPr/>
      <dgm:t>
        <a:bodyPr/>
        <a:lstStyle/>
        <a:p>
          <a:endParaRPr lang="en-US">
            <a:latin typeface="Arial" pitchFamily="34" charset="0"/>
            <a:cs typeface="Arial" pitchFamily="34" charset="0"/>
          </a:endParaRPr>
        </a:p>
      </dgm:t>
    </dgm:pt>
    <dgm:pt modelId="{436CBCE2-6C6C-4487-8D28-68D5F2FAEADF}" type="sibTrans" cxnId="{F1F3B968-3619-4438-9A1F-B42C428E416C}">
      <dgm:prSet/>
      <dgm:spPr/>
      <dgm:t>
        <a:bodyPr/>
        <a:lstStyle/>
        <a:p>
          <a:endParaRPr lang="en-US">
            <a:latin typeface="Arial" pitchFamily="34" charset="0"/>
            <a:cs typeface="Arial" pitchFamily="34" charset="0"/>
          </a:endParaRPr>
        </a:p>
      </dgm:t>
    </dgm:pt>
    <dgm:pt modelId="{920073F4-E6FE-4F9F-B2D7-C143BA9FC156}">
      <dgm:prSet phldrT="[Texto]"/>
      <dgm:spPr/>
      <dgm:t>
        <a:bodyPr/>
        <a:lstStyle/>
        <a:p>
          <a:pPr algn="just"/>
          <a:r>
            <a:rPr lang="es-EC" dirty="0" smtClean="0">
              <a:latin typeface="Arial" pitchFamily="34" charset="0"/>
              <a:cs typeface="Arial" pitchFamily="34" charset="0"/>
            </a:rPr>
            <a:t>Actualmente, las medidas de seguridad y control adoptadas por las autoridades competentes ante una contingencia ya sea de origen natural o antrópico, no son apropiadas y eficientes.</a:t>
          </a:r>
          <a:endParaRPr lang="es-ES" dirty="0" smtClean="0">
            <a:latin typeface="Arial" pitchFamily="34" charset="0"/>
            <a:cs typeface="Arial" pitchFamily="34" charset="0"/>
          </a:endParaRPr>
        </a:p>
      </dgm:t>
    </dgm:pt>
    <dgm:pt modelId="{4897B7C0-A0A5-4564-8573-6DBB8C0FF58A}" type="parTrans" cxnId="{A0402948-401D-4BC9-86CA-95051999AE36}">
      <dgm:prSet/>
      <dgm:spPr/>
      <dgm:t>
        <a:bodyPr/>
        <a:lstStyle/>
        <a:p>
          <a:endParaRPr lang="en-US"/>
        </a:p>
      </dgm:t>
    </dgm:pt>
    <dgm:pt modelId="{0A285CD1-2199-4D1A-9C97-457C6A5AC7A1}" type="sibTrans" cxnId="{A0402948-401D-4BC9-86CA-95051999AE36}">
      <dgm:prSet/>
      <dgm:spPr/>
      <dgm:t>
        <a:bodyPr/>
        <a:lstStyle/>
        <a:p>
          <a:endParaRPr lang="en-US"/>
        </a:p>
      </dgm:t>
    </dgm:pt>
    <dgm:pt modelId="{234A60A0-F301-4FDD-A1DB-34625D4490D1}">
      <dgm:prSet phldrT="[Texto]"/>
      <dgm:spPr/>
      <dgm:t>
        <a:bodyPr/>
        <a:lstStyle/>
        <a:p>
          <a:pPr algn="just"/>
          <a:r>
            <a:rPr lang="es-EC" dirty="0" smtClean="0">
              <a:latin typeface="Arial" pitchFamily="34" charset="0"/>
              <a:cs typeface="Arial" pitchFamily="34" charset="0"/>
            </a:rPr>
            <a:t>No se han socializado las medidas de seguridad y control, y si se han puesto en práctica, jamás se ha evaluado sus resultados, de tal manera, que se está viviendo un status quo con la seguridad actual, siendo este modus operandi, una de las mayores vulnerabilidades a resolver, que influye negativamente la Seguridad Física del Puerto</a:t>
          </a:r>
          <a:r>
            <a:rPr lang="es-ES" dirty="0" smtClean="0">
              <a:latin typeface="Arial" pitchFamily="34" charset="0"/>
              <a:cs typeface="Arial" pitchFamily="34" charset="0"/>
            </a:rPr>
            <a:t>.</a:t>
          </a:r>
          <a:endParaRPr lang="en-US" dirty="0">
            <a:latin typeface="Arial" pitchFamily="34" charset="0"/>
            <a:cs typeface="Arial" pitchFamily="34" charset="0"/>
          </a:endParaRPr>
        </a:p>
      </dgm:t>
    </dgm:pt>
    <dgm:pt modelId="{35449361-3F33-4866-A429-FDF630BACD05}" type="sibTrans" cxnId="{2D441A47-7E69-4E50-AC09-BD436F229DAA}">
      <dgm:prSet/>
      <dgm:spPr/>
      <dgm:t>
        <a:bodyPr/>
        <a:lstStyle/>
        <a:p>
          <a:endParaRPr lang="en-US"/>
        </a:p>
      </dgm:t>
    </dgm:pt>
    <dgm:pt modelId="{2A03E435-0FEF-4FDA-8576-A09CAAE5FB16}" type="parTrans" cxnId="{2D441A47-7E69-4E50-AC09-BD436F229DAA}">
      <dgm:prSet/>
      <dgm:spPr/>
      <dgm:t>
        <a:bodyPr/>
        <a:lstStyle/>
        <a:p>
          <a:endParaRPr lang="en-US"/>
        </a:p>
      </dgm:t>
    </dgm:pt>
    <dgm:pt modelId="{F2A5017F-4569-4980-8472-D0EB43178C7C}" type="pres">
      <dgm:prSet presAssocID="{F0327C5B-3F72-454F-AB76-F020D46F0274}" presName="diagram" presStyleCnt="0">
        <dgm:presLayoutVars>
          <dgm:dir/>
          <dgm:resizeHandles val="exact"/>
        </dgm:presLayoutVars>
      </dgm:prSet>
      <dgm:spPr/>
      <dgm:t>
        <a:bodyPr/>
        <a:lstStyle/>
        <a:p>
          <a:endParaRPr lang="en-US"/>
        </a:p>
      </dgm:t>
    </dgm:pt>
    <dgm:pt modelId="{4A4B2341-758E-4171-9555-2C94ECDAAB3B}" type="pres">
      <dgm:prSet presAssocID="{234A60A0-F301-4FDD-A1DB-34625D4490D1}" presName="node" presStyleLbl="node1" presStyleIdx="0" presStyleCnt="4" custScaleX="124422" custLinFactNeighborX="5580" custLinFactNeighborY="-15120">
        <dgm:presLayoutVars>
          <dgm:bulletEnabled val="1"/>
        </dgm:presLayoutVars>
      </dgm:prSet>
      <dgm:spPr/>
      <dgm:t>
        <a:bodyPr/>
        <a:lstStyle/>
        <a:p>
          <a:endParaRPr lang="en-US"/>
        </a:p>
      </dgm:t>
    </dgm:pt>
    <dgm:pt modelId="{86C59442-48B8-42FF-BB37-BCC9D205EB70}" type="pres">
      <dgm:prSet presAssocID="{35449361-3F33-4866-A429-FDF630BACD05}" presName="sibTrans" presStyleCnt="0"/>
      <dgm:spPr/>
    </dgm:pt>
    <dgm:pt modelId="{6901D8AA-D20D-4B62-BC8B-9D82F3267F0F}" type="pres">
      <dgm:prSet presAssocID="{9F67FAD9-DA86-45D4-8C03-6510BDCABAF6}" presName="node" presStyleLbl="node1" presStyleIdx="1" presStyleCnt="4" custScaleX="119080" custLinFactNeighborX="2354" custLinFactNeighborY="-15120">
        <dgm:presLayoutVars>
          <dgm:bulletEnabled val="1"/>
        </dgm:presLayoutVars>
      </dgm:prSet>
      <dgm:spPr/>
      <dgm:t>
        <a:bodyPr/>
        <a:lstStyle/>
        <a:p>
          <a:endParaRPr lang="en-US"/>
        </a:p>
      </dgm:t>
    </dgm:pt>
    <dgm:pt modelId="{C0385FEE-A980-4712-830D-3A1AED4498C1}" type="pres">
      <dgm:prSet presAssocID="{92B54B73-4AF1-4D5C-99C6-1825E17B3C69}" presName="sibTrans" presStyleCnt="0"/>
      <dgm:spPr/>
    </dgm:pt>
    <dgm:pt modelId="{EC529B34-1507-4CDB-AFBB-0451143E5EC8}" type="pres">
      <dgm:prSet presAssocID="{B76C7F9C-A867-4275-894E-0C7C4BA6C8CF}" presName="node" presStyleLbl="node1" presStyleIdx="2" presStyleCnt="4" custScaleX="124422" custLinFactNeighborX="-1506" custLinFactNeighborY="-6280">
        <dgm:presLayoutVars>
          <dgm:bulletEnabled val="1"/>
        </dgm:presLayoutVars>
      </dgm:prSet>
      <dgm:spPr/>
      <dgm:t>
        <a:bodyPr/>
        <a:lstStyle/>
        <a:p>
          <a:endParaRPr lang="en-US"/>
        </a:p>
      </dgm:t>
    </dgm:pt>
    <dgm:pt modelId="{24F310DB-0FC0-468B-A8A5-AC1A331988C9}" type="pres">
      <dgm:prSet presAssocID="{436CBCE2-6C6C-4487-8D28-68D5F2FAEADF}" presName="sibTrans" presStyleCnt="0"/>
      <dgm:spPr/>
    </dgm:pt>
    <dgm:pt modelId="{43C4C75D-2D81-4673-811A-5286C5019AF9}" type="pres">
      <dgm:prSet presAssocID="{920073F4-E6FE-4F9F-B2D7-C143BA9FC156}" presName="node" presStyleLbl="node1" presStyleIdx="3" presStyleCnt="4" custScaleX="113767" custLinFactNeighborX="-3038" custLinFactNeighborY="-6280">
        <dgm:presLayoutVars>
          <dgm:bulletEnabled val="1"/>
        </dgm:presLayoutVars>
      </dgm:prSet>
      <dgm:spPr/>
      <dgm:t>
        <a:bodyPr/>
        <a:lstStyle/>
        <a:p>
          <a:endParaRPr lang="en-US"/>
        </a:p>
      </dgm:t>
    </dgm:pt>
  </dgm:ptLst>
  <dgm:cxnLst>
    <dgm:cxn modelId="{95FD32E9-CE2B-4841-AFA6-143C59979BA6}" type="presOf" srcId="{920073F4-E6FE-4F9F-B2D7-C143BA9FC156}" destId="{43C4C75D-2D81-4673-811A-5286C5019AF9}" srcOrd="0" destOrd="0" presId="urn:microsoft.com/office/officeart/2005/8/layout/default#1"/>
    <dgm:cxn modelId="{549F8FAC-311F-4D08-9EA1-F1BE4E2CD5BF}" srcId="{F0327C5B-3F72-454F-AB76-F020D46F0274}" destId="{9F67FAD9-DA86-45D4-8C03-6510BDCABAF6}" srcOrd="1" destOrd="0" parTransId="{51708678-2797-455C-A553-372EA7BDBA89}" sibTransId="{92B54B73-4AF1-4D5C-99C6-1825E17B3C69}"/>
    <dgm:cxn modelId="{F1F3B968-3619-4438-9A1F-B42C428E416C}" srcId="{F0327C5B-3F72-454F-AB76-F020D46F0274}" destId="{B76C7F9C-A867-4275-894E-0C7C4BA6C8CF}" srcOrd="2" destOrd="0" parTransId="{03F070F1-7C3F-475E-BAE5-FDD27F8D86CF}" sibTransId="{436CBCE2-6C6C-4487-8D28-68D5F2FAEADF}"/>
    <dgm:cxn modelId="{CE0BAFCB-8902-4869-8DF2-C9C6A0924218}" type="presOf" srcId="{B76C7F9C-A867-4275-894E-0C7C4BA6C8CF}" destId="{EC529B34-1507-4CDB-AFBB-0451143E5EC8}" srcOrd="0" destOrd="0" presId="urn:microsoft.com/office/officeart/2005/8/layout/default#1"/>
    <dgm:cxn modelId="{0DA93D08-388F-4A47-B646-E670CCDFC286}" type="presOf" srcId="{9F67FAD9-DA86-45D4-8C03-6510BDCABAF6}" destId="{6901D8AA-D20D-4B62-BC8B-9D82F3267F0F}" srcOrd="0" destOrd="0" presId="urn:microsoft.com/office/officeart/2005/8/layout/default#1"/>
    <dgm:cxn modelId="{CE9713DD-0882-489F-82D0-075E822089AB}" type="presOf" srcId="{234A60A0-F301-4FDD-A1DB-34625D4490D1}" destId="{4A4B2341-758E-4171-9555-2C94ECDAAB3B}" srcOrd="0" destOrd="0" presId="urn:microsoft.com/office/officeart/2005/8/layout/default#1"/>
    <dgm:cxn modelId="{2D441A47-7E69-4E50-AC09-BD436F229DAA}" srcId="{F0327C5B-3F72-454F-AB76-F020D46F0274}" destId="{234A60A0-F301-4FDD-A1DB-34625D4490D1}" srcOrd="0" destOrd="0" parTransId="{2A03E435-0FEF-4FDA-8576-A09CAAE5FB16}" sibTransId="{35449361-3F33-4866-A429-FDF630BACD05}"/>
    <dgm:cxn modelId="{507A0836-57FF-4668-8D8F-1F7D820470B3}" type="presOf" srcId="{F0327C5B-3F72-454F-AB76-F020D46F0274}" destId="{F2A5017F-4569-4980-8472-D0EB43178C7C}" srcOrd="0" destOrd="0" presId="urn:microsoft.com/office/officeart/2005/8/layout/default#1"/>
    <dgm:cxn modelId="{A0402948-401D-4BC9-86CA-95051999AE36}" srcId="{F0327C5B-3F72-454F-AB76-F020D46F0274}" destId="{920073F4-E6FE-4F9F-B2D7-C143BA9FC156}" srcOrd="3" destOrd="0" parTransId="{4897B7C0-A0A5-4564-8573-6DBB8C0FF58A}" sibTransId="{0A285CD1-2199-4D1A-9C97-457C6A5AC7A1}"/>
    <dgm:cxn modelId="{2639A2EB-54A9-4AEC-A3F5-A24CAED34B3D}" type="presParOf" srcId="{F2A5017F-4569-4980-8472-D0EB43178C7C}" destId="{4A4B2341-758E-4171-9555-2C94ECDAAB3B}" srcOrd="0" destOrd="0" presId="urn:microsoft.com/office/officeart/2005/8/layout/default#1"/>
    <dgm:cxn modelId="{F959CA72-6F12-49F3-B685-920BF7715990}" type="presParOf" srcId="{F2A5017F-4569-4980-8472-D0EB43178C7C}" destId="{86C59442-48B8-42FF-BB37-BCC9D205EB70}" srcOrd="1" destOrd="0" presId="urn:microsoft.com/office/officeart/2005/8/layout/default#1"/>
    <dgm:cxn modelId="{7E4149E5-B335-44BB-BF1D-1578E37E8373}" type="presParOf" srcId="{F2A5017F-4569-4980-8472-D0EB43178C7C}" destId="{6901D8AA-D20D-4B62-BC8B-9D82F3267F0F}" srcOrd="2" destOrd="0" presId="urn:microsoft.com/office/officeart/2005/8/layout/default#1"/>
    <dgm:cxn modelId="{FFB55278-CA27-4152-92C1-329C971A9E75}" type="presParOf" srcId="{F2A5017F-4569-4980-8472-D0EB43178C7C}" destId="{C0385FEE-A980-4712-830D-3A1AED4498C1}" srcOrd="3" destOrd="0" presId="urn:microsoft.com/office/officeart/2005/8/layout/default#1"/>
    <dgm:cxn modelId="{76FE5B39-9422-43A0-A295-CFD74C6020DA}" type="presParOf" srcId="{F2A5017F-4569-4980-8472-D0EB43178C7C}" destId="{EC529B34-1507-4CDB-AFBB-0451143E5EC8}" srcOrd="4" destOrd="0" presId="urn:microsoft.com/office/officeart/2005/8/layout/default#1"/>
    <dgm:cxn modelId="{AF1CCAE1-1938-4B9B-9EE3-2DB35A3CC3A2}" type="presParOf" srcId="{F2A5017F-4569-4980-8472-D0EB43178C7C}" destId="{24F310DB-0FC0-468B-A8A5-AC1A331988C9}" srcOrd="5" destOrd="0" presId="urn:microsoft.com/office/officeart/2005/8/layout/default#1"/>
    <dgm:cxn modelId="{D99C2001-D54F-4182-ABA7-962F9D121A1D}" type="presParOf" srcId="{F2A5017F-4569-4980-8472-D0EB43178C7C}" destId="{43C4C75D-2D81-4673-811A-5286C5019AF9}" srcOrd="6" destOrd="0" presId="urn:microsoft.com/office/officeart/2005/8/layout/defaul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F0327C5B-3F72-454F-AB76-F020D46F0274}" type="doc">
      <dgm:prSet loTypeId="urn:microsoft.com/office/officeart/2005/8/layout/default#1" loCatId="list" qsTypeId="urn:microsoft.com/office/officeart/2005/8/quickstyle/3d2" qsCatId="3D" csTypeId="urn:microsoft.com/office/officeart/2005/8/colors/colorful4" csCatId="colorful" phldr="1"/>
      <dgm:spPr/>
      <dgm:t>
        <a:bodyPr/>
        <a:lstStyle/>
        <a:p>
          <a:endParaRPr lang="en-US"/>
        </a:p>
      </dgm:t>
    </dgm:pt>
    <dgm:pt modelId="{E221A3F6-9E47-4538-BC94-124384662978}">
      <dgm:prSet phldrT="[Texto]"/>
      <dgm:spPr/>
      <dgm:t>
        <a:bodyPr/>
        <a:lstStyle/>
        <a:p>
          <a:pPr algn="just"/>
          <a:r>
            <a:rPr lang="es-ES" dirty="0" smtClean="0">
              <a:latin typeface="Arial" panose="020B0604020202020204" pitchFamily="34" charset="0"/>
              <a:cs typeface="Arial" panose="020B0604020202020204" pitchFamily="34" charset="0"/>
            </a:rPr>
            <a:t>Existe limitada coordinación con los organismos gubernamentales e instituciones locales públicas y privadas que viabilicen la ejecución de los Planes de Emergencias, Contingencias y de Evacuación ante desastres de origen natural o antrópico. </a:t>
          </a:r>
          <a:endParaRPr lang="en-US" dirty="0">
            <a:latin typeface="Arial" pitchFamily="34" charset="0"/>
            <a:cs typeface="Arial" pitchFamily="34" charset="0"/>
          </a:endParaRPr>
        </a:p>
      </dgm:t>
    </dgm:pt>
    <dgm:pt modelId="{8FBFC989-7891-4C6F-B394-54411F7B2954}" type="parTrans" cxnId="{BE990D99-32D6-4F36-A9C3-1DFC5BD243AA}">
      <dgm:prSet/>
      <dgm:spPr/>
      <dgm:t>
        <a:bodyPr/>
        <a:lstStyle/>
        <a:p>
          <a:endParaRPr lang="en-US">
            <a:latin typeface="Arial" pitchFamily="34" charset="0"/>
            <a:cs typeface="Arial" pitchFamily="34" charset="0"/>
          </a:endParaRPr>
        </a:p>
      </dgm:t>
    </dgm:pt>
    <dgm:pt modelId="{47F57CE5-FB48-4B84-8D10-04FA437AD47A}" type="sibTrans" cxnId="{BE990D99-32D6-4F36-A9C3-1DFC5BD243AA}">
      <dgm:prSet/>
      <dgm:spPr/>
      <dgm:t>
        <a:bodyPr/>
        <a:lstStyle/>
        <a:p>
          <a:endParaRPr lang="en-US">
            <a:latin typeface="Arial" pitchFamily="34" charset="0"/>
            <a:cs typeface="Arial" pitchFamily="34" charset="0"/>
          </a:endParaRPr>
        </a:p>
      </dgm:t>
    </dgm:pt>
    <dgm:pt modelId="{9F67FAD9-DA86-45D4-8C03-6510BDCABAF6}">
      <dgm:prSet phldrT="[Texto]"/>
      <dgm:spPr/>
      <dgm:t>
        <a:bodyPr/>
        <a:lstStyle/>
        <a:p>
          <a:pPr algn="just"/>
          <a:r>
            <a:rPr lang="es-ES" dirty="0" smtClean="0">
              <a:latin typeface="Arial" panose="020B0604020202020204" pitchFamily="34" charset="0"/>
              <a:cs typeface="Arial" panose="020B0604020202020204" pitchFamily="34" charset="0"/>
            </a:rPr>
            <a:t>No existe coherencia ni unificación de las medidas de seguridad y control implementadas para el ingreso a las instalaciones del Puerto de Manta.</a:t>
          </a:r>
          <a:endParaRPr lang="en-US" dirty="0">
            <a:latin typeface="Arial" pitchFamily="34" charset="0"/>
            <a:cs typeface="Arial" pitchFamily="34" charset="0"/>
          </a:endParaRPr>
        </a:p>
      </dgm:t>
    </dgm:pt>
    <dgm:pt modelId="{51708678-2797-455C-A553-372EA7BDBA89}" type="parTrans" cxnId="{549F8FAC-311F-4D08-9EA1-F1BE4E2CD5BF}">
      <dgm:prSet/>
      <dgm:spPr/>
      <dgm:t>
        <a:bodyPr/>
        <a:lstStyle/>
        <a:p>
          <a:endParaRPr lang="en-US">
            <a:latin typeface="Arial" pitchFamily="34" charset="0"/>
            <a:cs typeface="Arial" pitchFamily="34" charset="0"/>
          </a:endParaRPr>
        </a:p>
      </dgm:t>
    </dgm:pt>
    <dgm:pt modelId="{92B54B73-4AF1-4D5C-99C6-1825E17B3C69}" type="sibTrans" cxnId="{549F8FAC-311F-4D08-9EA1-F1BE4E2CD5BF}">
      <dgm:prSet/>
      <dgm:spPr/>
      <dgm:t>
        <a:bodyPr/>
        <a:lstStyle/>
        <a:p>
          <a:endParaRPr lang="en-US">
            <a:latin typeface="Arial" pitchFamily="34" charset="0"/>
            <a:cs typeface="Arial" pitchFamily="34" charset="0"/>
          </a:endParaRPr>
        </a:p>
      </dgm:t>
    </dgm:pt>
    <dgm:pt modelId="{B76C7F9C-A867-4275-894E-0C7C4BA6C8CF}">
      <dgm:prSet phldrT="[Texto]"/>
      <dgm:spPr/>
      <dgm:t>
        <a:bodyPr/>
        <a:lstStyle/>
        <a:p>
          <a:pPr algn="just"/>
          <a:r>
            <a:rPr lang="es-ES" dirty="0" smtClean="0">
              <a:latin typeface="Arial" panose="020B0604020202020204" pitchFamily="34" charset="0"/>
              <a:cs typeface="Arial" panose="020B0604020202020204" pitchFamily="34" charset="0"/>
            </a:rPr>
            <a:t>Existe falencias en la seguridad física del Puerto de Manta, ya que no se ha realizado ninguna retroalimentación, a fin de comprobar si las medidas se seguridad y protección existentes son efectivas y eficaces.</a:t>
          </a:r>
        </a:p>
      </dgm:t>
    </dgm:pt>
    <dgm:pt modelId="{03F070F1-7C3F-475E-BAE5-FDD27F8D86CF}" type="parTrans" cxnId="{F1F3B968-3619-4438-9A1F-B42C428E416C}">
      <dgm:prSet/>
      <dgm:spPr/>
      <dgm:t>
        <a:bodyPr/>
        <a:lstStyle/>
        <a:p>
          <a:endParaRPr lang="en-US">
            <a:latin typeface="Arial" pitchFamily="34" charset="0"/>
            <a:cs typeface="Arial" pitchFamily="34" charset="0"/>
          </a:endParaRPr>
        </a:p>
      </dgm:t>
    </dgm:pt>
    <dgm:pt modelId="{436CBCE2-6C6C-4487-8D28-68D5F2FAEADF}" type="sibTrans" cxnId="{F1F3B968-3619-4438-9A1F-B42C428E416C}">
      <dgm:prSet/>
      <dgm:spPr/>
      <dgm:t>
        <a:bodyPr/>
        <a:lstStyle/>
        <a:p>
          <a:endParaRPr lang="en-US">
            <a:latin typeface="Arial" pitchFamily="34" charset="0"/>
            <a:cs typeface="Arial" pitchFamily="34" charset="0"/>
          </a:endParaRPr>
        </a:p>
      </dgm:t>
    </dgm:pt>
    <dgm:pt modelId="{234A60A0-F301-4FDD-A1DB-34625D4490D1}">
      <dgm:prSet phldrT="[Texto]"/>
      <dgm:spPr/>
      <dgm:t>
        <a:bodyPr/>
        <a:lstStyle/>
        <a:p>
          <a:pPr algn="just"/>
          <a:r>
            <a:rPr lang="es-ES" dirty="0" smtClean="0">
              <a:latin typeface="Arial" panose="020B0604020202020204" pitchFamily="34" charset="0"/>
              <a:cs typeface="Arial" panose="020B0604020202020204" pitchFamily="34" charset="0"/>
            </a:rPr>
            <a:t>No se está poniendo en práctica los Planes de Contingencias, Emergencias y Seguridad existentes en el Puerto de Manta, ya que entre los años 2008, 2011 y 2014, se han suscitado algunas contingencias en Autoridad Portuaria de Manta, tales como: fugas de amoníaco e incendios en barcos pesqueros anclados en la rada del Puerto de Manta</a:t>
          </a:r>
          <a:endParaRPr lang="en-US" dirty="0">
            <a:latin typeface="Arial" pitchFamily="34" charset="0"/>
            <a:cs typeface="Arial" pitchFamily="34" charset="0"/>
          </a:endParaRPr>
        </a:p>
      </dgm:t>
    </dgm:pt>
    <dgm:pt modelId="{35449361-3F33-4866-A429-FDF630BACD05}" type="sibTrans" cxnId="{2D441A47-7E69-4E50-AC09-BD436F229DAA}">
      <dgm:prSet/>
      <dgm:spPr/>
      <dgm:t>
        <a:bodyPr/>
        <a:lstStyle/>
        <a:p>
          <a:endParaRPr lang="en-US"/>
        </a:p>
      </dgm:t>
    </dgm:pt>
    <dgm:pt modelId="{2A03E435-0FEF-4FDA-8576-A09CAAE5FB16}" type="parTrans" cxnId="{2D441A47-7E69-4E50-AC09-BD436F229DAA}">
      <dgm:prSet/>
      <dgm:spPr/>
      <dgm:t>
        <a:bodyPr/>
        <a:lstStyle/>
        <a:p>
          <a:endParaRPr lang="en-US"/>
        </a:p>
      </dgm:t>
    </dgm:pt>
    <dgm:pt modelId="{F2A5017F-4569-4980-8472-D0EB43178C7C}" type="pres">
      <dgm:prSet presAssocID="{F0327C5B-3F72-454F-AB76-F020D46F0274}" presName="diagram" presStyleCnt="0">
        <dgm:presLayoutVars>
          <dgm:dir/>
          <dgm:resizeHandles val="exact"/>
        </dgm:presLayoutVars>
      </dgm:prSet>
      <dgm:spPr/>
      <dgm:t>
        <a:bodyPr/>
        <a:lstStyle/>
        <a:p>
          <a:endParaRPr lang="en-US"/>
        </a:p>
      </dgm:t>
    </dgm:pt>
    <dgm:pt modelId="{BAAA4A9B-042F-4CD0-9F01-97F7AFC585DD}" type="pres">
      <dgm:prSet presAssocID="{E221A3F6-9E47-4538-BC94-124384662978}" presName="node" presStyleLbl="node1" presStyleIdx="0" presStyleCnt="4" custScaleX="119080" custLinFactNeighborX="-18268">
        <dgm:presLayoutVars>
          <dgm:bulletEnabled val="1"/>
        </dgm:presLayoutVars>
      </dgm:prSet>
      <dgm:spPr/>
      <dgm:t>
        <a:bodyPr/>
        <a:lstStyle/>
        <a:p>
          <a:endParaRPr lang="en-US"/>
        </a:p>
      </dgm:t>
    </dgm:pt>
    <dgm:pt modelId="{F347B34C-D7F0-4853-B3B8-1E016A84704B}" type="pres">
      <dgm:prSet presAssocID="{47F57CE5-FB48-4B84-8D10-04FA437AD47A}" presName="sibTrans" presStyleCnt="0"/>
      <dgm:spPr/>
    </dgm:pt>
    <dgm:pt modelId="{4A4B2341-758E-4171-9555-2C94ECDAAB3B}" type="pres">
      <dgm:prSet presAssocID="{234A60A0-F301-4FDD-A1DB-34625D4490D1}" presName="node" presStyleLbl="node1" presStyleIdx="1" presStyleCnt="4" custScaleX="124422" custLinFactNeighborX="42721">
        <dgm:presLayoutVars>
          <dgm:bulletEnabled val="1"/>
        </dgm:presLayoutVars>
      </dgm:prSet>
      <dgm:spPr/>
      <dgm:t>
        <a:bodyPr/>
        <a:lstStyle/>
        <a:p>
          <a:endParaRPr lang="en-US"/>
        </a:p>
      </dgm:t>
    </dgm:pt>
    <dgm:pt modelId="{86C59442-48B8-42FF-BB37-BCC9D205EB70}" type="pres">
      <dgm:prSet presAssocID="{35449361-3F33-4866-A429-FDF630BACD05}" presName="sibTrans" presStyleCnt="0"/>
      <dgm:spPr/>
    </dgm:pt>
    <dgm:pt modelId="{6901D8AA-D20D-4B62-BC8B-9D82F3267F0F}" type="pres">
      <dgm:prSet presAssocID="{9F67FAD9-DA86-45D4-8C03-6510BDCABAF6}" presName="node" presStyleLbl="node1" presStyleIdx="2" presStyleCnt="4" custScaleX="119080" custLinFactNeighborX="-18268">
        <dgm:presLayoutVars>
          <dgm:bulletEnabled val="1"/>
        </dgm:presLayoutVars>
      </dgm:prSet>
      <dgm:spPr/>
      <dgm:t>
        <a:bodyPr/>
        <a:lstStyle/>
        <a:p>
          <a:endParaRPr lang="en-US"/>
        </a:p>
      </dgm:t>
    </dgm:pt>
    <dgm:pt modelId="{C0385FEE-A980-4712-830D-3A1AED4498C1}" type="pres">
      <dgm:prSet presAssocID="{92B54B73-4AF1-4D5C-99C6-1825E17B3C69}" presName="sibTrans" presStyleCnt="0"/>
      <dgm:spPr/>
    </dgm:pt>
    <dgm:pt modelId="{EC529B34-1507-4CDB-AFBB-0451143E5EC8}" type="pres">
      <dgm:prSet presAssocID="{B76C7F9C-A867-4275-894E-0C7C4BA6C8CF}" presName="node" presStyleLbl="node1" presStyleIdx="3" presStyleCnt="4" custScaleX="124422" custLinFactNeighborX="42721">
        <dgm:presLayoutVars>
          <dgm:bulletEnabled val="1"/>
        </dgm:presLayoutVars>
      </dgm:prSet>
      <dgm:spPr/>
      <dgm:t>
        <a:bodyPr/>
        <a:lstStyle/>
        <a:p>
          <a:endParaRPr lang="en-US"/>
        </a:p>
      </dgm:t>
    </dgm:pt>
  </dgm:ptLst>
  <dgm:cxnLst>
    <dgm:cxn modelId="{B1D0900E-F9E8-434D-82A6-C19AA26564AF}" type="presOf" srcId="{234A60A0-F301-4FDD-A1DB-34625D4490D1}" destId="{4A4B2341-758E-4171-9555-2C94ECDAAB3B}" srcOrd="0" destOrd="0" presId="urn:microsoft.com/office/officeart/2005/8/layout/default#1"/>
    <dgm:cxn modelId="{A284A492-435F-43FB-A3E7-4F9F27D9C07C}" type="presOf" srcId="{9F67FAD9-DA86-45D4-8C03-6510BDCABAF6}" destId="{6901D8AA-D20D-4B62-BC8B-9D82F3267F0F}" srcOrd="0" destOrd="0" presId="urn:microsoft.com/office/officeart/2005/8/layout/default#1"/>
    <dgm:cxn modelId="{549F8FAC-311F-4D08-9EA1-F1BE4E2CD5BF}" srcId="{F0327C5B-3F72-454F-AB76-F020D46F0274}" destId="{9F67FAD9-DA86-45D4-8C03-6510BDCABAF6}" srcOrd="2" destOrd="0" parTransId="{51708678-2797-455C-A553-372EA7BDBA89}" sibTransId="{92B54B73-4AF1-4D5C-99C6-1825E17B3C69}"/>
    <dgm:cxn modelId="{F1F3B968-3619-4438-9A1F-B42C428E416C}" srcId="{F0327C5B-3F72-454F-AB76-F020D46F0274}" destId="{B76C7F9C-A867-4275-894E-0C7C4BA6C8CF}" srcOrd="3" destOrd="0" parTransId="{03F070F1-7C3F-475E-BAE5-FDD27F8D86CF}" sibTransId="{436CBCE2-6C6C-4487-8D28-68D5F2FAEADF}"/>
    <dgm:cxn modelId="{2D441A47-7E69-4E50-AC09-BD436F229DAA}" srcId="{F0327C5B-3F72-454F-AB76-F020D46F0274}" destId="{234A60A0-F301-4FDD-A1DB-34625D4490D1}" srcOrd="1" destOrd="0" parTransId="{2A03E435-0FEF-4FDA-8576-A09CAAE5FB16}" sibTransId="{35449361-3F33-4866-A429-FDF630BACD05}"/>
    <dgm:cxn modelId="{13011F5C-56E8-44D6-9B49-4E94C5320B07}" type="presOf" srcId="{B76C7F9C-A867-4275-894E-0C7C4BA6C8CF}" destId="{EC529B34-1507-4CDB-AFBB-0451143E5EC8}" srcOrd="0" destOrd="0" presId="urn:microsoft.com/office/officeart/2005/8/layout/default#1"/>
    <dgm:cxn modelId="{3F0CD46B-313C-4740-9A8A-EF445BB03EC4}" type="presOf" srcId="{E221A3F6-9E47-4538-BC94-124384662978}" destId="{BAAA4A9B-042F-4CD0-9F01-97F7AFC585DD}" srcOrd="0" destOrd="0" presId="urn:microsoft.com/office/officeart/2005/8/layout/default#1"/>
    <dgm:cxn modelId="{BE990D99-32D6-4F36-A9C3-1DFC5BD243AA}" srcId="{F0327C5B-3F72-454F-AB76-F020D46F0274}" destId="{E221A3F6-9E47-4538-BC94-124384662978}" srcOrd="0" destOrd="0" parTransId="{8FBFC989-7891-4C6F-B394-54411F7B2954}" sibTransId="{47F57CE5-FB48-4B84-8D10-04FA437AD47A}"/>
    <dgm:cxn modelId="{9259DBD4-A00A-4261-944A-C1E63144A03B}" type="presOf" srcId="{F0327C5B-3F72-454F-AB76-F020D46F0274}" destId="{F2A5017F-4569-4980-8472-D0EB43178C7C}" srcOrd="0" destOrd="0" presId="urn:microsoft.com/office/officeart/2005/8/layout/default#1"/>
    <dgm:cxn modelId="{3B561F9C-B022-45D6-86A2-524E0FECA926}" type="presParOf" srcId="{F2A5017F-4569-4980-8472-D0EB43178C7C}" destId="{BAAA4A9B-042F-4CD0-9F01-97F7AFC585DD}" srcOrd="0" destOrd="0" presId="urn:microsoft.com/office/officeart/2005/8/layout/default#1"/>
    <dgm:cxn modelId="{42551C7F-8E1B-4F2B-A2F1-91BE1ED67CCD}" type="presParOf" srcId="{F2A5017F-4569-4980-8472-D0EB43178C7C}" destId="{F347B34C-D7F0-4853-B3B8-1E016A84704B}" srcOrd="1" destOrd="0" presId="urn:microsoft.com/office/officeart/2005/8/layout/default#1"/>
    <dgm:cxn modelId="{DC33F7CB-DC92-4CB6-92D6-02675108818B}" type="presParOf" srcId="{F2A5017F-4569-4980-8472-D0EB43178C7C}" destId="{4A4B2341-758E-4171-9555-2C94ECDAAB3B}" srcOrd="2" destOrd="0" presId="urn:microsoft.com/office/officeart/2005/8/layout/default#1"/>
    <dgm:cxn modelId="{2FEBB3E6-9B9D-48E4-BB7D-0EA853A66576}" type="presParOf" srcId="{F2A5017F-4569-4980-8472-D0EB43178C7C}" destId="{86C59442-48B8-42FF-BB37-BCC9D205EB70}" srcOrd="3" destOrd="0" presId="urn:microsoft.com/office/officeart/2005/8/layout/default#1"/>
    <dgm:cxn modelId="{48585C79-FCB1-44B4-87EF-90920A2C1F02}" type="presParOf" srcId="{F2A5017F-4569-4980-8472-D0EB43178C7C}" destId="{6901D8AA-D20D-4B62-BC8B-9D82F3267F0F}" srcOrd="4" destOrd="0" presId="urn:microsoft.com/office/officeart/2005/8/layout/default#1"/>
    <dgm:cxn modelId="{D3CF8181-AABE-4B92-9F42-AC581A3EC17B}" type="presParOf" srcId="{F2A5017F-4569-4980-8472-D0EB43178C7C}" destId="{C0385FEE-A980-4712-830D-3A1AED4498C1}" srcOrd="5" destOrd="0" presId="urn:microsoft.com/office/officeart/2005/8/layout/default#1"/>
    <dgm:cxn modelId="{09B664EE-5A04-4600-9774-244188113384}" type="presParOf" srcId="{F2A5017F-4569-4980-8472-D0EB43178C7C}" destId="{EC529B34-1507-4CDB-AFBB-0451143E5EC8}" srcOrd="6" destOrd="0" presId="urn:microsoft.com/office/officeart/2005/8/layout/defaul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36F2CF32-C655-44D0-A1F5-C9E31EF5933E}" type="doc">
      <dgm:prSet loTypeId="urn:microsoft.com/office/officeart/2005/8/layout/default#2" loCatId="list" qsTypeId="urn:microsoft.com/office/officeart/2005/8/quickstyle/3d2" qsCatId="3D" csTypeId="urn:microsoft.com/office/officeart/2005/8/colors/colorful4" csCatId="colorful" phldr="1"/>
      <dgm:spPr/>
      <dgm:t>
        <a:bodyPr/>
        <a:lstStyle/>
        <a:p>
          <a:endParaRPr lang="en-US"/>
        </a:p>
      </dgm:t>
    </dgm:pt>
    <dgm:pt modelId="{1B5E8848-E7D1-4C14-9F38-1D2D5233B7DC}">
      <dgm:prSet phldrT="[Texto]" custT="1"/>
      <dgm:spPr/>
      <dgm:t>
        <a:bodyPr/>
        <a:lstStyle/>
        <a:p>
          <a:pPr algn="just"/>
          <a:r>
            <a:rPr lang="es-ES" sz="1300" dirty="0" smtClean="0">
              <a:latin typeface="Arial" panose="020B0604020202020204" pitchFamily="34" charset="0"/>
              <a:cs typeface="Arial" panose="020B0604020202020204" pitchFamily="34" charset="0"/>
            </a:rPr>
            <a:t>Mejorar las medidas de seguridad y control del Puerto Internacional de Manta, así como, promover mayor coordinación con los organismos gubernamentales e instituciones locales públicas y privadas para realizar programas de socialización, que conlleve a informar a la ciudadanía sobre la ejecución de los Planes de Contingencias, Emergencias y Seguridad </a:t>
          </a:r>
          <a:endParaRPr lang="en-US" sz="1300" dirty="0">
            <a:latin typeface="Arial" pitchFamily="34" charset="0"/>
            <a:cs typeface="Arial" pitchFamily="34" charset="0"/>
          </a:endParaRPr>
        </a:p>
      </dgm:t>
    </dgm:pt>
    <dgm:pt modelId="{09AC340D-0AA6-46CD-A14F-6E2A0F639343}" type="parTrans" cxnId="{E068A205-F10E-4549-8916-DB28798CCAC3}">
      <dgm:prSet/>
      <dgm:spPr/>
      <dgm:t>
        <a:bodyPr/>
        <a:lstStyle/>
        <a:p>
          <a:endParaRPr lang="en-US"/>
        </a:p>
      </dgm:t>
    </dgm:pt>
    <dgm:pt modelId="{3D7CEEC4-7ACF-49C4-9EF2-F755A46FB323}" type="sibTrans" cxnId="{E068A205-F10E-4549-8916-DB28798CCAC3}">
      <dgm:prSet/>
      <dgm:spPr/>
      <dgm:t>
        <a:bodyPr/>
        <a:lstStyle/>
        <a:p>
          <a:endParaRPr lang="en-US"/>
        </a:p>
      </dgm:t>
    </dgm:pt>
    <dgm:pt modelId="{F2FB101E-C965-4E3B-AE97-C82644BFC836}">
      <dgm:prSet phldrT="[Texto]" custT="1"/>
      <dgm:spPr/>
      <dgm:t>
        <a:bodyPr/>
        <a:lstStyle/>
        <a:p>
          <a:pPr algn="just"/>
          <a:r>
            <a:rPr lang="es-ES" sz="1300" dirty="0" smtClean="0">
              <a:solidFill>
                <a:schemeClr val="bg1"/>
              </a:solidFill>
              <a:latin typeface="Arial" panose="020B0604020202020204" pitchFamily="34" charset="0"/>
              <a:cs typeface="Arial" panose="020B0604020202020204" pitchFamily="34" charset="0"/>
            </a:rPr>
            <a:t>Con la participación de la población, se deben poner en práctica los Planes de Contingencias, Emergencias y Seguridad existentes en el Puerto de Manta, de esta manera serviría como un termómetro para evaluar la efectividad de dichos planes</a:t>
          </a:r>
          <a:endParaRPr lang="en-US" sz="1700" dirty="0">
            <a:solidFill>
              <a:schemeClr val="bg1"/>
            </a:solidFill>
            <a:latin typeface="Arial" pitchFamily="34" charset="0"/>
            <a:cs typeface="Arial" pitchFamily="34" charset="0"/>
          </a:endParaRPr>
        </a:p>
      </dgm:t>
    </dgm:pt>
    <dgm:pt modelId="{852761E7-7AE2-4B24-9F36-4E84E7F852BB}" type="parTrans" cxnId="{52DE19EC-FAFF-4A55-B0B5-0FE71124B59D}">
      <dgm:prSet/>
      <dgm:spPr/>
      <dgm:t>
        <a:bodyPr/>
        <a:lstStyle/>
        <a:p>
          <a:endParaRPr lang="en-US"/>
        </a:p>
      </dgm:t>
    </dgm:pt>
    <dgm:pt modelId="{E8520465-C837-4018-9E20-EA6764917419}" type="sibTrans" cxnId="{52DE19EC-FAFF-4A55-B0B5-0FE71124B59D}">
      <dgm:prSet/>
      <dgm:spPr/>
      <dgm:t>
        <a:bodyPr/>
        <a:lstStyle/>
        <a:p>
          <a:endParaRPr lang="en-US"/>
        </a:p>
      </dgm:t>
    </dgm:pt>
    <dgm:pt modelId="{16AC91B0-D495-4C86-82FD-8FCF47FA6E13}">
      <dgm:prSet phldrT="[Texto]" custT="1"/>
      <dgm:spPr/>
      <dgm:t>
        <a:bodyPr/>
        <a:lstStyle/>
        <a:p>
          <a:pPr algn="just"/>
          <a:r>
            <a:rPr lang="es-EC" sz="1300" dirty="0" smtClean="0">
              <a:latin typeface="Arial" pitchFamily="34" charset="0"/>
              <a:cs typeface="Arial" pitchFamily="34" charset="0"/>
            </a:rPr>
            <a:t>Mejorar el sistema de seguridad física, en cuanto a capacitación del cliente tanto interno como externo del Puerto de Manta.</a:t>
          </a:r>
          <a:endParaRPr lang="en-US" sz="1300" dirty="0">
            <a:latin typeface="Arial" pitchFamily="34" charset="0"/>
            <a:cs typeface="Arial" pitchFamily="34" charset="0"/>
          </a:endParaRPr>
        </a:p>
      </dgm:t>
    </dgm:pt>
    <dgm:pt modelId="{7216EEDD-1FB8-4896-AD9C-06A8C359024A}" type="parTrans" cxnId="{290373B8-CCB6-4753-B149-D032C0692802}">
      <dgm:prSet/>
      <dgm:spPr/>
      <dgm:t>
        <a:bodyPr/>
        <a:lstStyle/>
        <a:p>
          <a:endParaRPr lang="en-US"/>
        </a:p>
      </dgm:t>
    </dgm:pt>
    <dgm:pt modelId="{4CAD7697-7B11-4BF7-812D-49BB91927711}" type="sibTrans" cxnId="{290373B8-CCB6-4753-B149-D032C0692802}">
      <dgm:prSet/>
      <dgm:spPr/>
      <dgm:t>
        <a:bodyPr/>
        <a:lstStyle/>
        <a:p>
          <a:endParaRPr lang="en-US"/>
        </a:p>
      </dgm:t>
    </dgm:pt>
    <dgm:pt modelId="{F905C97D-001F-4C85-8AC9-BE26A4E53AF9}">
      <dgm:prSet phldrT="[Texto]" custT="1"/>
      <dgm:spPr/>
      <dgm:t>
        <a:bodyPr/>
        <a:lstStyle/>
        <a:p>
          <a:pPr algn="just"/>
          <a:r>
            <a:rPr lang="es-ES" sz="1300" dirty="0" smtClean="0">
              <a:latin typeface="Arial" panose="020B0604020202020204" pitchFamily="34" charset="0"/>
              <a:cs typeface="Arial" panose="020B0604020202020204" pitchFamily="34" charset="0"/>
            </a:rPr>
            <a:t>Promover una cultura de prevención de riesgos y mitigación de desastres en el recurso humano que labora en el Puerto, la población de Manta y sectores cercanos, mediante la capacitación permanente y participación en simulacros.</a:t>
          </a:r>
          <a:endParaRPr lang="en-US" sz="1300" dirty="0">
            <a:latin typeface="Arial" pitchFamily="34" charset="0"/>
            <a:cs typeface="Arial" pitchFamily="34" charset="0"/>
          </a:endParaRPr>
        </a:p>
      </dgm:t>
    </dgm:pt>
    <dgm:pt modelId="{86605703-5FD7-4883-A027-AB9043EF6FDE}" type="parTrans" cxnId="{F911097A-6B09-4363-A156-A3A382E242FD}">
      <dgm:prSet/>
      <dgm:spPr/>
      <dgm:t>
        <a:bodyPr/>
        <a:lstStyle/>
        <a:p>
          <a:endParaRPr lang="es-EC"/>
        </a:p>
      </dgm:t>
    </dgm:pt>
    <dgm:pt modelId="{2360629B-1C39-4C4D-8F02-2249A8A167E2}" type="sibTrans" cxnId="{F911097A-6B09-4363-A156-A3A382E242FD}">
      <dgm:prSet/>
      <dgm:spPr/>
      <dgm:t>
        <a:bodyPr/>
        <a:lstStyle/>
        <a:p>
          <a:endParaRPr lang="es-EC"/>
        </a:p>
      </dgm:t>
    </dgm:pt>
    <dgm:pt modelId="{BA579F38-4068-487F-A853-6B4C9133FCD0}">
      <dgm:prSet phldrT="[Texto]"/>
      <dgm:spPr/>
      <dgm:t>
        <a:bodyPr/>
        <a:lstStyle/>
        <a:p>
          <a:pPr algn="just"/>
          <a:r>
            <a:rPr lang="es-ES" dirty="0" smtClean="0">
              <a:latin typeface="Arial" panose="020B0604020202020204" pitchFamily="34" charset="0"/>
              <a:cs typeface="Arial" panose="020B0604020202020204" pitchFamily="34" charset="0"/>
            </a:rPr>
            <a:t>Mantener constante comunicación con organismos internacionales y autoridades portuarias a nivel de Suramérica, a fin de obtener información actualizada sobre la problemática ambiental y la posible incidencia de fenómenos naturales que conlleven a establecer políticas y estrategias de prevención y mitigación.</a:t>
          </a:r>
          <a:endParaRPr lang="en-US" dirty="0">
            <a:latin typeface="Arial" pitchFamily="34" charset="0"/>
            <a:cs typeface="Arial" pitchFamily="34" charset="0"/>
          </a:endParaRPr>
        </a:p>
      </dgm:t>
    </dgm:pt>
    <dgm:pt modelId="{5D1981D1-E3AE-431B-B9CC-E950EF43AF6A}" type="parTrans" cxnId="{E8144400-C0F8-4D8B-B78E-84FDB351E9CC}">
      <dgm:prSet/>
      <dgm:spPr/>
      <dgm:t>
        <a:bodyPr/>
        <a:lstStyle/>
        <a:p>
          <a:endParaRPr lang="es-EC"/>
        </a:p>
      </dgm:t>
    </dgm:pt>
    <dgm:pt modelId="{CB45CC6E-37D0-4C1F-B12E-88FA938799B5}" type="sibTrans" cxnId="{E8144400-C0F8-4D8B-B78E-84FDB351E9CC}">
      <dgm:prSet/>
      <dgm:spPr/>
      <dgm:t>
        <a:bodyPr/>
        <a:lstStyle/>
        <a:p>
          <a:endParaRPr lang="es-EC"/>
        </a:p>
      </dgm:t>
    </dgm:pt>
    <dgm:pt modelId="{1B1D2B62-5BC6-4349-B04F-4645D299FA99}" type="pres">
      <dgm:prSet presAssocID="{36F2CF32-C655-44D0-A1F5-C9E31EF5933E}" presName="diagram" presStyleCnt="0">
        <dgm:presLayoutVars>
          <dgm:dir/>
          <dgm:resizeHandles val="exact"/>
        </dgm:presLayoutVars>
      </dgm:prSet>
      <dgm:spPr/>
      <dgm:t>
        <a:bodyPr/>
        <a:lstStyle/>
        <a:p>
          <a:endParaRPr lang="en-US"/>
        </a:p>
      </dgm:t>
    </dgm:pt>
    <dgm:pt modelId="{C8753B38-C31C-4E84-A9E2-00384BD35AF2}" type="pres">
      <dgm:prSet presAssocID="{1B5E8848-E7D1-4C14-9F38-1D2D5233B7DC}" presName="node" presStyleLbl="node1" presStyleIdx="0" presStyleCnt="5" custScaleX="103417" custScaleY="66529" custLinFactNeighborX="2124" custLinFactNeighborY="2664">
        <dgm:presLayoutVars>
          <dgm:bulletEnabled val="1"/>
        </dgm:presLayoutVars>
      </dgm:prSet>
      <dgm:spPr/>
      <dgm:t>
        <a:bodyPr/>
        <a:lstStyle/>
        <a:p>
          <a:endParaRPr lang="en-US"/>
        </a:p>
      </dgm:t>
    </dgm:pt>
    <dgm:pt modelId="{DA48BBCD-E239-4C26-8FA6-9F491385FD04}" type="pres">
      <dgm:prSet presAssocID="{3D7CEEC4-7ACF-49C4-9EF2-F755A46FB323}" presName="sibTrans" presStyleCnt="0"/>
      <dgm:spPr/>
    </dgm:pt>
    <dgm:pt modelId="{3DDD1220-A36A-44FF-960D-4C0ABBB13772}" type="pres">
      <dgm:prSet presAssocID="{F2FB101E-C965-4E3B-AE97-C82644BFC836}" presName="node" presStyleLbl="node1" presStyleIdx="1" presStyleCnt="5" custScaleX="106439" custScaleY="48495" custLinFactX="-11293" custLinFactY="41457" custLinFactNeighborX="-100000" custLinFactNeighborY="100000">
        <dgm:presLayoutVars>
          <dgm:bulletEnabled val="1"/>
        </dgm:presLayoutVars>
      </dgm:prSet>
      <dgm:spPr/>
      <dgm:t>
        <a:bodyPr/>
        <a:lstStyle/>
        <a:p>
          <a:endParaRPr lang="en-US"/>
        </a:p>
      </dgm:t>
    </dgm:pt>
    <dgm:pt modelId="{0DE7213F-6919-40F5-82EE-EC6FD8451995}" type="pres">
      <dgm:prSet presAssocID="{E8520465-C837-4018-9E20-EA6764917419}" presName="sibTrans" presStyleCnt="0"/>
      <dgm:spPr/>
    </dgm:pt>
    <dgm:pt modelId="{4669694F-6C4D-4D6C-9A76-340E69F7C532}" type="pres">
      <dgm:prSet presAssocID="{16AC91B0-D495-4C86-82FD-8FCF47FA6E13}" presName="node" presStyleLbl="node1" presStyleIdx="2" presStyleCnt="5" custScaleX="94904" custScaleY="36614" custLinFactX="13004" custLinFactNeighborX="100000" custLinFactNeighborY="-26468">
        <dgm:presLayoutVars>
          <dgm:bulletEnabled val="1"/>
        </dgm:presLayoutVars>
      </dgm:prSet>
      <dgm:spPr/>
      <dgm:t>
        <a:bodyPr/>
        <a:lstStyle/>
        <a:p>
          <a:endParaRPr lang="en-US"/>
        </a:p>
      </dgm:t>
    </dgm:pt>
    <dgm:pt modelId="{0B2EA830-FFA5-4170-B8AD-796C79F62F6C}" type="pres">
      <dgm:prSet presAssocID="{4CAD7697-7B11-4BF7-812D-49BB91927711}" presName="sibTrans" presStyleCnt="0"/>
      <dgm:spPr/>
    </dgm:pt>
    <dgm:pt modelId="{446FA9F1-B29C-4EAA-913A-9473F69740CA}" type="pres">
      <dgm:prSet presAssocID="{F905C97D-001F-4C85-8AC9-BE26A4E53AF9}" presName="node" presStyleLbl="node1" presStyleIdx="3" presStyleCnt="5" custScaleX="106249" custScaleY="49484" custLinFactX="-7132" custLinFactNeighborX="-100000" custLinFactNeighborY="-1310">
        <dgm:presLayoutVars>
          <dgm:bulletEnabled val="1"/>
        </dgm:presLayoutVars>
      </dgm:prSet>
      <dgm:spPr/>
      <dgm:t>
        <a:bodyPr/>
        <a:lstStyle/>
        <a:p>
          <a:endParaRPr lang="es-EC"/>
        </a:p>
      </dgm:t>
    </dgm:pt>
    <dgm:pt modelId="{8D5BFCA2-D1F7-415E-85B7-03ACA1B5A96E}" type="pres">
      <dgm:prSet presAssocID="{2360629B-1C39-4C4D-8F02-2249A8A167E2}" presName="sibTrans" presStyleCnt="0"/>
      <dgm:spPr/>
    </dgm:pt>
    <dgm:pt modelId="{BF4CD68B-408B-493B-A70A-57F0D2ACBA4C}" type="pres">
      <dgm:prSet presAssocID="{BA579F38-4068-487F-A853-6B4C9133FCD0}" presName="node" presStyleLbl="node1" presStyleIdx="4" presStyleCnt="5" custScaleX="106439" custScaleY="59766" custLinFactY="-59418" custLinFactNeighborX="53030" custLinFactNeighborY="-100000">
        <dgm:presLayoutVars>
          <dgm:bulletEnabled val="1"/>
        </dgm:presLayoutVars>
      </dgm:prSet>
      <dgm:spPr/>
      <dgm:t>
        <a:bodyPr/>
        <a:lstStyle/>
        <a:p>
          <a:endParaRPr lang="es-EC"/>
        </a:p>
      </dgm:t>
    </dgm:pt>
  </dgm:ptLst>
  <dgm:cxnLst>
    <dgm:cxn modelId="{F911097A-6B09-4363-A156-A3A382E242FD}" srcId="{36F2CF32-C655-44D0-A1F5-C9E31EF5933E}" destId="{F905C97D-001F-4C85-8AC9-BE26A4E53AF9}" srcOrd="3" destOrd="0" parTransId="{86605703-5FD7-4883-A027-AB9043EF6FDE}" sibTransId="{2360629B-1C39-4C4D-8F02-2249A8A167E2}"/>
    <dgm:cxn modelId="{4E3BE6CD-3DE3-4ECD-B4E7-25974DC80918}" type="presOf" srcId="{16AC91B0-D495-4C86-82FD-8FCF47FA6E13}" destId="{4669694F-6C4D-4D6C-9A76-340E69F7C532}" srcOrd="0" destOrd="0" presId="urn:microsoft.com/office/officeart/2005/8/layout/default#2"/>
    <dgm:cxn modelId="{A090655A-2023-4603-93A9-DEEC8C9E2DBC}" type="presOf" srcId="{1B5E8848-E7D1-4C14-9F38-1D2D5233B7DC}" destId="{C8753B38-C31C-4E84-A9E2-00384BD35AF2}" srcOrd="0" destOrd="0" presId="urn:microsoft.com/office/officeart/2005/8/layout/default#2"/>
    <dgm:cxn modelId="{E068A205-F10E-4549-8916-DB28798CCAC3}" srcId="{36F2CF32-C655-44D0-A1F5-C9E31EF5933E}" destId="{1B5E8848-E7D1-4C14-9F38-1D2D5233B7DC}" srcOrd="0" destOrd="0" parTransId="{09AC340D-0AA6-46CD-A14F-6E2A0F639343}" sibTransId="{3D7CEEC4-7ACF-49C4-9EF2-F755A46FB323}"/>
    <dgm:cxn modelId="{290373B8-CCB6-4753-B149-D032C0692802}" srcId="{36F2CF32-C655-44D0-A1F5-C9E31EF5933E}" destId="{16AC91B0-D495-4C86-82FD-8FCF47FA6E13}" srcOrd="2" destOrd="0" parTransId="{7216EEDD-1FB8-4896-AD9C-06A8C359024A}" sibTransId="{4CAD7697-7B11-4BF7-812D-49BB91927711}"/>
    <dgm:cxn modelId="{AF5C4420-EB65-403D-859D-875A97547B66}" type="presOf" srcId="{F2FB101E-C965-4E3B-AE97-C82644BFC836}" destId="{3DDD1220-A36A-44FF-960D-4C0ABBB13772}" srcOrd="0" destOrd="0" presId="urn:microsoft.com/office/officeart/2005/8/layout/default#2"/>
    <dgm:cxn modelId="{39B8A1B8-197B-42D3-9E3A-A9829897E204}" type="presOf" srcId="{F905C97D-001F-4C85-8AC9-BE26A4E53AF9}" destId="{446FA9F1-B29C-4EAA-913A-9473F69740CA}" srcOrd="0" destOrd="0" presId="urn:microsoft.com/office/officeart/2005/8/layout/default#2"/>
    <dgm:cxn modelId="{E8144400-C0F8-4D8B-B78E-84FDB351E9CC}" srcId="{36F2CF32-C655-44D0-A1F5-C9E31EF5933E}" destId="{BA579F38-4068-487F-A853-6B4C9133FCD0}" srcOrd="4" destOrd="0" parTransId="{5D1981D1-E3AE-431B-B9CC-E950EF43AF6A}" sibTransId="{CB45CC6E-37D0-4C1F-B12E-88FA938799B5}"/>
    <dgm:cxn modelId="{52DE19EC-FAFF-4A55-B0B5-0FE71124B59D}" srcId="{36F2CF32-C655-44D0-A1F5-C9E31EF5933E}" destId="{F2FB101E-C965-4E3B-AE97-C82644BFC836}" srcOrd="1" destOrd="0" parTransId="{852761E7-7AE2-4B24-9F36-4E84E7F852BB}" sibTransId="{E8520465-C837-4018-9E20-EA6764917419}"/>
    <dgm:cxn modelId="{688423D4-B0EC-4E6A-BFF1-A5874E58B2F2}" type="presOf" srcId="{BA579F38-4068-487F-A853-6B4C9133FCD0}" destId="{BF4CD68B-408B-493B-A70A-57F0D2ACBA4C}" srcOrd="0" destOrd="0" presId="urn:microsoft.com/office/officeart/2005/8/layout/default#2"/>
    <dgm:cxn modelId="{62D1A586-C13E-429D-B62D-DC0840C950D7}" type="presOf" srcId="{36F2CF32-C655-44D0-A1F5-C9E31EF5933E}" destId="{1B1D2B62-5BC6-4349-B04F-4645D299FA99}" srcOrd="0" destOrd="0" presId="urn:microsoft.com/office/officeart/2005/8/layout/default#2"/>
    <dgm:cxn modelId="{E1D726DA-647A-401B-89CD-B424AD550DD1}" type="presParOf" srcId="{1B1D2B62-5BC6-4349-B04F-4645D299FA99}" destId="{C8753B38-C31C-4E84-A9E2-00384BD35AF2}" srcOrd="0" destOrd="0" presId="urn:microsoft.com/office/officeart/2005/8/layout/default#2"/>
    <dgm:cxn modelId="{AA42B6E0-A3BF-40EC-8EFD-39D8E9B139EA}" type="presParOf" srcId="{1B1D2B62-5BC6-4349-B04F-4645D299FA99}" destId="{DA48BBCD-E239-4C26-8FA6-9F491385FD04}" srcOrd="1" destOrd="0" presId="urn:microsoft.com/office/officeart/2005/8/layout/default#2"/>
    <dgm:cxn modelId="{B7F1873B-449C-44A7-A5B5-76EC98C10BA4}" type="presParOf" srcId="{1B1D2B62-5BC6-4349-B04F-4645D299FA99}" destId="{3DDD1220-A36A-44FF-960D-4C0ABBB13772}" srcOrd="2" destOrd="0" presId="urn:microsoft.com/office/officeart/2005/8/layout/default#2"/>
    <dgm:cxn modelId="{B9663164-AC9C-48E6-83E2-202836C16457}" type="presParOf" srcId="{1B1D2B62-5BC6-4349-B04F-4645D299FA99}" destId="{0DE7213F-6919-40F5-82EE-EC6FD8451995}" srcOrd="3" destOrd="0" presId="urn:microsoft.com/office/officeart/2005/8/layout/default#2"/>
    <dgm:cxn modelId="{2E23241D-F824-435F-B072-E5B800FAE09B}" type="presParOf" srcId="{1B1D2B62-5BC6-4349-B04F-4645D299FA99}" destId="{4669694F-6C4D-4D6C-9A76-340E69F7C532}" srcOrd="4" destOrd="0" presId="urn:microsoft.com/office/officeart/2005/8/layout/default#2"/>
    <dgm:cxn modelId="{F139B479-62CA-4373-BA0B-1284BF0558D9}" type="presParOf" srcId="{1B1D2B62-5BC6-4349-B04F-4645D299FA99}" destId="{0B2EA830-FFA5-4170-B8AD-796C79F62F6C}" srcOrd="5" destOrd="0" presId="urn:microsoft.com/office/officeart/2005/8/layout/default#2"/>
    <dgm:cxn modelId="{D77EA46E-EBA4-4A19-AF7F-492F23FFCB19}" type="presParOf" srcId="{1B1D2B62-5BC6-4349-B04F-4645D299FA99}" destId="{446FA9F1-B29C-4EAA-913A-9473F69740CA}" srcOrd="6" destOrd="0" presId="urn:microsoft.com/office/officeart/2005/8/layout/default#2"/>
    <dgm:cxn modelId="{2D519EF0-2E07-4345-B501-8B0EE15CE633}" type="presParOf" srcId="{1B1D2B62-5BC6-4349-B04F-4645D299FA99}" destId="{8D5BFCA2-D1F7-415E-85B7-03ACA1B5A96E}" srcOrd="7" destOrd="0" presId="urn:microsoft.com/office/officeart/2005/8/layout/default#2"/>
    <dgm:cxn modelId="{B2B28C11-1DB6-4DEE-A1E9-C7C148053FA5}" type="presParOf" srcId="{1B1D2B62-5BC6-4349-B04F-4645D299FA99}" destId="{BF4CD68B-408B-493B-A70A-57F0D2ACBA4C}" srcOrd="8" destOrd="0" presId="urn:microsoft.com/office/officeart/2005/8/layout/defaul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14240D1C-3910-4234-8BF9-86776A755813}" type="doc">
      <dgm:prSet loTypeId="urn:microsoft.com/office/officeart/2005/8/layout/arrow4" loCatId="process" qsTypeId="urn:microsoft.com/office/officeart/2005/8/quickstyle/3d1" qsCatId="3D" csTypeId="urn:microsoft.com/office/officeart/2005/8/colors/colorful5" csCatId="colorful" phldr="1"/>
      <dgm:spPr/>
      <dgm:t>
        <a:bodyPr/>
        <a:lstStyle/>
        <a:p>
          <a:endParaRPr lang="en-US"/>
        </a:p>
      </dgm:t>
    </dgm:pt>
    <dgm:pt modelId="{9A2F2088-05A6-456B-A4BA-708213AACEF6}">
      <dgm:prSet phldrT="[Texto]" custT="1"/>
      <dgm:spPr/>
      <dgm:t>
        <a:bodyPr/>
        <a:lstStyle/>
        <a:p>
          <a:pPr algn="just"/>
          <a:r>
            <a:rPr lang="es-ES" sz="1600" dirty="0" smtClean="0">
              <a:latin typeface="Arial" panose="020B0604020202020204" pitchFamily="34" charset="0"/>
              <a:cs typeface="Arial" panose="020B0604020202020204" pitchFamily="34" charset="0"/>
            </a:rPr>
            <a:t>La falta de adecuadas y efectivas políticas de seguridad, han conllevado a que el Puerto de Manta considerado como </a:t>
          </a:r>
          <a:r>
            <a:rPr lang="es-ES" sz="1600" b="1" dirty="0" smtClean="0">
              <a:latin typeface="Arial" panose="020B0604020202020204" pitchFamily="34" charset="0"/>
              <a:cs typeface="Arial" panose="020B0604020202020204" pitchFamily="34" charset="0"/>
            </a:rPr>
            <a:t>“instalación estratégica”</a:t>
          </a:r>
          <a:r>
            <a:rPr lang="es-ES" sz="1600" dirty="0" smtClean="0">
              <a:latin typeface="Arial" panose="020B0604020202020204" pitchFamily="34" charset="0"/>
              <a:cs typeface="Arial" panose="020B0604020202020204" pitchFamily="34" charset="0"/>
            </a:rPr>
            <a:t>, sea vulnerable ante posibles riesgos de origen natural (</a:t>
          </a:r>
          <a:r>
            <a:rPr lang="es-ES" sz="1600" b="1" dirty="0" smtClean="0">
              <a:latin typeface="Arial" panose="020B0604020202020204" pitchFamily="34" charset="0"/>
              <a:cs typeface="Arial" panose="020B0604020202020204" pitchFamily="34" charset="0"/>
            </a:rPr>
            <a:t>tsunamis</a:t>
          </a:r>
          <a:r>
            <a:rPr lang="es-ES" sz="1600" dirty="0" smtClean="0">
              <a:latin typeface="Arial" panose="020B0604020202020204" pitchFamily="34" charset="0"/>
              <a:cs typeface="Arial" panose="020B0604020202020204" pitchFamily="34" charset="0"/>
            </a:rPr>
            <a:t>), lo que sumado a la deficiente seguridad física existente en el puerto, facilita la infiltración de personas extrañas o ajenas a sus instalaciones, las mismas que pueden promover actividades delictivas, especialmente el </a:t>
          </a:r>
          <a:r>
            <a:rPr lang="es-ES" sz="1600" b="1" dirty="0" smtClean="0">
              <a:latin typeface="Arial" panose="020B0604020202020204" pitchFamily="34" charset="0"/>
              <a:cs typeface="Arial" panose="020B0604020202020204" pitchFamily="34" charset="0"/>
            </a:rPr>
            <a:t>narcotráfico</a:t>
          </a:r>
          <a:r>
            <a:rPr lang="es-ES" sz="1600" dirty="0" smtClean="0">
              <a:latin typeface="Arial" panose="020B0604020202020204" pitchFamily="34" charset="0"/>
              <a:cs typeface="Arial" panose="020B0604020202020204" pitchFamily="34" charset="0"/>
            </a:rPr>
            <a:t>.</a:t>
          </a:r>
        </a:p>
        <a:p>
          <a:pPr algn="just"/>
          <a:endParaRPr lang="es-ES" sz="1600" dirty="0" smtClean="0">
            <a:latin typeface="Arial" panose="020B0604020202020204" pitchFamily="34" charset="0"/>
            <a:cs typeface="Arial" panose="020B0604020202020204" pitchFamily="34" charset="0"/>
          </a:endParaRPr>
        </a:p>
        <a:p>
          <a:pPr algn="just"/>
          <a:r>
            <a:rPr lang="es-ES" sz="1600" dirty="0" smtClean="0">
              <a:latin typeface="Arial" panose="020B0604020202020204" pitchFamily="34" charset="0"/>
              <a:cs typeface="Arial" panose="020B0604020202020204" pitchFamily="34" charset="0"/>
            </a:rPr>
            <a:t>Estas situaciones podrían afectar la seguridad y por ende al normal desarrollo de las actividades; actos que en un principio pueden ser considerados como hechos o sucesos aislados, pero que en lo posterior se pueden convertir en actividades planificadas por organizaciones delictivas bien organizadas.</a:t>
          </a:r>
          <a:endParaRPr lang="en-US" sz="1600" dirty="0">
            <a:latin typeface="Arial" panose="020B0604020202020204" pitchFamily="34" charset="0"/>
            <a:cs typeface="Arial" panose="020B0604020202020204" pitchFamily="34" charset="0"/>
          </a:endParaRPr>
        </a:p>
      </dgm:t>
    </dgm:pt>
    <dgm:pt modelId="{975CA7A4-BDC0-4DDE-A180-A0D6333C47F7}" type="sibTrans" cxnId="{BB3F5AF6-A529-48F4-9D94-3FF0D9FAC27C}">
      <dgm:prSet/>
      <dgm:spPr/>
      <dgm:t>
        <a:bodyPr/>
        <a:lstStyle/>
        <a:p>
          <a:endParaRPr lang="en-US" sz="1400">
            <a:latin typeface="Arial" pitchFamily="34" charset="0"/>
            <a:cs typeface="Arial" pitchFamily="34" charset="0"/>
          </a:endParaRPr>
        </a:p>
      </dgm:t>
    </dgm:pt>
    <dgm:pt modelId="{B90D76E9-54F5-4B5A-82D1-E6F3E0612A78}" type="parTrans" cxnId="{BB3F5AF6-A529-48F4-9D94-3FF0D9FAC27C}">
      <dgm:prSet/>
      <dgm:spPr/>
      <dgm:t>
        <a:bodyPr/>
        <a:lstStyle/>
        <a:p>
          <a:endParaRPr lang="en-US" sz="1400">
            <a:latin typeface="Arial" pitchFamily="34" charset="0"/>
            <a:cs typeface="Arial" pitchFamily="34" charset="0"/>
          </a:endParaRPr>
        </a:p>
      </dgm:t>
    </dgm:pt>
    <dgm:pt modelId="{DBA8FBD8-6BBD-45CC-B21B-C0CF5B832147}" type="pres">
      <dgm:prSet presAssocID="{14240D1C-3910-4234-8BF9-86776A755813}" presName="compositeShape" presStyleCnt="0">
        <dgm:presLayoutVars>
          <dgm:chMax val="2"/>
          <dgm:dir/>
          <dgm:resizeHandles val="exact"/>
        </dgm:presLayoutVars>
      </dgm:prSet>
      <dgm:spPr/>
      <dgm:t>
        <a:bodyPr/>
        <a:lstStyle/>
        <a:p>
          <a:endParaRPr lang="en-US"/>
        </a:p>
      </dgm:t>
    </dgm:pt>
    <dgm:pt modelId="{1A33A939-22B7-4109-96EE-715A59CBB9F2}" type="pres">
      <dgm:prSet presAssocID="{9A2F2088-05A6-456B-A4BA-708213AACEF6}" presName="upArrow" presStyleLbl="node1" presStyleIdx="0" presStyleCnt="1" custScaleX="68511" custScaleY="48000" custLinFactNeighborX="-5859" custLinFactNeighborY="-4000"/>
      <dgm:spPr/>
    </dgm:pt>
    <dgm:pt modelId="{6EE2C764-7ED6-4135-98C4-ACB8D281592B}" type="pres">
      <dgm:prSet presAssocID="{9A2F2088-05A6-456B-A4BA-708213AACEF6}" presName="upArrowText" presStyleLbl="revTx" presStyleIdx="0" presStyleCnt="1" custScaleX="133560">
        <dgm:presLayoutVars>
          <dgm:chMax val="0"/>
          <dgm:bulletEnabled val="1"/>
        </dgm:presLayoutVars>
      </dgm:prSet>
      <dgm:spPr/>
      <dgm:t>
        <a:bodyPr/>
        <a:lstStyle/>
        <a:p>
          <a:endParaRPr lang="en-US"/>
        </a:p>
      </dgm:t>
    </dgm:pt>
  </dgm:ptLst>
  <dgm:cxnLst>
    <dgm:cxn modelId="{8E1978F5-B812-41D6-8639-66748C197450}" type="presOf" srcId="{14240D1C-3910-4234-8BF9-86776A755813}" destId="{DBA8FBD8-6BBD-45CC-B21B-C0CF5B832147}" srcOrd="0" destOrd="0" presId="urn:microsoft.com/office/officeart/2005/8/layout/arrow4"/>
    <dgm:cxn modelId="{BB3F5AF6-A529-48F4-9D94-3FF0D9FAC27C}" srcId="{14240D1C-3910-4234-8BF9-86776A755813}" destId="{9A2F2088-05A6-456B-A4BA-708213AACEF6}" srcOrd="0" destOrd="0" parTransId="{B90D76E9-54F5-4B5A-82D1-E6F3E0612A78}" sibTransId="{975CA7A4-BDC0-4DDE-A180-A0D6333C47F7}"/>
    <dgm:cxn modelId="{150E5B88-1D9B-4971-AD93-ACCE3822A15A}" type="presOf" srcId="{9A2F2088-05A6-456B-A4BA-708213AACEF6}" destId="{6EE2C764-7ED6-4135-98C4-ACB8D281592B}" srcOrd="0" destOrd="0" presId="urn:microsoft.com/office/officeart/2005/8/layout/arrow4"/>
    <dgm:cxn modelId="{84E72811-2B4E-472C-97F8-EAAEBBDE5525}" type="presParOf" srcId="{DBA8FBD8-6BBD-45CC-B21B-C0CF5B832147}" destId="{1A33A939-22B7-4109-96EE-715A59CBB9F2}" srcOrd="0" destOrd="0" presId="urn:microsoft.com/office/officeart/2005/8/layout/arrow4"/>
    <dgm:cxn modelId="{998E7A99-C01A-4AB2-89C7-7123538D4511}" type="presParOf" srcId="{DBA8FBD8-6BBD-45CC-B21B-C0CF5B832147}" destId="{6EE2C764-7ED6-4135-98C4-ACB8D281592B}" srcOrd="1" destOrd="0" presId="urn:microsoft.com/office/officeart/2005/8/layout/arrow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DD888615-9735-4173-B70D-2DCD7C1EDDB3}" type="doc">
      <dgm:prSet loTypeId="urn:microsoft.com/office/officeart/2005/8/layout/hierarchy4" loCatId="relationship" qsTypeId="urn:microsoft.com/office/officeart/2005/8/quickstyle/3d1" qsCatId="3D" csTypeId="urn:microsoft.com/office/officeart/2005/8/colors/colorful2" csCatId="colorful" phldr="1"/>
      <dgm:spPr/>
      <dgm:t>
        <a:bodyPr/>
        <a:lstStyle/>
        <a:p>
          <a:endParaRPr lang="en-US"/>
        </a:p>
      </dgm:t>
    </dgm:pt>
    <dgm:pt modelId="{8AAC1238-8F18-4D3A-89D9-3BC603BF83FB}">
      <dgm:prSet custT="1"/>
      <dgm:spPr/>
      <dgm:t>
        <a:bodyPr/>
        <a:lstStyle/>
        <a:p>
          <a:pPr algn="ctr"/>
          <a:r>
            <a:rPr lang="es-EC" sz="2400" dirty="0">
              <a:latin typeface="Arial" panose="020B0604020202020204" pitchFamily="34" charset="0"/>
              <a:cs typeface="Arial" panose="020B0604020202020204" pitchFamily="34" charset="0"/>
            </a:rPr>
            <a:t>PLAN DE PROTECCIÓN Y SEGURIDAD FÍSICA DEL PUERTO </a:t>
          </a:r>
          <a:r>
            <a:rPr lang="es-EC" sz="2400" dirty="0" smtClean="0">
              <a:latin typeface="Arial" panose="020B0604020202020204" pitchFamily="34" charset="0"/>
              <a:cs typeface="Arial" panose="020B0604020202020204" pitchFamily="34" charset="0"/>
            </a:rPr>
            <a:t>DE </a:t>
          </a:r>
          <a:r>
            <a:rPr lang="es-EC" sz="2400" dirty="0">
              <a:latin typeface="Arial" panose="020B0604020202020204" pitchFamily="34" charset="0"/>
              <a:cs typeface="Arial" panose="020B0604020202020204" pitchFamily="34" charset="0"/>
            </a:rPr>
            <a:t>MANTA PARA PREVENIR RIESGOS DE ORIGEN NATURAL Y </a:t>
          </a:r>
          <a:r>
            <a:rPr lang="es-EC" sz="2400" dirty="0" smtClean="0">
              <a:latin typeface="Arial" panose="020B0604020202020204" pitchFamily="34" charset="0"/>
              <a:cs typeface="Arial" panose="020B0604020202020204" pitchFamily="34" charset="0"/>
            </a:rPr>
            <a:t>ANTROPICO </a:t>
          </a:r>
          <a:endParaRPr lang="es-EC" sz="2400" dirty="0">
            <a:latin typeface="Arial" panose="020B0604020202020204" pitchFamily="34" charset="0"/>
            <a:cs typeface="Arial" panose="020B0604020202020204" pitchFamily="34" charset="0"/>
          </a:endParaRPr>
        </a:p>
      </dgm:t>
    </dgm:pt>
    <dgm:pt modelId="{11EA07DF-C916-47FD-8B2A-06EDAD48E1DE}" type="parTrans" cxnId="{94B06233-3CF2-4D73-B402-921A91CDD276}">
      <dgm:prSet/>
      <dgm:spPr/>
      <dgm:t>
        <a:bodyPr/>
        <a:lstStyle/>
        <a:p>
          <a:endParaRPr lang="es-EC"/>
        </a:p>
      </dgm:t>
    </dgm:pt>
    <dgm:pt modelId="{88363A2B-DFB5-4270-A540-388B060295AB}" type="sibTrans" cxnId="{94B06233-3CF2-4D73-B402-921A91CDD276}">
      <dgm:prSet/>
      <dgm:spPr/>
      <dgm:t>
        <a:bodyPr/>
        <a:lstStyle/>
        <a:p>
          <a:endParaRPr lang="es-EC"/>
        </a:p>
      </dgm:t>
    </dgm:pt>
    <dgm:pt modelId="{6B17F125-3E25-47A5-A561-0AAB20D2C8B3}" type="pres">
      <dgm:prSet presAssocID="{DD888615-9735-4173-B70D-2DCD7C1EDDB3}" presName="Name0" presStyleCnt="0">
        <dgm:presLayoutVars>
          <dgm:chPref val="1"/>
          <dgm:dir/>
          <dgm:animOne val="branch"/>
          <dgm:animLvl val="lvl"/>
          <dgm:resizeHandles/>
        </dgm:presLayoutVars>
      </dgm:prSet>
      <dgm:spPr/>
      <dgm:t>
        <a:bodyPr/>
        <a:lstStyle/>
        <a:p>
          <a:endParaRPr lang="es-ES"/>
        </a:p>
      </dgm:t>
    </dgm:pt>
    <dgm:pt modelId="{0B6B7004-C82F-4747-BA78-3B1A5F933FF9}" type="pres">
      <dgm:prSet presAssocID="{8AAC1238-8F18-4D3A-89D9-3BC603BF83FB}" presName="vertOne" presStyleCnt="0"/>
      <dgm:spPr/>
    </dgm:pt>
    <dgm:pt modelId="{FBE671BB-2536-4E3D-80EB-47CC858EFC37}" type="pres">
      <dgm:prSet presAssocID="{8AAC1238-8F18-4D3A-89D9-3BC603BF83FB}" presName="txOne" presStyleLbl="node0" presStyleIdx="0" presStyleCnt="1" custLinFactNeighborY="-8696">
        <dgm:presLayoutVars>
          <dgm:chPref val="3"/>
        </dgm:presLayoutVars>
      </dgm:prSet>
      <dgm:spPr/>
      <dgm:t>
        <a:bodyPr/>
        <a:lstStyle/>
        <a:p>
          <a:endParaRPr lang="es-EC"/>
        </a:p>
      </dgm:t>
    </dgm:pt>
    <dgm:pt modelId="{17E5A20E-96CE-4BB6-9AC6-B9D7189AEB85}" type="pres">
      <dgm:prSet presAssocID="{8AAC1238-8F18-4D3A-89D9-3BC603BF83FB}" presName="horzOne" presStyleCnt="0"/>
      <dgm:spPr/>
    </dgm:pt>
  </dgm:ptLst>
  <dgm:cxnLst>
    <dgm:cxn modelId="{D2EE034B-2557-496A-94F4-659203961E18}" type="presOf" srcId="{8AAC1238-8F18-4D3A-89D9-3BC603BF83FB}" destId="{FBE671BB-2536-4E3D-80EB-47CC858EFC37}" srcOrd="0" destOrd="0" presId="urn:microsoft.com/office/officeart/2005/8/layout/hierarchy4"/>
    <dgm:cxn modelId="{94B06233-3CF2-4D73-B402-921A91CDD276}" srcId="{DD888615-9735-4173-B70D-2DCD7C1EDDB3}" destId="{8AAC1238-8F18-4D3A-89D9-3BC603BF83FB}" srcOrd="0" destOrd="0" parTransId="{11EA07DF-C916-47FD-8B2A-06EDAD48E1DE}" sibTransId="{88363A2B-DFB5-4270-A540-388B060295AB}"/>
    <dgm:cxn modelId="{B50375BF-1B2E-43D0-9EAA-0A6BE7AD0375}" type="presOf" srcId="{DD888615-9735-4173-B70D-2DCD7C1EDDB3}" destId="{6B17F125-3E25-47A5-A561-0AAB20D2C8B3}" srcOrd="0" destOrd="0" presId="urn:microsoft.com/office/officeart/2005/8/layout/hierarchy4"/>
    <dgm:cxn modelId="{268CFE92-23CF-4A10-8946-A5A771E798AD}" type="presParOf" srcId="{6B17F125-3E25-47A5-A561-0AAB20D2C8B3}" destId="{0B6B7004-C82F-4747-BA78-3B1A5F933FF9}" srcOrd="0" destOrd="0" presId="urn:microsoft.com/office/officeart/2005/8/layout/hierarchy4"/>
    <dgm:cxn modelId="{B5721299-7599-44E5-B189-76473B4AB6A7}" type="presParOf" srcId="{0B6B7004-C82F-4747-BA78-3B1A5F933FF9}" destId="{FBE671BB-2536-4E3D-80EB-47CC858EFC37}" srcOrd="0" destOrd="0" presId="urn:microsoft.com/office/officeart/2005/8/layout/hierarchy4"/>
    <dgm:cxn modelId="{FDB65694-5412-4C80-9A06-EE596C0C2C14}" type="presParOf" srcId="{0B6B7004-C82F-4747-BA78-3B1A5F933FF9}" destId="{17E5A20E-96CE-4BB6-9AC6-B9D7189AEB85}" srcOrd="1" destOrd="0" presId="urn:microsoft.com/office/officeart/2005/8/layout/hierarchy4"/>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19DD8DBF-94DE-4C17-BCC0-805913223039}" type="doc">
      <dgm:prSet loTypeId="urn:microsoft.com/office/officeart/2005/8/layout/process4" loCatId="list" qsTypeId="urn:microsoft.com/office/officeart/2005/8/quickstyle/3d1" qsCatId="3D" csTypeId="urn:microsoft.com/office/officeart/2005/8/colors/colorful5" csCatId="colorful" phldr="1"/>
      <dgm:spPr/>
      <dgm:t>
        <a:bodyPr/>
        <a:lstStyle/>
        <a:p>
          <a:endParaRPr lang="en-US"/>
        </a:p>
      </dgm:t>
    </dgm:pt>
    <dgm:pt modelId="{B334C794-6732-4F76-B7AB-7A17D53CDDD0}">
      <dgm:prSet phldrT="[Texto]" custT="1"/>
      <dgm:spPr/>
      <dgm:t>
        <a:bodyPr/>
        <a:lstStyle/>
        <a:p>
          <a:r>
            <a:rPr lang="es-EC" sz="2400" dirty="0" smtClean="0">
              <a:latin typeface="Arial" pitchFamily="34" charset="0"/>
              <a:cs typeface="Arial" pitchFamily="34" charset="0"/>
            </a:rPr>
            <a:t>GENERAL</a:t>
          </a:r>
        </a:p>
        <a:p>
          <a:endParaRPr lang="en-US" sz="2400" dirty="0">
            <a:latin typeface="Arial" pitchFamily="34" charset="0"/>
            <a:cs typeface="Arial" pitchFamily="34" charset="0"/>
          </a:endParaRPr>
        </a:p>
      </dgm:t>
    </dgm:pt>
    <dgm:pt modelId="{4A16EEE8-8AAF-4FF5-B547-4AD79DB6DFCF}" type="parTrans" cxnId="{C510BC41-A30E-4ACA-AE69-0DBAD913ABE8}">
      <dgm:prSet/>
      <dgm:spPr/>
      <dgm:t>
        <a:bodyPr/>
        <a:lstStyle/>
        <a:p>
          <a:endParaRPr lang="en-US"/>
        </a:p>
      </dgm:t>
    </dgm:pt>
    <dgm:pt modelId="{C00ED944-E8DA-48FE-8031-E3309124F673}" type="sibTrans" cxnId="{C510BC41-A30E-4ACA-AE69-0DBAD913ABE8}">
      <dgm:prSet/>
      <dgm:spPr/>
      <dgm:t>
        <a:bodyPr/>
        <a:lstStyle/>
        <a:p>
          <a:endParaRPr lang="en-US"/>
        </a:p>
      </dgm:t>
    </dgm:pt>
    <dgm:pt modelId="{FF516020-2915-428C-916E-984400CBCB93}">
      <dgm:prSet phldrT="[Texto]" custT="1"/>
      <dgm:spPr/>
      <dgm:t>
        <a:bodyPr/>
        <a:lstStyle/>
        <a:p>
          <a:pPr algn="just"/>
          <a:r>
            <a:rPr lang="es-ES" sz="1600" dirty="0" smtClean="0">
              <a:latin typeface="Arial" panose="020B0604020202020204" pitchFamily="34" charset="0"/>
              <a:cs typeface="Arial" panose="020B0604020202020204" pitchFamily="34" charset="0"/>
            </a:rPr>
            <a:t>Proponer un Plan de Protección y Seguridad para el Puerto de Manta, que permita prevenir riesgos como: </a:t>
          </a:r>
          <a:r>
            <a:rPr lang="es-ES" sz="1600" b="1" dirty="0" smtClean="0">
              <a:latin typeface="Arial" panose="020B0604020202020204" pitchFamily="34" charset="0"/>
              <a:cs typeface="Arial" panose="020B0604020202020204" pitchFamily="34" charset="0"/>
            </a:rPr>
            <a:t>posibles tsunamis y narcotráfico,  </a:t>
          </a:r>
          <a:r>
            <a:rPr lang="es-ES" sz="1600" dirty="0" smtClean="0">
              <a:latin typeface="Arial" panose="020B0604020202020204" pitchFamily="34" charset="0"/>
              <a:cs typeface="Arial" panose="020B0604020202020204" pitchFamily="34" charset="0"/>
            </a:rPr>
            <a:t>desde su concepción de la seguridad física.          </a:t>
          </a:r>
          <a:endParaRPr lang="en-US" sz="1600" dirty="0">
            <a:latin typeface="Arial" pitchFamily="34" charset="0"/>
            <a:cs typeface="Arial" pitchFamily="34" charset="0"/>
          </a:endParaRPr>
        </a:p>
      </dgm:t>
    </dgm:pt>
    <dgm:pt modelId="{875C53FA-C317-4DD9-980F-17A21F4AECBB}" type="parTrans" cxnId="{9DEC8F2B-1C46-4D0C-A294-C85F63C50BDB}">
      <dgm:prSet/>
      <dgm:spPr/>
      <dgm:t>
        <a:bodyPr/>
        <a:lstStyle/>
        <a:p>
          <a:endParaRPr lang="en-US"/>
        </a:p>
      </dgm:t>
    </dgm:pt>
    <dgm:pt modelId="{0B52514E-4995-4860-BCEB-ACE7F0BB2F23}" type="sibTrans" cxnId="{9DEC8F2B-1C46-4D0C-A294-C85F63C50BDB}">
      <dgm:prSet/>
      <dgm:spPr/>
      <dgm:t>
        <a:bodyPr/>
        <a:lstStyle/>
        <a:p>
          <a:endParaRPr lang="en-US"/>
        </a:p>
      </dgm:t>
    </dgm:pt>
    <dgm:pt modelId="{30A76642-5B10-4FC1-B08F-64DCEA02B5B0}" type="pres">
      <dgm:prSet presAssocID="{19DD8DBF-94DE-4C17-BCC0-805913223039}" presName="Name0" presStyleCnt="0">
        <dgm:presLayoutVars>
          <dgm:dir/>
          <dgm:animLvl val="lvl"/>
          <dgm:resizeHandles val="exact"/>
        </dgm:presLayoutVars>
      </dgm:prSet>
      <dgm:spPr/>
      <dgm:t>
        <a:bodyPr/>
        <a:lstStyle/>
        <a:p>
          <a:endParaRPr lang="en-US"/>
        </a:p>
      </dgm:t>
    </dgm:pt>
    <dgm:pt modelId="{B5FA0F68-03B7-4B0E-A15C-921E549D4FC5}" type="pres">
      <dgm:prSet presAssocID="{B334C794-6732-4F76-B7AB-7A17D53CDDD0}" presName="boxAndChildren" presStyleCnt="0"/>
      <dgm:spPr/>
    </dgm:pt>
    <dgm:pt modelId="{3BFD9E5A-7764-475D-B88B-DC72CAA5DF75}" type="pres">
      <dgm:prSet presAssocID="{B334C794-6732-4F76-B7AB-7A17D53CDDD0}" presName="parentTextBox" presStyleLbl="node1" presStyleIdx="0" presStyleCnt="1"/>
      <dgm:spPr/>
      <dgm:t>
        <a:bodyPr/>
        <a:lstStyle/>
        <a:p>
          <a:endParaRPr lang="en-US"/>
        </a:p>
      </dgm:t>
    </dgm:pt>
    <dgm:pt modelId="{7CFD3D8E-EA8A-4665-8CC3-58E2935D9469}" type="pres">
      <dgm:prSet presAssocID="{B334C794-6732-4F76-B7AB-7A17D53CDDD0}" presName="entireBox" presStyleLbl="node1" presStyleIdx="0" presStyleCnt="1" custLinFactNeighborX="19424" custLinFactNeighborY="-3196"/>
      <dgm:spPr/>
      <dgm:t>
        <a:bodyPr/>
        <a:lstStyle/>
        <a:p>
          <a:endParaRPr lang="en-US"/>
        </a:p>
      </dgm:t>
    </dgm:pt>
    <dgm:pt modelId="{4161F0BD-AC2B-4F19-9296-97CCBFE00648}" type="pres">
      <dgm:prSet presAssocID="{B334C794-6732-4F76-B7AB-7A17D53CDDD0}" presName="descendantBox" presStyleCnt="0"/>
      <dgm:spPr/>
    </dgm:pt>
    <dgm:pt modelId="{798060DE-0D08-44C5-84FC-FABE6A474D4A}" type="pres">
      <dgm:prSet presAssocID="{FF516020-2915-428C-916E-984400CBCB93}" presName="childTextBox" presStyleLbl="fgAccFollowNode1" presStyleIdx="0" presStyleCnt="1" custScaleY="163994">
        <dgm:presLayoutVars>
          <dgm:bulletEnabled val="1"/>
        </dgm:presLayoutVars>
      </dgm:prSet>
      <dgm:spPr/>
      <dgm:t>
        <a:bodyPr/>
        <a:lstStyle/>
        <a:p>
          <a:endParaRPr lang="en-US"/>
        </a:p>
      </dgm:t>
    </dgm:pt>
  </dgm:ptLst>
  <dgm:cxnLst>
    <dgm:cxn modelId="{3DD11256-3B1F-400B-AB2B-B910A81FC78D}" type="presOf" srcId="{B334C794-6732-4F76-B7AB-7A17D53CDDD0}" destId="{3BFD9E5A-7764-475D-B88B-DC72CAA5DF75}" srcOrd="0" destOrd="0" presId="urn:microsoft.com/office/officeart/2005/8/layout/process4"/>
    <dgm:cxn modelId="{C510BC41-A30E-4ACA-AE69-0DBAD913ABE8}" srcId="{19DD8DBF-94DE-4C17-BCC0-805913223039}" destId="{B334C794-6732-4F76-B7AB-7A17D53CDDD0}" srcOrd="0" destOrd="0" parTransId="{4A16EEE8-8AAF-4FF5-B547-4AD79DB6DFCF}" sibTransId="{C00ED944-E8DA-48FE-8031-E3309124F673}"/>
    <dgm:cxn modelId="{C0324740-960A-42E2-B0CD-1BA0F89A8566}" type="presOf" srcId="{B334C794-6732-4F76-B7AB-7A17D53CDDD0}" destId="{7CFD3D8E-EA8A-4665-8CC3-58E2935D9469}" srcOrd="1" destOrd="0" presId="urn:microsoft.com/office/officeart/2005/8/layout/process4"/>
    <dgm:cxn modelId="{9DEC8F2B-1C46-4D0C-A294-C85F63C50BDB}" srcId="{B334C794-6732-4F76-B7AB-7A17D53CDDD0}" destId="{FF516020-2915-428C-916E-984400CBCB93}" srcOrd="0" destOrd="0" parTransId="{875C53FA-C317-4DD9-980F-17A21F4AECBB}" sibTransId="{0B52514E-4995-4860-BCEB-ACE7F0BB2F23}"/>
    <dgm:cxn modelId="{8FA31505-91DF-4291-9628-AF2F875DED60}" type="presOf" srcId="{19DD8DBF-94DE-4C17-BCC0-805913223039}" destId="{30A76642-5B10-4FC1-B08F-64DCEA02B5B0}" srcOrd="0" destOrd="0" presId="urn:microsoft.com/office/officeart/2005/8/layout/process4"/>
    <dgm:cxn modelId="{531C8BBD-A04E-4478-88ED-C054B924D810}" type="presOf" srcId="{FF516020-2915-428C-916E-984400CBCB93}" destId="{798060DE-0D08-44C5-84FC-FABE6A474D4A}" srcOrd="0" destOrd="0" presId="urn:microsoft.com/office/officeart/2005/8/layout/process4"/>
    <dgm:cxn modelId="{6331D26A-73E4-486F-B4B1-8CA8805B96A8}" type="presParOf" srcId="{30A76642-5B10-4FC1-B08F-64DCEA02B5B0}" destId="{B5FA0F68-03B7-4B0E-A15C-921E549D4FC5}" srcOrd="0" destOrd="0" presId="urn:microsoft.com/office/officeart/2005/8/layout/process4"/>
    <dgm:cxn modelId="{E894CF41-A940-4D20-8F2D-E1DCDAC6FF02}" type="presParOf" srcId="{B5FA0F68-03B7-4B0E-A15C-921E549D4FC5}" destId="{3BFD9E5A-7764-475D-B88B-DC72CAA5DF75}" srcOrd="0" destOrd="0" presId="urn:microsoft.com/office/officeart/2005/8/layout/process4"/>
    <dgm:cxn modelId="{776F6A2B-3913-4C4B-85F4-AE621007E90B}" type="presParOf" srcId="{B5FA0F68-03B7-4B0E-A15C-921E549D4FC5}" destId="{7CFD3D8E-EA8A-4665-8CC3-58E2935D9469}" srcOrd="1" destOrd="0" presId="urn:microsoft.com/office/officeart/2005/8/layout/process4"/>
    <dgm:cxn modelId="{39E82940-0A55-4065-8442-33B0BEDF8F13}" type="presParOf" srcId="{B5FA0F68-03B7-4B0E-A15C-921E549D4FC5}" destId="{4161F0BD-AC2B-4F19-9296-97CCBFE00648}" srcOrd="2" destOrd="0" presId="urn:microsoft.com/office/officeart/2005/8/layout/process4"/>
    <dgm:cxn modelId="{2396FA28-99B5-43B7-8B48-5F61BA04A8CF}" type="presParOf" srcId="{4161F0BD-AC2B-4F19-9296-97CCBFE00648}" destId="{798060DE-0D08-44C5-84FC-FABE6A474D4A}"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19DD8DBF-94DE-4C17-BCC0-805913223039}" type="doc">
      <dgm:prSet loTypeId="urn:microsoft.com/office/officeart/2005/8/layout/process4" loCatId="list" qsTypeId="urn:microsoft.com/office/officeart/2005/8/quickstyle/3d2" qsCatId="3D" csTypeId="urn:microsoft.com/office/officeart/2005/8/colors/colorful4" csCatId="colorful" phldr="1"/>
      <dgm:spPr/>
      <dgm:t>
        <a:bodyPr/>
        <a:lstStyle/>
        <a:p>
          <a:endParaRPr lang="en-US"/>
        </a:p>
      </dgm:t>
    </dgm:pt>
    <dgm:pt modelId="{B334C794-6732-4F76-B7AB-7A17D53CDDD0}">
      <dgm:prSet phldrT="[Texto]" custT="1"/>
      <dgm:spPr/>
      <dgm:t>
        <a:bodyPr/>
        <a:lstStyle/>
        <a:p>
          <a:r>
            <a:rPr lang="es-EC" sz="2400" dirty="0" smtClean="0">
              <a:latin typeface="Arial" pitchFamily="34" charset="0"/>
              <a:cs typeface="Arial" pitchFamily="34" charset="0"/>
            </a:rPr>
            <a:t>ESPECÍFICOS</a:t>
          </a:r>
        </a:p>
        <a:p>
          <a:endParaRPr lang="en-US" sz="2400" dirty="0">
            <a:latin typeface="Arial" pitchFamily="34" charset="0"/>
            <a:cs typeface="Arial" pitchFamily="34" charset="0"/>
          </a:endParaRPr>
        </a:p>
      </dgm:t>
    </dgm:pt>
    <dgm:pt modelId="{4A16EEE8-8AAF-4FF5-B547-4AD79DB6DFCF}" type="parTrans" cxnId="{C510BC41-A30E-4ACA-AE69-0DBAD913ABE8}">
      <dgm:prSet/>
      <dgm:spPr/>
      <dgm:t>
        <a:bodyPr/>
        <a:lstStyle/>
        <a:p>
          <a:endParaRPr lang="en-US"/>
        </a:p>
      </dgm:t>
    </dgm:pt>
    <dgm:pt modelId="{C00ED944-E8DA-48FE-8031-E3309124F673}" type="sibTrans" cxnId="{C510BC41-A30E-4ACA-AE69-0DBAD913ABE8}">
      <dgm:prSet/>
      <dgm:spPr/>
      <dgm:t>
        <a:bodyPr/>
        <a:lstStyle/>
        <a:p>
          <a:endParaRPr lang="en-US"/>
        </a:p>
      </dgm:t>
    </dgm:pt>
    <dgm:pt modelId="{5D5AD2CB-1FB0-4137-9432-28D3583AF4F7}">
      <dgm:prSet custT="1"/>
      <dgm:spPr/>
      <dgm:t>
        <a:bodyPr/>
        <a:lstStyle/>
        <a:p>
          <a:pPr algn="just"/>
          <a:r>
            <a:rPr lang="es-ES" sz="1300" dirty="0" smtClean="0">
              <a:latin typeface="Arial" panose="020B0604020202020204" pitchFamily="34" charset="0"/>
              <a:cs typeface="Arial" panose="020B0604020202020204" pitchFamily="34" charset="0"/>
            </a:rPr>
            <a:t>Promover la capacitación de los clientes: interno (personal que labora) y externo (usuarios de los servicios del Puerto de Manta), sobre los Planes de Contingencias, Emergencias y Seguridad del Puerto de Manta.</a:t>
          </a:r>
          <a:endParaRPr lang="en-US" sz="1300" dirty="0">
            <a:latin typeface="Arial" panose="020B0604020202020204" pitchFamily="34" charset="0"/>
            <a:cs typeface="Arial" panose="020B0604020202020204" pitchFamily="34" charset="0"/>
          </a:endParaRPr>
        </a:p>
      </dgm:t>
    </dgm:pt>
    <dgm:pt modelId="{D29C3D25-F3C3-4930-A0B3-653D3D38CF2A}" type="parTrans" cxnId="{9799F6FC-1728-43E7-87BE-90BC41E161DF}">
      <dgm:prSet/>
      <dgm:spPr/>
      <dgm:t>
        <a:bodyPr/>
        <a:lstStyle/>
        <a:p>
          <a:endParaRPr lang="en-US"/>
        </a:p>
      </dgm:t>
    </dgm:pt>
    <dgm:pt modelId="{5F0265D1-995D-4847-9ECB-76A46FF0D397}" type="sibTrans" cxnId="{9799F6FC-1728-43E7-87BE-90BC41E161DF}">
      <dgm:prSet/>
      <dgm:spPr/>
      <dgm:t>
        <a:bodyPr/>
        <a:lstStyle/>
        <a:p>
          <a:endParaRPr lang="en-US"/>
        </a:p>
      </dgm:t>
    </dgm:pt>
    <dgm:pt modelId="{21795810-E5E5-4230-A6FF-2D1921A922E1}">
      <dgm:prSet phldrT="[Texto]" custT="1"/>
      <dgm:spPr/>
      <dgm:t>
        <a:bodyPr/>
        <a:lstStyle/>
        <a:p>
          <a:pPr algn="just"/>
          <a:r>
            <a:rPr lang="es-ES" sz="1400" dirty="0" smtClean="0">
              <a:latin typeface="Arial" panose="020B0604020202020204" pitchFamily="34" charset="0"/>
              <a:cs typeface="Arial" panose="020B0604020202020204" pitchFamily="34" charset="0"/>
            </a:rPr>
            <a:t>Promover directrices y políticas que actualicen los Planes de Contingencias, Emergencias y Seguridad del Puerto de Manta.</a:t>
          </a:r>
          <a:endParaRPr lang="en-US" sz="1400" dirty="0">
            <a:latin typeface="Arial" pitchFamily="34" charset="0"/>
            <a:cs typeface="Arial" pitchFamily="34" charset="0"/>
          </a:endParaRPr>
        </a:p>
      </dgm:t>
    </dgm:pt>
    <dgm:pt modelId="{BFB12951-02BC-4B39-B7DB-CC19DFFCC0C4}" type="sibTrans" cxnId="{63CC7563-65E8-4C69-B2C5-C8DA4A9FC44A}">
      <dgm:prSet/>
      <dgm:spPr/>
      <dgm:t>
        <a:bodyPr/>
        <a:lstStyle/>
        <a:p>
          <a:endParaRPr lang="en-US"/>
        </a:p>
      </dgm:t>
    </dgm:pt>
    <dgm:pt modelId="{51256892-349C-48EA-94F1-571C0FDEB07B}" type="parTrans" cxnId="{63CC7563-65E8-4C69-B2C5-C8DA4A9FC44A}">
      <dgm:prSet/>
      <dgm:spPr/>
      <dgm:t>
        <a:bodyPr/>
        <a:lstStyle/>
        <a:p>
          <a:endParaRPr lang="en-US"/>
        </a:p>
      </dgm:t>
    </dgm:pt>
    <dgm:pt modelId="{EC347F04-72B1-495E-B00F-73C73FC61BD7}">
      <dgm:prSet phldrT="[Texto]" custT="1"/>
      <dgm:spPr/>
      <dgm:t>
        <a:bodyPr/>
        <a:lstStyle/>
        <a:p>
          <a:pPr algn="just"/>
          <a:r>
            <a:rPr lang="es-ES" sz="1300" dirty="0" smtClean="0">
              <a:latin typeface="Arial" panose="020B0604020202020204" pitchFamily="34" charset="0"/>
              <a:cs typeface="Arial" panose="020B0604020202020204" pitchFamily="34" charset="0"/>
            </a:rPr>
            <a:t>Motivar la participación activa de los organismos gubernamentales y no gubernamentales tanto a nivel local, regional y nacional en las actividades de prevención, control y seguridad del Puerto de Manta ante desastres de origen natural y antrópico.</a:t>
          </a:r>
          <a:endParaRPr lang="en-US" sz="1300" dirty="0">
            <a:latin typeface="Arial" pitchFamily="34" charset="0"/>
            <a:cs typeface="Arial" pitchFamily="34" charset="0"/>
          </a:endParaRPr>
        </a:p>
      </dgm:t>
    </dgm:pt>
    <dgm:pt modelId="{4ADC81F7-8300-4C68-9D7C-93C355FC4973}" type="sibTrans" cxnId="{2B6B3AAC-2FD4-4ADB-9004-B836A0BD5FAD}">
      <dgm:prSet/>
      <dgm:spPr/>
      <dgm:t>
        <a:bodyPr/>
        <a:lstStyle/>
        <a:p>
          <a:endParaRPr lang="en-US"/>
        </a:p>
      </dgm:t>
    </dgm:pt>
    <dgm:pt modelId="{C8CDF4DB-5B1E-4EDC-B80E-C871B47F3F7F}" type="parTrans" cxnId="{2B6B3AAC-2FD4-4ADB-9004-B836A0BD5FAD}">
      <dgm:prSet/>
      <dgm:spPr/>
      <dgm:t>
        <a:bodyPr/>
        <a:lstStyle/>
        <a:p>
          <a:endParaRPr lang="en-US"/>
        </a:p>
      </dgm:t>
    </dgm:pt>
    <dgm:pt modelId="{30A76642-5B10-4FC1-B08F-64DCEA02B5B0}" type="pres">
      <dgm:prSet presAssocID="{19DD8DBF-94DE-4C17-BCC0-805913223039}" presName="Name0" presStyleCnt="0">
        <dgm:presLayoutVars>
          <dgm:dir/>
          <dgm:animLvl val="lvl"/>
          <dgm:resizeHandles val="exact"/>
        </dgm:presLayoutVars>
      </dgm:prSet>
      <dgm:spPr/>
      <dgm:t>
        <a:bodyPr/>
        <a:lstStyle/>
        <a:p>
          <a:endParaRPr lang="en-US"/>
        </a:p>
      </dgm:t>
    </dgm:pt>
    <dgm:pt modelId="{B5FA0F68-03B7-4B0E-A15C-921E549D4FC5}" type="pres">
      <dgm:prSet presAssocID="{B334C794-6732-4F76-B7AB-7A17D53CDDD0}" presName="boxAndChildren" presStyleCnt="0"/>
      <dgm:spPr/>
    </dgm:pt>
    <dgm:pt modelId="{3BFD9E5A-7764-475D-B88B-DC72CAA5DF75}" type="pres">
      <dgm:prSet presAssocID="{B334C794-6732-4F76-B7AB-7A17D53CDDD0}" presName="parentTextBox" presStyleLbl="node1" presStyleIdx="0" presStyleCnt="1"/>
      <dgm:spPr/>
      <dgm:t>
        <a:bodyPr/>
        <a:lstStyle/>
        <a:p>
          <a:endParaRPr lang="en-US"/>
        </a:p>
      </dgm:t>
    </dgm:pt>
    <dgm:pt modelId="{7CFD3D8E-EA8A-4665-8CC3-58E2935D9469}" type="pres">
      <dgm:prSet presAssocID="{B334C794-6732-4F76-B7AB-7A17D53CDDD0}" presName="entireBox" presStyleLbl="node1" presStyleIdx="0" presStyleCnt="1" custScaleY="130779" custLinFactNeighborX="971" custLinFactNeighborY="-2111"/>
      <dgm:spPr/>
      <dgm:t>
        <a:bodyPr/>
        <a:lstStyle/>
        <a:p>
          <a:endParaRPr lang="en-US"/>
        </a:p>
      </dgm:t>
    </dgm:pt>
    <dgm:pt modelId="{4161F0BD-AC2B-4F19-9296-97CCBFE00648}" type="pres">
      <dgm:prSet presAssocID="{B334C794-6732-4F76-B7AB-7A17D53CDDD0}" presName="descendantBox" presStyleCnt="0"/>
      <dgm:spPr/>
    </dgm:pt>
    <dgm:pt modelId="{7B250F96-32F4-4B27-91DD-01210BF8D80B}" type="pres">
      <dgm:prSet presAssocID="{21795810-E5E5-4230-A6FF-2D1921A922E1}" presName="childTextBox" presStyleLbl="fgAccFollowNode1" presStyleIdx="0" presStyleCnt="3" custScaleY="175398">
        <dgm:presLayoutVars>
          <dgm:bulletEnabled val="1"/>
        </dgm:presLayoutVars>
      </dgm:prSet>
      <dgm:spPr/>
      <dgm:t>
        <a:bodyPr/>
        <a:lstStyle/>
        <a:p>
          <a:endParaRPr lang="en-US"/>
        </a:p>
      </dgm:t>
    </dgm:pt>
    <dgm:pt modelId="{BA4EA397-9FEE-419F-8D1A-993316CEED27}" type="pres">
      <dgm:prSet presAssocID="{EC347F04-72B1-495E-B00F-73C73FC61BD7}" presName="childTextBox" presStyleLbl="fgAccFollowNode1" presStyleIdx="1" presStyleCnt="3" custScaleY="175398">
        <dgm:presLayoutVars>
          <dgm:bulletEnabled val="1"/>
        </dgm:presLayoutVars>
      </dgm:prSet>
      <dgm:spPr/>
      <dgm:t>
        <a:bodyPr/>
        <a:lstStyle/>
        <a:p>
          <a:endParaRPr lang="en-US"/>
        </a:p>
      </dgm:t>
    </dgm:pt>
    <dgm:pt modelId="{39320AE9-245C-4A1C-BA98-5751A4C71294}" type="pres">
      <dgm:prSet presAssocID="{5D5AD2CB-1FB0-4137-9432-28D3583AF4F7}" presName="childTextBox" presStyleLbl="fgAccFollowNode1" presStyleIdx="2" presStyleCnt="3" custScaleY="175398">
        <dgm:presLayoutVars>
          <dgm:bulletEnabled val="1"/>
        </dgm:presLayoutVars>
      </dgm:prSet>
      <dgm:spPr/>
      <dgm:t>
        <a:bodyPr/>
        <a:lstStyle/>
        <a:p>
          <a:endParaRPr lang="en-US"/>
        </a:p>
      </dgm:t>
    </dgm:pt>
  </dgm:ptLst>
  <dgm:cxnLst>
    <dgm:cxn modelId="{E7EFC947-8FF9-462B-93A7-48685BA3404B}" type="presOf" srcId="{B334C794-6732-4F76-B7AB-7A17D53CDDD0}" destId="{3BFD9E5A-7764-475D-B88B-DC72CAA5DF75}" srcOrd="0" destOrd="0" presId="urn:microsoft.com/office/officeart/2005/8/layout/process4"/>
    <dgm:cxn modelId="{178E76D2-26F0-4EBB-BF92-BBDE780C7B10}" type="presOf" srcId="{19DD8DBF-94DE-4C17-BCC0-805913223039}" destId="{30A76642-5B10-4FC1-B08F-64DCEA02B5B0}" srcOrd="0" destOrd="0" presId="urn:microsoft.com/office/officeart/2005/8/layout/process4"/>
    <dgm:cxn modelId="{9799F6FC-1728-43E7-87BE-90BC41E161DF}" srcId="{B334C794-6732-4F76-B7AB-7A17D53CDDD0}" destId="{5D5AD2CB-1FB0-4137-9432-28D3583AF4F7}" srcOrd="2" destOrd="0" parTransId="{D29C3D25-F3C3-4930-A0B3-653D3D38CF2A}" sibTransId="{5F0265D1-995D-4847-9ECB-76A46FF0D397}"/>
    <dgm:cxn modelId="{E93786F2-C2BF-4EE5-B20D-BFFA76AB6853}" type="presOf" srcId="{B334C794-6732-4F76-B7AB-7A17D53CDDD0}" destId="{7CFD3D8E-EA8A-4665-8CC3-58E2935D9469}" srcOrd="1" destOrd="0" presId="urn:microsoft.com/office/officeart/2005/8/layout/process4"/>
    <dgm:cxn modelId="{63CC7563-65E8-4C69-B2C5-C8DA4A9FC44A}" srcId="{B334C794-6732-4F76-B7AB-7A17D53CDDD0}" destId="{21795810-E5E5-4230-A6FF-2D1921A922E1}" srcOrd="0" destOrd="0" parTransId="{51256892-349C-48EA-94F1-571C0FDEB07B}" sibTransId="{BFB12951-02BC-4B39-B7DB-CC19DFFCC0C4}"/>
    <dgm:cxn modelId="{502B43A5-BAF5-4440-8F7A-B6B1CDCC1FF4}" type="presOf" srcId="{EC347F04-72B1-495E-B00F-73C73FC61BD7}" destId="{BA4EA397-9FEE-419F-8D1A-993316CEED27}" srcOrd="0" destOrd="0" presId="urn:microsoft.com/office/officeart/2005/8/layout/process4"/>
    <dgm:cxn modelId="{C510BC41-A30E-4ACA-AE69-0DBAD913ABE8}" srcId="{19DD8DBF-94DE-4C17-BCC0-805913223039}" destId="{B334C794-6732-4F76-B7AB-7A17D53CDDD0}" srcOrd="0" destOrd="0" parTransId="{4A16EEE8-8AAF-4FF5-B547-4AD79DB6DFCF}" sibTransId="{C00ED944-E8DA-48FE-8031-E3309124F673}"/>
    <dgm:cxn modelId="{3441D5DA-5140-422B-A9F8-46110E2F893D}" type="presOf" srcId="{5D5AD2CB-1FB0-4137-9432-28D3583AF4F7}" destId="{39320AE9-245C-4A1C-BA98-5751A4C71294}" srcOrd="0" destOrd="0" presId="urn:microsoft.com/office/officeart/2005/8/layout/process4"/>
    <dgm:cxn modelId="{7DD2F8B5-08B9-45EB-8794-A77E5C8A2271}" type="presOf" srcId="{21795810-E5E5-4230-A6FF-2D1921A922E1}" destId="{7B250F96-32F4-4B27-91DD-01210BF8D80B}" srcOrd="0" destOrd="0" presId="urn:microsoft.com/office/officeart/2005/8/layout/process4"/>
    <dgm:cxn modelId="{2B6B3AAC-2FD4-4ADB-9004-B836A0BD5FAD}" srcId="{B334C794-6732-4F76-B7AB-7A17D53CDDD0}" destId="{EC347F04-72B1-495E-B00F-73C73FC61BD7}" srcOrd="1" destOrd="0" parTransId="{C8CDF4DB-5B1E-4EDC-B80E-C871B47F3F7F}" sibTransId="{4ADC81F7-8300-4C68-9D7C-93C355FC4973}"/>
    <dgm:cxn modelId="{3D16F27E-946D-4E31-A4A1-A6252E9383A3}" type="presParOf" srcId="{30A76642-5B10-4FC1-B08F-64DCEA02B5B0}" destId="{B5FA0F68-03B7-4B0E-A15C-921E549D4FC5}" srcOrd="0" destOrd="0" presId="urn:microsoft.com/office/officeart/2005/8/layout/process4"/>
    <dgm:cxn modelId="{6BC26D15-BAAF-4260-994E-5BD6230FCD37}" type="presParOf" srcId="{B5FA0F68-03B7-4B0E-A15C-921E549D4FC5}" destId="{3BFD9E5A-7764-475D-B88B-DC72CAA5DF75}" srcOrd="0" destOrd="0" presId="urn:microsoft.com/office/officeart/2005/8/layout/process4"/>
    <dgm:cxn modelId="{5AE46522-B087-4AD8-8FB4-29436093DE9F}" type="presParOf" srcId="{B5FA0F68-03B7-4B0E-A15C-921E549D4FC5}" destId="{7CFD3D8E-EA8A-4665-8CC3-58E2935D9469}" srcOrd="1" destOrd="0" presId="urn:microsoft.com/office/officeart/2005/8/layout/process4"/>
    <dgm:cxn modelId="{F1BB47D6-2956-43C4-87AE-A235DB1B38B7}" type="presParOf" srcId="{B5FA0F68-03B7-4B0E-A15C-921E549D4FC5}" destId="{4161F0BD-AC2B-4F19-9296-97CCBFE00648}" srcOrd="2" destOrd="0" presId="urn:microsoft.com/office/officeart/2005/8/layout/process4"/>
    <dgm:cxn modelId="{D6A54F4E-49B5-46ED-890C-FA41283336A8}" type="presParOf" srcId="{4161F0BD-AC2B-4F19-9296-97CCBFE00648}" destId="{7B250F96-32F4-4B27-91DD-01210BF8D80B}" srcOrd="0" destOrd="0" presId="urn:microsoft.com/office/officeart/2005/8/layout/process4"/>
    <dgm:cxn modelId="{C0FB922E-F3A7-432F-A3A9-2D8C48315E07}" type="presParOf" srcId="{4161F0BD-AC2B-4F19-9296-97CCBFE00648}" destId="{BA4EA397-9FEE-419F-8D1A-993316CEED27}" srcOrd="1" destOrd="0" presId="urn:microsoft.com/office/officeart/2005/8/layout/process4"/>
    <dgm:cxn modelId="{D4ED74E7-FE65-4F58-971D-1D7F8F359CBF}" type="presParOf" srcId="{4161F0BD-AC2B-4F19-9296-97CCBFE00648}" destId="{39320AE9-245C-4A1C-BA98-5751A4C71294}" srcOrd="2" destOrd="0" presId="urn:microsoft.com/office/officeart/2005/8/layout/process4"/>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ACF450CC-3601-4129-8702-17DB5D110463}" type="doc">
      <dgm:prSet loTypeId="urn:microsoft.com/office/officeart/2005/8/layout/process4" loCatId="process" qsTypeId="urn:microsoft.com/office/officeart/2005/8/quickstyle/3d2" qsCatId="3D" csTypeId="urn:microsoft.com/office/officeart/2005/8/colors/colorful3" csCatId="colorful" phldr="1"/>
      <dgm:spPr/>
      <dgm:t>
        <a:bodyPr/>
        <a:lstStyle/>
        <a:p>
          <a:endParaRPr lang="en-US"/>
        </a:p>
      </dgm:t>
    </dgm:pt>
    <dgm:pt modelId="{02CD0626-1D14-42F2-845A-2B36F588CC9C}">
      <dgm:prSet phldrT="[Texto]" custT="1"/>
      <dgm:spPr/>
      <dgm:t>
        <a:bodyPr/>
        <a:lstStyle/>
        <a:p>
          <a:pPr algn="just"/>
          <a:r>
            <a:rPr lang="es-ES" sz="1400" dirty="0" smtClean="0">
              <a:latin typeface="Arial" panose="020B0604020202020204" pitchFamily="34" charset="0"/>
              <a:cs typeface="Arial" panose="020B0604020202020204" pitchFamily="34" charset="0"/>
            </a:rPr>
            <a:t>La administración del Plan de Protección y Seguridad Física del Puerto de Manta para prevenir y mitigar riesgos de origen natural y antrópico estará constituida por las siguientes autoridades:</a:t>
          </a:r>
          <a:endParaRPr lang="en-US" sz="1400" dirty="0">
            <a:latin typeface="Arial" pitchFamily="34" charset="0"/>
            <a:cs typeface="Arial" pitchFamily="34" charset="0"/>
          </a:endParaRPr>
        </a:p>
      </dgm:t>
    </dgm:pt>
    <dgm:pt modelId="{CF363CBA-5A85-46C7-AAEF-AF8183E28209}" type="parTrans" cxnId="{509B2878-8233-478D-A9A4-35E78DE9CB29}">
      <dgm:prSet/>
      <dgm:spPr/>
      <dgm:t>
        <a:bodyPr/>
        <a:lstStyle/>
        <a:p>
          <a:endParaRPr lang="en-US"/>
        </a:p>
      </dgm:t>
    </dgm:pt>
    <dgm:pt modelId="{B2354CBD-699C-4F34-88EE-297CC0E037EE}" type="sibTrans" cxnId="{509B2878-8233-478D-A9A4-35E78DE9CB29}">
      <dgm:prSet/>
      <dgm:spPr/>
      <dgm:t>
        <a:bodyPr/>
        <a:lstStyle/>
        <a:p>
          <a:endParaRPr lang="en-US"/>
        </a:p>
      </dgm:t>
    </dgm:pt>
    <dgm:pt modelId="{AFCBCF56-1868-4010-B4A5-24BFAE3C0E38}">
      <dgm:prSet phldrT="[Texto]" custT="1"/>
      <dgm:spPr/>
      <dgm:t>
        <a:bodyPr/>
        <a:lstStyle/>
        <a:p>
          <a:r>
            <a:rPr lang="es-ES" sz="1400" b="1" dirty="0" smtClean="0">
              <a:latin typeface="Arial" panose="020B0604020202020204" pitchFamily="34" charset="0"/>
              <a:cs typeface="Arial" panose="020B0604020202020204" pitchFamily="34" charset="0"/>
            </a:rPr>
            <a:t>ESTRATEGIA 2. ESTABLECER LAS ÁREAS DE RIESGO ANTE CONTINGENCIAS DE ORIGEN NATURAL Y ANTRÓPICO</a:t>
          </a:r>
          <a:endParaRPr lang="en-US" sz="1400" b="1" dirty="0">
            <a:latin typeface="Arial" pitchFamily="34" charset="0"/>
            <a:cs typeface="Arial" pitchFamily="34" charset="0"/>
          </a:endParaRPr>
        </a:p>
      </dgm:t>
    </dgm:pt>
    <dgm:pt modelId="{21CC9385-B503-47CD-90D6-B11DECC2D468}" type="parTrans" cxnId="{16D85365-AA28-4B37-84A8-7436342412FB}">
      <dgm:prSet/>
      <dgm:spPr/>
      <dgm:t>
        <a:bodyPr/>
        <a:lstStyle/>
        <a:p>
          <a:endParaRPr lang="en-US"/>
        </a:p>
      </dgm:t>
    </dgm:pt>
    <dgm:pt modelId="{F53461C2-1C38-4E1F-A2F5-0506DD19B915}" type="sibTrans" cxnId="{16D85365-AA28-4B37-84A8-7436342412FB}">
      <dgm:prSet/>
      <dgm:spPr/>
      <dgm:t>
        <a:bodyPr/>
        <a:lstStyle/>
        <a:p>
          <a:endParaRPr lang="en-US"/>
        </a:p>
      </dgm:t>
    </dgm:pt>
    <dgm:pt modelId="{BE9C1381-4EEC-43C6-B6F6-D7B65A6787D6}">
      <dgm:prSet phldrT="[Texto]" custT="1"/>
      <dgm:spPr/>
      <dgm:t>
        <a:bodyPr/>
        <a:lstStyle/>
        <a:p>
          <a:pPr algn="just"/>
          <a:r>
            <a:rPr lang="es-ES" sz="1400" dirty="0" smtClean="0">
              <a:latin typeface="Arial" panose="020B0604020202020204" pitchFamily="34" charset="0"/>
              <a:cs typeface="Arial" panose="020B0604020202020204" pitchFamily="34" charset="0"/>
            </a:rPr>
            <a:t>El establecimiento del mapa de riesgos ante desastres naturales y antrópicos permitirá tener una visión clara del FODA que posibiliten la toma de decisiones para el establecimiento de la gestión de riesgo </a:t>
          </a:r>
          <a:endParaRPr lang="en-US" sz="1400" dirty="0">
            <a:latin typeface="Arial" pitchFamily="34" charset="0"/>
            <a:cs typeface="Arial" pitchFamily="34" charset="0"/>
          </a:endParaRPr>
        </a:p>
      </dgm:t>
    </dgm:pt>
    <dgm:pt modelId="{CA548D43-D549-4403-874D-986DD78C470E}" type="parTrans" cxnId="{B922B00B-E62B-43DD-B764-5F91F456001A}">
      <dgm:prSet/>
      <dgm:spPr/>
      <dgm:t>
        <a:bodyPr/>
        <a:lstStyle/>
        <a:p>
          <a:endParaRPr lang="en-US"/>
        </a:p>
      </dgm:t>
    </dgm:pt>
    <dgm:pt modelId="{F756A8C6-8828-4AA7-A9FF-B7D400431D22}" type="sibTrans" cxnId="{B922B00B-E62B-43DD-B764-5F91F456001A}">
      <dgm:prSet/>
      <dgm:spPr/>
      <dgm:t>
        <a:bodyPr/>
        <a:lstStyle/>
        <a:p>
          <a:endParaRPr lang="en-US"/>
        </a:p>
      </dgm:t>
    </dgm:pt>
    <dgm:pt modelId="{27F049B4-8C60-420E-9966-E91DEA81393B}">
      <dgm:prSet phldrT="[Texto]" custT="1"/>
      <dgm:spPr/>
      <dgm:t>
        <a:bodyPr/>
        <a:lstStyle/>
        <a:p>
          <a:r>
            <a:rPr lang="es-ES" sz="1400" b="1" dirty="0" smtClean="0">
              <a:latin typeface="Arial" panose="020B0604020202020204" pitchFamily="34" charset="0"/>
              <a:cs typeface="Arial" panose="020B0604020202020204" pitchFamily="34" charset="0"/>
            </a:rPr>
            <a:t>ESTRATEGIA 3. DETERMINAR LA GESTIÓN DE RIESGO ANTE CONTINGENCIAS DE ORIGEN NATURAL Y ANTRÓPICO </a:t>
          </a:r>
          <a:endParaRPr lang="en-US" sz="1400" b="1" dirty="0">
            <a:latin typeface="Arial" pitchFamily="34" charset="0"/>
            <a:cs typeface="Arial" pitchFamily="34" charset="0"/>
          </a:endParaRPr>
        </a:p>
      </dgm:t>
    </dgm:pt>
    <dgm:pt modelId="{F07A3BBD-4A71-4C71-B2A4-D5E4A0D1CE38}" type="parTrans" cxnId="{43CBD37E-5A8A-4FA1-A857-44AE8FFA8D0C}">
      <dgm:prSet/>
      <dgm:spPr/>
      <dgm:t>
        <a:bodyPr/>
        <a:lstStyle/>
        <a:p>
          <a:endParaRPr lang="en-US"/>
        </a:p>
      </dgm:t>
    </dgm:pt>
    <dgm:pt modelId="{727F18F6-0208-48E4-8AF1-9E11BB6CA88B}" type="sibTrans" cxnId="{43CBD37E-5A8A-4FA1-A857-44AE8FFA8D0C}">
      <dgm:prSet/>
      <dgm:spPr/>
      <dgm:t>
        <a:bodyPr/>
        <a:lstStyle/>
        <a:p>
          <a:endParaRPr lang="en-US"/>
        </a:p>
      </dgm:t>
    </dgm:pt>
    <dgm:pt modelId="{7B4A8931-23B7-4119-BD38-DF79974D632F}">
      <dgm:prSet phldrT="[Texto]" custT="1"/>
      <dgm:spPr/>
      <dgm:t>
        <a:bodyPr/>
        <a:lstStyle/>
        <a:p>
          <a:pPr algn="just"/>
          <a:r>
            <a:rPr lang="es-EC" sz="1400" dirty="0" smtClean="0">
              <a:latin typeface="Arial" panose="020B0604020202020204" pitchFamily="34" charset="0"/>
              <a:cs typeface="Arial" panose="020B0604020202020204" pitchFamily="34" charset="0"/>
            </a:rPr>
            <a:t>Con la finalidad de actuar sobre las posibles Amenazas (ocurrencia Tsunamis y Narcotráfico) que está expuesto el Puerto de Manta, se debe considerar el FODA existentes, a fin de determinar las estrategias, políticas y acciones que permitan prevenir o mitigar la ocurrencia de una eventualidad.   </a:t>
          </a:r>
          <a:endParaRPr lang="en-US" sz="1400" dirty="0">
            <a:latin typeface="Arial" pitchFamily="34" charset="0"/>
            <a:cs typeface="Arial" pitchFamily="34" charset="0"/>
          </a:endParaRPr>
        </a:p>
      </dgm:t>
    </dgm:pt>
    <dgm:pt modelId="{919C36D5-A40C-437E-9191-A1BCDE52AC52}" type="parTrans" cxnId="{D9B44B34-C3E4-456D-813D-A769E36D642D}">
      <dgm:prSet/>
      <dgm:spPr/>
      <dgm:t>
        <a:bodyPr/>
        <a:lstStyle/>
        <a:p>
          <a:endParaRPr lang="en-US"/>
        </a:p>
      </dgm:t>
    </dgm:pt>
    <dgm:pt modelId="{D05427C4-96B8-4122-ADCE-EDB89F6ACB8D}" type="sibTrans" cxnId="{D9B44B34-C3E4-456D-813D-A769E36D642D}">
      <dgm:prSet/>
      <dgm:spPr/>
      <dgm:t>
        <a:bodyPr/>
        <a:lstStyle/>
        <a:p>
          <a:endParaRPr lang="en-US"/>
        </a:p>
      </dgm:t>
    </dgm:pt>
    <dgm:pt modelId="{5D9766EF-AD22-4A38-84F8-92A32171E658}">
      <dgm:prSet phldrT="[Texto]" custT="1"/>
      <dgm:spPr/>
      <dgm:t>
        <a:bodyPr/>
        <a:lstStyle/>
        <a:p>
          <a:r>
            <a:rPr lang="es-ES" sz="1400" b="1" dirty="0" smtClean="0">
              <a:latin typeface="Arial" panose="020B0604020202020204" pitchFamily="34" charset="0"/>
              <a:cs typeface="Arial" panose="020B0604020202020204" pitchFamily="34" charset="0"/>
            </a:rPr>
            <a:t>ESTRATEGIA 1. ESTABLECER UN CONSEJO DE ADMINISTRACIÓN</a:t>
          </a:r>
          <a:endParaRPr lang="en-US" sz="1400" b="1" dirty="0">
            <a:latin typeface="Arial" pitchFamily="34" charset="0"/>
            <a:cs typeface="Arial" pitchFamily="34" charset="0"/>
          </a:endParaRPr>
        </a:p>
      </dgm:t>
    </dgm:pt>
    <dgm:pt modelId="{ECD08402-C3AF-4A0F-94BF-A08669F18CC3}" type="sibTrans" cxnId="{FDC7BC32-40DB-4C61-BFB2-5C43254E85A1}">
      <dgm:prSet/>
      <dgm:spPr/>
      <dgm:t>
        <a:bodyPr/>
        <a:lstStyle/>
        <a:p>
          <a:endParaRPr lang="en-US"/>
        </a:p>
      </dgm:t>
    </dgm:pt>
    <dgm:pt modelId="{7908B83B-9117-4679-8824-2C99EE072A30}" type="parTrans" cxnId="{FDC7BC32-40DB-4C61-BFB2-5C43254E85A1}">
      <dgm:prSet/>
      <dgm:spPr/>
      <dgm:t>
        <a:bodyPr/>
        <a:lstStyle/>
        <a:p>
          <a:endParaRPr lang="en-US"/>
        </a:p>
      </dgm:t>
    </dgm:pt>
    <dgm:pt modelId="{E15BC3E4-51A5-45BF-8CA1-1B83C84C83F7}" type="pres">
      <dgm:prSet presAssocID="{ACF450CC-3601-4129-8702-17DB5D110463}" presName="Name0" presStyleCnt="0">
        <dgm:presLayoutVars>
          <dgm:dir/>
          <dgm:animLvl val="lvl"/>
          <dgm:resizeHandles val="exact"/>
        </dgm:presLayoutVars>
      </dgm:prSet>
      <dgm:spPr/>
      <dgm:t>
        <a:bodyPr/>
        <a:lstStyle/>
        <a:p>
          <a:endParaRPr lang="en-US"/>
        </a:p>
      </dgm:t>
    </dgm:pt>
    <dgm:pt modelId="{7709E641-20AF-4380-B571-955EF60D522B}" type="pres">
      <dgm:prSet presAssocID="{27F049B4-8C60-420E-9966-E91DEA81393B}" presName="boxAndChildren" presStyleCnt="0"/>
      <dgm:spPr/>
    </dgm:pt>
    <dgm:pt modelId="{5382FCA9-4D1E-49CC-BF03-DE6E013CEE0B}" type="pres">
      <dgm:prSet presAssocID="{27F049B4-8C60-420E-9966-E91DEA81393B}" presName="parentTextBox" presStyleLbl="node1" presStyleIdx="0" presStyleCnt="3"/>
      <dgm:spPr/>
      <dgm:t>
        <a:bodyPr/>
        <a:lstStyle/>
        <a:p>
          <a:endParaRPr lang="en-US"/>
        </a:p>
      </dgm:t>
    </dgm:pt>
    <dgm:pt modelId="{BF5A0A6D-FBD8-4F84-9C3C-52B327A06A06}" type="pres">
      <dgm:prSet presAssocID="{27F049B4-8C60-420E-9966-E91DEA81393B}" presName="entireBox" presStyleLbl="node1" presStyleIdx="0" presStyleCnt="3"/>
      <dgm:spPr/>
      <dgm:t>
        <a:bodyPr/>
        <a:lstStyle/>
        <a:p>
          <a:endParaRPr lang="en-US"/>
        </a:p>
      </dgm:t>
    </dgm:pt>
    <dgm:pt modelId="{5D255840-4157-494E-9CE1-5ACB7DD912FC}" type="pres">
      <dgm:prSet presAssocID="{27F049B4-8C60-420E-9966-E91DEA81393B}" presName="descendantBox" presStyleCnt="0"/>
      <dgm:spPr/>
    </dgm:pt>
    <dgm:pt modelId="{D15D32E0-DE9E-4A94-BA1E-F5697FC7E62A}" type="pres">
      <dgm:prSet presAssocID="{7B4A8931-23B7-4119-BD38-DF79974D632F}" presName="childTextBox" presStyleLbl="fgAccFollowNode1" presStyleIdx="0" presStyleCnt="3">
        <dgm:presLayoutVars>
          <dgm:bulletEnabled val="1"/>
        </dgm:presLayoutVars>
      </dgm:prSet>
      <dgm:spPr/>
      <dgm:t>
        <a:bodyPr/>
        <a:lstStyle/>
        <a:p>
          <a:endParaRPr lang="en-US"/>
        </a:p>
      </dgm:t>
    </dgm:pt>
    <dgm:pt modelId="{048E426B-5295-402E-9764-BEE258EC8604}" type="pres">
      <dgm:prSet presAssocID="{F53461C2-1C38-4E1F-A2F5-0506DD19B915}" presName="sp" presStyleCnt="0"/>
      <dgm:spPr/>
    </dgm:pt>
    <dgm:pt modelId="{FB4B3448-CCA0-4C90-AC2B-06FA291EEC7C}" type="pres">
      <dgm:prSet presAssocID="{AFCBCF56-1868-4010-B4A5-24BFAE3C0E38}" presName="arrowAndChildren" presStyleCnt="0"/>
      <dgm:spPr/>
    </dgm:pt>
    <dgm:pt modelId="{E7D5EC7E-562A-4F28-928A-78FBFCFF51F9}" type="pres">
      <dgm:prSet presAssocID="{AFCBCF56-1868-4010-B4A5-24BFAE3C0E38}" presName="parentTextArrow" presStyleLbl="node1" presStyleIdx="0" presStyleCnt="3"/>
      <dgm:spPr/>
      <dgm:t>
        <a:bodyPr/>
        <a:lstStyle/>
        <a:p>
          <a:endParaRPr lang="en-US"/>
        </a:p>
      </dgm:t>
    </dgm:pt>
    <dgm:pt modelId="{A1BCF6D2-647D-4588-9743-5965AFE38EB7}" type="pres">
      <dgm:prSet presAssocID="{AFCBCF56-1868-4010-B4A5-24BFAE3C0E38}" presName="arrow" presStyleLbl="node1" presStyleIdx="1" presStyleCnt="3" custScaleY="85324"/>
      <dgm:spPr/>
      <dgm:t>
        <a:bodyPr/>
        <a:lstStyle/>
        <a:p>
          <a:endParaRPr lang="en-US"/>
        </a:p>
      </dgm:t>
    </dgm:pt>
    <dgm:pt modelId="{3B0DD93A-75AD-4605-B629-90D708EEB7AA}" type="pres">
      <dgm:prSet presAssocID="{AFCBCF56-1868-4010-B4A5-24BFAE3C0E38}" presName="descendantArrow" presStyleCnt="0"/>
      <dgm:spPr/>
    </dgm:pt>
    <dgm:pt modelId="{5726EDFA-D18E-4B63-A36E-7AA6447123CE}" type="pres">
      <dgm:prSet presAssocID="{BE9C1381-4EEC-43C6-B6F6-D7B65A6787D6}" presName="childTextArrow" presStyleLbl="fgAccFollowNode1" presStyleIdx="1" presStyleCnt="3">
        <dgm:presLayoutVars>
          <dgm:bulletEnabled val="1"/>
        </dgm:presLayoutVars>
      </dgm:prSet>
      <dgm:spPr/>
      <dgm:t>
        <a:bodyPr/>
        <a:lstStyle/>
        <a:p>
          <a:endParaRPr lang="en-US"/>
        </a:p>
      </dgm:t>
    </dgm:pt>
    <dgm:pt modelId="{746812AA-5A2D-4C8D-9C4E-8023882A1EBE}" type="pres">
      <dgm:prSet presAssocID="{ECD08402-C3AF-4A0F-94BF-A08669F18CC3}" presName="sp" presStyleCnt="0"/>
      <dgm:spPr/>
    </dgm:pt>
    <dgm:pt modelId="{A64A5974-6A47-469C-9D16-288F3173352D}" type="pres">
      <dgm:prSet presAssocID="{5D9766EF-AD22-4A38-84F8-92A32171E658}" presName="arrowAndChildren" presStyleCnt="0"/>
      <dgm:spPr/>
    </dgm:pt>
    <dgm:pt modelId="{20642AB5-0D55-43CC-9BA0-F11C69D06812}" type="pres">
      <dgm:prSet presAssocID="{5D9766EF-AD22-4A38-84F8-92A32171E658}" presName="parentTextArrow" presStyleLbl="node1" presStyleIdx="1" presStyleCnt="3"/>
      <dgm:spPr/>
      <dgm:t>
        <a:bodyPr/>
        <a:lstStyle/>
        <a:p>
          <a:endParaRPr lang="en-US"/>
        </a:p>
      </dgm:t>
    </dgm:pt>
    <dgm:pt modelId="{512813D7-52E7-47A4-8CCD-9A571603B8CE}" type="pres">
      <dgm:prSet presAssocID="{5D9766EF-AD22-4A38-84F8-92A32171E658}" presName="arrow" presStyleLbl="node1" presStyleIdx="2" presStyleCnt="3" custScaleY="71192"/>
      <dgm:spPr/>
      <dgm:t>
        <a:bodyPr/>
        <a:lstStyle/>
        <a:p>
          <a:endParaRPr lang="en-US"/>
        </a:p>
      </dgm:t>
    </dgm:pt>
    <dgm:pt modelId="{1B3A931B-910F-4A0D-9090-6328AF455340}" type="pres">
      <dgm:prSet presAssocID="{5D9766EF-AD22-4A38-84F8-92A32171E658}" presName="descendantArrow" presStyleCnt="0"/>
      <dgm:spPr/>
    </dgm:pt>
    <dgm:pt modelId="{018374F6-51FC-4D74-A7CC-D9C3BEF4C0AC}" type="pres">
      <dgm:prSet presAssocID="{02CD0626-1D14-42F2-845A-2B36F588CC9C}" presName="childTextArrow" presStyleLbl="fgAccFollowNode1" presStyleIdx="2" presStyleCnt="3" custScaleY="70493">
        <dgm:presLayoutVars>
          <dgm:bulletEnabled val="1"/>
        </dgm:presLayoutVars>
      </dgm:prSet>
      <dgm:spPr/>
      <dgm:t>
        <a:bodyPr/>
        <a:lstStyle/>
        <a:p>
          <a:endParaRPr lang="en-US"/>
        </a:p>
      </dgm:t>
    </dgm:pt>
  </dgm:ptLst>
  <dgm:cxnLst>
    <dgm:cxn modelId="{9216644F-44CB-4926-BE90-977BDB3B954B}" type="presOf" srcId="{BE9C1381-4EEC-43C6-B6F6-D7B65A6787D6}" destId="{5726EDFA-D18E-4B63-A36E-7AA6447123CE}" srcOrd="0" destOrd="0" presId="urn:microsoft.com/office/officeart/2005/8/layout/process4"/>
    <dgm:cxn modelId="{D9B44B34-C3E4-456D-813D-A769E36D642D}" srcId="{27F049B4-8C60-420E-9966-E91DEA81393B}" destId="{7B4A8931-23B7-4119-BD38-DF79974D632F}" srcOrd="0" destOrd="0" parTransId="{919C36D5-A40C-437E-9191-A1BCDE52AC52}" sibTransId="{D05427C4-96B8-4122-ADCE-EDB89F6ACB8D}"/>
    <dgm:cxn modelId="{65AE91C1-CBB3-410A-8335-262C7911E86F}" type="presOf" srcId="{27F049B4-8C60-420E-9966-E91DEA81393B}" destId="{BF5A0A6D-FBD8-4F84-9C3C-52B327A06A06}" srcOrd="1" destOrd="0" presId="urn:microsoft.com/office/officeart/2005/8/layout/process4"/>
    <dgm:cxn modelId="{0EE90CF8-FAC9-45E8-88ED-0BF761651C9E}" type="presOf" srcId="{AFCBCF56-1868-4010-B4A5-24BFAE3C0E38}" destId="{A1BCF6D2-647D-4588-9743-5965AFE38EB7}" srcOrd="1" destOrd="0" presId="urn:microsoft.com/office/officeart/2005/8/layout/process4"/>
    <dgm:cxn modelId="{D8BDFC1B-8447-4275-9830-A255818803C0}" type="presOf" srcId="{AFCBCF56-1868-4010-B4A5-24BFAE3C0E38}" destId="{E7D5EC7E-562A-4F28-928A-78FBFCFF51F9}" srcOrd="0" destOrd="0" presId="urn:microsoft.com/office/officeart/2005/8/layout/process4"/>
    <dgm:cxn modelId="{90E8F326-63BC-4755-BE20-FC63518F06D9}" type="presOf" srcId="{5D9766EF-AD22-4A38-84F8-92A32171E658}" destId="{512813D7-52E7-47A4-8CCD-9A571603B8CE}" srcOrd="1" destOrd="0" presId="urn:microsoft.com/office/officeart/2005/8/layout/process4"/>
    <dgm:cxn modelId="{4FA4DC2E-A3DE-4177-B577-AE7606939615}" type="presOf" srcId="{5D9766EF-AD22-4A38-84F8-92A32171E658}" destId="{20642AB5-0D55-43CC-9BA0-F11C69D06812}" srcOrd="0" destOrd="0" presId="urn:microsoft.com/office/officeart/2005/8/layout/process4"/>
    <dgm:cxn modelId="{509B2878-8233-478D-A9A4-35E78DE9CB29}" srcId="{5D9766EF-AD22-4A38-84F8-92A32171E658}" destId="{02CD0626-1D14-42F2-845A-2B36F588CC9C}" srcOrd="0" destOrd="0" parTransId="{CF363CBA-5A85-46C7-AAEF-AF8183E28209}" sibTransId="{B2354CBD-699C-4F34-88EE-297CC0E037EE}"/>
    <dgm:cxn modelId="{16D85365-AA28-4B37-84A8-7436342412FB}" srcId="{ACF450CC-3601-4129-8702-17DB5D110463}" destId="{AFCBCF56-1868-4010-B4A5-24BFAE3C0E38}" srcOrd="1" destOrd="0" parTransId="{21CC9385-B503-47CD-90D6-B11DECC2D468}" sibTransId="{F53461C2-1C38-4E1F-A2F5-0506DD19B915}"/>
    <dgm:cxn modelId="{EE2AF868-96F2-4AE3-BAC2-978990CEE47C}" type="presOf" srcId="{7B4A8931-23B7-4119-BD38-DF79974D632F}" destId="{D15D32E0-DE9E-4A94-BA1E-F5697FC7E62A}" srcOrd="0" destOrd="0" presId="urn:microsoft.com/office/officeart/2005/8/layout/process4"/>
    <dgm:cxn modelId="{43CBD37E-5A8A-4FA1-A857-44AE8FFA8D0C}" srcId="{ACF450CC-3601-4129-8702-17DB5D110463}" destId="{27F049B4-8C60-420E-9966-E91DEA81393B}" srcOrd="2" destOrd="0" parTransId="{F07A3BBD-4A71-4C71-B2A4-D5E4A0D1CE38}" sibTransId="{727F18F6-0208-48E4-8AF1-9E11BB6CA88B}"/>
    <dgm:cxn modelId="{B922B00B-E62B-43DD-B764-5F91F456001A}" srcId="{AFCBCF56-1868-4010-B4A5-24BFAE3C0E38}" destId="{BE9C1381-4EEC-43C6-B6F6-D7B65A6787D6}" srcOrd="0" destOrd="0" parTransId="{CA548D43-D549-4403-874D-986DD78C470E}" sibTransId="{F756A8C6-8828-4AA7-A9FF-B7D400431D22}"/>
    <dgm:cxn modelId="{792C7778-FEA6-4EBE-8B2B-BBC1871AB7AE}" type="presOf" srcId="{27F049B4-8C60-420E-9966-E91DEA81393B}" destId="{5382FCA9-4D1E-49CC-BF03-DE6E013CEE0B}" srcOrd="0" destOrd="0" presId="urn:microsoft.com/office/officeart/2005/8/layout/process4"/>
    <dgm:cxn modelId="{DEBA8B63-DDFA-4044-AF0D-0783C89C786D}" type="presOf" srcId="{02CD0626-1D14-42F2-845A-2B36F588CC9C}" destId="{018374F6-51FC-4D74-A7CC-D9C3BEF4C0AC}" srcOrd="0" destOrd="0" presId="urn:microsoft.com/office/officeart/2005/8/layout/process4"/>
    <dgm:cxn modelId="{FDC7BC32-40DB-4C61-BFB2-5C43254E85A1}" srcId="{ACF450CC-3601-4129-8702-17DB5D110463}" destId="{5D9766EF-AD22-4A38-84F8-92A32171E658}" srcOrd="0" destOrd="0" parTransId="{7908B83B-9117-4679-8824-2C99EE072A30}" sibTransId="{ECD08402-C3AF-4A0F-94BF-A08669F18CC3}"/>
    <dgm:cxn modelId="{49B32E81-5777-4E5A-BB17-2BEC7A185707}" type="presOf" srcId="{ACF450CC-3601-4129-8702-17DB5D110463}" destId="{E15BC3E4-51A5-45BF-8CA1-1B83C84C83F7}" srcOrd="0" destOrd="0" presId="urn:microsoft.com/office/officeart/2005/8/layout/process4"/>
    <dgm:cxn modelId="{80B95184-073C-491E-B116-711C84837923}" type="presParOf" srcId="{E15BC3E4-51A5-45BF-8CA1-1B83C84C83F7}" destId="{7709E641-20AF-4380-B571-955EF60D522B}" srcOrd="0" destOrd="0" presId="urn:microsoft.com/office/officeart/2005/8/layout/process4"/>
    <dgm:cxn modelId="{F80E80B8-A140-4E5E-BCE4-502BA4B8BD6D}" type="presParOf" srcId="{7709E641-20AF-4380-B571-955EF60D522B}" destId="{5382FCA9-4D1E-49CC-BF03-DE6E013CEE0B}" srcOrd="0" destOrd="0" presId="urn:microsoft.com/office/officeart/2005/8/layout/process4"/>
    <dgm:cxn modelId="{68F127C1-47B4-4CB9-9456-EFD7D0ECF126}" type="presParOf" srcId="{7709E641-20AF-4380-B571-955EF60D522B}" destId="{BF5A0A6D-FBD8-4F84-9C3C-52B327A06A06}" srcOrd="1" destOrd="0" presId="urn:microsoft.com/office/officeart/2005/8/layout/process4"/>
    <dgm:cxn modelId="{101A2CBA-663A-4EE6-ABCB-AE938A6F3745}" type="presParOf" srcId="{7709E641-20AF-4380-B571-955EF60D522B}" destId="{5D255840-4157-494E-9CE1-5ACB7DD912FC}" srcOrd="2" destOrd="0" presId="urn:microsoft.com/office/officeart/2005/8/layout/process4"/>
    <dgm:cxn modelId="{7042665A-98C9-41BC-B864-BF7F7901DD8A}" type="presParOf" srcId="{5D255840-4157-494E-9CE1-5ACB7DD912FC}" destId="{D15D32E0-DE9E-4A94-BA1E-F5697FC7E62A}" srcOrd="0" destOrd="0" presId="urn:microsoft.com/office/officeart/2005/8/layout/process4"/>
    <dgm:cxn modelId="{468E3241-1D5B-4C81-91E5-452CEF5B783B}" type="presParOf" srcId="{E15BC3E4-51A5-45BF-8CA1-1B83C84C83F7}" destId="{048E426B-5295-402E-9764-BEE258EC8604}" srcOrd="1" destOrd="0" presId="urn:microsoft.com/office/officeart/2005/8/layout/process4"/>
    <dgm:cxn modelId="{9236AE9B-15DF-483A-A3E5-C2D6AAADB83E}" type="presParOf" srcId="{E15BC3E4-51A5-45BF-8CA1-1B83C84C83F7}" destId="{FB4B3448-CCA0-4C90-AC2B-06FA291EEC7C}" srcOrd="2" destOrd="0" presId="urn:microsoft.com/office/officeart/2005/8/layout/process4"/>
    <dgm:cxn modelId="{BFAA2F16-42DA-4EBA-A3B1-6CC9401D5B22}" type="presParOf" srcId="{FB4B3448-CCA0-4C90-AC2B-06FA291EEC7C}" destId="{E7D5EC7E-562A-4F28-928A-78FBFCFF51F9}" srcOrd="0" destOrd="0" presId="urn:microsoft.com/office/officeart/2005/8/layout/process4"/>
    <dgm:cxn modelId="{E03E9B8A-8E52-4937-9E81-566219E30252}" type="presParOf" srcId="{FB4B3448-CCA0-4C90-AC2B-06FA291EEC7C}" destId="{A1BCF6D2-647D-4588-9743-5965AFE38EB7}" srcOrd="1" destOrd="0" presId="urn:microsoft.com/office/officeart/2005/8/layout/process4"/>
    <dgm:cxn modelId="{B88B7F92-C8E9-4EE3-88FB-9F490C79785D}" type="presParOf" srcId="{FB4B3448-CCA0-4C90-AC2B-06FA291EEC7C}" destId="{3B0DD93A-75AD-4605-B629-90D708EEB7AA}" srcOrd="2" destOrd="0" presId="urn:microsoft.com/office/officeart/2005/8/layout/process4"/>
    <dgm:cxn modelId="{E968DD4B-33BB-4785-9351-D321CB12EE65}" type="presParOf" srcId="{3B0DD93A-75AD-4605-B629-90D708EEB7AA}" destId="{5726EDFA-D18E-4B63-A36E-7AA6447123CE}" srcOrd="0" destOrd="0" presId="urn:microsoft.com/office/officeart/2005/8/layout/process4"/>
    <dgm:cxn modelId="{B426B0CF-1522-4339-B99E-3F6363001E06}" type="presParOf" srcId="{E15BC3E4-51A5-45BF-8CA1-1B83C84C83F7}" destId="{746812AA-5A2D-4C8D-9C4E-8023882A1EBE}" srcOrd="3" destOrd="0" presId="urn:microsoft.com/office/officeart/2005/8/layout/process4"/>
    <dgm:cxn modelId="{6BF63432-DDE8-436C-8264-7140E47B5D75}" type="presParOf" srcId="{E15BC3E4-51A5-45BF-8CA1-1B83C84C83F7}" destId="{A64A5974-6A47-469C-9D16-288F3173352D}" srcOrd="4" destOrd="0" presId="urn:microsoft.com/office/officeart/2005/8/layout/process4"/>
    <dgm:cxn modelId="{88934BA8-23B7-4FE3-BC91-49C74B57C3DD}" type="presParOf" srcId="{A64A5974-6A47-469C-9D16-288F3173352D}" destId="{20642AB5-0D55-43CC-9BA0-F11C69D06812}" srcOrd="0" destOrd="0" presId="urn:microsoft.com/office/officeart/2005/8/layout/process4"/>
    <dgm:cxn modelId="{4E32F6EA-464D-4A9C-B4F2-897F220AF5B7}" type="presParOf" srcId="{A64A5974-6A47-469C-9D16-288F3173352D}" destId="{512813D7-52E7-47A4-8CCD-9A571603B8CE}" srcOrd="1" destOrd="0" presId="urn:microsoft.com/office/officeart/2005/8/layout/process4"/>
    <dgm:cxn modelId="{0DE9F7F3-E384-4A81-B7D6-9786B46E7F76}" type="presParOf" srcId="{A64A5974-6A47-469C-9D16-288F3173352D}" destId="{1B3A931B-910F-4A0D-9090-6328AF455340}" srcOrd="2" destOrd="0" presId="urn:microsoft.com/office/officeart/2005/8/layout/process4"/>
    <dgm:cxn modelId="{2AD02FC1-AA7B-4AC3-9A68-9E1B8A365D6B}" type="presParOf" srcId="{1B3A931B-910F-4A0D-9090-6328AF455340}" destId="{018374F6-51FC-4D74-A7CC-D9C3BEF4C0AC}"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EA5394A-45F5-4EB8-8C71-774071B8640B}" type="doc">
      <dgm:prSet loTypeId="urn:microsoft.com/office/officeart/2005/8/layout/vProcess5" loCatId="process" qsTypeId="urn:microsoft.com/office/officeart/2005/8/quickstyle/3d1" qsCatId="3D" csTypeId="urn:microsoft.com/office/officeart/2005/8/colors/colorful5" csCatId="colorful" phldr="1"/>
      <dgm:spPr/>
      <dgm:t>
        <a:bodyPr/>
        <a:lstStyle/>
        <a:p>
          <a:endParaRPr lang="en-US"/>
        </a:p>
      </dgm:t>
    </dgm:pt>
    <dgm:pt modelId="{154F7F72-34EF-40A6-8BA9-B02824142A6F}">
      <dgm:prSet custT="1"/>
      <dgm:spPr/>
      <dgm:t>
        <a:bodyPr/>
        <a:lstStyle/>
        <a:p>
          <a:pPr rtl="0"/>
          <a:r>
            <a:rPr lang="es-ES" sz="2000" b="1" i="0" u="none" dirty="0" smtClean="0">
              <a:solidFill>
                <a:schemeClr val="tx1"/>
              </a:solidFill>
              <a:latin typeface="Arial" panose="020B0604020202020204" pitchFamily="34" charset="0"/>
              <a:cs typeface="Arial" panose="020B0604020202020204" pitchFamily="34" charset="0"/>
            </a:rPr>
            <a:t>Campo:</a:t>
          </a:r>
        </a:p>
        <a:p>
          <a:pPr rtl="0"/>
          <a:r>
            <a:rPr lang="es-ES" sz="2000" b="0" i="0" u="none" dirty="0" smtClean="0">
              <a:solidFill>
                <a:schemeClr val="tx1"/>
              </a:solidFill>
              <a:latin typeface="Arial" panose="020B0604020202020204" pitchFamily="34" charset="0"/>
              <a:cs typeface="Arial" panose="020B0604020202020204" pitchFamily="34" charset="0"/>
            </a:rPr>
            <a:t>Seguridad Física</a:t>
          </a:r>
          <a:endParaRPr lang="es-EC" sz="2000" b="0" i="0" u="none" dirty="0">
            <a:solidFill>
              <a:schemeClr val="tx1"/>
            </a:solidFill>
            <a:latin typeface="Arial" panose="020B0604020202020204" pitchFamily="34" charset="0"/>
            <a:cs typeface="Arial" panose="020B0604020202020204" pitchFamily="34" charset="0"/>
          </a:endParaRPr>
        </a:p>
      </dgm:t>
    </dgm:pt>
    <dgm:pt modelId="{D3DF1253-D8D6-4BA5-B4BB-B47245538BBB}" type="parTrans" cxnId="{2FA97E7C-11F9-4338-8888-196DD6B7D2CE}">
      <dgm:prSet/>
      <dgm:spPr/>
      <dgm:t>
        <a:bodyPr/>
        <a:lstStyle/>
        <a:p>
          <a:endParaRPr lang="es-EC"/>
        </a:p>
      </dgm:t>
    </dgm:pt>
    <dgm:pt modelId="{6C8BBDA5-0426-496C-944E-61B1336D6D04}" type="sibTrans" cxnId="{2FA97E7C-11F9-4338-8888-196DD6B7D2CE}">
      <dgm:prSet/>
      <dgm:spPr/>
      <dgm:t>
        <a:bodyPr/>
        <a:lstStyle/>
        <a:p>
          <a:endParaRPr lang="es-EC" dirty="0"/>
        </a:p>
      </dgm:t>
    </dgm:pt>
    <dgm:pt modelId="{67E31F3E-10A6-4D88-85B8-51D3E6B90EFE}">
      <dgm:prSet custT="1"/>
      <dgm:spPr/>
      <dgm:t>
        <a:bodyPr/>
        <a:lstStyle/>
        <a:p>
          <a:pPr rtl="0"/>
          <a:r>
            <a:rPr lang="es-ES" sz="2000" b="1" i="0" u="none" dirty="0" smtClean="0">
              <a:solidFill>
                <a:schemeClr val="tx1"/>
              </a:solidFill>
              <a:latin typeface="Arial" panose="020B0604020202020204" pitchFamily="34" charset="0"/>
              <a:cs typeface="Arial" panose="020B0604020202020204" pitchFamily="34" charset="0"/>
            </a:rPr>
            <a:t>Área</a:t>
          </a:r>
          <a:r>
            <a:rPr lang="es-ES" sz="2000" b="0" i="0" u="none" dirty="0" smtClean="0">
              <a:solidFill>
                <a:schemeClr val="tx1"/>
              </a:solidFill>
              <a:latin typeface="Arial" panose="020B0604020202020204" pitchFamily="34" charset="0"/>
              <a:cs typeface="Arial" panose="020B0604020202020204" pitchFamily="34" charset="0"/>
            </a:rPr>
            <a:t>:</a:t>
          </a:r>
        </a:p>
        <a:p>
          <a:pPr rtl="0"/>
          <a:r>
            <a:rPr lang="es-ES" sz="2000" b="0" i="0" u="none" dirty="0" smtClean="0">
              <a:solidFill>
                <a:schemeClr val="tx1"/>
              </a:solidFill>
              <a:latin typeface="Arial" panose="020B0604020202020204" pitchFamily="34" charset="0"/>
              <a:cs typeface="Arial" panose="020B0604020202020204" pitchFamily="34" charset="0"/>
            </a:rPr>
            <a:t>Marítima, terrestre</a:t>
          </a:r>
          <a:endParaRPr lang="es-EC" sz="2000" b="0" i="0" u="none" dirty="0">
            <a:solidFill>
              <a:schemeClr val="tx1"/>
            </a:solidFill>
            <a:latin typeface="Arial" panose="020B0604020202020204" pitchFamily="34" charset="0"/>
            <a:cs typeface="Arial" panose="020B0604020202020204" pitchFamily="34" charset="0"/>
          </a:endParaRPr>
        </a:p>
      </dgm:t>
    </dgm:pt>
    <dgm:pt modelId="{248210A1-0B67-44E7-A222-80FA016A4BA7}" type="parTrans" cxnId="{CCB6D7EF-BB31-47C6-910F-65C1B1A0ECD6}">
      <dgm:prSet/>
      <dgm:spPr/>
      <dgm:t>
        <a:bodyPr/>
        <a:lstStyle/>
        <a:p>
          <a:endParaRPr lang="es-EC"/>
        </a:p>
      </dgm:t>
    </dgm:pt>
    <dgm:pt modelId="{DAA0FB9D-2FB2-4E37-971F-37629C512AC5}" type="sibTrans" cxnId="{CCB6D7EF-BB31-47C6-910F-65C1B1A0ECD6}">
      <dgm:prSet/>
      <dgm:spPr/>
      <dgm:t>
        <a:bodyPr/>
        <a:lstStyle/>
        <a:p>
          <a:endParaRPr lang="es-EC" dirty="0"/>
        </a:p>
      </dgm:t>
    </dgm:pt>
    <dgm:pt modelId="{B078A425-FA25-450A-814B-3F87C1F2CC10}">
      <dgm:prSet custT="1"/>
      <dgm:spPr/>
      <dgm:t>
        <a:bodyPr/>
        <a:lstStyle/>
        <a:p>
          <a:pPr rtl="0"/>
          <a:r>
            <a:rPr lang="es-ES" sz="2000" b="1" i="0" u="none" dirty="0" smtClean="0">
              <a:solidFill>
                <a:schemeClr val="tx1"/>
              </a:solidFill>
              <a:latin typeface="Arial" panose="020B0604020202020204" pitchFamily="34" charset="0"/>
              <a:cs typeface="Arial" panose="020B0604020202020204" pitchFamily="34" charset="0"/>
            </a:rPr>
            <a:t>Aspecto</a:t>
          </a:r>
          <a:r>
            <a:rPr lang="es-ES" sz="2000" b="0" i="0" u="none" dirty="0" smtClean="0">
              <a:solidFill>
                <a:schemeClr val="tx1"/>
              </a:solidFill>
              <a:latin typeface="Arial" panose="020B0604020202020204" pitchFamily="34" charset="0"/>
              <a:cs typeface="Arial" panose="020B0604020202020204" pitchFamily="34" charset="0"/>
            </a:rPr>
            <a:t>:</a:t>
          </a:r>
        </a:p>
        <a:p>
          <a:pPr rtl="0"/>
          <a:r>
            <a:rPr lang="es-ES" sz="2000" b="0" i="0" u="none" dirty="0" smtClean="0">
              <a:solidFill>
                <a:schemeClr val="tx1"/>
              </a:solidFill>
              <a:latin typeface="Arial" panose="020B0604020202020204" pitchFamily="34" charset="0"/>
              <a:cs typeface="Arial" panose="020B0604020202020204" pitchFamily="34" charset="0"/>
            </a:rPr>
            <a:t>Protección de instalaciones</a:t>
          </a:r>
          <a:endParaRPr lang="es-EC" sz="2000" b="0" i="0" u="none" dirty="0">
            <a:solidFill>
              <a:schemeClr val="tx1"/>
            </a:solidFill>
            <a:latin typeface="Arial" panose="020B0604020202020204" pitchFamily="34" charset="0"/>
            <a:cs typeface="Arial" panose="020B0604020202020204" pitchFamily="34" charset="0"/>
          </a:endParaRPr>
        </a:p>
      </dgm:t>
    </dgm:pt>
    <dgm:pt modelId="{1B5AE8B4-A4C0-47F7-8D0B-F0DC78CFDAF3}" type="parTrans" cxnId="{23650F92-0EDA-4ADA-B2E7-B14E6114FCE4}">
      <dgm:prSet/>
      <dgm:spPr/>
      <dgm:t>
        <a:bodyPr/>
        <a:lstStyle/>
        <a:p>
          <a:endParaRPr lang="es-EC"/>
        </a:p>
      </dgm:t>
    </dgm:pt>
    <dgm:pt modelId="{7ABC8939-5490-43FC-9236-E3044DF3E6EA}" type="sibTrans" cxnId="{23650F92-0EDA-4ADA-B2E7-B14E6114FCE4}">
      <dgm:prSet/>
      <dgm:spPr/>
      <dgm:t>
        <a:bodyPr/>
        <a:lstStyle/>
        <a:p>
          <a:endParaRPr lang="es-EC" dirty="0"/>
        </a:p>
      </dgm:t>
    </dgm:pt>
    <dgm:pt modelId="{F57F85F9-91C2-4F88-8D13-823F132294DA}">
      <dgm:prSet custT="1"/>
      <dgm:spPr/>
      <dgm:t>
        <a:bodyPr/>
        <a:lstStyle/>
        <a:p>
          <a:pPr algn="l" rtl="0"/>
          <a:r>
            <a:rPr lang="es-ES" sz="2000" b="1" i="0" u="none" dirty="0" smtClean="0">
              <a:solidFill>
                <a:schemeClr val="tx1"/>
              </a:solidFill>
              <a:latin typeface="Arial" panose="020B0604020202020204" pitchFamily="34" charset="0"/>
              <a:cs typeface="Arial" panose="020B0604020202020204" pitchFamily="34" charset="0"/>
            </a:rPr>
            <a:t>Problema: </a:t>
          </a:r>
        </a:p>
        <a:p>
          <a:pPr algn="just" rtl="0"/>
          <a:r>
            <a:rPr lang="es-ES" sz="2000" b="0" i="0" u="none" dirty="0" smtClean="0">
              <a:solidFill>
                <a:schemeClr val="tx1"/>
              </a:solidFill>
              <a:latin typeface="Arial" panose="020B0604020202020204" pitchFamily="34" charset="0"/>
              <a:cs typeface="Arial" panose="020B0604020202020204" pitchFamily="34" charset="0"/>
            </a:rPr>
            <a:t>El Puerto de Manta, forma parte del sistema de infraestructura estratégica o crítica del Estado Ecuatoriano.</a:t>
          </a:r>
          <a:endParaRPr lang="es-EC" sz="2000" b="0" i="0" u="none" dirty="0">
            <a:solidFill>
              <a:schemeClr val="tx1"/>
            </a:solidFill>
            <a:latin typeface="Arial" panose="020B0604020202020204" pitchFamily="34" charset="0"/>
            <a:cs typeface="Arial" panose="020B0604020202020204" pitchFamily="34" charset="0"/>
          </a:endParaRPr>
        </a:p>
      </dgm:t>
    </dgm:pt>
    <dgm:pt modelId="{92D2D0A8-A0C0-4EF1-B0FE-57F01AEB5EBD}" type="parTrans" cxnId="{120DA18C-FCD9-4440-A61B-D71BF6678817}">
      <dgm:prSet/>
      <dgm:spPr/>
      <dgm:t>
        <a:bodyPr/>
        <a:lstStyle/>
        <a:p>
          <a:endParaRPr lang="es-EC"/>
        </a:p>
      </dgm:t>
    </dgm:pt>
    <dgm:pt modelId="{59BA5296-40A1-4E6E-9CB4-C14879FBC485}" type="sibTrans" cxnId="{120DA18C-FCD9-4440-A61B-D71BF6678817}">
      <dgm:prSet/>
      <dgm:spPr/>
      <dgm:t>
        <a:bodyPr/>
        <a:lstStyle/>
        <a:p>
          <a:endParaRPr lang="es-EC"/>
        </a:p>
      </dgm:t>
    </dgm:pt>
    <dgm:pt modelId="{0620F603-4B5B-4714-8854-FAB274FE9E62}" type="pres">
      <dgm:prSet presAssocID="{CEA5394A-45F5-4EB8-8C71-774071B8640B}" presName="outerComposite" presStyleCnt="0">
        <dgm:presLayoutVars>
          <dgm:chMax val="5"/>
          <dgm:dir/>
          <dgm:resizeHandles val="exact"/>
        </dgm:presLayoutVars>
      </dgm:prSet>
      <dgm:spPr/>
      <dgm:t>
        <a:bodyPr/>
        <a:lstStyle/>
        <a:p>
          <a:endParaRPr lang="en-US"/>
        </a:p>
      </dgm:t>
    </dgm:pt>
    <dgm:pt modelId="{728D3EA0-54FF-42DE-8EF4-BBFE76A02387}" type="pres">
      <dgm:prSet presAssocID="{CEA5394A-45F5-4EB8-8C71-774071B8640B}" presName="dummyMaxCanvas" presStyleCnt="0">
        <dgm:presLayoutVars/>
      </dgm:prSet>
      <dgm:spPr/>
    </dgm:pt>
    <dgm:pt modelId="{72E5E2C2-8087-4637-A2FF-6CDD55CD9E91}" type="pres">
      <dgm:prSet presAssocID="{CEA5394A-45F5-4EB8-8C71-774071B8640B}" presName="FourNodes_1" presStyleLbl="node1" presStyleIdx="0" presStyleCnt="4">
        <dgm:presLayoutVars>
          <dgm:bulletEnabled val="1"/>
        </dgm:presLayoutVars>
      </dgm:prSet>
      <dgm:spPr/>
      <dgm:t>
        <a:bodyPr/>
        <a:lstStyle/>
        <a:p>
          <a:endParaRPr lang="es-EC"/>
        </a:p>
      </dgm:t>
    </dgm:pt>
    <dgm:pt modelId="{7754BD35-5943-4D5A-8F66-300E96A163EA}" type="pres">
      <dgm:prSet presAssocID="{CEA5394A-45F5-4EB8-8C71-774071B8640B}" presName="FourNodes_2" presStyleLbl="node1" presStyleIdx="1" presStyleCnt="4">
        <dgm:presLayoutVars>
          <dgm:bulletEnabled val="1"/>
        </dgm:presLayoutVars>
      </dgm:prSet>
      <dgm:spPr/>
      <dgm:t>
        <a:bodyPr/>
        <a:lstStyle/>
        <a:p>
          <a:endParaRPr lang="es-EC"/>
        </a:p>
      </dgm:t>
    </dgm:pt>
    <dgm:pt modelId="{4BAD5579-FA17-4262-91A2-2B80BF61F181}" type="pres">
      <dgm:prSet presAssocID="{CEA5394A-45F5-4EB8-8C71-774071B8640B}" presName="FourNodes_3" presStyleLbl="node1" presStyleIdx="2" presStyleCnt="4">
        <dgm:presLayoutVars>
          <dgm:bulletEnabled val="1"/>
        </dgm:presLayoutVars>
      </dgm:prSet>
      <dgm:spPr/>
      <dgm:t>
        <a:bodyPr/>
        <a:lstStyle/>
        <a:p>
          <a:endParaRPr lang="es-EC"/>
        </a:p>
      </dgm:t>
    </dgm:pt>
    <dgm:pt modelId="{1783F485-799B-4110-AC9D-B72F1680167D}" type="pres">
      <dgm:prSet presAssocID="{CEA5394A-45F5-4EB8-8C71-774071B8640B}" presName="FourNodes_4" presStyleLbl="node1" presStyleIdx="3" presStyleCnt="4">
        <dgm:presLayoutVars>
          <dgm:bulletEnabled val="1"/>
        </dgm:presLayoutVars>
      </dgm:prSet>
      <dgm:spPr/>
      <dgm:t>
        <a:bodyPr/>
        <a:lstStyle/>
        <a:p>
          <a:endParaRPr lang="es-EC"/>
        </a:p>
      </dgm:t>
    </dgm:pt>
    <dgm:pt modelId="{224C78C9-FB14-4B5B-902C-91E15EEA60CE}" type="pres">
      <dgm:prSet presAssocID="{CEA5394A-45F5-4EB8-8C71-774071B8640B}" presName="FourConn_1-2" presStyleLbl="fgAccFollowNode1" presStyleIdx="0" presStyleCnt="3">
        <dgm:presLayoutVars>
          <dgm:bulletEnabled val="1"/>
        </dgm:presLayoutVars>
      </dgm:prSet>
      <dgm:spPr/>
      <dgm:t>
        <a:bodyPr/>
        <a:lstStyle/>
        <a:p>
          <a:endParaRPr lang="es-EC"/>
        </a:p>
      </dgm:t>
    </dgm:pt>
    <dgm:pt modelId="{75D3F8BD-F685-4789-A94A-5D2E75C12D04}" type="pres">
      <dgm:prSet presAssocID="{CEA5394A-45F5-4EB8-8C71-774071B8640B}" presName="FourConn_2-3" presStyleLbl="fgAccFollowNode1" presStyleIdx="1" presStyleCnt="3">
        <dgm:presLayoutVars>
          <dgm:bulletEnabled val="1"/>
        </dgm:presLayoutVars>
      </dgm:prSet>
      <dgm:spPr/>
      <dgm:t>
        <a:bodyPr/>
        <a:lstStyle/>
        <a:p>
          <a:endParaRPr lang="es-EC"/>
        </a:p>
      </dgm:t>
    </dgm:pt>
    <dgm:pt modelId="{5CA1DC27-ECE4-435A-9310-B411E53A75B5}" type="pres">
      <dgm:prSet presAssocID="{CEA5394A-45F5-4EB8-8C71-774071B8640B}" presName="FourConn_3-4" presStyleLbl="fgAccFollowNode1" presStyleIdx="2" presStyleCnt="3">
        <dgm:presLayoutVars>
          <dgm:bulletEnabled val="1"/>
        </dgm:presLayoutVars>
      </dgm:prSet>
      <dgm:spPr/>
      <dgm:t>
        <a:bodyPr/>
        <a:lstStyle/>
        <a:p>
          <a:endParaRPr lang="es-EC"/>
        </a:p>
      </dgm:t>
    </dgm:pt>
    <dgm:pt modelId="{918E4CE5-7229-4F12-BF07-893420295E11}" type="pres">
      <dgm:prSet presAssocID="{CEA5394A-45F5-4EB8-8C71-774071B8640B}" presName="FourNodes_1_text" presStyleLbl="node1" presStyleIdx="3" presStyleCnt="4">
        <dgm:presLayoutVars>
          <dgm:bulletEnabled val="1"/>
        </dgm:presLayoutVars>
      </dgm:prSet>
      <dgm:spPr/>
      <dgm:t>
        <a:bodyPr/>
        <a:lstStyle/>
        <a:p>
          <a:endParaRPr lang="es-EC"/>
        </a:p>
      </dgm:t>
    </dgm:pt>
    <dgm:pt modelId="{B85AD51B-FE50-4BFC-9001-3A5199703DBE}" type="pres">
      <dgm:prSet presAssocID="{CEA5394A-45F5-4EB8-8C71-774071B8640B}" presName="FourNodes_2_text" presStyleLbl="node1" presStyleIdx="3" presStyleCnt="4">
        <dgm:presLayoutVars>
          <dgm:bulletEnabled val="1"/>
        </dgm:presLayoutVars>
      </dgm:prSet>
      <dgm:spPr/>
      <dgm:t>
        <a:bodyPr/>
        <a:lstStyle/>
        <a:p>
          <a:endParaRPr lang="es-EC"/>
        </a:p>
      </dgm:t>
    </dgm:pt>
    <dgm:pt modelId="{B99A7F16-55E8-4542-9A4E-1B8A4494FB76}" type="pres">
      <dgm:prSet presAssocID="{CEA5394A-45F5-4EB8-8C71-774071B8640B}" presName="FourNodes_3_text" presStyleLbl="node1" presStyleIdx="3" presStyleCnt="4">
        <dgm:presLayoutVars>
          <dgm:bulletEnabled val="1"/>
        </dgm:presLayoutVars>
      </dgm:prSet>
      <dgm:spPr/>
      <dgm:t>
        <a:bodyPr/>
        <a:lstStyle/>
        <a:p>
          <a:endParaRPr lang="es-EC"/>
        </a:p>
      </dgm:t>
    </dgm:pt>
    <dgm:pt modelId="{9036A249-C4C6-4B35-9FBA-9A5ED27E2950}" type="pres">
      <dgm:prSet presAssocID="{CEA5394A-45F5-4EB8-8C71-774071B8640B}" presName="FourNodes_4_text" presStyleLbl="node1" presStyleIdx="3" presStyleCnt="4">
        <dgm:presLayoutVars>
          <dgm:bulletEnabled val="1"/>
        </dgm:presLayoutVars>
      </dgm:prSet>
      <dgm:spPr/>
      <dgm:t>
        <a:bodyPr/>
        <a:lstStyle/>
        <a:p>
          <a:endParaRPr lang="es-EC"/>
        </a:p>
      </dgm:t>
    </dgm:pt>
  </dgm:ptLst>
  <dgm:cxnLst>
    <dgm:cxn modelId="{31376549-3B88-4034-967E-535CC53B8F2D}" type="presOf" srcId="{154F7F72-34EF-40A6-8BA9-B02824142A6F}" destId="{918E4CE5-7229-4F12-BF07-893420295E11}" srcOrd="1" destOrd="0" presId="urn:microsoft.com/office/officeart/2005/8/layout/vProcess5"/>
    <dgm:cxn modelId="{2FA97E7C-11F9-4338-8888-196DD6B7D2CE}" srcId="{CEA5394A-45F5-4EB8-8C71-774071B8640B}" destId="{154F7F72-34EF-40A6-8BA9-B02824142A6F}" srcOrd="0" destOrd="0" parTransId="{D3DF1253-D8D6-4BA5-B4BB-B47245538BBB}" sibTransId="{6C8BBDA5-0426-496C-944E-61B1336D6D04}"/>
    <dgm:cxn modelId="{A744B9BC-1437-4DC7-9315-C9E3BEEA72B3}" type="presOf" srcId="{67E31F3E-10A6-4D88-85B8-51D3E6B90EFE}" destId="{B85AD51B-FE50-4BFC-9001-3A5199703DBE}" srcOrd="1" destOrd="0" presId="urn:microsoft.com/office/officeart/2005/8/layout/vProcess5"/>
    <dgm:cxn modelId="{1061F13A-36E0-46DD-B42F-86A7ABC44430}" type="presOf" srcId="{B078A425-FA25-450A-814B-3F87C1F2CC10}" destId="{4BAD5579-FA17-4262-91A2-2B80BF61F181}" srcOrd="0" destOrd="0" presId="urn:microsoft.com/office/officeart/2005/8/layout/vProcess5"/>
    <dgm:cxn modelId="{EF073A79-D055-4FB0-855B-4C06A41B83C7}" type="presOf" srcId="{6C8BBDA5-0426-496C-944E-61B1336D6D04}" destId="{224C78C9-FB14-4B5B-902C-91E15EEA60CE}" srcOrd="0" destOrd="0" presId="urn:microsoft.com/office/officeart/2005/8/layout/vProcess5"/>
    <dgm:cxn modelId="{F76D4363-8BB9-4022-8852-37D567AE7CE7}" type="presOf" srcId="{B078A425-FA25-450A-814B-3F87C1F2CC10}" destId="{B99A7F16-55E8-4542-9A4E-1B8A4494FB76}" srcOrd="1" destOrd="0" presId="urn:microsoft.com/office/officeart/2005/8/layout/vProcess5"/>
    <dgm:cxn modelId="{893E4493-E9D8-490C-8F4E-9CC048CCEF48}" type="presOf" srcId="{F57F85F9-91C2-4F88-8D13-823F132294DA}" destId="{1783F485-799B-4110-AC9D-B72F1680167D}" srcOrd="0" destOrd="0" presId="urn:microsoft.com/office/officeart/2005/8/layout/vProcess5"/>
    <dgm:cxn modelId="{72CD8CDF-161E-4617-B5C3-58912258244A}" type="presOf" srcId="{67E31F3E-10A6-4D88-85B8-51D3E6B90EFE}" destId="{7754BD35-5943-4D5A-8F66-300E96A163EA}" srcOrd="0" destOrd="0" presId="urn:microsoft.com/office/officeart/2005/8/layout/vProcess5"/>
    <dgm:cxn modelId="{CCB6D7EF-BB31-47C6-910F-65C1B1A0ECD6}" srcId="{CEA5394A-45F5-4EB8-8C71-774071B8640B}" destId="{67E31F3E-10A6-4D88-85B8-51D3E6B90EFE}" srcOrd="1" destOrd="0" parTransId="{248210A1-0B67-44E7-A222-80FA016A4BA7}" sibTransId="{DAA0FB9D-2FB2-4E37-971F-37629C512AC5}"/>
    <dgm:cxn modelId="{23650F92-0EDA-4ADA-B2E7-B14E6114FCE4}" srcId="{CEA5394A-45F5-4EB8-8C71-774071B8640B}" destId="{B078A425-FA25-450A-814B-3F87C1F2CC10}" srcOrd="2" destOrd="0" parTransId="{1B5AE8B4-A4C0-47F7-8D0B-F0DC78CFDAF3}" sibTransId="{7ABC8939-5490-43FC-9236-E3044DF3E6EA}"/>
    <dgm:cxn modelId="{120DA18C-FCD9-4440-A61B-D71BF6678817}" srcId="{CEA5394A-45F5-4EB8-8C71-774071B8640B}" destId="{F57F85F9-91C2-4F88-8D13-823F132294DA}" srcOrd="3" destOrd="0" parTransId="{92D2D0A8-A0C0-4EF1-B0FE-57F01AEB5EBD}" sibTransId="{59BA5296-40A1-4E6E-9CB4-C14879FBC485}"/>
    <dgm:cxn modelId="{A7BE0F7D-3A5E-4280-907E-71C715F5E06A}" type="presOf" srcId="{7ABC8939-5490-43FC-9236-E3044DF3E6EA}" destId="{5CA1DC27-ECE4-435A-9310-B411E53A75B5}" srcOrd="0" destOrd="0" presId="urn:microsoft.com/office/officeart/2005/8/layout/vProcess5"/>
    <dgm:cxn modelId="{AE319DFF-86F8-4CA2-B9B7-415369CC5FEC}" type="presOf" srcId="{CEA5394A-45F5-4EB8-8C71-774071B8640B}" destId="{0620F603-4B5B-4714-8854-FAB274FE9E62}" srcOrd="0" destOrd="0" presId="urn:microsoft.com/office/officeart/2005/8/layout/vProcess5"/>
    <dgm:cxn modelId="{20B64EEF-9790-4191-B5F9-BA206F65518F}" type="presOf" srcId="{DAA0FB9D-2FB2-4E37-971F-37629C512AC5}" destId="{75D3F8BD-F685-4789-A94A-5D2E75C12D04}" srcOrd="0" destOrd="0" presId="urn:microsoft.com/office/officeart/2005/8/layout/vProcess5"/>
    <dgm:cxn modelId="{FF1ED367-AB7B-4260-86A2-BB04E17F2BB2}" type="presOf" srcId="{F57F85F9-91C2-4F88-8D13-823F132294DA}" destId="{9036A249-C4C6-4B35-9FBA-9A5ED27E2950}" srcOrd="1" destOrd="0" presId="urn:microsoft.com/office/officeart/2005/8/layout/vProcess5"/>
    <dgm:cxn modelId="{CAE2A407-9B67-4355-8740-37BB8FD1C74B}" type="presOf" srcId="{154F7F72-34EF-40A6-8BA9-B02824142A6F}" destId="{72E5E2C2-8087-4637-A2FF-6CDD55CD9E91}" srcOrd="0" destOrd="0" presId="urn:microsoft.com/office/officeart/2005/8/layout/vProcess5"/>
    <dgm:cxn modelId="{0EEFD7DA-4E7C-4660-A697-F21D3B39DAF9}" type="presParOf" srcId="{0620F603-4B5B-4714-8854-FAB274FE9E62}" destId="{728D3EA0-54FF-42DE-8EF4-BBFE76A02387}" srcOrd="0" destOrd="0" presId="urn:microsoft.com/office/officeart/2005/8/layout/vProcess5"/>
    <dgm:cxn modelId="{18E3C0E9-1BD7-4196-9CE6-7E4C14FA7FF6}" type="presParOf" srcId="{0620F603-4B5B-4714-8854-FAB274FE9E62}" destId="{72E5E2C2-8087-4637-A2FF-6CDD55CD9E91}" srcOrd="1" destOrd="0" presId="urn:microsoft.com/office/officeart/2005/8/layout/vProcess5"/>
    <dgm:cxn modelId="{70384235-39A4-4CE1-9C63-FB73DEBEEB2E}" type="presParOf" srcId="{0620F603-4B5B-4714-8854-FAB274FE9E62}" destId="{7754BD35-5943-4D5A-8F66-300E96A163EA}" srcOrd="2" destOrd="0" presId="urn:microsoft.com/office/officeart/2005/8/layout/vProcess5"/>
    <dgm:cxn modelId="{67688CE4-E86A-4925-BE9C-1A062FE82756}" type="presParOf" srcId="{0620F603-4B5B-4714-8854-FAB274FE9E62}" destId="{4BAD5579-FA17-4262-91A2-2B80BF61F181}" srcOrd="3" destOrd="0" presId="urn:microsoft.com/office/officeart/2005/8/layout/vProcess5"/>
    <dgm:cxn modelId="{EEDE82E6-3456-4B9B-9493-698812A52CD1}" type="presParOf" srcId="{0620F603-4B5B-4714-8854-FAB274FE9E62}" destId="{1783F485-799B-4110-AC9D-B72F1680167D}" srcOrd="4" destOrd="0" presId="urn:microsoft.com/office/officeart/2005/8/layout/vProcess5"/>
    <dgm:cxn modelId="{76432999-B5E4-4A43-AFAA-2BABE2777054}" type="presParOf" srcId="{0620F603-4B5B-4714-8854-FAB274FE9E62}" destId="{224C78C9-FB14-4B5B-902C-91E15EEA60CE}" srcOrd="5" destOrd="0" presId="urn:microsoft.com/office/officeart/2005/8/layout/vProcess5"/>
    <dgm:cxn modelId="{12CE5EB1-C48A-4C2B-AD16-07D883CE7B45}" type="presParOf" srcId="{0620F603-4B5B-4714-8854-FAB274FE9E62}" destId="{75D3F8BD-F685-4789-A94A-5D2E75C12D04}" srcOrd="6" destOrd="0" presId="urn:microsoft.com/office/officeart/2005/8/layout/vProcess5"/>
    <dgm:cxn modelId="{3C13EDC0-EFE0-445E-91E0-48BC4960E4F1}" type="presParOf" srcId="{0620F603-4B5B-4714-8854-FAB274FE9E62}" destId="{5CA1DC27-ECE4-435A-9310-B411E53A75B5}" srcOrd="7" destOrd="0" presId="urn:microsoft.com/office/officeart/2005/8/layout/vProcess5"/>
    <dgm:cxn modelId="{B427021A-974D-4AA5-ACB9-2267876FC52A}" type="presParOf" srcId="{0620F603-4B5B-4714-8854-FAB274FE9E62}" destId="{918E4CE5-7229-4F12-BF07-893420295E11}" srcOrd="8" destOrd="0" presId="urn:microsoft.com/office/officeart/2005/8/layout/vProcess5"/>
    <dgm:cxn modelId="{C24256CC-BEA5-4641-ADE6-F52C83636259}" type="presParOf" srcId="{0620F603-4B5B-4714-8854-FAB274FE9E62}" destId="{B85AD51B-FE50-4BFC-9001-3A5199703DBE}" srcOrd="9" destOrd="0" presId="urn:microsoft.com/office/officeart/2005/8/layout/vProcess5"/>
    <dgm:cxn modelId="{F8B86B7D-8C80-4878-8FB2-0A0E2B2EB9E3}" type="presParOf" srcId="{0620F603-4B5B-4714-8854-FAB274FE9E62}" destId="{B99A7F16-55E8-4542-9A4E-1B8A4494FB76}" srcOrd="10" destOrd="0" presId="urn:microsoft.com/office/officeart/2005/8/layout/vProcess5"/>
    <dgm:cxn modelId="{674A8B5C-902C-4B8E-9ABE-B1C6FC59F7D9}" type="presParOf" srcId="{0620F603-4B5B-4714-8854-FAB274FE9E62}" destId="{9036A249-C4C6-4B35-9FBA-9A5ED27E2950}" srcOrd="1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D452507-01FE-452B-9318-5B3094966889}" type="doc">
      <dgm:prSet loTypeId="urn:microsoft.com/office/officeart/2005/8/layout/pyramid1" loCatId="pyramid" qsTypeId="urn:microsoft.com/office/officeart/2005/8/quickstyle/3d2" qsCatId="3D" csTypeId="urn:microsoft.com/office/officeart/2005/8/colors/colorful3" csCatId="colorful" phldr="1"/>
      <dgm:spPr/>
    </dgm:pt>
    <dgm:pt modelId="{909A519D-A64B-4E1E-A9DA-F268D912C70B}">
      <dgm:prSet custT="1"/>
      <dgm:spPr/>
      <dgm:t>
        <a:bodyPr/>
        <a:lstStyle/>
        <a:p>
          <a:r>
            <a:rPr lang="es-EC" sz="1400" dirty="0" smtClean="0">
              <a:solidFill>
                <a:srgbClr val="FF0000"/>
              </a:solidFill>
              <a:latin typeface="Arial" pitchFamily="34" charset="0"/>
              <a:cs typeface="Arial" pitchFamily="34" charset="0"/>
            </a:rPr>
            <a:t>Mediante el mejoramiento del Plan de Protección y Seguridad Física del Puerto de Manta </a:t>
          </a:r>
        </a:p>
        <a:p>
          <a:r>
            <a:rPr lang="es-EC" sz="1400" dirty="0" smtClean="0">
              <a:solidFill>
                <a:schemeClr val="tx1"/>
              </a:solidFill>
              <a:latin typeface="Arial" pitchFamily="34" charset="0"/>
              <a:cs typeface="Arial" pitchFamily="34" charset="0"/>
            </a:rPr>
            <a:t>(Que permita la </a:t>
          </a:r>
          <a:r>
            <a:rPr lang="es-EC" sz="1400" dirty="0" smtClean="0">
              <a:latin typeface="Arial" pitchFamily="34" charset="0"/>
              <a:cs typeface="Arial" pitchFamily="34" charset="0"/>
            </a:rPr>
            <a:t>aplicación de instrumentos o regulaciones vinculantes)</a:t>
          </a:r>
          <a:endParaRPr lang="es-EC" sz="1400" dirty="0">
            <a:latin typeface="Arial" pitchFamily="34" charset="0"/>
            <a:cs typeface="Arial" pitchFamily="34" charset="0"/>
          </a:endParaRPr>
        </a:p>
      </dgm:t>
    </dgm:pt>
    <dgm:pt modelId="{4764343B-C7CF-49A2-AAC0-B00B6108F8A7}" type="parTrans" cxnId="{CB2E28B0-672A-4FC8-8900-62F98FFF48B4}">
      <dgm:prSet/>
      <dgm:spPr/>
      <dgm:t>
        <a:bodyPr/>
        <a:lstStyle/>
        <a:p>
          <a:endParaRPr lang="es-EC">
            <a:latin typeface="Arial" pitchFamily="34" charset="0"/>
            <a:cs typeface="Arial" pitchFamily="34" charset="0"/>
          </a:endParaRPr>
        </a:p>
      </dgm:t>
    </dgm:pt>
    <dgm:pt modelId="{9502AFCC-A9F4-4135-9FD1-23378987B977}" type="sibTrans" cxnId="{CB2E28B0-672A-4FC8-8900-62F98FFF48B4}">
      <dgm:prSet/>
      <dgm:spPr/>
      <dgm:t>
        <a:bodyPr/>
        <a:lstStyle/>
        <a:p>
          <a:endParaRPr lang="es-EC">
            <a:latin typeface="Arial" pitchFamily="34" charset="0"/>
            <a:cs typeface="Arial" pitchFamily="34" charset="0"/>
          </a:endParaRPr>
        </a:p>
      </dgm:t>
    </dgm:pt>
    <dgm:pt modelId="{0C6D9DB9-7620-4A51-8B88-20860920C4EF}">
      <dgm:prSet phldrT="[Texto]" custT="1"/>
      <dgm:spPr/>
      <dgm:t>
        <a:bodyPr/>
        <a:lstStyle/>
        <a:p>
          <a:pPr algn="just"/>
          <a:r>
            <a:rPr lang="es-ES" sz="1200" dirty="0" smtClean="0">
              <a:solidFill>
                <a:schemeClr val="tx1"/>
              </a:solidFill>
              <a:latin typeface="Arial" panose="020B0604020202020204" pitchFamily="34" charset="0"/>
              <a:cs typeface="Arial" panose="020B0604020202020204" pitchFamily="34" charset="0"/>
            </a:rPr>
            <a:t>- Análisis técnico de vulnerabilidad </a:t>
          </a:r>
          <a:r>
            <a:rPr lang="es-EC" sz="1200" dirty="0" smtClean="0">
              <a:solidFill>
                <a:schemeClr val="tx1"/>
              </a:solidFill>
              <a:latin typeface="Arial" pitchFamily="34" charset="0"/>
              <a:cs typeface="Arial" pitchFamily="34" charset="0"/>
            </a:rPr>
            <a:t> </a:t>
          </a:r>
        </a:p>
        <a:p>
          <a:pPr algn="just"/>
          <a:r>
            <a:rPr lang="es-EC" sz="1200" dirty="0" smtClean="0">
              <a:solidFill>
                <a:schemeClr val="tx1"/>
              </a:solidFill>
              <a:latin typeface="Arial" pitchFamily="34" charset="0"/>
              <a:cs typeface="Arial" pitchFamily="34" charset="0"/>
            </a:rPr>
            <a:t>- Detectar los puntos críticos.</a:t>
          </a:r>
        </a:p>
        <a:p>
          <a:pPr algn="just"/>
          <a:r>
            <a:rPr lang="es-EC" sz="1200" dirty="0" smtClean="0">
              <a:solidFill>
                <a:schemeClr val="tx1"/>
              </a:solidFill>
              <a:latin typeface="Arial" pitchFamily="34" charset="0"/>
              <a:cs typeface="Arial" pitchFamily="34" charset="0"/>
            </a:rPr>
            <a:t>- Identificar las acciones de prevención y mitigación </a:t>
          </a:r>
        </a:p>
        <a:p>
          <a:pPr algn="just"/>
          <a:r>
            <a:rPr lang="es-EC" sz="1200" dirty="0" smtClean="0">
              <a:solidFill>
                <a:schemeClr val="tx1"/>
              </a:solidFill>
              <a:latin typeface="Arial" pitchFamily="34" charset="0"/>
              <a:cs typeface="Arial" pitchFamily="34" charset="0"/>
            </a:rPr>
            <a:t>- Establecer sugerencias y/o recomendaciones</a:t>
          </a:r>
        </a:p>
        <a:p>
          <a:pPr algn="just"/>
          <a:r>
            <a:rPr lang="es-EC" sz="1200" dirty="0" smtClean="0">
              <a:solidFill>
                <a:schemeClr val="tx1"/>
              </a:solidFill>
              <a:latin typeface="Arial" pitchFamily="34" charset="0"/>
              <a:cs typeface="Arial" pitchFamily="34" charset="0"/>
            </a:rPr>
            <a:t>- Fortalecer las áreas estratégicas vulnerables.</a:t>
          </a:r>
          <a:endParaRPr lang="es-EC" sz="1200" dirty="0">
            <a:solidFill>
              <a:schemeClr val="tx1"/>
            </a:solidFill>
            <a:latin typeface="Arial" pitchFamily="34" charset="0"/>
            <a:cs typeface="Arial" pitchFamily="34" charset="0"/>
          </a:endParaRPr>
        </a:p>
      </dgm:t>
    </dgm:pt>
    <dgm:pt modelId="{337A3A4C-9EE7-4780-A56E-0CCAD909A766}" type="parTrans" cxnId="{384EB796-F6B6-4F2A-8A53-3B95A9BB73CC}">
      <dgm:prSet/>
      <dgm:spPr/>
      <dgm:t>
        <a:bodyPr/>
        <a:lstStyle/>
        <a:p>
          <a:endParaRPr lang="es-EC">
            <a:latin typeface="Arial" pitchFamily="34" charset="0"/>
            <a:cs typeface="Arial" pitchFamily="34" charset="0"/>
          </a:endParaRPr>
        </a:p>
      </dgm:t>
    </dgm:pt>
    <dgm:pt modelId="{72A44464-A2A9-457F-9D07-831C992ACD5A}" type="sibTrans" cxnId="{384EB796-F6B6-4F2A-8A53-3B95A9BB73CC}">
      <dgm:prSet/>
      <dgm:spPr/>
      <dgm:t>
        <a:bodyPr/>
        <a:lstStyle/>
        <a:p>
          <a:endParaRPr lang="es-EC">
            <a:latin typeface="Arial" pitchFamily="34" charset="0"/>
            <a:cs typeface="Arial" pitchFamily="34" charset="0"/>
          </a:endParaRPr>
        </a:p>
      </dgm:t>
    </dgm:pt>
    <dgm:pt modelId="{529ADF1E-A7EA-4A40-8F50-38D22C26D98A}">
      <dgm:prSet custT="1"/>
      <dgm:spPr/>
      <dgm:t>
        <a:bodyPr/>
        <a:lstStyle/>
        <a:p>
          <a:r>
            <a:rPr lang="es-EC" sz="1400" dirty="0" smtClean="0">
              <a:latin typeface="Arial" pitchFamily="34" charset="0"/>
              <a:cs typeface="Arial" pitchFamily="34" charset="0"/>
            </a:rPr>
            <a:t>La propuesta a diseñar permitirá:</a:t>
          </a:r>
        </a:p>
        <a:p>
          <a:r>
            <a:rPr lang="es-EC" sz="1400" dirty="0" smtClean="0">
              <a:latin typeface="Arial" pitchFamily="34" charset="0"/>
              <a:cs typeface="Arial" pitchFamily="34" charset="0"/>
            </a:rPr>
            <a:t>Brindar recomendaciones oportunas para la toma de las decisiones respectivas por parte de los Directivos del Puerto </a:t>
          </a:r>
        </a:p>
        <a:p>
          <a:r>
            <a:rPr lang="es-EC" sz="1400" dirty="0" smtClean="0">
              <a:latin typeface="Arial" pitchFamily="34" charset="0"/>
              <a:cs typeface="Arial" pitchFamily="34" charset="0"/>
            </a:rPr>
            <a:t>para solucionar las </a:t>
          </a:r>
          <a:r>
            <a:rPr lang="es-EC" sz="1400" b="1" u="sng" dirty="0" smtClean="0">
              <a:latin typeface="Arial" pitchFamily="34" charset="0"/>
              <a:cs typeface="Arial" pitchFamily="34" charset="0"/>
            </a:rPr>
            <a:t>debilidades y vulnerabilidades </a:t>
          </a:r>
          <a:r>
            <a:rPr lang="es-EC" sz="1400" dirty="0" smtClean="0">
              <a:latin typeface="Arial" pitchFamily="34" charset="0"/>
              <a:cs typeface="Arial" pitchFamily="34" charset="0"/>
            </a:rPr>
            <a:t>del Puerto de Manta. </a:t>
          </a:r>
          <a:endParaRPr lang="es-EC" sz="1400" dirty="0">
            <a:latin typeface="Arial" pitchFamily="34" charset="0"/>
            <a:cs typeface="Arial" pitchFamily="34" charset="0"/>
          </a:endParaRPr>
        </a:p>
      </dgm:t>
    </dgm:pt>
    <dgm:pt modelId="{E80E7916-E6FA-4E4F-8D03-F4281CD06D61}" type="sibTrans" cxnId="{6D1984A6-2192-4455-86EA-89DDE5F36C46}">
      <dgm:prSet/>
      <dgm:spPr/>
      <dgm:t>
        <a:bodyPr/>
        <a:lstStyle/>
        <a:p>
          <a:endParaRPr lang="es-EC">
            <a:latin typeface="Arial" pitchFamily="34" charset="0"/>
            <a:cs typeface="Arial" pitchFamily="34" charset="0"/>
          </a:endParaRPr>
        </a:p>
      </dgm:t>
    </dgm:pt>
    <dgm:pt modelId="{19303EAE-F936-46FB-A21B-990DBE4FF0A9}" type="parTrans" cxnId="{6D1984A6-2192-4455-86EA-89DDE5F36C46}">
      <dgm:prSet/>
      <dgm:spPr/>
      <dgm:t>
        <a:bodyPr/>
        <a:lstStyle/>
        <a:p>
          <a:endParaRPr lang="es-EC">
            <a:latin typeface="Arial" pitchFamily="34" charset="0"/>
            <a:cs typeface="Arial" pitchFamily="34" charset="0"/>
          </a:endParaRPr>
        </a:p>
      </dgm:t>
    </dgm:pt>
    <dgm:pt modelId="{ABADAC07-B078-4C02-B58F-DDC0363CA075}" type="pres">
      <dgm:prSet presAssocID="{DD452507-01FE-452B-9318-5B3094966889}" presName="Name0" presStyleCnt="0">
        <dgm:presLayoutVars>
          <dgm:dir/>
          <dgm:animLvl val="lvl"/>
          <dgm:resizeHandles val="exact"/>
        </dgm:presLayoutVars>
      </dgm:prSet>
      <dgm:spPr/>
    </dgm:pt>
    <dgm:pt modelId="{1FBD65FA-E7EB-4074-8B8A-71AEA8EF14B5}" type="pres">
      <dgm:prSet presAssocID="{0C6D9DB9-7620-4A51-8B88-20860920C4EF}" presName="Name8" presStyleCnt="0"/>
      <dgm:spPr/>
    </dgm:pt>
    <dgm:pt modelId="{7ABB0430-28C0-4D4B-A805-6AF1ADD87E95}" type="pres">
      <dgm:prSet presAssocID="{0C6D9DB9-7620-4A51-8B88-20860920C4EF}" presName="level" presStyleLbl="node1" presStyleIdx="0" presStyleCnt="3" custScaleX="95436" custLinFactNeighborY="-4873">
        <dgm:presLayoutVars>
          <dgm:chMax val="1"/>
          <dgm:bulletEnabled val="1"/>
        </dgm:presLayoutVars>
      </dgm:prSet>
      <dgm:spPr/>
      <dgm:t>
        <a:bodyPr/>
        <a:lstStyle/>
        <a:p>
          <a:endParaRPr lang="es-AR"/>
        </a:p>
      </dgm:t>
    </dgm:pt>
    <dgm:pt modelId="{57F6C614-0503-4E36-BC68-B8EB17777824}" type="pres">
      <dgm:prSet presAssocID="{0C6D9DB9-7620-4A51-8B88-20860920C4EF}" presName="levelTx" presStyleLbl="revTx" presStyleIdx="0" presStyleCnt="0">
        <dgm:presLayoutVars>
          <dgm:chMax val="1"/>
          <dgm:bulletEnabled val="1"/>
        </dgm:presLayoutVars>
      </dgm:prSet>
      <dgm:spPr/>
      <dgm:t>
        <a:bodyPr/>
        <a:lstStyle/>
        <a:p>
          <a:endParaRPr lang="es-AR"/>
        </a:p>
      </dgm:t>
    </dgm:pt>
    <dgm:pt modelId="{1A38C338-14D8-49AF-BA62-C0A43DE69533}" type="pres">
      <dgm:prSet presAssocID="{909A519D-A64B-4E1E-A9DA-F268D912C70B}" presName="Name8" presStyleCnt="0"/>
      <dgm:spPr/>
    </dgm:pt>
    <dgm:pt modelId="{E7191644-2176-4BFD-8544-A17C2C664C86}" type="pres">
      <dgm:prSet presAssocID="{909A519D-A64B-4E1E-A9DA-F268D912C70B}" presName="level" presStyleLbl="node1" presStyleIdx="1" presStyleCnt="3" custScaleX="101322" custScaleY="73174">
        <dgm:presLayoutVars>
          <dgm:chMax val="1"/>
          <dgm:bulletEnabled val="1"/>
        </dgm:presLayoutVars>
      </dgm:prSet>
      <dgm:spPr/>
      <dgm:t>
        <a:bodyPr/>
        <a:lstStyle/>
        <a:p>
          <a:endParaRPr lang="es-EC"/>
        </a:p>
      </dgm:t>
    </dgm:pt>
    <dgm:pt modelId="{F3B9C7DA-8416-431E-9CA3-89CF65ACB438}" type="pres">
      <dgm:prSet presAssocID="{909A519D-A64B-4E1E-A9DA-F268D912C70B}" presName="levelTx" presStyleLbl="revTx" presStyleIdx="0" presStyleCnt="0">
        <dgm:presLayoutVars>
          <dgm:chMax val="1"/>
          <dgm:bulletEnabled val="1"/>
        </dgm:presLayoutVars>
      </dgm:prSet>
      <dgm:spPr/>
      <dgm:t>
        <a:bodyPr/>
        <a:lstStyle/>
        <a:p>
          <a:endParaRPr lang="es-EC"/>
        </a:p>
      </dgm:t>
    </dgm:pt>
    <dgm:pt modelId="{0F61C53B-08F7-43F2-AD19-B959E6339002}" type="pres">
      <dgm:prSet presAssocID="{529ADF1E-A7EA-4A40-8F50-38D22C26D98A}" presName="Name8" presStyleCnt="0"/>
      <dgm:spPr/>
    </dgm:pt>
    <dgm:pt modelId="{27FB8505-CD17-4CF4-AC06-CC2D0B2093DE}" type="pres">
      <dgm:prSet presAssocID="{529ADF1E-A7EA-4A40-8F50-38D22C26D98A}" presName="level" presStyleLbl="node1" presStyleIdx="2" presStyleCnt="3" custLinFactNeighborX="-11073" custLinFactNeighborY="10691">
        <dgm:presLayoutVars>
          <dgm:chMax val="1"/>
          <dgm:bulletEnabled val="1"/>
        </dgm:presLayoutVars>
      </dgm:prSet>
      <dgm:spPr/>
      <dgm:t>
        <a:bodyPr/>
        <a:lstStyle/>
        <a:p>
          <a:endParaRPr lang="es-EC"/>
        </a:p>
      </dgm:t>
    </dgm:pt>
    <dgm:pt modelId="{A3684E0E-64FD-4F24-B201-02AB5FBC8A19}" type="pres">
      <dgm:prSet presAssocID="{529ADF1E-A7EA-4A40-8F50-38D22C26D98A}" presName="levelTx" presStyleLbl="revTx" presStyleIdx="0" presStyleCnt="0">
        <dgm:presLayoutVars>
          <dgm:chMax val="1"/>
          <dgm:bulletEnabled val="1"/>
        </dgm:presLayoutVars>
      </dgm:prSet>
      <dgm:spPr/>
      <dgm:t>
        <a:bodyPr/>
        <a:lstStyle/>
        <a:p>
          <a:endParaRPr lang="es-EC"/>
        </a:p>
      </dgm:t>
    </dgm:pt>
  </dgm:ptLst>
  <dgm:cxnLst>
    <dgm:cxn modelId="{63171811-AF3F-4000-B787-EE6CD5AE83E7}" type="presOf" srcId="{529ADF1E-A7EA-4A40-8F50-38D22C26D98A}" destId="{27FB8505-CD17-4CF4-AC06-CC2D0B2093DE}" srcOrd="0" destOrd="0" presId="urn:microsoft.com/office/officeart/2005/8/layout/pyramid1"/>
    <dgm:cxn modelId="{5C0AD736-D2A9-4E6B-A9AD-CE8118072C10}" type="presOf" srcId="{909A519D-A64B-4E1E-A9DA-F268D912C70B}" destId="{E7191644-2176-4BFD-8544-A17C2C664C86}" srcOrd="0" destOrd="0" presId="urn:microsoft.com/office/officeart/2005/8/layout/pyramid1"/>
    <dgm:cxn modelId="{B22B91B0-CA03-4CED-8588-17F94181F051}" type="presOf" srcId="{0C6D9DB9-7620-4A51-8B88-20860920C4EF}" destId="{7ABB0430-28C0-4D4B-A805-6AF1ADD87E95}" srcOrd="0" destOrd="0" presId="urn:microsoft.com/office/officeart/2005/8/layout/pyramid1"/>
    <dgm:cxn modelId="{F52ECA2E-BACC-4883-BFD9-28F2C59BCC59}" type="presOf" srcId="{0C6D9DB9-7620-4A51-8B88-20860920C4EF}" destId="{57F6C614-0503-4E36-BC68-B8EB17777824}" srcOrd="1" destOrd="0" presId="urn:microsoft.com/office/officeart/2005/8/layout/pyramid1"/>
    <dgm:cxn modelId="{735E089B-BF3E-4315-89AB-5B4ED5F538AC}" type="presOf" srcId="{909A519D-A64B-4E1E-A9DA-F268D912C70B}" destId="{F3B9C7DA-8416-431E-9CA3-89CF65ACB438}" srcOrd="1" destOrd="0" presId="urn:microsoft.com/office/officeart/2005/8/layout/pyramid1"/>
    <dgm:cxn modelId="{3976B97A-C7A4-46D6-B6D1-DDF3F0538CBA}" type="presOf" srcId="{529ADF1E-A7EA-4A40-8F50-38D22C26D98A}" destId="{A3684E0E-64FD-4F24-B201-02AB5FBC8A19}" srcOrd="1" destOrd="0" presId="urn:microsoft.com/office/officeart/2005/8/layout/pyramid1"/>
    <dgm:cxn modelId="{CB2E28B0-672A-4FC8-8900-62F98FFF48B4}" srcId="{DD452507-01FE-452B-9318-5B3094966889}" destId="{909A519D-A64B-4E1E-A9DA-F268D912C70B}" srcOrd="1" destOrd="0" parTransId="{4764343B-C7CF-49A2-AAC0-B00B6108F8A7}" sibTransId="{9502AFCC-A9F4-4135-9FD1-23378987B977}"/>
    <dgm:cxn modelId="{6D1984A6-2192-4455-86EA-89DDE5F36C46}" srcId="{DD452507-01FE-452B-9318-5B3094966889}" destId="{529ADF1E-A7EA-4A40-8F50-38D22C26D98A}" srcOrd="2" destOrd="0" parTransId="{19303EAE-F936-46FB-A21B-990DBE4FF0A9}" sibTransId="{E80E7916-E6FA-4E4F-8D03-F4281CD06D61}"/>
    <dgm:cxn modelId="{384EB796-F6B6-4F2A-8A53-3B95A9BB73CC}" srcId="{DD452507-01FE-452B-9318-5B3094966889}" destId="{0C6D9DB9-7620-4A51-8B88-20860920C4EF}" srcOrd="0" destOrd="0" parTransId="{337A3A4C-9EE7-4780-A56E-0CCAD909A766}" sibTransId="{72A44464-A2A9-457F-9D07-831C992ACD5A}"/>
    <dgm:cxn modelId="{26771223-5797-4DE8-B5D1-E98A7ACDEAE4}" type="presOf" srcId="{DD452507-01FE-452B-9318-5B3094966889}" destId="{ABADAC07-B078-4C02-B58F-DDC0363CA075}" srcOrd="0" destOrd="0" presId="urn:microsoft.com/office/officeart/2005/8/layout/pyramid1"/>
    <dgm:cxn modelId="{43C1F48B-257F-4A4B-A9F9-17BB1BBFF841}" type="presParOf" srcId="{ABADAC07-B078-4C02-B58F-DDC0363CA075}" destId="{1FBD65FA-E7EB-4074-8B8A-71AEA8EF14B5}" srcOrd="0" destOrd="0" presId="urn:microsoft.com/office/officeart/2005/8/layout/pyramid1"/>
    <dgm:cxn modelId="{6D9E1EF8-18E7-4EC5-A4E8-CEADC53FD31C}" type="presParOf" srcId="{1FBD65FA-E7EB-4074-8B8A-71AEA8EF14B5}" destId="{7ABB0430-28C0-4D4B-A805-6AF1ADD87E95}" srcOrd="0" destOrd="0" presId="urn:microsoft.com/office/officeart/2005/8/layout/pyramid1"/>
    <dgm:cxn modelId="{8B4F90D2-327C-4607-BD7D-39FC4F31E935}" type="presParOf" srcId="{1FBD65FA-E7EB-4074-8B8A-71AEA8EF14B5}" destId="{57F6C614-0503-4E36-BC68-B8EB17777824}" srcOrd="1" destOrd="0" presId="urn:microsoft.com/office/officeart/2005/8/layout/pyramid1"/>
    <dgm:cxn modelId="{AF8C6FD7-2CB2-40EF-973B-E1C07B13AB15}" type="presParOf" srcId="{ABADAC07-B078-4C02-B58F-DDC0363CA075}" destId="{1A38C338-14D8-49AF-BA62-C0A43DE69533}" srcOrd="1" destOrd="0" presId="urn:microsoft.com/office/officeart/2005/8/layout/pyramid1"/>
    <dgm:cxn modelId="{F87AACC3-DC3E-4F5C-A40F-5B110585A350}" type="presParOf" srcId="{1A38C338-14D8-49AF-BA62-C0A43DE69533}" destId="{E7191644-2176-4BFD-8544-A17C2C664C86}" srcOrd="0" destOrd="0" presId="urn:microsoft.com/office/officeart/2005/8/layout/pyramid1"/>
    <dgm:cxn modelId="{7696F8F4-E94E-44CD-B5A3-23B9EFA1A430}" type="presParOf" srcId="{1A38C338-14D8-49AF-BA62-C0A43DE69533}" destId="{F3B9C7DA-8416-431E-9CA3-89CF65ACB438}" srcOrd="1" destOrd="0" presId="urn:microsoft.com/office/officeart/2005/8/layout/pyramid1"/>
    <dgm:cxn modelId="{766785FF-310C-4371-8E58-88AC7A3CA7A6}" type="presParOf" srcId="{ABADAC07-B078-4C02-B58F-DDC0363CA075}" destId="{0F61C53B-08F7-43F2-AD19-B959E6339002}" srcOrd="2" destOrd="0" presId="urn:microsoft.com/office/officeart/2005/8/layout/pyramid1"/>
    <dgm:cxn modelId="{824C4A68-7388-4DE4-96B4-D1A4408B89C3}" type="presParOf" srcId="{0F61C53B-08F7-43F2-AD19-B959E6339002}" destId="{27FB8505-CD17-4CF4-AC06-CC2D0B2093DE}" srcOrd="0" destOrd="0" presId="urn:microsoft.com/office/officeart/2005/8/layout/pyramid1"/>
    <dgm:cxn modelId="{E3138B33-4049-4C92-B761-AA995228791F}" type="presParOf" srcId="{0F61C53B-08F7-43F2-AD19-B959E6339002}" destId="{A3684E0E-64FD-4F24-B201-02AB5FBC8A19}"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23CA8FF-E662-4FB7-AF98-F658C9822665}" type="doc">
      <dgm:prSet loTypeId="urn:microsoft.com/office/officeart/2005/8/layout/hierarchy4" loCatId="hierarchy" qsTypeId="urn:microsoft.com/office/officeart/2005/8/quickstyle/3d1" qsCatId="3D" csTypeId="urn:microsoft.com/office/officeart/2005/8/colors/colorful5" csCatId="colorful" phldr="1"/>
      <dgm:spPr/>
      <dgm:t>
        <a:bodyPr/>
        <a:lstStyle/>
        <a:p>
          <a:endParaRPr lang="es-EC"/>
        </a:p>
      </dgm:t>
    </dgm:pt>
    <dgm:pt modelId="{4B1C442E-4A8D-40BF-B5C6-E9233C557BF4}">
      <dgm:prSet phldrT="[Texto]" custT="1"/>
      <dgm:spPr/>
      <dgm:t>
        <a:bodyPr/>
        <a:lstStyle/>
        <a:p>
          <a:pPr algn="just"/>
          <a:endParaRPr lang="es-EC" sz="1400" b="1" dirty="0" smtClean="0">
            <a:solidFill>
              <a:schemeClr val="bg1"/>
            </a:solidFill>
            <a:latin typeface="Arial" pitchFamily="34" charset="0"/>
            <a:cs typeface="Arial" pitchFamily="34" charset="0"/>
          </a:endParaRPr>
        </a:p>
        <a:p>
          <a:pPr algn="just"/>
          <a:r>
            <a:rPr lang="es-EC" sz="1400" b="1" dirty="0" smtClean="0">
              <a:solidFill>
                <a:srgbClr val="FFFF00"/>
              </a:solidFill>
              <a:latin typeface="Arial" pitchFamily="34" charset="0"/>
              <a:cs typeface="Arial" pitchFamily="34" charset="0"/>
            </a:rPr>
            <a:t>A pesar de existir y ejecutar algunas directrices para la seguridad  y protección del Puerto de Manta, se evidencia una seguridad deficiente, </a:t>
          </a:r>
          <a:r>
            <a:rPr lang="es-EC" sz="1400" b="1" dirty="0" smtClean="0">
              <a:solidFill>
                <a:schemeClr val="bg1"/>
              </a:solidFill>
              <a:latin typeface="Arial" pitchFamily="34" charset="0"/>
              <a:cs typeface="Arial" pitchFamily="34" charset="0"/>
            </a:rPr>
            <a:t>(materializado en el fácil acceso de personas ajenas a las instalaciones de la institución) lo que incrementa las vulnerabilidades del Puerto, por lo que es necesario:</a:t>
          </a:r>
        </a:p>
        <a:p>
          <a:pPr algn="just"/>
          <a:endParaRPr lang="es-EC" sz="1400" dirty="0">
            <a:solidFill>
              <a:schemeClr val="bg1"/>
            </a:solidFill>
            <a:latin typeface="Arial" pitchFamily="34" charset="0"/>
            <a:cs typeface="Arial" pitchFamily="34" charset="0"/>
          </a:endParaRPr>
        </a:p>
      </dgm:t>
    </dgm:pt>
    <dgm:pt modelId="{790E2999-41BF-4F8C-810B-F49151481370}" type="parTrans" cxnId="{34444C00-F249-48A9-820B-EFE1F1E3F257}">
      <dgm:prSet/>
      <dgm:spPr/>
      <dgm:t>
        <a:bodyPr/>
        <a:lstStyle/>
        <a:p>
          <a:endParaRPr lang="es-EC">
            <a:latin typeface="Arial" pitchFamily="34" charset="0"/>
            <a:cs typeface="Arial" pitchFamily="34" charset="0"/>
          </a:endParaRPr>
        </a:p>
      </dgm:t>
    </dgm:pt>
    <dgm:pt modelId="{098F0A48-BA66-4245-88A8-6082C02335FA}" type="sibTrans" cxnId="{34444C00-F249-48A9-820B-EFE1F1E3F257}">
      <dgm:prSet/>
      <dgm:spPr/>
      <dgm:t>
        <a:bodyPr/>
        <a:lstStyle/>
        <a:p>
          <a:endParaRPr lang="es-EC">
            <a:latin typeface="Arial" pitchFamily="34" charset="0"/>
            <a:cs typeface="Arial" pitchFamily="34" charset="0"/>
          </a:endParaRPr>
        </a:p>
      </dgm:t>
    </dgm:pt>
    <dgm:pt modelId="{6C2E5465-22F3-4020-823B-7E42CF9401B6}" type="pres">
      <dgm:prSet presAssocID="{023CA8FF-E662-4FB7-AF98-F658C9822665}" presName="Name0" presStyleCnt="0">
        <dgm:presLayoutVars>
          <dgm:chPref val="1"/>
          <dgm:dir/>
          <dgm:animOne val="branch"/>
          <dgm:animLvl val="lvl"/>
          <dgm:resizeHandles/>
        </dgm:presLayoutVars>
      </dgm:prSet>
      <dgm:spPr/>
      <dgm:t>
        <a:bodyPr/>
        <a:lstStyle/>
        <a:p>
          <a:endParaRPr lang="es-AR"/>
        </a:p>
      </dgm:t>
    </dgm:pt>
    <dgm:pt modelId="{249FC703-06C5-4EE3-AAD2-A9BD763F89FA}" type="pres">
      <dgm:prSet presAssocID="{4B1C442E-4A8D-40BF-B5C6-E9233C557BF4}" presName="vertOne" presStyleCnt="0"/>
      <dgm:spPr/>
      <dgm:t>
        <a:bodyPr/>
        <a:lstStyle/>
        <a:p>
          <a:endParaRPr lang="en-US"/>
        </a:p>
      </dgm:t>
    </dgm:pt>
    <dgm:pt modelId="{5FFCBAE6-B9FA-455D-8F83-8FD993015F96}" type="pres">
      <dgm:prSet presAssocID="{4B1C442E-4A8D-40BF-B5C6-E9233C557BF4}" presName="txOne" presStyleLbl="node0" presStyleIdx="0" presStyleCnt="1" custScaleY="100000" custLinFactNeighborX="-49" custLinFactNeighborY="-7692">
        <dgm:presLayoutVars>
          <dgm:chPref val="3"/>
        </dgm:presLayoutVars>
      </dgm:prSet>
      <dgm:spPr/>
      <dgm:t>
        <a:bodyPr/>
        <a:lstStyle/>
        <a:p>
          <a:endParaRPr lang="es-EC"/>
        </a:p>
      </dgm:t>
    </dgm:pt>
    <dgm:pt modelId="{B1FA4FA0-4557-47E9-9155-E803EE3484D6}" type="pres">
      <dgm:prSet presAssocID="{4B1C442E-4A8D-40BF-B5C6-E9233C557BF4}" presName="horzOne" presStyleCnt="0"/>
      <dgm:spPr/>
      <dgm:t>
        <a:bodyPr/>
        <a:lstStyle/>
        <a:p>
          <a:endParaRPr lang="en-US"/>
        </a:p>
      </dgm:t>
    </dgm:pt>
  </dgm:ptLst>
  <dgm:cxnLst>
    <dgm:cxn modelId="{4BE18E62-68CD-4B91-A7F6-1415651E7184}" type="presOf" srcId="{4B1C442E-4A8D-40BF-B5C6-E9233C557BF4}" destId="{5FFCBAE6-B9FA-455D-8F83-8FD993015F96}" srcOrd="0" destOrd="0" presId="urn:microsoft.com/office/officeart/2005/8/layout/hierarchy4"/>
    <dgm:cxn modelId="{50B8FBDE-D044-431B-A6AE-31FEB71A1DB7}" type="presOf" srcId="{023CA8FF-E662-4FB7-AF98-F658C9822665}" destId="{6C2E5465-22F3-4020-823B-7E42CF9401B6}" srcOrd="0" destOrd="0" presId="urn:microsoft.com/office/officeart/2005/8/layout/hierarchy4"/>
    <dgm:cxn modelId="{34444C00-F249-48A9-820B-EFE1F1E3F257}" srcId="{023CA8FF-E662-4FB7-AF98-F658C9822665}" destId="{4B1C442E-4A8D-40BF-B5C6-E9233C557BF4}" srcOrd="0" destOrd="0" parTransId="{790E2999-41BF-4F8C-810B-F49151481370}" sibTransId="{098F0A48-BA66-4245-88A8-6082C02335FA}"/>
    <dgm:cxn modelId="{1B445B55-C225-4537-8F5F-D34F8E8E5064}" type="presParOf" srcId="{6C2E5465-22F3-4020-823B-7E42CF9401B6}" destId="{249FC703-06C5-4EE3-AAD2-A9BD763F89FA}" srcOrd="0" destOrd="0" presId="urn:microsoft.com/office/officeart/2005/8/layout/hierarchy4"/>
    <dgm:cxn modelId="{F693C9A8-592B-492A-A818-0B82A186443F}" type="presParOf" srcId="{249FC703-06C5-4EE3-AAD2-A9BD763F89FA}" destId="{5FFCBAE6-B9FA-455D-8F83-8FD993015F96}" srcOrd="0" destOrd="0" presId="urn:microsoft.com/office/officeart/2005/8/layout/hierarchy4"/>
    <dgm:cxn modelId="{1B76D0BF-64B0-4367-AB8A-156843230162}" type="presParOf" srcId="{249FC703-06C5-4EE3-AAD2-A9BD763F89FA}" destId="{B1FA4FA0-4557-47E9-9155-E803EE3484D6}" srcOrd="1" destOrd="0" presId="urn:microsoft.com/office/officeart/2005/8/layout/hierarchy4"/>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9DD8DBF-94DE-4C17-BCC0-805913223039}" type="doc">
      <dgm:prSet loTypeId="urn:microsoft.com/office/officeart/2005/8/layout/process4" loCatId="list" qsTypeId="urn:microsoft.com/office/officeart/2005/8/quickstyle/3d1" qsCatId="3D" csTypeId="urn:microsoft.com/office/officeart/2005/8/colors/colorful5" csCatId="colorful" phldr="1"/>
      <dgm:spPr/>
      <dgm:t>
        <a:bodyPr/>
        <a:lstStyle/>
        <a:p>
          <a:endParaRPr lang="en-US"/>
        </a:p>
      </dgm:t>
    </dgm:pt>
    <dgm:pt modelId="{B334C794-6732-4F76-B7AB-7A17D53CDDD0}">
      <dgm:prSet phldrT="[Texto]" custT="1"/>
      <dgm:spPr/>
      <dgm:t>
        <a:bodyPr/>
        <a:lstStyle/>
        <a:p>
          <a:r>
            <a:rPr lang="es-EC" sz="2400" dirty="0" smtClean="0">
              <a:latin typeface="Arial" pitchFamily="34" charset="0"/>
              <a:cs typeface="Arial" pitchFamily="34" charset="0"/>
            </a:rPr>
            <a:t>GENERAL</a:t>
          </a:r>
          <a:endParaRPr lang="en-US" sz="2400" dirty="0">
            <a:latin typeface="Arial" pitchFamily="34" charset="0"/>
            <a:cs typeface="Arial" pitchFamily="34" charset="0"/>
          </a:endParaRPr>
        </a:p>
      </dgm:t>
    </dgm:pt>
    <dgm:pt modelId="{4A16EEE8-8AAF-4FF5-B547-4AD79DB6DFCF}" type="parTrans" cxnId="{C510BC41-A30E-4ACA-AE69-0DBAD913ABE8}">
      <dgm:prSet/>
      <dgm:spPr/>
      <dgm:t>
        <a:bodyPr/>
        <a:lstStyle/>
        <a:p>
          <a:endParaRPr lang="en-US"/>
        </a:p>
      </dgm:t>
    </dgm:pt>
    <dgm:pt modelId="{C00ED944-E8DA-48FE-8031-E3309124F673}" type="sibTrans" cxnId="{C510BC41-A30E-4ACA-AE69-0DBAD913ABE8}">
      <dgm:prSet/>
      <dgm:spPr/>
      <dgm:t>
        <a:bodyPr/>
        <a:lstStyle/>
        <a:p>
          <a:endParaRPr lang="en-US"/>
        </a:p>
      </dgm:t>
    </dgm:pt>
    <dgm:pt modelId="{FF516020-2915-428C-916E-984400CBCB93}">
      <dgm:prSet phldrT="[Texto]"/>
      <dgm:spPr/>
      <dgm:t>
        <a:bodyPr/>
        <a:lstStyle/>
        <a:p>
          <a:pPr algn="just"/>
          <a:r>
            <a:rPr lang="es-EC" dirty="0" smtClean="0">
              <a:latin typeface="Arial" pitchFamily="34" charset="0"/>
              <a:cs typeface="Arial" pitchFamily="34" charset="0"/>
            </a:rPr>
            <a:t>Proponer un Plan de Protección y Seguridad para el Puerto de Manta, que permita identificar, analizar, gestionar y prevenir riesgos de origen natural y antrópico desde la concepción de seguridad física.                                                          </a:t>
          </a:r>
          <a:endParaRPr lang="en-US" dirty="0">
            <a:latin typeface="Arial" pitchFamily="34" charset="0"/>
            <a:cs typeface="Arial" pitchFamily="34" charset="0"/>
          </a:endParaRPr>
        </a:p>
      </dgm:t>
    </dgm:pt>
    <dgm:pt modelId="{875C53FA-C317-4DD9-980F-17A21F4AECBB}" type="parTrans" cxnId="{9DEC8F2B-1C46-4D0C-A294-C85F63C50BDB}">
      <dgm:prSet/>
      <dgm:spPr/>
      <dgm:t>
        <a:bodyPr/>
        <a:lstStyle/>
        <a:p>
          <a:endParaRPr lang="en-US"/>
        </a:p>
      </dgm:t>
    </dgm:pt>
    <dgm:pt modelId="{0B52514E-4995-4860-BCEB-ACE7F0BB2F23}" type="sibTrans" cxnId="{9DEC8F2B-1C46-4D0C-A294-C85F63C50BDB}">
      <dgm:prSet/>
      <dgm:spPr/>
      <dgm:t>
        <a:bodyPr/>
        <a:lstStyle/>
        <a:p>
          <a:endParaRPr lang="en-US"/>
        </a:p>
      </dgm:t>
    </dgm:pt>
    <dgm:pt modelId="{30A76642-5B10-4FC1-B08F-64DCEA02B5B0}" type="pres">
      <dgm:prSet presAssocID="{19DD8DBF-94DE-4C17-BCC0-805913223039}" presName="Name0" presStyleCnt="0">
        <dgm:presLayoutVars>
          <dgm:dir/>
          <dgm:animLvl val="lvl"/>
          <dgm:resizeHandles val="exact"/>
        </dgm:presLayoutVars>
      </dgm:prSet>
      <dgm:spPr/>
      <dgm:t>
        <a:bodyPr/>
        <a:lstStyle/>
        <a:p>
          <a:endParaRPr lang="en-US"/>
        </a:p>
      </dgm:t>
    </dgm:pt>
    <dgm:pt modelId="{B5FA0F68-03B7-4B0E-A15C-921E549D4FC5}" type="pres">
      <dgm:prSet presAssocID="{B334C794-6732-4F76-B7AB-7A17D53CDDD0}" presName="boxAndChildren" presStyleCnt="0"/>
      <dgm:spPr/>
    </dgm:pt>
    <dgm:pt modelId="{3BFD9E5A-7764-475D-B88B-DC72CAA5DF75}" type="pres">
      <dgm:prSet presAssocID="{B334C794-6732-4F76-B7AB-7A17D53CDDD0}" presName="parentTextBox" presStyleLbl="node1" presStyleIdx="0" presStyleCnt="1"/>
      <dgm:spPr/>
      <dgm:t>
        <a:bodyPr/>
        <a:lstStyle/>
        <a:p>
          <a:endParaRPr lang="en-US"/>
        </a:p>
      </dgm:t>
    </dgm:pt>
    <dgm:pt modelId="{7CFD3D8E-EA8A-4665-8CC3-58E2935D9469}" type="pres">
      <dgm:prSet presAssocID="{B334C794-6732-4F76-B7AB-7A17D53CDDD0}" presName="entireBox" presStyleLbl="node1" presStyleIdx="0" presStyleCnt="1" custLinFactNeighborX="19424" custLinFactNeighborY="-3196"/>
      <dgm:spPr/>
      <dgm:t>
        <a:bodyPr/>
        <a:lstStyle/>
        <a:p>
          <a:endParaRPr lang="en-US"/>
        </a:p>
      </dgm:t>
    </dgm:pt>
    <dgm:pt modelId="{4161F0BD-AC2B-4F19-9296-97CCBFE00648}" type="pres">
      <dgm:prSet presAssocID="{B334C794-6732-4F76-B7AB-7A17D53CDDD0}" presName="descendantBox" presStyleCnt="0"/>
      <dgm:spPr/>
    </dgm:pt>
    <dgm:pt modelId="{798060DE-0D08-44C5-84FC-FABE6A474D4A}" type="pres">
      <dgm:prSet presAssocID="{FF516020-2915-428C-916E-984400CBCB93}" presName="childTextBox" presStyleLbl="fgAccFollowNode1" presStyleIdx="0" presStyleCnt="1" custScaleY="163994">
        <dgm:presLayoutVars>
          <dgm:bulletEnabled val="1"/>
        </dgm:presLayoutVars>
      </dgm:prSet>
      <dgm:spPr/>
      <dgm:t>
        <a:bodyPr/>
        <a:lstStyle/>
        <a:p>
          <a:endParaRPr lang="en-US"/>
        </a:p>
      </dgm:t>
    </dgm:pt>
  </dgm:ptLst>
  <dgm:cxnLst>
    <dgm:cxn modelId="{F14F926D-777B-4B66-B8AC-1C225840AC5E}" type="presOf" srcId="{FF516020-2915-428C-916E-984400CBCB93}" destId="{798060DE-0D08-44C5-84FC-FABE6A474D4A}" srcOrd="0" destOrd="0" presId="urn:microsoft.com/office/officeart/2005/8/layout/process4"/>
    <dgm:cxn modelId="{5AD274EF-3F06-4E91-9E61-37D76B9EEB73}" type="presOf" srcId="{B334C794-6732-4F76-B7AB-7A17D53CDDD0}" destId="{3BFD9E5A-7764-475D-B88B-DC72CAA5DF75}" srcOrd="0" destOrd="0" presId="urn:microsoft.com/office/officeart/2005/8/layout/process4"/>
    <dgm:cxn modelId="{C510BC41-A30E-4ACA-AE69-0DBAD913ABE8}" srcId="{19DD8DBF-94DE-4C17-BCC0-805913223039}" destId="{B334C794-6732-4F76-B7AB-7A17D53CDDD0}" srcOrd="0" destOrd="0" parTransId="{4A16EEE8-8AAF-4FF5-B547-4AD79DB6DFCF}" sibTransId="{C00ED944-E8DA-48FE-8031-E3309124F673}"/>
    <dgm:cxn modelId="{5144E170-C547-46DE-B6C7-B553127D639E}" type="presOf" srcId="{19DD8DBF-94DE-4C17-BCC0-805913223039}" destId="{30A76642-5B10-4FC1-B08F-64DCEA02B5B0}" srcOrd="0" destOrd="0" presId="urn:microsoft.com/office/officeart/2005/8/layout/process4"/>
    <dgm:cxn modelId="{9DEC8F2B-1C46-4D0C-A294-C85F63C50BDB}" srcId="{B334C794-6732-4F76-B7AB-7A17D53CDDD0}" destId="{FF516020-2915-428C-916E-984400CBCB93}" srcOrd="0" destOrd="0" parTransId="{875C53FA-C317-4DD9-980F-17A21F4AECBB}" sibTransId="{0B52514E-4995-4860-BCEB-ACE7F0BB2F23}"/>
    <dgm:cxn modelId="{B7F32483-1708-40C2-B167-33FD55F7247E}" type="presOf" srcId="{B334C794-6732-4F76-B7AB-7A17D53CDDD0}" destId="{7CFD3D8E-EA8A-4665-8CC3-58E2935D9469}" srcOrd="1" destOrd="0" presId="urn:microsoft.com/office/officeart/2005/8/layout/process4"/>
    <dgm:cxn modelId="{25D754C4-A29B-4F0A-B179-096EC45DFC6D}" type="presParOf" srcId="{30A76642-5B10-4FC1-B08F-64DCEA02B5B0}" destId="{B5FA0F68-03B7-4B0E-A15C-921E549D4FC5}" srcOrd="0" destOrd="0" presId="urn:microsoft.com/office/officeart/2005/8/layout/process4"/>
    <dgm:cxn modelId="{152B86A9-4697-49BF-B27D-39FE4A945B8E}" type="presParOf" srcId="{B5FA0F68-03B7-4B0E-A15C-921E549D4FC5}" destId="{3BFD9E5A-7764-475D-B88B-DC72CAA5DF75}" srcOrd="0" destOrd="0" presId="urn:microsoft.com/office/officeart/2005/8/layout/process4"/>
    <dgm:cxn modelId="{FCBF27B0-87D6-4327-A2A3-3B18D0FA6D7D}" type="presParOf" srcId="{B5FA0F68-03B7-4B0E-A15C-921E549D4FC5}" destId="{7CFD3D8E-EA8A-4665-8CC3-58E2935D9469}" srcOrd="1" destOrd="0" presId="urn:microsoft.com/office/officeart/2005/8/layout/process4"/>
    <dgm:cxn modelId="{DCE8E44C-3443-49AF-A896-3CCE29CB96A2}" type="presParOf" srcId="{B5FA0F68-03B7-4B0E-A15C-921E549D4FC5}" destId="{4161F0BD-AC2B-4F19-9296-97CCBFE00648}" srcOrd="2" destOrd="0" presId="urn:microsoft.com/office/officeart/2005/8/layout/process4"/>
    <dgm:cxn modelId="{6163E245-1B6D-4E79-AACB-95FA413F802B}" type="presParOf" srcId="{4161F0BD-AC2B-4F19-9296-97CCBFE00648}" destId="{798060DE-0D08-44C5-84FC-FABE6A474D4A}"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9DD8DBF-94DE-4C17-BCC0-805913223039}" type="doc">
      <dgm:prSet loTypeId="urn:microsoft.com/office/officeart/2005/8/layout/process4" loCatId="list" qsTypeId="urn:microsoft.com/office/officeart/2005/8/quickstyle/3d2" qsCatId="3D" csTypeId="urn:microsoft.com/office/officeart/2005/8/colors/colorful4" csCatId="colorful" phldr="1"/>
      <dgm:spPr/>
      <dgm:t>
        <a:bodyPr/>
        <a:lstStyle/>
        <a:p>
          <a:endParaRPr lang="en-US"/>
        </a:p>
      </dgm:t>
    </dgm:pt>
    <dgm:pt modelId="{B334C794-6732-4F76-B7AB-7A17D53CDDD0}">
      <dgm:prSet phldrT="[Texto]" custT="1"/>
      <dgm:spPr/>
      <dgm:t>
        <a:bodyPr/>
        <a:lstStyle/>
        <a:p>
          <a:r>
            <a:rPr lang="es-EC" sz="2400" dirty="0" smtClean="0">
              <a:latin typeface="Arial" pitchFamily="34" charset="0"/>
              <a:cs typeface="Arial" pitchFamily="34" charset="0"/>
            </a:rPr>
            <a:t>ESPECÍFICOS</a:t>
          </a:r>
          <a:endParaRPr lang="en-US" sz="2400" dirty="0">
            <a:latin typeface="Arial" pitchFamily="34" charset="0"/>
            <a:cs typeface="Arial" pitchFamily="34" charset="0"/>
          </a:endParaRPr>
        </a:p>
      </dgm:t>
    </dgm:pt>
    <dgm:pt modelId="{4A16EEE8-8AAF-4FF5-B547-4AD79DB6DFCF}" type="parTrans" cxnId="{C510BC41-A30E-4ACA-AE69-0DBAD913ABE8}">
      <dgm:prSet/>
      <dgm:spPr/>
      <dgm:t>
        <a:bodyPr/>
        <a:lstStyle/>
        <a:p>
          <a:endParaRPr lang="en-US"/>
        </a:p>
      </dgm:t>
    </dgm:pt>
    <dgm:pt modelId="{C00ED944-E8DA-48FE-8031-E3309124F673}" type="sibTrans" cxnId="{C510BC41-A30E-4ACA-AE69-0DBAD913ABE8}">
      <dgm:prSet/>
      <dgm:spPr/>
      <dgm:t>
        <a:bodyPr/>
        <a:lstStyle/>
        <a:p>
          <a:endParaRPr lang="en-US"/>
        </a:p>
      </dgm:t>
    </dgm:pt>
    <dgm:pt modelId="{5D5AD2CB-1FB0-4137-9432-28D3583AF4F7}">
      <dgm:prSet custT="1"/>
      <dgm:spPr/>
      <dgm:t>
        <a:bodyPr/>
        <a:lstStyle/>
        <a:p>
          <a:pPr algn="just"/>
          <a:r>
            <a:rPr lang="es-EC" sz="1400" dirty="0" smtClean="0">
              <a:latin typeface="Arial" pitchFamily="34" charset="0"/>
              <a:cs typeface="Arial" pitchFamily="34" charset="0"/>
            </a:rPr>
            <a:t>Proponer un Plan de Seguridad que actué sobre los riesgos identificados</a:t>
          </a:r>
          <a:r>
            <a:rPr lang="es-ES" sz="1400" dirty="0" smtClean="0">
              <a:latin typeface="Arial" pitchFamily="34" charset="0"/>
              <a:cs typeface="Arial" pitchFamily="34" charset="0"/>
            </a:rPr>
            <a:t>.</a:t>
          </a:r>
          <a:endParaRPr lang="en-US" sz="1400" dirty="0">
            <a:latin typeface="Arial" pitchFamily="34" charset="0"/>
            <a:cs typeface="Arial" pitchFamily="34" charset="0"/>
          </a:endParaRPr>
        </a:p>
      </dgm:t>
    </dgm:pt>
    <dgm:pt modelId="{D29C3D25-F3C3-4930-A0B3-653D3D38CF2A}" type="parTrans" cxnId="{9799F6FC-1728-43E7-87BE-90BC41E161DF}">
      <dgm:prSet/>
      <dgm:spPr/>
      <dgm:t>
        <a:bodyPr/>
        <a:lstStyle/>
        <a:p>
          <a:endParaRPr lang="en-US"/>
        </a:p>
      </dgm:t>
    </dgm:pt>
    <dgm:pt modelId="{5F0265D1-995D-4847-9ECB-76A46FF0D397}" type="sibTrans" cxnId="{9799F6FC-1728-43E7-87BE-90BC41E161DF}">
      <dgm:prSet/>
      <dgm:spPr/>
      <dgm:t>
        <a:bodyPr/>
        <a:lstStyle/>
        <a:p>
          <a:endParaRPr lang="en-US"/>
        </a:p>
      </dgm:t>
    </dgm:pt>
    <dgm:pt modelId="{21795810-E5E5-4230-A6FF-2D1921A922E1}">
      <dgm:prSet phldrT="[Texto]" custT="1"/>
      <dgm:spPr/>
      <dgm:t>
        <a:bodyPr/>
        <a:lstStyle/>
        <a:p>
          <a:pPr algn="just"/>
          <a:r>
            <a:rPr lang="es-EC" sz="1400" dirty="0" smtClean="0">
              <a:latin typeface="Arial" pitchFamily="34" charset="0"/>
              <a:cs typeface="Arial" pitchFamily="34" charset="0"/>
            </a:rPr>
            <a:t>Desarrollar un diagnóstico del Plan de seguridad física del Puerto de Manta</a:t>
          </a:r>
          <a:endParaRPr lang="en-US" sz="1400" dirty="0">
            <a:latin typeface="Arial" pitchFamily="34" charset="0"/>
            <a:cs typeface="Arial" pitchFamily="34" charset="0"/>
          </a:endParaRPr>
        </a:p>
      </dgm:t>
    </dgm:pt>
    <dgm:pt modelId="{BFB12951-02BC-4B39-B7DB-CC19DFFCC0C4}" type="sibTrans" cxnId="{63CC7563-65E8-4C69-B2C5-C8DA4A9FC44A}">
      <dgm:prSet/>
      <dgm:spPr/>
      <dgm:t>
        <a:bodyPr/>
        <a:lstStyle/>
        <a:p>
          <a:endParaRPr lang="en-US"/>
        </a:p>
      </dgm:t>
    </dgm:pt>
    <dgm:pt modelId="{51256892-349C-48EA-94F1-571C0FDEB07B}" type="parTrans" cxnId="{63CC7563-65E8-4C69-B2C5-C8DA4A9FC44A}">
      <dgm:prSet/>
      <dgm:spPr/>
      <dgm:t>
        <a:bodyPr/>
        <a:lstStyle/>
        <a:p>
          <a:endParaRPr lang="en-US"/>
        </a:p>
      </dgm:t>
    </dgm:pt>
    <dgm:pt modelId="{EC347F04-72B1-495E-B00F-73C73FC61BD7}">
      <dgm:prSet phldrT="[Texto]" custT="1"/>
      <dgm:spPr/>
      <dgm:t>
        <a:bodyPr/>
        <a:lstStyle/>
        <a:p>
          <a:pPr algn="just"/>
          <a:r>
            <a:rPr lang="es-EC" sz="1400" dirty="0" smtClean="0">
              <a:latin typeface="Arial" pitchFamily="34" charset="0"/>
              <a:cs typeface="Arial" pitchFamily="34" charset="0"/>
            </a:rPr>
            <a:t>Identificar y analizar los riesgos (</a:t>
          </a:r>
          <a:r>
            <a:rPr lang="es-EC" sz="1400" b="1" dirty="0" smtClean="0">
              <a:solidFill>
                <a:schemeClr val="tx1"/>
              </a:solidFill>
              <a:latin typeface="Arial" pitchFamily="34" charset="0"/>
              <a:cs typeface="Arial" pitchFamily="34" charset="0"/>
            </a:rPr>
            <a:t>posibles tsunamis y actividades de narcotráfico</a:t>
          </a:r>
          <a:r>
            <a:rPr lang="es-EC" sz="1400" dirty="0" smtClean="0">
              <a:latin typeface="Arial" pitchFamily="34" charset="0"/>
              <a:cs typeface="Arial" pitchFamily="34" charset="0"/>
            </a:rPr>
            <a:t>)  existentes en el Puerto de Manta. </a:t>
          </a:r>
          <a:r>
            <a:rPr lang="es-ES" sz="1400" dirty="0" smtClean="0">
              <a:latin typeface="Arial" pitchFamily="34" charset="0"/>
              <a:cs typeface="Arial" pitchFamily="34" charset="0"/>
            </a:rPr>
            <a:t>.</a:t>
          </a:r>
          <a:endParaRPr lang="en-US" sz="1400" dirty="0">
            <a:latin typeface="Arial" pitchFamily="34" charset="0"/>
            <a:cs typeface="Arial" pitchFamily="34" charset="0"/>
          </a:endParaRPr>
        </a:p>
      </dgm:t>
    </dgm:pt>
    <dgm:pt modelId="{4ADC81F7-8300-4C68-9D7C-93C355FC4973}" type="sibTrans" cxnId="{2B6B3AAC-2FD4-4ADB-9004-B836A0BD5FAD}">
      <dgm:prSet/>
      <dgm:spPr/>
      <dgm:t>
        <a:bodyPr/>
        <a:lstStyle/>
        <a:p>
          <a:endParaRPr lang="en-US"/>
        </a:p>
      </dgm:t>
    </dgm:pt>
    <dgm:pt modelId="{C8CDF4DB-5B1E-4EDC-B80E-C871B47F3F7F}" type="parTrans" cxnId="{2B6B3AAC-2FD4-4ADB-9004-B836A0BD5FAD}">
      <dgm:prSet/>
      <dgm:spPr/>
      <dgm:t>
        <a:bodyPr/>
        <a:lstStyle/>
        <a:p>
          <a:endParaRPr lang="en-US"/>
        </a:p>
      </dgm:t>
    </dgm:pt>
    <dgm:pt modelId="{30A76642-5B10-4FC1-B08F-64DCEA02B5B0}" type="pres">
      <dgm:prSet presAssocID="{19DD8DBF-94DE-4C17-BCC0-805913223039}" presName="Name0" presStyleCnt="0">
        <dgm:presLayoutVars>
          <dgm:dir/>
          <dgm:animLvl val="lvl"/>
          <dgm:resizeHandles val="exact"/>
        </dgm:presLayoutVars>
      </dgm:prSet>
      <dgm:spPr/>
      <dgm:t>
        <a:bodyPr/>
        <a:lstStyle/>
        <a:p>
          <a:endParaRPr lang="en-US"/>
        </a:p>
      </dgm:t>
    </dgm:pt>
    <dgm:pt modelId="{B5FA0F68-03B7-4B0E-A15C-921E549D4FC5}" type="pres">
      <dgm:prSet presAssocID="{B334C794-6732-4F76-B7AB-7A17D53CDDD0}" presName="boxAndChildren" presStyleCnt="0"/>
      <dgm:spPr/>
    </dgm:pt>
    <dgm:pt modelId="{3BFD9E5A-7764-475D-B88B-DC72CAA5DF75}" type="pres">
      <dgm:prSet presAssocID="{B334C794-6732-4F76-B7AB-7A17D53CDDD0}" presName="parentTextBox" presStyleLbl="node1" presStyleIdx="0" presStyleCnt="1"/>
      <dgm:spPr/>
      <dgm:t>
        <a:bodyPr/>
        <a:lstStyle/>
        <a:p>
          <a:endParaRPr lang="en-US"/>
        </a:p>
      </dgm:t>
    </dgm:pt>
    <dgm:pt modelId="{7CFD3D8E-EA8A-4665-8CC3-58E2935D9469}" type="pres">
      <dgm:prSet presAssocID="{B334C794-6732-4F76-B7AB-7A17D53CDDD0}" presName="entireBox" presStyleLbl="node1" presStyleIdx="0" presStyleCnt="1" custScaleY="130779" custLinFactNeighborX="971" custLinFactNeighborY="-2111"/>
      <dgm:spPr/>
      <dgm:t>
        <a:bodyPr/>
        <a:lstStyle/>
        <a:p>
          <a:endParaRPr lang="en-US"/>
        </a:p>
      </dgm:t>
    </dgm:pt>
    <dgm:pt modelId="{4161F0BD-AC2B-4F19-9296-97CCBFE00648}" type="pres">
      <dgm:prSet presAssocID="{B334C794-6732-4F76-B7AB-7A17D53CDDD0}" presName="descendantBox" presStyleCnt="0"/>
      <dgm:spPr/>
    </dgm:pt>
    <dgm:pt modelId="{7B250F96-32F4-4B27-91DD-01210BF8D80B}" type="pres">
      <dgm:prSet presAssocID="{21795810-E5E5-4230-A6FF-2D1921A922E1}" presName="childTextBox" presStyleLbl="fgAccFollowNode1" presStyleIdx="0" presStyleCnt="3" custScaleY="175398">
        <dgm:presLayoutVars>
          <dgm:bulletEnabled val="1"/>
        </dgm:presLayoutVars>
      </dgm:prSet>
      <dgm:spPr/>
      <dgm:t>
        <a:bodyPr/>
        <a:lstStyle/>
        <a:p>
          <a:endParaRPr lang="en-US"/>
        </a:p>
      </dgm:t>
    </dgm:pt>
    <dgm:pt modelId="{BA4EA397-9FEE-419F-8D1A-993316CEED27}" type="pres">
      <dgm:prSet presAssocID="{EC347F04-72B1-495E-B00F-73C73FC61BD7}" presName="childTextBox" presStyleLbl="fgAccFollowNode1" presStyleIdx="1" presStyleCnt="3" custScaleY="175398">
        <dgm:presLayoutVars>
          <dgm:bulletEnabled val="1"/>
        </dgm:presLayoutVars>
      </dgm:prSet>
      <dgm:spPr/>
      <dgm:t>
        <a:bodyPr/>
        <a:lstStyle/>
        <a:p>
          <a:endParaRPr lang="en-US"/>
        </a:p>
      </dgm:t>
    </dgm:pt>
    <dgm:pt modelId="{39320AE9-245C-4A1C-BA98-5751A4C71294}" type="pres">
      <dgm:prSet presAssocID="{5D5AD2CB-1FB0-4137-9432-28D3583AF4F7}" presName="childTextBox" presStyleLbl="fgAccFollowNode1" presStyleIdx="2" presStyleCnt="3" custScaleY="175398">
        <dgm:presLayoutVars>
          <dgm:bulletEnabled val="1"/>
        </dgm:presLayoutVars>
      </dgm:prSet>
      <dgm:spPr/>
      <dgm:t>
        <a:bodyPr/>
        <a:lstStyle/>
        <a:p>
          <a:endParaRPr lang="en-US"/>
        </a:p>
      </dgm:t>
    </dgm:pt>
  </dgm:ptLst>
  <dgm:cxnLst>
    <dgm:cxn modelId="{813AEAF3-7971-4513-957E-5E2EBCFB602F}" type="presOf" srcId="{B334C794-6732-4F76-B7AB-7A17D53CDDD0}" destId="{7CFD3D8E-EA8A-4665-8CC3-58E2935D9469}" srcOrd="1" destOrd="0" presId="urn:microsoft.com/office/officeart/2005/8/layout/process4"/>
    <dgm:cxn modelId="{D6D3A163-3C48-498B-9D9C-CD1F3E3B66A9}" type="presOf" srcId="{B334C794-6732-4F76-B7AB-7A17D53CDDD0}" destId="{3BFD9E5A-7764-475D-B88B-DC72CAA5DF75}" srcOrd="0" destOrd="0" presId="urn:microsoft.com/office/officeart/2005/8/layout/process4"/>
    <dgm:cxn modelId="{9799F6FC-1728-43E7-87BE-90BC41E161DF}" srcId="{B334C794-6732-4F76-B7AB-7A17D53CDDD0}" destId="{5D5AD2CB-1FB0-4137-9432-28D3583AF4F7}" srcOrd="2" destOrd="0" parTransId="{D29C3D25-F3C3-4930-A0B3-653D3D38CF2A}" sibTransId="{5F0265D1-995D-4847-9ECB-76A46FF0D397}"/>
    <dgm:cxn modelId="{63CC7563-65E8-4C69-B2C5-C8DA4A9FC44A}" srcId="{B334C794-6732-4F76-B7AB-7A17D53CDDD0}" destId="{21795810-E5E5-4230-A6FF-2D1921A922E1}" srcOrd="0" destOrd="0" parTransId="{51256892-349C-48EA-94F1-571C0FDEB07B}" sibTransId="{BFB12951-02BC-4B39-B7DB-CC19DFFCC0C4}"/>
    <dgm:cxn modelId="{839BF157-04E9-45BB-955A-79576C53F318}" type="presOf" srcId="{5D5AD2CB-1FB0-4137-9432-28D3583AF4F7}" destId="{39320AE9-245C-4A1C-BA98-5751A4C71294}" srcOrd="0" destOrd="0" presId="urn:microsoft.com/office/officeart/2005/8/layout/process4"/>
    <dgm:cxn modelId="{C510BC41-A30E-4ACA-AE69-0DBAD913ABE8}" srcId="{19DD8DBF-94DE-4C17-BCC0-805913223039}" destId="{B334C794-6732-4F76-B7AB-7A17D53CDDD0}" srcOrd="0" destOrd="0" parTransId="{4A16EEE8-8AAF-4FF5-B547-4AD79DB6DFCF}" sibTransId="{C00ED944-E8DA-48FE-8031-E3309124F673}"/>
    <dgm:cxn modelId="{99B15250-558B-438A-BFD7-2C9CEB196D71}" type="presOf" srcId="{19DD8DBF-94DE-4C17-BCC0-805913223039}" destId="{30A76642-5B10-4FC1-B08F-64DCEA02B5B0}" srcOrd="0" destOrd="0" presId="urn:microsoft.com/office/officeart/2005/8/layout/process4"/>
    <dgm:cxn modelId="{6E7F8649-CBD9-409F-8641-9F6C037A1422}" type="presOf" srcId="{21795810-E5E5-4230-A6FF-2D1921A922E1}" destId="{7B250F96-32F4-4B27-91DD-01210BF8D80B}" srcOrd="0" destOrd="0" presId="urn:microsoft.com/office/officeart/2005/8/layout/process4"/>
    <dgm:cxn modelId="{2B6B3AAC-2FD4-4ADB-9004-B836A0BD5FAD}" srcId="{B334C794-6732-4F76-B7AB-7A17D53CDDD0}" destId="{EC347F04-72B1-495E-B00F-73C73FC61BD7}" srcOrd="1" destOrd="0" parTransId="{C8CDF4DB-5B1E-4EDC-B80E-C871B47F3F7F}" sibTransId="{4ADC81F7-8300-4C68-9D7C-93C355FC4973}"/>
    <dgm:cxn modelId="{449484D1-C6FF-440E-B56B-9B71663D6C1B}" type="presOf" srcId="{EC347F04-72B1-495E-B00F-73C73FC61BD7}" destId="{BA4EA397-9FEE-419F-8D1A-993316CEED27}" srcOrd="0" destOrd="0" presId="urn:microsoft.com/office/officeart/2005/8/layout/process4"/>
    <dgm:cxn modelId="{3851E698-725D-451B-8119-574738ECD6CF}" type="presParOf" srcId="{30A76642-5B10-4FC1-B08F-64DCEA02B5B0}" destId="{B5FA0F68-03B7-4B0E-A15C-921E549D4FC5}" srcOrd="0" destOrd="0" presId="urn:microsoft.com/office/officeart/2005/8/layout/process4"/>
    <dgm:cxn modelId="{DA29F333-933F-4FAE-A754-A00DC73D88FF}" type="presParOf" srcId="{B5FA0F68-03B7-4B0E-A15C-921E549D4FC5}" destId="{3BFD9E5A-7764-475D-B88B-DC72CAA5DF75}" srcOrd="0" destOrd="0" presId="urn:microsoft.com/office/officeart/2005/8/layout/process4"/>
    <dgm:cxn modelId="{32542AF9-C1FB-4BCC-8039-546BE9AFAB7A}" type="presParOf" srcId="{B5FA0F68-03B7-4B0E-A15C-921E549D4FC5}" destId="{7CFD3D8E-EA8A-4665-8CC3-58E2935D9469}" srcOrd="1" destOrd="0" presId="urn:microsoft.com/office/officeart/2005/8/layout/process4"/>
    <dgm:cxn modelId="{0A401E83-DAB6-461A-AADD-1A9D785A0269}" type="presParOf" srcId="{B5FA0F68-03B7-4B0E-A15C-921E549D4FC5}" destId="{4161F0BD-AC2B-4F19-9296-97CCBFE00648}" srcOrd="2" destOrd="0" presId="urn:microsoft.com/office/officeart/2005/8/layout/process4"/>
    <dgm:cxn modelId="{742B125D-2994-4840-B002-56A6757745E9}" type="presParOf" srcId="{4161F0BD-AC2B-4F19-9296-97CCBFE00648}" destId="{7B250F96-32F4-4B27-91DD-01210BF8D80B}" srcOrd="0" destOrd="0" presId="urn:microsoft.com/office/officeart/2005/8/layout/process4"/>
    <dgm:cxn modelId="{609261E0-0569-4D8F-9108-3742C8D3C2E0}" type="presParOf" srcId="{4161F0BD-AC2B-4F19-9296-97CCBFE00648}" destId="{BA4EA397-9FEE-419F-8D1A-993316CEED27}" srcOrd="1" destOrd="0" presId="urn:microsoft.com/office/officeart/2005/8/layout/process4"/>
    <dgm:cxn modelId="{84C6E303-68E1-4D86-B658-CF0627B018DE}" type="presParOf" srcId="{4161F0BD-AC2B-4F19-9296-97CCBFE00648}" destId="{39320AE9-245C-4A1C-BA98-5751A4C71294}" srcOrd="2" destOrd="0" presId="urn:microsoft.com/office/officeart/2005/8/layout/process4"/>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CF450CC-3601-4129-8702-17DB5D110463}" type="doc">
      <dgm:prSet loTypeId="urn:microsoft.com/office/officeart/2005/8/layout/process4" loCatId="process" qsTypeId="urn:microsoft.com/office/officeart/2005/8/quickstyle/3d2" qsCatId="3D" csTypeId="urn:microsoft.com/office/officeart/2005/8/colors/colorful3" csCatId="colorful" phldr="1"/>
      <dgm:spPr/>
      <dgm:t>
        <a:bodyPr/>
        <a:lstStyle/>
        <a:p>
          <a:endParaRPr lang="en-US"/>
        </a:p>
      </dgm:t>
    </dgm:pt>
    <dgm:pt modelId="{5D9766EF-AD22-4A38-84F8-92A32171E658}">
      <dgm:prSet phldrT="[Texto]" custT="1"/>
      <dgm:spPr/>
      <dgm:t>
        <a:bodyPr/>
        <a:lstStyle/>
        <a:p>
          <a:r>
            <a:rPr lang="es-EC" sz="1400" b="1" dirty="0" smtClean="0">
              <a:latin typeface="Arial" pitchFamily="34" charset="0"/>
              <a:cs typeface="Arial" pitchFamily="34" charset="0"/>
            </a:rPr>
            <a:t>HIPÓTESIS</a:t>
          </a:r>
          <a:endParaRPr lang="en-US" sz="1400" b="1" dirty="0">
            <a:latin typeface="Arial" pitchFamily="34" charset="0"/>
            <a:cs typeface="Arial" pitchFamily="34" charset="0"/>
          </a:endParaRPr>
        </a:p>
      </dgm:t>
    </dgm:pt>
    <dgm:pt modelId="{7908B83B-9117-4679-8824-2C99EE072A30}" type="parTrans" cxnId="{FDC7BC32-40DB-4C61-BFB2-5C43254E85A1}">
      <dgm:prSet/>
      <dgm:spPr/>
      <dgm:t>
        <a:bodyPr/>
        <a:lstStyle/>
        <a:p>
          <a:endParaRPr lang="en-US"/>
        </a:p>
      </dgm:t>
    </dgm:pt>
    <dgm:pt modelId="{ECD08402-C3AF-4A0F-94BF-A08669F18CC3}" type="sibTrans" cxnId="{FDC7BC32-40DB-4C61-BFB2-5C43254E85A1}">
      <dgm:prSet/>
      <dgm:spPr/>
      <dgm:t>
        <a:bodyPr/>
        <a:lstStyle/>
        <a:p>
          <a:endParaRPr lang="en-US"/>
        </a:p>
      </dgm:t>
    </dgm:pt>
    <dgm:pt modelId="{02CD0626-1D14-42F2-845A-2B36F588CC9C}">
      <dgm:prSet phldrT="[Texto]" custT="1"/>
      <dgm:spPr/>
      <dgm:t>
        <a:bodyPr/>
        <a:lstStyle/>
        <a:p>
          <a:r>
            <a:rPr lang="es-EC" sz="1600" dirty="0" smtClean="0">
              <a:latin typeface="Arial" pitchFamily="34" charset="0"/>
              <a:cs typeface="Arial" pitchFamily="34" charset="0"/>
            </a:rPr>
            <a:t>¿El Plan de Protección y Seguridad Física del Puerto de Manta permitirá prevenir y establecer los mecanismos de contingencia ante los riesgos de origen natural y antrópico?  </a:t>
          </a:r>
          <a:r>
            <a:rPr lang="es-ES" sz="1600" dirty="0" smtClean="0">
              <a:latin typeface="Arial" pitchFamily="34" charset="0"/>
              <a:cs typeface="Arial" pitchFamily="34" charset="0"/>
            </a:rPr>
            <a:t> .</a:t>
          </a:r>
          <a:endParaRPr lang="en-US" sz="1600" dirty="0">
            <a:latin typeface="Arial" pitchFamily="34" charset="0"/>
            <a:cs typeface="Arial" pitchFamily="34" charset="0"/>
          </a:endParaRPr>
        </a:p>
      </dgm:t>
    </dgm:pt>
    <dgm:pt modelId="{CF363CBA-5A85-46C7-AAEF-AF8183E28209}" type="parTrans" cxnId="{509B2878-8233-478D-A9A4-35E78DE9CB29}">
      <dgm:prSet/>
      <dgm:spPr/>
      <dgm:t>
        <a:bodyPr/>
        <a:lstStyle/>
        <a:p>
          <a:endParaRPr lang="en-US"/>
        </a:p>
      </dgm:t>
    </dgm:pt>
    <dgm:pt modelId="{B2354CBD-699C-4F34-88EE-297CC0E037EE}" type="sibTrans" cxnId="{509B2878-8233-478D-A9A4-35E78DE9CB29}">
      <dgm:prSet/>
      <dgm:spPr/>
      <dgm:t>
        <a:bodyPr/>
        <a:lstStyle/>
        <a:p>
          <a:endParaRPr lang="en-US"/>
        </a:p>
      </dgm:t>
    </dgm:pt>
    <dgm:pt modelId="{AFCBCF56-1868-4010-B4A5-24BFAE3C0E38}">
      <dgm:prSet phldrT="[Texto]" custT="1"/>
      <dgm:spPr/>
      <dgm:t>
        <a:bodyPr/>
        <a:lstStyle/>
        <a:p>
          <a:r>
            <a:rPr lang="es-EC" sz="1400" b="1" dirty="0" smtClean="0">
              <a:latin typeface="Arial" pitchFamily="34" charset="0"/>
              <a:cs typeface="Arial" pitchFamily="34" charset="0"/>
            </a:rPr>
            <a:t>VARIABLE INDEPENDIENTE</a:t>
          </a:r>
          <a:endParaRPr lang="en-US" sz="1400" b="1" dirty="0">
            <a:latin typeface="Arial" pitchFamily="34" charset="0"/>
            <a:cs typeface="Arial" pitchFamily="34" charset="0"/>
          </a:endParaRPr>
        </a:p>
      </dgm:t>
    </dgm:pt>
    <dgm:pt modelId="{21CC9385-B503-47CD-90D6-B11DECC2D468}" type="parTrans" cxnId="{16D85365-AA28-4B37-84A8-7436342412FB}">
      <dgm:prSet/>
      <dgm:spPr/>
      <dgm:t>
        <a:bodyPr/>
        <a:lstStyle/>
        <a:p>
          <a:endParaRPr lang="en-US"/>
        </a:p>
      </dgm:t>
    </dgm:pt>
    <dgm:pt modelId="{F53461C2-1C38-4E1F-A2F5-0506DD19B915}" type="sibTrans" cxnId="{16D85365-AA28-4B37-84A8-7436342412FB}">
      <dgm:prSet/>
      <dgm:spPr/>
      <dgm:t>
        <a:bodyPr/>
        <a:lstStyle/>
        <a:p>
          <a:endParaRPr lang="en-US"/>
        </a:p>
      </dgm:t>
    </dgm:pt>
    <dgm:pt modelId="{BE9C1381-4EEC-43C6-B6F6-D7B65A6787D6}">
      <dgm:prSet phldrT="[Texto]" custT="1"/>
      <dgm:spPr/>
      <dgm:t>
        <a:bodyPr/>
        <a:lstStyle/>
        <a:p>
          <a:r>
            <a:rPr lang="es-EC" sz="1600" dirty="0" smtClean="0">
              <a:latin typeface="Arial" pitchFamily="34" charset="0"/>
              <a:cs typeface="Arial" pitchFamily="34" charset="0"/>
            </a:rPr>
            <a:t>Seguridad Física</a:t>
          </a:r>
          <a:endParaRPr lang="en-US" sz="1600" dirty="0">
            <a:latin typeface="Arial" pitchFamily="34" charset="0"/>
            <a:cs typeface="Arial" pitchFamily="34" charset="0"/>
          </a:endParaRPr>
        </a:p>
      </dgm:t>
    </dgm:pt>
    <dgm:pt modelId="{CA548D43-D549-4403-874D-986DD78C470E}" type="parTrans" cxnId="{B922B00B-E62B-43DD-B764-5F91F456001A}">
      <dgm:prSet/>
      <dgm:spPr/>
      <dgm:t>
        <a:bodyPr/>
        <a:lstStyle/>
        <a:p>
          <a:endParaRPr lang="en-US"/>
        </a:p>
      </dgm:t>
    </dgm:pt>
    <dgm:pt modelId="{F756A8C6-8828-4AA7-A9FF-B7D400431D22}" type="sibTrans" cxnId="{B922B00B-E62B-43DD-B764-5F91F456001A}">
      <dgm:prSet/>
      <dgm:spPr/>
      <dgm:t>
        <a:bodyPr/>
        <a:lstStyle/>
        <a:p>
          <a:endParaRPr lang="en-US"/>
        </a:p>
      </dgm:t>
    </dgm:pt>
    <dgm:pt modelId="{27F049B4-8C60-420E-9966-E91DEA81393B}">
      <dgm:prSet phldrT="[Texto]" custT="1"/>
      <dgm:spPr/>
      <dgm:t>
        <a:bodyPr/>
        <a:lstStyle/>
        <a:p>
          <a:r>
            <a:rPr lang="es-EC" sz="1400" b="1" dirty="0" smtClean="0">
              <a:latin typeface="Arial" pitchFamily="34" charset="0"/>
              <a:cs typeface="Arial" pitchFamily="34" charset="0"/>
            </a:rPr>
            <a:t>VARIABLE DEPENDIENTE</a:t>
          </a:r>
          <a:endParaRPr lang="en-US" sz="1400" b="1" dirty="0">
            <a:latin typeface="Arial" pitchFamily="34" charset="0"/>
            <a:cs typeface="Arial" pitchFamily="34" charset="0"/>
          </a:endParaRPr>
        </a:p>
      </dgm:t>
    </dgm:pt>
    <dgm:pt modelId="{F07A3BBD-4A71-4C71-B2A4-D5E4A0D1CE38}" type="parTrans" cxnId="{43CBD37E-5A8A-4FA1-A857-44AE8FFA8D0C}">
      <dgm:prSet/>
      <dgm:spPr/>
      <dgm:t>
        <a:bodyPr/>
        <a:lstStyle/>
        <a:p>
          <a:endParaRPr lang="en-US"/>
        </a:p>
      </dgm:t>
    </dgm:pt>
    <dgm:pt modelId="{727F18F6-0208-48E4-8AF1-9E11BB6CA88B}" type="sibTrans" cxnId="{43CBD37E-5A8A-4FA1-A857-44AE8FFA8D0C}">
      <dgm:prSet/>
      <dgm:spPr/>
      <dgm:t>
        <a:bodyPr/>
        <a:lstStyle/>
        <a:p>
          <a:endParaRPr lang="en-US"/>
        </a:p>
      </dgm:t>
    </dgm:pt>
    <dgm:pt modelId="{7B4A8931-23B7-4119-BD38-DF79974D632F}">
      <dgm:prSet phldrT="[Texto]" custT="1"/>
      <dgm:spPr/>
      <dgm:t>
        <a:bodyPr/>
        <a:lstStyle/>
        <a:p>
          <a:r>
            <a:rPr lang="es-ES" sz="1600" dirty="0" smtClean="0">
              <a:latin typeface="Arial" pitchFamily="34" charset="0"/>
              <a:cs typeface="Arial" pitchFamily="34" charset="0"/>
            </a:rPr>
            <a:t> </a:t>
          </a:r>
          <a:r>
            <a:rPr lang="es-EC" sz="1600" dirty="0" smtClean="0">
              <a:latin typeface="Arial" pitchFamily="34" charset="0"/>
              <a:cs typeface="Arial" pitchFamily="34" charset="0"/>
            </a:rPr>
            <a:t>Riesgos y amenazas</a:t>
          </a:r>
          <a:endParaRPr lang="en-US" sz="1600" dirty="0">
            <a:latin typeface="Arial" pitchFamily="34" charset="0"/>
            <a:cs typeface="Arial" pitchFamily="34" charset="0"/>
          </a:endParaRPr>
        </a:p>
      </dgm:t>
    </dgm:pt>
    <dgm:pt modelId="{919C36D5-A40C-437E-9191-A1BCDE52AC52}" type="parTrans" cxnId="{D9B44B34-C3E4-456D-813D-A769E36D642D}">
      <dgm:prSet/>
      <dgm:spPr/>
      <dgm:t>
        <a:bodyPr/>
        <a:lstStyle/>
        <a:p>
          <a:endParaRPr lang="en-US"/>
        </a:p>
      </dgm:t>
    </dgm:pt>
    <dgm:pt modelId="{D05427C4-96B8-4122-ADCE-EDB89F6ACB8D}" type="sibTrans" cxnId="{D9B44B34-C3E4-456D-813D-A769E36D642D}">
      <dgm:prSet/>
      <dgm:spPr/>
      <dgm:t>
        <a:bodyPr/>
        <a:lstStyle/>
        <a:p>
          <a:endParaRPr lang="en-US"/>
        </a:p>
      </dgm:t>
    </dgm:pt>
    <dgm:pt modelId="{E15BC3E4-51A5-45BF-8CA1-1B83C84C83F7}" type="pres">
      <dgm:prSet presAssocID="{ACF450CC-3601-4129-8702-17DB5D110463}" presName="Name0" presStyleCnt="0">
        <dgm:presLayoutVars>
          <dgm:dir/>
          <dgm:animLvl val="lvl"/>
          <dgm:resizeHandles val="exact"/>
        </dgm:presLayoutVars>
      </dgm:prSet>
      <dgm:spPr/>
      <dgm:t>
        <a:bodyPr/>
        <a:lstStyle/>
        <a:p>
          <a:endParaRPr lang="en-US"/>
        </a:p>
      </dgm:t>
    </dgm:pt>
    <dgm:pt modelId="{7709E641-20AF-4380-B571-955EF60D522B}" type="pres">
      <dgm:prSet presAssocID="{27F049B4-8C60-420E-9966-E91DEA81393B}" presName="boxAndChildren" presStyleCnt="0"/>
      <dgm:spPr/>
    </dgm:pt>
    <dgm:pt modelId="{5382FCA9-4D1E-49CC-BF03-DE6E013CEE0B}" type="pres">
      <dgm:prSet presAssocID="{27F049B4-8C60-420E-9966-E91DEA81393B}" presName="parentTextBox" presStyleLbl="node1" presStyleIdx="0" presStyleCnt="3"/>
      <dgm:spPr/>
      <dgm:t>
        <a:bodyPr/>
        <a:lstStyle/>
        <a:p>
          <a:endParaRPr lang="en-US"/>
        </a:p>
      </dgm:t>
    </dgm:pt>
    <dgm:pt modelId="{BF5A0A6D-FBD8-4F84-9C3C-52B327A06A06}" type="pres">
      <dgm:prSet presAssocID="{27F049B4-8C60-420E-9966-E91DEA81393B}" presName="entireBox" presStyleLbl="node1" presStyleIdx="0" presStyleCnt="3"/>
      <dgm:spPr/>
      <dgm:t>
        <a:bodyPr/>
        <a:lstStyle/>
        <a:p>
          <a:endParaRPr lang="en-US"/>
        </a:p>
      </dgm:t>
    </dgm:pt>
    <dgm:pt modelId="{5D255840-4157-494E-9CE1-5ACB7DD912FC}" type="pres">
      <dgm:prSet presAssocID="{27F049B4-8C60-420E-9966-E91DEA81393B}" presName="descendantBox" presStyleCnt="0"/>
      <dgm:spPr/>
    </dgm:pt>
    <dgm:pt modelId="{D15D32E0-DE9E-4A94-BA1E-F5697FC7E62A}" type="pres">
      <dgm:prSet presAssocID="{7B4A8931-23B7-4119-BD38-DF79974D632F}" presName="childTextBox" presStyleLbl="fgAccFollowNode1" presStyleIdx="0" presStyleCnt="3">
        <dgm:presLayoutVars>
          <dgm:bulletEnabled val="1"/>
        </dgm:presLayoutVars>
      </dgm:prSet>
      <dgm:spPr/>
      <dgm:t>
        <a:bodyPr/>
        <a:lstStyle/>
        <a:p>
          <a:endParaRPr lang="en-US"/>
        </a:p>
      </dgm:t>
    </dgm:pt>
    <dgm:pt modelId="{048E426B-5295-402E-9764-BEE258EC8604}" type="pres">
      <dgm:prSet presAssocID="{F53461C2-1C38-4E1F-A2F5-0506DD19B915}" presName="sp" presStyleCnt="0"/>
      <dgm:spPr/>
    </dgm:pt>
    <dgm:pt modelId="{FB4B3448-CCA0-4C90-AC2B-06FA291EEC7C}" type="pres">
      <dgm:prSet presAssocID="{AFCBCF56-1868-4010-B4A5-24BFAE3C0E38}" presName="arrowAndChildren" presStyleCnt="0"/>
      <dgm:spPr/>
    </dgm:pt>
    <dgm:pt modelId="{E7D5EC7E-562A-4F28-928A-78FBFCFF51F9}" type="pres">
      <dgm:prSet presAssocID="{AFCBCF56-1868-4010-B4A5-24BFAE3C0E38}" presName="parentTextArrow" presStyleLbl="node1" presStyleIdx="0" presStyleCnt="3"/>
      <dgm:spPr/>
      <dgm:t>
        <a:bodyPr/>
        <a:lstStyle/>
        <a:p>
          <a:endParaRPr lang="en-US"/>
        </a:p>
      </dgm:t>
    </dgm:pt>
    <dgm:pt modelId="{A1BCF6D2-647D-4588-9743-5965AFE38EB7}" type="pres">
      <dgm:prSet presAssocID="{AFCBCF56-1868-4010-B4A5-24BFAE3C0E38}" presName="arrow" presStyleLbl="node1" presStyleIdx="1" presStyleCnt="3"/>
      <dgm:spPr/>
      <dgm:t>
        <a:bodyPr/>
        <a:lstStyle/>
        <a:p>
          <a:endParaRPr lang="en-US"/>
        </a:p>
      </dgm:t>
    </dgm:pt>
    <dgm:pt modelId="{3B0DD93A-75AD-4605-B629-90D708EEB7AA}" type="pres">
      <dgm:prSet presAssocID="{AFCBCF56-1868-4010-B4A5-24BFAE3C0E38}" presName="descendantArrow" presStyleCnt="0"/>
      <dgm:spPr/>
    </dgm:pt>
    <dgm:pt modelId="{5726EDFA-D18E-4B63-A36E-7AA6447123CE}" type="pres">
      <dgm:prSet presAssocID="{BE9C1381-4EEC-43C6-B6F6-D7B65A6787D6}" presName="childTextArrow" presStyleLbl="fgAccFollowNode1" presStyleIdx="1" presStyleCnt="3">
        <dgm:presLayoutVars>
          <dgm:bulletEnabled val="1"/>
        </dgm:presLayoutVars>
      </dgm:prSet>
      <dgm:spPr/>
      <dgm:t>
        <a:bodyPr/>
        <a:lstStyle/>
        <a:p>
          <a:endParaRPr lang="en-US"/>
        </a:p>
      </dgm:t>
    </dgm:pt>
    <dgm:pt modelId="{746812AA-5A2D-4C8D-9C4E-8023882A1EBE}" type="pres">
      <dgm:prSet presAssocID="{ECD08402-C3AF-4A0F-94BF-A08669F18CC3}" presName="sp" presStyleCnt="0"/>
      <dgm:spPr/>
    </dgm:pt>
    <dgm:pt modelId="{A64A5974-6A47-469C-9D16-288F3173352D}" type="pres">
      <dgm:prSet presAssocID="{5D9766EF-AD22-4A38-84F8-92A32171E658}" presName="arrowAndChildren" presStyleCnt="0"/>
      <dgm:spPr/>
    </dgm:pt>
    <dgm:pt modelId="{20642AB5-0D55-43CC-9BA0-F11C69D06812}" type="pres">
      <dgm:prSet presAssocID="{5D9766EF-AD22-4A38-84F8-92A32171E658}" presName="parentTextArrow" presStyleLbl="node1" presStyleIdx="1" presStyleCnt="3"/>
      <dgm:spPr/>
      <dgm:t>
        <a:bodyPr/>
        <a:lstStyle/>
        <a:p>
          <a:endParaRPr lang="en-US"/>
        </a:p>
      </dgm:t>
    </dgm:pt>
    <dgm:pt modelId="{512813D7-52E7-47A4-8CCD-9A571603B8CE}" type="pres">
      <dgm:prSet presAssocID="{5D9766EF-AD22-4A38-84F8-92A32171E658}" presName="arrow" presStyleLbl="node1" presStyleIdx="2" presStyleCnt="3"/>
      <dgm:spPr/>
      <dgm:t>
        <a:bodyPr/>
        <a:lstStyle/>
        <a:p>
          <a:endParaRPr lang="en-US"/>
        </a:p>
      </dgm:t>
    </dgm:pt>
    <dgm:pt modelId="{1B3A931B-910F-4A0D-9090-6328AF455340}" type="pres">
      <dgm:prSet presAssocID="{5D9766EF-AD22-4A38-84F8-92A32171E658}" presName="descendantArrow" presStyleCnt="0"/>
      <dgm:spPr/>
    </dgm:pt>
    <dgm:pt modelId="{018374F6-51FC-4D74-A7CC-D9C3BEF4C0AC}" type="pres">
      <dgm:prSet presAssocID="{02CD0626-1D14-42F2-845A-2B36F588CC9C}" presName="childTextArrow" presStyleLbl="fgAccFollowNode1" presStyleIdx="2" presStyleCnt="3" custScaleY="117376">
        <dgm:presLayoutVars>
          <dgm:bulletEnabled val="1"/>
        </dgm:presLayoutVars>
      </dgm:prSet>
      <dgm:spPr/>
      <dgm:t>
        <a:bodyPr/>
        <a:lstStyle/>
        <a:p>
          <a:endParaRPr lang="en-US"/>
        </a:p>
      </dgm:t>
    </dgm:pt>
  </dgm:ptLst>
  <dgm:cxnLst>
    <dgm:cxn modelId="{69CEF1C8-D206-4043-BEA4-7F2960DF0E04}" type="presOf" srcId="{27F049B4-8C60-420E-9966-E91DEA81393B}" destId="{BF5A0A6D-FBD8-4F84-9C3C-52B327A06A06}" srcOrd="1" destOrd="0" presId="urn:microsoft.com/office/officeart/2005/8/layout/process4"/>
    <dgm:cxn modelId="{D9B44B34-C3E4-456D-813D-A769E36D642D}" srcId="{27F049B4-8C60-420E-9966-E91DEA81393B}" destId="{7B4A8931-23B7-4119-BD38-DF79974D632F}" srcOrd="0" destOrd="0" parTransId="{919C36D5-A40C-437E-9191-A1BCDE52AC52}" sibTransId="{D05427C4-96B8-4122-ADCE-EDB89F6ACB8D}"/>
    <dgm:cxn modelId="{1EF497B3-FA9A-4C10-8EA7-0FBF4BA34B89}" type="presOf" srcId="{ACF450CC-3601-4129-8702-17DB5D110463}" destId="{E15BC3E4-51A5-45BF-8CA1-1B83C84C83F7}" srcOrd="0" destOrd="0" presId="urn:microsoft.com/office/officeart/2005/8/layout/process4"/>
    <dgm:cxn modelId="{5FFFC3E8-9A5C-4886-8CCB-39F0EE56C62E}" type="presOf" srcId="{7B4A8931-23B7-4119-BD38-DF79974D632F}" destId="{D15D32E0-DE9E-4A94-BA1E-F5697FC7E62A}" srcOrd="0" destOrd="0" presId="urn:microsoft.com/office/officeart/2005/8/layout/process4"/>
    <dgm:cxn modelId="{509B2878-8233-478D-A9A4-35E78DE9CB29}" srcId="{5D9766EF-AD22-4A38-84F8-92A32171E658}" destId="{02CD0626-1D14-42F2-845A-2B36F588CC9C}" srcOrd="0" destOrd="0" parTransId="{CF363CBA-5A85-46C7-AAEF-AF8183E28209}" sibTransId="{B2354CBD-699C-4F34-88EE-297CC0E037EE}"/>
    <dgm:cxn modelId="{16D85365-AA28-4B37-84A8-7436342412FB}" srcId="{ACF450CC-3601-4129-8702-17DB5D110463}" destId="{AFCBCF56-1868-4010-B4A5-24BFAE3C0E38}" srcOrd="1" destOrd="0" parTransId="{21CC9385-B503-47CD-90D6-B11DECC2D468}" sibTransId="{F53461C2-1C38-4E1F-A2F5-0506DD19B915}"/>
    <dgm:cxn modelId="{43CBD37E-5A8A-4FA1-A857-44AE8FFA8D0C}" srcId="{ACF450CC-3601-4129-8702-17DB5D110463}" destId="{27F049B4-8C60-420E-9966-E91DEA81393B}" srcOrd="2" destOrd="0" parTransId="{F07A3BBD-4A71-4C71-B2A4-D5E4A0D1CE38}" sibTransId="{727F18F6-0208-48E4-8AF1-9E11BB6CA88B}"/>
    <dgm:cxn modelId="{64B3E45C-0126-4588-96AF-1879F53D8DAB}" type="presOf" srcId="{AFCBCF56-1868-4010-B4A5-24BFAE3C0E38}" destId="{E7D5EC7E-562A-4F28-928A-78FBFCFF51F9}" srcOrd="0" destOrd="0" presId="urn:microsoft.com/office/officeart/2005/8/layout/process4"/>
    <dgm:cxn modelId="{DEE65719-F8E6-4072-B729-5E03E25FDD21}" type="presOf" srcId="{27F049B4-8C60-420E-9966-E91DEA81393B}" destId="{5382FCA9-4D1E-49CC-BF03-DE6E013CEE0B}" srcOrd="0" destOrd="0" presId="urn:microsoft.com/office/officeart/2005/8/layout/process4"/>
    <dgm:cxn modelId="{1B5B70EB-1CB5-4AB8-86EC-9EF52166B36A}" type="presOf" srcId="{AFCBCF56-1868-4010-B4A5-24BFAE3C0E38}" destId="{A1BCF6D2-647D-4588-9743-5965AFE38EB7}" srcOrd="1" destOrd="0" presId="urn:microsoft.com/office/officeart/2005/8/layout/process4"/>
    <dgm:cxn modelId="{B2CDCC8E-F7E4-4340-876B-A16DC8CF5E54}" type="presOf" srcId="{BE9C1381-4EEC-43C6-B6F6-D7B65A6787D6}" destId="{5726EDFA-D18E-4B63-A36E-7AA6447123CE}" srcOrd="0" destOrd="0" presId="urn:microsoft.com/office/officeart/2005/8/layout/process4"/>
    <dgm:cxn modelId="{B922B00B-E62B-43DD-B764-5F91F456001A}" srcId="{AFCBCF56-1868-4010-B4A5-24BFAE3C0E38}" destId="{BE9C1381-4EEC-43C6-B6F6-D7B65A6787D6}" srcOrd="0" destOrd="0" parTransId="{CA548D43-D549-4403-874D-986DD78C470E}" sibTransId="{F756A8C6-8828-4AA7-A9FF-B7D400431D22}"/>
    <dgm:cxn modelId="{27CF7FA0-483F-4968-A74A-514F9B91D9BA}" type="presOf" srcId="{5D9766EF-AD22-4A38-84F8-92A32171E658}" destId="{512813D7-52E7-47A4-8CCD-9A571603B8CE}" srcOrd="1" destOrd="0" presId="urn:microsoft.com/office/officeart/2005/8/layout/process4"/>
    <dgm:cxn modelId="{FDC7BC32-40DB-4C61-BFB2-5C43254E85A1}" srcId="{ACF450CC-3601-4129-8702-17DB5D110463}" destId="{5D9766EF-AD22-4A38-84F8-92A32171E658}" srcOrd="0" destOrd="0" parTransId="{7908B83B-9117-4679-8824-2C99EE072A30}" sibTransId="{ECD08402-C3AF-4A0F-94BF-A08669F18CC3}"/>
    <dgm:cxn modelId="{82EFAA76-7B2D-4662-9BE8-10E13BF375AD}" type="presOf" srcId="{02CD0626-1D14-42F2-845A-2B36F588CC9C}" destId="{018374F6-51FC-4D74-A7CC-D9C3BEF4C0AC}" srcOrd="0" destOrd="0" presId="urn:microsoft.com/office/officeart/2005/8/layout/process4"/>
    <dgm:cxn modelId="{64A60464-4063-4905-94A8-059BB31B31FA}" type="presOf" srcId="{5D9766EF-AD22-4A38-84F8-92A32171E658}" destId="{20642AB5-0D55-43CC-9BA0-F11C69D06812}" srcOrd="0" destOrd="0" presId="urn:microsoft.com/office/officeart/2005/8/layout/process4"/>
    <dgm:cxn modelId="{49E8ED0E-AD6E-4BBA-A908-03BB678E0BA4}" type="presParOf" srcId="{E15BC3E4-51A5-45BF-8CA1-1B83C84C83F7}" destId="{7709E641-20AF-4380-B571-955EF60D522B}" srcOrd="0" destOrd="0" presId="urn:microsoft.com/office/officeart/2005/8/layout/process4"/>
    <dgm:cxn modelId="{55BF2034-B803-4B15-A6F3-C708E2952D76}" type="presParOf" srcId="{7709E641-20AF-4380-B571-955EF60D522B}" destId="{5382FCA9-4D1E-49CC-BF03-DE6E013CEE0B}" srcOrd="0" destOrd="0" presId="urn:microsoft.com/office/officeart/2005/8/layout/process4"/>
    <dgm:cxn modelId="{1C15F975-B15D-487F-A097-5E744FC1234A}" type="presParOf" srcId="{7709E641-20AF-4380-B571-955EF60D522B}" destId="{BF5A0A6D-FBD8-4F84-9C3C-52B327A06A06}" srcOrd="1" destOrd="0" presId="urn:microsoft.com/office/officeart/2005/8/layout/process4"/>
    <dgm:cxn modelId="{99646557-E9C0-405C-83E5-A4D817C7A8E6}" type="presParOf" srcId="{7709E641-20AF-4380-B571-955EF60D522B}" destId="{5D255840-4157-494E-9CE1-5ACB7DD912FC}" srcOrd="2" destOrd="0" presId="urn:microsoft.com/office/officeart/2005/8/layout/process4"/>
    <dgm:cxn modelId="{9D910BEB-E5A0-49A6-A2B7-1B58E52AEEE5}" type="presParOf" srcId="{5D255840-4157-494E-9CE1-5ACB7DD912FC}" destId="{D15D32E0-DE9E-4A94-BA1E-F5697FC7E62A}" srcOrd="0" destOrd="0" presId="urn:microsoft.com/office/officeart/2005/8/layout/process4"/>
    <dgm:cxn modelId="{80D5A217-D588-45E4-B119-E2EED2B91C39}" type="presParOf" srcId="{E15BC3E4-51A5-45BF-8CA1-1B83C84C83F7}" destId="{048E426B-5295-402E-9764-BEE258EC8604}" srcOrd="1" destOrd="0" presId="urn:microsoft.com/office/officeart/2005/8/layout/process4"/>
    <dgm:cxn modelId="{5B5C4B0F-21AD-4012-A77A-78158FBC29C3}" type="presParOf" srcId="{E15BC3E4-51A5-45BF-8CA1-1B83C84C83F7}" destId="{FB4B3448-CCA0-4C90-AC2B-06FA291EEC7C}" srcOrd="2" destOrd="0" presId="urn:microsoft.com/office/officeart/2005/8/layout/process4"/>
    <dgm:cxn modelId="{A705FE76-8A87-4378-91CA-EFE763B266BF}" type="presParOf" srcId="{FB4B3448-CCA0-4C90-AC2B-06FA291EEC7C}" destId="{E7D5EC7E-562A-4F28-928A-78FBFCFF51F9}" srcOrd="0" destOrd="0" presId="urn:microsoft.com/office/officeart/2005/8/layout/process4"/>
    <dgm:cxn modelId="{61700BF3-3CA9-403C-A7E5-8C5F08E46AF8}" type="presParOf" srcId="{FB4B3448-CCA0-4C90-AC2B-06FA291EEC7C}" destId="{A1BCF6D2-647D-4588-9743-5965AFE38EB7}" srcOrd="1" destOrd="0" presId="urn:microsoft.com/office/officeart/2005/8/layout/process4"/>
    <dgm:cxn modelId="{F671A49C-99B1-4E14-A1D4-6A427E549CD0}" type="presParOf" srcId="{FB4B3448-CCA0-4C90-AC2B-06FA291EEC7C}" destId="{3B0DD93A-75AD-4605-B629-90D708EEB7AA}" srcOrd="2" destOrd="0" presId="urn:microsoft.com/office/officeart/2005/8/layout/process4"/>
    <dgm:cxn modelId="{E1B8C878-2232-4FE6-8B52-7FC8BE7A2050}" type="presParOf" srcId="{3B0DD93A-75AD-4605-B629-90D708EEB7AA}" destId="{5726EDFA-D18E-4B63-A36E-7AA6447123CE}" srcOrd="0" destOrd="0" presId="urn:microsoft.com/office/officeart/2005/8/layout/process4"/>
    <dgm:cxn modelId="{23491709-97F2-4543-BFF0-A08C3D5AB406}" type="presParOf" srcId="{E15BC3E4-51A5-45BF-8CA1-1B83C84C83F7}" destId="{746812AA-5A2D-4C8D-9C4E-8023882A1EBE}" srcOrd="3" destOrd="0" presId="urn:microsoft.com/office/officeart/2005/8/layout/process4"/>
    <dgm:cxn modelId="{D13E5936-7ACB-471E-862F-B3AA40D7E253}" type="presParOf" srcId="{E15BC3E4-51A5-45BF-8CA1-1B83C84C83F7}" destId="{A64A5974-6A47-469C-9D16-288F3173352D}" srcOrd="4" destOrd="0" presId="urn:microsoft.com/office/officeart/2005/8/layout/process4"/>
    <dgm:cxn modelId="{68E9A439-B23C-404F-9209-0FBFC0C9CB50}" type="presParOf" srcId="{A64A5974-6A47-469C-9D16-288F3173352D}" destId="{20642AB5-0D55-43CC-9BA0-F11C69D06812}" srcOrd="0" destOrd="0" presId="urn:microsoft.com/office/officeart/2005/8/layout/process4"/>
    <dgm:cxn modelId="{6618CFCE-14A6-4F8A-9B77-EF634E81396A}" type="presParOf" srcId="{A64A5974-6A47-469C-9D16-288F3173352D}" destId="{512813D7-52E7-47A4-8CCD-9A571603B8CE}" srcOrd="1" destOrd="0" presId="urn:microsoft.com/office/officeart/2005/8/layout/process4"/>
    <dgm:cxn modelId="{6A9B39D0-BCC3-4903-8010-2403DF9B90CB}" type="presParOf" srcId="{A64A5974-6A47-469C-9D16-288F3173352D}" destId="{1B3A931B-910F-4A0D-9090-6328AF455340}" srcOrd="2" destOrd="0" presId="urn:microsoft.com/office/officeart/2005/8/layout/process4"/>
    <dgm:cxn modelId="{63F94DE6-0D79-46AB-9C87-7A3E1F52BD5B}" type="presParOf" srcId="{1B3A931B-910F-4A0D-9090-6328AF455340}" destId="{018374F6-51FC-4D74-A7CC-D9C3BEF4C0AC}"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F5B66E7-3B22-4A8F-B5CB-2E99D3727FF2}" type="doc">
      <dgm:prSet loTypeId="urn:microsoft.com/office/officeart/2005/8/layout/hierarchy2" loCatId="hierarchy" qsTypeId="urn:microsoft.com/office/officeart/2005/8/quickstyle/3d1" qsCatId="3D" csTypeId="urn:microsoft.com/office/officeart/2005/8/colors/colorful2" csCatId="colorful" phldr="1"/>
      <dgm:spPr/>
      <dgm:t>
        <a:bodyPr/>
        <a:lstStyle/>
        <a:p>
          <a:endParaRPr lang="en-US"/>
        </a:p>
      </dgm:t>
    </dgm:pt>
    <dgm:pt modelId="{891F1E32-CCC6-4065-8573-ABEB9F9DFAFF}">
      <dgm:prSet phldrT="[Texto]" custT="1"/>
      <dgm:spPr/>
      <dgm:t>
        <a:bodyPr/>
        <a:lstStyle/>
        <a:p>
          <a:r>
            <a:rPr lang="en-US" sz="1600" b="1" dirty="0" smtClean="0">
              <a:latin typeface="Arial" pitchFamily="34" charset="0"/>
              <a:cs typeface="Arial" pitchFamily="34" charset="0"/>
            </a:rPr>
            <a:t>MARCO TEÓRICO</a:t>
          </a:r>
          <a:endParaRPr lang="en-US" sz="1600" b="1" dirty="0">
            <a:latin typeface="Arial" pitchFamily="34" charset="0"/>
            <a:cs typeface="Arial" pitchFamily="34" charset="0"/>
          </a:endParaRPr>
        </a:p>
      </dgm:t>
    </dgm:pt>
    <dgm:pt modelId="{F1FFCFA7-EE10-4CAD-B317-0F135CE8968B}" type="parTrans" cxnId="{D1DBAEA2-05F1-48E6-B3CD-7E039C32A86C}">
      <dgm:prSet/>
      <dgm:spPr/>
      <dgm:t>
        <a:bodyPr/>
        <a:lstStyle/>
        <a:p>
          <a:endParaRPr lang="en-US">
            <a:latin typeface="Arial" pitchFamily="34" charset="0"/>
            <a:cs typeface="Arial" pitchFamily="34" charset="0"/>
          </a:endParaRPr>
        </a:p>
      </dgm:t>
    </dgm:pt>
    <dgm:pt modelId="{9ADDE914-1983-4546-8A13-4FF496614EBD}" type="sibTrans" cxnId="{D1DBAEA2-05F1-48E6-B3CD-7E039C32A86C}">
      <dgm:prSet/>
      <dgm:spPr/>
      <dgm:t>
        <a:bodyPr/>
        <a:lstStyle/>
        <a:p>
          <a:endParaRPr lang="en-US">
            <a:latin typeface="Arial" pitchFamily="34" charset="0"/>
            <a:cs typeface="Arial" pitchFamily="34" charset="0"/>
          </a:endParaRPr>
        </a:p>
      </dgm:t>
    </dgm:pt>
    <dgm:pt modelId="{CD480451-E0F6-449B-AD86-D479E2E57E75}">
      <dgm:prSet phldrT="[Texto]" custT="1"/>
      <dgm:spPr/>
      <dgm:t>
        <a:bodyPr/>
        <a:lstStyle/>
        <a:p>
          <a:r>
            <a:rPr lang="en-US" sz="1600" dirty="0" err="1" smtClean="0">
              <a:latin typeface="Arial" pitchFamily="34" charset="0"/>
              <a:cs typeface="Arial" pitchFamily="34" charset="0"/>
            </a:rPr>
            <a:t>Antecedentes</a:t>
          </a:r>
          <a:r>
            <a:rPr lang="en-US" sz="1600" dirty="0" smtClean="0">
              <a:latin typeface="Arial" pitchFamily="34" charset="0"/>
              <a:cs typeface="Arial" pitchFamily="34" charset="0"/>
            </a:rPr>
            <a:t> de APM</a:t>
          </a:r>
          <a:endParaRPr lang="en-US" sz="1600" dirty="0">
            <a:latin typeface="Arial" pitchFamily="34" charset="0"/>
            <a:cs typeface="Arial" pitchFamily="34" charset="0"/>
          </a:endParaRPr>
        </a:p>
      </dgm:t>
    </dgm:pt>
    <dgm:pt modelId="{DBD10391-4500-4A14-8391-5ACA51CE9DD0}" type="parTrans" cxnId="{06BBE677-07A2-43BC-9F52-31491523F098}">
      <dgm:prSet/>
      <dgm:spPr/>
      <dgm:t>
        <a:bodyPr/>
        <a:lstStyle/>
        <a:p>
          <a:endParaRPr lang="en-US" dirty="0">
            <a:latin typeface="Arial" pitchFamily="34" charset="0"/>
            <a:cs typeface="Arial" pitchFamily="34" charset="0"/>
          </a:endParaRPr>
        </a:p>
      </dgm:t>
    </dgm:pt>
    <dgm:pt modelId="{0A7F25C5-4CD0-4013-9894-67740A51EC63}" type="sibTrans" cxnId="{06BBE677-07A2-43BC-9F52-31491523F098}">
      <dgm:prSet/>
      <dgm:spPr/>
      <dgm:t>
        <a:bodyPr/>
        <a:lstStyle/>
        <a:p>
          <a:endParaRPr lang="en-US">
            <a:latin typeface="Arial" pitchFamily="34" charset="0"/>
            <a:cs typeface="Arial" pitchFamily="34" charset="0"/>
          </a:endParaRPr>
        </a:p>
      </dgm:t>
    </dgm:pt>
    <dgm:pt modelId="{D4DD697F-125E-4B44-AC25-9458AE74881A}">
      <dgm:prSet phldrT="[Texto]" custT="1"/>
      <dgm:spPr/>
      <dgm:t>
        <a:bodyPr/>
        <a:lstStyle/>
        <a:p>
          <a:r>
            <a:rPr lang="en-US" sz="1200" dirty="0" smtClean="0">
              <a:latin typeface="Arial" pitchFamily="34" charset="0"/>
              <a:cs typeface="Arial" pitchFamily="34" charset="0"/>
            </a:rPr>
            <a:t>El </a:t>
          </a:r>
          <a:r>
            <a:rPr lang="en-US" sz="1200" dirty="0" err="1" smtClean="0">
              <a:latin typeface="Arial" pitchFamily="34" charset="0"/>
              <a:cs typeface="Arial" pitchFamily="34" charset="0"/>
            </a:rPr>
            <a:t>Hinterlan</a:t>
          </a:r>
          <a:endParaRPr lang="en-US" sz="1200" dirty="0">
            <a:latin typeface="Arial" pitchFamily="34" charset="0"/>
            <a:cs typeface="Arial" pitchFamily="34" charset="0"/>
          </a:endParaRPr>
        </a:p>
      </dgm:t>
    </dgm:pt>
    <dgm:pt modelId="{9D41741E-9BB3-41D3-B59F-58EF2DA1E143}" type="parTrans" cxnId="{CF4B5961-94F0-45B0-9776-EC9A2FEE82A7}">
      <dgm:prSet/>
      <dgm:spPr/>
      <dgm:t>
        <a:bodyPr/>
        <a:lstStyle/>
        <a:p>
          <a:endParaRPr lang="en-US" dirty="0">
            <a:latin typeface="Arial" pitchFamily="34" charset="0"/>
            <a:cs typeface="Arial" pitchFamily="34" charset="0"/>
          </a:endParaRPr>
        </a:p>
      </dgm:t>
    </dgm:pt>
    <dgm:pt modelId="{9E0B9283-B416-496F-8831-86CB58B63155}" type="sibTrans" cxnId="{CF4B5961-94F0-45B0-9776-EC9A2FEE82A7}">
      <dgm:prSet/>
      <dgm:spPr/>
      <dgm:t>
        <a:bodyPr/>
        <a:lstStyle/>
        <a:p>
          <a:endParaRPr lang="en-US">
            <a:latin typeface="Arial" pitchFamily="34" charset="0"/>
            <a:cs typeface="Arial" pitchFamily="34" charset="0"/>
          </a:endParaRPr>
        </a:p>
      </dgm:t>
    </dgm:pt>
    <dgm:pt modelId="{6119F1BF-BA39-41A1-B35F-05776AA18417}">
      <dgm:prSet phldrT="[Texto]" custT="1"/>
      <dgm:spPr/>
      <dgm:t>
        <a:bodyPr/>
        <a:lstStyle/>
        <a:p>
          <a:r>
            <a:rPr lang="en-US" sz="1200" dirty="0" smtClean="0">
              <a:latin typeface="Arial" pitchFamily="34" charset="0"/>
              <a:cs typeface="Arial" pitchFamily="34" charset="0"/>
            </a:rPr>
            <a:t>Principles </a:t>
          </a:r>
          <a:r>
            <a:rPr lang="en-US" sz="1200" dirty="0" err="1" smtClean="0">
              <a:latin typeface="Arial" pitchFamily="34" charset="0"/>
              <a:cs typeface="Arial" pitchFamily="34" charset="0"/>
            </a:rPr>
            <a:t>Puertos</a:t>
          </a:r>
          <a:r>
            <a:rPr lang="en-US" sz="1200" dirty="0" smtClean="0">
              <a:latin typeface="Arial" pitchFamily="34" charset="0"/>
              <a:cs typeface="Arial" pitchFamily="34" charset="0"/>
            </a:rPr>
            <a:t> del Ecuador</a:t>
          </a:r>
          <a:endParaRPr lang="en-US" sz="1200" dirty="0">
            <a:latin typeface="Arial" pitchFamily="34" charset="0"/>
            <a:cs typeface="Arial" pitchFamily="34" charset="0"/>
          </a:endParaRPr>
        </a:p>
      </dgm:t>
    </dgm:pt>
    <dgm:pt modelId="{F5779638-947A-401F-A8A8-95C57C2DE3AD}" type="parTrans" cxnId="{6F696121-3109-4009-8F70-79C6EC460F62}">
      <dgm:prSet/>
      <dgm:spPr/>
      <dgm:t>
        <a:bodyPr/>
        <a:lstStyle/>
        <a:p>
          <a:endParaRPr lang="en-US" dirty="0">
            <a:latin typeface="Arial" pitchFamily="34" charset="0"/>
            <a:cs typeface="Arial" pitchFamily="34" charset="0"/>
          </a:endParaRPr>
        </a:p>
      </dgm:t>
    </dgm:pt>
    <dgm:pt modelId="{9E188F3D-FDBE-420A-9E52-0719CEB8CD75}" type="sibTrans" cxnId="{6F696121-3109-4009-8F70-79C6EC460F62}">
      <dgm:prSet/>
      <dgm:spPr/>
      <dgm:t>
        <a:bodyPr/>
        <a:lstStyle/>
        <a:p>
          <a:endParaRPr lang="en-US">
            <a:latin typeface="Arial" pitchFamily="34" charset="0"/>
            <a:cs typeface="Arial" pitchFamily="34" charset="0"/>
          </a:endParaRPr>
        </a:p>
      </dgm:t>
    </dgm:pt>
    <dgm:pt modelId="{E31C77C0-CFBD-4AD2-977C-5745CB623B95}">
      <dgm:prSet phldrT="[Texto]" custT="1"/>
      <dgm:spPr/>
      <dgm:t>
        <a:bodyPr/>
        <a:lstStyle/>
        <a:p>
          <a:r>
            <a:rPr lang="en-US" sz="1600" dirty="0" smtClean="0">
              <a:latin typeface="Arial" pitchFamily="34" charset="0"/>
              <a:cs typeface="Arial" pitchFamily="34" charset="0"/>
            </a:rPr>
            <a:t>Instalaciones del Puerto de Manta</a:t>
          </a:r>
          <a:endParaRPr lang="en-US" sz="1600" dirty="0">
            <a:latin typeface="Arial" pitchFamily="34" charset="0"/>
            <a:cs typeface="Arial" pitchFamily="34" charset="0"/>
          </a:endParaRPr>
        </a:p>
      </dgm:t>
    </dgm:pt>
    <dgm:pt modelId="{6D48057E-A09C-4E12-9DC9-631B7D1003E0}" type="parTrans" cxnId="{1D77430C-BB9E-417F-A273-0193BBA094AD}">
      <dgm:prSet/>
      <dgm:spPr/>
      <dgm:t>
        <a:bodyPr/>
        <a:lstStyle/>
        <a:p>
          <a:endParaRPr lang="en-US" dirty="0">
            <a:latin typeface="Arial" pitchFamily="34" charset="0"/>
            <a:cs typeface="Arial" pitchFamily="34" charset="0"/>
          </a:endParaRPr>
        </a:p>
      </dgm:t>
    </dgm:pt>
    <dgm:pt modelId="{C6F4F6F4-4824-4FD3-9B38-F4DB79CCB394}" type="sibTrans" cxnId="{1D77430C-BB9E-417F-A273-0193BBA094AD}">
      <dgm:prSet/>
      <dgm:spPr/>
      <dgm:t>
        <a:bodyPr/>
        <a:lstStyle/>
        <a:p>
          <a:endParaRPr lang="en-US">
            <a:latin typeface="Arial" pitchFamily="34" charset="0"/>
            <a:cs typeface="Arial" pitchFamily="34" charset="0"/>
          </a:endParaRPr>
        </a:p>
      </dgm:t>
    </dgm:pt>
    <dgm:pt modelId="{38A0C7E7-AD0A-4390-BA80-9E7B20E1E0C8}">
      <dgm:prSet phldrT="[Texto]" custT="1"/>
      <dgm:spPr/>
      <dgm:t>
        <a:bodyPr/>
        <a:lstStyle/>
        <a:p>
          <a:r>
            <a:rPr lang="en-US" sz="1200" dirty="0" smtClean="0">
              <a:latin typeface="Arial" pitchFamily="34" charset="0"/>
              <a:cs typeface="Arial" pitchFamily="34" charset="0"/>
            </a:rPr>
            <a:t>Areas Vulnerables</a:t>
          </a:r>
          <a:endParaRPr lang="en-US" sz="1200" dirty="0">
            <a:latin typeface="Arial" pitchFamily="34" charset="0"/>
            <a:cs typeface="Arial" pitchFamily="34" charset="0"/>
          </a:endParaRPr>
        </a:p>
      </dgm:t>
    </dgm:pt>
    <dgm:pt modelId="{F7147855-299C-474C-8E30-D8F0E0E367B0}" type="parTrans" cxnId="{73C77A4C-5B33-444D-B371-FC9182EEB8B3}">
      <dgm:prSet/>
      <dgm:spPr/>
      <dgm:t>
        <a:bodyPr/>
        <a:lstStyle/>
        <a:p>
          <a:endParaRPr lang="en-US" dirty="0">
            <a:latin typeface="Arial" pitchFamily="34" charset="0"/>
            <a:cs typeface="Arial" pitchFamily="34" charset="0"/>
          </a:endParaRPr>
        </a:p>
      </dgm:t>
    </dgm:pt>
    <dgm:pt modelId="{24B01527-A799-4BE2-B367-CF60DBFDC1B5}" type="sibTrans" cxnId="{73C77A4C-5B33-444D-B371-FC9182EEB8B3}">
      <dgm:prSet/>
      <dgm:spPr/>
      <dgm:t>
        <a:bodyPr/>
        <a:lstStyle/>
        <a:p>
          <a:endParaRPr lang="en-US">
            <a:latin typeface="Arial" pitchFamily="34" charset="0"/>
            <a:cs typeface="Arial" pitchFamily="34" charset="0"/>
          </a:endParaRPr>
        </a:p>
      </dgm:t>
    </dgm:pt>
    <dgm:pt modelId="{185461E0-2DE7-4102-A209-6A97CA16D036}">
      <dgm:prSet phldrT="[Texto]" custT="1"/>
      <dgm:spPr/>
      <dgm:t>
        <a:bodyPr/>
        <a:lstStyle/>
        <a:p>
          <a:r>
            <a:rPr lang="en-US" sz="1200" dirty="0" smtClean="0">
              <a:latin typeface="Arial" pitchFamily="34" charset="0"/>
              <a:cs typeface="Arial" pitchFamily="34" charset="0"/>
            </a:rPr>
            <a:t>Puntos Críticos del Puerto</a:t>
          </a:r>
          <a:endParaRPr lang="en-US" sz="1200" dirty="0">
            <a:latin typeface="Arial" pitchFamily="34" charset="0"/>
            <a:cs typeface="Arial" pitchFamily="34" charset="0"/>
          </a:endParaRPr>
        </a:p>
      </dgm:t>
    </dgm:pt>
    <dgm:pt modelId="{D18CD597-4647-453E-8380-73768339789E}" type="parTrans" cxnId="{4D859F2F-6ABF-4540-ADEF-4E2466AD28E4}">
      <dgm:prSet/>
      <dgm:spPr/>
      <dgm:t>
        <a:bodyPr/>
        <a:lstStyle/>
        <a:p>
          <a:endParaRPr lang="en-US" dirty="0">
            <a:latin typeface="Arial" pitchFamily="34" charset="0"/>
            <a:cs typeface="Arial" pitchFamily="34" charset="0"/>
          </a:endParaRPr>
        </a:p>
      </dgm:t>
    </dgm:pt>
    <dgm:pt modelId="{7F999D7D-5C26-49AD-BDD6-C7961DDC9BF6}" type="sibTrans" cxnId="{4D859F2F-6ABF-4540-ADEF-4E2466AD28E4}">
      <dgm:prSet/>
      <dgm:spPr/>
      <dgm:t>
        <a:bodyPr/>
        <a:lstStyle/>
        <a:p>
          <a:endParaRPr lang="en-US">
            <a:latin typeface="Arial" pitchFamily="34" charset="0"/>
            <a:cs typeface="Arial" pitchFamily="34" charset="0"/>
          </a:endParaRPr>
        </a:p>
      </dgm:t>
    </dgm:pt>
    <dgm:pt modelId="{D4377DF7-9CDF-49C7-A2F0-86B0FD66932D}">
      <dgm:prSet phldrT="[Texto]" custT="1"/>
      <dgm:spPr/>
      <dgm:t>
        <a:bodyPr/>
        <a:lstStyle/>
        <a:p>
          <a:r>
            <a:rPr lang="en-US" sz="1600" dirty="0" err="1" smtClean="0">
              <a:latin typeface="Arial" pitchFamily="34" charset="0"/>
              <a:cs typeface="Arial" pitchFamily="34" charset="0"/>
            </a:rPr>
            <a:t>Puertos</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Marítimos</a:t>
          </a:r>
          <a:endParaRPr lang="en-US" sz="1600" dirty="0">
            <a:latin typeface="Arial" pitchFamily="34" charset="0"/>
            <a:cs typeface="Arial" pitchFamily="34" charset="0"/>
          </a:endParaRPr>
        </a:p>
      </dgm:t>
    </dgm:pt>
    <dgm:pt modelId="{A752AFCF-4183-4D3A-9B46-564307A87AF6}" type="parTrans" cxnId="{F7E97926-3AB0-4437-AC70-4D653979CE99}">
      <dgm:prSet/>
      <dgm:spPr/>
      <dgm:t>
        <a:bodyPr/>
        <a:lstStyle/>
        <a:p>
          <a:endParaRPr lang="es-EC"/>
        </a:p>
      </dgm:t>
    </dgm:pt>
    <dgm:pt modelId="{ADD1E336-6BD4-4CCE-887C-132C2C37FFF5}" type="sibTrans" cxnId="{F7E97926-3AB0-4437-AC70-4D653979CE99}">
      <dgm:prSet/>
      <dgm:spPr/>
      <dgm:t>
        <a:bodyPr/>
        <a:lstStyle/>
        <a:p>
          <a:endParaRPr lang="es-EC"/>
        </a:p>
      </dgm:t>
    </dgm:pt>
    <dgm:pt modelId="{CAB1E61D-A7DC-47A2-A768-6221F295AF5A}">
      <dgm:prSet phldrT="[Texto]" custT="1"/>
      <dgm:spPr/>
      <dgm:t>
        <a:bodyPr/>
        <a:lstStyle/>
        <a:p>
          <a:r>
            <a:rPr lang="en-US" sz="1200" dirty="0" smtClean="0">
              <a:latin typeface="Arial" pitchFamily="34" charset="0"/>
              <a:cs typeface="Arial" pitchFamily="34" charset="0"/>
            </a:rPr>
            <a:t>El Foreland </a:t>
          </a:r>
          <a:endParaRPr lang="en-US" sz="1200" dirty="0">
            <a:latin typeface="Arial" pitchFamily="34" charset="0"/>
            <a:cs typeface="Arial" pitchFamily="34" charset="0"/>
          </a:endParaRPr>
        </a:p>
      </dgm:t>
    </dgm:pt>
    <dgm:pt modelId="{F32D827E-2B1C-4EB9-AFB7-80960171486E}" type="parTrans" cxnId="{BA2F24F4-521A-47DB-B8CA-C3C65B2E08E4}">
      <dgm:prSet/>
      <dgm:spPr/>
      <dgm:t>
        <a:bodyPr/>
        <a:lstStyle/>
        <a:p>
          <a:endParaRPr lang="es-EC"/>
        </a:p>
      </dgm:t>
    </dgm:pt>
    <dgm:pt modelId="{F1FF1861-08A8-4925-BD66-7C9C84E50B22}" type="sibTrans" cxnId="{BA2F24F4-521A-47DB-B8CA-C3C65B2E08E4}">
      <dgm:prSet/>
      <dgm:spPr/>
      <dgm:t>
        <a:bodyPr/>
        <a:lstStyle/>
        <a:p>
          <a:endParaRPr lang="es-EC"/>
        </a:p>
      </dgm:t>
    </dgm:pt>
    <dgm:pt modelId="{BA757A50-EBA3-44BB-9780-0F26A15813F0}">
      <dgm:prSet phldrT="[Texto]" custT="1"/>
      <dgm:spPr/>
      <dgm:t>
        <a:bodyPr/>
        <a:lstStyle/>
        <a:p>
          <a:r>
            <a:rPr lang="en-US" sz="1600" dirty="0" smtClean="0">
              <a:latin typeface="Arial" pitchFamily="34" charset="0"/>
              <a:cs typeface="Arial" pitchFamily="34" charset="0"/>
            </a:rPr>
            <a:t>Planes de </a:t>
          </a:r>
          <a:r>
            <a:rPr lang="en-US" sz="1600" dirty="0" err="1" smtClean="0">
              <a:latin typeface="Arial" pitchFamily="34" charset="0"/>
              <a:cs typeface="Arial" pitchFamily="34" charset="0"/>
            </a:rPr>
            <a:t>Seguridad</a:t>
          </a:r>
          <a:r>
            <a:rPr lang="en-US" sz="1600" dirty="0" smtClean="0">
              <a:latin typeface="Arial" pitchFamily="34" charset="0"/>
              <a:cs typeface="Arial" pitchFamily="34" charset="0"/>
            </a:rPr>
            <a:t> Puerto de Manta</a:t>
          </a:r>
          <a:endParaRPr lang="en-US" sz="1600" dirty="0">
            <a:latin typeface="Arial" pitchFamily="34" charset="0"/>
            <a:cs typeface="Arial" pitchFamily="34" charset="0"/>
          </a:endParaRPr>
        </a:p>
      </dgm:t>
    </dgm:pt>
    <dgm:pt modelId="{A6ED43BD-E3AA-44B8-A2F9-537373F79CF0}" type="parTrans" cxnId="{709FEA15-4C59-4661-A278-EAE4DDD5C8B7}">
      <dgm:prSet/>
      <dgm:spPr/>
      <dgm:t>
        <a:bodyPr/>
        <a:lstStyle/>
        <a:p>
          <a:endParaRPr lang="es-EC"/>
        </a:p>
      </dgm:t>
    </dgm:pt>
    <dgm:pt modelId="{5DB2056D-EED7-48BC-9551-3306CF4646AA}" type="sibTrans" cxnId="{709FEA15-4C59-4661-A278-EAE4DDD5C8B7}">
      <dgm:prSet/>
      <dgm:spPr/>
      <dgm:t>
        <a:bodyPr/>
        <a:lstStyle/>
        <a:p>
          <a:endParaRPr lang="es-EC"/>
        </a:p>
      </dgm:t>
    </dgm:pt>
    <dgm:pt modelId="{91951F1B-95DC-4487-B656-1F01F5E9AA66}" type="pres">
      <dgm:prSet presAssocID="{7F5B66E7-3B22-4A8F-B5CB-2E99D3727FF2}" presName="diagram" presStyleCnt="0">
        <dgm:presLayoutVars>
          <dgm:chPref val="1"/>
          <dgm:dir/>
          <dgm:animOne val="branch"/>
          <dgm:animLvl val="lvl"/>
          <dgm:resizeHandles val="exact"/>
        </dgm:presLayoutVars>
      </dgm:prSet>
      <dgm:spPr/>
      <dgm:t>
        <a:bodyPr/>
        <a:lstStyle/>
        <a:p>
          <a:endParaRPr lang="en-US"/>
        </a:p>
      </dgm:t>
    </dgm:pt>
    <dgm:pt modelId="{C95669AB-E5B9-4ABE-AA3F-98DD1DADCB46}" type="pres">
      <dgm:prSet presAssocID="{891F1E32-CCC6-4065-8573-ABEB9F9DFAFF}" presName="root1" presStyleCnt="0"/>
      <dgm:spPr/>
    </dgm:pt>
    <dgm:pt modelId="{B0025016-5056-4EB5-B449-4AFFF930D7A8}" type="pres">
      <dgm:prSet presAssocID="{891F1E32-CCC6-4065-8573-ABEB9F9DFAFF}" presName="LevelOneTextNode" presStyleLbl="node0" presStyleIdx="0" presStyleCnt="1" custScaleX="126096" custScaleY="111023" custLinFactX="-62024" custLinFactNeighborX="-100000" custLinFactNeighborY="-3303">
        <dgm:presLayoutVars>
          <dgm:chPref val="3"/>
        </dgm:presLayoutVars>
      </dgm:prSet>
      <dgm:spPr/>
      <dgm:t>
        <a:bodyPr/>
        <a:lstStyle/>
        <a:p>
          <a:endParaRPr lang="en-US"/>
        </a:p>
      </dgm:t>
    </dgm:pt>
    <dgm:pt modelId="{EDD7A231-BDC2-422C-8A7E-3D7746187E4E}" type="pres">
      <dgm:prSet presAssocID="{891F1E32-CCC6-4065-8573-ABEB9F9DFAFF}" presName="level2hierChild" presStyleCnt="0"/>
      <dgm:spPr/>
    </dgm:pt>
    <dgm:pt modelId="{4AB67B20-9933-4E92-AE66-1D32F782040F}" type="pres">
      <dgm:prSet presAssocID="{DBD10391-4500-4A14-8391-5ACA51CE9DD0}" presName="conn2-1" presStyleLbl="parChTrans1D2" presStyleIdx="0" presStyleCnt="4"/>
      <dgm:spPr/>
      <dgm:t>
        <a:bodyPr/>
        <a:lstStyle/>
        <a:p>
          <a:endParaRPr lang="en-US"/>
        </a:p>
      </dgm:t>
    </dgm:pt>
    <dgm:pt modelId="{72978518-9781-4E49-BBD2-B8A00EF4919A}" type="pres">
      <dgm:prSet presAssocID="{DBD10391-4500-4A14-8391-5ACA51CE9DD0}" presName="connTx" presStyleLbl="parChTrans1D2" presStyleIdx="0" presStyleCnt="4"/>
      <dgm:spPr/>
      <dgm:t>
        <a:bodyPr/>
        <a:lstStyle/>
        <a:p>
          <a:endParaRPr lang="en-US"/>
        </a:p>
      </dgm:t>
    </dgm:pt>
    <dgm:pt modelId="{C00C8CF0-E1B9-4263-8A8A-EB92AE008B87}" type="pres">
      <dgm:prSet presAssocID="{CD480451-E0F6-449B-AD86-D479E2E57E75}" presName="root2" presStyleCnt="0"/>
      <dgm:spPr/>
    </dgm:pt>
    <dgm:pt modelId="{E9B21EF3-C865-480B-A223-85E80CAD0EEA}" type="pres">
      <dgm:prSet presAssocID="{CD480451-E0F6-449B-AD86-D479E2E57E75}" presName="LevelTwoTextNode" presStyleLbl="node2" presStyleIdx="0" presStyleCnt="4">
        <dgm:presLayoutVars>
          <dgm:chPref val="3"/>
        </dgm:presLayoutVars>
      </dgm:prSet>
      <dgm:spPr/>
      <dgm:t>
        <a:bodyPr/>
        <a:lstStyle/>
        <a:p>
          <a:endParaRPr lang="en-US"/>
        </a:p>
      </dgm:t>
    </dgm:pt>
    <dgm:pt modelId="{8B65C02F-6F27-4E85-9799-BF25866A9282}" type="pres">
      <dgm:prSet presAssocID="{CD480451-E0F6-449B-AD86-D479E2E57E75}" presName="level3hierChild" presStyleCnt="0"/>
      <dgm:spPr/>
    </dgm:pt>
    <dgm:pt modelId="{E7AEA58B-4C95-43BD-B784-46FAE0F89001}" type="pres">
      <dgm:prSet presAssocID="{A752AFCF-4183-4D3A-9B46-564307A87AF6}" presName="conn2-1" presStyleLbl="parChTrans1D2" presStyleIdx="1" presStyleCnt="4"/>
      <dgm:spPr/>
      <dgm:t>
        <a:bodyPr/>
        <a:lstStyle/>
        <a:p>
          <a:endParaRPr lang="es-EC"/>
        </a:p>
      </dgm:t>
    </dgm:pt>
    <dgm:pt modelId="{C1CEFAD0-3D92-45E3-A7C0-AE3FA645D8C7}" type="pres">
      <dgm:prSet presAssocID="{A752AFCF-4183-4D3A-9B46-564307A87AF6}" presName="connTx" presStyleLbl="parChTrans1D2" presStyleIdx="1" presStyleCnt="4"/>
      <dgm:spPr/>
      <dgm:t>
        <a:bodyPr/>
        <a:lstStyle/>
        <a:p>
          <a:endParaRPr lang="es-EC"/>
        </a:p>
      </dgm:t>
    </dgm:pt>
    <dgm:pt modelId="{7D49BCF8-A57D-4FEF-9F42-D4911E352300}" type="pres">
      <dgm:prSet presAssocID="{D4377DF7-9CDF-49C7-A2F0-86B0FD66932D}" presName="root2" presStyleCnt="0"/>
      <dgm:spPr/>
    </dgm:pt>
    <dgm:pt modelId="{2C2DC68F-5EBB-4CBF-88D3-CC8500AFAB44}" type="pres">
      <dgm:prSet presAssocID="{D4377DF7-9CDF-49C7-A2F0-86B0FD66932D}" presName="LevelTwoTextNode" presStyleLbl="node2" presStyleIdx="1" presStyleCnt="4">
        <dgm:presLayoutVars>
          <dgm:chPref val="3"/>
        </dgm:presLayoutVars>
      </dgm:prSet>
      <dgm:spPr/>
      <dgm:t>
        <a:bodyPr/>
        <a:lstStyle/>
        <a:p>
          <a:endParaRPr lang="es-EC"/>
        </a:p>
      </dgm:t>
    </dgm:pt>
    <dgm:pt modelId="{2865E5C7-37E8-455F-A07C-E875187B3EAF}" type="pres">
      <dgm:prSet presAssocID="{D4377DF7-9CDF-49C7-A2F0-86B0FD66932D}" presName="level3hierChild" presStyleCnt="0"/>
      <dgm:spPr/>
    </dgm:pt>
    <dgm:pt modelId="{76B9EC9A-489B-4090-96A8-AD940CD54F59}" type="pres">
      <dgm:prSet presAssocID="{9D41741E-9BB3-41D3-B59F-58EF2DA1E143}" presName="conn2-1" presStyleLbl="parChTrans1D3" presStyleIdx="0" presStyleCnt="5"/>
      <dgm:spPr/>
      <dgm:t>
        <a:bodyPr/>
        <a:lstStyle/>
        <a:p>
          <a:endParaRPr lang="en-US"/>
        </a:p>
      </dgm:t>
    </dgm:pt>
    <dgm:pt modelId="{98220FBD-A80A-4BFC-BEFF-7A4B603689CF}" type="pres">
      <dgm:prSet presAssocID="{9D41741E-9BB3-41D3-B59F-58EF2DA1E143}" presName="connTx" presStyleLbl="parChTrans1D3" presStyleIdx="0" presStyleCnt="5"/>
      <dgm:spPr/>
      <dgm:t>
        <a:bodyPr/>
        <a:lstStyle/>
        <a:p>
          <a:endParaRPr lang="en-US"/>
        </a:p>
      </dgm:t>
    </dgm:pt>
    <dgm:pt modelId="{54997F09-D9F3-4251-937B-D9335D7C7733}" type="pres">
      <dgm:prSet presAssocID="{D4DD697F-125E-4B44-AC25-9458AE74881A}" presName="root2" presStyleCnt="0"/>
      <dgm:spPr/>
    </dgm:pt>
    <dgm:pt modelId="{9126C419-1B00-46F5-B2AC-2FA907989D5F}" type="pres">
      <dgm:prSet presAssocID="{D4DD697F-125E-4B44-AC25-9458AE74881A}" presName="LevelTwoTextNode" presStyleLbl="node3" presStyleIdx="0" presStyleCnt="5" custScaleX="90599" custScaleY="45856" custLinFactNeighborX="80385" custLinFactNeighborY="-24469">
        <dgm:presLayoutVars>
          <dgm:chPref val="3"/>
        </dgm:presLayoutVars>
      </dgm:prSet>
      <dgm:spPr/>
      <dgm:t>
        <a:bodyPr/>
        <a:lstStyle/>
        <a:p>
          <a:endParaRPr lang="en-US"/>
        </a:p>
      </dgm:t>
    </dgm:pt>
    <dgm:pt modelId="{CDD11EB3-BED4-4E62-8684-36DBDD0E0C72}" type="pres">
      <dgm:prSet presAssocID="{D4DD697F-125E-4B44-AC25-9458AE74881A}" presName="level3hierChild" presStyleCnt="0"/>
      <dgm:spPr/>
    </dgm:pt>
    <dgm:pt modelId="{A4439A91-BC6A-4128-9003-C7307CC402EC}" type="pres">
      <dgm:prSet presAssocID="{F32D827E-2B1C-4EB9-AFB7-80960171486E}" presName="conn2-1" presStyleLbl="parChTrans1D3" presStyleIdx="1" presStyleCnt="5"/>
      <dgm:spPr/>
      <dgm:t>
        <a:bodyPr/>
        <a:lstStyle/>
        <a:p>
          <a:endParaRPr lang="es-EC"/>
        </a:p>
      </dgm:t>
    </dgm:pt>
    <dgm:pt modelId="{5E60E178-9551-4B29-88C9-69C36B59CB59}" type="pres">
      <dgm:prSet presAssocID="{F32D827E-2B1C-4EB9-AFB7-80960171486E}" presName="connTx" presStyleLbl="parChTrans1D3" presStyleIdx="1" presStyleCnt="5"/>
      <dgm:spPr/>
      <dgm:t>
        <a:bodyPr/>
        <a:lstStyle/>
        <a:p>
          <a:endParaRPr lang="es-EC"/>
        </a:p>
      </dgm:t>
    </dgm:pt>
    <dgm:pt modelId="{AA3AE9BE-07BA-440B-B4CD-DEFE06A19AEA}" type="pres">
      <dgm:prSet presAssocID="{CAB1E61D-A7DC-47A2-A768-6221F295AF5A}" presName="root2" presStyleCnt="0"/>
      <dgm:spPr/>
    </dgm:pt>
    <dgm:pt modelId="{5E5C13A4-7DBB-410E-9663-82198BEEF899}" type="pres">
      <dgm:prSet presAssocID="{CAB1E61D-A7DC-47A2-A768-6221F295AF5A}" presName="LevelTwoTextNode" presStyleLbl="node3" presStyleIdx="1" presStyleCnt="5" custScaleX="73947" custScaleY="53349" custLinFactNeighborX="85669" custLinFactNeighborY="-21918">
        <dgm:presLayoutVars>
          <dgm:chPref val="3"/>
        </dgm:presLayoutVars>
      </dgm:prSet>
      <dgm:spPr/>
      <dgm:t>
        <a:bodyPr/>
        <a:lstStyle/>
        <a:p>
          <a:endParaRPr lang="es-EC"/>
        </a:p>
      </dgm:t>
    </dgm:pt>
    <dgm:pt modelId="{6AC8B3FB-C60C-4710-A7C2-9AC96AE53A4D}" type="pres">
      <dgm:prSet presAssocID="{CAB1E61D-A7DC-47A2-A768-6221F295AF5A}" presName="level3hierChild" presStyleCnt="0"/>
      <dgm:spPr/>
    </dgm:pt>
    <dgm:pt modelId="{E11048A3-E3BA-4B04-91EA-482A77C37C24}" type="pres">
      <dgm:prSet presAssocID="{F5779638-947A-401F-A8A8-95C57C2DE3AD}" presName="conn2-1" presStyleLbl="parChTrans1D3" presStyleIdx="2" presStyleCnt="5"/>
      <dgm:spPr/>
      <dgm:t>
        <a:bodyPr/>
        <a:lstStyle/>
        <a:p>
          <a:endParaRPr lang="en-US"/>
        </a:p>
      </dgm:t>
    </dgm:pt>
    <dgm:pt modelId="{C36438ED-6C71-4E49-B011-6261C5C72706}" type="pres">
      <dgm:prSet presAssocID="{F5779638-947A-401F-A8A8-95C57C2DE3AD}" presName="connTx" presStyleLbl="parChTrans1D3" presStyleIdx="2" presStyleCnt="5"/>
      <dgm:spPr/>
      <dgm:t>
        <a:bodyPr/>
        <a:lstStyle/>
        <a:p>
          <a:endParaRPr lang="en-US"/>
        </a:p>
      </dgm:t>
    </dgm:pt>
    <dgm:pt modelId="{BA84348F-B2FE-4D97-AADB-B6E7382052AD}" type="pres">
      <dgm:prSet presAssocID="{6119F1BF-BA39-41A1-B35F-05776AA18417}" presName="root2" presStyleCnt="0"/>
      <dgm:spPr/>
    </dgm:pt>
    <dgm:pt modelId="{0BE52C92-1A78-4EF0-A5E1-ECD184E0F340}" type="pres">
      <dgm:prSet presAssocID="{6119F1BF-BA39-41A1-B35F-05776AA18417}" presName="LevelTwoTextNode" presStyleLbl="node3" presStyleIdx="2" presStyleCnt="5" custScaleX="112085" custScaleY="68101" custLinFactNeighborX="69817" custLinFactNeighborY="-16293">
        <dgm:presLayoutVars>
          <dgm:chPref val="3"/>
        </dgm:presLayoutVars>
      </dgm:prSet>
      <dgm:spPr/>
      <dgm:t>
        <a:bodyPr/>
        <a:lstStyle/>
        <a:p>
          <a:endParaRPr lang="en-US"/>
        </a:p>
      </dgm:t>
    </dgm:pt>
    <dgm:pt modelId="{A930318F-9FA2-4F75-A0C0-164308AEF6AE}" type="pres">
      <dgm:prSet presAssocID="{6119F1BF-BA39-41A1-B35F-05776AA18417}" presName="level3hierChild" presStyleCnt="0"/>
      <dgm:spPr/>
    </dgm:pt>
    <dgm:pt modelId="{80F36105-709B-4258-9DF3-85D12A87B04E}" type="pres">
      <dgm:prSet presAssocID="{6D48057E-A09C-4E12-9DC9-631B7D1003E0}" presName="conn2-1" presStyleLbl="parChTrans1D2" presStyleIdx="2" presStyleCnt="4"/>
      <dgm:spPr/>
      <dgm:t>
        <a:bodyPr/>
        <a:lstStyle/>
        <a:p>
          <a:endParaRPr lang="en-US"/>
        </a:p>
      </dgm:t>
    </dgm:pt>
    <dgm:pt modelId="{DA03E6AE-8463-4E7E-A2ED-E81337D60BAE}" type="pres">
      <dgm:prSet presAssocID="{6D48057E-A09C-4E12-9DC9-631B7D1003E0}" presName="connTx" presStyleLbl="parChTrans1D2" presStyleIdx="2" presStyleCnt="4"/>
      <dgm:spPr/>
      <dgm:t>
        <a:bodyPr/>
        <a:lstStyle/>
        <a:p>
          <a:endParaRPr lang="en-US"/>
        </a:p>
      </dgm:t>
    </dgm:pt>
    <dgm:pt modelId="{7F7EC533-92AC-4649-AC85-E2781DC6D3E9}" type="pres">
      <dgm:prSet presAssocID="{E31C77C0-CFBD-4AD2-977C-5745CB623B95}" presName="root2" presStyleCnt="0"/>
      <dgm:spPr/>
    </dgm:pt>
    <dgm:pt modelId="{153A4640-28CA-418B-BF34-D536EBBB78D2}" type="pres">
      <dgm:prSet presAssocID="{E31C77C0-CFBD-4AD2-977C-5745CB623B95}" presName="LevelTwoTextNode" presStyleLbl="node2" presStyleIdx="2" presStyleCnt="4">
        <dgm:presLayoutVars>
          <dgm:chPref val="3"/>
        </dgm:presLayoutVars>
      </dgm:prSet>
      <dgm:spPr/>
      <dgm:t>
        <a:bodyPr/>
        <a:lstStyle/>
        <a:p>
          <a:endParaRPr lang="en-US"/>
        </a:p>
      </dgm:t>
    </dgm:pt>
    <dgm:pt modelId="{9C17CCAD-6E52-450A-A045-3D2A55D771E3}" type="pres">
      <dgm:prSet presAssocID="{E31C77C0-CFBD-4AD2-977C-5745CB623B95}" presName="level3hierChild" presStyleCnt="0"/>
      <dgm:spPr/>
    </dgm:pt>
    <dgm:pt modelId="{46427786-5D60-466B-BA43-536475F215B8}" type="pres">
      <dgm:prSet presAssocID="{F7147855-299C-474C-8E30-D8F0E0E367B0}" presName="conn2-1" presStyleLbl="parChTrans1D3" presStyleIdx="3" presStyleCnt="5"/>
      <dgm:spPr/>
      <dgm:t>
        <a:bodyPr/>
        <a:lstStyle/>
        <a:p>
          <a:endParaRPr lang="en-US"/>
        </a:p>
      </dgm:t>
    </dgm:pt>
    <dgm:pt modelId="{2CE2BBB3-B554-4711-96D1-1A568AEEF46D}" type="pres">
      <dgm:prSet presAssocID="{F7147855-299C-474C-8E30-D8F0E0E367B0}" presName="connTx" presStyleLbl="parChTrans1D3" presStyleIdx="3" presStyleCnt="5"/>
      <dgm:spPr/>
      <dgm:t>
        <a:bodyPr/>
        <a:lstStyle/>
        <a:p>
          <a:endParaRPr lang="en-US"/>
        </a:p>
      </dgm:t>
    </dgm:pt>
    <dgm:pt modelId="{ABDFDD5B-3F43-432A-8BA8-49F395A6CEC3}" type="pres">
      <dgm:prSet presAssocID="{38A0C7E7-AD0A-4390-BA80-9E7B20E1E0C8}" presName="root2" presStyleCnt="0"/>
      <dgm:spPr/>
    </dgm:pt>
    <dgm:pt modelId="{47AE6926-9ABE-4072-A4F6-B4DC711873C9}" type="pres">
      <dgm:prSet presAssocID="{38A0C7E7-AD0A-4390-BA80-9E7B20E1E0C8}" presName="LevelTwoTextNode" presStyleLbl="node3" presStyleIdx="3" presStyleCnt="5" custScaleX="112085" custScaleY="68101" custLinFactNeighborX="98862" custLinFactNeighborY="1224">
        <dgm:presLayoutVars>
          <dgm:chPref val="3"/>
        </dgm:presLayoutVars>
      </dgm:prSet>
      <dgm:spPr/>
      <dgm:t>
        <a:bodyPr/>
        <a:lstStyle/>
        <a:p>
          <a:endParaRPr lang="en-US"/>
        </a:p>
      </dgm:t>
    </dgm:pt>
    <dgm:pt modelId="{C61654D7-BD4B-4242-904E-B72D2CF103F3}" type="pres">
      <dgm:prSet presAssocID="{38A0C7E7-AD0A-4390-BA80-9E7B20E1E0C8}" presName="level3hierChild" presStyleCnt="0"/>
      <dgm:spPr/>
    </dgm:pt>
    <dgm:pt modelId="{21A6ABF4-BF13-4EFE-BE00-8B375BA493E2}" type="pres">
      <dgm:prSet presAssocID="{D18CD597-4647-453E-8380-73768339789E}" presName="conn2-1" presStyleLbl="parChTrans1D3" presStyleIdx="4" presStyleCnt="5"/>
      <dgm:spPr/>
      <dgm:t>
        <a:bodyPr/>
        <a:lstStyle/>
        <a:p>
          <a:endParaRPr lang="en-US"/>
        </a:p>
      </dgm:t>
    </dgm:pt>
    <dgm:pt modelId="{E6A61973-7426-4034-9E08-656214C8A5B9}" type="pres">
      <dgm:prSet presAssocID="{D18CD597-4647-453E-8380-73768339789E}" presName="connTx" presStyleLbl="parChTrans1D3" presStyleIdx="4" presStyleCnt="5"/>
      <dgm:spPr/>
      <dgm:t>
        <a:bodyPr/>
        <a:lstStyle/>
        <a:p>
          <a:endParaRPr lang="en-US"/>
        </a:p>
      </dgm:t>
    </dgm:pt>
    <dgm:pt modelId="{03A3A259-E6ED-4D1C-B49F-35FE36C39409}" type="pres">
      <dgm:prSet presAssocID="{185461E0-2DE7-4102-A209-6A97CA16D036}" presName="root2" presStyleCnt="0"/>
      <dgm:spPr/>
    </dgm:pt>
    <dgm:pt modelId="{41B9C364-1B1C-422D-B45D-C57C6090B2D3}" type="pres">
      <dgm:prSet presAssocID="{185461E0-2DE7-4102-A209-6A97CA16D036}" presName="LevelTwoTextNode" presStyleLbl="node3" presStyleIdx="4" presStyleCnt="5" custScaleX="112085" custScaleY="99011" custLinFactX="30781" custLinFactNeighborX="100000">
        <dgm:presLayoutVars>
          <dgm:chPref val="3"/>
        </dgm:presLayoutVars>
      </dgm:prSet>
      <dgm:spPr/>
      <dgm:t>
        <a:bodyPr/>
        <a:lstStyle/>
        <a:p>
          <a:endParaRPr lang="en-US"/>
        </a:p>
      </dgm:t>
    </dgm:pt>
    <dgm:pt modelId="{D8C6C1AB-83DC-4B04-A95A-B53FE2D5D931}" type="pres">
      <dgm:prSet presAssocID="{185461E0-2DE7-4102-A209-6A97CA16D036}" presName="level3hierChild" presStyleCnt="0"/>
      <dgm:spPr/>
    </dgm:pt>
    <dgm:pt modelId="{F8FD0599-836F-44E9-80F6-524B5390800E}" type="pres">
      <dgm:prSet presAssocID="{A6ED43BD-E3AA-44B8-A2F9-537373F79CF0}" presName="conn2-1" presStyleLbl="parChTrans1D2" presStyleIdx="3" presStyleCnt="4"/>
      <dgm:spPr/>
      <dgm:t>
        <a:bodyPr/>
        <a:lstStyle/>
        <a:p>
          <a:endParaRPr lang="es-EC"/>
        </a:p>
      </dgm:t>
    </dgm:pt>
    <dgm:pt modelId="{4AFFC7EC-CB31-4403-B4B8-BD567EAAB549}" type="pres">
      <dgm:prSet presAssocID="{A6ED43BD-E3AA-44B8-A2F9-537373F79CF0}" presName="connTx" presStyleLbl="parChTrans1D2" presStyleIdx="3" presStyleCnt="4"/>
      <dgm:spPr/>
      <dgm:t>
        <a:bodyPr/>
        <a:lstStyle/>
        <a:p>
          <a:endParaRPr lang="es-EC"/>
        </a:p>
      </dgm:t>
    </dgm:pt>
    <dgm:pt modelId="{B59BDDCA-6E1B-440D-BA49-F7018BEE1912}" type="pres">
      <dgm:prSet presAssocID="{BA757A50-EBA3-44BB-9780-0F26A15813F0}" presName="root2" presStyleCnt="0"/>
      <dgm:spPr/>
    </dgm:pt>
    <dgm:pt modelId="{F9041D52-85EE-44B0-844C-ECEA43595B45}" type="pres">
      <dgm:prSet presAssocID="{BA757A50-EBA3-44BB-9780-0F26A15813F0}" presName="LevelTwoTextNode" presStyleLbl="node2" presStyleIdx="3" presStyleCnt="4">
        <dgm:presLayoutVars>
          <dgm:chPref val="3"/>
        </dgm:presLayoutVars>
      </dgm:prSet>
      <dgm:spPr/>
      <dgm:t>
        <a:bodyPr/>
        <a:lstStyle/>
        <a:p>
          <a:endParaRPr lang="es-EC"/>
        </a:p>
      </dgm:t>
    </dgm:pt>
    <dgm:pt modelId="{26F882C2-D126-44A3-BA10-FE0FEC33818A}" type="pres">
      <dgm:prSet presAssocID="{BA757A50-EBA3-44BB-9780-0F26A15813F0}" presName="level3hierChild" presStyleCnt="0"/>
      <dgm:spPr/>
    </dgm:pt>
  </dgm:ptLst>
  <dgm:cxnLst>
    <dgm:cxn modelId="{9286020B-740A-414D-8209-1BC0B6E356FD}" type="presOf" srcId="{891F1E32-CCC6-4065-8573-ABEB9F9DFAFF}" destId="{B0025016-5056-4EB5-B449-4AFFF930D7A8}" srcOrd="0" destOrd="0" presId="urn:microsoft.com/office/officeart/2005/8/layout/hierarchy2"/>
    <dgm:cxn modelId="{FBB4310D-0AB7-4318-9AD6-202A4360880B}" type="presOf" srcId="{185461E0-2DE7-4102-A209-6A97CA16D036}" destId="{41B9C364-1B1C-422D-B45D-C57C6090B2D3}" srcOrd="0" destOrd="0" presId="urn:microsoft.com/office/officeart/2005/8/layout/hierarchy2"/>
    <dgm:cxn modelId="{138CC7E0-4B24-4404-9461-A24D4E41AC23}" type="presOf" srcId="{6D48057E-A09C-4E12-9DC9-631B7D1003E0}" destId="{DA03E6AE-8463-4E7E-A2ED-E81337D60BAE}" srcOrd="1" destOrd="0" presId="urn:microsoft.com/office/officeart/2005/8/layout/hierarchy2"/>
    <dgm:cxn modelId="{40FB951D-EE1C-48E4-B0ED-551B2182956E}" type="presOf" srcId="{6D48057E-A09C-4E12-9DC9-631B7D1003E0}" destId="{80F36105-709B-4258-9DF3-85D12A87B04E}" srcOrd="0" destOrd="0" presId="urn:microsoft.com/office/officeart/2005/8/layout/hierarchy2"/>
    <dgm:cxn modelId="{6F696121-3109-4009-8F70-79C6EC460F62}" srcId="{D4377DF7-9CDF-49C7-A2F0-86B0FD66932D}" destId="{6119F1BF-BA39-41A1-B35F-05776AA18417}" srcOrd="2" destOrd="0" parTransId="{F5779638-947A-401F-A8A8-95C57C2DE3AD}" sibTransId="{9E188F3D-FDBE-420A-9E52-0719CEB8CD75}"/>
    <dgm:cxn modelId="{29499879-6AC1-4CD0-A15A-420D7E289CAE}" type="presOf" srcId="{BA757A50-EBA3-44BB-9780-0F26A15813F0}" destId="{F9041D52-85EE-44B0-844C-ECEA43595B45}" srcOrd="0" destOrd="0" presId="urn:microsoft.com/office/officeart/2005/8/layout/hierarchy2"/>
    <dgm:cxn modelId="{4D859F2F-6ABF-4540-ADEF-4E2466AD28E4}" srcId="{E31C77C0-CFBD-4AD2-977C-5745CB623B95}" destId="{185461E0-2DE7-4102-A209-6A97CA16D036}" srcOrd="1" destOrd="0" parTransId="{D18CD597-4647-453E-8380-73768339789E}" sibTransId="{7F999D7D-5C26-49AD-BDD6-C7961DDC9BF6}"/>
    <dgm:cxn modelId="{1D77430C-BB9E-417F-A273-0193BBA094AD}" srcId="{891F1E32-CCC6-4065-8573-ABEB9F9DFAFF}" destId="{E31C77C0-CFBD-4AD2-977C-5745CB623B95}" srcOrd="2" destOrd="0" parTransId="{6D48057E-A09C-4E12-9DC9-631B7D1003E0}" sibTransId="{C6F4F6F4-4824-4FD3-9B38-F4DB79CCB394}"/>
    <dgm:cxn modelId="{D1DBAEA2-05F1-48E6-B3CD-7E039C32A86C}" srcId="{7F5B66E7-3B22-4A8F-B5CB-2E99D3727FF2}" destId="{891F1E32-CCC6-4065-8573-ABEB9F9DFAFF}" srcOrd="0" destOrd="0" parTransId="{F1FFCFA7-EE10-4CAD-B317-0F135CE8968B}" sibTransId="{9ADDE914-1983-4546-8A13-4FF496614EBD}"/>
    <dgm:cxn modelId="{A08E6914-9A85-45EC-8D50-FDAD73E23FA7}" type="presOf" srcId="{F32D827E-2B1C-4EB9-AFB7-80960171486E}" destId="{A4439A91-BC6A-4128-9003-C7307CC402EC}" srcOrd="0" destOrd="0" presId="urn:microsoft.com/office/officeart/2005/8/layout/hierarchy2"/>
    <dgm:cxn modelId="{977A30DA-7562-4DD6-94AE-E40D4CC281F1}" type="presOf" srcId="{DBD10391-4500-4A14-8391-5ACA51CE9DD0}" destId="{4AB67B20-9933-4E92-AE66-1D32F782040F}" srcOrd="0" destOrd="0" presId="urn:microsoft.com/office/officeart/2005/8/layout/hierarchy2"/>
    <dgm:cxn modelId="{505614BF-AA6C-4177-B96C-5D77F54CA19D}" type="presOf" srcId="{E31C77C0-CFBD-4AD2-977C-5745CB623B95}" destId="{153A4640-28CA-418B-BF34-D536EBBB78D2}" srcOrd="0" destOrd="0" presId="urn:microsoft.com/office/officeart/2005/8/layout/hierarchy2"/>
    <dgm:cxn modelId="{2D2040E8-8893-4D8F-A7AA-B35505ACC978}" type="presOf" srcId="{D4DD697F-125E-4B44-AC25-9458AE74881A}" destId="{9126C419-1B00-46F5-B2AC-2FA907989D5F}" srcOrd="0" destOrd="0" presId="urn:microsoft.com/office/officeart/2005/8/layout/hierarchy2"/>
    <dgm:cxn modelId="{29FDEB8A-CF74-43F5-ACA6-E2F08D8DCB4C}" type="presOf" srcId="{F32D827E-2B1C-4EB9-AFB7-80960171486E}" destId="{5E60E178-9551-4B29-88C9-69C36B59CB59}" srcOrd="1" destOrd="0" presId="urn:microsoft.com/office/officeart/2005/8/layout/hierarchy2"/>
    <dgm:cxn modelId="{709FEA15-4C59-4661-A278-EAE4DDD5C8B7}" srcId="{891F1E32-CCC6-4065-8573-ABEB9F9DFAFF}" destId="{BA757A50-EBA3-44BB-9780-0F26A15813F0}" srcOrd="3" destOrd="0" parTransId="{A6ED43BD-E3AA-44B8-A2F9-537373F79CF0}" sibTransId="{5DB2056D-EED7-48BC-9551-3306CF4646AA}"/>
    <dgm:cxn modelId="{2435356E-D727-4E50-B1DE-1BFE302B0D70}" type="presOf" srcId="{A752AFCF-4183-4D3A-9B46-564307A87AF6}" destId="{E7AEA58B-4C95-43BD-B784-46FAE0F89001}" srcOrd="0" destOrd="0" presId="urn:microsoft.com/office/officeart/2005/8/layout/hierarchy2"/>
    <dgm:cxn modelId="{CF4B5961-94F0-45B0-9776-EC9A2FEE82A7}" srcId="{D4377DF7-9CDF-49C7-A2F0-86B0FD66932D}" destId="{D4DD697F-125E-4B44-AC25-9458AE74881A}" srcOrd="0" destOrd="0" parTransId="{9D41741E-9BB3-41D3-B59F-58EF2DA1E143}" sibTransId="{9E0B9283-B416-496F-8831-86CB58B63155}"/>
    <dgm:cxn modelId="{CE3C4387-E69E-45BD-BDEF-677B6928414D}" type="presOf" srcId="{9D41741E-9BB3-41D3-B59F-58EF2DA1E143}" destId="{76B9EC9A-489B-4090-96A8-AD940CD54F59}" srcOrd="0" destOrd="0" presId="urn:microsoft.com/office/officeart/2005/8/layout/hierarchy2"/>
    <dgm:cxn modelId="{FE5BE4F4-6C1E-4B5E-B0B0-0A330964C32D}" type="presOf" srcId="{D18CD597-4647-453E-8380-73768339789E}" destId="{E6A61973-7426-4034-9E08-656214C8A5B9}" srcOrd="1" destOrd="0" presId="urn:microsoft.com/office/officeart/2005/8/layout/hierarchy2"/>
    <dgm:cxn modelId="{36E91E84-9E8E-4E0F-82BF-8610C3FAEB77}" type="presOf" srcId="{A6ED43BD-E3AA-44B8-A2F9-537373F79CF0}" destId="{4AFFC7EC-CB31-4403-B4B8-BD567EAAB549}" srcOrd="1" destOrd="0" presId="urn:microsoft.com/office/officeart/2005/8/layout/hierarchy2"/>
    <dgm:cxn modelId="{09A5FA2F-AF07-4174-A68D-E2516AA06008}" type="presOf" srcId="{DBD10391-4500-4A14-8391-5ACA51CE9DD0}" destId="{72978518-9781-4E49-BBD2-B8A00EF4919A}" srcOrd="1" destOrd="0" presId="urn:microsoft.com/office/officeart/2005/8/layout/hierarchy2"/>
    <dgm:cxn modelId="{8C8FC720-45F0-418D-8B4F-16B9B49C0284}" type="presOf" srcId="{CAB1E61D-A7DC-47A2-A768-6221F295AF5A}" destId="{5E5C13A4-7DBB-410E-9663-82198BEEF899}" srcOrd="0" destOrd="0" presId="urn:microsoft.com/office/officeart/2005/8/layout/hierarchy2"/>
    <dgm:cxn modelId="{4CEDBE9E-5524-4D99-9041-EF59EDD5BDD0}" type="presOf" srcId="{D18CD597-4647-453E-8380-73768339789E}" destId="{21A6ABF4-BF13-4EFE-BE00-8B375BA493E2}" srcOrd="0" destOrd="0" presId="urn:microsoft.com/office/officeart/2005/8/layout/hierarchy2"/>
    <dgm:cxn modelId="{AA48B468-6110-427C-BADF-52A31A9C6E0A}" type="presOf" srcId="{D4377DF7-9CDF-49C7-A2F0-86B0FD66932D}" destId="{2C2DC68F-5EBB-4CBF-88D3-CC8500AFAB44}" srcOrd="0" destOrd="0" presId="urn:microsoft.com/office/officeart/2005/8/layout/hierarchy2"/>
    <dgm:cxn modelId="{771F5F1B-03BF-4801-928F-C445465F6531}" type="presOf" srcId="{F7147855-299C-474C-8E30-D8F0E0E367B0}" destId="{2CE2BBB3-B554-4711-96D1-1A568AEEF46D}" srcOrd="1" destOrd="0" presId="urn:microsoft.com/office/officeart/2005/8/layout/hierarchy2"/>
    <dgm:cxn modelId="{3A13CDDA-A5AC-40E9-B33B-F6763AA1E21A}" type="presOf" srcId="{9D41741E-9BB3-41D3-B59F-58EF2DA1E143}" destId="{98220FBD-A80A-4BFC-BEFF-7A4B603689CF}" srcOrd="1" destOrd="0" presId="urn:microsoft.com/office/officeart/2005/8/layout/hierarchy2"/>
    <dgm:cxn modelId="{73C77A4C-5B33-444D-B371-FC9182EEB8B3}" srcId="{E31C77C0-CFBD-4AD2-977C-5745CB623B95}" destId="{38A0C7E7-AD0A-4390-BA80-9E7B20E1E0C8}" srcOrd="0" destOrd="0" parTransId="{F7147855-299C-474C-8E30-D8F0E0E367B0}" sibTransId="{24B01527-A799-4BE2-B367-CF60DBFDC1B5}"/>
    <dgm:cxn modelId="{3E5C5D60-662F-4CFC-A6AD-47148C650F69}" type="presOf" srcId="{A6ED43BD-E3AA-44B8-A2F9-537373F79CF0}" destId="{F8FD0599-836F-44E9-80F6-524B5390800E}" srcOrd="0" destOrd="0" presId="urn:microsoft.com/office/officeart/2005/8/layout/hierarchy2"/>
    <dgm:cxn modelId="{6851D19D-2603-4E2D-8E2C-91F58209FCCA}" type="presOf" srcId="{6119F1BF-BA39-41A1-B35F-05776AA18417}" destId="{0BE52C92-1A78-4EF0-A5E1-ECD184E0F340}" srcOrd="0" destOrd="0" presId="urn:microsoft.com/office/officeart/2005/8/layout/hierarchy2"/>
    <dgm:cxn modelId="{F7E97926-3AB0-4437-AC70-4D653979CE99}" srcId="{891F1E32-CCC6-4065-8573-ABEB9F9DFAFF}" destId="{D4377DF7-9CDF-49C7-A2F0-86B0FD66932D}" srcOrd="1" destOrd="0" parTransId="{A752AFCF-4183-4D3A-9B46-564307A87AF6}" sibTransId="{ADD1E336-6BD4-4CCE-887C-132C2C37FFF5}"/>
    <dgm:cxn modelId="{49AEFE98-A7E3-4283-AA82-3C432495BEEF}" type="presOf" srcId="{38A0C7E7-AD0A-4390-BA80-9E7B20E1E0C8}" destId="{47AE6926-9ABE-4072-A4F6-B4DC711873C9}" srcOrd="0" destOrd="0" presId="urn:microsoft.com/office/officeart/2005/8/layout/hierarchy2"/>
    <dgm:cxn modelId="{BA2F24F4-521A-47DB-B8CA-C3C65B2E08E4}" srcId="{D4377DF7-9CDF-49C7-A2F0-86B0FD66932D}" destId="{CAB1E61D-A7DC-47A2-A768-6221F295AF5A}" srcOrd="1" destOrd="0" parTransId="{F32D827E-2B1C-4EB9-AFB7-80960171486E}" sibTransId="{F1FF1861-08A8-4925-BD66-7C9C84E50B22}"/>
    <dgm:cxn modelId="{06BBE677-07A2-43BC-9F52-31491523F098}" srcId="{891F1E32-CCC6-4065-8573-ABEB9F9DFAFF}" destId="{CD480451-E0F6-449B-AD86-D479E2E57E75}" srcOrd="0" destOrd="0" parTransId="{DBD10391-4500-4A14-8391-5ACA51CE9DD0}" sibTransId="{0A7F25C5-4CD0-4013-9894-67740A51EC63}"/>
    <dgm:cxn modelId="{BC50663E-7156-4099-BDB6-4E6265066FBA}" type="presOf" srcId="{7F5B66E7-3B22-4A8F-B5CB-2E99D3727FF2}" destId="{91951F1B-95DC-4487-B656-1F01F5E9AA66}" srcOrd="0" destOrd="0" presId="urn:microsoft.com/office/officeart/2005/8/layout/hierarchy2"/>
    <dgm:cxn modelId="{3359DF77-E7A4-4498-A26A-23B63AE4B8A0}" type="presOf" srcId="{F5779638-947A-401F-A8A8-95C57C2DE3AD}" destId="{C36438ED-6C71-4E49-B011-6261C5C72706}" srcOrd="1" destOrd="0" presId="urn:microsoft.com/office/officeart/2005/8/layout/hierarchy2"/>
    <dgm:cxn modelId="{BF3D67F2-C530-40F9-A24D-1C44B01968E9}" type="presOf" srcId="{F7147855-299C-474C-8E30-D8F0E0E367B0}" destId="{46427786-5D60-466B-BA43-536475F215B8}" srcOrd="0" destOrd="0" presId="urn:microsoft.com/office/officeart/2005/8/layout/hierarchy2"/>
    <dgm:cxn modelId="{C4053D62-6669-46D0-BCE5-256E8E9E427B}" type="presOf" srcId="{CD480451-E0F6-449B-AD86-D479E2E57E75}" destId="{E9B21EF3-C865-480B-A223-85E80CAD0EEA}" srcOrd="0" destOrd="0" presId="urn:microsoft.com/office/officeart/2005/8/layout/hierarchy2"/>
    <dgm:cxn modelId="{6E57B168-2A44-49BD-B6FB-B520FD52F414}" type="presOf" srcId="{F5779638-947A-401F-A8A8-95C57C2DE3AD}" destId="{E11048A3-E3BA-4B04-91EA-482A77C37C24}" srcOrd="0" destOrd="0" presId="urn:microsoft.com/office/officeart/2005/8/layout/hierarchy2"/>
    <dgm:cxn modelId="{F102A725-9C2F-4AA2-A2FE-CC664521CB93}" type="presOf" srcId="{A752AFCF-4183-4D3A-9B46-564307A87AF6}" destId="{C1CEFAD0-3D92-45E3-A7C0-AE3FA645D8C7}" srcOrd="1" destOrd="0" presId="urn:microsoft.com/office/officeart/2005/8/layout/hierarchy2"/>
    <dgm:cxn modelId="{06701920-BEBF-48E1-9853-9D2432DECD43}" type="presParOf" srcId="{91951F1B-95DC-4487-B656-1F01F5E9AA66}" destId="{C95669AB-E5B9-4ABE-AA3F-98DD1DADCB46}" srcOrd="0" destOrd="0" presId="urn:microsoft.com/office/officeart/2005/8/layout/hierarchy2"/>
    <dgm:cxn modelId="{B81B5488-DCC2-4FCA-BA5D-FEF15CD1A85F}" type="presParOf" srcId="{C95669AB-E5B9-4ABE-AA3F-98DD1DADCB46}" destId="{B0025016-5056-4EB5-B449-4AFFF930D7A8}" srcOrd="0" destOrd="0" presId="urn:microsoft.com/office/officeart/2005/8/layout/hierarchy2"/>
    <dgm:cxn modelId="{D159609C-2D3D-47D7-AB91-31BAC2D6310A}" type="presParOf" srcId="{C95669AB-E5B9-4ABE-AA3F-98DD1DADCB46}" destId="{EDD7A231-BDC2-422C-8A7E-3D7746187E4E}" srcOrd="1" destOrd="0" presId="urn:microsoft.com/office/officeart/2005/8/layout/hierarchy2"/>
    <dgm:cxn modelId="{D0501D26-37A4-4362-AF45-CB0225318AA9}" type="presParOf" srcId="{EDD7A231-BDC2-422C-8A7E-3D7746187E4E}" destId="{4AB67B20-9933-4E92-AE66-1D32F782040F}" srcOrd="0" destOrd="0" presId="urn:microsoft.com/office/officeart/2005/8/layout/hierarchy2"/>
    <dgm:cxn modelId="{DA27A6B8-F2E6-494B-963A-C2EA6A322F41}" type="presParOf" srcId="{4AB67B20-9933-4E92-AE66-1D32F782040F}" destId="{72978518-9781-4E49-BBD2-B8A00EF4919A}" srcOrd="0" destOrd="0" presId="urn:microsoft.com/office/officeart/2005/8/layout/hierarchy2"/>
    <dgm:cxn modelId="{F3D9BA38-7D36-4F59-A5D8-13B5DB5090E2}" type="presParOf" srcId="{EDD7A231-BDC2-422C-8A7E-3D7746187E4E}" destId="{C00C8CF0-E1B9-4263-8A8A-EB92AE008B87}" srcOrd="1" destOrd="0" presId="urn:microsoft.com/office/officeart/2005/8/layout/hierarchy2"/>
    <dgm:cxn modelId="{D9A93156-F104-4838-945D-8A9D724586DD}" type="presParOf" srcId="{C00C8CF0-E1B9-4263-8A8A-EB92AE008B87}" destId="{E9B21EF3-C865-480B-A223-85E80CAD0EEA}" srcOrd="0" destOrd="0" presId="urn:microsoft.com/office/officeart/2005/8/layout/hierarchy2"/>
    <dgm:cxn modelId="{3CE63A34-46FB-4293-8D28-E01CD4C7F9B5}" type="presParOf" srcId="{C00C8CF0-E1B9-4263-8A8A-EB92AE008B87}" destId="{8B65C02F-6F27-4E85-9799-BF25866A9282}" srcOrd="1" destOrd="0" presId="urn:microsoft.com/office/officeart/2005/8/layout/hierarchy2"/>
    <dgm:cxn modelId="{67EEB431-338B-4690-BEB9-A54696424C47}" type="presParOf" srcId="{EDD7A231-BDC2-422C-8A7E-3D7746187E4E}" destId="{E7AEA58B-4C95-43BD-B784-46FAE0F89001}" srcOrd="2" destOrd="0" presId="urn:microsoft.com/office/officeart/2005/8/layout/hierarchy2"/>
    <dgm:cxn modelId="{0B7108D2-D62C-48C0-BB85-E7F0A5BF249A}" type="presParOf" srcId="{E7AEA58B-4C95-43BD-B784-46FAE0F89001}" destId="{C1CEFAD0-3D92-45E3-A7C0-AE3FA645D8C7}" srcOrd="0" destOrd="0" presId="urn:microsoft.com/office/officeart/2005/8/layout/hierarchy2"/>
    <dgm:cxn modelId="{4013ABE7-965B-4EA1-8385-650D311B07F7}" type="presParOf" srcId="{EDD7A231-BDC2-422C-8A7E-3D7746187E4E}" destId="{7D49BCF8-A57D-4FEF-9F42-D4911E352300}" srcOrd="3" destOrd="0" presId="urn:microsoft.com/office/officeart/2005/8/layout/hierarchy2"/>
    <dgm:cxn modelId="{B0FA1AAC-D597-47E1-995C-1893E29538ED}" type="presParOf" srcId="{7D49BCF8-A57D-4FEF-9F42-D4911E352300}" destId="{2C2DC68F-5EBB-4CBF-88D3-CC8500AFAB44}" srcOrd="0" destOrd="0" presId="urn:microsoft.com/office/officeart/2005/8/layout/hierarchy2"/>
    <dgm:cxn modelId="{E021E625-57EE-4657-9F1F-2A08FFE255F3}" type="presParOf" srcId="{7D49BCF8-A57D-4FEF-9F42-D4911E352300}" destId="{2865E5C7-37E8-455F-A07C-E875187B3EAF}" srcOrd="1" destOrd="0" presId="urn:microsoft.com/office/officeart/2005/8/layout/hierarchy2"/>
    <dgm:cxn modelId="{F1A12204-DBDE-4120-9265-30C47EEA36AF}" type="presParOf" srcId="{2865E5C7-37E8-455F-A07C-E875187B3EAF}" destId="{76B9EC9A-489B-4090-96A8-AD940CD54F59}" srcOrd="0" destOrd="0" presId="urn:microsoft.com/office/officeart/2005/8/layout/hierarchy2"/>
    <dgm:cxn modelId="{9E9FE391-3CBE-4195-B228-2E88856E1DDD}" type="presParOf" srcId="{76B9EC9A-489B-4090-96A8-AD940CD54F59}" destId="{98220FBD-A80A-4BFC-BEFF-7A4B603689CF}" srcOrd="0" destOrd="0" presId="urn:microsoft.com/office/officeart/2005/8/layout/hierarchy2"/>
    <dgm:cxn modelId="{232749B9-9EC6-43D5-8690-613F3F90389C}" type="presParOf" srcId="{2865E5C7-37E8-455F-A07C-E875187B3EAF}" destId="{54997F09-D9F3-4251-937B-D9335D7C7733}" srcOrd="1" destOrd="0" presId="urn:microsoft.com/office/officeart/2005/8/layout/hierarchy2"/>
    <dgm:cxn modelId="{928169B2-6029-4E84-A7D5-80F08F34947A}" type="presParOf" srcId="{54997F09-D9F3-4251-937B-D9335D7C7733}" destId="{9126C419-1B00-46F5-B2AC-2FA907989D5F}" srcOrd="0" destOrd="0" presId="urn:microsoft.com/office/officeart/2005/8/layout/hierarchy2"/>
    <dgm:cxn modelId="{DBD298E1-8750-4417-8C36-CECBD89525DA}" type="presParOf" srcId="{54997F09-D9F3-4251-937B-D9335D7C7733}" destId="{CDD11EB3-BED4-4E62-8684-36DBDD0E0C72}" srcOrd="1" destOrd="0" presId="urn:microsoft.com/office/officeart/2005/8/layout/hierarchy2"/>
    <dgm:cxn modelId="{B16F63C2-8BCB-4B0D-956E-A5D7F7856970}" type="presParOf" srcId="{2865E5C7-37E8-455F-A07C-E875187B3EAF}" destId="{A4439A91-BC6A-4128-9003-C7307CC402EC}" srcOrd="2" destOrd="0" presId="urn:microsoft.com/office/officeart/2005/8/layout/hierarchy2"/>
    <dgm:cxn modelId="{58DA387A-0EE8-4A9C-B3D2-987FADD9AD7B}" type="presParOf" srcId="{A4439A91-BC6A-4128-9003-C7307CC402EC}" destId="{5E60E178-9551-4B29-88C9-69C36B59CB59}" srcOrd="0" destOrd="0" presId="urn:microsoft.com/office/officeart/2005/8/layout/hierarchy2"/>
    <dgm:cxn modelId="{C35066E7-5DF1-4311-8D5E-A1964F60EF4E}" type="presParOf" srcId="{2865E5C7-37E8-455F-A07C-E875187B3EAF}" destId="{AA3AE9BE-07BA-440B-B4CD-DEFE06A19AEA}" srcOrd="3" destOrd="0" presId="urn:microsoft.com/office/officeart/2005/8/layout/hierarchy2"/>
    <dgm:cxn modelId="{8056009F-ADFA-43D3-9C3F-AE148AF8F8E7}" type="presParOf" srcId="{AA3AE9BE-07BA-440B-B4CD-DEFE06A19AEA}" destId="{5E5C13A4-7DBB-410E-9663-82198BEEF899}" srcOrd="0" destOrd="0" presId="urn:microsoft.com/office/officeart/2005/8/layout/hierarchy2"/>
    <dgm:cxn modelId="{6C810EF3-A228-4134-BA7C-FFE3471B7527}" type="presParOf" srcId="{AA3AE9BE-07BA-440B-B4CD-DEFE06A19AEA}" destId="{6AC8B3FB-C60C-4710-A7C2-9AC96AE53A4D}" srcOrd="1" destOrd="0" presId="urn:microsoft.com/office/officeart/2005/8/layout/hierarchy2"/>
    <dgm:cxn modelId="{2CEB4DB0-E8F8-4808-8DD6-4A8BE25F046E}" type="presParOf" srcId="{2865E5C7-37E8-455F-A07C-E875187B3EAF}" destId="{E11048A3-E3BA-4B04-91EA-482A77C37C24}" srcOrd="4" destOrd="0" presId="urn:microsoft.com/office/officeart/2005/8/layout/hierarchy2"/>
    <dgm:cxn modelId="{0FFD13F6-C1E3-4BBF-AFEA-471CC9F6415F}" type="presParOf" srcId="{E11048A3-E3BA-4B04-91EA-482A77C37C24}" destId="{C36438ED-6C71-4E49-B011-6261C5C72706}" srcOrd="0" destOrd="0" presId="urn:microsoft.com/office/officeart/2005/8/layout/hierarchy2"/>
    <dgm:cxn modelId="{0BDF9E1B-606B-48DA-B77D-3AFBCBC0017A}" type="presParOf" srcId="{2865E5C7-37E8-455F-A07C-E875187B3EAF}" destId="{BA84348F-B2FE-4D97-AADB-B6E7382052AD}" srcOrd="5" destOrd="0" presId="urn:microsoft.com/office/officeart/2005/8/layout/hierarchy2"/>
    <dgm:cxn modelId="{665D6BB0-67B5-48C8-A51D-DA3E88233A3D}" type="presParOf" srcId="{BA84348F-B2FE-4D97-AADB-B6E7382052AD}" destId="{0BE52C92-1A78-4EF0-A5E1-ECD184E0F340}" srcOrd="0" destOrd="0" presId="urn:microsoft.com/office/officeart/2005/8/layout/hierarchy2"/>
    <dgm:cxn modelId="{BE6B0AC0-13A9-4F60-ABB2-2DC8DEF37375}" type="presParOf" srcId="{BA84348F-B2FE-4D97-AADB-B6E7382052AD}" destId="{A930318F-9FA2-4F75-A0C0-164308AEF6AE}" srcOrd="1" destOrd="0" presId="urn:microsoft.com/office/officeart/2005/8/layout/hierarchy2"/>
    <dgm:cxn modelId="{723FCF5E-528C-41A4-B795-8948368A8299}" type="presParOf" srcId="{EDD7A231-BDC2-422C-8A7E-3D7746187E4E}" destId="{80F36105-709B-4258-9DF3-85D12A87B04E}" srcOrd="4" destOrd="0" presId="urn:microsoft.com/office/officeart/2005/8/layout/hierarchy2"/>
    <dgm:cxn modelId="{C63BDE28-EB25-4677-860A-C1190F2AC1F5}" type="presParOf" srcId="{80F36105-709B-4258-9DF3-85D12A87B04E}" destId="{DA03E6AE-8463-4E7E-A2ED-E81337D60BAE}" srcOrd="0" destOrd="0" presId="urn:microsoft.com/office/officeart/2005/8/layout/hierarchy2"/>
    <dgm:cxn modelId="{22ABD452-7258-43DE-819A-B06A282C2EED}" type="presParOf" srcId="{EDD7A231-BDC2-422C-8A7E-3D7746187E4E}" destId="{7F7EC533-92AC-4649-AC85-E2781DC6D3E9}" srcOrd="5" destOrd="0" presId="urn:microsoft.com/office/officeart/2005/8/layout/hierarchy2"/>
    <dgm:cxn modelId="{CCC79066-5C3B-4F2A-99E7-912AA1025E3C}" type="presParOf" srcId="{7F7EC533-92AC-4649-AC85-E2781DC6D3E9}" destId="{153A4640-28CA-418B-BF34-D536EBBB78D2}" srcOrd="0" destOrd="0" presId="urn:microsoft.com/office/officeart/2005/8/layout/hierarchy2"/>
    <dgm:cxn modelId="{0BD6EE8D-77AC-4DFA-9214-6A9460678B22}" type="presParOf" srcId="{7F7EC533-92AC-4649-AC85-E2781DC6D3E9}" destId="{9C17CCAD-6E52-450A-A045-3D2A55D771E3}" srcOrd="1" destOrd="0" presId="urn:microsoft.com/office/officeart/2005/8/layout/hierarchy2"/>
    <dgm:cxn modelId="{FDBB5336-57F1-4B85-9703-2A62AC869938}" type="presParOf" srcId="{9C17CCAD-6E52-450A-A045-3D2A55D771E3}" destId="{46427786-5D60-466B-BA43-536475F215B8}" srcOrd="0" destOrd="0" presId="urn:microsoft.com/office/officeart/2005/8/layout/hierarchy2"/>
    <dgm:cxn modelId="{4AFBE55A-ABAB-48E8-99B6-A221EC93D1C6}" type="presParOf" srcId="{46427786-5D60-466B-BA43-536475F215B8}" destId="{2CE2BBB3-B554-4711-96D1-1A568AEEF46D}" srcOrd="0" destOrd="0" presId="urn:microsoft.com/office/officeart/2005/8/layout/hierarchy2"/>
    <dgm:cxn modelId="{46182039-3CA6-43D1-87B7-B2F048EA2C7B}" type="presParOf" srcId="{9C17CCAD-6E52-450A-A045-3D2A55D771E3}" destId="{ABDFDD5B-3F43-432A-8BA8-49F395A6CEC3}" srcOrd="1" destOrd="0" presId="urn:microsoft.com/office/officeart/2005/8/layout/hierarchy2"/>
    <dgm:cxn modelId="{C9B03BDA-8280-4E04-84C0-E20A71D4CE1D}" type="presParOf" srcId="{ABDFDD5B-3F43-432A-8BA8-49F395A6CEC3}" destId="{47AE6926-9ABE-4072-A4F6-B4DC711873C9}" srcOrd="0" destOrd="0" presId="urn:microsoft.com/office/officeart/2005/8/layout/hierarchy2"/>
    <dgm:cxn modelId="{D27FE7C9-9D7C-4F12-8EB5-B79778F9A9E5}" type="presParOf" srcId="{ABDFDD5B-3F43-432A-8BA8-49F395A6CEC3}" destId="{C61654D7-BD4B-4242-904E-B72D2CF103F3}" srcOrd="1" destOrd="0" presId="urn:microsoft.com/office/officeart/2005/8/layout/hierarchy2"/>
    <dgm:cxn modelId="{00D7D6A9-DE67-4943-A136-D1B770EA0063}" type="presParOf" srcId="{9C17CCAD-6E52-450A-A045-3D2A55D771E3}" destId="{21A6ABF4-BF13-4EFE-BE00-8B375BA493E2}" srcOrd="2" destOrd="0" presId="urn:microsoft.com/office/officeart/2005/8/layout/hierarchy2"/>
    <dgm:cxn modelId="{74327F47-A946-478E-A054-CC7798BC4735}" type="presParOf" srcId="{21A6ABF4-BF13-4EFE-BE00-8B375BA493E2}" destId="{E6A61973-7426-4034-9E08-656214C8A5B9}" srcOrd="0" destOrd="0" presId="urn:microsoft.com/office/officeart/2005/8/layout/hierarchy2"/>
    <dgm:cxn modelId="{0C511E8A-48D7-43C4-BCE1-62270BDBA229}" type="presParOf" srcId="{9C17CCAD-6E52-450A-A045-3D2A55D771E3}" destId="{03A3A259-E6ED-4D1C-B49F-35FE36C39409}" srcOrd="3" destOrd="0" presId="urn:microsoft.com/office/officeart/2005/8/layout/hierarchy2"/>
    <dgm:cxn modelId="{7C8007FA-1058-4ADB-A3EF-52EBE0C5CECF}" type="presParOf" srcId="{03A3A259-E6ED-4D1C-B49F-35FE36C39409}" destId="{41B9C364-1B1C-422D-B45D-C57C6090B2D3}" srcOrd="0" destOrd="0" presId="urn:microsoft.com/office/officeart/2005/8/layout/hierarchy2"/>
    <dgm:cxn modelId="{19F4E144-EDDD-4CE9-85EA-63561AC0BEBC}" type="presParOf" srcId="{03A3A259-E6ED-4D1C-B49F-35FE36C39409}" destId="{D8C6C1AB-83DC-4B04-A95A-B53FE2D5D931}" srcOrd="1" destOrd="0" presId="urn:microsoft.com/office/officeart/2005/8/layout/hierarchy2"/>
    <dgm:cxn modelId="{D35DBE17-642F-48B4-A21C-BDBD88AE774A}" type="presParOf" srcId="{EDD7A231-BDC2-422C-8A7E-3D7746187E4E}" destId="{F8FD0599-836F-44E9-80F6-524B5390800E}" srcOrd="6" destOrd="0" presId="urn:microsoft.com/office/officeart/2005/8/layout/hierarchy2"/>
    <dgm:cxn modelId="{A6BC1B13-9F2B-48E2-81F8-3795A110FE58}" type="presParOf" srcId="{F8FD0599-836F-44E9-80F6-524B5390800E}" destId="{4AFFC7EC-CB31-4403-B4B8-BD567EAAB549}" srcOrd="0" destOrd="0" presId="urn:microsoft.com/office/officeart/2005/8/layout/hierarchy2"/>
    <dgm:cxn modelId="{201177CA-94C2-49FE-B538-EE129793C226}" type="presParOf" srcId="{EDD7A231-BDC2-422C-8A7E-3D7746187E4E}" destId="{B59BDDCA-6E1B-440D-BA49-F7018BEE1912}" srcOrd="7" destOrd="0" presId="urn:microsoft.com/office/officeart/2005/8/layout/hierarchy2"/>
    <dgm:cxn modelId="{D26B034B-B9D8-449B-A626-63D45835A31D}" type="presParOf" srcId="{B59BDDCA-6E1B-440D-BA49-F7018BEE1912}" destId="{F9041D52-85EE-44B0-844C-ECEA43595B45}" srcOrd="0" destOrd="0" presId="urn:microsoft.com/office/officeart/2005/8/layout/hierarchy2"/>
    <dgm:cxn modelId="{7EE2226D-774A-4D26-AB50-BA15211A129F}" type="presParOf" srcId="{B59BDDCA-6E1B-440D-BA49-F7018BEE1912}" destId="{26F882C2-D126-44A3-BA10-FE0FEC33818A}"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437467A3-53E3-4917-9C12-02492A3633BC}" type="doc">
      <dgm:prSet loTypeId="urn:microsoft.com/office/officeart/2005/8/layout/radial5" loCatId="cycle" qsTypeId="urn:microsoft.com/office/officeart/2005/8/quickstyle/simple1" qsCatId="simple" csTypeId="urn:microsoft.com/office/officeart/2005/8/colors/colorful3" csCatId="colorful" phldr="1"/>
      <dgm:spPr/>
      <dgm:t>
        <a:bodyPr/>
        <a:lstStyle/>
        <a:p>
          <a:endParaRPr lang="es-EC"/>
        </a:p>
      </dgm:t>
    </dgm:pt>
    <dgm:pt modelId="{6B253500-51CE-4C23-8C9D-3813F279A322}">
      <dgm:prSet phldrT="[Texto]" custT="1"/>
      <dgm:spPr/>
      <dgm:t>
        <a:bodyPr/>
        <a:lstStyle/>
        <a:p>
          <a:r>
            <a:rPr lang="es-EC" sz="1400" b="1" dirty="0" smtClean="0">
              <a:solidFill>
                <a:schemeClr val="tx1"/>
              </a:solidFill>
              <a:latin typeface="Arial" panose="020B0604020202020204" pitchFamily="34" charset="0"/>
              <a:cs typeface="Arial" panose="020B0604020202020204" pitchFamily="34" charset="0"/>
            </a:rPr>
            <a:t>MARCO LEGAL</a:t>
          </a:r>
          <a:endParaRPr lang="es-EC" sz="1400" b="1" dirty="0">
            <a:solidFill>
              <a:schemeClr val="tx1"/>
            </a:solidFill>
            <a:latin typeface="Arial" panose="020B0604020202020204" pitchFamily="34" charset="0"/>
            <a:cs typeface="Arial" panose="020B0604020202020204" pitchFamily="34" charset="0"/>
          </a:endParaRPr>
        </a:p>
      </dgm:t>
    </dgm:pt>
    <dgm:pt modelId="{834D78EF-79F6-4687-BA50-01D0AD3CDE96}" type="parTrans" cxnId="{6A1D8EE7-EB37-4D13-B405-DE7115E8D843}">
      <dgm:prSet/>
      <dgm:spPr/>
      <dgm:t>
        <a:bodyPr/>
        <a:lstStyle/>
        <a:p>
          <a:endParaRPr lang="es-EC">
            <a:solidFill>
              <a:schemeClr val="tx1"/>
            </a:solidFill>
          </a:endParaRPr>
        </a:p>
      </dgm:t>
    </dgm:pt>
    <dgm:pt modelId="{ECBD7620-FBBC-47C4-B202-E3921F812251}" type="sibTrans" cxnId="{6A1D8EE7-EB37-4D13-B405-DE7115E8D843}">
      <dgm:prSet/>
      <dgm:spPr/>
      <dgm:t>
        <a:bodyPr/>
        <a:lstStyle/>
        <a:p>
          <a:endParaRPr lang="es-EC">
            <a:solidFill>
              <a:schemeClr val="tx1"/>
            </a:solidFill>
          </a:endParaRPr>
        </a:p>
      </dgm:t>
    </dgm:pt>
    <dgm:pt modelId="{982BC127-39DC-4B3C-9CAC-5498EAD0149C}">
      <dgm:prSet phldrT="[Texto]" custT="1"/>
      <dgm:spPr/>
      <dgm:t>
        <a:bodyPr/>
        <a:lstStyle/>
        <a:p>
          <a:r>
            <a:rPr lang="es-EC" sz="1200" b="0" dirty="0" smtClean="0">
              <a:solidFill>
                <a:schemeClr val="tx1"/>
              </a:solidFill>
              <a:latin typeface="Arial" pitchFamily="34" charset="0"/>
              <a:cs typeface="Arial" pitchFamily="34" charset="0"/>
            </a:rPr>
            <a:t>TRATADOS Y  </a:t>
          </a:r>
        </a:p>
        <a:p>
          <a:r>
            <a:rPr lang="es-EC" sz="1200" b="0" dirty="0" smtClean="0">
              <a:solidFill>
                <a:schemeClr val="tx1"/>
              </a:solidFill>
              <a:latin typeface="Arial" pitchFamily="34" charset="0"/>
              <a:cs typeface="Arial" pitchFamily="34" charset="0"/>
            </a:rPr>
            <a:t>LEYES INTERNACIONALES (OMI, PBIP, SOLAS)</a:t>
          </a:r>
          <a:endParaRPr lang="es-EC" sz="1200" b="0" dirty="0">
            <a:solidFill>
              <a:schemeClr val="tx1"/>
            </a:solidFill>
          </a:endParaRPr>
        </a:p>
      </dgm:t>
    </dgm:pt>
    <dgm:pt modelId="{9BBE9985-E0D7-4B9B-9727-794817336A2E}" type="parTrans" cxnId="{05C37A2E-3773-48B2-A355-B1DB1AB29D8E}">
      <dgm:prSet/>
      <dgm:spPr/>
      <dgm:t>
        <a:bodyPr/>
        <a:lstStyle/>
        <a:p>
          <a:endParaRPr lang="es-EC">
            <a:solidFill>
              <a:schemeClr val="tx1"/>
            </a:solidFill>
          </a:endParaRPr>
        </a:p>
      </dgm:t>
    </dgm:pt>
    <dgm:pt modelId="{4B99E63E-68A8-494C-A0BA-309BDEF160B8}" type="sibTrans" cxnId="{05C37A2E-3773-48B2-A355-B1DB1AB29D8E}">
      <dgm:prSet/>
      <dgm:spPr/>
      <dgm:t>
        <a:bodyPr/>
        <a:lstStyle/>
        <a:p>
          <a:endParaRPr lang="es-EC">
            <a:solidFill>
              <a:schemeClr val="tx1"/>
            </a:solidFill>
          </a:endParaRPr>
        </a:p>
      </dgm:t>
    </dgm:pt>
    <dgm:pt modelId="{0D82179D-A73E-4EDB-831E-5B0CA10AEB24}">
      <dgm:prSet phldrT="[Texto]" custT="1"/>
      <dgm:spPr/>
      <dgm:t>
        <a:bodyPr/>
        <a:lstStyle/>
        <a:p>
          <a:r>
            <a:rPr lang="es-EC" sz="1200" b="0" dirty="0" smtClean="0">
              <a:solidFill>
                <a:schemeClr val="tx1"/>
              </a:solidFill>
              <a:latin typeface="Arial" pitchFamily="34" charset="0"/>
              <a:cs typeface="Arial" pitchFamily="34" charset="0"/>
            </a:rPr>
            <a:t>CONSTITUCIÓN DE LA </a:t>
          </a:r>
        </a:p>
        <a:p>
          <a:r>
            <a:rPr lang="es-EC" sz="1200" b="0" dirty="0" smtClean="0">
              <a:solidFill>
                <a:schemeClr val="tx1"/>
              </a:solidFill>
              <a:latin typeface="Arial" pitchFamily="34" charset="0"/>
              <a:cs typeface="Arial" pitchFamily="34" charset="0"/>
            </a:rPr>
            <a:t>REPÚBLICA</a:t>
          </a:r>
          <a:endParaRPr lang="es-EC" sz="1200" b="0" dirty="0">
            <a:solidFill>
              <a:schemeClr val="tx1"/>
            </a:solidFill>
          </a:endParaRPr>
        </a:p>
      </dgm:t>
    </dgm:pt>
    <dgm:pt modelId="{AF644A0E-7189-4EE8-994C-3BF4E6D36DDB}" type="parTrans" cxnId="{88C53EFC-F06F-4375-A85A-E77E72FB52FF}">
      <dgm:prSet/>
      <dgm:spPr/>
      <dgm:t>
        <a:bodyPr/>
        <a:lstStyle/>
        <a:p>
          <a:endParaRPr lang="es-EC">
            <a:solidFill>
              <a:schemeClr val="tx1"/>
            </a:solidFill>
          </a:endParaRPr>
        </a:p>
      </dgm:t>
    </dgm:pt>
    <dgm:pt modelId="{D09B15A5-2EEA-4874-B3C8-E5920CC8CBD1}" type="sibTrans" cxnId="{88C53EFC-F06F-4375-A85A-E77E72FB52FF}">
      <dgm:prSet/>
      <dgm:spPr/>
      <dgm:t>
        <a:bodyPr/>
        <a:lstStyle/>
        <a:p>
          <a:endParaRPr lang="es-EC">
            <a:solidFill>
              <a:schemeClr val="tx1"/>
            </a:solidFill>
          </a:endParaRPr>
        </a:p>
      </dgm:t>
    </dgm:pt>
    <dgm:pt modelId="{5E151677-56E9-47AC-A637-E32B8EAA09AD}">
      <dgm:prSet phldrT="[Texto]" custT="1"/>
      <dgm:spPr/>
      <dgm:t>
        <a:bodyPr/>
        <a:lstStyle/>
        <a:p>
          <a:r>
            <a:rPr lang="es-EC" sz="1200" b="0" dirty="0" smtClean="0">
              <a:solidFill>
                <a:schemeClr val="tx1"/>
              </a:solidFill>
              <a:latin typeface="Arial" pitchFamily="34" charset="0"/>
              <a:cs typeface="Arial" pitchFamily="34" charset="0"/>
            </a:rPr>
            <a:t>DECRETOS EJECUTIVOS (Decreto </a:t>
          </a:r>
          <a:r>
            <a:rPr lang="es-ES" sz="1200" b="0" dirty="0" smtClean="0">
              <a:solidFill>
                <a:schemeClr val="tx1"/>
              </a:solidFill>
              <a:latin typeface="Arial" panose="020B0604020202020204" pitchFamily="34" charset="0"/>
              <a:cs typeface="Arial" panose="020B0604020202020204" pitchFamily="34" charset="0"/>
            </a:rPr>
            <a:t>Ejecutivo No. 98) </a:t>
          </a:r>
          <a:endParaRPr lang="es-EC" sz="1200" b="0" dirty="0">
            <a:solidFill>
              <a:schemeClr val="tx1"/>
            </a:solidFill>
          </a:endParaRPr>
        </a:p>
      </dgm:t>
    </dgm:pt>
    <dgm:pt modelId="{6C6D5438-CE66-415D-81E4-5B37CB3BC94C}" type="parTrans" cxnId="{2CDFF077-ACF8-4D3E-AD27-2FE2E3D8CA74}">
      <dgm:prSet/>
      <dgm:spPr/>
      <dgm:t>
        <a:bodyPr/>
        <a:lstStyle/>
        <a:p>
          <a:endParaRPr lang="es-EC">
            <a:solidFill>
              <a:schemeClr val="tx1"/>
            </a:solidFill>
          </a:endParaRPr>
        </a:p>
      </dgm:t>
    </dgm:pt>
    <dgm:pt modelId="{D0670903-2CC3-4E72-88C9-99F29E5E6B3E}" type="sibTrans" cxnId="{2CDFF077-ACF8-4D3E-AD27-2FE2E3D8CA74}">
      <dgm:prSet/>
      <dgm:spPr/>
      <dgm:t>
        <a:bodyPr/>
        <a:lstStyle/>
        <a:p>
          <a:endParaRPr lang="es-EC">
            <a:solidFill>
              <a:schemeClr val="tx1"/>
            </a:solidFill>
          </a:endParaRPr>
        </a:p>
      </dgm:t>
    </dgm:pt>
    <dgm:pt modelId="{D14203EA-35E2-490A-A293-19ACB5158861}">
      <dgm:prSet custT="1"/>
      <dgm:spPr/>
      <dgm:t>
        <a:bodyPr/>
        <a:lstStyle/>
        <a:p>
          <a:r>
            <a:rPr lang="es-EC" sz="1200" b="0" dirty="0" smtClean="0">
              <a:solidFill>
                <a:schemeClr val="tx1"/>
              </a:solidFill>
              <a:latin typeface="Arial" pitchFamily="34" charset="0"/>
              <a:cs typeface="Arial" pitchFamily="34" charset="0"/>
            </a:rPr>
            <a:t>LEYES (</a:t>
          </a:r>
          <a:r>
            <a:rPr lang="es-ES" sz="1200" b="0" dirty="0" smtClean="0">
              <a:solidFill>
                <a:schemeClr val="tx1"/>
              </a:solidFill>
              <a:latin typeface="Arial" panose="020B0604020202020204" pitchFamily="34" charset="0"/>
              <a:cs typeface="Arial" panose="020B0604020202020204" pitchFamily="34" charset="0"/>
            </a:rPr>
            <a:t>Ley Orgánica de la Defensa Nacional, Ley de Seguridad Publica y del Estado</a:t>
          </a:r>
          <a:r>
            <a:rPr lang="es-EC" sz="1200" b="0" dirty="0" smtClean="0">
              <a:solidFill>
                <a:schemeClr val="tx1"/>
              </a:solidFill>
              <a:latin typeface="Arial" pitchFamily="34" charset="0"/>
              <a:cs typeface="Arial" pitchFamily="34" charset="0"/>
            </a:rPr>
            <a:t>)</a:t>
          </a:r>
          <a:endParaRPr lang="es-EC" sz="1200" b="0" dirty="0">
            <a:solidFill>
              <a:schemeClr val="tx1"/>
            </a:solidFill>
          </a:endParaRPr>
        </a:p>
      </dgm:t>
    </dgm:pt>
    <dgm:pt modelId="{F09F996D-C973-418D-93E7-E4FCC514E55E}" type="parTrans" cxnId="{8BE6B392-F448-4DAA-900A-5F220BC00CAB}">
      <dgm:prSet/>
      <dgm:spPr/>
      <dgm:t>
        <a:bodyPr/>
        <a:lstStyle/>
        <a:p>
          <a:endParaRPr lang="es-EC">
            <a:solidFill>
              <a:schemeClr val="tx1"/>
            </a:solidFill>
          </a:endParaRPr>
        </a:p>
      </dgm:t>
    </dgm:pt>
    <dgm:pt modelId="{B8D97BFF-96D9-42C3-806F-F4201896BB9E}" type="sibTrans" cxnId="{8BE6B392-F448-4DAA-900A-5F220BC00CAB}">
      <dgm:prSet/>
      <dgm:spPr/>
      <dgm:t>
        <a:bodyPr/>
        <a:lstStyle/>
        <a:p>
          <a:endParaRPr lang="es-EC">
            <a:solidFill>
              <a:schemeClr val="tx1"/>
            </a:solidFill>
          </a:endParaRPr>
        </a:p>
      </dgm:t>
    </dgm:pt>
    <dgm:pt modelId="{DC694E15-21D8-48B4-B5E0-C14411A9BDF8}" type="pres">
      <dgm:prSet presAssocID="{437467A3-53E3-4917-9C12-02492A3633BC}" presName="Name0" presStyleCnt="0">
        <dgm:presLayoutVars>
          <dgm:chMax val="1"/>
          <dgm:dir/>
          <dgm:animLvl val="ctr"/>
          <dgm:resizeHandles val="exact"/>
        </dgm:presLayoutVars>
      </dgm:prSet>
      <dgm:spPr/>
      <dgm:t>
        <a:bodyPr/>
        <a:lstStyle/>
        <a:p>
          <a:endParaRPr lang="es-EC"/>
        </a:p>
      </dgm:t>
    </dgm:pt>
    <dgm:pt modelId="{1C383135-1C4D-44AE-A53B-35C3EBFA1145}" type="pres">
      <dgm:prSet presAssocID="{6B253500-51CE-4C23-8C9D-3813F279A322}" presName="centerShape" presStyleLbl="node0" presStyleIdx="0" presStyleCnt="1"/>
      <dgm:spPr/>
      <dgm:t>
        <a:bodyPr/>
        <a:lstStyle/>
        <a:p>
          <a:endParaRPr lang="es-EC"/>
        </a:p>
      </dgm:t>
    </dgm:pt>
    <dgm:pt modelId="{0E1B7DED-4EA2-4C03-9B4B-FEB343EE1103}" type="pres">
      <dgm:prSet presAssocID="{9BBE9985-E0D7-4B9B-9727-794817336A2E}" presName="parTrans" presStyleLbl="sibTrans2D1" presStyleIdx="0" presStyleCnt="4"/>
      <dgm:spPr/>
      <dgm:t>
        <a:bodyPr/>
        <a:lstStyle/>
        <a:p>
          <a:endParaRPr lang="es-EC"/>
        </a:p>
      </dgm:t>
    </dgm:pt>
    <dgm:pt modelId="{4FC5AE54-32ED-42CF-9EBC-416CFF9DFD74}" type="pres">
      <dgm:prSet presAssocID="{9BBE9985-E0D7-4B9B-9727-794817336A2E}" presName="connectorText" presStyleLbl="sibTrans2D1" presStyleIdx="0" presStyleCnt="4"/>
      <dgm:spPr/>
      <dgm:t>
        <a:bodyPr/>
        <a:lstStyle/>
        <a:p>
          <a:endParaRPr lang="es-EC"/>
        </a:p>
      </dgm:t>
    </dgm:pt>
    <dgm:pt modelId="{6BF1A23F-7117-487F-AFFA-8ED3DC20C143}" type="pres">
      <dgm:prSet presAssocID="{982BC127-39DC-4B3C-9CAC-5498EAD0149C}" presName="node" presStyleLbl="node1" presStyleIdx="0" presStyleCnt="4" custScaleX="131131" custScaleY="125728">
        <dgm:presLayoutVars>
          <dgm:bulletEnabled val="1"/>
        </dgm:presLayoutVars>
      </dgm:prSet>
      <dgm:spPr/>
      <dgm:t>
        <a:bodyPr/>
        <a:lstStyle/>
        <a:p>
          <a:endParaRPr lang="es-EC"/>
        </a:p>
      </dgm:t>
    </dgm:pt>
    <dgm:pt modelId="{518D3197-D7BA-4455-8A4C-5018EEDECC2A}" type="pres">
      <dgm:prSet presAssocID="{AF644A0E-7189-4EE8-994C-3BF4E6D36DDB}" presName="parTrans" presStyleLbl="sibTrans2D1" presStyleIdx="1" presStyleCnt="4"/>
      <dgm:spPr/>
      <dgm:t>
        <a:bodyPr/>
        <a:lstStyle/>
        <a:p>
          <a:endParaRPr lang="es-EC"/>
        </a:p>
      </dgm:t>
    </dgm:pt>
    <dgm:pt modelId="{5FDA479F-91BC-4347-94A1-440760657925}" type="pres">
      <dgm:prSet presAssocID="{AF644A0E-7189-4EE8-994C-3BF4E6D36DDB}" presName="connectorText" presStyleLbl="sibTrans2D1" presStyleIdx="1" presStyleCnt="4"/>
      <dgm:spPr/>
      <dgm:t>
        <a:bodyPr/>
        <a:lstStyle/>
        <a:p>
          <a:endParaRPr lang="es-EC"/>
        </a:p>
      </dgm:t>
    </dgm:pt>
    <dgm:pt modelId="{3C40178E-6B51-4E9F-9EAF-B5517BB3414F}" type="pres">
      <dgm:prSet presAssocID="{0D82179D-A73E-4EDB-831E-5B0CA10AEB24}" presName="node" presStyleLbl="node1" presStyleIdx="1" presStyleCnt="4" custScaleX="132749" custScaleY="131016">
        <dgm:presLayoutVars>
          <dgm:bulletEnabled val="1"/>
        </dgm:presLayoutVars>
      </dgm:prSet>
      <dgm:spPr/>
      <dgm:t>
        <a:bodyPr/>
        <a:lstStyle/>
        <a:p>
          <a:endParaRPr lang="es-EC"/>
        </a:p>
      </dgm:t>
    </dgm:pt>
    <dgm:pt modelId="{DA208A38-A425-41A9-A686-F5F2D913D9D9}" type="pres">
      <dgm:prSet presAssocID="{6C6D5438-CE66-415D-81E4-5B37CB3BC94C}" presName="parTrans" presStyleLbl="sibTrans2D1" presStyleIdx="2" presStyleCnt="4"/>
      <dgm:spPr/>
      <dgm:t>
        <a:bodyPr/>
        <a:lstStyle/>
        <a:p>
          <a:endParaRPr lang="es-EC"/>
        </a:p>
      </dgm:t>
    </dgm:pt>
    <dgm:pt modelId="{3C61E5EF-9A8A-4FAB-9A41-8FB9FE4556DA}" type="pres">
      <dgm:prSet presAssocID="{6C6D5438-CE66-415D-81E4-5B37CB3BC94C}" presName="connectorText" presStyleLbl="sibTrans2D1" presStyleIdx="2" presStyleCnt="4"/>
      <dgm:spPr/>
      <dgm:t>
        <a:bodyPr/>
        <a:lstStyle/>
        <a:p>
          <a:endParaRPr lang="es-EC"/>
        </a:p>
      </dgm:t>
    </dgm:pt>
    <dgm:pt modelId="{DFE1BD15-B2FF-43D8-B3BB-03EC47B44F8E}" type="pres">
      <dgm:prSet presAssocID="{5E151677-56E9-47AC-A637-E32B8EAA09AD}" presName="node" presStyleLbl="node1" presStyleIdx="2" presStyleCnt="4" custScaleX="128568" custScaleY="125942">
        <dgm:presLayoutVars>
          <dgm:bulletEnabled val="1"/>
        </dgm:presLayoutVars>
      </dgm:prSet>
      <dgm:spPr/>
      <dgm:t>
        <a:bodyPr/>
        <a:lstStyle/>
        <a:p>
          <a:endParaRPr lang="es-EC"/>
        </a:p>
      </dgm:t>
    </dgm:pt>
    <dgm:pt modelId="{5744874B-F11E-4420-92A7-6584FA9B72FB}" type="pres">
      <dgm:prSet presAssocID="{F09F996D-C973-418D-93E7-E4FCC514E55E}" presName="parTrans" presStyleLbl="sibTrans2D1" presStyleIdx="3" presStyleCnt="4"/>
      <dgm:spPr/>
      <dgm:t>
        <a:bodyPr/>
        <a:lstStyle/>
        <a:p>
          <a:endParaRPr lang="es-EC"/>
        </a:p>
      </dgm:t>
    </dgm:pt>
    <dgm:pt modelId="{6A624F91-BC64-459E-9C63-00C4625DFA4F}" type="pres">
      <dgm:prSet presAssocID="{F09F996D-C973-418D-93E7-E4FCC514E55E}" presName="connectorText" presStyleLbl="sibTrans2D1" presStyleIdx="3" presStyleCnt="4"/>
      <dgm:spPr/>
      <dgm:t>
        <a:bodyPr/>
        <a:lstStyle/>
        <a:p>
          <a:endParaRPr lang="es-EC"/>
        </a:p>
      </dgm:t>
    </dgm:pt>
    <dgm:pt modelId="{840DBD2C-4B5E-4635-9A59-60E7627455EA}" type="pres">
      <dgm:prSet presAssocID="{D14203EA-35E2-490A-A293-19ACB5158861}" presName="node" presStyleLbl="node1" presStyleIdx="3" presStyleCnt="4" custScaleX="136419" custScaleY="131215">
        <dgm:presLayoutVars>
          <dgm:bulletEnabled val="1"/>
        </dgm:presLayoutVars>
      </dgm:prSet>
      <dgm:spPr/>
      <dgm:t>
        <a:bodyPr/>
        <a:lstStyle/>
        <a:p>
          <a:endParaRPr lang="es-EC"/>
        </a:p>
      </dgm:t>
    </dgm:pt>
  </dgm:ptLst>
  <dgm:cxnLst>
    <dgm:cxn modelId="{9754E47C-6908-4547-9220-2F95FD8FECBE}" type="presOf" srcId="{D14203EA-35E2-490A-A293-19ACB5158861}" destId="{840DBD2C-4B5E-4635-9A59-60E7627455EA}" srcOrd="0" destOrd="0" presId="urn:microsoft.com/office/officeart/2005/8/layout/radial5"/>
    <dgm:cxn modelId="{88C53EFC-F06F-4375-A85A-E77E72FB52FF}" srcId="{6B253500-51CE-4C23-8C9D-3813F279A322}" destId="{0D82179D-A73E-4EDB-831E-5B0CA10AEB24}" srcOrd="1" destOrd="0" parTransId="{AF644A0E-7189-4EE8-994C-3BF4E6D36DDB}" sibTransId="{D09B15A5-2EEA-4874-B3C8-E5920CC8CBD1}"/>
    <dgm:cxn modelId="{671376D4-0E06-4041-83D4-725484FA3264}" type="presOf" srcId="{6B253500-51CE-4C23-8C9D-3813F279A322}" destId="{1C383135-1C4D-44AE-A53B-35C3EBFA1145}" srcOrd="0" destOrd="0" presId="urn:microsoft.com/office/officeart/2005/8/layout/radial5"/>
    <dgm:cxn modelId="{4FBC27B1-E3C1-4A8D-B5BD-79D0A8CDE5F5}" type="presOf" srcId="{6C6D5438-CE66-415D-81E4-5B37CB3BC94C}" destId="{DA208A38-A425-41A9-A686-F5F2D913D9D9}" srcOrd="0" destOrd="0" presId="urn:microsoft.com/office/officeart/2005/8/layout/radial5"/>
    <dgm:cxn modelId="{63B1D1A4-8D84-4689-B739-257821FF641A}" type="presOf" srcId="{AF644A0E-7189-4EE8-994C-3BF4E6D36DDB}" destId="{5FDA479F-91BC-4347-94A1-440760657925}" srcOrd="1" destOrd="0" presId="urn:microsoft.com/office/officeart/2005/8/layout/radial5"/>
    <dgm:cxn modelId="{2CDFF077-ACF8-4D3E-AD27-2FE2E3D8CA74}" srcId="{6B253500-51CE-4C23-8C9D-3813F279A322}" destId="{5E151677-56E9-47AC-A637-E32B8EAA09AD}" srcOrd="2" destOrd="0" parTransId="{6C6D5438-CE66-415D-81E4-5B37CB3BC94C}" sibTransId="{D0670903-2CC3-4E72-88C9-99F29E5E6B3E}"/>
    <dgm:cxn modelId="{6DA81A02-5ECA-4C0A-B978-2F98D67DD97C}" type="presOf" srcId="{F09F996D-C973-418D-93E7-E4FCC514E55E}" destId="{5744874B-F11E-4420-92A7-6584FA9B72FB}" srcOrd="0" destOrd="0" presId="urn:microsoft.com/office/officeart/2005/8/layout/radial5"/>
    <dgm:cxn modelId="{05AFD34E-2EF2-4260-86A6-08E572710956}" type="presOf" srcId="{6C6D5438-CE66-415D-81E4-5B37CB3BC94C}" destId="{3C61E5EF-9A8A-4FAB-9A41-8FB9FE4556DA}" srcOrd="1" destOrd="0" presId="urn:microsoft.com/office/officeart/2005/8/layout/radial5"/>
    <dgm:cxn modelId="{BC752A3E-C531-411A-BEBD-39027D86D5D6}" type="presOf" srcId="{9BBE9985-E0D7-4B9B-9727-794817336A2E}" destId="{4FC5AE54-32ED-42CF-9EBC-416CFF9DFD74}" srcOrd="1" destOrd="0" presId="urn:microsoft.com/office/officeart/2005/8/layout/radial5"/>
    <dgm:cxn modelId="{F70E9B12-D658-472F-992A-6CC2C3ABBE2C}" type="presOf" srcId="{F09F996D-C973-418D-93E7-E4FCC514E55E}" destId="{6A624F91-BC64-459E-9C63-00C4625DFA4F}" srcOrd="1" destOrd="0" presId="urn:microsoft.com/office/officeart/2005/8/layout/radial5"/>
    <dgm:cxn modelId="{DCB18E72-849A-4FF8-9251-86993881C68A}" type="presOf" srcId="{5E151677-56E9-47AC-A637-E32B8EAA09AD}" destId="{DFE1BD15-B2FF-43D8-B3BB-03EC47B44F8E}" srcOrd="0" destOrd="0" presId="urn:microsoft.com/office/officeart/2005/8/layout/radial5"/>
    <dgm:cxn modelId="{05C37A2E-3773-48B2-A355-B1DB1AB29D8E}" srcId="{6B253500-51CE-4C23-8C9D-3813F279A322}" destId="{982BC127-39DC-4B3C-9CAC-5498EAD0149C}" srcOrd="0" destOrd="0" parTransId="{9BBE9985-E0D7-4B9B-9727-794817336A2E}" sibTransId="{4B99E63E-68A8-494C-A0BA-309BDEF160B8}"/>
    <dgm:cxn modelId="{8BE6B392-F448-4DAA-900A-5F220BC00CAB}" srcId="{6B253500-51CE-4C23-8C9D-3813F279A322}" destId="{D14203EA-35E2-490A-A293-19ACB5158861}" srcOrd="3" destOrd="0" parTransId="{F09F996D-C973-418D-93E7-E4FCC514E55E}" sibTransId="{B8D97BFF-96D9-42C3-806F-F4201896BB9E}"/>
    <dgm:cxn modelId="{D6F9479A-D075-4647-9DBD-58C0CB2BF4A5}" type="presOf" srcId="{982BC127-39DC-4B3C-9CAC-5498EAD0149C}" destId="{6BF1A23F-7117-487F-AFFA-8ED3DC20C143}" srcOrd="0" destOrd="0" presId="urn:microsoft.com/office/officeart/2005/8/layout/radial5"/>
    <dgm:cxn modelId="{6A1D8EE7-EB37-4D13-B405-DE7115E8D843}" srcId="{437467A3-53E3-4917-9C12-02492A3633BC}" destId="{6B253500-51CE-4C23-8C9D-3813F279A322}" srcOrd="0" destOrd="0" parTransId="{834D78EF-79F6-4687-BA50-01D0AD3CDE96}" sibTransId="{ECBD7620-FBBC-47C4-B202-E3921F812251}"/>
    <dgm:cxn modelId="{A277BE9E-6D65-4986-8EEB-CC6C18560983}" type="presOf" srcId="{AF644A0E-7189-4EE8-994C-3BF4E6D36DDB}" destId="{518D3197-D7BA-4455-8A4C-5018EEDECC2A}" srcOrd="0" destOrd="0" presId="urn:microsoft.com/office/officeart/2005/8/layout/radial5"/>
    <dgm:cxn modelId="{C572C458-000C-4962-AEAC-F01770959F24}" type="presOf" srcId="{0D82179D-A73E-4EDB-831E-5B0CA10AEB24}" destId="{3C40178E-6B51-4E9F-9EAF-B5517BB3414F}" srcOrd="0" destOrd="0" presId="urn:microsoft.com/office/officeart/2005/8/layout/radial5"/>
    <dgm:cxn modelId="{5D497655-CCAA-4B31-94DA-31E373B82023}" type="presOf" srcId="{437467A3-53E3-4917-9C12-02492A3633BC}" destId="{DC694E15-21D8-48B4-B5E0-C14411A9BDF8}" srcOrd="0" destOrd="0" presId="urn:microsoft.com/office/officeart/2005/8/layout/radial5"/>
    <dgm:cxn modelId="{763D92AE-06B5-4ACF-BDD1-C194F39D582F}" type="presOf" srcId="{9BBE9985-E0D7-4B9B-9727-794817336A2E}" destId="{0E1B7DED-4EA2-4C03-9B4B-FEB343EE1103}" srcOrd="0" destOrd="0" presId="urn:microsoft.com/office/officeart/2005/8/layout/radial5"/>
    <dgm:cxn modelId="{2501D728-71E5-476D-A861-6938F8B91E39}" type="presParOf" srcId="{DC694E15-21D8-48B4-B5E0-C14411A9BDF8}" destId="{1C383135-1C4D-44AE-A53B-35C3EBFA1145}" srcOrd="0" destOrd="0" presId="urn:microsoft.com/office/officeart/2005/8/layout/radial5"/>
    <dgm:cxn modelId="{F9E0895C-3944-4CC4-B574-C1B38BD37828}" type="presParOf" srcId="{DC694E15-21D8-48B4-B5E0-C14411A9BDF8}" destId="{0E1B7DED-4EA2-4C03-9B4B-FEB343EE1103}" srcOrd="1" destOrd="0" presId="urn:microsoft.com/office/officeart/2005/8/layout/radial5"/>
    <dgm:cxn modelId="{2D7F3628-D102-4F2E-A992-530341EE3CF2}" type="presParOf" srcId="{0E1B7DED-4EA2-4C03-9B4B-FEB343EE1103}" destId="{4FC5AE54-32ED-42CF-9EBC-416CFF9DFD74}" srcOrd="0" destOrd="0" presId="urn:microsoft.com/office/officeart/2005/8/layout/radial5"/>
    <dgm:cxn modelId="{C813AE9F-1276-43F4-A92D-DF3C89DA39B1}" type="presParOf" srcId="{DC694E15-21D8-48B4-B5E0-C14411A9BDF8}" destId="{6BF1A23F-7117-487F-AFFA-8ED3DC20C143}" srcOrd="2" destOrd="0" presId="urn:microsoft.com/office/officeart/2005/8/layout/radial5"/>
    <dgm:cxn modelId="{A0385971-627A-4ACC-B9B9-C711E34E796A}" type="presParOf" srcId="{DC694E15-21D8-48B4-B5E0-C14411A9BDF8}" destId="{518D3197-D7BA-4455-8A4C-5018EEDECC2A}" srcOrd="3" destOrd="0" presId="urn:microsoft.com/office/officeart/2005/8/layout/radial5"/>
    <dgm:cxn modelId="{16CD5C57-5F98-4CFF-AEB1-A71AFE09DD65}" type="presParOf" srcId="{518D3197-D7BA-4455-8A4C-5018EEDECC2A}" destId="{5FDA479F-91BC-4347-94A1-440760657925}" srcOrd="0" destOrd="0" presId="urn:microsoft.com/office/officeart/2005/8/layout/radial5"/>
    <dgm:cxn modelId="{C9934E0A-E10C-41F6-8658-0536127FCF2E}" type="presParOf" srcId="{DC694E15-21D8-48B4-B5E0-C14411A9BDF8}" destId="{3C40178E-6B51-4E9F-9EAF-B5517BB3414F}" srcOrd="4" destOrd="0" presId="urn:microsoft.com/office/officeart/2005/8/layout/radial5"/>
    <dgm:cxn modelId="{904E5374-BE08-4769-B451-7E9FFBD1489C}" type="presParOf" srcId="{DC694E15-21D8-48B4-B5E0-C14411A9BDF8}" destId="{DA208A38-A425-41A9-A686-F5F2D913D9D9}" srcOrd="5" destOrd="0" presId="urn:microsoft.com/office/officeart/2005/8/layout/radial5"/>
    <dgm:cxn modelId="{4F4547E5-F815-454C-A570-8C9D7ACBCD4A}" type="presParOf" srcId="{DA208A38-A425-41A9-A686-F5F2D913D9D9}" destId="{3C61E5EF-9A8A-4FAB-9A41-8FB9FE4556DA}" srcOrd="0" destOrd="0" presId="urn:microsoft.com/office/officeart/2005/8/layout/radial5"/>
    <dgm:cxn modelId="{4F3A697F-26F1-4FE2-8464-604A6D45270D}" type="presParOf" srcId="{DC694E15-21D8-48B4-B5E0-C14411A9BDF8}" destId="{DFE1BD15-B2FF-43D8-B3BB-03EC47B44F8E}" srcOrd="6" destOrd="0" presId="urn:microsoft.com/office/officeart/2005/8/layout/radial5"/>
    <dgm:cxn modelId="{C13626A0-6157-4E09-9034-8EE2AB5BD82F}" type="presParOf" srcId="{DC694E15-21D8-48B4-B5E0-C14411A9BDF8}" destId="{5744874B-F11E-4420-92A7-6584FA9B72FB}" srcOrd="7" destOrd="0" presId="urn:microsoft.com/office/officeart/2005/8/layout/radial5"/>
    <dgm:cxn modelId="{4F289DDC-45C2-41A7-A4CC-9F8E09F4FF65}" type="presParOf" srcId="{5744874B-F11E-4420-92A7-6584FA9B72FB}" destId="{6A624F91-BC64-459E-9C63-00C4625DFA4F}" srcOrd="0" destOrd="0" presId="urn:microsoft.com/office/officeart/2005/8/layout/radial5"/>
    <dgm:cxn modelId="{48DC50C0-A42D-4511-98E2-309A305C0F80}" type="presParOf" srcId="{DC694E15-21D8-48B4-B5E0-C14411A9BDF8}" destId="{840DBD2C-4B5E-4635-9A59-60E7627455EA}" srcOrd="8"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FD3AC0-D128-4405-96BB-BC972AB3EA17}">
      <dsp:nvSpPr>
        <dsp:cNvPr id="0" name=""/>
        <dsp:cNvSpPr/>
      </dsp:nvSpPr>
      <dsp:spPr>
        <a:xfrm>
          <a:off x="3029165" y="1992"/>
          <a:ext cx="1040213" cy="1040213"/>
        </a:xfrm>
        <a:prstGeom prst="ellipse">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266700">
            <a:lnSpc>
              <a:spcPct val="90000"/>
            </a:lnSpc>
            <a:spcBef>
              <a:spcPct val="0"/>
            </a:spcBef>
            <a:spcAft>
              <a:spcPct val="35000"/>
            </a:spcAft>
          </a:pPr>
          <a:r>
            <a:rPr lang="es-EC" sz="600" b="1" kern="1200" dirty="0" smtClean="0">
              <a:latin typeface="Arial" panose="020B0604020202020204" pitchFamily="34" charset="0"/>
              <a:cs typeface="Arial" panose="020B0604020202020204" pitchFamily="34" charset="0"/>
            </a:rPr>
            <a:t>NARCOTRÁFICO</a:t>
          </a:r>
          <a:endParaRPr lang="es-EC" sz="600" b="1" kern="1200" dirty="0">
            <a:latin typeface="Arial" panose="020B0604020202020204" pitchFamily="34" charset="0"/>
            <a:cs typeface="Arial" panose="020B0604020202020204" pitchFamily="34" charset="0"/>
          </a:endParaRPr>
        </a:p>
      </dsp:txBody>
      <dsp:txXfrm>
        <a:off x="3181501" y="154328"/>
        <a:ext cx="735541" cy="735541"/>
      </dsp:txXfrm>
    </dsp:sp>
    <dsp:sp modelId="{72F82F45-EF48-435B-A162-BBB6987CE84D}">
      <dsp:nvSpPr>
        <dsp:cNvPr id="0" name=""/>
        <dsp:cNvSpPr/>
      </dsp:nvSpPr>
      <dsp:spPr>
        <a:xfrm rot="1200000">
          <a:off x="4137485" y="610953"/>
          <a:ext cx="276386" cy="351071"/>
        </a:xfrm>
        <a:prstGeom prst="rightArrow">
          <a:avLst>
            <a:gd name="adj1" fmla="val 60000"/>
            <a:gd name="adj2" fmla="val 50000"/>
          </a:avLst>
        </a:prstGeom>
        <a:solidFill>
          <a:srgbClr val="FF0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es-EC" sz="600" kern="1200" dirty="0"/>
        </a:p>
      </dsp:txBody>
      <dsp:txXfrm>
        <a:off x="4139985" y="666988"/>
        <a:ext cx="193470" cy="210643"/>
      </dsp:txXfrm>
    </dsp:sp>
    <dsp:sp modelId="{16759068-E96C-430A-AA07-893520B6B822}">
      <dsp:nvSpPr>
        <dsp:cNvPr id="0" name=""/>
        <dsp:cNvSpPr/>
      </dsp:nvSpPr>
      <dsp:spPr>
        <a:xfrm>
          <a:off x="4496680" y="536123"/>
          <a:ext cx="1040213" cy="1040213"/>
        </a:xfrm>
        <a:prstGeom prst="ellipse">
          <a:avLst/>
        </a:prstGeom>
        <a:blipFill rotWithShape="0">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311150">
            <a:lnSpc>
              <a:spcPct val="90000"/>
            </a:lnSpc>
            <a:spcBef>
              <a:spcPct val="0"/>
            </a:spcBef>
            <a:spcAft>
              <a:spcPct val="35000"/>
            </a:spcAft>
          </a:pPr>
          <a:r>
            <a:rPr lang="es-EC" sz="700" b="1" kern="1200" dirty="0" smtClean="0">
              <a:latin typeface="Arial" panose="020B0604020202020204" pitchFamily="34" charset="0"/>
              <a:cs typeface="Arial" panose="020B0604020202020204" pitchFamily="34" charset="0"/>
            </a:rPr>
            <a:t>TERRORISMO</a:t>
          </a:r>
          <a:endParaRPr lang="es-EC" sz="700" b="1" kern="1200" dirty="0">
            <a:latin typeface="Arial" panose="020B0604020202020204" pitchFamily="34" charset="0"/>
            <a:cs typeface="Arial" panose="020B0604020202020204" pitchFamily="34" charset="0"/>
          </a:endParaRPr>
        </a:p>
      </dsp:txBody>
      <dsp:txXfrm>
        <a:off x="4649016" y="688459"/>
        <a:ext cx="735541" cy="735541"/>
      </dsp:txXfrm>
    </dsp:sp>
    <dsp:sp modelId="{E7EC4557-227F-4F1D-BBAA-99C15EB80143}">
      <dsp:nvSpPr>
        <dsp:cNvPr id="0" name=""/>
        <dsp:cNvSpPr/>
      </dsp:nvSpPr>
      <dsp:spPr>
        <a:xfrm rot="3600000">
          <a:off x="5265106" y="1550154"/>
          <a:ext cx="276386" cy="35107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es-EC" sz="600" kern="1200" dirty="0"/>
        </a:p>
      </dsp:txBody>
      <dsp:txXfrm>
        <a:off x="5285835" y="1584464"/>
        <a:ext cx="193470" cy="210643"/>
      </dsp:txXfrm>
    </dsp:sp>
    <dsp:sp modelId="{76BB24A0-F142-4003-9884-1A28BB8DB54B}">
      <dsp:nvSpPr>
        <dsp:cNvPr id="0" name=""/>
        <dsp:cNvSpPr/>
      </dsp:nvSpPr>
      <dsp:spPr>
        <a:xfrm>
          <a:off x="5277528" y="1888592"/>
          <a:ext cx="1040213" cy="1040213"/>
        </a:xfrm>
        <a:prstGeom prst="ellipse">
          <a:avLst/>
        </a:prstGeom>
        <a:blipFill rotWithShape="0">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s-EC" sz="800" b="1" kern="1200" dirty="0" smtClean="0">
              <a:solidFill>
                <a:srgbClr val="FF0000"/>
              </a:solidFill>
              <a:latin typeface="Arial" panose="020B0604020202020204" pitchFamily="34" charset="0"/>
              <a:cs typeface="Arial" panose="020B0604020202020204" pitchFamily="34" charset="0"/>
            </a:rPr>
            <a:t>TRÁFICO DE </a:t>
          </a:r>
        </a:p>
        <a:p>
          <a:pPr lvl="0" algn="ctr" defTabSz="355600">
            <a:lnSpc>
              <a:spcPct val="90000"/>
            </a:lnSpc>
            <a:spcBef>
              <a:spcPct val="0"/>
            </a:spcBef>
            <a:spcAft>
              <a:spcPct val="35000"/>
            </a:spcAft>
          </a:pPr>
          <a:r>
            <a:rPr lang="es-EC" sz="800" b="1" kern="1200" dirty="0" smtClean="0">
              <a:solidFill>
                <a:srgbClr val="FF0000"/>
              </a:solidFill>
              <a:latin typeface="Arial" panose="020B0604020202020204" pitchFamily="34" charset="0"/>
              <a:cs typeface="Arial" panose="020B0604020202020204" pitchFamily="34" charset="0"/>
            </a:rPr>
            <a:t>ARMAS</a:t>
          </a:r>
          <a:endParaRPr lang="es-EC" sz="800" b="1" kern="1200" dirty="0">
            <a:solidFill>
              <a:srgbClr val="FF0000"/>
            </a:solidFill>
            <a:latin typeface="Arial" panose="020B0604020202020204" pitchFamily="34" charset="0"/>
            <a:cs typeface="Arial" panose="020B0604020202020204" pitchFamily="34" charset="0"/>
          </a:endParaRPr>
        </a:p>
      </dsp:txBody>
      <dsp:txXfrm>
        <a:off x="5429864" y="2040928"/>
        <a:ext cx="735541" cy="735541"/>
      </dsp:txXfrm>
    </dsp:sp>
    <dsp:sp modelId="{1285DE19-FA5A-42D5-9C06-22D43545321B}">
      <dsp:nvSpPr>
        <dsp:cNvPr id="0" name=""/>
        <dsp:cNvSpPr/>
      </dsp:nvSpPr>
      <dsp:spPr>
        <a:xfrm rot="6000000">
          <a:off x="5525207" y="2994445"/>
          <a:ext cx="276386" cy="351071"/>
        </a:xfrm>
        <a:prstGeom prst="rightArrow">
          <a:avLst>
            <a:gd name="adj1" fmla="val 60000"/>
            <a:gd name="adj2" fmla="val 50000"/>
          </a:avLst>
        </a:prstGeom>
        <a:solidFill>
          <a:srgbClr val="FF0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es-EC" sz="600" kern="1200" dirty="0"/>
        </a:p>
      </dsp:txBody>
      <dsp:txXfrm rot="10800000">
        <a:off x="5573864" y="3023831"/>
        <a:ext cx="193470" cy="210643"/>
      </dsp:txXfrm>
    </dsp:sp>
    <dsp:sp modelId="{0390F2FE-AF8A-4EBD-99C8-B4BB6FCEE697}">
      <dsp:nvSpPr>
        <dsp:cNvPr id="0" name=""/>
        <dsp:cNvSpPr/>
      </dsp:nvSpPr>
      <dsp:spPr>
        <a:xfrm>
          <a:off x="5006342" y="3426563"/>
          <a:ext cx="1040213" cy="1040213"/>
        </a:xfrm>
        <a:prstGeom prst="ellipse">
          <a:avLst/>
        </a:prstGeom>
        <a:blipFill rotWithShape="0">
          <a:blip xmlns:r="http://schemas.openxmlformats.org/officeDocument/2006/relationships" r:embed="rId4"/>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s-EC" sz="800" b="1" kern="1200" dirty="0" smtClean="0">
              <a:solidFill>
                <a:schemeClr val="bg1"/>
              </a:solidFill>
              <a:latin typeface="Arial" panose="020B0604020202020204" pitchFamily="34" charset="0"/>
              <a:cs typeface="Arial" panose="020B0604020202020204" pitchFamily="34" charset="0"/>
            </a:rPr>
            <a:t>SABOTAJES</a:t>
          </a:r>
          <a:endParaRPr lang="es-EC" sz="800" b="1" kern="1200" dirty="0">
            <a:solidFill>
              <a:schemeClr val="bg1"/>
            </a:solidFill>
            <a:latin typeface="Arial" panose="020B0604020202020204" pitchFamily="34" charset="0"/>
            <a:cs typeface="Arial" panose="020B0604020202020204" pitchFamily="34" charset="0"/>
          </a:endParaRPr>
        </a:p>
      </dsp:txBody>
      <dsp:txXfrm>
        <a:off x="5158678" y="3578899"/>
        <a:ext cx="735541" cy="735541"/>
      </dsp:txXfrm>
    </dsp:sp>
    <dsp:sp modelId="{47788CC6-DFAD-4798-8A36-DC58D3CEECCE}">
      <dsp:nvSpPr>
        <dsp:cNvPr id="0" name=""/>
        <dsp:cNvSpPr/>
      </dsp:nvSpPr>
      <dsp:spPr>
        <a:xfrm rot="8400000">
          <a:off x="4796083" y="4268025"/>
          <a:ext cx="276386" cy="351071"/>
        </a:xfrm>
        <a:prstGeom prst="rightArrow">
          <a:avLst>
            <a:gd name="adj1" fmla="val 60000"/>
            <a:gd name="adj2" fmla="val 50000"/>
          </a:avLst>
        </a:prstGeom>
        <a:solidFill>
          <a:srgbClr val="FF0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es-EC" sz="600" kern="1200" dirty="0"/>
        </a:p>
      </dsp:txBody>
      <dsp:txXfrm rot="10800000">
        <a:off x="4869300" y="4311590"/>
        <a:ext cx="193470" cy="210643"/>
      </dsp:txXfrm>
    </dsp:sp>
    <dsp:sp modelId="{6C29A491-2D81-4E5C-9A0F-0EDFFE5C3AAE}">
      <dsp:nvSpPr>
        <dsp:cNvPr id="0" name=""/>
        <dsp:cNvSpPr/>
      </dsp:nvSpPr>
      <dsp:spPr>
        <a:xfrm>
          <a:off x="3810013" y="4430402"/>
          <a:ext cx="1040213" cy="1040213"/>
        </a:xfrm>
        <a:prstGeom prst="ellipse">
          <a:avLst/>
        </a:prstGeom>
        <a:blipFill rotWithShape="0">
          <a:blip xmlns:r="http://schemas.openxmlformats.org/officeDocument/2006/relationships" r:embed="rId5"/>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311150">
            <a:lnSpc>
              <a:spcPct val="90000"/>
            </a:lnSpc>
            <a:spcBef>
              <a:spcPct val="0"/>
            </a:spcBef>
            <a:spcAft>
              <a:spcPct val="35000"/>
            </a:spcAft>
          </a:pPr>
          <a:r>
            <a:rPr lang="es-EC" sz="700" b="1" kern="1200" dirty="0" smtClean="0">
              <a:latin typeface="Arial" panose="020B0604020202020204" pitchFamily="34" charset="0"/>
              <a:cs typeface="Arial" panose="020B0604020202020204" pitchFamily="34" charset="0"/>
            </a:rPr>
            <a:t>COYOTERISMO</a:t>
          </a:r>
          <a:endParaRPr lang="es-EC" sz="700" b="1" kern="1200" dirty="0">
            <a:latin typeface="Arial" panose="020B0604020202020204" pitchFamily="34" charset="0"/>
            <a:cs typeface="Arial" panose="020B0604020202020204" pitchFamily="34" charset="0"/>
          </a:endParaRPr>
        </a:p>
      </dsp:txBody>
      <dsp:txXfrm>
        <a:off x="3962349" y="4582738"/>
        <a:ext cx="735541" cy="735541"/>
      </dsp:txXfrm>
    </dsp:sp>
    <dsp:sp modelId="{5C0D6094-1F04-45B7-AD8A-01AEFBB2313E}">
      <dsp:nvSpPr>
        <dsp:cNvPr id="0" name=""/>
        <dsp:cNvSpPr/>
      </dsp:nvSpPr>
      <dsp:spPr>
        <a:xfrm rot="10800000">
          <a:off x="3418901" y="4774973"/>
          <a:ext cx="276386" cy="351071"/>
        </a:xfrm>
        <a:prstGeom prst="rightArrow">
          <a:avLst>
            <a:gd name="adj1" fmla="val 60000"/>
            <a:gd name="adj2" fmla="val 50000"/>
          </a:avLst>
        </a:prstGeom>
        <a:solidFill>
          <a:srgbClr val="FF0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es-EC" sz="600" kern="1200" dirty="0"/>
        </a:p>
      </dsp:txBody>
      <dsp:txXfrm rot="10800000">
        <a:off x="3501817" y="4845187"/>
        <a:ext cx="193470" cy="210643"/>
      </dsp:txXfrm>
    </dsp:sp>
    <dsp:sp modelId="{0F370D80-9FB0-40EA-A0E6-A1308F86F06A}">
      <dsp:nvSpPr>
        <dsp:cNvPr id="0" name=""/>
        <dsp:cNvSpPr/>
      </dsp:nvSpPr>
      <dsp:spPr>
        <a:xfrm>
          <a:off x="2248317" y="4430402"/>
          <a:ext cx="1040213" cy="1040213"/>
        </a:xfrm>
        <a:prstGeom prst="ellipse">
          <a:avLst/>
        </a:prstGeom>
        <a:blipFill rotWithShape="0">
          <a:blip xmlns:r="http://schemas.openxmlformats.org/officeDocument/2006/relationships" r:embed="rId6"/>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311150">
            <a:lnSpc>
              <a:spcPct val="90000"/>
            </a:lnSpc>
            <a:spcBef>
              <a:spcPct val="0"/>
            </a:spcBef>
            <a:spcAft>
              <a:spcPct val="35000"/>
            </a:spcAft>
          </a:pPr>
          <a:r>
            <a:rPr lang="es-EC" sz="700" b="1" kern="1200" dirty="0" smtClean="0">
              <a:solidFill>
                <a:schemeClr val="tx1"/>
              </a:solidFill>
              <a:latin typeface="Arial" panose="020B0604020202020204" pitchFamily="34" charset="0"/>
              <a:cs typeface="Arial" panose="020B0604020202020204" pitchFamily="34" charset="0"/>
            </a:rPr>
            <a:t>CONTRABANDO DE MERCADERÍAS</a:t>
          </a:r>
          <a:endParaRPr lang="es-EC" sz="700" b="1" kern="1200" dirty="0">
            <a:solidFill>
              <a:schemeClr val="tx1"/>
            </a:solidFill>
            <a:latin typeface="Arial" panose="020B0604020202020204" pitchFamily="34" charset="0"/>
            <a:cs typeface="Arial" panose="020B0604020202020204" pitchFamily="34" charset="0"/>
          </a:endParaRPr>
        </a:p>
      </dsp:txBody>
      <dsp:txXfrm>
        <a:off x="2400653" y="4582738"/>
        <a:ext cx="735541" cy="735541"/>
      </dsp:txXfrm>
    </dsp:sp>
    <dsp:sp modelId="{760A2013-7F18-44E9-9352-69022FB61538}">
      <dsp:nvSpPr>
        <dsp:cNvPr id="0" name=""/>
        <dsp:cNvSpPr/>
      </dsp:nvSpPr>
      <dsp:spPr>
        <a:xfrm rot="13200000">
          <a:off x="2038058" y="4278081"/>
          <a:ext cx="276386" cy="351071"/>
        </a:xfrm>
        <a:prstGeom prst="rightArrow">
          <a:avLst>
            <a:gd name="adj1" fmla="val 60000"/>
            <a:gd name="adj2" fmla="val 50000"/>
          </a:avLst>
        </a:prstGeom>
        <a:solidFill>
          <a:srgbClr val="FF0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es-EC" sz="600" kern="1200" dirty="0"/>
        </a:p>
      </dsp:txBody>
      <dsp:txXfrm rot="10800000">
        <a:off x="2111275" y="4374944"/>
        <a:ext cx="193470" cy="210643"/>
      </dsp:txXfrm>
    </dsp:sp>
    <dsp:sp modelId="{653570EE-257D-43C2-9284-6A82D7F3EB1B}">
      <dsp:nvSpPr>
        <dsp:cNvPr id="0" name=""/>
        <dsp:cNvSpPr/>
      </dsp:nvSpPr>
      <dsp:spPr>
        <a:xfrm>
          <a:off x="1051988" y="3426563"/>
          <a:ext cx="1040213" cy="1040213"/>
        </a:xfrm>
        <a:prstGeom prst="ellipse">
          <a:avLst/>
        </a:prstGeom>
        <a:blipFill rotWithShape="0">
          <a:blip xmlns:r="http://schemas.openxmlformats.org/officeDocument/2006/relationships" r:embed="rId7"/>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s-EC" sz="800" b="1" kern="1200" dirty="0" smtClean="0">
              <a:solidFill>
                <a:srgbClr val="FF0000"/>
              </a:solidFill>
              <a:latin typeface="Arial" panose="020B0604020202020204" pitchFamily="34" charset="0"/>
              <a:cs typeface="Arial" panose="020B0604020202020204" pitchFamily="34" charset="0"/>
            </a:rPr>
            <a:t>CONATOS DE INCENDIOS</a:t>
          </a:r>
          <a:endParaRPr lang="es-EC" sz="800" b="1" kern="1200" dirty="0">
            <a:solidFill>
              <a:srgbClr val="FF0000"/>
            </a:solidFill>
            <a:latin typeface="Arial" panose="020B0604020202020204" pitchFamily="34" charset="0"/>
            <a:cs typeface="Arial" panose="020B0604020202020204" pitchFamily="34" charset="0"/>
          </a:endParaRPr>
        </a:p>
      </dsp:txBody>
      <dsp:txXfrm>
        <a:off x="1204324" y="3578899"/>
        <a:ext cx="735541" cy="735541"/>
      </dsp:txXfrm>
    </dsp:sp>
    <dsp:sp modelId="{76CA302F-4BE1-431C-915B-55A50C7320AD}">
      <dsp:nvSpPr>
        <dsp:cNvPr id="0" name=""/>
        <dsp:cNvSpPr/>
      </dsp:nvSpPr>
      <dsp:spPr>
        <a:xfrm rot="15465365">
          <a:off x="1298435" y="3052377"/>
          <a:ext cx="235363" cy="351071"/>
        </a:xfrm>
        <a:prstGeom prst="rightArrow">
          <a:avLst>
            <a:gd name="adj1" fmla="val 60000"/>
            <a:gd name="adj2" fmla="val 50000"/>
          </a:avLst>
        </a:prstGeom>
        <a:solidFill>
          <a:srgbClr val="FF0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es-EC" sz="600" kern="1200" dirty="0"/>
        </a:p>
      </dsp:txBody>
      <dsp:txXfrm rot="10800000">
        <a:off x="1341227" y="3157092"/>
        <a:ext cx="164754" cy="210643"/>
      </dsp:txXfrm>
    </dsp:sp>
    <dsp:sp modelId="{E2915033-B9EB-4889-9F39-0D03A6340D28}">
      <dsp:nvSpPr>
        <dsp:cNvPr id="0" name=""/>
        <dsp:cNvSpPr/>
      </dsp:nvSpPr>
      <dsp:spPr>
        <a:xfrm>
          <a:off x="604466" y="1800204"/>
          <a:ext cx="1267749" cy="1216997"/>
        </a:xfrm>
        <a:prstGeom prst="ellipse">
          <a:avLst/>
        </a:prstGeom>
        <a:blipFill rotWithShape="0">
          <a:blip xmlns:r="http://schemas.openxmlformats.org/officeDocument/2006/relationships" r:embed="rId8"/>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311150">
            <a:lnSpc>
              <a:spcPct val="90000"/>
            </a:lnSpc>
            <a:spcBef>
              <a:spcPct val="0"/>
            </a:spcBef>
            <a:spcAft>
              <a:spcPct val="35000"/>
            </a:spcAft>
          </a:pPr>
          <a:r>
            <a:rPr lang="es-EC" sz="700" b="1" kern="1200" dirty="0" smtClean="0">
              <a:latin typeface="Arial" panose="020B0604020202020204" pitchFamily="34" charset="0"/>
              <a:cs typeface="Arial" panose="020B0604020202020204" pitchFamily="34" charset="0"/>
            </a:rPr>
            <a:t>DERRAME DE HIDROCARBUROS</a:t>
          </a:r>
          <a:endParaRPr lang="es-EC" sz="700" b="1" kern="1200" dirty="0">
            <a:latin typeface="Arial" panose="020B0604020202020204" pitchFamily="34" charset="0"/>
            <a:cs typeface="Arial" panose="020B0604020202020204" pitchFamily="34" charset="0"/>
          </a:endParaRPr>
        </a:p>
      </dsp:txBody>
      <dsp:txXfrm>
        <a:off x="790124" y="1978429"/>
        <a:ext cx="896433" cy="860547"/>
      </dsp:txXfrm>
    </dsp:sp>
    <dsp:sp modelId="{983C1451-3EAD-43F3-A78C-4BDFF87AC5E1}">
      <dsp:nvSpPr>
        <dsp:cNvPr id="0" name=""/>
        <dsp:cNvSpPr/>
      </dsp:nvSpPr>
      <dsp:spPr>
        <a:xfrm rot="18116886">
          <a:off x="1561033" y="1568759"/>
          <a:ext cx="183278" cy="351071"/>
        </a:xfrm>
        <a:prstGeom prst="rightArrow">
          <a:avLst>
            <a:gd name="adj1" fmla="val 60000"/>
            <a:gd name="adj2" fmla="val 50000"/>
          </a:avLst>
        </a:prstGeom>
        <a:solidFill>
          <a:srgbClr val="FF0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es-EC" sz="600" kern="1200" dirty="0"/>
        </a:p>
      </dsp:txBody>
      <dsp:txXfrm>
        <a:off x="1573977" y="1662300"/>
        <a:ext cx="128295" cy="210643"/>
      </dsp:txXfrm>
    </dsp:sp>
    <dsp:sp modelId="{8B8A5306-0FAE-4A28-92BF-DB6E3A581513}">
      <dsp:nvSpPr>
        <dsp:cNvPr id="0" name=""/>
        <dsp:cNvSpPr/>
      </dsp:nvSpPr>
      <dsp:spPr>
        <a:xfrm>
          <a:off x="1425034" y="432050"/>
          <a:ext cx="1313446" cy="1248359"/>
        </a:xfrm>
        <a:prstGeom prst="ellipse">
          <a:avLst/>
        </a:prstGeom>
        <a:blipFill rotWithShape="0">
          <a:blip xmlns:r="http://schemas.openxmlformats.org/officeDocument/2006/relationships" r:embed="rId9"/>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s-EC" sz="800" b="1" kern="1200" dirty="0" smtClean="0">
              <a:latin typeface="Arial" panose="020B0604020202020204" pitchFamily="34" charset="0"/>
              <a:cs typeface="Arial" panose="020B0604020202020204" pitchFamily="34" charset="0"/>
            </a:rPr>
            <a:t>FUGA DE GASES TÓXICOS</a:t>
          </a:r>
          <a:endParaRPr lang="es-EC" sz="800" b="1" kern="1200" dirty="0">
            <a:latin typeface="Arial" panose="020B0604020202020204" pitchFamily="34" charset="0"/>
            <a:cs typeface="Arial" panose="020B0604020202020204" pitchFamily="34" charset="0"/>
          </a:endParaRPr>
        </a:p>
      </dsp:txBody>
      <dsp:txXfrm>
        <a:off x="1617384" y="614868"/>
        <a:ext cx="928746" cy="882723"/>
      </dsp:txXfrm>
    </dsp:sp>
    <dsp:sp modelId="{67EA9DB8-B54F-4CA8-BDCC-9074FB3E4AC6}">
      <dsp:nvSpPr>
        <dsp:cNvPr id="0" name=""/>
        <dsp:cNvSpPr/>
      </dsp:nvSpPr>
      <dsp:spPr>
        <a:xfrm rot="20400000">
          <a:off x="2769239" y="592957"/>
          <a:ext cx="206137" cy="351071"/>
        </a:xfrm>
        <a:prstGeom prst="rightArrow">
          <a:avLst>
            <a:gd name="adj1" fmla="val 60000"/>
            <a:gd name="adj2" fmla="val 50000"/>
          </a:avLst>
        </a:prstGeom>
        <a:solidFill>
          <a:srgbClr val="FF0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es-EC" sz="600" kern="1200" dirty="0"/>
        </a:p>
      </dsp:txBody>
      <dsp:txXfrm>
        <a:off x="2771104" y="673746"/>
        <a:ext cx="144296" cy="210643"/>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7D387F-01A1-491E-9C15-26CA60DA5223}">
      <dsp:nvSpPr>
        <dsp:cNvPr id="0" name=""/>
        <dsp:cNvSpPr/>
      </dsp:nvSpPr>
      <dsp:spPr>
        <a:xfrm>
          <a:off x="504047" y="-39"/>
          <a:ext cx="7358928" cy="6254561"/>
        </a:xfrm>
        <a:prstGeom prst="circularArrow">
          <a:avLst>
            <a:gd name="adj1" fmla="val 5274"/>
            <a:gd name="adj2" fmla="val 312630"/>
            <a:gd name="adj3" fmla="val 14028184"/>
            <a:gd name="adj4" fmla="val 17245014"/>
            <a:gd name="adj5" fmla="val 5477"/>
          </a:avLst>
        </a:prstGeom>
        <a:solidFill>
          <a:schemeClr val="accent5">
            <a:tint val="40000"/>
            <a:hueOff val="0"/>
            <a:satOff val="0"/>
            <a:lumOff val="0"/>
            <a:alphaOff val="0"/>
          </a:schemeClr>
        </a:solidFill>
        <a:ln>
          <a:noFill/>
        </a:ln>
        <a:effectLst>
          <a:outerShdw blurRad="50800" dist="25000" dir="5400000" rotWithShape="0">
            <a:srgbClr val="000000">
              <a:alpha val="40000"/>
            </a:srgbClr>
          </a:outerShdw>
        </a:effectLst>
      </dsp:spPr>
      <dsp:style>
        <a:lnRef idx="0">
          <a:scrgbClr r="0" g="0" b="0"/>
        </a:lnRef>
        <a:fillRef idx="1">
          <a:scrgbClr r="0" g="0" b="0"/>
        </a:fillRef>
        <a:effectRef idx="1">
          <a:scrgbClr r="0" g="0" b="0"/>
        </a:effectRef>
        <a:fontRef idx="minor"/>
      </dsp:style>
    </dsp:sp>
    <dsp:sp modelId="{66F8E458-385C-4B0B-92D4-B884CC499505}">
      <dsp:nvSpPr>
        <dsp:cNvPr id="0" name=""/>
        <dsp:cNvSpPr/>
      </dsp:nvSpPr>
      <dsp:spPr>
        <a:xfrm>
          <a:off x="5256593" y="1296132"/>
          <a:ext cx="2644081" cy="1516624"/>
        </a:xfrm>
        <a:prstGeom prst="roundRect">
          <a:avLst/>
        </a:prstGeom>
        <a:gradFill rotWithShape="0">
          <a:gsLst>
            <a:gs pos="0">
              <a:schemeClr val="accent5">
                <a:hueOff val="0"/>
                <a:satOff val="0"/>
                <a:lumOff val="0"/>
                <a:alphaOff val="0"/>
                <a:tint val="35000"/>
                <a:satMod val="260000"/>
              </a:schemeClr>
            </a:gs>
            <a:gs pos="30000">
              <a:schemeClr val="accent5">
                <a:hueOff val="0"/>
                <a:satOff val="0"/>
                <a:lumOff val="0"/>
                <a:alphaOff val="0"/>
                <a:tint val="38000"/>
                <a:satMod val="260000"/>
              </a:schemeClr>
            </a:gs>
            <a:gs pos="75000">
              <a:schemeClr val="accent5">
                <a:hueOff val="0"/>
                <a:satOff val="0"/>
                <a:lumOff val="0"/>
                <a:alphaOff val="0"/>
                <a:tint val="55000"/>
                <a:satMod val="255000"/>
              </a:schemeClr>
            </a:gs>
            <a:gs pos="100000">
              <a:schemeClr val="accent5">
                <a:hueOff val="0"/>
                <a:satOff val="0"/>
                <a:lumOff val="0"/>
                <a:alphaOff val="0"/>
                <a:tint val="70000"/>
                <a:satMod val="255000"/>
              </a:schemeClr>
            </a:gs>
          </a:gsLst>
          <a:path path="circle">
            <a:fillToRect l="5000" t="100000" r="120000" b="10000"/>
          </a:path>
        </a:gradFill>
        <a:ln>
          <a:noFill/>
        </a:ln>
        <a:effectLst>
          <a:outerShdw blurRad="50800" dist="250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ES" sz="1100" b="1" kern="1200" dirty="0" smtClean="0">
              <a:latin typeface="Arial" panose="020B0604020202020204" pitchFamily="34" charset="0"/>
              <a:cs typeface="Arial" panose="020B0604020202020204" pitchFamily="34" charset="0"/>
            </a:rPr>
            <a:t>El Art. 164 de la Constitución Política</a:t>
          </a:r>
          <a:r>
            <a:rPr lang="es-ES" sz="1100" b="0" kern="1200" dirty="0" smtClean="0">
              <a:latin typeface="Arial" panose="020B0604020202020204" pitchFamily="34" charset="0"/>
              <a:cs typeface="Arial" panose="020B0604020202020204" pitchFamily="34" charset="0"/>
            </a:rPr>
            <a:t>, se refiere a que el Presidente de la República puede decretar </a:t>
          </a:r>
          <a:r>
            <a:rPr lang="es-EC" sz="1100" kern="1200" dirty="0" smtClean="0">
              <a:latin typeface="Arial" panose="020B0604020202020204" pitchFamily="34" charset="0"/>
              <a:cs typeface="Arial" panose="020B0604020202020204" pitchFamily="34" charset="0"/>
            </a:rPr>
            <a:t>el estado de excepción, </a:t>
          </a:r>
          <a:r>
            <a:rPr lang="es-ES" sz="1100" kern="1200" dirty="0" smtClean="0">
              <a:latin typeface="Arial" panose="020B0604020202020204" pitchFamily="34" charset="0"/>
              <a:cs typeface="Arial" panose="020B0604020202020204" pitchFamily="34" charset="0"/>
            </a:rPr>
            <a:t>en todo el territorio nacional, en caso de agresión, conflicto armado internacional o interno, grave conmoción interna, calamidad pública o </a:t>
          </a:r>
          <a:r>
            <a:rPr lang="es-ES" sz="1100" b="1" kern="1200" dirty="0" smtClean="0">
              <a:latin typeface="Arial" panose="020B0604020202020204" pitchFamily="34" charset="0"/>
              <a:cs typeface="Arial" panose="020B0604020202020204" pitchFamily="34" charset="0"/>
            </a:rPr>
            <a:t>desastre natural</a:t>
          </a:r>
          <a:r>
            <a:rPr lang="es-ES" sz="1100" kern="1200" dirty="0" smtClean="0">
              <a:latin typeface="Arial" panose="020B0604020202020204" pitchFamily="34" charset="0"/>
              <a:cs typeface="Arial" panose="020B0604020202020204" pitchFamily="34" charset="0"/>
            </a:rPr>
            <a:t> </a:t>
          </a:r>
          <a:endParaRPr lang="es-EC" sz="1100" kern="1200" dirty="0">
            <a:latin typeface="Arial" panose="020B0604020202020204" pitchFamily="34" charset="0"/>
            <a:cs typeface="Arial" panose="020B0604020202020204" pitchFamily="34" charset="0"/>
          </a:endParaRPr>
        </a:p>
      </dsp:txBody>
      <dsp:txXfrm>
        <a:off x="5330628" y="1370167"/>
        <a:ext cx="2496011" cy="1368554"/>
      </dsp:txXfrm>
    </dsp:sp>
    <dsp:sp modelId="{1BFD26C1-2D86-4BCE-886E-F5885F85A37B}">
      <dsp:nvSpPr>
        <dsp:cNvPr id="0" name=""/>
        <dsp:cNvSpPr/>
      </dsp:nvSpPr>
      <dsp:spPr>
        <a:xfrm>
          <a:off x="5655779" y="3672408"/>
          <a:ext cx="2265100" cy="1114442"/>
        </a:xfrm>
        <a:prstGeom prst="roundRect">
          <a:avLst/>
        </a:prstGeom>
        <a:gradFill rotWithShape="0">
          <a:gsLst>
            <a:gs pos="0">
              <a:schemeClr val="accent5">
                <a:hueOff val="-1986775"/>
                <a:satOff val="7962"/>
                <a:lumOff val="1726"/>
                <a:alphaOff val="0"/>
                <a:tint val="35000"/>
                <a:satMod val="260000"/>
              </a:schemeClr>
            </a:gs>
            <a:gs pos="30000">
              <a:schemeClr val="accent5">
                <a:hueOff val="-1986775"/>
                <a:satOff val="7962"/>
                <a:lumOff val="1726"/>
                <a:alphaOff val="0"/>
                <a:tint val="38000"/>
                <a:satMod val="260000"/>
              </a:schemeClr>
            </a:gs>
            <a:gs pos="75000">
              <a:schemeClr val="accent5">
                <a:hueOff val="-1986775"/>
                <a:satOff val="7962"/>
                <a:lumOff val="1726"/>
                <a:alphaOff val="0"/>
                <a:tint val="55000"/>
                <a:satMod val="255000"/>
              </a:schemeClr>
            </a:gs>
            <a:gs pos="100000">
              <a:schemeClr val="accent5">
                <a:hueOff val="-1986775"/>
                <a:satOff val="7962"/>
                <a:lumOff val="1726"/>
                <a:alphaOff val="0"/>
                <a:tint val="70000"/>
                <a:satMod val="255000"/>
              </a:schemeClr>
            </a:gs>
          </a:gsLst>
          <a:path path="circle">
            <a:fillToRect l="5000" t="100000" r="120000" b="10000"/>
          </a:path>
        </a:gradFill>
        <a:ln>
          <a:noFill/>
        </a:ln>
        <a:effectLst>
          <a:outerShdw blurRad="50800" dist="250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ES" sz="1100" b="1" kern="1200" dirty="0" smtClean="0">
              <a:latin typeface="Arial" panose="020B0604020202020204" pitchFamily="34" charset="0"/>
              <a:cs typeface="Arial" panose="020B0604020202020204" pitchFamily="34" charset="0"/>
            </a:rPr>
            <a:t>El Art. 5 de la Ley Orgánica de la Defensa Nacional</a:t>
          </a:r>
          <a:r>
            <a:rPr lang="es-ES" sz="1100" b="0" kern="1200" dirty="0" smtClean="0">
              <a:latin typeface="Arial" panose="020B0604020202020204" pitchFamily="34" charset="0"/>
              <a:cs typeface="Arial" panose="020B0604020202020204" pitchFamily="34" charset="0"/>
            </a:rPr>
            <a:t>, </a:t>
          </a:r>
          <a:r>
            <a:rPr lang="es-ES" sz="1100" kern="1200" dirty="0" smtClean="0">
              <a:latin typeface="Arial" panose="020B0604020202020204" pitchFamily="34" charset="0"/>
              <a:cs typeface="Arial" panose="020B0604020202020204" pitchFamily="34" charset="0"/>
            </a:rPr>
            <a:t>menciona que en caso de grave conmoción interna o </a:t>
          </a:r>
          <a:r>
            <a:rPr lang="es-ES" sz="1100" b="1" kern="1200" dirty="0" smtClean="0">
              <a:latin typeface="Arial" panose="020B0604020202020204" pitchFamily="34" charset="0"/>
              <a:cs typeface="Arial" panose="020B0604020202020204" pitchFamily="34" charset="0"/>
            </a:rPr>
            <a:t>catástrofes naturales, </a:t>
          </a:r>
          <a:r>
            <a:rPr lang="es-ES" sz="1100" b="0" kern="1200" dirty="0" smtClean="0">
              <a:latin typeface="Arial" panose="020B0604020202020204" pitchFamily="34" charset="0"/>
              <a:cs typeface="Arial" panose="020B0604020202020204" pitchFamily="34" charset="0"/>
            </a:rPr>
            <a:t>el Presidente de la República declara el Estado de Emergencia </a:t>
          </a:r>
          <a:endParaRPr lang="es-EC" sz="1100" b="0" kern="1200" dirty="0">
            <a:latin typeface="Arial" panose="020B0604020202020204" pitchFamily="34" charset="0"/>
            <a:cs typeface="Arial" panose="020B0604020202020204" pitchFamily="34" charset="0"/>
          </a:endParaRPr>
        </a:p>
      </dsp:txBody>
      <dsp:txXfrm>
        <a:off x="5710182" y="3726811"/>
        <a:ext cx="2156294" cy="1005636"/>
      </dsp:txXfrm>
    </dsp:sp>
    <dsp:sp modelId="{07E7790C-C37F-49E4-BC0D-322B3FC74CED}">
      <dsp:nvSpPr>
        <dsp:cNvPr id="0" name=""/>
        <dsp:cNvSpPr/>
      </dsp:nvSpPr>
      <dsp:spPr>
        <a:xfrm>
          <a:off x="3456392" y="5040549"/>
          <a:ext cx="2381199" cy="1211628"/>
        </a:xfrm>
        <a:prstGeom prst="roundRect">
          <a:avLst/>
        </a:prstGeom>
        <a:gradFill rotWithShape="0">
          <a:gsLst>
            <a:gs pos="0">
              <a:schemeClr val="accent5">
                <a:hueOff val="-3973551"/>
                <a:satOff val="15924"/>
                <a:lumOff val="3451"/>
                <a:alphaOff val="0"/>
                <a:tint val="35000"/>
                <a:satMod val="260000"/>
              </a:schemeClr>
            </a:gs>
            <a:gs pos="30000">
              <a:schemeClr val="accent5">
                <a:hueOff val="-3973551"/>
                <a:satOff val="15924"/>
                <a:lumOff val="3451"/>
                <a:alphaOff val="0"/>
                <a:tint val="38000"/>
                <a:satMod val="260000"/>
              </a:schemeClr>
            </a:gs>
            <a:gs pos="75000">
              <a:schemeClr val="accent5">
                <a:hueOff val="-3973551"/>
                <a:satOff val="15924"/>
                <a:lumOff val="3451"/>
                <a:alphaOff val="0"/>
                <a:tint val="55000"/>
                <a:satMod val="255000"/>
              </a:schemeClr>
            </a:gs>
            <a:gs pos="100000">
              <a:schemeClr val="accent5">
                <a:hueOff val="-3973551"/>
                <a:satOff val="15924"/>
                <a:lumOff val="3451"/>
                <a:alphaOff val="0"/>
                <a:tint val="70000"/>
                <a:satMod val="255000"/>
              </a:schemeClr>
            </a:gs>
          </a:gsLst>
          <a:path path="circle">
            <a:fillToRect l="5000" t="100000" r="120000" b="10000"/>
          </a:path>
        </a:gradFill>
        <a:ln>
          <a:noFill/>
        </a:ln>
        <a:effectLst>
          <a:outerShdw blurRad="50800" dist="250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ES" sz="1100" b="1" kern="1200" dirty="0" smtClean="0">
              <a:latin typeface="Arial" panose="020B0604020202020204" pitchFamily="34" charset="0"/>
              <a:cs typeface="Arial" panose="020B0604020202020204" pitchFamily="34" charset="0"/>
            </a:rPr>
            <a:t>El Art.</a:t>
          </a:r>
          <a:r>
            <a:rPr lang="es-ES" sz="1100" kern="1200" dirty="0" smtClean="0">
              <a:latin typeface="Arial" panose="020B0604020202020204" pitchFamily="34" charset="0"/>
              <a:cs typeface="Arial" panose="020B0604020202020204" pitchFamily="34" charset="0"/>
            </a:rPr>
            <a:t> </a:t>
          </a:r>
          <a:r>
            <a:rPr lang="es-ES" sz="1100" b="1" kern="1200" dirty="0" smtClean="0">
              <a:latin typeface="Arial" panose="020B0604020202020204" pitchFamily="34" charset="0"/>
              <a:cs typeface="Arial" panose="020B0604020202020204" pitchFamily="34" charset="0"/>
            </a:rPr>
            <a:t>11 de la Ley de Seguridad Publica y del Estado, </a:t>
          </a:r>
          <a:r>
            <a:rPr lang="es-ES" sz="1100" kern="1200" dirty="0" smtClean="0">
              <a:latin typeface="Arial" panose="020B0604020202020204" pitchFamily="34" charset="0"/>
              <a:cs typeface="Arial" panose="020B0604020202020204" pitchFamily="34" charset="0"/>
            </a:rPr>
            <a:t>señala que la prevención y las medidas para </a:t>
          </a:r>
          <a:r>
            <a:rPr lang="es-ES" sz="1100" b="1" i="0" kern="1200" dirty="0" smtClean="0">
              <a:latin typeface="Arial" panose="020B0604020202020204" pitchFamily="34" charset="0"/>
              <a:cs typeface="Arial" panose="020B0604020202020204" pitchFamily="34" charset="0"/>
            </a:rPr>
            <a:t>contrarrestar, reducir y mitigar los riesgos  </a:t>
          </a:r>
          <a:r>
            <a:rPr lang="es-ES" sz="1100" kern="1200" dirty="0" smtClean="0">
              <a:latin typeface="Arial" panose="020B0604020202020204" pitchFamily="34" charset="0"/>
              <a:cs typeface="Arial" panose="020B0604020202020204" pitchFamily="34" charset="0"/>
            </a:rPr>
            <a:t>corresponden a las entidades públicas y privadas, nacionales, regionales y locales. </a:t>
          </a:r>
          <a:endParaRPr lang="es-EC" sz="1100" kern="1200" dirty="0">
            <a:latin typeface="Arial" panose="020B0604020202020204" pitchFamily="34" charset="0"/>
            <a:cs typeface="Arial" panose="020B0604020202020204" pitchFamily="34" charset="0"/>
          </a:endParaRPr>
        </a:p>
      </dsp:txBody>
      <dsp:txXfrm>
        <a:off x="3515539" y="5099696"/>
        <a:ext cx="2262905" cy="1093334"/>
      </dsp:txXfrm>
    </dsp:sp>
    <dsp:sp modelId="{49548E67-41C9-448A-B905-85FD306923D6}">
      <dsp:nvSpPr>
        <dsp:cNvPr id="0" name=""/>
        <dsp:cNvSpPr/>
      </dsp:nvSpPr>
      <dsp:spPr>
        <a:xfrm>
          <a:off x="288034" y="4104442"/>
          <a:ext cx="2792168" cy="1320568"/>
        </a:xfrm>
        <a:prstGeom prst="roundRect">
          <a:avLst/>
        </a:prstGeom>
        <a:gradFill rotWithShape="0">
          <a:gsLst>
            <a:gs pos="0">
              <a:schemeClr val="accent5">
                <a:hueOff val="-5960326"/>
                <a:satOff val="23887"/>
                <a:lumOff val="5177"/>
                <a:alphaOff val="0"/>
                <a:tint val="35000"/>
                <a:satMod val="260000"/>
              </a:schemeClr>
            </a:gs>
            <a:gs pos="30000">
              <a:schemeClr val="accent5">
                <a:hueOff val="-5960326"/>
                <a:satOff val="23887"/>
                <a:lumOff val="5177"/>
                <a:alphaOff val="0"/>
                <a:tint val="38000"/>
                <a:satMod val="260000"/>
              </a:schemeClr>
            </a:gs>
            <a:gs pos="75000">
              <a:schemeClr val="accent5">
                <a:hueOff val="-5960326"/>
                <a:satOff val="23887"/>
                <a:lumOff val="5177"/>
                <a:alphaOff val="0"/>
                <a:tint val="55000"/>
                <a:satMod val="255000"/>
              </a:schemeClr>
            </a:gs>
            <a:gs pos="100000">
              <a:schemeClr val="accent5">
                <a:hueOff val="-5960326"/>
                <a:satOff val="23887"/>
                <a:lumOff val="5177"/>
                <a:alphaOff val="0"/>
                <a:tint val="70000"/>
                <a:satMod val="255000"/>
              </a:schemeClr>
            </a:gs>
          </a:gsLst>
          <a:path path="circle">
            <a:fillToRect l="5000" t="100000" r="120000" b="10000"/>
          </a:path>
        </a:gradFill>
        <a:ln>
          <a:noFill/>
        </a:ln>
        <a:effectLst>
          <a:outerShdw blurRad="50800" dist="250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ES" sz="1100" b="1" kern="1200" dirty="0" smtClean="0">
              <a:latin typeface="Arial" panose="020B0604020202020204" pitchFamily="34" charset="0"/>
              <a:cs typeface="Arial" panose="020B0604020202020204" pitchFamily="34" charset="0"/>
            </a:rPr>
            <a:t>El Art. 1 de la</a:t>
          </a:r>
          <a:r>
            <a:rPr lang="es-ES" sz="1100" kern="1200" dirty="0" smtClean="0">
              <a:latin typeface="Arial" panose="020B0604020202020204" pitchFamily="34" charset="0"/>
              <a:cs typeface="Arial" panose="020B0604020202020204" pitchFamily="34" charset="0"/>
            </a:rPr>
            <a:t> </a:t>
          </a:r>
          <a:r>
            <a:rPr lang="es-ES" sz="1100" b="1" kern="1200" dirty="0" smtClean="0">
              <a:latin typeface="Arial" panose="020B0604020202020204" pitchFamily="34" charset="0"/>
              <a:cs typeface="Arial" panose="020B0604020202020204" pitchFamily="34" charset="0"/>
            </a:rPr>
            <a:t>Ley de Transporte Marítimo y Fluvial establecida por Decreto Supremo 98, </a:t>
          </a:r>
          <a:r>
            <a:rPr lang="es-EC" sz="1100" kern="1200" dirty="0" smtClean="0">
              <a:latin typeface="Arial" panose="020B0604020202020204" pitchFamily="34" charset="0"/>
              <a:cs typeface="Arial" panose="020B0604020202020204" pitchFamily="34" charset="0"/>
            </a:rPr>
            <a:t>  establece que el MIDENA, DIGMER y el Departamento de Tráfico Marítimo y Fluvial son las instituciones responsables del control y seguridad de los puertos del Ecuador</a:t>
          </a:r>
          <a:endParaRPr lang="es-EC" sz="1100" kern="1200" dirty="0">
            <a:latin typeface="Arial" panose="020B0604020202020204" pitchFamily="34" charset="0"/>
            <a:cs typeface="Arial" panose="020B0604020202020204" pitchFamily="34" charset="0"/>
          </a:endParaRPr>
        </a:p>
      </dsp:txBody>
      <dsp:txXfrm>
        <a:off x="352499" y="4168907"/>
        <a:ext cx="2663238" cy="1191638"/>
      </dsp:txXfrm>
    </dsp:sp>
    <dsp:sp modelId="{A2AF7EC3-9837-4C63-86D6-119719F5DFE5}">
      <dsp:nvSpPr>
        <dsp:cNvPr id="0" name=""/>
        <dsp:cNvSpPr/>
      </dsp:nvSpPr>
      <dsp:spPr>
        <a:xfrm>
          <a:off x="0" y="2016220"/>
          <a:ext cx="2374716" cy="1187358"/>
        </a:xfrm>
        <a:prstGeom prst="roundRect">
          <a:avLst/>
        </a:prstGeom>
        <a:gradFill rotWithShape="0">
          <a:gsLst>
            <a:gs pos="0">
              <a:schemeClr val="accent5">
                <a:hueOff val="-7947101"/>
                <a:satOff val="31849"/>
                <a:lumOff val="6902"/>
                <a:alphaOff val="0"/>
                <a:tint val="35000"/>
                <a:satMod val="260000"/>
              </a:schemeClr>
            </a:gs>
            <a:gs pos="30000">
              <a:schemeClr val="accent5">
                <a:hueOff val="-7947101"/>
                <a:satOff val="31849"/>
                <a:lumOff val="6902"/>
                <a:alphaOff val="0"/>
                <a:tint val="38000"/>
                <a:satMod val="260000"/>
              </a:schemeClr>
            </a:gs>
            <a:gs pos="75000">
              <a:schemeClr val="accent5">
                <a:hueOff val="-7947101"/>
                <a:satOff val="31849"/>
                <a:lumOff val="6902"/>
                <a:alphaOff val="0"/>
                <a:tint val="55000"/>
                <a:satMod val="255000"/>
              </a:schemeClr>
            </a:gs>
            <a:gs pos="100000">
              <a:schemeClr val="accent5">
                <a:hueOff val="-7947101"/>
                <a:satOff val="31849"/>
                <a:lumOff val="6902"/>
                <a:alphaOff val="0"/>
                <a:tint val="70000"/>
                <a:satMod val="255000"/>
              </a:schemeClr>
            </a:gs>
          </a:gsLst>
          <a:path path="circle">
            <a:fillToRect l="5000" t="100000" r="120000" b="10000"/>
          </a:path>
        </a:gradFill>
        <a:ln>
          <a:noFill/>
        </a:ln>
        <a:effectLst>
          <a:outerShdw blurRad="50800" dist="250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 sz="1600" b="1" kern="1200" dirty="0" smtClean="0">
              <a:latin typeface="Arial" panose="020B0604020202020204" pitchFamily="34" charset="0"/>
              <a:cs typeface="Arial" panose="020B0604020202020204" pitchFamily="34" charset="0"/>
            </a:rPr>
            <a:t>LA SEGURIDAD MARÍTIMA EN EL DERECHO ECUATORIANO</a:t>
          </a:r>
          <a:endParaRPr lang="es-EC" sz="1600" b="1" kern="1200" dirty="0">
            <a:latin typeface="Arial" panose="020B0604020202020204" pitchFamily="34" charset="0"/>
            <a:cs typeface="Arial" panose="020B0604020202020204" pitchFamily="34" charset="0"/>
          </a:endParaRPr>
        </a:p>
      </dsp:txBody>
      <dsp:txXfrm>
        <a:off x="57962" y="2074182"/>
        <a:ext cx="2258792" cy="1071434"/>
      </dsp:txXfrm>
    </dsp:sp>
    <dsp:sp modelId="{2BDD0324-B73F-4592-8196-E9AB19D4B0AC}">
      <dsp:nvSpPr>
        <dsp:cNvPr id="0" name=""/>
        <dsp:cNvSpPr/>
      </dsp:nvSpPr>
      <dsp:spPr>
        <a:xfrm>
          <a:off x="2606073" y="72009"/>
          <a:ext cx="2510550" cy="1219678"/>
        </a:xfrm>
        <a:prstGeom prst="roundRect">
          <a:avLst/>
        </a:prstGeom>
        <a:gradFill rotWithShape="0">
          <a:gsLst>
            <a:gs pos="0">
              <a:schemeClr val="accent5">
                <a:hueOff val="-9933876"/>
                <a:satOff val="39811"/>
                <a:lumOff val="8628"/>
                <a:alphaOff val="0"/>
                <a:tint val="35000"/>
                <a:satMod val="260000"/>
              </a:schemeClr>
            </a:gs>
            <a:gs pos="30000">
              <a:schemeClr val="accent5">
                <a:hueOff val="-9933876"/>
                <a:satOff val="39811"/>
                <a:lumOff val="8628"/>
                <a:alphaOff val="0"/>
                <a:tint val="38000"/>
                <a:satMod val="260000"/>
              </a:schemeClr>
            </a:gs>
            <a:gs pos="75000">
              <a:schemeClr val="accent5">
                <a:hueOff val="-9933876"/>
                <a:satOff val="39811"/>
                <a:lumOff val="8628"/>
                <a:alphaOff val="0"/>
                <a:tint val="55000"/>
                <a:satMod val="255000"/>
              </a:schemeClr>
            </a:gs>
            <a:gs pos="100000">
              <a:schemeClr val="accent5">
                <a:hueOff val="-9933876"/>
                <a:satOff val="39811"/>
                <a:lumOff val="8628"/>
                <a:alphaOff val="0"/>
                <a:tint val="70000"/>
                <a:satMod val="255000"/>
              </a:schemeClr>
            </a:gs>
          </a:gsLst>
          <a:path path="circle">
            <a:fillToRect l="5000" t="100000" r="120000" b="10000"/>
          </a:path>
        </a:gradFill>
        <a:ln>
          <a:noFill/>
        </a:ln>
        <a:effectLst>
          <a:outerShdw blurRad="50800" dist="250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EC" sz="1100" kern="1200" dirty="0" smtClean="0">
              <a:solidFill>
                <a:schemeClr val="tx1"/>
              </a:solidFill>
              <a:latin typeface="Arial" panose="020B0604020202020204" pitchFamily="34" charset="0"/>
              <a:cs typeface="Arial" panose="020B0604020202020204" pitchFamily="34" charset="0"/>
            </a:rPr>
            <a:t>La Constitución de la República determina que es deber primordial del estado garantizar la seguridad de sus habitantes, para protegerlos ante cualquier tipo de </a:t>
          </a:r>
          <a:r>
            <a:rPr lang="es-EC" sz="1100" b="1" kern="1200" dirty="0" smtClean="0">
              <a:solidFill>
                <a:schemeClr val="tx1"/>
              </a:solidFill>
              <a:latin typeface="Arial" panose="020B0604020202020204" pitchFamily="34" charset="0"/>
              <a:cs typeface="Arial" panose="020B0604020202020204" pitchFamily="34" charset="0"/>
            </a:rPr>
            <a:t>amenaza o riesgo sea este de origen natural o antrópico</a:t>
          </a:r>
          <a:endParaRPr lang="es-EC" sz="1100" b="1" kern="1200" dirty="0">
            <a:solidFill>
              <a:schemeClr val="tx1"/>
            </a:solidFill>
            <a:latin typeface="Arial" panose="020B0604020202020204" pitchFamily="34" charset="0"/>
            <a:cs typeface="Arial" panose="020B0604020202020204" pitchFamily="34" charset="0"/>
          </a:endParaRPr>
        </a:p>
      </dsp:txBody>
      <dsp:txXfrm>
        <a:off x="2665613" y="131549"/>
        <a:ext cx="2391470" cy="1100598"/>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16CD42-A58E-4FD1-A552-ABD6C33A8557}">
      <dsp:nvSpPr>
        <dsp:cNvPr id="0" name=""/>
        <dsp:cNvSpPr/>
      </dsp:nvSpPr>
      <dsp:spPr>
        <a:xfrm>
          <a:off x="3313857" y="887292"/>
          <a:ext cx="682901" cy="91440"/>
        </a:xfrm>
        <a:custGeom>
          <a:avLst/>
          <a:gdLst/>
          <a:ahLst/>
          <a:cxnLst/>
          <a:rect l="0" t="0" r="0" b="0"/>
          <a:pathLst>
            <a:path>
              <a:moveTo>
                <a:pt x="0" y="45720"/>
              </a:moveTo>
              <a:lnTo>
                <a:pt x="682901" y="45720"/>
              </a:lnTo>
            </a:path>
          </a:pathLst>
        </a:custGeom>
        <a:noFill/>
        <a:ln w="12700" cap="flat" cmpd="sng" algn="ctr">
          <a:solidFill>
            <a:schemeClr val="accent4">
              <a:hueOff val="0"/>
              <a:satOff val="0"/>
              <a:lumOff val="0"/>
              <a:alphaOff val="0"/>
            </a:schemeClr>
          </a:solidFill>
          <a:prstDash val="solid"/>
          <a:tailEnd type="arrow"/>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3637470" y="929444"/>
        <a:ext cx="35675" cy="7135"/>
      </dsp:txXfrm>
    </dsp:sp>
    <dsp:sp modelId="{F29CA526-9F0E-47DF-8087-92275788DA5E}">
      <dsp:nvSpPr>
        <dsp:cNvPr id="0" name=""/>
        <dsp:cNvSpPr/>
      </dsp:nvSpPr>
      <dsp:spPr>
        <a:xfrm>
          <a:off x="213476" y="2357"/>
          <a:ext cx="3102180" cy="1861308"/>
        </a:xfrm>
        <a:prstGeom prst="rect">
          <a:avLst/>
        </a:prstGeom>
        <a:gradFill rotWithShape="0">
          <a:gsLst>
            <a:gs pos="0">
              <a:schemeClr val="accent4">
                <a:hueOff val="0"/>
                <a:satOff val="0"/>
                <a:lumOff val="0"/>
                <a:alphaOff val="0"/>
                <a:shade val="63000"/>
                <a:satMod val="165000"/>
              </a:schemeClr>
            </a:gs>
            <a:gs pos="30000">
              <a:schemeClr val="accent4">
                <a:hueOff val="0"/>
                <a:satOff val="0"/>
                <a:lumOff val="0"/>
                <a:alphaOff val="0"/>
                <a:shade val="58000"/>
                <a:satMod val="165000"/>
              </a:schemeClr>
            </a:gs>
            <a:gs pos="75000">
              <a:schemeClr val="accent4">
                <a:hueOff val="0"/>
                <a:satOff val="0"/>
                <a:lumOff val="0"/>
                <a:alphaOff val="0"/>
                <a:shade val="30000"/>
                <a:satMod val="175000"/>
              </a:schemeClr>
            </a:gs>
            <a:gs pos="100000">
              <a:schemeClr val="accent4">
                <a:hueOff val="0"/>
                <a:satOff val="0"/>
                <a:lumOff val="0"/>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s-ES" sz="1800" b="1" kern="1200" dirty="0" smtClean="0">
              <a:latin typeface="Arial" panose="020B0604020202020204" pitchFamily="34" charset="0"/>
              <a:cs typeface="Arial" panose="020B0604020202020204" pitchFamily="34" charset="0"/>
            </a:rPr>
            <a:t>MÉTODOS</a:t>
          </a:r>
          <a:endParaRPr lang="en-US" sz="1800" b="1" kern="1200" dirty="0">
            <a:latin typeface="Arial" panose="020B0604020202020204" pitchFamily="34" charset="0"/>
            <a:cs typeface="Arial" panose="020B0604020202020204" pitchFamily="34" charset="0"/>
          </a:endParaRPr>
        </a:p>
      </dsp:txBody>
      <dsp:txXfrm>
        <a:off x="213476" y="2357"/>
        <a:ext cx="3102180" cy="1861308"/>
      </dsp:txXfrm>
    </dsp:sp>
    <dsp:sp modelId="{3DDFF8BE-FEBD-49A3-A8D2-11DD2BBB50DC}">
      <dsp:nvSpPr>
        <dsp:cNvPr id="0" name=""/>
        <dsp:cNvSpPr/>
      </dsp:nvSpPr>
      <dsp:spPr>
        <a:xfrm>
          <a:off x="1619788" y="1861866"/>
          <a:ext cx="3960460" cy="626019"/>
        </a:xfrm>
        <a:custGeom>
          <a:avLst/>
          <a:gdLst/>
          <a:ahLst/>
          <a:cxnLst/>
          <a:rect l="0" t="0" r="0" b="0"/>
          <a:pathLst>
            <a:path>
              <a:moveTo>
                <a:pt x="3960460" y="0"/>
              </a:moveTo>
              <a:lnTo>
                <a:pt x="3960460" y="330109"/>
              </a:lnTo>
              <a:lnTo>
                <a:pt x="0" y="330109"/>
              </a:lnTo>
              <a:lnTo>
                <a:pt x="0" y="626019"/>
              </a:lnTo>
            </a:path>
          </a:pathLst>
        </a:custGeom>
        <a:noFill/>
        <a:ln w="12700" cap="flat" cmpd="sng" algn="ctr">
          <a:solidFill>
            <a:schemeClr val="accent4">
              <a:hueOff val="-2232385"/>
              <a:satOff val="13449"/>
              <a:lumOff val="1078"/>
              <a:alphaOff val="0"/>
            </a:schemeClr>
          </a:solidFill>
          <a:prstDash val="solid"/>
          <a:tailEnd type="arrow"/>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3499655" y="2171308"/>
        <a:ext cx="200726" cy="7135"/>
      </dsp:txXfrm>
    </dsp:sp>
    <dsp:sp modelId="{87F16911-8CB6-40F7-B1D2-0471B9B95F91}">
      <dsp:nvSpPr>
        <dsp:cNvPr id="0" name=""/>
        <dsp:cNvSpPr/>
      </dsp:nvSpPr>
      <dsp:spPr>
        <a:xfrm>
          <a:off x="4029158" y="2357"/>
          <a:ext cx="3102180" cy="1861308"/>
        </a:xfrm>
        <a:prstGeom prst="rect">
          <a:avLst/>
        </a:prstGeom>
        <a:gradFill rotWithShape="0">
          <a:gsLst>
            <a:gs pos="0">
              <a:schemeClr val="accent4">
                <a:hueOff val="-1488257"/>
                <a:satOff val="8966"/>
                <a:lumOff val="719"/>
                <a:alphaOff val="0"/>
                <a:shade val="63000"/>
                <a:satMod val="165000"/>
              </a:schemeClr>
            </a:gs>
            <a:gs pos="30000">
              <a:schemeClr val="accent4">
                <a:hueOff val="-1488257"/>
                <a:satOff val="8966"/>
                <a:lumOff val="719"/>
                <a:alphaOff val="0"/>
                <a:shade val="58000"/>
                <a:satMod val="165000"/>
              </a:schemeClr>
            </a:gs>
            <a:gs pos="75000">
              <a:schemeClr val="accent4">
                <a:hueOff val="-1488257"/>
                <a:satOff val="8966"/>
                <a:lumOff val="719"/>
                <a:alphaOff val="0"/>
                <a:shade val="30000"/>
                <a:satMod val="175000"/>
              </a:schemeClr>
            </a:gs>
            <a:gs pos="100000">
              <a:schemeClr val="accent4">
                <a:hueOff val="-1488257"/>
                <a:satOff val="8966"/>
                <a:lumOff val="719"/>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s-ES" sz="1600" kern="1200" dirty="0" smtClean="0">
              <a:latin typeface="Arial" panose="020B0604020202020204" pitchFamily="34" charset="0"/>
              <a:cs typeface="Arial" panose="020B0604020202020204" pitchFamily="34" charset="0"/>
            </a:rPr>
            <a:t>Se aplicó el método </a:t>
          </a:r>
          <a:r>
            <a:rPr lang="es-EC" sz="1600" kern="1200" dirty="0" smtClean="0">
              <a:latin typeface="Arial" panose="020B0604020202020204" pitchFamily="34" charset="0"/>
              <a:cs typeface="Arial" panose="020B0604020202020204" pitchFamily="34" charset="0"/>
            </a:rPr>
            <a:t>Sintético e Hipotético-Deductivo</a:t>
          </a:r>
          <a:endParaRPr lang="en-US" sz="1600" kern="1200" dirty="0">
            <a:latin typeface="Arial" panose="020B0604020202020204" pitchFamily="34" charset="0"/>
            <a:cs typeface="Arial" panose="020B0604020202020204" pitchFamily="34" charset="0"/>
          </a:endParaRPr>
        </a:p>
      </dsp:txBody>
      <dsp:txXfrm>
        <a:off x="4029158" y="2357"/>
        <a:ext cx="3102180" cy="1861308"/>
      </dsp:txXfrm>
    </dsp:sp>
    <dsp:sp modelId="{4EF934CD-0A49-4FE9-8FC2-3C4CF98F6775}">
      <dsp:nvSpPr>
        <dsp:cNvPr id="0" name=""/>
        <dsp:cNvSpPr/>
      </dsp:nvSpPr>
      <dsp:spPr>
        <a:xfrm>
          <a:off x="2949754" y="3405220"/>
          <a:ext cx="608356" cy="91440"/>
        </a:xfrm>
        <a:custGeom>
          <a:avLst/>
          <a:gdLst/>
          <a:ahLst/>
          <a:cxnLst/>
          <a:rect l="0" t="0" r="0" b="0"/>
          <a:pathLst>
            <a:path>
              <a:moveTo>
                <a:pt x="0" y="45720"/>
              </a:moveTo>
              <a:lnTo>
                <a:pt x="321278" y="45720"/>
              </a:lnTo>
              <a:lnTo>
                <a:pt x="321278" y="102601"/>
              </a:lnTo>
              <a:lnTo>
                <a:pt x="608356" y="102601"/>
              </a:lnTo>
            </a:path>
          </a:pathLst>
        </a:custGeom>
        <a:noFill/>
        <a:ln w="12700" cap="flat" cmpd="sng" algn="ctr">
          <a:solidFill>
            <a:schemeClr val="accent4">
              <a:hueOff val="-4464770"/>
              <a:satOff val="26899"/>
              <a:lumOff val="2156"/>
              <a:alphaOff val="0"/>
            </a:schemeClr>
          </a:solidFill>
          <a:prstDash val="solid"/>
          <a:tailEnd type="arrow"/>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3237895" y="3447372"/>
        <a:ext cx="32074" cy="7135"/>
      </dsp:txXfrm>
    </dsp:sp>
    <dsp:sp modelId="{E2E91FBD-A909-4A72-B3FD-D40AF01A72B1}">
      <dsp:nvSpPr>
        <dsp:cNvPr id="0" name=""/>
        <dsp:cNvSpPr/>
      </dsp:nvSpPr>
      <dsp:spPr>
        <a:xfrm>
          <a:off x="288022" y="2520286"/>
          <a:ext cx="2663532" cy="1861308"/>
        </a:xfrm>
        <a:prstGeom prst="rect">
          <a:avLst/>
        </a:prstGeom>
        <a:gradFill rotWithShape="0">
          <a:gsLst>
            <a:gs pos="0">
              <a:schemeClr val="accent4">
                <a:hueOff val="-2976513"/>
                <a:satOff val="17933"/>
                <a:lumOff val="1437"/>
                <a:alphaOff val="0"/>
                <a:shade val="63000"/>
                <a:satMod val="165000"/>
              </a:schemeClr>
            </a:gs>
            <a:gs pos="30000">
              <a:schemeClr val="accent4">
                <a:hueOff val="-2976513"/>
                <a:satOff val="17933"/>
                <a:lumOff val="1437"/>
                <a:alphaOff val="0"/>
                <a:shade val="58000"/>
                <a:satMod val="165000"/>
              </a:schemeClr>
            </a:gs>
            <a:gs pos="75000">
              <a:schemeClr val="accent4">
                <a:hueOff val="-2976513"/>
                <a:satOff val="17933"/>
                <a:lumOff val="1437"/>
                <a:alphaOff val="0"/>
                <a:shade val="30000"/>
                <a:satMod val="175000"/>
              </a:schemeClr>
            </a:gs>
            <a:gs pos="100000">
              <a:schemeClr val="accent4">
                <a:hueOff val="-2976513"/>
                <a:satOff val="17933"/>
                <a:lumOff val="1437"/>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lvl="0" algn="just" defTabSz="711200">
            <a:lnSpc>
              <a:spcPct val="90000"/>
            </a:lnSpc>
            <a:spcBef>
              <a:spcPct val="0"/>
            </a:spcBef>
            <a:spcAft>
              <a:spcPct val="35000"/>
            </a:spcAft>
          </a:pPr>
          <a:r>
            <a:rPr lang="es-EC" sz="1600" kern="1200" dirty="0" smtClean="0">
              <a:latin typeface="Arial" panose="020B0604020202020204" pitchFamily="34" charset="0"/>
              <a:cs typeface="Arial" panose="020B0604020202020204" pitchFamily="34" charset="0"/>
            </a:rPr>
            <a:t>Técnica: Recopilación bibliográfica, observación directa</a:t>
          </a:r>
        </a:p>
        <a:p>
          <a:pPr lvl="0" algn="just" defTabSz="711200">
            <a:lnSpc>
              <a:spcPct val="90000"/>
            </a:lnSpc>
            <a:spcBef>
              <a:spcPct val="0"/>
            </a:spcBef>
            <a:spcAft>
              <a:spcPct val="35000"/>
            </a:spcAft>
          </a:pPr>
          <a:r>
            <a:rPr lang="es-EC" sz="1600" kern="1200" dirty="0" smtClean="0">
              <a:latin typeface="Arial" panose="020B0604020202020204" pitchFamily="34" charset="0"/>
              <a:cs typeface="Arial" panose="020B0604020202020204" pitchFamily="34" charset="0"/>
            </a:rPr>
            <a:t>Instrumento: Observación, entrevista, </a:t>
          </a:r>
          <a:r>
            <a:rPr lang="es-ES" sz="1600" kern="1200" dirty="0" smtClean="0">
              <a:latin typeface="Arial" panose="020B0604020202020204" pitchFamily="34" charset="0"/>
              <a:cs typeface="Arial" panose="020B0604020202020204" pitchFamily="34" charset="0"/>
            </a:rPr>
            <a:t>Encuesta</a:t>
          </a:r>
          <a:endParaRPr lang="es-EC" sz="1600" kern="1200" dirty="0" smtClean="0">
            <a:latin typeface="Arial" panose="020B0604020202020204" pitchFamily="34" charset="0"/>
            <a:cs typeface="Arial" panose="020B0604020202020204" pitchFamily="34" charset="0"/>
          </a:endParaRPr>
        </a:p>
        <a:p>
          <a:pPr lvl="0" algn="just" defTabSz="711200">
            <a:lnSpc>
              <a:spcPct val="90000"/>
            </a:lnSpc>
            <a:spcBef>
              <a:spcPct val="0"/>
            </a:spcBef>
            <a:spcAft>
              <a:spcPct val="35000"/>
            </a:spcAft>
          </a:pPr>
          <a:endParaRPr lang="en-US" sz="1600" kern="1200" dirty="0">
            <a:latin typeface="Arial" panose="020B0604020202020204" pitchFamily="34" charset="0"/>
            <a:cs typeface="Arial" panose="020B0604020202020204" pitchFamily="34" charset="0"/>
          </a:endParaRPr>
        </a:p>
      </dsp:txBody>
      <dsp:txXfrm>
        <a:off x="288022" y="2520286"/>
        <a:ext cx="2663532" cy="1861308"/>
      </dsp:txXfrm>
    </dsp:sp>
    <dsp:sp modelId="{99219104-C31F-4FAD-A4B7-4F5CD8F30AC9}">
      <dsp:nvSpPr>
        <dsp:cNvPr id="0" name=""/>
        <dsp:cNvSpPr/>
      </dsp:nvSpPr>
      <dsp:spPr>
        <a:xfrm>
          <a:off x="3590510" y="2577167"/>
          <a:ext cx="3102180" cy="1861308"/>
        </a:xfrm>
        <a:prstGeom prst="rect">
          <a:avLst/>
        </a:prstGeom>
        <a:gradFill rotWithShape="0">
          <a:gsLst>
            <a:gs pos="0">
              <a:schemeClr val="accent4">
                <a:hueOff val="-4464770"/>
                <a:satOff val="26899"/>
                <a:lumOff val="2156"/>
                <a:alphaOff val="0"/>
                <a:shade val="63000"/>
                <a:satMod val="165000"/>
              </a:schemeClr>
            </a:gs>
            <a:gs pos="30000">
              <a:schemeClr val="accent4">
                <a:hueOff val="-4464770"/>
                <a:satOff val="26899"/>
                <a:lumOff val="2156"/>
                <a:alphaOff val="0"/>
                <a:shade val="58000"/>
                <a:satMod val="165000"/>
              </a:schemeClr>
            </a:gs>
            <a:gs pos="75000">
              <a:schemeClr val="accent4">
                <a:hueOff val="-4464770"/>
                <a:satOff val="26899"/>
                <a:lumOff val="2156"/>
                <a:alphaOff val="0"/>
                <a:shade val="30000"/>
                <a:satMod val="175000"/>
              </a:schemeClr>
            </a:gs>
            <a:gs pos="100000">
              <a:schemeClr val="accent4">
                <a:hueOff val="-4464770"/>
                <a:satOff val="26899"/>
                <a:lumOff val="2156"/>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lvl="0" algn="just" defTabSz="711200">
            <a:lnSpc>
              <a:spcPct val="90000"/>
            </a:lnSpc>
            <a:spcBef>
              <a:spcPct val="0"/>
            </a:spcBef>
            <a:spcAft>
              <a:spcPct val="35000"/>
            </a:spcAft>
          </a:pPr>
          <a:r>
            <a:rPr lang="es-ES" sz="1600" kern="1200" dirty="0" smtClean="0">
              <a:latin typeface="Arial" panose="020B0604020202020204" pitchFamily="34" charset="0"/>
              <a:cs typeface="Arial" panose="020B0604020202020204" pitchFamily="34" charset="0"/>
            </a:rPr>
            <a:t>Dirigida al personal que tiene relación directa e indirecta con las instalaciones del Puerto de Manta (población de estudio es son 507 personas y una muestra de 240 personas encuestadas).</a:t>
          </a:r>
          <a:endParaRPr lang="es-EC" sz="1600" kern="1200" dirty="0" smtClean="0">
            <a:latin typeface="Arial" panose="020B0604020202020204" pitchFamily="34" charset="0"/>
            <a:cs typeface="Arial" panose="020B0604020202020204" pitchFamily="34" charset="0"/>
          </a:endParaRPr>
        </a:p>
      </dsp:txBody>
      <dsp:txXfrm>
        <a:off x="3590510" y="2577167"/>
        <a:ext cx="3102180" cy="1861308"/>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4B2341-758E-4171-9555-2C94ECDAAB3B}">
      <dsp:nvSpPr>
        <dsp:cNvPr id="0" name=""/>
        <dsp:cNvSpPr/>
      </dsp:nvSpPr>
      <dsp:spPr>
        <a:xfrm>
          <a:off x="185925" y="288029"/>
          <a:ext cx="4045186" cy="1950709"/>
        </a:xfrm>
        <a:prstGeom prst="rect">
          <a:avLst/>
        </a:prstGeom>
        <a:gradFill rotWithShape="0">
          <a:gsLst>
            <a:gs pos="0">
              <a:schemeClr val="accent4">
                <a:hueOff val="0"/>
                <a:satOff val="0"/>
                <a:lumOff val="0"/>
                <a:alphaOff val="0"/>
                <a:shade val="63000"/>
                <a:satMod val="165000"/>
              </a:schemeClr>
            </a:gs>
            <a:gs pos="30000">
              <a:schemeClr val="accent4">
                <a:hueOff val="0"/>
                <a:satOff val="0"/>
                <a:lumOff val="0"/>
                <a:alphaOff val="0"/>
                <a:shade val="58000"/>
                <a:satMod val="165000"/>
              </a:schemeClr>
            </a:gs>
            <a:gs pos="75000">
              <a:schemeClr val="accent4">
                <a:hueOff val="0"/>
                <a:satOff val="0"/>
                <a:lumOff val="0"/>
                <a:alphaOff val="0"/>
                <a:shade val="30000"/>
                <a:satMod val="175000"/>
              </a:schemeClr>
            </a:gs>
            <a:gs pos="100000">
              <a:schemeClr val="accent4">
                <a:hueOff val="0"/>
                <a:satOff val="0"/>
                <a:lumOff val="0"/>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just" defTabSz="666750">
            <a:lnSpc>
              <a:spcPct val="90000"/>
            </a:lnSpc>
            <a:spcBef>
              <a:spcPct val="0"/>
            </a:spcBef>
            <a:spcAft>
              <a:spcPct val="35000"/>
            </a:spcAft>
          </a:pPr>
          <a:r>
            <a:rPr lang="es-EC" sz="1500" kern="1200" dirty="0" smtClean="0">
              <a:latin typeface="Arial" pitchFamily="34" charset="0"/>
              <a:cs typeface="Arial" pitchFamily="34" charset="0"/>
            </a:rPr>
            <a:t>No se han socializado las medidas de seguridad y control, y si se han puesto en práctica, jamás se ha evaluado sus resultados, de tal manera, que se está viviendo un status quo con la seguridad actual, siendo este modus operandi, una de las mayores vulnerabilidades a resolver, que influye negativamente la Seguridad Física del Puerto</a:t>
          </a:r>
          <a:r>
            <a:rPr lang="es-ES" sz="1500" kern="1200" dirty="0" smtClean="0">
              <a:latin typeface="Arial" pitchFamily="34" charset="0"/>
              <a:cs typeface="Arial" pitchFamily="34" charset="0"/>
            </a:rPr>
            <a:t>.</a:t>
          </a:r>
          <a:endParaRPr lang="en-US" sz="1500" kern="1200" dirty="0">
            <a:latin typeface="Arial" pitchFamily="34" charset="0"/>
            <a:cs typeface="Arial" pitchFamily="34" charset="0"/>
          </a:endParaRPr>
        </a:p>
      </dsp:txBody>
      <dsp:txXfrm>
        <a:off x="185925" y="288029"/>
        <a:ext cx="4045186" cy="1950709"/>
      </dsp:txXfrm>
    </dsp:sp>
    <dsp:sp modelId="{6901D8AA-D20D-4B62-BC8B-9D82F3267F0F}">
      <dsp:nvSpPr>
        <dsp:cNvPr id="0" name=""/>
        <dsp:cNvSpPr/>
      </dsp:nvSpPr>
      <dsp:spPr>
        <a:xfrm>
          <a:off x="4379324" y="288029"/>
          <a:ext cx="3871507" cy="1950709"/>
        </a:xfrm>
        <a:prstGeom prst="rect">
          <a:avLst/>
        </a:prstGeom>
        <a:gradFill rotWithShape="0">
          <a:gsLst>
            <a:gs pos="0">
              <a:schemeClr val="accent4">
                <a:hueOff val="-1488257"/>
                <a:satOff val="8966"/>
                <a:lumOff val="719"/>
                <a:alphaOff val="0"/>
                <a:shade val="63000"/>
                <a:satMod val="165000"/>
              </a:schemeClr>
            </a:gs>
            <a:gs pos="30000">
              <a:schemeClr val="accent4">
                <a:hueOff val="-1488257"/>
                <a:satOff val="8966"/>
                <a:lumOff val="719"/>
                <a:alphaOff val="0"/>
                <a:shade val="58000"/>
                <a:satMod val="165000"/>
              </a:schemeClr>
            </a:gs>
            <a:gs pos="75000">
              <a:schemeClr val="accent4">
                <a:hueOff val="-1488257"/>
                <a:satOff val="8966"/>
                <a:lumOff val="719"/>
                <a:alphaOff val="0"/>
                <a:shade val="30000"/>
                <a:satMod val="175000"/>
              </a:schemeClr>
            </a:gs>
            <a:gs pos="100000">
              <a:schemeClr val="accent4">
                <a:hueOff val="-1488257"/>
                <a:satOff val="8966"/>
                <a:lumOff val="719"/>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just" defTabSz="666750">
            <a:lnSpc>
              <a:spcPct val="90000"/>
            </a:lnSpc>
            <a:spcBef>
              <a:spcPct val="0"/>
            </a:spcBef>
            <a:spcAft>
              <a:spcPct val="35000"/>
            </a:spcAft>
          </a:pPr>
          <a:r>
            <a:rPr lang="es-ES" sz="1500" kern="1200" dirty="0" smtClean="0">
              <a:latin typeface="Arial" panose="020B0604020202020204" pitchFamily="34" charset="0"/>
              <a:cs typeface="Arial" panose="020B0604020202020204" pitchFamily="34" charset="0"/>
            </a:rPr>
            <a:t>El Puerto de Manta es considerado vulnerable e inseguro ante contingencias de origen natural o antrópico, principalmente un Tsunami y actividades de narcotráfico, lo que afectaría el desarrollo económico del sector y por ende del país</a:t>
          </a:r>
          <a:endParaRPr lang="en-US" sz="1500" kern="1200" dirty="0">
            <a:latin typeface="Arial" pitchFamily="34" charset="0"/>
            <a:cs typeface="Arial" pitchFamily="34" charset="0"/>
          </a:endParaRPr>
        </a:p>
      </dsp:txBody>
      <dsp:txXfrm>
        <a:off x="4379324" y="288029"/>
        <a:ext cx="3871507" cy="1950709"/>
      </dsp:txXfrm>
    </dsp:sp>
    <dsp:sp modelId="{EC529B34-1507-4CDB-AFBB-0451143E5EC8}">
      <dsp:nvSpPr>
        <dsp:cNvPr id="0" name=""/>
        <dsp:cNvSpPr/>
      </dsp:nvSpPr>
      <dsp:spPr>
        <a:xfrm>
          <a:off x="41914" y="2736299"/>
          <a:ext cx="4045186" cy="1950709"/>
        </a:xfrm>
        <a:prstGeom prst="rect">
          <a:avLst/>
        </a:prstGeom>
        <a:gradFill rotWithShape="0">
          <a:gsLst>
            <a:gs pos="0">
              <a:schemeClr val="accent4">
                <a:hueOff val="-2976513"/>
                <a:satOff val="17933"/>
                <a:lumOff val="1437"/>
                <a:alphaOff val="0"/>
                <a:shade val="63000"/>
                <a:satMod val="165000"/>
              </a:schemeClr>
            </a:gs>
            <a:gs pos="30000">
              <a:schemeClr val="accent4">
                <a:hueOff val="-2976513"/>
                <a:satOff val="17933"/>
                <a:lumOff val="1437"/>
                <a:alphaOff val="0"/>
                <a:shade val="58000"/>
                <a:satMod val="165000"/>
              </a:schemeClr>
            </a:gs>
            <a:gs pos="75000">
              <a:schemeClr val="accent4">
                <a:hueOff val="-2976513"/>
                <a:satOff val="17933"/>
                <a:lumOff val="1437"/>
                <a:alphaOff val="0"/>
                <a:shade val="30000"/>
                <a:satMod val="175000"/>
              </a:schemeClr>
            </a:gs>
            <a:gs pos="100000">
              <a:schemeClr val="accent4">
                <a:hueOff val="-2976513"/>
                <a:satOff val="17933"/>
                <a:lumOff val="1437"/>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just" defTabSz="666750">
            <a:lnSpc>
              <a:spcPct val="90000"/>
            </a:lnSpc>
            <a:spcBef>
              <a:spcPct val="0"/>
            </a:spcBef>
            <a:spcAft>
              <a:spcPct val="35000"/>
            </a:spcAft>
          </a:pPr>
          <a:r>
            <a:rPr lang="es-EC" sz="1500" kern="1200" dirty="0" smtClean="0">
              <a:latin typeface="Arial" pitchFamily="34" charset="0"/>
              <a:cs typeface="Arial" pitchFamily="34" charset="0"/>
            </a:rPr>
            <a:t>La ubicación geográfica, en el cordón del Pacífico y debido a que en las costas de Manabí existe una placa tectónica de nazca, las vulnerabilidades del Puerto de Manta son inminentes y por lo tanto, las instalaciones, buques, su personal y resto de usuarios, así como la población están expuestos a posibles tsunamis, como el ocurrido en Chile en el mes de abril del 2014</a:t>
          </a:r>
          <a:r>
            <a:rPr lang="es-ES" sz="1500" kern="1200" dirty="0" smtClean="0">
              <a:latin typeface="Arial" pitchFamily="34" charset="0"/>
              <a:cs typeface="Arial" pitchFamily="34" charset="0"/>
            </a:rPr>
            <a:t>.</a:t>
          </a:r>
        </a:p>
      </dsp:txBody>
      <dsp:txXfrm>
        <a:off x="41914" y="2736299"/>
        <a:ext cx="4045186" cy="1950709"/>
      </dsp:txXfrm>
    </dsp:sp>
    <dsp:sp modelId="{43C4C75D-2D81-4673-811A-5286C5019AF9}">
      <dsp:nvSpPr>
        <dsp:cNvPr id="0" name=""/>
        <dsp:cNvSpPr/>
      </dsp:nvSpPr>
      <dsp:spPr>
        <a:xfrm>
          <a:off x="4362410" y="2736299"/>
          <a:ext cx="3698772" cy="1950709"/>
        </a:xfrm>
        <a:prstGeom prst="rect">
          <a:avLst/>
        </a:prstGeom>
        <a:gradFill rotWithShape="0">
          <a:gsLst>
            <a:gs pos="0">
              <a:schemeClr val="accent4">
                <a:hueOff val="-4464770"/>
                <a:satOff val="26899"/>
                <a:lumOff val="2156"/>
                <a:alphaOff val="0"/>
                <a:shade val="63000"/>
                <a:satMod val="165000"/>
              </a:schemeClr>
            </a:gs>
            <a:gs pos="30000">
              <a:schemeClr val="accent4">
                <a:hueOff val="-4464770"/>
                <a:satOff val="26899"/>
                <a:lumOff val="2156"/>
                <a:alphaOff val="0"/>
                <a:shade val="58000"/>
                <a:satMod val="165000"/>
              </a:schemeClr>
            </a:gs>
            <a:gs pos="75000">
              <a:schemeClr val="accent4">
                <a:hueOff val="-4464770"/>
                <a:satOff val="26899"/>
                <a:lumOff val="2156"/>
                <a:alphaOff val="0"/>
                <a:shade val="30000"/>
                <a:satMod val="175000"/>
              </a:schemeClr>
            </a:gs>
            <a:gs pos="100000">
              <a:schemeClr val="accent4">
                <a:hueOff val="-4464770"/>
                <a:satOff val="26899"/>
                <a:lumOff val="2156"/>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just" defTabSz="666750">
            <a:lnSpc>
              <a:spcPct val="90000"/>
            </a:lnSpc>
            <a:spcBef>
              <a:spcPct val="0"/>
            </a:spcBef>
            <a:spcAft>
              <a:spcPct val="35000"/>
            </a:spcAft>
          </a:pPr>
          <a:r>
            <a:rPr lang="es-EC" sz="1500" kern="1200" dirty="0" smtClean="0">
              <a:latin typeface="Arial" pitchFamily="34" charset="0"/>
              <a:cs typeface="Arial" pitchFamily="34" charset="0"/>
            </a:rPr>
            <a:t>Actualmente, las medidas de seguridad y control adoptadas por las autoridades competentes ante una contingencia ya sea de origen natural o antrópico, no son apropiadas y eficientes.</a:t>
          </a:r>
          <a:endParaRPr lang="es-ES" sz="1500" kern="1200" dirty="0" smtClean="0">
            <a:latin typeface="Arial" pitchFamily="34" charset="0"/>
            <a:cs typeface="Arial" pitchFamily="34" charset="0"/>
          </a:endParaRPr>
        </a:p>
      </dsp:txBody>
      <dsp:txXfrm>
        <a:off x="4362410" y="2736299"/>
        <a:ext cx="3698772" cy="1950709"/>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AA4A9B-042F-4CD0-9F01-97F7AFC585DD}">
      <dsp:nvSpPr>
        <dsp:cNvPr id="0" name=""/>
        <dsp:cNvSpPr/>
      </dsp:nvSpPr>
      <dsp:spPr>
        <a:xfrm>
          <a:off x="0" y="582976"/>
          <a:ext cx="3871507" cy="1950709"/>
        </a:xfrm>
        <a:prstGeom prst="rect">
          <a:avLst/>
        </a:prstGeom>
        <a:gradFill rotWithShape="0">
          <a:gsLst>
            <a:gs pos="0">
              <a:schemeClr val="accent4">
                <a:hueOff val="0"/>
                <a:satOff val="0"/>
                <a:lumOff val="0"/>
                <a:alphaOff val="0"/>
                <a:shade val="63000"/>
                <a:satMod val="165000"/>
              </a:schemeClr>
            </a:gs>
            <a:gs pos="30000">
              <a:schemeClr val="accent4">
                <a:hueOff val="0"/>
                <a:satOff val="0"/>
                <a:lumOff val="0"/>
                <a:alphaOff val="0"/>
                <a:shade val="58000"/>
                <a:satMod val="165000"/>
              </a:schemeClr>
            </a:gs>
            <a:gs pos="75000">
              <a:schemeClr val="accent4">
                <a:hueOff val="0"/>
                <a:satOff val="0"/>
                <a:lumOff val="0"/>
                <a:alphaOff val="0"/>
                <a:shade val="30000"/>
                <a:satMod val="175000"/>
              </a:schemeClr>
            </a:gs>
            <a:gs pos="100000">
              <a:schemeClr val="accent4">
                <a:hueOff val="0"/>
                <a:satOff val="0"/>
                <a:lumOff val="0"/>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just" defTabSz="666750">
            <a:lnSpc>
              <a:spcPct val="90000"/>
            </a:lnSpc>
            <a:spcBef>
              <a:spcPct val="0"/>
            </a:spcBef>
            <a:spcAft>
              <a:spcPct val="35000"/>
            </a:spcAft>
          </a:pPr>
          <a:r>
            <a:rPr lang="es-ES" sz="1500" kern="1200" dirty="0" smtClean="0">
              <a:latin typeface="Arial" panose="020B0604020202020204" pitchFamily="34" charset="0"/>
              <a:cs typeface="Arial" panose="020B0604020202020204" pitchFamily="34" charset="0"/>
            </a:rPr>
            <a:t>Existe limitada coordinación con los organismos gubernamentales e instituciones locales públicas y privadas que viabilicen la ejecución de los Planes de Emergencias, Contingencias y de Evacuación ante desastres de origen natural o antrópico. </a:t>
          </a:r>
          <a:endParaRPr lang="en-US" sz="1500" kern="1200" dirty="0">
            <a:latin typeface="Arial" pitchFamily="34" charset="0"/>
            <a:cs typeface="Arial" pitchFamily="34" charset="0"/>
          </a:endParaRPr>
        </a:p>
      </dsp:txBody>
      <dsp:txXfrm>
        <a:off x="0" y="582976"/>
        <a:ext cx="3871507" cy="1950709"/>
      </dsp:txXfrm>
    </dsp:sp>
    <dsp:sp modelId="{4A4B2341-758E-4171-9555-2C94ECDAAB3B}">
      <dsp:nvSpPr>
        <dsp:cNvPr id="0" name=""/>
        <dsp:cNvSpPr/>
      </dsp:nvSpPr>
      <dsp:spPr>
        <a:xfrm>
          <a:off x="4205645" y="582976"/>
          <a:ext cx="4045186" cy="1950709"/>
        </a:xfrm>
        <a:prstGeom prst="rect">
          <a:avLst/>
        </a:prstGeom>
        <a:gradFill rotWithShape="0">
          <a:gsLst>
            <a:gs pos="0">
              <a:schemeClr val="accent4">
                <a:hueOff val="-1488257"/>
                <a:satOff val="8966"/>
                <a:lumOff val="719"/>
                <a:alphaOff val="0"/>
                <a:shade val="63000"/>
                <a:satMod val="165000"/>
              </a:schemeClr>
            </a:gs>
            <a:gs pos="30000">
              <a:schemeClr val="accent4">
                <a:hueOff val="-1488257"/>
                <a:satOff val="8966"/>
                <a:lumOff val="719"/>
                <a:alphaOff val="0"/>
                <a:shade val="58000"/>
                <a:satMod val="165000"/>
              </a:schemeClr>
            </a:gs>
            <a:gs pos="75000">
              <a:schemeClr val="accent4">
                <a:hueOff val="-1488257"/>
                <a:satOff val="8966"/>
                <a:lumOff val="719"/>
                <a:alphaOff val="0"/>
                <a:shade val="30000"/>
                <a:satMod val="175000"/>
              </a:schemeClr>
            </a:gs>
            <a:gs pos="100000">
              <a:schemeClr val="accent4">
                <a:hueOff val="-1488257"/>
                <a:satOff val="8966"/>
                <a:lumOff val="719"/>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just" defTabSz="666750">
            <a:lnSpc>
              <a:spcPct val="90000"/>
            </a:lnSpc>
            <a:spcBef>
              <a:spcPct val="0"/>
            </a:spcBef>
            <a:spcAft>
              <a:spcPct val="35000"/>
            </a:spcAft>
          </a:pPr>
          <a:r>
            <a:rPr lang="es-ES" sz="1500" kern="1200" dirty="0" smtClean="0">
              <a:latin typeface="Arial" panose="020B0604020202020204" pitchFamily="34" charset="0"/>
              <a:cs typeface="Arial" panose="020B0604020202020204" pitchFamily="34" charset="0"/>
            </a:rPr>
            <a:t>No se está poniendo en práctica los Planes de Contingencias, Emergencias y Seguridad existentes en el Puerto de Manta, ya que entre los años 2008, 2011 y 2014, se han suscitado algunas contingencias en Autoridad Portuaria de Manta, tales como: fugas de amoníaco e incendios en barcos pesqueros anclados en la rada del Puerto de Manta</a:t>
          </a:r>
          <a:endParaRPr lang="en-US" sz="1500" kern="1200" dirty="0">
            <a:latin typeface="Arial" pitchFamily="34" charset="0"/>
            <a:cs typeface="Arial" pitchFamily="34" charset="0"/>
          </a:endParaRPr>
        </a:p>
      </dsp:txBody>
      <dsp:txXfrm>
        <a:off x="4205645" y="582976"/>
        <a:ext cx="4045186" cy="1950709"/>
      </dsp:txXfrm>
    </dsp:sp>
    <dsp:sp modelId="{6901D8AA-D20D-4B62-BC8B-9D82F3267F0F}">
      <dsp:nvSpPr>
        <dsp:cNvPr id="0" name=""/>
        <dsp:cNvSpPr/>
      </dsp:nvSpPr>
      <dsp:spPr>
        <a:xfrm>
          <a:off x="0" y="2858804"/>
          <a:ext cx="3871507" cy="1950709"/>
        </a:xfrm>
        <a:prstGeom prst="rect">
          <a:avLst/>
        </a:prstGeom>
        <a:gradFill rotWithShape="0">
          <a:gsLst>
            <a:gs pos="0">
              <a:schemeClr val="accent4">
                <a:hueOff val="-2976513"/>
                <a:satOff val="17933"/>
                <a:lumOff val="1437"/>
                <a:alphaOff val="0"/>
                <a:shade val="63000"/>
                <a:satMod val="165000"/>
              </a:schemeClr>
            </a:gs>
            <a:gs pos="30000">
              <a:schemeClr val="accent4">
                <a:hueOff val="-2976513"/>
                <a:satOff val="17933"/>
                <a:lumOff val="1437"/>
                <a:alphaOff val="0"/>
                <a:shade val="58000"/>
                <a:satMod val="165000"/>
              </a:schemeClr>
            </a:gs>
            <a:gs pos="75000">
              <a:schemeClr val="accent4">
                <a:hueOff val="-2976513"/>
                <a:satOff val="17933"/>
                <a:lumOff val="1437"/>
                <a:alphaOff val="0"/>
                <a:shade val="30000"/>
                <a:satMod val="175000"/>
              </a:schemeClr>
            </a:gs>
            <a:gs pos="100000">
              <a:schemeClr val="accent4">
                <a:hueOff val="-2976513"/>
                <a:satOff val="17933"/>
                <a:lumOff val="1437"/>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just" defTabSz="666750">
            <a:lnSpc>
              <a:spcPct val="90000"/>
            </a:lnSpc>
            <a:spcBef>
              <a:spcPct val="0"/>
            </a:spcBef>
            <a:spcAft>
              <a:spcPct val="35000"/>
            </a:spcAft>
          </a:pPr>
          <a:r>
            <a:rPr lang="es-ES" sz="1500" kern="1200" dirty="0" smtClean="0">
              <a:latin typeface="Arial" panose="020B0604020202020204" pitchFamily="34" charset="0"/>
              <a:cs typeface="Arial" panose="020B0604020202020204" pitchFamily="34" charset="0"/>
            </a:rPr>
            <a:t>No existe coherencia ni unificación de las medidas de seguridad y control implementadas para el ingreso a las instalaciones del Puerto de Manta.</a:t>
          </a:r>
          <a:endParaRPr lang="en-US" sz="1500" kern="1200" dirty="0">
            <a:latin typeface="Arial" pitchFamily="34" charset="0"/>
            <a:cs typeface="Arial" pitchFamily="34" charset="0"/>
          </a:endParaRPr>
        </a:p>
      </dsp:txBody>
      <dsp:txXfrm>
        <a:off x="0" y="2858804"/>
        <a:ext cx="3871507" cy="1950709"/>
      </dsp:txXfrm>
    </dsp:sp>
    <dsp:sp modelId="{EC529B34-1507-4CDB-AFBB-0451143E5EC8}">
      <dsp:nvSpPr>
        <dsp:cNvPr id="0" name=""/>
        <dsp:cNvSpPr/>
      </dsp:nvSpPr>
      <dsp:spPr>
        <a:xfrm>
          <a:off x="4205645" y="2858804"/>
          <a:ext cx="4045186" cy="1950709"/>
        </a:xfrm>
        <a:prstGeom prst="rect">
          <a:avLst/>
        </a:prstGeom>
        <a:gradFill rotWithShape="0">
          <a:gsLst>
            <a:gs pos="0">
              <a:schemeClr val="accent4">
                <a:hueOff val="-4464770"/>
                <a:satOff val="26899"/>
                <a:lumOff val="2156"/>
                <a:alphaOff val="0"/>
                <a:shade val="63000"/>
                <a:satMod val="165000"/>
              </a:schemeClr>
            </a:gs>
            <a:gs pos="30000">
              <a:schemeClr val="accent4">
                <a:hueOff val="-4464770"/>
                <a:satOff val="26899"/>
                <a:lumOff val="2156"/>
                <a:alphaOff val="0"/>
                <a:shade val="58000"/>
                <a:satMod val="165000"/>
              </a:schemeClr>
            </a:gs>
            <a:gs pos="75000">
              <a:schemeClr val="accent4">
                <a:hueOff val="-4464770"/>
                <a:satOff val="26899"/>
                <a:lumOff val="2156"/>
                <a:alphaOff val="0"/>
                <a:shade val="30000"/>
                <a:satMod val="175000"/>
              </a:schemeClr>
            </a:gs>
            <a:gs pos="100000">
              <a:schemeClr val="accent4">
                <a:hueOff val="-4464770"/>
                <a:satOff val="26899"/>
                <a:lumOff val="2156"/>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just" defTabSz="666750">
            <a:lnSpc>
              <a:spcPct val="90000"/>
            </a:lnSpc>
            <a:spcBef>
              <a:spcPct val="0"/>
            </a:spcBef>
            <a:spcAft>
              <a:spcPct val="35000"/>
            </a:spcAft>
          </a:pPr>
          <a:r>
            <a:rPr lang="es-ES" sz="1500" kern="1200" dirty="0" smtClean="0">
              <a:latin typeface="Arial" panose="020B0604020202020204" pitchFamily="34" charset="0"/>
              <a:cs typeface="Arial" panose="020B0604020202020204" pitchFamily="34" charset="0"/>
            </a:rPr>
            <a:t>Existe falencias en la seguridad física del Puerto de Manta, ya que no se ha realizado ninguna retroalimentación, a fin de comprobar si las medidas se seguridad y protección existentes son efectivas y eficaces.</a:t>
          </a:r>
        </a:p>
      </dsp:txBody>
      <dsp:txXfrm>
        <a:off x="4205645" y="2858804"/>
        <a:ext cx="4045186" cy="1950709"/>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753B38-C31C-4E84-A9E2-00384BD35AF2}">
      <dsp:nvSpPr>
        <dsp:cNvPr id="0" name=""/>
        <dsp:cNvSpPr/>
      </dsp:nvSpPr>
      <dsp:spPr>
        <a:xfrm>
          <a:off x="82365" y="288022"/>
          <a:ext cx="3897915" cy="1504536"/>
        </a:xfrm>
        <a:prstGeom prst="rect">
          <a:avLst/>
        </a:prstGeom>
        <a:gradFill rotWithShape="0">
          <a:gsLst>
            <a:gs pos="0">
              <a:schemeClr val="accent4">
                <a:hueOff val="0"/>
                <a:satOff val="0"/>
                <a:lumOff val="0"/>
                <a:alphaOff val="0"/>
                <a:shade val="63000"/>
                <a:satMod val="165000"/>
              </a:schemeClr>
            </a:gs>
            <a:gs pos="30000">
              <a:schemeClr val="accent4">
                <a:hueOff val="0"/>
                <a:satOff val="0"/>
                <a:lumOff val="0"/>
                <a:alphaOff val="0"/>
                <a:shade val="58000"/>
                <a:satMod val="165000"/>
              </a:schemeClr>
            </a:gs>
            <a:gs pos="75000">
              <a:schemeClr val="accent4">
                <a:hueOff val="0"/>
                <a:satOff val="0"/>
                <a:lumOff val="0"/>
                <a:alphaOff val="0"/>
                <a:shade val="30000"/>
                <a:satMod val="175000"/>
              </a:schemeClr>
            </a:gs>
            <a:gs pos="100000">
              <a:schemeClr val="accent4">
                <a:hueOff val="0"/>
                <a:satOff val="0"/>
                <a:lumOff val="0"/>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lvl="0" algn="just" defTabSz="577850">
            <a:lnSpc>
              <a:spcPct val="90000"/>
            </a:lnSpc>
            <a:spcBef>
              <a:spcPct val="0"/>
            </a:spcBef>
            <a:spcAft>
              <a:spcPct val="35000"/>
            </a:spcAft>
          </a:pPr>
          <a:r>
            <a:rPr lang="es-ES" sz="1300" kern="1200" dirty="0" smtClean="0">
              <a:latin typeface="Arial" panose="020B0604020202020204" pitchFamily="34" charset="0"/>
              <a:cs typeface="Arial" panose="020B0604020202020204" pitchFamily="34" charset="0"/>
            </a:rPr>
            <a:t>Mejorar las medidas de seguridad y control del Puerto Internacional de Manta, así como, promover mayor coordinación con los organismos gubernamentales e instituciones locales públicas y privadas para realizar programas de socialización, que conlleve a informar a la ciudadanía sobre la ejecución de los Planes de Contingencias, Emergencias y Seguridad </a:t>
          </a:r>
          <a:endParaRPr lang="en-US" sz="1300" kern="1200" dirty="0">
            <a:latin typeface="Arial" pitchFamily="34" charset="0"/>
            <a:cs typeface="Arial" pitchFamily="34" charset="0"/>
          </a:endParaRPr>
        </a:p>
      </dsp:txBody>
      <dsp:txXfrm>
        <a:off x="82365" y="288022"/>
        <a:ext cx="3897915" cy="1504536"/>
      </dsp:txXfrm>
    </dsp:sp>
    <dsp:sp modelId="{3DDD1220-A36A-44FF-960D-4C0ABBB13772}">
      <dsp:nvSpPr>
        <dsp:cNvPr id="0" name=""/>
        <dsp:cNvSpPr/>
      </dsp:nvSpPr>
      <dsp:spPr>
        <a:xfrm>
          <a:off x="82365" y="3630708"/>
          <a:ext cx="4011818" cy="1096702"/>
        </a:xfrm>
        <a:prstGeom prst="rect">
          <a:avLst/>
        </a:prstGeom>
        <a:gradFill rotWithShape="0">
          <a:gsLst>
            <a:gs pos="0">
              <a:schemeClr val="accent4">
                <a:hueOff val="-1116192"/>
                <a:satOff val="6725"/>
                <a:lumOff val="539"/>
                <a:alphaOff val="0"/>
                <a:shade val="63000"/>
                <a:satMod val="165000"/>
              </a:schemeClr>
            </a:gs>
            <a:gs pos="30000">
              <a:schemeClr val="accent4">
                <a:hueOff val="-1116192"/>
                <a:satOff val="6725"/>
                <a:lumOff val="539"/>
                <a:alphaOff val="0"/>
                <a:shade val="58000"/>
                <a:satMod val="165000"/>
              </a:schemeClr>
            </a:gs>
            <a:gs pos="75000">
              <a:schemeClr val="accent4">
                <a:hueOff val="-1116192"/>
                <a:satOff val="6725"/>
                <a:lumOff val="539"/>
                <a:alphaOff val="0"/>
                <a:shade val="30000"/>
                <a:satMod val="175000"/>
              </a:schemeClr>
            </a:gs>
            <a:gs pos="100000">
              <a:schemeClr val="accent4">
                <a:hueOff val="-1116192"/>
                <a:satOff val="6725"/>
                <a:lumOff val="539"/>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lvl="0" algn="just" defTabSz="577850">
            <a:lnSpc>
              <a:spcPct val="90000"/>
            </a:lnSpc>
            <a:spcBef>
              <a:spcPct val="0"/>
            </a:spcBef>
            <a:spcAft>
              <a:spcPct val="35000"/>
            </a:spcAft>
          </a:pPr>
          <a:r>
            <a:rPr lang="es-ES" sz="1300" kern="1200" dirty="0" smtClean="0">
              <a:solidFill>
                <a:schemeClr val="bg1"/>
              </a:solidFill>
              <a:latin typeface="Arial" panose="020B0604020202020204" pitchFamily="34" charset="0"/>
              <a:cs typeface="Arial" panose="020B0604020202020204" pitchFamily="34" charset="0"/>
            </a:rPr>
            <a:t>Con la participación de la población, se deben poner en práctica los Planes de Contingencias, Emergencias y Seguridad existentes en el Puerto de Manta, de esta manera serviría como un termómetro para evaluar la efectividad de dichos planes</a:t>
          </a:r>
          <a:endParaRPr lang="en-US" sz="1700" kern="1200" dirty="0">
            <a:solidFill>
              <a:schemeClr val="bg1"/>
            </a:solidFill>
            <a:latin typeface="Arial" pitchFamily="34" charset="0"/>
            <a:cs typeface="Arial" pitchFamily="34" charset="0"/>
          </a:endParaRPr>
        </a:p>
      </dsp:txBody>
      <dsp:txXfrm>
        <a:off x="82365" y="3630708"/>
        <a:ext cx="4011818" cy="1096702"/>
      </dsp:txXfrm>
    </dsp:sp>
    <dsp:sp modelId="{4669694F-6C4D-4D6C-9A76-340E69F7C532}">
      <dsp:nvSpPr>
        <dsp:cNvPr id="0" name=""/>
        <dsp:cNvSpPr/>
      </dsp:nvSpPr>
      <dsp:spPr>
        <a:xfrm>
          <a:off x="4425583" y="1656184"/>
          <a:ext cx="3577049" cy="828016"/>
        </a:xfrm>
        <a:prstGeom prst="rect">
          <a:avLst/>
        </a:prstGeom>
        <a:gradFill rotWithShape="0">
          <a:gsLst>
            <a:gs pos="0">
              <a:schemeClr val="accent4">
                <a:hueOff val="-2232385"/>
                <a:satOff val="13449"/>
                <a:lumOff val="1078"/>
                <a:alphaOff val="0"/>
                <a:shade val="63000"/>
                <a:satMod val="165000"/>
              </a:schemeClr>
            </a:gs>
            <a:gs pos="30000">
              <a:schemeClr val="accent4">
                <a:hueOff val="-2232385"/>
                <a:satOff val="13449"/>
                <a:lumOff val="1078"/>
                <a:alphaOff val="0"/>
                <a:shade val="58000"/>
                <a:satMod val="165000"/>
              </a:schemeClr>
            </a:gs>
            <a:gs pos="75000">
              <a:schemeClr val="accent4">
                <a:hueOff val="-2232385"/>
                <a:satOff val="13449"/>
                <a:lumOff val="1078"/>
                <a:alphaOff val="0"/>
                <a:shade val="30000"/>
                <a:satMod val="175000"/>
              </a:schemeClr>
            </a:gs>
            <a:gs pos="100000">
              <a:schemeClr val="accent4">
                <a:hueOff val="-2232385"/>
                <a:satOff val="13449"/>
                <a:lumOff val="1078"/>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lvl="0" algn="just" defTabSz="577850">
            <a:lnSpc>
              <a:spcPct val="90000"/>
            </a:lnSpc>
            <a:spcBef>
              <a:spcPct val="0"/>
            </a:spcBef>
            <a:spcAft>
              <a:spcPct val="35000"/>
            </a:spcAft>
          </a:pPr>
          <a:r>
            <a:rPr lang="es-EC" sz="1300" kern="1200" dirty="0" smtClean="0">
              <a:latin typeface="Arial" pitchFamily="34" charset="0"/>
              <a:cs typeface="Arial" pitchFamily="34" charset="0"/>
            </a:rPr>
            <a:t>Mejorar el sistema de seguridad física, en cuanto a capacitación del cliente tanto interno como externo del Puerto de Manta.</a:t>
          </a:r>
          <a:endParaRPr lang="en-US" sz="1300" kern="1200" dirty="0">
            <a:latin typeface="Arial" pitchFamily="34" charset="0"/>
            <a:cs typeface="Arial" pitchFamily="34" charset="0"/>
          </a:endParaRPr>
        </a:p>
      </dsp:txBody>
      <dsp:txXfrm>
        <a:off x="4425583" y="1656184"/>
        <a:ext cx="3577049" cy="828016"/>
      </dsp:txXfrm>
    </dsp:sp>
    <dsp:sp modelId="{446FA9F1-B29C-4EAA-913A-9473F69740CA}">
      <dsp:nvSpPr>
        <dsp:cNvPr id="0" name=""/>
        <dsp:cNvSpPr/>
      </dsp:nvSpPr>
      <dsp:spPr>
        <a:xfrm>
          <a:off x="82346" y="2079600"/>
          <a:ext cx="4004656" cy="1119068"/>
        </a:xfrm>
        <a:prstGeom prst="rect">
          <a:avLst/>
        </a:prstGeom>
        <a:gradFill rotWithShape="0">
          <a:gsLst>
            <a:gs pos="0">
              <a:schemeClr val="accent4">
                <a:hueOff val="-3348577"/>
                <a:satOff val="20174"/>
                <a:lumOff val="1617"/>
                <a:alphaOff val="0"/>
                <a:shade val="63000"/>
                <a:satMod val="165000"/>
              </a:schemeClr>
            </a:gs>
            <a:gs pos="30000">
              <a:schemeClr val="accent4">
                <a:hueOff val="-3348577"/>
                <a:satOff val="20174"/>
                <a:lumOff val="1617"/>
                <a:alphaOff val="0"/>
                <a:shade val="58000"/>
                <a:satMod val="165000"/>
              </a:schemeClr>
            </a:gs>
            <a:gs pos="75000">
              <a:schemeClr val="accent4">
                <a:hueOff val="-3348577"/>
                <a:satOff val="20174"/>
                <a:lumOff val="1617"/>
                <a:alphaOff val="0"/>
                <a:shade val="30000"/>
                <a:satMod val="175000"/>
              </a:schemeClr>
            </a:gs>
            <a:gs pos="100000">
              <a:schemeClr val="accent4">
                <a:hueOff val="-3348577"/>
                <a:satOff val="20174"/>
                <a:lumOff val="1617"/>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lvl="0" algn="just" defTabSz="577850">
            <a:lnSpc>
              <a:spcPct val="90000"/>
            </a:lnSpc>
            <a:spcBef>
              <a:spcPct val="0"/>
            </a:spcBef>
            <a:spcAft>
              <a:spcPct val="35000"/>
            </a:spcAft>
          </a:pPr>
          <a:r>
            <a:rPr lang="es-ES" sz="1300" kern="1200" dirty="0" smtClean="0">
              <a:latin typeface="Arial" panose="020B0604020202020204" pitchFamily="34" charset="0"/>
              <a:cs typeface="Arial" panose="020B0604020202020204" pitchFamily="34" charset="0"/>
            </a:rPr>
            <a:t>Promover una cultura de prevención de riesgos y mitigación de desastres en el recurso humano que labora en el Puerto, la población de Manta y sectores cercanos, mediante la capacitación permanente y participación en simulacros.</a:t>
          </a:r>
          <a:endParaRPr lang="en-US" sz="1300" kern="1200" dirty="0">
            <a:latin typeface="Arial" pitchFamily="34" charset="0"/>
            <a:cs typeface="Arial" pitchFamily="34" charset="0"/>
          </a:endParaRPr>
        </a:p>
      </dsp:txBody>
      <dsp:txXfrm>
        <a:off x="82346" y="2079600"/>
        <a:ext cx="4004656" cy="1119068"/>
      </dsp:txXfrm>
    </dsp:sp>
    <dsp:sp modelId="{BF4CD68B-408B-493B-A70A-57F0D2ACBA4C}">
      <dsp:nvSpPr>
        <dsp:cNvPr id="0" name=""/>
        <dsp:cNvSpPr/>
      </dsp:nvSpPr>
      <dsp:spPr>
        <a:xfrm>
          <a:off x="4138489" y="8"/>
          <a:ext cx="4011818" cy="1351592"/>
        </a:xfrm>
        <a:prstGeom prst="rect">
          <a:avLst/>
        </a:prstGeom>
        <a:gradFill rotWithShape="0">
          <a:gsLst>
            <a:gs pos="0">
              <a:schemeClr val="accent4">
                <a:hueOff val="-4464770"/>
                <a:satOff val="26899"/>
                <a:lumOff val="2156"/>
                <a:alphaOff val="0"/>
                <a:shade val="63000"/>
                <a:satMod val="165000"/>
              </a:schemeClr>
            </a:gs>
            <a:gs pos="30000">
              <a:schemeClr val="accent4">
                <a:hueOff val="-4464770"/>
                <a:satOff val="26899"/>
                <a:lumOff val="2156"/>
                <a:alphaOff val="0"/>
                <a:shade val="58000"/>
                <a:satMod val="165000"/>
              </a:schemeClr>
            </a:gs>
            <a:gs pos="75000">
              <a:schemeClr val="accent4">
                <a:hueOff val="-4464770"/>
                <a:satOff val="26899"/>
                <a:lumOff val="2156"/>
                <a:alphaOff val="0"/>
                <a:shade val="30000"/>
                <a:satMod val="175000"/>
              </a:schemeClr>
            </a:gs>
            <a:gs pos="100000">
              <a:schemeClr val="accent4">
                <a:hueOff val="-4464770"/>
                <a:satOff val="26899"/>
                <a:lumOff val="2156"/>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lvl="0" algn="just" defTabSz="577850">
            <a:lnSpc>
              <a:spcPct val="90000"/>
            </a:lnSpc>
            <a:spcBef>
              <a:spcPct val="0"/>
            </a:spcBef>
            <a:spcAft>
              <a:spcPct val="35000"/>
            </a:spcAft>
          </a:pPr>
          <a:r>
            <a:rPr lang="es-ES" sz="1300" kern="1200" dirty="0" smtClean="0">
              <a:latin typeface="Arial" panose="020B0604020202020204" pitchFamily="34" charset="0"/>
              <a:cs typeface="Arial" panose="020B0604020202020204" pitchFamily="34" charset="0"/>
            </a:rPr>
            <a:t>Mantener constante comunicación con organismos internacionales y autoridades portuarias a nivel de Suramérica, a fin de obtener información actualizada sobre la problemática ambiental y la posible incidencia de fenómenos naturales que conlleven a establecer políticas y estrategias de prevención y mitigación.</a:t>
          </a:r>
          <a:endParaRPr lang="en-US" sz="1300" kern="1200" dirty="0">
            <a:latin typeface="Arial" pitchFamily="34" charset="0"/>
            <a:cs typeface="Arial" pitchFamily="34" charset="0"/>
          </a:endParaRPr>
        </a:p>
      </dsp:txBody>
      <dsp:txXfrm>
        <a:off x="4138489" y="8"/>
        <a:ext cx="4011818" cy="1351592"/>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33A939-22B7-4109-96EE-715A59CBB9F2}">
      <dsp:nvSpPr>
        <dsp:cNvPr id="0" name=""/>
        <dsp:cNvSpPr/>
      </dsp:nvSpPr>
      <dsp:spPr>
        <a:xfrm>
          <a:off x="76210" y="792088"/>
          <a:ext cx="1774522" cy="1728191"/>
        </a:xfrm>
        <a:prstGeom prst="upArrow">
          <a:avLst/>
        </a:prstGeom>
        <a:gradFill rotWithShape="0">
          <a:gsLst>
            <a:gs pos="0">
              <a:schemeClr val="accent5">
                <a:hueOff val="0"/>
                <a:satOff val="0"/>
                <a:lumOff val="0"/>
                <a:alphaOff val="0"/>
                <a:shade val="63000"/>
                <a:satMod val="165000"/>
              </a:schemeClr>
            </a:gs>
            <a:gs pos="30000">
              <a:schemeClr val="accent5">
                <a:hueOff val="0"/>
                <a:satOff val="0"/>
                <a:lumOff val="0"/>
                <a:alphaOff val="0"/>
                <a:shade val="58000"/>
                <a:satMod val="165000"/>
              </a:schemeClr>
            </a:gs>
            <a:gs pos="75000">
              <a:schemeClr val="accent5">
                <a:hueOff val="0"/>
                <a:satOff val="0"/>
                <a:lumOff val="0"/>
                <a:alphaOff val="0"/>
                <a:shade val="30000"/>
                <a:satMod val="175000"/>
              </a:schemeClr>
            </a:gs>
            <a:gs pos="100000">
              <a:schemeClr val="accent5">
                <a:hueOff val="0"/>
                <a:satOff val="0"/>
                <a:lumOff val="0"/>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6EE2C764-7ED6-4135-98C4-ACB8D281592B}">
      <dsp:nvSpPr>
        <dsp:cNvPr id="0" name=""/>
        <dsp:cNvSpPr/>
      </dsp:nvSpPr>
      <dsp:spPr>
        <a:xfrm>
          <a:off x="1750452" y="0"/>
          <a:ext cx="5870453" cy="3600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0" rIns="113792" bIns="113792" numCol="1" spcCol="1270" anchor="ctr" anchorCtr="0">
          <a:noAutofit/>
        </a:bodyPr>
        <a:lstStyle/>
        <a:p>
          <a:pPr lvl="0" algn="just" defTabSz="711200">
            <a:lnSpc>
              <a:spcPct val="90000"/>
            </a:lnSpc>
            <a:spcBef>
              <a:spcPct val="0"/>
            </a:spcBef>
            <a:spcAft>
              <a:spcPct val="35000"/>
            </a:spcAft>
          </a:pPr>
          <a:r>
            <a:rPr lang="es-ES" sz="1600" kern="1200" dirty="0" smtClean="0">
              <a:latin typeface="Arial" panose="020B0604020202020204" pitchFamily="34" charset="0"/>
              <a:cs typeface="Arial" panose="020B0604020202020204" pitchFamily="34" charset="0"/>
            </a:rPr>
            <a:t>La falta de adecuadas y efectivas políticas de seguridad, han conllevado a que el Puerto de Manta considerado como </a:t>
          </a:r>
          <a:r>
            <a:rPr lang="es-ES" sz="1600" b="1" kern="1200" dirty="0" smtClean="0">
              <a:latin typeface="Arial" panose="020B0604020202020204" pitchFamily="34" charset="0"/>
              <a:cs typeface="Arial" panose="020B0604020202020204" pitchFamily="34" charset="0"/>
            </a:rPr>
            <a:t>“instalación estratégica”</a:t>
          </a:r>
          <a:r>
            <a:rPr lang="es-ES" sz="1600" kern="1200" dirty="0" smtClean="0">
              <a:latin typeface="Arial" panose="020B0604020202020204" pitchFamily="34" charset="0"/>
              <a:cs typeface="Arial" panose="020B0604020202020204" pitchFamily="34" charset="0"/>
            </a:rPr>
            <a:t>, sea vulnerable ante posibles riesgos de origen natural (</a:t>
          </a:r>
          <a:r>
            <a:rPr lang="es-ES" sz="1600" b="1" kern="1200" dirty="0" smtClean="0">
              <a:latin typeface="Arial" panose="020B0604020202020204" pitchFamily="34" charset="0"/>
              <a:cs typeface="Arial" panose="020B0604020202020204" pitchFamily="34" charset="0"/>
            </a:rPr>
            <a:t>tsunamis</a:t>
          </a:r>
          <a:r>
            <a:rPr lang="es-ES" sz="1600" kern="1200" dirty="0" smtClean="0">
              <a:latin typeface="Arial" panose="020B0604020202020204" pitchFamily="34" charset="0"/>
              <a:cs typeface="Arial" panose="020B0604020202020204" pitchFamily="34" charset="0"/>
            </a:rPr>
            <a:t>), lo que sumado a la deficiente seguridad física existente en el puerto, facilita la infiltración de personas extrañas o ajenas a sus instalaciones, las mismas que pueden promover actividades delictivas, especialmente el </a:t>
          </a:r>
          <a:r>
            <a:rPr lang="es-ES" sz="1600" b="1" kern="1200" dirty="0" smtClean="0">
              <a:latin typeface="Arial" panose="020B0604020202020204" pitchFamily="34" charset="0"/>
              <a:cs typeface="Arial" panose="020B0604020202020204" pitchFamily="34" charset="0"/>
            </a:rPr>
            <a:t>narcotráfico</a:t>
          </a:r>
          <a:r>
            <a:rPr lang="es-ES" sz="1600" kern="1200" dirty="0" smtClean="0">
              <a:latin typeface="Arial" panose="020B0604020202020204" pitchFamily="34" charset="0"/>
              <a:cs typeface="Arial" panose="020B0604020202020204" pitchFamily="34" charset="0"/>
            </a:rPr>
            <a:t>.</a:t>
          </a:r>
        </a:p>
        <a:p>
          <a:pPr lvl="0" algn="just" defTabSz="711200">
            <a:lnSpc>
              <a:spcPct val="90000"/>
            </a:lnSpc>
            <a:spcBef>
              <a:spcPct val="0"/>
            </a:spcBef>
            <a:spcAft>
              <a:spcPct val="35000"/>
            </a:spcAft>
          </a:pPr>
          <a:endParaRPr lang="es-ES" sz="1600" kern="1200" dirty="0" smtClean="0">
            <a:latin typeface="Arial" panose="020B0604020202020204" pitchFamily="34" charset="0"/>
            <a:cs typeface="Arial" panose="020B0604020202020204" pitchFamily="34" charset="0"/>
          </a:endParaRPr>
        </a:p>
        <a:p>
          <a:pPr lvl="0" algn="just" defTabSz="711200">
            <a:lnSpc>
              <a:spcPct val="90000"/>
            </a:lnSpc>
            <a:spcBef>
              <a:spcPct val="0"/>
            </a:spcBef>
            <a:spcAft>
              <a:spcPct val="35000"/>
            </a:spcAft>
          </a:pPr>
          <a:r>
            <a:rPr lang="es-ES" sz="1600" kern="1200" dirty="0" smtClean="0">
              <a:latin typeface="Arial" panose="020B0604020202020204" pitchFamily="34" charset="0"/>
              <a:cs typeface="Arial" panose="020B0604020202020204" pitchFamily="34" charset="0"/>
            </a:rPr>
            <a:t>Estas situaciones podrían afectar la seguridad y por ende al normal desarrollo de las actividades; actos que en un principio pueden ser considerados como hechos o sucesos aislados, pero que en lo posterior se pueden convertir en actividades planificadas por organizaciones delictivas bien organizadas.</a:t>
          </a:r>
          <a:endParaRPr lang="en-US" sz="1600" kern="1200" dirty="0">
            <a:latin typeface="Arial" panose="020B0604020202020204" pitchFamily="34" charset="0"/>
            <a:cs typeface="Arial" panose="020B0604020202020204" pitchFamily="34" charset="0"/>
          </a:endParaRPr>
        </a:p>
      </dsp:txBody>
      <dsp:txXfrm>
        <a:off x="1750452" y="0"/>
        <a:ext cx="5870453" cy="3600400"/>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E671BB-2536-4E3D-80EB-47CC858EFC37}">
      <dsp:nvSpPr>
        <dsp:cNvPr id="0" name=""/>
        <dsp:cNvSpPr/>
      </dsp:nvSpPr>
      <dsp:spPr>
        <a:xfrm>
          <a:off x="0" y="0"/>
          <a:ext cx="7776864" cy="1656184"/>
        </a:xfrm>
        <a:prstGeom prst="roundRect">
          <a:avLst>
            <a:gd name="adj" fmla="val 10000"/>
          </a:avLst>
        </a:prstGeom>
        <a:gradFill rotWithShape="0">
          <a:gsLst>
            <a:gs pos="0">
              <a:schemeClr val="accent1">
                <a:hueOff val="0"/>
                <a:satOff val="0"/>
                <a:lumOff val="0"/>
                <a:alphaOff val="0"/>
                <a:shade val="63000"/>
                <a:satMod val="165000"/>
              </a:schemeClr>
            </a:gs>
            <a:gs pos="30000">
              <a:schemeClr val="accent1">
                <a:hueOff val="0"/>
                <a:satOff val="0"/>
                <a:lumOff val="0"/>
                <a:alphaOff val="0"/>
                <a:shade val="58000"/>
                <a:satMod val="165000"/>
              </a:schemeClr>
            </a:gs>
            <a:gs pos="75000">
              <a:schemeClr val="accent1">
                <a:hueOff val="0"/>
                <a:satOff val="0"/>
                <a:lumOff val="0"/>
                <a:alphaOff val="0"/>
                <a:shade val="30000"/>
                <a:satMod val="175000"/>
              </a:schemeClr>
            </a:gs>
            <a:gs pos="100000">
              <a:schemeClr val="accent1">
                <a:hueOff val="0"/>
                <a:satOff val="0"/>
                <a:lumOff val="0"/>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C" sz="2400" kern="1200" dirty="0">
              <a:latin typeface="Arial" panose="020B0604020202020204" pitchFamily="34" charset="0"/>
              <a:cs typeface="Arial" panose="020B0604020202020204" pitchFamily="34" charset="0"/>
            </a:rPr>
            <a:t>PLAN DE PROTECCIÓN Y SEGURIDAD FÍSICA DEL PUERTO </a:t>
          </a:r>
          <a:r>
            <a:rPr lang="es-EC" sz="2400" kern="1200" dirty="0" smtClean="0">
              <a:latin typeface="Arial" panose="020B0604020202020204" pitchFamily="34" charset="0"/>
              <a:cs typeface="Arial" panose="020B0604020202020204" pitchFamily="34" charset="0"/>
            </a:rPr>
            <a:t>DE </a:t>
          </a:r>
          <a:r>
            <a:rPr lang="es-EC" sz="2400" kern="1200" dirty="0">
              <a:latin typeface="Arial" panose="020B0604020202020204" pitchFamily="34" charset="0"/>
              <a:cs typeface="Arial" panose="020B0604020202020204" pitchFamily="34" charset="0"/>
            </a:rPr>
            <a:t>MANTA PARA PREVENIR RIESGOS DE ORIGEN NATURAL Y </a:t>
          </a:r>
          <a:r>
            <a:rPr lang="es-EC" sz="2400" kern="1200" dirty="0" smtClean="0">
              <a:latin typeface="Arial" panose="020B0604020202020204" pitchFamily="34" charset="0"/>
              <a:cs typeface="Arial" panose="020B0604020202020204" pitchFamily="34" charset="0"/>
            </a:rPr>
            <a:t>ANTROPICO </a:t>
          </a:r>
          <a:endParaRPr lang="es-EC" sz="2400" kern="1200" dirty="0">
            <a:latin typeface="Arial" panose="020B0604020202020204" pitchFamily="34" charset="0"/>
            <a:cs typeface="Arial" panose="020B0604020202020204" pitchFamily="34" charset="0"/>
          </a:endParaRPr>
        </a:p>
      </dsp:txBody>
      <dsp:txXfrm>
        <a:off x="48508" y="48508"/>
        <a:ext cx="7679848" cy="1559168"/>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FD3D8E-EA8A-4665-8CC3-58E2935D9469}">
      <dsp:nvSpPr>
        <dsp:cNvPr id="0" name=""/>
        <dsp:cNvSpPr/>
      </dsp:nvSpPr>
      <dsp:spPr>
        <a:xfrm>
          <a:off x="0" y="0"/>
          <a:ext cx="7467600" cy="1532419"/>
        </a:xfrm>
        <a:prstGeom prst="rect">
          <a:avLst/>
        </a:prstGeom>
        <a:gradFill rotWithShape="0">
          <a:gsLst>
            <a:gs pos="0">
              <a:schemeClr val="accent5">
                <a:hueOff val="0"/>
                <a:satOff val="0"/>
                <a:lumOff val="0"/>
                <a:alphaOff val="0"/>
                <a:shade val="63000"/>
                <a:satMod val="165000"/>
              </a:schemeClr>
            </a:gs>
            <a:gs pos="30000">
              <a:schemeClr val="accent5">
                <a:hueOff val="0"/>
                <a:satOff val="0"/>
                <a:lumOff val="0"/>
                <a:alphaOff val="0"/>
                <a:shade val="58000"/>
                <a:satMod val="165000"/>
              </a:schemeClr>
            </a:gs>
            <a:gs pos="75000">
              <a:schemeClr val="accent5">
                <a:hueOff val="0"/>
                <a:satOff val="0"/>
                <a:lumOff val="0"/>
                <a:alphaOff val="0"/>
                <a:shade val="30000"/>
                <a:satMod val="175000"/>
              </a:schemeClr>
            </a:gs>
            <a:gs pos="100000">
              <a:schemeClr val="accent5">
                <a:hueOff val="0"/>
                <a:satOff val="0"/>
                <a:lumOff val="0"/>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s-EC" sz="2400" kern="1200" dirty="0" smtClean="0">
              <a:latin typeface="Arial" pitchFamily="34" charset="0"/>
              <a:cs typeface="Arial" pitchFamily="34" charset="0"/>
            </a:rPr>
            <a:t>GENERAL</a:t>
          </a:r>
        </a:p>
        <a:p>
          <a:pPr lvl="0" algn="ctr" defTabSz="1066800">
            <a:lnSpc>
              <a:spcPct val="90000"/>
            </a:lnSpc>
            <a:spcBef>
              <a:spcPct val="0"/>
            </a:spcBef>
            <a:spcAft>
              <a:spcPct val="35000"/>
            </a:spcAft>
          </a:pPr>
          <a:endParaRPr lang="en-US" sz="2400" kern="1200" dirty="0">
            <a:latin typeface="Arial" pitchFamily="34" charset="0"/>
            <a:cs typeface="Arial" pitchFamily="34" charset="0"/>
          </a:endParaRPr>
        </a:p>
      </dsp:txBody>
      <dsp:txXfrm>
        <a:off x="0" y="0"/>
        <a:ext cx="7467600" cy="827506"/>
      </dsp:txXfrm>
    </dsp:sp>
    <dsp:sp modelId="{798060DE-0D08-44C5-84FC-FABE6A474D4A}">
      <dsp:nvSpPr>
        <dsp:cNvPr id="0" name=""/>
        <dsp:cNvSpPr/>
      </dsp:nvSpPr>
      <dsp:spPr>
        <a:xfrm>
          <a:off x="0" y="571741"/>
          <a:ext cx="7467600" cy="1156014"/>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ln>
        <a:effectLst>
          <a:outerShdw blurRad="50800" dist="20000" dir="5400000" rotWithShape="0">
            <a:srgbClr val="000000">
              <a:alpha val="42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13792" tIns="20320" rIns="113792" bIns="20320" numCol="1" spcCol="1270" anchor="ctr" anchorCtr="0">
          <a:noAutofit/>
        </a:bodyPr>
        <a:lstStyle/>
        <a:p>
          <a:pPr lvl="0" algn="just" defTabSz="711200">
            <a:lnSpc>
              <a:spcPct val="90000"/>
            </a:lnSpc>
            <a:spcBef>
              <a:spcPct val="0"/>
            </a:spcBef>
            <a:spcAft>
              <a:spcPct val="35000"/>
            </a:spcAft>
          </a:pPr>
          <a:r>
            <a:rPr lang="es-ES" sz="1600" kern="1200" dirty="0" smtClean="0">
              <a:latin typeface="Arial" panose="020B0604020202020204" pitchFamily="34" charset="0"/>
              <a:cs typeface="Arial" panose="020B0604020202020204" pitchFamily="34" charset="0"/>
            </a:rPr>
            <a:t>Proponer un Plan de Protección y Seguridad para el Puerto de Manta, que permita prevenir riesgos como: </a:t>
          </a:r>
          <a:r>
            <a:rPr lang="es-ES" sz="1600" b="1" kern="1200" dirty="0" smtClean="0">
              <a:latin typeface="Arial" panose="020B0604020202020204" pitchFamily="34" charset="0"/>
              <a:cs typeface="Arial" panose="020B0604020202020204" pitchFamily="34" charset="0"/>
            </a:rPr>
            <a:t>posibles tsunamis y narcotráfico,  </a:t>
          </a:r>
          <a:r>
            <a:rPr lang="es-ES" sz="1600" kern="1200" dirty="0" smtClean="0">
              <a:latin typeface="Arial" panose="020B0604020202020204" pitchFamily="34" charset="0"/>
              <a:cs typeface="Arial" panose="020B0604020202020204" pitchFamily="34" charset="0"/>
            </a:rPr>
            <a:t>desde su concepción de la seguridad física.          </a:t>
          </a:r>
          <a:endParaRPr lang="en-US" sz="1600" kern="1200" dirty="0">
            <a:latin typeface="Arial" pitchFamily="34" charset="0"/>
            <a:cs typeface="Arial" pitchFamily="34" charset="0"/>
          </a:endParaRPr>
        </a:p>
      </dsp:txBody>
      <dsp:txXfrm>
        <a:off x="0" y="571741"/>
        <a:ext cx="7467600" cy="1156014"/>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FD3D8E-EA8A-4665-8CC3-58E2935D9469}">
      <dsp:nvSpPr>
        <dsp:cNvPr id="0" name=""/>
        <dsp:cNvSpPr/>
      </dsp:nvSpPr>
      <dsp:spPr>
        <a:xfrm>
          <a:off x="0" y="0"/>
          <a:ext cx="7416824" cy="3096342"/>
        </a:xfrm>
        <a:prstGeom prst="rect">
          <a:avLst/>
        </a:prstGeom>
        <a:gradFill rotWithShape="0">
          <a:gsLst>
            <a:gs pos="0">
              <a:schemeClr val="accent4">
                <a:hueOff val="0"/>
                <a:satOff val="0"/>
                <a:lumOff val="0"/>
                <a:alphaOff val="0"/>
                <a:shade val="63000"/>
                <a:satMod val="165000"/>
              </a:schemeClr>
            </a:gs>
            <a:gs pos="30000">
              <a:schemeClr val="accent4">
                <a:hueOff val="0"/>
                <a:satOff val="0"/>
                <a:lumOff val="0"/>
                <a:alphaOff val="0"/>
                <a:shade val="58000"/>
                <a:satMod val="165000"/>
              </a:schemeClr>
            </a:gs>
            <a:gs pos="75000">
              <a:schemeClr val="accent4">
                <a:hueOff val="0"/>
                <a:satOff val="0"/>
                <a:lumOff val="0"/>
                <a:alphaOff val="0"/>
                <a:shade val="30000"/>
                <a:satMod val="175000"/>
              </a:schemeClr>
            </a:gs>
            <a:gs pos="100000">
              <a:schemeClr val="accent4">
                <a:hueOff val="0"/>
                <a:satOff val="0"/>
                <a:lumOff val="0"/>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s-EC" sz="2400" kern="1200" dirty="0" smtClean="0">
              <a:latin typeface="Arial" pitchFamily="34" charset="0"/>
              <a:cs typeface="Arial" pitchFamily="34" charset="0"/>
            </a:rPr>
            <a:t>ESPECÍFICOS</a:t>
          </a:r>
        </a:p>
        <a:p>
          <a:pPr lvl="0" algn="ctr" defTabSz="1066800">
            <a:lnSpc>
              <a:spcPct val="90000"/>
            </a:lnSpc>
            <a:spcBef>
              <a:spcPct val="0"/>
            </a:spcBef>
            <a:spcAft>
              <a:spcPct val="35000"/>
            </a:spcAft>
          </a:pPr>
          <a:endParaRPr lang="en-US" sz="2400" kern="1200" dirty="0">
            <a:latin typeface="Arial" pitchFamily="34" charset="0"/>
            <a:cs typeface="Arial" pitchFamily="34" charset="0"/>
          </a:endParaRPr>
        </a:p>
      </dsp:txBody>
      <dsp:txXfrm>
        <a:off x="0" y="0"/>
        <a:ext cx="7416824" cy="1672025"/>
      </dsp:txXfrm>
    </dsp:sp>
    <dsp:sp modelId="{7B250F96-32F4-4B27-91DD-01210BF8D80B}">
      <dsp:nvSpPr>
        <dsp:cNvPr id="0" name=""/>
        <dsp:cNvSpPr/>
      </dsp:nvSpPr>
      <dsp:spPr>
        <a:xfrm>
          <a:off x="3621" y="1184943"/>
          <a:ext cx="2469860" cy="1910264"/>
        </a:xfrm>
        <a:prstGeom prst="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lvl="0" algn="just" defTabSz="622300">
            <a:lnSpc>
              <a:spcPct val="90000"/>
            </a:lnSpc>
            <a:spcBef>
              <a:spcPct val="0"/>
            </a:spcBef>
            <a:spcAft>
              <a:spcPct val="35000"/>
            </a:spcAft>
          </a:pPr>
          <a:r>
            <a:rPr lang="es-ES" sz="1400" kern="1200" dirty="0" smtClean="0">
              <a:latin typeface="Arial" panose="020B0604020202020204" pitchFamily="34" charset="0"/>
              <a:cs typeface="Arial" panose="020B0604020202020204" pitchFamily="34" charset="0"/>
            </a:rPr>
            <a:t>Promover directrices y políticas que actualicen los Planes de Contingencias, Emergencias y Seguridad del Puerto de Manta.</a:t>
          </a:r>
          <a:endParaRPr lang="en-US" sz="1400" kern="1200" dirty="0">
            <a:latin typeface="Arial" pitchFamily="34" charset="0"/>
            <a:cs typeface="Arial" pitchFamily="34" charset="0"/>
          </a:endParaRPr>
        </a:p>
      </dsp:txBody>
      <dsp:txXfrm>
        <a:off x="3621" y="1184943"/>
        <a:ext cx="2469860" cy="1910264"/>
      </dsp:txXfrm>
    </dsp:sp>
    <dsp:sp modelId="{BA4EA397-9FEE-419F-8D1A-993316CEED27}">
      <dsp:nvSpPr>
        <dsp:cNvPr id="0" name=""/>
        <dsp:cNvSpPr/>
      </dsp:nvSpPr>
      <dsp:spPr>
        <a:xfrm>
          <a:off x="2473481" y="1184943"/>
          <a:ext cx="2469860" cy="1910264"/>
        </a:xfrm>
        <a:prstGeom prst="rect">
          <a:avLst/>
        </a:prstGeom>
        <a:solidFill>
          <a:schemeClr val="accent4">
            <a:tint val="40000"/>
            <a:alpha val="90000"/>
            <a:hueOff val="-1972853"/>
            <a:satOff val="11079"/>
            <a:lumOff val="704"/>
            <a:alphaOff val="0"/>
          </a:schemeClr>
        </a:solidFill>
        <a:ln w="12700" cap="flat" cmpd="sng" algn="ctr">
          <a:solidFill>
            <a:schemeClr val="accent4">
              <a:tint val="40000"/>
              <a:alpha val="90000"/>
              <a:hueOff val="-1972853"/>
              <a:satOff val="11079"/>
              <a:lumOff val="704"/>
              <a:alphaOff val="0"/>
            </a:schemeClr>
          </a:solidFill>
          <a:prstDash val="solid"/>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92456" tIns="16510" rIns="92456" bIns="16510" numCol="1" spcCol="1270" anchor="ctr" anchorCtr="0">
          <a:noAutofit/>
        </a:bodyPr>
        <a:lstStyle/>
        <a:p>
          <a:pPr lvl="0" algn="just" defTabSz="577850">
            <a:lnSpc>
              <a:spcPct val="90000"/>
            </a:lnSpc>
            <a:spcBef>
              <a:spcPct val="0"/>
            </a:spcBef>
            <a:spcAft>
              <a:spcPct val="35000"/>
            </a:spcAft>
          </a:pPr>
          <a:r>
            <a:rPr lang="es-ES" sz="1300" kern="1200" dirty="0" smtClean="0">
              <a:latin typeface="Arial" panose="020B0604020202020204" pitchFamily="34" charset="0"/>
              <a:cs typeface="Arial" panose="020B0604020202020204" pitchFamily="34" charset="0"/>
            </a:rPr>
            <a:t>Motivar la participación activa de los organismos gubernamentales y no gubernamentales tanto a nivel local, regional y nacional en las actividades de prevención, control y seguridad del Puerto de Manta ante desastres de origen natural y antrópico.</a:t>
          </a:r>
          <a:endParaRPr lang="en-US" sz="1300" kern="1200" dirty="0">
            <a:latin typeface="Arial" pitchFamily="34" charset="0"/>
            <a:cs typeface="Arial" pitchFamily="34" charset="0"/>
          </a:endParaRPr>
        </a:p>
      </dsp:txBody>
      <dsp:txXfrm>
        <a:off x="2473481" y="1184943"/>
        <a:ext cx="2469860" cy="1910264"/>
      </dsp:txXfrm>
    </dsp:sp>
    <dsp:sp modelId="{39320AE9-245C-4A1C-BA98-5751A4C71294}">
      <dsp:nvSpPr>
        <dsp:cNvPr id="0" name=""/>
        <dsp:cNvSpPr/>
      </dsp:nvSpPr>
      <dsp:spPr>
        <a:xfrm>
          <a:off x="4943342" y="1184943"/>
          <a:ext cx="2469860" cy="1910264"/>
        </a:xfrm>
        <a:prstGeom prst="rect">
          <a:avLst/>
        </a:prstGeom>
        <a:solidFill>
          <a:schemeClr val="accent4">
            <a:tint val="40000"/>
            <a:alpha val="90000"/>
            <a:hueOff val="-3945706"/>
            <a:satOff val="22157"/>
            <a:lumOff val="1408"/>
            <a:alphaOff val="0"/>
          </a:schemeClr>
        </a:solidFill>
        <a:ln w="12700" cap="flat" cmpd="sng" algn="ctr">
          <a:solidFill>
            <a:schemeClr val="accent4">
              <a:tint val="40000"/>
              <a:alpha val="90000"/>
              <a:hueOff val="-3945706"/>
              <a:satOff val="22157"/>
              <a:lumOff val="1408"/>
              <a:alphaOff val="0"/>
            </a:schemeClr>
          </a:solidFill>
          <a:prstDash val="solid"/>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92456" tIns="16510" rIns="92456" bIns="16510" numCol="1" spcCol="1270" anchor="ctr" anchorCtr="0">
          <a:noAutofit/>
        </a:bodyPr>
        <a:lstStyle/>
        <a:p>
          <a:pPr lvl="0" algn="just" defTabSz="577850">
            <a:lnSpc>
              <a:spcPct val="90000"/>
            </a:lnSpc>
            <a:spcBef>
              <a:spcPct val="0"/>
            </a:spcBef>
            <a:spcAft>
              <a:spcPct val="35000"/>
            </a:spcAft>
          </a:pPr>
          <a:r>
            <a:rPr lang="es-ES" sz="1300" kern="1200" dirty="0" smtClean="0">
              <a:latin typeface="Arial" panose="020B0604020202020204" pitchFamily="34" charset="0"/>
              <a:cs typeface="Arial" panose="020B0604020202020204" pitchFamily="34" charset="0"/>
            </a:rPr>
            <a:t>Promover la capacitación de los clientes: interno (personal que labora) y externo (usuarios de los servicios del Puerto de Manta), sobre los Planes de Contingencias, Emergencias y Seguridad del Puerto de Manta.</a:t>
          </a:r>
          <a:endParaRPr lang="en-US" sz="1300" kern="1200" dirty="0">
            <a:latin typeface="Arial" panose="020B0604020202020204" pitchFamily="34" charset="0"/>
            <a:cs typeface="Arial" panose="020B0604020202020204" pitchFamily="34" charset="0"/>
          </a:endParaRPr>
        </a:p>
      </dsp:txBody>
      <dsp:txXfrm>
        <a:off x="4943342" y="1184943"/>
        <a:ext cx="2469860" cy="1910264"/>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5A0A6D-FBD8-4F84-9C3C-52B327A06A06}">
      <dsp:nvSpPr>
        <dsp:cNvPr id="0" name=""/>
        <dsp:cNvSpPr/>
      </dsp:nvSpPr>
      <dsp:spPr>
        <a:xfrm>
          <a:off x="0" y="3851391"/>
          <a:ext cx="7787208" cy="1619336"/>
        </a:xfrm>
        <a:prstGeom prst="rect">
          <a:avLst/>
        </a:prstGeom>
        <a:gradFill rotWithShape="0">
          <a:gsLst>
            <a:gs pos="0">
              <a:schemeClr val="accent3">
                <a:hueOff val="0"/>
                <a:satOff val="0"/>
                <a:lumOff val="0"/>
                <a:alphaOff val="0"/>
                <a:shade val="63000"/>
                <a:satMod val="165000"/>
              </a:schemeClr>
            </a:gs>
            <a:gs pos="30000">
              <a:schemeClr val="accent3">
                <a:hueOff val="0"/>
                <a:satOff val="0"/>
                <a:lumOff val="0"/>
                <a:alphaOff val="0"/>
                <a:shade val="58000"/>
                <a:satMod val="165000"/>
              </a:schemeClr>
            </a:gs>
            <a:gs pos="75000">
              <a:schemeClr val="accent3">
                <a:hueOff val="0"/>
                <a:satOff val="0"/>
                <a:lumOff val="0"/>
                <a:alphaOff val="0"/>
                <a:shade val="30000"/>
                <a:satMod val="175000"/>
              </a:schemeClr>
            </a:gs>
            <a:gs pos="100000">
              <a:schemeClr val="accent3">
                <a:hueOff val="0"/>
                <a:satOff val="0"/>
                <a:lumOff val="0"/>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s-ES" sz="1400" b="1" kern="1200" dirty="0" smtClean="0">
              <a:latin typeface="Arial" panose="020B0604020202020204" pitchFamily="34" charset="0"/>
              <a:cs typeface="Arial" panose="020B0604020202020204" pitchFamily="34" charset="0"/>
            </a:rPr>
            <a:t>ESTRATEGIA 3. DETERMINAR LA GESTIÓN DE RIESGO ANTE CONTINGENCIAS DE ORIGEN NATURAL Y ANTRÓPICO </a:t>
          </a:r>
          <a:endParaRPr lang="en-US" sz="1400" b="1" kern="1200" dirty="0">
            <a:latin typeface="Arial" pitchFamily="34" charset="0"/>
            <a:cs typeface="Arial" pitchFamily="34" charset="0"/>
          </a:endParaRPr>
        </a:p>
      </dsp:txBody>
      <dsp:txXfrm>
        <a:off x="0" y="3851391"/>
        <a:ext cx="7787208" cy="874441"/>
      </dsp:txXfrm>
    </dsp:sp>
    <dsp:sp modelId="{D15D32E0-DE9E-4A94-BA1E-F5697FC7E62A}">
      <dsp:nvSpPr>
        <dsp:cNvPr id="0" name=""/>
        <dsp:cNvSpPr/>
      </dsp:nvSpPr>
      <dsp:spPr>
        <a:xfrm>
          <a:off x="0" y="4693446"/>
          <a:ext cx="7787208" cy="744894"/>
        </a:xfrm>
        <a:prstGeom prst="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lvl="0" algn="just" defTabSz="622300">
            <a:lnSpc>
              <a:spcPct val="90000"/>
            </a:lnSpc>
            <a:spcBef>
              <a:spcPct val="0"/>
            </a:spcBef>
            <a:spcAft>
              <a:spcPct val="35000"/>
            </a:spcAft>
          </a:pPr>
          <a:r>
            <a:rPr lang="es-EC" sz="1400" kern="1200" dirty="0" smtClean="0">
              <a:latin typeface="Arial" panose="020B0604020202020204" pitchFamily="34" charset="0"/>
              <a:cs typeface="Arial" panose="020B0604020202020204" pitchFamily="34" charset="0"/>
            </a:rPr>
            <a:t>Con la finalidad de actuar sobre las posibles Amenazas (ocurrencia Tsunamis y Narcotráfico) que está expuesto el Puerto de Manta, se debe considerar el FODA existentes, a fin de determinar las estrategias, políticas y acciones que permitan prevenir o mitigar la ocurrencia de una eventualidad.   </a:t>
          </a:r>
          <a:endParaRPr lang="en-US" sz="1400" kern="1200" dirty="0">
            <a:latin typeface="Arial" pitchFamily="34" charset="0"/>
            <a:cs typeface="Arial" pitchFamily="34" charset="0"/>
          </a:endParaRPr>
        </a:p>
      </dsp:txBody>
      <dsp:txXfrm>
        <a:off x="0" y="4693446"/>
        <a:ext cx="7787208" cy="744894"/>
      </dsp:txXfrm>
    </dsp:sp>
    <dsp:sp modelId="{A1BCF6D2-647D-4588-9743-5965AFE38EB7}">
      <dsp:nvSpPr>
        <dsp:cNvPr id="0" name=""/>
        <dsp:cNvSpPr/>
      </dsp:nvSpPr>
      <dsp:spPr>
        <a:xfrm rot="10800000">
          <a:off x="0" y="1750654"/>
          <a:ext cx="7787208" cy="2125027"/>
        </a:xfrm>
        <a:prstGeom prst="upArrowCallout">
          <a:avLst/>
        </a:prstGeom>
        <a:gradFill rotWithShape="0">
          <a:gsLst>
            <a:gs pos="0">
              <a:schemeClr val="accent3">
                <a:hueOff val="5625132"/>
                <a:satOff val="-8440"/>
                <a:lumOff val="-1373"/>
                <a:alphaOff val="0"/>
                <a:shade val="63000"/>
                <a:satMod val="165000"/>
              </a:schemeClr>
            </a:gs>
            <a:gs pos="30000">
              <a:schemeClr val="accent3">
                <a:hueOff val="5625132"/>
                <a:satOff val="-8440"/>
                <a:lumOff val="-1373"/>
                <a:alphaOff val="0"/>
                <a:shade val="58000"/>
                <a:satMod val="165000"/>
              </a:schemeClr>
            </a:gs>
            <a:gs pos="75000">
              <a:schemeClr val="accent3">
                <a:hueOff val="5625132"/>
                <a:satOff val="-8440"/>
                <a:lumOff val="-1373"/>
                <a:alphaOff val="0"/>
                <a:shade val="30000"/>
                <a:satMod val="175000"/>
              </a:schemeClr>
            </a:gs>
            <a:gs pos="100000">
              <a:schemeClr val="accent3">
                <a:hueOff val="5625132"/>
                <a:satOff val="-8440"/>
                <a:lumOff val="-1373"/>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s-ES" sz="1400" b="1" kern="1200" dirty="0" smtClean="0">
              <a:latin typeface="Arial" panose="020B0604020202020204" pitchFamily="34" charset="0"/>
              <a:cs typeface="Arial" panose="020B0604020202020204" pitchFamily="34" charset="0"/>
            </a:rPr>
            <a:t>ESTRATEGIA 2. ESTABLECER LAS ÁREAS DE RIESGO ANTE CONTINGENCIAS DE ORIGEN NATURAL Y ANTRÓPICO</a:t>
          </a:r>
          <a:endParaRPr lang="en-US" sz="1400" b="1" kern="1200" dirty="0">
            <a:latin typeface="Arial" pitchFamily="34" charset="0"/>
            <a:cs typeface="Arial" pitchFamily="34" charset="0"/>
          </a:endParaRPr>
        </a:p>
      </dsp:txBody>
      <dsp:txXfrm rot="-10800000">
        <a:off x="0" y="1750654"/>
        <a:ext cx="7787208" cy="745884"/>
      </dsp:txXfrm>
    </dsp:sp>
    <dsp:sp modelId="{5726EDFA-D18E-4B63-A36E-7AA6447123CE}">
      <dsp:nvSpPr>
        <dsp:cNvPr id="0" name=""/>
        <dsp:cNvSpPr/>
      </dsp:nvSpPr>
      <dsp:spPr>
        <a:xfrm>
          <a:off x="0" y="2442077"/>
          <a:ext cx="7787208" cy="744671"/>
        </a:xfrm>
        <a:prstGeom prst="rect">
          <a:avLst/>
        </a:prstGeom>
        <a:solidFill>
          <a:schemeClr val="accent3">
            <a:tint val="40000"/>
            <a:alpha val="90000"/>
            <a:hueOff val="5358425"/>
            <a:satOff val="-6896"/>
            <a:lumOff val="-537"/>
            <a:alphaOff val="0"/>
          </a:schemeClr>
        </a:solidFill>
        <a:ln w="12700" cap="flat" cmpd="sng" algn="ctr">
          <a:solidFill>
            <a:schemeClr val="accent3">
              <a:tint val="40000"/>
              <a:alpha val="90000"/>
              <a:hueOff val="5358425"/>
              <a:satOff val="-6896"/>
              <a:lumOff val="-537"/>
              <a:alphaOff val="0"/>
            </a:schemeClr>
          </a:solidFill>
          <a:prstDash val="solid"/>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lvl="0" algn="just" defTabSz="622300">
            <a:lnSpc>
              <a:spcPct val="90000"/>
            </a:lnSpc>
            <a:spcBef>
              <a:spcPct val="0"/>
            </a:spcBef>
            <a:spcAft>
              <a:spcPct val="35000"/>
            </a:spcAft>
          </a:pPr>
          <a:r>
            <a:rPr lang="es-ES" sz="1400" kern="1200" dirty="0" smtClean="0">
              <a:latin typeface="Arial" panose="020B0604020202020204" pitchFamily="34" charset="0"/>
              <a:cs typeface="Arial" panose="020B0604020202020204" pitchFamily="34" charset="0"/>
            </a:rPr>
            <a:t>El establecimiento del mapa de riesgos ante desastres naturales y antrópicos permitirá tener una visión clara del FODA que posibiliten la toma de decisiones para el establecimiento de la gestión de riesgo </a:t>
          </a:r>
          <a:endParaRPr lang="en-US" sz="1400" kern="1200" dirty="0">
            <a:latin typeface="Arial" pitchFamily="34" charset="0"/>
            <a:cs typeface="Arial" pitchFamily="34" charset="0"/>
          </a:endParaRPr>
        </a:p>
      </dsp:txBody>
      <dsp:txXfrm>
        <a:off x="0" y="2442077"/>
        <a:ext cx="7787208" cy="744671"/>
      </dsp:txXfrm>
    </dsp:sp>
    <dsp:sp modelId="{512813D7-52E7-47A4-8CCD-9A571603B8CE}">
      <dsp:nvSpPr>
        <dsp:cNvPr id="0" name=""/>
        <dsp:cNvSpPr/>
      </dsp:nvSpPr>
      <dsp:spPr>
        <a:xfrm rot="10800000">
          <a:off x="0" y="1879"/>
          <a:ext cx="7787208" cy="1773064"/>
        </a:xfrm>
        <a:prstGeom prst="upArrowCallout">
          <a:avLst/>
        </a:prstGeom>
        <a:gradFill rotWithShape="0">
          <a:gsLst>
            <a:gs pos="0">
              <a:schemeClr val="accent3">
                <a:hueOff val="11250264"/>
                <a:satOff val="-16880"/>
                <a:lumOff val="-2745"/>
                <a:alphaOff val="0"/>
                <a:shade val="63000"/>
                <a:satMod val="165000"/>
              </a:schemeClr>
            </a:gs>
            <a:gs pos="30000">
              <a:schemeClr val="accent3">
                <a:hueOff val="11250264"/>
                <a:satOff val="-16880"/>
                <a:lumOff val="-2745"/>
                <a:alphaOff val="0"/>
                <a:shade val="58000"/>
                <a:satMod val="165000"/>
              </a:schemeClr>
            </a:gs>
            <a:gs pos="75000">
              <a:schemeClr val="accent3">
                <a:hueOff val="11250264"/>
                <a:satOff val="-16880"/>
                <a:lumOff val="-2745"/>
                <a:alphaOff val="0"/>
                <a:shade val="30000"/>
                <a:satMod val="175000"/>
              </a:schemeClr>
            </a:gs>
            <a:gs pos="100000">
              <a:schemeClr val="accent3">
                <a:hueOff val="11250264"/>
                <a:satOff val="-16880"/>
                <a:lumOff val="-2745"/>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s-ES" sz="1400" b="1" kern="1200" dirty="0" smtClean="0">
              <a:latin typeface="Arial" panose="020B0604020202020204" pitchFamily="34" charset="0"/>
              <a:cs typeface="Arial" panose="020B0604020202020204" pitchFamily="34" charset="0"/>
            </a:rPr>
            <a:t>ESTRATEGIA 1. ESTABLECER UN CONSEJO DE ADMINISTRACIÓN</a:t>
          </a:r>
          <a:endParaRPr lang="en-US" sz="1400" b="1" kern="1200" dirty="0">
            <a:latin typeface="Arial" pitchFamily="34" charset="0"/>
            <a:cs typeface="Arial" pitchFamily="34" charset="0"/>
          </a:endParaRPr>
        </a:p>
      </dsp:txBody>
      <dsp:txXfrm rot="-10800000">
        <a:off x="0" y="1879"/>
        <a:ext cx="7787208" cy="622345"/>
      </dsp:txXfrm>
    </dsp:sp>
    <dsp:sp modelId="{018374F6-51FC-4D74-A7CC-D9C3BEF4C0AC}">
      <dsp:nvSpPr>
        <dsp:cNvPr id="0" name=""/>
        <dsp:cNvSpPr/>
      </dsp:nvSpPr>
      <dsp:spPr>
        <a:xfrm>
          <a:off x="0" y="627186"/>
          <a:ext cx="7787208" cy="524941"/>
        </a:xfrm>
        <a:prstGeom prst="rect">
          <a:avLst/>
        </a:prstGeom>
        <a:solidFill>
          <a:schemeClr val="accent3">
            <a:tint val="40000"/>
            <a:alpha val="90000"/>
            <a:hueOff val="10716850"/>
            <a:satOff val="-13793"/>
            <a:lumOff val="-1075"/>
            <a:alphaOff val="0"/>
          </a:schemeClr>
        </a:solidFill>
        <a:ln w="12700" cap="flat" cmpd="sng" algn="ctr">
          <a:solidFill>
            <a:schemeClr val="accent3">
              <a:tint val="40000"/>
              <a:alpha val="90000"/>
              <a:hueOff val="10716850"/>
              <a:satOff val="-13793"/>
              <a:lumOff val="-1075"/>
              <a:alphaOff val="0"/>
            </a:schemeClr>
          </a:solidFill>
          <a:prstDash val="solid"/>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lvl="0" algn="just" defTabSz="622300">
            <a:lnSpc>
              <a:spcPct val="90000"/>
            </a:lnSpc>
            <a:spcBef>
              <a:spcPct val="0"/>
            </a:spcBef>
            <a:spcAft>
              <a:spcPct val="35000"/>
            </a:spcAft>
          </a:pPr>
          <a:r>
            <a:rPr lang="es-ES" sz="1400" kern="1200" dirty="0" smtClean="0">
              <a:latin typeface="Arial" panose="020B0604020202020204" pitchFamily="34" charset="0"/>
              <a:cs typeface="Arial" panose="020B0604020202020204" pitchFamily="34" charset="0"/>
            </a:rPr>
            <a:t>La administración del Plan de Protección y Seguridad Física del Puerto de Manta para prevenir y mitigar riesgos de origen natural y antrópico estará constituida por las siguientes autoridades:</a:t>
          </a:r>
          <a:endParaRPr lang="en-US" sz="1400" kern="1200" dirty="0">
            <a:latin typeface="Arial" pitchFamily="34" charset="0"/>
            <a:cs typeface="Arial" pitchFamily="34" charset="0"/>
          </a:endParaRPr>
        </a:p>
      </dsp:txBody>
      <dsp:txXfrm>
        <a:off x="0" y="627186"/>
        <a:ext cx="7787208" cy="52494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E5E2C2-8087-4637-A2FF-6CDD55CD9E91}">
      <dsp:nvSpPr>
        <dsp:cNvPr id="0" name=""/>
        <dsp:cNvSpPr/>
      </dsp:nvSpPr>
      <dsp:spPr>
        <a:xfrm>
          <a:off x="0" y="0"/>
          <a:ext cx="6460192" cy="1140606"/>
        </a:xfrm>
        <a:prstGeom prst="roundRect">
          <a:avLst>
            <a:gd name="adj" fmla="val 10000"/>
          </a:avLst>
        </a:prstGeom>
        <a:gradFill rotWithShape="0">
          <a:gsLst>
            <a:gs pos="0">
              <a:schemeClr val="accent5">
                <a:hueOff val="0"/>
                <a:satOff val="0"/>
                <a:lumOff val="0"/>
                <a:alphaOff val="0"/>
                <a:shade val="63000"/>
                <a:satMod val="165000"/>
              </a:schemeClr>
            </a:gs>
            <a:gs pos="30000">
              <a:schemeClr val="accent5">
                <a:hueOff val="0"/>
                <a:satOff val="0"/>
                <a:lumOff val="0"/>
                <a:alphaOff val="0"/>
                <a:shade val="58000"/>
                <a:satMod val="165000"/>
              </a:schemeClr>
            </a:gs>
            <a:gs pos="75000">
              <a:schemeClr val="accent5">
                <a:hueOff val="0"/>
                <a:satOff val="0"/>
                <a:lumOff val="0"/>
                <a:alphaOff val="0"/>
                <a:shade val="30000"/>
                <a:satMod val="175000"/>
              </a:schemeClr>
            </a:gs>
            <a:gs pos="100000">
              <a:schemeClr val="accent5">
                <a:hueOff val="0"/>
                <a:satOff val="0"/>
                <a:lumOff val="0"/>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s-ES" sz="2000" b="1" i="0" u="none" kern="1200" dirty="0" smtClean="0">
              <a:solidFill>
                <a:schemeClr val="tx1"/>
              </a:solidFill>
              <a:latin typeface="Arial" panose="020B0604020202020204" pitchFamily="34" charset="0"/>
              <a:cs typeface="Arial" panose="020B0604020202020204" pitchFamily="34" charset="0"/>
            </a:rPr>
            <a:t>Campo:</a:t>
          </a:r>
        </a:p>
        <a:p>
          <a:pPr lvl="0" algn="l" defTabSz="889000" rtl="0">
            <a:lnSpc>
              <a:spcPct val="90000"/>
            </a:lnSpc>
            <a:spcBef>
              <a:spcPct val="0"/>
            </a:spcBef>
            <a:spcAft>
              <a:spcPct val="35000"/>
            </a:spcAft>
          </a:pPr>
          <a:r>
            <a:rPr lang="es-ES" sz="2000" b="0" i="0" u="none" kern="1200" dirty="0" smtClean="0">
              <a:solidFill>
                <a:schemeClr val="tx1"/>
              </a:solidFill>
              <a:latin typeface="Arial" panose="020B0604020202020204" pitchFamily="34" charset="0"/>
              <a:cs typeface="Arial" panose="020B0604020202020204" pitchFamily="34" charset="0"/>
            </a:rPr>
            <a:t>Seguridad Física</a:t>
          </a:r>
          <a:endParaRPr lang="es-EC" sz="2000" b="0" i="0" u="none" kern="1200" dirty="0">
            <a:solidFill>
              <a:schemeClr val="tx1"/>
            </a:solidFill>
            <a:latin typeface="Arial" panose="020B0604020202020204" pitchFamily="34" charset="0"/>
            <a:cs typeface="Arial" panose="020B0604020202020204" pitchFamily="34" charset="0"/>
          </a:endParaRPr>
        </a:p>
      </dsp:txBody>
      <dsp:txXfrm>
        <a:off x="33407" y="33407"/>
        <a:ext cx="5133007" cy="1073792"/>
      </dsp:txXfrm>
    </dsp:sp>
    <dsp:sp modelId="{7754BD35-5943-4D5A-8F66-300E96A163EA}">
      <dsp:nvSpPr>
        <dsp:cNvPr id="0" name=""/>
        <dsp:cNvSpPr/>
      </dsp:nvSpPr>
      <dsp:spPr>
        <a:xfrm>
          <a:off x="541041" y="1347989"/>
          <a:ext cx="6460192" cy="1140606"/>
        </a:xfrm>
        <a:prstGeom prst="roundRect">
          <a:avLst>
            <a:gd name="adj" fmla="val 10000"/>
          </a:avLst>
        </a:prstGeom>
        <a:gradFill rotWithShape="0">
          <a:gsLst>
            <a:gs pos="0">
              <a:schemeClr val="accent5">
                <a:hueOff val="-3311292"/>
                <a:satOff val="13270"/>
                <a:lumOff val="2876"/>
                <a:alphaOff val="0"/>
                <a:shade val="63000"/>
                <a:satMod val="165000"/>
              </a:schemeClr>
            </a:gs>
            <a:gs pos="30000">
              <a:schemeClr val="accent5">
                <a:hueOff val="-3311292"/>
                <a:satOff val="13270"/>
                <a:lumOff val="2876"/>
                <a:alphaOff val="0"/>
                <a:shade val="58000"/>
                <a:satMod val="165000"/>
              </a:schemeClr>
            </a:gs>
            <a:gs pos="75000">
              <a:schemeClr val="accent5">
                <a:hueOff val="-3311292"/>
                <a:satOff val="13270"/>
                <a:lumOff val="2876"/>
                <a:alphaOff val="0"/>
                <a:shade val="30000"/>
                <a:satMod val="175000"/>
              </a:schemeClr>
            </a:gs>
            <a:gs pos="100000">
              <a:schemeClr val="accent5">
                <a:hueOff val="-3311292"/>
                <a:satOff val="13270"/>
                <a:lumOff val="2876"/>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s-ES" sz="2000" b="1" i="0" u="none" kern="1200" dirty="0" smtClean="0">
              <a:solidFill>
                <a:schemeClr val="tx1"/>
              </a:solidFill>
              <a:latin typeface="Arial" panose="020B0604020202020204" pitchFamily="34" charset="0"/>
              <a:cs typeface="Arial" panose="020B0604020202020204" pitchFamily="34" charset="0"/>
            </a:rPr>
            <a:t>Área</a:t>
          </a:r>
          <a:r>
            <a:rPr lang="es-ES" sz="2000" b="0" i="0" u="none" kern="1200" dirty="0" smtClean="0">
              <a:solidFill>
                <a:schemeClr val="tx1"/>
              </a:solidFill>
              <a:latin typeface="Arial" panose="020B0604020202020204" pitchFamily="34" charset="0"/>
              <a:cs typeface="Arial" panose="020B0604020202020204" pitchFamily="34" charset="0"/>
            </a:rPr>
            <a:t>:</a:t>
          </a:r>
        </a:p>
        <a:p>
          <a:pPr lvl="0" algn="l" defTabSz="889000" rtl="0">
            <a:lnSpc>
              <a:spcPct val="90000"/>
            </a:lnSpc>
            <a:spcBef>
              <a:spcPct val="0"/>
            </a:spcBef>
            <a:spcAft>
              <a:spcPct val="35000"/>
            </a:spcAft>
          </a:pPr>
          <a:r>
            <a:rPr lang="es-ES" sz="2000" b="0" i="0" u="none" kern="1200" dirty="0" smtClean="0">
              <a:solidFill>
                <a:schemeClr val="tx1"/>
              </a:solidFill>
              <a:latin typeface="Arial" panose="020B0604020202020204" pitchFamily="34" charset="0"/>
              <a:cs typeface="Arial" panose="020B0604020202020204" pitchFamily="34" charset="0"/>
            </a:rPr>
            <a:t>Marítima, terrestre</a:t>
          </a:r>
          <a:endParaRPr lang="es-EC" sz="2000" b="0" i="0" u="none" kern="1200" dirty="0">
            <a:solidFill>
              <a:schemeClr val="tx1"/>
            </a:solidFill>
            <a:latin typeface="Arial" panose="020B0604020202020204" pitchFamily="34" charset="0"/>
            <a:cs typeface="Arial" panose="020B0604020202020204" pitchFamily="34" charset="0"/>
          </a:endParaRPr>
        </a:p>
      </dsp:txBody>
      <dsp:txXfrm>
        <a:off x="574448" y="1381396"/>
        <a:ext cx="5110942" cy="1073792"/>
      </dsp:txXfrm>
    </dsp:sp>
    <dsp:sp modelId="{4BAD5579-FA17-4262-91A2-2B80BF61F181}">
      <dsp:nvSpPr>
        <dsp:cNvPr id="0" name=""/>
        <dsp:cNvSpPr/>
      </dsp:nvSpPr>
      <dsp:spPr>
        <a:xfrm>
          <a:off x="1074006" y="2695979"/>
          <a:ext cx="6460192" cy="1140606"/>
        </a:xfrm>
        <a:prstGeom prst="roundRect">
          <a:avLst>
            <a:gd name="adj" fmla="val 10000"/>
          </a:avLst>
        </a:prstGeom>
        <a:gradFill rotWithShape="0">
          <a:gsLst>
            <a:gs pos="0">
              <a:schemeClr val="accent5">
                <a:hueOff val="-6622584"/>
                <a:satOff val="26541"/>
                <a:lumOff val="5752"/>
                <a:alphaOff val="0"/>
                <a:shade val="63000"/>
                <a:satMod val="165000"/>
              </a:schemeClr>
            </a:gs>
            <a:gs pos="30000">
              <a:schemeClr val="accent5">
                <a:hueOff val="-6622584"/>
                <a:satOff val="26541"/>
                <a:lumOff val="5752"/>
                <a:alphaOff val="0"/>
                <a:shade val="58000"/>
                <a:satMod val="165000"/>
              </a:schemeClr>
            </a:gs>
            <a:gs pos="75000">
              <a:schemeClr val="accent5">
                <a:hueOff val="-6622584"/>
                <a:satOff val="26541"/>
                <a:lumOff val="5752"/>
                <a:alphaOff val="0"/>
                <a:shade val="30000"/>
                <a:satMod val="175000"/>
              </a:schemeClr>
            </a:gs>
            <a:gs pos="100000">
              <a:schemeClr val="accent5">
                <a:hueOff val="-6622584"/>
                <a:satOff val="26541"/>
                <a:lumOff val="5752"/>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s-ES" sz="2000" b="1" i="0" u="none" kern="1200" dirty="0" smtClean="0">
              <a:solidFill>
                <a:schemeClr val="tx1"/>
              </a:solidFill>
              <a:latin typeface="Arial" panose="020B0604020202020204" pitchFamily="34" charset="0"/>
              <a:cs typeface="Arial" panose="020B0604020202020204" pitchFamily="34" charset="0"/>
            </a:rPr>
            <a:t>Aspecto</a:t>
          </a:r>
          <a:r>
            <a:rPr lang="es-ES" sz="2000" b="0" i="0" u="none" kern="1200" dirty="0" smtClean="0">
              <a:solidFill>
                <a:schemeClr val="tx1"/>
              </a:solidFill>
              <a:latin typeface="Arial" panose="020B0604020202020204" pitchFamily="34" charset="0"/>
              <a:cs typeface="Arial" panose="020B0604020202020204" pitchFamily="34" charset="0"/>
            </a:rPr>
            <a:t>:</a:t>
          </a:r>
        </a:p>
        <a:p>
          <a:pPr lvl="0" algn="l" defTabSz="889000" rtl="0">
            <a:lnSpc>
              <a:spcPct val="90000"/>
            </a:lnSpc>
            <a:spcBef>
              <a:spcPct val="0"/>
            </a:spcBef>
            <a:spcAft>
              <a:spcPct val="35000"/>
            </a:spcAft>
          </a:pPr>
          <a:r>
            <a:rPr lang="es-ES" sz="2000" b="0" i="0" u="none" kern="1200" dirty="0" smtClean="0">
              <a:solidFill>
                <a:schemeClr val="tx1"/>
              </a:solidFill>
              <a:latin typeface="Arial" panose="020B0604020202020204" pitchFamily="34" charset="0"/>
              <a:cs typeface="Arial" panose="020B0604020202020204" pitchFamily="34" charset="0"/>
            </a:rPr>
            <a:t>Protección de instalaciones</a:t>
          </a:r>
          <a:endParaRPr lang="es-EC" sz="2000" b="0" i="0" u="none" kern="1200" dirty="0">
            <a:solidFill>
              <a:schemeClr val="tx1"/>
            </a:solidFill>
            <a:latin typeface="Arial" panose="020B0604020202020204" pitchFamily="34" charset="0"/>
            <a:cs typeface="Arial" panose="020B0604020202020204" pitchFamily="34" charset="0"/>
          </a:endParaRPr>
        </a:p>
      </dsp:txBody>
      <dsp:txXfrm>
        <a:off x="1107413" y="2729386"/>
        <a:ext cx="5119017" cy="1073792"/>
      </dsp:txXfrm>
    </dsp:sp>
    <dsp:sp modelId="{1783F485-799B-4110-AC9D-B72F1680167D}">
      <dsp:nvSpPr>
        <dsp:cNvPr id="0" name=""/>
        <dsp:cNvSpPr/>
      </dsp:nvSpPr>
      <dsp:spPr>
        <a:xfrm>
          <a:off x="1615047" y="4043969"/>
          <a:ext cx="6460192" cy="1140606"/>
        </a:xfrm>
        <a:prstGeom prst="roundRect">
          <a:avLst>
            <a:gd name="adj" fmla="val 10000"/>
          </a:avLst>
        </a:prstGeom>
        <a:gradFill rotWithShape="0">
          <a:gsLst>
            <a:gs pos="0">
              <a:schemeClr val="accent5">
                <a:hueOff val="-9933876"/>
                <a:satOff val="39811"/>
                <a:lumOff val="8628"/>
                <a:alphaOff val="0"/>
                <a:shade val="63000"/>
                <a:satMod val="165000"/>
              </a:schemeClr>
            </a:gs>
            <a:gs pos="30000">
              <a:schemeClr val="accent5">
                <a:hueOff val="-9933876"/>
                <a:satOff val="39811"/>
                <a:lumOff val="8628"/>
                <a:alphaOff val="0"/>
                <a:shade val="58000"/>
                <a:satMod val="165000"/>
              </a:schemeClr>
            </a:gs>
            <a:gs pos="75000">
              <a:schemeClr val="accent5">
                <a:hueOff val="-9933876"/>
                <a:satOff val="39811"/>
                <a:lumOff val="8628"/>
                <a:alphaOff val="0"/>
                <a:shade val="30000"/>
                <a:satMod val="175000"/>
              </a:schemeClr>
            </a:gs>
            <a:gs pos="100000">
              <a:schemeClr val="accent5">
                <a:hueOff val="-9933876"/>
                <a:satOff val="39811"/>
                <a:lumOff val="8628"/>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s-ES" sz="2000" b="1" i="0" u="none" kern="1200" dirty="0" smtClean="0">
              <a:solidFill>
                <a:schemeClr val="tx1"/>
              </a:solidFill>
              <a:latin typeface="Arial" panose="020B0604020202020204" pitchFamily="34" charset="0"/>
              <a:cs typeface="Arial" panose="020B0604020202020204" pitchFamily="34" charset="0"/>
            </a:rPr>
            <a:t>Problema: </a:t>
          </a:r>
        </a:p>
        <a:p>
          <a:pPr lvl="0" algn="just" defTabSz="889000" rtl="0">
            <a:lnSpc>
              <a:spcPct val="90000"/>
            </a:lnSpc>
            <a:spcBef>
              <a:spcPct val="0"/>
            </a:spcBef>
            <a:spcAft>
              <a:spcPct val="35000"/>
            </a:spcAft>
          </a:pPr>
          <a:r>
            <a:rPr lang="es-ES" sz="2000" b="0" i="0" u="none" kern="1200" dirty="0" smtClean="0">
              <a:solidFill>
                <a:schemeClr val="tx1"/>
              </a:solidFill>
              <a:latin typeface="Arial" panose="020B0604020202020204" pitchFamily="34" charset="0"/>
              <a:cs typeface="Arial" panose="020B0604020202020204" pitchFamily="34" charset="0"/>
            </a:rPr>
            <a:t>El Puerto de Manta, forma parte del sistema de infraestructura estratégica o crítica del Estado Ecuatoriano.</a:t>
          </a:r>
          <a:endParaRPr lang="es-EC" sz="2000" b="0" i="0" u="none" kern="1200" dirty="0">
            <a:solidFill>
              <a:schemeClr val="tx1"/>
            </a:solidFill>
            <a:latin typeface="Arial" panose="020B0604020202020204" pitchFamily="34" charset="0"/>
            <a:cs typeface="Arial" panose="020B0604020202020204" pitchFamily="34" charset="0"/>
          </a:endParaRPr>
        </a:p>
      </dsp:txBody>
      <dsp:txXfrm>
        <a:off x="1648454" y="4077376"/>
        <a:ext cx="5110942" cy="1073792"/>
      </dsp:txXfrm>
    </dsp:sp>
    <dsp:sp modelId="{224C78C9-FB14-4B5B-902C-91E15EEA60CE}">
      <dsp:nvSpPr>
        <dsp:cNvPr id="0" name=""/>
        <dsp:cNvSpPr/>
      </dsp:nvSpPr>
      <dsp:spPr>
        <a:xfrm>
          <a:off x="5718797" y="873601"/>
          <a:ext cx="741394" cy="741394"/>
        </a:xfrm>
        <a:prstGeom prst="downArrow">
          <a:avLst>
            <a:gd name="adj1" fmla="val 55000"/>
            <a:gd name="adj2" fmla="val 45000"/>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ln>
        <a:effectLst>
          <a:outerShdw blurRad="50800" dist="20000" dir="5400000" rotWithShape="0">
            <a:srgbClr val="000000">
              <a:alpha val="42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3180" tIns="43180" rIns="43180" bIns="43180" numCol="1" spcCol="1270" anchor="ctr" anchorCtr="0">
          <a:noAutofit/>
        </a:bodyPr>
        <a:lstStyle/>
        <a:p>
          <a:pPr lvl="0" algn="ctr" defTabSz="1511300">
            <a:lnSpc>
              <a:spcPct val="90000"/>
            </a:lnSpc>
            <a:spcBef>
              <a:spcPct val="0"/>
            </a:spcBef>
            <a:spcAft>
              <a:spcPct val="35000"/>
            </a:spcAft>
          </a:pPr>
          <a:endParaRPr lang="es-EC" sz="3400" kern="1200" dirty="0"/>
        </a:p>
      </dsp:txBody>
      <dsp:txXfrm>
        <a:off x="5885611" y="873601"/>
        <a:ext cx="407766" cy="557899"/>
      </dsp:txXfrm>
    </dsp:sp>
    <dsp:sp modelId="{75D3F8BD-F685-4789-A94A-5D2E75C12D04}">
      <dsp:nvSpPr>
        <dsp:cNvPr id="0" name=""/>
        <dsp:cNvSpPr/>
      </dsp:nvSpPr>
      <dsp:spPr>
        <a:xfrm>
          <a:off x="6259838" y="2221590"/>
          <a:ext cx="741394" cy="741394"/>
        </a:xfrm>
        <a:prstGeom prst="downArrow">
          <a:avLst>
            <a:gd name="adj1" fmla="val 55000"/>
            <a:gd name="adj2" fmla="val 45000"/>
          </a:avLst>
        </a:prstGeom>
        <a:solidFill>
          <a:schemeClr val="accent5">
            <a:tint val="40000"/>
            <a:alpha val="90000"/>
            <a:hueOff val="-5370241"/>
            <a:satOff val="24126"/>
            <a:lumOff val="1658"/>
            <a:alphaOff val="0"/>
          </a:schemeClr>
        </a:solidFill>
        <a:ln w="12700" cap="flat" cmpd="sng" algn="ctr">
          <a:solidFill>
            <a:schemeClr val="accent5">
              <a:tint val="40000"/>
              <a:alpha val="90000"/>
              <a:hueOff val="0"/>
              <a:satOff val="0"/>
              <a:lumOff val="0"/>
              <a:alphaOff val="0"/>
            </a:schemeClr>
          </a:solidFill>
          <a:prstDash val="solid"/>
        </a:ln>
        <a:effectLst>
          <a:outerShdw blurRad="50800" dist="20000" dir="5400000" rotWithShape="0">
            <a:srgbClr val="000000">
              <a:alpha val="42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3180" tIns="43180" rIns="43180" bIns="43180" numCol="1" spcCol="1270" anchor="ctr" anchorCtr="0">
          <a:noAutofit/>
        </a:bodyPr>
        <a:lstStyle/>
        <a:p>
          <a:pPr lvl="0" algn="ctr" defTabSz="1511300">
            <a:lnSpc>
              <a:spcPct val="90000"/>
            </a:lnSpc>
            <a:spcBef>
              <a:spcPct val="0"/>
            </a:spcBef>
            <a:spcAft>
              <a:spcPct val="35000"/>
            </a:spcAft>
          </a:pPr>
          <a:endParaRPr lang="es-EC" sz="3400" kern="1200" dirty="0"/>
        </a:p>
      </dsp:txBody>
      <dsp:txXfrm>
        <a:off x="6426652" y="2221590"/>
        <a:ext cx="407766" cy="557899"/>
      </dsp:txXfrm>
    </dsp:sp>
    <dsp:sp modelId="{5CA1DC27-ECE4-435A-9310-B411E53A75B5}">
      <dsp:nvSpPr>
        <dsp:cNvPr id="0" name=""/>
        <dsp:cNvSpPr/>
      </dsp:nvSpPr>
      <dsp:spPr>
        <a:xfrm>
          <a:off x="6792804" y="3569580"/>
          <a:ext cx="741394" cy="741394"/>
        </a:xfrm>
        <a:prstGeom prst="downArrow">
          <a:avLst>
            <a:gd name="adj1" fmla="val 55000"/>
            <a:gd name="adj2" fmla="val 45000"/>
          </a:avLst>
        </a:prstGeom>
        <a:solidFill>
          <a:schemeClr val="accent5">
            <a:tint val="40000"/>
            <a:alpha val="90000"/>
            <a:hueOff val="-10740482"/>
            <a:satOff val="48253"/>
            <a:lumOff val="3317"/>
            <a:alphaOff val="0"/>
          </a:schemeClr>
        </a:solidFill>
        <a:ln w="12700" cap="flat" cmpd="sng" algn="ctr">
          <a:solidFill>
            <a:schemeClr val="accent5">
              <a:tint val="40000"/>
              <a:alpha val="90000"/>
              <a:hueOff val="0"/>
              <a:satOff val="0"/>
              <a:lumOff val="0"/>
              <a:alphaOff val="0"/>
            </a:schemeClr>
          </a:solidFill>
          <a:prstDash val="solid"/>
        </a:ln>
        <a:effectLst>
          <a:outerShdw blurRad="50800" dist="20000" dir="5400000" rotWithShape="0">
            <a:srgbClr val="000000">
              <a:alpha val="42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3180" tIns="43180" rIns="43180" bIns="43180" numCol="1" spcCol="1270" anchor="ctr" anchorCtr="0">
          <a:noAutofit/>
        </a:bodyPr>
        <a:lstStyle/>
        <a:p>
          <a:pPr lvl="0" algn="ctr" defTabSz="1511300">
            <a:lnSpc>
              <a:spcPct val="90000"/>
            </a:lnSpc>
            <a:spcBef>
              <a:spcPct val="0"/>
            </a:spcBef>
            <a:spcAft>
              <a:spcPct val="35000"/>
            </a:spcAft>
          </a:pPr>
          <a:endParaRPr lang="es-EC" sz="3400" kern="1200" dirty="0"/>
        </a:p>
      </dsp:txBody>
      <dsp:txXfrm>
        <a:off x="6959618" y="3569580"/>
        <a:ext cx="407766" cy="55789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BB0430-28C0-4D4B-A805-6AF1ADD87E95}">
      <dsp:nvSpPr>
        <dsp:cNvPr id="0" name=""/>
        <dsp:cNvSpPr/>
      </dsp:nvSpPr>
      <dsp:spPr>
        <a:xfrm>
          <a:off x="2451664" y="0"/>
          <a:ext cx="2632830" cy="1728193"/>
        </a:xfrm>
        <a:prstGeom prst="trapezoid">
          <a:avLst>
            <a:gd name="adj" fmla="val 79816"/>
          </a:avLst>
        </a:prstGeom>
        <a:gradFill rotWithShape="0">
          <a:gsLst>
            <a:gs pos="0">
              <a:schemeClr val="accent3">
                <a:hueOff val="0"/>
                <a:satOff val="0"/>
                <a:lumOff val="0"/>
                <a:alphaOff val="0"/>
                <a:shade val="63000"/>
                <a:satMod val="165000"/>
              </a:schemeClr>
            </a:gs>
            <a:gs pos="30000">
              <a:schemeClr val="accent3">
                <a:hueOff val="0"/>
                <a:satOff val="0"/>
                <a:lumOff val="0"/>
                <a:alphaOff val="0"/>
                <a:shade val="58000"/>
                <a:satMod val="165000"/>
              </a:schemeClr>
            </a:gs>
            <a:gs pos="75000">
              <a:schemeClr val="accent3">
                <a:hueOff val="0"/>
                <a:satOff val="0"/>
                <a:lumOff val="0"/>
                <a:alphaOff val="0"/>
                <a:shade val="30000"/>
                <a:satMod val="175000"/>
              </a:schemeClr>
            </a:gs>
            <a:gs pos="100000">
              <a:schemeClr val="accent3">
                <a:hueOff val="0"/>
                <a:satOff val="0"/>
                <a:lumOff val="0"/>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just" defTabSz="533400">
            <a:lnSpc>
              <a:spcPct val="90000"/>
            </a:lnSpc>
            <a:spcBef>
              <a:spcPct val="0"/>
            </a:spcBef>
            <a:spcAft>
              <a:spcPct val="35000"/>
            </a:spcAft>
          </a:pPr>
          <a:r>
            <a:rPr lang="es-ES" sz="1200" kern="1200" dirty="0" smtClean="0">
              <a:solidFill>
                <a:schemeClr val="tx1"/>
              </a:solidFill>
              <a:latin typeface="Arial" panose="020B0604020202020204" pitchFamily="34" charset="0"/>
              <a:cs typeface="Arial" panose="020B0604020202020204" pitchFamily="34" charset="0"/>
            </a:rPr>
            <a:t>- Análisis técnico de vulnerabilidad </a:t>
          </a:r>
          <a:r>
            <a:rPr lang="es-EC" sz="1200" kern="1200" dirty="0" smtClean="0">
              <a:solidFill>
                <a:schemeClr val="tx1"/>
              </a:solidFill>
              <a:latin typeface="Arial" pitchFamily="34" charset="0"/>
              <a:cs typeface="Arial" pitchFamily="34" charset="0"/>
            </a:rPr>
            <a:t> </a:t>
          </a:r>
        </a:p>
        <a:p>
          <a:pPr lvl="0" algn="just" defTabSz="533400">
            <a:lnSpc>
              <a:spcPct val="90000"/>
            </a:lnSpc>
            <a:spcBef>
              <a:spcPct val="0"/>
            </a:spcBef>
            <a:spcAft>
              <a:spcPct val="35000"/>
            </a:spcAft>
          </a:pPr>
          <a:r>
            <a:rPr lang="es-EC" sz="1200" kern="1200" dirty="0" smtClean="0">
              <a:solidFill>
                <a:schemeClr val="tx1"/>
              </a:solidFill>
              <a:latin typeface="Arial" pitchFamily="34" charset="0"/>
              <a:cs typeface="Arial" pitchFamily="34" charset="0"/>
            </a:rPr>
            <a:t>- Detectar los puntos críticos.</a:t>
          </a:r>
        </a:p>
        <a:p>
          <a:pPr lvl="0" algn="just" defTabSz="533400">
            <a:lnSpc>
              <a:spcPct val="90000"/>
            </a:lnSpc>
            <a:spcBef>
              <a:spcPct val="0"/>
            </a:spcBef>
            <a:spcAft>
              <a:spcPct val="35000"/>
            </a:spcAft>
          </a:pPr>
          <a:r>
            <a:rPr lang="es-EC" sz="1200" kern="1200" dirty="0" smtClean="0">
              <a:solidFill>
                <a:schemeClr val="tx1"/>
              </a:solidFill>
              <a:latin typeface="Arial" pitchFamily="34" charset="0"/>
              <a:cs typeface="Arial" pitchFamily="34" charset="0"/>
            </a:rPr>
            <a:t>- Identificar las acciones de prevención y mitigación </a:t>
          </a:r>
        </a:p>
        <a:p>
          <a:pPr lvl="0" algn="just" defTabSz="533400">
            <a:lnSpc>
              <a:spcPct val="90000"/>
            </a:lnSpc>
            <a:spcBef>
              <a:spcPct val="0"/>
            </a:spcBef>
            <a:spcAft>
              <a:spcPct val="35000"/>
            </a:spcAft>
          </a:pPr>
          <a:r>
            <a:rPr lang="es-EC" sz="1200" kern="1200" dirty="0" smtClean="0">
              <a:solidFill>
                <a:schemeClr val="tx1"/>
              </a:solidFill>
              <a:latin typeface="Arial" pitchFamily="34" charset="0"/>
              <a:cs typeface="Arial" pitchFamily="34" charset="0"/>
            </a:rPr>
            <a:t>- Establecer sugerencias y/o recomendaciones</a:t>
          </a:r>
        </a:p>
        <a:p>
          <a:pPr lvl="0" algn="just" defTabSz="533400">
            <a:lnSpc>
              <a:spcPct val="90000"/>
            </a:lnSpc>
            <a:spcBef>
              <a:spcPct val="0"/>
            </a:spcBef>
            <a:spcAft>
              <a:spcPct val="35000"/>
            </a:spcAft>
          </a:pPr>
          <a:r>
            <a:rPr lang="es-EC" sz="1200" kern="1200" dirty="0" smtClean="0">
              <a:solidFill>
                <a:schemeClr val="tx1"/>
              </a:solidFill>
              <a:latin typeface="Arial" pitchFamily="34" charset="0"/>
              <a:cs typeface="Arial" pitchFamily="34" charset="0"/>
            </a:rPr>
            <a:t>- Fortalecer las áreas estratégicas vulnerables.</a:t>
          </a:r>
          <a:endParaRPr lang="es-EC" sz="1200" kern="1200" dirty="0">
            <a:solidFill>
              <a:schemeClr val="tx1"/>
            </a:solidFill>
            <a:latin typeface="Arial" pitchFamily="34" charset="0"/>
            <a:cs typeface="Arial" pitchFamily="34" charset="0"/>
          </a:endParaRPr>
        </a:p>
      </dsp:txBody>
      <dsp:txXfrm>
        <a:off x="2451664" y="0"/>
        <a:ext cx="2632830" cy="1728193"/>
      </dsp:txXfrm>
    </dsp:sp>
    <dsp:sp modelId="{E7191644-2176-4BFD-8544-A17C2C664C86}">
      <dsp:nvSpPr>
        <dsp:cNvPr id="0" name=""/>
        <dsp:cNvSpPr/>
      </dsp:nvSpPr>
      <dsp:spPr>
        <a:xfrm>
          <a:off x="1347791" y="1728193"/>
          <a:ext cx="4840577" cy="1264588"/>
        </a:xfrm>
        <a:prstGeom prst="trapezoid">
          <a:avLst>
            <a:gd name="adj" fmla="val 79816"/>
          </a:avLst>
        </a:prstGeom>
        <a:gradFill rotWithShape="0">
          <a:gsLst>
            <a:gs pos="0">
              <a:schemeClr val="accent3">
                <a:hueOff val="5625132"/>
                <a:satOff val="-8440"/>
                <a:lumOff val="-1373"/>
                <a:alphaOff val="0"/>
                <a:shade val="63000"/>
                <a:satMod val="165000"/>
              </a:schemeClr>
            </a:gs>
            <a:gs pos="30000">
              <a:schemeClr val="accent3">
                <a:hueOff val="5625132"/>
                <a:satOff val="-8440"/>
                <a:lumOff val="-1373"/>
                <a:alphaOff val="0"/>
                <a:shade val="58000"/>
                <a:satMod val="165000"/>
              </a:schemeClr>
            </a:gs>
            <a:gs pos="75000">
              <a:schemeClr val="accent3">
                <a:hueOff val="5625132"/>
                <a:satOff val="-8440"/>
                <a:lumOff val="-1373"/>
                <a:alphaOff val="0"/>
                <a:shade val="30000"/>
                <a:satMod val="175000"/>
              </a:schemeClr>
            </a:gs>
            <a:gs pos="100000">
              <a:schemeClr val="accent3">
                <a:hueOff val="5625132"/>
                <a:satOff val="-8440"/>
                <a:lumOff val="-1373"/>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EC" sz="1400" kern="1200" dirty="0" smtClean="0">
              <a:solidFill>
                <a:srgbClr val="FF0000"/>
              </a:solidFill>
              <a:latin typeface="Arial" pitchFamily="34" charset="0"/>
              <a:cs typeface="Arial" pitchFamily="34" charset="0"/>
            </a:rPr>
            <a:t>Mediante el mejoramiento del Plan de Protección y Seguridad Física del Puerto de Manta </a:t>
          </a:r>
        </a:p>
        <a:p>
          <a:pPr lvl="0" algn="ctr" defTabSz="622300">
            <a:lnSpc>
              <a:spcPct val="90000"/>
            </a:lnSpc>
            <a:spcBef>
              <a:spcPct val="0"/>
            </a:spcBef>
            <a:spcAft>
              <a:spcPct val="35000"/>
            </a:spcAft>
          </a:pPr>
          <a:r>
            <a:rPr lang="es-EC" sz="1400" kern="1200" dirty="0" smtClean="0">
              <a:solidFill>
                <a:schemeClr val="tx1"/>
              </a:solidFill>
              <a:latin typeface="Arial" pitchFamily="34" charset="0"/>
              <a:cs typeface="Arial" pitchFamily="34" charset="0"/>
            </a:rPr>
            <a:t>(Que permita la </a:t>
          </a:r>
          <a:r>
            <a:rPr lang="es-EC" sz="1400" kern="1200" dirty="0" smtClean="0">
              <a:latin typeface="Arial" pitchFamily="34" charset="0"/>
              <a:cs typeface="Arial" pitchFamily="34" charset="0"/>
            </a:rPr>
            <a:t>aplicación de instrumentos o regulaciones vinculantes)</a:t>
          </a:r>
          <a:endParaRPr lang="es-EC" sz="1400" kern="1200" dirty="0">
            <a:latin typeface="Arial" pitchFamily="34" charset="0"/>
            <a:cs typeface="Arial" pitchFamily="34" charset="0"/>
          </a:endParaRPr>
        </a:p>
      </dsp:txBody>
      <dsp:txXfrm>
        <a:off x="2194892" y="1728193"/>
        <a:ext cx="3146375" cy="1264588"/>
      </dsp:txXfrm>
    </dsp:sp>
    <dsp:sp modelId="{27FB8505-CD17-4CF4-AC06-CC2D0B2093DE}">
      <dsp:nvSpPr>
        <dsp:cNvPr id="0" name=""/>
        <dsp:cNvSpPr/>
      </dsp:nvSpPr>
      <dsp:spPr>
        <a:xfrm>
          <a:off x="0" y="2992782"/>
          <a:ext cx="7536160" cy="1728193"/>
        </a:xfrm>
        <a:prstGeom prst="trapezoid">
          <a:avLst>
            <a:gd name="adj" fmla="val 79816"/>
          </a:avLst>
        </a:prstGeom>
        <a:gradFill rotWithShape="0">
          <a:gsLst>
            <a:gs pos="0">
              <a:schemeClr val="accent3">
                <a:hueOff val="11250264"/>
                <a:satOff val="-16880"/>
                <a:lumOff val="-2745"/>
                <a:alphaOff val="0"/>
                <a:shade val="63000"/>
                <a:satMod val="165000"/>
              </a:schemeClr>
            </a:gs>
            <a:gs pos="30000">
              <a:schemeClr val="accent3">
                <a:hueOff val="11250264"/>
                <a:satOff val="-16880"/>
                <a:lumOff val="-2745"/>
                <a:alphaOff val="0"/>
                <a:shade val="58000"/>
                <a:satMod val="165000"/>
              </a:schemeClr>
            </a:gs>
            <a:gs pos="75000">
              <a:schemeClr val="accent3">
                <a:hueOff val="11250264"/>
                <a:satOff val="-16880"/>
                <a:lumOff val="-2745"/>
                <a:alphaOff val="0"/>
                <a:shade val="30000"/>
                <a:satMod val="175000"/>
              </a:schemeClr>
            </a:gs>
            <a:gs pos="100000">
              <a:schemeClr val="accent3">
                <a:hueOff val="11250264"/>
                <a:satOff val="-16880"/>
                <a:lumOff val="-2745"/>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EC" sz="1400" kern="1200" dirty="0" smtClean="0">
              <a:latin typeface="Arial" pitchFamily="34" charset="0"/>
              <a:cs typeface="Arial" pitchFamily="34" charset="0"/>
            </a:rPr>
            <a:t>La propuesta a diseñar permitirá:</a:t>
          </a:r>
        </a:p>
        <a:p>
          <a:pPr lvl="0" algn="ctr" defTabSz="622300">
            <a:lnSpc>
              <a:spcPct val="90000"/>
            </a:lnSpc>
            <a:spcBef>
              <a:spcPct val="0"/>
            </a:spcBef>
            <a:spcAft>
              <a:spcPct val="35000"/>
            </a:spcAft>
          </a:pPr>
          <a:r>
            <a:rPr lang="es-EC" sz="1400" kern="1200" dirty="0" smtClean="0">
              <a:latin typeface="Arial" pitchFamily="34" charset="0"/>
              <a:cs typeface="Arial" pitchFamily="34" charset="0"/>
            </a:rPr>
            <a:t>Brindar recomendaciones oportunas para la toma de las decisiones respectivas por parte de los Directivos del Puerto </a:t>
          </a:r>
        </a:p>
        <a:p>
          <a:pPr lvl="0" algn="ctr" defTabSz="622300">
            <a:lnSpc>
              <a:spcPct val="90000"/>
            </a:lnSpc>
            <a:spcBef>
              <a:spcPct val="0"/>
            </a:spcBef>
            <a:spcAft>
              <a:spcPct val="35000"/>
            </a:spcAft>
          </a:pPr>
          <a:r>
            <a:rPr lang="es-EC" sz="1400" kern="1200" dirty="0" smtClean="0">
              <a:latin typeface="Arial" pitchFamily="34" charset="0"/>
              <a:cs typeface="Arial" pitchFamily="34" charset="0"/>
            </a:rPr>
            <a:t>para solucionar las </a:t>
          </a:r>
          <a:r>
            <a:rPr lang="es-EC" sz="1400" b="1" u="sng" kern="1200" dirty="0" smtClean="0">
              <a:latin typeface="Arial" pitchFamily="34" charset="0"/>
              <a:cs typeface="Arial" pitchFamily="34" charset="0"/>
            </a:rPr>
            <a:t>debilidades y vulnerabilidades </a:t>
          </a:r>
          <a:r>
            <a:rPr lang="es-EC" sz="1400" kern="1200" dirty="0" smtClean="0">
              <a:latin typeface="Arial" pitchFamily="34" charset="0"/>
              <a:cs typeface="Arial" pitchFamily="34" charset="0"/>
            </a:rPr>
            <a:t>del Puerto de Manta. </a:t>
          </a:r>
          <a:endParaRPr lang="es-EC" sz="1400" kern="1200" dirty="0">
            <a:latin typeface="Arial" pitchFamily="34" charset="0"/>
            <a:cs typeface="Arial" pitchFamily="34" charset="0"/>
          </a:endParaRPr>
        </a:p>
      </dsp:txBody>
      <dsp:txXfrm>
        <a:off x="1318827" y="2992782"/>
        <a:ext cx="4898504" cy="172819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FCBAE6-B9FA-455D-8F83-8FD993015F96}">
      <dsp:nvSpPr>
        <dsp:cNvPr id="0" name=""/>
        <dsp:cNvSpPr/>
      </dsp:nvSpPr>
      <dsp:spPr>
        <a:xfrm>
          <a:off x="0" y="0"/>
          <a:ext cx="7764809" cy="1080120"/>
        </a:xfrm>
        <a:prstGeom prst="roundRect">
          <a:avLst>
            <a:gd name="adj" fmla="val 10000"/>
          </a:avLst>
        </a:prstGeom>
        <a:gradFill rotWithShape="0">
          <a:gsLst>
            <a:gs pos="0">
              <a:schemeClr val="accent4">
                <a:hueOff val="0"/>
                <a:satOff val="0"/>
                <a:lumOff val="0"/>
                <a:alphaOff val="0"/>
                <a:shade val="63000"/>
                <a:satMod val="165000"/>
              </a:schemeClr>
            </a:gs>
            <a:gs pos="30000">
              <a:schemeClr val="accent4">
                <a:hueOff val="0"/>
                <a:satOff val="0"/>
                <a:lumOff val="0"/>
                <a:alphaOff val="0"/>
                <a:shade val="58000"/>
                <a:satMod val="165000"/>
              </a:schemeClr>
            </a:gs>
            <a:gs pos="75000">
              <a:schemeClr val="accent4">
                <a:hueOff val="0"/>
                <a:satOff val="0"/>
                <a:lumOff val="0"/>
                <a:alphaOff val="0"/>
                <a:shade val="30000"/>
                <a:satMod val="175000"/>
              </a:schemeClr>
            </a:gs>
            <a:gs pos="100000">
              <a:schemeClr val="accent4">
                <a:hueOff val="0"/>
                <a:satOff val="0"/>
                <a:lumOff val="0"/>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just" defTabSz="622300">
            <a:lnSpc>
              <a:spcPct val="90000"/>
            </a:lnSpc>
            <a:spcBef>
              <a:spcPct val="0"/>
            </a:spcBef>
            <a:spcAft>
              <a:spcPct val="35000"/>
            </a:spcAft>
          </a:pPr>
          <a:endParaRPr lang="es-EC" sz="1400" b="1" kern="1200" dirty="0" smtClean="0">
            <a:solidFill>
              <a:schemeClr val="bg1"/>
            </a:solidFill>
            <a:latin typeface="Arial" pitchFamily="34" charset="0"/>
            <a:cs typeface="Arial" pitchFamily="34" charset="0"/>
          </a:endParaRPr>
        </a:p>
        <a:p>
          <a:pPr lvl="0" algn="just" defTabSz="622300">
            <a:lnSpc>
              <a:spcPct val="90000"/>
            </a:lnSpc>
            <a:spcBef>
              <a:spcPct val="0"/>
            </a:spcBef>
            <a:spcAft>
              <a:spcPct val="35000"/>
            </a:spcAft>
          </a:pPr>
          <a:r>
            <a:rPr lang="es-EC" sz="1400" b="1" kern="1200" dirty="0" smtClean="0">
              <a:solidFill>
                <a:srgbClr val="FFFF00"/>
              </a:solidFill>
              <a:latin typeface="Arial" pitchFamily="34" charset="0"/>
              <a:cs typeface="Arial" pitchFamily="34" charset="0"/>
            </a:rPr>
            <a:t>A pesar de existir y ejecutar algunas directrices para la seguridad  y protección del Puerto de Manta, se evidencia una seguridad deficiente, </a:t>
          </a:r>
          <a:r>
            <a:rPr lang="es-EC" sz="1400" b="1" kern="1200" dirty="0" smtClean="0">
              <a:solidFill>
                <a:schemeClr val="bg1"/>
              </a:solidFill>
              <a:latin typeface="Arial" pitchFamily="34" charset="0"/>
              <a:cs typeface="Arial" pitchFamily="34" charset="0"/>
            </a:rPr>
            <a:t>(materializado en el fácil acceso de personas ajenas a las instalaciones de la institución) lo que incrementa las vulnerabilidades del Puerto, por lo que es necesario:</a:t>
          </a:r>
        </a:p>
        <a:p>
          <a:pPr lvl="0" algn="just" defTabSz="622300">
            <a:lnSpc>
              <a:spcPct val="90000"/>
            </a:lnSpc>
            <a:spcBef>
              <a:spcPct val="0"/>
            </a:spcBef>
            <a:spcAft>
              <a:spcPct val="35000"/>
            </a:spcAft>
          </a:pPr>
          <a:endParaRPr lang="es-EC" sz="1400" kern="1200" dirty="0">
            <a:solidFill>
              <a:schemeClr val="bg1"/>
            </a:solidFill>
            <a:latin typeface="Arial" pitchFamily="34" charset="0"/>
            <a:cs typeface="Arial" pitchFamily="34" charset="0"/>
          </a:endParaRPr>
        </a:p>
      </dsp:txBody>
      <dsp:txXfrm>
        <a:off x="31636" y="31636"/>
        <a:ext cx="7701537" cy="101684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FD3D8E-EA8A-4665-8CC3-58E2935D9469}">
      <dsp:nvSpPr>
        <dsp:cNvPr id="0" name=""/>
        <dsp:cNvSpPr/>
      </dsp:nvSpPr>
      <dsp:spPr>
        <a:xfrm>
          <a:off x="0" y="0"/>
          <a:ext cx="7467600" cy="1532419"/>
        </a:xfrm>
        <a:prstGeom prst="rect">
          <a:avLst/>
        </a:prstGeom>
        <a:gradFill rotWithShape="0">
          <a:gsLst>
            <a:gs pos="0">
              <a:schemeClr val="accent5">
                <a:hueOff val="0"/>
                <a:satOff val="0"/>
                <a:lumOff val="0"/>
                <a:alphaOff val="0"/>
                <a:shade val="63000"/>
                <a:satMod val="165000"/>
              </a:schemeClr>
            </a:gs>
            <a:gs pos="30000">
              <a:schemeClr val="accent5">
                <a:hueOff val="0"/>
                <a:satOff val="0"/>
                <a:lumOff val="0"/>
                <a:alphaOff val="0"/>
                <a:shade val="58000"/>
                <a:satMod val="165000"/>
              </a:schemeClr>
            </a:gs>
            <a:gs pos="75000">
              <a:schemeClr val="accent5">
                <a:hueOff val="0"/>
                <a:satOff val="0"/>
                <a:lumOff val="0"/>
                <a:alphaOff val="0"/>
                <a:shade val="30000"/>
                <a:satMod val="175000"/>
              </a:schemeClr>
            </a:gs>
            <a:gs pos="100000">
              <a:schemeClr val="accent5">
                <a:hueOff val="0"/>
                <a:satOff val="0"/>
                <a:lumOff val="0"/>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s-EC" sz="2400" kern="1200" dirty="0" smtClean="0">
              <a:latin typeface="Arial" pitchFamily="34" charset="0"/>
              <a:cs typeface="Arial" pitchFamily="34" charset="0"/>
            </a:rPr>
            <a:t>GENERAL</a:t>
          </a:r>
          <a:endParaRPr lang="en-US" sz="2400" kern="1200" dirty="0">
            <a:latin typeface="Arial" pitchFamily="34" charset="0"/>
            <a:cs typeface="Arial" pitchFamily="34" charset="0"/>
          </a:endParaRPr>
        </a:p>
      </dsp:txBody>
      <dsp:txXfrm>
        <a:off x="0" y="0"/>
        <a:ext cx="7467600" cy="827506"/>
      </dsp:txXfrm>
    </dsp:sp>
    <dsp:sp modelId="{798060DE-0D08-44C5-84FC-FABE6A474D4A}">
      <dsp:nvSpPr>
        <dsp:cNvPr id="0" name=""/>
        <dsp:cNvSpPr/>
      </dsp:nvSpPr>
      <dsp:spPr>
        <a:xfrm>
          <a:off x="0" y="571741"/>
          <a:ext cx="7467600" cy="1156014"/>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ln>
        <a:effectLst>
          <a:outerShdw blurRad="50800" dist="20000" dir="5400000" rotWithShape="0">
            <a:srgbClr val="000000">
              <a:alpha val="42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42240" tIns="25400" rIns="142240" bIns="25400" numCol="1" spcCol="1270" anchor="ctr" anchorCtr="0">
          <a:noAutofit/>
        </a:bodyPr>
        <a:lstStyle/>
        <a:p>
          <a:pPr lvl="0" algn="just" defTabSz="889000">
            <a:lnSpc>
              <a:spcPct val="90000"/>
            </a:lnSpc>
            <a:spcBef>
              <a:spcPct val="0"/>
            </a:spcBef>
            <a:spcAft>
              <a:spcPct val="35000"/>
            </a:spcAft>
          </a:pPr>
          <a:r>
            <a:rPr lang="es-EC" sz="2000" kern="1200" dirty="0" smtClean="0">
              <a:latin typeface="Arial" pitchFamily="34" charset="0"/>
              <a:cs typeface="Arial" pitchFamily="34" charset="0"/>
            </a:rPr>
            <a:t>Proponer un Plan de Protección y Seguridad para el Puerto de Manta, que permita identificar, analizar, gestionar y prevenir riesgos de origen natural y antrópico desde la concepción de seguridad física.                                                          </a:t>
          </a:r>
          <a:endParaRPr lang="en-US" sz="2000" kern="1200" dirty="0">
            <a:latin typeface="Arial" pitchFamily="34" charset="0"/>
            <a:cs typeface="Arial" pitchFamily="34" charset="0"/>
          </a:endParaRPr>
        </a:p>
      </dsp:txBody>
      <dsp:txXfrm>
        <a:off x="0" y="571741"/>
        <a:ext cx="7467600" cy="115601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FD3D8E-EA8A-4665-8CC3-58E2935D9469}">
      <dsp:nvSpPr>
        <dsp:cNvPr id="0" name=""/>
        <dsp:cNvSpPr/>
      </dsp:nvSpPr>
      <dsp:spPr>
        <a:xfrm>
          <a:off x="0" y="0"/>
          <a:ext cx="7416824" cy="3240358"/>
        </a:xfrm>
        <a:prstGeom prst="rect">
          <a:avLst/>
        </a:prstGeom>
        <a:gradFill rotWithShape="0">
          <a:gsLst>
            <a:gs pos="0">
              <a:schemeClr val="accent4">
                <a:hueOff val="0"/>
                <a:satOff val="0"/>
                <a:lumOff val="0"/>
                <a:alphaOff val="0"/>
                <a:shade val="63000"/>
                <a:satMod val="165000"/>
              </a:schemeClr>
            </a:gs>
            <a:gs pos="30000">
              <a:schemeClr val="accent4">
                <a:hueOff val="0"/>
                <a:satOff val="0"/>
                <a:lumOff val="0"/>
                <a:alphaOff val="0"/>
                <a:shade val="58000"/>
                <a:satMod val="165000"/>
              </a:schemeClr>
            </a:gs>
            <a:gs pos="75000">
              <a:schemeClr val="accent4">
                <a:hueOff val="0"/>
                <a:satOff val="0"/>
                <a:lumOff val="0"/>
                <a:alphaOff val="0"/>
                <a:shade val="30000"/>
                <a:satMod val="175000"/>
              </a:schemeClr>
            </a:gs>
            <a:gs pos="100000">
              <a:schemeClr val="accent4">
                <a:hueOff val="0"/>
                <a:satOff val="0"/>
                <a:lumOff val="0"/>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s-EC" sz="2400" kern="1200" dirty="0" smtClean="0">
              <a:latin typeface="Arial" pitchFamily="34" charset="0"/>
              <a:cs typeface="Arial" pitchFamily="34" charset="0"/>
            </a:rPr>
            <a:t>ESPECÍFICOS</a:t>
          </a:r>
          <a:endParaRPr lang="en-US" sz="2400" kern="1200" dirty="0">
            <a:latin typeface="Arial" pitchFamily="34" charset="0"/>
            <a:cs typeface="Arial" pitchFamily="34" charset="0"/>
          </a:endParaRPr>
        </a:p>
      </dsp:txBody>
      <dsp:txXfrm>
        <a:off x="0" y="0"/>
        <a:ext cx="7416824" cy="1749793"/>
      </dsp:txXfrm>
    </dsp:sp>
    <dsp:sp modelId="{7B250F96-32F4-4B27-91DD-01210BF8D80B}">
      <dsp:nvSpPr>
        <dsp:cNvPr id="0" name=""/>
        <dsp:cNvSpPr/>
      </dsp:nvSpPr>
      <dsp:spPr>
        <a:xfrm>
          <a:off x="3621" y="1240057"/>
          <a:ext cx="2469860" cy="1999113"/>
        </a:xfrm>
        <a:prstGeom prst="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lvl="0" algn="just" defTabSz="622300">
            <a:lnSpc>
              <a:spcPct val="90000"/>
            </a:lnSpc>
            <a:spcBef>
              <a:spcPct val="0"/>
            </a:spcBef>
            <a:spcAft>
              <a:spcPct val="35000"/>
            </a:spcAft>
          </a:pPr>
          <a:r>
            <a:rPr lang="es-EC" sz="1400" kern="1200" dirty="0" smtClean="0">
              <a:latin typeface="Arial" pitchFamily="34" charset="0"/>
              <a:cs typeface="Arial" pitchFamily="34" charset="0"/>
            </a:rPr>
            <a:t>Desarrollar un diagnóstico del Plan de seguridad física del Puerto de Manta</a:t>
          </a:r>
          <a:endParaRPr lang="en-US" sz="1400" kern="1200" dirty="0">
            <a:latin typeface="Arial" pitchFamily="34" charset="0"/>
            <a:cs typeface="Arial" pitchFamily="34" charset="0"/>
          </a:endParaRPr>
        </a:p>
      </dsp:txBody>
      <dsp:txXfrm>
        <a:off x="3621" y="1240057"/>
        <a:ext cx="2469860" cy="1999113"/>
      </dsp:txXfrm>
    </dsp:sp>
    <dsp:sp modelId="{BA4EA397-9FEE-419F-8D1A-993316CEED27}">
      <dsp:nvSpPr>
        <dsp:cNvPr id="0" name=""/>
        <dsp:cNvSpPr/>
      </dsp:nvSpPr>
      <dsp:spPr>
        <a:xfrm>
          <a:off x="2473481" y="1240057"/>
          <a:ext cx="2469860" cy="1999113"/>
        </a:xfrm>
        <a:prstGeom prst="rect">
          <a:avLst/>
        </a:prstGeom>
        <a:solidFill>
          <a:schemeClr val="accent4">
            <a:tint val="40000"/>
            <a:alpha val="90000"/>
            <a:hueOff val="-1972853"/>
            <a:satOff val="11079"/>
            <a:lumOff val="704"/>
            <a:alphaOff val="0"/>
          </a:schemeClr>
        </a:solidFill>
        <a:ln w="12700" cap="flat" cmpd="sng" algn="ctr">
          <a:solidFill>
            <a:schemeClr val="accent4">
              <a:tint val="40000"/>
              <a:alpha val="90000"/>
              <a:hueOff val="-1972853"/>
              <a:satOff val="11079"/>
              <a:lumOff val="704"/>
              <a:alphaOff val="0"/>
            </a:schemeClr>
          </a:solidFill>
          <a:prstDash val="solid"/>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lvl="0" algn="just" defTabSz="622300">
            <a:lnSpc>
              <a:spcPct val="90000"/>
            </a:lnSpc>
            <a:spcBef>
              <a:spcPct val="0"/>
            </a:spcBef>
            <a:spcAft>
              <a:spcPct val="35000"/>
            </a:spcAft>
          </a:pPr>
          <a:r>
            <a:rPr lang="es-EC" sz="1400" kern="1200" dirty="0" smtClean="0">
              <a:latin typeface="Arial" pitchFamily="34" charset="0"/>
              <a:cs typeface="Arial" pitchFamily="34" charset="0"/>
            </a:rPr>
            <a:t>Identificar y analizar los riesgos (</a:t>
          </a:r>
          <a:r>
            <a:rPr lang="es-EC" sz="1400" b="1" kern="1200" dirty="0" smtClean="0">
              <a:solidFill>
                <a:schemeClr val="tx1"/>
              </a:solidFill>
              <a:latin typeface="Arial" pitchFamily="34" charset="0"/>
              <a:cs typeface="Arial" pitchFamily="34" charset="0"/>
            </a:rPr>
            <a:t>posibles tsunamis y actividades de narcotráfico</a:t>
          </a:r>
          <a:r>
            <a:rPr lang="es-EC" sz="1400" kern="1200" dirty="0" smtClean="0">
              <a:latin typeface="Arial" pitchFamily="34" charset="0"/>
              <a:cs typeface="Arial" pitchFamily="34" charset="0"/>
            </a:rPr>
            <a:t>)  existentes en el Puerto de Manta. </a:t>
          </a:r>
          <a:r>
            <a:rPr lang="es-ES" sz="1400" kern="1200" dirty="0" smtClean="0">
              <a:latin typeface="Arial" pitchFamily="34" charset="0"/>
              <a:cs typeface="Arial" pitchFamily="34" charset="0"/>
            </a:rPr>
            <a:t>.</a:t>
          </a:r>
          <a:endParaRPr lang="en-US" sz="1400" kern="1200" dirty="0">
            <a:latin typeface="Arial" pitchFamily="34" charset="0"/>
            <a:cs typeface="Arial" pitchFamily="34" charset="0"/>
          </a:endParaRPr>
        </a:p>
      </dsp:txBody>
      <dsp:txXfrm>
        <a:off x="2473481" y="1240057"/>
        <a:ext cx="2469860" cy="1999113"/>
      </dsp:txXfrm>
    </dsp:sp>
    <dsp:sp modelId="{39320AE9-245C-4A1C-BA98-5751A4C71294}">
      <dsp:nvSpPr>
        <dsp:cNvPr id="0" name=""/>
        <dsp:cNvSpPr/>
      </dsp:nvSpPr>
      <dsp:spPr>
        <a:xfrm>
          <a:off x="4943342" y="1240057"/>
          <a:ext cx="2469860" cy="1999113"/>
        </a:xfrm>
        <a:prstGeom prst="rect">
          <a:avLst/>
        </a:prstGeom>
        <a:solidFill>
          <a:schemeClr val="accent4">
            <a:tint val="40000"/>
            <a:alpha val="90000"/>
            <a:hueOff val="-3945706"/>
            <a:satOff val="22157"/>
            <a:lumOff val="1408"/>
            <a:alphaOff val="0"/>
          </a:schemeClr>
        </a:solidFill>
        <a:ln w="12700" cap="flat" cmpd="sng" algn="ctr">
          <a:solidFill>
            <a:schemeClr val="accent4">
              <a:tint val="40000"/>
              <a:alpha val="90000"/>
              <a:hueOff val="-3945706"/>
              <a:satOff val="22157"/>
              <a:lumOff val="1408"/>
              <a:alphaOff val="0"/>
            </a:schemeClr>
          </a:solidFill>
          <a:prstDash val="solid"/>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lvl="0" algn="just" defTabSz="622300">
            <a:lnSpc>
              <a:spcPct val="90000"/>
            </a:lnSpc>
            <a:spcBef>
              <a:spcPct val="0"/>
            </a:spcBef>
            <a:spcAft>
              <a:spcPct val="35000"/>
            </a:spcAft>
          </a:pPr>
          <a:r>
            <a:rPr lang="es-EC" sz="1400" kern="1200" dirty="0" smtClean="0">
              <a:latin typeface="Arial" pitchFamily="34" charset="0"/>
              <a:cs typeface="Arial" pitchFamily="34" charset="0"/>
            </a:rPr>
            <a:t>Proponer un Plan de Seguridad que actué sobre los riesgos identificados</a:t>
          </a:r>
          <a:r>
            <a:rPr lang="es-ES" sz="1400" kern="1200" dirty="0" smtClean="0">
              <a:latin typeface="Arial" pitchFamily="34" charset="0"/>
              <a:cs typeface="Arial" pitchFamily="34" charset="0"/>
            </a:rPr>
            <a:t>.</a:t>
          </a:r>
          <a:endParaRPr lang="en-US" sz="1400" kern="1200" dirty="0">
            <a:latin typeface="Arial" pitchFamily="34" charset="0"/>
            <a:cs typeface="Arial" pitchFamily="34" charset="0"/>
          </a:endParaRPr>
        </a:p>
      </dsp:txBody>
      <dsp:txXfrm>
        <a:off x="4943342" y="1240057"/>
        <a:ext cx="2469860" cy="199911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5A0A6D-FBD8-4F84-9C3C-52B327A06A06}">
      <dsp:nvSpPr>
        <dsp:cNvPr id="0" name=""/>
        <dsp:cNvSpPr/>
      </dsp:nvSpPr>
      <dsp:spPr>
        <a:xfrm>
          <a:off x="0" y="3668635"/>
          <a:ext cx="7787208" cy="1204128"/>
        </a:xfrm>
        <a:prstGeom prst="rect">
          <a:avLst/>
        </a:prstGeom>
        <a:gradFill rotWithShape="0">
          <a:gsLst>
            <a:gs pos="0">
              <a:schemeClr val="accent3">
                <a:hueOff val="0"/>
                <a:satOff val="0"/>
                <a:lumOff val="0"/>
                <a:alphaOff val="0"/>
                <a:shade val="63000"/>
                <a:satMod val="165000"/>
              </a:schemeClr>
            </a:gs>
            <a:gs pos="30000">
              <a:schemeClr val="accent3">
                <a:hueOff val="0"/>
                <a:satOff val="0"/>
                <a:lumOff val="0"/>
                <a:alphaOff val="0"/>
                <a:shade val="58000"/>
                <a:satMod val="165000"/>
              </a:schemeClr>
            </a:gs>
            <a:gs pos="75000">
              <a:schemeClr val="accent3">
                <a:hueOff val="0"/>
                <a:satOff val="0"/>
                <a:lumOff val="0"/>
                <a:alphaOff val="0"/>
                <a:shade val="30000"/>
                <a:satMod val="175000"/>
              </a:schemeClr>
            </a:gs>
            <a:gs pos="100000">
              <a:schemeClr val="accent3">
                <a:hueOff val="0"/>
                <a:satOff val="0"/>
                <a:lumOff val="0"/>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s-EC" sz="1400" b="1" kern="1200" dirty="0" smtClean="0">
              <a:latin typeface="Arial" pitchFamily="34" charset="0"/>
              <a:cs typeface="Arial" pitchFamily="34" charset="0"/>
            </a:rPr>
            <a:t>VARIABLE DEPENDIENTE</a:t>
          </a:r>
          <a:endParaRPr lang="en-US" sz="1400" b="1" kern="1200" dirty="0">
            <a:latin typeface="Arial" pitchFamily="34" charset="0"/>
            <a:cs typeface="Arial" pitchFamily="34" charset="0"/>
          </a:endParaRPr>
        </a:p>
      </dsp:txBody>
      <dsp:txXfrm>
        <a:off x="0" y="3668635"/>
        <a:ext cx="7787208" cy="650229"/>
      </dsp:txXfrm>
    </dsp:sp>
    <dsp:sp modelId="{D15D32E0-DE9E-4A94-BA1E-F5697FC7E62A}">
      <dsp:nvSpPr>
        <dsp:cNvPr id="0" name=""/>
        <dsp:cNvSpPr/>
      </dsp:nvSpPr>
      <dsp:spPr>
        <a:xfrm>
          <a:off x="0" y="4294782"/>
          <a:ext cx="7787208" cy="553898"/>
        </a:xfrm>
        <a:prstGeom prst="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lvl="0" algn="ctr" defTabSz="711200">
            <a:lnSpc>
              <a:spcPct val="90000"/>
            </a:lnSpc>
            <a:spcBef>
              <a:spcPct val="0"/>
            </a:spcBef>
            <a:spcAft>
              <a:spcPct val="35000"/>
            </a:spcAft>
          </a:pPr>
          <a:r>
            <a:rPr lang="es-ES" sz="1600" kern="1200" dirty="0" smtClean="0">
              <a:latin typeface="Arial" pitchFamily="34" charset="0"/>
              <a:cs typeface="Arial" pitchFamily="34" charset="0"/>
            </a:rPr>
            <a:t> </a:t>
          </a:r>
          <a:r>
            <a:rPr lang="es-EC" sz="1600" kern="1200" dirty="0" smtClean="0">
              <a:latin typeface="Arial" pitchFamily="34" charset="0"/>
              <a:cs typeface="Arial" pitchFamily="34" charset="0"/>
            </a:rPr>
            <a:t>Riesgos y amenazas</a:t>
          </a:r>
          <a:endParaRPr lang="en-US" sz="1600" kern="1200" dirty="0">
            <a:latin typeface="Arial" pitchFamily="34" charset="0"/>
            <a:cs typeface="Arial" pitchFamily="34" charset="0"/>
          </a:endParaRPr>
        </a:p>
      </dsp:txBody>
      <dsp:txXfrm>
        <a:off x="0" y="4294782"/>
        <a:ext cx="7787208" cy="553898"/>
      </dsp:txXfrm>
    </dsp:sp>
    <dsp:sp modelId="{A1BCF6D2-647D-4588-9743-5965AFE38EB7}">
      <dsp:nvSpPr>
        <dsp:cNvPr id="0" name=""/>
        <dsp:cNvSpPr/>
      </dsp:nvSpPr>
      <dsp:spPr>
        <a:xfrm rot="10800000">
          <a:off x="0" y="1834748"/>
          <a:ext cx="7787208" cy="1851948"/>
        </a:xfrm>
        <a:prstGeom prst="upArrowCallout">
          <a:avLst/>
        </a:prstGeom>
        <a:gradFill rotWithShape="0">
          <a:gsLst>
            <a:gs pos="0">
              <a:schemeClr val="accent3">
                <a:hueOff val="5625132"/>
                <a:satOff val="-8440"/>
                <a:lumOff val="-1373"/>
                <a:alphaOff val="0"/>
                <a:shade val="63000"/>
                <a:satMod val="165000"/>
              </a:schemeClr>
            </a:gs>
            <a:gs pos="30000">
              <a:schemeClr val="accent3">
                <a:hueOff val="5625132"/>
                <a:satOff val="-8440"/>
                <a:lumOff val="-1373"/>
                <a:alphaOff val="0"/>
                <a:shade val="58000"/>
                <a:satMod val="165000"/>
              </a:schemeClr>
            </a:gs>
            <a:gs pos="75000">
              <a:schemeClr val="accent3">
                <a:hueOff val="5625132"/>
                <a:satOff val="-8440"/>
                <a:lumOff val="-1373"/>
                <a:alphaOff val="0"/>
                <a:shade val="30000"/>
                <a:satMod val="175000"/>
              </a:schemeClr>
            </a:gs>
            <a:gs pos="100000">
              <a:schemeClr val="accent3">
                <a:hueOff val="5625132"/>
                <a:satOff val="-8440"/>
                <a:lumOff val="-1373"/>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s-EC" sz="1400" b="1" kern="1200" dirty="0" smtClean="0">
              <a:latin typeface="Arial" pitchFamily="34" charset="0"/>
              <a:cs typeface="Arial" pitchFamily="34" charset="0"/>
            </a:rPr>
            <a:t>VARIABLE INDEPENDIENTE</a:t>
          </a:r>
          <a:endParaRPr lang="en-US" sz="1400" b="1" kern="1200" dirty="0">
            <a:latin typeface="Arial" pitchFamily="34" charset="0"/>
            <a:cs typeface="Arial" pitchFamily="34" charset="0"/>
          </a:endParaRPr>
        </a:p>
      </dsp:txBody>
      <dsp:txXfrm rot="-10800000">
        <a:off x="0" y="1834748"/>
        <a:ext cx="7787208" cy="650034"/>
      </dsp:txXfrm>
    </dsp:sp>
    <dsp:sp modelId="{5726EDFA-D18E-4B63-A36E-7AA6447123CE}">
      <dsp:nvSpPr>
        <dsp:cNvPr id="0" name=""/>
        <dsp:cNvSpPr/>
      </dsp:nvSpPr>
      <dsp:spPr>
        <a:xfrm>
          <a:off x="0" y="2484782"/>
          <a:ext cx="7787208" cy="553732"/>
        </a:xfrm>
        <a:prstGeom prst="rect">
          <a:avLst/>
        </a:prstGeom>
        <a:solidFill>
          <a:schemeClr val="accent3">
            <a:tint val="40000"/>
            <a:alpha val="90000"/>
            <a:hueOff val="5358425"/>
            <a:satOff val="-6896"/>
            <a:lumOff val="-537"/>
            <a:alphaOff val="0"/>
          </a:schemeClr>
        </a:solidFill>
        <a:ln w="12700" cap="flat" cmpd="sng" algn="ctr">
          <a:solidFill>
            <a:schemeClr val="accent3">
              <a:tint val="40000"/>
              <a:alpha val="90000"/>
              <a:hueOff val="5358425"/>
              <a:satOff val="-6896"/>
              <a:lumOff val="-537"/>
              <a:alphaOff val="0"/>
            </a:schemeClr>
          </a:solidFill>
          <a:prstDash val="solid"/>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lvl="0" algn="ctr" defTabSz="711200">
            <a:lnSpc>
              <a:spcPct val="90000"/>
            </a:lnSpc>
            <a:spcBef>
              <a:spcPct val="0"/>
            </a:spcBef>
            <a:spcAft>
              <a:spcPct val="35000"/>
            </a:spcAft>
          </a:pPr>
          <a:r>
            <a:rPr lang="es-EC" sz="1600" kern="1200" dirty="0" smtClean="0">
              <a:latin typeface="Arial" pitchFamily="34" charset="0"/>
              <a:cs typeface="Arial" pitchFamily="34" charset="0"/>
            </a:rPr>
            <a:t>Seguridad Física</a:t>
          </a:r>
          <a:endParaRPr lang="en-US" sz="1600" kern="1200" dirty="0">
            <a:latin typeface="Arial" pitchFamily="34" charset="0"/>
            <a:cs typeface="Arial" pitchFamily="34" charset="0"/>
          </a:endParaRPr>
        </a:p>
      </dsp:txBody>
      <dsp:txXfrm>
        <a:off x="0" y="2484782"/>
        <a:ext cx="7787208" cy="553732"/>
      </dsp:txXfrm>
    </dsp:sp>
    <dsp:sp modelId="{512813D7-52E7-47A4-8CCD-9A571603B8CE}">
      <dsp:nvSpPr>
        <dsp:cNvPr id="0" name=""/>
        <dsp:cNvSpPr/>
      </dsp:nvSpPr>
      <dsp:spPr>
        <a:xfrm rot="10800000">
          <a:off x="0" y="861"/>
          <a:ext cx="7787208" cy="1851948"/>
        </a:xfrm>
        <a:prstGeom prst="upArrowCallout">
          <a:avLst/>
        </a:prstGeom>
        <a:gradFill rotWithShape="0">
          <a:gsLst>
            <a:gs pos="0">
              <a:schemeClr val="accent3">
                <a:hueOff val="11250264"/>
                <a:satOff val="-16880"/>
                <a:lumOff val="-2745"/>
                <a:alphaOff val="0"/>
                <a:shade val="63000"/>
                <a:satMod val="165000"/>
              </a:schemeClr>
            </a:gs>
            <a:gs pos="30000">
              <a:schemeClr val="accent3">
                <a:hueOff val="11250264"/>
                <a:satOff val="-16880"/>
                <a:lumOff val="-2745"/>
                <a:alphaOff val="0"/>
                <a:shade val="58000"/>
                <a:satMod val="165000"/>
              </a:schemeClr>
            </a:gs>
            <a:gs pos="75000">
              <a:schemeClr val="accent3">
                <a:hueOff val="11250264"/>
                <a:satOff val="-16880"/>
                <a:lumOff val="-2745"/>
                <a:alphaOff val="0"/>
                <a:shade val="30000"/>
                <a:satMod val="175000"/>
              </a:schemeClr>
            </a:gs>
            <a:gs pos="100000">
              <a:schemeClr val="accent3">
                <a:hueOff val="11250264"/>
                <a:satOff val="-16880"/>
                <a:lumOff val="-2745"/>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s-EC" sz="1400" b="1" kern="1200" dirty="0" smtClean="0">
              <a:latin typeface="Arial" pitchFamily="34" charset="0"/>
              <a:cs typeface="Arial" pitchFamily="34" charset="0"/>
            </a:rPr>
            <a:t>HIPÓTESIS</a:t>
          </a:r>
          <a:endParaRPr lang="en-US" sz="1400" b="1" kern="1200" dirty="0">
            <a:latin typeface="Arial" pitchFamily="34" charset="0"/>
            <a:cs typeface="Arial" pitchFamily="34" charset="0"/>
          </a:endParaRPr>
        </a:p>
      </dsp:txBody>
      <dsp:txXfrm rot="-10800000">
        <a:off x="0" y="861"/>
        <a:ext cx="7787208" cy="650034"/>
      </dsp:txXfrm>
    </dsp:sp>
    <dsp:sp modelId="{018374F6-51FC-4D74-A7CC-D9C3BEF4C0AC}">
      <dsp:nvSpPr>
        <dsp:cNvPr id="0" name=""/>
        <dsp:cNvSpPr/>
      </dsp:nvSpPr>
      <dsp:spPr>
        <a:xfrm>
          <a:off x="0" y="602787"/>
          <a:ext cx="7787208" cy="649949"/>
        </a:xfrm>
        <a:prstGeom prst="rect">
          <a:avLst/>
        </a:prstGeom>
        <a:solidFill>
          <a:schemeClr val="accent3">
            <a:tint val="40000"/>
            <a:alpha val="90000"/>
            <a:hueOff val="10716850"/>
            <a:satOff val="-13793"/>
            <a:lumOff val="-1075"/>
            <a:alphaOff val="0"/>
          </a:schemeClr>
        </a:solidFill>
        <a:ln w="12700" cap="flat" cmpd="sng" algn="ctr">
          <a:solidFill>
            <a:schemeClr val="accent3">
              <a:tint val="40000"/>
              <a:alpha val="90000"/>
              <a:hueOff val="10716850"/>
              <a:satOff val="-13793"/>
              <a:lumOff val="-1075"/>
              <a:alphaOff val="0"/>
            </a:schemeClr>
          </a:solidFill>
          <a:prstDash val="solid"/>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lvl="0" algn="ctr" defTabSz="711200">
            <a:lnSpc>
              <a:spcPct val="90000"/>
            </a:lnSpc>
            <a:spcBef>
              <a:spcPct val="0"/>
            </a:spcBef>
            <a:spcAft>
              <a:spcPct val="35000"/>
            </a:spcAft>
          </a:pPr>
          <a:r>
            <a:rPr lang="es-EC" sz="1600" kern="1200" dirty="0" smtClean="0">
              <a:latin typeface="Arial" pitchFamily="34" charset="0"/>
              <a:cs typeface="Arial" pitchFamily="34" charset="0"/>
            </a:rPr>
            <a:t>¿El Plan de Protección y Seguridad Física del Puerto de Manta permitirá prevenir y establecer los mecanismos de contingencia ante los riesgos de origen natural y antrópico?  </a:t>
          </a:r>
          <a:r>
            <a:rPr lang="es-ES" sz="1600" kern="1200" dirty="0" smtClean="0">
              <a:latin typeface="Arial" pitchFamily="34" charset="0"/>
              <a:cs typeface="Arial" pitchFamily="34" charset="0"/>
            </a:rPr>
            <a:t> .</a:t>
          </a:r>
          <a:endParaRPr lang="en-US" sz="1600" kern="1200" dirty="0">
            <a:latin typeface="Arial" pitchFamily="34" charset="0"/>
            <a:cs typeface="Arial" pitchFamily="34" charset="0"/>
          </a:endParaRPr>
        </a:p>
      </dsp:txBody>
      <dsp:txXfrm>
        <a:off x="0" y="602787"/>
        <a:ext cx="7787208" cy="64994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025016-5056-4EB5-B449-4AFFF930D7A8}">
      <dsp:nvSpPr>
        <dsp:cNvPr id="0" name=""/>
        <dsp:cNvSpPr/>
      </dsp:nvSpPr>
      <dsp:spPr>
        <a:xfrm>
          <a:off x="0" y="1988394"/>
          <a:ext cx="2324613" cy="1023369"/>
        </a:xfrm>
        <a:prstGeom prst="roundRect">
          <a:avLst>
            <a:gd name="adj" fmla="val 10000"/>
          </a:avLst>
        </a:prstGeom>
        <a:gradFill rotWithShape="0">
          <a:gsLst>
            <a:gs pos="0">
              <a:schemeClr val="accent1">
                <a:hueOff val="0"/>
                <a:satOff val="0"/>
                <a:lumOff val="0"/>
                <a:alphaOff val="0"/>
                <a:shade val="63000"/>
                <a:satMod val="165000"/>
              </a:schemeClr>
            </a:gs>
            <a:gs pos="30000">
              <a:schemeClr val="accent1">
                <a:hueOff val="0"/>
                <a:satOff val="0"/>
                <a:lumOff val="0"/>
                <a:alphaOff val="0"/>
                <a:shade val="58000"/>
                <a:satMod val="165000"/>
              </a:schemeClr>
            </a:gs>
            <a:gs pos="75000">
              <a:schemeClr val="accent1">
                <a:hueOff val="0"/>
                <a:satOff val="0"/>
                <a:lumOff val="0"/>
                <a:alphaOff val="0"/>
                <a:shade val="30000"/>
                <a:satMod val="175000"/>
              </a:schemeClr>
            </a:gs>
            <a:gs pos="100000">
              <a:schemeClr val="accent1">
                <a:hueOff val="0"/>
                <a:satOff val="0"/>
                <a:lumOff val="0"/>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b="1" kern="1200" dirty="0" smtClean="0">
              <a:latin typeface="Arial" pitchFamily="34" charset="0"/>
              <a:cs typeface="Arial" pitchFamily="34" charset="0"/>
            </a:rPr>
            <a:t>MARCO TEÓRICO</a:t>
          </a:r>
          <a:endParaRPr lang="en-US" sz="1600" b="1" kern="1200" dirty="0">
            <a:latin typeface="Arial" pitchFamily="34" charset="0"/>
            <a:cs typeface="Arial" pitchFamily="34" charset="0"/>
          </a:endParaRPr>
        </a:p>
      </dsp:txBody>
      <dsp:txXfrm>
        <a:off x="29973" y="2018367"/>
        <a:ext cx="2264667" cy="963423"/>
      </dsp:txXfrm>
    </dsp:sp>
    <dsp:sp modelId="{4AB67B20-9933-4E92-AE66-1D32F782040F}">
      <dsp:nvSpPr>
        <dsp:cNvPr id="0" name=""/>
        <dsp:cNvSpPr/>
      </dsp:nvSpPr>
      <dsp:spPr>
        <a:xfrm rot="17434094">
          <a:off x="1641106" y="1497162"/>
          <a:ext cx="2107384" cy="32783"/>
        </a:xfrm>
        <a:custGeom>
          <a:avLst/>
          <a:gdLst/>
          <a:ahLst/>
          <a:cxnLst/>
          <a:rect l="0" t="0" r="0" b="0"/>
          <a:pathLst>
            <a:path>
              <a:moveTo>
                <a:pt x="0" y="16391"/>
              </a:moveTo>
              <a:lnTo>
                <a:pt x="2107384" y="16391"/>
              </a:lnTo>
            </a:path>
          </a:pathLst>
        </a:custGeom>
        <a:noFill/>
        <a:ln w="25400" cap="flat" cmpd="sng" algn="ctr">
          <a:solidFill>
            <a:schemeClr val="accent3">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en-US" sz="800" kern="1200" dirty="0">
            <a:latin typeface="Arial" pitchFamily="34" charset="0"/>
            <a:cs typeface="Arial" pitchFamily="34" charset="0"/>
          </a:endParaRPr>
        </a:p>
      </dsp:txBody>
      <dsp:txXfrm>
        <a:off x="2642114" y="1460869"/>
        <a:ext cx="105369" cy="105369"/>
      </dsp:txXfrm>
    </dsp:sp>
    <dsp:sp modelId="{E9B21EF3-C865-480B-A223-85E80CAD0EEA}">
      <dsp:nvSpPr>
        <dsp:cNvPr id="0" name=""/>
        <dsp:cNvSpPr/>
      </dsp:nvSpPr>
      <dsp:spPr>
        <a:xfrm>
          <a:off x="3064984" y="66148"/>
          <a:ext cx="1843526" cy="921763"/>
        </a:xfrm>
        <a:prstGeom prst="roundRect">
          <a:avLst>
            <a:gd name="adj" fmla="val 10000"/>
          </a:avLst>
        </a:prstGeom>
        <a:gradFill rotWithShape="0">
          <a:gsLst>
            <a:gs pos="0">
              <a:schemeClr val="accent3">
                <a:hueOff val="0"/>
                <a:satOff val="0"/>
                <a:lumOff val="0"/>
                <a:alphaOff val="0"/>
                <a:shade val="63000"/>
                <a:satMod val="165000"/>
              </a:schemeClr>
            </a:gs>
            <a:gs pos="30000">
              <a:schemeClr val="accent3">
                <a:hueOff val="0"/>
                <a:satOff val="0"/>
                <a:lumOff val="0"/>
                <a:alphaOff val="0"/>
                <a:shade val="58000"/>
                <a:satMod val="165000"/>
              </a:schemeClr>
            </a:gs>
            <a:gs pos="75000">
              <a:schemeClr val="accent3">
                <a:hueOff val="0"/>
                <a:satOff val="0"/>
                <a:lumOff val="0"/>
                <a:alphaOff val="0"/>
                <a:shade val="30000"/>
                <a:satMod val="175000"/>
              </a:schemeClr>
            </a:gs>
            <a:gs pos="100000">
              <a:schemeClr val="accent3">
                <a:hueOff val="0"/>
                <a:satOff val="0"/>
                <a:lumOff val="0"/>
                <a:alphaOff val="0"/>
                <a:shade val="15000"/>
                <a:satMod val="175000"/>
              </a:schemeClr>
            </a:gs>
          </a:gsLst>
          <a:path path="circle">
            <a:fillToRect l="5000" t="100000" r="120000" b="10000"/>
          </a:path>
        </a:gradFill>
        <a:ln>
          <a:noFill/>
        </a:ln>
        <a:effectLst>
          <a:outerShdw blurRad="50800" dist="25000" dir="5400000" rotWithShape="0">
            <a:srgbClr val="000000">
              <a:alpha val="4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err="1" smtClean="0">
              <a:latin typeface="Arial" pitchFamily="34" charset="0"/>
              <a:cs typeface="Arial" pitchFamily="34" charset="0"/>
            </a:rPr>
            <a:t>Antecedentes</a:t>
          </a:r>
          <a:r>
            <a:rPr lang="en-US" sz="1600" kern="1200" dirty="0" smtClean="0">
              <a:latin typeface="Arial" pitchFamily="34" charset="0"/>
              <a:cs typeface="Arial" pitchFamily="34" charset="0"/>
            </a:rPr>
            <a:t> de APM</a:t>
          </a:r>
          <a:endParaRPr lang="en-US" sz="1600" kern="1200" dirty="0">
            <a:latin typeface="Arial" pitchFamily="34" charset="0"/>
            <a:cs typeface="Arial" pitchFamily="34" charset="0"/>
          </a:endParaRPr>
        </a:p>
      </dsp:txBody>
      <dsp:txXfrm>
        <a:off x="3091982" y="93146"/>
        <a:ext cx="1789530" cy="867767"/>
      </dsp:txXfrm>
    </dsp:sp>
    <dsp:sp modelId="{E7AEA58B-4C95-43BD-B784-46FAE0F89001}">
      <dsp:nvSpPr>
        <dsp:cNvPr id="0" name=""/>
        <dsp:cNvSpPr/>
      </dsp:nvSpPr>
      <dsp:spPr>
        <a:xfrm rot="18542323">
          <a:off x="2107058" y="2027176"/>
          <a:ext cx="1175481" cy="32783"/>
        </a:xfrm>
        <a:custGeom>
          <a:avLst/>
          <a:gdLst/>
          <a:ahLst/>
          <a:cxnLst/>
          <a:rect l="0" t="0" r="0" b="0"/>
          <a:pathLst>
            <a:path>
              <a:moveTo>
                <a:pt x="0" y="16391"/>
              </a:moveTo>
              <a:lnTo>
                <a:pt x="1175481" y="16391"/>
              </a:lnTo>
            </a:path>
          </a:pathLst>
        </a:custGeom>
        <a:noFill/>
        <a:ln w="25400" cap="flat" cmpd="sng" algn="ctr">
          <a:solidFill>
            <a:schemeClr val="accent3">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p>
      </dsp:txBody>
      <dsp:txXfrm>
        <a:off x="2665412" y="2014181"/>
        <a:ext cx="58774" cy="58774"/>
      </dsp:txXfrm>
    </dsp:sp>
    <dsp:sp modelId="{2C2DC68F-5EBB-4CBF-88D3-CC8500AFAB44}">
      <dsp:nvSpPr>
        <dsp:cNvPr id="0" name=""/>
        <dsp:cNvSpPr/>
      </dsp:nvSpPr>
      <dsp:spPr>
        <a:xfrm>
          <a:off x="3064984" y="1126176"/>
          <a:ext cx="1843526" cy="921763"/>
        </a:xfrm>
        <a:prstGeom prst="roundRect">
          <a:avLst>
            <a:gd name="adj" fmla="val 10000"/>
          </a:avLst>
        </a:prstGeom>
        <a:gradFill rotWithShape="0">
          <a:gsLst>
            <a:gs pos="0">
              <a:schemeClr val="accent3">
                <a:hueOff val="0"/>
                <a:satOff val="0"/>
                <a:lumOff val="0"/>
                <a:alphaOff val="0"/>
                <a:shade val="63000"/>
                <a:satMod val="165000"/>
              </a:schemeClr>
            </a:gs>
            <a:gs pos="30000">
              <a:schemeClr val="accent3">
                <a:hueOff val="0"/>
                <a:satOff val="0"/>
                <a:lumOff val="0"/>
                <a:alphaOff val="0"/>
                <a:shade val="58000"/>
                <a:satMod val="165000"/>
              </a:schemeClr>
            </a:gs>
            <a:gs pos="75000">
              <a:schemeClr val="accent3">
                <a:hueOff val="0"/>
                <a:satOff val="0"/>
                <a:lumOff val="0"/>
                <a:alphaOff val="0"/>
                <a:shade val="30000"/>
                <a:satMod val="175000"/>
              </a:schemeClr>
            </a:gs>
            <a:gs pos="100000">
              <a:schemeClr val="accent3">
                <a:hueOff val="0"/>
                <a:satOff val="0"/>
                <a:lumOff val="0"/>
                <a:alphaOff val="0"/>
                <a:shade val="15000"/>
                <a:satMod val="175000"/>
              </a:schemeClr>
            </a:gs>
          </a:gsLst>
          <a:path path="circle">
            <a:fillToRect l="5000" t="100000" r="120000" b="10000"/>
          </a:path>
        </a:gradFill>
        <a:ln>
          <a:noFill/>
        </a:ln>
        <a:effectLst>
          <a:outerShdw blurRad="50800" dist="25000" dir="5400000" rotWithShape="0">
            <a:srgbClr val="000000">
              <a:alpha val="4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err="1" smtClean="0">
              <a:latin typeface="Arial" pitchFamily="34" charset="0"/>
              <a:cs typeface="Arial" pitchFamily="34" charset="0"/>
            </a:rPr>
            <a:t>Puertos</a:t>
          </a:r>
          <a:r>
            <a:rPr lang="en-US" sz="1600" kern="1200" dirty="0" smtClean="0">
              <a:latin typeface="Arial" pitchFamily="34" charset="0"/>
              <a:cs typeface="Arial" pitchFamily="34" charset="0"/>
            </a:rPr>
            <a:t> </a:t>
          </a:r>
          <a:r>
            <a:rPr lang="en-US" sz="1600" kern="1200" dirty="0" err="1" smtClean="0">
              <a:latin typeface="Arial" pitchFamily="34" charset="0"/>
              <a:cs typeface="Arial" pitchFamily="34" charset="0"/>
            </a:rPr>
            <a:t>Marítimos</a:t>
          </a:r>
          <a:endParaRPr lang="en-US" sz="1600" kern="1200" dirty="0">
            <a:latin typeface="Arial" pitchFamily="34" charset="0"/>
            <a:cs typeface="Arial" pitchFamily="34" charset="0"/>
          </a:endParaRPr>
        </a:p>
      </dsp:txBody>
      <dsp:txXfrm>
        <a:off x="3091982" y="1153174"/>
        <a:ext cx="1789530" cy="867767"/>
      </dsp:txXfrm>
    </dsp:sp>
    <dsp:sp modelId="{76B9EC9A-489B-4090-96A8-AD940CD54F59}">
      <dsp:nvSpPr>
        <dsp:cNvPr id="0" name=""/>
        <dsp:cNvSpPr/>
      </dsp:nvSpPr>
      <dsp:spPr>
        <a:xfrm rot="19254062">
          <a:off x="4744539" y="1108890"/>
          <a:ext cx="1464416" cy="32783"/>
        </a:xfrm>
        <a:custGeom>
          <a:avLst/>
          <a:gdLst/>
          <a:ahLst/>
          <a:cxnLst/>
          <a:rect l="0" t="0" r="0" b="0"/>
          <a:pathLst>
            <a:path>
              <a:moveTo>
                <a:pt x="0" y="16391"/>
              </a:moveTo>
              <a:lnTo>
                <a:pt x="1464416" y="16391"/>
              </a:lnTo>
            </a:path>
          </a:pathLst>
        </a:custGeom>
        <a:noFill/>
        <a:ln w="25400" cap="flat" cmpd="sng" algn="ctr">
          <a:solidFill>
            <a:schemeClr val="accent4">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latin typeface="Arial" pitchFamily="34" charset="0"/>
            <a:cs typeface="Arial" pitchFamily="34" charset="0"/>
          </a:endParaRPr>
        </a:p>
      </dsp:txBody>
      <dsp:txXfrm>
        <a:off x="5440137" y="1088672"/>
        <a:ext cx="73220" cy="73220"/>
      </dsp:txXfrm>
    </dsp:sp>
    <dsp:sp modelId="{9126C419-1B00-46F5-B2AC-2FA907989D5F}">
      <dsp:nvSpPr>
        <dsp:cNvPr id="0" name=""/>
        <dsp:cNvSpPr/>
      </dsp:nvSpPr>
      <dsp:spPr>
        <a:xfrm>
          <a:off x="6044983" y="452164"/>
          <a:ext cx="1670216" cy="422683"/>
        </a:xfrm>
        <a:prstGeom prst="roundRect">
          <a:avLst>
            <a:gd name="adj" fmla="val 10000"/>
          </a:avLst>
        </a:prstGeom>
        <a:gradFill rotWithShape="0">
          <a:gsLst>
            <a:gs pos="0">
              <a:schemeClr val="accent4">
                <a:hueOff val="0"/>
                <a:satOff val="0"/>
                <a:lumOff val="0"/>
                <a:alphaOff val="0"/>
                <a:shade val="63000"/>
                <a:satMod val="165000"/>
              </a:schemeClr>
            </a:gs>
            <a:gs pos="30000">
              <a:schemeClr val="accent4">
                <a:hueOff val="0"/>
                <a:satOff val="0"/>
                <a:lumOff val="0"/>
                <a:alphaOff val="0"/>
                <a:shade val="58000"/>
                <a:satMod val="165000"/>
              </a:schemeClr>
            </a:gs>
            <a:gs pos="75000">
              <a:schemeClr val="accent4">
                <a:hueOff val="0"/>
                <a:satOff val="0"/>
                <a:lumOff val="0"/>
                <a:alphaOff val="0"/>
                <a:shade val="30000"/>
                <a:satMod val="175000"/>
              </a:schemeClr>
            </a:gs>
            <a:gs pos="100000">
              <a:schemeClr val="accent4">
                <a:hueOff val="0"/>
                <a:satOff val="0"/>
                <a:lumOff val="0"/>
                <a:alphaOff val="0"/>
                <a:shade val="15000"/>
                <a:satMod val="175000"/>
              </a:schemeClr>
            </a:gs>
          </a:gsLst>
          <a:path path="circle">
            <a:fillToRect l="5000" t="100000" r="120000" b="10000"/>
          </a:path>
        </a:gradFill>
        <a:ln>
          <a:noFill/>
        </a:ln>
        <a:effectLst>
          <a:outerShdw blurRad="50800" dist="25000" dir="5400000" rotWithShape="0">
            <a:srgbClr val="000000">
              <a:alpha val="4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latin typeface="Arial" pitchFamily="34" charset="0"/>
              <a:cs typeface="Arial" pitchFamily="34" charset="0"/>
            </a:rPr>
            <a:t>El </a:t>
          </a:r>
          <a:r>
            <a:rPr lang="en-US" sz="1200" kern="1200" dirty="0" err="1" smtClean="0">
              <a:latin typeface="Arial" pitchFamily="34" charset="0"/>
              <a:cs typeface="Arial" pitchFamily="34" charset="0"/>
            </a:rPr>
            <a:t>Hinterlan</a:t>
          </a:r>
          <a:endParaRPr lang="en-US" sz="1200" kern="1200" dirty="0">
            <a:latin typeface="Arial" pitchFamily="34" charset="0"/>
            <a:cs typeface="Arial" pitchFamily="34" charset="0"/>
          </a:endParaRPr>
        </a:p>
      </dsp:txBody>
      <dsp:txXfrm>
        <a:off x="6057363" y="464544"/>
        <a:ext cx="1645456" cy="397923"/>
      </dsp:txXfrm>
    </dsp:sp>
    <dsp:sp modelId="{A4439A91-BC6A-4128-9003-C7307CC402EC}">
      <dsp:nvSpPr>
        <dsp:cNvPr id="0" name=""/>
        <dsp:cNvSpPr/>
      </dsp:nvSpPr>
      <dsp:spPr>
        <a:xfrm rot="20885153">
          <a:off x="4892621" y="1418389"/>
          <a:ext cx="1475235" cy="32783"/>
        </a:xfrm>
        <a:custGeom>
          <a:avLst/>
          <a:gdLst/>
          <a:ahLst/>
          <a:cxnLst/>
          <a:rect l="0" t="0" r="0" b="0"/>
          <a:pathLst>
            <a:path>
              <a:moveTo>
                <a:pt x="0" y="16391"/>
              </a:moveTo>
              <a:lnTo>
                <a:pt x="1475235" y="16391"/>
              </a:lnTo>
            </a:path>
          </a:pathLst>
        </a:custGeom>
        <a:noFill/>
        <a:ln w="25400" cap="flat" cmpd="sng" algn="ctr">
          <a:solidFill>
            <a:schemeClr val="accent4">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p>
      </dsp:txBody>
      <dsp:txXfrm>
        <a:off x="5593358" y="1397899"/>
        <a:ext cx="73761" cy="73761"/>
      </dsp:txXfrm>
    </dsp:sp>
    <dsp:sp modelId="{5E5C13A4-7DBB-410E-9663-82198BEEF899}">
      <dsp:nvSpPr>
        <dsp:cNvPr id="0" name=""/>
        <dsp:cNvSpPr/>
      </dsp:nvSpPr>
      <dsp:spPr>
        <a:xfrm>
          <a:off x="6351967" y="1036627"/>
          <a:ext cx="1363232" cy="491751"/>
        </a:xfrm>
        <a:prstGeom prst="roundRect">
          <a:avLst>
            <a:gd name="adj" fmla="val 10000"/>
          </a:avLst>
        </a:prstGeom>
        <a:gradFill rotWithShape="0">
          <a:gsLst>
            <a:gs pos="0">
              <a:schemeClr val="accent4">
                <a:hueOff val="0"/>
                <a:satOff val="0"/>
                <a:lumOff val="0"/>
                <a:alphaOff val="0"/>
                <a:shade val="63000"/>
                <a:satMod val="165000"/>
              </a:schemeClr>
            </a:gs>
            <a:gs pos="30000">
              <a:schemeClr val="accent4">
                <a:hueOff val="0"/>
                <a:satOff val="0"/>
                <a:lumOff val="0"/>
                <a:alphaOff val="0"/>
                <a:shade val="58000"/>
                <a:satMod val="165000"/>
              </a:schemeClr>
            </a:gs>
            <a:gs pos="75000">
              <a:schemeClr val="accent4">
                <a:hueOff val="0"/>
                <a:satOff val="0"/>
                <a:lumOff val="0"/>
                <a:alphaOff val="0"/>
                <a:shade val="30000"/>
                <a:satMod val="175000"/>
              </a:schemeClr>
            </a:gs>
            <a:gs pos="100000">
              <a:schemeClr val="accent4">
                <a:hueOff val="0"/>
                <a:satOff val="0"/>
                <a:lumOff val="0"/>
                <a:alphaOff val="0"/>
                <a:shade val="15000"/>
                <a:satMod val="175000"/>
              </a:schemeClr>
            </a:gs>
          </a:gsLst>
          <a:path path="circle">
            <a:fillToRect l="5000" t="100000" r="120000" b="10000"/>
          </a:path>
        </a:gradFill>
        <a:ln>
          <a:noFill/>
        </a:ln>
        <a:effectLst>
          <a:outerShdw blurRad="50800" dist="25000" dir="5400000" rotWithShape="0">
            <a:srgbClr val="000000">
              <a:alpha val="4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latin typeface="Arial" pitchFamily="34" charset="0"/>
              <a:cs typeface="Arial" pitchFamily="34" charset="0"/>
            </a:rPr>
            <a:t>El Foreland </a:t>
          </a:r>
          <a:endParaRPr lang="en-US" sz="1200" kern="1200" dirty="0">
            <a:latin typeface="Arial" pitchFamily="34" charset="0"/>
            <a:cs typeface="Arial" pitchFamily="34" charset="0"/>
          </a:endParaRPr>
        </a:p>
      </dsp:txBody>
      <dsp:txXfrm>
        <a:off x="6366370" y="1051030"/>
        <a:ext cx="1334426" cy="462945"/>
      </dsp:txXfrm>
    </dsp:sp>
    <dsp:sp modelId="{E11048A3-E3BA-4B04-91EA-482A77C37C24}">
      <dsp:nvSpPr>
        <dsp:cNvPr id="0" name=""/>
        <dsp:cNvSpPr/>
      </dsp:nvSpPr>
      <dsp:spPr>
        <a:xfrm rot="1861498">
          <a:off x="4846713" y="1793316"/>
          <a:ext cx="863968" cy="32783"/>
        </a:xfrm>
        <a:custGeom>
          <a:avLst/>
          <a:gdLst/>
          <a:ahLst/>
          <a:cxnLst/>
          <a:rect l="0" t="0" r="0" b="0"/>
          <a:pathLst>
            <a:path>
              <a:moveTo>
                <a:pt x="0" y="16391"/>
              </a:moveTo>
              <a:lnTo>
                <a:pt x="863968" y="16391"/>
              </a:lnTo>
            </a:path>
          </a:pathLst>
        </a:custGeom>
        <a:noFill/>
        <a:ln w="25400" cap="flat" cmpd="sng" algn="ctr">
          <a:solidFill>
            <a:schemeClr val="accent4">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latin typeface="Arial" pitchFamily="34" charset="0"/>
            <a:cs typeface="Arial" pitchFamily="34" charset="0"/>
          </a:endParaRPr>
        </a:p>
      </dsp:txBody>
      <dsp:txXfrm>
        <a:off x="5257098" y="1788108"/>
        <a:ext cx="43198" cy="43198"/>
      </dsp:txXfrm>
    </dsp:sp>
    <dsp:sp modelId="{0BE52C92-1A78-4EF0-A5E1-ECD184E0F340}">
      <dsp:nvSpPr>
        <dsp:cNvPr id="0" name=""/>
        <dsp:cNvSpPr/>
      </dsp:nvSpPr>
      <dsp:spPr>
        <a:xfrm>
          <a:off x="5648883" y="1718492"/>
          <a:ext cx="2066316" cy="627730"/>
        </a:xfrm>
        <a:prstGeom prst="roundRect">
          <a:avLst>
            <a:gd name="adj" fmla="val 10000"/>
          </a:avLst>
        </a:prstGeom>
        <a:gradFill rotWithShape="0">
          <a:gsLst>
            <a:gs pos="0">
              <a:schemeClr val="accent4">
                <a:hueOff val="0"/>
                <a:satOff val="0"/>
                <a:lumOff val="0"/>
                <a:alphaOff val="0"/>
                <a:shade val="63000"/>
                <a:satMod val="165000"/>
              </a:schemeClr>
            </a:gs>
            <a:gs pos="30000">
              <a:schemeClr val="accent4">
                <a:hueOff val="0"/>
                <a:satOff val="0"/>
                <a:lumOff val="0"/>
                <a:alphaOff val="0"/>
                <a:shade val="58000"/>
                <a:satMod val="165000"/>
              </a:schemeClr>
            </a:gs>
            <a:gs pos="75000">
              <a:schemeClr val="accent4">
                <a:hueOff val="0"/>
                <a:satOff val="0"/>
                <a:lumOff val="0"/>
                <a:alphaOff val="0"/>
                <a:shade val="30000"/>
                <a:satMod val="175000"/>
              </a:schemeClr>
            </a:gs>
            <a:gs pos="100000">
              <a:schemeClr val="accent4">
                <a:hueOff val="0"/>
                <a:satOff val="0"/>
                <a:lumOff val="0"/>
                <a:alphaOff val="0"/>
                <a:shade val="15000"/>
                <a:satMod val="175000"/>
              </a:schemeClr>
            </a:gs>
          </a:gsLst>
          <a:path path="circle">
            <a:fillToRect l="5000" t="100000" r="120000" b="10000"/>
          </a:path>
        </a:gradFill>
        <a:ln>
          <a:noFill/>
        </a:ln>
        <a:effectLst>
          <a:outerShdw blurRad="50800" dist="25000" dir="5400000" rotWithShape="0">
            <a:srgbClr val="000000">
              <a:alpha val="4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latin typeface="Arial" pitchFamily="34" charset="0"/>
              <a:cs typeface="Arial" pitchFamily="34" charset="0"/>
            </a:rPr>
            <a:t>Principles </a:t>
          </a:r>
          <a:r>
            <a:rPr lang="en-US" sz="1200" kern="1200" dirty="0" err="1" smtClean="0">
              <a:latin typeface="Arial" pitchFamily="34" charset="0"/>
              <a:cs typeface="Arial" pitchFamily="34" charset="0"/>
            </a:rPr>
            <a:t>Puertos</a:t>
          </a:r>
          <a:r>
            <a:rPr lang="en-US" sz="1200" kern="1200" dirty="0" smtClean="0">
              <a:latin typeface="Arial" pitchFamily="34" charset="0"/>
              <a:cs typeface="Arial" pitchFamily="34" charset="0"/>
            </a:rPr>
            <a:t> del Ecuador</a:t>
          </a:r>
          <a:endParaRPr lang="en-US" sz="1200" kern="1200" dirty="0">
            <a:latin typeface="Arial" pitchFamily="34" charset="0"/>
            <a:cs typeface="Arial" pitchFamily="34" charset="0"/>
          </a:endParaRPr>
        </a:p>
      </dsp:txBody>
      <dsp:txXfrm>
        <a:off x="5667269" y="1736878"/>
        <a:ext cx="2029544" cy="590958"/>
      </dsp:txXfrm>
    </dsp:sp>
    <dsp:sp modelId="{80F36105-709B-4258-9DF3-85D12A87B04E}">
      <dsp:nvSpPr>
        <dsp:cNvPr id="0" name=""/>
        <dsp:cNvSpPr/>
      </dsp:nvSpPr>
      <dsp:spPr>
        <a:xfrm rot="3165466">
          <a:off x="2083109" y="2970643"/>
          <a:ext cx="1223378" cy="32783"/>
        </a:xfrm>
        <a:custGeom>
          <a:avLst/>
          <a:gdLst/>
          <a:ahLst/>
          <a:cxnLst/>
          <a:rect l="0" t="0" r="0" b="0"/>
          <a:pathLst>
            <a:path>
              <a:moveTo>
                <a:pt x="0" y="16391"/>
              </a:moveTo>
              <a:lnTo>
                <a:pt x="1223378" y="16391"/>
              </a:lnTo>
            </a:path>
          </a:pathLst>
        </a:custGeom>
        <a:noFill/>
        <a:ln w="25400" cap="flat" cmpd="sng" algn="ctr">
          <a:solidFill>
            <a:schemeClr val="accent3">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latin typeface="Arial" pitchFamily="34" charset="0"/>
            <a:cs typeface="Arial" pitchFamily="34" charset="0"/>
          </a:endParaRPr>
        </a:p>
      </dsp:txBody>
      <dsp:txXfrm>
        <a:off x="2664214" y="2956450"/>
        <a:ext cx="61168" cy="61168"/>
      </dsp:txXfrm>
    </dsp:sp>
    <dsp:sp modelId="{153A4640-28CA-418B-BF34-D536EBBB78D2}">
      <dsp:nvSpPr>
        <dsp:cNvPr id="0" name=""/>
        <dsp:cNvSpPr/>
      </dsp:nvSpPr>
      <dsp:spPr>
        <a:xfrm>
          <a:off x="3064984" y="3013109"/>
          <a:ext cx="1843526" cy="921763"/>
        </a:xfrm>
        <a:prstGeom prst="roundRect">
          <a:avLst>
            <a:gd name="adj" fmla="val 10000"/>
          </a:avLst>
        </a:prstGeom>
        <a:gradFill rotWithShape="0">
          <a:gsLst>
            <a:gs pos="0">
              <a:schemeClr val="accent3">
                <a:hueOff val="0"/>
                <a:satOff val="0"/>
                <a:lumOff val="0"/>
                <a:alphaOff val="0"/>
                <a:shade val="63000"/>
                <a:satMod val="165000"/>
              </a:schemeClr>
            </a:gs>
            <a:gs pos="30000">
              <a:schemeClr val="accent3">
                <a:hueOff val="0"/>
                <a:satOff val="0"/>
                <a:lumOff val="0"/>
                <a:alphaOff val="0"/>
                <a:shade val="58000"/>
                <a:satMod val="165000"/>
              </a:schemeClr>
            </a:gs>
            <a:gs pos="75000">
              <a:schemeClr val="accent3">
                <a:hueOff val="0"/>
                <a:satOff val="0"/>
                <a:lumOff val="0"/>
                <a:alphaOff val="0"/>
                <a:shade val="30000"/>
                <a:satMod val="175000"/>
              </a:schemeClr>
            </a:gs>
            <a:gs pos="100000">
              <a:schemeClr val="accent3">
                <a:hueOff val="0"/>
                <a:satOff val="0"/>
                <a:lumOff val="0"/>
                <a:alphaOff val="0"/>
                <a:shade val="15000"/>
                <a:satMod val="175000"/>
              </a:schemeClr>
            </a:gs>
          </a:gsLst>
          <a:path path="circle">
            <a:fillToRect l="5000" t="100000" r="120000" b="10000"/>
          </a:path>
        </a:gradFill>
        <a:ln>
          <a:noFill/>
        </a:ln>
        <a:effectLst>
          <a:outerShdw blurRad="50800" dist="25000" dir="5400000" rotWithShape="0">
            <a:srgbClr val="000000">
              <a:alpha val="4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latin typeface="Arial" pitchFamily="34" charset="0"/>
              <a:cs typeface="Arial" pitchFamily="34" charset="0"/>
            </a:rPr>
            <a:t>Instalaciones del Puerto de Manta</a:t>
          </a:r>
          <a:endParaRPr lang="en-US" sz="1600" kern="1200" dirty="0">
            <a:latin typeface="Arial" pitchFamily="34" charset="0"/>
            <a:cs typeface="Arial" pitchFamily="34" charset="0"/>
          </a:endParaRPr>
        </a:p>
      </dsp:txBody>
      <dsp:txXfrm>
        <a:off x="3091982" y="3040107"/>
        <a:ext cx="1789530" cy="867767"/>
      </dsp:txXfrm>
    </dsp:sp>
    <dsp:sp modelId="{46427786-5D60-466B-BA43-536475F215B8}">
      <dsp:nvSpPr>
        <dsp:cNvPr id="0" name=""/>
        <dsp:cNvSpPr/>
      </dsp:nvSpPr>
      <dsp:spPr>
        <a:xfrm rot="19513247">
          <a:off x="4827996" y="3200512"/>
          <a:ext cx="901401" cy="32783"/>
        </a:xfrm>
        <a:custGeom>
          <a:avLst/>
          <a:gdLst/>
          <a:ahLst/>
          <a:cxnLst/>
          <a:rect l="0" t="0" r="0" b="0"/>
          <a:pathLst>
            <a:path>
              <a:moveTo>
                <a:pt x="0" y="16391"/>
              </a:moveTo>
              <a:lnTo>
                <a:pt x="901401" y="16391"/>
              </a:lnTo>
            </a:path>
          </a:pathLst>
        </a:custGeom>
        <a:noFill/>
        <a:ln w="25400" cap="flat" cmpd="sng" algn="ctr">
          <a:solidFill>
            <a:schemeClr val="accent4">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latin typeface="Arial" pitchFamily="34" charset="0"/>
            <a:cs typeface="Arial" pitchFamily="34" charset="0"/>
          </a:endParaRPr>
        </a:p>
      </dsp:txBody>
      <dsp:txXfrm>
        <a:off x="5256162" y="3194368"/>
        <a:ext cx="45070" cy="45070"/>
      </dsp:txXfrm>
    </dsp:sp>
    <dsp:sp modelId="{47AE6926-9ABE-4072-A4F6-B4DC711873C9}">
      <dsp:nvSpPr>
        <dsp:cNvPr id="0" name=""/>
        <dsp:cNvSpPr/>
      </dsp:nvSpPr>
      <dsp:spPr>
        <a:xfrm>
          <a:off x="5648883" y="2645952"/>
          <a:ext cx="2066316" cy="627730"/>
        </a:xfrm>
        <a:prstGeom prst="roundRect">
          <a:avLst>
            <a:gd name="adj" fmla="val 10000"/>
          </a:avLst>
        </a:prstGeom>
        <a:gradFill rotWithShape="0">
          <a:gsLst>
            <a:gs pos="0">
              <a:schemeClr val="accent4">
                <a:hueOff val="0"/>
                <a:satOff val="0"/>
                <a:lumOff val="0"/>
                <a:alphaOff val="0"/>
                <a:shade val="63000"/>
                <a:satMod val="165000"/>
              </a:schemeClr>
            </a:gs>
            <a:gs pos="30000">
              <a:schemeClr val="accent4">
                <a:hueOff val="0"/>
                <a:satOff val="0"/>
                <a:lumOff val="0"/>
                <a:alphaOff val="0"/>
                <a:shade val="58000"/>
                <a:satMod val="165000"/>
              </a:schemeClr>
            </a:gs>
            <a:gs pos="75000">
              <a:schemeClr val="accent4">
                <a:hueOff val="0"/>
                <a:satOff val="0"/>
                <a:lumOff val="0"/>
                <a:alphaOff val="0"/>
                <a:shade val="30000"/>
                <a:satMod val="175000"/>
              </a:schemeClr>
            </a:gs>
            <a:gs pos="100000">
              <a:schemeClr val="accent4">
                <a:hueOff val="0"/>
                <a:satOff val="0"/>
                <a:lumOff val="0"/>
                <a:alphaOff val="0"/>
                <a:shade val="15000"/>
                <a:satMod val="175000"/>
              </a:schemeClr>
            </a:gs>
          </a:gsLst>
          <a:path path="circle">
            <a:fillToRect l="5000" t="100000" r="120000" b="10000"/>
          </a:path>
        </a:gradFill>
        <a:ln>
          <a:noFill/>
        </a:ln>
        <a:effectLst>
          <a:outerShdw blurRad="50800" dist="25000" dir="5400000" rotWithShape="0">
            <a:srgbClr val="000000">
              <a:alpha val="4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latin typeface="Arial" pitchFamily="34" charset="0"/>
              <a:cs typeface="Arial" pitchFamily="34" charset="0"/>
            </a:rPr>
            <a:t>Areas Vulnerables</a:t>
          </a:r>
          <a:endParaRPr lang="en-US" sz="1200" kern="1200" dirty="0">
            <a:latin typeface="Arial" pitchFamily="34" charset="0"/>
            <a:cs typeface="Arial" pitchFamily="34" charset="0"/>
          </a:endParaRPr>
        </a:p>
      </dsp:txBody>
      <dsp:txXfrm>
        <a:off x="5667269" y="2664338"/>
        <a:ext cx="2029544" cy="590958"/>
      </dsp:txXfrm>
    </dsp:sp>
    <dsp:sp modelId="{21A6ABF4-BF13-4EFE-BE00-8B375BA493E2}">
      <dsp:nvSpPr>
        <dsp:cNvPr id="0" name=""/>
        <dsp:cNvSpPr/>
      </dsp:nvSpPr>
      <dsp:spPr>
        <a:xfrm rot="1641163">
          <a:off x="4861912" y="3649097"/>
          <a:ext cx="833568" cy="32783"/>
        </a:xfrm>
        <a:custGeom>
          <a:avLst/>
          <a:gdLst/>
          <a:ahLst/>
          <a:cxnLst/>
          <a:rect l="0" t="0" r="0" b="0"/>
          <a:pathLst>
            <a:path>
              <a:moveTo>
                <a:pt x="0" y="16391"/>
              </a:moveTo>
              <a:lnTo>
                <a:pt x="833568" y="16391"/>
              </a:lnTo>
            </a:path>
          </a:pathLst>
        </a:custGeom>
        <a:noFill/>
        <a:ln w="25400" cap="flat" cmpd="sng" algn="ctr">
          <a:solidFill>
            <a:schemeClr val="accent4">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latin typeface="Arial" pitchFamily="34" charset="0"/>
            <a:cs typeface="Arial" pitchFamily="34" charset="0"/>
          </a:endParaRPr>
        </a:p>
      </dsp:txBody>
      <dsp:txXfrm>
        <a:off x="5257858" y="3644650"/>
        <a:ext cx="41678" cy="41678"/>
      </dsp:txXfrm>
    </dsp:sp>
    <dsp:sp modelId="{41B9C364-1B1C-422D-B45D-C57C6090B2D3}">
      <dsp:nvSpPr>
        <dsp:cNvPr id="0" name=""/>
        <dsp:cNvSpPr/>
      </dsp:nvSpPr>
      <dsp:spPr>
        <a:xfrm>
          <a:off x="5648883" y="3400664"/>
          <a:ext cx="2066316" cy="912647"/>
        </a:xfrm>
        <a:prstGeom prst="roundRect">
          <a:avLst>
            <a:gd name="adj" fmla="val 10000"/>
          </a:avLst>
        </a:prstGeom>
        <a:gradFill rotWithShape="0">
          <a:gsLst>
            <a:gs pos="0">
              <a:schemeClr val="accent4">
                <a:hueOff val="0"/>
                <a:satOff val="0"/>
                <a:lumOff val="0"/>
                <a:alphaOff val="0"/>
                <a:shade val="63000"/>
                <a:satMod val="165000"/>
              </a:schemeClr>
            </a:gs>
            <a:gs pos="30000">
              <a:schemeClr val="accent4">
                <a:hueOff val="0"/>
                <a:satOff val="0"/>
                <a:lumOff val="0"/>
                <a:alphaOff val="0"/>
                <a:shade val="58000"/>
                <a:satMod val="165000"/>
              </a:schemeClr>
            </a:gs>
            <a:gs pos="75000">
              <a:schemeClr val="accent4">
                <a:hueOff val="0"/>
                <a:satOff val="0"/>
                <a:lumOff val="0"/>
                <a:alphaOff val="0"/>
                <a:shade val="30000"/>
                <a:satMod val="175000"/>
              </a:schemeClr>
            </a:gs>
            <a:gs pos="100000">
              <a:schemeClr val="accent4">
                <a:hueOff val="0"/>
                <a:satOff val="0"/>
                <a:lumOff val="0"/>
                <a:alphaOff val="0"/>
                <a:shade val="15000"/>
                <a:satMod val="175000"/>
              </a:schemeClr>
            </a:gs>
          </a:gsLst>
          <a:path path="circle">
            <a:fillToRect l="5000" t="100000" r="120000" b="10000"/>
          </a:path>
        </a:gradFill>
        <a:ln>
          <a:noFill/>
        </a:ln>
        <a:effectLst>
          <a:outerShdw blurRad="50800" dist="25000" dir="5400000" rotWithShape="0">
            <a:srgbClr val="000000">
              <a:alpha val="4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latin typeface="Arial" pitchFamily="34" charset="0"/>
              <a:cs typeface="Arial" pitchFamily="34" charset="0"/>
            </a:rPr>
            <a:t>Puntos Críticos del Puerto</a:t>
          </a:r>
          <a:endParaRPr lang="en-US" sz="1200" kern="1200" dirty="0">
            <a:latin typeface="Arial" pitchFamily="34" charset="0"/>
            <a:cs typeface="Arial" pitchFamily="34" charset="0"/>
          </a:endParaRPr>
        </a:p>
      </dsp:txBody>
      <dsp:txXfrm>
        <a:off x="5675614" y="3427395"/>
        <a:ext cx="2012854" cy="859185"/>
      </dsp:txXfrm>
    </dsp:sp>
    <dsp:sp modelId="{F8FD0599-836F-44E9-80F6-524B5390800E}">
      <dsp:nvSpPr>
        <dsp:cNvPr id="0" name=""/>
        <dsp:cNvSpPr/>
      </dsp:nvSpPr>
      <dsp:spPr>
        <a:xfrm rot="4199884">
          <a:off x="1612548" y="3500657"/>
          <a:ext cx="2164500" cy="32783"/>
        </a:xfrm>
        <a:custGeom>
          <a:avLst/>
          <a:gdLst/>
          <a:ahLst/>
          <a:cxnLst/>
          <a:rect l="0" t="0" r="0" b="0"/>
          <a:pathLst>
            <a:path>
              <a:moveTo>
                <a:pt x="0" y="16391"/>
              </a:moveTo>
              <a:lnTo>
                <a:pt x="2164500" y="16391"/>
              </a:lnTo>
            </a:path>
          </a:pathLst>
        </a:custGeom>
        <a:noFill/>
        <a:ln w="25400" cap="flat" cmpd="sng" algn="ctr">
          <a:solidFill>
            <a:schemeClr val="accent3">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es-EC" sz="700" kern="1200"/>
        </a:p>
      </dsp:txBody>
      <dsp:txXfrm>
        <a:off x="2640686" y="3462936"/>
        <a:ext cx="108225" cy="108225"/>
      </dsp:txXfrm>
    </dsp:sp>
    <dsp:sp modelId="{F9041D52-85EE-44B0-844C-ECEA43595B45}">
      <dsp:nvSpPr>
        <dsp:cNvPr id="0" name=""/>
        <dsp:cNvSpPr/>
      </dsp:nvSpPr>
      <dsp:spPr>
        <a:xfrm>
          <a:off x="3064984" y="4073136"/>
          <a:ext cx="1843526" cy="921763"/>
        </a:xfrm>
        <a:prstGeom prst="roundRect">
          <a:avLst>
            <a:gd name="adj" fmla="val 10000"/>
          </a:avLst>
        </a:prstGeom>
        <a:gradFill rotWithShape="0">
          <a:gsLst>
            <a:gs pos="0">
              <a:schemeClr val="accent3">
                <a:hueOff val="0"/>
                <a:satOff val="0"/>
                <a:lumOff val="0"/>
                <a:alphaOff val="0"/>
                <a:shade val="63000"/>
                <a:satMod val="165000"/>
              </a:schemeClr>
            </a:gs>
            <a:gs pos="30000">
              <a:schemeClr val="accent3">
                <a:hueOff val="0"/>
                <a:satOff val="0"/>
                <a:lumOff val="0"/>
                <a:alphaOff val="0"/>
                <a:shade val="58000"/>
                <a:satMod val="165000"/>
              </a:schemeClr>
            </a:gs>
            <a:gs pos="75000">
              <a:schemeClr val="accent3">
                <a:hueOff val="0"/>
                <a:satOff val="0"/>
                <a:lumOff val="0"/>
                <a:alphaOff val="0"/>
                <a:shade val="30000"/>
                <a:satMod val="175000"/>
              </a:schemeClr>
            </a:gs>
            <a:gs pos="100000">
              <a:schemeClr val="accent3">
                <a:hueOff val="0"/>
                <a:satOff val="0"/>
                <a:lumOff val="0"/>
                <a:alphaOff val="0"/>
                <a:shade val="15000"/>
                <a:satMod val="175000"/>
              </a:schemeClr>
            </a:gs>
          </a:gsLst>
          <a:path path="circle">
            <a:fillToRect l="5000" t="100000" r="120000" b="10000"/>
          </a:path>
        </a:gradFill>
        <a:ln>
          <a:noFill/>
        </a:ln>
        <a:effectLst>
          <a:outerShdw blurRad="50800" dist="25000" dir="5400000" rotWithShape="0">
            <a:srgbClr val="000000">
              <a:alpha val="4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latin typeface="Arial" pitchFamily="34" charset="0"/>
              <a:cs typeface="Arial" pitchFamily="34" charset="0"/>
            </a:rPr>
            <a:t>Planes de </a:t>
          </a:r>
          <a:r>
            <a:rPr lang="en-US" sz="1600" kern="1200" dirty="0" err="1" smtClean="0">
              <a:latin typeface="Arial" pitchFamily="34" charset="0"/>
              <a:cs typeface="Arial" pitchFamily="34" charset="0"/>
            </a:rPr>
            <a:t>Seguridad</a:t>
          </a:r>
          <a:r>
            <a:rPr lang="en-US" sz="1600" kern="1200" dirty="0" smtClean="0">
              <a:latin typeface="Arial" pitchFamily="34" charset="0"/>
              <a:cs typeface="Arial" pitchFamily="34" charset="0"/>
            </a:rPr>
            <a:t> Puerto de Manta</a:t>
          </a:r>
          <a:endParaRPr lang="en-US" sz="1600" kern="1200" dirty="0">
            <a:latin typeface="Arial" pitchFamily="34" charset="0"/>
            <a:cs typeface="Arial" pitchFamily="34" charset="0"/>
          </a:endParaRPr>
        </a:p>
      </dsp:txBody>
      <dsp:txXfrm>
        <a:off x="3091982" y="4100134"/>
        <a:ext cx="1789530" cy="867767"/>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383135-1C4D-44AE-A53B-35C3EBFA1145}">
      <dsp:nvSpPr>
        <dsp:cNvPr id="0" name=""/>
        <dsp:cNvSpPr/>
      </dsp:nvSpPr>
      <dsp:spPr>
        <a:xfrm>
          <a:off x="3039429" y="2125537"/>
          <a:ext cx="1148005" cy="1148005"/>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EC" sz="1400" b="1" kern="1200" dirty="0" smtClean="0">
              <a:solidFill>
                <a:schemeClr val="tx1"/>
              </a:solidFill>
              <a:latin typeface="Arial" panose="020B0604020202020204" pitchFamily="34" charset="0"/>
              <a:cs typeface="Arial" panose="020B0604020202020204" pitchFamily="34" charset="0"/>
            </a:rPr>
            <a:t>MARCO LEGAL</a:t>
          </a:r>
          <a:endParaRPr lang="es-EC" sz="1400" b="1" kern="1200" dirty="0">
            <a:solidFill>
              <a:schemeClr val="tx1"/>
            </a:solidFill>
            <a:latin typeface="Arial" panose="020B0604020202020204" pitchFamily="34" charset="0"/>
            <a:cs typeface="Arial" panose="020B0604020202020204" pitchFamily="34" charset="0"/>
          </a:endParaRPr>
        </a:p>
      </dsp:txBody>
      <dsp:txXfrm>
        <a:off x="3207550" y="2293658"/>
        <a:ext cx="811763" cy="811763"/>
      </dsp:txXfrm>
    </dsp:sp>
    <dsp:sp modelId="{0E1B7DED-4EA2-4C03-9B4B-FEB343EE1103}">
      <dsp:nvSpPr>
        <dsp:cNvPr id="0" name=""/>
        <dsp:cNvSpPr/>
      </dsp:nvSpPr>
      <dsp:spPr>
        <a:xfrm rot="16200000">
          <a:off x="3475447" y="1631517"/>
          <a:ext cx="275970" cy="482959"/>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es-EC" sz="2100" kern="1200">
            <a:solidFill>
              <a:schemeClr val="tx1"/>
            </a:solidFill>
          </a:endParaRPr>
        </a:p>
      </dsp:txBody>
      <dsp:txXfrm>
        <a:off x="3516843" y="1769505"/>
        <a:ext cx="193179" cy="289775"/>
      </dsp:txXfrm>
    </dsp:sp>
    <dsp:sp modelId="{6BF1A23F-7117-487F-AFFA-8ED3DC20C143}">
      <dsp:nvSpPr>
        <dsp:cNvPr id="0" name=""/>
        <dsp:cNvSpPr/>
      </dsp:nvSpPr>
      <dsp:spPr>
        <a:xfrm>
          <a:off x="2682094" y="-181091"/>
          <a:ext cx="1862676" cy="1785928"/>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EC" sz="1200" b="0" kern="1200" dirty="0" smtClean="0">
              <a:solidFill>
                <a:schemeClr val="tx1"/>
              </a:solidFill>
              <a:latin typeface="Arial" pitchFamily="34" charset="0"/>
              <a:cs typeface="Arial" pitchFamily="34" charset="0"/>
            </a:rPr>
            <a:t>TRATADOS Y  </a:t>
          </a:r>
        </a:p>
        <a:p>
          <a:pPr lvl="0" algn="ctr" defTabSz="533400">
            <a:lnSpc>
              <a:spcPct val="90000"/>
            </a:lnSpc>
            <a:spcBef>
              <a:spcPct val="0"/>
            </a:spcBef>
            <a:spcAft>
              <a:spcPct val="35000"/>
            </a:spcAft>
          </a:pPr>
          <a:r>
            <a:rPr lang="es-EC" sz="1200" b="0" kern="1200" dirty="0" smtClean="0">
              <a:solidFill>
                <a:schemeClr val="tx1"/>
              </a:solidFill>
              <a:latin typeface="Arial" pitchFamily="34" charset="0"/>
              <a:cs typeface="Arial" pitchFamily="34" charset="0"/>
            </a:rPr>
            <a:t>LEYES INTERNACIONALES (OMI, PBIP, SOLAS)</a:t>
          </a:r>
          <a:endParaRPr lang="es-EC" sz="1200" b="0" kern="1200" dirty="0">
            <a:solidFill>
              <a:schemeClr val="tx1"/>
            </a:solidFill>
          </a:endParaRPr>
        </a:p>
      </dsp:txBody>
      <dsp:txXfrm>
        <a:off x="2954877" y="80452"/>
        <a:ext cx="1317110" cy="1262842"/>
      </dsp:txXfrm>
    </dsp:sp>
    <dsp:sp modelId="{518D3197-D7BA-4455-8A4C-5018EEDECC2A}">
      <dsp:nvSpPr>
        <dsp:cNvPr id="0" name=""/>
        <dsp:cNvSpPr/>
      </dsp:nvSpPr>
      <dsp:spPr>
        <a:xfrm>
          <a:off x="4291019" y="2458060"/>
          <a:ext cx="249542" cy="482959"/>
        </a:xfrm>
        <a:prstGeom prst="rightArrow">
          <a:avLst>
            <a:gd name="adj1" fmla="val 60000"/>
            <a:gd name="adj2" fmla="val 50000"/>
          </a:avLst>
        </a:prstGeom>
        <a:solidFill>
          <a:schemeClr val="accent3">
            <a:hueOff val="3750088"/>
            <a:satOff val="-5627"/>
            <a:lumOff val="-91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es-EC" sz="2100" kern="1200">
            <a:solidFill>
              <a:schemeClr val="tx1"/>
            </a:solidFill>
          </a:endParaRPr>
        </a:p>
      </dsp:txBody>
      <dsp:txXfrm>
        <a:off x="4291019" y="2554652"/>
        <a:ext cx="174679" cy="289775"/>
      </dsp:txXfrm>
    </dsp:sp>
    <dsp:sp modelId="{3C40178E-6B51-4E9F-9EAF-B5517BB3414F}">
      <dsp:nvSpPr>
        <dsp:cNvPr id="0" name=""/>
        <dsp:cNvSpPr/>
      </dsp:nvSpPr>
      <dsp:spPr>
        <a:xfrm>
          <a:off x="4658269" y="1769018"/>
          <a:ext cx="1885660" cy="1861043"/>
        </a:xfrm>
        <a:prstGeom prst="ellipse">
          <a:avLst/>
        </a:prstGeom>
        <a:solidFill>
          <a:schemeClr val="accent3">
            <a:hueOff val="3750088"/>
            <a:satOff val="-5627"/>
            <a:lumOff val="-9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EC" sz="1200" b="0" kern="1200" dirty="0" smtClean="0">
              <a:solidFill>
                <a:schemeClr val="tx1"/>
              </a:solidFill>
              <a:latin typeface="Arial" pitchFamily="34" charset="0"/>
              <a:cs typeface="Arial" pitchFamily="34" charset="0"/>
            </a:rPr>
            <a:t>CONSTITUCIÓN DE LA </a:t>
          </a:r>
        </a:p>
        <a:p>
          <a:pPr lvl="0" algn="ctr" defTabSz="533400">
            <a:lnSpc>
              <a:spcPct val="90000"/>
            </a:lnSpc>
            <a:spcBef>
              <a:spcPct val="0"/>
            </a:spcBef>
            <a:spcAft>
              <a:spcPct val="35000"/>
            </a:spcAft>
          </a:pPr>
          <a:r>
            <a:rPr lang="es-EC" sz="1200" b="0" kern="1200" dirty="0" smtClean="0">
              <a:solidFill>
                <a:schemeClr val="tx1"/>
              </a:solidFill>
              <a:latin typeface="Arial" pitchFamily="34" charset="0"/>
              <a:cs typeface="Arial" pitchFamily="34" charset="0"/>
            </a:rPr>
            <a:t>REPÚBLICA</a:t>
          </a:r>
          <a:endParaRPr lang="es-EC" sz="1200" b="0" kern="1200" dirty="0">
            <a:solidFill>
              <a:schemeClr val="tx1"/>
            </a:solidFill>
          </a:endParaRPr>
        </a:p>
      </dsp:txBody>
      <dsp:txXfrm>
        <a:off x="4934418" y="2041561"/>
        <a:ext cx="1333362" cy="1315957"/>
      </dsp:txXfrm>
    </dsp:sp>
    <dsp:sp modelId="{DA208A38-A425-41A9-A686-F5F2D913D9D9}">
      <dsp:nvSpPr>
        <dsp:cNvPr id="0" name=""/>
        <dsp:cNvSpPr/>
      </dsp:nvSpPr>
      <dsp:spPr>
        <a:xfrm rot="5400000">
          <a:off x="3475850" y="3283865"/>
          <a:ext cx="275165" cy="482959"/>
        </a:xfrm>
        <a:prstGeom prst="rightArrow">
          <a:avLst>
            <a:gd name="adj1" fmla="val 60000"/>
            <a:gd name="adj2" fmla="val 50000"/>
          </a:avLst>
        </a:prstGeom>
        <a:solidFill>
          <a:schemeClr val="accent3">
            <a:hueOff val="7500176"/>
            <a:satOff val="-11253"/>
            <a:lumOff val="-183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es-EC" sz="2100" kern="1200">
            <a:solidFill>
              <a:schemeClr val="tx1"/>
            </a:solidFill>
          </a:endParaRPr>
        </a:p>
      </dsp:txBody>
      <dsp:txXfrm>
        <a:off x="3517125" y="3339183"/>
        <a:ext cx="192616" cy="289775"/>
      </dsp:txXfrm>
    </dsp:sp>
    <dsp:sp modelId="{DFE1BD15-B2FF-43D8-B3BB-03EC47B44F8E}">
      <dsp:nvSpPr>
        <dsp:cNvPr id="0" name=""/>
        <dsp:cNvSpPr/>
      </dsp:nvSpPr>
      <dsp:spPr>
        <a:xfrm>
          <a:off x="2700297" y="3792722"/>
          <a:ext cx="1826270" cy="1788968"/>
        </a:xfrm>
        <a:prstGeom prst="ellipse">
          <a:avLst/>
        </a:prstGeom>
        <a:solidFill>
          <a:schemeClr val="accent3">
            <a:hueOff val="7500176"/>
            <a:satOff val="-11253"/>
            <a:lumOff val="-183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EC" sz="1200" b="0" kern="1200" dirty="0" smtClean="0">
              <a:solidFill>
                <a:schemeClr val="tx1"/>
              </a:solidFill>
              <a:latin typeface="Arial" pitchFamily="34" charset="0"/>
              <a:cs typeface="Arial" pitchFamily="34" charset="0"/>
            </a:rPr>
            <a:t>DECRETOS EJECUTIVOS (Decreto </a:t>
          </a:r>
          <a:r>
            <a:rPr lang="es-ES" sz="1200" b="0" kern="1200" dirty="0" smtClean="0">
              <a:solidFill>
                <a:schemeClr val="tx1"/>
              </a:solidFill>
              <a:latin typeface="Arial" panose="020B0604020202020204" pitchFamily="34" charset="0"/>
              <a:cs typeface="Arial" panose="020B0604020202020204" pitchFamily="34" charset="0"/>
            </a:rPr>
            <a:t>Ejecutivo No. 98) </a:t>
          </a:r>
          <a:endParaRPr lang="es-EC" sz="1200" b="0" kern="1200" dirty="0">
            <a:solidFill>
              <a:schemeClr val="tx1"/>
            </a:solidFill>
          </a:endParaRPr>
        </a:p>
      </dsp:txBody>
      <dsp:txXfrm>
        <a:off x="2967748" y="4054710"/>
        <a:ext cx="1291368" cy="1264992"/>
      </dsp:txXfrm>
    </dsp:sp>
    <dsp:sp modelId="{5744874B-F11E-4420-92A7-6584FA9B72FB}">
      <dsp:nvSpPr>
        <dsp:cNvPr id="0" name=""/>
        <dsp:cNvSpPr/>
      </dsp:nvSpPr>
      <dsp:spPr>
        <a:xfrm rot="10800000">
          <a:off x="2705853" y="2458060"/>
          <a:ext cx="235727" cy="482959"/>
        </a:xfrm>
        <a:prstGeom prst="rightArrow">
          <a:avLst>
            <a:gd name="adj1" fmla="val 60000"/>
            <a:gd name="adj2" fmla="val 50000"/>
          </a:avLst>
        </a:prstGeom>
        <a:solidFill>
          <a:schemeClr val="accent3">
            <a:hueOff val="11250264"/>
            <a:satOff val="-16880"/>
            <a:lumOff val="-274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es-EC" sz="2100" kern="1200">
            <a:solidFill>
              <a:schemeClr val="tx1"/>
            </a:solidFill>
          </a:endParaRPr>
        </a:p>
      </dsp:txBody>
      <dsp:txXfrm rot="10800000">
        <a:off x="2776571" y="2554652"/>
        <a:ext cx="165009" cy="289775"/>
      </dsp:txXfrm>
    </dsp:sp>
    <dsp:sp modelId="{840DBD2C-4B5E-4635-9A59-60E7627455EA}">
      <dsp:nvSpPr>
        <dsp:cNvPr id="0" name=""/>
        <dsp:cNvSpPr/>
      </dsp:nvSpPr>
      <dsp:spPr>
        <a:xfrm>
          <a:off x="656870" y="1767604"/>
          <a:ext cx="1937791" cy="1863870"/>
        </a:xfrm>
        <a:prstGeom prst="ellipse">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EC" sz="1200" b="0" kern="1200" dirty="0" smtClean="0">
              <a:solidFill>
                <a:schemeClr val="tx1"/>
              </a:solidFill>
              <a:latin typeface="Arial" pitchFamily="34" charset="0"/>
              <a:cs typeface="Arial" pitchFamily="34" charset="0"/>
            </a:rPr>
            <a:t>LEYES (</a:t>
          </a:r>
          <a:r>
            <a:rPr lang="es-ES" sz="1200" b="0" kern="1200" dirty="0" smtClean="0">
              <a:solidFill>
                <a:schemeClr val="tx1"/>
              </a:solidFill>
              <a:latin typeface="Arial" panose="020B0604020202020204" pitchFamily="34" charset="0"/>
              <a:cs typeface="Arial" panose="020B0604020202020204" pitchFamily="34" charset="0"/>
            </a:rPr>
            <a:t>Ley Orgánica de la Defensa Nacional, Ley de Seguridad Publica y del Estado</a:t>
          </a:r>
          <a:r>
            <a:rPr lang="es-EC" sz="1200" b="0" kern="1200" dirty="0" smtClean="0">
              <a:solidFill>
                <a:schemeClr val="tx1"/>
              </a:solidFill>
              <a:latin typeface="Arial" pitchFamily="34" charset="0"/>
              <a:cs typeface="Arial" pitchFamily="34" charset="0"/>
            </a:rPr>
            <a:t>)</a:t>
          </a:r>
          <a:endParaRPr lang="es-EC" sz="1200" b="0" kern="1200" dirty="0">
            <a:solidFill>
              <a:schemeClr val="tx1"/>
            </a:solidFill>
          </a:endParaRPr>
        </a:p>
      </dsp:txBody>
      <dsp:txXfrm>
        <a:off x="940653" y="2040561"/>
        <a:ext cx="1370225" cy="1317956"/>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11.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default#1">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default#1">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default#2">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arrow4">
  <dgm:title val=""/>
  <dgm:desc val=""/>
  <dgm:catLst>
    <dgm:cat type="relationship" pri="8000"/>
    <dgm:cat type="process" pri="30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shape xmlns:r="http://schemas.openxmlformats.org/officeDocument/2006/relationships" r:blip="">
      <dgm:adjLst/>
    </dgm:shape>
    <dgm:presOf/>
    <dgm:choose name="Name0">
      <dgm:if name="Name1" func="var" arg="dir" op="equ" val="norm">
        <dgm:choose name="Name2">
          <dgm:if name="Name3" axis="ch" ptType="node" func="cnt" op="lte" val="1">
            <dgm:constrLst>
              <dgm:constr type="primFontSz" for="des" ptType="node" op="equ" val="65"/>
              <dgm:constr type="w" for="ch" forName="upArrow" refType="w" fact="0.33"/>
              <dgm:constr type="h" for="ch" forName="upArrow" refType="h"/>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dgm:constr type="b" for="ch" forName="upArrowText" refType="h" fact="0.48"/>
              <dgm:constr type="l" for="ch" forName="upArrowText" refType="w" refFor="ch" refForName="upArrow" fact="1.03"/>
            </dgm:constrLst>
          </dgm:if>
          <dgm:else name="Name4">
            <dgm:constrLst>
              <dgm:constr type="primFontSz" for="des" ptType="node" op="equ" val="65"/>
              <dgm:constr type="w" for="ch" forName="upArrow" refType="w" fact="0.33"/>
              <dgm:constr type="h" for="ch" forName="upArrow" refType="h" fact="0.48"/>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fact="0.48"/>
              <dgm:constr type="b" for="ch" forName="upArrowText" refType="h" fact="0.48"/>
              <dgm:constr type="l" for="ch" forName="upArrowText" refType="w" refFor="ch" refForName="upArrow" fact="1.03"/>
              <dgm:constr type="w" for="ch" forName="downArrow" refType="w" fact="0.33"/>
              <dgm:constr type="h" for="ch" forName="downArrow" refType="h" fact="0.48"/>
              <dgm:constr type="t" for="ch" forName="downArrow" refType="h" fact="0.52"/>
              <dgm:constr type="l" for="ch" forName="downArrow" refType="w" refFor="ch" refForName="downArrow" fact="0.3"/>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refType="w" refFor="ch" refForName="downArrow" fact="1.33"/>
            </dgm:constrLst>
          </dgm:else>
        </dgm:choose>
      </dgm:if>
      <dgm:else name="Name5">
        <dgm:choose name="Name6">
          <dgm:if name="Name7" axis="ch" ptType="node" func="cnt" op="lte" val="1">
            <dgm:constrLst>
              <dgm:constr type="primFontSz" for="des" ptType="node" op="equ" val="65"/>
              <dgm:constr type="w" for="ch" forName="upArrow" refType="w" fact="0.33"/>
              <dgm:constr type="h" for="ch" forName="upArrow" refType="h"/>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dgm:constr type="t" for="ch" forName="upArrowText"/>
              <dgm:constr type="l" for="ch" forName="upArrowText" refType="w" fact="0.1"/>
            </dgm:constrLst>
          </dgm:if>
          <dgm:else name="Name8">
            <dgm:constrLst>
              <dgm:constr type="primFontSz" for="des" ptType="node" op="equ" val="65"/>
              <dgm:constr type="w" for="ch" forName="upArrow" refType="w" fact="0.33"/>
              <dgm:constr type="h" for="ch" forName="upArrow" refType="h" fact="0.48"/>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fact="0.48"/>
              <dgm:constr type="t" for="ch" forName="upArrowText"/>
              <dgm:constr type="l" for="ch" forName="upArrowText" refType="w" fact="0.1"/>
              <dgm:constr type="w" for="ch" forName="downArrow" refType="w" fact="0.33"/>
              <dgm:constr type="h" for="ch" forName="downArrow" refType="h" fact="0.48"/>
              <dgm:constr type="t" for="ch" forName="downArrow" refType="h" fact="0.52"/>
              <dgm:constr type="l" for="ch" forName="downArrow" refType="w" fact="0.57"/>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dgm:constrLst>
          </dgm:else>
        </dgm:choose>
      </dgm:else>
    </dgm:choose>
    <dgm:ruleLst/>
    <dgm:forEach name="Name9" axis="ch" ptType="node" cnt="1">
      <dgm:layoutNode name="upArrow" styleLbl="node1">
        <dgm:alg type="sp"/>
        <dgm:shape xmlns:r="http://schemas.openxmlformats.org/officeDocument/2006/relationships" type="upArrow" r:blip="">
          <dgm:adjLst/>
        </dgm:shape>
        <dgm:presOf/>
        <dgm:constrLst/>
        <dgm:ruleLst/>
      </dgm:layoutNode>
      <dgm:layoutNode name="upArrowText" styleLbl="revTx">
        <dgm:varLst>
          <dgm:chMax val="0"/>
          <dgm:bulletEnabled val="1"/>
        </dgm:varLst>
        <dgm:choose name="Name10">
          <dgm:if name="Name11" axis="root des" ptType="all node" func="maxDepth" op="gt" val="1">
            <dgm:alg type="tx">
              <dgm:param type="parTxLTRAlign" val="l"/>
              <dgm:param type="parTxRTLAlign" val="r"/>
              <dgm:param type="txAnchorVertCh" val="mid"/>
            </dgm:alg>
          </dgm:if>
          <dgm:else name="Name12">
            <dgm:choose name="Name13">
              <dgm:if name="Name14" func="var" arg="dir" op="equ" val="norm">
                <dgm:alg type="tx">
                  <dgm:param type="parTxLTRAlign" val="l"/>
                  <dgm:param type="parTxRTLAlign" val="l"/>
                  <dgm:param type="txAnchorVertCh" val="mid"/>
                </dgm:alg>
              </dgm:if>
              <dgm:else name="Name15">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forEach name="Name16" axis="ch" ptType="node" st="2"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chMax val="0"/>
          <dgm:bulletEnabled val="1"/>
        </dgm:varLst>
        <dgm:choose name="Name17">
          <dgm:if name="Name18" axis="root des" ptType="all node" func="maxDepth" op="gt" val="1">
            <dgm:alg type="tx">
              <dgm:param type="parTxLTRAlign" val="l"/>
              <dgm:param type="parTxRTLAlign" val="r"/>
              <dgm:param type="txAnchorVertCh" val="mid"/>
            </dgm:alg>
          </dgm:if>
          <dgm:else name="Name19">
            <dgm:choose name="Name20">
              <dgm:if name="Name21" func="var" arg="dir" op="equ" val="norm">
                <dgm:alg type="tx">
                  <dgm:param type="parTxLTRAlign" val="l"/>
                  <dgm:param type="parTxRTLAlign" val="l"/>
                  <dgm:param type="txAnchorVertCh" val="mid"/>
                </dgm:alg>
              </dgm:if>
              <dgm:else name="Name22">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layoutNode>
</dgm:layoutDef>
</file>

<file path=ppt/diagrams/layout16.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C"/>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DAEA5D7-23EF-4CB9-856D-88E5A2E75E75}" type="datetimeFigureOut">
              <a:rPr lang="es-EC" smtClean="0"/>
              <a:pPr/>
              <a:t>21/05/2015</a:t>
            </a:fld>
            <a:endParaRPr lang="es-EC"/>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C"/>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C"/>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C"/>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96181BA-5594-4972-9476-AD565452D270}" type="slidenum">
              <a:rPr lang="es-EC" smtClean="0"/>
              <a:pPr/>
              <a:t>‹Nº›</a:t>
            </a:fld>
            <a:endParaRPr lang="es-EC"/>
          </a:p>
        </p:txBody>
      </p:sp>
    </p:spTree>
    <p:extLst>
      <p:ext uri="{BB962C8B-B14F-4D97-AF65-F5344CB8AC3E}">
        <p14:creationId xmlns:p14="http://schemas.microsoft.com/office/powerpoint/2010/main" val="36424368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C" dirty="0" smtClean="0"/>
              <a:t>EN ESTA LAMINA SOLO DEJAR IDEAS</a:t>
            </a:r>
            <a:r>
              <a:rPr lang="es-EC" baseline="0" dirty="0" smtClean="0"/>
              <a:t> FUERZA, LAS VOY A MARCAR CON AMARILLO Y ROJO</a:t>
            </a:r>
            <a:endParaRPr lang="es-EC" dirty="0"/>
          </a:p>
        </p:txBody>
      </p:sp>
      <p:sp>
        <p:nvSpPr>
          <p:cNvPr id="4" name="Slide Number Placeholder 3"/>
          <p:cNvSpPr>
            <a:spLocks noGrp="1"/>
          </p:cNvSpPr>
          <p:nvPr>
            <p:ph type="sldNum" sz="quarter" idx="10"/>
          </p:nvPr>
        </p:nvSpPr>
        <p:spPr/>
        <p:txBody>
          <a:bodyPr/>
          <a:lstStyle/>
          <a:p>
            <a:fld id="{C96181BA-5594-4972-9476-AD565452D270}" type="slidenum">
              <a:rPr lang="es-EC" smtClean="0"/>
              <a:pPr/>
              <a:t>5</a:t>
            </a:fld>
            <a:endParaRPr lang="es-EC" dirty="0"/>
          </a:p>
        </p:txBody>
      </p:sp>
    </p:spTree>
    <p:extLst>
      <p:ext uri="{BB962C8B-B14F-4D97-AF65-F5344CB8AC3E}">
        <p14:creationId xmlns:p14="http://schemas.microsoft.com/office/powerpoint/2010/main" val="33359916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Ref idx="1001">
        <a:schemeClr val="bg1"/>
      </p:bgRef>
    </p:bg>
    <p:spTree>
      <p:nvGrpSpPr>
        <p:cNvPr id="1" name=""/>
        <p:cNvGrpSpPr/>
        <p:nvPr/>
      </p:nvGrpSpPr>
      <p:grpSpPr>
        <a:xfrm>
          <a:off x="0" y="0"/>
          <a:ext cx="0" cy="0"/>
          <a:chOff x="0" y="0"/>
          <a:chExt cx="0" cy="0"/>
        </a:xfrm>
      </p:grpSpPr>
      <p:sp>
        <p:nvSpPr>
          <p:cNvPr id="8" name="7 Título"/>
          <p:cNvSpPr>
            <a:spLocks noGrp="1"/>
          </p:cNvSpPr>
          <p:nvPr>
            <p:ph type="ctrTitle"/>
          </p:nvPr>
        </p:nvSpPr>
        <p:spPr>
          <a:xfrm>
            <a:off x="2286000" y="3124200"/>
            <a:ext cx="6172200" cy="1894362"/>
          </a:xfrm>
        </p:spPr>
        <p:txBody>
          <a:bodyPr/>
          <a:lstStyle>
            <a:lvl1pPr>
              <a:defRPr b="1"/>
            </a:lvl1pPr>
          </a:lstStyle>
          <a:p>
            <a:r>
              <a:rPr kumimoji="0" lang="es-ES" smtClean="0"/>
              <a:t>Haga clic para modificar el estilo de título del patrón</a:t>
            </a:r>
            <a:endParaRPr kumimoji="0" lang="en-US"/>
          </a:p>
        </p:txBody>
      </p:sp>
      <p:sp>
        <p:nvSpPr>
          <p:cNvPr id="9" name="8 Subtítulo"/>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28" name="27 Marcador de fecha"/>
          <p:cNvSpPr>
            <a:spLocks noGrp="1"/>
          </p:cNvSpPr>
          <p:nvPr>
            <p:ph type="dt" sz="half" idx="10"/>
          </p:nvPr>
        </p:nvSpPr>
        <p:spPr bwMode="auto">
          <a:xfrm rot="5400000">
            <a:off x="7764621" y="1174097"/>
            <a:ext cx="2286000" cy="381000"/>
          </a:xfrm>
        </p:spPr>
        <p:txBody>
          <a:bodyPr/>
          <a:lstStyle/>
          <a:p>
            <a:fld id="{B17DEA31-8745-4867-B888-FED75BF85051}" type="datetimeFigureOut">
              <a:rPr lang="en-US" smtClean="0"/>
              <a:pPr/>
              <a:t>5/21/2015</a:t>
            </a:fld>
            <a:endParaRPr lang="en-US"/>
          </a:p>
        </p:txBody>
      </p:sp>
      <p:sp>
        <p:nvSpPr>
          <p:cNvPr id="17" name="16 Marcador de pie de página"/>
          <p:cNvSpPr>
            <a:spLocks noGrp="1"/>
          </p:cNvSpPr>
          <p:nvPr>
            <p:ph type="ftr" sz="quarter" idx="11"/>
          </p:nvPr>
        </p:nvSpPr>
        <p:spPr bwMode="auto">
          <a:xfrm rot="5400000">
            <a:off x="7077269" y="4181669"/>
            <a:ext cx="3657600" cy="384048"/>
          </a:xfrm>
        </p:spPr>
        <p:txBody>
          <a:bodyPr/>
          <a:lstStyle/>
          <a:p>
            <a:endParaRPr lang="en-US"/>
          </a:p>
        </p:txBody>
      </p:sp>
      <p:sp>
        <p:nvSpPr>
          <p:cNvPr id="10" name="9 Rectángulo"/>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Rectángulo"/>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13 Rectángulo"/>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18 Rectángulo"/>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Conector recto"/>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17 Conector recto"/>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19 Conector recto"/>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15 Conector recto"/>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14 Conector recto"/>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21 Conector recto"/>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26 Rectángulo"/>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20 Elipse"/>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Elipse"/>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23 Elipse"/>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25 Elipse"/>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24 Elipse"/>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28 Marcador de número de diapositiva"/>
          <p:cNvSpPr>
            <a:spLocks noGrp="1"/>
          </p:cNvSpPr>
          <p:nvPr>
            <p:ph type="sldNum" sz="quarter" idx="12"/>
          </p:nvPr>
        </p:nvSpPr>
        <p:spPr bwMode="auto">
          <a:xfrm>
            <a:off x="1325544" y="4928702"/>
            <a:ext cx="609600" cy="517524"/>
          </a:xfrm>
        </p:spPr>
        <p:txBody>
          <a:bodyPr/>
          <a:lstStyle/>
          <a:p>
            <a:fld id="{19BCC1FB-C039-4B42-A19C-D96E2B821CDF}" type="slidenum">
              <a:rPr lang="en-US" smtClean="0"/>
              <a:pPr/>
              <a:t>‹Nº›</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B17DEA31-8745-4867-B888-FED75BF85051}" type="datetimeFigureOut">
              <a:rPr lang="en-US" smtClean="0"/>
              <a:pPr/>
              <a:t>5/21/2015</a:t>
            </a:fld>
            <a:endParaRPr lang="en-US"/>
          </a:p>
        </p:txBody>
      </p:sp>
      <p:sp>
        <p:nvSpPr>
          <p:cNvPr id="5" name="4 Marcador de pie de página"/>
          <p:cNvSpPr>
            <a:spLocks noGrp="1"/>
          </p:cNvSpPr>
          <p:nvPr>
            <p:ph type="ftr" sz="quarter" idx="11"/>
          </p:nvPr>
        </p:nvSpPr>
        <p:spPr/>
        <p:txBody>
          <a:bodyPr/>
          <a:lstStyle/>
          <a:p>
            <a:endParaRPr lang="en-US"/>
          </a:p>
        </p:txBody>
      </p:sp>
      <p:sp>
        <p:nvSpPr>
          <p:cNvPr id="6" name="5 Marcador de número de diapositiva"/>
          <p:cNvSpPr>
            <a:spLocks noGrp="1"/>
          </p:cNvSpPr>
          <p:nvPr>
            <p:ph type="sldNum" sz="quarter" idx="12"/>
          </p:nvPr>
        </p:nvSpPr>
        <p:spPr/>
        <p:txBody>
          <a:bodyPr/>
          <a:lstStyle/>
          <a:p>
            <a:fld id="{19BCC1FB-C039-4B42-A19C-D96E2B821CDF}" type="slidenum">
              <a:rPr lang="en-US" smtClean="0"/>
              <a:pPr/>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9"/>
            <a:ext cx="1676400" cy="5851525"/>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274638"/>
            <a:ext cx="6019800" cy="5851525"/>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B17DEA31-8745-4867-B888-FED75BF85051}" type="datetimeFigureOut">
              <a:rPr lang="en-US" smtClean="0"/>
              <a:pPr/>
              <a:t>5/21/2015</a:t>
            </a:fld>
            <a:endParaRPr lang="en-US"/>
          </a:p>
        </p:txBody>
      </p:sp>
      <p:sp>
        <p:nvSpPr>
          <p:cNvPr id="5" name="4 Marcador de pie de página"/>
          <p:cNvSpPr>
            <a:spLocks noGrp="1"/>
          </p:cNvSpPr>
          <p:nvPr>
            <p:ph type="ftr" sz="quarter" idx="11"/>
          </p:nvPr>
        </p:nvSpPr>
        <p:spPr/>
        <p:txBody>
          <a:bodyPr/>
          <a:lstStyle/>
          <a:p>
            <a:endParaRPr lang="en-US"/>
          </a:p>
        </p:txBody>
      </p:sp>
      <p:sp>
        <p:nvSpPr>
          <p:cNvPr id="6" name="5 Marcador de número de diapositiva"/>
          <p:cNvSpPr>
            <a:spLocks noGrp="1"/>
          </p:cNvSpPr>
          <p:nvPr>
            <p:ph type="sldNum" sz="quarter" idx="12"/>
          </p:nvPr>
        </p:nvSpPr>
        <p:spPr/>
        <p:txBody>
          <a:bodyPr/>
          <a:lstStyle/>
          <a:p>
            <a:fld id="{19BCC1FB-C039-4B42-A19C-D96E2B821CDF}" type="slidenum">
              <a:rPr lang="en-US" smtClean="0"/>
              <a:pPr/>
              <a:t>‹Nº›</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8" name="7 Marcador de contenido"/>
          <p:cNvSpPr>
            <a:spLocks noGrp="1"/>
          </p:cNvSpPr>
          <p:nvPr>
            <p:ph sz="quarter" idx="1"/>
          </p:nvPr>
        </p:nvSpPr>
        <p:spPr>
          <a:xfrm>
            <a:off x="457200" y="1600200"/>
            <a:ext cx="7467600" cy="4873752"/>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4"/>
          </p:nvPr>
        </p:nvSpPr>
        <p:spPr/>
        <p:txBody>
          <a:bodyPr rtlCol="0"/>
          <a:lstStyle/>
          <a:p>
            <a:fld id="{B17DEA31-8745-4867-B888-FED75BF85051}" type="datetimeFigureOut">
              <a:rPr lang="en-US" smtClean="0"/>
              <a:pPr/>
              <a:t>5/21/2015</a:t>
            </a:fld>
            <a:endParaRPr lang="en-US"/>
          </a:p>
        </p:txBody>
      </p:sp>
      <p:sp>
        <p:nvSpPr>
          <p:cNvPr id="9" name="8 Marcador de número de diapositiva"/>
          <p:cNvSpPr>
            <a:spLocks noGrp="1"/>
          </p:cNvSpPr>
          <p:nvPr>
            <p:ph type="sldNum" sz="quarter" idx="15"/>
          </p:nvPr>
        </p:nvSpPr>
        <p:spPr/>
        <p:txBody>
          <a:bodyPr rtlCol="0"/>
          <a:lstStyle/>
          <a:p>
            <a:fld id="{19BCC1FB-C039-4B42-A19C-D96E2B821CDF}" type="slidenum">
              <a:rPr lang="en-US" smtClean="0"/>
              <a:pPr/>
              <a:t>‹Nº›</a:t>
            </a:fld>
            <a:endParaRPr lang="en-US"/>
          </a:p>
        </p:txBody>
      </p:sp>
      <p:sp>
        <p:nvSpPr>
          <p:cNvPr id="10" name="9 Marcador de pie de página"/>
          <p:cNvSpPr>
            <a:spLocks noGrp="1"/>
          </p:cNvSpPr>
          <p:nvPr>
            <p:ph type="ftr" sz="quarter" idx="16"/>
          </p:nvPr>
        </p:nvSpPr>
        <p:spPr/>
        <p:txBody>
          <a:bodyPr rtlCol="0"/>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1">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2286000" y="2895600"/>
            <a:ext cx="6172200" cy="2053590"/>
          </a:xfrm>
        </p:spPr>
        <p:txBody>
          <a:bodyPr/>
          <a:lstStyle>
            <a:lvl1pPr algn="l">
              <a:buNone/>
              <a:defRPr sz="3000" b="1" cap="small" baseline="0"/>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bwMode="auto">
          <a:xfrm rot="5400000">
            <a:off x="7763256" y="1170432"/>
            <a:ext cx="2286000" cy="381000"/>
          </a:xfrm>
        </p:spPr>
        <p:txBody>
          <a:bodyPr/>
          <a:lstStyle/>
          <a:p>
            <a:fld id="{B17DEA31-8745-4867-B888-FED75BF85051}" type="datetimeFigureOut">
              <a:rPr lang="en-US" smtClean="0"/>
              <a:pPr/>
              <a:t>5/21/2015</a:t>
            </a:fld>
            <a:endParaRPr lang="en-US"/>
          </a:p>
        </p:txBody>
      </p:sp>
      <p:sp>
        <p:nvSpPr>
          <p:cNvPr id="5" name="4 Marcador de pie de página"/>
          <p:cNvSpPr>
            <a:spLocks noGrp="1"/>
          </p:cNvSpPr>
          <p:nvPr>
            <p:ph type="ftr" sz="quarter" idx="11"/>
          </p:nvPr>
        </p:nvSpPr>
        <p:spPr bwMode="auto">
          <a:xfrm rot="5400000">
            <a:off x="7077456" y="4178808"/>
            <a:ext cx="3657600" cy="384048"/>
          </a:xfrm>
        </p:spPr>
        <p:txBody>
          <a:bodyPr/>
          <a:lstStyle/>
          <a:p>
            <a:endParaRPr lang="en-US"/>
          </a:p>
        </p:txBody>
      </p:sp>
      <p:sp>
        <p:nvSpPr>
          <p:cNvPr id="9" name="8 Rectángulo"/>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Rectángulo"/>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Rectángulo"/>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Rectángulo"/>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Conector recto"/>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13 Conector recto"/>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14 Conector recto"/>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15 Conector recto"/>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16 Conector recto"/>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17 Rectángulo"/>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18 Elipse"/>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19 Elipse"/>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20 Elipse"/>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21 Elipse"/>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Elipse"/>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25 Conector recto"/>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5 Marcador de número de diapositiva"/>
          <p:cNvSpPr>
            <a:spLocks noGrp="1"/>
          </p:cNvSpPr>
          <p:nvPr>
            <p:ph type="sldNum" sz="quarter" idx="12"/>
          </p:nvPr>
        </p:nvSpPr>
        <p:spPr bwMode="auto">
          <a:xfrm>
            <a:off x="1340616" y="4928702"/>
            <a:ext cx="609600" cy="517524"/>
          </a:xfrm>
        </p:spPr>
        <p:txBody>
          <a:bodyPr/>
          <a:lstStyle/>
          <a:p>
            <a:fld id="{19BCC1FB-C039-4B42-A19C-D96E2B821CDF}" type="slidenum">
              <a:rPr lang="en-US" smtClean="0"/>
              <a:pPr/>
              <a:t>‹Nº›</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5" name="4 Marcador de fecha"/>
          <p:cNvSpPr>
            <a:spLocks noGrp="1"/>
          </p:cNvSpPr>
          <p:nvPr>
            <p:ph type="dt" sz="half" idx="10"/>
          </p:nvPr>
        </p:nvSpPr>
        <p:spPr/>
        <p:txBody>
          <a:bodyPr/>
          <a:lstStyle/>
          <a:p>
            <a:fld id="{B17DEA31-8745-4867-B888-FED75BF85051}" type="datetimeFigureOut">
              <a:rPr lang="en-US" smtClean="0"/>
              <a:pPr/>
              <a:t>5/21/2015</a:t>
            </a:fld>
            <a:endParaRPr lang="en-US"/>
          </a:p>
        </p:txBody>
      </p:sp>
      <p:sp>
        <p:nvSpPr>
          <p:cNvPr id="6" name="5 Marcador de pie de página"/>
          <p:cNvSpPr>
            <a:spLocks noGrp="1"/>
          </p:cNvSpPr>
          <p:nvPr>
            <p:ph type="ftr" sz="quarter" idx="11"/>
          </p:nvPr>
        </p:nvSpPr>
        <p:spPr/>
        <p:txBody>
          <a:bodyPr/>
          <a:lstStyle/>
          <a:p>
            <a:endParaRPr lang="en-US"/>
          </a:p>
        </p:txBody>
      </p:sp>
      <p:sp>
        <p:nvSpPr>
          <p:cNvPr id="7" name="6 Marcador de número de diapositiva"/>
          <p:cNvSpPr>
            <a:spLocks noGrp="1"/>
          </p:cNvSpPr>
          <p:nvPr>
            <p:ph type="sldNum" sz="quarter" idx="12"/>
          </p:nvPr>
        </p:nvSpPr>
        <p:spPr/>
        <p:txBody>
          <a:bodyPr/>
          <a:lstStyle/>
          <a:p>
            <a:fld id="{19BCC1FB-C039-4B42-A19C-D96E2B821CDF}" type="slidenum">
              <a:rPr lang="en-US" smtClean="0"/>
              <a:pPr/>
              <a:t>‹Nº›</a:t>
            </a:fld>
            <a:endParaRPr lang="en-US"/>
          </a:p>
        </p:txBody>
      </p:sp>
      <p:sp>
        <p:nvSpPr>
          <p:cNvPr id="9" name="8 Marcador de contenido"/>
          <p:cNvSpPr>
            <a:spLocks noGrp="1"/>
          </p:cNvSpPr>
          <p:nvPr>
            <p:ph sz="quarter" idx="1"/>
          </p:nvPr>
        </p:nvSpPr>
        <p:spPr>
          <a:xfrm>
            <a:off x="457200" y="1600200"/>
            <a:ext cx="3657600" cy="4572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1" name="10 Marcador de contenido"/>
          <p:cNvSpPr>
            <a:spLocks noGrp="1"/>
          </p:cNvSpPr>
          <p:nvPr>
            <p:ph sz="quarter" idx="2"/>
          </p:nvPr>
        </p:nvSpPr>
        <p:spPr>
          <a:xfrm>
            <a:off x="4270248" y="1600200"/>
            <a:ext cx="3657600" cy="4572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7543800" cy="1143000"/>
          </a:xfrm>
        </p:spPr>
        <p:txBody>
          <a:bodyPr anchor="b"/>
          <a:lstStyle>
            <a:lvl1pPr>
              <a:defRPr/>
            </a:lvl1pPr>
          </a:lstStyle>
          <a:p>
            <a:r>
              <a:rPr kumimoji="0" lang="es-ES" smtClean="0"/>
              <a:t>Haga clic para modificar el estilo de título del patrón</a:t>
            </a:r>
            <a:endParaRPr kumimoji="0" lang="en-US"/>
          </a:p>
        </p:txBody>
      </p:sp>
      <p:sp>
        <p:nvSpPr>
          <p:cNvPr id="7" name="6 Marcador de fecha"/>
          <p:cNvSpPr>
            <a:spLocks noGrp="1"/>
          </p:cNvSpPr>
          <p:nvPr>
            <p:ph type="dt" sz="half" idx="10"/>
          </p:nvPr>
        </p:nvSpPr>
        <p:spPr/>
        <p:txBody>
          <a:bodyPr/>
          <a:lstStyle/>
          <a:p>
            <a:fld id="{B17DEA31-8745-4867-B888-FED75BF85051}" type="datetimeFigureOut">
              <a:rPr lang="en-US" smtClean="0"/>
              <a:pPr/>
              <a:t>5/21/2015</a:t>
            </a:fld>
            <a:endParaRPr lang="en-US"/>
          </a:p>
        </p:txBody>
      </p:sp>
      <p:sp>
        <p:nvSpPr>
          <p:cNvPr id="8" name="7 Marcador de pie de página"/>
          <p:cNvSpPr>
            <a:spLocks noGrp="1"/>
          </p:cNvSpPr>
          <p:nvPr>
            <p:ph type="ftr" sz="quarter" idx="11"/>
          </p:nvPr>
        </p:nvSpPr>
        <p:spPr/>
        <p:txBody>
          <a:bodyPr/>
          <a:lstStyle/>
          <a:p>
            <a:endParaRPr lang="en-US"/>
          </a:p>
        </p:txBody>
      </p:sp>
      <p:sp>
        <p:nvSpPr>
          <p:cNvPr id="9" name="8 Marcador de número de diapositiva"/>
          <p:cNvSpPr>
            <a:spLocks noGrp="1"/>
          </p:cNvSpPr>
          <p:nvPr>
            <p:ph type="sldNum" sz="quarter" idx="12"/>
          </p:nvPr>
        </p:nvSpPr>
        <p:spPr/>
        <p:txBody>
          <a:bodyPr/>
          <a:lstStyle/>
          <a:p>
            <a:fld id="{19BCC1FB-C039-4B42-A19C-D96E2B821CDF}" type="slidenum">
              <a:rPr lang="en-US" smtClean="0"/>
              <a:pPr/>
              <a:t>‹Nº›</a:t>
            </a:fld>
            <a:endParaRPr lang="en-US"/>
          </a:p>
        </p:txBody>
      </p:sp>
      <p:sp>
        <p:nvSpPr>
          <p:cNvPr id="11" name="10 Marcador de contenido"/>
          <p:cNvSpPr>
            <a:spLocks noGrp="1"/>
          </p:cNvSpPr>
          <p:nvPr>
            <p:ph sz="quarter" idx="2"/>
          </p:nvPr>
        </p:nvSpPr>
        <p:spPr>
          <a:xfrm>
            <a:off x="457200" y="2362200"/>
            <a:ext cx="3657600" cy="38862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3" name="12 Marcador de contenido"/>
          <p:cNvSpPr>
            <a:spLocks noGrp="1"/>
          </p:cNvSpPr>
          <p:nvPr>
            <p:ph sz="quarter" idx="4"/>
          </p:nvPr>
        </p:nvSpPr>
        <p:spPr>
          <a:xfrm>
            <a:off x="4371975" y="2362200"/>
            <a:ext cx="3657600" cy="38862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2" name="11 Marcador de texto"/>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s-ES" smtClean="0"/>
              <a:t>Haga clic para modificar el estilo de texto del patrón</a:t>
            </a:r>
          </a:p>
        </p:txBody>
      </p:sp>
      <p:sp>
        <p:nvSpPr>
          <p:cNvPr id="14" name="13 Marcador de texto"/>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s-ES" smtClean="0"/>
              <a:t>Haga clic para modificar el estilo de texto del patrón</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6" name="5 Marcador de fecha"/>
          <p:cNvSpPr>
            <a:spLocks noGrp="1"/>
          </p:cNvSpPr>
          <p:nvPr>
            <p:ph type="dt" sz="half" idx="10"/>
          </p:nvPr>
        </p:nvSpPr>
        <p:spPr/>
        <p:txBody>
          <a:bodyPr rtlCol="0"/>
          <a:lstStyle/>
          <a:p>
            <a:fld id="{B17DEA31-8745-4867-B888-FED75BF85051}" type="datetimeFigureOut">
              <a:rPr lang="en-US" smtClean="0"/>
              <a:pPr/>
              <a:t>5/21/2015</a:t>
            </a:fld>
            <a:endParaRPr lang="en-US"/>
          </a:p>
        </p:txBody>
      </p:sp>
      <p:sp>
        <p:nvSpPr>
          <p:cNvPr id="7" name="6 Marcador de número de diapositiva"/>
          <p:cNvSpPr>
            <a:spLocks noGrp="1"/>
          </p:cNvSpPr>
          <p:nvPr>
            <p:ph type="sldNum" sz="quarter" idx="11"/>
          </p:nvPr>
        </p:nvSpPr>
        <p:spPr/>
        <p:txBody>
          <a:bodyPr rtlCol="0"/>
          <a:lstStyle/>
          <a:p>
            <a:fld id="{19BCC1FB-C039-4B42-A19C-D96E2B821CDF}" type="slidenum">
              <a:rPr lang="en-US" smtClean="0"/>
              <a:pPr/>
              <a:t>‹Nº›</a:t>
            </a:fld>
            <a:endParaRPr lang="en-US"/>
          </a:p>
        </p:txBody>
      </p:sp>
      <p:sp>
        <p:nvSpPr>
          <p:cNvPr id="8" name="7 Marcador de pie de página"/>
          <p:cNvSpPr>
            <a:spLocks noGrp="1"/>
          </p:cNvSpPr>
          <p:nvPr>
            <p:ph type="ftr" sz="quarter" idx="12"/>
          </p:nvPr>
        </p:nvSpPr>
        <p:spPr/>
        <p:txBody>
          <a:bodyPr rtlCol="0"/>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B17DEA31-8745-4867-B888-FED75BF85051}" type="datetimeFigureOut">
              <a:rPr lang="en-US" smtClean="0"/>
              <a:pPr/>
              <a:t>5/21/2015</a:t>
            </a:fld>
            <a:endParaRPr lang="en-US"/>
          </a:p>
        </p:txBody>
      </p:sp>
      <p:sp>
        <p:nvSpPr>
          <p:cNvPr id="3" name="2 Marcador de pie de página"/>
          <p:cNvSpPr>
            <a:spLocks noGrp="1"/>
          </p:cNvSpPr>
          <p:nvPr>
            <p:ph type="ftr" sz="quarter" idx="11"/>
          </p:nvPr>
        </p:nvSpPr>
        <p:spPr/>
        <p:txBody>
          <a:bodyPr/>
          <a:lstStyle/>
          <a:p>
            <a:endParaRPr lang="en-US"/>
          </a:p>
        </p:txBody>
      </p:sp>
      <p:sp>
        <p:nvSpPr>
          <p:cNvPr id="4" name="3 Marcador de número de diapositiva"/>
          <p:cNvSpPr>
            <a:spLocks noGrp="1"/>
          </p:cNvSpPr>
          <p:nvPr>
            <p:ph type="sldNum" sz="quarter" idx="12"/>
          </p:nvPr>
        </p:nvSpPr>
        <p:spPr/>
        <p:txBody>
          <a:bodyPr/>
          <a:lstStyle/>
          <a:p>
            <a:fld id="{19BCC1FB-C039-4B42-A19C-D96E2B821CDF}" type="slidenum">
              <a:rPr lang="en-US" smtClean="0"/>
              <a:pPr/>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bg>
      <p:bgRef idx="1001">
        <a:schemeClr val="bg1"/>
      </p:bgRef>
    </p:bg>
    <p:spTree>
      <p:nvGrpSpPr>
        <p:cNvPr id="1" name=""/>
        <p:cNvGrpSpPr/>
        <p:nvPr/>
      </p:nvGrpSpPr>
      <p:grpSpPr>
        <a:xfrm>
          <a:off x="0" y="0"/>
          <a:ext cx="0" cy="0"/>
          <a:chOff x="0" y="0"/>
          <a:chExt cx="0" cy="0"/>
        </a:xfrm>
      </p:grpSpPr>
      <p:sp>
        <p:nvSpPr>
          <p:cNvPr id="10" name="9 Conector recto"/>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1 Título"/>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8" name="7 Conector recto"/>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8 Conector recto"/>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10 Conector recto"/>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Rectángulo"/>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Conector recto"/>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13 Elipse"/>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17 Marcador de contenido"/>
          <p:cNvSpPr>
            <a:spLocks noGrp="1"/>
          </p:cNvSpPr>
          <p:nvPr>
            <p:ph sz="quarter" idx="1"/>
          </p:nvPr>
        </p:nvSpPr>
        <p:spPr>
          <a:xfrm>
            <a:off x="304800" y="274320"/>
            <a:ext cx="5638800" cy="6327648"/>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1" name="20 Marcador de fecha"/>
          <p:cNvSpPr>
            <a:spLocks noGrp="1"/>
          </p:cNvSpPr>
          <p:nvPr>
            <p:ph type="dt" sz="half" idx="14"/>
          </p:nvPr>
        </p:nvSpPr>
        <p:spPr/>
        <p:txBody>
          <a:bodyPr rtlCol="0"/>
          <a:lstStyle/>
          <a:p>
            <a:fld id="{B17DEA31-8745-4867-B888-FED75BF85051}" type="datetimeFigureOut">
              <a:rPr lang="en-US" smtClean="0"/>
              <a:pPr/>
              <a:t>5/21/2015</a:t>
            </a:fld>
            <a:endParaRPr lang="en-US"/>
          </a:p>
        </p:txBody>
      </p:sp>
      <p:sp>
        <p:nvSpPr>
          <p:cNvPr id="22" name="21 Marcador de número de diapositiva"/>
          <p:cNvSpPr>
            <a:spLocks noGrp="1"/>
          </p:cNvSpPr>
          <p:nvPr>
            <p:ph type="sldNum" sz="quarter" idx="15"/>
          </p:nvPr>
        </p:nvSpPr>
        <p:spPr/>
        <p:txBody>
          <a:bodyPr rtlCol="0"/>
          <a:lstStyle/>
          <a:p>
            <a:fld id="{19BCC1FB-C039-4B42-A19C-D96E2B821CDF}" type="slidenum">
              <a:rPr lang="en-US" smtClean="0"/>
              <a:pPr/>
              <a:t>‹Nº›</a:t>
            </a:fld>
            <a:endParaRPr lang="en-US"/>
          </a:p>
        </p:txBody>
      </p:sp>
      <p:sp>
        <p:nvSpPr>
          <p:cNvPr id="23" name="22 Marcador de pie de página"/>
          <p:cNvSpPr>
            <a:spLocks noGrp="1"/>
          </p:cNvSpPr>
          <p:nvPr>
            <p:ph type="ftr" sz="quarter" idx="16"/>
          </p:nvPr>
        </p:nvSpPr>
        <p:spPr/>
        <p:txBody>
          <a:bodyPr rtlCol="0"/>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9" name="8 Conector recto"/>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12 Elipse"/>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1 Título"/>
          <p:cNvSpPr>
            <a:spLocks noGrp="1"/>
          </p:cNvSpPr>
          <p:nvPr>
            <p:ph type="title"/>
          </p:nvPr>
        </p:nvSpPr>
        <p:spPr>
          <a:xfrm rot="5400000">
            <a:off x="3350133" y="3200400"/>
            <a:ext cx="6309360" cy="457200"/>
          </a:xfrm>
        </p:spPr>
        <p:txBody>
          <a:bodyPr anchor="b"/>
          <a:lstStyle>
            <a:lvl1pPr algn="l">
              <a:buNone/>
              <a:defRPr sz="2000" b="1"/>
            </a:lvl1pPr>
          </a:lstStyle>
          <a:p>
            <a:r>
              <a:rPr kumimoji="0" lang="es-ES" smtClean="0"/>
              <a:t>Haga clic para modificar el estilo de título del patrón</a:t>
            </a:r>
            <a:endParaRPr kumimoji="0" lang="en-US"/>
          </a:p>
        </p:txBody>
      </p:sp>
      <p:sp>
        <p:nvSpPr>
          <p:cNvPr id="3" name="2 Marcador de posición de imagen"/>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s-ES" smtClean="0"/>
              <a:t>Haga clic en el icono para agregar una imagen</a:t>
            </a:r>
            <a:endParaRPr kumimoji="0" lang="en-US" dirty="0"/>
          </a:p>
        </p:txBody>
      </p:sp>
      <p:sp>
        <p:nvSpPr>
          <p:cNvPr id="4" name="3 Marcador de texto"/>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10" name="9 Conector recto"/>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10 Rectángulo"/>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Conector recto"/>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18 Conector recto"/>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19 Conector recto"/>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16 Marcador de fecha"/>
          <p:cNvSpPr>
            <a:spLocks noGrp="1"/>
          </p:cNvSpPr>
          <p:nvPr>
            <p:ph type="dt" sz="half" idx="10"/>
          </p:nvPr>
        </p:nvSpPr>
        <p:spPr/>
        <p:txBody>
          <a:bodyPr rtlCol="0"/>
          <a:lstStyle/>
          <a:p>
            <a:fld id="{B17DEA31-8745-4867-B888-FED75BF85051}" type="datetimeFigureOut">
              <a:rPr lang="en-US" smtClean="0"/>
              <a:pPr/>
              <a:t>5/21/2015</a:t>
            </a:fld>
            <a:endParaRPr lang="en-US"/>
          </a:p>
        </p:txBody>
      </p:sp>
      <p:sp>
        <p:nvSpPr>
          <p:cNvPr id="18" name="17 Marcador de número de diapositiva"/>
          <p:cNvSpPr>
            <a:spLocks noGrp="1"/>
          </p:cNvSpPr>
          <p:nvPr>
            <p:ph type="sldNum" sz="quarter" idx="11"/>
          </p:nvPr>
        </p:nvSpPr>
        <p:spPr/>
        <p:txBody>
          <a:bodyPr rtlCol="0"/>
          <a:lstStyle/>
          <a:p>
            <a:fld id="{19BCC1FB-C039-4B42-A19C-D96E2B821CDF}" type="slidenum">
              <a:rPr lang="en-US" smtClean="0"/>
              <a:pPr/>
              <a:t>‹Nº›</a:t>
            </a:fld>
            <a:endParaRPr lang="en-US"/>
          </a:p>
        </p:txBody>
      </p:sp>
      <p:sp>
        <p:nvSpPr>
          <p:cNvPr id="21" name="20 Marcador de pie de página"/>
          <p:cNvSpPr>
            <a:spLocks noGrp="1"/>
          </p:cNvSpPr>
          <p:nvPr>
            <p:ph type="ftr" sz="quarter" idx="12"/>
          </p:nvPr>
        </p:nvSpPr>
        <p:spPr/>
        <p:txBody>
          <a:bodyPr rtlCol="0"/>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15 Conector recto"/>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21 Marcador de título"/>
          <p:cNvSpPr>
            <a:spLocks noGrp="1"/>
          </p:cNvSpPr>
          <p:nvPr>
            <p:ph type="title"/>
          </p:nvPr>
        </p:nvSpPr>
        <p:spPr>
          <a:xfrm>
            <a:off x="457200" y="274638"/>
            <a:ext cx="7467600" cy="1143000"/>
          </a:xfrm>
          <a:prstGeom prst="rect">
            <a:avLst/>
          </a:prstGeom>
        </p:spPr>
        <p:txBody>
          <a:bodyPr vert="horz" anchor="b">
            <a:normAutofit/>
          </a:bodyPr>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4" name="13 Marcador de fecha"/>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B17DEA31-8745-4867-B888-FED75BF85051}" type="datetimeFigureOut">
              <a:rPr lang="en-US" smtClean="0"/>
              <a:pPr/>
              <a:t>5/21/2015</a:t>
            </a:fld>
            <a:endParaRPr lang="en-US"/>
          </a:p>
        </p:txBody>
      </p:sp>
      <p:sp>
        <p:nvSpPr>
          <p:cNvPr id="3" name="2 Marcador de pie de página"/>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a:p>
        </p:txBody>
      </p:sp>
      <p:sp>
        <p:nvSpPr>
          <p:cNvPr id="7" name="6 Conector recto"/>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8 Conector recto"/>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9 Rectángulo"/>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Conector recto"/>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Elipse"/>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Marcador de número de diapositiva"/>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19BCC1FB-C039-4B42-A19C-D96E2B821CDF}" type="slidenum">
              <a:rPr lang="en-US" smtClean="0"/>
              <a:pPr/>
              <a:t>‹Nº›</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3" Type="http://schemas.openxmlformats.org/officeDocument/2006/relationships/diagramLayout" Target="../diagrams/layout1.xml"/><Relationship Id="rId7" Type="http://schemas.openxmlformats.org/officeDocument/2006/relationships/image" Target="../media/image12.png"/><Relationship Id="rId12" Type="http://schemas.openxmlformats.org/officeDocument/2006/relationships/image" Target="../media/image17.png"/><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11" Type="http://schemas.openxmlformats.org/officeDocument/2006/relationships/image" Target="../media/image16.png"/><Relationship Id="rId5" Type="http://schemas.openxmlformats.org/officeDocument/2006/relationships/diagramColors" Target="../diagrams/colors1.xml"/><Relationship Id="rId10" Type="http://schemas.openxmlformats.org/officeDocument/2006/relationships/image" Target="../media/image15.png"/><Relationship Id="rId4" Type="http://schemas.openxmlformats.org/officeDocument/2006/relationships/diagramQuickStyle" Target="../diagrams/quickStyle1.xml"/><Relationship Id="rId9" Type="http://schemas.openxmlformats.org/officeDocument/2006/relationships/image" Target="../media/image14.png"/></Relationships>
</file>

<file path=ppt/slides/_rels/slide2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24.xml.rels><?xml version="1.0" encoding="UTF-8" standalone="yes"?>
<Relationships xmlns="http://schemas.openxmlformats.org/package/2006/relationships"><Relationship Id="rId8" Type="http://schemas.openxmlformats.org/officeDocument/2006/relationships/diagramLayout" Target="../diagrams/layout16.xml"/><Relationship Id="rId3" Type="http://schemas.openxmlformats.org/officeDocument/2006/relationships/diagramLayout" Target="../diagrams/layout15.xml"/><Relationship Id="rId7" Type="http://schemas.openxmlformats.org/officeDocument/2006/relationships/diagramData" Target="../diagrams/data16.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11" Type="http://schemas.microsoft.com/office/2007/relationships/diagramDrawing" Target="../diagrams/drawing16.xml"/><Relationship Id="rId5" Type="http://schemas.openxmlformats.org/officeDocument/2006/relationships/diagramColors" Target="../diagrams/colors15.xml"/><Relationship Id="rId10" Type="http://schemas.openxmlformats.org/officeDocument/2006/relationships/diagramColors" Target="../diagrams/colors16.xml"/><Relationship Id="rId4" Type="http://schemas.openxmlformats.org/officeDocument/2006/relationships/diagramQuickStyle" Target="../diagrams/quickStyle15.xml"/><Relationship Id="rId9" Type="http://schemas.openxmlformats.org/officeDocument/2006/relationships/diagramQuickStyle" Target="../diagrams/quickStyle16.xml"/></Relationships>
</file>

<file path=ppt/slides/_rels/slide25.xml.rels><?xml version="1.0" encoding="UTF-8" standalone="yes"?>
<Relationships xmlns="http://schemas.openxmlformats.org/package/2006/relationships"><Relationship Id="rId8" Type="http://schemas.openxmlformats.org/officeDocument/2006/relationships/diagramLayout" Target="../diagrams/layout18.xml"/><Relationship Id="rId3" Type="http://schemas.openxmlformats.org/officeDocument/2006/relationships/diagramLayout" Target="../diagrams/layout17.xml"/><Relationship Id="rId7" Type="http://schemas.openxmlformats.org/officeDocument/2006/relationships/diagramData" Target="../diagrams/data18.xml"/><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11" Type="http://schemas.microsoft.com/office/2007/relationships/diagramDrawing" Target="../diagrams/drawing18.xml"/><Relationship Id="rId5" Type="http://schemas.openxmlformats.org/officeDocument/2006/relationships/diagramColors" Target="../diagrams/colors17.xml"/><Relationship Id="rId10" Type="http://schemas.openxmlformats.org/officeDocument/2006/relationships/diagramColors" Target="../diagrams/colors18.xml"/><Relationship Id="rId4" Type="http://schemas.openxmlformats.org/officeDocument/2006/relationships/diagramQuickStyle" Target="../diagrams/quickStyle17.xml"/><Relationship Id="rId9" Type="http://schemas.openxmlformats.org/officeDocument/2006/relationships/diagramQuickStyle" Target="../diagrams/quickStyle18.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2.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diagramData" Target="../diagrams/data4.xml"/><Relationship Id="rId3" Type="http://schemas.openxmlformats.org/officeDocument/2006/relationships/diagramData" Target="../diagrams/data3.xml"/><Relationship Id="rId7" Type="http://schemas.microsoft.com/office/2007/relationships/diagramDrawing" Target="../diagrams/drawing3.xml"/><Relationship Id="rId12" Type="http://schemas.microsoft.com/office/2007/relationships/diagramDrawing" Target="../diagrams/drawing4.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3.xml"/><Relationship Id="rId11" Type="http://schemas.openxmlformats.org/officeDocument/2006/relationships/diagramColors" Target="../diagrams/colors4.xml"/><Relationship Id="rId5" Type="http://schemas.openxmlformats.org/officeDocument/2006/relationships/diagramQuickStyle" Target="../diagrams/quickStyle3.xml"/><Relationship Id="rId10" Type="http://schemas.openxmlformats.org/officeDocument/2006/relationships/diagramQuickStyle" Target="../diagrams/quickStyle4.xml"/><Relationship Id="rId4" Type="http://schemas.openxmlformats.org/officeDocument/2006/relationships/diagramLayout" Target="../diagrams/layout3.xml"/><Relationship Id="rId9" Type="http://schemas.openxmlformats.org/officeDocument/2006/relationships/diagramLayout" Target="../diagrams/layout4.xml"/></Relationships>
</file>

<file path=ppt/slides/_rels/slide6.xml.rels><?xml version="1.0" encoding="UTF-8" standalone="yes"?>
<Relationships xmlns="http://schemas.openxmlformats.org/package/2006/relationships"><Relationship Id="rId8" Type="http://schemas.openxmlformats.org/officeDocument/2006/relationships/diagramLayout" Target="../diagrams/layout6.xml"/><Relationship Id="rId3" Type="http://schemas.openxmlformats.org/officeDocument/2006/relationships/diagramLayout" Target="../diagrams/layout5.xml"/><Relationship Id="rId7" Type="http://schemas.openxmlformats.org/officeDocument/2006/relationships/diagramData" Target="../diagrams/data6.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11" Type="http://schemas.microsoft.com/office/2007/relationships/diagramDrawing" Target="../diagrams/drawing6.xml"/><Relationship Id="rId5" Type="http://schemas.openxmlformats.org/officeDocument/2006/relationships/diagramColors" Target="../diagrams/colors5.xml"/><Relationship Id="rId10" Type="http://schemas.openxmlformats.org/officeDocument/2006/relationships/diagramColors" Target="../diagrams/colors6.xml"/><Relationship Id="rId4" Type="http://schemas.openxmlformats.org/officeDocument/2006/relationships/diagramQuickStyle" Target="../diagrams/quickStyle5.xml"/><Relationship Id="rId9" Type="http://schemas.openxmlformats.org/officeDocument/2006/relationships/diagramQuickStyle" Target="../diagrams/quickStyle6.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183"/>
          <p:cNvGrpSpPr>
            <a:grpSpLocks/>
          </p:cNvGrpSpPr>
          <p:nvPr/>
        </p:nvGrpSpPr>
        <p:grpSpPr bwMode="auto">
          <a:xfrm>
            <a:off x="-12700" y="-12700"/>
            <a:ext cx="9169400" cy="6883400"/>
            <a:chOff x="-8" y="-8"/>
            <a:chExt cx="5776" cy="4336"/>
          </a:xfrm>
        </p:grpSpPr>
        <p:sp>
          <p:nvSpPr>
            <p:cNvPr id="8" name="Freeform 2"/>
            <p:cNvSpPr>
              <a:spLocks/>
            </p:cNvSpPr>
            <p:nvPr/>
          </p:nvSpPr>
          <p:spPr bwMode="auto">
            <a:xfrm>
              <a:off x="0" y="0"/>
              <a:ext cx="5760" cy="4320"/>
            </a:xfrm>
            <a:custGeom>
              <a:avLst/>
              <a:gdLst>
                <a:gd name="T0" fmla="*/ 0 w 5760"/>
                <a:gd name="T1" fmla="*/ 4184 h 4320"/>
                <a:gd name="T2" fmla="*/ 0 w 5760"/>
                <a:gd name="T3" fmla="*/ 118 h 4320"/>
                <a:gd name="T4" fmla="*/ 2 w 5760"/>
                <a:gd name="T5" fmla="*/ 99 h 4320"/>
                <a:gd name="T6" fmla="*/ 9 w 5760"/>
                <a:gd name="T7" fmla="*/ 79 h 4320"/>
                <a:gd name="T8" fmla="*/ 19 w 5760"/>
                <a:gd name="T9" fmla="*/ 58 h 4320"/>
                <a:gd name="T10" fmla="*/ 33 w 5760"/>
                <a:gd name="T11" fmla="*/ 40 h 4320"/>
                <a:gd name="T12" fmla="*/ 52 w 5760"/>
                <a:gd name="T13" fmla="*/ 24 h 4320"/>
                <a:gd name="T14" fmla="*/ 72 w 5760"/>
                <a:gd name="T15" fmla="*/ 11 h 4320"/>
                <a:gd name="T16" fmla="*/ 95 w 5760"/>
                <a:gd name="T17" fmla="*/ 3 h 4320"/>
                <a:gd name="T18" fmla="*/ 122 w 5760"/>
                <a:gd name="T19" fmla="*/ 0 h 4320"/>
                <a:gd name="T20" fmla="*/ 5657 w 5760"/>
                <a:gd name="T21" fmla="*/ 0 h 4320"/>
                <a:gd name="T22" fmla="*/ 5676 w 5760"/>
                <a:gd name="T23" fmla="*/ 2 h 4320"/>
                <a:gd name="T24" fmla="*/ 5693 w 5760"/>
                <a:gd name="T25" fmla="*/ 8 h 4320"/>
                <a:gd name="T26" fmla="*/ 5712 w 5760"/>
                <a:gd name="T27" fmla="*/ 18 h 4320"/>
                <a:gd name="T28" fmla="*/ 5727 w 5760"/>
                <a:gd name="T29" fmla="*/ 31 h 4320"/>
                <a:gd name="T30" fmla="*/ 5740 w 5760"/>
                <a:gd name="T31" fmla="*/ 47 h 4320"/>
                <a:gd name="T32" fmla="*/ 5751 w 5760"/>
                <a:gd name="T33" fmla="*/ 63 h 4320"/>
                <a:gd name="T34" fmla="*/ 5757 w 5760"/>
                <a:gd name="T35" fmla="*/ 81 h 4320"/>
                <a:gd name="T36" fmla="*/ 5760 w 5760"/>
                <a:gd name="T37" fmla="*/ 100 h 4320"/>
                <a:gd name="T38" fmla="*/ 5760 w 5760"/>
                <a:gd name="T39" fmla="*/ 4202 h 4320"/>
                <a:gd name="T40" fmla="*/ 5757 w 5760"/>
                <a:gd name="T41" fmla="*/ 4220 h 4320"/>
                <a:gd name="T42" fmla="*/ 5751 w 5760"/>
                <a:gd name="T43" fmla="*/ 4241 h 4320"/>
                <a:gd name="T44" fmla="*/ 5740 w 5760"/>
                <a:gd name="T45" fmla="*/ 4260 h 4320"/>
                <a:gd name="T46" fmla="*/ 5726 w 5760"/>
                <a:gd name="T47" fmla="*/ 4278 h 4320"/>
                <a:gd name="T48" fmla="*/ 5708 w 5760"/>
                <a:gd name="T49" fmla="*/ 4296 h 4320"/>
                <a:gd name="T50" fmla="*/ 5690 w 5760"/>
                <a:gd name="T51" fmla="*/ 4309 h 4320"/>
                <a:gd name="T52" fmla="*/ 5669 w 5760"/>
                <a:gd name="T53" fmla="*/ 4317 h 4320"/>
                <a:gd name="T54" fmla="*/ 5649 w 5760"/>
                <a:gd name="T55" fmla="*/ 4320 h 4320"/>
                <a:gd name="T56" fmla="*/ 141 w 5760"/>
                <a:gd name="T57" fmla="*/ 4320 h 4320"/>
                <a:gd name="T58" fmla="*/ 119 w 5760"/>
                <a:gd name="T59" fmla="*/ 4318 h 4320"/>
                <a:gd name="T60" fmla="*/ 95 w 5760"/>
                <a:gd name="T61" fmla="*/ 4312 h 4320"/>
                <a:gd name="T62" fmla="*/ 72 w 5760"/>
                <a:gd name="T63" fmla="*/ 4301 h 4320"/>
                <a:gd name="T64" fmla="*/ 50 w 5760"/>
                <a:gd name="T65" fmla="*/ 4286 h 4320"/>
                <a:gd name="T66" fmla="*/ 30 w 5760"/>
                <a:gd name="T67" fmla="*/ 4268 h 4320"/>
                <a:gd name="T68" fmla="*/ 14 w 5760"/>
                <a:gd name="T69" fmla="*/ 4244 h 4320"/>
                <a:gd name="T70" fmla="*/ 3 w 5760"/>
                <a:gd name="T71" fmla="*/ 4216 h 4320"/>
                <a:gd name="T72" fmla="*/ 0 w 5760"/>
                <a:gd name="T73" fmla="*/ 4184 h 432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760"/>
                <a:gd name="T112" fmla="*/ 0 h 4320"/>
                <a:gd name="T113" fmla="*/ 5760 w 5760"/>
                <a:gd name="T114" fmla="*/ 4320 h 432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760" h="4320">
                  <a:moveTo>
                    <a:pt x="0" y="4184"/>
                  </a:moveTo>
                  <a:lnTo>
                    <a:pt x="0" y="118"/>
                  </a:lnTo>
                  <a:lnTo>
                    <a:pt x="2" y="99"/>
                  </a:lnTo>
                  <a:lnTo>
                    <a:pt x="9" y="79"/>
                  </a:lnTo>
                  <a:lnTo>
                    <a:pt x="19" y="58"/>
                  </a:lnTo>
                  <a:lnTo>
                    <a:pt x="33" y="40"/>
                  </a:lnTo>
                  <a:lnTo>
                    <a:pt x="52" y="24"/>
                  </a:lnTo>
                  <a:lnTo>
                    <a:pt x="72" y="11"/>
                  </a:lnTo>
                  <a:lnTo>
                    <a:pt x="95" y="3"/>
                  </a:lnTo>
                  <a:lnTo>
                    <a:pt x="122" y="0"/>
                  </a:lnTo>
                  <a:lnTo>
                    <a:pt x="5657" y="0"/>
                  </a:lnTo>
                  <a:lnTo>
                    <a:pt x="5676" y="2"/>
                  </a:lnTo>
                  <a:lnTo>
                    <a:pt x="5693" y="8"/>
                  </a:lnTo>
                  <a:lnTo>
                    <a:pt x="5712" y="18"/>
                  </a:lnTo>
                  <a:lnTo>
                    <a:pt x="5727" y="31"/>
                  </a:lnTo>
                  <a:lnTo>
                    <a:pt x="5740" y="47"/>
                  </a:lnTo>
                  <a:lnTo>
                    <a:pt x="5751" y="63"/>
                  </a:lnTo>
                  <a:lnTo>
                    <a:pt x="5757" y="81"/>
                  </a:lnTo>
                  <a:lnTo>
                    <a:pt x="5760" y="100"/>
                  </a:lnTo>
                  <a:lnTo>
                    <a:pt x="5760" y="4202"/>
                  </a:lnTo>
                  <a:lnTo>
                    <a:pt x="5757" y="4220"/>
                  </a:lnTo>
                  <a:lnTo>
                    <a:pt x="5751" y="4241"/>
                  </a:lnTo>
                  <a:lnTo>
                    <a:pt x="5740" y="4260"/>
                  </a:lnTo>
                  <a:lnTo>
                    <a:pt x="5726" y="4278"/>
                  </a:lnTo>
                  <a:lnTo>
                    <a:pt x="5708" y="4296"/>
                  </a:lnTo>
                  <a:lnTo>
                    <a:pt x="5690" y="4309"/>
                  </a:lnTo>
                  <a:lnTo>
                    <a:pt x="5669" y="4317"/>
                  </a:lnTo>
                  <a:lnTo>
                    <a:pt x="5649" y="4320"/>
                  </a:lnTo>
                  <a:lnTo>
                    <a:pt x="141" y="4320"/>
                  </a:lnTo>
                  <a:lnTo>
                    <a:pt x="119" y="4318"/>
                  </a:lnTo>
                  <a:lnTo>
                    <a:pt x="95" y="4312"/>
                  </a:lnTo>
                  <a:lnTo>
                    <a:pt x="72" y="4301"/>
                  </a:lnTo>
                  <a:lnTo>
                    <a:pt x="50" y="4286"/>
                  </a:lnTo>
                  <a:lnTo>
                    <a:pt x="30" y="4268"/>
                  </a:lnTo>
                  <a:lnTo>
                    <a:pt x="14" y="4244"/>
                  </a:lnTo>
                  <a:lnTo>
                    <a:pt x="3" y="4216"/>
                  </a:lnTo>
                  <a:lnTo>
                    <a:pt x="0" y="4184"/>
                  </a:lnTo>
                  <a:close/>
                </a:path>
              </a:pathLst>
            </a:custGeom>
            <a:solidFill>
              <a:srgbClr val="0000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C" dirty="0"/>
            </a:p>
          </p:txBody>
        </p:sp>
        <p:sp>
          <p:nvSpPr>
            <p:cNvPr id="9" name="Freeform 3"/>
            <p:cNvSpPr>
              <a:spLocks/>
            </p:cNvSpPr>
            <p:nvPr/>
          </p:nvSpPr>
          <p:spPr bwMode="auto">
            <a:xfrm>
              <a:off x="-8" y="118"/>
              <a:ext cx="16" cy="4066"/>
            </a:xfrm>
            <a:custGeom>
              <a:avLst/>
              <a:gdLst>
                <a:gd name="T0" fmla="*/ 0 w 16"/>
                <a:gd name="T1" fmla="*/ 0 h 4066"/>
                <a:gd name="T2" fmla="*/ 0 w 16"/>
                <a:gd name="T3" fmla="*/ 0 h 4066"/>
                <a:gd name="T4" fmla="*/ 0 w 16"/>
                <a:gd name="T5" fmla="*/ 4066 h 4066"/>
                <a:gd name="T6" fmla="*/ 16 w 16"/>
                <a:gd name="T7" fmla="*/ 4066 h 4066"/>
                <a:gd name="T8" fmla="*/ 16 w 16"/>
                <a:gd name="T9" fmla="*/ 0 h 4066"/>
                <a:gd name="T10" fmla="*/ 16 w 16"/>
                <a:gd name="T11" fmla="*/ 0 h 4066"/>
                <a:gd name="T12" fmla="*/ 0 w 16"/>
                <a:gd name="T13" fmla="*/ 0 h 4066"/>
                <a:gd name="T14" fmla="*/ 0 60000 65536"/>
                <a:gd name="T15" fmla="*/ 0 60000 65536"/>
                <a:gd name="T16" fmla="*/ 0 60000 65536"/>
                <a:gd name="T17" fmla="*/ 0 60000 65536"/>
                <a:gd name="T18" fmla="*/ 0 60000 65536"/>
                <a:gd name="T19" fmla="*/ 0 60000 65536"/>
                <a:gd name="T20" fmla="*/ 0 60000 65536"/>
                <a:gd name="T21" fmla="*/ 0 w 16"/>
                <a:gd name="T22" fmla="*/ 0 h 4066"/>
                <a:gd name="T23" fmla="*/ 16 w 16"/>
                <a:gd name="T24" fmla="*/ 4066 h 406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 h="4066">
                  <a:moveTo>
                    <a:pt x="0" y="0"/>
                  </a:moveTo>
                  <a:lnTo>
                    <a:pt x="0" y="0"/>
                  </a:lnTo>
                  <a:lnTo>
                    <a:pt x="0" y="4066"/>
                  </a:lnTo>
                  <a:lnTo>
                    <a:pt x="16" y="4066"/>
                  </a:lnTo>
                  <a:lnTo>
                    <a:pt x="16"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C" dirty="0"/>
            </a:p>
          </p:txBody>
        </p:sp>
        <p:sp>
          <p:nvSpPr>
            <p:cNvPr id="10" name="Freeform 4"/>
            <p:cNvSpPr>
              <a:spLocks/>
            </p:cNvSpPr>
            <p:nvPr/>
          </p:nvSpPr>
          <p:spPr bwMode="auto">
            <a:xfrm>
              <a:off x="-8" y="-8"/>
              <a:ext cx="130" cy="126"/>
            </a:xfrm>
            <a:custGeom>
              <a:avLst/>
              <a:gdLst>
                <a:gd name="T0" fmla="*/ 130 w 130"/>
                <a:gd name="T1" fmla="*/ 0 h 126"/>
                <a:gd name="T2" fmla="*/ 130 w 130"/>
                <a:gd name="T3" fmla="*/ 0 h 126"/>
                <a:gd name="T4" fmla="*/ 102 w 130"/>
                <a:gd name="T5" fmla="*/ 5 h 126"/>
                <a:gd name="T6" fmla="*/ 77 w 130"/>
                <a:gd name="T7" fmla="*/ 13 h 126"/>
                <a:gd name="T8" fmla="*/ 56 w 130"/>
                <a:gd name="T9" fmla="*/ 26 h 126"/>
                <a:gd name="T10" fmla="*/ 36 w 130"/>
                <a:gd name="T11" fmla="*/ 44 h 126"/>
                <a:gd name="T12" fmla="*/ 21 w 130"/>
                <a:gd name="T13" fmla="*/ 63 h 126"/>
                <a:gd name="T14" fmla="*/ 11 w 130"/>
                <a:gd name="T15" fmla="*/ 84 h 126"/>
                <a:gd name="T16" fmla="*/ 3 w 130"/>
                <a:gd name="T17" fmla="*/ 105 h 126"/>
                <a:gd name="T18" fmla="*/ 0 w 130"/>
                <a:gd name="T19" fmla="*/ 126 h 126"/>
                <a:gd name="T20" fmla="*/ 16 w 130"/>
                <a:gd name="T21" fmla="*/ 126 h 126"/>
                <a:gd name="T22" fmla="*/ 16 w 130"/>
                <a:gd name="T23" fmla="*/ 108 h 126"/>
                <a:gd name="T24" fmla="*/ 24 w 130"/>
                <a:gd name="T25" fmla="*/ 90 h 126"/>
                <a:gd name="T26" fmla="*/ 33 w 130"/>
                <a:gd name="T27" fmla="*/ 69 h 126"/>
                <a:gd name="T28" fmla="*/ 46 w 130"/>
                <a:gd name="T29" fmla="*/ 53 h 126"/>
                <a:gd name="T30" fmla="*/ 63 w 130"/>
                <a:gd name="T31" fmla="*/ 39 h 126"/>
                <a:gd name="T32" fmla="*/ 83 w 130"/>
                <a:gd name="T33" fmla="*/ 26 h 126"/>
                <a:gd name="T34" fmla="*/ 105 w 130"/>
                <a:gd name="T35" fmla="*/ 18 h 126"/>
                <a:gd name="T36" fmla="*/ 130 w 130"/>
                <a:gd name="T37" fmla="*/ 16 h 126"/>
                <a:gd name="T38" fmla="*/ 130 w 130"/>
                <a:gd name="T39" fmla="*/ 16 h 126"/>
                <a:gd name="T40" fmla="*/ 130 w 130"/>
                <a:gd name="T41" fmla="*/ 0 h 12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30"/>
                <a:gd name="T64" fmla="*/ 0 h 126"/>
                <a:gd name="T65" fmla="*/ 130 w 130"/>
                <a:gd name="T66" fmla="*/ 126 h 12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30" h="126">
                  <a:moveTo>
                    <a:pt x="130" y="0"/>
                  </a:moveTo>
                  <a:lnTo>
                    <a:pt x="130" y="0"/>
                  </a:lnTo>
                  <a:lnTo>
                    <a:pt x="102" y="5"/>
                  </a:lnTo>
                  <a:lnTo>
                    <a:pt x="77" y="13"/>
                  </a:lnTo>
                  <a:lnTo>
                    <a:pt x="56" y="26"/>
                  </a:lnTo>
                  <a:lnTo>
                    <a:pt x="36" y="44"/>
                  </a:lnTo>
                  <a:lnTo>
                    <a:pt x="21" y="63"/>
                  </a:lnTo>
                  <a:lnTo>
                    <a:pt x="11" y="84"/>
                  </a:lnTo>
                  <a:lnTo>
                    <a:pt x="3" y="105"/>
                  </a:lnTo>
                  <a:lnTo>
                    <a:pt x="0" y="126"/>
                  </a:lnTo>
                  <a:lnTo>
                    <a:pt x="16" y="126"/>
                  </a:lnTo>
                  <a:lnTo>
                    <a:pt x="16" y="108"/>
                  </a:lnTo>
                  <a:lnTo>
                    <a:pt x="24" y="90"/>
                  </a:lnTo>
                  <a:lnTo>
                    <a:pt x="33" y="69"/>
                  </a:lnTo>
                  <a:lnTo>
                    <a:pt x="46" y="53"/>
                  </a:lnTo>
                  <a:lnTo>
                    <a:pt x="63" y="39"/>
                  </a:lnTo>
                  <a:lnTo>
                    <a:pt x="83" y="26"/>
                  </a:lnTo>
                  <a:lnTo>
                    <a:pt x="105" y="18"/>
                  </a:lnTo>
                  <a:lnTo>
                    <a:pt x="130" y="16"/>
                  </a:lnTo>
                  <a:lnTo>
                    <a:pt x="13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C" dirty="0"/>
            </a:p>
          </p:txBody>
        </p:sp>
        <p:sp>
          <p:nvSpPr>
            <p:cNvPr id="11" name="Freeform 5"/>
            <p:cNvSpPr>
              <a:spLocks/>
            </p:cNvSpPr>
            <p:nvPr/>
          </p:nvSpPr>
          <p:spPr bwMode="auto">
            <a:xfrm>
              <a:off x="122" y="-8"/>
              <a:ext cx="5535" cy="16"/>
            </a:xfrm>
            <a:custGeom>
              <a:avLst/>
              <a:gdLst>
                <a:gd name="T0" fmla="*/ 5535 w 5535"/>
                <a:gd name="T1" fmla="*/ 0 h 16"/>
                <a:gd name="T2" fmla="*/ 5535 w 5535"/>
                <a:gd name="T3" fmla="*/ 0 h 16"/>
                <a:gd name="T4" fmla="*/ 0 w 5535"/>
                <a:gd name="T5" fmla="*/ 0 h 16"/>
                <a:gd name="T6" fmla="*/ 0 w 5535"/>
                <a:gd name="T7" fmla="*/ 16 h 16"/>
                <a:gd name="T8" fmla="*/ 5535 w 5535"/>
                <a:gd name="T9" fmla="*/ 16 h 16"/>
                <a:gd name="T10" fmla="*/ 5535 w 5535"/>
                <a:gd name="T11" fmla="*/ 16 h 16"/>
                <a:gd name="T12" fmla="*/ 5535 w 5535"/>
                <a:gd name="T13" fmla="*/ 0 h 16"/>
                <a:gd name="T14" fmla="*/ 0 60000 65536"/>
                <a:gd name="T15" fmla="*/ 0 60000 65536"/>
                <a:gd name="T16" fmla="*/ 0 60000 65536"/>
                <a:gd name="T17" fmla="*/ 0 60000 65536"/>
                <a:gd name="T18" fmla="*/ 0 60000 65536"/>
                <a:gd name="T19" fmla="*/ 0 60000 65536"/>
                <a:gd name="T20" fmla="*/ 0 60000 65536"/>
                <a:gd name="T21" fmla="*/ 0 w 5535"/>
                <a:gd name="T22" fmla="*/ 0 h 16"/>
                <a:gd name="T23" fmla="*/ 5535 w 5535"/>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35" h="16">
                  <a:moveTo>
                    <a:pt x="5535" y="0"/>
                  </a:moveTo>
                  <a:lnTo>
                    <a:pt x="5535" y="0"/>
                  </a:lnTo>
                  <a:lnTo>
                    <a:pt x="0" y="0"/>
                  </a:lnTo>
                  <a:lnTo>
                    <a:pt x="0" y="16"/>
                  </a:lnTo>
                  <a:lnTo>
                    <a:pt x="5535" y="16"/>
                  </a:lnTo>
                  <a:lnTo>
                    <a:pt x="553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C" dirty="0"/>
            </a:p>
          </p:txBody>
        </p:sp>
        <p:sp>
          <p:nvSpPr>
            <p:cNvPr id="12" name="Freeform 6"/>
            <p:cNvSpPr>
              <a:spLocks/>
            </p:cNvSpPr>
            <p:nvPr/>
          </p:nvSpPr>
          <p:spPr bwMode="auto">
            <a:xfrm>
              <a:off x="5657" y="-8"/>
              <a:ext cx="111" cy="108"/>
            </a:xfrm>
            <a:custGeom>
              <a:avLst/>
              <a:gdLst>
                <a:gd name="T0" fmla="*/ 111 w 111"/>
                <a:gd name="T1" fmla="*/ 108 h 108"/>
                <a:gd name="T2" fmla="*/ 111 w 111"/>
                <a:gd name="T3" fmla="*/ 108 h 108"/>
                <a:gd name="T4" fmla="*/ 106 w 111"/>
                <a:gd name="T5" fmla="*/ 87 h 108"/>
                <a:gd name="T6" fmla="*/ 100 w 111"/>
                <a:gd name="T7" fmla="*/ 68 h 108"/>
                <a:gd name="T8" fmla="*/ 87 w 111"/>
                <a:gd name="T9" fmla="*/ 52 h 108"/>
                <a:gd name="T10" fmla="*/ 75 w 111"/>
                <a:gd name="T11" fmla="*/ 34 h 108"/>
                <a:gd name="T12" fmla="*/ 58 w 111"/>
                <a:gd name="T13" fmla="*/ 19 h 108"/>
                <a:gd name="T14" fmla="*/ 37 w 111"/>
                <a:gd name="T15" fmla="*/ 10 h 108"/>
                <a:gd name="T16" fmla="*/ 20 w 111"/>
                <a:gd name="T17" fmla="*/ 3 h 108"/>
                <a:gd name="T18" fmla="*/ 0 w 111"/>
                <a:gd name="T19" fmla="*/ 0 h 108"/>
                <a:gd name="T20" fmla="*/ 0 w 111"/>
                <a:gd name="T21" fmla="*/ 16 h 108"/>
                <a:gd name="T22" fmla="*/ 17 w 111"/>
                <a:gd name="T23" fmla="*/ 16 h 108"/>
                <a:gd name="T24" fmla="*/ 34 w 111"/>
                <a:gd name="T25" fmla="*/ 23 h 108"/>
                <a:gd name="T26" fmla="*/ 51 w 111"/>
                <a:gd name="T27" fmla="*/ 32 h 108"/>
                <a:gd name="T28" fmla="*/ 65 w 111"/>
                <a:gd name="T29" fmla="*/ 44 h 108"/>
                <a:gd name="T30" fmla="*/ 78 w 111"/>
                <a:gd name="T31" fmla="*/ 58 h 108"/>
                <a:gd name="T32" fmla="*/ 87 w 111"/>
                <a:gd name="T33" fmla="*/ 74 h 108"/>
                <a:gd name="T34" fmla="*/ 94 w 111"/>
                <a:gd name="T35" fmla="*/ 90 h 108"/>
                <a:gd name="T36" fmla="*/ 95 w 111"/>
                <a:gd name="T37" fmla="*/ 108 h 108"/>
                <a:gd name="T38" fmla="*/ 95 w 111"/>
                <a:gd name="T39" fmla="*/ 108 h 108"/>
                <a:gd name="T40" fmla="*/ 111 w 111"/>
                <a:gd name="T41" fmla="*/ 108 h 10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11"/>
                <a:gd name="T64" fmla="*/ 0 h 108"/>
                <a:gd name="T65" fmla="*/ 111 w 111"/>
                <a:gd name="T66" fmla="*/ 108 h 10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11" h="108">
                  <a:moveTo>
                    <a:pt x="111" y="108"/>
                  </a:moveTo>
                  <a:lnTo>
                    <a:pt x="111" y="108"/>
                  </a:lnTo>
                  <a:lnTo>
                    <a:pt x="106" y="87"/>
                  </a:lnTo>
                  <a:lnTo>
                    <a:pt x="100" y="68"/>
                  </a:lnTo>
                  <a:lnTo>
                    <a:pt x="87" y="52"/>
                  </a:lnTo>
                  <a:lnTo>
                    <a:pt x="75" y="34"/>
                  </a:lnTo>
                  <a:lnTo>
                    <a:pt x="58" y="19"/>
                  </a:lnTo>
                  <a:lnTo>
                    <a:pt x="37" y="10"/>
                  </a:lnTo>
                  <a:lnTo>
                    <a:pt x="20" y="3"/>
                  </a:lnTo>
                  <a:lnTo>
                    <a:pt x="0" y="0"/>
                  </a:lnTo>
                  <a:lnTo>
                    <a:pt x="0" y="16"/>
                  </a:lnTo>
                  <a:lnTo>
                    <a:pt x="17" y="16"/>
                  </a:lnTo>
                  <a:lnTo>
                    <a:pt x="34" y="23"/>
                  </a:lnTo>
                  <a:lnTo>
                    <a:pt x="51" y="32"/>
                  </a:lnTo>
                  <a:lnTo>
                    <a:pt x="65" y="44"/>
                  </a:lnTo>
                  <a:lnTo>
                    <a:pt x="78" y="58"/>
                  </a:lnTo>
                  <a:lnTo>
                    <a:pt x="87" y="74"/>
                  </a:lnTo>
                  <a:lnTo>
                    <a:pt x="94" y="90"/>
                  </a:lnTo>
                  <a:lnTo>
                    <a:pt x="95" y="108"/>
                  </a:lnTo>
                  <a:lnTo>
                    <a:pt x="111" y="10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C" dirty="0"/>
            </a:p>
          </p:txBody>
        </p:sp>
        <p:sp>
          <p:nvSpPr>
            <p:cNvPr id="13" name="Freeform 7"/>
            <p:cNvSpPr>
              <a:spLocks/>
            </p:cNvSpPr>
            <p:nvPr/>
          </p:nvSpPr>
          <p:spPr bwMode="auto">
            <a:xfrm>
              <a:off x="5752" y="100"/>
              <a:ext cx="16" cy="4102"/>
            </a:xfrm>
            <a:custGeom>
              <a:avLst/>
              <a:gdLst>
                <a:gd name="T0" fmla="*/ 16 w 16"/>
                <a:gd name="T1" fmla="*/ 4102 h 4102"/>
                <a:gd name="T2" fmla="*/ 16 w 16"/>
                <a:gd name="T3" fmla="*/ 4102 h 4102"/>
                <a:gd name="T4" fmla="*/ 16 w 16"/>
                <a:gd name="T5" fmla="*/ 0 h 4102"/>
                <a:gd name="T6" fmla="*/ 0 w 16"/>
                <a:gd name="T7" fmla="*/ 0 h 4102"/>
                <a:gd name="T8" fmla="*/ 0 w 16"/>
                <a:gd name="T9" fmla="*/ 4102 h 4102"/>
                <a:gd name="T10" fmla="*/ 0 w 16"/>
                <a:gd name="T11" fmla="*/ 4102 h 4102"/>
                <a:gd name="T12" fmla="*/ 16 w 16"/>
                <a:gd name="T13" fmla="*/ 4102 h 4102"/>
                <a:gd name="T14" fmla="*/ 0 60000 65536"/>
                <a:gd name="T15" fmla="*/ 0 60000 65536"/>
                <a:gd name="T16" fmla="*/ 0 60000 65536"/>
                <a:gd name="T17" fmla="*/ 0 60000 65536"/>
                <a:gd name="T18" fmla="*/ 0 60000 65536"/>
                <a:gd name="T19" fmla="*/ 0 60000 65536"/>
                <a:gd name="T20" fmla="*/ 0 60000 65536"/>
                <a:gd name="T21" fmla="*/ 0 w 16"/>
                <a:gd name="T22" fmla="*/ 0 h 4102"/>
                <a:gd name="T23" fmla="*/ 16 w 16"/>
                <a:gd name="T24" fmla="*/ 4102 h 410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 h="4102">
                  <a:moveTo>
                    <a:pt x="16" y="4102"/>
                  </a:moveTo>
                  <a:lnTo>
                    <a:pt x="16" y="4102"/>
                  </a:lnTo>
                  <a:lnTo>
                    <a:pt x="16" y="0"/>
                  </a:lnTo>
                  <a:lnTo>
                    <a:pt x="0" y="0"/>
                  </a:lnTo>
                  <a:lnTo>
                    <a:pt x="0" y="4102"/>
                  </a:lnTo>
                  <a:lnTo>
                    <a:pt x="16" y="410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C" dirty="0"/>
            </a:p>
          </p:txBody>
        </p:sp>
        <p:sp>
          <p:nvSpPr>
            <p:cNvPr id="14" name="Freeform 8"/>
            <p:cNvSpPr>
              <a:spLocks/>
            </p:cNvSpPr>
            <p:nvPr/>
          </p:nvSpPr>
          <p:spPr bwMode="auto">
            <a:xfrm>
              <a:off x="5649" y="4202"/>
              <a:ext cx="119" cy="126"/>
            </a:xfrm>
            <a:custGeom>
              <a:avLst/>
              <a:gdLst>
                <a:gd name="T0" fmla="*/ 0 w 119"/>
                <a:gd name="T1" fmla="*/ 126 h 126"/>
                <a:gd name="T2" fmla="*/ 0 w 119"/>
                <a:gd name="T3" fmla="*/ 126 h 126"/>
                <a:gd name="T4" fmla="*/ 22 w 119"/>
                <a:gd name="T5" fmla="*/ 121 h 126"/>
                <a:gd name="T6" fmla="*/ 44 w 119"/>
                <a:gd name="T7" fmla="*/ 113 h 126"/>
                <a:gd name="T8" fmla="*/ 64 w 119"/>
                <a:gd name="T9" fmla="*/ 99 h 126"/>
                <a:gd name="T10" fmla="*/ 81 w 119"/>
                <a:gd name="T11" fmla="*/ 81 h 126"/>
                <a:gd name="T12" fmla="*/ 97 w 119"/>
                <a:gd name="T13" fmla="*/ 61 h 126"/>
                <a:gd name="T14" fmla="*/ 108 w 119"/>
                <a:gd name="T15" fmla="*/ 42 h 126"/>
                <a:gd name="T16" fmla="*/ 114 w 119"/>
                <a:gd name="T17" fmla="*/ 19 h 126"/>
                <a:gd name="T18" fmla="*/ 119 w 119"/>
                <a:gd name="T19" fmla="*/ 0 h 126"/>
                <a:gd name="T20" fmla="*/ 103 w 119"/>
                <a:gd name="T21" fmla="*/ 0 h 126"/>
                <a:gd name="T22" fmla="*/ 102 w 119"/>
                <a:gd name="T23" fmla="*/ 16 h 126"/>
                <a:gd name="T24" fmla="*/ 95 w 119"/>
                <a:gd name="T25" fmla="*/ 36 h 126"/>
                <a:gd name="T26" fmla="*/ 84 w 119"/>
                <a:gd name="T27" fmla="*/ 55 h 126"/>
                <a:gd name="T28" fmla="*/ 72 w 119"/>
                <a:gd name="T29" fmla="*/ 71 h 126"/>
                <a:gd name="T30" fmla="*/ 55 w 119"/>
                <a:gd name="T31" fmla="*/ 89 h 126"/>
                <a:gd name="T32" fmla="*/ 38 w 119"/>
                <a:gd name="T33" fmla="*/ 100 h 126"/>
                <a:gd name="T34" fmla="*/ 19 w 119"/>
                <a:gd name="T35" fmla="*/ 108 h 126"/>
                <a:gd name="T36" fmla="*/ 0 w 119"/>
                <a:gd name="T37" fmla="*/ 110 h 126"/>
                <a:gd name="T38" fmla="*/ 0 w 119"/>
                <a:gd name="T39" fmla="*/ 110 h 126"/>
                <a:gd name="T40" fmla="*/ 0 w 119"/>
                <a:gd name="T41" fmla="*/ 126 h 12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19"/>
                <a:gd name="T64" fmla="*/ 0 h 126"/>
                <a:gd name="T65" fmla="*/ 119 w 119"/>
                <a:gd name="T66" fmla="*/ 126 h 12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19" h="126">
                  <a:moveTo>
                    <a:pt x="0" y="126"/>
                  </a:moveTo>
                  <a:lnTo>
                    <a:pt x="0" y="126"/>
                  </a:lnTo>
                  <a:lnTo>
                    <a:pt x="22" y="121"/>
                  </a:lnTo>
                  <a:lnTo>
                    <a:pt x="44" y="113"/>
                  </a:lnTo>
                  <a:lnTo>
                    <a:pt x="64" y="99"/>
                  </a:lnTo>
                  <a:lnTo>
                    <a:pt x="81" y="81"/>
                  </a:lnTo>
                  <a:lnTo>
                    <a:pt x="97" y="61"/>
                  </a:lnTo>
                  <a:lnTo>
                    <a:pt x="108" y="42"/>
                  </a:lnTo>
                  <a:lnTo>
                    <a:pt x="114" y="19"/>
                  </a:lnTo>
                  <a:lnTo>
                    <a:pt x="119" y="0"/>
                  </a:lnTo>
                  <a:lnTo>
                    <a:pt x="103" y="0"/>
                  </a:lnTo>
                  <a:lnTo>
                    <a:pt x="102" y="16"/>
                  </a:lnTo>
                  <a:lnTo>
                    <a:pt x="95" y="36"/>
                  </a:lnTo>
                  <a:lnTo>
                    <a:pt x="84" y="55"/>
                  </a:lnTo>
                  <a:lnTo>
                    <a:pt x="72" y="71"/>
                  </a:lnTo>
                  <a:lnTo>
                    <a:pt x="55" y="89"/>
                  </a:lnTo>
                  <a:lnTo>
                    <a:pt x="38" y="100"/>
                  </a:lnTo>
                  <a:lnTo>
                    <a:pt x="19" y="108"/>
                  </a:lnTo>
                  <a:lnTo>
                    <a:pt x="0" y="110"/>
                  </a:lnTo>
                  <a:lnTo>
                    <a:pt x="0" y="1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C" dirty="0"/>
            </a:p>
          </p:txBody>
        </p:sp>
        <p:sp>
          <p:nvSpPr>
            <p:cNvPr id="15" name="Freeform 9"/>
            <p:cNvSpPr>
              <a:spLocks/>
            </p:cNvSpPr>
            <p:nvPr/>
          </p:nvSpPr>
          <p:spPr bwMode="auto">
            <a:xfrm>
              <a:off x="141" y="4312"/>
              <a:ext cx="5508" cy="16"/>
            </a:xfrm>
            <a:custGeom>
              <a:avLst/>
              <a:gdLst>
                <a:gd name="T0" fmla="*/ 0 w 5508"/>
                <a:gd name="T1" fmla="*/ 16 h 16"/>
                <a:gd name="T2" fmla="*/ 0 w 5508"/>
                <a:gd name="T3" fmla="*/ 16 h 16"/>
                <a:gd name="T4" fmla="*/ 5508 w 5508"/>
                <a:gd name="T5" fmla="*/ 16 h 16"/>
                <a:gd name="T6" fmla="*/ 5508 w 5508"/>
                <a:gd name="T7" fmla="*/ 0 h 16"/>
                <a:gd name="T8" fmla="*/ 0 w 5508"/>
                <a:gd name="T9" fmla="*/ 0 h 16"/>
                <a:gd name="T10" fmla="*/ 0 w 5508"/>
                <a:gd name="T11" fmla="*/ 0 h 16"/>
                <a:gd name="T12" fmla="*/ 0 w 5508"/>
                <a:gd name="T13" fmla="*/ 16 h 16"/>
                <a:gd name="T14" fmla="*/ 0 60000 65536"/>
                <a:gd name="T15" fmla="*/ 0 60000 65536"/>
                <a:gd name="T16" fmla="*/ 0 60000 65536"/>
                <a:gd name="T17" fmla="*/ 0 60000 65536"/>
                <a:gd name="T18" fmla="*/ 0 60000 65536"/>
                <a:gd name="T19" fmla="*/ 0 60000 65536"/>
                <a:gd name="T20" fmla="*/ 0 60000 65536"/>
                <a:gd name="T21" fmla="*/ 0 w 5508"/>
                <a:gd name="T22" fmla="*/ 0 h 16"/>
                <a:gd name="T23" fmla="*/ 5508 w 5508"/>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08" h="16">
                  <a:moveTo>
                    <a:pt x="0" y="16"/>
                  </a:moveTo>
                  <a:lnTo>
                    <a:pt x="0" y="16"/>
                  </a:lnTo>
                  <a:lnTo>
                    <a:pt x="5508" y="16"/>
                  </a:lnTo>
                  <a:lnTo>
                    <a:pt x="5508" y="0"/>
                  </a:lnTo>
                  <a:lnTo>
                    <a:pt x="0" y="0"/>
                  </a:lnTo>
                  <a:lnTo>
                    <a:pt x="0"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C" dirty="0"/>
            </a:p>
          </p:txBody>
        </p:sp>
        <p:sp>
          <p:nvSpPr>
            <p:cNvPr id="16" name="Freeform 10"/>
            <p:cNvSpPr>
              <a:spLocks/>
            </p:cNvSpPr>
            <p:nvPr/>
          </p:nvSpPr>
          <p:spPr bwMode="auto">
            <a:xfrm>
              <a:off x="-8" y="4184"/>
              <a:ext cx="149" cy="144"/>
            </a:xfrm>
            <a:custGeom>
              <a:avLst/>
              <a:gdLst>
                <a:gd name="T0" fmla="*/ 0 w 149"/>
                <a:gd name="T1" fmla="*/ 0 h 144"/>
                <a:gd name="T2" fmla="*/ 0 w 149"/>
                <a:gd name="T3" fmla="*/ 0 h 144"/>
                <a:gd name="T4" fmla="*/ 5 w 149"/>
                <a:gd name="T5" fmla="*/ 34 h 144"/>
                <a:gd name="T6" fmla="*/ 16 w 149"/>
                <a:gd name="T7" fmla="*/ 63 h 144"/>
                <a:gd name="T8" fmla="*/ 33 w 149"/>
                <a:gd name="T9" fmla="*/ 89 h 144"/>
                <a:gd name="T10" fmla="*/ 55 w 149"/>
                <a:gd name="T11" fmla="*/ 109 h 144"/>
                <a:gd name="T12" fmla="*/ 77 w 149"/>
                <a:gd name="T13" fmla="*/ 123 h 144"/>
                <a:gd name="T14" fmla="*/ 102 w 149"/>
                <a:gd name="T15" fmla="*/ 134 h 144"/>
                <a:gd name="T16" fmla="*/ 127 w 149"/>
                <a:gd name="T17" fmla="*/ 141 h 144"/>
                <a:gd name="T18" fmla="*/ 149 w 149"/>
                <a:gd name="T19" fmla="*/ 144 h 144"/>
                <a:gd name="T20" fmla="*/ 149 w 149"/>
                <a:gd name="T21" fmla="*/ 128 h 144"/>
                <a:gd name="T22" fmla="*/ 127 w 149"/>
                <a:gd name="T23" fmla="*/ 128 h 144"/>
                <a:gd name="T24" fmla="*/ 105 w 149"/>
                <a:gd name="T25" fmla="*/ 121 h 144"/>
                <a:gd name="T26" fmla="*/ 83 w 149"/>
                <a:gd name="T27" fmla="*/ 110 h 144"/>
                <a:gd name="T28" fmla="*/ 61 w 149"/>
                <a:gd name="T29" fmla="*/ 96 h 144"/>
                <a:gd name="T30" fmla="*/ 42 w 149"/>
                <a:gd name="T31" fmla="*/ 79 h 144"/>
                <a:gd name="T32" fmla="*/ 28 w 149"/>
                <a:gd name="T33" fmla="*/ 57 h 144"/>
                <a:gd name="T34" fmla="*/ 17 w 149"/>
                <a:gd name="T35" fmla="*/ 31 h 144"/>
                <a:gd name="T36" fmla="*/ 16 w 149"/>
                <a:gd name="T37" fmla="*/ 0 h 144"/>
                <a:gd name="T38" fmla="*/ 16 w 149"/>
                <a:gd name="T39" fmla="*/ 0 h 144"/>
                <a:gd name="T40" fmla="*/ 0 w 149"/>
                <a:gd name="T41" fmla="*/ 0 h 14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49"/>
                <a:gd name="T64" fmla="*/ 0 h 144"/>
                <a:gd name="T65" fmla="*/ 149 w 149"/>
                <a:gd name="T66" fmla="*/ 144 h 14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49" h="144">
                  <a:moveTo>
                    <a:pt x="0" y="0"/>
                  </a:moveTo>
                  <a:lnTo>
                    <a:pt x="0" y="0"/>
                  </a:lnTo>
                  <a:lnTo>
                    <a:pt x="5" y="34"/>
                  </a:lnTo>
                  <a:lnTo>
                    <a:pt x="16" y="63"/>
                  </a:lnTo>
                  <a:lnTo>
                    <a:pt x="33" y="89"/>
                  </a:lnTo>
                  <a:lnTo>
                    <a:pt x="55" y="109"/>
                  </a:lnTo>
                  <a:lnTo>
                    <a:pt x="77" y="123"/>
                  </a:lnTo>
                  <a:lnTo>
                    <a:pt x="102" y="134"/>
                  </a:lnTo>
                  <a:lnTo>
                    <a:pt x="127" y="141"/>
                  </a:lnTo>
                  <a:lnTo>
                    <a:pt x="149" y="144"/>
                  </a:lnTo>
                  <a:lnTo>
                    <a:pt x="149" y="128"/>
                  </a:lnTo>
                  <a:lnTo>
                    <a:pt x="127" y="128"/>
                  </a:lnTo>
                  <a:lnTo>
                    <a:pt x="105" y="121"/>
                  </a:lnTo>
                  <a:lnTo>
                    <a:pt x="83" y="110"/>
                  </a:lnTo>
                  <a:lnTo>
                    <a:pt x="61" y="96"/>
                  </a:lnTo>
                  <a:lnTo>
                    <a:pt x="42" y="79"/>
                  </a:lnTo>
                  <a:lnTo>
                    <a:pt x="28" y="57"/>
                  </a:lnTo>
                  <a:lnTo>
                    <a:pt x="17" y="31"/>
                  </a:lnTo>
                  <a:lnTo>
                    <a:pt x="16"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C" dirty="0"/>
            </a:p>
          </p:txBody>
        </p:sp>
        <p:sp>
          <p:nvSpPr>
            <p:cNvPr id="17" name="Rectangle 11"/>
            <p:cNvSpPr>
              <a:spLocks noChangeArrowheads="1"/>
            </p:cNvSpPr>
            <p:nvPr/>
          </p:nvSpPr>
          <p:spPr bwMode="auto">
            <a:xfrm>
              <a:off x="2613" y="110"/>
              <a:ext cx="411" cy="4074"/>
            </a:xfrm>
            <a:prstGeom prst="rect">
              <a:avLst/>
            </a:prstGeom>
            <a:solidFill>
              <a:srgbClr val="BFCCD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s-ES" dirty="0"/>
            </a:p>
          </p:txBody>
        </p:sp>
        <p:sp>
          <p:nvSpPr>
            <p:cNvPr id="18" name="Freeform 12"/>
            <p:cNvSpPr>
              <a:spLocks/>
            </p:cNvSpPr>
            <p:nvPr/>
          </p:nvSpPr>
          <p:spPr bwMode="auto">
            <a:xfrm>
              <a:off x="3018" y="110"/>
              <a:ext cx="12" cy="4081"/>
            </a:xfrm>
            <a:custGeom>
              <a:avLst/>
              <a:gdLst>
                <a:gd name="T0" fmla="*/ 6 w 12"/>
                <a:gd name="T1" fmla="*/ 4081 h 4081"/>
                <a:gd name="T2" fmla="*/ 12 w 12"/>
                <a:gd name="T3" fmla="*/ 4074 h 4081"/>
                <a:gd name="T4" fmla="*/ 12 w 12"/>
                <a:gd name="T5" fmla="*/ 0 h 4081"/>
                <a:gd name="T6" fmla="*/ 0 w 12"/>
                <a:gd name="T7" fmla="*/ 0 h 4081"/>
                <a:gd name="T8" fmla="*/ 0 w 12"/>
                <a:gd name="T9" fmla="*/ 4074 h 4081"/>
                <a:gd name="T10" fmla="*/ 6 w 12"/>
                <a:gd name="T11" fmla="*/ 4068 h 4081"/>
                <a:gd name="T12" fmla="*/ 6 w 12"/>
                <a:gd name="T13" fmla="*/ 4081 h 4081"/>
                <a:gd name="T14" fmla="*/ 12 w 12"/>
                <a:gd name="T15" fmla="*/ 4081 h 4081"/>
                <a:gd name="T16" fmla="*/ 12 w 12"/>
                <a:gd name="T17" fmla="*/ 4074 h 4081"/>
                <a:gd name="T18" fmla="*/ 6 w 12"/>
                <a:gd name="T19" fmla="*/ 4081 h 408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
                <a:gd name="T31" fmla="*/ 0 h 4081"/>
                <a:gd name="T32" fmla="*/ 12 w 12"/>
                <a:gd name="T33" fmla="*/ 4081 h 408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 h="4081">
                  <a:moveTo>
                    <a:pt x="6" y="4081"/>
                  </a:moveTo>
                  <a:lnTo>
                    <a:pt x="12" y="4074"/>
                  </a:lnTo>
                  <a:lnTo>
                    <a:pt x="12" y="0"/>
                  </a:lnTo>
                  <a:lnTo>
                    <a:pt x="0" y="0"/>
                  </a:lnTo>
                  <a:lnTo>
                    <a:pt x="0" y="4074"/>
                  </a:lnTo>
                  <a:lnTo>
                    <a:pt x="6" y="4068"/>
                  </a:lnTo>
                  <a:lnTo>
                    <a:pt x="6" y="4081"/>
                  </a:lnTo>
                  <a:lnTo>
                    <a:pt x="12" y="4081"/>
                  </a:lnTo>
                  <a:lnTo>
                    <a:pt x="12" y="4074"/>
                  </a:lnTo>
                  <a:lnTo>
                    <a:pt x="6" y="408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C" dirty="0"/>
            </a:p>
          </p:txBody>
        </p:sp>
        <p:sp>
          <p:nvSpPr>
            <p:cNvPr id="19" name="Freeform 13"/>
            <p:cNvSpPr>
              <a:spLocks/>
            </p:cNvSpPr>
            <p:nvPr/>
          </p:nvSpPr>
          <p:spPr bwMode="auto">
            <a:xfrm>
              <a:off x="2606" y="4178"/>
              <a:ext cx="418" cy="13"/>
            </a:xfrm>
            <a:custGeom>
              <a:avLst/>
              <a:gdLst>
                <a:gd name="T0" fmla="*/ 0 w 418"/>
                <a:gd name="T1" fmla="*/ 6 h 13"/>
                <a:gd name="T2" fmla="*/ 7 w 418"/>
                <a:gd name="T3" fmla="*/ 13 h 13"/>
                <a:gd name="T4" fmla="*/ 418 w 418"/>
                <a:gd name="T5" fmla="*/ 13 h 13"/>
                <a:gd name="T6" fmla="*/ 418 w 418"/>
                <a:gd name="T7" fmla="*/ 0 h 13"/>
                <a:gd name="T8" fmla="*/ 7 w 418"/>
                <a:gd name="T9" fmla="*/ 0 h 13"/>
                <a:gd name="T10" fmla="*/ 13 w 418"/>
                <a:gd name="T11" fmla="*/ 6 h 13"/>
                <a:gd name="T12" fmla="*/ 0 w 418"/>
                <a:gd name="T13" fmla="*/ 6 h 13"/>
                <a:gd name="T14" fmla="*/ 0 w 418"/>
                <a:gd name="T15" fmla="*/ 13 h 13"/>
                <a:gd name="T16" fmla="*/ 7 w 418"/>
                <a:gd name="T17" fmla="*/ 13 h 13"/>
                <a:gd name="T18" fmla="*/ 0 w 418"/>
                <a:gd name="T19" fmla="*/ 6 h 1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18"/>
                <a:gd name="T31" fmla="*/ 0 h 13"/>
                <a:gd name="T32" fmla="*/ 418 w 418"/>
                <a:gd name="T33" fmla="*/ 13 h 1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18" h="13">
                  <a:moveTo>
                    <a:pt x="0" y="6"/>
                  </a:moveTo>
                  <a:lnTo>
                    <a:pt x="7" y="13"/>
                  </a:lnTo>
                  <a:lnTo>
                    <a:pt x="418" y="13"/>
                  </a:lnTo>
                  <a:lnTo>
                    <a:pt x="418" y="0"/>
                  </a:lnTo>
                  <a:lnTo>
                    <a:pt x="7" y="0"/>
                  </a:lnTo>
                  <a:lnTo>
                    <a:pt x="13" y="6"/>
                  </a:lnTo>
                  <a:lnTo>
                    <a:pt x="0" y="6"/>
                  </a:lnTo>
                  <a:lnTo>
                    <a:pt x="0" y="13"/>
                  </a:lnTo>
                  <a:lnTo>
                    <a:pt x="7" y="13"/>
                  </a:lnTo>
                  <a:lnTo>
                    <a:pt x="0"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C" dirty="0"/>
            </a:p>
          </p:txBody>
        </p:sp>
        <p:sp>
          <p:nvSpPr>
            <p:cNvPr id="20" name="Freeform 14"/>
            <p:cNvSpPr>
              <a:spLocks/>
            </p:cNvSpPr>
            <p:nvPr/>
          </p:nvSpPr>
          <p:spPr bwMode="auto">
            <a:xfrm>
              <a:off x="2606" y="104"/>
              <a:ext cx="13" cy="4080"/>
            </a:xfrm>
            <a:custGeom>
              <a:avLst/>
              <a:gdLst>
                <a:gd name="T0" fmla="*/ 7 w 13"/>
                <a:gd name="T1" fmla="*/ 0 h 4080"/>
                <a:gd name="T2" fmla="*/ 0 w 13"/>
                <a:gd name="T3" fmla="*/ 6 h 4080"/>
                <a:gd name="T4" fmla="*/ 0 w 13"/>
                <a:gd name="T5" fmla="*/ 4080 h 4080"/>
                <a:gd name="T6" fmla="*/ 13 w 13"/>
                <a:gd name="T7" fmla="*/ 4080 h 4080"/>
                <a:gd name="T8" fmla="*/ 13 w 13"/>
                <a:gd name="T9" fmla="*/ 6 h 4080"/>
                <a:gd name="T10" fmla="*/ 7 w 13"/>
                <a:gd name="T11" fmla="*/ 12 h 4080"/>
                <a:gd name="T12" fmla="*/ 7 w 13"/>
                <a:gd name="T13" fmla="*/ 0 h 4080"/>
                <a:gd name="T14" fmla="*/ 0 w 13"/>
                <a:gd name="T15" fmla="*/ 0 h 4080"/>
                <a:gd name="T16" fmla="*/ 0 w 13"/>
                <a:gd name="T17" fmla="*/ 6 h 4080"/>
                <a:gd name="T18" fmla="*/ 7 w 13"/>
                <a:gd name="T19" fmla="*/ 0 h 408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
                <a:gd name="T31" fmla="*/ 0 h 4080"/>
                <a:gd name="T32" fmla="*/ 13 w 13"/>
                <a:gd name="T33" fmla="*/ 4080 h 408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 h="4080">
                  <a:moveTo>
                    <a:pt x="7" y="0"/>
                  </a:moveTo>
                  <a:lnTo>
                    <a:pt x="0" y="6"/>
                  </a:lnTo>
                  <a:lnTo>
                    <a:pt x="0" y="4080"/>
                  </a:lnTo>
                  <a:lnTo>
                    <a:pt x="13" y="4080"/>
                  </a:lnTo>
                  <a:lnTo>
                    <a:pt x="13" y="6"/>
                  </a:lnTo>
                  <a:lnTo>
                    <a:pt x="7" y="12"/>
                  </a:lnTo>
                  <a:lnTo>
                    <a:pt x="7" y="0"/>
                  </a:lnTo>
                  <a:lnTo>
                    <a:pt x="0" y="0"/>
                  </a:lnTo>
                  <a:lnTo>
                    <a:pt x="0" y="6"/>
                  </a:lnTo>
                  <a:lnTo>
                    <a:pt x="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C" dirty="0"/>
            </a:p>
          </p:txBody>
        </p:sp>
        <p:sp>
          <p:nvSpPr>
            <p:cNvPr id="21" name="Freeform 15"/>
            <p:cNvSpPr>
              <a:spLocks/>
            </p:cNvSpPr>
            <p:nvPr/>
          </p:nvSpPr>
          <p:spPr bwMode="auto">
            <a:xfrm>
              <a:off x="2613" y="104"/>
              <a:ext cx="417" cy="12"/>
            </a:xfrm>
            <a:custGeom>
              <a:avLst/>
              <a:gdLst>
                <a:gd name="T0" fmla="*/ 417 w 417"/>
                <a:gd name="T1" fmla="*/ 6 h 12"/>
                <a:gd name="T2" fmla="*/ 411 w 417"/>
                <a:gd name="T3" fmla="*/ 0 h 12"/>
                <a:gd name="T4" fmla="*/ 0 w 417"/>
                <a:gd name="T5" fmla="*/ 0 h 12"/>
                <a:gd name="T6" fmla="*/ 0 w 417"/>
                <a:gd name="T7" fmla="*/ 12 h 12"/>
                <a:gd name="T8" fmla="*/ 411 w 417"/>
                <a:gd name="T9" fmla="*/ 12 h 12"/>
                <a:gd name="T10" fmla="*/ 405 w 417"/>
                <a:gd name="T11" fmla="*/ 6 h 12"/>
                <a:gd name="T12" fmla="*/ 417 w 417"/>
                <a:gd name="T13" fmla="*/ 6 h 12"/>
                <a:gd name="T14" fmla="*/ 417 w 417"/>
                <a:gd name="T15" fmla="*/ 0 h 12"/>
                <a:gd name="T16" fmla="*/ 411 w 417"/>
                <a:gd name="T17" fmla="*/ 0 h 12"/>
                <a:gd name="T18" fmla="*/ 417 w 417"/>
                <a:gd name="T19" fmla="*/ 6 h 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17"/>
                <a:gd name="T31" fmla="*/ 0 h 12"/>
                <a:gd name="T32" fmla="*/ 417 w 417"/>
                <a:gd name="T33" fmla="*/ 12 h 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17" h="12">
                  <a:moveTo>
                    <a:pt x="417" y="6"/>
                  </a:moveTo>
                  <a:lnTo>
                    <a:pt x="411" y="0"/>
                  </a:lnTo>
                  <a:lnTo>
                    <a:pt x="0" y="0"/>
                  </a:lnTo>
                  <a:lnTo>
                    <a:pt x="0" y="12"/>
                  </a:lnTo>
                  <a:lnTo>
                    <a:pt x="411" y="12"/>
                  </a:lnTo>
                  <a:lnTo>
                    <a:pt x="405" y="6"/>
                  </a:lnTo>
                  <a:lnTo>
                    <a:pt x="417" y="6"/>
                  </a:lnTo>
                  <a:lnTo>
                    <a:pt x="417" y="0"/>
                  </a:lnTo>
                  <a:lnTo>
                    <a:pt x="411" y="0"/>
                  </a:lnTo>
                  <a:lnTo>
                    <a:pt x="417"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C" dirty="0"/>
            </a:p>
          </p:txBody>
        </p:sp>
        <p:sp>
          <p:nvSpPr>
            <p:cNvPr id="22" name="Freeform 16"/>
            <p:cNvSpPr>
              <a:spLocks/>
            </p:cNvSpPr>
            <p:nvPr/>
          </p:nvSpPr>
          <p:spPr bwMode="auto">
            <a:xfrm>
              <a:off x="2731" y="21"/>
              <a:ext cx="226" cy="123"/>
            </a:xfrm>
            <a:custGeom>
              <a:avLst/>
              <a:gdLst>
                <a:gd name="T0" fmla="*/ 191 w 226"/>
                <a:gd name="T1" fmla="*/ 121 h 123"/>
                <a:gd name="T2" fmla="*/ 204 w 226"/>
                <a:gd name="T3" fmla="*/ 112 h 123"/>
                <a:gd name="T4" fmla="*/ 218 w 226"/>
                <a:gd name="T5" fmla="*/ 102 h 123"/>
                <a:gd name="T6" fmla="*/ 226 w 226"/>
                <a:gd name="T7" fmla="*/ 95 h 123"/>
                <a:gd name="T8" fmla="*/ 224 w 226"/>
                <a:gd name="T9" fmla="*/ 89 h 123"/>
                <a:gd name="T10" fmla="*/ 218 w 226"/>
                <a:gd name="T11" fmla="*/ 86 h 123"/>
                <a:gd name="T12" fmla="*/ 212 w 226"/>
                <a:gd name="T13" fmla="*/ 79 h 123"/>
                <a:gd name="T14" fmla="*/ 204 w 226"/>
                <a:gd name="T15" fmla="*/ 71 h 123"/>
                <a:gd name="T16" fmla="*/ 194 w 226"/>
                <a:gd name="T17" fmla="*/ 61 h 123"/>
                <a:gd name="T18" fmla="*/ 185 w 226"/>
                <a:gd name="T19" fmla="*/ 52 h 123"/>
                <a:gd name="T20" fmla="*/ 177 w 226"/>
                <a:gd name="T21" fmla="*/ 42 h 123"/>
                <a:gd name="T22" fmla="*/ 169 w 226"/>
                <a:gd name="T23" fmla="*/ 34 h 123"/>
                <a:gd name="T24" fmla="*/ 162 w 226"/>
                <a:gd name="T25" fmla="*/ 26 h 123"/>
                <a:gd name="T26" fmla="*/ 155 w 226"/>
                <a:gd name="T27" fmla="*/ 19 h 123"/>
                <a:gd name="T28" fmla="*/ 147 w 226"/>
                <a:gd name="T29" fmla="*/ 15 h 123"/>
                <a:gd name="T30" fmla="*/ 140 w 226"/>
                <a:gd name="T31" fmla="*/ 10 h 123"/>
                <a:gd name="T32" fmla="*/ 132 w 226"/>
                <a:gd name="T33" fmla="*/ 6 h 123"/>
                <a:gd name="T34" fmla="*/ 122 w 226"/>
                <a:gd name="T35" fmla="*/ 3 h 123"/>
                <a:gd name="T36" fmla="*/ 115 w 226"/>
                <a:gd name="T37" fmla="*/ 2 h 123"/>
                <a:gd name="T38" fmla="*/ 105 w 226"/>
                <a:gd name="T39" fmla="*/ 0 h 123"/>
                <a:gd name="T40" fmla="*/ 96 w 226"/>
                <a:gd name="T41" fmla="*/ 0 h 123"/>
                <a:gd name="T42" fmla="*/ 85 w 226"/>
                <a:gd name="T43" fmla="*/ 2 h 123"/>
                <a:gd name="T44" fmla="*/ 72 w 226"/>
                <a:gd name="T45" fmla="*/ 5 h 123"/>
                <a:gd name="T46" fmla="*/ 60 w 226"/>
                <a:gd name="T47" fmla="*/ 11 h 123"/>
                <a:gd name="T48" fmla="*/ 47 w 226"/>
                <a:gd name="T49" fmla="*/ 19 h 123"/>
                <a:gd name="T50" fmla="*/ 33 w 226"/>
                <a:gd name="T51" fmla="*/ 28 h 123"/>
                <a:gd name="T52" fmla="*/ 21 w 226"/>
                <a:gd name="T53" fmla="*/ 37 h 123"/>
                <a:gd name="T54" fmla="*/ 10 w 226"/>
                <a:gd name="T55" fmla="*/ 47 h 123"/>
                <a:gd name="T56" fmla="*/ 0 w 226"/>
                <a:gd name="T57" fmla="*/ 57 h 123"/>
                <a:gd name="T58" fmla="*/ 4 w 226"/>
                <a:gd name="T59" fmla="*/ 63 h 123"/>
                <a:gd name="T60" fmla="*/ 13 w 226"/>
                <a:gd name="T61" fmla="*/ 76 h 123"/>
                <a:gd name="T62" fmla="*/ 25 w 226"/>
                <a:gd name="T63" fmla="*/ 89 h 123"/>
                <a:gd name="T64" fmla="*/ 35 w 226"/>
                <a:gd name="T65" fmla="*/ 95 h 123"/>
                <a:gd name="T66" fmla="*/ 40 w 226"/>
                <a:gd name="T67" fmla="*/ 92 h 123"/>
                <a:gd name="T68" fmla="*/ 46 w 226"/>
                <a:gd name="T69" fmla="*/ 86 h 123"/>
                <a:gd name="T70" fmla="*/ 54 w 226"/>
                <a:gd name="T71" fmla="*/ 76 h 123"/>
                <a:gd name="T72" fmla="*/ 61 w 226"/>
                <a:gd name="T73" fmla="*/ 65 h 123"/>
                <a:gd name="T74" fmla="*/ 71 w 226"/>
                <a:gd name="T75" fmla="*/ 53 h 123"/>
                <a:gd name="T76" fmla="*/ 79 w 226"/>
                <a:gd name="T77" fmla="*/ 44 h 123"/>
                <a:gd name="T78" fmla="*/ 88 w 226"/>
                <a:gd name="T79" fmla="*/ 37 h 123"/>
                <a:gd name="T80" fmla="*/ 96 w 226"/>
                <a:gd name="T81" fmla="*/ 36 h 123"/>
                <a:gd name="T82" fmla="*/ 110 w 226"/>
                <a:gd name="T83" fmla="*/ 40 h 123"/>
                <a:gd name="T84" fmla="*/ 122 w 226"/>
                <a:gd name="T85" fmla="*/ 49 h 123"/>
                <a:gd name="T86" fmla="*/ 130 w 226"/>
                <a:gd name="T87" fmla="*/ 66 h 123"/>
                <a:gd name="T88" fmla="*/ 130 w 226"/>
                <a:gd name="T89" fmla="*/ 92 h 123"/>
                <a:gd name="T90" fmla="*/ 130 w 226"/>
                <a:gd name="T91" fmla="*/ 105 h 123"/>
                <a:gd name="T92" fmla="*/ 135 w 226"/>
                <a:gd name="T93" fmla="*/ 115 h 123"/>
                <a:gd name="T94" fmla="*/ 144 w 226"/>
                <a:gd name="T95" fmla="*/ 120 h 123"/>
                <a:gd name="T96" fmla="*/ 154 w 226"/>
                <a:gd name="T97" fmla="*/ 123 h 123"/>
                <a:gd name="T98" fmla="*/ 165 w 226"/>
                <a:gd name="T99" fmla="*/ 123 h 123"/>
                <a:gd name="T100" fmla="*/ 172 w 226"/>
                <a:gd name="T101" fmla="*/ 123 h 123"/>
                <a:gd name="T102" fmla="*/ 179 w 226"/>
                <a:gd name="T103" fmla="*/ 121 h 123"/>
                <a:gd name="T104" fmla="*/ 182 w 226"/>
                <a:gd name="T105" fmla="*/ 121 h 123"/>
                <a:gd name="T106" fmla="*/ 191 w 226"/>
                <a:gd name="T107" fmla="*/ 121 h 12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26"/>
                <a:gd name="T163" fmla="*/ 0 h 123"/>
                <a:gd name="T164" fmla="*/ 226 w 226"/>
                <a:gd name="T165" fmla="*/ 123 h 12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26" h="123">
                  <a:moveTo>
                    <a:pt x="191" y="121"/>
                  </a:moveTo>
                  <a:lnTo>
                    <a:pt x="204" y="112"/>
                  </a:lnTo>
                  <a:lnTo>
                    <a:pt x="218" y="102"/>
                  </a:lnTo>
                  <a:lnTo>
                    <a:pt x="226" y="95"/>
                  </a:lnTo>
                  <a:lnTo>
                    <a:pt x="224" y="89"/>
                  </a:lnTo>
                  <a:lnTo>
                    <a:pt x="218" y="86"/>
                  </a:lnTo>
                  <a:lnTo>
                    <a:pt x="212" y="79"/>
                  </a:lnTo>
                  <a:lnTo>
                    <a:pt x="204" y="71"/>
                  </a:lnTo>
                  <a:lnTo>
                    <a:pt x="194" y="61"/>
                  </a:lnTo>
                  <a:lnTo>
                    <a:pt x="185" y="52"/>
                  </a:lnTo>
                  <a:lnTo>
                    <a:pt x="177" y="42"/>
                  </a:lnTo>
                  <a:lnTo>
                    <a:pt x="169" y="34"/>
                  </a:lnTo>
                  <a:lnTo>
                    <a:pt x="162" y="26"/>
                  </a:lnTo>
                  <a:lnTo>
                    <a:pt x="155" y="19"/>
                  </a:lnTo>
                  <a:lnTo>
                    <a:pt x="147" y="15"/>
                  </a:lnTo>
                  <a:lnTo>
                    <a:pt x="140" y="10"/>
                  </a:lnTo>
                  <a:lnTo>
                    <a:pt x="132" y="6"/>
                  </a:lnTo>
                  <a:lnTo>
                    <a:pt x="122" y="3"/>
                  </a:lnTo>
                  <a:lnTo>
                    <a:pt x="115" y="2"/>
                  </a:lnTo>
                  <a:lnTo>
                    <a:pt x="105" y="0"/>
                  </a:lnTo>
                  <a:lnTo>
                    <a:pt x="96" y="0"/>
                  </a:lnTo>
                  <a:lnTo>
                    <a:pt x="85" y="2"/>
                  </a:lnTo>
                  <a:lnTo>
                    <a:pt x="72" y="5"/>
                  </a:lnTo>
                  <a:lnTo>
                    <a:pt x="60" y="11"/>
                  </a:lnTo>
                  <a:lnTo>
                    <a:pt x="47" y="19"/>
                  </a:lnTo>
                  <a:lnTo>
                    <a:pt x="33" y="28"/>
                  </a:lnTo>
                  <a:lnTo>
                    <a:pt x="21" y="37"/>
                  </a:lnTo>
                  <a:lnTo>
                    <a:pt x="10" y="47"/>
                  </a:lnTo>
                  <a:lnTo>
                    <a:pt x="0" y="57"/>
                  </a:lnTo>
                  <a:lnTo>
                    <a:pt x="4" y="63"/>
                  </a:lnTo>
                  <a:lnTo>
                    <a:pt x="13" y="76"/>
                  </a:lnTo>
                  <a:lnTo>
                    <a:pt x="25" y="89"/>
                  </a:lnTo>
                  <a:lnTo>
                    <a:pt x="35" y="95"/>
                  </a:lnTo>
                  <a:lnTo>
                    <a:pt x="40" y="92"/>
                  </a:lnTo>
                  <a:lnTo>
                    <a:pt x="46" y="86"/>
                  </a:lnTo>
                  <a:lnTo>
                    <a:pt x="54" y="76"/>
                  </a:lnTo>
                  <a:lnTo>
                    <a:pt x="61" y="65"/>
                  </a:lnTo>
                  <a:lnTo>
                    <a:pt x="71" y="53"/>
                  </a:lnTo>
                  <a:lnTo>
                    <a:pt x="79" y="44"/>
                  </a:lnTo>
                  <a:lnTo>
                    <a:pt x="88" y="37"/>
                  </a:lnTo>
                  <a:lnTo>
                    <a:pt x="96" y="36"/>
                  </a:lnTo>
                  <a:lnTo>
                    <a:pt x="110" y="40"/>
                  </a:lnTo>
                  <a:lnTo>
                    <a:pt x="122" y="49"/>
                  </a:lnTo>
                  <a:lnTo>
                    <a:pt x="130" y="66"/>
                  </a:lnTo>
                  <a:lnTo>
                    <a:pt x="130" y="92"/>
                  </a:lnTo>
                  <a:lnTo>
                    <a:pt x="130" y="105"/>
                  </a:lnTo>
                  <a:lnTo>
                    <a:pt x="135" y="115"/>
                  </a:lnTo>
                  <a:lnTo>
                    <a:pt x="144" y="120"/>
                  </a:lnTo>
                  <a:lnTo>
                    <a:pt x="154" y="123"/>
                  </a:lnTo>
                  <a:lnTo>
                    <a:pt x="165" y="123"/>
                  </a:lnTo>
                  <a:lnTo>
                    <a:pt x="172" y="123"/>
                  </a:lnTo>
                  <a:lnTo>
                    <a:pt x="179" y="121"/>
                  </a:lnTo>
                  <a:lnTo>
                    <a:pt x="182" y="121"/>
                  </a:lnTo>
                  <a:lnTo>
                    <a:pt x="191" y="121"/>
                  </a:lnTo>
                  <a:close/>
                </a:path>
              </a:pathLst>
            </a:custGeom>
            <a:solidFill>
              <a:srgbClr val="BFCCD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C" dirty="0"/>
            </a:p>
          </p:txBody>
        </p:sp>
        <p:sp>
          <p:nvSpPr>
            <p:cNvPr id="23" name="Freeform 17"/>
            <p:cNvSpPr>
              <a:spLocks/>
            </p:cNvSpPr>
            <p:nvPr/>
          </p:nvSpPr>
          <p:spPr bwMode="auto">
            <a:xfrm>
              <a:off x="2919" y="105"/>
              <a:ext cx="42" cy="41"/>
            </a:xfrm>
            <a:custGeom>
              <a:avLst/>
              <a:gdLst>
                <a:gd name="T0" fmla="*/ 34 w 42"/>
                <a:gd name="T1" fmla="*/ 10 h 41"/>
                <a:gd name="T2" fmla="*/ 34 w 42"/>
                <a:gd name="T3" fmla="*/ 10 h 41"/>
                <a:gd name="T4" fmla="*/ 33 w 42"/>
                <a:gd name="T5" fmla="*/ 10 h 41"/>
                <a:gd name="T6" fmla="*/ 27 w 42"/>
                <a:gd name="T7" fmla="*/ 13 h 41"/>
                <a:gd name="T8" fmla="*/ 13 w 42"/>
                <a:gd name="T9" fmla="*/ 23 h 41"/>
                <a:gd name="T10" fmla="*/ 0 w 42"/>
                <a:gd name="T11" fmla="*/ 34 h 41"/>
                <a:gd name="T12" fmla="*/ 6 w 42"/>
                <a:gd name="T13" fmla="*/ 41 h 41"/>
                <a:gd name="T14" fmla="*/ 19 w 42"/>
                <a:gd name="T15" fmla="*/ 32 h 41"/>
                <a:gd name="T16" fmla="*/ 33 w 42"/>
                <a:gd name="T17" fmla="*/ 23 h 41"/>
                <a:gd name="T18" fmla="*/ 42 w 42"/>
                <a:gd name="T19" fmla="*/ 13 h 41"/>
                <a:gd name="T20" fmla="*/ 38 w 42"/>
                <a:gd name="T21" fmla="*/ 0 h 41"/>
                <a:gd name="T22" fmla="*/ 38 w 42"/>
                <a:gd name="T23" fmla="*/ 0 h 41"/>
                <a:gd name="T24" fmla="*/ 34 w 42"/>
                <a:gd name="T25" fmla="*/ 10 h 4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2"/>
                <a:gd name="T40" fmla="*/ 0 h 41"/>
                <a:gd name="T41" fmla="*/ 42 w 42"/>
                <a:gd name="T42" fmla="*/ 41 h 4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2" h="41">
                  <a:moveTo>
                    <a:pt x="34" y="10"/>
                  </a:moveTo>
                  <a:lnTo>
                    <a:pt x="34" y="10"/>
                  </a:lnTo>
                  <a:lnTo>
                    <a:pt x="33" y="10"/>
                  </a:lnTo>
                  <a:lnTo>
                    <a:pt x="27" y="13"/>
                  </a:lnTo>
                  <a:lnTo>
                    <a:pt x="13" y="23"/>
                  </a:lnTo>
                  <a:lnTo>
                    <a:pt x="0" y="34"/>
                  </a:lnTo>
                  <a:lnTo>
                    <a:pt x="6" y="41"/>
                  </a:lnTo>
                  <a:lnTo>
                    <a:pt x="19" y="32"/>
                  </a:lnTo>
                  <a:lnTo>
                    <a:pt x="33" y="23"/>
                  </a:lnTo>
                  <a:lnTo>
                    <a:pt x="42" y="13"/>
                  </a:lnTo>
                  <a:lnTo>
                    <a:pt x="38" y="0"/>
                  </a:lnTo>
                  <a:lnTo>
                    <a:pt x="34"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C" dirty="0"/>
            </a:p>
          </p:txBody>
        </p:sp>
        <p:sp>
          <p:nvSpPr>
            <p:cNvPr id="24" name="Freeform 18"/>
            <p:cNvSpPr>
              <a:spLocks/>
            </p:cNvSpPr>
            <p:nvPr/>
          </p:nvSpPr>
          <p:spPr bwMode="auto">
            <a:xfrm>
              <a:off x="2889" y="44"/>
              <a:ext cx="68" cy="71"/>
            </a:xfrm>
            <a:custGeom>
              <a:avLst/>
              <a:gdLst>
                <a:gd name="T0" fmla="*/ 0 w 68"/>
                <a:gd name="T1" fmla="*/ 6 h 71"/>
                <a:gd name="T2" fmla="*/ 0 w 68"/>
                <a:gd name="T3" fmla="*/ 6 h 71"/>
                <a:gd name="T4" fmla="*/ 8 w 68"/>
                <a:gd name="T5" fmla="*/ 14 h 71"/>
                <a:gd name="T6" fmla="*/ 16 w 68"/>
                <a:gd name="T7" fmla="*/ 22 h 71"/>
                <a:gd name="T8" fmla="*/ 24 w 68"/>
                <a:gd name="T9" fmla="*/ 32 h 71"/>
                <a:gd name="T10" fmla="*/ 33 w 68"/>
                <a:gd name="T11" fmla="*/ 42 h 71"/>
                <a:gd name="T12" fmla="*/ 43 w 68"/>
                <a:gd name="T13" fmla="*/ 51 h 71"/>
                <a:gd name="T14" fmla="*/ 50 w 68"/>
                <a:gd name="T15" fmla="*/ 60 h 71"/>
                <a:gd name="T16" fmla="*/ 57 w 68"/>
                <a:gd name="T17" fmla="*/ 68 h 71"/>
                <a:gd name="T18" fmla="*/ 64 w 68"/>
                <a:gd name="T19" fmla="*/ 71 h 71"/>
                <a:gd name="T20" fmla="*/ 68 w 68"/>
                <a:gd name="T21" fmla="*/ 61 h 71"/>
                <a:gd name="T22" fmla="*/ 63 w 68"/>
                <a:gd name="T23" fmla="*/ 58 h 71"/>
                <a:gd name="T24" fmla="*/ 57 w 68"/>
                <a:gd name="T25" fmla="*/ 53 h 71"/>
                <a:gd name="T26" fmla="*/ 49 w 68"/>
                <a:gd name="T27" fmla="*/ 45 h 71"/>
                <a:gd name="T28" fmla="*/ 39 w 68"/>
                <a:gd name="T29" fmla="*/ 35 h 71"/>
                <a:gd name="T30" fmla="*/ 30 w 68"/>
                <a:gd name="T31" fmla="*/ 26 h 71"/>
                <a:gd name="T32" fmla="*/ 22 w 68"/>
                <a:gd name="T33" fmla="*/ 16 h 71"/>
                <a:gd name="T34" fmla="*/ 14 w 68"/>
                <a:gd name="T35" fmla="*/ 8 h 71"/>
                <a:gd name="T36" fmla="*/ 7 w 68"/>
                <a:gd name="T37" fmla="*/ 0 h 71"/>
                <a:gd name="T38" fmla="*/ 7 w 68"/>
                <a:gd name="T39" fmla="*/ 0 h 71"/>
                <a:gd name="T40" fmla="*/ 0 w 68"/>
                <a:gd name="T41" fmla="*/ 6 h 7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8"/>
                <a:gd name="T64" fmla="*/ 0 h 71"/>
                <a:gd name="T65" fmla="*/ 68 w 68"/>
                <a:gd name="T66" fmla="*/ 71 h 7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8" h="71">
                  <a:moveTo>
                    <a:pt x="0" y="6"/>
                  </a:moveTo>
                  <a:lnTo>
                    <a:pt x="0" y="6"/>
                  </a:lnTo>
                  <a:lnTo>
                    <a:pt x="8" y="14"/>
                  </a:lnTo>
                  <a:lnTo>
                    <a:pt x="16" y="22"/>
                  </a:lnTo>
                  <a:lnTo>
                    <a:pt x="24" y="32"/>
                  </a:lnTo>
                  <a:lnTo>
                    <a:pt x="33" y="42"/>
                  </a:lnTo>
                  <a:lnTo>
                    <a:pt x="43" y="51"/>
                  </a:lnTo>
                  <a:lnTo>
                    <a:pt x="50" y="60"/>
                  </a:lnTo>
                  <a:lnTo>
                    <a:pt x="57" y="68"/>
                  </a:lnTo>
                  <a:lnTo>
                    <a:pt x="64" y="71"/>
                  </a:lnTo>
                  <a:lnTo>
                    <a:pt x="68" y="61"/>
                  </a:lnTo>
                  <a:lnTo>
                    <a:pt x="63" y="58"/>
                  </a:lnTo>
                  <a:lnTo>
                    <a:pt x="57" y="53"/>
                  </a:lnTo>
                  <a:lnTo>
                    <a:pt x="49" y="45"/>
                  </a:lnTo>
                  <a:lnTo>
                    <a:pt x="39" y="35"/>
                  </a:lnTo>
                  <a:lnTo>
                    <a:pt x="30" y="26"/>
                  </a:lnTo>
                  <a:lnTo>
                    <a:pt x="22" y="16"/>
                  </a:lnTo>
                  <a:lnTo>
                    <a:pt x="14" y="8"/>
                  </a:lnTo>
                  <a:lnTo>
                    <a:pt x="7" y="0"/>
                  </a:lnTo>
                  <a:lnTo>
                    <a:pt x="0"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C" dirty="0"/>
            </a:p>
          </p:txBody>
        </p:sp>
        <p:sp>
          <p:nvSpPr>
            <p:cNvPr id="25" name="Freeform 19"/>
            <p:cNvSpPr>
              <a:spLocks/>
            </p:cNvSpPr>
            <p:nvPr/>
          </p:nvSpPr>
          <p:spPr bwMode="auto">
            <a:xfrm>
              <a:off x="2827" y="15"/>
              <a:ext cx="69" cy="35"/>
            </a:xfrm>
            <a:custGeom>
              <a:avLst/>
              <a:gdLst>
                <a:gd name="T0" fmla="*/ 0 w 69"/>
                <a:gd name="T1" fmla="*/ 12 h 35"/>
                <a:gd name="T2" fmla="*/ 0 w 69"/>
                <a:gd name="T3" fmla="*/ 12 h 35"/>
                <a:gd name="T4" fmla="*/ 9 w 69"/>
                <a:gd name="T5" fmla="*/ 11 h 35"/>
                <a:gd name="T6" fmla="*/ 19 w 69"/>
                <a:gd name="T7" fmla="*/ 12 h 35"/>
                <a:gd name="T8" fmla="*/ 25 w 69"/>
                <a:gd name="T9" fmla="*/ 14 h 35"/>
                <a:gd name="T10" fmla="*/ 34 w 69"/>
                <a:gd name="T11" fmla="*/ 17 h 35"/>
                <a:gd name="T12" fmla="*/ 42 w 69"/>
                <a:gd name="T13" fmla="*/ 21 h 35"/>
                <a:gd name="T14" fmla="*/ 48 w 69"/>
                <a:gd name="T15" fmla="*/ 25 h 35"/>
                <a:gd name="T16" fmla="*/ 56 w 69"/>
                <a:gd name="T17" fmla="*/ 30 h 35"/>
                <a:gd name="T18" fmla="*/ 62 w 69"/>
                <a:gd name="T19" fmla="*/ 35 h 35"/>
                <a:gd name="T20" fmla="*/ 69 w 69"/>
                <a:gd name="T21" fmla="*/ 29 h 35"/>
                <a:gd name="T22" fmla="*/ 62 w 69"/>
                <a:gd name="T23" fmla="*/ 21 h 35"/>
                <a:gd name="T24" fmla="*/ 55 w 69"/>
                <a:gd name="T25" fmla="*/ 16 h 35"/>
                <a:gd name="T26" fmla="*/ 45 w 69"/>
                <a:gd name="T27" fmla="*/ 11 h 35"/>
                <a:gd name="T28" fmla="*/ 37 w 69"/>
                <a:gd name="T29" fmla="*/ 8 h 35"/>
                <a:gd name="T30" fmla="*/ 28 w 69"/>
                <a:gd name="T31" fmla="*/ 4 h 35"/>
                <a:gd name="T32" fmla="*/ 19 w 69"/>
                <a:gd name="T33" fmla="*/ 3 h 35"/>
                <a:gd name="T34" fmla="*/ 9 w 69"/>
                <a:gd name="T35" fmla="*/ 1 h 35"/>
                <a:gd name="T36" fmla="*/ 0 w 69"/>
                <a:gd name="T37" fmla="*/ 0 h 35"/>
                <a:gd name="T38" fmla="*/ 0 w 69"/>
                <a:gd name="T39" fmla="*/ 0 h 35"/>
                <a:gd name="T40" fmla="*/ 0 w 69"/>
                <a:gd name="T41" fmla="*/ 12 h 3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9"/>
                <a:gd name="T64" fmla="*/ 0 h 35"/>
                <a:gd name="T65" fmla="*/ 69 w 69"/>
                <a:gd name="T66" fmla="*/ 35 h 3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9" h="35">
                  <a:moveTo>
                    <a:pt x="0" y="12"/>
                  </a:moveTo>
                  <a:lnTo>
                    <a:pt x="0" y="12"/>
                  </a:lnTo>
                  <a:lnTo>
                    <a:pt x="9" y="11"/>
                  </a:lnTo>
                  <a:lnTo>
                    <a:pt x="19" y="12"/>
                  </a:lnTo>
                  <a:lnTo>
                    <a:pt x="25" y="14"/>
                  </a:lnTo>
                  <a:lnTo>
                    <a:pt x="34" y="17"/>
                  </a:lnTo>
                  <a:lnTo>
                    <a:pt x="42" y="21"/>
                  </a:lnTo>
                  <a:lnTo>
                    <a:pt x="48" y="25"/>
                  </a:lnTo>
                  <a:lnTo>
                    <a:pt x="56" y="30"/>
                  </a:lnTo>
                  <a:lnTo>
                    <a:pt x="62" y="35"/>
                  </a:lnTo>
                  <a:lnTo>
                    <a:pt x="69" y="29"/>
                  </a:lnTo>
                  <a:lnTo>
                    <a:pt x="62" y="21"/>
                  </a:lnTo>
                  <a:lnTo>
                    <a:pt x="55" y="16"/>
                  </a:lnTo>
                  <a:lnTo>
                    <a:pt x="45" y="11"/>
                  </a:lnTo>
                  <a:lnTo>
                    <a:pt x="37" y="8"/>
                  </a:lnTo>
                  <a:lnTo>
                    <a:pt x="28" y="4"/>
                  </a:lnTo>
                  <a:lnTo>
                    <a:pt x="19" y="3"/>
                  </a:lnTo>
                  <a:lnTo>
                    <a:pt x="9" y="1"/>
                  </a:lnTo>
                  <a:lnTo>
                    <a:pt x="0" y="0"/>
                  </a:lnTo>
                  <a:lnTo>
                    <a:pt x="0"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C" dirty="0"/>
            </a:p>
          </p:txBody>
        </p:sp>
        <p:sp>
          <p:nvSpPr>
            <p:cNvPr id="26" name="Freeform 20"/>
            <p:cNvSpPr>
              <a:spLocks/>
            </p:cNvSpPr>
            <p:nvPr/>
          </p:nvSpPr>
          <p:spPr bwMode="auto">
            <a:xfrm>
              <a:off x="2727" y="15"/>
              <a:ext cx="100" cy="66"/>
            </a:xfrm>
            <a:custGeom>
              <a:avLst/>
              <a:gdLst>
                <a:gd name="T0" fmla="*/ 9 w 100"/>
                <a:gd name="T1" fmla="*/ 59 h 66"/>
                <a:gd name="T2" fmla="*/ 8 w 100"/>
                <a:gd name="T3" fmla="*/ 66 h 66"/>
                <a:gd name="T4" fmla="*/ 17 w 100"/>
                <a:gd name="T5" fmla="*/ 56 h 66"/>
                <a:gd name="T6" fmla="*/ 28 w 100"/>
                <a:gd name="T7" fmla="*/ 48 h 66"/>
                <a:gd name="T8" fmla="*/ 40 w 100"/>
                <a:gd name="T9" fmla="*/ 38 h 66"/>
                <a:gd name="T10" fmla="*/ 54 w 100"/>
                <a:gd name="T11" fmla="*/ 30 h 66"/>
                <a:gd name="T12" fmla="*/ 65 w 100"/>
                <a:gd name="T13" fmla="*/ 22 h 66"/>
                <a:gd name="T14" fmla="*/ 78 w 100"/>
                <a:gd name="T15" fmla="*/ 16 h 66"/>
                <a:gd name="T16" fmla="*/ 89 w 100"/>
                <a:gd name="T17" fmla="*/ 12 h 66"/>
                <a:gd name="T18" fmla="*/ 100 w 100"/>
                <a:gd name="T19" fmla="*/ 12 h 66"/>
                <a:gd name="T20" fmla="*/ 100 w 100"/>
                <a:gd name="T21" fmla="*/ 0 h 66"/>
                <a:gd name="T22" fmla="*/ 89 w 100"/>
                <a:gd name="T23" fmla="*/ 3 h 66"/>
                <a:gd name="T24" fmla="*/ 75 w 100"/>
                <a:gd name="T25" fmla="*/ 6 h 66"/>
                <a:gd name="T26" fmla="*/ 62 w 100"/>
                <a:gd name="T27" fmla="*/ 12 h 66"/>
                <a:gd name="T28" fmla="*/ 48 w 100"/>
                <a:gd name="T29" fmla="*/ 21 h 66"/>
                <a:gd name="T30" fmla="*/ 34 w 100"/>
                <a:gd name="T31" fmla="*/ 29 h 66"/>
                <a:gd name="T32" fmla="*/ 22 w 100"/>
                <a:gd name="T33" fmla="*/ 38 h 66"/>
                <a:gd name="T34" fmla="*/ 11 w 100"/>
                <a:gd name="T35" fmla="*/ 50 h 66"/>
                <a:gd name="T36" fmla="*/ 1 w 100"/>
                <a:gd name="T37" fmla="*/ 59 h 66"/>
                <a:gd name="T38" fmla="*/ 0 w 100"/>
                <a:gd name="T39" fmla="*/ 66 h 66"/>
                <a:gd name="T40" fmla="*/ 9 w 100"/>
                <a:gd name="T41" fmla="*/ 59 h 6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0"/>
                <a:gd name="T64" fmla="*/ 0 h 66"/>
                <a:gd name="T65" fmla="*/ 100 w 100"/>
                <a:gd name="T66" fmla="*/ 66 h 6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0" h="66">
                  <a:moveTo>
                    <a:pt x="9" y="59"/>
                  </a:moveTo>
                  <a:lnTo>
                    <a:pt x="8" y="66"/>
                  </a:lnTo>
                  <a:lnTo>
                    <a:pt x="17" y="56"/>
                  </a:lnTo>
                  <a:lnTo>
                    <a:pt x="28" y="48"/>
                  </a:lnTo>
                  <a:lnTo>
                    <a:pt x="40" y="38"/>
                  </a:lnTo>
                  <a:lnTo>
                    <a:pt x="54" y="30"/>
                  </a:lnTo>
                  <a:lnTo>
                    <a:pt x="65" y="22"/>
                  </a:lnTo>
                  <a:lnTo>
                    <a:pt x="78" y="16"/>
                  </a:lnTo>
                  <a:lnTo>
                    <a:pt x="89" y="12"/>
                  </a:lnTo>
                  <a:lnTo>
                    <a:pt x="100" y="12"/>
                  </a:lnTo>
                  <a:lnTo>
                    <a:pt x="100" y="0"/>
                  </a:lnTo>
                  <a:lnTo>
                    <a:pt x="89" y="3"/>
                  </a:lnTo>
                  <a:lnTo>
                    <a:pt x="75" y="6"/>
                  </a:lnTo>
                  <a:lnTo>
                    <a:pt x="62" y="12"/>
                  </a:lnTo>
                  <a:lnTo>
                    <a:pt x="48" y="21"/>
                  </a:lnTo>
                  <a:lnTo>
                    <a:pt x="34" y="29"/>
                  </a:lnTo>
                  <a:lnTo>
                    <a:pt x="22" y="38"/>
                  </a:lnTo>
                  <a:lnTo>
                    <a:pt x="11" y="50"/>
                  </a:lnTo>
                  <a:lnTo>
                    <a:pt x="1" y="59"/>
                  </a:lnTo>
                  <a:lnTo>
                    <a:pt x="0" y="66"/>
                  </a:lnTo>
                  <a:lnTo>
                    <a:pt x="9" y="5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C" dirty="0"/>
            </a:p>
          </p:txBody>
        </p:sp>
        <p:sp>
          <p:nvSpPr>
            <p:cNvPr id="27" name="Freeform 21"/>
            <p:cNvSpPr>
              <a:spLocks/>
            </p:cNvSpPr>
            <p:nvPr/>
          </p:nvSpPr>
          <p:spPr bwMode="auto">
            <a:xfrm>
              <a:off x="2727" y="74"/>
              <a:ext cx="39" cy="49"/>
            </a:xfrm>
            <a:custGeom>
              <a:avLst/>
              <a:gdLst>
                <a:gd name="T0" fmla="*/ 39 w 39"/>
                <a:gd name="T1" fmla="*/ 36 h 49"/>
                <a:gd name="T2" fmla="*/ 39 w 39"/>
                <a:gd name="T3" fmla="*/ 36 h 49"/>
                <a:gd name="T4" fmla="*/ 33 w 39"/>
                <a:gd name="T5" fmla="*/ 31 h 49"/>
                <a:gd name="T6" fmla="*/ 22 w 39"/>
                <a:gd name="T7" fmla="*/ 20 h 49"/>
                <a:gd name="T8" fmla="*/ 12 w 39"/>
                <a:gd name="T9" fmla="*/ 7 h 49"/>
                <a:gd name="T10" fmla="*/ 9 w 39"/>
                <a:gd name="T11" fmla="*/ 0 h 49"/>
                <a:gd name="T12" fmla="*/ 0 w 39"/>
                <a:gd name="T13" fmla="*/ 7 h 49"/>
                <a:gd name="T14" fmla="*/ 3 w 39"/>
                <a:gd name="T15" fmla="*/ 13 h 49"/>
                <a:gd name="T16" fmla="*/ 12 w 39"/>
                <a:gd name="T17" fmla="*/ 26 h 49"/>
                <a:gd name="T18" fmla="*/ 26 w 39"/>
                <a:gd name="T19" fmla="*/ 41 h 49"/>
                <a:gd name="T20" fmla="*/ 39 w 39"/>
                <a:gd name="T21" fmla="*/ 49 h 49"/>
                <a:gd name="T22" fmla="*/ 39 w 39"/>
                <a:gd name="T23" fmla="*/ 49 h 49"/>
                <a:gd name="T24" fmla="*/ 39 w 39"/>
                <a:gd name="T25" fmla="*/ 36 h 4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9"/>
                <a:gd name="T40" fmla="*/ 0 h 49"/>
                <a:gd name="T41" fmla="*/ 39 w 39"/>
                <a:gd name="T42" fmla="*/ 49 h 4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9" h="49">
                  <a:moveTo>
                    <a:pt x="39" y="36"/>
                  </a:moveTo>
                  <a:lnTo>
                    <a:pt x="39" y="36"/>
                  </a:lnTo>
                  <a:lnTo>
                    <a:pt x="33" y="31"/>
                  </a:lnTo>
                  <a:lnTo>
                    <a:pt x="22" y="20"/>
                  </a:lnTo>
                  <a:lnTo>
                    <a:pt x="12" y="7"/>
                  </a:lnTo>
                  <a:lnTo>
                    <a:pt x="9" y="0"/>
                  </a:lnTo>
                  <a:lnTo>
                    <a:pt x="0" y="7"/>
                  </a:lnTo>
                  <a:lnTo>
                    <a:pt x="3" y="13"/>
                  </a:lnTo>
                  <a:lnTo>
                    <a:pt x="12" y="26"/>
                  </a:lnTo>
                  <a:lnTo>
                    <a:pt x="26" y="41"/>
                  </a:lnTo>
                  <a:lnTo>
                    <a:pt x="39" y="49"/>
                  </a:lnTo>
                  <a:lnTo>
                    <a:pt x="39" y="3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C" dirty="0"/>
            </a:p>
          </p:txBody>
        </p:sp>
        <p:sp>
          <p:nvSpPr>
            <p:cNvPr id="28" name="Freeform 22"/>
            <p:cNvSpPr>
              <a:spLocks/>
            </p:cNvSpPr>
            <p:nvPr/>
          </p:nvSpPr>
          <p:spPr bwMode="auto">
            <a:xfrm>
              <a:off x="2766" y="52"/>
              <a:ext cx="61" cy="71"/>
            </a:xfrm>
            <a:custGeom>
              <a:avLst/>
              <a:gdLst>
                <a:gd name="T0" fmla="*/ 61 w 61"/>
                <a:gd name="T1" fmla="*/ 0 h 71"/>
                <a:gd name="T2" fmla="*/ 61 w 61"/>
                <a:gd name="T3" fmla="*/ 0 h 71"/>
                <a:gd name="T4" fmla="*/ 51 w 61"/>
                <a:gd name="T5" fmla="*/ 1 h 71"/>
                <a:gd name="T6" fmla="*/ 41 w 61"/>
                <a:gd name="T7" fmla="*/ 9 h 71"/>
                <a:gd name="T8" fmla="*/ 31 w 61"/>
                <a:gd name="T9" fmla="*/ 19 h 71"/>
                <a:gd name="T10" fmla="*/ 22 w 61"/>
                <a:gd name="T11" fmla="*/ 30 h 71"/>
                <a:gd name="T12" fmla="*/ 14 w 61"/>
                <a:gd name="T13" fmla="*/ 42 h 71"/>
                <a:gd name="T14" fmla="*/ 8 w 61"/>
                <a:gd name="T15" fmla="*/ 52 h 71"/>
                <a:gd name="T16" fmla="*/ 1 w 61"/>
                <a:gd name="T17" fmla="*/ 56 h 71"/>
                <a:gd name="T18" fmla="*/ 0 w 61"/>
                <a:gd name="T19" fmla="*/ 58 h 71"/>
                <a:gd name="T20" fmla="*/ 0 w 61"/>
                <a:gd name="T21" fmla="*/ 71 h 71"/>
                <a:gd name="T22" fmla="*/ 8 w 61"/>
                <a:gd name="T23" fmla="*/ 66 h 71"/>
                <a:gd name="T24" fmla="*/ 14 w 61"/>
                <a:gd name="T25" fmla="*/ 58 h 71"/>
                <a:gd name="T26" fmla="*/ 23 w 61"/>
                <a:gd name="T27" fmla="*/ 48 h 71"/>
                <a:gd name="T28" fmla="*/ 31 w 61"/>
                <a:gd name="T29" fmla="*/ 37 h 71"/>
                <a:gd name="T30" fmla="*/ 41 w 61"/>
                <a:gd name="T31" fmla="*/ 26 h 71"/>
                <a:gd name="T32" fmla="*/ 47 w 61"/>
                <a:gd name="T33" fmla="*/ 16 h 71"/>
                <a:gd name="T34" fmla="*/ 55 w 61"/>
                <a:gd name="T35" fmla="*/ 11 h 71"/>
                <a:gd name="T36" fmla="*/ 61 w 61"/>
                <a:gd name="T37" fmla="*/ 9 h 71"/>
                <a:gd name="T38" fmla="*/ 61 w 61"/>
                <a:gd name="T39" fmla="*/ 9 h 71"/>
                <a:gd name="T40" fmla="*/ 61 w 61"/>
                <a:gd name="T41" fmla="*/ 0 h 7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1"/>
                <a:gd name="T64" fmla="*/ 0 h 71"/>
                <a:gd name="T65" fmla="*/ 61 w 61"/>
                <a:gd name="T66" fmla="*/ 71 h 7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1" h="71">
                  <a:moveTo>
                    <a:pt x="61" y="0"/>
                  </a:moveTo>
                  <a:lnTo>
                    <a:pt x="61" y="0"/>
                  </a:lnTo>
                  <a:lnTo>
                    <a:pt x="51" y="1"/>
                  </a:lnTo>
                  <a:lnTo>
                    <a:pt x="41" y="9"/>
                  </a:lnTo>
                  <a:lnTo>
                    <a:pt x="31" y="19"/>
                  </a:lnTo>
                  <a:lnTo>
                    <a:pt x="22" y="30"/>
                  </a:lnTo>
                  <a:lnTo>
                    <a:pt x="14" y="42"/>
                  </a:lnTo>
                  <a:lnTo>
                    <a:pt x="8" y="52"/>
                  </a:lnTo>
                  <a:lnTo>
                    <a:pt x="1" y="56"/>
                  </a:lnTo>
                  <a:lnTo>
                    <a:pt x="0" y="58"/>
                  </a:lnTo>
                  <a:lnTo>
                    <a:pt x="0" y="71"/>
                  </a:lnTo>
                  <a:lnTo>
                    <a:pt x="8" y="66"/>
                  </a:lnTo>
                  <a:lnTo>
                    <a:pt x="14" y="58"/>
                  </a:lnTo>
                  <a:lnTo>
                    <a:pt x="23" y="48"/>
                  </a:lnTo>
                  <a:lnTo>
                    <a:pt x="31" y="37"/>
                  </a:lnTo>
                  <a:lnTo>
                    <a:pt x="41" y="26"/>
                  </a:lnTo>
                  <a:lnTo>
                    <a:pt x="47" y="16"/>
                  </a:lnTo>
                  <a:lnTo>
                    <a:pt x="55" y="11"/>
                  </a:lnTo>
                  <a:lnTo>
                    <a:pt x="61" y="9"/>
                  </a:lnTo>
                  <a:lnTo>
                    <a:pt x="6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C" dirty="0"/>
            </a:p>
          </p:txBody>
        </p:sp>
        <p:sp>
          <p:nvSpPr>
            <p:cNvPr id="29" name="Freeform 23"/>
            <p:cNvSpPr>
              <a:spLocks/>
            </p:cNvSpPr>
            <p:nvPr/>
          </p:nvSpPr>
          <p:spPr bwMode="auto">
            <a:xfrm>
              <a:off x="2827" y="52"/>
              <a:ext cx="39" cy="61"/>
            </a:xfrm>
            <a:custGeom>
              <a:avLst/>
              <a:gdLst>
                <a:gd name="T0" fmla="*/ 39 w 39"/>
                <a:gd name="T1" fmla="*/ 61 h 61"/>
                <a:gd name="T2" fmla="*/ 39 w 39"/>
                <a:gd name="T3" fmla="*/ 61 h 61"/>
                <a:gd name="T4" fmla="*/ 39 w 39"/>
                <a:gd name="T5" fmla="*/ 35 h 61"/>
                <a:gd name="T6" fmla="*/ 31 w 39"/>
                <a:gd name="T7" fmla="*/ 14 h 61"/>
                <a:gd name="T8" fmla="*/ 15 w 39"/>
                <a:gd name="T9" fmla="*/ 5 h 61"/>
                <a:gd name="T10" fmla="*/ 0 w 39"/>
                <a:gd name="T11" fmla="*/ 0 h 61"/>
                <a:gd name="T12" fmla="*/ 0 w 39"/>
                <a:gd name="T13" fmla="*/ 9 h 61"/>
                <a:gd name="T14" fmla="*/ 12 w 39"/>
                <a:gd name="T15" fmla="*/ 14 h 61"/>
                <a:gd name="T16" fmla="*/ 22 w 39"/>
                <a:gd name="T17" fmla="*/ 21 h 61"/>
                <a:gd name="T18" fmla="*/ 30 w 39"/>
                <a:gd name="T19" fmla="*/ 35 h 61"/>
                <a:gd name="T20" fmla="*/ 30 w 39"/>
                <a:gd name="T21" fmla="*/ 61 h 61"/>
                <a:gd name="T22" fmla="*/ 30 w 39"/>
                <a:gd name="T23" fmla="*/ 61 h 61"/>
                <a:gd name="T24" fmla="*/ 39 w 39"/>
                <a:gd name="T25" fmla="*/ 61 h 6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9"/>
                <a:gd name="T40" fmla="*/ 0 h 61"/>
                <a:gd name="T41" fmla="*/ 39 w 39"/>
                <a:gd name="T42" fmla="*/ 61 h 6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9" h="61">
                  <a:moveTo>
                    <a:pt x="39" y="61"/>
                  </a:moveTo>
                  <a:lnTo>
                    <a:pt x="39" y="61"/>
                  </a:lnTo>
                  <a:lnTo>
                    <a:pt x="39" y="35"/>
                  </a:lnTo>
                  <a:lnTo>
                    <a:pt x="31" y="14"/>
                  </a:lnTo>
                  <a:lnTo>
                    <a:pt x="15" y="5"/>
                  </a:lnTo>
                  <a:lnTo>
                    <a:pt x="0" y="0"/>
                  </a:lnTo>
                  <a:lnTo>
                    <a:pt x="0" y="9"/>
                  </a:lnTo>
                  <a:lnTo>
                    <a:pt x="12" y="14"/>
                  </a:lnTo>
                  <a:lnTo>
                    <a:pt x="22" y="21"/>
                  </a:lnTo>
                  <a:lnTo>
                    <a:pt x="30" y="35"/>
                  </a:lnTo>
                  <a:lnTo>
                    <a:pt x="30" y="61"/>
                  </a:lnTo>
                  <a:lnTo>
                    <a:pt x="39" y="6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C" dirty="0"/>
            </a:p>
          </p:txBody>
        </p:sp>
        <p:sp>
          <p:nvSpPr>
            <p:cNvPr id="30" name="Freeform 24"/>
            <p:cNvSpPr>
              <a:spLocks/>
            </p:cNvSpPr>
            <p:nvPr/>
          </p:nvSpPr>
          <p:spPr bwMode="auto">
            <a:xfrm>
              <a:off x="2857" y="113"/>
              <a:ext cx="56" cy="37"/>
            </a:xfrm>
            <a:custGeom>
              <a:avLst/>
              <a:gdLst>
                <a:gd name="T0" fmla="*/ 56 w 56"/>
                <a:gd name="T1" fmla="*/ 24 h 37"/>
                <a:gd name="T2" fmla="*/ 53 w 56"/>
                <a:gd name="T3" fmla="*/ 24 h 37"/>
                <a:gd name="T4" fmla="*/ 46 w 56"/>
                <a:gd name="T5" fmla="*/ 26 h 37"/>
                <a:gd name="T6" fmla="*/ 39 w 56"/>
                <a:gd name="T7" fmla="*/ 24 h 37"/>
                <a:gd name="T8" fmla="*/ 28 w 56"/>
                <a:gd name="T9" fmla="*/ 26 h 37"/>
                <a:gd name="T10" fmla="*/ 20 w 56"/>
                <a:gd name="T11" fmla="*/ 23 h 37"/>
                <a:gd name="T12" fmla="*/ 12 w 56"/>
                <a:gd name="T13" fmla="*/ 20 h 37"/>
                <a:gd name="T14" fmla="*/ 9 w 56"/>
                <a:gd name="T15" fmla="*/ 13 h 37"/>
                <a:gd name="T16" fmla="*/ 9 w 56"/>
                <a:gd name="T17" fmla="*/ 0 h 37"/>
                <a:gd name="T18" fmla="*/ 0 w 56"/>
                <a:gd name="T19" fmla="*/ 0 h 37"/>
                <a:gd name="T20" fmla="*/ 0 w 56"/>
                <a:gd name="T21" fmla="*/ 13 h 37"/>
                <a:gd name="T22" fmla="*/ 6 w 56"/>
                <a:gd name="T23" fmla="*/ 26 h 37"/>
                <a:gd name="T24" fmla="*/ 17 w 56"/>
                <a:gd name="T25" fmla="*/ 33 h 37"/>
                <a:gd name="T26" fmla="*/ 28 w 56"/>
                <a:gd name="T27" fmla="*/ 36 h 37"/>
                <a:gd name="T28" fmla="*/ 39 w 56"/>
                <a:gd name="T29" fmla="*/ 37 h 37"/>
                <a:gd name="T30" fmla="*/ 46 w 56"/>
                <a:gd name="T31" fmla="*/ 36 h 37"/>
                <a:gd name="T32" fmla="*/ 53 w 56"/>
                <a:gd name="T33" fmla="*/ 34 h 37"/>
                <a:gd name="T34" fmla="*/ 56 w 56"/>
                <a:gd name="T35" fmla="*/ 34 h 37"/>
                <a:gd name="T36" fmla="*/ 56 w 56"/>
                <a:gd name="T37" fmla="*/ 24 h 3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6"/>
                <a:gd name="T58" fmla="*/ 0 h 37"/>
                <a:gd name="T59" fmla="*/ 56 w 56"/>
                <a:gd name="T60" fmla="*/ 37 h 3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6" h="37">
                  <a:moveTo>
                    <a:pt x="56" y="24"/>
                  </a:moveTo>
                  <a:lnTo>
                    <a:pt x="53" y="24"/>
                  </a:lnTo>
                  <a:lnTo>
                    <a:pt x="46" y="26"/>
                  </a:lnTo>
                  <a:lnTo>
                    <a:pt x="39" y="24"/>
                  </a:lnTo>
                  <a:lnTo>
                    <a:pt x="28" y="26"/>
                  </a:lnTo>
                  <a:lnTo>
                    <a:pt x="20" y="23"/>
                  </a:lnTo>
                  <a:lnTo>
                    <a:pt x="12" y="20"/>
                  </a:lnTo>
                  <a:lnTo>
                    <a:pt x="9" y="13"/>
                  </a:lnTo>
                  <a:lnTo>
                    <a:pt x="9" y="0"/>
                  </a:lnTo>
                  <a:lnTo>
                    <a:pt x="0" y="0"/>
                  </a:lnTo>
                  <a:lnTo>
                    <a:pt x="0" y="13"/>
                  </a:lnTo>
                  <a:lnTo>
                    <a:pt x="6" y="26"/>
                  </a:lnTo>
                  <a:lnTo>
                    <a:pt x="17" y="33"/>
                  </a:lnTo>
                  <a:lnTo>
                    <a:pt x="28" y="36"/>
                  </a:lnTo>
                  <a:lnTo>
                    <a:pt x="39" y="37"/>
                  </a:lnTo>
                  <a:lnTo>
                    <a:pt x="46" y="36"/>
                  </a:lnTo>
                  <a:lnTo>
                    <a:pt x="53" y="34"/>
                  </a:lnTo>
                  <a:lnTo>
                    <a:pt x="56" y="34"/>
                  </a:lnTo>
                  <a:lnTo>
                    <a:pt x="56" y="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C" dirty="0"/>
            </a:p>
          </p:txBody>
        </p:sp>
        <p:sp>
          <p:nvSpPr>
            <p:cNvPr id="31" name="Freeform 25"/>
            <p:cNvSpPr>
              <a:spLocks/>
            </p:cNvSpPr>
            <p:nvPr/>
          </p:nvSpPr>
          <p:spPr bwMode="auto">
            <a:xfrm>
              <a:off x="2705" y="57"/>
              <a:ext cx="253" cy="165"/>
            </a:xfrm>
            <a:custGeom>
              <a:avLst/>
              <a:gdLst>
                <a:gd name="T0" fmla="*/ 26 w 253"/>
                <a:gd name="T1" fmla="*/ 21 h 165"/>
                <a:gd name="T2" fmla="*/ 30 w 253"/>
                <a:gd name="T3" fmla="*/ 27 h 165"/>
                <a:gd name="T4" fmla="*/ 39 w 253"/>
                <a:gd name="T5" fmla="*/ 40 h 165"/>
                <a:gd name="T6" fmla="*/ 51 w 253"/>
                <a:gd name="T7" fmla="*/ 53 h 165"/>
                <a:gd name="T8" fmla="*/ 61 w 253"/>
                <a:gd name="T9" fmla="*/ 59 h 165"/>
                <a:gd name="T10" fmla="*/ 66 w 253"/>
                <a:gd name="T11" fmla="*/ 56 h 165"/>
                <a:gd name="T12" fmla="*/ 72 w 253"/>
                <a:gd name="T13" fmla="*/ 50 h 165"/>
                <a:gd name="T14" fmla="*/ 80 w 253"/>
                <a:gd name="T15" fmla="*/ 40 h 165"/>
                <a:gd name="T16" fmla="*/ 87 w 253"/>
                <a:gd name="T17" fmla="*/ 29 h 165"/>
                <a:gd name="T18" fmla="*/ 97 w 253"/>
                <a:gd name="T19" fmla="*/ 17 h 165"/>
                <a:gd name="T20" fmla="*/ 105 w 253"/>
                <a:gd name="T21" fmla="*/ 8 h 165"/>
                <a:gd name="T22" fmla="*/ 114 w 253"/>
                <a:gd name="T23" fmla="*/ 1 h 165"/>
                <a:gd name="T24" fmla="*/ 122 w 253"/>
                <a:gd name="T25" fmla="*/ 0 h 165"/>
                <a:gd name="T26" fmla="*/ 136 w 253"/>
                <a:gd name="T27" fmla="*/ 4 h 165"/>
                <a:gd name="T28" fmla="*/ 148 w 253"/>
                <a:gd name="T29" fmla="*/ 13 h 165"/>
                <a:gd name="T30" fmla="*/ 156 w 253"/>
                <a:gd name="T31" fmla="*/ 30 h 165"/>
                <a:gd name="T32" fmla="*/ 156 w 253"/>
                <a:gd name="T33" fmla="*/ 56 h 165"/>
                <a:gd name="T34" fmla="*/ 156 w 253"/>
                <a:gd name="T35" fmla="*/ 69 h 165"/>
                <a:gd name="T36" fmla="*/ 161 w 253"/>
                <a:gd name="T37" fmla="*/ 79 h 165"/>
                <a:gd name="T38" fmla="*/ 170 w 253"/>
                <a:gd name="T39" fmla="*/ 84 h 165"/>
                <a:gd name="T40" fmla="*/ 180 w 253"/>
                <a:gd name="T41" fmla="*/ 87 h 165"/>
                <a:gd name="T42" fmla="*/ 191 w 253"/>
                <a:gd name="T43" fmla="*/ 87 h 165"/>
                <a:gd name="T44" fmla="*/ 198 w 253"/>
                <a:gd name="T45" fmla="*/ 87 h 165"/>
                <a:gd name="T46" fmla="*/ 205 w 253"/>
                <a:gd name="T47" fmla="*/ 85 h 165"/>
                <a:gd name="T48" fmla="*/ 208 w 253"/>
                <a:gd name="T49" fmla="*/ 85 h 165"/>
                <a:gd name="T50" fmla="*/ 211 w 253"/>
                <a:gd name="T51" fmla="*/ 85 h 165"/>
                <a:gd name="T52" fmla="*/ 219 w 253"/>
                <a:gd name="T53" fmla="*/ 82 h 165"/>
                <a:gd name="T54" fmla="*/ 233 w 253"/>
                <a:gd name="T55" fmla="*/ 74 h 165"/>
                <a:gd name="T56" fmla="*/ 253 w 253"/>
                <a:gd name="T57" fmla="*/ 58 h 165"/>
                <a:gd name="T58" fmla="*/ 252 w 253"/>
                <a:gd name="T59" fmla="*/ 59 h 165"/>
                <a:gd name="T60" fmla="*/ 248 w 253"/>
                <a:gd name="T61" fmla="*/ 64 h 165"/>
                <a:gd name="T62" fmla="*/ 242 w 253"/>
                <a:gd name="T63" fmla="*/ 72 h 165"/>
                <a:gd name="T64" fmla="*/ 234 w 253"/>
                <a:gd name="T65" fmla="*/ 82 h 165"/>
                <a:gd name="T66" fmla="*/ 225 w 253"/>
                <a:gd name="T67" fmla="*/ 93 h 165"/>
                <a:gd name="T68" fmla="*/ 216 w 253"/>
                <a:gd name="T69" fmla="*/ 105 h 165"/>
                <a:gd name="T70" fmla="*/ 205 w 253"/>
                <a:gd name="T71" fmla="*/ 116 h 165"/>
                <a:gd name="T72" fmla="*/ 194 w 253"/>
                <a:gd name="T73" fmla="*/ 126 h 165"/>
                <a:gd name="T74" fmla="*/ 181 w 253"/>
                <a:gd name="T75" fmla="*/ 135 h 165"/>
                <a:gd name="T76" fmla="*/ 170 w 253"/>
                <a:gd name="T77" fmla="*/ 145 h 165"/>
                <a:gd name="T78" fmla="*/ 158 w 253"/>
                <a:gd name="T79" fmla="*/ 155 h 165"/>
                <a:gd name="T80" fmla="*/ 145 w 253"/>
                <a:gd name="T81" fmla="*/ 161 h 165"/>
                <a:gd name="T82" fmla="*/ 131 w 253"/>
                <a:gd name="T83" fmla="*/ 165 h 165"/>
                <a:gd name="T84" fmla="*/ 119 w 253"/>
                <a:gd name="T85" fmla="*/ 165 h 165"/>
                <a:gd name="T86" fmla="*/ 105 w 253"/>
                <a:gd name="T87" fmla="*/ 158 h 165"/>
                <a:gd name="T88" fmla="*/ 91 w 253"/>
                <a:gd name="T89" fmla="*/ 145 h 165"/>
                <a:gd name="T90" fmla="*/ 76 w 253"/>
                <a:gd name="T91" fmla="*/ 129 h 165"/>
                <a:gd name="T92" fmla="*/ 64 w 253"/>
                <a:gd name="T93" fmla="*/ 111 h 165"/>
                <a:gd name="T94" fmla="*/ 53 w 253"/>
                <a:gd name="T95" fmla="*/ 95 h 165"/>
                <a:gd name="T96" fmla="*/ 42 w 253"/>
                <a:gd name="T97" fmla="*/ 80 h 165"/>
                <a:gd name="T98" fmla="*/ 31 w 253"/>
                <a:gd name="T99" fmla="*/ 68 h 165"/>
                <a:gd name="T100" fmla="*/ 22 w 253"/>
                <a:gd name="T101" fmla="*/ 56 h 165"/>
                <a:gd name="T102" fmla="*/ 11 w 253"/>
                <a:gd name="T103" fmla="*/ 50 h 165"/>
                <a:gd name="T104" fmla="*/ 0 w 253"/>
                <a:gd name="T105" fmla="*/ 47 h 165"/>
                <a:gd name="T106" fmla="*/ 26 w 253"/>
                <a:gd name="T107" fmla="*/ 21 h 16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53"/>
                <a:gd name="T163" fmla="*/ 0 h 165"/>
                <a:gd name="T164" fmla="*/ 253 w 253"/>
                <a:gd name="T165" fmla="*/ 165 h 165"/>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53" h="165">
                  <a:moveTo>
                    <a:pt x="26" y="21"/>
                  </a:moveTo>
                  <a:lnTo>
                    <a:pt x="30" y="27"/>
                  </a:lnTo>
                  <a:lnTo>
                    <a:pt x="39" y="40"/>
                  </a:lnTo>
                  <a:lnTo>
                    <a:pt x="51" y="53"/>
                  </a:lnTo>
                  <a:lnTo>
                    <a:pt x="61" y="59"/>
                  </a:lnTo>
                  <a:lnTo>
                    <a:pt x="66" y="56"/>
                  </a:lnTo>
                  <a:lnTo>
                    <a:pt x="72" y="50"/>
                  </a:lnTo>
                  <a:lnTo>
                    <a:pt x="80" y="40"/>
                  </a:lnTo>
                  <a:lnTo>
                    <a:pt x="87" y="29"/>
                  </a:lnTo>
                  <a:lnTo>
                    <a:pt x="97" y="17"/>
                  </a:lnTo>
                  <a:lnTo>
                    <a:pt x="105" y="8"/>
                  </a:lnTo>
                  <a:lnTo>
                    <a:pt x="114" y="1"/>
                  </a:lnTo>
                  <a:lnTo>
                    <a:pt x="122" y="0"/>
                  </a:lnTo>
                  <a:lnTo>
                    <a:pt x="136" y="4"/>
                  </a:lnTo>
                  <a:lnTo>
                    <a:pt x="148" y="13"/>
                  </a:lnTo>
                  <a:lnTo>
                    <a:pt x="156" y="30"/>
                  </a:lnTo>
                  <a:lnTo>
                    <a:pt x="156" y="56"/>
                  </a:lnTo>
                  <a:lnTo>
                    <a:pt x="156" y="69"/>
                  </a:lnTo>
                  <a:lnTo>
                    <a:pt x="161" y="79"/>
                  </a:lnTo>
                  <a:lnTo>
                    <a:pt x="170" y="84"/>
                  </a:lnTo>
                  <a:lnTo>
                    <a:pt x="180" y="87"/>
                  </a:lnTo>
                  <a:lnTo>
                    <a:pt x="191" y="87"/>
                  </a:lnTo>
                  <a:lnTo>
                    <a:pt x="198" y="87"/>
                  </a:lnTo>
                  <a:lnTo>
                    <a:pt x="205" y="85"/>
                  </a:lnTo>
                  <a:lnTo>
                    <a:pt x="208" y="85"/>
                  </a:lnTo>
                  <a:lnTo>
                    <a:pt x="211" y="85"/>
                  </a:lnTo>
                  <a:lnTo>
                    <a:pt x="219" y="82"/>
                  </a:lnTo>
                  <a:lnTo>
                    <a:pt x="233" y="74"/>
                  </a:lnTo>
                  <a:lnTo>
                    <a:pt x="253" y="58"/>
                  </a:lnTo>
                  <a:lnTo>
                    <a:pt x="252" y="59"/>
                  </a:lnTo>
                  <a:lnTo>
                    <a:pt x="248" y="64"/>
                  </a:lnTo>
                  <a:lnTo>
                    <a:pt x="242" y="72"/>
                  </a:lnTo>
                  <a:lnTo>
                    <a:pt x="234" y="82"/>
                  </a:lnTo>
                  <a:lnTo>
                    <a:pt x="225" y="93"/>
                  </a:lnTo>
                  <a:lnTo>
                    <a:pt x="216" y="105"/>
                  </a:lnTo>
                  <a:lnTo>
                    <a:pt x="205" y="116"/>
                  </a:lnTo>
                  <a:lnTo>
                    <a:pt x="194" y="126"/>
                  </a:lnTo>
                  <a:lnTo>
                    <a:pt x="181" y="135"/>
                  </a:lnTo>
                  <a:lnTo>
                    <a:pt x="170" y="145"/>
                  </a:lnTo>
                  <a:lnTo>
                    <a:pt x="158" y="155"/>
                  </a:lnTo>
                  <a:lnTo>
                    <a:pt x="145" y="161"/>
                  </a:lnTo>
                  <a:lnTo>
                    <a:pt x="131" y="165"/>
                  </a:lnTo>
                  <a:lnTo>
                    <a:pt x="119" y="165"/>
                  </a:lnTo>
                  <a:lnTo>
                    <a:pt x="105" y="158"/>
                  </a:lnTo>
                  <a:lnTo>
                    <a:pt x="91" y="145"/>
                  </a:lnTo>
                  <a:lnTo>
                    <a:pt x="76" y="129"/>
                  </a:lnTo>
                  <a:lnTo>
                    <a:pt x="64" y="111"/>
                  </a:lnTo>
                  <a:lnTo>
                    <a:pt x="53" y="95"/>
                  </a:lnTo>
                  <a:lnTo>
                    <a:pt x="42" y="80"/>
                  </a:lnTo>
                  <a:lnTo>
                    <a:pt x="31" y="68"/>
                  </a:lnTo>
                  <a:lnTo>
                    <a:pt x="22" y="56"/>
                  </a:lnTo>
                  <a:lnTo>
                    <a:pt x="11" y="50"/>
                  </a:lnTo>
                  <a:lnTo>
                    <a:pt x="0" y="47"/>
                  </a:lnTo>
                  <a:lnTo>
                    <a:pt x="26" y="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C" dirty="0"/>
            </a:p>
          </p:txBody>
        </p:sp>
        <p:sp>
          <p:nvSpPr>
            <p:cNvPr id="32" name="Freeform 26"/>
            <p:cNvSpPr>
              <a:spLocks/>
            </p:cNvSpPr>
            <p:nvPr/>
          </p:nvSpPr>
          <p:spPr bwMode="auto">
            <a:xfrm>
              <a:off x="197" y="110"/>
              <a:ext cx="2545" cy="4074"/>
            </a:xfrm>
            <a:custGeom>
              <a:avLst/>
              <a:gdLst>
                <a:gd name="T0" fmla="*/ 0 w 2545"/>
                <a:gd name="T1" fmla="*/ 3937 h 4074"/>
                <a:gd name="T2" fmla="*/ 0 w 2545"/>
                <a:gd name="T3" fmla="*/ 120 h 4074"/>
                <a:gd name="T4" fmla="*/ 2 w 2545"/>
                <a:gd name="T5" fmla="*/ 100 h 4074"/>
                <a:gd name="T6" fmla="*/ 9 w 2545"/>
                <a:gd name="T7" fmla="*/ 79 h 4074"/>
                <a:gd name="T8" fmla="*/ 19 w 2545"/>
                <a:gd name="T9" fmla="*/ 60 h 4074"/>
                <a:gd name="T10" fmla="*/ 33 w 2545"/>
                <a:gd name="T11" fmla="*/ 40 h 4074"/>
                <a:gd name="T12" fmla="*/ 50 w 2545"/>
                <a:gd name="T13" fmla="*/ 24 h 4074"/>
                <a:gd name="T14" fmla="*/ 72 w 2545"/>
                <a:gd name="T15" fmla="*/ 11 h 4074"/>
                <a:gd name="T16" fmla="*/ 94 w 2545"/>
                <a:gd name="T17" fmla="*/ 3 h 4074"/>
                <a:gd name="T18" fmla="*/ 120 w 2545"/>
                <a:gd name="T19" fmla="*/ 0 h 4074"/>
                <a:gd name="T20" fmla="*/ 2442 w 2545"/>
                <a:gd name="T21" fmla="*/ 0 h 4074"/>
                <a:gd name="T22" fmla="*/ 2461 w 2545"/>
                <a:gd name="T23" fmla="*/ 2 h 4074"/>
                <a:gd name="T24" fmla="*/ 2478 w 2545"/>
                <a:gd name="T25" fmla="*/ 8 h 4074"/>
                <a:gd name="T26" fmla="*/ 2497 w 2545"/>
                <a:gd name="T27" fmla="*/ 18 h 4074"/>
                <a:gd name="T28" fmla="*/ 2513 w 2545"/>
                <a:gd name="T29" fmla="*/ 31 h 4074"/>
                <a:gd name="T30" fmla="*/ 2525 w 2545"/>
                <a:gd name="T31" fmla="*/ 47 h 4074"/>
                <a:gd name="T32" fmla="*/ 2536 w 2545"/>
                <a:gd name="T33" fmla="*/ 65 h 4074"/>
                <a:gd name="T34" fmla="*/ 2542 w 2545"/>
                <a:gd name="T35" fmla="*/ 82 h 4074"/>
                <a:gd name="T36" fmla="*/ 2545 w 2545"/>
                <a:gd name="T37" fmla="*/ 102 h 4074"/>
                <a:gd name="T38" fmla="*/ 2545 w 2545"/>
                <a:gd name="T39" fmla="*/ 3954 h 4074"/>
                <a:gd name="T40" fmla="*/ 2542 w 2545"/>
                <a:gd name="T41" fmla="*/ 3974 h 4074"/>
                <a:gd name="T42" fmla="*/ 2536 w 2545"/>
                <a:gd name="T43" fmla="*/ 3993 h 4074"/>
                <a:gd name="T44" fmla="*/ 2525 w 2545"/>
                <a:gd name="T45" fmla="*/ 4013 h 4074"/>
                <a:gd name="T46" fmla="*/ 2511 w 2545"/>
                <a:gd name="T47" fmla="*/ 4032 h 4074"/>
                <a:gd name="T48" fmla="*/ 2494 w 2545"/>
                <a:gd name="T49" fmla="*/ 4048 h 4074"/>
                <a:gd name="T50" fmla="*/ 2475 w 2545"/>
                <a:gd name="T51" fmla="*/ 4063 h 4074"/>
                <a:gd name="T52" fmla="*/ 2455 w 2545"/>
                <a:gd name="T53" fmla="*/ 4071 h 4074"/>
                <a:gd name="T54" fmla="*/ 2433 w 2545"/>
                <a:gd name="T55" fmla="*/ 4074 h 4074"/>
                <a:gd name="T56" fmla="*/ 141 w 2545"/>
                <a:gd name="T57" fmla="*/ 4074 h 4074"/>
                <a:gd name="T58" fmla="*/ 119 w 2545"/>
                <a:gd name="T59" fmla="*/ 4073 h 4074"/>
                <a:gd name="T60" fmla="*/ 94 w 2545"/>
                <a:gd name="T61" fmla="*/ 4066 h 4074"/>
                <a:gd name="T62" fmla="*/ 70 w 2545"/>
                <a:gd name="T63" fmla="*/ 4055 h 4074"/>
                <a:gd name="T64" fmla="*/ 48 w 2545"/>
                <a:gd name="T65" fmla="*/ 4040 h 4074"/>
                <a:gd name="T66" fmla="*/ 30 w 2545"/>
                <a:gd name="T67" fmla="*/ 4021 h 4074"/>
                <a:gd name="T68" fmla="*/ 14 w 2545"/>
                <a:gd name="T69" fmla="*/ 3997 h 4074"/>
                <a:gd name="T70" fmla="*/ 3 w 2545"/>
                <a:gd name="T71" fmla="*/ 3969 h 4074"/>
                <a:gd name="T72" fmla="*/ 0 w 2545"/>
                <a:gd name="T73" fmla="*/ 3937 h 407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545"/>
                <a:gd name="T112" fmla="*/ 0 h 4074"/>
                <a:gd name="T113" fmla="*/ 2545 w 2545"/>
                <a:gd name="T114" fmla="*/ 4074 h 407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545" h="4074">
                  <a:moveTo>
                    <a:pt x="0" y="3937"/>
                  </a:moveTo>
                  <a:lnTo>
                    <a:pt x="0" y="120"/>
                  </a:lnTo>
                  <a:lnTo>
                    <a:pt x="2" y="100"/>
                  </a:lnTo>
                  <a:lnTo>
                    <a:pt x="9" y="79"/>
                  </a:lnTo>
                  <a:lnTo>
                    <a:pt x="19" y="60"/>
                  </a:lnTo>
                  <a:lnTo>
                    <a:pt x="33" y="40"/>
                  </a:lnTo>
                  <a:lnTo>
                    <a:pt x="50" y="24"/>
                  </a:lnTo>
                  <a:lnTo>
                    <a:pt x="72" y="11"/>
                  </a:lnTo>
                  <a:lnTo>
                    <a:pt x="94" y="3"/>
                  </a:lnTo>
                  <a:lnTo>
                    <a:pt x="120" y="0"/>
                  </a:lnTo>
                  <a:lnTo>
                    <a:pt x="2442" y="0"/>
                  </a:lnTo>
                  <a:lnTo>
                    <a:pt x="2461" y="2"/>
                  </a:lnTo>
                  <a:lnTo>
                    <a:pt x="2478" y="8"/>
                  </a:lnTo>
                  <a:lnTo>
                    <a:pt x="2497" y="18"/>
                  </a:lnTo>
                  <a:lnTo>
                    <a:pt x="2513" y="31"/>
                  </a:lnTo>
                  <a:lnTo>
                    <a:pt x="2525" y="47"/>
                  </a:lnTo>
                  <a:lnTo>
                    <a:pt x="2536" y="65"/>
                  </a:lnTo>
                  <a:lnTo>
                    <a:pt x="2542" y="82"/>
                  </a:lnTo>
                  <a:lnTo>
                    <a:pt x="2545" y="102"/>
                  </a:lnTo>
                  <a:lnTo>
                    <a:pt x="2545" y="3954"/>
                  </a:lnTo>
                  <a:lnTo>
                    <a:pt x="2542" y="3974"/>
                  </a:lnTo>
                  <a:lnTo>
                    <a:pt x="2536" y="3993"/>
                  </a:lnTo>
                  <a:lnTo>
                    <a:pt x="2525" y="4013"/>
                  </a:lnTo>
                  <a:lnTo>
                    <a:pt x="2511" y="4032"/>
                  </a:lnTo>
                  <a:lnTo>
                    <a:pt x="2494" y="4048"/>
                  </a:lnTo>
                  <a:lnTo>
                    <a:pt x="2475" y="4063"/>
                  </a:lnTo>
                  <a:lnTo>
                    <a:pt x="2455" y="4071"/>
                  </a:lnTo>
                  <a:lnTo>
                    <a:pt x="2433" y="4074"/>
                  </a:lnTo>
                  <a:lnTo>
                    <a:pt x="141" y="4074"/>
                  </a:lnTo>
                  <a:lnTo>
                    <a:pt x="119" y="4073"/>
                  </a:lnTo>
                  <a:lnTo>
                    <a:pt x="94" y="4066"/>
                  </a:lnTo>
                  <a:lnTo>
                    <a:pt x="70" y="4055"/>
                  </a:lnTo>
                  <a:lnTo>
                    <a:pt x="48" y="4040"/>
                  </a:lnTo>
                  <a:lnTo>
                    <a:pt x="30" y="4021"/>
                  </a:lnTo>
                  <a:lnTo>
                    <a:pt x="14" y="3997"/>
                  </a:lnTo>
                  <a:lnTo>
                    <a:pt x="3" y="3969"/>
                  </a:lnTo>
                  <a:lnTo>
                    <a:pt x="0" y="3937"/>
                  </a:lnTo>
                  <a:close/>
                </a:path>
              </a:pathLst>
            </a:custGeom>
            <a:solidFill>
              <a:srgbClr val="FFF2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C" dirty="0"/>
            </a:p>
          </p:txBody>
        </p:sp>
        <p:sp>
          <p:nvSpPr>
            <p:cNvPr id="33" name="Freeform 27"/>
            <p:cNvSpPr>
              <a:spLocks/>
            </p:cNvSpPr>
            <p:nvPr/>
          </p:nvSpPr>
          <p:spPr bwMode="auto">
            <a:xfrm>
              <a:off x="191" y="230"/>
              <a:ext cx="12" cy="3817"/>
            </a:xfrm>
            <a:custGeom>
              <a:avLst/>
              <a:gdLst>
                <a:gd name="T0" fmla="*/ 0 w 12"/>
                <a:gd name="T1" fmla="*/ 0 h 3817"/>
                <a:gd name="T2" fmla="*/ 0 w 12"/>
                <a:gd name="T3" fmla="*/ 0 h 3817"/>
                <a:gd name="T4" fmla="*/ 0 w 12"/>
                <a:gd name="T5" fmla="*/ 3817 h 3817"/>
                <a:gd name="T6" fmla="*/ 12 w 12"/>
                <a:gd name="T7" fmla="*/ 3817 h 3817"/>
                <a:gd name="T8" fmla="*/ 12 w 12"/>
                <a:gd name="T9" fmla="*/ 0 h 3817"/>
                <a:gd name="T10" fmla="*/ 12 w 12"/>
                <a:gd name="T11" fmla="*/ 0 h 3817"/>
                <a:gd name="T12" fmla="*/ 0 w 12"/>
                <a:gd name="T13" fmla="*/ 0 h 3817"/>
                <a:gd name="T14" fmla="*/ 0 60000 65536"/>
                <a:gd name="T15" fmla="*/ 0 60000 65536"/>
                <a:gd name="T16" fmla="*/ 0 60000 65536"/>
                <a:gd name="T17" fmla="*/ 0 60000 65536"/>
                <a:gd name="T18" fmla="*/ 0 60000 65536"/>
                <a:gd name="T19" fmla="*/ 0 60000 65536"/>
                <a:gd name="T20" fmla="*/ 0 60000 65536"/>
                <a:gd name="T21" fmla="*/ 0 w 12"/>
                <a:gd name="T22" fmla="*/ 0 h 3817"/>
                <a:gd name="T23" fmla="*/ 12 w 12"/>
                <a:gd name="T24" fmla="*/ 3817 h 38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 h="3817">
                  <a:moveTo>
                    <a:pt x="0" y="0"/>
                  </a:moveTo>
                  <a:lnTo>
                    <a:pt x="0" y="0"/>
                  </a:lnTo>
                  <a:lnTo>
                    <a:pt x="0" y="3817"/>
                  </a:lnTo>
                  <a:lnTo>
                    <a:pt x="12" y="3817"/>
                  </a:lnTo>
                  <a:lnTo>
                    <a:pt x="12"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C" dirty="0"/>
            </a:p>
          </p:txBody>
        </p:sp>
        <p:sp>
          <p:nvSpPr>
            <p:cNvPr id="34" name="Freeform 28"/>
            <p:cNvSpPr>
              <a:spLocks/>
            </p:cNvSpPr>
            <p:nvPr/>
          </p:nvSpPr>
          <p:spPr bwMode="auto">
            <a:xfrm>
              <a:off x="191" y="104"/>
              <a:ext cx="126" cy="126"/>
            </a:xfrm>
            <a:custGeom>
              <a:avLst/>
              <a:gdLst>
                <a:gd name="T0" fmla="*/ 126 w 126"/>
                <a:gd name="T1" fmla="*/ 0 h 126"/>
                <a:gd name="T2" fmla="*/ 126 w 126"/>
                <a:gd name="T3" fmla="*/ 0 h 126"/>
                <a:gd name="T4" fmla="*/ 100 w 126"/>
                <a:gd name="T5" fmla="*/ 4 h 126"/>
                <a:gd name="T6" fmla="*/ 76 w 126"/>
                <a:gd name="T7" fmla="*/ 12 h 126"/>
                <a:gd name="T8" fmla="*/ 53 w 126"/>
                <a:gd name="T9" fmla="*/ 25 h 126"/>
                <a:gd name="T10" fmla="*/ 36 w 126"/>
                <a:gd name="T11" fmla="*/ 43 h 126"/>
                <a:gd name="T12" fmla="*/ 20 w 126"/>
                <a:gd name="T13" fmla="*/ 63 h 126"/>
                <a:gd name="T14" fmla="*/ 11 w 126"/>
                <a:gd name="T15" fmla="*/ 84 h 126"/>
                <a:gd name="T16" fmla="*/ 3 w 126"/>
                <a:gd name="T17" fmla="*/ 106 h 126"/>
                <a:gd name="T18" fmla="*/ 0 w 126"/>
                <a:gd name="T19" fmla="*/ 126 h 126"/>
                <a:gd name="T20" fmla="*/ 12 w 126"/>
                <a:gd name="T21" fmla="*/ 126 h 126"/>
                <a:gd name="T22" fmla="*/ 12 w 126"/>
                <a:gd name="T23" fmla="*/ 106 h 126"/>
                <a:gd name="T24" fmla="*/ 20 w 126"/>
                <a:gd name="T25" fmla="*/ 87 h 126"/>
                <a:gd name="T26" fmla="*/ 29 w 126"/>
                <a:gd name="T27" fmla="*/ 69 h 126"/>
                <a:gd name="T28" fmla="*/ 42 w 126"/>
                <a:gd name="T29" fmla="*/ 50 h 126"/>
                <a:gd name="T30" fmla="*/ 59 w 126"/>
                <a:gd name="T31" fmla="*/ 35 h 126"/>
                <a:gd name="T32" fmla="*/ 79 w 126"/>
                <a:gd name="T33" fmla="*/ 22 h 126"/>
                <a:gd name="T34" fmla="*/ 100 w 126"/>
                <a:gd name="T35" fmla="*/ 14 h 126"/>
                <a:gd name="T36" fmla="*/ 126 w 126"/>
                <a:gd name="T37" fmla="*/ 12 h 126"/>
                <a:gd name="T38" fmla="*/ 126 w 126"/>
                <a:gd name="T39" fmla="*/ 12 h 126"/>
                <a:gd name="T40" fmla="*/ 126 w 126"/>
                <a:gd name="T41" fmla="*/ 0 h 12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26"/>
                <a:gd name="T64" fmla="*/ 0 h 126"/>
                <a:gd name="T65" fmla="*/ 126 w 126"/>
                <a:gd name="T66" fmla="*/ 126 h 12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26" h="126">
                  <a:moveTo>
                    <a:pt x="126" y="0"/>
                  </a:moveTo>
                  <a:lnTo>
                    <a:pt x="126" y="0"/>
                  </a:lnTo>
                  <a:lnTo>
                    <a:pt x="100" y="4"/>
                  </a:lnTo>
                  <a:lnTo>
                    <a:pt x="76" y="12"/>
                  </a:lnTo>
                  <a:lnTo>
                    <a:pt x="53" y="25"/>
                  </a:lnTo>
                  <a:lnTo>
                    <a:pt x="36" y="43"/>
                  </a:lnTo>
                  <a:lnTo>
                    <a:pt x="20" y="63"/>
                  </a:lnTo>
                  <a:lnTo>
                    <a:pt x="11" y="84"/>
                  </a:lnTo>
                  <a:lnTo>
                    <a:pt x="3" y="106"/>
                  </a:lnTo>
                  <a:lnTo>
                    <a:pt x="0" y="126"/>
                  </a:lnTo>
                  <a:lnTo>
                    <a:pt x="12" y="126"/>
                  </a:lnTo>
                  <a:lnTo>
                    <a:pt x="12" y="106"/>
                  </a:lnTo>
                  <a:lnTo>
                    <a:pt x="20" y="87"/>
                  </a:lnTo>
                  <a:lnTo>
                    <a:pt x="29" y="69"/>
                  </a:lnTo>
                  <a:lnTo>
                    <a:pt x="42" y="50"/>
                  </a:lnTo>
                  <a:lnTo>
                    <a:pt x="59" y="35"/>
                  </a:lnTo>
                  <a:lnTo>
                    <a:pt x="79" y="22"/>
                  </a:lnTo>
                  <a:lnTo>
                    <a:pt x="100" y="14"/>
                  </a:lnTo>
                  <a:lnTo>
                    <a:pt x="126" y="12"/>
                  </a:lnTo>
                  <a:lnTo>
                    <a:pt x="12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C" dirty="0"/>
            </a:p>
          </p:txBody>
        </p:sp>
        <p:sp>
          <p:nvSpPr>
            <p:cNvPr id="35" name="Freeform 29"/>
            <p:cNvSpPr>
              <a:spLocks/>
            </p:cNvSpPr>
            <p:nvPr/>
          </p:nvSpPr>
          <p:spPr bwMode="auto">
            <a:xfrm>
              <a:off x="317" y="104"/>
              <a:ext cx="2322" cy="12"/>
            </a:xfrm>
            <a:custGeom>
              <a:avLst/>
              <a:gdLst>
                <a:gd name="T0" fmla="*/ 2322 w 2322"/>
                <a:gd name="T1" fmla="*/ 0 h 12"/>
                <a:gd name="T2" fmla="*/ 2322 w 2322"/>
                <a:gd name="T3" fmla="*/ 0 h 12"/>
                <a:gd name="T4" fmla="*/ 0 w 2322"/>
                <a:gd name="T5" fmla="*/ 0 h 12"/>
                <a:gd name="T6" fmla="*/ 0 w 2322"/>
                <a:gd name="T7" fmla="*/ 12 h 12"/>
                <a:gd name="T8" fmla="*/ 2322 w 2322"/>
                <a:gd name="T9" fmla="*/ 12 h 12"/>
                <a:gd name="T10" fmla="*/ 2322 w 2322"/>
                <a:gd name="T11" fmla="*/ 12 h 12"/>
                <a:gd name="T12" fmla="*/ 2322 w 2322"/>
                <a:gd name="T13" fmla="*/ 0 h 12"/>
                <a:gd name="T14" fmla="*/ 0 60000 65536"/>
                <a:gd name="T15" fmla="*/ 0 60000 65536"/>
                <a:gd name="T16" fmla="*/ 0 60000 65536"/>
                <a:gd name="T17" fmla="*/ 0 60000 65536"/>
                <a:gd name="T18" fmla="*/ 0 60000 65536"/>
                <a:gd name="T19" fmla="*/ 0 60000 65536"/>
                <a:gd name="T20" fmla="*/ 0 60000 65536"/>
                <a:gd name="T21" fmla="*/ 0 w 2322"/>
                <a:gd name="T22" fmla="*/ 0 h 12"/>
                <a:gd name="T23" fmla="*/ 2322 w 2322"/>
                <a:gd name="T24" fmla="*/ 12 h 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22" h="12">
                  <a:moveTo>
                    <a:pt x="2322" y="0"/>
                  </a:moveTo>
                  <a:lnTo>
                    <a:pt x="2322" y="0"/>
                  </a:lnTo>
                  <a:lnTo>
                    <a:pt x="0" y="0"/>
                  </a:lnTo>
                  <a:lnTo>
                    <a:pt x="0" y="12"/>
                  </a:lnTo>
                  <a:lnTo>
                    <a:pt x="2322" y="12"/>
                  </a:lnTo>
                  <a:lnTo>
                    <a:pt x="232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C" dirty="0"/>
            </a:p>
          </p:txBody>
        </p:sp>
        <p:sp>
          <p:nvSpPr>
            <p:cNvPr id="36" name="Freeform 30"/>
            <p:cNvSpPr>
              <a:spLocks/>
            </p:cNvSpPr>
            <p:nvPr/>
          </p:nvSpPr>
          <p:spPr bwMode="auto">
            <a:xfrm>
              <a:off x="2639" y="104"/>
              <a:ext cx="110" cy="108"/>
            </a:xfrm>
            <a:custGeom>
              <a:avLst/>
              <a:gdLst>
                <a:gd name="T0" fmla="*/ 110 w 110"/>
                <a:gd name="T1" fmla="*/ 108 h 108"/>
                <a:gd name="T2" fmla="*/ 110 w 110"/>
                <a:gd name="T3" fmla="*/ 108 h 108"/>
                <a:gd name="T4" fmla="*/ 105 w 110"/>
                <a:gd name="T5" fmla="*/ 87 h 108"/>
                <a:gd name="T6" fmla="*/ 99 w 110"/>
                <a:gd name="T7" fmla="*/ 69 h 108"/>
                <a:gd name="T8" fmla="*/ 88 w 110"/>
                <a:gd name="T9" fmla="*/ 50 h 108"/>
                <a:gd name="T10" fmla="*/ 74 w 110"/>
                <a:gd name="T11" fmla="*/ 33 h 108"/>
                <a:gd name="T12" fmla="*/ 58 w 110"/>
                <a:gd name="T13" fmla="*/ 19 h 108"/>
                <a:gd name="T14" fmla="*/ 38 w 110"/>
                <a:gd name="T15" fmla="*/ 9 h 108"/>
                <a:gd name="T16" fmla="*/ 19 w 110"/>
                <a:gd name="T17" fmla="*/ 3 h 108"/>
                <a:gd name="T18" fmla="*/ 0 w 110"/>
                <a:gd name="T19" fmla="*/ 0 h 108"/>
                <a:gd name="T20" fmla="*/ 0 w 110"/>
                <a:gd name="T21" fmla="*/ 12 h 108"/>
                <a:gd name="T22" fmla="*/ 19 w 110"/>
                <a:gd name="T23" fmla="*/ 12 h 108"/>
                <a:gd name="T24" fmla="*/ 35 w 110"/>
                <a:gd name="T25" fmla="*/ 19 h 108"/>
                <a:gd name="T26" fmla="*/ 52 w 110"/>
                <a:gd name="T27" fmla="*/ 29 h 108"/>
                <a:gd name="T28" fmla="*/ 67 w 110"/>
                <a:gd name="T29" fmla="*/ 40 h 108"/>
                <a:gd name="T30" fmla="*/ 78 w 110"/>
                <a:gd name="T31" fmla="*/ 56 h 108"/>
                <a:gd name="T32" fmla="*/ 89 w 110"/>
                <a:gd name="T33" fmla="*/ 72 h 108"/>
                <a:gd name="T34" fmla="*/ 96 w 110"/>
                <a:gd name="T35" fmla="*/ 90 h 108"/>
                <a:gd name="T36" fmla="*/ 97 w 110"/>
                <a:gd name="T37" fmla="*/ 108 h 108"/>
                <a:gd name="T38" fmla="*/ 97 w 110"/>
                <a:gd name="T39" fmla="*/ 108 h 108"/>
                <a:gd name="T40" fmla="*/ 110 w 110"/>
                <a:gd name="T41" fmla="*/ 108 h 10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10"/>
                <a:gd name="T64" fmla="*/ 0 h 108"/>
                <a:gd name="T65" fmla="*/ 110 w 110"/>
                <a:gd name="T66" fmla="*/ 108 h 10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10" h="108">
                  <a:moveTo>
                    <a:pt x="110" y="108"/>
                  </a:moveTo>
                  <a:lnTo>
                    <a:pt x="110" y="108"/>
                  </a:lnTo>
                  <a:lnTo>
                    <a:pt x="105" y="87"/>
                  </a:lnTo>
                  <a:lnTo>
                    <a:pt x="99" y="69"/>
                  </a:lnTo>
                  <a:lnTo>
                    <a:pt x="88" y="50"/>
                  </a:lnTo>
                  <a:lnTo>
                    <a:pt x="74" y="33"/>
                  </a:lnTo>
                  <a:lnTo>
                    <a:pt x="58" y="19"/>
                  </a:lnTo>
                  <a:lnTo>
                    <a:pt x="38" y="9"/>
                  </a:lnTo>
                  <a:lnTo>
                    <a:pt x="19" y="3"/>
                  </a:lnTo>
                  <a:lnTo>
                    <a:pt x="0" y="0"/>
                  </a:lnTo>
                  <a:lnTo>
                    <a:pt x="0" y="12"/>
                  </a:lnTo>
                  <a:lnTo>
                    <a:pt x="19" y="12"/>
                  </a:lnTo>
                  <a:lnTo>
                    <a:pt x="35" y="19"/>
                  </a:lnTo>
                  <a:lnTo>
                    <a:pt x="52" y="29"/>
                  </a:lnTo>
                  <a:lnTo>
                    <a:pt x="67" y="40"/>
                  </a:lnTo>
                  <a:lnTo>
                    <a:pt x="78" y="56"/>
                  </a:lnTo>
                  <a:lnTo>
                    <a:pt x="89" y="72"/>
                  </a:lnTo>
                  <a:lnTo>
                    <a:pt x="96" y="90"/>
                  </a:lnTo>
                  <a:lnTo>
                    <a:pt x="97" y="108"/>
                  </a:lnTo>
                  <a:lnTo>
                    <a:pt x="110" y="10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C" dirty="0"/>
            </a:p>
          </p:txBody>
        </p:sp>
        <p:sp>
          <p:nvSpPr>
            <p:cNvPr id="37" name="Freeform 31"/>
            <p:cNvSpPr>
              <a:spLocks/>
            </p:cNvSpPr>
            <p:nvPr/>
          </p:nvSpPr>
          <p:spPr bwMode="auto">
            <a:xfrm>
              <a:off x="2736" y="212"/>
              <a:ext cx="13" cy="3852"/>
            </a:xfrm>
            <a:custGeom>
              <a:avLst/>
              <a:gdLst>
                <a:gd name="T0" fmla="*/ 13 w 13"/>
                <a:gd name="T1" fmla="*/ 3852 h 3852"/>
                <a:gd name="T2" fmla="*/ 13 w 13"/>
                <a:gd name="T3" fmla="*/ 3852 h 3852"/>
                <a:gd name="T4" fmla="*/ 13 w 13"/>
                <a:gd name="T5" fmla="*/ 0 h 3852"/>
                <a:gd name="T6" fmla="*/ 0 w 13"/>
                <a:gd name="T7" fmla="*/ 0 h 3852"/>
                <a:gd name="T8" fmla="*/ 0 w 13"/>
                <a:gd name="T9" fmla="*/ 3852 h 3852"/>
                <a:gd name="T10" fmla="*/ 0 w 13"/>
                <a:gd name="T11" fmla="*/ 3852 h 3852"/>
                <a:gd name="T12" fmla="*/ 13 w 13"/>
                <a:gd name="T13" fmla="*/ 3852 h 3852"/>
                <a:gd name="T14" fmla="*/ 0 60000 65536"/>
                <a:gd name="T15" fmla="*/ 0 60000 65536"/>
                <a:gd name="T16" fmla="*/ 0 60000 65536"/>
                <a:gd name="T17" fmla="*/ 0 60000 65536"/>
                <a:gd name="T18" fmla="*/ 0 60000 65536"/>
                <a:gd name="T19" fmla="*/ 0 60000 65536"/>
                <a:gd name="T20" fmla="*/ 0 60000 65536"/>
                <a:gd name="T21" fmla="*/ 0 w 13"/>
                <a:gd name="T22" fmla="*/ 0 h 3852"/>
                <a:gd name="T23" fmla="*/ 13 w 13"/>
                <a:gd name="T24" fmla="*/ 3852 h 38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 h="3852">
                  <a:moveTo>
                    <a:pt x="13" y="3852"/>
                  </a:moveTo>
                  <a:lnTo>
                    <a:pt x="13" y="3852"/>
                  </a:lnTo>
                  <a:lnTo>
                    <a:pt x="13" y="0"/>
                  </a:lnTo>
                  <a:lnTo>
                    <a:pt x="0" y="0"/>
                  </a:lnTo>
                  <a:lnTo>
                    <a:pt x="0" y="3852"/>
                  </a:lnTo>
                  <a:lnTo>
                    <a:pt x="13" y="385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C" dirty="0"/>
            </a:p>
          </p:txBody>
        </p:sp>
        <p:sp>
          <p:nvSpPr>
            <p:cNvPr id="38" name="Freeform 32"/>
            <p:cNvSpPr>
              <a:spLocks/>
            </p:cNvSpPr>
            <p:nvPr/>
          </p:nvSpPr>
          <p:spPr bwMode="auto">
            <a:xfrm>
              <a:off x="2630" y="4064"/>
              <a:ext cx="119" cy="127"/>
            </a:xfrm>
            <a:custGeom>
              <a:avLst/>
              <a:gdLst>
                <a:gd name="T0" fmla="*/ 0 w 119"/>
                <a:gd name="T1" fmla="*/ 127 h 127"/>
                <a:gd name="T2" fmla="*/ 0 w 119"/>
                <a:gd name="T3" fmla="*/ 127 h 127"/>
                <a:gd name="T4" fmla="*/ 23 w 119"/>
                <a:gd name="T5" fmla="*/ 122 h 127"/>
                <a:gd name="T6" fmla="*/ 44 w 119"/>
                <a:gd name="T7" fmla="*/ 114 h 127"/>
                <a:gd name="T8" fmla="*/ 64 w 119"/>
                <a:gd name="T9" fmla="*/ 99 h 127"/>
                <a:gd name="T10" fmla="*/ 81 w 119"/>
                <a:gd name="T11" fmla="*/ 81 h 127"/>
                <a:gd name="T12" fmla="*/ 97 w 119"/>
                <a:gd name="T13" fmla="*/ 62 h 127"/>
                <a:gd name="T14" fmla="*/ 108 w 119"/>
                <a:gd name="T15" fmla="*/ 41 h 127"/>
                <a:gd name="T16" fmla="*/ 114 w 119"/>
                <a:gd name="T17" fmla="*/ 20 h 127"/>
                <a:gd name="T18" fmla="*/ 119 w 119"/>
                <a:gd name="T19" fmla="*/ 0 h 127"/>
                <a:gd name="T20" fmla="*/ 106 w 119"/>
                <a:gd name="T21" fmla="*/ 0 h 127"/>
                <a:gd name="T22" fmla="*/ 105 w 119"/>
                <a:gd name="T23" fmla="*/ 20 h 127"/>
                <a:gd name="T24" fmla="*/ 98 w 119"/>
                <a:gd name="T25" fmla="*/ 38 h 127"/>
                <a:gd name="T26" fmla="*/ 87 w 119"/>
                <a:gd name="T27" fmla="*/ 55 h 127"/>
                <a:gd name="T28" fmla="*/ 75 w 119"/>
                <a:gd name="T29" fmla="*/ 75 h 127"/>
                <a:gd name="T30" fmla="*/ 58 w 119"/>
                <a:gd name="T31" fmla="*/ 89 h 127"/>
                <a:gd name="T32" fmla="*/ 40 w 119"/>
                <a:gd name="T33" fmla="*/ 104 h 127"/>
                <a:gd name="T34" fmla="*/ 20 w 119"/>
                <a:gd name="T35" fmla="*/ 112 h 127"/>
                <a:gd name="T36" fmla="*/ 0 w 119"/>
                <a:gd name="T37" fmla="*/ 114 h 127"/>
                <a:gd name="T38" fmla="*/ 0 w 119"/>
                <a:gd name="T39" fmla="*/ 114 h 127"/>
                <a:gd name="T40" fmla="*/ 0 w 119"/>
                <a:gd name="T41" fmla="*/ 127 h 12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19"/>
                <a:gd name="T64" fmla="*/ 0 h 127"/>
                <a:gd name="T65" fmla="*/ 119 w 119"/>
                <a:gd name="T66" fmla="*/ 127 h 12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19" h="127">
                  <a:moveTo>
                    <a:pt x="0" y="127"/>
                  </a:moveTo>
                  <a:lnTo>
                    <a:pt x="0" y="127"/>
                  </a:lnTo>
                  <a:lnTo>
                    <a:pt x="23" y="122"/>
                  </a:lnTo>
                  <a:lnTo>
                    <a:pt x="44" y="114"/>
                  </a:lnTo>
                  <a:lnTo>
                    <a:pt x="64" y="99"/>
                  </a:lnTo>
                  <a:lnTo>
                    <a:pt x="81" y="81"/>
                  </a:lnTo>
                  <a:lnTo>
                    <a:pt x="97" y="62"/>
                  </a:lnTo>
                  <a:lnTo>
                    <a:pt x="108" y="41"/>
                  </a:lnTo>
                  <a:lnTo>
                    <a:pt x="114" y="20"/>
                  </a:lnTo>
                  <a:lnTo>
                    <a:pt x="119" y="0"/>
                  </a:lnTo>
                  <a:lnTo>
                    <a:pt x="106" y="0"/>
                  </a:lnTo>
                  <a:lnTo>
                    <a:pt x="105" y="20"/>
                  </a:lnTo>
                  <a:lnTo>
                    <a:pt x="98" y="38"/>
                  </a:lnTo>
                  <a:lnTo>
                    <a:pt x="87" y="55"/>
                  </a:lnTo>
                  <a:lnTo>
                    <a:pt x="75" y="75"/>
                  </a:lnTo>
                  <a:lnTo>
                    <a:pt x="58" y="89"/>
                  </a:lnTo>
                  <a:lnTo>
                    <a:pt x="40" y="104"/>
                  </a:lnTo>
                  <a:lnTo>
                    <a:pt x="20" y="112"/>
                  </a:lnTo>
                  <a:lnTo>
                    <a:pt x="0" y="114"/>
                  </a:lnTo>
                  <a:lnTo>
                    <a:pt x="0" y="1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C" dirty="0"/>
            </a:p>
          </p:txBody>
        </p:sp>
        <p:sp>
          <p:nvSpPr>
            <p:cNvPr id="39" name="Freeform 33"/>
            <p:cNvSpPr>
              <a:spLocks/>
            </p:cNvSpPr>
            <p:nvPr/>
          </p:nvSpPr>
          <p:spPr bwMode="auto">
            <a:xfrm>
              <a:off x="338" y="4178"/>
              <a:ext cx="2292" cy="13"/>
            </a:xfrm>
            <a:custGeom>
              <a:avLst/>
              <a:gdLst>
                <a:gd name="T0" fmla="*/ 0 w 2292"/>
                <a:gd name="T1" fmla="*/ 13 h 13"/>
                <a:gd name="T2" fmla="*/ 0 w 2292"/>
                <a:gd name="T3" fmla="*/ 13 h 13"/>
                <a:gd name="T4" fmla="*/ 2292 w 2292"/>
                <a:gd name="T5" fmla="*/ 13 h 13"/>
                <a:gd name="T6" fmla="*/ 2292 w 2292"/>
                <a:gd name="T7" fmla="*/ 0 h 13"/>
                <a:gd name="T8" fmla="*/ 0 w 2292"/>
                <a:gd name="T9" fmla="*/ 0 h 13"/>
                <a:gd name="T10" fmla="*/ 0 w 2292"/>
                <a:gd name="T11" fmla="*/ 0 h 13"/>
                <a:gd name="T12" fmla="*/ 0 w 2292"/>
                <a:gd name="T13" fmla="*/ 13 h 13"/>
                <a:gd name="T14" fmla="*/ 0 60000 65536"/>
                <a:gd name="T15" fmla="*/ 0 60000 65536"/>
                <a:gd name="T16" fmla="*/ 0 60000 65536"/>
                <a:gd name="T17" fmla="*/ 0 60000 65536"/>
                <a:gd name="T18" fmla="*/ 0 60000 65536"/>
                <a:gd name="T19" fmla="*/ 0 60000 65536"/>
                <a:gd name="T20" fmla="*/ 0 60000 65536"/>
                <a:gd name="T21" fmla="*/ 0 w 2292"/>
                <a:gd name="T22" fmla="*/ 0 h 13"/>
                <a:gd name="T23" fmla="*/ 2292 w 2292"/>
                <a:gd name="T24" fmla="*/ 13 h 1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92" h="13">
                  <a:moveTo>
                    <a:pt x="0" y="13"/>
                  </a:moveTo>
                  <a:lnTo>
                    <a:pt x="0" y="13"/>
                  </a:lnTo>
                  <a:lnTo>
                    <a:pt x="2292" y="13"/>
                  </a:lnTo>
                  <a:lnTo>
                    <a:pt x="2292" y="0"/>
                  </a:lnTo>
                  <a:lnTo>
                    <a:pt x="0" y="0"/>
                  </a:lnTo>
                  <a:lnTo>
                    <a:pt x="0"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C" dirty="0"/>
            </a:p>
          </p:txBody>
        </p:sp>
        <p:sp>
          <p:nvSpPr>
            <p:cNvPr id="40" name="Freeform 34"/>
            <p:cNvSpPr>
              <a:spLocks/>
            </p:cNvSpPr>
            <p:nvPr/>
          </p:nvSpPr>
          <p:spPr bwMode="auto">
            <a:xfrm>
              <a:off x="191" y="4047"/>
              <a:ext cx="147" cy="144"/>
            </a:xfrm>
            <a:custGeom>
              <a:avLst/>
              <a:gdLst>
                <a:gd name="T0" fmla="*/ 0 w 147"/>
                <a:gd name="T1" fmla="*/ 0 h 144"/>
                <a:gd name="T2" fmla="*/ 0 w 147"/>
                <a:gd name="T3" fmla="*/ 0 h 144"/>
                <a:gd name="T4" fmla="*/ 4 w 147"/>
                <a:gd name="T5" fmla="*/ 32 h 144"/>
                <a:gd name="T6" fmla="*/ 15 w 147"/>
                <a:gd name="T7" fmla="*/ 61 h 144"/>
                <a:gd name="T8" fmla="*/ 31 w 147"/>
                <a:gd name="T9" fmla="*/ 87 h 144"/>
                <a:gd name="T10" fmla="*/ 51 w 147"/>
                <a:gd name="T11" fmla="*/ 108 h 144"/>
                <a:gd name="T12" fmla="*/ 75 w 147"/>
                <a:gd name="T13" fmla="*/ 123 h 144"/>
                <a:gd name="T14" fmla="*/ 98 w 147"/>
                <a:gd name="T15" fmla="*/ 134 h 144"/>
                <a:gd name="T16" fmla="*/ 125 w 147"/>
                <a:gd name="T17" fmla="*/ 140 h 144"/>
                <a:gd name="T18" fmla="*/ 147 w 147"/>
                <a:gd name="T19" fmla="*/ 144 h 144"/>
                <a:gd name="T20" fmla="*/ 147 w 147"/>
                <a:gd name="T21" fmla="*/ 131 h 144"/>
                <a:gd name="T22" fmla="*/ 125 w 147"/>
                <a:gd name="T23" fmla="*/ 131 h 144"/>
                <a:gd name="T24" fmla="*/ 101 w 147"/>
                <a:gd name="T25" fmla="*/ 124 h 144"/>
                <a:gd name="T26" fmla="*/ 78 w 147"/>
                <a:gd name="T27" fmla="*/ 113 h 144"/>
                <a:gd name="T28" fmla="*/ 58 w 147"/>
                <a:gd name="T29" fmla="*/ 98 h 144"/>
                <a:gd name="T30" fmla="*/ 40 w 147"/>
                <a:gd name="T31" fmla="*/ 81 h 144"/>
                <a:gd name="T32" fmla="*/ 25 w 147"/>
                <a:gd name="T33" fmla="*/ 58 h 144"/>
                <a:gd name="T34" fmla="*/ 14 w 147"/>
                <a:gd name="T35" fmla="*/ 32 h 144"/>
                <a:gd name="T36" fmla="*/ 12 w 147"/>
                <a:gd name="T37" fmla="*/ 0 h 144"/>
                <a:gd name="T38" fmla="*/ 12 w 147"/>
                <a:gd name="T39" fmla="*/ 0 h 144"/>
                <a:gd name="T40" fmla="*/ 0 w 147"/>
                <a:gd name="T41" fmla="*/ 0 h 14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47"/>
                <a:gd name="T64" fmla="*/ 0 h 144"/>
                <a:gd name="T65" fmla="*/ 147 w 147"/>
                <a:gd name="T66" fmla="*/ 144 h 14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47" h="144">
                  <a:moveTo>
                    <a:pt x="0" y="0"/>
                  </a:moveTo>
                  <a:lnTo>
                    <a:pt x="0" y="0"/>
                  </a:lnTo>
                  <a:lnTo>
                    <a:pt x="4" y="32"/>
                  </a:lnTo>
                  <a:lnTo>
                    <a:pt x="15" y="61"/>
                  </a:lnTo>
                  <a:lnTo>
                    <a:pt x="31" y="87"/>
                  </a:lnTo>
                  <a:lnTo>
                    <a:pt x="51" y="108"/>
                  </a:lnTo>
                  <a:lnTo>
                    <a:pt x="75" y="123"/>
                  </a:lnTo>
                  <a:lnTo>
                    <a:pt x="98" y="134"/>
                  </a:lnTo>
                  <a:lnTo>
                    <a:pt x="125" y="140"/>
                  </a:lnTo>
                  <a:lnTo>
                    <a:pt x="147" y="144"/>
                  </a:lnTo>
                  <a:lnTo>
                    <a:pt x="147" y="131"/>
                  </a:lnTo>
                  <a:lnTo>
                    <a:pt x="125" y="131"/>
                  </a:lnTo>
                  <a:lnTo>
                    <a:pt x="101" y="124"/>
                  </a:lnTo>
                  <a:lnTo>
                    <a:pt x="78" y="113"/>
                  </a:lnTo>
                  <a:lnTo>
                    <a:pt x="58" y="98"/>
                  </a:lnTo>
                  <a:lnTo>
                    <a:pt x="40" y="81"/>
                  </a:lnTo>
                  <a:lnTo>
                    <a:pt x="25" y="58"/>
                  </a:lnTo>
                  <a:lnTo>
                    <a:pt x="14" y="32"/>
                  </a:lnTo>
                  <a:lnTo>
                    <a:pt x="12"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C" dirty="0"/>
            </a:p>
          </p:txBody>
        </p:sp>
        <p:sp>
          <p:nvSpPr>
            <p:cNvPr id="41" name="Freeform 35"/>
            <p:cNvSpPr>
              <a:spLocks/>
            </p:cNvSpPr>
            <p:nvPr/>
          </p:nvSpPr>
          <p:spPr bwMode="auto">
            <a:xfrm>
              <a:off x="2880" y="102"/>
              <a:ext cx="2544" cy="4074"/>
            </a:xfrm>
            <a:custGeom>
              <a:avLst/>
              <a:gdLst>
                <a:gd name="T0" fmla="*/ 0 w 2544"/>
                <a:gd name="T1" fmla="*/ 3937 h 4074"/>
                <a:gd name="T2" fmla="*/ 0 w 2544"/>
                <a:gd name="T3" fmla="*/ 120 h 4074"/>
                <a:gd name="T4" fmla="*/ 1 w 2544"/>
                <a:gd name="T5" fmla="*/ 100 h 4074"/>
                <a:gd name="T6" fmla="*/ 9 w 2544"/>
                <a:gd name="T7" fmla="*/ 79 h 4074"/>
                <a:gd name="T8" fmla="*/ 18 w 2544"/>
                <a:gd name="T9" fmla="*/ 60 h 4074"/>
                <a:gd name="T10" fmla="*/ 33 w 2544"/>
                <a:gd name="T11" fmla="*/ 40 h 4074"/>
                <a:gd name="T12" fmla="*/ 50 w 2544"/>
                <a:gd name="T13" fmla="*/ 24 h 4074"/>
                <a:gd name="T14" fmla="*/ 70 w 2544"/>
                <a:gd name="T15" fmla="*/ 11 h 4074"/>
                <a:gd name="T16" fmla="*/ 94 w 2544"/>
                <a:gd name="T17" fmla="*/ 3 h 4074"/>
                <a:gd name="T18" fmla="*/ 119 w 2544"/>
                <a:gd name="T19" fmla="*/ 0 h 4074"/>
                <a:gd name="T20" fmla="*/ 2440 w 2544"/>
                <a:gd name="T21" fmla="*/ 0 h 4074"/>
                <a:gd name="T22" fmla="*/ 2459 w 2544"/>
                <a:gd name="T23" fmla="*/ 2 h 4074"/>
                <a:gd name="T24" fmla="*/ 2476 w 2544"/>
                <a:gd name="T25" fmla="*/ 8 h 4074"/>
                <a:gd name="T26" fmla="*/ 2495 w 2544"/>
                <a:gd name="T27" fmla="*/ 18 h 4074"/>
                <a:gd name="T28" fmla="*/ 2511 w 2544"/>
                <a:gd name="T29" fmla="*/ 31 h 4074"/>
                <a:gd name="T30" fmla="*/ 2523 w 2544"/>
                <a:gd name="T31" fmla="*/ 47 h 4074"/>
                <a:gd name="T32" fmla="*/ 2534 w 2544"/>
                <a:gd name="T33" fmla="*/ 65 h 4074"/>
                <a:gd name="T34" fmla="*/ 2540 w 2544"/>
                <a:gd name="T35" fmla="*/ 82 h 4074"/>
                <a:gd name="T36" fmla="*/ 2544 w 2544"/>
                <a:gd name="T37" fmla="*/ 102 h 4074"/>
                <a:gd name="T38" fmla="*/ 2544 w 2544"/>
                <a:gd name="T39" fmla="*/ 3954 h 4074"/>
                <a:gd name="T40" fmla="*/ 2540 w 2544"/>
                <a:gd name="T41" fmla="*/ 3974 h 4074"/>
                <a:gd name="T42" fmla="*/ 2534 w 2544"/>
                <a:gd name="T43" fmla="*/ 3993 h 4074"/>
                <a:gd name="T44" fmla="*/ 2523 w 2544"/>
                <a:gd name="T45" fmla="*/ 4013 h 4074"/>
                <a:gd name="T46" fmla="*/ 2509 w 2544"/>
                <a:gd name="T47" fmla="*/ 4032 h 4074"/>
                <a:gd name="T48" fmla="*/ 2492 w 2544"/>
                <a:gd name="T49" fmla="*/ 4048 h 4074"/>
                <a:gd name="T50" fmla="*/ 2473 w 2544"/>
                <a:gd name="T51" fmla="*/ 4063 h 4074"/>
                <a:gd name="T52" fmla="*/ 2453 w 2544"/>
                <a:gd name="T53" fmla="*/ 4071 h 4074"/>
                <a:gd name="T54" fmla="*/ 2431 w 2544"/>
                <a:gd name="T55" fmla="*/ 4074 h 4074"/>
                <a:gd name="T56" fmla="*/ 139 w 2544"/>
                <a:gd name="T57" fmla="*/ 4074 h 4074"/>
                <a:gd name="T58" fmla="*/ 117 w 2544"/>
                <a:gd name="T59" fmla="*/ 4073 h 4074"/>
                <a:gd name="T60" fmla="*/ 92 w 2544"/>
                <a:gd name="T61" fmla="*/ 4066 h 4074"/>
                <a:gd name="T62" fmla="*/ 70 w 2544"/>
                <a:gd name="T63" fmla="*/ 4055 h 4074"/>
                <a:gd name="T64" fmla="*/ 48 w 2544"/>
                <a:gd name="T65" fmla="*/ 4040 h 4074"/>
                <a:gd name="T66" fmla="*/ 28 w 2544"/>
                <a:gd name="T67" fmla="*/ 4021 h 4074"/>
                <a:gd name="T68" fmla="*/ 14 w 2544"/>
                <a:gd name="T69" fmla="*/ 3997 h 4074"/>
                <a:gd name="T70" fmla="*/ 3 w 2544"/>
                <a:gd name="T71" fmla="*/ 3969 h 4074"/>
                <a:gd name="T72" fmla="*/ 0 w 2544"/>
                <a:gd name="T73" fmla="*/ 3937 h 407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544"/>
                <a:gd name="T112" fmla="*/ 0 h 4074"/>
                <a:gd name="T113" fmla="*/ 2544 w 2544"/>
                <a:gd name="T114" fmla="*/ 4074 h 407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544" h="4074">
                  <a:moveTo>
                    <a:pt x="0" y="3937"/>
                  </a:moveTo>
                  <a:lnTo>
                    <a:pt x="0" y="120"/>
                  </a:lnTo>
                  <a:lnTo>
                    <a:pt x="1" y="100"/>
                  </a:lnTo>
                  <a:lnTo>
                    <a:pt x="9" y="79"/>
                  </a:lnTo>
                  <a:lnTo>
                    <a:pt x="18" y="60"/>
                  </a:lnTo>
                  <a:lnTo>
                    <a:pt x="33" y="40"/>
                  </a:lnTo>
                  <a:lnTo>
                    <a:pt x="50" y="24"/>
                  </a:lnTo>
                  <a:lnTo>
                    <a:pt x="70" y="11"/>
                  </a:lnTo>
                  <a:lnTo>
                    <a:pt x="94" y="3"/>
                  </a:lnTo>
                  <a:lnTo>
                    <a:pt x="119" y="0"/>
                  </a:lnTo>
                  <a:lnTo>
                    <a:pt x="2440" y="0"/>
                  </a:lnTo>
                  <a:lnTo>
                    <a:pt x="2459" y="2"/>
                  </a:lnTo>
                  <a:lnTo>
                    <a:pt x="2476" y="8"/>
                  </a:lnTo>
                  <a:lnTo>
                    <a:pt x="2495" y="18"/>
                  </a:lnTo>
                  <a:lnTo>
                    <a:pt x="2511" y="31"/>
                  </a:lnTo>
                  <a:lnTo>
                    <a:pt x="2523" y="47"/>
                  </a:lnTo>
                  <a:lnTo>
                    <a:pt x="2534" y="65"/>
                  </a:lnTo>
                  <a:lnTo>
                    <a:pt x="2540" y="82"/>
                  </a:lnTo>
                  <a:lnTo>
                    <a:pt x="2544" y="102"/>
                  </a:lnTo>
                  <a:lnTo>
                    <a:pt x="2544" y="3954"/>
                  </a:lnTo>
                  <a:lnTo>
                    <a:pt x="2540" y="3974"/>
                  </a:lnTo>
                  <a:lnTo>
                    <a:pt x="2534" y="3993"/>
                  </a:lnTo>
                  <a:lnTo>
                    <a:pt x="2523" y="4013"/>
                  </a:lnTo>
                  <a:lnTo>
                    <a:pt x="2509" y="4032"/>
                  </a:lnTo>
                  <a:lnTo>
                    <a:pt x="2492" y="4048"/>
                  </a:lnTo>
                  <a:lnTo>
                    <a:pt x="2473" y="4063"/>
                  </a:lnTo>
                  <a:lnTo>
                    <a:pt x="2453" y="4071"/>
                  </a:lnTo>
                  <a:lnTo>
                    <a:pt x="2431" y="4074"/>
                  </a:lnTo>
                  <a:lnTo>
                    <a:pt x="139" y="4074"/>
                  </a:lnTo>
                  <a:lnTo>
                    <a:pt x="117" y="4073"/>
                  </a:lnTo>
                  <a:lnTo>
                    <a:pt x="92" y="4066"/>
                  </a:lnTo>
                  <a:lnTo>
                    <a:pt x="70" y="4055"/>
                  </a:lnTo>
                  <a:lnTo>
                    <a:pt x="48" y="4040"/>
                  </a:lnTo>
                  <a:lnTo>
                    <a:pt x="28" y="4021"/>
                  </a:lnTo>
                  <a:lnTo>
                    <a:pt x="14" y="3997"/>
                  </a:lnTo>
                  <a:lnTo>
                    <a:pt x="3" y="3969"/>
                  </a:lnTo>
                  <a:lnTo>
                    <a:pt x="0" y="3937"/>
                  </a:lnTo>
                  <a:close/>
                </a:path>
              </a:pathLst>
            </a:custGeom>
            <a:solidFill>
              <a:srgbClr val="FFF2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C" dirty="0"/>
            </a:p>
          </p:txBody>
        </p:sp>
        <p:sp>
          <p:nvSpPr>
            <p:cNvPr id="42" name="Freeform 36"/>
            <p:cNvSpPr>
              <a:spLocks/>
            </p:cNvSpPr>
            <p:nvPr/>
          </p:nvSpPr>
          <p:spPr bwMode="auto">
            <a:xfrm>
              <a:off x="2878" y="230"/>
              <a:ext cx="13" cy="3817"/>
            </a:xfrm>
            <a:custGeom>
              <a:avLst/>
              <a:gdLst>
                <a:gd name="T0" fmla="*/ 0 w 13"/>
                <a:gd name="T1" fmla="*/ 0 h 3817"/>
                <a:gd name="T2" fmla="*/ 0 w 13"/>
                <a:gd name="T3" fmla="*/ 0 h 3817"/>
                <a:gd name="T4" fmla="*/ 0 w 13"/>
                <a:gd name="T5" fmla="*/ 3817 h 3817"/>
                <a:gd name="T6" fmla="*/ 13 w 13"/>
                <a:gd name="T7" fmla="*/ 3817 h 3817"/>
                <a:gd name="T8" fmla="*/ 13 w 13"/>
                <a:gd name="T9" fmla="*/ 0 h 3817"/>
                <a:gd name="T10" fmla="*/ 13 w 13"/>
                <a:gd name="T11" fmla="*/ 0 h 3817"/>
                <a:gd name="T12" fmla="*/ 0 w 13"/>
                <a:gd name="T13" fmla="*/ 0 h 3817"/>
                <a:gd name="T14" fmla="*/ 0 60000 65536"/>
                <a:gd name="T15" fmla="*/ 0 60000 65536"/>
                <a:gd name="T16" fmla="*/ 0 60000 65536"/>
                <a:gd name="T17" fmla="*/ 0 60000 65536"/>
                <a:gd name="T18" fmla="*/ 0 60000 65536"/>
                <a:gd name="T19" fmla="*/ 0 60000 65536"/>
                <a:gd name="T20" fmla="*/ 0 60000 65536"/>
                <a:gd name="T21" fmla="*/ 0 w 13"/>
                <a:gd name="T22" fmla="*/ 0 h 3817"/>
                <a:gd name="T23" fmla="*/ 13 w 13"/>
                <a:gd name="T24" fmla="*/ 3817 h 38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 h="3817">
                  <a:moveTo>
                    <a:pt x="0" y="0"/>
                  </a:moveTo>
                  <a:lnTo>
                    <a:pt x="0" y="0"/>
                  </a:lnTo>
                  <a:lnTo>
                    <a:pt x="0" y="3817"/>
                  </a:lnTo>
                  <a:lnTo>
                    <a:pt x="13" y="3817"/>
                  </a:lnTo>
                  <a:lnTo>
                    <a:pt x="13"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C" dirty="0"/>
            </a:p>
          </p:txBody>
        </p:sp>
        <p:sp>
          <p:nvSpPr>
            <p:cNvPr id="43" name="Freeform 37"/>
            <p:cNvSpPr>
              <a:spLocks/>
            </p:cNvSpPr>
            <p:nvPr/>
          </p:nvSpPr>
          <p:spPr bwMode="auto">
            <a:xfrm>
              <a:off x="2878" y="104"/>
              <a:ext cx="126" cy="126"/>
            </a:xfrm>
            <a:custGeom>
              <a:avLst/>
              <a:gdLst>
                <a:gd name="T0" fmla="*/ 126 w 126"/>
                <a:gd name="T1" fmla="*/ 0 h 126"/>
                <a:gd name="T2" fmla="*/ 126 w 126"/>
                <a:gd name="T3" fmla="*/ 0 h 126"/>
                <a:gd name="T4" fmla="*/ 101 w 126"/>
                <a:gd name="T5" fmla="*/ 4 h 126"/>
                <a:gd name="T6" fmla="*/ 75 w 126"/>
                <a:gd name="T7" fmla="*/ 12 h 126"/>
                <a:gd name="T8" fmla="*/ 54 w 126"/>
                <a:gd name="T9" fmla="*/ 25 h 126"/>
                <a:gd name="T10" fmla="*/ 36 w 126"/>
                <a:gd name="T11" fmla="*/ 43 h 126"/>
                <a:gd name="T12" fmla="*/ 21 w 126"/>
                <a:gd name="T13" fmla="*/ 63 h 126"/>
                <a:gd name="T14" fmla="*/ 11 w 126"/>
                <a:gd name="T15" fmla="*/ 84 h 126"/>
                <a:gd name="T16" fmla="*/ 4 w 126"/>
                <a:gd name="T17" fmla="*/ 106 h 126"/>
                <a:gd name="T18" fmla="*/ 0 w 126"/>
                <a:gd name="T19" fmla="*/ 126 h 126"/>
                <a:gd name="T20" fmla="*/ 13 w 126"/>
                <a:gd name="T21" fmla="*/ 126 h 126"/>
                <a:gd name="T22" fmla="*/ 13 w 126"/>
                <a:gd name="T23" fmla="*/ 106 h 126"/>
                <a:gd name="T24" fmla="*/ 21 w 126"/>
                <a:gd name="T25" fmla="*/ 87 h 126"/>
                <a:gd name="T26" fmla="*/ 30 w 126"/>
                <a:gd name="T27" fmla="*/ 69 h 126"/>
                <a:gd name="T28" fmla="*/ 43 w 126"/>
                <a:gd name="T29" fmla="*/ 50 h 126"/>
                <a:gd name="T30" fmla="*/ 60 w 126"/>
                <a:gd name="T31" fmla="*/ 35 h 126"/>
                <a:gd name="T32" fmla="*/ 79 w 126"/>
                <a:gd name="T33" fmla="*/ 22 h 126"/>
                <a:gd name="T34" fmla="*/ 101 w 126"/>
                <a:gd name="T35" fmla="*/ 14 h 126"/>
                <a:gd name="T36" fmla="*/ 126 w 126"/>
                <a:gd name="T37" fmla="*/ 12 h 126"/>
                <a:gd name="T38" fmla="*/ 126 w 126"/>
                <a:gd name="T39" fmla="*/ 12 h 126"/>
                <a:gd name="T40" fmla="*/ 126 w 126"/>
                <a:gd name="T41" fmla="*/ 0 h 12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26"/>
                <a:gd name="T64" fmla="*/ 0 h 126"/>
                <a:gd name="T65" fmla="*/ 126 w 126"/>
                <a:gd name="T66" fmla="*/ 126 h 12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26" h="126">
                  <a:moveTo>
                    <a:pt x="126" y="0"/>
                  </a:moveTo>
                  <a:lnTo>
                    <a:pt x="126" y="0"/>
                  </a:lnTo>
                  <a:lnTo>
                    <a:pt x="101" y="4"/>
                  </a:lnTo>
                  <a:lnTo>
                    <a:pt x="75" y="12"/>
                  </a:lnTo>
                  <a:lnTo>
                    <a:pt x="54" y="25"/>
                  </a:lnTo>
                  <a:lnTo>
                    <a:pt x="36" y="43"/>
                  </a:lnTo>
                  <a:lnTo>
                    <a:pt x="21" y="63"/>
                  </a:lnTo>
                  <a:lnTo>
                    <a:pt x="11" y="84"/>
                  </a:lnTo>
                  <a:lnTo>
                    <a:pt x="4" y="106"/>
                  </a:lnTo>
                  <a:lnTo>
                    <a:pt x="0" y="126"/>
                  </a:lnTo>
                  <a:lnTo>
                    <a:pt x="13" y="126"/>
                  </a:lnTo>
                  <a:lnTo>
                    <a:pt x="13" y="106"/>
                  </a:lnTo>
                  <a:lnTo>
                    <a:pt x="21" y="87"/>
                  </a:lnTo>
                  <a:lnTo>
                    <a:pt x="30" y="69"/>
                  </a:lnTo>
                  <a:lnTo>
                    <a:pt x="43" y="50"/>
                  </a:lnTo>
                  <a:lnTo>
                    <a:pt x="60" y="35"/>
                  </a:lnTo>
                  <a:lnTo>
                    <a:pt x="79" y="22"/>
                  </a:lnTo>
                  <a:lnTo>
                    <a:pt x="101" y="14"/>
                  </a:lnTo>
                  <a:lnTo>
                    <a:pt x="126" y="12"/>
                  </a:lnTo>
                  <a:lnTo>
                    <a:pt x="12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C" dirty="0"/>
            </a:p>
          </p:txBody>
        </p:sp>
        <p:sp>
          <p:nvSpPr>
            <p:cNvPr id="44" name="Freeform 38"/>
            <p:cNvSpPr>
              <a:spLocks/>
            </p:cNvSpPr>
            <p:nvPr/>
          </p:nvSpPr>
          <p:spPr bwMode="auto">
            <a:xfrm>
              <a:off x="2928" y="192"/>
              <a:ext cx="2321" cy="12"/>
            </a:xfrm>
            <a:custGeom>
              <a:avLst/>
              <a:gdLst>
                <a:gd name="T0" fmla="*/ 2321 w 2321"/>
                <a:gd name="T1" fmla="*/ 0 h 12"/>
                <a:gd name="T2" fmla="*/ 2321 w 2321"/>
                <a:gd name="T3" fmla="*/ 0 h 12"/>
                <a:gd name="T4" fmla="*/ 0 w 2321"/>
                <a:gd name="T5" fmla="*/ 0 h 12"/>
                <a:gd name="T6" fmla="*/ 0 w 2321"/>
                <a:gd name="T7" fmla="*/ 12 h 12"/>
                <a:gd name="T8" fmla="*/ 2321 w 2321"/>
                <a:gd name="T9" fmla="*/ 12 h 12"/>
                <a:gd name="T10" fmla="*/ 2321 w 2321"/>
                <a:gd name="T11" fmla="*/ 12 h 12"/>
                <a:gd name="T12" fmla="*/ 2321 w 2321"/>
                <a:gd name="T13" fmla="*/ 0 h 12"/>
                <a:gd name="T14" fmla="*/ 0 60000 65536"/>
                <a:gd name="T15" fmla="*/ 0 60000 65536"/>
                <a:gd name="T16" fmla="*/ 0 60000 65536"/>
                <a:gd name="T17" fmla="*/ 0 60000 65536"/>
                <a:gd name="T18" fmla="*/ 0 60000 65536"/>
                <a:gd name="T19" fmla="*/ 0 60000 65536"/>
                <a:gd name="T20" fmla="*/ 0 60000 65536"/>
                <a:gd name="T21" fmla="*/ 0 w 2321"/>
                <a:gd name="T22" fmla="*/ 0 h 12"/>
                <a:gd name="T23" fmla="*/ 2321 w 2321"/>
                <a:gd name="T24" fmla="*/ 12 h 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21" h="12">
                  <a:moveTo>
                    <a:pt x="2321" y="0"/>
                  </a:moveTo>
                  <a:lnTo>
                    <a:pt x="2321" y="0"/>
                  </a:lnTo>
                  <a:lnTo>
                    <a:pt x="0" y="0"/>
                  </a:lnTo>
                  <a:lnTo>
                    <a:pt x="0" y="12"/>
                  </a:lnTo>
                  <a:lnTo>
                    <a:pt x="2321" y="12"/>
                  </a:lnTo>
                  <a:lnTo>
                    <a:pt x="232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C" dirty="0"/>
            </a:p>
          </p:txBody>
        </p:sp>
        <p:sp>
          <p:nvSpPr>
            <p:cNvPr id="45" name="Freeform 39"/>
            <p:cNvSpPr>
              <a:spLocks/>
            </p:cNvSpPr>
            <p:nvPr/>
          </p:nvSpPr>
          <p:spPr bwMode="auto">
            <a:xfrm>
              <a:off x="5232" y="192"/>
              <a:ext cx="110" cy="108"/>
            </a:xfrm>
            <a:custGeom>
              <a:avLst/>
              <a:gdLst>
                <a:gd name="T0" fmla="*/ 110 w 110"/>
                <a:gd name="T1" fmla="*/ 108 h 108"/>
                <a:gd name="T2" fmla="*/ 110 w 110"/>
                <a:gd name="T3" fmla="*/ 108 h 108"/>
                <a:gd name="T4" fmla="*/ 105 w 110"/>
                <a:gd name="T5" fmla="*/ 87 h 108"/>
                <a:gd name="T6" fmla="*/ 99 w 110"/>
                <a:gd name="T7" fmla="*/ 69 h 108"/>
                <a:gd name="T8" fmla="*/ 88 w 110"/>
                <a:gd name="T9" fmla="*/ 50 h 108"/>
                <a:gd name="T10" fmla="*/ 74 w 110"/>
                <a:gd name="T11" fmla="*/ 33 h 108"/>
                <a:gd name="T12" fmla="*/ 58 w 110"/>
                <a:gd name="T13" fmla="*/ 19 h 108"/>
                <a:gd name="T14" fmla="*/ 38 w 110"/>
                <a:gd name="T15" fmla="*/ 9 h 108"/>
                <a:gd name="T16" fmla="*/ 19 w 110"/>
                <a:gd name="T17" fmla="*/ 3 h 108"/>
                <a:gd name="T18" fmla="*/ 0 w 110"/>
                <a:gd name="T19" fmla="*/ 0 h 108"/>
                <a:gd name="T20" fmla="*/ 0 w 110"/>
                <a:gd name="T21" fmla="*/ 12 h 108"/>
                <a:gd name="T22" fmla="*/ 19 w 110"/>
                <a:gd name="T23" fmla="*/ 12 h 108"/>
                <a:gd name="T24" fmla="*/ 35 w 110"/>
                <a:gd name="T25" fmla="*/ 19 h 108"/>
                <a:gd name="T26" fmla="*/ 52 w 110"/>
                <a:gd name="T27" fmla="*/ 29 h 108"/>
                <a:gd name="T28" fmla="*/ 68 w 110"/>
                <a:gd name="T29" fmla="*/ 40 h 108"/>
                <a:gd name="T30" fmla="*/ 79 w 110"/>
                <a:gd name="T31" fmla="*/ 56 h 108"/>
                <a:gd name="T32" fmla="*/ 89 w 110"/>
                <a:gd name="T33" fmla="*/ 72 h 108"/>
                <a:gd name="T34" fmla="*/ 96 w 110"/>
                <a:gd name="T35" fmla="*/ 90 h 108"/>
                <a:gd name="T36" fmla="*/ 97 w 110"/>
                <a:gd name="T37" fmla="*/ 108 h 108"/>
                <a:gd name="T38" fmla="*/ 97 w 110"/>
                <a:gd name="T39" fmla="*/ 108 h 108"/>
                <a:gd name="T40" fmla="*/ 110 w 110"/>
                <a:gd name="T41" fmla="*/ 108 h 10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10"/>
                <a:gd name="T64" fmla="*/ 0 h 108"/>
                <a:gd name="T65" fmla="*/ 110 w 110"/>
                <a:gd name="T66" fmla="*/ 108 h 10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10" h="108">
                  <a:moveTo>
                    <a:pt x="110" y="108"/>
                  </a:moveTo>
                  <a:lnTo>
                    <a:pt x="110" y="108"/>
                  </a:lnTo>
                  <a:lnTo>
                    <a:pt x="105" y="87"/>
                  </a:lnTo>
                  <a:lnTo>
                    <a:pt x="99" y="69"/>
                  </a:lnTo>
                  <a:lnTo>
                    <a:pt x="88" y="50"/>
                  </a:lnTo>
                  <a:lnTo>
                    <a:pt x="74" y="33"/>
                  </a:lnTo>
                  <a:lnTo>
                    <a:pt x="58" y="19"/>
                  </a:lnTo>
                  <a:lnTo>
                    <a:pt x="38" y="9"/>
                  </a:lnTo>
                  <a:lnTo>
                    <a:pt x="19" y="3"/>
                  </a:lnTo>
                  <a:lnTo>
                    <a:pt x="0" y="0"/>
                  </a:lnTo>
                  <a:lnTo>
                    <a:pt x="0" y="12"/>
                  </a:lnTo>
                  <a:lnTo>
                    <a:pt x="19" y="12"/>
                  </a:lnTo>
                  <a:lnTo>
                    <a:pt x="35" y="19"/>
                  </a:lnTo>
                  <a:lnTo>
                    <a:pt x="52" y="29"/>
                  </a:lnTo>
                  <a:lnTo>
                    <a:pt x="68" y="40"/>
                  </a:lnTo>
                  <a:lnTo>
                    <a:pt x="79" y="56"/>
                  </a:lnTo>
                  <a:lnTo>
                    <a:pt x="89" y="72"/>
                  </a:lnTo>
                  <a:lnTo>
                    <a:pt x="96" y="90"/>
                  </a:lnTo>
                  <a:lnTo>
                    <a:pt x="97" y="108"/>
                  </a:lnTo>
                  <a:lnTo>
                    <a:pt x="110" y="10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C" dirty="0"/>
            </a:p>
          </p:txBody>
        </p:sp>
        <p:sp>
          <p:nvSpPr>
            <p:cNvPr id="46" name="Freeform 40"/>
            <p:cNvSpPr>
              <a:spLocks/>
            </p:cNvSpPr>
            <p:nvPr/>
          </p:nvSpPr>
          <p:spPr bwMode="auto">
            <a:xfrm>
              <a:off x="5422" y="212"/>
              <a:ext cx="13" cy="3852"/>
            </a:xfrm>
            <a:custGeom>
              <a:avLst/>
              <a:gdLst>
                <a:gd name="T0" fmla="*/ 13 w 13"/>
                <a:gd name="T1" fmla="*/ 3852 h 3852"/>
                <a:gd name="T2" fmla="*/ 13 w 13"/>
                <a:gd name="T3" fmla="*/ 3852 h 3852"/>
                <a:gd name="T4" fmla="*/ 13 w 13"/>
                <a:gd name="T5" fmla="*/ 0 h 3852"/>
                <a:gd name="T6" fmla="*/ 0 w 13"/>
                <a:gd name="T7" fmla="*/ 0 h 3852"/>
                <a:gd name="T8" fmla="*/ 0 w 13"/>
                <a:gd name="T9" fmla="*/ 3852 h 3852"/>
                <a:gd name="T10" fmla="*/ 0 w 13"/>
                <a:gd name="T11" fmla="*/ 3852 h 3852"/>
                <a:gd name="T12" fmla="*/ 13 w 13"/>
                <a:gd name="T13" fmla="*/ 3852 h 3852"/>
                <a:gd name="T14" fmla="*/ 0 60000 65536"/>
                <a:gd name="T15" fmla="*/ 0 60000 65536"/>
                <a:gd name="T16" fmla="*/ 0 60000 65536"/>
                <a:gd name="T17" fmla="*/ 0 60000 65536"/>
                <a:gd name="T18" fmla="*/ 0 60000 65536"/>
                <a:gd name="T19" fmla="*/ 0 60000 65536"/>
                <a:gd name="T20" fmla="*/ 0 60000 65536"/>
                <a:gd name="T21" fmla="*/ 0 w 13"/>
                <a:gd name="T22" fmla="*/ 0 h 3852"/>
                <a:gd name="T23" fmla="*/ 13 w 13"/>
                <a:gd name="T24" fmla="*/ 3852 h 38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 h="3852">
                  <a:moveTo>
                    <a:pt x="13" y="3852"/>
                  </a:moveTo>
                  <a:lnTo>
                    <a:pt x="13" y="3852"/>
                  </a:lnTo>
                  <a:lnTo>
                    <a:pt x="13" y="0"/>
                  </a:lnTo>
                  <a:lnTo>
                    <a:pt x="0" y="0"/>
                  </a:lnTo>
                  <a:lnTo>
                    <a:pt x="0" y="3852"/>
                  </a:lnTo>
                  <a:lnTo>
                    <a:pt x="13" y="385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C" dirty="0"/>
            </a:p>
          </p:txBody>
        </p:sp>
        <p:sp>
          <p:nvSpPr>
            <p:cNvPr id="47" name="Freeform 41"/>
            <p:cNvSpPr>
              <a:spLocks/>
            </p:cNvSpPr>
            <p:nvPr/>
          </p:nvSpPr>
          <p:spPr bwMode="auto">
            <a:xfrm>
              <a:off x="5316" y="4064"/>
              <a:ext cx="119" cy="127"/>
            </a:xfrm>
            <a:custGeom>
              <a:avLst/>
              <a:gdLst>
                <a:gd name="T0" fmla="*/ 0 w 119"/>
                <a:gd name="T1" fmla="*/ 127 h 127"/>
                <a:gd name="T2" fmla="*/ 0 w 119"/>
                <a:gd name="T3" fmla="*/ 127 h 127"/>
                <a:gd name="T4" fmla="*/ 23 w 119"/>
                <a:gd name="T5" fmla="*/ 122 h 127"/>
                <a:gd name="T6" fmla="*/ 44 w 119"/>
                <a:gd name="T7" fmla="*/ 114 h 127"/>
                <a:gd name="T8" fmla="*/ 64 w 119"/>
                <a:gd name="T9" fmla="*/ 99 h 127"/>
                <a:gd name="T10" fmla="*/ 81 w 119"/>
                <a:gd name="T11" fmla="*/ 81 h 127"/>
                <a:gd name="T12" fmla="*/ 97 w 119"/>
                <a:gd name="T13" fmla="*/ 62 h 127"/>
                <a:gd name="T14" fmla="*/ 108 w 119"/>
                <a:gd name="T15" fmla="*/ 41 h 127"/>
                <a:gd name="T16" fmla="*/ 114 w 119"/>
                <a:gd name="T17" fmla="*/ 20 h 127"/>
                <a:gd name="T18" fmla="*/ 119 w 119"/>
                <a:gd name="T19" fmla="*/ 0 h 127"/>
                <a:gd name="T20" fmla="*/ 106 w 119"/>
                <a:gd name="T21" fmla="*/ 0 h 127"/>
                <a:gd name="T22" fmla="*/ 105 w 119"/>
                <a:gd name="T23" fmla="*/ 20 h 127"/>
                <a:gd name="T24" fmla="*/ 98 w 119"/>
                <a:gd name="T25" fmla="*/ 38 h 127"/>
                <a:gd name="T26" fmla="*/ 88 w 119"/>
                <a:gd name="T27" fmla="*/ 55 h 127"/>
                <a:gd name="T28" fmla="*/ 75 w 119"/>
                <a:gd name="T29" fmla="*/ 75 h 127"/>
                <a:gd name="T30" fmla="*/ 58 w 119"/>
                <a:gd name="T31" fmla="*/ 89 h 127"/>
                <a:gd name="T32" fmla="*/ 41 w 119"/>
                <a:gd name="T33" fmla="*/ 104 h 127"/>
                <a:gd name="T34" fmla="*/ 20 w 119"/>
                <a:gd name="T35" fmla="*/ 112 h 127"/>
                <a:gd name="T36" fmla="*/ 0 w 119"/>
                <a:gd name="T37" fmla="*/ 114 h 127"/>
                <a:gd name="T38" fmla="*/ 0 w 119"/>
                <a:gd name="T39" fmla="*/ 114 h 127"/>
                <a:gd name="T40" fmla="*/ 0 w 119"/>
                <a:gd name="T41" fmla="*/ 127 h 12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19"/>
                <a:gd name="T64" fmla="*/ 0 h 127"/>
                <a:gd name="T65" fmla="*/ 119 w 119"/>
                <a:gd name="T66" fmla="*/ 127 h 12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19" h="127">
                  <a:moveTo>
                    <a:pt x="0" y="127"/>
                  </a:moveTo>
                  <a:lnTo>
                    <a:pt x="0" y="127"/>
                  </a:lnTo>
                  <a:lnTo>
                    <a:pt x="23" y="122"/>
                  </a:lnTo>
                  <a:lnTo>
                    <a:pt x="44" y="114"/>
                  </a:lnTo>
                  <a:lnTo>
                    <a:pt x="64" y="99"/>
                  </a:lnTo>
                  <a:lnTo>
                    <a:pt x="81" y="81"/>
                  </a:lnTo>
                  <a:lnTo>
                    <a:pt x="97" y="62"/>
                  </a:lnTo>
                  <a:lnTo>
                    <a:pt x="108" y="41"/>
                  </a:lnTo>
                  <a:lnTo>
                    <a:pt x="114" y="20"/>
                  </a:lnTo>
                  <a:lnTo>
                    <a:pt x="119" y="0"/>
                  </a:lnTo>
                  <a:lnTo>
                    <a:pt x="106" y="0"/>
                  </a:lnTo>
                  <a:lnTo>
                    <a:pt x="105" y="20"/>
                  </a:lnTo>
                  <a:lnTo>
                    <a:pt x="98" y="38"/>
                  </a:lnTo>
                  <a:lnTo>
                    <a:pt x="88" y="55"/>
                  </a:lnTo>
                  <a:lnTo>
                    <a:pt x="75" y="75"/>
                  </a:lnTo>
                  <a:lnTo>
                    <a:pt x="58" y="89"/>
                  </a:lnTo>
                  <a:lnTo>
                    <a:pt x="41" y="104"/>
                  </a:lnTo>
                  <a:lnTo>
                    <a:pt x="20" y="112"/>
                  </a:lnTo>
                  <a:lnTo>
                    <a:pt x="0" y="114"/>
                  </a:lnTo>
                  <a:lnTo>
                    <a:pt x="0" y="1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C" dirty="0"/>
            </a:p>
          </p:txBody>
        </p:sp>
        <p:sp>
          <p:nvSpPr>
            <p:cNvPr id="48" name="Freeform 42"/>
            <p:cNvSpPr>
              <a:spLocks/>
            </p:cNvSpPr>
            <p:nvPr/>
          </p:nvSpPr>
          <p:spPr bwMode="auto">
            <a:xfrm>
              <a:off x="3024" y="4178"/>
              <a:ext cx="2292" cy="13"/>
            </a:xfrm>
            <a:custGeom>
              <a:avLst/>
              <a:gdLst>
                <a:gd name="T0" fmla="*/ 0 w 2292"/>
                <a:gd name="T1" fmla="*/ 13 h 13"/>
                <a:gd name="T2" fmla="*/ 0 w 2292"/>
                <a:gd name="T3" fmla="*/ 13 h 13"/>
                <a:gd name="T4" fmla="*/ 2292 w 2292"/>
                <a:gd name="T5" fmla="*/ 13 h 13"/>
                <a:gd name="T6" fmla="*/ 2292 w 2292"/>
                <a:gd name="T7" fmla="*/ 0 h 13"/>
                <a:gd name="T8" fmla="*/ 0 w 2292"/>
                <a:gd name="T9" fmla="*/ 0 h 13"/>
                <a:gd name="T10" fmla="*/ 0 w 2292"/>
                <a:gd name="T11" fmla="*/ 0 h 13"/>
                <a:gd name="T12" fmla="*/ 0 w 2292"/>
                <a:gd name="T13" fmla="*/ 13 h 13"/>
                <a:gd name="T14" fmla="*/ 0 60000 65536"/>
                <a:gd name="T15" fmla="*/ 0 60000 65536"/>
                <a:gd name="T16" fmla="*/ 0 60000 65536"/>
                <a:gd name="T17" fmla="*/ 0 60000 65536"/>
                <a:gd name="T18" fmla="*/ 0 60000 65536"/>
                <a:gd name="T19" fmla="*/ 0 60000 65536"/>
                <a:gd name="T20" fmla="*/ 0 60000 65536"/>
                <a:gd name="T21" fmla="*/ 0 w 2292"/>
                <a:gd name="T22" fmla="*/ 0 h 13"/>
                <a:gd name="T23" fmla="*/ 2292 w 2292"/>
                <a:gd name="T24" fmla="*/ 13 h 1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92" h="13">
                  <a:moveTo>
                    <a:pt x="0" y="13"/>
                  </a:moveTo>
                  <a:lnTo>
                    <a:pt x="0" y="13"/>
                  </a:lnTo>
                  <a:lnTo>
                    <a:pt x="2292" y="13"/>
                  </a:lnTo>
                  <a:lnTo>
                    <a:pt x="2292" y="0"/>
                  </a:lnTo>
                  <a:lnTo>
                    <a:pt x="0" y="0"/>
                  </a:lnTo>
                  <a:lnTo>
                    <a:pt x="0"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C" dirty="0"/>
            </a:p>
          </p:txBody>
        </p:sp>
        <p:sp>
          <p:nvSpPr>
            <p:cNvPr id="49" name="Freeform 43"/>
            <p:cNvSpPr>
              <a:spLocks/>
            </p:cNvSpPr>
            <p:nvPr/>
          </p:nvSpPr>
          <p:spPr bwMode="auto">
            <a:xfrm>
              <a:off x="2878" y="4047"/>
              <a:ext cx="146" cy="144"/>
            </a:xfrm>
            <a:custGeom>
              <a:avLst/>
              <a:gdLst>
                <a:gd name="T0" fmla="*/ 0 w 146"/>
                <a:gd name="T1" fmla="*/ 0 h 144"/>
                <a:gd name="T2" fmla="*/ 0 w 146"/>
                <a:gd name="T3" fmla="*/ 0 h 144"/>
                <a:gd name="T4" fmla="*/ 5 w 146"/>
                <a:gd name="T5" fmla="*/ 32 h 144"/>
                <a:gd name="T6" fmla="*/ 16 w 146"/>
                <a:gd name="T7" fmla="*/ 61 h 144"/>
                <a:gd name="T8" fmla="*/ 30 w 146"/>
                <a:gd name="T9" fmla="*/ 87 h 144"/>
                <a:gd name="T10" fmla="*/ 52 w 146"/>
                <a:gd name="T11" fmla="*/ 108 h 144"/>
                <a:gd name="T12" fmla="*/ 75 w 146"/>
                <a:gd name="T13" fmla="*/ 123 h 144"/>
                <a:gd name="T14" fmla="*/ 97 w 146"/>
                <a:gd name="T15" fmla="*/ 134 h 144"/>
                <a:gd name="T16" fmla="*/ 124 w 146"/>
                <a:gd name="T17" fmla="*/ 140 h 144"/>
                <a:gd name="T18" fmla="*/ 146 w 146"/>
                <a:gd name="T19" fmla="*/ 144 h 144"/>
                <a:gd name="T20" fmla="*/ 146 w 146"/>
                <a:gd name="T21" fmla="*/ 131 h 144"/>
                <a:gd name="T22" fmla="*/ 124 w 146"/>
                <a:gd name="T23" fmla="*/ 131 h 144"/>
                <a:gd name="T24" fmla="*/ 101 w 146"/>
                <a:gd name="T25" fmla="*/ 124 h 144"/>
                <a:gd name="T26" fmla="*/ 79 w 146"/>
                <a:gd name="T27" fmla="*/ 113 h 144"/>
                <a:gd name="T28" fmla="*/ 58 w 146"/>
                <a:gd name="T29" fmla="*/ 98 h 144"/>
                <a:gd name="T30" fmla="*/ 40 w 146"/>
                <a:gd name="T31" fmla="*/ 81 h 144"/>
                <a:gd name="T32" fmla="*/ 25 w 146"/>
                <a:gd name="T33" fmla="*/ 58 h 144"/>
                <a:gd name="T34" fmla="*/ 15 w 146"/>
                <a:gd name="T35" fmla="*/ 32 h 144"/>
                <a:gd name="T36" fmla="*/ 13 w 146"/>
                <a:gd name="T37" fmla="*/ 0 h 144"/>
                <a:gd name="T38" fmla="*/ 13 w 146"/>
                <a:gd name="T39" fmla="*/ 0 h 144"/>
                <a:gd name="T40" fmla="*/ 0 w 146"/>
                <a:gd name="T41" fmla="*/ 0 h 14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46"/>
                <a:gd name="T64" fmla="*/ 0 h 144"/>
                <a:gd name="T65" fmla="*/ 146 w 146"/>
                <a:gd name="T66" fmla="*/ 144 h 14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46" h="144">
                  <a:moveTo>
                    <a:pt x="0" y="0"/>
                  </a:moveTo>
                  <a:lnTo>
                    <a:pt x="0" y="0"/>
                  </a:lnTo>
                  <a:lnTo>
                    <a:pt x="5" y="32"/>
                  </a:lnTo>
                  <a:lnTo>
                    <a:pt x="16" y="61"/>
                  </a:lnTo>
                  <a:lnTo>
                    <a:pt x="30" y="87"/>
                  </a:lnTo>
                  <a:lnTo>
                    <a:pt x="52" y="108"/>
                  </a:lnTo>
                  <a:lnTo>
                    <a:pt x="75" y="123"/>
                  </a:lnTo>
                  <a:lnTo>
                    <a:pt x="97" y="134"/>
                  </a:lnTo>
                  <a:lnTo>
                    <a:pt x="124" y="140"/>
                  </a:lnTo>
                  <a:lnTo>
                    <a:pt x="146" y="144"/>
                  </a:lnTo>
                  <a:lnTo>
                    <a:pt x="146" y="131"/>
                  </a:lnTo>
                  <a:lnTo>
                    <a:pt x="124" y="131"/>
                  </a:lnTo>
                  <a:lnTo>
                    <a:pt x="101" y="124"/>
                  </a:lnTo>
                  <a:lnTo>
                    <a:pt x="79" y="113"/>
                  </a:lnTo>
                  <a:lnTo>
                    <a:pt x="58" y="98"/>
                  </a:lnTo>
                  <a:lnTo>
                    <a:pt x="40" y="81"/>
                  </a:lnTo>
                  <a:lnTo>
                    <a:pt x="25" y="58"/>
                  </a:lnTo>
                  <a:lnTo>
                    <a:pt x="15" y="32"/>
                  </a:lnTo>
                  <a:lnTo>
                    <a:pt x="13"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C" dirty="0"/>
            </a:p>
          </p:txBody>
        </p:sp>
        <p:sp>
          <p:nvSpPr>
            <p:cNvPr id="50" name="Freeform 44"/>
            <p:cNvSpPr>
              <a:spLocks/>
            </p:cNvSpPr>
            <p:nvPr/>
          </p:nvSpPr>
          <p:spPr bwMode="auto">
            <a:xfrm>
              <a:off x="2791" y="2109"/>
              <a:ext cx="73" cy="71"/>
            </a:xfrm>
            <a:custGeom>
              <a:avLst/>
              <a:gdLst>
                <a:gd name="T0" fmla="*/ 73 w 73"/>
                <a:gd name="T1" fmla="*/ 26 h 71"/>
                <a:gd name="T2" fmla="*/ 73 w 73"/>
                <a:gd name="T3" fmla="*/ 19 h 71"/>
                <a:gd name="T4" fmla="*/ 72 w 73"/>
                <a:gd name="T5" fmla="*/ 15 h 71"/>
                <a:gd name="T6" fmla="*/ 67 w 73"/>
                <a:gd name="T7" fmla="*/ 10 h 71"/>
                <a:gd name="T8" fmla="*/ 61 w 73"/>
                <a:gd name="T9" fmla="*/ 5 h 71"/>
                <a:gd name="T10" fmla="*/ 53 w 73"/>
                <a:gd name="T11" fmla="*/ 2 h 71"/>
                <a:gd name="T12" fmla="*/ 44 w 73"/>
                <a:gd name="T13" fmla="*/ 0 h 71"/>
                <a:gd name="T14" fmla="*/ 34 w 73"/>
                <a:gd name="T15" fmla="*/ 0 h 71"/>
                <a:gd name="T16" fmla="*/ 23 w 73"/>
                <a:gd name="T17" fmla="*/ 3 h 71"/>
                <a:gd name="T18" fmla="*/ 14 w 73"/>
                <a:gd name="T19" fmla="*/ 10 h 71"/>
                <a:gd name="T20" fmla="*/ 6 w 73"/>
                <a:gd name="T21" fmla="*/ 18 h 71"/>
                <a:gd name="T22" fmla="*/ 1 w 73"/>
                <a:gd name="T23" fmla="*/ 29 h 71"/>
                <a:gd name="T24" fmla="*/ 0 w 73"/>
                <a:gd name="T25" fmla="*/ 40 h 71"/>
                <a:gd name="T26" fmla="*/ 1 w 73"/>
                <a:gd name="T27" fmla="*/ 52 h 71"/>
                <a:gd name="T28" fmla="*/ 8 w 73"/>
                <a:gd name="T29" fmla="*/ 62 h 71"/>
                <a:gd name="T30" fmla="*/ 17 w 73"/>
                <a:gd name="T31" fmla="*/ 68 h 71"/>
                <a:gd name="T32" fmla="*/ 33 w 73"/>
                <a:gd name="T33" fmla="*/ 71 h 71"/>
                <a:gd name="T34" fmla="*/ 53 w 73"/>
                <a:gd name="T35" fmla="*/ 68 h 71"/>
                <a:gd name="T36" fmla="*/ 53 w 73"/>
                <a:gd name="T37" fmla="*/ 58 h 71"/>
                <a:gd name="T38" fmla="*/ 44 w 73"/>
                <a:gd name="T39" fmla="*/ 49 h 71"/>
                <a:gd name="T40" fmla="*/ 39 w 73"/>
                <a:gd name="T41" fmla="*/ 44 h 71"/>
                <a:gd name="T42" fmla="*/ 37 w 73"/>
                <a:gd name="T43" fmla="*/ 39 h 71"/>
                <a:gd name="T44" fmla="*/ 36 w 73"/>
                <a:gd name="T45" fmla="*/ 29 h 71"/>
                <a:gd name="T46" fmla="*/ 39 w 73"/>
                <a:gd name="T47" fmla="*/ 23 h 71"/>
                <a:gd name="T48" fmla="*/ 51 w 73"/>
                <a:gd name="T49" fmla="*/ 24 h 71"/>
                <a:gd name="T50" fmla="*/ 66 w 73"/>
                <a:gd name="T51" fmla="*/ 31 h 71"/>
                <a:gd name="T52" fmla="*/ 72 w 73"/>
                <a:gd name="T53" fmla="*/ 29 h 71"/>
                <a:gd name="T54" fmla="*/ 73 w 73"/>
                <a:gd name="T55" fmla="*/ 28 h 71"/>
                <a:gd name="T56" fmla="*/ 73 w 73"/>
                <a:gd name="T57" fmla="*/ 26 h 7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73"/>
                <a:gd name="T88" fmla="*/ 0 h 71"/>
                <a:gd name="T89" fmla="*/ 73 w 73"/>
                <a:gd name="T90" fmla="*/ 71 h 71"/>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73" h="71">
                  <a:moveTo>
                    <a:pt x="73" y="26"/>
                  </a:moveTo>
                  <a:lnTo>
                    <a:pt x="73" y="19"/>
                  </a:lnTo>
                  <a:lnTo>
                    <a:pt x="72" y="15"/>
                  </a:lnTo>
                  <a:lnTo>
                    <a:pt x="67" y="10"/>
                  </a:lnTo>
                  <a:lnTo>
                    <a:pt x="61" y="5"/>
                  </a:lnTo>
                  <a:lnTo>
                    <a:pt x="53" y="2"/>
                  </a:lnTo>
                  <a:lnTo>
                    <a:pt x="44" y="0"/>
                  </a:lnTo>
                  <a:lnTo>
                    <a:pt x="34" y="0"/>
                  </a:lnTo>
                  <a:lnTo>
                    <a:pt x="23" y="3"/>
                  </a:lnTo>
                  <a:lnTo>
                    <a:pt x="14" y="10"/>
                  </a:lnTo>
                  <a:lnTo>
                    <a:pt x="6" y="18"/>
                  </a:lnTo>
                  <a:lnTo>
                    <a:pt x="1" y="29"/>
                  </a:lnTo>
                  <a:lnTo>
                    <a:pt x="0" y="40"/>
                  </a:lnTo>
                  <a:lnTo>
                    <a:pt x="1" y="52"/>
                  </a:lnTo>
                  <a:lnTo>
                    <a:pt x="8" y="62"/>
                  </a:lnTo>
                  <a:lnTo>
                    <a:pt x="17" y="68"/>
                  </a:lnTo>
                  <a:lnTo>
                    <a:pt x="33" y="71"/>
                  </a:lnTo>
                  <a:lnTo>
                    <a:pt x="53" y="68"/>
                  </a:lnTo>
                  <a:lnTo>
                    <a:pt x="53" y="58"/>
                  </a:lnTo>
                  <a:lnTo>
                    <a:pt x="44" y="49"/>
                  </a:lnTo>
                  <a:lnTo>
                    <a:pt x="39" y="44"/>
                  </a:lnTo>
                  <a:lnTo>
                    <a:pt x="37" y="39"/>
                  </a:lnTo>
                  <a:lnTo>
                    <a:pt x="36" y="29"/>
                  </a:lnTo>
                  <a:lnTo>
                    <a:pt x="39" y="23"/>
                  </a:lnTo>
                  <a:lnTo>
                    <a:pt x="51" y="24"/>
                  </a:lnTo>
                  <a:lnTo>
                    <a:pt x="66" y="31"/>
                  </a:lnTo>
                  <a:lnTo>
                    <a:pt x="72" y="29"/>
                  </a:lnTo>
                  <a:lnTo>
                    <a:pt x="73" y="28"/>
                  </a:lnTo>
                  <a:lnTo>
                    <a:pt x="73"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C" dirty="0"/>
            </a:p>
          </p:txBody>
        </p:sp>
        <p:sp>
          <p:nvSpPr>
            <p:cNvPr id="51" name="Freeform 45"/>
            <p:cNvSpPr>
              <a:spLocks/>
            </p:cNvSpPr>
            <p:nvPr/>
          </p:nvSpPr>
          <p:spPr bwMode="auto">
            <a:xfrm>
              <a:off x="2791" y="2853"/>
              <a:ext cx="73" cy="71"/>
            </a:xfrm>
            <a:custGeom>
              <a:avLst/>
              <a:gdLst>
                <a:gd name="T0" fmla="*/ 73 w 73"/>
                <a:gd name="T1" fmla="*/ 28 h 71"/>
                <a:gd name="T2" fmla="*/ 73 w 73"/>
                <a:gd name="T3" fmla="*/ 21 h 71"/>
                <a:gd name="T4" fmla="*/ 72 w 73"/>
                <a:gd name="T5" fmla="*/ 15 h 71"/>
                <a:gd name="T6" fmla="*/ 67 w 73"/>
                <a:gd name="T7" fmla="*/ 10 h 71"/>
                <a:gd name="T8" fmla="*/ 61 w 73"/>
                <a:gd name="T9" fmla="*/ 5 h 71"/>
                <a:gd name="T10" fmla="*/ 53 w 73"/>
                <a:gd name="T11" fmla="*/ 2 h 71"/>
                <a:gd name="T12" fmla="*/ 44 w 73"/>
                <a:gd name="T13" fmla="*/ 0 h 71"/>
                <a:gd name="T14" fmla="*/ 34 w 73"/>
                <a:gd name="T15" fmla="*/ 0 h 71"/>
                <a:gd name="T16" fmla="*/ 23 w 73"/>
                <a:gd name="T17" fmla="*/ 3 h 71"/>
                <a:gd name="T18" fmla="*/ 14 w 73"/>
                <a:gd name="T19" fmla="*/ 10 h 71"/>
                <a:gd name="T20" fmla="*/ 6 w 73"/>
                <a:gd name="T21" fmla="*/ 18 h 71"/>
                <a:gd name="T22" fmla="*/ 1 w 73"/>
                <a:gd name="T23" fmla="*/ 29 h 71"/>
                <a:gd name="T24" fmla="*/ 0 w 73"/>
                <a:gd name="T25" fmla="*/ 40 h 71"/>
                <a:gd name="T26" fmla="*/ 1 w 73"/>
                <a:gd name="T27" fmla="*/ 52 h 71"/>
                <a:gd name="T28" fmla="*/ 8 w 73"/>
                <a:gd name="T29" fmla="*/ 62 h 71"/>
                <a:gd name="T30" fmla="*/ 17 w 73"/>
                <a:gd name="T31" fmla="*/ 68 h 71"/>
                <a:gd name="T32" fmla="*/ 33 w 73"/>
                <a:gd name="T33" fmla="*/ 71 h 71"/>
                <a:gd name="T34" fmla="*/ 53 w 73"/>
                <a:gd name="T35" fmla="*/ 68 h 71"/>
                <a:gd name="T36" fmla="*/ 53 w 73"/>
                <a:gd name="T37" fmla="*/ 60 h 71"/>
                <a:gd name="T38" fmla="*/ 44 w 73"/>
                <a:gd name="T39" fmla="*/ 50 h 71"/>
                <a:gd name="T40" fmla="*/ 39 w 73"/>
                <a:gd name="T41" fmla="*/ 45 h 71"/>
                <a:gd name="T42" fmla="*/ 37 w 73"/>
                <a:gd name="T43" fmla="*/ 40 h 71"/>
                <a:gd name="T44" fmla="*/ 36 w 73"/>
                <a:gd name="T45" fmla="*/ 31 h 71"/>
                <a:gd name="T46" fmla="*/ 39 w 73"/>
                <a:gd name="T47" fmla="*/ 23 h 71"/>
                <a:gd name="T48" fmla="*/ 51 w 73"/>
                <a:gd name="T49" fmla="*/ 26 h 71"/>
                <a:gd name="T50" fmla="*/ 66 w 73"/>
                <a:gd name="T51" fmla="*/ 31 h 71"/>
                <a:gd name="T52" fmla="*/ 72 w 73"/>
                <a:gd name="T53" fmla="*/ 31 h 71"/>
                <a:gd name="T54" fmla="*/ 73 w 73"/>
                <a:gd name="T55" fmla="*/ 29 h 71"/>
                <a:gd name="T56" fmla="*/ 73 w 73"/>
                <a:gd name="T57" fmla="*/ 28 h 7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73"/>
                <a:gd name="T88" fmla="*/ 0 h 71"/>
                <a:gd name="T89" fmla="*/ 73 w 73"/>
                <a:gd name="T90" fmla="*/ 71 h 71"/>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73" h="71">
                  <a:moveTo>
                    <a:pt x="73" y="28"/>
                  </a:moveTo>
                  <a:lnTo>
                    <a:pt x="73" y="21"/>
                  </a:lnTo>
                  <a:lnTo>
                    <a:pt x="72" y="15"/>
                  </a:lnTo>
                  <a:lnTo>
                    <a:pt x="67" y="10"/>
                  </a:lnTo>
                  <a:lnTo>
                    <a:pt x="61" y="5"/>
                  </a:lnTo>
                  <a:lnTo>
                    <a:pt x="53" y="2"/>
                  </a:lnTo>
                  <a:lnTo>
                    <a:pt x="44" y="0"/>
                  </a:lnTo>
                  <a:lnTo>
                    <a:pt x="34" y="0"/>
                  </a:lnTo>
                  <a:lnTo>
                    <a:pt x="23" y="3"/>
                  </a:lnTo>
                  <a:lnTo>
                    <a:pt x="14" y="10"/>
                  </a:lnTo>
                  <a:lnTo>
                    <a:pt x="6" y="18"/>
                  </a:lnTo>
                  <a:lnTo>
                    <a:pt x="1" y="29"/>
                  </a:lnTo>
                  <a:lnTo>
                    <a:pt x="0" y="40"/>
                  </a:lnTo>
                  <a:lnTo>
                    <a:pt x="1" y="52"/>
                  </a:lnTo>
                  <a:lnTo>
                    <a:pt x="8" y="62"/>
                  </a:lnTo>
                  <a:lnTo>
                    <a:pt x="17" y="68"/>
                  </a:lnTo>
                  <a:lnTo>
                    <a:pt x="33" y="71"/>
                  </a:lnTo>
                  <a:lnTo>
                    <a:pt x="53" y="68"/>
                  </a:lnTo>
                  <a:lnTo>
                    <a:pt x="53" y="60"/>
                  </a:lnTo>
                  <a:lnTo>
                    <a:pt x="44" y="50"/>
                  </a:lnTo>
                  <a:lnTo>
                    <a:pt x="39" y="45"/>
                  </a:lnTo>
                  <a:lnTo>
                    <a:pt x="37" y="40"/>
                  </a:lnTo>
                  <a:lnTo>
                    <a:pt x="36" y="31"/>
                  </a:lnTo>
                  <a:lnTo>
                    <a:pt x="39" y="23"/>
                  </a:lnTo>
                  <a:lnTo>
                    <a:pt x="51" y="26"/>
                  </a:lnTo>
                  <a:lnTo>
                    <a:pt x="66" y="31"/>
                  </a:lnTo>
                  <a:lnTo>
                    <a:pt x="72" y="31"/>
                  </a:lnTo>
                  <a:lnTo>
                    <a:pt x="73" y="29"/>
                  </a:lnTo>
                  <a:lnTo>
                    <a:pt x="73" y="2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C" dirty="0"/>
            </a:p>
          </p:txBody>
        </p:sp>
        <p:sp>
          <p:nvSpPr>
            <p:cNvPr id="52" name="Freeform 46"/>
            <p:cNvSpPr>
              <a:spLocks/>
            </p:cNvSpPr>
            <p:nvPr/>
          </p:nvSpPr>
          <p:spPr bwMode="auto">
            <a:xfrm>
              <a:off x="2791" y="616"/>
              <a:ext cx="73" cy="73"/>
            </a:xfrm>
            <a:custGeom>
              <a:avLst/>
              <a:gdLst>
                <a:gd name="T0" fmla="*/ 73 w 73"/>
                <a:gd name="T1" fmla="*/ 28 h 73"/>
                <a:gd name="T2" fmla="*/ 73 w 73"/>
                <a:gd name="T3" fmla="*/ 21 h 73"/>
                <a:gd name="T4" fmla="*/ 72 w 73"/>
                <a:gd name="T5" fmla="*/ 16 h 73"/>
                <a:gd name="T6" fmla="*/ 67 w 73"/>
                <a:gd name="T7" fmla="*/ 10 h 73"/>
                <a:gd name="T8" fmla="*/ 61 w 73"/>
                <a:gd name="T9" fmla="*/ 5 h 73"/>
                <a:gd name="T10" fmla="*/ 53 w 73"/>
                <a:gd name="T11" fmla="*/ 2 h 73"/>
                <a:gd name="T12" fmla="*/ 44 w 73"/>
                <a:gd name="T13" fmla="*/ 0 h 73"/>
                <a:gd name="T14" fmla="*/ 34 w 73"/>
                <a:gd name="T15" fmla="*/ 0 h 73"/>
                <a:gd name="T16" fmla="*/ 23 w 73"/>
                <a:gd name="T17" fmla="*/ 3 h 73"/>
                <a:gd name="T18" fmla="*/ 14 w 73"/>
                <a:gd name="T19" fmla="*/ 10 h 73"/>
                <a:gd name="T20" fmla="*/ 6 w 73"/>
                <a:gd name="T21" fmla="*/ 20 h 73"/>
                <a:gd name="T22" fmla="*/ 1 w 73"/>
                <a:gd name="T23" fmla="*/ 31 h 73"/>
                <a:gd name="T24" fmla="*/ 0 w 73"/>
                <a:gd name="T25" fmla="*/ 42 h 73"/>
                <a:gd name="T26" fmla="*/ 1 w 73"/>
                <a:gd name="T27" fmla="*/ 54 h 73"/>
                <a:gd name="T28" fmla="*/ 8 w 73"/>
                <a:gd name="T29" fmla="*/ 63 h 73"/>
                <a:gd name="T30" fmla="*/ 17 w 73"/>
                <a:gd name="T31" fmla="*/ 70 h 73"/>
                <a:gd name="T32" fmla="*/ 33 w 73"/>
                <a:gd name="T33" fmla="*/ 73 h 73"/>
                <a:gd name="T34" fmla="*/ 53 w 73"/>
                <a:gd name="T35" fmla="*/ 70 h 73"/>
                <a:gd name="T36" fmla="*/ 53 w 73"/>
                <a:gd name="T37" fmla="*/ 60 h 73"/>
                <a:gd name="T38" fmla="*/ 44 w 73"/>
                <a:gd name="T39" fmla="*/ 50 h 73"/>
                <a:gd name="T40" fmla="*/ 39 w 73"/>
                <a:gd name="T41" fmla="*/ 46 h 73"/>
                <a:gd name="T42" fmla="*/ 37 w 73"/>
                <a:gd name="T43" fmla="*/ 41 h 73"/>
                <a:gd name="T44" fmla="*/ 36 w 73"/>
                <a:gd name="T45" fmla="*/ 31 h 73"/>
                <a:gd name="T46" fmla="*/ 39 w 73"/>
                <a:gd name="T47" fmla="*/ 24 h 73"/>
                <a:gd name="T48" fmla="*/ 51 w 73"/>
                <a:gd name="T49" fmla="*/ 26 h 73"/>
                <a:gd name="T50" fmla="*/ 66 w 73"/>
                <a:gd name="T51" fmla="*/ 33 h 73"/>
                <a:gd name="T52" fmla="*/ 72 w 73"/>
                <a:gd name="T53" fmla="*/ 31 h 73"/>
                <a:gd name="T54" fmla="*/ 73 w 73"/>
                <a:gd name="T55" fmla="*/ 29 h 73"/>
                <a:gd name="T56" fmla="*/ 73 w 73"/>
                <a:gd name="T57" fmla="*/ 28 h 7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73"/>
                <a:gd name="T88" fmla="*/ 0 h 73"/>
                <a:gd name="T89" fmla="*/ 73 w 73"/>
                <a:gd name="T90" fmla="*/ 73 h 7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73" h="73">
                  <a:moveTo>
                    <a:pt x="73" y="28"/>
                  </a:moveTo>
                  <a:lnTo>
                    <a:pt x="73" y="21"/>
                  </a:lnTo>
                  <a:lnTo>
                    <a:pt x="72" y="16"/>
                  </a:lnTo>
                  <a:lnTo>
                    <a:pt x="67" y="10"/>
                  </a:lnTo>
                  <a:lnTo>
                    <a:pt x="61" y="5"/>
                  </a:lnTo>
                  <a:lnTo>
                    <a:pt x="53" y="2"/>
                  </a:lnTo>
                  <a:lnTo>
                    <a:pt x="44" y="0"/>
                  </a:lnTo>
                  <a:lnTo>
                    <a:pt x="34" y="0"/>
                  </a:lnTo>
                  <a:lnTo>
                    <a:pt x="23" y="3"/>
                  </a:lnTo>
                  <a:lnTo>
                    <a:pt x="14" y="10"/>
                  </a:lnTo>
                  <a:lnTo>
                    <a:pt x="6" y="20"/>
                  </a:lnTo>
                  <a:lnTo>
                    <a:pt x="1" y="31"/>
                  </a:lnTo>
                  <a:lnTo>
                    <a:pt x="0" y="42"/>
                  </a:lnTo>
                  <a:lnTo>
                    <a:pt x="1" y="54"/>
                  </a:lnTo>
                  <a:lnTo>
                    <a:pt x="8" y="63"/>
                  </a:lnTo>
                  <a:lnTo>
                    <a:pt x="17" y="70"/>
                  </a:lnTo>
                  <a:lnTo>
                    <a:pt x="33" y="73"/>
                  </a:lnTo>
                  <a:lnTo>
                    <a:pt x="53" y="70"/>
                  </a:lnTo>
                  <a:lnTo>
                    <a:pt x="53" y="60"/>
                  </a:lnTo>
                  <a:lnTo>
                    <a:pt x="44" y="50"/>
                  </a:lnTo>
                  <a:lnTo>
                    <a:pt x="39" y="46"/>
                  </a:lnTo>
                  <a:lnTo>
                    <a:pt x="37" y="41"/>
                  </a:lnTo>
                  <a:lnTo>
                    <a:pt x="36" y="31"/>
                  </a:lnTo>
                  <a:lnTo>
                    <a:pt x="39" y="24"/>
                  </a:lnTo>
                  <a:lnTo>
                    <a:pt x="51" y="26"/>
                  </a:lnTo>
                  <a:lnTo>
                    <a:pt x="66" y="33"/>
                  </a:lnTo>
                  <a:lnTo>
                    <a:pt x="72" y="31"/>
                  </a:lnTo>
                  <a:lnTo>
                    <a:pt x="73" y="29"/>
                  </a:lnTo>
                  <a:lnTo>
                    <a:pt x="73" y="2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C" dirty="0"/>
            </a:p>
          </p:txBody>
        </p:sp>
        <p:sp>
          <p:nvSpPr>
            <p:cNvPr id="53" name="Freeform 47"/>
            <p:cNvSpPr>
              <a:spLocks/>
            </p:cNvSpPr>
            <p:nvPr/>
          </p:nvSpPr>
          <p:spPr bwMode="auto">
            <a:xfrm>
              <a:off x="2791" y="3599"/>
              <a:ext cx="73" cy="71"/>
            </a:xfrm>
            <a:custGeom>
              <a:avLst/>
              <a:gdLst>
                <a:gd name="T0" fmla="*/ 73 w 73"/>
                <a:gd name="T1" fmla="*/ 27 h 71"/>
                <a:gd name="T2" fmla="*/ 73 w 73"/>
                <a:gd name="T3" fmla="*/ 21 h 71"/>
                <a:gd name="T4" fmla="*/ 72 w 73"/>
                <a:gd name="T5" fmla="*/ 14 h 71"/>
                <a:gd name="T6" fmla="*/ 67 w 73"/>
                <a:gd name="T7" fmla="*/ 9 h 71"/>
                <a:gd name="T8" fmla="*/ 61 w 73"/>
                <a:gd name="T9" fmla="*/ 5 h 71"/>
                <a:gd name="T10" fmla="*/ 53 w 73"/>
                <a:gd name="T11" fmla="*/ 1 h 71"/>
                <a:gd name="T12" fmla="*/ 44 w 73"/>
                <a:gd name="T13" fmla="*/ 0 h 71"/>
                <a:gd name="T14" fmla="*/ 34 w 73"/>
                <a:gd name="T15" fmla="*/ 0 h 71"/>
                <a:gd name="T16" fmla="*/ 23 w 73"/>
                <a:gd name="T17" fmla="*/ 3 h 71"/>
                <a:gd name="T18" fmla="*/ 14 w 73"/>
                <a:gd name="T19" fmla="*/ 9 h 71"/>
                <a:gd name="T20" fmla="*/ 6 w 73"/>
                <a:gd name="T21" fmla="*/ 17 h 71"/>
                <a:gd name="T22" fmla="*/ 1 w 73"/>
                <a:gd name="T23" fmla="*/ 29 h 71"/>
                <a:gd name="T24" fmla="*/ 0 w 73"/>
                <a:gd name="T25" fmla="*/ 40 h 71"/>
                <a:gd name="T26" fmla="*/ 1 w 73"/>
                <a:gd name="T27" fmla="*/ 51 h 71"/>
                <a:gd name="T28" fmla="*/ 8 w 73"/>
                <a:gd name="T29" fmla="*/ 61 h 71"/>
                <a:gd name="T30" fmla="*/ 17 w 73"/>
                <a:gd name="T31" fmla="*/ 68 h 71"/>
                <a:gd name="T32" fmla="*/ 33 w 73"/>
                <a:gd name="T33" fmla="*/ 71 h 71"/>
                <a:gd name="T34" fmla="*/ 53 w 73"/>
                <a:gd name="T35" fmla="*/ 68 h 71"/>
                <a:gd name="T36" fmla="*/ 53 w 73"/>
                <a:gd name="T37" fmla="*/ 59 h 71"/>
                <a:gd name="T38" fmla="*/ 44 w 73"/>
                <a:gd name="T39" fmla="*/ 50 h 71"/>
                <a:gd name="T40" fmla="*/ 39 w 73"/>
                <a:gd name="T41" fmla="*/ 45 h 71"/>
                <a:gd name="T42" fmla="*/ 37 w 73"/>
                <a:gd name="T43" fmla="*/ 40 h 71"/>
                <a:gd name="T44" fmla="*/ 36 w 73"/>
                <a:gd name="T45" fmla="*/ 30 h 71"/>
                <a:gd name="T46" fmla="*/ 39 w 73"/>
                <a:gd name="T47" fmla="*/ 22 h 71"/>
                <a:gd name="T48" fmla="*/ 51 w 73"/>
                <a:gd name="T49" fmla="*/ 26 h 71"/>
                <a:gd name="T50" fmla="*/ 66 w 73"/>
                <a:gd name="T51" fmla="*/ 30 h 71"/>
                <a:gd name="T52" fmla="*/ 72 w 73"/>
                <a:gd name="T53" fmla="*/ 30 h 71"/>
                <a:gd name="T54" fmla="*/ 73 w 73"/>
                <a:gd name="T55" fmla="*/ 29 h 71"/>
                <a:gd name="T56" fmla="*/ 73 w 73"/>
                <a:gd name="T57" fmla="*/ 27 h 7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73"/>
                <a:gd name="T88" fmla="*/ 0 h 71"/>
                <a:gd name="T89" fmla="*/ 73 w 73"/>
                <a:gd name="T90" fmla="*/ 71 h 71"/>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73" h="71">
                  <a:moveTo>
                    <a:pt x="73" y="27"/>
                  </a:moveTo>
                  <a:lnTo>
                    <a:pt x="73" y="21"/>
                  </a:lnTo>
                  <a:lnTo>
                    <a:pt x="72" y="14"/>
                  </a:lnTo>
                  <a:lnTo>
                    <a:pt x="67" y="9"/>
                  </a:lnTo>
                  <a:lnTo>
                    <a:pt x="61" y="5"/>
                  </a:lnTo>
                  <a:lnTo>
                    <a:pt x="53" y="1"/>
                  </a:lnTo>
                  <a:lnTo>
                    <a:pt x="44" y="0"/>
                  </a:lnTo>
                  <a:lnTo>
                    <a:pt x="34" y="0"/>
                  </a:lnTo>
                  <a:lnTo>
                    <a:pt x="23" y="3"/>
                  </a:lnTo>
                  <a:lnTo>
                    <a:pt x="14" y="9"/>
                  </a:lnTo>
                  <a:lnTo>
                    <a:pt x="6" y="17"/>
                  </a:lnTo>
                  <a:lnTo>
                    <a:pt x="1" y="29"/>
                  </a:lnTo>
                  <a:lnTo>
                    <a:pt x="0" y="40"/>
                  </a:lnTo>
                  <a:lnTo>
                    <a:pt x="1" y="51"/>
                  </a:lnTo>
                  <a:lnTo>
                    <a:pt x="8" y="61"/>
                  </a:lnTo>
                  <a:lnTo>
                    <a:pt x="17" y="68"/>
                  </a:lnTo>
                  <a:lnTo>
                    <a:pt x="33" y="71"/>
                  </a:lnTo>
                  <a:lnTo>
                    <a:pt x="53" y="68"/>
                  </a:lnTo>
                  <a:lnTo>
                    <a:pt x="53" y="59"/>
                  </a:lnTo>
                  <a:lnTo>
                    <a:pt x="44" y="50"/>
                  </a:lnTo>
                  <a:lnTo>
                    <a:pt x="39" y="45"/>
                  </a:lnTo>
                  <a:lnTo>
                    <a:pt x="37" y="40"/>
                  </a:lnTo>
                  <a:lnTo>
                    <a:pt x="36" y="30"/>
                  </a:lnTo>
                  <a:lnTo>
                    <a:pt x="39" y="22"/>
                  </a:lnTo>
                  <a:lnTo>
                    <a:pt x="51" y="26"/>
                  </a:lnTo>
                  <a:lnTo>
                    <a:pt x="66" y="30"/>
                  </a:lnTo>
                  <a:lnTo>
                    <a:pt x="72" y="30"/>
                  </a:lnTo>
                  <a:lnTo>
                    <a:pt x="73" y="29"/>
                  </a:lnTo>
                  <a:lnTo>
                    <a:pt x="73" y="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C" dirty="0"/>
            </a:p>
          </p:txBody>
        </p:sp>
        <p:sp>
          <p:nvSpPr>
            <p:cNvPr id="54" name="Freeform 48"/>
            <p:cNvSpPr>
              <a:spLocks/>
            </p:cNvSpPr>
            <p:nvPr/>
          </p:nvSpPr>
          <p:spPr bwMode="auto">
            <a:xfrm>
              <a:off x="5425" y="3997"/>
              <a:ext cx="74" cy="35"/>
            </a:xfrm>
            <a:custGeom>
              <a:avLst/>
              <a:gdLst>
                <a:gd name="T0" fmla="*/ 74 w 74"/>
                <a:gd name="T1" fmla="*/ 0 h 35"/>
                <a:gd name="T2" fmla="*/ 74 w 74"/>
                <a:gd name="T3" fmla="*/ 0 h 35"/>
                <a:gd name="T4" fmla="*/ 61 w 74"/>
                <a:gd name="T5" fmla="*/ 1 h 35"/>
                <a:gd name="T6" fmla="*/ 52 w 74"/>
                <a:gd name="T7" fmla="*/ 4 h 35"/>
                <a:gd name="T8" fmla="*/ 41 w 74"/>
                <a:gd name="T9" fmla="*/ 6 h 35"/>
                <a:gd name="T10" fmla="*/ 32 w 74"/>
                <a:gd name="T11" fmla="*/ 9 h 35"/>
                <a:gd name="T12" fmla="*/ 24 w 74"/>
                <a:gd name="T13" fmla="*/ 12 h 35"/>
                <a:gd name="T14" fmla="*/ 16 w 74"/>
                <a:gd name="T15" fmla="*/ 16 h 35"/>
                <a:gd name="T16" fmla="*/ 7 w 74"/>
                <a:gd name="T17" fmla="*/ 21 h 35"/>
                <a:gd name="T18" fmla="*/ 0 w 74"/>
                <a:gd name="T19" fmla="*/ 29 h 35"/>
                <a:gd name="T20" fmla="*/ 7 w 74"/>
                <a:gd name="T21" fmla="*/ 35 h 35"/>
                <a:gd name="T22" fmla="*/ 13 w 74"/>
                <a:gd name="T23" fmla="*/ 30 h 35"/>
                <a:gd name="T24" fmla="*/ 19 w 74"/>
                <a:gd name="T25" fmla="*/ 25 h 35"/>
                <a:gd name="T26" fmla="*/ 27 w 74"/>
                <a:gd name="T27" fmla="*/ 22 h 35"/>
                <a:gd name="T28" fmla="*/ 35 w 74"/>
                <a:gd name="T29" fmla="*/ 19 h 35"/>
                <a:gd name="T30" fmla="*/ 41 w 74"/>
                <a:gd name="T31" fmla="*/ 16 h 35"/>
                <a:gd name="T32" fmla="*/ 52 w 74"/>
                <a:gd name="T33" fmla="*/ 14 h 35"/>
                <a:gd name="T34" fmla="*/ 61 w 74"/>
                <a:gd name="T35" fmla="*/ 11 h 35"/>
                <a:gd name="T36" fmla="*/ 74 w 74"/>
                <a:gd name="T37" fmla="*/ 9 h 35"/>
                <a:gd name="T38" fmla="*/ 74 w 74"/>
                <a:gd name="T39" fmla="*/ 9 h 35"/>
                <a:gd name="T40" fmla="*/ 74 w 74"/>
                <a:gd name="T41" fmla="*/ 0 h 3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4"/>
                <a:gd name="T64" fmla="*/ 0 h 35"/>
                <a:gd name="T65" fmla="*/ 74 w 74"/>
                <a:gd name="T66" fmla="*/ 35 h 3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4" h="35">
                  <a:moveTo>
                    <a:pt x="74" y="0"/>
                  </a:moveTo>
                  <a:lnTo>
                    <a:pt x="74" y="0"/>
                  </a:lnTo>
                  <a:lnTo>
                    <a:pt x="61" y="1"/>
                  </a:lnTo>
                  <a:lnTo>
                    <a:pt x="52" y="4"/>
                  </a:lnTo>
                  <a:lnTo>
                    <a:pt x="41" y="6"/>
                  </a:lnTo>
                  <a:lnTo>
                    <a:pt x="32" y="9"/>
                  </a:lnTo>
                  <a:lnTo>
                    <a:pt x="24" y="12"/>
                  </a:lnTo>
                  <a:lnTo>
                    <a:pt x="16" y="16"/>
                  </a:lnTo>
                  <a:lnTo>
                    <a:pt x="7" y="21"/>
                  </a:lnTo>
                  <a:lnTo>
                    <a:pt x="0" y="29"/>
                  </a:lnTo>
                  <a:lnTo>
                    <a:pt x="7" y="35"/>
                  </a:lnTo>
                  <a:lnTo>
                    <a:pt x="13" y="30"/>
                  </a:lnTo>
                  <a:lnTo>
                    <a:pt x="19" y="25"/>
                  </a:lnTo>
                  <a:lnTo>
                    <a:pt x="27" y="22"/>
                  </a:lnTo>
                  <a:lnTo>
                    <a:pt x="35" y="19"/>
                  </a:lnTo>
                  <a:lnTo>
                    <a:pt x="41" y="16"/>
                  </a:lnTo>
                  <a:lnTo>
                    <a:pt x="52" y="14"/>
                  </a:lnTo>
                  <a:lnTo>
                    <a:pt x="61" y="11"/>
                  </a:lnTo>
                  <a:lnTo>
                    <a:pt x="74" y="9"/>
                  </a:lnTo>
                  <a:lnTo>
                    <a:pt x="7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C" dirty="0"/>
            </a:p>
          </p:txBody>
        </p:sp>
        <p:sp>
          <p:nvSpPr>
            <p:cNvPr id="55" name="Freeform 49"/>
            <p:cNvSpPr>
              <a:spLocks/>
            </p:cNvSpPr>
            <p:nvPr/>
          </p:nvSpPr>
          <p:spPr bwMode="auto">
            <a:xfrm>
              <a:off x="5499" y="3966"/>
              <a:ext cx="81" cy="40"/>
            </a:xfrm>
            <a:custGeom>
              <a:avLst/>
              <a:gdLst>
                <a:gd name="T0" fmla="*/ 69 w 81"/>
                <a:gd name="T1" fmla="*/ 0 h 40"/>
                <a:gd name="T2" fmla="*/ 69 w 81"/>
                <a:gd name="T3" fmla="*/ 0 h 40"/>
                <a:gd name="T4" fmla="*/ 69 w 81"/>
                <a:gd name="T5" fmla="*/ 8 h 40"/>
                <a:gd name="T6" fmla="*/ 64 w 81"/>
                <a:gd name="T7" fmla="*/ 13 h 40"/>
                <a:gd name="T8" fmla="*/ 58 w 81"/>
                <a:gd name="T9" fmla="*/ 18 h 40"/>
                <a:gd name="T10" fmla="*/ 48 w 81"/>
                <a:gd name="T11" fmla="*/ 21 h 40"/>
                <a:gd name="T12" fmla="*/ 37 w 81"/>
                <a:gd name="T13" fmla="*/ 24 h 40"/>
                <a:gd name="T14" fmla="*/ 25 w 81"/>
                <a:gd name="T15" fmla="*/ 26 h 40"/>
                <a:gd name="T16" fmla="*/ 12 w 81"/>
                <a:gd name="T17" fmla="*/ 29 h 40"/>
                <a:gd name="T18" fmla="*/ 0 w 81"/>
                <a:gd name="T19" fmla="*/ 31 h 40"/>
                <a:gd name="T20" fmla="*/ 0 w 81"/>
                <a:gd name="T21" fmla="*/ 40 h 40"/>
                <a:gd name="T22" fmla="*/ 12 w 81"/>
                <a:gd name="T23" fmla="*/ 39 h 40"/>
                <a:gd name="T24" fmla="*/ 25 w 81"/>
                <a:gd name="T25" fmla="*/ 35 h 40"/>
                <a:gd name="T26" fmla="*/ 37 w 81"/>
                <a:gd name="T27" fmla="*/ 34 h 40"/>
                <a:gd name="T28" fmla="*/ 51 w 81"/>
                <a:gd name="T29" fmla="*/ 31 h 40"/>
                <a:gd name="T30" fmla="*/ 61 w 81"/>
                <a:gd name="T31" fmla="*/ 27 h 40"/>
                <a:gd name="T32" fmla="*/ 70 w 81"/>
                <a:gd name="T33" fmla="*/ 19 h 40"/>
                <a:gd name="T34" fmla="*/ 78 w 81"/>
                <a:gd name="T35" fmla="*/ 11 h 40"/>
                <a:gd name="T36" fmla="*/ 81 w 81"/>
                <a:gd name="T37" fmla="*/ 0 h 40"/>
                <a:gd name="T38" fmla="*/ 81 w 81"/>
                <a:gd name="T39" fmla="*/ 0 h 40"/>
                <a:gd name="T40" fmla="*/ 69 w 81"/>
                <a:gd name="T41" fmla="*/ 0 h 4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1"/>
                <a:gd name="T64" fmla="*/ 0 h 40"/>
                <a:gd name="T65" fmla="*/ 81 w 81"/>
                <a:gd name="T66" fmla="*/ 40 h 4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1" h="40">
                  <a:moveTo>
                    <a:pt x="69" y="0"/>
                  </a:moveTo>
                  <a:lnTo>
                    <a:pt x="69" y="0"/>
                  </a:lnTo>
                  <a:lnTo>
                    <a:pt x="69" y="8"/>
                  </a:lnTo>
                  <a:lnTo>
                    <a:pt x="64" y="13"/>
                  </a:lnTo>
                  <a:lnTo>
                    <a:pt x="58" y="18"/>
                  </a:lnTo>
                  <a:lnTo>
                    <a:pt x="48" y="21"/>
                  </a:lnTo>
                  <a:lnTo>
                    <a:pt x="37" y="24"/>
                  </a:lnTo>
                  <a:lnTo>
                    <a:pt x="25" y="26"/>
                  </a:lnTo>
                  <a:lnTo>
                    <a:pt x="12" y="29"/>
                  </a:lnTo>
                  <a:lnTo>
                    <a:pt x="0" y="31"/>
                  </a:lnTo>
                  <a:lnTo>
                    <a:pt x="0" y="40"/>
                  </a:lnTo>
                  <a:lnTo>
                    <a:pt x="12" y="39"/>
                  </a:lnTo>
                  <a:lnTo>
                    <a:pt x="25" y="35"/>
                  </a:lnTo>
                  <a:lnTo>
                    <a:pt x="37" y="34"/>
                  </a:lnTo>
                  <a:lnTo>
                    <a:pt x="51" y="31"/>
                  </a:lnTo>
                  <a:lnTo>
                    <a:pt x="61" y="27"/>
                  </a:lnTo>
                  <a:lnTo>
                    <a:pt x="70" y="19"/>
                  </a:lnTo>
                  <a:lnTo>
                    <a:pt x="78" y="11"/>
                  </a:lnTo>
                  <a:lnTo>
                    <a:pt x="81" y="0"/>
                  </a:lnTo>
                  <a:lnTo>
                    <a:pt x="6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C" dirty="0"/>
            </a:p>
          </p:txBody>
        </p:sp>
        <p:sp>
          <p:nvSpPr>
            <p:cNvPr id="56" name="Freeform 50"/>
            <p:cNvSpPr>
              <a:spLocks/>
            </p:cNvSpPr>
            <p:nvPr/>
          </p:nvSpPr>
          <p:spPr bwMode="auto">
            <a:xfrm>
              <a:off x="5568" y="3709"/>
              <a:ext cx="12" cy="257"/>
            </a:xfrm>
            <a:custGeom>
              <a:avLst/>
              <a:gdLst>
                <a:gd name="T0" fmla="*/ 0 w 12"/>
                <a:gd name="T1" fmla="*/ 0 h 257"/>
                <a:gd name="T2" fmla="*/ 0 w 12"/>
                <a:gd name="T3" fmla="*/ 0 h 257"/>
                <a:gd name="T4" fmla="*/ 0 w 12"/>
                <a:gd name="T5" fmla="*/ 257 h 257"/>
                <a:gd name="T6" fmla="*/ 12 w 12"/>
                <a:gd name="T7" fmla="*/ 257 h 257"/>
                <a:gd name="T8" fmla="*/ 12 w 12"/>
                <a:gd name="T9" fmla="*/ 0 h 257"/>
                <a:gd name="T10" fmla="*/ 12 w 12"/>
                <a:gd name="T11" fmla="*/ 0 h 257"/>
                <a:gd name="T12" fmla="*/ 0 w 12"/>
                <a:gd name="T13" fmla="*/ 0 h 257"/>
                <a:gd name="T14" fmla="*/ 0 60000 65536"/>
                <a:gd name="T15" fmla="*/ 0 60000 65536"/>
                <a:gd name="T16" fmla="*/ 0 60000 65536"/>
                <a:gd name="T17" fmla="*/ 0 60000 65536"/>
                <a:gd name="T18" fmla="*/ 0 60000 65536"/>
                <a:gd name="T19" fmla="*/ 0 60000 65536"/>
                <a:gd name="T20" fmla="*/ 0 60000 65536"/>
                <a:gd name="T21" fmla="*/ 0 w 12"/>
                <a:gd name="T22" fmla="*/ 0 h 257"/>
                <a:gd name="T23" fmla="*/ 12 w 12"/>
                <a:gd name="T24" fmla="*/ 257 h 25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 h="257">
                  <a:moveTo>
                    <a:pt x="0" y="0"/>
                  </a:moveTo>
                  <a:lnTo>
                    <a:pt x="0" y="0"/>
                  </a:lnTo>
                  <a:lnTo>
                    <a:pt x="0" y="257"/>
                  </a:lnTo>
                  <a:lnTo>
                    <a:pt x="12" y="257"/>
                  </a:lnTo>
                  <a:lnTo>
                    <a:pt x="12"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C" dirty="0"/>
            </a:p>
          </p:txBody>
        </p:sp>
        <p:sp>
          <p:nvSpPr>
            <p:cNvPr id="57" name="Freeform 51"/>
            <p:cNvSpPr>
              <a:spLocks/>
            </p:cNvSpPr>
            <p:nvPr/>
          </p:nvSpPr>
          <p:spPr bwMode="auto">
            <a:xfrm>
              <a:off x="5499" y="3668"/>
              <a:ext cx="81" cy="41"/>
            </a:xfrm>
            <a:custGeom>
              <a:avLst/>
              <a:gdLst>
                <a:gd name="T0" fmla="*/ 0 w 81"/>
                <a:gd name="T1" fmla="*/ 10 h 41"/>
                <a:gd name="T2" fmla="*/ 0 w 81"/>
                <a:gd name="T3" fmla="*/ 10 h 41"/>
                <a:gd name="T4" fmla="*/ 12 w 81"/>
                <a:gd name="T5" fmla="*/ 12 h 41"/>
                <a:gd name="T6" fmla="*/ 25 w 81"/>
                <a:gd name="T7" fmla="*/ 15 h 41"/>
                <a:gd name="T8" fmla="*/ 37 w 81"/>
                <a:gd name="T9" fmla="*/ 16 h 41"/>
                <a:gd name="T10" fmla="*/ 48 w 81"/>
                <a:gd name="T11" fmla="*/ 20 h 41"/>
                <a:gd name="T12" fmla="*/ 58 w 81"/>
                <a:gd name="T13" fmla="*/ 23 h 41"/>
                <a:gd name="T14" fmla="*/ 64 w 81"/>
                <a:gd name="T15" fmla="*/ 28 h 41"/>
                <a:gd name="T16" fmla="*/ 69 w 81"/>
                <a:gd name="T17" fmla="*/ 33 h 41"/>
                <a:gd name="T18" fmla="*/ 69 w 81"/>
                <a:gd name="T19" fmla="*/ 41 h 41"/>
                <a:gd name="T20" fmla="*/ 81 w 81"/>
                <a:gd name="T21" fmla="*/ 41 h 41"/>
                <a:gd name="T22" fmla="*/ 78 w 81"/>
                <a:gd name="T23" fmla="*/ 29 h 41"/>
                <a:gd name="T24" fmla="*/ 70 w 81"/>
                <a:gd name="T25" fmla="*/ 21 h 41"/>
                <a:gd name="T26" fmla="*/ 61 w 81"/>
                <a:gd name="T27" fmla="*/ 13 h 41"/>
                <a:gd name="T28" fmla="*/ 51 w 81"/>
                <a:gd name="T29" fmla="*/ 10 h 41"/>
                <a:gd name="T30" fmla="*/ 37 w 81"/>
                <a:gd name="T31" fmla="*/ 7 h 41"/>
                <a:gd name="T32" fmla="*/ 25 w 81"/>
                <a:gd name="T33" fmla="*/ 5 h 41"/>
                <a:gd name="T34" fmla="*/ 12 w 81"/>
                <a:gd name="T35" fmla="*/ 2 h 41"/>
                <a:gd name="T36" fmla="*/ 0 w 81"/>
                <a:gd name="T37" fmla="*/ 0 h 41"/>
                <a:gd name="T38" fmla="*/ 0 w 81"/>
                <a:gd name="T39" fmla="*/ 0 h 41"/>
                <a:gd name="T40" fmla="*/ 0 w 81"/>
                <a:gd name="T41" fmla="*/ 10 h 4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1"/>
                <a:gd name="T64" fmla="*/ 0 h 41"/>
                <a:gd name="T65" fmla="*/ 81 w 81"/>
                <a:gd name="T66" fmla="*/ 41 h 4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1" h="41">
                  <a:moveTo>
                    <a:pt x="0" y="10"/>
                  </a:moveTo>
                  <a:lnTo>
                    <a:pt x="0" y="10"/>
                  </a:lnTo>
                  <a:lnTo>
                    <a:pt x="12" y="12"/>
                  </a:lnTo>
                  <a:lnTo>
                    <a:pt x="25" y="15"/>
                  </a:lnTo>
                  <a:lnTo>
                    <a:pt x="37" y="16"/>
                  </a:lnTo>
                  <a:lnTo>
                    <a:pt x="48" y="20"/>
                  </a:lnTo>
                  <a:lnTo>
                    <a:pt x="58" y="23"/>
                  </a:lnTo>
                  <a:lnTo>
                    <a:pt x="64" y="28"/>
                  </a:lnTo>
                  <a:lnTo>
                    <a:pt x="69" y="33"/>
                  </a:lnTo>
                  <a:lnTo>
                    <a:pt x="69" y="41"/>
                  </a:lnTo>
                  <a:lnTo>
                    <a:pt x="81" y="41"/>
                  </a:lnTo>
                  <a:lnTo>
                    <a:pt x="78" y="29"/>
                  </a:lnTo>
                  <a:lnTo>
                    <a:pt x="70" y="21"/>
                  </a:lnTo>
                  <a:lnTo>
                    <a:pt x="61" y="13"/>
                  </a:lnTo>
                  <a:lnTo>
                    <a:pt x="51" y="10"/>
                  </a:lnTo>
                  <a:lnTo>
                    <a:pt x="37" y="7"/>
                  </a:lnTo>
                  <a:lnTo>
                    <a:pt x="25" y="5"/>
                  </a:lnTo>
                  <a:lnTo>
                    <a:pt x="12" y="2"/>
                  </a:lnTo>
                  <a:lnTo>
                    <a:pt x="0" y="0"/>
                  </a:lnTo>
                  <a:lnTo>
                    <a:pt x="0"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C" dirty="0"/>
            </a:p>
          </p:txBody>
        </p:sp>
        <p:sp>
          <p:nvSpPr>
            <p:cNvPr id="58" name="Freeform 52"/>
            <p:cNvSpPr>
              <a:spLocks/>
            </p:cNvSpPr>
            <p:nvPr/>
          </p:nvSpPr>
          <p:spPr bwMode="auto">
            <a:xfrm>
              <a:off x="5422" y="3633"/>
              <a:ext cx="77" cy="45"/>
            </a:xfrm>
            <a:custGeom>
              <a:avLst/>
              <a:gdLst>
                <a:gd name="T0" fmla="*/ 13 w 77"/>
                <a:gd name="T1" fmla="*/ 14 h 45"/>
                <a:gd name="T2" fmla="*/ 3 w 77"/>
                <a:gd name="T3" fmla="*/ 17 h 45"/>
                <a:gd name="T4" fmla="*/ 10 w 77"/>
                <a:gd name="T5" fmla="*/ 25 h 45"/>
                <a:gd name="T6" fmla="*/ 19 w 77"/>
                <a:gd name="T7" fmla="*/ 30 h 45"/>
                <a:gd name="T8" fmla="*/ 27 w 77"/>
                <a:gd name="T9" fmla="*/ 34 h 45"/>
                <a:gd name="T10" fmla="*/ 35 w 77"/>
                <a:gd name="T11" fmla="*/ 37 h 45"/>
                <a:gd name="T12" fmla="*/ 44 w 77"/>
                <a:gd name="T13" fmla="*/ 38 h 45"/>
                <a:gd name="T14" fmla="*/ 55 w 77"/>
                <a:gd name="T15" fmla="*/ 40 h 45"/>
                <a:gd name="T16" fmla="*/ 64 w 77"/>
                <a:gd name="T17" fmla="*/ 43 h 45"/>
                <a:gd name="T18" fmla="*/ 77 w 77"/>
                <a:gd name="T19" fmla="*/ 45 h 45"/>
                <a:gd name="T20" fmla="*/ 77 w 77"/>
                <a:gd name="T21" fmla="*/ 35 h 45"/>
                <a:gd name="T22" fmla="*/ 64 w 77"/>
                <a:gd name="T23" fmla="*/ 34 h 45"/>
                <a:gd name="T24" fmla="*/ 55 w 77"/>
                <a:gd name="T25" fmla="*/ 30 h 45"/>
                <a:gd name="T26" fmla="*/ 44 w 77"/>
                <a:gd name="T27" fmla="*/ 29 h 45"/>
                <a:gd name="T28" fmla="*/ 38 w 77"/>
                <a:gd name="T29" fmla="*/ 27 h 45"/>
                <a:gd name="T30" fmla="*/ 30 w 77"/>
                <a:gd name="T31" fmla="*/ 24 h 45"/>
                <a:gd name="T32" fmla="*/ 22 w 77"/>
                <a:gd name="T33" fmla="*/ 21 h 45"/>
                <a:gd name="T34" fmla="*/ 16 w 77"/>
                <a:gd name="T35" fmla="*/ 16 h 45"/>
                <a:gd name="T36" fmla="*/ 10 w 77"/>
                <a:gd name="T37" fmla="*/ 11 h 45"/>
                <a:gd name="T38" fmla="*/ 0 w 77"/>
                <a:gd name="T39" fmla="*/ 14 h 45"/>
                <a:gd name="T40" fmla="*/ 10 w 77"/>
                <a:gd name="T41" fmla="*/ 11 h 45"/>
                <a:gd name="T42" fmla="*/ 0 w 77"/>
                <a:gd name="T43" fmla="*/ 0 h 45"/>
                <a:gd name="T44" fmla="*/ 0 w 77"/>
                <a:gd name="T45" fmla="*/ 14 h 45"/>
                <a:gd name="T46" fmla="*/ 13 w 77"/>
                <a:gd name="T47" fmla="*/ 14 h 4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
                <a:gd name="T73" fmla="*/ 0 h 45"/>
                <a:gd name="T74" fmla="*/ 77 w 77"/>
                <a:gd name="T75" fmla="*/ 45 h 4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 h="45">
                  <a:moveTo>
                    <a:pt x="13" y="14"/>
                  </a:moveTo>
                  <a:lnTo>
                    <a:pt x="3" y="17"/>
                  </a:lnTo>
                  <a:lnTo>
                    <a:pt x="10" y="25"/>
                  </a:lnTo>
                  <a:lnTo>
                    <a:pt x="19" y="30"/>
                  </a:lnTo>
                  <a:lnTo>
                    <a:pt x="27" y="34"/>
                  </a:lnTo>
                  <a:lnTo>
                    <a:pt x="35" y="37"/>
                  </a:lnTo>
                  <a:lnTo>
                    <a:pt x="44" y="38"/>
                  </a:lnTo>
                  <a:lnTo>
                    <a:pt x="55" y="40"/>
                  </a:lnTo>
                  <a:lnTo>
                    <a:pt x="64" y="43"/>
                  </a:lnTo>
                  <a:lnTo>
                    <a:pt x="77" y="45"/>
                  </a:lnTo>
                  <a:lnTo>
                    <a:pt x="77" y="35"/>
                  </a:lnTo>
                  <a:lnTo>
                    <a:pt x="64" y="34"/>
                  </a:lnTo>
                  <a:lnTo>
                    <a:pt x="55" y="30"/>
                  </a:lnTo>
                  <a:lnTo>
                    <a:pt x="44" y="29"/>
                  </a:lnTo>
                  <a:lnTo>
                    <a:pt x="38" y="27"/>
                  </a:lnTo>
                  <a:lnTo>
                    <a:pt x="30" y="24"/>
                  </a:lnTo>
                  <a:lnTo>
                    <a:pt x="22" y="21"/>
                  </a:lnTo>
                  <a:lnTo>
                    <a:pt x="16" y="16"/>
                  </a:lnTo>
                  <a:lnTo>
                    <a:pt x="10" y="11"/>
                  </a:lnTo>
                  <a:lnTo>
                    <a:pt x="0" y="14"/>
                  </a:lnTo>
                  <a:lnTo>
                    <a:pt x="10" y="11"/>
                  </a:lnTo>
                  <a:lnTo>
                    <a:pt x="0" y="0"/>
                  </a:lnTo>
                  <a:lnTo>
                    <a:pt x="0" y="14"/>
                  </a:lnTo>
                  <a:lnTo>
                    <a:pt x="13"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C" dirty="0"/>
            </a:p>
          </p:txBody>
        </p:sp>
        <p:sp>
          <p:nvSpPr>
            <p:cNvPr id="59" name="Freeform 53"/>
            <p:cNvSpPr>
              <a:spLocks/>
            </p:cNvSpPr>
            <p:nvPr/>
          </p:nvSpPr>
          <p:spPr bwMode="auto">
            <a:xfrm>
              <a:off x="5422" y="3647"/>
              <a:ext cx="13" cy="396"/>
            </a:xfrm>
            <a:custGeom>
              <a:avLst/>
              <a:gdLst>
                <a:gd name="T0" fmla="*/ 3 w 13"/>
                <a:gd name="T1" fmla="*/ 379 h 396"/>
                <a:gd name="T2" fmla="*/ 13 w 13"/>
                <a:gd name="T3" fmla="*/ 382 h 396"/>
                <a:gd name="T4" fmla="*/ 13 w 13"/>
                <a:gd name="T5" fmla="*/ 0 h 396"/>
                <a:gd name="T6" fmla="*/ 0 w 13"/>
                <a:gd name="T7" fmla="*/ 0 h 396"/>
                <a:gd name="T8" fmla="*/ 0 w 13"/>
                <a:gd name="T9" fmla="*/ 382 h 396"/>
                <a:gd name="T10" fmla="*/ 10 w 13"/>
                <a:gd name="T11" fmla="*/ 385 h 396"/>
                <a:gd name="T12" fmla="*/ 0 w 13"/>
                <a:gd name="T13" fmla="*/ 382 h 396"/>
                <a:gd name="T14" fmla="*/ 0 w 13"/>
                <a:gd name="T15" fmla="*/ 396 h 396"/>
                <a:gd name="T16" fmla="*/ 10 w 13"/>
                <a:gd name="T17" fmla="*/ 385 h 396"/>
                <a:gd name="T18" fmla="*/ 3 w 13"/>
                <a:gd name="T19" fmla="*/ 379 h 39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
                <a:gd name="T31" fmla="*/ 0 h 396"/>
                <a:gd name="T32" fmla="*/ 13 w 13"/>
                <a:gd name="T33" fmla="*/ 396 h 39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 h="396">
                  <a:moveTo>
                    <a:pt x="3" y="379"/>
                  </a:moveTo>
                  <a:lnTo>
                    <a:pt x="13" y="382"/>
                  </a:lnTo>
                  <a:lnTo>
                    <a:pt x="13" y="0"/>
                  </a:lnTo>
                  <a:lnTo>
                    <a:pt x="0" y="0"/>
                  </a:lnTo>
                  <a:lnTo>
                    <a:pt x="0" y="382"/>
                  </a:lnTo>
                  <a:lnTo>
                    <a:pt x="10" y="385"/>
                  </a:lnTo>
                  <a:lnTo>
                    <a:pt x="0" y="382"/>
                  </a:lnTo>
                  <a:lnTo>
                    <a:pt x="0" y="396"/>
                  </a:lnTo>
                  <a:lnTo>
                    <a:pt x="10" y="385"/>
                  </a:lnTo>
                  <a:lnTo>
                    <a:pt x="3" y="37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C" dirty="0"/>
            </a:p>
          </p:txBody>
        </p:sp>
        <p:sp>
          <p:nvSpPr>
            <p:cNvPr id="60" name="Freeform 54"/>
            <p:cNvSpPr>
              <a:spLocks/>
            </p:cNvSpPr>
            <p:nvPr/>
          </p:nvSpPr>
          <p:spPr bwMode="auto">
            <a:xfrm>
              <a:off x="5425" y="3644"/>
              <a:ext cx="74" cy="36"/>
            </a:xfrm>
            <a:custGeom>
              <a:avLst/>
              <a:gdLst>
                <a:gd name="T0" fmla="*/ 74 w 74"/>
                <a:gd name="T1" fmla="*/ 0 h 36"/>
                <a:gd name="T2" fmla="*/ 74 w 74"/>
                <a:gd name="T3" fmla="*/ 0 h 36"/>
                <a:gd name="T4" fmla="*/ 61 w 74"/>
                <a:gd name="T5" fmla="*/ 2 h 36"/>
                <a:gd name="T6" fmla="*/ 52 w 74"/>
                <a:gd name="T7" fmla="*/ 5 h 36"/>
                <a:gd name="T8" fmla="*/ 41 w 74"/>
                <a:gd name="T9" fmla="*/ 6 h 36"/>
                <a:gd name="T10" fmla="*/ 32 w 74"/>
                <a:gd name="T11" fmla="*/ 10 h 36"/>
                <a:gd name="T12" fmla="*/ 24 w 74"/>
                <a:gd name="T13" fmla="*/ 13 h 36"/>
                <a:gd name="T14" fmla="*/ 16 w 74"/>
                <a:gd name="T15" fmla="*/ 16 h 36"/>
                <a:gd name="T16" fmla="*/ 7 w 74"/>
                <a:gd name="T17" fmla="*/ 21 h 36"/>
                <a:gd name="T18" fmla="*/ 0 w 74"/>
                <a:gd name="T19" fmla="*/ 29 h 36"/>
                <a:gd name="T20" fmla="*/ 7 w 74"/>
                <a:gd name="T21" fmla="*/ 36 h 36"/>
                <a:gd name="T22" fmla="*/ 13 w 74"/>
                <a:gd name="T23" fmla="*/ 31 h 36"/>
                <a:gd name="T24" fmla="*/ 19 w 74"/>
                <a:gd name="T25" fmla="*/ 26 h 36"/>
                <a:gd name="T26" fmla="*/ 27 w 74"/>
                <a:gd name="T27" fmla="*/ 23 h 36"/>
                <a:gd name="T28" fmla="*/ 35 w 74"/>
                <a:gd name="T29" fmla="*/ 19 h 36"/>
                <a:gd name="T30" fmla="*/ 41 w 74"/>
                <a:gd name="T31" fmla="*/ 16 h 36"/>
                <a:gd name="T32" fmla="*/ 52 w 74"/>
                <a:gd name="T33" fmla="*/ 14 h 36"/>
                <a:gd name="T34" fmla="*/ 61 w 74"/>
                <a:gd name="T35" fmla="*/ 11 h 36"/>
                <a:gd name="T36" fmla="*/ 74 w 74"/>
                <a:gd name="T37" fmla="*/ 10 h 36"/>
                <a:gd name="T38" fmla="*/ 74 w 74"/>
                <a:gd name="T39" fmla="*/ 10 h 36"/>
                <a:gd name="T40" fmla="*/ 74 w 74"/>
                <a:gd name="T41" fmla="*/ 0 h 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4"/>
                <a:gd name="T64" fmla="*/ 0 h 36"/>
                <a:gd name="T65" fmla="*/ 74 w 74"/>
                <a:gd name="T66" fmla="*/ 36 h 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4" h="36">
                  <a:moveTo>
                    <a:pt x="74" y="0"/>
                  </a:moveTo>
                  <a:lnTo>
                    <a:pt x="74" y="0"/>
                  </a:lnTo>
                  <a:lnTo>
                    <a:pt x="61" y="2"/>
                  </a:lnTo>
                  <a:lnTo>
                    <a:pt x="52" y="5"/>
                  </a:lnTo>
                  <a:lnTo>
                    <a:pt x="41" y="6"/>
                  </a:lnTo>
                  <a:lnTo>
                    <a:pt x="32" y="10"/>
                  </a:lnTo>
                  <a:lnTo>
                    <a:pt x="24" y="13"/>
                  </a:lnTo>
                  <a:lnTo>
                    <a:pt x="16" y="16"/>
                  </a:lnTo>
                  <a:lnTo>
                    <a:pt x="7" y="21"/>
                  </a:lnTo>
                  <a:lnTo>
                    <a:pt x="0" y="29"/>
                  </a:lnTo>
                  <a:lnTo>
                    <a:pt x="7" y="36"/>
                  </a:lnTo>
                  <a:lnTo>
                    <a:pt x="13" y="31"/>
                  </a:lnTo>
                  <a:lnTo>
                    <a:pt x="19" y="26"/>
                  </a:lnTo>
                  <a:lnTo>
                    <a:pt x="27" y="23"/>
                  </a:lnTo>
                  <a:lnTo>
                    <a:pt x="35" y="19"/>
                  </a:lnTo>
                  <a:lnTo>
                    <a:pt x="41" y="16"/>
                  </a:lnTo>
                  <a:lnTo>
                    <a:pt x="52" y="14"/>
                  </a:lnTo>
                  <a:lnTo>
                    <a:pt x="61" y="11"/>
                  </a:lnTo>
                  <a:lnTo>
                    <a:pt x="74" y="10"/>
                  </a:lnTo>
                  <a:lnTo>
                    <a:pt x="7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C" dirty="0"/>
            </a:p>
          </p:txBody>
        </p:sp>
        <p:sp>
          <p:nvSpPr>
            <p:cNvPr id="61" name="Freeform 55"/>
            <p:cNvSpPr>
              <a:spLocks/>
            </p:cNvSpPr>
            <p:nvPr/>
          </p:nvSpPr>
          <p:spPr bwMode="auto">
            <a:xfrm>
              <a:off x="5499" y="3613"/>
              <a:ext cx="81" cy="41"/>
            </a:xfrm>
            <a:custGeom>
              <a:avLst/>
              <a:gdLst>
                <a:gd name="T0" fmla="*/ 69 w 81"/>
                <a:gd name="T1" fmla="*/ 0 h 41"/>
                <a:gd name="T2" fmla="*/ 69 w 81"/>
                <a:gd name="T3" fmla="*/ 0 h 41"/>
                <a:gd name="T4" fmla="*/ 69 w 81"/>
                <a:gd name="T5" fmla="*/ 8 h 41"/>
                <a:gd name="T6" fmla="*/ 64 w 81"/>
                <a:gd name="T7" fmla="*/ 15 h 41"/>
                <a:gd name="T8" fmla="*/ 58 w 81"/>
                <a:gd name="T9" fmla="*/ 20 h 41"/>
                <a:gd name="T10" fmla="*/ 48 w 81"/>
                <a:gd name="T11" fmla="*/ 23 h 41"/>
                <a:gd name="T12" fmla="*/ 37 w 81"/>
                <a:gd name="T13" fmla="*/ 26 h 41"/>
                <a:gd name="T14" fmla="*/ 25 w 81"/>
                <a:gd name="T15" fmla="*/ 28 h 41"/>
                <a:gd name="T16" fmla="*/ 12 w 81"/>
                <a:gd name="T17" fmla="*/ 29 h 41"/>
                <a:gd name="T18" fmla="*/ 0 w 81"/>
                <a:gd name="T19" fmla="*/ 31 h 41"/>
                <a:gd name="T20" fmla="*/ 0 w 81"/>
                <a:gd name="T21" fmla="*/ 41 h 41"/>
                <a:gd name="T22" fmla="*/ 12 w 81"/>
                <a:gd name="T23" fmla="*/ 39 h 41"/>
                <a:gd name="T24" fmla="*/ 25 w 81"/>
                <a:gd name="T25" fmla="*/ 37 h 41"/>
                <a:gd name="T26" fmla="*/ 37 w 81"/>
                <a:gd name="T27" fmla="*/ 36 h 41"/>
                <a:gd name="T28" fmla="*/ 51 w 81"/>
                <a:gd name="T29" fmla="*/ 33 h 41"/>
                <a:gd name="T30" fmla="*/ 61 w 81"/>
                <a:gd name="T31" fmla="*/ 29 h 41"/>
                <a:gd name="T32" fmla="*/ 70 w 81"/>
                <a:gd name="T33" fmla="*/ 21 h 41"/>
                <a:gd name="T34" fmla="*/ 78 w 81"/>
                <a:gd name="T35" fmla="*/ 12 h 41"/>
                <a:gd name="T36" fmla="*/ 81 w 81"/>
                <a:gd name="T37" fmla="*/ 0 h 41"/>
                <a:gd name="T38" fmla="*/ 81 w 81"/>
                <a:gd name="T39" fmla="*/ 0 h 41"/>
                <a:gd name="T40" fmla="*/ 69 w 81"/>
                <a:gd name="T41" fmla="*/ 0 h 4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1"/>
                <a:gd name="T64" fmla="*/ 0 h 41"/>
                <a:gd name="T65" fmla="*/ 81 w 81"/>
                <a:gd name="T66" fmla="*/ 41 h 4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1" h="41">
                  <a:moveTo>
                    <a:pt x="69" y="0"/>
                  </a:moveTo>
                  <a:lnTo>
                    <a:pt x="69" y="0"/>
                  </a:lnTo>
                  <a:lnTo>
                    <a:pt x="69" y="8"/>
                  </a:lnTo>
                  <a:lnTo>
                    <a:pt x="64" y="15"/>
                  </a:lnTo>
                  <a:lnTo>
                    <a:pt x="58" y="20"/>
                  </a:lnTo>
                  <a:lnTo>
                    <a:pt x="48" y="23"/>
                  </a:lnTo>
                  <a:lnTo>
                    <a:pt x="37" y="26"/>
                  </a:lnTo>
                  <a:lnTo>
                    <a:pt x="25" y="28"/>
                  </a:lnTo>
                  <a:lnTo>
                    <a:pt x="12" y="29"/>
                  </a:lnTo>
                  <a:lnTo>
                    <a:pt x="0" y="31"/>
                  </a:lnTo>
                  <a:lnTo>
                    <a:pt x="0" y="41"/>
                  </a:lnTo>
                  <a:lnTo>
                    <a:pt x="12" y="39"/>
                  </a:lnTo>
                  <a:lnTo>
                    <a:pt x="25" y="37"/>
                  </a:lnTo>
                  <a:lnTo>
                    <a:pt x="37" y="36"/>
                  </a:lnTo>
                  <a:lnTo>
                    <a:pt x="51" y="33"/>
                  </a:lnTo>
                  <a:lnTo>
                    <a:pt x="61" y="29"/>
                  </a:lnTo>
                  <a:lnTo>
                    <a:pt x="70" y="21"/>
                  </a:lnTo>
                  <a:lnTo>
                    <a:pt x="78" y="12"/>
                  </a:lnTo>
                  <a:lnTo>
                    <a:pt x="81" y="0"/>
                  </a:lnTo>
                  <a:lnTo>
                    <a:pt x="6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C" dirty="0"/>
            </a:p>
          </p:txBody>
        </p:sp>
        <p:sp>
          <p:nvSpPr>
            <p:cNvPr id="62" name="Freeform 56"/>
            <p:cNvSpPr>
              <a:spLocks/>
            </p:cNvSpPr>
            <p:nvPr/>
          </p:nvSpPr>
          <p:spPr bwMode="auto">
            <a:xfrm>
              <a:off x="5568" y="3358"/>
              <a:ext cx="12" cy="255"/>
            </a:xfrm>
            <a:custGeom>
              <a:avLst/>
              <a:gdLst>
                <a:gd name="T0" fmla="*/ 0 w 12"/>
                <a:gd name="T1" fmla="*/ 0 h 255"/>
                <a:gd name="T2" fmla="*/ 0 w 12"/>
                <a:gd name="T3" fmla="*/ 0 h 255"/>
                <a:gd name="T4" fmla="*/ 0 w 12"/>
                <a:gd name="T5" fmla="*/ 255 h 255"/>
                <a:gd name="T6" fmla="*/ 12 w 12"/>
                <a:gd name="T7" fmla="*/ 255 h 255"/>
                <a:gd name="T8" fmla="*/ 12 w 12"/>
                <a:gd name="T9" fmla="*/ 0 h 255"/>
                <a:gd name="T10" fmla="*/ 12 w 12"/>
                <a:gd name="T11" fmla="*/ 0 h 255"/>
                <a:gd name="T12" fmla="*/ 0 w 12"/>
                <a:gd name="T13" fmla="*/ 0 h 255"/>
                <a:gd name="T14" fmla="*/ 0 60000 65536"/>
                <a:gd name="T15" fmla="*/ 0 60000 65536"/>
                <a:gd name="T16" fmla="*/ 0 60000 65536"/>
                <a:gd name="T17" fmla="*/ 0 60000 65536"/>
                <a:gd name="T18" fmla="*/ 0 60000 65536"/>
                <a:gd name="T19" fmla="*/ 0 60000 65536"/>
                <a:gd name="T20" fmla="*/ 0 60000 65536"/>
                <a:gd name="T21" fmla="*/ 0 w 12"/>
                <a:gd name="T22" fmla="*/ 0 h 255"/>
                <a:gd name="T23" fmla="*/ 12 w 12"/>
                <a:gd name="T24" fmla="*/ 255 h 25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 h="255">
                  <a:moveTo>
                    <a:pt x="0" y="0"/>
                  </a:moveTo>
                  <a:lnTo>
                    <a:pt x="0" y="0"/>
                  </a:lnTo>
                  <a:lnTo>
                    <a:pt x="0" y="255"/>
                  </a:lnTo>
                  <a:lnTo>
                    <a:pt x="12" y="255"/>
                  </a:lnTo>
                  <a:lnTo>
                    <a:pt x="12"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C" dirty="0"/>
            </a:p>
          </p:txBody>
        </p:sp>
        <p:sp>
          <p:nvSpPr>
            <p:cNvPr id="63" name="Freeform 57"/>
            <p:cNvSpPr>
              <a:spLocks/>
            </p:cNvSpPr>
            <p:nvPr/>
          </p:nvSpPr>
          <p:spPr bwMode="auto">
            <a:xfrm>
              <a:off x="5499" y="3317"/>
              <a:ext cx="81" cy="41"/>
            </a:xfrm>
            <a:custGeom>
              <a:avLst/>
              <a:gdLst>
                <a:gd name="T0" fmla="*/ 0 w 81"/>
                <a:gd name="T1" fmla="*/ 10 h 41"/>
                <a:gd name="T2" fmla="*/ 0 w 81"/>
                <a:gd name="T3" fmla="*/ 10 h 41"/>
                <a:gd name="T4" fmla="*/ 12 w 81"/>
                <a:gd name="T5" fmla="*/ 12 h 41"/>
                <a:gd name="T6" fmla="*/ 25 w 81"/>
                <a:gd name="T7" fmla="*/ 13 h 41"/>
                <a:gd name="T8" fmla="*/ 37 w 81"/>
                <a:gd name="T9" fmla="*/ 15 h 41"/>
                <a:gd name="T10" fmla="*/ 48 w 81"/>
                <a:gd name="T11" fmla="*/ 18 h 41"/>
                <a:gd name="T12" fmla="*/ 58 w 81"/>
                <a:gd name="T13" fmla="*/ 21 h 41"/>
                <a:gd name="T14" fmla="*/ 64 w 81"/>
                <a:gd name="T15" fmla="*/ 26 h 41"/>
                <a:gd name="T16" fmla="*/ 69 w 81"/>
                <a:gd name="T17" fmla="*/ 33 h 41"/>
                <a:gd name="T18" fmla="*/ 69 w 81"/>
                <a:gd name="T19" fmla="*/ 41 h 41"/>
                <a:gd name="T20" fmla="*/ 81 w 81"/>
                <a:gd name="T21" fmla="*/ 41 h 41"/>
                <a:gd name="T22" fmla="*/ 78 w 81"/>
                <a:gd name="T23" fmla="*/ 29 h 41"/>
                <a:gd name="T24" fmla="*/ 70 w 81"/>
                <a:gd name="T25" fmla="*/ 20 h 41"/>
                <a:gd name="T26" fmla="*/ 61 w 81"/>
                <a:gd name="T27" fmla="*/ 12 h 41"/>
                <a:gd name="T28" fmla="*/ 51 w 81"/>
                <a:gd name="T29" fmla="*/ 8 h 41"/>
                <a:gd name="T30" fmla="*/ 37 w 81"/>
                <a:gd name="T31" fmla="*/ 5 h 41"/>
                <a:gd name="T32" fmla="*/ 25 w 81"/>
                <a:gd name="T33" fmla="*/ 3 h 41"/>
                <a:gd name="T34" fmla="*/ 12 w 81"/>
                <a:gd name="T35" fmla="*/ 2 h 41"/>
                <a:gd name="T36" fmla="*/ 0 w 81"/>
                <a:gd name="T37" fmla="*/ 0 h 41"/>
                <a:gd name="T38" fmla="*/ 0 w 81"/>
                <a:gd name="T39" fmla="*/ 0 h 41"/>
                <a:gd name="T40" fmla="*/ 0 w 81"/>
                <a:gd name="T41" fmla="*/ 10 h 4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1"/>
                <a:gd name="T64" fmla="*/ 0 h 41"/>
                <a:gd name="T65" fmla="*/ 81 w 81"/>
                <a:gd name="T66" fmla="*/ 41 h 4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1" h="41">
                  <a:moveTo>
                    <a:pt x="0" y="10"/>
                  </a:moveTo>
                  <a:lnTo>
                    <a:pt x="0" y="10"/>
                  </a:lnTo>
                  <a:lnTo>
                    <a:pt x="12" y="12"/>
                  </a:lnTo>
                  <a:lnTo>
                    <a:pt x="25" y="13"/>
                  </a:lnTo>
                  <a:lnTo>
                    <a:pt x="37" y="15"/>
                  </a:lnTo>
                  <a:lnTo>
                    <a:pt x="48" y="18"/>
                  </a:lnTo>
                  <a:lnTo>
                    <a:pt x="58" y="21"/>
                  </a:lnTo>
                  <a:lnTo>
                    <a:pt x="64" y="26"/>
                  </a:lnTo>
                  <a:lnTo>
                    <a:pt x="69" y="33"/>
                  </a:lnTo>
                  <a:lnTo>
                    <a:pt x="69" y="41"/>
                  </a:lnTo>
                  <a:lnTo>
                    <a:pt x="81" y="41"/>
                  </a:lnTo>
                  <a:lnTo>
                    <a:pt x="78" y="29"/>
                  </a:lnTo>
                  <a:lnTo>
                    <a:pt x="70" y="20"/>
                  </a:lnTo>
                  <a:lnTo>
                    <a:pt x="61" y="12"/>
                  </a:lnTo>
                  <a:lnTo>
                    <a:pt x="51" y="8"/>
                  </a:lnTo>
                  <a:lnTo>
                    <a:pt x="37" y="5"/>
                  </a:lnTo>
                  <a:lnTo>
                    <a:pt x="25" y="3"/>
                  </a:lnTo>
                  <a:lnTo>
                    <a:pt x="12" y="2"/>
                  </a:lnTo>
                  <a:lnTo>
                    <a:pt x="0" y="0"/>
                  </a:lnTo>
                  <a:lnTo>
                    <a:pt x="0"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C" dirty="0"/>
            </a:p>
          </p:txBody>
        </p:sp>
        <p:sp>
          <p:nvSpPr>
            <p:cNvPr id="64" name="Freeform 58"/>
            <p:cNvSpPr>
              <a:spLocks/>
            </p:cNvSpPr>
            <p:nvPr/>
          </p:nvSpPr>
          <p:spPr bwMode="auto">
            <a:xfrm>
              <a:off x="5422" y="3280"/>
              <a:ext cx="77" cy="47"/>
            </a:xfrm>
            <a:custGeom>
              <a:avLst/>
              <a:gdLst>
                <a:gd name="T0" fmla="*/ 13 w 77"/>
                <a:gd name="T1" fmla="*/ 15 h 47"/>
                <a:gd name="T2" fmla="*/ 3 w 77"/>
                <a:gd name="T3" fmla="*/ 18 h 47"/>
                <a:gd name="T4" fmla="*/ 10 w 77"/>
                <a:gd name="T5" fmla="*/ 26 h 47"/>
                <a:gd name="T6" fmla="*/ 19 w 77"/>
                <a:gd name="T7" fmla="*/ 31 h 47"/>
                <a:gd name="T8" fmla="*/ 27 w 77"/>
                <a:gd name="T9" fmla="*/ 34 h 47"/>
                <a:gd name="T10" fmla="*/ 35 w 77"/>
                <a:gd name="T11" fmla="*/ 37 h 47"/>
                <a:gd name="T12" fmla="*/ 44 w 77"/>
                <a:gd name="T13" fmla="*/ 40 h 47"/>
                <a:gd name="T14" fmla="*/ 55 w 77"/>
                <a:gd name="T15" fmla="*/ 42 h 47"/>
                <a:gd name="T16" fmla="*/ 64 w 77"/>
                <a:gd name="T17" fmla="*/ 45 h 47"/>
                <a:gd name="T18" fmla="*/ 77 w 77"/>
                <a:gd name="T19" fmla="*/ 47 h 47"/>
                <a:gd name="T20" fmla="*/ 77 w 77"/>
                <a:gd name="T21" fmla="*/ 37 h 47"/>
                <a:gd name="T22" fmla="*/ 64 w 77"/>
                <a:gd name="T23" fmla="*/ 36 h 47"/>
                <a:gd name="T24" fmla="*/ 55 w 77"/>
                <a:gd name="T25" fmla="*/ 32 h 47"/>
                <a:gd name="T26" fmla="*/ 44 w 77"/>
                <a:gd name="T27" fmla="*/ 31 h 47"/>
                <a:gd name="T28" fmla="*/ 38 w 77"/>
                <a:gd name="T29" fmla="*/ 28 h 47"/>
                <a:gd name="T30" fmla="*/ 30 w 77"/>
                <a:gd name="T31" fmla="*/ 24 h 47"/>
                <a:gd name="T32" fmla="*/ 22 w 77"/>
                <a:gd name="T33" fmla="*/ 21 h 47"/>
                <a:gd name="T34" fmla="*/ 16 w 77"/>
                <a:gd name="T35" fmla="*/ 16 h 47"/>
                <a:gd name="T36" fmla="*/ 10 w 77"/>
                <a:gd name="T37" fmla="*/ 11 h 47"/>
                <a:gd name="T38" fmla="*/ 0 w 77"/>
                <a:gd name="T39" fmla="*/ 15 h 47"/>
                <a:gd name="T40" fmla="*/ 10 w 77"/>
                <a:gd name="T41" fmla="*/ 11 h 47"/>
                <a:gd name="T42" fmla="*/ 0 w 77"/>
                <a:gd name="T43" fmla="*/ 0 h 47"/>
                <a:gd name="T44" fmla="*/ 0 w 77"/>
                <a:gd name="T45" fmla="*/ 15 h 47"/>
                <a:gd name="T46" fmla="*/ 13 w 77"/>
                <a:gd name="T47" fmla="*/ 15 h 4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
                <a:gd name="T73" fmla="*/ 0 h 47"/>
                <a:gd name="T74" fmla="*/ 77 w 77"/>
                <a:gd name="T75" fmla="*/ 47 h 4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 h="47">
                  <a:moveTo>
                    <a:pt x="13" y="15"/>
                  </a:moveTo>
                  <a:lnTo>
                    <a:pt x="3" y="18"/>
                  </a:lnTo>
                  <a:lnTo>
                    <a:pt x="10" y="26"/>
                  </a:lnTo>
                  <a:lnTo>
                    <a:pt x="19" y="31"/>
                  </a:lnTo>
                  <a:lnTo>
                    <a:pt x="27" y="34"/>
                  </a:lnTo>
                  <a:lnTo>
                    <a:pt x="35" y="37"/>
                  </a:lnTo>
                  <a:lnTo>
                    <a:pt x="44" y="40"/>
                  </a:lnTo>
                  <a:lnTo>
                    <a:pt x="55" y="42"/>
                  </a:lnTo>
                  <a:lnTo>
                    <a:pt x="64" y="45"/>
                  </a:lnTo>
                  <a:lnTo>
                    <a:pt x="77" y="47"/>
                  </a:lnTo>
                  <a:lnTo>
                    <a:pt x="77" y="37"/>
                  </a:lnTo>
                  <a:lnTo>
                    <a:pt x="64" y="36"/>
                  </a:lnTo>
                  <a:lnTo>
                    <a:pt x="55" y="32"/>
                  </a:lnTo>
                  <a:lnTo>
                    <a:pt x="44" y="31"/>
                  </a:lnTo>
                  <a:lnTo>
                    <a:pt x="38" y="28"/>
                  </a:lnTo>
                  <a:lnTo>
                    <a:pt x="30" y="24"/>
                  </a:lnTo>
                  <a:lnTo>
                    <a:pt x="22" y="21"/>
                  </a:lnTo>
                  <a:lnTo>
                    <a:pt x="16" y="16"/>
                  </a:lnTo>
                  <a:lnTo>
                    <a:pt x="10" y="11"/>
                  </a:lnTo>
                  <a:lnTo>
                    <a:pt x="0" y="15"/>
                  </a:lnTo>
                  <a:lnTo>
                    <a:pt x="10" y="11"/>
                  </a:lnTo>
                  <a:lnTo>
                    <a:pt x="0" y="0"/>
                  </a:lnTo>
                  <a:lnTo>
                    <a:pt x="0" y="15"/>
                  </a:lnTo>
                  <a:lnTo>
                    <a:pt x="13"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C" dirty="0"/>
            </a:p>
          </p:txBody>
        </p:sp>
        <p:sp>
          <p:nvSpPr>
            <p:cNvPr id="65" name="Freeform 59"/>
            <p:cNvSpPr>
              <a:spLocks/>
            </p:cNvSpPr>
            <p:nvPr/>
          </p:nvSpPr>
          <p:spPr bwMode="auto">
            <a:xfrm>
              <a:off x="5422" y="3295"/>
              <a:ext cx="13" cy="396"/>
            </a:xfrm>
            <a:custGeom>
              <a:avLst/>
              <a:gdLst>
                <a:gd name="T0" fmla="*/ 3 w 13"/>
                <a:gd name="T1" fmla="*/ 378 h 396"/>
                <a:gd name="T2" fmla="*/ 13 w 13"/>
                <a:gd name="T3" fmla="*/ 381 h 396"/>
                <a:gd name="T4" fmla="*/ 13 w 13"/>
                <a:gd name="T5" fmla="*/ 0 h 396"/>
                <a:gd name="T6" fmla="*/ 0 w 13"/>
                <a:gd name="T7" fmla="*/ 0 h 396"/>
                <a:gd name="T8" fmla="*/ 0 w 13"/>
                <a:gd name="T9" fmla="*/ 381 h 396"/>
                <a:gd name="T10" fmla="*/ 10 w 13"/>
                <a:gd name="T11" fmla="*/ 385 h 396"/>
                <a:gd name="T12" fmla="*/ 0 w 13"/>
                <a:gd name="T13" fmla="*/ 381 h 396"/>
                <a:gd name="T14" fmla="*/ 0 w 13"/>
                <a:gd name="T15" fmla="*/ 396 h 396"/>
                <a:gd name="T16" fmla="*/ 10 w 13"/>
                <a:gd name="T17" fmla="*/ 385 h 396"/>
                <a:gd name="T18" fmla="*/ 3 w 13"/>
                <a:gd name="T19" fmla="*/ 378 h 39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
                <a:gd name="T31" fmla="*/ 0 h 396"/>
                <a:gd name="T32" fmla="*/ 13 w 13"/>
                <a:gd name="T33" fmla="*/ 396 h 39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 h="396">
                  <a:moveTo>
                    <a:pt x="3" y="378"/>
                  </a:moveTo>
                  <a:lnTo>
                    <a:pt x="13" y="381"/>
                  </a:lnTo>
                  <a:lnTo>
                    <a:pt x="13" y="0"/>
                  </a:lnTo>
                  <a:lnTo>
                    <a:pt x="0" y="0"/>
                  </a:lnTo>
                  <a:lnTo>
                    <a:pt x="0" y="381"/>
                  </a:lnTo>
                  <a:lnTo>
                    <a:pt x="10" y="385"/>
                  </a:lnTo>
                  <a:lnTo>
                    <a:pt x="0" y="381"/>
                  </a:lnTo>
                  <a:lnTo>
                    <a:pt x="0" y="396"/>
                  </a:lnTo>
                  <a:lnTo>
                    <a:pt x="10" y="385"/>
                  </a:lnTo>
                  <a:lnTo>
                    <a:pt x="3" y="37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C" dirty="0"/>
            </a:p>
          </p:txBody>
        </p:sp>
        <p:sp>
          <p:nvSpPr>
            <p:cNvPr id="66" name="Freeform 60"/>
            <p:cNvSpPr>
              <a:spLocks/>
            </p:cNvSpPr>
            <p:nvPr/>
          </p:nvSpPr>
          <p:spPr bwMode="auto">
            <a:xfrm>
              <a:off x="5425" y="3296"/>
              <a:ext cx="74" cy="34"/>
            </a:xfrm>
            <a:custGeom>
              <a:avLst/>
              <a:gdLst>
                <a:gd name="T0" fmla="*/ 74 w 74"/>
                <a:gd name="T1" fmla="*/ 0 h 34"/>
                <a:gd name="T2" fmla="*/ 74 w 74"/>
                <a:gd name="T3" fmla="*/ 0 h 34"/>
                <a:gd name="T4" fmla="*/ 61 w 74"/>
                <a:gd name="T5" fmla="*/ 2 h 34"/>
                <a:gd name="T6" fmla="*/ 52 w 74"/>
                <a:gd name="T7" fmla="*/ 3 h 34"/>
                <a:gd name="T8" fmla="*/ 41 w 74"/>
                <a:gd name="T9" fmla="*/ 5 h 34"/>
                <a:gd name="T10" fmla="*/ 32 w 74"/>
                <a:gd name="T11" fmla="*/ 8 h 34"/>
                <a:gd name="T12" fmla="*/ 24 w 74"/>
                <a:gd name="T13" fmla="*/ 12 h 34"/>
                <a:gd name="T14" fmla="*/ 16 w 74"/>
                <a:gd name="T15" fmla="*/ 15 h 34"/>
                <a:gd name="T16" fmla="*/ 7 w 74"/>
                <a:gd name="T17" fmla="*/ 20 h 34"/>
                <a:gd name="T18" fmla="*/ 0 w 74"/>
                <a:gd name="T19" fmla="*/ 28 h 34"/>
                <a:gd name="T20" fmla="*/ 7 w 74"/>
                <a:gd name="T21" fmla="*/ 34 h 34"/>
                <a:gd name="T22" fmla="*/ 13 w 74"/>
                <a:gd name="T23" fmla="*/ 29 h 34"/>
                <a:gd name="T24" fmla="*/ 19 w 74"/>
                <a:gd name="T25" fmla="*/ 24 h 34"/>
                <a:gd name="T26" fmla="*/ 27 w 74"/>
                <a:gd name="T27" fmla="*/ 21 h 34"/>
                <a:gd name="T28" fmla="*/ 35 w 74"/>
                <a:gd name="T29" fmla="*/ 18 h 34"/>
                <a:gd name="T30" fmla="*/ 41 w 74"/>
                <a:gd name="T31" fmla="*/ 15 h 34"/>
                <a:gd name="T32" fmla="*/ 52 w 74"/>
                <a:gd name="T33" fmla="*/ 13 h 34"/>
                <a:gd name="T34" fmla="*/ 61 w 74"/>
                <a:gd name="T35" fmla="*/ 12 h 34"/>
                <a:gd name="T36" fmla="*/ 74 w 74"/>
                <a:gd name="T37" fmla="*/ 10 h 34"/>
                <a:gd name="T38" fmla="*/ 74 w 74"/>
                <a:gd name="T39" fmla="*/ 10 h 34"/>
                <a:gd name="T40" fmla="*/ 74 w 74"/>
                <a:gd name="T41" fmla="*/ 0 h 3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4"/>
                <a:gd name="T64" fmla="*/ 0 h 34"/>
                <a:gd name="T65" fmla="*/ 74 w 74"/>
                <a:gd name="T66" fmla="*/ 34 h 3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4" h="34">
                  <a:moveTo>
                    <a:pt x="74" y="0"/>
                  </a:moveTo>
                  <a:lnTo>
                    <a:pt x="74" y="0"/>
                  </a:lnTo>
                  <a:lnTo>
                    <a:pt x="61" y="2"/>
                  </a:lnTo>
                  <a:lnTo>
                    <a:pt x="52" y="3"/>
                  </a:lnTo>
                  <a:lnTo>
                    <a:pt x="41" y="5"/>
                  </a:lnTo>
                  <a:lnTo>
                    <a:pt x="32" y="8"/>
                  </a:lnTo>
                  <a:lnTo>
                    <a:pt x="24" y="12"/>
                  </a:lnTo>
                  <a:lnTo>
                    <a:pt x="16" y="15"/>
                  </a:lnTo>
                  <a:lnTo>
                    <a:pt x="7" y="20"/>
                  </a:lnTo>
                  <a:lnTo>
                    <a:pt x="0" y="28"/>
                  </a:lnTo>
                  <a:lnTo>
                    <a:pt x="7" y="34"/>
                  </a:lnTo>
                  <a:lnTo>
                    <a:pt x="13" y="29"/>
                  </a:lnTo>
                  <a:lnTo>
                    <a:pt x="19" y="24"/>
                  </a:lnTo>
                  <a:lnTo>
                    <a:pt x="27" y="21"/>
                  </a:lnTo>
                  <a:lnTo>
                    <a:pt x="35" y="18"/>
                  </a:lnTo>
                  <a:lnTo>
                    <a:pt x="41" y="15"/>
                  </a:lnTo>
                  <a:lnTo>
                    <a:pt x="52" y="13"/>
                  </a:lnTo>
                  <a:lnTo>
                    <a:pt x="61" y="12"/>
                  </a:lnTo>
                  <a:lnTo>
                    <a:pt x="74" y="10"/>
                  </a:lnTo>
                  <a:lnTo>
                    <a:pt x="7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C" dirty="0"/>
            </a:p>
          </p:txBody>
        </p:sp>
        <p:sp>
          <p:nvSpPr>
            <p:cNvPr id="67" name="Freeform 61"/>
            <p:cNvSpPr>
              <a:spLocks/>
            </p:cNvSpPr>
            <p:nvPr/>
          </p:nvSpPr>
          <p:spPr bwMode="auto">
            <a:xfrm>
              <a:off x="5499" y="3264"/>
              <a:ext cx="81" cy="42"/>
            </a:xfrm>
            <a:custGeom>
              <a:avLst/>
              <a:gdLst>
                <a:gd name="T0" fmla="*/ 69 w 81"/>
                <a:gd name="T1" fmla="*/ 0 h 42"/>
                <a:gd name="T2" fmla="*/ 69 w 81"/>
                <a:gd name="T3" fmla="*/ 0 h 42"/>
                <a:gd name="T4" fmla="*/ 69 w 81"/>
                <a:gd name="T5" fmla="*/ 8 h 42"/>
                <a:gd name="T6" fmla="*/ 64 w 81"/>
                <a:gd name="T7" fmla="*/ 14 h 42"/>
                <a:gd name="T8" fmla="*/ 58 w 81"/>
                <a:gd name="T9" fmla="*/ 19 h 42"/>
                <a:gd name="T10" fmla="*/ 48 w 81"/>
                <a:gd name="T11" fmla="*/ 22 h 42"/>
                <a:gd name="T12" fmla="*/ 37 w 81"/>
                <a:gd name="T13" fmla="*/ 26 h 42"/>
                <a:gd name="T14" fmla="*/ 25 w 81"/>
                <a:gd name="T15" fmla="*/ 27 h 42"/>
                <a:gd name="T16" fmla="*/ 12 w 81"/>
                <a:gd name="T17" fmla="*/ 31 h 42"/>
                <a:gd name="T18" fmla="*/ 0 w 81"/>
                <a:gd name="T19" fmla="*/ 32 h 42"/>
                <a:gd name="T20" fmla="*/ 0 w 81"/>
                <a:gd name="T21" fmla="*/ 42 h 42"/>
                <a:gd name="T22" fmla="*/ 12 w 81"/>
                <a:gd name="T23" fmla="*/ 40 h 42"/>
                <a:gd name="T24" fmla="*/ 25 w 81"/>
                <a:gd name="T25" fmla="*/ 37 h 42"/>
                <a:gd name="T26" fmla="*/ 37 w 81"/>
                <a:gd name="T27" fmla="*/ 35 h 42"/>
                <a:gd name="T28" fmla="*/ 51 w 81"/>
                <a:gd name="T29" fmla="*/ 32 h 42"/>
                <a:gd name="T30" fmla="*/ 61 w 81"/>
                <a:gd name="T31" fmla="*/ 29 h 42"/>
                <a:gd name="T32" fmla="*/ 70 w 81"/>
                <a:gd name="T33" fmla="*/ 21 h 42"/>
                <a:gd name="T34" fmla="*/ 78 w 81"/>
                <a:gd name="T35" fmla="*/ 11 h 42"/>
                <a:gd name="T36" fmla="*/ 81 w 81"/>
                <a:gd name="T37" fmla="*/ 0 h 42"/>
                <a:gd name="T38" fmla="*/ 81 w 81"/>
                <a:gd name="T39" fmla="*/ 0 h 42"/>
                <a:gd name="T40" fmla="*/ 69 w 81"/>
                <a:gd name="T41" fmla="*/ 0 h 4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1"/>
                <a:gd name="T64" fmla="*/ 0 h 42"/>
                <a:gd name="T65" fmla="*/ 81 w 81"/>
                <a:gd name="T66" fmla="*/ 42 h 4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1" h="42">
                  <a:moveTo>
                    <a:pt x="69" y="0"/>
                  </a:moveTo>
                  <a:lnTo>
                    <a:pt x="69" y="0"/>
                  </a:lnTo>
                  <a:lnTo>
                    <a:pt x="69" y="8"/>
                  </a:lnTo>
                  <a:lnTo>
                    <a:pt x="64" y="14"/>
                  </a:lnTo>
                  <a:lnTo>
                    <a:pt x="58" y="19"/>
                  </a:lnTo>
                  <a:lnTo>
                    <a:pt x="48" y="22"/>
                  </a:lnTo>
                  <a:lnTo>
                    <a:pt x="37" y="26"/>
                  </a:lnTo>
                  <a:lnTo>
                    <a:pt x="25" y="27"/>
                  </a:lnTo>
                  <a:lnTo>
                    <a:pt x="12" y="31"/>
                  </a:lnTo>
                  <a:lnTo>
                    <a:pt x="0" y="32"/>
                  </a:lnTo>
                  <a:lnTo>
                    <a:pt x="0" y="42"/>
                  </a:lnTo>
                  <a:lnTo>
                    <a:pt x="12" y="40"/>
                  </a:lnTo>
                  <a:lnTo>
                    <a:pt x="25" y="37"/>
                  </a:lnTo>
                  <a:lnTo>
                    <a:pt x="37" y="35"/>
                  </a:lnTo>
                  <a:lnTo>
                    <a:pt x="51" y="32"/>
                  </a:lnTo>
                  <a:lnTo>
                    <a:pt x="61" y="29"/>
                  </a:lnTo>
                  <a:lnTo>
                    <a:pt x="70" y="21"/>
                  </a:lnTo>
                  <a:lnTo>
                    <a:pt x="78" y="11"/>
                  </a:lnTo>
                  <a:lnTo>
                    <a:pt x="81" y="0"/>
                  </a:lnTo>
                  <a:lnTo>
                    <a:pt x="6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C" dirty="0"/>
            </a:p>
          </p:txBody>
        </p:sp>
        <p:sp>
          <p:nvSpPr>
            <p:cNvPr id="68" name="Freeform 62"/>
            <p:cNvSpPr>
              <a:spLocks/>
            </p:cNvSpPr>
            <p:nvPr/>
          </p:nvSpPr>
          <p:spPr bwMode="auto">
            <a:xfrm>
              <a:off x="5422" y="2945"/>
              <a:ext cx="13" cy="396"/>
            </a:xfrm>
            <a:custGeom>
              <a:avLst/>
              <a:gdLst>
                <a:gd name="T0" fmla="*/ 3 w 13"/>
                <a:gd name="T1" fmla="*/ 379 h 396"/>
                <a:gd name="T2" fmla="*/ 13 w 13"/>
                <a:gd name="T3" fmla="*/ 382 h 396"/>
                <a:gd name="T4" fmla="*/ 13 w 13"/>
                <a:gd name="T5" fmla="*/ 0 h 396"/>
                <a:gd name="T6" fmla="*/ 0 w 13"/>
                <a:gd name="T7" fmla="*/ 0 h 396"/>
                <a:gd name="T8" fmla="*/ 0 w 13"/>
                <a:gd name="T9" fmla="*/ 382 h 396"/>
                <a:gd name="T10" fmla="*/ 10 w 13"/>
                <a:gd name="T11" fmla="*/ 385 h 396"/>
                <a:gd name="T12" fmla="*/ 0 w 13"/>
                <a:gd name="T13" fmla="*/ 382 h 396"/>
                <a:gd name="T14" fmla="*/ 0 w 13"/>
                <a:gd name="T15" fmla="*/ 396 h 396"/>
                <a:gd name="T16" fmla="*/ 10 w 13"/>
                <a:gd name="T17" fmla="*/ 385 h 396"/>
                <a:gd name="T18" fmla="*/ 3 w 13"/>
                <a:gd name="T19" fmla="*/ 379 h 39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
                <a:gd name="T31" fmla="*/ 0 h 396"/>
                <a:gd name="T32" fmla="*/ 13 w 13"/>
                <a:gd name="T33" fmla="*/ 396 h 39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 h="396">
                  <a:moveTo>
                    <a:pt x="3" y="379"/>
                  </a:moveTo>
                  <a:lnTo>
                    <a:pt x="13" y="382"/>
                  </a:lnTo>
                  <a:lnTo>
                    <a:pt x="13" y="0"/>
                  </a:lnTo>
                  <a:lnTo>
                    <a:pt x="0" y="0"/>
                  </a:lnTo>
                  <a:lnTo>
                    <a:pt x="0" y="382"/>
                  </a:lnTo>
                  <a:lnTo>
                    <a:pt x="10" y="385"/>
                  </a:lnTo>
                  <a:lnTo>
                    <a:pt x="0" y="382"/>
                  </a:lnTo>
                  <a:lnTo>
                    <a:pt x="0" y="396"/>
                  </a:lnTo>
                  <a:lnTo>
                    <a:pt x="10" y="385"/>
                  </a:lnTo>
                  <a:lnTo>
                    <a:pt x="3" y="37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C" dirty="0"/>
            </a:p>
          </p:txBody>
        </p:sp>
        <p:sp>
          <p:nvSpPr>
            <p:cNvPr id="69" name="Freeform 63"/>
            <p:cNvSpPr>
              <a:spLocks/>
            </p:cNvSpPr>
            <p:nvPr/>
          </p:nvSpPr>
          <p:spPr bwMode="auto">
            <a:xfrm>
              <a:off x="5425" y="2944"/>
              <a:ext cx="74" cy="35"/>
            </a:xfrm>
            <a:custGeom>
              <a:avLst/>
              <a:gdLst>
                <a:gd name="T0" fmla="*/ 74 w 74"/>
                <a:gd name="T1" fmla="*/ 0 h 35"/>
                <a:gd name="T2" fmla="*/ 74 w 74"/>
                <a:gd name="T3" fmla="*/ 0 h 35"/>
                <a:gd name="T4" fmla="*/ 61 w 74"/>
                <a:gd name="T5" fmla="*/ 1 h 35"/>
                <a:gd name="T6" fmla="*/ 52 w 74"/>
                <a:gd name="T7" fmla="*/ 4 h 35"/>
                <a:gd name="T8" fmla="*/ 41 w 74"/>
                <a:gd name="T9" fmla="*/ 6 h 35"/>
                <a:gd name="T10" fmla="*/ 32 w 74"/>
                <a:gd name="T11" fmla="*/ 8 h 35"/>
                <a:gd name="T12" fmla="*/ 24 w 74"/>
                <a:gd name="T13" fmla="*/ 11 h 35"/>
                <a:gd name="T14" fmla="*/ 14 w 74"/>
                <a:gd name="T15" fmla="*/ 16 h 35"/>
                <a:gd name="T16" fmla="*/ 7 w 74"/>
                <a:gd name="T17" fmla="*/ 21 h 35"/>
                <a:gd name="T18" fmla="*/ 0 w 74"/>
                <a:gd name="T19" fmla="*/ 29 h 35"/>
                <a:gd name="T20" fmla="*/ 7 w 74"/>
                <a:gd name="T21" fmla="*/ 35 h 35"/>
                <a:gd name="T22" fmla="*/ 13 w 74"/>
                <a:gd name="T23" fmla="*/ 30 h 35"/>
                <a:gd name="T24" fmla="*/ 21 w 74"/>
                <a:gd name="T25" fmla="*/ 25 h 35"/>
                <a:gd name="T26" fmla="*/ 27 w 74"/>
                <a:gd name="T27" fmla="*/ 21 h 35"/>
                <a:gd name="T28" fmla="*/ 35 w 74"/>
                <a:gd name="T29" fmla="*/ 17 h 35"/>
                <a:gd name="T30" fmla="*/ 41 w 74"/>
                <a:gd name="T31" fmla="*/ 16 h 35"/>
                <a:gd name="T32" fmla="*/ 52 w 74"/>
                <a:gd name="T33" fmla="*/ 14 h 35"/>
                <a:gd name="T34" fmla="*/ 61 w 74"/>
                <a:gd name="T35" fmla="*/ 11 h 35"/>
                <a:gd name="T36" fmla="*/ 74 w 74"/>
                <a:gd name="T37" fmla="*/ 9 h 35"/>
                <a:gd name="T38" fmla="*/ 74 w 74"/>
                <a:gd name="T39" fmla="*/ 9 h 35"/>
                <a:gd name="T40" fmla="*/ 74 w 74"/>
                <a:gd name="T41" fmla="*/ 0 h 3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4"/>
                <a:gd name="T64" fmla="*/ 0 h 35"/>
                <a:gd name="T65" fmla="*/ 74 w 74"/>
                <a:gd name="T66" fmla="*/ 35 h 3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4" h="35">
                  <a:moveTo>
                    <a:pt x="74" y="0"/>
                  </a:moveTo>
                  <a:lnTo>
                    <a:pt x="74" y="0"/>
                  </a:lnTo>
                  <a:lnTo>
                    <a:pt x="61" y="1"/>
                  </a:lnTo>
                  <a:lnTo>
                    <a:pt x="52" y="4"/>
                  </a:lnTo>
                  <a:lnTo>
                    <a:pt x="41" y="6"/>
                  </a:lnTo>
                  <a:lnTo>
                    <a:pt x="32" y="8"/>
                  </a:lnTo>
                  <a:lnTo>
                    <a:pt x="24" y="11"/>
                  </a:lnTo>
                  <a:lnTo>
                    <a:pt x="14" y="16"/>
                  </a:lnTo>
                  <a:lnTo>
                    <a:pt x="7" y="21"/>
                  </a:lnTo>
                  <a:lnTo>
                    <a:pt x="0" y="29"/>
                  </a:lnTo>
                  <a:lnTo>
                    <a:pt x="7" y="35"/>
                  </a:lnTo>
                  <a:lnTo>
                    <a:pt x="13" y="30"/>
                  </a:lnTo>
                  <a:lnTo>
                    <a:pt x="21" y="25"/>
                  </a:lnTo>
                  <a:lnTo>
                    <a:pt x="27" y="21"/>
                  </a:lnTo>
                  <a:lnTo>
                    <a:pt x="35" y="17"/>
                  </a:lnTo>
                  <a:lnTo>
                    <a:pt x="41" y="16"/>
                  </a:lnTo>
                  <a:lnTo>
                    <a:pt x="52" y="14"/>
                  </a:lnTo>
                  <a:lnTo>
                    <a:pt x="61" y="11"/>
                  </a:lnTo>
                  <a:lnTo>
                    <a:pt x="74" y="9"/>
                  </a:lnTo>
                  <a:lnTo>
                    <a:pt x="7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C" dirty="0"/>
            </a:p>
          </p:txBody>
        </p:sp>
        <p:sp>
          <p:nvSpPr>
            <p:cNvPr id="70" name="Freeform 64"/>
            <p:cNvSpPr>
              <a:spLocks/>
            </p:cNvSpPr>
            <p:nvPr/>
          </p:nvSpPr>
          <p:spPr bwMode="auto">
            <a:xfrm>
              <a:off x="5499" y="2615"/>
              <a:ext cx="81" cy="41"/>
            </a:xfrm>
            <a:custGeom>
              <a:avLst/>
              <a:gdLst>
                <a:gd name="T0" fmla="*/ 0 w 81"/>
                <a:gd name="T1" fmla="*/ 10 h 41"/>
                <a:gd name="T2" fmla="*/ 0 w 81"/>
                <a:gd name="T3" fmla="*/ 10 h 41"/>
                <a:gd name="T4" fmla="*/ 12 w 81"/>
                <a:gd name="T5" fmla="*/ 12 h 41"/>
                <a:gd name="T6" fmla="*/ 25 w 81"/>
                <a:gd name="T7" fmla="*/ 15 h 41"/>
                <a:gd name="T8" fmla="*/ 37 w 81"/>
                <a:gd name="T9" fmla="*/ 16 h 41"/>
                <a:gd name="T10" fmla="*/ 48 w 81"/>
                <a:gd name="T11" fmla="*/ 20 h 41"/>
                <a:gd name="T12" fmla="*/ 58 w 81"/>
                <a:gd name="T13" fmla="*/ 23 h 41"/>
                <a:gd name="T14" fmla="*/ 64 w 81"/>
                <a:gd name="T15" fmla="*/ 28 h 41"/>
                <a:gd name="T16" fmla="*/ 69 w 81"/>
                <a:gd name="T17" fmla="*/ 33 h 41"/>
                <a:gd name="T18" fmla="*/ 69 w 81"/>
                <a:gd name="T19" fmla="*/ 41 h 41"/>
                <a:gd name="T20" fmla="*/ 81 w 81"/>
                <a:gd name="T21" fmla="*/ 41 h 41"/>
                <a:gd name="T22" fmla="*/ 78 w 81"/>
                <a:gd name="T23" fmla="*/ 29 h 41"/>
                <a:gd name="T24" fmla="*/ 70 w 81"/>
                <a:gd name="T25" fmla="*/ 21 h 41"/>
                <a:gd name="T26" fmla="*/ 61 w 81"/>
                <a:gd name="T27" fmla="*/ 13 h 41"/>
                <a:gd name="T28" fmla="*/ 51 w 81"/>
                <a:gd name="T29" fmla="*/ 10 h 41"/>
                <a:gd name="T30" fmla="*/ 37 w 81"/>
                <a:gd name="T31" fmla="*/ 7 h 41"/>
                <a:gd name="T32" fmla="*/ 25 w 81"/>
                <a:gd name="T33" fmla="*/ 5 h 41"/>
                <a:gd name="T34" fmla="*/ 12 w 81"/>
                <a:gd name="T35" fmla="*/ 2 h 41"/>
                <a:gd name="T36" fmla="*/ 0 w 81"/>
                <a:gd name="T37" fmla="*/ 0 h 41"/>
                <a:gd name="T38" fmla="*/ 0 w 81"/>
                <a:gd name="T39" fmla="*/ 0 h 41"/>
                <a:gd name="T40" fmla="*/ 0 w 81"/>
                <a:gd name="T41" fmla="*/ 10 h 4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1"/>
                <a:gd name="T64" fmla="*/ 0 h 41"/>
                <a:gd name="T65" fmla="*/ 81 w 81"/>
                <a:gd name="T66" fmla="*/ 41 h 4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1" h="41">
                  <a:moveTo>
                    <a:pt x="0" y="10"/>
                  </a:moveTo>
                  <a:lnTo>
                    <a:pt x="0" y="10"/>
                  </a:lnTo>
                  <a:lnTo>
                    <a:pt x="12" y="12"/>
                  </a:lnTo>
                  <a:lnTo>
                    <a:pt x="25" y="15"/>
                  </a:lnTo>
                  <a:lnTo>
                    <a:pt x="37" y="16"/>
                  </a:lnTo>
                  <a:lnTo>
                    <a:pt x="48" y="20"/>
                  </a:lnTo>
                  <a:lnTo>
                    <a:pt x="58" y="23"/>
                  </a:lnTo>
                  <a:lnTo>
                    <a:pt x="64" y="28"/>
                  </a:lnTo>
                  <a:lnTo>
                    <a:pt x="69" y="33"/>
                  </a:lnTo>
                  <a:lnTo>
                    <a:pt x="69" y="41"/>
                  </a:lnTo>
                  <a:lnTo>
                    <a:pt x="81" y="41"/>
                  </a:lnTo>
                  <a:lnTo>
                    <a:pt x="78" y="29"/>
                  </a:lnTo>
                  <a:lnTo>
                    <a:pt x="70" y="21"/>
                  </a:lnTo>
                  <a:lnTo>
                    <a:pt x="61" y="13"/>
                  </a:lnTo>
                  <a:lnTo>
                    <a:pt x="51" y="10"/>
                  </a:lnTo>
                  <a:lnTo>
                    <a:pt x="37" y="7"/>
                  </a:lnTo>
                  <a:lnTo>
                    <a:pt x="25" y="5"/>
                  </a:lnTo>
                  <a:lnTo>
                    <a:pt x="12" y="2"/>
                  </a:lnTo>
                  <a:lnTo>
                    <a:pt x="0" y="0"/>
                  </a:lnTo>
                  <a:lnTo>
                    <a:pt x="0"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C" dirty="0"/>
            </a:p>
          </p:txBody>
        </p:sp>
        <p:sp>
          <p:nvSpPr>
            <p:cNvPr id="71" name="Freeform 65"/>
            <p:cNvSpPr>
              <a:spLocks/>
            </p:cNvSpPr>
            <p:nvPr/>
          </p:nvSpPr>
          <p:spPr bwMode="auto">
            <a:xfrm>
              <a:off x="5422" y="2576"/>
              <a:ext cx="77" cy="49"/>
            </a:xfrm>
            <a:custGeom>
              <a:avLst/>
              <a:gdLst>
                <a:gd name="T0" fmla="*/ 13 w 77"/>
                <a:gd name="T1" fmla="*/ 17 h 49"/>
                <a:gd name="T2" fmla="*/ 3 w 77"/>
                <a:gd name="T3" fmla="*/ 20 h 49"/>
                <a:gd name="T4" fmla="*/ 10 w 77"/>
                <a:gd name="T5" fmla="*/ 28 h 49"/>
                <a:gd name="T6" fmla="*/ 17 w 77"/>
                <a:gd name="T7" fmla="*/ 33 h 49"/>
                <a:gd name="T8" fmla="*/ 27 w 77"/>
                <a:gd name="T9" fmla="*/ 38 h 49"/>
                <a:gd name="T10" fmla="*/ 35 w 77"/>
                <a:gd name="T11" fmla="*/ 39 h 49"/>
                <a:gd name="T12" fmla="*/ 44 w 77"/>
                <a:gd name="T13" fmla="*/ 43 h 49"/>
                <a:gd name="T14" fmla="*/ 55 w 77"/>
                <a:gd name="T15" fmla="*/ 44 h 49"/>
                <a:gd name="T16" fmla="*/ 64 w 77"/>
                <a:gd name="T17" fmla="*/ 47 h 49"/>
                <a:gd name="T18" fmla="*/ 77 w 77"/>
                <a:gd name="T19" fmla="*/ 49 h 49"/>
                <a:gd name="T20" fmla="*/ 77 w 77"/>
                <a:gd name="T21" fmla="*/ 39 h 49"/>
                <a:gd name="T22" fmla="*/ 64 w 77"/>
                <a:gd name="T23" fmla="*/ 38 h 49"/>
                <a:gd name="T24" fmla="*/ 55 w 77"/>
                <a:gd name="T25" fmla="*/ 34 h 49"/>
                <a:gd name="T26" fmla="*/ 44 w 77"/>
                <a:gd name="T27" fmla="*/ 33 h 49"/>
                <a:gd name="T28" fmla="*/ 38 w 77"/>
                <a:gd name="T29" fmla="*/ 30 h 49"/>
                <a:gd name="T30" fmla="*/ 30 w 77"/>
                <a:gd name="T31" fmla="*/ 28 h 49"/>
                <a:gd name="T32" fmla="*/ 24 w 77"/>
                <a:gd name="T33" fmla="*/ 23 h 49"/>
                <a:gd name="T34" fmla="*/ 16 w 77"/>
                <a:gd name="T35" fmla="*/ 18 h 49"/>
                <a:gd name="T36" fmla="*/ 10 w 77"/>
                <a:gd name="T37" fmla="*/ 13 h 49"/>
                <a:gd name="T38" fmla="*/ 0 w 77"/>
                <a:gd name="T39" fmla="*/ 17 h 49"/>
                <a:gd name="T40" fmla="*/ 10 w 77"/>
                <a:gd name="T41" fmla="*/ 13 h 49"/>
                <a:gd name="T42" fmla="*/ 0 w 77"/>
                <a:gd name="T43" fmla="*/ 0 h 49"/>
                <a:gd name="T44" fmla="*/ 0 w 77"/>
                <a:gd name="T45" fmla="*/ 17 h 49"/>
                <a:gd name="T46" fmla="*/ 13 w 77"/>
                <a:gd name="T47" fmla="*/ 17 h 4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
                <a:gd name="T73" fmla="*/ 0 h 49"/>
                <a:gd name="T74" fmla="*/ 77 w 77"/>
                <a:gd name="T75" fmla="*/ 49 h 4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 h="49">
                  <a:moveTo>
                    <a:pt x="13" y="17"/>
                  </a:moveTo>
                  <a:lnTo>
                    <a:pt x="3" y="20"/>
                  </a:lnTo>
                  <a:lnTo>
                    <a:pt x="10" y="28"/>
                  </a:lnTo>
                  <a:lnTo>
                    <a:pt x="17" y="33"/>
                  </a:lnTo>
                  <a:lnTo>
                    <a:pt x="27" y="38"/>
                  </a:lnTo>
                  <a:lnTo>
                    <a:pt x="35" y="39"/>
                  </a:lnTo>
                  <a:lnTo>
                    <a:pt x="44" y="43"/>
                  </a:lnTo>
                  <a:lnTo>
                    <a:pt x="55" y="44"/>
                  </a:lnTo>
                  <a:lnTo>
                    <a:pt x="64" y="47"/>
                  </a:lnTo>
                  <a:lnTo>
                    <a:pt x="77" y="49"/>
                  </a:lnTo>
                  <a:lnTo>
                    <a:pt x="77" y="39"/>
                  </a:lnTo>
                  <a:lnTo>
                    <a:pt x="64" y="38"/>
                  </a:lnTo>
                  <a:lnTo>
                    <a:pt x="55" y="34"/>
                  </a:lnTo>
                  <a:lnTo>
                    <a:pt x="44" y="33"/>
                  </a:lnTo>
                  <a:lnTo>
                    <a:pt x="38" y="30"/>
                  </a:lnTo>
                  <a:lnTo>
                    <a:pt x="30" y="28"/>
                  </a:lnTo>
                  <a:lnTo>
                    <a:pt x="24" y="23"/>
                  </a:lnTo>
                  <a:lnTo>
                    <a:pt x="16" y="18"/>
                  </a:lnTo>
                  <a:lnTo>
                    <a:pt x="10" y="13"/>
                  </a:lnTo>
                  <a:lnTo>
                    <a:pt x="0" y="17"/>
                  </a:lnTo>
                  <a:lnTo>
                    <a:pt x="10" y="13"/>
                  </a:lnTo>
                  <a:lnTo>
                    <a:pt x="0" y="0"/>
                  </a:lnTo>
                  <a:lnTo>
                    <a:pt x="0" y="17"/>
                  </a:lnTo>
                  <a:lnTo>
                    <a:pt x="13" y="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C" dirty="0"/>
            </a:p>
          </p:txBody>
        </p:sp>
        <p:sp>
          <p:nvSpPr>
            <p:cNvPr id="72" name="Freeform 66"/>
            <p:cNvSpPr>
              <a:spLocks/>
            </p:cNvSpPr>
            <p:nvPr/>
          </p:nvSpPr>
          <p:spPr bwMode="auto">
            <a:xfrm>
              <a:off x="5422" y="2593"/>
              <a:ext cx="13" cy="399"/>
            </a:xfrm>
            <a:custGeom>
              <a:avLst/>
              <a:gdLst>
                <a:gd name="T0" fmla="*/ 3 w 13"/>
                <a:gd name="T1" fmla="*/ 380 h 399"/>
                <a:gd name="T2" fmla="*/ 13 w 13"/>
                <a:gd name="T3" fmla="*/ 383 h 399"/>
                <a:gd name="T4" fmla="*/ 13 w 13"/>
                <a:gd name="T5" fmla="*/ 0 h 399"/>
                <a:gd name="T6" fmla="*/ 0 w 13"/>
                <a:gd name="T7" fmla="*/ 0 h 399"/>
                <a:gd name="T8" fmla="*/ 0 w 13"/>
                <a:gd name="T9" fmla="*/ 383 h 399"/>
                <a:gd name="T10" fmla="*/ 10 w 13"/>
                <a:gd name="T11" fmla="*/ 386 h 399"/>
                <a:gd name="T12" fmla="*/ 0 w 13"/>
                <a:gd name="T13" fmla="*/ 383 h 399"/>
                <a:gd name="T14" fmla="*/ 0 w 13"/>
                <a:gd name="T15" fmla="*/ 399 h 399"/>
                <a:gd name="T16" fmla="*/ 10 w 13"/>
                <a:gd name="T17" fmla="*/ 386 h 399"/>
                <a:gd name="T18" fmla="*/ 3 w 13"/>
                <a:gd name="T19" fmla="*/ 380 h 39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
                <a:gd name="T31" fmla="*/ 0 h 399"/>
                <a:gd name="T32" fmla="*/ 13 w 13"/>
                <a:gd name="T33" fmla="*/ 399 h 39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 h="399">
                  <a:moveTo>
                    <a:pt x="3" y="380"/>
                  </a:moveTo>
                  <a:lnTo>
                    <a:pt x="13" y="383"/>
                  </a:lnTo>
                  <a:lnTo>
                    <a:pt x="13" y="0"/>
                  </a:lnTo>
                  <a:lnTo>
                    <a:pt x="0" y="0"/>
                  </a:lnTo>
                  <a:lnTo>
                    <a:pt x="0" y="383"/>
                  </a:lnTo>
                  <a:lnTo>
                    <a:pt x="10" y="386"/>
                  </a:lnTo>
                  <a:lnTo>
                    <a:pt x="0" y="383"/>
                  </a:lnTo>
                  <a:lnTo>
                    <a:pt x="0" y="399"/>
                  </a:lnTo>
                  <a:lnTo>
                    <a:pt x="10" y="386"/>
                  </a:lnTo>
                  <a:lnTo>
                    <a:pt x="3" y="38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C" dirty="0"/>
            </a:p>
          </p:txBody>
        </p:sp>
        <p:sp>
          <p:nvSpPr>
            <p:cNvPr id="73" name="Freeform 67"/>
            <p:cNvSpPr>
              <a:spLocks/>
            </p:cNvSpPr>
            <p:nvPr/>
          </p:nvSpPr>
          <p:spPr bwMode="auto">
            <a:xfrm>
              <a:off x="5429" y="1344"/>
              <a:ext cx="145" cy="380"/>
            </a:xfrm>
            <a:custGeom>
              <a:avLst/>
              <a:gdLst>
                <a:gd name="T0" fmla="*/ 0 w 145"/>
                <a:gd name="T1" fmla="*/ 380 h 380"/>
                <a:gd name="T2" fmla="*/ 6 w 145"/>
                <a:gd name="T3" fmla="*/ 374 h 380"/>
                <a:gd name="T4" fmla="*/ 14 w 145"/>
                <a:gd name="T5" fmla="*/ 369 h 380"/>
                <a:gd name="T6" fmla="*/ 21 w 145"/>
                <a:gd name="T7" fmla="*/ 366 h 380"/>
                <a:gd name="T8" fmla="*/ 29 w 145"/>
                <a:gd name="T9" fmla="*/ 362 h 380"/>
                <a:gd name="T10" fmla="*/ 37 w 145"/>
                <a:gd name="T11" fmla="*/ 359 h 380"/>
                <a:gd name="T12" fmla="*/ 48 w 145"/>
                <a:gd name="T13" fmla="*/ 357 h 380"/>
                <a:gd name="T14" fmla="*/ 57 w 145"/>
                <a:gd name="T15" fmla="*/ 354 h 380"/>
                <a:gd name="T16" fmla="*/ 70 w 145"/>
                <a:gd name="T17" fmla="*/ 353 h 380"/>
                <a:gd name="T18" fmla="*/ 82 w 145"/>
                <a:gd name="T19" fmla="*/ 351 h 380"/>
                <a:gd name="T20" fmla="*/ 95 w 145"/>
                <a:gd name="T21" fmla="*/ 349 h 380"/>
                <a:gd name="T22" fmla="*/ 107 w 145"/>
                <a:gd name="T23" fmla="*/ 348 h 380"/>
                <a:gd name="T24" fmla="*/ 120 w 145"/>
                <a:gd name="T25" fmla="*/ 345 h 380"/>
                <a:gd name="T26" fmla="*/ 129 w 145"/>
                <a:gd name="T27" fmla="*/ 341 h 380"/>
                <a:gd name="T28" fmla="*/ 137 w 145"/>
                <a:gd name="T29" fmla="*/ 335 h 380"/>
                <a:gd name="T30" fmla="*/ 143 w 145"/>
                <a:gd name="T31" fmla="*/ 327 h 380"/>
                <a:gd name="T32" fmla="*/ 145 w 145"/>
                <a:gd name="T33" fmla="*/ 317 h 380"/>
                <a:gd name="T34" fmla="*/ 145 w 145"/>
                <a:gd name="T35" fmla="*/ 62 h 380"/>
                <a:gd name="T36" fmla="*/ 143 w 145"/>
                <a:gd name="T37" fmla="*/ 52 h 380"/>
                <a:gd name="T38" fmla="*/ 137 w 145"/>
                <a:gd name="T39" fmla="*/ 45 h 380"/>
                <a:gd name="T40" fmla="*/ 129 w 145"/>
                <a:gd name="T41" fmla="*/ 39 h 380"/>
                <a:gd name="T42" fmla="*/ 120 w 145"/>
                <a:gd name="T43" fmla="*/ 36 h 380"/>
                <a:gd name="T44" fmla="*/ 107 w 145"/>
                <a:gd name="T45" fmla="*/ 32 h 380"/>
                <a:gd name="T46" fmla="*/ 95 w 145"/>
                <a:gd name="T47" fmla="*/ 31 h 380"/>
                <a:gd name="T48" fmla="*/ 82 w 145"/>
                <a:gd name="T49" fmla="*/ 29 h 380"/>
                <a:gd name="T50" fmla="*/ 70 w 145"/>
                <a:gd name="T51" fmla="*/ 28 h 380"/>
                <a:gd name="T52" fmla="*/ 57 w 145"/>
                <a:gd name="T53" fmla="*/ 26 h 380"/>
                <a:gd name="T54" fmla="*/ 48 w 145"/>
                <a:gd name="T55" fmla="*/ 23 h 380"/>
                <a:gd name="T56" fmla="*/ 37 w 145"/>
                <a:gd name="T57" fmla="*/ 21 h 380"/>
                <a:gd name="T58" fmla="*/ 29 w 145"/>
                <a:gd name="T59" fmla="*/ 18 h 380"/>
                <a:gd name="T60" fmla="*/ 21 w 145"/>
                <a:gd name="T61" fmla="*/ 15 h 380"/>
                <a:gd name="T62" fmla="*/ 14 w 145"/>
                <a:gd name="T63" fmla="*/ 11 h 380"/>
                <a:gd name="T64" fmla="*/ 6 w 145"/>
                <a:gd name="T65" fmla="*/ 7 h 380"/>
                <a:gd name="T66" fmla="*/ 0 w 145"/>
                <a:gd name="T67" fmla="*/ 0 h 380"/>
                <a:gd name="T68" fmla="*/ 0 w 145"/>
                <a:gd name="T69" fmla="*/ 380 h 38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45"/>
                <a:gd name="T106" fmla="*/ 0 h 380"/>
                <a:gd name="T107" fmla="*/ 145 w 145"/>
                <a:gd name="T108" fmla="*/ 380 h 38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45" h="380">
                  <a:moveTo>
                    <a:pt x="0" y="380"/>
                  </a:moveTo>
                  <a:lnTo>
                    <a:pt x="6" y="374"/>
                  </a:lnTo>
                  <a:lnTo>
                    <a:pt x="14" y="369"/>
                  </a:lnTo>
                  <a:lnTo>
                    <a:pt x="21" y="366"/>
                  </a:lnTo>
                  <a:lnTo>
                    <a:pt x="29" y="362"/>
                  </a:lnTo>
                  <a:lnTo>
                    <a:pt x="37" y="359"/>
                  </a:lnTo>
                  <a:lnTo>
                    <a:pt x="48" y="357"/>
                  </a:lnTo>
                  <a:lnTo>
                    <a:pt x="57" y="354"/>
                  </a:lnTo>
                  <a:lnTo>
                    <a:pt x="70" y="353"/>
                  </a:lnTo>
                  <a:lnTo>
                    <a:pt x="82" y="351"/>
                  </a:lnTo>
                  <a:lnTo>
                    <a:pt x="95" y="349"/>
                  </a:lnTo>
                  <a:lnTo>
                    <a:pt x="107" y="348"/>
                  </a:lnTo>
                  <a:lnTo>
                    <a:pt x="120" y="345"/>
                  </a:lnTo>
                  <a:lnTo>
                    <a:pt x="129" y="341"/>
                  </a:lnTo>
                  <a:lnTo>
                    <a:pt x="137" y="335"/>
                  </a:lnTo>
                  <a:lnTo>
                    <a:pt x="143" y="327"/>
                  </a:lnTo>
                  <a:lnTo>
                    <a:pt x="145" y="317"/>
                  </a:lnTo>
                  <a:lnTo>
                    <a:pt x="145" y="62"/>
                  </a:lnTo>
                  <a:lnTo>
                    <a:pt x="143" y="52"/>
                  </a:lnTo>
                  <a:lnTo>
                    <a:pt x="137" y="45"/>
                  </a:lnTo>
                  <a:lnTo>
                    <a:pt x="129" y="39"/>
                  </a:lnTo>
                  <a:lnTo>
                    <a:pt x="120" y="36"/>
                  </a:lnTo>
                  <a:lnTo>
                    <a:pt x="107" y="32"/>
                  </a:lnTo>
                  <a:lnTo>
                    <a:pt x="95" y="31"/>
                  </a:lnTo>
                  <a:lnTo>
                    <a:pt x="82" y="29"/>
                  </a:lnTo>
                  <a:lnTo>
                    <a:pt x="70" y="28"/>
                  </a:lnTo>
                  <a:lnTo>
                    <a:pt x="57" y="26"/>
                  </a:lnTo>
                  <a:lnTo>
                    <a:pt x="48" y="23"/>
                  </a:lnTo>
                  <a:lnTo>
                    <a:pt x="37" y="21"/>
                  </a:lnTo>
                  <a:lnTo>
                    <a:pt x="29" y="18"/>
                  </a:lnTo>
                  <a:lnTo>
                    <a:pt x="21" y="15"/>
                  </a:lnTo>
                  <a:lnTo>
                    <a:pt x="14" y="11"/>
                  </a:lnTo>
                  <a:lnTo>
                    <a:pt x="6" y="7"/>
                  </a:lnTo>
                  <a:lnTo>
                    <a:pt x="0" y="0"/>
                  </a:lnTo>
                  <a:lnTo>
                    <a:pt x="0" y="38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C" dirty="0"/>
            </a:p>
          </p:txBody>
        </p:sp>
        <p:sp>
          <p:nvSpPr>
            <p:cNvPr id="74" name="Freeform 68"/>
            <p:cNvSpPr>
              <a:spLocks/>
            </p:cNvSpPr>
            <p:nvPr/>
          </p:nvSpPr>
          <p:spPr bwMode="auto">
            <a:xfrm>
              <a:off x="5425" y="2588"/>
              <a:ext cx="74" cy="35"/>
            </a:xfrm>
            <a:custGeom>
              <a:avLst/>
              <a:gdLst>
                <a:gd name="T0" fmla="*/ 74 w 74"/>
                <a:gd name="T1" fmla="*/ 0 h 35"/>
                <a:gd name="T2" fmla="*/ 74 w 74"/>
                <a:gd name="T3" fmla="*/ 0 h 35"/>
                <a:gd name="T4" fmla="*/ 61 w 74"/>
                <a:gd name="T5" fmla="*/ 1 h 35"/>
                <a:gd name="T6" fmla="*/ 52 w 74"/>
                <a:gd name="T7" fmla="*/ 5 h 35"/>
                <a:gd name="T8" fmla="*/ 41 w 74"/>
                <a:gd name="T9" fmla="*/ 6 h 35"/>
                <a:gd name="T10" fmla="*/ 32 w 74"/>
                <a:gd name="T11" fmla="*/ 9 h 35"/>
                <a:gd name="T12" fmla="*/ 24 w 74"/>
                <a:gd name="T13" fmla="*/ 13 h 35"/>
                <a:gd name="T14" fmla="*/ 16 w 74"/>
                <a:gd name="T15" fmla="*/ 16 h 35"/>
                <a:gd name="T16" fmla="*/ 7 w 74"/>
                <a:gd name="T17" fmla="*/ 21 h 35"/>
                <a:gd name="T18" fmla="*/ 0 w 74"/>
                <a:gd name="T19" fmla="*/ 29 h 35"/>
                <a:gd name="T20" fmla="*/ 7 w 74"/>
                <a:gd name="T21" fmla="*/ 35 h 35"/>
                <a:gd name="T22" fmla="*/ 13 w 74"/>
                <a:gd name="T23" fmla="*/ 31 h 35"/>
                <a:gd name="T24" fmla="*/ 19 w 74"/>
                <a:gd name="T25" fmla="*/ 26 h 35"/>
                <a:gd name="T26" fmla="*/ 27 w 74"/>
                <a:gd name="T27" fmla="*/ 22 h 35"/>
                <a:gd name="T28" fmla="*/ 35 w 74"/>
                <a:gd name="T29" fmla="*/ 19 h 35"/>
                <a:gd name="T30" fmla="*/ 41 w 74"/>
                <a:gd name="T31" fmla="*/ 16 h 35"/>
                <a:gd name="T32" fmla="*/ 52 w 74"/>
                <a:gd name="T33" fmla="*/ 14 h 35"/>
                <a:gd name="T34" fmla="*/ 61 w 74"/>
                <a:gd name="T35" fmla="*/ 11 h 35"/>
                <a:gd name="T36" fmla="*/ 74 w 74"/>
                <a:gd name="T37" fmla="*/ 9 h 35"/>
                <a:gd name="T38" fmla="*/ 74 w 74"/>
                <a:gd name="T39" fmla="*/ 9 h 35"/>
                <a:gd name="T40" fmla="*/ 74 w 74"/>
                <a:gd name="T41" fmla="*/ 0 h 3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4"/>
                <a:gd name="T64" fmla="*/ 0 h 35"/>
                <a:gd name="T65" fmla="*/ 74 w 74"/>
                <a:gd name="T66" fmla="*/ 35 h 3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4" h="35">
                  <a:moveTo>
                    <a:pt x="74" y="0"/>
                  </a:moveTo>
                  <a:lnTo>
                    <a:pt x="74" y="0"/>
                  </a:lnTo>
                  <a:lnTo>
                    <a:pt x="61" y="1"/>
                  </a:lnTo>
                  <a:lnTo>
                    <a:pt x="52" y="5"/>
                  </a:lnTo>
                  <a:lnTo>
                    <a:pt x="41" y="6"/>
                  </a:lnTo>
                  <a:lnTo>
                    <a:pt x="32" y="9"/>
                  </a:lnTo>
                  <a:lnTo>
                    <a:pt x="24" y="13"/>
                  </a:lnTo>
                  <a:lnTo>
                    <a:pt x="16" y="16"/>
                  </a:lnTo>
                  <a:lnTo>
                    <a:pt x="7" y="21"/>
                  </a:lnTo>
                  <a:lnTo>
                    <a:pt x="0" y="29"/>
                  </a:lnTo>
                  <a:lnTo>
                    <a:pt x="7" y="35"/>
                  </a:lnTo>
                  <a:lnTo>
                    <a:pt x="13" y="31"/>
                  </a:lnTo>
                  <a:lnTo>
                    <a:pt x="19" y="26"/>
                  </a:lnTo>
                  <a:lnTo>
                    <a:pt x="27" y="22"/>
                  </a:lnTo>
                  <a:lnTo>
                    <a:pt x="35" y="19"/>
                  </a:lnTo>
                  <a:lnTo>
                    <a:pt x="41" y="16"/>
                  </a:lnTo>
                  <a:lnTo>
                    <a:pt x="52" y="14"/>
                  </a:lnTo>
                  <a:lnTo>
                    <a:pt x="61" y="11"/>
                  </a:lnTo>
                  <a:lnTo>
                    <a:pt x="74" y="9"/>
                  </a:lnTo>
                  <a:lnTo>
                    <a:pt x="7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C" dirty="0"/>
            </a:p>
          </p:txBody>
        </p:sp>
        <p:sp>
          <p:nvSpPr>
            <p:cNvPr id="75" name="Freeform 69"/>
            <p:cNvSpPr>
              <a:spLocks/>
            </p:cNvSpPr>
            <p:nvPr/>
          </p:nvSpPr>
          <p:spPr bwMode="auto">
            <a:xfrm>
              <a:off x="5499" y="2557"/>
              <a:ext cx="81" cy="40"/>
            </a:xfrm>
            <a:custGeom>
              <a:avLst/>
              <a:gdLst>
                <a:gd name="T0" fmla="*/ 69 w 81"/>
                <a:gd name="T1" fmla="*/ 0 h 40"/>
                <a:gd name="T2" fmla="*/ 69 w 81"/>
                <a:gd name="T3" fmla="*/ 0 h 40"/>
                <a:gd name="T4" fmla="*/ 69 w 81"/>
                <a:gd name="T5" fmla="*/ 8 h 40"/>
                <a:gd name="T6" fmla="*/ 64 w 81"/>
                <a:gd name="T7" fmla="*/ 15 h 40"/>
                <a:gd name="T8" fmla="*/ 58 w 81"/>
                <a:gd name="T9" fmla="*/ 19 h 40"/>
                <a:gd name="T10" fmla="*/ 48 w 81"/>
                <a:gd name="T11" fmla="*/ 23 h 40"/>
                <a:gd name="T12" fmla="*/ 37 w 81"/>
                <a:gd name="T13" fmla="*/ 26 h 40"/>
                <a:gd name="T14" fmla="*/ 25 w 81"/>
                <a:gd name="T15" fmla="*/ 28 h 40"/>
                <a:gd name="T16" fmla="*/ 12 w 81"/>
                <a:gd name="T17" fmla="*/ 29 h 40"/>
                <a:gd name="T18" fmla="*/ 0 w 81"/>
                <a:gd name="T19" fmla="*/ 31 h 40"/>
                <a:gd name="T20" fmla="*/ 0 w 81"/>
                <a:gd name="T21" fmla="*/ 40 h 40"/>
                <a:gd name="T22" fmla="*/ 12 w 81"/>
                <a:gd name="T23" fmla="*/ 39 h 40"/>
                <a:gd name="T24" fmla="*/ 25 w 81"/>
                <a:gd name="T25" fmla="*/ 37 h 40"/>
                <a:gd name="T26" fmla="*/ 37 w 81"/>
                <a:gd name="T27" fmla="*/ 36 h 40"/>
                <a:gd name="T28" fmla="*/ 51 w 81"/>
                <a:gd name="T29" fmla="*/ 32 h 40"/>
                <a:gd name="T30" fmla="*/ 61 w 81"/>
                <a:gd name="T31" fmla="*/ 29 h 40"/>
                <a:gd name="T32" fmla="*/ 70 w 81"/>
                <a:gd name="T33" fmla="*/ 21 h 40"/>
                <a:gd name="T34" fmla="*/ 78 w 81"/>
                <a:gd name="T35" fmla="*/ 11 h 40"/>
                <a:gd name="T36" fmla="*/ 81 w 81"/>
                <a:gd name="T37" fmla="*/ 0 h 40"/>
                <a:gd name="T38" fmla="*/ 81 w 81"/>
                <a:gd name="T39" fmla="*/ 0 h 40"/>
                <a:gd name="T40" fmla="*/ 69 w 81"/>
                <a:gd name="T41" fmla="*/ 0 h 4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1"/>
                <a:gd name="T64" fmla="*/ 0 h 40"/>
                <a:gd name="T65" fmla="*/ 81 w 81"/>
                <a:gd name="T66" fmla="*/ 40 h 4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1" h="40">
                  <a:moveTo>
                    <a:pt x="69" y="0"/>
                  </a:moveTo>
                  <a:lnTo>
                    <a:pt x="69" y="0"/>
                  </a:lnTo>
                  <a:lnTo>
                    <a:pt x="69" y="8"/>
                  </a:lnTo>
                  <a:lnTo>
                    <a:pt x="64" y="15"/>
                  </a:lnTo>
                  <a:lnTo>
                    <a:pt x="58" y="19"/>
                  </a:lnTo>
                  <a:lnTo>
                    <a:pt x="48" y="23"/>
                  </a:lnTo>
                  <a:lnTo>
                    <a:pt x="37" y="26"/>
                  </a:lnTo>
                  <a:lnTo>
                    <a:pt x="25" y="28"/>
                  </a:lnTo>
                  <a:lnTo>
                    <a:pt x="12" y="29"/>
                  </a:lnTo>
                  <a:lnTo>
                    <a:pt x="0" y="31"/>
                  </a:lnTo>
                  <a:lnTo>
                    <a:pt x="0" y="40"/>
                  </a:lnTo>
                  <a:lnTo>
                    <a:pt x="12" y="39"/>
                  </a:lnTo>
                  <a:lnTo>
                    <a:pt x="25" y="37"/>
                  </a:lnTo>
                  <a:lnTo>
                    <a:pt x="37" y="36"/>
                  </a:lnTo>
                  <a:lnTo>
                    <a:pt x="51" y="32"/>
                  </a:lnTo>
                  <a:lnTo>
                    <a:pt x="61" y="29"/>
                  </a:lnTo>
                  <a:lnTo>
                    <a:pt x="70" y="21"/>
                  </a:lnTo>
                  <a:lnTo>
                    <a:pt x="78" y="11"/>
                  </a:lnTo>
                  <a:lnTo>
                    <a:pt x="81" y="0"/>
                  </a:lnTo>
                  <a:lnTo>
                    <a:pt x="6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C" dirty="0"/>
            </a:p>
          </p:txBody>
        </p:sp>
        <p:sp>
          <p:nvSpPr>
            <p:cNvPr id="76" name="Freeform 70"/>
            <p:cNvSpPr>
              <a:spLocks/>
            </p:cNvSpPr>
            <p:nvPr/>
          </p:nvSpPr>
          <p:spPr bwMode="auto">
            <a:xfrm>
              <a:off x="5568" y="2302"/>
              <a:ext cx="12" cy="255"/>
            </a:xfrm>
            <a:custGeom>
              <a:avLst/>
              <a:gdLst>
                <a:gd name="T0" fmla="*/ 0 w 12"/>
                <a:gd name="T1" fmla="*/ 0 h 255"/>
                <a:gd name="T2" fmla="*/ 0 w 12"/>
                <a:gd name="T3" fmla="*/ 0 h 255"/>
                <a:gd name="T4" fmla="*/ 0 w 12"/>
                <a:gd name="T5" fmla="*/ 255 h 255"/>
                <a:gd name="T6" fmla="*/ 12 w 12"/>
                <a:gd name="T7" fmla="*/ 255 h 255"/>
                <a:gd name="T8" fmla="*/ 12 w 12"/>
                <a:gd name="T9" fmla="*/ 0 h 255"/>
                <a:gd name="T10" fmla="*/ 12 w 12"/>
                <a:gd name="T11" fmla="*/ 0 h 255"/>
                <a:gd name="T12" fmla="*/ 0 w 12"/>
                <a:gd name="T13" fmla="*/ 0 h 255"/>
                <a:gd name="T14" fmla="*/ 0 60000 65536"/>
                <a:gd name="T15" fmla="*/ 0 60000 65536"/>
                <a:gd name="T16" fmla="*/ 0 60000 65536"/>
                <a:gd name="T17" fmla="*/ 0 60000 65536"/>
                <a:gd name="T18" fmla="*/ 0 60000 65536"/>
                <a:gd name="T19" fmla="*/ 0 60000 65536"/>
                <a:gd name="T20" fmla="*/ 0 60000 65536"/>
                <a:gd name="T21" fmla="*/ 0 w 12"/>
                <a:gd name="T22" fmla="*/ 0 h 255"/>
                <a:gd name="T23" fmla="*/ 12 w 12"/>
                <a:gd name="T24" fmla="*/ 255 h 25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 h="255">
                  <a:moveTo>
                    <a:pt x="0" y="0"/>
                  </a:moveTo>
                  <a:lnTo>
                    <a:pt x="0" y="0"/>
                  </a:lnTo>
                  <a:lnTo>
                    <a:pt x="0" y="255"/>
                  </a:lnTo>
                  <a:lnTo>
                    <a:pt x="12" y="255"/>
                  </a:lnTo>
                  <a:lnTo>
                    <a:pt x="12"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C" dirty="0"/>
            </a:p>
          </p:txBody>
        </p:sp>
        <p:sp>
          <p:nvSpPr>
            <p:cNvPr id="77" name="Freeform 71"/>
            <p:cNvSpPr>
              <a:spLocks/>
            </p:cNvSpPr>
            <p:nvPr/>
          </p:nvSpPr>
          <p:spPr bwMode="auto">
            <a:xfrm>
              <a:off x="5422" y="2226"/>
              <a:ext cx="77" cy="46"/>
            </a:xfrm>
            <a:custGeom>
              <a:avLst/>
              <a:gdLst>
                <a:gd name="T0" fmla="*/ 13 w 77"/>
                <a:gd name="T1" fmla="*/ 14 h 46"/>
                <a:gd name="T2" fmla="*/ 3 w 77"/>
                <a:gd name="T3" fmla="*/ 17 h 46"/>
                <a:gd name="T4" fmla="*/ 10 w 77"/>
                <a:gd name="T5" fmla="*/ 25 h 46"/>
                <a:gd name="T6" fmla="*/ 19 w 77"/>
                <a:gd name="T7" fmla="*/ 30 h 46"/>
                <a:gd name="T8" fmla="*/ 27 w 77"/>
                <a:gd name="T9" fmla="*/ 33 h 46"/>
                <a:gd name="T10" fmla="*/ 35 w 77"/>
                <a:gd name="T11" fmla="*/ 37 h 46"/>
                <a:gd name="T12" fmla="*/ 44 w 77"/>
                <a:gd name="T13" fmla="*/ 40 h 46"/>
                <a:gd name="T14" fmla="*/ 55 w 77"/>
                <a:gd name="T15" fmla="*/ 42 h 46"/>
                <a:gd name="T16" fmla="*/ 64 w 77"/>
                <a:gd name="T17" fmla="*/ 45 h 46"/>
                <a:gd name="T18" fmla="*/ 77 w 77"/>
                <a:gd name="T19" fmla="*/ 46 h 46"/>
                <a:gd name="T20" fmla="*/ 77 w 77"/>
                <a:gd name="T21" fmla="*/ 37 h 46"/>
                <a:gd name="T22" fmla="*/ 64 w 77"/>
                <a:gd name="T23" fmla="*/ 35 h 46"/>
                <a:gd name="T24" fmla="*/ 55 w 77"/>
                <a:gd name="T25" fmla="*/ 32 h 46"/>
                <a:gd name="T26" fmla="*/ 44 w 77"/>
                <a:gd name="T27" fmla="*/ 30 h 46"/>
                <a:gd name="T28" fmla="*/ 38 w 77"/>
                <a:gd name="T29" fmla="*/ 27 h 46"/>
                <a:gd name="T30" fmla="*/ 30 w 77"/>
                <a:gd name="T31" fmla="*/ 24 h 46"/>
                <a:gd name="T32" fmla="*/ 22 w 77"/>
                <a:gd name="T33" fmla="*/ 21 h 46"/>
                <a:gd name="T34" fmla="*/ 16 w 77"/>
                <a:gd name="T35" fmla="*/ 16 h 46"/>
                <a:gd name="T36" fmla="*/ 10 w 77"/>
                <a:gd name="T37" fmla="*/ 11 h 46"/>
                <a:gd name="T38" fmla="*/ 0 w 77"/>
                <a:gd name="T39" fmla="*/ 14 h 46"/>
                <a:gd name="T40" fmla="*/ 10 w 77"/>
                <a:gd name="T41" fmla="*/ 11 h 46"/>
                <a:gd name="T42" fmla="*/ 0 w 77"/>
                <a:gd name="T43" fmla="*/ 0 h 46"/>
                <a:gd name="T44" fmla="*/ 0 w 77"/>
                <a:gd name="T45" fmla="*/ 14 h 46"/>
                <a:gd name="T46" fmla="*/ 13 w 77"/>
                <a:gd name="T47" fmla="*/ 14 h 4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
                <a:gd name="T73" fmla="*/ 0 h 46"/>
                <a:gd name="T74" fmla="*/ 77 w 77"/>
                <a:gd name="T75" fmla="*/ 46 h 4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 h="46">
                  <a:moveTo>
                    <a:pt x="13" y="14"/>
                  </a:moveTo>
                  <a:lnTo>
                    <a:pt x="3" y="17"/>
                  </a:lnTo>
                  <a:lnTo>
                    <a:pt x="10" y="25"/>
                  </a:lnTo>
                  <a:lnTo>
                    <a:pt x="19" y="30"/>
                  </a:lnTo>
                  <a:lnTo>
                    <a:pt x="27" y="33"/>
                  </a:lnTo>
                  <a:lnTo>
                    <a:pt x="35" y="37"/>
                  </a:lnTo>
                  <a:lnTo>
                    <a:pt x="44" y="40"/>
                  </a:lnTo>
                  <a:lnTo>
                    <a:pt x="55" y="42"/>
                  </a:lnTo>
                  <a:lnTo>
                    <a:pt x="64" y="45"/>
                  </a:lnTo>
                  <a:lnTo>
                    <a:pt x="77" y="46"/>
                  </a:lnTo>
                  <a:lnTo>
                    <a:pt x="77" y="37"/>
                  </a:lnTo>
                  <a:lnTo>
                    <a:pt x="64" y="35"/>
                  </a:lnTo>
                  <a:lnTo>
                    <a:pt x="55" y="32"/>
                  </a:lnTo>
                  <a:lnTo>
                    <a:pt x="44" y="30"/>
                  </a:lnTo>
                  <a:lnTo>
                    <a:pt x="38" y="27"/>
                  </a:lnTo>
                  <a:lnTo>
                    <a:pt x="30" y="24"/>
                  </a:lnTo>
                  <a:lnTo>
                    <a:pt x="22" y="21"/>
                  </a:lnTo>
                  <a:lnTo>
                    <a:pt x="16" y="16"/>
                  </a:lnTo>
                  <a:lnTo>
                    <a:pt x="10" y="11"/>
                  </a:lnTo>
                  <a:lnTo>
                    <a:pt x="0" y="14"/>
                  </a:lnTo>
                  <a:lnTo>
                    <a:pt x="10" y="11"/>
                  </a:lnTo>
                  <a:lnTo>
                    <a:pt x="0" y="0"/>
                  </a:lnTo>
                  <a:lnTo>
                    <a:pt x="0" y="14"/>
                  </a:lnTo>
                  <a:lnTo>
                    <a:pt x="13"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C" dirty="0"/>
            </a:p>
          </p:txBody>
        </p:sp>
        <p:sp>
          <p:nvSpPr>
            <p:cNvPr id="78" name="Freeform 72"/>
            <p:cNvSpPr>
              <a:spLocks/>
            </p:cNvSpPr>
            <p:nvPr/>
          </p:nvSpPr>
          <p:spPr bwMode="auto">
            <a:xfrm>
              <a:off x="5422" y="2240"/>
              <a:ext cx="13" cy="395"/>
            </a:xfrm>
            <a:custGeom>
              <a:avLst/>
              <a:gdLst>
                <a:gd name="T0" fmla="*/ 3 w 13"/>
                <a:gd name="T1" fmla="*/ 377 h 395"/>
                <a:gd name="T2" fmla="*/ 13 w 13"/>
                <a:gd name="T3" fmla="*/ 380 h 395"/>
                <a:gd name="T4" fmla="*/ 13 w 13"/>
                <a:gd name="T5" fmla="*/ 0 h 395"/>
                <a:gd name="T6" fmla="*/ 0 w 13"/>
                <a:gd name="T7" fmla="*/ 0 h 395"/>
                <a:gd name="T8" fmla="*/ 0 w 13"/>
                <a:gd name="T9" fmla="*/ 380 h 395"/>
                <a:gd name="T10" fmla="*/ 10 w 13"/>
                <a:gd name="T11" fmla="*/ 383 h 395"/>
                <a:gd name="T12" fmla="*/ 0 w 13"/>
                <a:gd name="T13" fmla="*/ 380 h 395"/>
                <a:gd name="T14" fmla="*/ 0 w 13"/>
                <a:gd name="T15" fmla="*/ 395 h 395"/>
                <a:gd name="T16" fmla="*/ 10 w 13"/>
                <a:gd name="T17" fmla="*/ 383 h 395"/>
                <a:gd name="T18" fmla="*/ 3 w 13"/>
                <a:gd name="T19" fmla="*/ 377 h 39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
                <a:gd name="T31" fmla="*/ 0 h 395"/>
                <a:gd name="T32" fmla="*/ 13 w 13"/>
                <a:gd name="T33" fmla="*/ 395 h 39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 h="395">
                  <a:moveTo>
                    <a:pt x="3" y="377"/>
                  </a:moveTo>
                  <a:lnTo>
                    <a:pt x="13" y="380"/>
                  </a:lnTo>
                  <a:lnTo>
                    <a:pt x="13" y="0"/>
                  </a:lnTo>
                  <a:lnTo>
                    <a:pt x="0" y="0"/>
                  </a:lnTo>
                  <a:lnTo>
                    <a:pt x="0" y="380"/>
                  </a:lnTo>
                  <a:lnTo>
                    <a:pt x="10" y="383"/>
                  </a:lnTo>
                  <a:lnTo>
                    <a:pt x="0" y="380"/>
                  </a:lnTo>
                  <a:lnTo>
                    <a:pt x="0" y="395"/>
                  </a:lnTo>
                  <a:lnTo>
                    <a:pt x="10" y="383"/>
                  </a:lnTo>
                  <a:lnTo>
                    <a:pt x="3" y="37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C" dirty="0"/>
            </a:p>
          </p:txBody>
        </p:sp>
        <p:sp>
          <p:nvSpPr>
            <p:cNvPr id="79" name="Freeform 73"/>
            <p:cNvSpPr>
              <a:spLocks/>
            </p:cNvSpPr>
            <p:nvPr/>
          </p:nvSpPr>
          <p:spPr bwMode="auto">
            <a:xfrm>
              <a:off x="127" y="2006"/>
              <a:ext cx="73" cy="35"/>
            </a:xfrm>
            <a:custGeom>
              <a:avLst/>
              <a:gdLst>
                <a:gd name="T0" fmla="*/ 0 w 73"/>
                <a:gd name="T1" fmla="*/ 9 h 35"/>
                <a:gd name="T2" fmla="*/ 0 w 73"/>
                <a:gd name="T3" fmla="*/ 9 h 35"/>
                <a:gd name="T4" fmla="*/ 11 w 73"/>
                <a:gd name="T5" fmla="*/ 11 h 35"/>
                <a:gd name="T6" fmla="*/ 22 w 73"/>
                <a:gd name="T7" fmla="*/ 14 h 35"/>
                <a:gd name="T8" fmla="*/ 31 w 73"/>
                <a:gd name="T9" fmla="*/ 16 h 35"/>
                <a:gd name="T10" fmla="*/ 39 w 73"/>
                <a:gd name="T11" fmla="*/ 17 h 35"/>
                <a:gd name="T12" fmla="*/ 47 w 73"/>
                <a:gd name="T13" fmla="*/ 21 h 35"/>
                <a:gd name="T14" fmla="*/ 53 w 73"/>
                <a:gd name="T15" fmla="*/ 25 h 35"/>
                <a:gd name="T16" fmla="*/ 59 w 73"/>
                <a:gd name="T17" fmla="*/ 30 h 35"/>
                <a:gd name="T18" fmla="*/ 67 w 73"/>
                <a:gd name="T19" fmla="*/ 35 h 35"/>
                <a:gd name="T20" fmla="*/ 73 w 73"/>
                <a:gd name="T21" fmla="*/ 29 h 35"/>
                <a:gd name="T22" fmla="*/ 65 w 73"/>
                <a:gd name="T23" fmla="*/ 21 h 35"/>
                <a:gd name="T24" fmla="*/ 59 w 73"/>
                <a:gd name="T25" fmla="*/ 16 h 35"/>
                <a:gd name="T26" fmla="*/ 50 w 73"/>
                <a:gd name="T27" fmla="*/ 11 h 35"/>
                <a:gd name="T28" fmla="*/ 42 w 73"/>
                <a:gd name="T29" fmla="*/ 8 h 35"/>
                <a:gd name="T30" fmla="*/ 31 w 73"/>
                <a:gd name="T31" fmla="*/ 6 h 35"/>
                <a:gd name="T32" fmla="*/ 22 w 73"/>
                <a:gd name="T33" fmla="*/ 4 h 35"/>
                <a:gd name="T34" fmla="*/ 11 w 73"/>
                <a:gd name="T35" fmla="*/ 1 h 35"/>
                <a:gd name="T36" fmla="*/ 0 w 73"/>
                <a:gd name="T37" fmla="*/ 0 h 35"/>
                <a:gd name="T38" fmla="*/ 0 w 73"/>
                <a:gd name="T39" fmla="*/ 0 h 35"/>
                <a:gd name="T40" fmla="*/ 0 w 73"/>
                <a:gd name="T41" fmla="*/ 9 h 3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3"/>
                <a:gd name="T64" fmla="*/ 0 h 35"/>
                <a:gd name="T65" fmla="*/ 73 w 73"/>
                <a:gd name="T66" fmla="*/ 35 h 3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3" h="35">
                  <a:moveTo>
                    <a:pt x="0" y="9"/>
                  </a:moveTo>
                  <a:lnTo>
                    <a:pt x="0" y="9"/>
                  </a:lnTo>
                  <a:lnTo>
                    <a:pt x="11" y="11"/>
                  </a:lnTo>
                  <a:lnTo>
                    <a:pt x="22" y="14"/>
                  </a:lnTo>
                  <a:lnTo>
                    <a:pt x="31" y="16"/>
                  </a:lnTo>
                  <a:lnTo>
                    <a:pt x="39" y="17"/>
                  </a:lnTo>
                  <a:lnTo>
                    <a:pt x="47" y="21"/>
                  </a:lnTo>
                  <a:lnTo>
                    <a:pt x="53" y="25"/>
                  </a:lnTo>
                  <a:lnTo>
                    <a:pt x="59" y="30"/>
                  </a:lnTo>
                  <a:lnTo>
                    <a:pt x="67" y="35"/>
                  </a:lnTo>
                  <a:lnTo>
                    <a:pt x="73" y="29"/>
                  </a:lnTo>
                  <a:lnTo>
                    <a:pt x="65" y="21"/>
                  </a:lnTo>
                  <a:lnTo>
                    <a:pt x="59" y="16"/>
                  </a:lnTo>
                  <a:lnTo>
                    <a:pt x="50" y="11"/>
                  </a:lnTo>
                  <a:lnTo>
                    <a:pt x="42" y="8"/>
                  </a:lnTo>
                  <a:lnTo>
                    <a:pt x="31" y="6"/>
                  </a:lnTo>
                  <a:lnTo>
                    <a:pt x="22" y="4"/>
                  </a:lnTo>
                  <a:lnTo>
                    <a:pt x="11" y="1"/>
                  </a:lnTo>
                  <a:lnTo>
                    <a:pt x="0" y="0"/>
                  </a:lnTo>
                  <a:lnTo>
                    <a:pt x="0"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C" dirty="0"/>
            </a:p>
          </p:txBody>
        </p:sp>
        <p:sp>
          <p:nvSpPr>
            <p:cNvPr id="80" name="Freeform 74"/>
            <p:cNvSpPr>
              <a:spLocks/>
            </p:cNvSpPr>
            <p:nvPr/>
          </p:nvSpPr>
          <p:spPr bwMode="auto">
            <a:xfrm>
              <a:off x="45" y="1975"/>
              <a:ext cx="82" cy="40"/>
            </a:xfrm>
            <a:custGeom>
              <a:avLst/>
              <a:gdLst>
                <a:gd name="T0" fmla="*/ 0 w 82"/>
                <a:gd name="T1" fmla="*/ 0 h 40"/>
                <a:gd name="T2" fmla="*/ 0 w 82"/>
                <a:gd name="T3" fmla="*/ 0 h 40"/>
                <a:gd name="T4" fmla="*/ 3 w 82"/>
                <a:gd name="T5" fmla="*/ 11 h 40"/>
                <a:gd name="T6" fmla="*/ 11 w 82"/>
                <a:gd name="T7" fmla="*/ 19 h 40"/>
                <a:gd name="T8" fmla="*/ 21 w 82"/>
                <a:gd name="T9" fmla="*/ 27 h 40"/>
                <a:gd name="T10" fmla="*/ 32 w 82"/>
                <a:gd name="T11" fmla="*/ 31 h 40"/>
                <a:gd name="T12" fmla="*/ 44 w 82"/>
                <a:gd name="T13" fmla="*/ 34 h 40"/>
                <a:gd name="T14" fmla="*/ 57 w 82"/>
                <a:gd name="T15" fmla="*/ 35 h 40"/>
                <a:gd name="T16" fmla="*/ 69 w 82"/>
                <a:gd name="T17" fmla="*/ 39 h 40"/>
                <a:gd name="T18" fmla="*/ 82 w 82"/>
                <a:gd name="T19" fmla="*/ 40 h 40"/>
                <a:gd name="T20" fmla="*/ 82 w 82"/>
                <a:gd name="T21" fmla="*/ 31 h 40"/>
                <a:gd name="T22" fmla="*/ 69 w 82"/>
                <a:gd name="T23" fmla="*/ 29 h 40"/>
                <a:gd name="T24" fmla="*/ 57 w 82"/>
                <a:gd name="T25" fmla="*/ 26 h 40"/>
                <a:gd name="T26" fmla="*/ 44 w 82"/>
                <a:gd name="T27" fmla="*/ 24 h 40"/>
                <a:gd name="T28" fmla="*/ 35 w 82"/>
                <a:gd name="T29" fmla="*/ 21 h 40"/>
                <a:gd name="T30" fmla="*/ 24 w 82"/>
                <a:gd name="T31" fmla="*/ 18 h 40"/>
                <a:gd name="T32" fmla="*/ 18 w 82"/>
                <a:gd name="T33" fmla="*/ 13 h 40"/>
                <a:gd name="T34" fmla="*/ 13 w 82"/>
                <a:gd name="T35" fmla="*/ 8 h 40"/>
                <a:gd name="T36" fmla="*/ 13 w 82"/>
                <a:gd name="T37" fmla="*/ 0 h 40"/>
                <a:gd name="T38" fmla="*/ 13 w 82"/>
                <a:gd name="T39" fmla="*/ 0 h 40"/>
                <a:gd name="T40" fmla="*/ 0 w 82"/>
                <a:gd name="T41" fmla="*/ 0 h 4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2"/>
                <a:gd name="T64" fmla="*/ 0 h 40"/>
                <a:gd name="T65" fmla="*/ 82 w 82"/>
                <a:gd name="T66" fmla="*/ 40 h 4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2" h="40">
                  <a:moveTo>
                    <a:pt x="0" y="0"/>
                  </a:moveTo>
                  <a:lnTo>
                    <a:pt x="0" y="0"/>
                  </a:lnTo>
                  <a:lnTo>
                    <a:pt x="3" y="11"/>
                  </a:lnTo>
                  <a:lnTo>
                    <a:pt x="11" y="19"/>
                  </a:lnTo>
                  <a:lnTo>
                    <a:pt x="21" y="27"/>
                  </a:lnTo>
                  <a:lnTo>
                    <a:pt x="32" y="31"/>
                  </a:lnTo>
                  <a:lnTo>
                    <a:pt x="44" y="34"/>
                  </a:lnTo>
                  <a:lnTo>
                    <a:pt x="57" y="35"/>
                  </a:lnTo>
                  <a:lnTo>
                    <a:pt x="69" y="39"/>
                  </a:lnTo>
                  <a:lnTo>
                    <a:pt x="82" y="40"/>
                  </a:lnTo>
                  <a:lnTo>
                    <a:pt x="82" y="31"/>
                  </a:lnTo>
                  <a:lnTo>
                    <a:pt x="69" y="29"/>
                  </a:lnTo>
                  <a:lnTo>
                    <a:pt x="57" y="26"/>
                  </a:lnTo>
                  <a:lnTo>
                    <a:pt x="44" y="24"/>
                  </a:lnTo>
                  <a:lnTo>
                    <a:pt x="35" y="21"/>
                  </a:lnTo>
                  <a:lnTo>
                    <a:pt x="24" y="18"/>
                  </a:lnTo>
                  <a:lnTo>
                    <a:pt x="18" y="13"/>
                  </a:lnTo>
                  <a:lnTo>
                    <a:pt x="13" y="8"/>
                  </a:lnTo>
                  <a:lnTo>
                    <a:pt x="13"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C" dirty="0"/>
            </a:p>
          </p:txBody>
        </p:sp>
        <p:sp>
          <p:nvSpPr>
            <p:cNvPr id="81" name="Freeform 75"/>
            <p:cNvSpPr>
              <a:spLocks/>
            </p:cNvSpPr>
            <p:nvPr/>
          </p:nvSpPr>
          <p:spPr bwMode="auto">
            <a:xfrm>
              <a:off x="45" y="1718"/>
              <a:ext cx="13" cy="257"/>
            </a:xfrm>
            <a:custGeom>
              <a:avLst/>
              <a:gdLst>
                <a:gd name="T0" fmla="*/ 0 w 13"/>
                <a:gd name="T1" fmla="*/ 0 h 257"/>
                <a:gd name="T2" fmla="*/ 0 w 13"/>
                <a:gd name="T3" fmla="*/ 0 h 257"/>
                <a:gd name="T4" fmla="*/ 0 w 13"/>
                <a:gd name="T5" fmla="*/ 257 h 257"/>
                <a:gd name="T6" fmla="*/ 13 w 13"/>
                <a:gd name="T7" fmla="*/ 257 h 257"/>
                <a:gd name="T8" fmla="*/ 13 w 13"/>
                <a:gd name="T9" fmla="*/ 0 h 257"/>
                <a:gd name="T10" fmla="*/ 13 w 13"/>
                <a:gd name="T11" fmla="*/ 0 h 257"/>
                <a:gd name="T12" fmla="*/ 0 w 13"/>
                <a:gd name="T13" fmla="*/ 0 h 257"/>
                <a:gd name="T14" fmla="*/ 0 60000 65536"/>
                <a:gd name="T15" fmla="*/ 0 60000 65536"/>
                <a:gd name="T16" fmla="*/ 0 60000 65536"/>
                <a:gd name="T17" fmla="*/ 0 60000 65536"/>
                <a:gd name="T18" fmla="*/ 0 60000 65536"/>
                <a:gd name="T19" fmla="*/ 0 60000 65536"/>
                <a:gd name="T20" fmla="*/ 0 60000 65536"/>
                <a:gd name="T21" fmla="*/ 0 w 13"/>
                <a:gd name="T22" fmla="*/ 0 h 257"/>
                <a:gd name="T23" fmla="*/ 13 w 13"/>
                <a:gd name="T24" fmla="*/ 257 h 25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 h="257">
                  <a:moveTo>
                    <a:pt x="0" y="0"/>
                  </a:moveTo>
                  <a:lnTo>
                    <a:pt x="0" y="0"/>
                  </a:lnTo>
                  <a:lnTo>
                    <a:pt x="0" y="257"/>
                  </a:lnTo>
                  <a:lnTo>
                    <a:pt x="13" y="257"/>
                  </a:lnTo>
                  <a:lnTo>
                    <a:pt x="13"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C" dirty="0"/>
            </a:p>
          </p:txBody>
        </p:sp>
        <p:sp>
          <p:nvSpPr>
            <p:cNvPr id="82" name="Freeform 76"/>
            <p:cNvSpPr>
              <a:spLocks/>
            </p:cNvSpPr>
            <p:nvPr/>
          </p:nvSpPr>
          <p:spPr bwMode="auto">
            <a:xfrm>
              <a:off x="45" y="1677"/>
              <a:ext cx="82" cy="41"/>
            </a:xfrm>
            <a:custGeom>
              <a:avLst/>
              <a:gdLst>
                <a:gd name="T0" fmla="*/ 82 w 82"/>
                <a:gd name="T1" fmla="*/ 0 h 41"/>
                <a:gd name="T2" fmla="*/ 82 w 82"/>
                <a:gd name="T3" fmla="*/ 0 h 41"/>
                <a:gd name="T4" fmla="*/ 69 w 82"/>
                <a:gd name="T5" fmla="*/ 2 h 41"/>
                <a:gd name="T6" fmla="*/ 57 w 82"/>
                <a:gd name="T7" fmla="*/ 5 h 41"/>
                <a:gd name="T8" fmla="*/ 44 w 82"/>
                <a:gd name="T9" fmla="*/ 7 h 41"/>
                <a:gd name="T10" fmla="*/ 32 w 82"/>
                <a:gd name="T11" fmla="*/ 10 h 41"/>
                <a:gd name="T12" fmla="*/ 21 w 82"/>
                <a:gd name="T13" fmla="*/ 13 h 41"/>
                <a:gd name="T14" fmla="*/ 11 w 82"/>
                <a:gd name="T15" fmla="*/ 21 h 41"/>
                <a:gd name="T16" fmla="*/ 3 w 82"/>
                <a:gd name="T17" fmla="*/ 29 h 41"/>
                <a:gd name="T18" fmla="*/ 0 w 82"/>
                <a:gd name="T19" fmla="*/ 41 h 41"/>
                <a:gd name="T20" fmla="*/ 13 w 82"/>
                <a:gd name="T21" fmla="*/ 41 h 41"/>
                <a:gd name="T22" fmla="*/ 13 w 82"/>
                <a:gd name="T23" fmla="*/ 33 h 41"/>
                <a:gd name="T24" fmla="*/ 18 w 82"/>
                <a:gd name="T25" fmla="*/ 28 h 41"/>
                <a:gd name="T26" fmla="*/ 24 w 82"/>
                <a:gd name="T27" fmla="*/ 23 h 41"/>
                <a:gd name="T28" fmla="*/ 35 w 82"/>
                <a:gd name="T29" fmla="*/ 20 h 41"/>
                <a:gd name="T30" fmla="*/ 44 w 82"/>
                <a:gd name="T31" fmla="*/ 16 h 41"/>
                <a:gd name="T32" fmla="*/ 57 w 82"/>
                <a:gd name="T33" fmla="*/ 15 h 41"/>
                <a:gd name="T34" fmla="*/ 69 w 82"/>
                <a:gd name="T35" fmla="*/ 12 h 41"/>
                <a:gd name="T36" fmla="*/ 82 w 82"/>
                <a:gd name="T37" fmla="*/ 10 h 41"/>
                <a:gd name="T38" fmla="*/ 82 w 82"/>
                <a:gd name="T39" fmla="*/ 10 h 41"/>
                <a:gd name="T40" fmla="*/ 82 w 82"/>
                <a:gd name="T41" fmla="*/ 0 h 4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2"/>
                <a:gd name="T64" fmla="*/ 0 h 41"/>
                <a:gd name="T65" fmla="*/ 82 w 82"/>
                <a:gd name="T66" fmla="*/ 41 h 4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2" h="41">
                  <a:moveTo>
                    <a:pt x="82" y="0"/>
                  </a:moveTo>
                  <a:lnTo>
                    <a:pt x="82" y="0"/>
                  </a:lnTo>
                  <a:lnTo>
                    <a:pt x="69" y="2"/>
                  </a:lnTo>
                  <a:lnTo>
                    <a:pt x="57" y="5"/>
                  </a:lnTo>
                  <a:lnTo>
                    <a:pt x="44" y="7"/>
                  </a:lnTo>
                  <a:lnTo>
                    <a:pt x="32" y="10"/>
                  </a:lnTo>
                  <a:lnTo>
                    <a:pt x="21" y="13"/>
                  </a:lnTo>
                  <a:lnTo>
                    <a:pt x="11" y="21"/>
                  </a:lnTo>
                  <a:lnTo>
                    <a:pt x="3" y="29"/>
                  </a:lnTo>
                  <a:lnTo>
                    <a:pt x="0" y="41"/>
                  </a:lnTo>
                  <a:lnTo>
                    <a:pt x="13" y="41"/>
                  </a:lnTo>
                  <a:lnTo>
                    <a:pt x="13" y="33"/>
                  </a:lnTo>
                  <a:lnTo>
                    <a:pt x="18" y="28"/>
                  </a:lnTo>
                  <a:lnTo>
                    <a:pt x="24" y="23"/>
                  </a:lnTo>
                  <a:lnTo>
                    <a:pt x="35" y="20"/>
                  </a:lnTo>
                  <a:lnTo>
                    <a:pt x="44" y="16"/>
                  </a:lnTo>
                  <a:lnTo>
                    <a:pt x="57" y="15"/>
                  </a:lnTo>
                  <a:lnTo>
                    <a:pt x="69" y="12"/>
                  </a:lnTo>
                  <a:lnTo>
                    <a:pt x="82" y="10"/>
                  </a:lnTo>
                  <a:lnTo>
                    <a:pt x="8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C" dirty="0"/>
            </a:p>
          </p:txBody>
        </p:sp>
        <p:sp>
          <p:nvSpPr>
            <p:cNvPr id="83" name="Freeform 77"/>
            <p:cNvSpPr>
              <a:spLocks/>
            </p:cNvSpPr>
            <p:nvPr/>
          </p:nvSpPr>
          <p:spPr bwMode="auto">
            <a:xfrm>
              <a:off x="127" y="1640"/>
              <a:ext cx="76" cy="47"/>
            </a:xfrm>
            <a:custGeom>
              <a:avLst/>
              <a:gdLst>
                <a:gd name="T0" fmla="*/ 76 w 76"/>
                <a:gd name="T1" fmla="*/ 15 h 47"/>
                <a:gd name="T2" fmla="*/ 67 w 76"/>
                <a:gd name="T3" fmla="*/ 11 h 47"/>
                <a:gd name="T4" fmla="*/ 59 w 76"/>
                <a:gd name="T5" fmla="*/ 16 h 47"/>
                <a:gd name="T6" fmla="*/ 54 w 76"/>
                <a:gd name="T7" fmla="*/ 21 h 47"/>
                <a:gd name="T8" fmla="*/ 47 w 76"/>
                <a:gd name="T9" fmla="*/ 24 h 47"/>
                <a:gd name="T10" fmla="*/ 39 w 76"/>
                <a:gd name="T11" fmla="*/ 28 h 47"/>
                <a:gd name="T12" fmla="*/ 31 w 76"/>
                <a:gd name="T13" fmla="*/ 31 h 47"/>
                <a:gd name="T14" fmla="*/ 22 w 76"/>
                <a:gd name="T15" fmla="*/ 32 h 47"/>
                <a:gd name="T16" fmla="*/ 11 w 76"/>
                <a:gd name="T17" fmla="*/ 36 h 47"/>
                <a:gd name="T18" fmla="*/ 0 w 76"/>
                <a:gd name="T19" fmla="*/ 37 h 47"/>
                <a:gd name="T20" fmla="*/ 0 w 76"/>
                <a:gd name="T21" fmla="*/ 47 h 47"/>
                <a:gd name="T22" fmla="*/ 11 w 76"/>
                <a:gd name="T23" fmla="*/ 45 h 47"/>
                <a:gd name="T24" fmla="*/ 22 w 76"/>
                <a:gd name="T25" fmla="*/ 42 h 47"/>
                <a:gd name="T26" fmla="*/ 31 w 76"/>
                <a:gd name="T27" fmla="*/ 40 h 47"/>
                <a:gd name="T28" fmla="*/ 42 w 76"/>
                <a:gd name="T29" fmla="*/ 37 h 47"/>
                <a:gd name="T30" fmla="*/ 50 w 76"/>
                <a:gd name="T31" fmla="*/ 34 h 47"/>
                <a:gd name="T32" fmla="*/ 57 w 76"/>
                <a:gd name="T33" fmla="*/ 31 h 47"/>
                <a:gd name="T34" fmla="*/ 65 w 76"/>
                <a:gd name="T35" fmla="*/ 26 h 47"/>
                <a:gd name="T36" fmla="*/ 73 w 76"/>
                <a:gd name="T37" fmla="*/ 18 h 47"/>
                <a:gd name="T38" fmla="*/ 64 w 76"/>
                <a:gd name="T39" fmla="*/ 15 h 47"/>
                <a:gd name="T40" fmla="*/ 76 w 76"/>
                <a:gd name="T41" fmla="*/ 15 h 47"/>
                <a:gd name="T42" fmla="*/ 76 w 76"/>
                <a:gd name="T43" fmla="*/ 0 h 47"/>
                <a:gd name="T44" fmla="*/ 67 w 76"/>
                <a:gd name="T45" fmla="*/ 11 h 47"/>
                <a:gd name="T46" fmla="*/ 76 w 76"/>
                <a:gd name="T47" fmla="*/ 15 h 4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6"/>
                <a:gd name="T73" fmla="*/ 0 h 47"/>
                <a:gd name="T74" fmla="*/ 76 w 76"/>
                <a:gd name="T75" fmla="*/ 47 h 4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6" h="47">
                  <a:moveTo>
                    <a:pt x="76" y="15"/>
                  </a:moveTo>
                  <a:lnTo>
                    <a:pt x="67" y="11"/>
                  </a:lnTo>
                  <a:lnTo>
                    <a:pt x="59" y="16"/>
                  </a:lnTo>
                  <a:lnTo>
                    <a:pt x="54" y="21"/>
                  </a:lnTo>
                  <a:lnTo>
                    <a:pt x="47" y="24"/>
                  </a:lnTo>
                  <a:lnTo>
                    <a:pt x="39" y="28"/>
                  </a:lnTo>
                  <a:lnTo>
                    <a:pt x="31" y="31"/>
                  </a:lnTo>
                  <a:lnTo>
                    <a:pt x="22" y="32"/>
                  </a:lnTo>
                  <a:lnTo>
                    <a:pt x="11" y="36"/>
                  </a:lnTo>
                  <a:lnTo>
                    <a:pt x="0" y="37"/>
                  </a:lnTo>
                  <a:lnTo>
                    <a:pt x="0" y="47"/>
                  </a:lnTo>
                  <a:lnTo>
                    <a:pt x="11" y="45"/>
                  </a:lnTo>
                  <a:lnTo>
                    <a:pt x="22" y="42"/>
                  </a:lnTo>
                  <a:lnTo>
                    <a:pt x="31" y="40"/>
                  </a:lnTo>
                  <a:lnTo>
                    <a:pt x="42" y="37"/>
                  </a:lnTo>
                  <a:lnTo>
                    <a:pt x="50" y="34"/>
                  </a:lnTo>
                  <a:lnTo>
                    <a:pt x="57" y="31"/>
                  </a:lnTo>
                  <a:lnTo>
                    <a:pt x="65" y="26"/>
                  </a:lnTo>
                  <a:lnTo>
                    <a:pt x="73" y="18"/>
                  </a:lnTo>
                  <a:lnTo>
                    <a:pt x="64" y="15"/>
                  </a:lnTo>
                  <a:lnTo>
                    <a:pt x="76" y="15"/>
                  </a:lnTo>
                  <a:lnTo>
                    <a:pt x="76" y="0"/>
                  </a:lnTo>
                  <a:lnTo>
                    <a:pt x="67" y="11"/>
                  </a:lnTo>
                  <a:lnTo>
                    <a:pt x="76"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C" dirty="0"/>
            </a:p>
          </p:txBody>
        </p:sp>
        <p:sp>
          <p:nvSpPr>
            <p:cNvPr id="84" name="Freeform 78"/>
            <p:cNvSpPr>
              <a:spLocks/>
            </p:cNvSpPr>
            <p:nvPr/>
          </p:nvSpPr>
          <p:spPr bwMode="auto">
            <a:xfrm>
              <a:off x="191" y="1655"/>
              <a:ext cx="12" cy="397"/>
            </a:xfrm>
            <a:custGeom>
              <a:avLst/>
              <a:gdLst>
                <a:gd name="T0" fmla="*/ 3 w 12"/>
                <a:gd name="T1" fmla="*/ 386 h 397"/>
                <a:gd name="T2" fmla="*/ 12 w 12"/>
                <a:gd name="T3" fmla="*/ 383 h 397"/>
                <a:gd name="T4" fmla="*/ 12 w 12"/>
                <a:gd name="T5" fmla="*/ 0 h 397"/>
                <a:gd name="T6" fmla="*/ 0 w 12"/>
                <a:gd name="T7" fmla="*/ 0 h 397"/>
                <a:gd name="T8" fmla="*/ 0 w 12"/>
                <a:gd name="T9" fmla="*/ 383 h 397"/>
                <a:gd name="T10" fmla="*/ 9 w 12"/>
                <a:gd name="T11" fmla="*/ 380 h 397"/>
                <a:gd name="T12" fmla="*/ 3 w 12"/>
                <a:gd name="T13" fmla="*/ 386 h 397"/>
                <a:gd name="T14" fmla="*/ 12 w 12"/>
                <a:gd name="T15" fmla="*/ 397 h 397"/>
                <a:gd name="T16" fmla="*/ 12 w 12"/>
                <a:gd name="T17" fmla="*/ 383 h 397"/>
                <a:gd name="T18" fmla="*/ 3 w 12"/>
                <a:gd name="T19" fmla="*/ 386 h 39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
                <a:gd name="T31" fmla="*/ 0 h 397"/>
                <a:gd name="T32" fmla="*/ 12 w 12"/>
                <a:gd name="T33" fmla="*/ 397 h 39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 h="397">
                  <a:moveTo>
                    <a:pt x="3" y="386"/>
                  </a:moveTo>
                  <a:lnTo>
                    <a:pt x="12" y="383"/>
                  </a:lnTo>
                  <a:lnTo>
                    <a:pt x="12" y="0"/>
                  </a:lnTo>
                  <a:lnTo>
                    <a:pt x="0" y="0"/>
                  </a:lnTo>
                  <a:lnTo>
                    <a:pt x="0" y="383"/>
                  </a:lnTo>
                  <a:lnTo>
                    <a:pt x="9" y="380"/>
                  </a:lnTo>
                  <a:lnTo>
                    <a:pt x="3" y="386"/>
                  </a:lnTo>
                  <a:lnTo>
                    <a:pt x="12" y="397"/>
                  </a:lnTo>
                  <a:lnTo>
                    <a:pt x="12" y="383"/>
                  </a:lnTo>
                  <a:lnTo>
                    <a:pt x="3" y="38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C" dirty="0"/>
            </a:p>
          </p:txBody>
        </p:sp>
        <p:sp>
          <p:nvSpPr>
            <p:cNvPr id="85" name="Freeform 79"/>
            <p:cNvSpPr>
              <a:spLocks/>
            </p:cNvSpPr>
            <p:nvPr/>
          </p:nvSpPr>
          <p:spPr bwMode="auto">
            <a:xfrm>
              <a:off x="127" y="1653"/>
              <a:ext cx="73" cy="36"/>
            </a:xfrm>
            <a:custGeom>
              <a:avLst/>
              <a:gdLst>
                <a:gd name="T0" fmla="*/ 0 w 73"/>
                <a:gd name="T1" fmla="*/ 10 h 36"/>
                <a:gd name="T2" fmla="*/ 0 w 73"/>
                <a:gd name="T3" fmla="*/ 10 h 36"/>
                <a:gd name="T4" fmla="*/ 11 w 73"/>
                <a:gd name="T5" fmla="*/ 11 h 36"/>
                <a:gd name="T6" fmla="*/ 22 w 73"/>
                <a:gd name="T7" fmla="*/ 15 h 36"/>
                <a:gd name="T8" fmla="*/ 31 w 73"/>
                <a:gd name="T9" fmla="*/ 16 h 36"/>
                <a:gd name="T10" fmla="*/ 39 w 73"/>
                <a:gd name="T11" fmla="*/ 19 h 36"/>
                <a:gd name="T12" fmla="*/ 47 w 73"/>
                <a:gd name="T13" fmla="*/ 23 h 36"/>
                <a:gd name="T14" fmla="*/ 54 w 73"/>
                <a:gd name="T15" fmla="*/ 26 h 36"/>
                <a:gd name="T16" fmla="*/ 59 w 73"/>
                <a:gd name="T17" fmla="*/ 31 h 36"/>
                <a:gd name="T18" fmla="*/ 67 w 73"/>
                <a:gd name="T19" fmla="*/ 36 h 36"/>
                <a:gd name="T20" fmla="*/ 73 w 73"/>
                <a:gd name="T21" fmla="*/ 29 h 36"/>
                <a:gd name="T22" fmla="*/ 65 w 73"/>
                <a:gd name="T23" fmla="*/ 21 h 36"/>
                <a:gd name="T24" fmla="*/ 57 w 73"/>
                <a:gd name="T25" fmla="*/ 16 h 36"/>
                <a:gd name="T26" fmla="*/ 50 w 73"/>
                <a:gd name="T27" fmla="*/ 13 h 36"/>
                <a:gd name="T28" fmla="*/ 42 w 73"/>
                <a:gd name="T29" fmla="*/ 10 h 36"/>
                <a:gd name="T30" fmla="*/ 31 w 73"/>
                <a:gd name="T31" fmla="*/ 6 h 36"/>
                <a:gd name="T32" fmla="*/ 22 w 73"/>
                <a:gd name="T33" fmla="*/ 5 h 36"/>
                <a:gd name="T34" fmla="*/ 11 w 73"/>
                <a:gd name="T35" fmla="*/ 2 h 36"/>
                <a:gd name="T36" fmla="*/ 0 w 73"/>
                <a:gd name="T37" fmla="*/ 0 h 36"/>
                <a:gd name="T38" fmla="*/ 0 w 73"/>
                <a:gd name="T39" fmla="*/ 0 h 36"/>
                <a:gd name="T40" fmla="*/ 0 w 73"/>
                <a:gd name="T41" fmla="*/ 10 h 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3"/>
                <a:gd name="T64" fmla="*/ 0 h 36"/>
                <a:gd name="T65" fmla="*/ 73 w 73"/>
                <a:gd name="T66" fmla="*/ 36 h 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3" h="36">
                  <a:moveTo>
                    <a:pt x="0" y="10"/>
                  </a:moveTo>
                  <a:lnTo>
                    <a:pt x="0" y="10"/>
                  </a:lnTo>
                  <a:lnTo>
                    <a:pt x="11" y="11"/>
                  </a:lnTo>
                  <a:lnTo>
                    <a:pt x="22" y="15"/>
                  </a:lnTo>
                  <a:lnTo>
                    <a:pt x="31" y="16"/>
                  </a:lnTo>
                  <a:lnTo>
                    <a:pt x="39" y="19"/>
                  </a:lnTo>
                  <a:lnTo>
                    <a:pt x="47" y="23"/>
                  </a:lnTo>
                  <a:lnTo>
                    <a:pt x="54" y="26"/>
                  </a:lnTo>
                  <a:lnTo>
                    <a:pt x="59" y="31"/>
                  </a:lnTo>
                  <a:lnTo>
                    <a:pt x="67" y="36"/>
                  </a:lnTo>
                  <a:lnTo>
                    <a:pt x="73" y="29"/>
                  </a:lnTo>
                  <a:lnTo>
                    <a:pt x="65" y="21"/>
                  </a:lnTo>
                  <a:lnTo>
                    <a:pt x="57" y="16"/>
                  </a:lnTo>
                  <a:lnTo>
                    <a:pt x="50" y="13"/>
                  </a:lnTo>
                  <a:lnTo>
                    <a:pt x="42" y="10"/>
                  </a:lnTo>
                  <a:lnTo>
                    <a:pt x="31" y="6"/>
                  </a:lnTo>
                  <a:lnTo>
                    <a:pt x="22" y="5"/>
                  </a:lnTo>
                  <a:lnTo>
                    <a:pt x="11" y="2"/>
                  </a:lnTo>
                  <a:lnTo>
                    <a:pt x="0" y="0"/>
                  </a:lnTo>
                  <a:lnTo>
                    <a:pt x="0"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C" dirty="0"/>
            </a:p>
          </p:txBody>
        </p:sp>
        <p:sp>
          <p:nvSpPr>
            <p:cNvPr id="86" name="Freeform 80"/>
            <p:cNvSpPr>
              <a:spLocks/>
            </p:cNvSpPr>
            <p:nvPr/>
          </p:nvSpPr>
          <p:spPr bwMode="auto">
            <a:xfrm>
              <a:off x="45" y="1622"/>
              <a:ext cx="82" cy="41"/>
            </a:xfrm>
            <a:custGeom>
              <a:avLst/>
              <a:gdLst>
                <a:gd name="T0" fmla="*/ 0 w 82"/>
                <a:gd name="T1" fmla="*/ 0 h 41"/>
                <a:gd name="T2" fmla="*/ 0 w 82"/>
                <a:gd name="T3" fmla="*/ 0 h 41"/>
                <a:gd name="T4" fmla="*/ 3 w 82"/>
                <a:gd name="T5" fmla="*/ 12 h 41"/>
                <a:gd name="T6" fmla="*/ 11 w 82"/>
                <a:gd name="T7" fmla="*/ 21 h 41"/>
                <a:gd name="T8" fmla="*/ 21 w 82"/>
                <a:gd name="T9" fmla="*/ 29 h 41"/>
                <a:gd name="T10" fmla="*/ 32 w 82"/>
                <a:gd name="T11" fmla="*/ 33 h 41"/>
                <a:gd name="T12" fmla="*/ 44 w 82"/>
                <a:gd name="T13" fmla="*/ 36 h 41"/>
                <a:gd name="T14" fmla="*/ 57 w 82"/>
                <a:gd name="T15" fmla="*/ 37 h 41"/>
                <a:gd name="T16" fmla="*/ 69 w 82"/>
                <a:gd name="T17" fmla="*/ 39 h 41"/>
                <a:gd name="T18" fmla="*/ 82 w 82"/>
                <a:gd name="T19" fmla="*/ 41 h 41"/>
                <a:gd name="T20" fmla="*/ 82 w 82"/>
                <a:gd name="T21" fmla="*/ 31 h 41"/>
                <a:gd name="T22" fmla="*/ 69 w 82"/>
                <a:gd name="T23" fmla="*/ 29 h 41"/>
                <a:gd name="T24" fmla="*/ 57 w 82"/>
                <a:gd name="T25" fmla="*/ 28 h 41"/>
                <a:gd name="T26" fmla="*/ 44 w 82"/>
                <a:gd name="T27" fmla="*/ 26 h 41"/>
                <a:gd name="T28" fmla="*/ 35 w 82"/>
                <a:gd name="T29" fmla="*/ 23 h 41"/>
                <a:gd name="T30" fmla="*/ 24 w 82"/>
                <a:gd name="T31" fmla="*/ 20 h 41"/>
                <a:gd name="T32" fmla="*/ 18 w 82"/>
                <a:gd name="T33" fmla="*/ 15 h 41"/>
                <a:gd name="T34" fmla="*/ 13 w 82"/>
                <a:gd name="T35" fmla="*/ 8 h 41"/>
                <a:gd name="T36" fmla="*/ 13 w 82"/>
                <a:gd name="T37" fmla="*/ 0 h 41"/>
                <a:gd name="T38" fmla="*/ 13 w 82"/>
                <a:gd name="T39" fmla="*/ 0 h 41"/>
                <a:gd name="T40" fmla="*/ 0 w 82"/>
                <a:gd name="T41" fmla="*/ 0 h 4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2"/>
                <a:gd name="T64" fmla="*/ 0 h 41"/>
                <a:gd name="T65" fmla="*/ 82 w 82"/>
                <a:gd name="T66" fmla="*/ 41 h 4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2" h="41">
                  <a:moveTo>
                    <a:pt x="0" y="0"/>
                  </a:moveTo>
                  <a:lnTo>
                    <a:pt x="0" y="0"/>
                  </a:lnTo>
                  <a:lnTo>
                    <a:pt x="3" y="12"/>
                  </a:lnTo>
                  <a:lnTo>
                    <a:pt x="11" y="21"/>
                  </a:lnTo>
                  <a:lnTo>
                    <a:pt x="21" y="29"/>
                  </a:lnTo>
                  <a:lnTo>
                    <a:pt x="32" y="33"/>
                  </a:lnTo>
                  <a:lnTo>
                    <a:pt x="44" y="36"/>
                  </a:lnTo>
                  <a:lnTo>
                    <a:pt x="57" y="37"/>
                  </a:lnTo>
                  <a:lnTo>
                    <a:pt x="69" y="39"/>
                  </a:lnTo>
                  <a:lnTo>
                    <a:pt x="82" y="41"/>
                  </a:lnTo>
                  <a:lnTo>
                    <a:pt x="82" y="31"/>
                  </a:lnTo>
                  <a:lnTo>
                    <a:pt x="69" y="29"/>
                  </a:lnTo>
                  <a:lnTo>
                    <a:pt x="57" y="28"/>
                  </a:lnTo>
                  <a:lnTo>
                    <a:pt x="44" y="26"/>
                  </a:lnTo>
                  <a:lnTo>
                    <a:pt x="35" y="23"/>
                  </a:lnTo>
                  <a:lnTo>
                    <a:pt x="24" y="20"/>
                  </a:lnTo>
                  <a:lnTo>
                    <a:pt x="18" y="15"/>
                  </a:lnTo>
                  <a:lnTo>
                    <a:pt x="13" y="8"/>
                  </a:lnTo>
                  <a:lnTo>
                    <a:pt x="13"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C" dirty="0"/>
            </a:p>
          </p:txBody>
        </p:sp>
        <p:sp>
          <p:nvSpPr>
            <p:cNvPr id="87" name="Freeform 81"/>
            <p:cNvSpPr>
              <a:spLocks/>
            </p:cNvSpPr>
            <p:nvPr/>
          </p:nvSpPr>
          <p:spPr bwMode="auto">
            <a:xfrm>
              <a:off x="45" y="1365"/>
              <a:ext cx="13" cy="257"/>
            </a:xfrm>
            <a:custGeom>
              <a:avLst/>
              <a:gdLst>
                <a:gd name="T0" fmla="*/ 0 w 13"/>
                <a:gd name="T1" fmla="*/ 0 h 257"/>
                <a:gd name="T2" fmla="*/ 0 w 13"/>
                <a:gd name="T3" fmla="*/ 0 h 257"/>
                <a:gd name="T4" fmla="*/ 0 w 13"/>
                <a:gd name="T5" fmla="*/ 257 h 257"/>
                <a:gd name="T6" fmla="*/ 13 w 13"/>
                <a:gd name="T7" fmla="*/ 257 h 257"/>
                <a:gd name="T8" fmla="*/ 13 w 13"/>
                <a:gd name="T9" fmla="*/ 0 h 257"/>
                <a:gd name="T10" fmla="*/ 13 w 13"/>
                <a:gd name="T11" fmla="*/ 0 h 257"/>
                <a:gd name="T12" fmla="*/ 0 w 13"/>
                <a:gd name="T13" fmla="*/ 0 h 257"/>
                <a:gd name="T14" fmla="*/ 0 60000 65536"/>
                <a:gd name="T15" fmla="*/ 0 60000 65536"/>
                <a:gd name="T16" fmla="*/ 0 60000 65536"/>
                <a:gd name="T17" fmla="*/ 0 60000 65536"/>
                <a:gd name="T18" fmla="*/ 0 60000 65536"/>
                <a:gd name="T19" fmla="*/ 0 60000 65536"/>
                <a:gd name="T20" fmla="*/ 0 60000 65536"/>
                <a:gd name="T21" fmla="*/ 0 w 13"/>
                <a:gd name="T22" fmla="*/ 0 h 257"/>
                <a:gd name="T23" fmla="*/ 13 w 13"/>
                <a:gd name="T24" fmla="*/ 257 h 25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 h="257">
                  <a:moveTo>
                    <a:pt x="0" y="0"/>
                  </a:moveTo>
                  <a:lnTo>
                    <a:pt x="0" y="0"/>
                  </a:lnTo>
                  <a:lnTo>
                    <a:pt x="0" y="257"/>
                  </a:lnTo>
                  <a:lnTo>
                    <a:pt x="13" y="257"/>
                  </a:lnTo>
                  <a:lnTo>
                    <a:pt x="13"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C" dirty="0"/>
            </a:p>
          </p:txBody>
        </p:sp>
        <p:sp>
          <p:nvSpPr>
            <p:cNvPr id="88" name="Freeform 82"/>
            <p:cNvSpPr>
              <a:spLocks/>
            </p:cNvSpPr>
            <p:nvPr/>
          </p:nvSpPr>
          <p:spPr bwMode="auto">
            <a:xfrm>
              <a:off x="45" y="1325"/>
              <a:ext cx="82" cy="40"/>
            </a:xfrm>
            <a:custGeom>
              <a:avLst/>
              <a:gdLst>
                <a:gd name="T0" fmla="*/ 82 w 82"/>
                <a:gd name="T1" fmla="*/ 0 h 40"/>
                <a:gd name="T2" fmla="*/ 82 w 82"/>
                <a:gd name="T3" fmla="*/ 0 h 40"/>
                <a:gd name="T4" fmla="*/ 69 w 82"/>
                <a:gd name="T5" fmla="*/ 1 h 40"/>
                <a:gd name="T6" fmla="*/ 57 w 82"/>
                <a:gd name="T7" fmla="*/ 4 h 40"/>
                <a:gd name="T8" fmla="*/ 44 w 82"/>
                <a:gd name="T9" fmla="*/ 6 h 40"/>
                <a:gd name="T10" fmla="*/ 32 w 82"/>
                <a:gd name="T11" fmla="*/ 9 h 40"/>
                <a:gd name="T12" fmla="*/ 21 w 82"/>
                <a:gd name="T13" fmla="*/ 13 h 40"/>
                <a:gd name="T14" fmla="*/ 11 w 82"/>
                <a:gd name="T15" fmla="*/ 21 h 40"/>
                <a:gd name="T16" fmla="*/ 3 w 82"/>
                <a:gd name="T17" fmla="*/ 29 h 40"/>
                <a:gd name="T18" fmla="*/ 0 w 82"/>
                <a:gd name="T19" fmla="*/ 40 h 40"/>
                <a:gd name="T20" fmla="*/ 13 w 82"/>
                <a:gd name="T21" fmla="*/ 40 h 40"/>
                <a:gd name="T22" fmla="*/ 13 w 82"/>
                <a:gd name="T23" fmla="*/ 32 h 40"/>
                <a:gd name="T24" fmla="*/ 18 w 82"/>
                <a:gd name="T25" fmla="*/ 27 h 40"/>
                <a:gd name="T26" fmla="*/ 24 w 82"/>
                <a:gd name="T27" fmla="*/ 22 h 40"/>
                <a:gd name="T28" fmla="*/ 35 w 82"/>
                <a:gd name="T29" fmla="*/ 19 h 40"/>
                <a:gd name="T30" fmla="*/ 44 w 82"/>
                <a:gd name="T31" fmla="*/ 16 h 40"/>
                <a:gd name="T32" fmla="*/ 57 w 82"/>
                <a:gd name="T33" fmla="*/ 14 h 40"/>
                <a:gd name="T34" fmla="*/ 69 w 82"/>
                <a:gd name="T35" fmla="*/ 11 h 40"/>
                <a:gd name="T36" fmla="*/ 82 w 82"/>
                <a:gd name="T37" fmla="*/ 9 h 40"/>
                <a:gd name="T38" fmla="*/ 82 w 82"/>
                <a:gd name="T39" fmla="*/ 9 h 40"/>
                <a:gd name="T40" fmla="*/ 82 w 82"/>
                <a:gd name="T41" fmla="*/ 0 h 4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2"/>
                <a:gd name="T64" fmla="*/ 0 h 40"/>
                <a:gd name="T65" fmla="*/ 82 w 82"/>
                <a:gd name="T66" fmla="*/ 40 h 4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2" h="40">
                  <a:moveTo>
                    <a:pt x="82" y="0"/>
                  </a:moveTo>
                  <a:lnTo>
                    <a:pt x="82" y="0"/>
                  </a:lnTo>
                  <a:lnTo>
                    <a:pt x="69" y="1"/>
                  </a:lnTo>
                  <a:lnTo>
                    <a:pt x="57" y="4"/>
                  </a:lnTo>
                  <a:lnTo>
                    <a:pt x="44" y="6"/>
                  </a:lnTo>
                  <a:lnTo>
                    <a:pt x="32" y="9"/>
                  </a:lnTo>
                  <a:lnTo>
                    <a:pt x="21" y="13"/>
                  </a:lnTo>
                  <a:lnTo>
                    <a:pt x="11" y="21"/>
                  </a:lnTo>
                  <a:lnTo>
                    <a:pt x="3" y="29"/>
                  </a:lnTo>
                  <a:lnTo>
                    <a:pt x="0" y="40"/>
                  </a:lnTo>
                  <a:lnTo>
                    <a:pt x="13" y="40"/>
                  </a:lnTo>
                  <a:lnTo>
                    <a:pt x="13" y="32"/>
                  </a:lnTo>
                  <a:lnTo>
                    <a:pt x="18" y="27"/>
                  </a:lnTo>
                  <a:lnTo>
                    <a:pt x="24" y="22"/>
                  </a:lnTo>
                  <a:lnTo>
                    <a:pt x="35" y="19"/>
                  </a:lnTo>
                  <a:lnTo>
                    <a:pt x="44" y="16"/>
                  </a:lnTo>
                  <a:lnTo>
                    <a:pt x="57" y="14"/>
                  </a:lnTo>
                  <a:lnTo>
                    <a:pt x="69" y="11"/>
                  </a:lnTo>
                  <a:lnTo>
                    <a:pt x="82" y="9"/>
                  </a:lnTo>
                  <a:lnTo>
                    <a:pt x="8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C" dirty="0"/>
            </a:p>
          </p:txBody>
        </p:sp>
        <p:sp>
          <p:nvSpPr>
            <p:cNvPr id="89" name="Freeform 83"/>
            <p:cNvSpPr>
              <a:spLocks/>
            </p:cNvSpPr>
            <p:nvPr/>
          </p:nvSpPr>
          <p:spPr bwMode="auto">
            <a:xfrm>
              <a:off x="127" y="1289"/>
              <a:ext cx="76" cy="45"/>
            </a:xfrm>
            <a:custGeom>
              <a:avLst/>
              <a:gdLst>
                <a:gd name="T0" fmla="*/ 76 w 76"/>
                <a:gd name="T1" fmla="*/ 15 h 45"/>
                <a:gd name="T2" fmla="*/ 67 w 76"/>
                <a:gd name="T3" fmla="*/ 11 h 45"/>
                <a:gd name="T4" fmla="*/ 59 w 76"/>
                <a:gd name="T5" fmla="*/ 16 h 45"/>
                <a:gd name="T6" fmla="*/ 54 w 76"/>
                <a:gd name="T7" fmla="*/ 21 h 45"/>
                <a:gd name="T8" fmla="*/ 47 w 76"/>
                <a:gd name="T9" fmla="*/ 24 h 45"/>
                <a:gd name="T10" fmla="*/ 39 w 76"/>
                <a:gd name="T11" fmla="*/ 28 h 45"/>
                <a:gd name="T12" fmla="*/ 31 w 76"/>
                <a:gd name="T13" fmla="*/ 31 h 45"/>
                <a:gd name="T14" fmla="*/ 22 w 76"/>
                <a:gd name="T15" fmla="*/ 32 h 45"/>
                <a:gd name="T16" fmla="*/ 11 w 76"/>
                <a:gd name="T17" fmla="*/ 34 h 45"/>
                <a:gd name="T18" fmla="*/ 0 w 76"/>
                <a:gd name="T19" fmla="*/ 36 h 45"/>
                <a:gd name="T20" fmla="*/ 0 w 76"/>
                <a:gd name="T21" fmla="*/ 45 h 45"/>
                <a:gd name="T22" fmla="*/ 11 w 76"/>
                <a:gd name="T23" fmla="*/ 44 h 45"/>
                <a:gd name="T24" fmla="*/ 22 w 76"/>
                <a:gd name="T25" fmla="*/ 42 h 45"/>
                <a:gd name="T26" fmla="*/ 31 w 76"/>
                <a:gd name="T27" fmla="*/ 40 h 45"/>
                <a:gd name="T28" fmla="*/ 42 w 76"/>
                <a:gd name="T29" fmla="*/ 37 h 45"/>
                <a:gd name="T30" fmla="*/ 50 w 76"/>
                <a:gd name="T31" fmla="*/ 34 h 45"/>
                <a:gd name="T32" fmla="*/ 57 w 76"/>
                <a:gd name="T33" fmla="*/ 31 h 45"/>
                <a:gd name="T34" fmla="*/ 65 w 76"/>
                <a:gd name="T35" fmla="*/ 26 h 45"/>
                <a:gd name="T36" fmla="*/ 73 w 76"/>
                <a:gd name="T37" fmla="*/ 18 h 45"/>
                <a:gd name="T38" fmla="*/ 64 w 76"/>
                <a:gd name="T39" fmla="*/ 15 h 45"/>
                <a:gd name="T40" fmla="*/ 76 w 76"/>
                <a:gd name="T41" fmla="*/ 15 h 45"/>
                <a:gd name="T42" fmla="*/ 76 w 76"/>
                <a:gd name="T43" fmla="*/ 0 h 45"/>
                <a:gd name="T44" fmla="*/ 67 w 76"/>
                <a:gd name="T45" fmla="*/ 11 h 45"/>
                <a:gd name="T46" fmla="*/ 76 w 76"/>
                <a:gd name="T47" fmla="*/ 15 h 4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6"/>
                <a:gd name="T73" fmla="*/ 0 h 45"/>
                <a:gd name="T74" fmla="*/ 76 w 76"/>
                <a:gd name="T75" fmla="*/ 45 h 4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6" h="45">
                  <a:moveTo>
                    <a:pt x="76" y="15"/>
                  </a:moveTo>
                  <a:lnTo>
                    <a:pt x="67" y="11"/>
                  </a:lnTo>
                  <a:lnTo>
                    <a:pt x="59" y="16"/>
                  </a:lnTo>
                  <a:lnTo>
                    <a:pt x="54" y="21"/>
                  </a:lnTo>
                  <a:lnTo>
                    <a:pt x="47" y="24"/>
                  </a:lnTo>
                  <a:lnTo>
                    <a:pt x="39" y="28"/>
                  </a:lnTo>
                  <a:lnTo>
                    <a:pt x="31" y="31"/>
                  </a:lnTo>
                  <a:lnTo>
                    <a:pt x="22" y="32"/>
                  </a:lnTo>
                  <a:lnTo>
                    <a:pt x="11" y="34"/>
                  </a:lnTo>
                  <a:lnTo>
                    <a:pt x="0" y="36"/>
                  </a:lnTo>
                  <a:lnTo>
                    <a:pt x="0" y="45"/>
                  </a:lnTo>
                  <a:lnTo>
                    <a:pt x="11" y="44"/>
                  </a:lnTo>
                  <a:lnTo>
                    <a:pt x="22" y="42"/>
                  </a:lnTo>
                  <a:lnTo>
                    <a:pt x="31" y="40"/>
                  </a:lnTo>
                  <a:lnTo>
                    <a:pt x="42" y="37"/>
                  </a:lnTo>
                  <a:lnTo>
                    <a:pt x="50" y="34"/>
                  </a:lnTo>
                  <a:lnTo>
                    <a:pt x="57" y="31"/>
                  </a:lnTo>
                  <a:lnTo>
                    <a:pt x="65" y="26"/>
                  </a:lnTo>
                  <a:lnTo>
                    <a:pt x="73" y="18"/>
                  </a:lnTo>
                  <a:lnTo>
                    <a:pt x="64" y="15"/>
                  </a:lnTo>
                  <a:lnTo>
                    <a:pt x="76" y="15"/>
                  </a:lnTo>
                  <a:lnTo>
                    <a:pt x="76" y="0"/>
                  </a:lnTo>
                  <a:lnTo>
                    <a:pt x="67" y="11"/>
                  </a:lnTo>
                  <a:lnTo>
                    <a:pt x="76"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C" dirty="0"/>
            </a:p>
          </p:txBody>
        </p:sp>
        <p:sp>
          <p:nvSpPr>
            <p:cNvPr id="90" name="Freeform 84"/>
            <p:cNvSpPr>
              <a:spLocks/>
            </p:cNvSpPr>
            <p:nvPr/>
          </p:nvSpPr>
          <p:spPr bwMode="auto">
            <a:xfrm>
              <a:off x="191" y="1304"/>
              <a:ext cx="12" cy="396"/>
            </a:xfrm>
            <a:custGeom>
              <a:avLst/>
              <a:gdLst>
                <a:gd name="T0" fmla="*/ 3 w 12"/>
                <a:gd name="T1" fmla="*/ 385 h 396"/>
                <a:gd name="T2" fmla="*/ 12 w 12"/>
                <a:gd name="T3" fmla="*/ 381 h 396"/>
                <a:gd name="T4" fmla="*/ 12 w 12"/>
                <a:gd name="T5" fmla="*/ 0 h 396"/>
                <a:gd name="T6" fmla="*/ 0 w 12"/>
                <a:gd name="T7" fmla="*/ 0 h 396"/>
                <a:gd name="T8" fmla="*/ 0 w 12"/>
                <a:gd name="T9" fmla="*/ 381 h 396"/>
                <a:gd name="T10" fmla="*/ 9 w 12"/>
                <a:gd name="T11" fmla="*/ 378 h 396"/>
                <a:gd name="T12" fmla="*/ 3 w 12"/>
                <a:gd name="T13" fmla="*/ 385 h 396"/>
                <a:gd name="T14" fmla="*/ 12 w 12"/>
                <a:gd name="T15" fmla="*/ 396 h 396"/>
                <a:gd name="T16" fmla="*/ 12 w 12"/>
                <a:gd name="T17" fmla="*/ 381 h 396"/>
                <a:gd name="T18" fmla="*/ 3 w 12"/>
                <a:gd name="T19" fmla="*/ 385 h 39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
                <a:gd name="T31" fmla="*/ 0 h 396"/>
                <a:gd name="T32" fmla="*/ 12 w 12"/>
                <a:gd name="T33" fmla="*/ 396 h 39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 h="396">
                  <a:moveTo>
                    <a:pt x="3" y="385"/>
                  </a:moveTo>
                  <a:lnTo>
                    <a:pt x="12" y="381"/>
                  </a:lnTo>
                  <a:lnTo>
                    <a:pt x="12" y="0"/>
                  </a:lnTo>
                  <a:lnTo>
                    <a:pt x="0" y="0"/>
                  </a:lnTo>
                  <a:lnTo>
                    <a:pt x="0" y="381"/>
                  </a:lnTo>
                  <a:lnTo>
                    <a:pt x="9" y="378"/>
                  </a:lnTo>
                  <a:lnTo>
                    <a:pt x="3" y="385"/>
                  </a:lnTo>
                  <a:lnTo>
                    <a:pt x="12" y="396"/>
                  </a:lnTo>
                  <a:lnTo>
                    <a:pt x="12" y="381"/>
                  </a:lnTo>
                  <a:lnTo>
                    <a:pt x="3" y="38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C" dirty="0"/>
            </a:p>
          </p:txBody>
        </p:sp>
        <p:sp>
          <p:nvSpPr>
            <p:cNvPr id="91" name="Freeform 85"/>
            <p:cNvSpPr>
              <a:spLocks/>
            </p:cNvSpPr>
            <p:nvPr/>
          </p:nvSpPr>
          <p:spPr bwMode="auto">
            <a:xfrm>
              <a:off x="127" y="1304"/>
              <a:ext cx="73" cy="35"/>
            </a:xfrm>
            <a:custGeom>
              <a:avLst/>
              <a:gdLst>
                <a:gd name="T0" fmla="*/ 0 w 73"/>
                <a:gd name="T1" fmla="*/ 9 h 35"/>
                <a:gd name="T2" fmla="*/ 0 w 73"/>
                <a:gd name="T3" fmla="*/ 9 h 35"/>
                <a:gd name="T4" fmla="*/ 11 w 73"/>
                <a:gd name="T5" fmla="*/ 11 h 35"/>
                <a:gd name="T6" fmla="*/ 22 w 73"/>
                <a:gd name="T7" fmla="*/ 14 h 35"/>
                <a:gd name="T8" fmla="*/ 31 w 73"/>
                <a:gd name="T9" fmla="*/ 16 h 35"/>
                <a:gd name="T10" fmla="*/ 39 w 73"/>
                <a:gd name="T11" fmla="*/ 19 h 35"/>
                <a:gd name="T12" fmla="*/ 47 w 73"/>
                <a:gd name="T13" fmla="*/ 22 h 35"/>
                <a:gd name="T14" fmla="*/ 54 w 73"/>
                <a:gd name="T15" fmla="*/ 25 h 35"/>
                <a:gd name="T16" fmla="*/ 59 w 73"/>
                <a:gd name="T17" fmla="*/ 30 h 35"/>
                <a:gd name="T18" fmla="*/ 67 w 73"/>
                <a:gd name="T19" fmla="*/ 35 h 35"/>
                <a:gd name="T20" fmla="*/ 73 w 73"/>
                <a:gd name="T21" fmla="*/ 29 h 35"/>
                <a:gd name="T22" fmla="*/ 65 w 73"/>
                <a:gd name="T23" fmla="*/ 21 h 35"/>
                <a:gd name="T24" fmla="*/ 57 w 73"/>
                <a:gd name="T25" fmla="*/ 16 h 35"/>
                <a:gd name="T26" fmla="*/ 50 w 73"/>
                <a:gd name="T27" fmla="*/ 13 h 35"/>
                <a:gd name="T28" fmla="*/ 42 w 73"/>
                <a:gd name="T29" fmla="*/ 9 h 35"/>
                <a:gd name="T30" fmla="*/ 31 w 73"/>
                <a:gd name="T31" fmla="*/ 6 h 35"/>
                <a:gd name="T32" fmla="*/ 22 w 73"/>
                <a:gd name="T33" fmla="*/ 4 h 35"/>
                <a:gd name="T34" fmla="*/ 11 w 73"/>
                <a:gd name="T35" fmla="*/ 1 h 35"/>
                <a:gd name="T36" fmla="*/ 0 w 73"/>
                <a:gd name="T37" fmla="*/ 0 h 35"/>
                <a:gd name="T38" fmla="*/ 0 w 73"/>
                <a:gd name="T39" fmla="*/ 0 h 35"/>
                <a:gd name="T40" fmla="*/ 0 w 73"/>
                <a:gd name="T41" fmla="*/ 9 h 3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3"/>
                <a:gd name="T64" fmla="*/ 0 h 35"/>
                <a:gd name="T65" fmla="*/ 73 w 73"/>
                <a:gd name="T66" fmla="*/ 35 h 3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3" h="35">
                  <a:moveTo>
                    <a:pt x="0" y="9"/>
                  </a:moveTo>
                  <a:lnTo>
                    <a:pt x="0" y="9"/>
                  </a:lnTo>
                  <a:lnTo>
                    <a:pt x="11" y="11"/>
                  </a:lnTo>
                  <a:lnTo>
                    <a:pt x="22" y="14"/>
                  </a:lnTo>
                  <a:lnTo>
                    <a:pt x="31" y="16"/>
                  </a:lnTo>
                  <a:lnTo>
                    <a:pt x="39" y="19"/>
                  </a:lnTo>
                  <a:lnTo>
                    <a:pt x="47" y="22"/>
                  </a:lnTo>
                  <a:lnTo>
                    <a:pt x="54" y="25"/>
                  </a:lnTo>
                  <a:lnTo>
                    <a:pt x="59" y="30"/>
                  </a:lnTo>
                  <a:lnTo>
                    <a:pt x="67" y="35"/>
                  </a:lnTo>
                  <a:lnTo>
                    <a:pt x="73" y="29"/>
                  </a:lnTo>
                  <a:lnTo>
                    <a:pt x="65" y="21"/>
                  </a:lnTo>
                  <a:lnTo>
                    <a:pt x="57" y="16"/>
                  </a:lnTo>
                  <a:lnTo>
                    <a:pt x="50" y="13"/>
                  </a:lnTo>
                  <a:lnTo>
                    <a:pt x="42" y="9"/>
                  </a:lnTo>
                  <a:lnTo>
                    <a:pt x="31" y="6"/>
                  </a:lnTo>
                  <a:lnTo>
                    <a:pt x="22" y="4"/>
                  </a:lnTo>
                  <a:lnTo>
                    <a:pt x="11" y="1"/>
                  </a:lnTo>
                  <a:lnTo>
                    <a:pt x="0" y="0"/>
                  </a:lnTo>
                  <a:lnTo>
                    <a:pt x="0"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C" dirty="0"/>
            </a:p>
          </p:txBody>
        </p:sp>
        <p:sp>
          <p:nvSpPr>
            <p:cNvPr id="92" name="Freeform 86"/>
            <p:cNvSpPr>
              <a:spLocks/>
            </p:cNvSpPr>
            <p:nvPr/>
          </p:nvSpPr>
          <p:spPr bwMode="auto">
            <a:xfrm>
              <a:off x="45" y="1273"/>
              <a:ext cx="82" cy="40"/>
            </a:xfrm>
            <a:custGeom>
              <a:avLst/>
              <a:gdLst>
                <a:gd name="T0" fmla="*/ 0 w 82"/>
                <a:gd name="T1" fmla="*/ 0 h 40"/>
                <a:gd name="T2" fmla="*/ 0 w 82"/>
                <a:gd name="T3" fmla="*/ 0 h 40"/>
                <a:gd name="T4" fmla="*/ 3 w 82"/>
                <a:gd name="T5" fmla="*/ 11 h 40"/>
                <a:gd name="T6" fmla="*/ 11 w 82"/>
                <a:gd name="T7" fmla="*/ 21 h 40"/>
                <a:gd name="T8" fmla="*/ 21 w 82"/>
                <a:gd name="T9" fmla="*/ 29 h 40"/>
                <a:gd name="T10" fmla="*/ 32 w 82"/>
                <a:gd name="T11" fmla="*/ 32 h 40"/>
                <a:gd name="T12" fmla="*/ 44 w 82"/>
                <a:gd name="T13" fmla="*/ 35 h 40"/>
                <a:gd name="T14" fmla="*/ 57 w 82"/>
                <a:gd name="T15" fmla="*/ 37 h 40"/>
                <a:gd name="T16" fmla="*/ 69 w 82"/>
                <a:gd name="T17" fmla="*/ 39 h 40"/>
                <a:gd name="T18" fmla="*/ 82 w 82"/>
                <a:gd name="T19" fmla="*/ 40 h 40"/>
                <a:gd name="T20" fmla="*/ 82 w 82"/>
                <a:gd name="T21" fmla="*/ 31 h 40"/>
                <a:gd name="T22" fmla="*/ 69 w 82"/>
                <a:gd name="T23" fmla="*/ 29 h 40"/>
                <a:gd name="T24" fmla="*/ 57 w 82"/>
                <a:gd name="T25" fmla="*/ 27 h 40"/>
                <a:gd name="T26" fmla="*/ 44 w 82"/>
                <a:gd name="T27" fmla="*/ 26 h 40"/>
                <a:gd name="T28" fmla="*/ 35 w 82"/>
                <a:gd name="T29" fmla="*/ 23 h 40"/>
                <a:gd name="T30" fmla="*/ 24 w 82"/>
                <a:gd name="T31" fmla="*/ 19 h 40"/>
                <a:gd name="T32" fmla="*/ 18 w 82"/>
                <a:gd name="T33" fmla="*/ 14 h 40"/>
                <a:gd name="T34" fmla="*/ 13 w 82"/>
                <a:gd name="T35" fmla="*/ 8 h 40"/>
                <a:gd name="T36" fmla="*/ 13 w 82"/>
                <a:gd name="T37" fmla="*/ 0 h 40"/>
                <a:gd name="T38" fmla="*/ 13 w 82"/>
                <a:gd name="T39" fmla="*/ 0 h 40"/>
                <a:gd name="T40" fmla="*/ 0 w 82"/>
                <a:gd name="T41" fmla="*/ 0 h 4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2"/>
                <a:gd name="T64" fmla="*/ 0 h 40"/>
                <a:gd name="T65" fmla="*/ 82 w 82"/>
                <a:gd name="T66" fmla="*/ 40 h 4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2" h="40">
                  <a:moveTo>
                    <a:pt x="0" y="0"/>
                  </a:moveTo>
                  <a:lnTo>
                    <a:pt x="0" y="0"/>
                  </a:lnTo>
                  <a:lnTo>
                    <a:pt x="3" y="11"/>
                  </a:lnTo>
                  <a:lnTo>
                    <a:pt x="11" y="21"/>
                  </a:lnTo>
                  <a:lnTo>
                    <a:pt x="21" y="29"/>
                  </a:lnTo>
                  <a:lnTo>
                    <a:pt x="32" y="32"/>
                  </a:lnTo>
                  <a:lnTo>
                    <a:pt x="44" y="35"/>
                  </a:lnTo>
                  <a:lnTo>
                    <a:pt x="57" y="37"/>
                  </a:lnTo>
                  <a:lnTo>
                    <a:pt x="69" y="39"/>
                  </a:lnTo>
                  <a:lnTo>
                    <a:pt x="82" y="40"/>
                  </a:lnTo>
                  <a:lnTo>
                    <a:pt x="82" y="31"/>
                  </a:lnTo>
                  <a:lnTo>
                    <a:pt x="69" y="29"/>
                  </a:lnTo>
                  <a:lnTo>
                    <a:pt x="57" y="27"/>
                  </a:lnTo>
                  <a:lnTo>
                    <a:pt x="44" y="26"/>
                  </a:lnTo>
                  <a:lnTo>
                    <a:pt x="35" y="23"/>
                  </a:lnTo>
                  <a:lnTo>
                    <a:pt x="24" y="19"/>
                  </a:lnTo>
                  <a:lnTo>
                    <a:pt x="18" y="14"/>
                  </a:lnTo>
                  <a:lnTo>
                    <a:pt x="13" y="8"/>
                  </a:lnTo>
                  <a:lnTo>
                    <a:pt x="13"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C" dirty="0"/>
            </a:p>
          </p:txBody>
        </p:sp>
        <p:sp>
          <p:nvSpPr>
            <p:cNvPr id="93" name="Freeform 87"/>
            <p:cNvSpPr>
              <a:spLocks/>
            </p:cNvSpPr>
            <p:nvPr/>
          </p:nvSpPr>
          <p:spPr bwMode="auto">
            <a:xfrm>
              <a:off x="45" y="1017"/>
              <a:ext cx="13" cy="256"/>
            </a:xfrm>
            <a:custGeom>
              <a:avLst/>
              <a:gdLst>
                <a:gd name="T0" fmla="*/ 0 w 13"/>
                <a:gd name="T1" fmla="*/ 0 h 256"/>
                <a:gd name="T2" fmla="*/ 0 w 13"/>
                <a:gd name="T3" fmla="*/ 0 h 256"/>
                <a:gd name="T4" fmla="*/ 0 w 13"/>
                <a:gd name="T5" fmla="*/ 256 h 256"/>
                <a:gd name="T6" fmla="*/ 13 w 13"/>
                <a:gd name="T7" fmla="*/ 256 h 256"/>
                <a:gd name="T8" fmla="*/ 13 w 13"/>
                <a:gd name="T9" fmla="*/ 0 h 256"/>
                <a:gd name="T10" fmla="*/ 13 w 13"/>
                <a:gd name="T11" fmla="*/ 0 h 256"/>
                <a:gd name="T12" fmla="*/ 0 w 13"/>
                <a:gd name="T13" fmla="*/ 0 h 256"/>
                <a:gd name="T14" fmla="*/ 0 60000 65536"/>
                <a:gd name="T15" fmla="*/ 0 60000 65536"/>
                <a:gd name="T16" fmla="*/ 0 60000 65536"/>
                <a:gd name="T17" fmla="*/ 0 60000 65536"/>
                <a:gd name="T18" fmla="*/ 0 60000 65536"/>
                <a:gd name="T19" fmla="*/ 0 60000 65536"/>
                <a:gd name="T20" fmla="*/ 0 60000 65536"/>
                <a:gd name="T21" fmla="*/ 0 w 13"/>
                <a:gd name="T22" fmla="*/ 0 h 256"/>
                <a:gd name="T23" fmla="*/ 13 w 13"/>
                <a:gd name="T24" fmla="*/ 256 h 25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 h="256">
                  <a:moveTo>
                    <a:pt x="0" y="0"/>
                  </a:moveTo>
                  <a:lnTo>
                    <a:pt x="0" y="0"/>
                  </a:lnTo>
                  <a:lnTo>
                    <a:pt x="0" y="256"/>
                  </a:lnTo>
                  <a:lnTo>
                    <a:pt x="13" y="256"/>
                  </a:lnTo>
                  <a:lnTo>
                    <a:pt x="13"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C" dirty="0"/>
            </a:p>
          </p:txBody>
        </p:sp>
        <p:sp>
          <p:nvSpPr>
            <p:cNvPr id="94" name="Freeform 88"/>
            <p:cNvSpPr>
              <a:spLocks/>
            </p:cNvSpPr>
            <p:nvPr/>
          </p:nvSpPr>
          <p:spPr bwMode="auto">
            <a:xfrm>
              <a:off x="45" y="977"/>
              <a:ext cx="82" cy="40"/>
            </a:xfrm>
            <a:custGeom>
              <a:avLst/>
              <a:gdLst>
                <a:gd name="T0" fmla="*/ 82 w 82"/>
                <a:gd name="T1" fmla="*/ 0 h 40"/>
                <a:gd name="T2" fmla="*/ 82 w 82"/>
                <a:gd name="T3" fmla="*/ 0 h 40"/>
                <a:gd name="T4" fmla="*/ 69 w 82"/>
                <a:gd name="T5" fmla="*/ 2 h 40"/>
                <a:gd name="T6" fmla="*/ 57 w 82"/>
                <a:gd name="T7" fmla="*/ 3 h 40"/>
                <a:gd name="T8" fmla="*/ 44 w 82"/>
                <a:gd name="T9" fmla="*/ 5 h 40"/>
                <a:gd name="T10" fmla="*/ 32 w 82"/>
                <a:gd name="T11" fmla="*/ 8 h 40"/>
                <a:gd name="T12" fmla="*/ 21 w 82"/>
                <a:gd name="T13" fmla="*/ 11 h 40"/>
                <a:gd name="T14" fmla="*/ 11 w 82"/>
                <a:gd name="T15" fmla="*/ 19 h 40"/>
                <a:gd name="T16" fmla="*/ 3 w 82"/>
                <a:gd name="T17" fmla="*/ 29 h 40"/>
                <a:gd name="T18" fmla="*/ 0 w 82"/>
                <a:gd name="T19" fmla="*/ 40 h 40"/>
                <a:gd name="T20" fmla="*/ 13 w 82"/>
                <a:gd name="T21" fmla="*/ 40 h 40"/>
                <a:gd name="T22" fmla="*/ 13 w 82"/>
                <a:gd name="T23" fmla="*/ 32 h 40"/>
                <a:gd name="T24" fmla="*/ 18 w 82"/>
                <a:gd name="T25" fmla="*/ 26 h 40"/>
                <a:gd name="T26" fmla="*/ 24 w 82"/>
                <a:gd name="T27" fmla="*/ 21 h 40"/>
                <a:gd name="T28" fmla="*/ 35 w 82"/>
                <a:gd name="T29" fmla="*/ 18 h 40"/>
                <a:gd name="T30" fmla="*/ 44 w 82"/>
                <a:gd name="T31" fmla="*/ 14 h 40"/>
                <a:gd name="T32" fmla="*/ 57 w 82"/>
                <a:gd name="T33" fmla="*/ 13 h 40"/>
                <a:gd name="T34" fmla="*/ 69 w 82"/>
                <a:gd name="T35" fmla="*/ 11 h 40"/>
                <a:gd name="T36" fmla="*/ 82 w 82"/>
                <a:gd name="T37" fmla="*/ 10 h 40"/>
                <a:gd name="T38" fmla="*/ 82 w 82"/>
                <a:gd name="T39" fmla="*/ 10 h 40"/>
                <a:gd name="T40" fmla="*/ 82 w 82"/>
                <a:gd name="T41" fmla="*/ 0 h 4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2"/>
                <a:gd name="T64" fmla="*/ 0 h 40"/>
                <a:gd name="T65" fmla="*/ 82 w 82"/>
                <a:gd name="T66" fmla="*/ 40 h 4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2" h="40">
                  <a:moveTo>
                    <a:pt x="82" y="0"/>
                  </a:moveTo>
                  <a:lnTo>
                    <a:pt x="82" y="0"/>
                  </a:lnTo>
                  <a:lnTo>
                    <a:pt x="69" y="2"/>
                  </a:lnTo>
                  <a:lnTo>
                    <a:pt x="57" y="3"/>
                  </a:lnTo>
                  <a:lnTo>
                    <a:pt x="44" y="5"/>
                  </a:lnTo>
                  <a:lnTo>
                    <a:pt x="32" y="8"/>
                  </a:lnTo>
                  <a:lnTo>
                    <a:pt x="21" y="11"/>
                  </a:lnTo>
                  <a:lnTo>
                    <a:pt x="11" y="19"/>
                  </a:lnTo>
                  <a:lnTo>
                    <a:pt x="3" y="29"/>
                  </a:lnTo>
                  <a:lnTo>
                    <a:pt x="0" y="40"/>
                  </a:lnTo>
                  <a:lnTo>
                    <a:pt x="13" y="40"/>
                  </a:lnTo>
                  <a:lnTo>
                    <a:pt x="13" y="32"/>
                  </a:lnTo>
                  <a:lnTo>
                    <a:pt x="18" y="26"/>
                  </a:lnTo>
                  <a:lnTo>
                    <a:pt x="24" y="21"/>
                  </a:lnTo>
                  <a:lnTo>
                    <a:pt x="35" y="18"/>
                  </a:lnTo>
                  <a:lnTo>
                    <a:pt x="44" y="14"/>
                  </a:lnTo>
                  <a:lnTo>
                    <a:pt x="57" y="13"/>
                  </a:lnTo>
                  <a:lnTo>
                    <a:pt x="69" y="11"/>
                  </a:lnTo>
                  <a:lnTo>
                    <a:pt x="82" y="10"/>
                  </a:lnTo>
                  <a:lnTo>
                    <a:pt x="8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C" dirty="0"/>
            </a:p>
          </p:txBody>
        </p:sp>
        <p:sp>
          <p:nvSpPr>
            <p:cNvPr id="95" name="Freeform 89"/>
            <p:cNvSpPr>
              <a:spLocks/>
            </p:cNvSpPr>
            <p:nvPr/>
          </p:nvSpPr>
          <p:spPr bwMode="auto">
            <a:xfrm>
              <a:off x="127" y="940"/>
              <a:ext cx="76" cy="47"/>
            </a:xfrm>
            <a:custGeom>
              <a:avLst/>
              <a:gdLst>
                <a:gd name="T0" fmla="*/ 76 w 76"/>
                <a:gd name="T1" fmla="*/ 14 h 47"/>
                <a:gd name="T2" fmla="*/ 67 w 76"/>
                <a:gd name="T3" fmla="*/ 11 h 47"/>
                <a:gd name="T4" fmla="*/ 59 w 76"/>
                <a:gd name="T5" fmla="*/ 16 h 47"/>
                <a:gd name="T6" fmla="*/ 54 w 76"/>
                <a:gd name="T7" fmla="*/ 21 h 47"/>
                <a:gd name="T8" fmla="*/ 47 w 76"/>
                <a:gd name="T9" fmla="*/ 24 h 47"/>
                <a:gd name="T10" fmla="*/ 39 w 76"/>
                <a:gd name="T11" fmla="*/ 27 h 47"/>
                <a:gd name="T12" fmla="*/ 31 w 76"/>
                <a:gd name="T13" fmla="*/ 30 h 47"/>
                <a:gd name="T14" fmla="*/ 22 w 76"/>
                <a:gd name="T15" fmla="*/ 32 h 47"/>
                <a:gd name="T16" fmla="*/ 11 w 76"/>
                <a:gd name="T17" fmla="*/ 35 h 47"/>
                <a:gd name="T18" fmla="*/ 0 w 76"/>
                <a:gd name="T19" fmla="*/ 37 h 47"/>
                <a:gd name="T20" fmla="*/ 0 w 76"/>
                <a:gd name="T21" fmla="*/ 47 h 47"/>
                <a:gd name="T22" fmla="*/ 11 w 76"/>
                <a:gd name="T23" fmla="*/ 45 h 47"/>
                <a:gd name="T24" fmla="*/ 22 w 76"/>
                <a:gd name="T25" fmla="*/ 42 h 47"/>
                <a:gd name="T26" fmla="*/ 31 w 76"/>
                <a:gd name="T27" fmla="*/ 40 h 47"/>
                <a:gd name="T28" fmla="*/ 42 w 76"/>
                <a:gd name="T29" fmla="*/ 37 h 47"/>
                <a:gd name="T30" fmla="*/ 50 w 76"/>
                <a:gd name="T31" fmla="*/ 34 h 47"/>
                <a:gd name="T32" fmla="*/ 57 w 76"/>
                <a:gd name="T33" fmla="*/ 30 h 47"/>
                <a:gd name="T34" fmla="*/ 65 w 76"/>
                <a:gd name="T35" fmla="*/ 26 h 47"/>
                <a:gd name="T36" fmla="*/ 73 w 76"/>
                <a:gd name="T37" fmla="*/ 17 h 47"/>
                <a:gd name="T38" fmla="*/ 64 w 76"/>
                <a:gd name="T39" fmla="*/ 14 h 47"/>
                <a:gd name="T40" fmla="*/ 76 w 76"/>
                <a:gd name="T41" fmla="*/ 14 h 47"/>
                <a:gd name="T42" fmla="*/ 76 w 76"/>
                <a:gd name="T43" fmla="*/ 0 h 47"/>
                <a:gd name="T44" fmla="*/ 67 w 76"/>
                <a:gd name="T45" fmla="*/ 11 h 47"/>
                <a:gd name="T46" fmla="*/ 76 w 76"/>
                <a:gd name="T47" fmla="*/ 14 h 4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6"/>
                <a:gd name="T73" fmla="*/ 0 h 47"/>
                <a:gd name="T74" fmla="*/ 76 w 76"/>
                <a:gd name="T75" fmla="*/ 47 h 4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6" h="47">
                  <a:moveTo>
                    <a:pt x="76" y="14"/>
                  </a:moveTo>
                  <a:lnTo>
                    <a:pt x="67" y="11"/>
                  </a:lnTo>
                  <a:lnTo>
                    <a:pt x="59" y="16"/>
                  </a:lnTo>
                  <a:lnTo>
                    <a:pt x="54" y="21"/>
                  </a:lnTo>
                  <a:lnTo>
                    <a:pt x="47" y="24"/>
                  </a:lnTo>
                  <a:lnTo>
                    <a:pt x="39" y="27"/>
                  </a:lnTo>
                  <a:lnTo>
                    <a:pt x="31" y="30"/>
                  </a:lnTo>
                  <a:lnTo>
                    <a:pt x="22" y="32"/>
                  </a:lnTo>
                  <a:lnTo>
                    <a:pt x="11" y="35"/>
                  </a:lnTo>
                  <a:lnTo>
                    <a:pt x="0" y="37"/>
                  </a:lnTo>
                  <a:lnTo>
                    <a:pt x="0" y="47"/>
                  </a:lnTo>
                  <a:lnTo>
                    <a:pt x="11" y="45"/>
                  </a:lnTo>
                  <a:lnTo>
                    <a:pt x="22" y="42"/>
                  </a:lnTo>
                  <a:lnTo>
                    <a:pt x="31" y="40"/>
                  </a:lnTo>
                  <a:lnTo>
                    <a:pt x="42" y="37"/>
                  </a:lnTo>
                  <a:lnTo>
                    <a:pt x="50" y="34"/>
                  </a:lnTo>
                  <a:lnTo>
                    <a:pt x="57" y="30"/>
                  </a:lnTo>
                  <a:lnTo>
                    <a:pt x="65" y="26"/>
                  </a:lnTo>
                  <a:lnTo>
                    <a:pt x="73" y="17"/>
                  </a:lnTo>
                  <a:lnTo>
                    <a:pt x="64" y="14"/>
                  </a:lnTo>
                  <a:lnTo>
                    <a:pt x="76" y="14"/>
                  </a:lnTo>
                  <a:lnTo>
                    <a:pt x="76" y="0"/>
                  </a:lnTo>
                  <a:lnTo>
                    <a:pt x="67" y="11"/>
                  </a:lnTo>
                  <a:lnTo>
                    <a:pt x="76"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C" dirty="0"/>
            </a:p>
          </p:txBody>
        </p:sp>
        <p:sp>
          <p:nvSpPr>
            <p:cNvPr id="96" name="Freeform 90"/>
            <p:cNvSpPr>
              <a:spLocks/>
            </p:cNvSpPr>
            <p:nvPr/>
          </p:nvSpPr>
          <p:spPr bwMode="auto">
            <a:xfrm>
              <a:off x="191" y="954"/>
              <a:ext cx="12" cy="397"/>
            </a:xfrm>
            <a:custGeom>
              <a:avLst/>
              <a:gdLst>
                <a:gd name="T0" fmla="*/ 3 w 12"/>
                <a:gd name="T1" fmla="*/ 385 h 397"/>
                <a:gd name="T2" fmla="*/ 12 w 12"/>
                <a:gd name="T3" fmla="*/ 382 h 397"/>
                <a:gd name="T4" fmla="*/ 12 w 12"/>
                <a:gd name="T5" fmla="*/ 0 h 397"/>
                <a:gd name="T6" fmla="*/ 0 w 12"/>
                <a:gd name="T7" fmla="*/ 0 h 397"/>
                <a:gd name="T8" fmla="*/ 0 w 12"/>
                <a:gd name="T9" fmla="*/ 382 h 397"/>
                <a:gd name="T10" fmla="*/ 9 w 12"/>
                <a:gd name="T11" fmla="*/ 379 h 397"/>
                <a:gd name="T12" fmla="*/ 3 w 12"/>
                <a:gd name="T13" fmla="*/ 385 h 397"/>
                <a:gd name="T14" fmla="*/ 12 w 12"/>
                <a:gd name="T15" fmla="*/ 397 h 397"/>
                <a:gd name="T16" fmla="*/ 12 w 12"/>
                <a:gd name="T17" fmla="*/ 382 h 397"/>
                <a:gd name="T18" fmla="*/ 3 w 12"/>
                <a:gd name="T19" fmla="*/ 385 h 39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
                <a:gd name="T31" fmla="*/ 0 h 397"/>
                <a:gd name="T32" fmla="*/ 12 w 12"/>
                <a:gd name="T33" fmla="*/ 397 h 39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 h="397">
                  <a:moveTo>
                    <a:pt x="3" y="385"/>
                  </a:moveTo>
                  <a:lnTo>
                    <a:pt x="12" y="382"/>
                  </a:lnTo>
                  <a:lnTo>
                    <a:pt x="12" y="0"/>
                  </a:lnTo>
                  <a:lnTo>
                    <a:pt x="0" y="0"/>
                  </a:lnTo>
                  <a:lnTo>
                    <a:pt x="0" y="382"/>
                  </a:lnTo>
                  <a:lnTo>
                    <a:pt x="9" y="379"/>
                  </a:lnTo>
                  <a:lnTo>
                    <a:pt x="3" y="385"/>
                  </a:lnTo>
                  <a:lnTo>
                    <a:pt x="12" y="397"/>
                  </a:lnTo>
                  <a:lnTo>
                    <a:pt x="12" y="382"/>
                  </a:lnTo>
                  <a:lnTo>
                    <a:pt x="3" y="38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C" dirty="0"/>
            </a:p>
          </p:txBody>
        </p:sp>
        <p:sp>
          <p:nvSpPr>
            <p:cNvPr id="97" name="Freeform 91"/>
            <p:cNvSpPr>
              <a:spLocks/>
            </p:cNvSpPr>
            <p:nvPr/>
          </p:nvSpPr>
          <p:spPr bwMode="auto">
            <a:xfrm>
              <a:off x="52" y="288"/>
              <a:ext cx="145" cy="381"/>
            </a:xfrm>
            <a:custGeom>
              <a:avLst/>
              <a:gdLst>
                <a:gd name="T0" fmla="*/ 145 w 145"/>
                <a:gd name="T1" fmla="*/ 381 h 381"/>
                <a:gd name="T2" fmla="*/ 137 w 145"/>
                <a:gd name="T3" fmla="*/ 375 h 381"/>
                <a:gd name="T4" fmla="*/ 131 w 145"/>
                <a:gd name="T5" fmla="*/ 370 h 381"/>
                <a:gd name="T6" fmla="*/ 123 w 145"/>
                <a:gd name="T7" fmla="*/ 367 h 381"/>
                <a:gd name="T8" fmla="*/ 115 w 145"/>
                <a:gd name="T9" fmla="*/ 364 h 381"/>
                <a:gd name="T10" fmla="*/ 106 w 145"/>
                <a:gd name="T11" fmla="*/ 360 h 381"/>
                <a:gd name="T12" fmla="*/ 97 w 145"/>
                <a:gd name="T13" fmla="*/ 359 h 381"/>
                <a:gd name="T14" fmla="*/ 86 w 145"/>
                <a:gd name="T15" fmla="*/ 357 h 381"/>
                <a:gd name="T16" fmla="*/ 75 w 145"/>
                <a:gd name="T17" fmla="*/ 355 h 381"/>
                <a:gd name="T18" fmla="*/ 62 w 145"/>
                <a:gd name="T19" fmla="*/ 354 h 381"/>
                <a:gd name="T20" fmla="*/ 50 w 145"/>
                <a:gd name="T21" fmla="*/ 351 h 381"/>
                <a:gd name="T22" fmla="*/ 37 w 145"/>
                <a:gd name="T23" fmla="*/ 349 h 381"/>
                <a:gd name="T24" fmla="*/ 26 w 145"/>
                <a:gd name="T25" fmla="*/ 346 h 381"/>
                <a:gd name="T26" fmla="*/ 15 w 145"/>
                <a:gd name="T27" fmla="*/ 343 h 381"/>
                <a:gd name="T28" fmla="*/ 7 w 145"/>
                <a:gd name="T29" fmla="*/ 336 h 381"/>
                <a:gd name="T30" fmla="*/ 1 w 145"/>
                <a:gd name="T31" fmla="*/ 330 h 381"/>
                <a:gd name="T32" fmla="*/ 0 w 145"/>
                <a:gd name="T33" fmla="*/ 320 h 381"/>
                <a:gd name="T34" fmla="*/ 0 w 145"/>
                <a:gd name="T35" fmla="*/ 63 h 381"/>
                <a:gd name="T36" fmla="*/ 1 w 145"/>
                <a:gd name="T37" fmla="*/ 53 h 381"/>
                <a:gd name="T38" fmla="*/ 7 w 145"/>
                <a:gd name="T39" fmla="*/ 47 h 381"/>
                <a:gd name="T40" fmla="*/ 15 w 145"/>
                <a:gd name="T41" fmla="*/ 40 h 381"/>
                <a:gd name="T42" fmla="*/ 26 w 145"/>
                <a:gd name="T43" fmla="*/ 37 h 381"/>
                <a:gd name="T44" fmla="*/ 37 w 145"/>
                <a:gd name="T45" fmla="*/ 34 h 381"/>
                <a:gd name="T46" fmla="*/ 50 w 145"/>
                <a:gd name="T47" fmla="*/ 32 h 381"/>
                <a:gd name="T48" fmla="*/ 62 w 145"/>
                <a:gd name="T49" fmla="*/ 29 h 381"/>
                <a:gd name="T50" fmla="*/ 75 w 145"/>
                <a:gd name="T51" fmla="*/ 27 h 381"/>
                <a:gd name="T52" fmla="*/ 86 w 145"/>
                <a:gd name="T53" fmla="*/ 26 h 381"/>
                <a:gd name="T54" fmla="*/ 97 w 145"/>
                <a:gd name="T55" fmla="*/ 22 h 381"/>
                <a:gd name="T56" fmla="*/ 106 w 145"/>
                <a:gd name="T57" fmla="*/ 21 h 381"/>
                <a:gd name="T58" fmla="*/ 115 w 145"/>
                <a:gd name="T59" fmla="*/ 17 h 381"/>
                <a:gd name="T60" fmla="*/ 123 w 145"/>
                <a:gd name="T61" fmla="*/ 14 h 381"/>
                <a:gd name="T62" fmla="*/ 131 w 145"/>
                <a:gd name="T63" fmla="*/ 11 h 381"/>
                <a:gd name="T64" fmla="*/ 137 w 145"/>
                <a:gd name="T65" fmla="*/ 6 h 381"/>
                <a:gd name="T66" fmla="*/ 145 w 145"/>
                <a:gd name="T67" fmla="*/ 0 h 381"/>
                <a:gd name="T68" fmla="*/ 145 w 145"/>
                <a:gd name="T69" fmla="*/ 381 h 38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45"/>
                <a:gd name="T106" fmla="*/ 0 h 381"/>
                <a:gd name="T107" fmla="*/ 145 w 145"/>
                <a:gd name="T108" fmla="*/ 381 h 38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45" h="381">
                  <a:moveTo>
                    <a:pt x="145" y="381"/>
                  </a:moveTo>
                  <a:lnTo>
                    <a:pt x="137" y="375"/>
                  </a:lnTo>
                  <a:lnTo>
                    <a:pt x="131" y="370"/>
                  </a:lnTo>
                  <a:lnTo>
                    <a:pt x="123" y="367"/>
                  </a:lnTo>
                  <a:lnTo>
                    <a:pt x="115" y="364"/>
                  </a:lnTo>
                  <a:lnTo>
                    <a:pt x="106" y="360"/>
                  </a:lnTo>
                  <a:lnTo>
                    <a:pt x="97" y="359"/>
                  </a:lnTo>
                  <a:lnTo>
                    <a:pt x="86" y="357"/>
                  </a:lnTo>
                  <a:lnTo>
                    <a:pt x="75" y="355"/>
                  </a:lnTo>
                  <a:lnTo>
                    <a:pt x="62" y="354"/>
                  </a:lnTo>
                  <a:lnTo>
                    <a:pt x="50" y="351"/>
                  </a:lnTo>
                  <a:lnTo>
                    <a:pt x="37" y="349"/>
                  </a:lnTo>
                  <a:lnTo>
                    <a:pt x="26" y="346"/>
                  </a:lnTo>
                  <a:lnTo>
                    <a:pt x="15" y="343"/>
                  </a:lnTo>
                  <a:lnTo>
                    <a:pt x="7" y="336"/>
                  </a:lnTo>
                  <a:lnTo>
                    <a:pt x="1" y="330"/>
                  </a:lnTo>
                  <a:lnTo>
                    <a:pt x="0" y="320"/>
                  </a:lnTo>
                  <a:lnTo>
                    <a:pt x="0" y="63"/>
                  </a:lnTo>
                  <a:lnTo>
                    <a:pt x="1" y="53"/>
                  </a:lnTo>
                  <a:lnTo>
                    <a:pt x="7" y="47"/>
                  </a:lnTo>
                  <a:lnTo>
                    <a:pt x="15" y="40"/>
                  </a:lnTo>
                  <a:lnTo>
                    <a:pt x="26" y="37"/>
                  </a:lnTo>
                  <a:lnTo>
                    <a:pt x="37" y="34"/>
                  </a:lnTo>
                  <a:lnTo>
                    <a:pt x="50" y="32"/>
                  </a:lnTo>
                  <a:lnTo>
                    <a:pt x="62" y="29"/>
                  </a:lnTo>
                  <a:lnTo>
                    <a:pt x="75" y="27"/>
                  </a:lnTo>
                  <a:lnTo>
                    <a:pt x="86" y="26"/>
                  </a:lnTo>
                  <a:lnTo>
                    <a:pt x="97" y="22"/>
                  </a:lnTo>
                  <a:lnTo>
                    <a:pt x="106" y="21"/>
                  </a:lnTo>
                  <a:lnTo>
                    <a:pt x="115" y="17"/>
                  </a:lnTo>
                  <a:lnTo>
                    <a:pt x="123" y="14"/>
                  </a:lnTo>
                  <a:lnTo>
                    <a:pt x="131" y="11"/>
                  </a:lnTo>
                  <a:lnTo>
                    <a:pt x="137" y="6"/>
                  </a:lnTo>
                  <a:lnTo>
                    <a:pt x="145" y="0"/>
                  </a:lnTo>
                  <a:lnTo>
                    <a:pt x="145" y="381"/>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C" dirty="0"/>
            </a:p>
          </p:txBody>
        </p:sp>
        <p:sp>
          <p:nvSpPr>
            <p:cNvPr id="98" name="Freeform 92"/>
            <p:cNvSpPr>
              <a:spLocks/>
            </p:cNvSpPr>
            <p:nvPr/>
          </p:nvSpPr>
          <p:spPr bwMode="auto">
            <a:xfrm>
              <a:off x="127" y="953"/>
              <a:ext cx="73" cy="34"/>
            </a:xfrm>
            <a:custGeom>
              <a:avLst/>
              <a:gdLst>
                <a:gd name="T0" fmla="*/ 0 w 73"/>
                <a:gd name="T1" fmla="*/ 9 h 34"/>
                <a:gd name="T2" fmla="*/ 0 w 73"/>
                <a:gd name="T3" fmla="*/ 9 h 34"/>
                <a:gd name="T4" fmla="*/ 11 w 73"/>
                <a:gd name="T5" fmla="*/ 11 h 34"/>
                <a:gd name="T6" fmla="*/ 22 w 73"/>
                <a:gd name="T7" fmla="*/ 13 h 34"/>
                <a:gd name="T8" fmla="*/ 31 w 73"/>
                <a:gd name="T9" fmla="*/ 14 h 34"/>
                <a:gd name="T10" fmla="*/ 39 w 73"/>
                <a:gd name="T11" fmla="*/ 17 h 34"/>
                <a:gd name="T12" fmla="*/ 47 w 73"/>
                <a:gd name="T13" fmla="*/ 21 h 34"/>
                <a:gd name="T14" fmla="*/ 54 w 73"/>
                <a:gd name="T15" fmla="*/ 24 h 34"/>
                <a:gd name="T16" fmla="*/ 59 w 73"/>
                <a:gd name="T17" fmla="*/ 29 h 34"/>
                <a:gd name="T18" fmla="*/ 67 w 73"/>
                <a:gd name="T19" fmla="*/ 34 h 34"/>
                <a:gd name="T20" fmla="*/ 73 w 73"/>
                <a:gd name="T21" fmla="*/ 27 h 34"/>
                <a:gd name="T22" fmla="*/ 65 w 73"/>
                <a:gd name="T23" fmla="*/ 19 h 34"/>
                <a:gd name="T24" fmla="*/ 57 w 73"/>
                <a:gd name="T25" fmla="*/ 14 h 34"/>
                <a:gd name="T26" fmla="*/ 50 w 73"/>
                <a:gd name="T27" fmla="*/ 11 h 34"/>
                <a:gd name="T28" fmla="*/ 42 w 73"/>
                <a:gd name="T29" fmla="*/ 8 h 34"/>
                <a:gd name="T30" fmla="*/ 31 w 73"/>
                <a:gd name="T31" fmla="*/ 4 h 34"/>
                <a:gd name="T32" fmla="*/ 22 w 73"/>
                <a:gd name="T33" fmla="*/ 3 h 34"/>
                <a:gd name="T34" fmla="*/ 11 w 73"/>
                <a:gd name="T35" fmla="*/ 1 h 34"/>
                <a:gd name="T36" fmla="*/ 0 w 73"/>
                <a:gd name="T37" fmla="*/ 0 h 34"/>
                <a:gd name="T38" fmla="*/ 0 w 73"/>
                <a:gd name="T39" fmla="*/ 0 h 34"/>
                <a:gd name="T40" fmla="*/ 0 w 73"/>
                <a:gd name="T41" fmla="*/ 9 h 3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3"/>
                <a:gd name="T64" fmla="*/ 0 h 34"/>
                <a:gd name="T65" fmla="*/ 73 w 73"/>
                <a:gd name="T66" fmla="*/ 34 h 3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3" h="34">
                  <a:moveTo>
                    <a:pt x="0" y="9"/>
                  </a:moveTo>
                  <a:lnTo>
                    <a:pt x="0" y="9"/>
                  </a:lnTo>
                  <a:lnTo>
                    <a:pt x="11" y="11"/>
                  </a:lnTo>
                  <a:lnTo>
                    <a:pt x="22" y="13"/>
                  </a:lnTo>
                  <a:lnTo>
                    <a:pt x="31" y="14"/>
                  </a:lnTo>
                  <a:lnTo>
                    <a:pt x="39" y="17"/>
                  </a:lnTo>
                  <a:lnTo>
                    <a:pt x="47" y="21"/>
                  </a:lnTo>
                  <a:lnTo>
                    <a:pt x="54" y="24"/>
                  </a:lnTo>
                  <a:lnTo>
                    <a:pt x="59" y="29"/>
                  </a:lnTo>
                  <a:lnTo>
                    <a:pt x="67" y="34"/>
                  </a:lnTo>
                  <a:lnTo>
                    <a:pt x="73" y="27"/>
                  </a:lnTo>
                  <a:lnTo>
                    <a:pt x="65" y="19"/>
                  </a:lnTo>
                  <a:lnTo>
                    <a:pt x="57" y="14"/>
                  </a:lnTo>
                  <a:lnTo>
                    <a:pt x="50" y="11"/>
                  </a:lnTo>
                  <a:lnTo>
                    <a:pt x="42" y="8"/>
                  </a:lnTo>
                  <a:lnTo>
                    <a:pt x="31" y="4"/>
                  </a:lnTo>
                  <a:lnTo>
                    <a:pt x="22" y="3"/>
                  </a:lnTo>
                  <a:lnTo>
                    <a:pt x="11" y="1"/>
                  </a:lnTo>
                  <a:lnTo>
                    <a:pt x="0" y="0"/>
                  </a:lnTo>
                  <a:lnTo>
                    <a:pt x="0"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C" dirty="0"/>
            </a:p>
          </p:txBody>
        </p:sp>
        <p:sp>
          <p:nvSpPr>
            <p:cNvPr id="99" name="Freeform 93"/>
            <p:cNvSpPr>
              <a:spLocks/>
            </p:cNvSpPr>
            <p:nvPr/>
          </p:nvSpPr>
          <p:spPr bwMode="auto">
            <a:xfrm>
              <a:off x="45" y="922"/>
              <a:ext cx="82" cy="40"/>
            </a:xfrm>
            <a:custGeom>
              <a:avLst/>
              <a:gdLst>
                <a:gd name="T0" fmla="*/ 0 w 82"/>
                <a:gd name="T1" fmla="*/ 0 h 40"/>
                <a:gd name="T2" fmla="*/ 0 w 82"/>
                <a:gd name="T3" fmla="*/ 0 h 40"/>
                <a:gd name="T4" fmla="*/ 3 w 82"/>
                <a:gd name="T5" fmla="*/ 11 h 40"/>
                <a:gd name="T6" fmla="*/ 11 w 82"/>
                <a:gd name="T7" fmla="*/ 19 h 40"/>
                <a:gd name="T8" fmla="*/ 21 w 82"/>
                <a:gd name="T9" fmla="*/ 27 h 40"/>
                <a:gd name="T10" fmla="*/ 32 w 82"/>
                <a:gd name="T11" fmla="*/ 31 h 40"/>
                <a:gd name="T12" fmla="*/ 44 w 82"/>
                <a:gd name="T13" fmla="*/ 34 h 40"/>
                <a:gd name="T14" fmla="*/ 57 w 82"/>
                <a:gd name="T15" fmla="*/ 35 h 40"/>
                <a:gd name="T16" fmla="*/ 69 w 82"/>
                <a:gd name="T17" fmla="*/ 39 h 40"/>
                <a:gd name="T18" fmla="*/ 82 w 82"/>
                <a:gd name="T19" fmla="*/ 40 h 40"/>
                <a:gd name="T20" fmla="*/ 82 w 82"/>
                <a:gd name="T21" fmla="*/ 31 h 40"/>
                <a:gd name="T22" fmla="*/ 69 w 82"/>
                <a:gd name="T23" fmla="*/ 29 h 40"/>
                <a:gd name="T24" fmla="*/ 57 w 82"/>
                <a:gd name="T25" fmla="*/ 26 h 40"/>
                <a:gd name="T26" fmla="*/ 44 w 82"/>
                <a:gd name="T27" fmla="*/ 24 h 40"/>
                <a:gd name="T28" fmla="*/ 35 w 82"/>
                <a:gd name="T29" fmla="*/ 21 h 40"/>
                <a:gd name="T30" fmla="*/ 24 w 82"/>
                <a:gd name="T31" fmla="*/ 18 h 40"/>
                <a:gd name="T32" fmla="*/ 18 w 82"/>
                <a:gd name="T33" fmla="*/ 13 h 40"/>
                <a:gd name="T34" fmla="*/ 13 w 82"/>
                <a:gd name="T35" fmla="*/ 8 h 40"/>
                <a:gd name="T36" fmla="*/ 13 w 82"/>
                <a:gd name="T37" fmla="*/ 0 h 40"/>
                <a:gd name="T38" fmla="*/ 13 w 82"/>
                <a:gd name="T39" fmla="*/ 0 h 40"/>
                <a:gd name="T40" fmla="*/ 0 w 82"/>
                <a:gd name="T41" fmla="*/ 0 h 4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2"/>
                <a:gd name="T64" fmla="*/ 0 h 40"/>
                <a:gd name="T65" fmla="*/ 82 w 82"/>
                <a:gd name="T66" fmla="*/ 40 h 4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2" h="40">
                  <a:moveTo>
                    <a:pt x="0" y="0"/>
                  </a:moveTo>
                  <a:lnTo>
                    <a:pt x="0" y="0"/>
                  </a:lnTo>
                  <a:lnTo>
                    <a:pt x="3" y="11"/>
                  </a:lnTo>
                  <a:lnTo>
                    <a:pt x="11" y="19"/>
                  </a:lnTo>
                  <a:lnTo>
                    <a:pt x="21" y="27"/>
                  </a:lnTo>
                  <a:lnTo>
                    <a:pt x="32" y="31"/>
                  </a:lnTo>
                  <a:lnTo>
                    <a:pt x="44" y="34"/>
                  </a:lnTo>
                  <a:lnTo>
                    <a:pt x="57" y="35"/>
                  </a:lnTo>
                  <a:lnTo>
                    <a:pt x="69" y="39"/>
                  </a:lnTo>
                  <a:lnTo>
                    <a:pt x="82" y="40"/>
                  </a:lnTo>
                  <a:lnTo>
                    <a:pt x="82" y="31"/>
                  </a:lnTo>
                  <a:lnTo>
                    <a:pt x="69" y="29"/>
                  </a:lnTo>
                  <a:lnTo>
                    <a:pt x="57" y="26"/>
                  </a:lnTo>
                  <a:lnTo>
                    <a:pt x="44" y="24"/>
                  </a:lnTo>
                  <a:lnTo>
                    <a:pt x="35" y="21"/>
                  </a:lnTo>
                  <a:lnTo>
                    <a:pt x="24" y="18"/>
                  </a:lnTo>
                  <a:lnTo>
                    <a:pt x="18" y="13"/>
                  </a:lnTo>
                  <a:lnTo>
                    <a:pt x="13" y="8"/>
                  </a:lnTo>
                  <a:lnTo>
                    <a:pt x="13"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C" dirty="0"/>
            </a:p>
          </p:txBody>
        </p:sp>
        <p:sp>
          <p:nvSpPr>
            <p:cNvPr id="100" name="Freeform 94"/>
            <p:cNvSpPr>
              <a:spLocks/>
            </p:cNvSpPr>
            <p:nvPr/>
          </p:nvSpPr>
          <p:spPr bwMode="auto">
            <a:xfrm>
              <a:off x="45" y="665"/>
              <a:ext cx="13" cy="257"/>
            </a:xfrm>
            <a:custGeom>
              <a:avLst/>
              <a:gdLst>
                <a:gd name="T0" fmla="*/ 0 w 13"/>
                <a:gd name="T1" fmla="*/ 0 h 257"/>
                <a:gd name="T2" fmla="*/ 0 w 13"/>
                <a:gd name="T3" fmla="*/ 0 h 257"/>
                <a:gd name="T4" fmla="*/ 0 w 13"/>
                <a:gd name="T5" fmla="*/ 257 h 257"/>
                <a:gd name="T6" fmla="*/ 13 w 13"/>
                <a:gd name="T7" fmla="*/ 257 h 257"/>
                <a:gd name="T8" fmla="*/ 13 w 13"/>
                <a:gd name="T9" fmla="*/ 0 h 257"/>
                <a:gd name="T10" fmla="*/ 13 w 13"/>
                <a:gd name="T11" fmla="*/ 0 h 257"/>
                <a:gd name="T12" fmla="*/ 0 w 13"/>
                <a:gd name="T13" fmla="*/ 0 h 257"/>
                <a:gd name="T14" fmla="*/ 0 60000 65536"/>
                <a:gd name="T15" fmla="*/ 0 60000 65536"/>
                <a:gd name="T16" fmla="*/ 0 60000 65536"/>
                <a:gd name="T17" fmla="*/ 0 60000 65536"/>
                <a:gd name="T18" fmla="*/ 0 60000 65536"/>
                <a:gd name="T19" fmla="*/ 0 60000 65536"/>
                <a:gd name="T20" fmla="*/ 0 60000 65536"/>
                <a:gd name="T21" fmla="*/ 0 w 13"/>
                <a:gd name="T22" fmla="*/ 0 h 257"/>
                <a:gd name="T23" fmla="*/ 13 w 13"/>
                <a:gd name="T24" fmla="*/ 257 h 25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 h="257">
                  <a:moveTo>
                    <a:pt x="0" y="0"/>
                  </a:moveTo>
                  <a:lnTo>
                    <a:pt x="0" y="0"/>
                  </a:lnTo>
                  <a:lnTo>
                    <a:pt x="0" y="257"/>
                  </a:lnTo>
                  <a:lnTo>
                    <a:pt x="13" y="257"/>
                  </a:lnTo>
                  <a:lnTo>
                    <a:pt x="13"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C" dirty="0"/>
            </a:p>
          </p:txBody>
        </p:sp>
        <p:sp>
          <p:nvSpPr>
            <p:cNvPr id="101" name="Freeform 95"/>
            <p:cNvSpPr>
              <a:spLocks/>
            </p:cNvSpPr>
            <p:nvPr/>
          </p:nvSpPr>
          <p:spPr bwMode="auto">
            <a:xfrm>
              <a:off x="45" y="624"/>
              <a:ext cx="82" cy="41"/>
            </a:xfrm>
            <a:custGeom>
              <a:avLst/>
              <a:gdLst>
                <a:gd name="T0" fmla="*/ 82 w 82"/>
                <a:gd name="T1" fmla="*/ 0 h 41"/>
                <a:gd name="T2" fmla="*/ 82 w 82"/>
                <a:gd name="T3" fmla="*/ 0 h 41"/>
                <a:gd name="T4" fmla="*/ 69 w 82"/>
                <a:gd name="T5" fmla="*/ 2 h 41"/>
                <a:gd name="T6" fmla="*/ 57 w 82"/>
                <a:gd name="T7" fmla="*/ 5 h 41"/>
                <a:gd name="T8" fmla="*/ 44 w 82"/>
                <a:gd name="T9" fmla="*/ 7 h 41"/>
                <a:gd name="T10" fmla="*/ 32 w 82"/>
                <a:gd name="T11" fmla="*/ 10 h 41"/>
                <a:gd name="T12" fmla="*/ 21 w 82"/>
                <a:gd name="T13" fmla="*/ 13 h 41"/>
                <a:gd name="T14" fmla="*/ 11 w 82"/>
                <a:gd name="T15" fmla="*/ 21 h 41"/>
                <a:gd name="T16" fmla="*/ 3 w 82"/>
                <a:gd name="T17" fmla="*/ 29 h 41"/>
                <a:gd name="T18" fmla="*/ 0 w 82"/>
                <a:gd name="T19" fmla="*/ 41 h 41"/>
                <a:gd name="T20" fmla="*/ 13 w 82"/>
                <a:gd name="T21" fmla="*/ 41 h 41"/>
                <a:gd name="T22" fmla="*/ 13 w 82"/>
                <a:gd name="T23" fmla="*/ 33 h 41"/>
                <a:gd name="T24" fmla="*/ 18 w 82"/>
                <a:gd name="T25" fmla="*/ 28 h 41"/>
                <a:gd name="T26" fmla="*/ 24 w 82"/>
                <a:gd name="T27" fmla="*/ 23 h 41"/>
                <a:gd name="T28" fmla="*/ 35 w 82"/>
                <a:gd name="T29" fmla="*/ 20 h 41"/>
                <a:gd name="T30" fmla="*/ 44 w 82"/>
                <a:gd name="T31" fmla="*/ 16 h 41"/>
                <a:gd name="T32" fmla="*/ 57 w 82"/>
                <a:gd name="T33" fmla="*/ 15 h 41"/>
                <a:gd name="T34" fmla="*/ 69 w 82"/>
                <a:gd name="T35" fmla="*/ 12 h 41"/>
                <a:gd name="T36" fmla="*/ 82 w 82"/>
                <a:gd name="T37" fmla="*/ 10 h 41"/>
                <a:gd name="T38" fmla="*/ 82 w 82"/>
                <a:gd name="T39" fmla="*/ 10 h 41"/>
                <a:gd name="T40" fmla="*/ 82 w 82"/>
                <a:gd name="T41" fmla="*/ 0 h 4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2"/>
                <a:gd name="T64" fmla="*/ 0 h 41"/>
                <a:gd name="T65" fmla="*/ 82 w 82"/>
                <a:gd name="T66" fmla="*/ 41 h 4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2" h="41">
                  <a:moveTo>
                    <a:pt x="82" y="0"/>
                  </a:moveTo>
                  <a:lnTo>
                    <a:pt x="82" y="0"/>
                  </a:lnTo>
                  <a:lnTo>
                    <a:pt x="69" y="2"/>
                  </a:lnTo>
                  <a:lnTo>
                    <a:pt x="57" y="5"/>
                  </a:lnTo>
                  <a:lnTo>
                    <a:pt x="44" y="7"/>
                  </a:lnTo>
                  <a:lnTo>
                    <a:pt x="32" y="10"/>
                  </a:lnTo>
                  <a:lnTo>
                    <a:pt x="21" y="13"/>
                  </a:lnTo>
                  <a:lnTo>
                    <a:pt x="11" y="21"/>
                  </a:lnTo>
                  <a:lnTo>
                    <a:pt x="3" y="29"/>
                  </a:lnTo>
                  <a:lnTo>
                    <a:pt x="0" y="41"/>
                  </a:lnTo>
                  <a:lnTo>
                    <a:pt x="13" y="41"/>
                  </a:lnTo>
                  <a:lnTo>
                    <a:pt x="13" y="33"/>
                  </a:lnTo>
                  <a:lnTo>
                    <a:pt x="18" y="28"/>
                  </a:lnTo>
                  <a:lnTo>
                    <a:pt x="24" y="23"/>
                  </a:lnTo>
                  <a:lnTo>
                    <a:pt x="35" y="20"/>
                  </a:lnTo>
                  <a:lnTo>
                    <a:pt x="44" y="16"/>
                  </a:lnTo>
                  <a:lnTo>
                    <a:pt x="57" y="15"/>
                  </a:lnTo>
                  <a:lnTo>
                    <a:pt x="69" y="12"/>
                  </a:lnTo>
                  <a:lnTo>
                    <a:pt x="82" y="10"/>
                  </a:lnTo>
                  <a:lnTo>
                    <a:pt x="8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C" dirty="0"/>
            </a:p>
          </p:txBody>
        </p:sp>
        <p:sp>
          <p:nvSpPr>
            <p:cNvPr id="102" name="Freeform 96"/>
            <p:cNvSpPr>
              <a:spLocks/>
            </p:cNvSpPr>
            <p:nvPr/>
          </p:nvSpPr>
          <p:spPr bwMode="auto">
            <a:xfrm>
              <a:off x="127" y="587"/>
              <a:ext cx="76" cy="47"/>
            </a:xfrm>
            <a:custGeom>
              <a:avLst/>
              <a:gdLst>
                <a:gd name="T0" fmla="*/ 76 w 76"/>
                <a:gd name="T1" fmla="*/ 15 h 47"/>
                <a:gd name="T2" fmla="*/ 67 w 76"/>
                <a:gd name="T3" fmla="*/ 11 h 47"/>
                <a:gd name="T4" fmla="*/ 59 w 76"/>
                <a:gd name="T5" fmla="*/ 16 h 47"/>
                <a:gd name="T6" fmla="*/ 54 w 76"/>
                <a:gd name="T7" fmla="*/ 21 h 47"/>
                <a:gd name="T8" fmla="*/ 47 w 76"/>
                <a:gd name="T9" fmla="*/ 24 h 47"/>
                <a:gd name="T10" fmla="*/ 39 w 76"/>
                <a:gd name="T11" fmla="*/ 28 h 47"/>
                <a:gd name="T12" fmla="*/ 31 w 76"/>
                <a:gd name="T13" fmla="*/ 31 h 47"/>
                <a:gd name="T14" fmla="*/ 22 w 76"/>
                <a:gd name="T15" fmla="*/ 32 h 47"/>
                <a:gd name="T16" fmla="*/ 11 w 76"/>
                <a:gd name="T17" fmla="*/ 36 h 47"/>
                <a:gd name="T18" fmla="*/ 0 w 76"/>
                <a:gd name="T19" fmla="*/ 37 h 47"/>
                <a:gd name="T20" fmla="*/ 0 w 76"/>
                <a:gd name="T21" fmla="*/ 47 h 47"/>
                <a:gd name="T22" fmla="*/ 11 w 76"/>
                <a:gd name="T23" fmla="*/ 45 h 47"/>
                <a:gd name="T24" fmla="*/ 22 w 76"/>
                <a:gd name="T25" fmla="*/ 42 h 47"/>
                <a:gd name="T26" fmla="*/ 31 w 76"/>
                <a:gd name="T27" fmla="*/ 41 h 47"/>
                <a:gd name="T28" fmla="*/ 42 w 76"/>
                <a:gd name="T29" fmla="*/ 37 h 47"/>
                <a:gd name="T30" fmla="*/ 50 w 76"/>
                <a:gd name="T31" fmla="*/ 34 h 47"/>
                <a:gd name="T32" fmla="*/ 57 w 76"/>
                <a:gd name="T33" fmla="*/ 31 h 47"/>
                <a:gd name="T34" fmla="*/ 65 w 76"/>
                <a:gd name="T35" fmla="*/ 26 h 47"/>
                <a:gd name="T36" fmla="*/ 73 w 76"/>
                <a:gd name="T37" fmla="*/ 18 h 47"/>
                <a:gd name="T38" fmla="*/ 64 w 76"/>
                <a:gd name="T39" fmla="*/ 15 h 47"/>
                <a:gd name="T40" fmla="*/ 76 w 76"/>
                <a:gd name="T41" fmla="*/ 15 h 47"/>
                <a:gd name="T42" fmla="*/ 76 w 76"/>
                <a:gd name="T43" fmla="*/ 0 h 47"/>
                <a:gd name="T44" fmla="*/ 67 w 76"/>
                <a:gd name="T45" fmla="*/ 11 h 47"/>
                <a:gd name="T46" fmla="*/ 76 w 76"/>
                <a:gd name="T47" fmla="*/ 15 h 4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6"/>
                <a:gd name="T73" fmla="*/ 0 h 47"/>
                <a:gd name="T74" fmla="*/ 76 w 76"/>
                <a:gd name="T75" fmla="*/ 47 h 4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6" h="47">
                  <a:moveTo>
                    <a:pt x="76" y="15"/>
                  </a:moveTo>
                  <a:lnTo>
                    <a:pt x="67" y="11"/>
                  </a:lnTo>
                  <a:lnTo>
                    <a:pt x="59" y="16"/>
                  </a:lnTo>
                  <a:lnTo>
                    <a:pt x="54" y="21"/>
                  </a:lnTo>
                  <a:lnTo>
                    <a:pt x="47" y="24"/>
                  </a:lnTo>
                  <a:lnTo>
                    <a:pt x="39" y="28"/>
                  </a:lnTo>
                  <a:lnTo>
                    <a:pt x="31" y="31"/>
                  </a:lnTo>
                  <a:lnTo>
                    <a:pt x="22" y="32"/>
                  </a:lnTo>
                  <a:lnTo>
                    <a:pt x="11" y="36"/>
                  </a:lnTo>
                  <a:lnTo>
                    <a:pt x="0" y="37"/>
                  </a:lnTo>
                  <a:lnTo>
                    <a:pt x="0" y="47"/>
                  </a:lnTo>
                  <a:lnTo>
                    <a:pt x="11" y="45"/>
                  </a:lnTo>
                  <a:lnTo>
                    <a:pt x="22" y="42"/>
                  </a:lnTo>
                  <a:lnTo>
                    <a:pt x="31" y="41"/>
                  </a:lnTo>
                  <a:lnTo>
                    <a:pt x="42" y="37"/>
                  </a:lnTo>
                  <a:lnTo>
                    <a:pt x="50" y="34"/>
                  </a:lnTo>
                  <a:lnTo>
                    <a:pt x="57" y="31"/>
                  </a:lnTo>
                  <a:lnTo>
                    <a:pt x="65" y="26"/>
                  </a:lnTo>
                  <a:lnTo>
                    <a:pt x="73" y="18"/>
                  </a:lnTo>
                  <a:lnTo>
                    <a:pt x="64" y="15"/>
                  </a:lnTo>
                  <a:lnTo>
                    <a:pt x="76" y="15"/>
                  </a:lnTo>
                  <a:lnTo>
                    <a:pt x="76" y="0"/>
                  </a:lnTo>
                  <a:lnTo>
                    <a:pt x="67" y="11"/>
                  </a:lnTo>
                  <a:lnTo>
                    <a:pt x="76"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C" dirty="0"/>
            </a:p>
          </p:txBody>
        </p:sp>
        <p:sp>
          <p:nvSpPr>
            <p:cNvPr id="103" name="Freeform 97"/>
            <p:cNvSpPr>
              <a:spLocks/>
            </p:cNvSpPr>
            <p:nvPr/>
          </p:nvSpPr>
          <p:spPr bwMode="auto">
            <a:xfrm>
              <a:off x="191" y="602"/>
              <a:ext cx="12" cy="396"/>
            </a:xfrm>
            <a:custGeom>
              <a:avLst/>
              <a:gdLst>
                <a:gd name="T0" fmla="*/ 3 w 12"/>
                <a:gd name="T1" fmla="*/ 385 h 396"/>
                <a:gd name="T2" fmla="*/ 12 w 12"/>
                <a:gd name="T3" fmla="*/ 381 h 396"/>
                <a:gd name="T4" fmla="*/ 12 w 12"/>
                <a:gd name="T5" fmla="*/ 0 h 396"/>
                <a:gd name="T6" fmla="*/ 0 w 12"/>
                <a:gd name="T7" fmla="*/ 0 h 396"/>
                <a:gd name="T8" fmla="*/ 0 w 12"/>
                <a:gd name="T9" fmla="*/ 381 h 396"/>
                <a:gd name="T10" fmla="*/ 9 w 12"/>
                <a:gd name="T11" fmla="*/ 378 h 396"/>
                <a:gd name="T12" fmla="*/ 3 w 12"/>
                <a:gd name="T13" fmla="*/ 385 h 396"/>
                <a:gd name="T14" fmla="*/ 12 w 12"/>
                <a:gd name="T15" fmla="*/ 396 h 396"/>
                <a:gd name="T16" fmla="*/ 12 w 12"/>
                <a:gd name="T17" fmla="*/ 381 h 396"/>
                <a:gd name="T18" fmla="*/ 3 w 12"/>
                <a:gd name="T19" fmla="*/ 385 h 39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
                <a:gd name="T31" fmla="*/ 0 h 396"/>
                <a:gd name="T32" fmla="*/ 12 w 12"/>
                <a:gd name="T33" fmla="*/ 396 h 39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 h="396">
                  <a:moveTo>
                    <a:pt x="3" y="385"/>
                  </a:moveTo>
                  <a:lnTo>
                    <a:pt x="12" y="381"/>
                  </a:lnTo>
                  <a:lnTo>
                    <a:pt x="12" y="0"/>
                  </a:lnTo>
                  <a:lnTo>
                    <a:pt x="0" y="0"/>
                  </a:lnTo>
                  <a:lnTo>
                    <a:pt x="0" y="381"/>
                  </a:lnTo>
                  <a:lnTo>
                    <a:pt x="9" y="378"/>
                  </a:lnTo>
                  <a:lnTo>
                    <a:pt x="3" y="385"/>
                  </a:lnTo>
                  <a:lnTo>
                    <a:pt x="12" y="396"/>
                  </a:lnTo>
                  <a:lnTo>
                    <a:pt x="12" y="381"/>
                  </a:lnTo>
                  <a:lnTo>
                    <a:pt x="3" y="38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C" dirty="0"/>
            </a:p>
          </p:txBody>
        </p:sp>
        <p:sp>
          <p:nvSpPr>
            <p:cNvPr id="104" name="Freeform 98"/>
            <p:cNvSpPr>
              <a:spLocks/>
            </p:cNvSpPr>
            <p:nvPr/>
          </p:nvSpPr>
          <p:spPr bwMode="auto">
            <a:xfrm>
              <a:off x="127" y="597"/>
              <a:ext cx="73" cy="35"/>
            </a:xfrm>
            <a:custGeom>
              <a:avLst/>
              <a:gdLst>
                <a:gd name="T0" fmla="*/ 0 w 73"/>
                <a:gd name="T1" fmla="*/ 10 h 35"/>
                <a:gd name="T2" fmla="*/ 0 w 73"/>
                <a:gd name="T3" fmla="*/ 10 h 35"/>
                <a:gd name="T4" fmla="*/ 11 w 73"/>
                <a:gd name="T5" fmla="*/ 11 h 35"/>
                <a:gd name="T6" fmla="*/ 22 w 73"/>
                <a:gd name="T7" fmla="*/ 14 h 35"/>
                <a:gd name="T8" fmla="*/ 31 w 73"/>
                <a:gd name="T9" fmla="*/ 16 h 35"/>
                <a:gd name="T10" fmla="*/ 39 w 73"/>
                <a:gd name="T11" fmla="*/ 19 h 35"/>
                <a:gd name="T12" fmla="*/ 47 w 73"/>
                <a:gd name="T13" fmla="*/ 22 h 35"/>
                <a:gd name="T14" fmla="*/ 54 w 73"/>
                <a:gd name="T15" fmla="*/ 26 h 35"/>
                <a:gd name="T16" fmla="*/ 59 w 73"/>
                <a:gd name="T17" fmla="*/ 31 h 35"/>
                <a:gd name="T18" fmla="*/ 67 w 73"/>
                <a:gd name="T19" fmla="*/ 35 h 35"/>
                <a:gd name="T20" fmla="*/ 73 w 73"/>
                <a:gd name="T21" fmla="*/ 29 h 35"/>
                <a:gd name="T22" fmla="*/ 65 w 73"/>
                <a:gd name="T23" fmla="*/ 21 h 35"/>
                <a:gd name="T24" fmla="*/ 57 w 73"/>
                <a:gd name="T25" fmla="*/ 16 h 35"/>
                <a:gd name="T26" fmla="*/ 50 w 73"/>
                <a:gd name="T27" fmla="*/ 13 h 35"/>
                <a:gd name="T28" fmla="*/ 42 w 73"/>
                <a:gd name="T29" fmla="*/ 10 h 35"/>
                <a:gd name="T30" fmla="*/ 31 w 73"/>
                <a:gd name="T31" fmla="*/ 6 h 35"/>
                <a:gd name="T32" fmla="*/ 22 w 73"/>
                <a:gd name="T33" fmla="*/ 5 h 35"/>
                <a:gd name="T34" fmla="*/ 11 w 73"/>
                <a:gd name="T35" fmla="*/ 1 h 35"/>
                <a:gd name="T36" fmla="*/ 0 w 73"/>
                <a:gd name="T37" fmla="*/ 0 h 35"/>
                <a:gd name="T38" fmla="*/ 0 w 73"/>
                <a:gd name="T39" fmla="*/ 0 h 35"/>
                <a:gd name="T40" fmla="*/ 0 w 73"/>
                <a:gd name="T41" fmla="*/ 10 h 3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3"/>
                <a:gd name="T64" fmla="*/ 0 h 35"/>
                <a:gd name="T65" fmla="*/ 73 w 73"/>
                <a:gd name="T66" fmla="*/ 35 h 3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3" h="35">
                  <a:moveTo>
                    <a:pt x="0" y="10"/>
                  </a:moveTo>
                  <a:lnTo>
                    <a:pt x="0" y="10"/>
                  </a:lnTo>
                  <a:lnTo>
                    <a:pt x="11" y="11"/>
                  </a:lnTo>
                  <a:lnTo>
                    <a:pt x="22" y="14"/>
                  </a:lnTo>
                  <a:lnTo>
                    <a:pt x="31" y="16"/>
                  </a:lnTo>
                  <a:lnTo>
                    <a:pt x="39" y="19"/>
                  </a:lnTo>
                  <a:lnTo>
                    <a:pt x="47" y="22"/>
                  </a:lnTo>
                  <a:lnTo>
                    <a:pt x="54" y="26"/>
                  </a:lnTo>
                  <a:lnTo>
                    <a:pt x="59" y="31"/>
                  </a:lnTo>
                  <a:lnTo>
                    <a:pt x="67" y="35"/>
                  </a:lnTo>
                  <a:lnTo>
                    <a:pt x="73" y="29"/>
                  </a:lnTo>
                  <a:lnTo>
                    <a:pt x="65" y="21"/>
                  </a:lnTo>
                  <a:lnTo>
                    <a:pt x="57" y="16"/>
                  </a:lnTo>
                  <a:lnTo>
                    <a:pt x="50" y="13"/>
                  </a:lnTo>
                  <a:lnTo>
                    <a:pt x="42" y="10"/>
                  </a:lnTo>
                  <a:lnTo>
                    <a:pt x="31" y="6"/>
                  </a:lnTo>
                  <a:lnTo>
                    <a:pt x="22" y="5"/>
                  </a:lnTo>
                  <a:lnTo>
                    <a:pt x="11" y="1"/>
                  </a:lnTo>
                  <a:lnTo>
                    <a:pt x="0" y="0"/>
                  </a:lnTo>
                  <a:lnTo>
                    <a:pt x="0"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C" dirty="0"/>
            </a:p>
          </p:txBody>
        </p:sp>
        <p:sp>
          <p:nvSpPr>
            <p:cNvPr id="105" name="Freeform 99"/>
            <p:cNvSpPr>
              <a:spLocks/>
            </p:cNvSpPr>
            <p:nvPr/>
          </p:nvSpPr>
          <p:spPr bwMode="auto">
            <a:xfrm>
              <a:off x="45" y="566"/>
              <a:ext cx="82" cy="41"/>
            </a:xfrm>
            <a:custGeom>
              <a:avLst/>
              <a:gdLst>
                <a:gd name="T0" fmla="*/ 0 w 82"/>
                <a:gd name="T1" fmla="*/ 0 h 41"/>
                <a:gd name="T2" fmla="*/ 0 w 82"/>
                <a:gd name="T3" fmla="*/ 0 h 41"/>
                <a:gd name="T4" fmla="*/ 3 w 82"/>
                <a:gd name="T5" fmla="*/ 11 h 41"/>
                <a:gd name="T6" fmla="*/ 11 w 82"/>
                <a:gd name="T7" fmla="*/ 21 h 41"/>
                <a:gd name="T8" fmla="*/ 21 w 82"/>
                <a:gd name="T9" fmla="*/ 29 h 41"/>
                <a:gd name="T10" fmla="*/ 32 w 82"/>
                <a:gd name="T11" fmla="*/ 32 h 41"/>
                <a:gd name="T12" fmla="*/ 44 w 82"/>
                <a:gd name="T13" fmla="*/ 36 h 41"/>
                <a:gd name="T14" fmla="*/ 57 w 82"/>
                <a:gd name="T15" fmla="*/ 37 h 41"/>
                <a:gd name="T16" fmla="*/ 69 w 82"/>
                <a:gd name="T17" fmla="*/ 39 h 41"/>
                <a:gd name="T18" fmla="*/ 82 w 82"/>
                <a:gd name="T19" fmla="*/ 41 h 41"/>
                <a:gd name="T20" fmla="*/ 82 w 82"/>
                <a:gd name="T21" fmla="*/ 31 h 41"/>
                <a:gd name="T22" fmla="*/ 69 w 82"/>
                <a:gd name="T23" fmla="*/ 29 h 41"/>
                <a:gd name="T24" fmla="*/ 57 w 82"/>
                <a:gd name="T25" fmla="*/ 28 h 41"/>
                <a:gd name="T26" fmla="*/ 44 w 82"/>
                <a:gd name="T27" fmla="*/ 26 h 41"/>
                <a:gd name="T28" fmla="*/ 35 w 82"/>
                <a:gd name="T29" fmla="*/ 23 h 41"/>
                <a:gd name="T30" fmla="*/ 24 w 82"/>
                <a:gd name="T31" fmla="*/ 19 h 41"/>
                <a:gd name="T32" fmla="*/ 18 w 82"/>
                <a:gd name="T33" fmla="*/ 15 h 41"/>
                <a:gd name="T34" fmla="*/ 13 w 82"/>
                <a:gd name="T35" fmla="*/ 8 h 41"/>
                <a:gd name="T36" fmla="*/ 13 w 82"/>
                <a:gd name="T37" fmla="*/ 0 h 41"/>
                <a:gd name="T38" fmla="*/ 13 w 82"/>
                <a:gd name="T39" fmla="*/ 0 h 41"/>
                <a:gd name="T40" fmla="*/ 0 w 82"/>
                <a:gd name="T41" fmla="*/ 0 h 4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2"/>
                <a:gd name="T64" fmla="*/ 0 h 41"/>
                <a:gd name="T65" fmla="*/ 82 w 82"/>
                <a:gd name="T66" fmla="*/ 41 h 4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2" h="41">
                  <a:moveTo>
                    <a:pt x="0" y="0"/>
                  </a:moveTo>
                  <a:lnTo>
                    <a:pt x="0" y="0"/>
                  </a:lnTo>
                  <a:lnTo>
                    <a:pt x="3" y="11"/>
                  </a:lnTo>
                  <a:lnTo>
                    <a:pt x="11" y="21"/>
                  </a:lnTo>
                  <a:lnTo>
                    <a:pt x="21" y="29"/>
                  </a:lnTo>
                  <a:lnTo>
                    <a:pt x="32" y="32"/>
                  </a:lnTo>
                  <a:lnTo>
                    <a:pt x="44" y="36"/>
                  </a:lnTo>
                  <a:lnTo>
                    <a:pt x="57" y="37"/>
                  </a:lnTo>
                  <a:lnTo>
                    <a:pt x="69" y="39"/>
                  </a:lnTo>
                  <a:lnTo>
                    <a:pt x="82" y="41"/>
                  </a:lnTo>
                  <a:lnTo>
                    <a:pt x="82" y="31"/>
                  </a:lnTo>
                  <a:lnTo>
                    <a:pt x="69" y="29"/>
                  </a:lnTo>
                  <a:lnTo>
                    <a:pt x="57" y="28"/>
                  </a:lnTo>
                  <a:lnTo>
                    <a:pt x="44" y="26"/>
                  </a:lnTo>
                  <a:lnTo>
                    <a:pt x="35" y="23"/>
                  </a:lnTo>
                  <a:lnTo>
                    <a:pt x="24" y="19"/>
                  </a:lnTo>
                  <a:lnTo>
                    <a:pt x="18" y="15"/>
                  </a:lnTo>
                  <a:lnTo>
                    <a:pt x="13" y="8"/>
                  </a:lnTo>
                  <a:lnTo>
                    <a:pt x="13"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C" dirty="0"/>
            </a:p>
          </p:txBody>
        </p:sp>
        <p:sp>
          <p:nvSpPr>
            <p:cNvPr id="106" name="Freeform 100"/>
            <p:cNvSpPr>
              <a:spLocks/>
            </p:cNvSpPr>
            <p:nvPr/>
          </p:nvSpPr>
          <p:spPr bwMode="auto">
            <a:xfrm>
              <a:off x="45" y="311"/>
              <a:ext cx="13" cy="255"/>
            </a:xfrm>
            <a:custGeom>
              <a:avLst/>
              <a:gdLst>
                <a:gd name="T0" fmla="*/ 0 w 13"/>
                <a:gd name="T1" fmla="*/ 0 h 255"/>
                <a:gd name="T2" fmla="*/ 0 w 13"/>
                <a:gd name="T3" fmla="*/ 0 h 255"/>
                <a:gd name="T4" fmla="*/ 0 w 13"/>
                <a:gd name="T5" fmla="*/ 255 h 255"/>
                <a:gd name="T6" fmla="*/ 13 w 13"/>
                <a:gd name="T7" fmla="*/ 255 h 255"/>
                <a:gd name="T8" fmla="*/ 13 w 13"/>
                <a:gd name="T9" fmla="*/ 0 h 255"/>
                <a:gd name="T10" fmla="*/ 13 w 13"/>
                <a:gd name="T11" fmla="*/ 0 h 255"/>
                <a:gd name="T12" fmla="*/ 0 w 13"/>
                <a:gd name="T13" fmla="*/ 0 h 255"/>
                <a:gd name="T14" fmla="*/ 0 60000 65536"/>
                <a:gd name="T15" fmla="*/ 0 60000 65536"/>
                <a:gd name="T16" fmla="*/ 0 60000 65536"/>
                <a:gd name="T17" fmla="*/ 0 60000 65536"/>
                <a:gd name="T18" fmla="*/ 0 60000 65536"/>
                <a:gd name="T19" fmla="*/ 0 60000 65536"/>
                <a:gd name="T20" fmla="*/ 0 60000 65536"/>
                <a:gd name="T21" fmla="*/ 0 w 13"/>
                <a:gd name="T22" fmla="*/ 0 h 255"/>
                <a:gd name="T23" fmla="*/ 13 w 13"/>
                <a:gd name="T24" fmla="*/ 255 h 25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 h="255">
                  <a:moveTo>
                    <a:pt x="0" y="0"/>
                  </a:moveTo>
                  <a:lnTo>
                    <a:pt x="0" y="0"/>
                  </a:lnTo>
                  <a:lnTo>
                    <a:pt x="0" y="255"/>
                  </a:lnTo>
                  <a:lnTo>
                    <a:pt x="13" y="255"/>
                  </a:lnTo>
                  <a:lnTo>
                    <a:pt x="13"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C" dirty="0"/>
            </a:p>
          </p:txBody>
        </p:sp>
        <p:sp>
          <p:nvSpPr>
            <p:cNvPr id="107" name="Freeform 101"/>
            <p:cNvSpPr>
              <a:spLocks/>
            </p:cNvSpPr>
            <p:nvPr/>
          </p:nvSpPr>
          <p:spPr bwMode="auto">
            <a:xfrm>
              <a:off x="45" y="268"/>
              <a:ext cx="82" cy="43"/>
            </a:xfrm>
            <a:custGeom>
              <a:avLst/>
              <a:gdLst>
                <a:gd name="T0" fmla="*/ 82 w 82"/>
                <a:gd name="T1" fmla="*/ 0 h 43"/>
                <a:gd name="T2" fmla="*/ 82 w 82"/>
                <a:gd name="T3" fmla="*/ 0 h 43"/>
                <a:gd name="T4" fmla="*/ 69 w 82"/>
                <a:gd name="T5" fmla="*/ 2 h 43"/>
                <a:gd name="T6" fmla="*/ 57 w 82"/>
                <a:gd name="T7" fmla="*/ 5 h 43"/>
                <a:gd name="T8" fmla="*/ 44 w 82"/>
                <a:gd name="T9" fmla="*/ 7 h 43"/>
                <a:gd name="T10" fmla="*/ 32 w 82"/>
                <a:gd name="T11" fmla="*/ 10 h 43"/>
                <a:gd name="T12" fmla="*/ 21 w 82"/>
                <a:gd name="T13" fmla="*/ 13 h 43"/>
                <a:gd name="T14" fmla="*/ 11 w 82"/>
                <a:gd name="T15" fmla="*/ 22 h 43"/>
                <a:gd name="T16" fmla="*/ 3 w 82"/>
                <a:gd name="T17" fmla="*/ 31 h 43"/>
                <a:gd name="T18" fmla="*/ 0 w 82"/>
                <a:gd name="T19" fmla="*/ 43 h 43"/>
                <a:gd name="T20" fmla="*/ 13 w 82"/>
                <a:gd name="T21" fmla="*/ 43 h 43"/>
                <a:gd name="T22" fmla="*/ 13 w 82"/>
                <a:gd name="T23" fmla="*/ 34 h 43"/>
                <a:gd name="T24" fmla="*/ 18 w 82"/>
                <a:gd name="T25" fmla="*/ 28 h 43"/>
                <a:gd name="T26" fmla="*/ 24 w 82"/>
                <a:gd name="T27" fmla="*/ 23 h 43"/>
                <a:gd name="T28" fmla="*/ 35 w 82"/>
                <a:gd name="T29" fmla="*/ 20 h 43"/>
                <a:gd name="T30" fmla="*/ 44 w 82"/>
                <a:gd name="T31" fmla="*/ 17 h 43"/>
                <a:gd name="T32" fmla="*/ 57 w 82"/>
                <a:gd name="T33" fmla="*/ 15 h 43"/>
                <a:gd name="T34" fmla="*/ 69 w 82"/>
                <a:gd name="T35" fmla="*/ 12 h 43"/>
                <a:gd name="T36" fmla="*/ 82 w 82"/>
                <a:gd name="T37" fmla="*/ 10 h 43"/>
                <a:gd name="T38" fmla="*/ 82 w 82"/>
                <a:gd name="T39" fmla="*/ 10 h 43"/>
                <a:gd name="T40" fmla="*/ 82 w 82"/>
                <a:gd name="T41" fmla="*/ 0 h 4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2"/>
                <a:gd name="T64" fmla="*/ 0 h 43"/>
                <a:gd name="T65" fmla="*/ 82 w 82"/>
                <a:gd name="T66" fmla="*/ 43 h 4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2" h="43">
                  <a:moveTo>
                    <a:pt x="82" y="0"/>
                  </a:moveTo>
                  <a:lnTo>
                    <a:pt x="82" y="0"/>
                  </a:lnTo>
                  <a:lnTo>
                    <a:pt x="69" y="2"/>
                  </a:lnTo>
                  <a:lnTo>
                    <a:pt x="57" y="5"/>
                  </a:lnTo>
                  <a:lnTo>
                    <a:pt x="44" y="7"/>
                  </a:lnTo>
                  <a:lnTo>
                    <a:pt x="32" y="10"/>
                  </a:lnTo>
                  <a:lnTo>
                    <a:pt x="21" y="13"/>
                  </a:lnTo>
                  <a:lnTo>
                    <a:pt x="11" y="22"/>
                  </a:lnTo>
                  <a:lnTo>
                    <a:pt x="3" y="31"/>
                  </a:lnTo>
                  <a:lnTo>
                    <a:pt x="0" y="43"/>
                  </a:lnTo>
                  <a:lnTo>
                    <a:pt x="13" y="43"/>
                  </a:lnTo>
                  <a:lnTo>
                    <a:pt x="13" y="34"/>
                  </a:lnTo>
                  <a:lnTo>
                    <a:pt x="18" y="28"/>
                  </a:lnTo>
                  <a:lnTo>
                    <a:pt x="24" y="23"/>
                  </a:lnTo>
                  <a:lnTo>
                    <a:pt x="35" y="20"/>
                  </a:lnTo>
                  <a:lnTo>
                    <a:pt x="44" y="17"/>
                  </a:lnTo>
                  <a:lnTo>
                    <a:pt x="57" y="15"/>
                  </a:lnTo>
                  <a:lnTo>
                    <a:pt x="69" y="12"/>
                  </a:lnTo>
                  <a:lnTo>
                    <a:pt x="82" y="10"/>
                  </a:lnTo>
                  <a:lnTo>
                    <a:pt x="8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C" dirty="0"/>
            </a:p>
          </p:txBody>
        </p:sp>
        <p:sp>
          <p:nvSpPr>
            <p:cNvPr id="108" name="Freeform 102"/>
            <p:cNvSpPr>
              <a:spLocks/>
            </p:cNvSpPr>
            <p:nvPr/>
          </p:nvSpPr>
          <p:spPr bwMode="auto">
            <a:xfrm>
              <a:off x="127" y="233"/>
              <a:ext cx="76" cy="45"/>
            </a:xfrm>
            <a:custGeom>
              <a:avLst/>
              <a:gdLst>
                <a:gd name="T0" fmla="*/ 76 w 76"/>
                <a:gd name="T1" fmla="*/ 14 h 45"/>
                <a:gd name="T2" fmla="*/ 67 w 76"/>
                <a:gd name="T3" fmla="*/ 11 h 45"/>
                <a:gd name="T4" fmla="*/ 59 w 76"/>
                <a:gd name="T5" fmla="*/ 16 h 45"/>
                <a:gd name="T6" fmla="*/ 54 w 76"/>
                <a:gd name="T7" fmla="*/ 21 h 45"/>
                <a:gd name="T8" fmla="*/ 47 w 76"/>
                <a:gd name="T9" fmla="*/ 24 h 45"/>
                <a:gd name="T10" fmla="*/ 39 w 76"/>
                <a:gd name="T11" fmla="*/ 27 h 45"/>
                <a:gd name="T12" fmla="*/ 31 w 76"/>
                <a:gd name="T13" fmla="*/ 31 h 45"/>
                <a:gd name="T14" fmla="*/ 22 w 76"/>
                <a:gd name="T15" fmla="*/ 32 h 45"/>
                <a:gd name="T16" fmla="*/ 11 w 76"/>
                <a:gd name="T17" fmla="*/ 34 h 45"/>
                <a:gd name="T18" fmla="*/ 0 w 76"/>
                <a:gd name="T19" fmla="*/ 35 h 45"/>
                <a:gd name="T20" fmla="*/ 0 w 76"/>
                <a:gd name="T21" fmla="*/ 45 h 45"/>
                <a:gd name="T22" fmla="*/ 11 w 76"/>
                <a:gd name="T23" fmla="*/ 44 h 45"/>
                <a:gd name="T24" fmla="*/ 22 w 76"/>
                <a:gd name="T25" fmla="*/ 42 h 45"/>
                <a:gd name="T26" fmla="*/ 31 w 76"/>
                <a:gd name="T27" fmla="*/ 40 h 45"/>
                <a:gd name="T28" fmla="*/ 42 w 76"/>
                <a:gd name="T29" fmla="*/ 37 h 45"/>
                <a:gd name="T30" fmla="*/ 50 w 76"/>
                <a:gd name="T31" fmla="*/ 34 h 45"/>
                <a:gd name="T32" fmla="*/ 57 w 76"/>
                <a:gd name="T33" fmla="*/ 31 h 45"/>
                <a:gd name="T34" fmla="*/ 65 w 76"/>
                <a:gd name="T35" fmla="*/ 26 h 45"/>
                <a:gd name="T36" fmla="*/ 73 w 76"/>
                <a:gd name="T37" fmla="*/ 18 h 45"/>
                <a:gd name="T38" fmla="*/ 64 w 76"/>
                <a:gd name="T39" fmla="*/ 14 h 45"/>
                <a:gd name="T40" fmla="*/ 76 w 76"/>
                <a:gd name="T41" fmla="*/ 14 h 45"/>
                <a:gd name="T42" fmla="*/ 76 w 76"/>
                <a:gd name="T43" fmla="*/ 0 h 45"/>
                <a:gd name="T44" fmla="*/ 67 w 76"/>
                <a:gd name="T45" fmla="*/ 11 h 45"/>
                <a:gd name="T46" fmla="*/ 76 w 76"/>
                <a:gd name="T47" fmla="*/ 14 h 4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6"/>
                <a:gd name="T73" fmla="*/ 0 h 45"/>
                <a:gd name="T74" fmla="*/ 76 w 76"/>
                <a:gd name="T75" fmla="*/ 45 h 4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6" h="45">
                  <a:moveTo>
                    <a:pt x="76" y="14"/>
                  </a:moveTo>
                  <a:lnTo>
                    <a:pt x="67" y="11"/>
                  </a:lnTo>
                  <a:lnTo>
                    <a:pt x="59" y="16"/>
                  </a:lnTo>
                  <a:lnTo>
                    <a:pt x="54" y="21"/>
                  </a:lnTo>
                  <a:lnTo>
                    <a:pt x="47" y="24"/>
                  </a:lnTo>
                  <a:lnTo>
                    <a:pt x="39" y="27"/>
                  </a:lnTo>
                  <a:lnTo>
                    <a:pt x="31" y="31"/>
                  </a:lnTo>
                  <a:lnTo>
                    <a:pt x="22" y="32"/>
                  </a:lnTo>
                  <a:lnTo>
                    <a:pt x="11" y="34"/>
                  </a:lnTo>
                  <a:lnTo>
                    <a:pt x="0" y="35"/>
                  </a:lnTo>
                  <a:lnTo>
                    <a:pt x="0" y="45"/>
                  </a:lnTo>
                  <a:lnTo>
                    <a:pt x="11" y="44"/>
                  </a:lnTo>
                  <a:lnTo>
                    <a:pt x="22" y="42"/>
                  </a:lnTo>
                  <a:lnTo>
                    <a:pt x="31" y="40"/>
                  </a:lnTo>
                  <a:lnTo>
                    <a:pt x="42" y="37"/>
                  </a:lnTo>
                  <a:lnTo>
                    <a:pt x="50" y="34"/>
                  </a:lnTo>
                  <a:lnTo>
                    <a:pt x="57" y="31"/>
                  </a:lnTo>
                  <a:lnTo>
                    <a:pt x="65" y="26"/>
                  </a:lnTo>
                  <a:lnTo>
                    <a:pt x="73" y="18"/>
                  </a:lnTo>
                  <a:lnTo>
                    <a:pt x="64" y="14"/>
                  </a:lnTo>
                  <a:lnTo>
                    <a:pt x="76" y="14"/>
                  </a:lnTo>
                  <a:lnTo>
                    <a:pt x="76" y="0"/>
                  </a:lnTo>
                  <a:lnTo>
                    <a:pt x="67" y="11"/>
                  </a:lnTo>
                  <a:lnTo>
                    <a:pt x="76"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C" dirty="0"/>
            </a:p>
          </p:txBody>
        </p:sp>
        <p:sp>
          <p:nvSpPr>
            <p:cNvPr id="109" name="Freeform 103"/>
            <p:cNvSpPr>
              <a:spLocks/>
            </p:cNvSpPr>
            <p:nvPr/>
          </p:nvSpPr>
          <p:spPr bwMode="auto">
            <a:xfrm>
              <a:off x="191" y="247"/>
              <a:ext cx="12" cy="397"/>
            </a:xfrm>
            <a:custGeom>
              <a:avLst/>
              <a:gdLst>
                <a:gd name="T0" fmla="*/ 3 w 12"/>
                <a:gd name="T1" fmla="*/ 385 h 397"/>
                <a:gd name="T2" fmla="*/ 12 w 12"/>
                <a:gd name="T3" fmla="*/ 382 h 397"/>
                <a:gd name="T4" fmla="*/ 12 w 12"/>
                <a:gd name="T5" fmla="*/ 0 h 397"/>
                <a:gd name="T6" fmla="*/ 0 w 12"/>
                <a:gd name="T7" fmla="*/ 0 h 397"/>
                <a:gd name="T8" fmla="*/ 0 w 12"/>
                <a:gd name="T9" fmla="*/ 382 h 397"/>
                <a:gd name="T10" fmla="*/ 9 w 12"/>
                <a:gd name="T11" fmla="*/ 379 h 397"/>
                <a:gd name="T12" fmla="*/ 3 w 12"/>
                <a:gd name="T13" fmla="*/ 385 h 397"/>
                <a:gd name="T14" fmla="*/ 12 w 12"/>
                <a:gd name="T15" fmla="*/ 397 h 397"/>
                <a:gd name="T16" fmla="*/ 12 w 12"/>
                <a:gd name="T17" fmla="*/ 382 h 397"/>
                <a:gd name="T18" fmla="*/ 3 w 12"/>
                <a:gd name="T19" fmla="*/ 385 h 39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
                <a:gd name="T31" fmla="*/ 0 h 397"/>
                <a:gd name="T32" fmla="*/ 12 w 12"/>
                <a:gd name="T33" fmla="*/ 397 h 39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 h="397">
                  <a:moveTo>
                    <a:pt x="3" y="385"/>
                  </a:moveTo>
                  <a:lnTo>
                    <a:pt x="12" y="382"/>
                  </a:lnTo>
                  <a:lnTo>
                    <a:pt x="12" y="0"/>
                  </a:lnTo>
                  <a:lnTo>
                    <a:pt x="0" y="0"/>
                  </a:lnTo>
                  <a:lnTo>
                    <a:pt x="0" y="382"/>
                  </a:lnTo>
                  <a:lnTo>
                    <a:pt x="9" y="379"/>
                  </a:lnTo>
                  <a:lnTo>
                    <a:pt x="3" y="385"/>
                  </a:lnTo>
                  <a:lnTo>
                    <a:pt x="12" y="397"/>
                  </a:lnTo>
                  <a:lnTo>
                    <a:pt x="12" y="382"/>
                  </a:lnTo>
                  <a:lnTo>
                    <a:pt x="3" y="38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C" dirty="0"/>
            </a:p>
          </p:txBody>
        </p:sp>
        <p:sp>
          <p:nvSpPr>
            <p:cNvPr id="110" name="Rectangle 104"/>
            <p:cNvSpPr>
              <a:spLocks noChangeArrowheads="1"/>
            </p:cNvSpPr>
            <p:nvPr/>
          </p:nvSpPr>
          <p:spPr bwMode="auto">
            <a:xfrm>
              <a:off x="331" y="361"/>
              <a:ext cx="2354" cy="3697"/>
            </a:xfrm>
            <a:prstGeom prst="rect">
              <a:avLst/>
            </a:prstGeom>
            <a:gradFill rotWithShape="0">
              <a:gsLst>
                <a:gs pos="0">
                  <a:srgbClr val="CCFFFF"/>
                </a:gs>
                <a:gs pos="100000">
                  <a:schemeClr val="accent2"/>
                </a:gs>
              </a:gsLst>
              <a:lin ang="2700000" scaled="1"/>
            </a:gradFill>
            <a:ln w="9525">
              <a:solidFill>
                <a:srgbClr val="FF0000"/>
              </a:solidFill>
              <a:miter lim="800000"/>
              <a:headEnd/>
              <a:tailEnd/>
            </a:ln>
          </p:spPr>
          <p:txBody>
            <a:bodyPr/>
            <a:lstStyle/>
            <a:p>
              <a:endParaRPr lang="es-ES" dirty="0"/>
            </a:p>
          </p:txBody>
        </p:sp>
        <p:sp>
          <p:nvSpPr>
            <p:cNvPr id="111" name="Freeform 105"/>
            <p:cNvSpPr>
              <a:spLocks/>
            </p:cNvSpPr>
            <p:nvPr/>
          </p:nvSpPr>
          <p:spPr bwMode="auto">
            <a:xfrm>
              <a:off x="2678" y="354"/>
              <a:ext cx="13" cy="3704"/>
            </a:xfrm>
            <a:custGeom>
              <a:avLst/>
              <a:gdLst>
                <a:gd name="T0" fmla="*/ 7 w 13"/>
                <a:gd name="T1" fmla="*/ 13 h 3704"/>
                <a:gd name="T2" fmla="*/ 0 w 13"/>
                <a:gd name="T3" fmla="*/ 7 h 3704"/>
                <a:gd name="T4" fmla="*/ 0 w 13"/>
                <a:gd name="T5" fmla="*/ 3704 h 3704"/>
                <a:gd name="T6" fmla="*/ 13 w 13"/>
                <a:gd name="T7" fmla="*/ 3704 h 3704"/>
                <a:gd name="T8" fmla="*/ 13 w 13"/>
                <a:gd name="T9" fmla="*/ 7 h 3704"/>
                <a:gd name="T10" fmla="*/ 7 w 13"/>
                <a:gd name="T11" fmla="*/ 0 h 3704"/>
                <a:gd name="T12" fmla="*/ 13 w 13"/>
                <a:gd name="T13" fmla="*/ 7 h 3704"/>
                <a:gd name="T14" fmla="*/ 13 w 13"/>
                <a:gd name="T15" fmla="*/ 0 h 3704"/>
                <a:gd name="T16" fmla="*/ 7 w 13"/>
                <a:gd name="T17" fmla="*/ 0 h 3704"/>
                <a:gd name="T18" fmla="*/ 7 w 13"/>
                <a:gd name="T19" fmla="*/ 13 h 370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
                <a:gd name="T31" fmla="*/ 0 h 3704"/>
                <a:gd name="T32" fmla="*/ 13 w 13"/>
                <a:gd name="T33" fmla="*/ 3704 h 370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 h="3704">
                  <a:moveTo>
                    <a:pt x="7" y="13"/>
                  </a:moveTo>
                  <a:lnTo>
                    <a:pt x="0" y="7"/>
                  </a:lnTo>
                  <a:lnTo>
                    <a:pt x="0" y="3704"/>
                  </a:lnTo>
                  <a:lnTo>
                    <a:pt x="13" y="3704"/>
                  </a:lnTo>
                  <a:lnTo>
                    <a:pt x="13" y="7"/>
                  </a:lnTo>
                  <a:lnTo>
                    <a:pt x="7" y="0"/>
                  </a:lnTo>
                  <a:lnTo>
                    <a:pt x="13" y="7"/>
                  </a:lnTo>
                  <a:lnTo>
                    <a:pt x="13" y="0"/>
                  </a:lnTo>
                  <a:lnTo>
                    <a:pt x="7" y="0"/>
                  </a:lnTo>
                  <a:lnTo>
                    <a:pt x="7"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C" dirty="0"/>
            </a:p>
          </p:txBody>
        </p:sp>
        <p:sp>
          <p:nvSpPr>
            <p:cNvPr id="112" name="Freeform 106"/>
            <p:cNvSpPr>
              <a:spLocks/>
            </p:cNvSpPr>
            <p:nvPr/>
          </p:nvSpPr>
          <p:spPr bwMode="auto">
            <a:xfrm>
              <a:off x="325" y="354"/>
              <a:ext cx="2360" cy="13"/>
            </a:xfrm>
            <a:custGeom>
              <a:avLst/>
              <a:gdLst>
                <a:gd name="T0" fmla="*/ 13 w 2360"/>
                <a:gd name="T1" fmla="*/ 7 h 13"/>
                <a:gd name="T2" fmla="*/ 6 w 2360"/>
                <a:gd name="T3" fmla="*/ 13 h 13"/>
                <a:gd name="T4" fmla="*/ 2360 w 2360"/>
                <a:gd name="T5" fmla="*/ 13 h 13"/>
                <a:gd name="T6" fmla="*/ 2360 w 2360"/>
                <a:gd name="T7" fmla="*/ 0 h 13"/>
                <a:gd name="T8" fmla="*/ 6 w 2360"/>
                <a:gd name="T9" fmla="*/ 0 h 13"/>
                <a:gd name="T10" fmla="*/ 0 w 2360"/>
                <a:gd name="T11" fmla="*/ 7 h 13"/>
                <a:gd name="T12" fmla="*/ 6 w 2360"/>
                <a:gd name="T13" fmla="*/ 0 h 13"/>
                <a:gd name="T14" fmla="*/ 0 w 2360"/>
                <a:gd name="T15" fmla="*/ 0 h 13"/>
                <a:gd name="T16" fmla="*/ 0 w 2360"/>
                <a:gd name="T17" fmla="*/ 7 h 13"/>
                <a:gd name="T18" fmla="*/ 13 w 2360"/>
                <a:gd name="T19" fmla="*/ 7 h 1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60"/>
                <a:gd name="T31" fmla="*/ 0 h 13"/>
                <a:gd name="T32" fmla="*/ 2360 w 2360"/>
                <a:gd name="T33" fmla="*/ 13 h 1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60" h="13">
                  <a:moveTo>
                    <a:pt x="13" y="7"/>
                  </a:moveTo>
                  <a:lnTo>
                    <a:pt x="6" y="13"/>
                  </a:lnTo>
                  <a:lnTo>
                    <a:pt x="2360" y="13"/>
                  </a:lnTo>
                  <a:lnTo>
                    <a:pt x="2360" y="0"/>
                  </a:lnTo>
                  <a:lnTo>
                    <a:pt x="6" y="0"/>
                  </a:lnTo>
                  <a:lnTo>
                    <a:pt x="0" y="7"/>
                  </a:lnTo>
                  <a:lnTo>
                    <a:pt x="6" y="0"/>
                  </a:lnTo>
                  <a:lnTo>
                    <a:pt x="0" y="0"/>
                  </a:lnTo>
                  <a:lnTo>
                    <a:pt x="0" y="7"/>
                  </a:lnTo>
                  <a:lnTo>
                    <a:pt x="13"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C" dirty="0"/>
            </a:p>
          </p:txBody>
        </p:sp>
        <p:sp>
          <p:nvSpPr>
            <p:cNvPr id="113" name="Freeform 107"/>
            <p:cNvSpPr>
              <a:spLocks/>
            </p:cNvSpPr>
            <p:nvPr/>
          </p:nvSpPr>
          <p:spPr bwMode="auto">
            <a:xfrm>
              <a:off x="325" y="361"/>
              <a:ext cx="13" cy="3703"/>
            </a:xfrm>
            <a:custGeom>
              <a:avLst/>
              <a:gdLst>
                <a:gd name="T0" fmla="*/ 6 w 13"/>
                <a:gd name="T1" fmla="*/ 3691 h 3703"/>
                <a:gd name="T2" fmla="*/ 13 w 13"/>
                <a:gd name="T3" fmla="*/ 3697 h 3703"/>
                <a:gd name="T4" fmla="*/ 13 w 13"/>
                <a:gd name="T5" fmla="*/ 0 h 3703"/>
                <a:gd name="T6" fmla="*/ 0 w 13"/>
                <a:gd name="T7" fmla="*/ 0 h 3703"/>
                <a:gd name="T8" fmla="*/ 0 w 13"/>
                <a:gd name="T9" fmla="*/ 3697 h 3703"/>
                <a:gd name="T10" fmla="*/ 6 w 13"/>
                <a:gd name="T11" fmla="*/ 3703 h 3703"/>
                <a:gd name="T12" fmla="*/ 0 w 13"/>
                <a:gd name="T13" fmla="*/ 3697 h 3703"/>
                <a:gd name="T14" fmla="*/ 0 w 13"/>
                <a:gd name="T15" fmla="*/ 3703 h 3703"/>
                <a:gd name="T16" fmla="*/ 6 w 13"/>
                <a:gd name="T17" fmla="*/ 3703 h 3703"/>
                <a:gd name="T18" fmla="*/ 6 w 13"/>
                <a:gd name="T19" fmla="*/ 3691 h 370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
                <a:gd name="T31" fmla="*/ 0 h 3703"/>
                <a:gd name="T32" fmla="*/ 13 w 13"/>
                <a:gd name="T33" fmla="*/ 3703 h 370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 h="3703">
                  <a:moveTo>
                    <a:pt x="6" y="3691"/>
                  </a:moveTo>
                  <a:lnTo>
                    <a:pt x="13" y="3697"/>
                  </a:lnTo>
                  <a:lnTo>
                    <a:pt x="13" y="0"/>
                  </a:lnTo>
                  <a:lnTo>
                    <a:pt x="0" y="0"/>
                  </a:lnTo>
                  <a:lnTo>
                    <a:pt x="0" y="3697"/>
                  </a:lnTo>
                  <a:lnTo>
                    <a:pt x="6" y="3703"/>
                  </a:lnTo>
                  <a:lnTo>
                    <a:pt x="0" y="3697"/>
                  </a:lnTo>
                  <a:lnTo>
                    <a:pt x="0" y="3703"/>
                  </a:lnTo>
                  <a:lnTo>
                    <a:pt x="6" y="3703"/>
                  </a:lnTo>
                  <a:lnTo>
                    <a:pt x="6" y="369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C" dirty="0"/>
            </a:p>
          </p:txBody>
        </p:sp>
        <p:sp>
          <p:nvSpPr>
            <p:cNvPr id="114" name="Freeform 108"/>
            <p:cNvSpPr>
              <a:spLocks/>
            </p:cNvSpPr>
            <p:nvPr/>
          </p:nvSpPr>
          <p:spPr bwMode="auto">
            <a:xfrm>
              <a:off x="331" y="4052"/>
              <a:ext cx="2360" cy="12"/>
            </a:xfrm>
            <a:custGeom>
              <a:avLst/>
              <a:gdLst>
                <a:gd name="T0" fmla="*/ 2347 w 2360"/>
                <a:gd name="T1" fmla="*/ 6 h 12"/>
                <a:gd name="T2" fmla="*/ 2354 w 2360"/>
                <a:gd name="T3" fmla="*/ 0 h 12"/>
                <a:gd name="T4" fmla="*/ 0 w 2360"/>
                <a:gd name="T5" fmla="*/ 0 h 12"/>
                <a:gd name="T6" fmla="*/ 0 w 2360"/>
                <a:gd name="T7" fmla="*/ 12 h 12"/>
                <a:gd name="T8" fmla="*/ 2354 w 2360"/>
                <a:gd name="T9" fmla="*/ 12 h 12"/>
                <a:gd name="T10" fmla="*/ 2360 w 2360"/>
                <a:gd name="T11" fmla="*/ 6 h 12"/>
                <a:gd name="T12" fmla="*/ 2354 w 2360"/>
                <a:gd name="T13" fmla="*/ 12 h 12"/>
                <a:gd name="T14" fmla="*/ 2360 w 2360"/>
                <a:gd name="T15" fmla="*/ 12 h 12"/>
                <a:gd name="T16" fmla="*/ 2360 w 2360"/>
                <a:gd name="T17" fmla="*/ 6 h 12"/>
                <a:gd name="T18" fmla="*/ 2347 w 2360"/>
                <a:gd name="T19" fmla="*/ 6 h 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60"/>
                <a:gd name="T31" fmla="*/ 0 h 12"/>
                <a:gd name="T32" fmla="*/ 2360 w 2360"/>
                <a:gd name="T33" fmla="*/ 12 h 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60" h="12">
                  <a:moveTo>
                    <a:pt x="2347" y="6"/>
                  </a:moveTo>
                  <a:lnTo>
                    <a:pt x="2354" y="0"/>
                  </a:lnTo>
                  <a:lnTo>
                    <a:pt x="0" y="0"/>
                  </a:lnTo>
                  <a:lnTo>
                    <a:pt x="0" y="12"/>
                  </a:lnTo>
                  <a:lnTo>
                    <a:pt x="2354" y="12"/>
                  </a:lnTo>
                  <a:lnTo>
                    <a:pt x="2360" y="6"/>
                  </a:lnTo>
                  <a:lnTo>
                    <a:pt x="2354" y="12"/>
                  </a:lnTo>
                  <a:lnTo>
                    <a:pt x="2360" y="12"/>
                  </a:lnTo>
                  <a:lnTo>
                    <a:pt x="2360" y="6"/>
                  </a:lnTo>
                  <a:lnTo>
                    <a:pt x="2347"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C" dirty="0"/>
            </a:p>
          </p:txBody>
        </p:sp>
        <p:sp>
          <p:nvSpPr>
            <p:cNvPr id="115" name="Freeform 109"/>
            <p:cNvSpPr>
              <a:spLocks/>
            </p:cNvSpPr>
            <p:nvPr/>
          </p:nvSpPr>
          <p:spPr bwMode="auto">
            <a:xfrm>
              <a:off x="5328" y="336"/>
              <a:ext cx="12" cy="3704"/>
            </a:xfrm>
            <a:custGeom>
              <a:avLst/>
              <a:gdLst>
                <a:gd name="T0" fmla="*/ 6 w 12"/>
                <a:gd name="T1" fmla="*/ 13 h 3704"/>
                <a:gd name="T2" fmla="*/ 0 w 12"/>
                <a:gd name="T3" fmla="*/ 7 h 3704"/>
                <a:gd name="T4" fmla="*/ 0 w 12"/>
                <a:gd name="T5" fmla="*/ 3704 h 3704"/>
                <a:gd name="T6" fmla="*/ 12 w 12"/>
                <a:gd name="T7" fmla="*/ 3704 h 3704"/>
                <a:gd name="T8" fmla="*/ 12 w 12"/>
                <a:gd name="T9" fmla="*/ 7 h 3704"/>
                <a:gd name="T10" fmla="*/ 6 w 12"/>
                <a:gd name="T11" fmla="*/ 0 h 3704"/>
                <a:gd name="T12" fmla="*/ 12 w 12"/>
                <a:gd name="T13" fmla="*/ 7 h 3704"/>
                <a:gd name="T14" fmla="*/ 12 w 12"/>
                <a:gd name="T15" fmla="*/ 0 h 3704"/>
                <a:gd name="T16" fmla="*/ 6 w 12"/>
                <a:gd name="T17" fmla="*/ 0 h 3704"/>
                <a:gd name="T18" fmla="*/ 6 w 12"/>
                <a:gd name="T19" fmla="*/ 13 h 370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
                <a:gd name="T31" fmla="*/ 0 h 3704"/>
                <a:gd name="T32" fmla="*/ 12 w 12"/>
                <a:gd name="T33" fmla="*/ 3704 h 370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 h="3704">
                  <a:moveTo>
                    <a:pt x="6" y="13"/>
                  </a:moveTo>
                  <a:lnTo>
                    <a:pt x="0" y="7"/>
                  </a:lnTo>
                  <a:lnTo>
                    <a:pt x="0" y="3704"/>
                  </a:lnTo>
                  <a:lnTo>
                    <a:pt x="12" y="3704"/>
                  </a:lnTo>
                  <a:lnTo>
                    <a:pt x="12" y="7"/>
                  </a:lnTo>
                  <a:lnTo>
                    <a:pt x="6" y="0"/>
                  </a:lnTo>
                  <a:lnTo>
                    <a:pt x="12" y="7"/>
                  </a:lnTo>
                  <a:lnTo>
                    <a:pt x="12" y="0"/>
                  </a:lnTo>
                  <a:lnTo>
                    <a:pt x="6" y="0"/>
                  </a:lnTo>
                  <a:lnTo>
                    <a:pt x="6"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C" dirty="0"/>
            </a:p>
          </p:txBody>
        </p:sp>
        <p:sp>
          <p:nvSpPr>
            <p:cNvPr id="116" name="Freeform 110"/>
            <p:cNvSpPr>
              <a:spLocks/>
            </p:cNvSpPr>
            <p:nvPr/>
          </p:nvSpPr>
          <p:spPr bwMode="auto">
            <a:xfrm>
              <a:off x="2925" y="354"/>
              <a:ext cx="2372" cy="13"/>
            </a:xfrm>
            <a:custGeom>
              <a:avLst/>
              <a:gdLst>
                <a:gd name="T0" fmla="*/ 13 w 2372"/>
                <a:gd name="T1" fmla="*/ 7 h 13"/>
                <a:gd name="T2" fmla="*/ 7 w 2372"/>
                <a:gd name="T3" fmla="*/ 13 h 13"/>
                <a:gd name="T4" fmla="*/ 2372 w 2372"/>
                <a:gd name="T5" fmla="*/ 13 h 13"/>
                <a:gd name="T6" fmla="*/ 2372 w 2372"/>
                <a:gd name="T7" fmla="*/ 0 h 13"/>
                <a:gd name="T8" fmla="*/ 7 w 2372"/>
                <a:gd name="T9" fmla="*/ 0 h 13"/>
                <a:gd name="T10" fmla="*/ 0 w 2372"/>
                <a:gd name="T11" fmla="*/ 7 h 13"/>
                <a:gd name="T12" fmla="*/ 7 w 2372"/>
                <a:gd name="T13" fmla="*/ 0 h 13"/>
                <a:gd name="T14" fmla="*/ 0 w 2372"/>
                <a:gd name="T15" fmla="*/ 0 h 13"/>
                <a:gd name="T16" fmla="*/ 0 w 2372"/>
                <a:gd name="T17" fmla="*/ 7 h 13"/>
                <a:gd name="T18" fmla="*/ 13 w 2372"/>
                <a:gd name="T19" fmla="*/ 7 h 1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72"/>
                <a:gd name="T31" fmla="*/ 0 h 13"/>
                <a:gd name="T32" fmla="*/ 2372 w 2372"/>
                <a:gd name="T33" fmla="*/ 13 h 1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72" h="13">
                  <a:moveTo>
                    <a:pt x="13" y="7"/>
                  </a:moveTo>
                  <a:lnTo>
                    <a:pt x="7" y="13"/>
                  </a:lnTo>
                  <a:lnTo>
                    <a:pt x="2372" y="13"/>
                  </a:lnTo>
                  <a:lnTo>
                    <a:pt x="2372" y="0"/>
                  </a:lnTo>
                  <a:lnTo>
                    <a:pt x="7" y="0"/>
                  </a:lnTo>
                  <a:lnTo>
                    <a:pt x="0" y="7"/>
                  </a:lnTo>
                  <a:lnTo>
                    <a:pt x="7" y="0"/>
                  </a:lnTo>
                  <a:lnTo>
                    <a:pt x="0" y="0"/>
                  </a:lnTo>
                  <a:lnTo>
                    <a:pt x="0" y="7"/>
                  </a:lnTo>
                  <a:lnTo>
                    <a:pt x="13"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C" dirty="0"/>
            </a:p>
          </p:txBody>
        </p:sp>
        <p:sp>
          <p:nvSpPr>
            <p:cNvPr id="117" name="Freeform 111"/>
            <p:cNvSpPr>
              <a:spLocks/>
            </p:cNvSpPr>
            <p:nvPr/>
          </p:nvSpPr>
          <p:spPr bwMode="auto">
            <a:xfrm>
              <a:off x="2925" y="361"/>
              <a:ext cx="13" cy="3703"/>
            </a:xfrm>
            <a:custGeom>
              <a:avLst/>
              <a:gdLst>
                <a:gd name="T0" fmla="*/ 7 w 13"/>
                <a:gd name="T1" fmla="*/ 3691 h 3703"/>
                <a:gd name="T2" fmla="*/ 13 w 13"/>
                <a:gd name="T3" fmla="*/ 3697 h 3703"/>
                <a:gd name="T4" fmla="*/ 13 w 13"/>
                <a:gd name="T5" fmla="*/ 0 h 3703"/>
                <a:gd name="T6" fmla="*/ 0 w 13"/>
                <a:gd name="T7" fmla="*/ 0 h 3703"/>
                <a:gd name="T8" fmla="*/ 0 w 13"/>
                <a:gd name="T9" fmla="*/ 3697 h 3703"/>
                <a:gd name="T10" fmla="*/ 7 w 13"/>
                <a:gd name="T11" fmla="*/ 3703 h 3703"/>
                <a:gd name="T12" fmla="*/ 0 w 13"/>
                <a:gd name="T13" fmla="*/ 3697 h 3703"/>
                <a:gd name="T14" fmla="*/ 0 w 13"/>
                <a:gd name="T15" fmla="*/ 3703 h 3703"/>
                <a:gd name="T16" fmla="*/ 7 w 13"/>
                <a:gd name="T17" fmla="*/ 3703 h 3703"/>
                <a:gd name="T18" fmla="*/ 7 w 13"/>
                <a:gd name="T19" fmla="*/ 3691 h 370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
                <a:gd name="T31" fmla="*/ 0 h 3703"/>
                <a:gd name="T32" fmla="*/ 13 w 13"/>
                <a:gd name="T33" fmla="*/ 3703 h 370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 h="3703">
                  <a:moveTo>
                    <a:pt x="7" y="3691"/>
                  </a:moveTo>
                  <a:lnTo>
                    <a:pt x="13" y="3697"/>
                  </a:lnTo>
                  <a:lnTo>
                    <a:pt x="13" y="0"/>
                  </a:lnTo>
                  <a:lnTo>
                    <a:pt x="0" y="0"/>
                  </a:lnTo>
                  <a:lnTo>
                    <a:pt x="0" y="3697"/>
                  </a:lnTo>
                  <a:lnTo>
                    <a:pt x="7" y="3703"/>
                  </a:lnTo>
                  <a:lnTo>
                    <a:pt x="0" y="3697"/>
                  </a:lnTo>
                  <a:lnTo>
                    <a:pt x="0" y="3703"/>
                  </a:lnTo>
                  <a:lnTo>
                    <a:pt x="7" y="3703"/>
                  </a:lnTo>
                  <a:lnTo>
                    <a:pt x="7" y="369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C" dirty="0"/>
            </a:p>
          </p:txBody>
        </p:sp>
        <p:sp>
          <p:nvSpPr>
            <p:cNvPr id="118" name="Freeform 112"/>
            <p:cNvSpPr>
              <a:spLocks/>
            </p:cNvSpPr>
            <p:nvPr/>
          </p:nvSpPr>
          <p:spPr bwMode="auto">
            <a:xfrm>
              <a:off x="2932" y="4052"/>
              <a:ext cx="2371" cy="12"/>
            </a:xfrm>
            <a:custGeom>
              <a:avLst/>
              <a:gdLst>
                <a:gd name="T0" fmla="*/ 2359 w 2371"/>
                <a:gd name="T1" fmla="*/ 6 h 12"/>
                <a:gd name="T2" fmla="*/ 2365 w 2371"/>
                <a:gd name="T3" fmla="*/ 0 h 12"/>
                <a:gd name="T4" fmla="*/ 0 w 2371"/>
                <a:gd name="T5" fmla="*/ 0 h 12"/>
                <a:gd name="T6" fmla="*/ 0 w 2371"/>
                <a:gd name="T7" fmla="*/ 12 h 12"/>
                <a:gd name="T8" fmla="*/ 2365 w 2371"/>
                <a:gd name="T9" fmla="*/ 12 h 12"/>
                <a:gd name="T10" fmla="*/ 2371 w 2371"/>
                <a:gd name="T11" fmla="*/ 6 h 12"/>
                <a:gd name="T12" fmla="*/ 2365 w 2371"/>
                <a:gd name="T13" fmla="*/ 12 h 12"/>
                <a:gd name="T14" fmla="*/ 2371 w 2371"/>
                <a:gd name="T15" fmla="*/ 12 h 12"/>
                <a:gd name="T16" fmla="*/ 2371 w 2371"/>
                <a:gd name="T17" fmla="*/ 6 h 12"/>
                <a:gd name="T18" fmla="*/ 2359 w 2371"/>
                <a:gd name="T19" fmla="*/ 6 h 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71"/>
                <a:gd name="T31" fmla="*/ 0 h 12"/>
                <a:gd name="T32" fmla="*/ 2371 w 2371"/>
                <a:gd name="T33" fmla="*/ 12 h 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71" h="12">
                  <a:moveTo>
                    <a:pt x="2359" y="6"/>
                  </a:moveTo>
                  <a:lnTo>
                    <a:pt x="2365" y="0"/>
                  </a:lnTo>
                  <a:lnTo>
                    <a:pt x="0" y="0"/>
                  </a:lnTo>
                  <a:lnTo>
                    <a:pt x="0" y="12"/>
                  </a:lnTo>
                  <a:lnTo>
                    <a:pt x="2365" y="12"/>
                  </a:lnTo>
                  <a:lnTo>
                    <a:pt x="2371" y="6"/>
                  </a:lnTo>
                  <a:lnTo>
                    <a:pt x="2365" y="12"/>
                  </a:lnTo>
                  <a:lnTo>
                    <a:pt x="2371" y="12"/>
                  </a:lnTo>
                  <a:lnTo>
                    <a:pt x="2371" y="6"/>
                  </a:lnTo>
                  <a:lnTo>
                    <a:pt x="2359"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C" dirty="0"/>
            </a:p>
          </p:txBody>
        </p:sp>
        <p:sp>
          <p:nvSpPr>
            <p:cNvPr id="119" name="Freeform 113"/>
            <p:cNvSpPr>
              <a:spLocks/>
            </p:cNvSpPr>
            <p:nvPr/>
          </p:nvSpPr>
          <p:spPr bwMode="auto">
            <a:xfrm>
              <a:off x="2650" y="4136"/>
              <a:ext cx="347" cy="106"/>
            </a:xfrm>
            <a:custGeom>
              <a:avLst/>
              <a:gdLst>
                <a:gd name="T0" fmla="*/ 347 w 347"/>
                <a:gd name="T1" fmla="*/ 92 h 106"/>
                <a:gd name="T2" fmla="*/ 333 w 347"/>
                <a:gd name="T3" fmla="*/ 80 h 106"/>
                <a:gd name="T4" fmla="*/ 313 w 347"/>
                <a:gd name="T5" fmla="*/ 68 h 106"/>
                <a:gd name="T6" fmla="*/ 289 w 347"/>
                <a:gd name="T7" fmla="*/ 51 h 106"/>
                <a:gd name="T8" fmla="*/ 264 w 347"/>
                <a:gd name="T9" fmla="*/ 37 h 106"/>
                <a:gd name="T10" fmla="*/ 236 w 347"/>
                <a:gd name="T11" fmla="*/ 22 h 106"/>
                <a:gd name="T12" fmla="*/ 210 w 347"/>
                <a:gd name="T13" fmla="*/ 11 h 106"/>
                <a:gd name="T14" fmla="*/ 185 w 347"/>
                <a:gd name="T15" fmla="*/ 3 h 106"/>
                <a:gd name="T16" fmla="*/ 163 w 347"/>
                <a:gd name="T17" fmla="*/ 0 h 106"/>
                <a:gd name="T18" fmla="*/ 142 w 347"/>
                <a:gd name="T19" fmla="*/ 1 h 106"/>
                <a:gd name="T20" fmla="*/ 122 w 347"/>
                <a:gd name="T21" fmla="*/ 8 h 106"/>
                <a:gd name="T22" fmla="*/ 103 w 347"/>
                <a:gd name="T23" fmla="*/ 16 h 106"/>
                <a:gd name="T24" fmla="*/ 83 w 347"/>
                <a:gd name="T25" fmla="*/ 29 h 106"/>
                <a:gd name="T26" fmla="*/ 64 w 347"/>
                <a:gd name="T27" fmla="*/ 42 h 106"/>
                <a:gd name="T28" fmla="*/ 44 w 347"/>
                <a:gd name="T29" fmla="*/ 58 h 106"/>
                <a:gd name="T30" fmla="*/ 22 w 347"/>
                <a:gd name="T31" fmla="*/ 74 h 106"/>
                <a:gd name="T32" fmla="*/ 0 w 347"/>
                <a:gd name="T33" fmla="*/ 92 h 106"/>
                <a:gd name="T34" fmla="*/ 2 w 347"/>
                <a:gd name="T35" fmla="*/ 95 h 106"/>
                <a:gd name="T36" fmla="*/ 8 w 347"/>
                <a:gd name="T37" fmla="*/ 98 h 106"/>
                <a:gd name="T38" fmla="*/ 20 w 347"/>
                <a:gd name="T39" fmla="*/ 97 h 106"/>
                <a:gd name="T40" fmla="*/ 38 w 347"/>
                <a:gd name="T41" fmla="*/ 84 h 106"/>
                <a:gd name="T42" fmla="*/ 50 w 347"/>
                <a:gd name="T43" fmla="*/ 72 h 106"/>
                <a:gd name="T44" fmla="*/ 64 w 347"/>
                <a:gd name="T45" fmla="*/ 63 h 106"/>
                <a:gd name="T46" fmla="*/ 78 w 347"/>
                <a:gd name="T47" fmla="*/ 53 h 106"/>
                <a:gd name="T48" fmla="*/ 94 w 347"/>
                <a:gd name="T49" fmla="*/ 43 h 106"/>
                <a:gd name="T50" fmla="*/ 111 w 347"/>
                <a:gd name="T51" fmla="*/ 37 h 106"/>
                <a:gd name="T52" fmla="*/ 128 w 347"/>
                <a:gd name="T53" fmla="*/ 32 h 106"/>
                <a:gd name="T54" fmla="*/ 144 w 347"/>
                <a:gd name="T55" fmla="*/ 29 h 106"/>
                <a:gd name="T56" fmla="*/ 160 w 347"/>
                <a:gd name="T57" fmla="*/ 27 h 106"/>
                <a:gd name="T58" fmla="*/ 177 w 347"/>
                <a:gd name="T59" fmla="*/ 29 h 106"/>
                <a:gd name="T60" fmla="*/ 197 w 347"/>
                <a:gd name="T61" fmla="*/ 34 h 106"/>
                <a:gd name="T62" fmla="*/ 222 w 347"/>
                <a:gd name="T63" fmla="*/ 42 h 106"/>
                <a:gd name="T64" fmla="*/ 246 w 347"/>
                <a:gd name="T65" fmla="*/ 51 h 106"/>
                <a:gd name="T66" fmla="*/ 271 w 347"/>
                <a:gd name="T67" fmla="*/ 61 h 106"/>
                <a:gd name="T68" fmla="*/ 293 w 347"/>
                <a:gd name="T69" fmla="*/ 72 h 106"/>
                <a:gd name="T70" fmla="*/ 311 w 347"/>
                <a:gd name="T71" fmla="*/ 84 h 106"/>
                <a:gd name="T72" fmla="*/ 325 w 347"/>
                <a:gd name="T73" fmla="*/ 95 h 106"/>
                <a:gd name="T74" fmla="*/ 341 w 347"/>
                <a:gd name="T75" fmla="*/ 106 h 106"/>
                <a:gd name="T76" fmla="*/ 347 w 347"/>
                <a:gd name="T77" fmla="*/ 103 h 106"/>
                <a:gd name="T78" fmla="*/ 347 w 347"/>
                <a:gd name="T79" fmla="*/ 97 h 106"/>
                <a:gd name="T80" fmla="*/ 347 w 347"/>
                <a:gd name="T81" fmla="*/ 92 h 10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47"/>
                <a:gd name="T124" fmla="*/ 0 h 106"/>
                <a:gd name="T125" fmla="*/ 347 w 347"/>
                <a:gd name="T126" fmla="*/ 106 h 10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47" h="106">
                  <a:moveTo>
                    <a:pt x="347" y="92"/>
                  </a:moveTo>
                  <a:lnTo>
                    <a:pt x="333" y="80"/>
                  </a:lnTo>
                  <a:lnTo>
                    <a:pt x="313" y="68"/>
                  </a:lnTo>
                  <a:lnTo>
                    <a:pt x="289" y="51"/>
                  </a:lnTo>
                  <a:lnTo>
                    <a:pt x="264" y="37"/>
                  </a:lnTo>
                  <a:lnTo>
                    <a:pt x="236" y="22"/>
                  </a:lnTo>
                  <a:lnTo>
                    <a:pt x="210" y="11"/>
                  </a:lnTo>
                  <a:lnTo>
                    <a:pt x="185" y="3"/>
                  </a:lnTo>
                  <a:lnTo>
                    <a:pt x="163" y="0"/>
                  </a:lnTo>
                  <a:lnTo>
                    <a:pt x="142" y="1"/>
                  </a:lnTo>
                  <a:lnTo>
                    <a:pt x="122" y="8"/>
                  </a:lnTo>
                  <a:lnTo>
                    <a:pt x="103" y="16"/>
                  </a:lnTo>
                  <a:lnTo>
                    <a:pt x="83" y="29"/>
                  </a:lnTo>
                  <a:lnTo>
                    <a:pt x="64" y="42"/>
                  </a:lnTo>
                  <a:lnTo>
                    <a:pt x="44" y="58"/>
                  </a:lnTo>
                  <a:lnTo>
                    <a:pt x="22" y="74"/>
                  </a:lnTo>
                  <a:lnTo>
                    <a:pt x="0" y="92"/>
                  </a:lnTo>
                  <a:lnTo>
                    <a:pt x="2" y="95"/>
                  </a:lnTo>
                  <a:lnTo>
                    <a:pt x="8" y="98"/>
                  </a:lnTo>
                  <a:lnTo>
                    <a:pt x="20" y="97"/>
                  </a:lnTo>
                  <a:lnTo>
                    <a:pt x="38" y="84"/>
                  </a:lnTo>
                  <a:lnTo>
                    <a:pt x="50" y="72"/>
                  </a:lnTo>
                  <a:lnTo>
                    <a:pt x="64" y="63"/>
                  </a:lnTo>
                  <a:lnTo>
                    <a:pt x="78" y="53"/>
                  </a:lnTo>
                  <a:lnTo>
                    <a:pt x="94" y="43"/>
                  </a:lnTo>
                  <a:lnTo>
                    <a:pt x="111" y="37"/>
                  </a:lnTo>
                  <a:lnTo>
                    <a:pt x="128" y="32"/>
                  </a:lnTo>
                  <a:lnTo>
                    <a:pt x="144" y="29"/>
                  </a:lnTo>
                  <a:lnTo>
                    <a:pt x="160" y="27"/>
                  </a:lnTo>
                  <a:lnTo>
                    <a:pt x="177" y="29"/>
                  </a:lnTo>
                  <a:lnTo>
                    <a:pt x="197" y="34"/>
                  </a:lnTo>
                  <a:lnTo>
                    <a:pt x="222" y="42"/>
                  </a:lnTo>
                  <a:lnTo>
                    <a:pt x="246" y="51"/>
                  </a:lnTo>
                  <a:lnTo>
                    <a:pt x="271" y="61"/>
                  </a:lnTo>
                  <a:lnTo>
                    <a:pt x="293" y="72"/>
                  </a:lnTo>
                  <a:lnTo>
                    <a:pt x="311" y="84"/>
                  </a:lnTo>
                  <a:lnTo>
                    <a:pt x="325" y="95"/>
                  </a:lnTo>
                  <a:lnTo>
                    <a:pt x="341" y="106"/>
                  </a:lnTo>
                  <a:lnTo>
                    <a:pt x="347" y="103"/>
                  </a:lnTo>
                  <a:lnTo>
                    <a:pt x="347" y="97"/>
                  </a:lnTo>
                  <a:lnTo>
                    <a:pt x="347" y="92"/>
                  </a:lnTo>
                  <a:close/>
                </a:path>
              </a:pathLst>
            </a:custGeom>
            <a:solidFill>
              <a:srgbClr val="BFCCD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C" dirty="0"/>
            </a:p>
          </p:txBody>
        </p:sp>
        <p:sp>
          <p:nvSpPr>
            <p:cNvPr id="120" name="Freeform 114"/>
            <p:cNvSpPr>
              <a:spLocks/>
            </p:cNvSpPr>
            <p:nvPr/>
          </p:nvSpPr>
          <p:spPr bwMode="auto">
            <a:xfrm>
              <a:off x="2813" y="4129"/>
              <a:ext cx="187" cy="104"/>
            </a:xfrm>
            <a:custGeom>
              <a:avLst/>
              <a:gdLst>
                <a:gd name="T0" fmla="*/ 0 w 187"/>
                <a:gd name="T1" fmla="*/ 13 h 104"/>
                <a:gd name="T2" fmla="*/ 0 w 187"/>
                <a:gd name="T3" fmla="*/ 13 h 104"/>
                <a:gd name="T4" fmla="*/ 22 w 187"/>
                <a:gd name="T5" fmla="*/ 15 h 104"/>
                <a:gd name="T6" fmla="*/ 45 w 187"/>
                <a:gd name="T7" fmla="*/ 23 h 104"/>
                <a:gd name="T8" fmla="*/ 72 w 187"/>
                <a:gd name="T9" fmla="*/ 34 h 104"/>
                <a:gd name="T10" fmla="*/ 100 w 187"/>
                <a:gd name="T11" fmla="*/ 49 h 104"/>
                <a:gd name="T12" fmla="*/ 123 w 187"/>
                <a:gd name="T13" fmla="*/ 63 h 104"/>
                <a:gd name="T14" fmla="*/ 147 w 187"/>
                <a:gd name="T15" fmla="*/ 79 h 104"/>
                <a:gd name="T16" fmla="*/ 167 w 187"/>
                <a:gd name="T17" fmla="*/ 92 h 104"/>
                <a:gd name="T18" fmla="*/ 181 w 187"/>
                <a:gd name="T19" fmla="*/ 104 h 104"/>
                <a:gd name="T20" fmla="*/ 187 w 187"/>
                <a:gd name="T21" fmla="*/ 94 h 104"/>
                <a:gd name="T22" fmla="*/ 173 w 187"/>
                <a:gd name="T23" fmla="*/ 83 h 104"/>
                <a:gd name="T24" fmla="*/ 153 w 187"/>
                <a:gd name="T25" fmla="*/ 70 h 104"/>
                <a:gd name="T26" fmla="*/ 130 w 187"/>
                <a:gd name="T27" fmla="*/ 54 h 104"/>
                <a:gd name="T28" fmla="*/ 103 w 187"/>
                <a:gd name="T29" fmla="*/ 39 h 104"/>
                <a:gd name="T30" fmla="*/ 75 w 187"/>
                <a:gd name="T31" fmla="*/ 24 h 104"/>
                <a:gd name="T32" fmla="*/ 48 w 187"/>
                <a:gd name="T33" fmla="*/ 13 h 104"/>
                <a:gd name="T34" fmla="*/ 22 w 187"/>
                <a:gd name="T35" fmla="*/ 5 h 104"/>
                <a:gd name="T36" fmla="*/ 0 w 187"/>
                <a:gd name="T37" fmla="*/ 0 h 104"/>
                <a:gd name="T38" fmla="*/ 0 w 187"/>
                <a:gd name="T39" fmla="*/ 0 h 104"/>
                <a:gd name="T40" fmla="*/ 0 w 187"/>
                <a:gd name="T41" fmla="*/ 13 h 10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87"/>
                <a:gd name="T64" fmla="*/ 0 h 104"/>
                <a:gd name="T65" fmla="*/ 187 w 187"/>
                <a:gd name="T66" fmla="*/ 104 h 10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87" h="104">
                  <a:moveTo>
                    <a:pt x="0" y="13"/>
                  </a:moveTo>
                  <a:lnTo>
                    <a:pt x="0" y="13"/>
                  </a:lnTo>
                  <a:lnTo>
                    <a:pt x="22" y="15"/>
                  </a:lnTo>
                  <a:lnTo>
                    <a:pt x="45" y="23"/>
                  </a:lnTo>
                  <a:lnTo>
                    <a:pt x="72" y="34"/>
                  </a:lnTo>
                  <a:lnTo>
                    <a:pt x="100" y="49"/>
                  </a:lnTo>
                  <a:lnTo>
                    <a:pt x="123" y="63"/>
                  </a:lnTo>
                  <a:lnTo>
                    <a:pt x="147" y="79"/>
                  </a:lnTo>
                  <a:lnTo>
                    <a:pt x="167" y="92"/>
                  </a:lnTo>
                  <a:lnTo>
                    <a:pt x="181" y="104"/>
                  </a:lnTo>
                  <a:lnTo>
                    <a:pt x="187" y="94"/>
                  </a:lnTo>
                  <a:lnTo>
                    <a:pt x="173" y="83"/>
                  </a:lnTo>
                  <a:lnTo>
                    <a:pt x="153" y="70"/>
                  </a:lnTo>
                  <a:lnTo>
                    <a:pt x="130" y="54"/>
                  </a:lnTo>
                  <a:lnTo>
                    <a:pt x="103" y="39"/>
                  </a:lnTo>
                  <a:lnTo>
                    <a:pt x="75" y="24"/>
                  </a:lnTo>
                  <a:lnTo>
                    <a:pt x="48" y="13"/>
                  </a:lnTo>
                  <a:lnTo>
                    <a:pt x="22" y="5"/>
                  </a:lnTo>
                  <a:lnTo>
                    <a:pt x="0" y="0"/>
                  </a:lnTo>
                  <a:lnTo>
                    <a:pt x="0"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C" dirty="0"/>
            </a:p>
          </p:txBody>
        </p:sp>
        <p:sp>
          <p:nvSpPr>
            <p:cNvPr id="121" name="Freeform 115"/>
            <p:cNvSpPr>
              <a:spLocks/>
            </p:cNvSpPr>
            <p:nvPr/>
          </p:nvSpPr>
          <p:spPr bwMode="auto">
            <a:xfrm>
              <a:off x="2645" y="4129"/>
              <a:ext cx="168" cy="104"/>
            </a:xfrm>
            <a:custGeom>
              <a:avLst/>
              <a:gdLst>
                <a:gd name="T0" fmla="*/ 10 w 168"/>
                <a:gd name="T1" fmla="*/ 97 h 104"/>
                <a:gd name="T2" fmla="*/ 8 w 168"/>
                <a:gd name="T3" fmla="*/ 104 h 104"/>
                <a:gd name="T4" fmla="*/ 30 w 168"/>
                <a:gd name="T5" fmla="*/ 86 h 104"/>
                <a:gd name="T6" fmla="*/ 52 w 168"/>
                <a:gd name="T7" fmla="*/ 70 h 104"/>
                <a:gd name="T8" fmla="*/ 72 w 168"/>
                <a:gd name="T9" fmla="*/ 54 h 104"/>
                <a:gd name="T10" fmla="*/ 91 w 168"/>
                <a:gd name="T11" fmla="*/ 41 h 104"/>
                <a:gd name="T12" fmla="*/ 110 w 168"/>
                <a:gd name="T13" fmla="*/ 28 h 104"/>
                <a:gd name="T14" fmla="*/ 129 w 168"/>
                <a:gd name="T15" fmla="*/ 20 h 104"/>
                <a:gd name="T16" fmla="*/ 147 w 168"/>
                <a:gd name="T17" fmla="*/ 13 h 104"/>
                <a:gd name="T18" fmla="*/ 168 w 168"/>
                <a:gd name="T19" fmla="*/ 13 h 104"/>
                <a:gd name="T20" fmla="*/ 168 w 168"/>
                <a:gd name="T21" fmla="*/ 0 h 104"/>
                <a:gd name="T22" fmla="*/ 147 w 168"/>
                <a:gd name="T23" fmla="*/ 3 h 104"/>
                <a:gd name="T24" fmla="*/ 126 w 168"/>
                <a:gd name="T25" fmla="*/ 10 h 104"/>
                <a:gd name="T26" fmla="*/ 107 w 168"/>
                <a:gd name="T27" fmla="*/ 18 h 104"/>
                <a:gd name="T28" fmla="*/ 85 w 168"/>
                <a:gd name="T29" fmla="*/ 31 h 104"/>
                <a:gd name="T30" fmla="*/ 66 w 168"/>
                <a:gd name="T31" fmla="*/ 44 h 104"/>
                <a:gd name="T32" fmla="*/ 46 w 168"/>
                <a:gd name="T33" fmla="*/ 60 h 104"/>
                <a:gd name="T34" fmla="*/ 24 w 168"/>
                <a:gd name="T35" fmla="*/ 76 h 104"/>
                <a:gd name="T36" fmla="*/ 2 w 168"/>
                <a:gd name="T37" fmla="*/ 94 h 104"/>
                <a:gd name="T38" fmla="*/ 0 w 168"/>
                <a:gd name="T39" fmla="*/ 100 h 104"/>
                <a:gd name="T40" fmla="*/ 10 w 168"/>
                <a:gd name="T41" fmla="*/ 97 h 10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68"/>
                <a:gd name="T64" fmla="*/ 0 h 104"/>
                <a:gd name="T65" fmla="*/ 168 w 168"/>
                <a:gd name="T66" fmla="*/ 104 h 10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68" h="104">
                  <a:moveTo>
                    <a:pt x="10" y="97"/>
                  </a:moveTo>
                  <a:lnTo>
                    <a:pt x="8" y="104"/>
                  </a:lnTo>
                  <a:lnTo>
                    <a:pt x="30" y="86"/>
                  </a:lnTo>
                  <a:lnTo>
                    <a:pt x="52" y="70"/>
                  </a:lnTo>
                  <a:lnTo>
                    <a:pt x="72" y="54"/>
                  </a:lnTo>
                  <a:lnTo>
                    <a:pt x="91" y="41"/>
                  </a:lnTo>
                  <a:lnTo>
                    <a:pt x="110" y="28"/>
                  </a:lnTo>
                  <a:lnTo>
                    <a:pt x="129" y="20"/>
                  </a:lnTo>
                  <a:lnTo>
                    <a:pt x="147" y="13"/>
                  </a:lnTo>
                  <a:lnTo>
                    <a:pt x="168" y="13"/>
                  </a:lnTo>
                  <a:lnTo>
                    <a:pt x="168" y="0"/>
                  </a:lnTo>
                  <a:lnTo>
                    <a:pt x="147" y="3"/>
                  </a:lnTo>
                  <a:lnTo>
                    <a:pt x="126" y="10"/>
                  </a:lnTo>
                  <a:lnTo>
                    <a:pt x="107" y="18"/>
                  </a:lnTo>
                  <a:lnTo>
                    <a:pt x="85" y="31"/>
                  </a:lnTo>
                  <a:lnTo>
                    <a:pt x="66" y="44"/>
                  </a:lnTo>
                  <a:lnTo>
                    <a:pt x="46" y="60"/>
                  </a:lnTo>
                  <a:lnTo>
                    <a:pt x="24" y="76"/>
                  </a:lnTo>
                  <a:lnTo>
                    <a:pt x="2" y="94"/>
                  </a:lnTo>
                  <a:lnTo>
                    <a:pt x="0" y="100"/>
                  </a:lnTo>
                  <a:lnTo>
                    <a:pt x="10" y="9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C" dirty="0"/>
            </a:p>
          </p:txBody>
        </p:sp>
        <p:sp>
          <p:nvSpPr>
            <p:cNvPr id="122" name="Freeform 116"/>
            <p:cNvSpPr>
              <a:spLocks/>
            </p:cNvSpPr>
            <p:nvPr/>
          </p:nvSpPr>
          <p:spPr bwMode="auto">
            <a:xfrm>
              <a:off x="2645" y="4216"/>
              <a:ext cx="46" cy="23"/>
            </a:xfrm>
            <a:custGeom>
              <a:avLst/>
              <a:gdLst>
                <a:gd name="T0" fmla="*/ 40 w 46"/>
                <a:gd name="T1" fmla="*/ 0 h 23"/>
                <a:gd name="T2" fmla="*/ 40 w 46"/>
                <a:gd name="T3" fmla="*/ 0 h 23"/>
                <a:gd name="T4" fmla="*/ 24 w 46"/>
                <a:gd name="T5" fmla="*/ 12 h 23"/>
                <a:gd name="T6" fmla="*/ 13 w 46"/>
                <a:gd name="T7" fmla="*/ 13 h 23"/>
                <a:gd name="T8" fmla="*/ 10 w 46"/>
                <a:gd name="T9" fmla="*/ 10 h 23"/>
                <a:gd name="T10" fmla="*/ 10 w 46"/>
                <a:gd name="T11" fmla="*/ 10 h 23"/>
                <a:gd name="T12" fmla="*/ 0 w 46"/>
                <a:gd name="T13" fmla="*/ 13 h 23"/>
                <a:gd name="T14" fmla="*/ 4 w 46"/>
                <a:gd name="T15" fmla="*/ 20 h 23"/>
                <a:gd name="T16" fmla="*/ 13 w 46"/>
                <a:gd name="T17" fmla="*/ 23 h 23"/>
                <a:gd name="T18" fmla="*/ 27 w 46"/>
                <a:gd name="T19" fmla="*/ 22 h 23"/>
                <a:gd name="T20" fmla="*/ 46 w 46"/>
                <a:gd name="T21" fmla="*/ 7 h 23"/>
                <a:gd name="T22" fmla="*/ 46 w 46"/>
                <a:gd name="T23" fmla="*/ 7 h 23"/>
                <a:gd name="T24" fmla="*/ 40 w 46"/>
                <a:gd name="T25" fmla="*/ 0 h 2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6"/>
                <a:gd name="T40" fmla="*/ 0 h 23"/>
                <a:gd name="T41" fmla="*/ 46 w 46"/>
                <a:gd name="T42" fmla="*/ 23 h 2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6" h="23">
                  <a:moveTo>
                    <a:pt x="40" y="0"/>
                  </a:moveTo>
                  <a:lnTo>
                    <a:pt x="40" y="0"/>
                  </a:lnTo>
                  <a:lnTo>
                    <a:pt x="24" y="12"/>
                  </a:lnTo>
                  <a:lnTo>
                    <a:pt x="13" y="13"/>
                  </a:lnTo>
                  <a:lnTo>
                    <a:pt x="10" y="10"/>
                  </a:lnTo>
                  <a:lnTo>
                    <a:pt x="0" y="13"/>
                  </a:lnTo>
                  <a:lnTo>
                    <a:pt x="4" y="20"/>
                  </a:lnTo>
                  <a:lnTo>
                    <a:pt x="13" y="23"/>
                  </a:lnTo>
                  <a:lnTo>
                    <a:pt x="27" y="22"/>
                  </a:lnTo>
                  <a:lnTo>
                    <a:pt x="46" y="7"/>
                  </a:lnTo>
                  <a:lnTo>
                    <a:pt x="4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C" dirty="0"/>
            </a:p>
          </p:txBody>
        </p:sp>
        <p:sp>
          <p:nvSpPr>
            <p:cNvPr id="123" name="Freeform 117"/>
            <p:cNvSpPr>
              <a:spLocks/>
            </p:cNvSpPr>
            <p:nvPr/>
          </p:nvSpPr>
          <p:spPr bwMode="auto">
            <a:xfrm>
              <a:off x="2685" y="4157"/>
              <a:ext cx="125" cy="66"/>
            </a:xfrm>
            <a:custGeom>
              <a:avLst/>
              <a:gdLst>
                <a:gd name="T0" fmla="*/ 125 w 125"/>
                <a:gd name="T1" fmla="*/ 0 h 66"/>
                <a:gd name="T2" fmla="*/ 125 w 125"/>
                <a:gd name="T3" fmla="*/ 0 h 66"/>
                <a:gd name="T4" fmla="*/ 109 w 125"/>
                <a:gd name="T5" fmla="*/ 3 h 66"/>
                <a:gd name="T6" fmla="*/ 93 w 125"/>
                <a:gd name="T7" fmla="*/ 6 h 66"/>
                <a:gd name="T8" fmla="*/ 75 w 125"/>
                <a:gd name="T9" fmla="*/ 11 h 66"/>
                <a:gd name="T10" fmla="*/ 57 w 125"/>
                <a:gd name="T11" fmla="*/ 17 h 66"/>
                <a:gd name="T12" fmla="*/ 40 w 125"/>
                <a:gd name="T13" fmla="*/ 27 h 66"/>
                <a:gd name="T14" fmla="*/ 26 w 125"/>
                <a:gd name="T15" fmla="*/ 37 h 66"/>
                <a:gd name="T16" fmla="*/ 12 w 125"/>
                <a:gd name="T17" fmla="*/ 47 h 66"/>
                <a:gd name="T18" fmla="*/ 0 w 125"/>
                <a:gd name="T19" fmla="*/ 59 h 66"/>
                <a:gd name="T20" fmla="*/ 6 w 125"/>
                <a:gd name="T21" fmla="*/ 66 h 66"/>
                <a:gd name="T22" fmla="*/ 18 w 125"/>
                <a:gd name="T23" fmla="*/ 56 h 66"/>
                <a:gd name="T24" fmla="*/ 32 w 125"/>
                <a:gd name="T25" fmla="*/ 47 h 66"/>
                <a:gd name="T26" fmla="*/ 46 w 125"/>
                <a:gd name="T27" fmla="*/ 37 h 66"/>
                <a:gd name="T28" fmla="*/ 61 w 125"/>
                <a:gd name="T29" fmla="*/ 27 h 66"/>
                <a:gd name="T30" fmla="*/ 78 w 125"/>
                <a:gd name="T31" fmla="*/ 21 h 66"/>
                <a:gd name="T32" fmla="*/ 93 w 125"/>
                <a:gd name="T33" fmla="*/ 16 h 66"/>
                <a:gd name="T34" fmla="*/ 109 w 125"/>
                <a:gd name="T35" fmla="*/ 13 h 66"/>
                <a:gd name="T36" fmla="*/ 125 w 125"/>
                <a:gd name="T37" fmla="*/ 13 h 66"/>
                <a:gd name="T38" fmla="*/ 125 w 125"/>
                <a:gd name="T39" fmla="*/ 13 h 66"/>
                <a:gd name="T40" fmla="*/ 125 w 125"/>
                <a:gd name="T41" fmla="*/ 0 h 6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25"/>
                <a:gd name="T64" fmla="*/ 0 h 66"/>
                <a:gd name="T65" fmla="*/ 125 w 125"/>
                <a:gd name="T66" fmla="*/ 66 h 6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25" h="66">
                  <a:moveTo>
                    <a:pt x="125" y="0"/>
                  </a:moveTo>
                  <a:lnTo>
                    <a:pt x="125" y="0"/>
                  </a:lnTo>
                  <a:lnTo>
                    <a:pt x="109" y="3"/>
                  </a:lnTo>
                  <a:lnTo>
                    <a:pt x="93" y="6"/>
                  </a:lnTo>
                  <a:lnTo>
                    <a:pt x="75" y="11"/>
                  </a:lnTo>
                  <a:lnTo>
                    <a:pt x="57" y="17"/>
                  </a:lnTo>
                  <a:lnTo>
                    <a:pt x="40" y="27"/>
                  </a:lnTo>
                  <a:lnTo>
                    <a:pt x="26" y="37"/>
                  </a:lnTo>
                  <a:lnTo>
                    <a:pt x="12" y="47"/>
                  </a:lnTo>
                  <a:lnTo>
                    <a:pt x="0" y="59"/>
                  </a:lnTo>
                  <a:lnTo>
                    <a:pt x="6" y="66"/>
                  </a:lnTo>
                  <a:lnTo>
                    <a:pt x="18" y="56"/>
                  </a:lnTo>
                  <a:lnTo>
                    <a:pt x="32" y="47"/>
                  </a:lnTo>
                  <a:lnTo>
                    <a:pt x="46" y="37"/>
                  </a:lnTo>
                  <a:lnTo>
                    <a:pt x="61" y="27"/>
                  </a:lnTo>
                  <a:lnTo>
                    <a:pt x="78" y="21"/>
                  </a:lnTo>
                  <a:lnTo>
                    <a:pt x="93" y="16"/>
                  </a:lnTo>
                  <a:lnTo>
                    <a:pt x="109" y="13"/>
                  </a:lnTo>
                  <a:lnTo>
                    <a:pt x="125" y="13"/>
                  </a:lnTo>
                  <a:lnTo>
                    <a:pt x="12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C" dirty="0"/>
            </a:p>
          </p:txBody>
        </p:sp>
        <p:sp>
          <p:nvSpPr>
            <p:cNvPr id="124" name="Freeform 118"/>
            <p:cNvSpPr>
              <a:spLocks/>
            </p:cNvSpPr>
            <p:nvPr/>
          </p:nvSpPr>
          <p:spPr bwMode="auto">
            <a:xfrm>
              <a:off x="2810" y="4157"/>
              <a:ext cx="169" cy="77"/>
            </a:xfrm>
            <a:custGeom>
              <a:avLst/>
              <a:gdLst>
                <a:gd name="T0" fmla="*/ 169 w 169"/>
                <a:gd name="T1" fmla="*/ 71 h 77"/>
                <a:gd name="T2" fmla="*/ 169 w 169"/>
                <a:gd name="T3" fmla="*/ 71 h 77"/>
                <a:gd name="T4" fmla="*/ 154 w 169"/>
                <a:gd name="T5" fmla="*/ 58 h 77"/>
                <a:gd name="T6" fmla="*/ 134 w 169"/>
                <a:gd name="T7" fmla="*/ 47 h 77"/>
                <a:gd name="T8" fmla="*/ 112 w 169"/>
                <a:gd name="T9" fmla="*/ 35 h 77"/>
                <a:gd name="T10" fmla="*/ 87 w 169"/>
                <a:gd name="T11" fmla="*/ 26 h 77"/>
                <a:gd name="T12" fmla="*/ 64 w 169"/>
                <a:gd name="T13" fmla="*/ 16 h 77"/>
                <a:gd name="T14" fmla="*/ 39 w 169"/>
                <a:gd name="T15" fmla="*/ 8 h 77"/>
                <a:gd name="T16" fmla="*/ 17 w 169"/>
                <a:gd name="T17" fmla="*/ 3 h 77"/>
                <a:gd name="T18" fmla="*/ 0 w 169"/>
                <a:gd name="T19" fmla="*/ 0 h 77"/>
                <a:gd name="T20" fmla="*/ 0 w 169"/>
                <a:gd name="T21" fmla="*/ 13 h 77"/>
                <a:gd name="T22" fmla="*/ 17 w 169"/>
                <a:gd name="T23" fmla="*/ 13 h 77"/>
                <a:gd name="T24" fmla="*/ 36 w 169"/>
                <a:gd name="T25" fmla="*/ 17 h 77"/>
                <a:gd name="T26" fmla="*/ 61 w 169"/>
                <a:gd name="T27" fmla="*/ 26 h 77"/>
                <a:gd name="T28" fmla="*/ 84 w 169"/>
                <a:gd name="T29" fmla="*/ 35 h 77"/>
                <a:gd name="T30" fmla="*/ 109 w 169"/>
                <a:gd name="T31" fmla="*/ 45 h 77"/>
                <a:gd name="T32" fmla="*/ 131 w 169"/>
                <a:gd name="T33" fmla="*/ 56 h 77"/>
                <a:gd name="T34" fmla="*/ 148 w 169"/>
                <a:gd name="T35" fmla="*/ 68 h 77"/>
                <a:gd name="T36" fmla="*/ 162 w 169"/>
                <a:gd name="T37" fmla="*/ 77 h 77"/>
                <a:gd name="T38" fmla="*/ 162 w 169"/>
                <a:gd name="T39" fmla="*/ 77 h 77"/>
                <a:gd name="T40" fmla="*/ 169 w 169"/>
                <a:gd name="T41" fmla="*/ 71 h 7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69"/>
                <a:gd name="T64" fmla="*/ 0 h 77"/>
                <a:gd name="T65" fmla="*/ 169 w 169"/>
                <a:gd name="T66" fmla="*/ 77 h 7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69" h="77">
                  <a:moveTo>
                    <a:pt x="169" y="71"/>
                  </a:moveTo>
                  <a:lnTo>
                    <a:pt x="169" y="71"/>
                  </a:lnTo>
                  <a:lnTo>
                    <a:pt x="154" y="58"/>
                  </a:lnTo>
                  <a:lnTo>
                    <a:pt x="134" y="47"/>
                  </a:lnTo>
                  <a:lnTo>
                    <a:pt x="112" y="35"/>
                  </a:lnTo>
                  <a:lnTo>
                    <a:pt x="87" y="26"/>
                  </a:lnTo>
                  <a:lnTo>
                    <a:pt x="64" y="16"/>
                  </a:lnTo>
                  <a:lnTo>
                    <a:pt x="39" y="8"/>
                  </a:lnTo>
                  <a:lnTo>
                    <a:pt x="17" y="3"/>
                  </a:lnTo>
                  <a:lnTo>
                    <a:pt x="0" y="0"/>
                  </a:lnTo>
                  <a:lnTo>
                    <a:pt x="0" y="13"/>
                  </a:lnTo>
                  <a:lnTo>
                    <a:pt x="17" y="13"/>
                  </a:lnTo>
                  <a:lnTo>
                    <a:pt x="36" y="17"/>
                  </a:lnTo>
                  <a:lnTo>
                    <a:pt x="61" y="26"/>
                  </a:lnTo>
                  <a:lnTo>
                    <a:pt x="84" y="35"/>
                  </a:lnTo>
                  <a:lnTo>
                    <a:pt x="109" y="45"/>
                  </a:lnTo>
                  <a:lnTo>
                    <a:pt x="131" y="56"/>
                  </a:lnTo>
                  <a:lnTo>
                    <a:pt x="148" y="68"/>
                  </a:lnTo>
                  <a:lnTo>
                    <a:pt x="162" y="77"/>
                  </a:lnTo>
                  <a:lnTo>
                    <a:pt x="169" y="7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C" dirty="0"/>
            </a:p>
          </p:txBody>
        </p:sp>
        <p:sp>
          <p:nvSpPr>
            <p:cNvPr id="125" name="Freeform 119"/>
            <p:cNvSpPr>
              <a:spLocks/>
            </p:cNvSpPr>
            <p:nvPr/>
          </p:nvSpPr>
          <p:spPr bwMode="auto">
            <a:xfrm>
              <a:off x="2972" y="4223"/>
              <a:ext cx="32" cy="24"/>
            </a:xfrm>
            <a:custGeom>
              <a:avLst/>
              <a:gdLst>
                <a:gd name="T0" fmla="*/ 22 w 32"/>
                <a:gd name="T1" fmla="*/ 10 h 24"/>
                <a:gd name="T2" fmla="*/ 21 w 32"/>
                <a:gd name="T3" fmla="*/ 5 h 24"/>
                <a:gd name="T4" fmla="*/ 19 w 32"/>
                <a:gd name="T5" fmla="*/ 10 h 24"/>
                <a:gd name="T6" fmla="*/ 21 w 32"/>
                <a:gd name="T7" fmla="*/ 13 h 24"/>
                <a:gd name="T8" fmla="*/ 21 w 32"/>
                <a:gd name="T9" fmla="*/ 15 h 24"/>
                <a:gd name="T10" fmla="*/ 7 w 32"/>
                <a:gd name="T11" fmla="*/ 5 h 24"/>
                <a:gd name="T12" fmla="*/ 0 w 32"/>
                <a:gd name="T13" fmla="*/ 11 h 24"/>
                <a:gd name="T14" fmla="*/ 17 w 32"/>
                <a:gd name="T15" fmla="*/ 24 h 24"/>
                <a:gd name="T16" fmla="*/ 30 w 32"/>
                <a:gd name="T17" fmla="*/ 19 h 24"/>
                <a:gd name="T18" fmla="*/ 32 w 32"/>
                <a:gd name="T19" fmla="*/ 10 h 24"/>
                <a:gd name="T20" fmla="*/ 30 w 32"/>
                <a:gd name="T21" fmla="*/ 5 h 24"/>
                <a:gd name="T22" fmla="*/ 28 w 32"/>
                <a:gd name="T23" fmla="*/ 0 h 24"/>
                <a:gd name="T24" fmla="*/ 30 w 32"/>
                <a:gd name="T25" fmla="*/ 5 h 24"/>
                <a:gd name="T26" fmla="*/ 30 w 32"/>
                <a:gd name="T27" fmla="*/ 2 h 24"/>
                <a:gd name="T28" fmla="*/ 28 w 32"/>
                <a:gd name="T29" fmla="*/ 0 h 24"/>
                <a:gd name="T30" fmla="*/ 22 w 32"/>
                <a:gd name="T31" fmla="*/ 10 h 2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2"/>
                <a:gd name="T49" fmla="*/ 0 h 24"/>
                <a:gd name="T50" fmla="*/ 32 w 32"/>
                <a:gd name="T51" fmla="*/ 24 h 2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2" h="24">
                  <a:moveTo>
                    <a:pt x="22" y="10"/>
                  </a:moveTo>
                  <a:lnTo>
                    <a:pt x="21" y="5"/>
                  </a:lnTo>
                  <a:lnTo>
                    <a:pt x="19" y="10"/>
                  </a:lnTo>
                  <a:lnTo>
                    <a:pt x="21" y="13"/>
                  </a:lnTo>
                  <a:lnTo>
                    <a:pt x="21" y="15"/>
                  </a:lnTo>
                  <a:lnTo>
                    <a:pt x="7" y="5"/>
                  </a:lnTo>
                  <a:lnTo>
                    <a:pt x="0" y="11"/>
                  </a:lnTo>
                  <a:lnTo>
                    <a:pt x="17" y="24"/>
                  </a:lnTo>
                  <a:lnTo>
                    <a:pt x="30" y="19"/>
                  </a:lnTo>
                  <a:lnTo>
                    <a:pt x="32" y="10"/>
                  </a:lnTo>
                  <a:lnTo>
                    <a:pt x="30" y="5"/>
                  </a:lnTo>
                  <a:lnTo>
                    <a:pt x="28" y="0"/>
                  </a:lnTo>
                  <a:lnTo>
                    <a:pt x="30" y="5"/>
                  </a:lnTo>
                  <a:lnTo>
                    <a:pt x="30" y="2"/>
                  </a:lnTo>
                  <a:lnTo>
                    <a:pt x="28" y="0"/>
                  </a:lnTo>
                  <a:lnTo>
                    <a:pt x="22"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C" dirty="0"/>
            </a:p>
          </p:txBody>
        </p:sp>
        <p:sp>
          <p:nvSpPr>
            <p:cNvPr id="126" name="Freeform 120"/>
            <p:cNvSpPr>
              <a:spLocks/>
            </p:cNvSpPr>
            <p:nvPr/>
          </p:nvSpPr>
          <p:spPr bwMode="auto">
            <a:xfrm>
              <a:off x="2650" y="4163"/>
              <a:ext cx="347" cy="100"/>
            </a:xfrm>
            <a:custGeom>
              <a:avLst/>
              <a:gdLst>
                <a:gd name="T0" fmla="*/ 347 w 347"/>
                <a:gd name="T1" fmla="*/ 65 h 100"/>
                <a:gd name="T2" fmla="*/ 347 w 347"/>
                <a:gd name="T3" fmla="*/ 70 h 100"/>
                <a:gd name="T4" fmla="*/ 347 w 347"/>
                <a:gd name="T5" fmla="*/ 76 h 100"/>
                <a:gd name="T6" fmla="*/ 341 w 347"/>
                <a:gd name="T7" fmla="*/ 79 h 100"/>
                <a:gd name="T8" fmla="*/ 325 w 347"/>
                <a:gd name="T9" fmla="*/ 68 h 100"/>
                <a:gd name="T10" fmla="*/ 311 w 347"/>
                <a:gd name="T11" fmla="*/ 57 h 100"/>
                <a:gd name="T12" fmla="*/ 293 w 347"/>
                <a:gd name="T13" fmla="*/ 45 h 100"/>
                <a:gd name="T14" fmla="*/ 271 w 347"/>
                <a:gd name="T15" fmla="*/ 34 h 100"/>
                <a:gd name="T16" fmla="*/ 246 w 347"/>
                <a:gd name="T17" fmla="*/ 24 h 100"/>
                <a:gd name="T18" fmla="*/ 222 w 347"/>
                <a:gd name="T19" fmla="*/ 15 h 100"/>
                <a:gd name="T20" fmla="*/ 197 w 347"/>
                <a:gd name="T21" fmla="*/ 7 h 100"/>
                <a:gd name="T22" fmla="*/ 177 w 347"/>
                <a:gd name="T23" fmla="*/ 2 h 100"/>
                <a:gd name="T24" fmla="*/ 160 w 347"/>
                <a:gd name="T25" fmla="*/ 0 h 100"/>
                <a:gd name="T26" fmla="*/ 144 w 347"/>
                <a:gd name="T27" fmla="*/ 2 h 100"/>
                <a:gd name="T28" fmla="*/ 128 w 347"/>
                <a:gd name="T29" fmla="*/ 5 h 100"/>
                <a:gd name="T30" fmla="*/ 111 w 347"/>
                <a:gd name="T31" fmla="*/ 10 h 100"/>
                <a:gd name="T32" fmla="*/ 94 w 347"/>
                <a:gd name="T33" fmla="*/ 16 h 100"/>
                <a:gd name="T34" fmla="*/ 78 w 347"/>
                <a:gd name="T35" fmla="*/ 26 h 100"/>
                <a:gd name="T36" fmla="*/ 64 w 347"/>
                <a:gd name="T37" fmla="*/ 36 h 100"/>
                <a:gd name="T38" fmla="*/ 50 w 347"/>
                <a:gd name="T39" fmla="*/ 45 h 100"/>
                <a:gd name="T40" fmla="*/ 38 w 347"/>
                <a:gd name="T41" fmla="*/ 57 h 100"/>
                <a:gd name="T42" fmla="*/ 20 w 347"/>
                <a:gd name="T43" fmla="*/ 70 h 100"/>
                <a:gd name="T44" fmla="*/ 8 w 347"/>
                <a:gd name="T45" fmla="*/ 71 h 100"/>
                <a:gd name="T46" fmla="*/ 2 w 347"/>
                <a:gd name="T47" fmla="*/ 68 h 100"/>
                <a:gd name="T48" fmla="*/ 0 w 347"/>
                <a:gd name="T49" fmla="*/ 65 h 100"/>
                <a:gd name="T50" fmla="*/ 2 w 347"/>
                <a:gd name="T51" fmla="*/ 75 h 100"/>
                <a:gd name="T52" fmla="*/ 14 w 347"/>
                <a:gd name="T53" fmla="*/ 81 h 100"/>
                <a:gd name="T54" fmla="*/ 35 w 347"/>
                <a:gd name="T55" fmla="*/ 87 h 100"/>
                <a:gd name="T56" fmla="*/ 61 w 347"/>
                <a:gd name="T57" fmla="*/ 92 h 100"/>
                <a:gd name="T58" fmla="*/ 89 w 347"/>
                <a:gd name="T59" fmla="*/ 96 h 100"/>
                <a:gd name="T60" fmla="*/ 117 w 347"/>
                <a:gd name="T61" fmla="*/ 99 h 100"/>
                <a:gd name="T62" fmla="*/ 144 w 347"/>
                <a:gd name="T63" fmla="*/ 100 h 100"/>
                <a:gd name="T64" fmla="*/ 166 w 347"/>
                <a:gd name="T65" fmla="*/ 100 h 100"/>
                <a:gd name="T66" fmla="*/ 189 w 347"/>
                <a:gd name="T67" fmla="*/ 100 h 100"/>
                <a:gd name="T68" fmla="*/ 217 w 347"/>
                <a:gd name="T69" fmla="*/ 100 h 100"/>
                <a:gd name="T70" fmla="*/ 250 w 347"/>
                <a:gd name="T71" fmla="*/ 99 h 100"/>
                <a:gd name="T72" fmla="*/ 282 w 347"/>
                <a:gd name="T73" fmla="*/ 97 h 100"/>
                <a:gd name="T74" fmla="*/ 311 w 347"/>
                <a:gd name="T75" fmla="*/ 92 h 100"/>
                <a:gd name="T76" fmla="*/ 333 w 347"/>
                <a:gd name="T77" fmla="*/ 86 h 100"/>
                <a:gd name="T78" fmla="*/ 346 w 347"/>
                <a:gd name="T79" fmla="*/ 78 h 100"/>
                <a:gd name="T80" fmla="*/ 347 w 347"/>
                <a:gd name="T81" fmla="*/ 65 h 10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47"/>
                <a:gd name="T124" fmla="*/ 0 h 100"/>
                <a:gd name="T125" fmla="*/ 347 w 347"/>
                <a:gd name="T126" fmla="*/ 100 h 10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47" h="100">
                  <a:moveTo>
                    <a:pt x="347" y="65"/>
                  </a:moveTo>
                  <a:lnTo>
                    <a:pt x="347" y="70"/>
                  </a:lnTo>
                  <a:lnTo>
                    <a:pt x="347" y="76"/>
                  </a:lnTo>
                  <a:lnTo>
                    <a:pt x="341" y="79"/>
                  </a:lnTo>
                  <a:lnTo>
                    <a:pt x="325" y="68"/>
                  </a:lnTo>
                  <a:lnTo>
                    <a:pt x="311" y="57"/>
                  </a:lnTo>
                  <a:lnTo>
                    <a:pt x="293" y="45"/>
                  </a:lnTo>
                  <a:lnTo>
                    <a:pt x="271" y="34"/>
                  </a:lnTo>
                  <a:lnTo>
                    <a:pt x="246" y="24"/>
                  </a:lnTo>
                  <a:lnTo>
                    <a:pt x="222" y="15"/>
                  </a:lnTo>
                  <a:lnTo>
                    <a:pt x="197" y="7"/>
                  </a:lnTo>
                  <a:lnTo>
                    <a:pt x="177" y="2"/>
                  </a:lnTo>
                  <a:lnTo>
                    <a:pt x="160" y="0"/>
                  </a:lnTo>
                  <a:lnTo>
                    <a:pt x="144" y="2"/>
                  </a:lnTo>
                  <a:lnTo>
                    <a:pt x="128" y="5"/>
                  </a:lnTo>
                  <a:lnTo>
                    <a:pt x="111" y="10"/>
                  </a:lnTo>
                  <a:lnTo>
                    <a:pt x="94" y="16"/>
                  </a:lnTo>
                  <a:lnTo>
                    <a:pt x="78" y="26"/>
                  </a:lnTo>
                  <a:lnTo>
                    <a:pt x="64" y="36"/>
                  </a:lnTo>
                  <a:lnTo>
                    <a:pt x="50" y="45"/>
                  </a:lnTo>
                  <a:lnTo>
                    <a:pt x="38" y="57"/>
                  </a:lnTo>
                  <a:lnTo>
                    <a:pt x="20" y="70"/>
                  </a:lnTo>
                  <a:lnTo>
                    <a:pt x="8" y="71"/>
                  </a:lnTo>
                  <a:lnTo>
                    <a:pt x="2" y="68"/>
                  </a:lnTo>
                  <a:lnTo>
                    <a:pt x="0" y="65"/>
                  </a:lnTo>
                  <a:lnTo>
                    <a:pt x="2" y="75"/>
                  </a:lnTo>
                  <a:lnTo>
                    <a:pt x="14" y="81"/>
                  </a:lnTo>
                  <a:lnTo>
                    <a:pt x="35" y="87"/>
                  </a:lnTo>
                  <a:lnTo>
                    <a:pt x="61" y="92"/>
                  </a:lnTo>
                  <a:lnTo>
                    <a:pt x="89" y="96"/>
                  </a:lnTo>
                  <a:lnTo>
                    <a:pt x="117" y="99"/>
                  </a:lnTo>
                  <a:lnTo>
                    <a:pt x="144" y="100"/>
                  </a:lnTo>
                  <a:lnTo>
                    <a:pt x="166" y="100"/>
                  </a:lnTo>
                  <a:lnTo>
                    <a:pt x="189" y="100"/>
                  </a:lnTo>
                  <a:lnTo>
                    <a:pt x="217" y="100"/>
                  </a:lnTo>
                  <a:lnTo>
                    <a:pt x="250" y="99"/>
                  </a:lnTo>
                  <a:lnTo>
                    <a:pt x="282" y="97"/>
                  </a:lnTo>
                  <a:lnTo>
                    <a:pt x="311" y="92"/>
                  </a:lnTo>
                  <a:lnTo>
                    <a:pt x="333" y="86"/>
                  </a:lnTo>
                  <a:lnTo>
                    <a:pt x="346" y="78"/>
                  </a:lnTo>
                  <a:lnTo>
                    <a:pt x="347" y="6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C" dirty="0"/>
            </a:p>
          </p:txBody>
        </p:sp>
        <p:sp>
          <p:nvSpPr>
            <p:cNvPr id="127" name="Freeform 121"/>
            <p:cNvSpPr>
              <a:spLocks/>
            </p:cNvSpPr>
            <p:nvPr/>
          </p:nvSpPr>
          <p:spPr bwMode="auto">
            <a:xfrm>
              <a:off x="2780" y="4225"/>
              <a:ext cx="67" cy="27"/>
            </a:xfrm>
            <a:custGeom>
              <a:avLst/>
              <a:gdLst>
                <a:gd name="T0" fmla="*/ 6 w 67"/>
                <a:gd name="T1" fmla="*/ 0 h 27"/>
                <a:gd name="T2" fmla="*/ 12 w 67"/>
                <a:gd name="T3" fmla="*/ 3 h 27"/>
                <a:gd name="T4" fmla="*/ 19 w 67"/>
                <a:gd name="T5" fmla="*/ 6 h 27"/>
                <a:gd name="T6" fmla="*/ 27 w 67"/>
                <a:gd name="T7" fmla="*/ 8 h 27"/>
                <a:gd name="T8" fmla="*/ 34 w 67"/>
                <a:gd name="T9" fmla="*/ 9 h 27"/>
                <a:gd name="T10" fmla="*/ 41 w 67"/>
                <a:gd name="T11" fmla="*/ 9 h 27"/>
                <a:gd name="T12" fmla="*/ 48 w 67"/>
                <a:gd name="T13" fmla="*/ 9 h 27"/>
                <a:gd name="T14" fmla="*/ 55 w 67"/>
                <a:gd name="T15" fmla="*/ 8 h 27"/>
                <a:gd name="T16" fmla="*/ 61 w 67"/>
                <a:gd name="T17" fmla="*/ 6 h 27"/>
                <a:gd name="T18" fmla="*/ 67 w 67"/>
                <a:gd name="T19" fmla="*/ 6 h 27"/>
                <a:gd name="T20" fmla="*/ 66 w 67"/>
                <a:gd name="T21" fmla="*/ 14 h 27"/>
                <a:gd name="T22" fmla="*/ 56 w 67"/>
                <a:gd name="T23" fmla="*/ 22 h 27"/>
                <a:gd name="T24" fmla="*/ 41 w 67"/>
                <a:gd name="T25" fmla="*/ 27 h 27"/>
                <a:gd name="T26" fmla="*/ 31 w 67"/>
                <a:gd name="T27" fmla="*/ 25 h 27"/>
                <a:gd name="T28" fmla="*/ 22 w 67"/>
                <a:gd name="T29" fmla="*/ 24 h 27"/>
                <a:gd name="T30" fmla="*/ 14 w 67"/>
                <a:gd name="T31" fmla="*/ 21 h 27"/>
                <a:gd name="T32" fmla="*/ 8 w 67"/>
                <a:gd name="T33" fmla="*/ 16 h 27"/>
                <a:gd name="T34" fmla="*/ 1 w 67"/>
                <a:gd name="T35" fmla="*/ 13 h 27"/>
                <a:gd name="T36" fmla="*/ 0 w 67"/>
                <a:gd name="T37" fmla="*/ 8 h 27"/>
                <a:gd name="T38" fmla="*/ 1 w 67"/>
                <a:gd name="T39" fmla="*/ 3 h 27"/>
                <a:gd name="T40" fmla="*/ 6 w 67"/>
                <a:gd name="T41" fmla="*/ 0 h 2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7"/>
                <a:gd name="T64" fmla="*/ 0 h 27"/>
                <a:gd name="T65" fmla="*/ 67 w 67"/>
                <a:gd name="T66" fmla="*/ 27 h 2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7" h="27">
                  <a:moveTo>
                    <a:pt x="6" y="0"/>
                  </a:moveTo>
                  <a:lnTo>
                    <a:pt x="12" y="3"/>
                  </a:lnTo>
                  <a:lnTo>
                    <a:pt x="19" y="6"/>
                  </a:lnTo>
                  <a:lnTo>
                    <a:pt x="27" y="8"/>
                  </a:lnTo>
                  <a:lnTo>
                    <a:pt x="34" y="9"/>
                  </a:lnTo>
                  <a:lnTo>
                    <a:pt x="41" y="9"/>
                  </a:lnTo>
                  <a:lnTo>
                    <a:pt x="48" y="9"/>
                  </a:lnTo>
                  <a:lnTo>
                    <a:pt x="55" y="8"/>
                  </a:lnTo>
                  <a:lnTo>
                    <a:pt x="61" y="6"/>
                  </a:lnTo>
                  <a:lnTo>
                    <a:pt x="67" y="6"/>
                  </a:lnTo>
                  <a:lnTo>
                    <a:pt x="66" y="14"/>
                  </a:lnTo>
                  <a:lnTo>
                    <a:pt x="56" y="22"/>
                  </a:lnTo>
                  <a:lnTo>
                    <a:pt x="41" y="27"/>
                  </a:lnTo>
                  <a:lnTo>
                    <a:pt x="31" y="25"/>
                  </a:lnTo>
                  <a:lnTo>
                    <a:pt x="22" y="24"/>
                  </a:lnTo>
                  <a:lnTo>
                    <a:pt x="14" y="21"/>
                  </a:lnTo>
                  <a:lnTo>
                    <a:pt x="8" y="16"/>
                  </a:lnTo>
                  <a:lnTo>
                    <a:pt x="1" y="13"/>
                  </a:lnTo>
                  <a:lnTo>
                    <a:pt x="0" y="8"/>
                  </a:lnTo>
                  <a:lnTo>
                    <a:pt x="1" y="3"/>
                  </a:lnTo>
                  <a:lnTo>
                    <a:pt x="6" y="0"/>
                  </a:lnTo>
                  <a:close/>
                </a:path>
              </a:pathLst>
            </a:custGeom>
            <a:solidFill>
              <a:srgbClr val="BFCCD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C" dirty="0"/>
            </a:p>
          </p:txBody>
        </p:sp>
        <p:sp>
          <p:nvSpPr>
            <p:cNvPr id="128" name="Freeform 122"/>
            <p:cNvSpPr>
              <a:spLocks/>
            </p:cNvSpPr>
            <p:nvPr/>
          </p:nvSpPr>
          <p:spPr bwMode="auto">
            <a:xfrm>
              <a:off x="2791" y="1362"/>
              <a:ext cx="73" cy="73"/>
            </a:xfrm>
            <a:custGeom>
              <a:avLst/>
              <a:gdLst>
                <a:gd name="T0" fmla="*/ 73 w 73"/>
                <a:gd name="T1" fmla="*/ 27 h 73"/>
                <a:gd name="T2" fmla="*/ 73 w 73"/>
                <a:gd name="T3" fmla="*/ 21 h 73"/>
                <a:gd name="T4" fmla="*/ 72 w 73"/>
                <a:gd name="T5" fmla="*/ 16 h 73"/>
                <a:gd name="T6" fmla="*/ 67 w 73"/>
                <a:gd name="T7" fmla="*/ 10 h 73"/>
                <a:gd name="T8" fmla="*/ 61 w 73"/>
                <a:gd name="T9" fmla="*/ 5 h 73"/>
                <a:gd name="T10" fmla="*/ 53 w 73"/>
                <a:gd name="T11" fmla="*/ 1 h 73"/>
                <a:gd name="T12" fmla="*/ 44 w 73"/>
                <a:gd name="T13" fmla="*/ 0 h 73"/>
                <a:gd name="T14" fmla="*/ 34 w 73"/>
                <a:gd name="T15" fmla="*/ 0 h 73"/>
                <a:gd name="T16" fmla="*/ 23 w 73"/>
                <a:gd name="T17" fmla="*/ 3 h 73"/>
                <a:gd name="T18" fmla="*/ 14 w 73"/>
                <a:gd name="T19" fmla="*/ 10 h 73"/>
                <a:gd name="T20" fmla="*/ 6 w 73"/>
                <a:gd name="T21" fmla="*/ 19 h 73"/>
                <a:gd name="T22" fmla="*/ 1 w 73"/>
                <a:gd name="T23" fmla="*/ 31 h 73"/>
                <a:gd name="T24" fmla="*/ 0 w 73"/>
                <a:gd name="T25" fmla="*/ 42 h 73"/>
                <a:gd name="T26" fmla="*/ 1 w 73"/>
                <a:gd name="T27" fmla="*/ 53 h 73"/>
                <a:gd name="T28" fmla="*/ 8 w 73"/>
                <a:gd name="T29" fmla="*/ 63 h 73"/>
                <a:gd name="T30" fmla="*/ 17 w 73"/>
                <a:gd name="T31" fmla="*/ 69 h 73"/>
                <a:gd name="T32" fmla="*/ 33 w 73"/>
                <a:gd name="T33" fmla="*/ 73 h 73"/>
                <a:gd name="T34" fmla="*/ 53 w 73"/>
                <a:gd name="T35" fmla="*/ 69 h 73"/>
                <a:gd name="T36" fmla="*/ 53 w 73"/>
                <a:gd name="T37" fmla="*/ 60 h 73"/>
                <a:gd name="T38" fmla="*/ 44 w 73"/>
                <a:gd name="T39" fmla="*/ 50 h 73"/>
                <a:gd name="T40" fmla="*/ 39 w 73"/>
                <a:gd name="T41" fmla="*/ 45 h 73"/>
                <a:gd name="T42" fmla="*/ 37 w 73"/>
                <a:gd name="T43" fmla="*/ 40 h 73"/>
                <a:gd name="T44" fmla="*/ 36 w 73"/>
                <a:gd name="T45" fmla="*/ 31 h 73"/>
                <a:gd name="T46" fmla="*/ 39 w 73"/>
                <a:gd name="T47" fmla="*/ 24 h 73"/>
                <a:gd name="T48" fmla="*/ 51 w 73"/>
                <a:gd name="T49" fmla="*/ 26 h 73"/>
                <a:gd name="T50" fmla="*/ 66 w 73"/>
                <a:gd name="T51" fmla="*/ 32 h 73"/>
                <a:gd name="T52" fmla="*/ 72 w 73"/>
                <a:gd name="T53" fmla="*/ 31 h 73"/>
                <a:gd name="T54" fmla="*/ 73 w 73"/>
                <a:gd name="T55" fmla="*/ 29 h 73"/>
                <a:gd name="T56" fmla="*/ 73 w 73"/>
                <a:gd name="T57" fmla="*/ 27 h 7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73"/>
                <a:gd name="T88" fmla="*/ 0 h 73"/>
                <a:gd name="T89" fmla="*/ 73 w 73"/>
                <a:gd name="T90" fmla="*/ 73 h 7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73" h="73">
                  <a:moveTo>
                    <a:pt x="73" y="27"/>
                  </a:moveTo>
                  <a:lnTo>
                    <a:pt x="73" y="21"/>
                  </a:lnTo>
                  <a:lnTo>
                    <a:pt x="72" y="16"/>
                  </a:lnTo>
                  <a:lnTo>
                    <a:pt x="67" y="10"/>
                  </a:lnTo>
                  <a:lnTo>
                    <a:pt x="61" y="5"/>
                  </a:lnTo>
                  <a:lnTo>
                    <a:pt x="53" y="1"/>
                  </a:lnTo>
                  <a:lnTo>
                    <a:pt x="44" y="0"/>
                  </a:lnTo>
                  <a:lnTo>
                    <a:pt x="34" y="0"/>
                  </a:lnTo>
                  <a:lnTo>
                    <a:pt x="23" y="3"/>
                  </a:lnTo>
                  <a:lnTo>
                    <a:pt x="14" y="10"/>
                  </a:lnTo>
                  <a:lnTo>
                    <a:pt x="6" y="19"/>
                  </a:lnTo>
                  <a:lnTo>
                    <a:pt x="1" y="31"/>
                  </a:lnTo>
                  <a:lnTo>
                    <a:pt x="0" y="42"/>
                  </a:lnTo>
                  <a:lnTo>
                    <a:pt x="1" y="53"/>
                  </a:lnTo>
                  <a:lnTo>
                    <a:pt x="8" y="63"/>
                  </a:lnTo>
                  <a:lnTo>
                    <a:pt x="17" y="69"/>
                  </a:lnTo>
                  <a:lnTo>
                    <a:pt x="33" y="73"/>
                  </a:lnTo>
                  <a:lnTo>
                    <a:pt x="53" y="69"/>
                  </a:lnTo>
                  <a:lnTo>
                    <a:pt x="53" y="60"/>
                  </a:lnTo>
                  <a:lnTo>
                    <a:pt x="44" y="50"/>
                  </a:lnTo>
                  <a:lnTo>
                    <a:pt x="39" y="45"/>
                  </a:lnTo>
                  <a:lnTo>
                    <a:pt x="37" y="40"/>
                  </a:lnTo>
                  <a:lnTo>
                    <a:pt x="36" y="31"/>
                  </a:lnTo>
                  <a:lnTo>
                    <a:pt x="39" y="24"/>
                  </a:lnTo>
                  <a:lnTo>
                    <a:pt x="51" y="26"/>
                  </a:lnTo>
                  <a:lnTo>
                    <a:pt x="66" y="32"/>
                  </a:lnTo>
                  <a:lnTo>
                    <a:pt x="72" y="31"/>
                  </a:lnTo>
                  <a:lnTo>
                    <a:pt x="73" y="29"/>
                  </a:lnTo>
                  <a:lnTo>
                    <a:pt x="73" y="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C" dirty="0"/>
            </a:p>
          </p:txBody>
        </p:sp>
        <p:sp>
          <p:nvSpPr>
            <p:cNvPr id="129" name="Freeform 123"/>
            <p:cNvSpPr>
              <a:spLocks/>
            </p:cNvSpPr>
            <p:nvPr/>
          </p:nvSpPr>
          <p:spPr bwMode="auto">
            <a:xfrm>
              <a:off x="2550" y="2059"/>
              <a:ext cx="114" cy="118"/>
            </a:xfrm>
            <a:custGeom>
              <a:avLst/>
              <a:gdLst>
                <a:gd name="T0" fmla="*/ 56 w 114"/>
                <a:gd name="T1" fmla="*/ 118 h 118"/>
                <a:gd name="T2" fmla="*/ 67 w 114"/>
                <a:gd name="T3" fmla="*/ 116 h 118"/>
                <a:gd name="T4" fmla="*/ 78 w 114"/>
                <a:gd name="T5" fmla="*/ 113 h 118"/>
                <a:gd name="T6" fmla="*/ 88 w 114"/>
                <a:gd name="T7" fmla="*/ 108 h 118"/>
                <a:gd name="T8" fmla="*/ 97 w 114"/>
                <a:gd name="T9" fmla="*/ 100 h 118"/>
                <a:gd name="T10" fmla="*/ 105 w 114"/>
                <a:gd name="T11" fmla="*/ 90 h 118"/>
                <a:gd name="T12" fmla="*/ 110 w 114"/>
                <a:gd name="T13" fmla="*/ 81 h 118"/>
                <a:gd name="T14" fmla="*/ 113 w 114"/>
                <a:gd name="T15" fmla="*/ 69 h 118"/>
                <a:gd name="T16" fmla="*/ 114 w 114"/>
                <a:gd name="T17" fmla="*/ 58 h 118"/>
                <a:gd name="T18" fmla="*/ 113 w 114"/>
                <a:gd name="T19" fmla="*/ 47 h 118"/>
                <a:gd name="T20" fmla="*/ 110 w 114"/>
                <a:gd name="T21" fmla="*/ 35 h 118"/>
                <a:gd name="T22" fmla="*/ 105 w 114"/>
                <a:gd name="T23" fmla="*/ 26 h 118"/>
                <a:gd name="T24" fmla="*/ 97 w 114"/>
                <a:gd name="T25" fmla="*/ 16 h 118"/>
                <a:gd name="T26" fmla="*/ 88 w 114"/>
                <a:gd name="T27" fmla="*/ 10 h 118"/>
                <a:gd name="T28" fmla="*/ 78 w 114"/>
                <a:gd name="T29" fmla="*/ 5 h 118"/>
                <a:gd name="T30" fmla="*/ 67 w 114"/>
                <a:gd name="T31" fmla="*/ 2 h 118"/>
                <a:gd name="T32" fmla="*/ 56 w 114"/>
                <a:gd name="T33" fmla="*/ 0 h 118"/>
                <a:gd name="T34" fmla="*/ 45 w 114"/>
                <a:gd name="T35" fmla="*/ 2 h 118"/>
                <a:gd name="T36" fmla="*/ 34 w 114"/>
                <a:gd name="T37" fmla="*/ 5 h 118"/>
                <a:gd name="T38" fmla="*/ 25 w 114"/>
                <a:gd name="T39" fmla="*/ 10 h 118"/>
                <a:gd name="T40" fmla="*/ 17 w 114"/>
                <a:gd name="T41" fmla="*/ 16 h 118"/>
                <a:gd name="T42" fmla="*/ 9 w 114"/>
                <a:gd name="T43" fmla="*/ 26 h 118"/>
                <a:gd name="T44" fmla="*/ 5 w 114"/>
                <a:gd name="T45" fmla="*/ 35 h 118"/>
                <a:gd name="T46" fmla="*/ 2 w 114"/>
                <a:gd name="T47" fmla="*/ 47 h 118"/>
                <a:gd name="T48" fmla="*/ 0 w 114"/>
                <a:gd name="T49" fmla="*/ 58 h 118"/>
                <a:gd name="T50" fmla="*/ 2 w 114"/>
                <a:gd name="T51" fmla="*/ 69 h 118"/>
                <a:gd name="T52" fmla="*/ 5 w 114"/>
                <a:gd name="T53" fmla="*/ 81 h 118"/>
                <a:gd name="T54" fmla="*/ 9 w 114"/>
                <a:gd name="T55" fmla="*/ 90 h 118"/>
                <a:gd name="T56" fmla="*/ 17 w 114"/>
                <a:gd name="T57" fmla="*/ 100 h 118"/>
                <a:gd name="T58" fmla="*/ 25 w 114"/>
                <a:gd name="T59" fmla="*/ 108 h 118"/>
                <a:gd name="T60" fmla="*/ 34 w 114"/>
                <a:gd name="T61" fmla="*/ 113 h 118"/>
                <a:gd name="T62" fmla="*/ 45 w 114"/>
                <a:gd name="T63" fmla="*/ 116 h 118"/>
                <a:gd name="T64" fmla="*/ 56 w 114"/>
                <a:gd name="T65" fmla="*/ 118 h 11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4"/>
                <a:gd name="T100" fmla="*/ 0 h 118"/>
                <a:gd name="T101" fmla="*/ 114 w 114"/>
                <a:gd name="T102" fmla="*/ 118 h 11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4" h="118">
                  <a:moveTo>
                    <a:pt x="56" y="118"/>
                  </a:moveTo>
                  <a:lnTo>
                    <a:pt x="67" y="116"/>
                  </a:lnTo>
                  <a:lnTo>
                    <a:pt x="78" y="113"/>
                  </a:lnTo>
                  <a:lnTo>
                    <a:pt x="88" y="108"/>
                  </a:lnTo>
                  <a:lnTo>
                    <a:pt x="97" y="100"/>
                  </a:lnTo>
                  <a:lnTo>
                    <a:pt x="105" y="90"/>
                  </a:lnTo>
                  <a:lnTo>
                    <a:pt x="110" y="81"/>
                  </a:lnTo>
                  <a:lnTo>
                    <a:pt x="113" y="69"/>
                  </a:lnTo>
                  <a:lnTo>
                    <a:pt x="114" y="58"/>
                  </a:lnTo>
                  <a:lnTo>
                    <a:pt x="113" y="47"/>
                  </a:lnTo>
                  <a:lnTo>
                    <a:pt x="110" y="35"/>
                  </a:lnTo>
                  <a:lnTo>
                    <a:pt x="105" y="26"/>
                  </a:lnTo>
                  <a:lnTo>
                    <a:pt x="97" y="16"/>
                  </a:lnTo>
                  <a:lnTo>
                    <a:pt x="88" y="10"/>
                  </a:lnTo>
                  <a:lnTo>
                    <a:pt x="78" y="5"/>
                  </a:lnTo>
                  <a:lnTo>
                    <a:pt x="67" y="2"/>
                  </a:lnTo>
                  <a:lnTo>
                    <a:pt x="56" y="0"/>
                  </a:lnTo>
                  <a:lnTo>
                    <a:pt x="45" y="2"/>
                  </a:lnTo>
                  <a:lnTo>
                    <a:pt x="34" y="5"/>
                  </a:lnTo>
                  <a:lnTo>
                    <a:pt x="25" y="10"/>
                  </a:lnTo>
                  <a:lnTo>
                    <a:pt x="17" y="16"/>
                  </a:lnTo>
                  <a:lnTo>
                    <a:pt x="9" y="26"/>
                  </a:lnTo>
                  <a:lnTo>
                    <a:pt x="5" y="35"/>
                  </a:lnTo>
                  <a:lnTo>
                    <a:pt x="2" y="47"/>
                  </a:lnTo>
                  <a:lnTo>
                    <a:pt x="0" y="58"/>
                  </a:lnTo>
                  <a:lnTo>
                    <a:pt x="2" y="69"/>
                  </a:lnTo>
                  <a:lnTo>
                    <a:pt x="5" y="81"/>
                  </a:lnTo>
                  <a:lnTo>
                    <a:pt x="9" y="90"/>
                  </a:lnTo>
                  <a:lnTo>
                    <a:pt x="17" y="100"/>
                  </a:lnTo>
                  <a:lnTo>
                    <a:pt x="25" y="108"/>
                  </a:lnTo>
                  <a:lnTo>
                    <a:pt x="34" y="113"/>
                  </a:lnTo>
                  <a:lnTo>
                    <a:pt x="45" y="116"/>
                  </a:lnTo>
                  <a:lnTo>
                    <a:pt x="56" y="1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C" dirty="0"/>
            </a:p>
          </p:txBody>
        </p:sp>
        <p:sp>
          <p:nvSpPr>
            <p:cNvPr id="130" name="Freeform 124"/>
            <p:cNvSpPr>
              <a:spLocks/>
            </p:cNvSpPr>
            <p:nvPr/>
          </p:nvSpPr>
          <p:spPr bwMode="auto">
            <a:xfrm>
              <a:off x="2972" y="2059"/>
              <a:ext cx="114" cy="118"/>
            </a:xfrm>
            <a:custGeom>
              <a:avLst/>
              <a:gdLst>
                <a:gd name="T0" fmla="*/ 57 w 114"/>
                <a:gd name="T1" fmla="*/ 118 h 118"/>
                <a:gd name="T2" fmla="*/ 67 w 114"/>
                <a:gd name="T3" fmla="*/ 116 h 118"/>
                <a:gd name="T4" fmla="*/ 78 w 114"/>
                <a:gd name="T5" fmla="*/ 113 h 118"/>
                <a:gd name="T6" fmla="*/ 88 w 114"/>
                <a:gd name="T7" fmla="*/ 108 h 118"/>
                <a:gd name="T8" fmla="*/ 97 w 114"/>
                <a:gd name="T9" fmla="*/ 100 h 118"/>
                <a:gd name="T10" fmla="*/ 105 w 114"/>
                <a:gd name="T11" fmla="*/ 90 h 118"/>
                <a:gd name="T12" fmla="*/ 110 w 114"/>
                <a:gd name="T13" fmla="*/ 81 h 118"/>
                <a:gd name="T14" fmla="*/ 113 w 114"/>
                <a:gd name="T15" fmla="*/ 69 h 118"/>
                <a:gd name="T16" fmla="*/ 114 w 114"/>
                <a:gd name="T17" fmla="*/ 58 h 118"/>
                <a:gd name="T18" fmla="*/ 113 w 114"/>
                <a:gd name="T19" fmla="*/ 47 h 118"/>
                <a:gd name="T20" fmla="*/ 110 w 114"/>
                <a:gd name="T21" fmla="*/ 35 h 118"/>
                <a:gd name="T22" fmla="*/ 105 w 114"/>
                <a:gd name="T23" fmla="*/ 26 h 118"/>
                <a:gd name="T24" fmla="*/ 97 w 114"/>
                <a:gd name="T25" fmla="*/ 16 h 118"/>
                <a:gd name="T26" fmla="*/ 88 w 114"/>
                <a:gd name="T27" fmla="*/ 10 h 118"/>
                <a:gd name="T28" fmla="*/ 78 w 114"/>
                <a:gd name="T29" fmla="*/ 5 h 118"/>
                <a:gd name="T30" fmla="*/ 67 w 114"/>
                <a:gd name="T31" fmla="*/ 2 h 118"/>
                <a:gd name="T32" fmla="*/ 57 w 114"/>
                <a:gd name="T33" fmla="*/ 0 h 118"/>
                <a:gd name="T34" fmla="*/ 46 w 114"/>
                <a:gd name="T35" fmla="*/ 2 h 118"/>
                <a:gd name="T36" fmla="*/ 35 w 114"/>
                <a:gd name="T37" fmla="*/ 5 h 118"/>
                <a:gd name="T38" fmla="*/ 25 w 114"/>
                <a:gd name="T39" fmla="*/ 10 h 118"/>
                <a:gd name="T40" fmla="*/ 17 w 114"/>
                <a:gd name="T41" fmla="*/ 16 h 118"/>
                <a:gd name="T42" fmla="*/ 10 w 114"/>
                <a:gd name="T43" fmla="*/ 26 h 118"/>
                <a:gd name="T44" fmla="*/ 5 w 114"/>
                <a:gd name="T45" fmla="*/ 35 h 118"/>
                <a:gd name="T46" fmla="*/ 2 w 114"/>
                <a:gd name="T47" fmla="*/ 47 h 118"/>
                <a:gd name="T48" fmla="*/ 0 w 114"/>
                <a:gd name="T49" fmla="*/ 58 h 118"/>
                <a:gd name="T50" fmla="*/ 2 w 114"/>
                <a:gd name="T51" fmla="*/ 69 h 118"/>
                <a:gd name="T52" fmla="*/ 5 w 114"/>
                <a:gd name="T53" fmla="*/ 81 h 118"/>
                <a:gd name="T54" fmla="*/ 10 w 114"/>
                <a:gd name="T55" fmla="*/ 90 h 118"/>
                <a:gd name="T56" fmla="*/ 17 w 114"/>
                <a:gd name="T57" fmla="*/ 100 h 118"/>
                <a:gd name="T58" fmla="*/ 25 w 114"/>
                <a:gd name="T59" fmla="*/ 108 h 118"/>
                <a:gd name="T60" fmla="*/ 35 w 114"/>
                <a:gd name="T61" fmla="*/ 113 h 118"/>
                <a:gd name="T62" fmla="*/ 46 w 114"/>
                <a:gd name="T63" fmla="*/ 116 h 118"/>
                <a:gd name="T64" fmla="*/ 57 w 114"/>
                <a:gd name="T65" fmla="*/ 118 h 11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4"/>
                <a:gd name="T100" fmla="*/ 0 h 118"/>
                <a:gd name="T101" fmla="*/ 114 w 114"/>
                <a:gd name="T102" fmla="*/ 118 h 11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4" h="118">
                  <a:moveTo>
                    <a:pt x="57" y="118"/>
                  </a:moveTo>
                  <a:lnTo>
                    <a:pt x="67" y="116"/>
                  </a:lnTo>
                  <a:lnTo>
                    <a:pt x="78" y="113"/>
                  </a:lnTo>
                  <a:lnTo>
                    <a:pt x="88" y="108"/>
                  </a:lnTo>
                  <a:lnTo>
                    <a:pt x="97" y="100"/>
                  </a:lnTo>
                  <a:lnTo>
                    <a:pt x="105" y="90"/>
                  </a:lnTo>
                  <a:lnTo>
                    <a:pt x="110" y="81"/>
                  </a:lnTo>
                  <a:lnTo>
                    <a:pt x="113" y="69"/>
                  </a:lnTo>
                  <a:lnTo>
                    <a:pt x="114" y="58"/>
                  </a:lnTo>
                  <a:lnTo>
                    <a:pt x="113" y="47"/>
                  </a:lnTo>
                  <a:lnTo>
                    <a:pt x="110" y="35"/>
                  </a:lnTo>
                  <a:lnTo>
                    <a:pt x="105" y="26"/>
                  </a:lnTo>
                  <a:lnTo>
                    <a:pt x="97" y="16"/>
                  </a:lnTo>
                  <a:lnTo>
                    <a:pt x="88" y="10"/>
                  </a:lnTo>
                  <a:lnTo>
                    <a:pt x="78" y="5"/>
                  </a:lnTo>
                  <a:lnTo>
                    <a:pt x="67" y="2"/>
                  </a:lnTo>
                  <a:lnTo>
                    <a:pt x="57" y="0"/>
                  </a:lnTo>
                  <a:lnTo>
                    <a:pt x="46" y="2"/>
                  </a:lnTo>
                  <a:lnTo>
                    <a:pt x="35" y="5"/>
                  </a:lnTo>
                  <a:lnTo>
                    <a:pt x="25" y="10"/>
                  </a:lnTo>
                  <a:lnTo>
                    <a:pt x="17" y="16"/>
                  </a:lnTo>
                  <a:lnTo>
                    <a:pt x="10" y="26"/>
                  </a:lnTo>
                  <a:lnTo>
                    <a:pt x="5" y="35"/>
                  </a:lnTo>
                  <a:lnTo>
                    <a:pt x="2" y="47"/>
                  </a:lnTo>
                  <a:lnTo>
                    <a:pt x="0" y="58"/>
                  </a:lnTo>
                  <a:lnTo>
                    <a:pt x="2" y="69"/>
                  </a:lnTo>
                  <a:lnTo>
                    <a:pt x="5" y="81"/>
                  </a:lnTo>
                  <a:lnTo>
                    <a:pt x="10" y="90"/>
                  </a:lnTo>
                  <a:lnTo>
                    <a:pt x="17" y="100"/>
                  </a:lnTo>
                  <a:lnTo>
                    <a:pt x="25" y="108"/>
                  </a:lnTo>
                  <a:lnTo>
                    <a:pt x="35" y="113"/>
                  </a:lnTo>
                  <a:lnTo>
                    <a:pt x="46" y="116"/>
                  </a:lnTo>
                  <a:lnTo>
                    <a:pt x="57" y="1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C" dirty="0"/>
            </a:p>
          </p:txBody>
        </p:sp>
        <p:sp>
          <p:nvSpPr>
            <p:cNvPr id="131" name="Freeform 125"/>
            <p:cNvSpPr>
              <a:spLocks/>
            </p:cNvSpPr>
            <p:nvPr/>
          </p:nvSpPr>
          <p:spPr bwMode="auto">
            <a:xfrm>
              <a:off x="2599" y="2046"/>
              <a:ext cx="430" cy="118"/>
            </a:xfrm>
            <a:custGeom>
              <a:avLst/>
              <a:gdLst>
                <a:gd name="T0" fmla="*/ 430 w 430"/>
                <a:gd name="T1" fmla="*/ 110 h 118"/>
                <a:gd name="T2" fmla="*/ 425 w 430"/>
                <a:gd name="T3" fmla="*/ 87 h 118"/>
                <a:gd name="T4" fmla="*/ 412 w 430"/>
                <a:gd name="T5" fmla="*/ 68 h 118"/>
                <a:gd name="T6" fmla="*/ 394 w 430"/>
                <a:gd name="T7" fmla="*/ 48 h 118"/>
                <a:gd name="T8" fmla="*/ 367 w 430"/>
                <a:gd name="T9" fmla="*/ 32 h 118"/>
                <a:gd name="T10" fmla="*/ 336 w 430"/>
                <a:gd name="T11" fmla="*/ 19 h 118"/>
                <a:gd name="T12" fmla="*/ 298 w 430"/>
                <a:gd name="T13" fmla="*/ 8 h 118"/>
                <a:gd name="T14" fmla="*/ 259 w 430"/>
                <a:gd name="T15" fmla="*/ 2 h 118"/>
                <a:gd name="T16" fmla="*/ 215 w 430"/>
                <a:gd name="T17" fmla="*/ 0 h 118"/>
                <a:gd name="T18" fmla="*/ 172 w 430"/>
                <a:gd name="T19" fmla="*/ 2 h 118"/>
                <a:gd name="T20" fmla="*/ 131 w 430"/>
                <a:gd name="T21" fmla="*/ 8 h 118"/>
                <a:gd name="T22" fmla="*/ 95 w 430"/>
                <a:gd name="T23" fmla="*/ 19 h 118"/>
                <a:gd name="T24" fmla="*/ 64 w 430"/>
                <a:gd name="T25" fmla="*/ 32 h 118"/>
                <a:gd name="T26" fmla="*/ 37 w 430"/>
                <a:gd name="T27" fmla="*/ 48 h 118"/>
                <a:gd name="T28" fmla="*/ 17 w 430"/>
                <a:gd name="T29" fmla="*/ 68 h 118"/>
                <a:gd name="T30" fmla="*/ 4 w 430"/>
                <a:gd name="T31" fmla="*/ 87 h 118"/>
                <a:gd name="T32" fmla="*/ 0 w 430"/>
                <a:gd name="T33" fmla="*/ 110 h 118"/>
                <a:gd name="T34" fmla="*/ 1 w 430"/>
                <a:gd name="T35" fmla="*/ 113 h 118"/>
                <a:gd name="T36" fmla="*/ 6 w 430"/>
                <a:gd name="T37" fmla="*/ 116 h 118"/>
                <a:gd name="T38" fmla="*/ 12 w 430"/>
                <a:gd name="T39" fmla="*/ 116 h 118"/>
                <a:gd name="T40" fmla="*/ 23 w 430"/>
                <a:gd name="T41" fmla="*/ 107 h 118"/>
                <a:gd name="T42" fmla="*/ 25 w 430"/>
                <a:gd name="T43" fmla="*/ 103 h 118"/>
                <a:gd name="T44" fmla="*/ 40 w 430"/>
                <a:gd name="T45" fmla="*/ 91 h 118"/>
                <a:gd name="T46" fmla="*/ 57 w 430"/>
                <a:gd name="T47" fmla="*/ 81 h 118"/>
                <a:gd name="T48" fmla="*/ 79 w 430"/>
                <a:gd name="T49" fmla="*/ 70 h 118"/>
                <a:gd name="T50" fmla="*/ 103 w 430"/>
                <a:gd name="T51" fmla="*/ 61 h 118"/>
                <a:gd name="T52" fmla="*/ 128 w 430"/>
                <a:gd name="T53" fmla="*/ 55 h 118"/>
                <a:gd name="T54" fmla="*/ 156 w 430"/>
                <a:gd name="T55" fmla="*/ 50 h 118"/>
                <a:gd name="T56" fmla="*/ 184 w 430"/>
                <a:gd name="T57" fmla="*/ 47 h 118"/>
                <a:gd name="T58" fmla="*/ 215 w 430"/>
                <a:gd name="T59" fmla="*/ 45 h 118"/>
                <a:gd name="T60" fmla="*/ 247 w 430"/>
                <a:gd name="T61" fmla="*/ 47 h 118"/>
                <a:gd name="T62" fmla="*/ 276 w 430"/>
                <a:gd name="T63" fmla="*/ 50 h 118"/>
                <a:gd name="T64" fmla="*/ 303 w 430"/>
                <a:gd name="T65" fmla="*/ 55 h 118"/>
                <a:gd name="T66" fmla="*/ 329 w 430"/>
                <a:gd name="T67" fmla="*/ 61 h 118"/>
                <a:gd name="T68" fmla="*/ 353 w 430"/>
                <a:gd name="T69" fmla="*/ 71 h 118"/>
                <a:gd name="T70" fmla="*/ 373 w 430"/>
                <a:gd name="T71" fmla="*/ 81 h 118"/>
                <a:gd name="T72" fmla="*/ 390 w 430"/>
                <a:gd name="T73" fmla="*/ 92 h 118"/>
                <a:gd name="T74" fmla="*/ 406 w 430"/>
                <a:gd name="T75" fmla="*/ 105 h 118"/>
                <a:gd name="T76" fmla="*/ 409 w 430"/>
                <a:gd name="T77" fmla="*/ 108 h 118"/>
                <a:gd name="T78" fmla="*/ 415 w 430"/>
                <a:gd name="T79" fmla="*/ 115 h 118"/>
                <a:gd name="T80" fmla="*/ 423 w 430"/>
                <a:gd name="T81" fmla="*/ 118 h 118"/>
                <a:gd name="T82" fmla="*/ 430 w 430"/>
                <a:gd name="T83" fmla="*/ 110 h 11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30"/>
                <a:gd name="T127" fmla="*/ 0 h 118"/>
                <a:gd name="T128" fmla="*/ 430 w 430"/>
                <a:gd name="T129" fmla="*/ 118 h 11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30" h="118">
                  <a:moveTo>
                    <a:pt x="430" y="110"/>
                  </a:moveTo>
                  <a:lnTo>
                    <a:pt x="425" y="87"/>
                  </a:lnTo>
                  <a:lnTo>
                    <a:pt x="412" y="68"/>
                  </a:lnTo>
                  <a:lnTo>
                    <a:pt x="394" y="48"/>
                  </a:lnTo>
                  <a:lnTo>
                    <a:pt x="367" y="32"/>
                  </a:lnTo>
                  <a:lnTo>
                    <a:pt x="336" y="19"/>
                  </a:lnTo>
                  <a:lnTo>
                    <a:pt x="298" y="8"/>
                  </a:lnTo>
                  <a:lnTo>
                    <a:pt x="259" y="2"/>
                  </a:lnTo>
                  <a:lnTo>
                    <a:pt x="215" y="0"/>
                  </a:lnTo>
                  <a:lnTo>
                    <a:pt x="172" y="2"/>
                  </a:lnTo>
                  <a:lnTo>
                    <a:pt x="131" y="8"/>
                  </a:lnTo>
                  <a:lnTo>
                    <a:pt x="95" y="19"/>
                  </a:lnTo>
                  <a:lnTo>
                    <a:pt x="64" y="32"/>
                  </a:lnTo>
                  <a:lnTo>
                    <a:pt x="37" y="48"/>
                  </a:lnTo>
                  <a:lnTo>
                    <a:pt x="17" y="68"/>
                  </a:lnTo>
                  <a:lnTo>
                    <a:pt x="4" y="87"/>
                  </a:lnTo>
                  <a:lnTo>
                    <a:pt x="0" y="110"/>
                  </a:lnTo>
                  <a:lnTo>
                    <a:pt x="1" y="113"/>
                  </a:lnTo>
                  <a:lnTo>
                    <a:pt x="6" y="116"/>
                  </a:lnTo>
                  <a:lnTo>
                    <a:pt x="12" y="116"/>
                  </a:lnTo>
                  <a:lnTo>
                    <a:pt x="23" y="107"/>
                  </a:lnTo>
                  <a:lnTo>
                    <a:pt x="25" y="103"/>
                  </a:lnTo>
                  <a:lnTo>
                    <a:pt x="40" y="91"/>
                  </a:lnTo>
                  <a:lnTo>
                    <a:pt x="57" y="81"/>
                  </a:lnTo>
                  <a:lnTo>
                    <a:pt x="79" y="70"/>
                  </a:lnTo>
                  <a:lnTo>
                    <a:pt x="103" y="61"/>
                  </a:lnTo>
                  <a:lnTo>
                    <a:pt x="128" y="55"/>
                  </a:lnTo>
                  <a:lnTo>
                    <a:pt x="156" y="50"/>
                  </a:lnTo>
                  <a:lnTo>
                    <a:pt x="184" y="47"/>
                  </a:lnTo>
                  <a:lnTo>
                    <a:pt x="215" y="45"/>
                  </a:lnTo>
                  <a:lnTo>
                    <a:pt x="247" y="47"/>
                  </a:lnTo>
                  <a:lnTo>
                    <a:pt x="276" y="50"/>
                  </a:lnTo>
                  <a:lnTo>
                    <a:pt x="303" y="55"/>
                  </a:lnTo>
                  <a:lnTo>
                    <a:pt x="329" y="61"/>
                  </a:lnTo>
                  <a:lnTo>
                    <a:pt x="353" y="71"/>
                  </a:lnTo>
                  <a:lnTo>
                    <a:pt x="373" y="81"/>
                  </a:lnTo>
                  <a:lnTo>
                    <a:pt x="390" y="92"/>
                  </a:lnTo>
                  <a:lnTo>
                    <a:pt x="406" y="105"/>
                  </a:lnTo>
                  <a:lnTo>
                    <a:pt x="409" y="108"/>
                  </a:lnTo>
                  <a:lnTo>
                    <a:pt x="415" y="115"/>
                  </a:lnTo>
                  <a:lnTo>
                    <a:pt x="423" y="118"/>
                  </a:lnTo>
                  <a:lnTo>
                    <a:pt x="430" y="110"/>
                  </a:lnTo>
                  <a:close/>
                </a:path>
              </a:pathLst>
            </a:custGeom>
            <a:solidFill>
              <a:srgbClr val="BFCCD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C" dirty="0"/>
            </a:p>
          </p:txBody>
        </p:sp>
        <p:sp>
          <p:nvSpPr>
            <p:cNvPr id="132" name="Freeform 126"/>
            <p:cNvSpPr>
              <a:spLocks/>
            </p:cNvSpPr>
            <p:nvPr/>
          </p:nvSpPr>
          <p:spPr bwMode="auto">
            <a:xfrm>
              <a:off x="2814" y="2040"/>
              <a:ext cx="221" cy="116"/>
            </a:xfrm>
            <a:custGeom>
              <a:avLst/>
              <a:gdLst>
                <a:gd name="T0" fmla="*/ 0 w 221"/>
                <a:gd name="T1" fmla="*/ 12 h 116"/>
                <a:gd name="T2" fmla="*/ 0 w 221"/>
                <a:gd name="T3" fmla="*/ 12 h 116"/>
                <a:gd name="T4" fmla="*/ 44 w 221"/>
                <a:gd name="T5" fmla="*/ 12 h 116"/>
                <a:gd name="T6" fmla="*/ 83 w 221"/>
                <a:gd name="T7" fmla="*/ 19 h 116"/>
                <a:gd name="T8" fmla="*/ 119 w 221"/>
                <a:gd name="T9" fmla="*/ 30 h 116"/>
                <a:gd name="T10" fmla="*/ 150 w 221"/>
                <a:gd name="T11" fmla="*/ 43 h 116"/>
                <a:gd name="T12" fmla="*/ 175 w 221"/>
                <a:gd name="T13" fmla="*/ 59 h 116"/>
                <a:gd name="T14" fmla="*/ 193 w 221"/>
                <a:gd name="T15" fmla="*/ 77 h 116"/>
                <a:gd name="T16" fmla="*/ 205 w 221"/>
                <a:gd name="T17" fmla="*/ 95 h 116"/>
                <a:gd name="T18" fmla="*/ 208 w 221"/>
                <a:gd name="T19" fmla="*/ 116 h 116"/>
                <a:gd name="T20" fmla="*/ 221 w 221"/>
                <a:gd name="T21" fmla="*/ 116 h 116"/>
                <a:gd name="T22" fmla="*/ 215 w 221"/>
                <a:gd name="T23" fmla="*/ 92 h 116"/>
                <a:gd name="T24" fmla="*/ 202 w 221"/>
                <a:gd name="T25" fmla="*/ 71 h 116"/>
                <a:gd name="T26" fmla="*/ 182 w 221"/>
                <a:gd name="T27" fmla="*/ 50 h 116"/>
                <a:gd name="T28" fmla="*/ 154 w 221"/>
                <a:gd name="T29" fmla="*/ 33 h 116"/>
                <a:gd name="T30" fmla="*/ 122 w 221"/>
                <a:gd name="T31" fmla="*/ 21 h 116"/>
                <a:gd name="T32" fmla="*/ 83 w 221"/>
                <a:gd name="T33" fmla="*/ 9 h 116"/>
                <a:gd name="T34" fmla="*/ 44 w 221"/>
                <a:gd name="T35" fmla="*/ 3 h 116"/>
                <a:gd name="T36" fmla="*/ 0 w 221"/>
                <a:gd name="T37" fmla="*/ 0 h 116"/>
                <a:gd name="T38" fmla="*/ 0 w 221"/>
                <a:gd name="T39" fmla="*/ 0 h 116"/>
                <a:gd name="T40" fmla="*/ 0 w 221"/>
                <a:gd name="T41" fmla="*/ 12 h 11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21"/>
                <a:gd name="T64" fmla="*/ 0 h 116"/>
                <a:gd name="T65" fmla="*/ 221 w 221"/>
                <a:gd name="T66" fmla="*/ 116 h 11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21" h="116">
                  <a:moveTo>
                    <a:pt x="0" y="12"/>
                  </a:moveTo>
                  <a:lnTo>
                    <a:pt x="0" y="12"/>
                  </a:lnTo>
                  <a:lnTo>
                    <a:pt x="44" y="12"/>
                  </a:lnTo>
                  <a:lnTo>
                    <a:pt x="83" y="19"/>
                  </a:lnTo>
                  <a:lnTo>
                    <a:pt x="119" y="30"/>
                  </a:lnTo>
                  <a:lnTo>
                    <a:pt x="150" y="43"/>
                  </a:lnTo>
                  <a:lnTo>
                    <a:pt x="175" y="59"/>
                  </a:lnTo>
                  <a:lnTo>
                    <a:pt x="193" y="77"/>
                  </a:lnTo>
                  <a:lnTo>
                    <a:pt x="205" y="95"/>
                  </a:lnTo>
                  <a:lnTo>
                    <a:pt x="208" y="116"/>
                  </a:lnTo>
                  <a:lnTo>
                    <a:pt x="221" y="116"/>
                  </a:lnTo>
                  <a:lnTo>
                    <a:pt x="215" y="92"/>
                  </a:lnTo>
                  <a:lnTo>
                    <a:pt x="202" y="71"/>
                  </a:lnTo>
                  <a:lnTo>
                    <a:pt x="182" y="50"/>
                  </a:lnTo>
                  <a:lnTo>
                    <a:pt x="154" y="33"/>
                  </a:lnTo>
                  <a:lnTo>
                    <a:pt x="122" y="21"/>
                  </a:lnTo>
                  <a:lnTo>
                    <a:pt x="83" y="9"/>
                  </a:lnTo>
                  <a:lnTo>
                    <a:pt x="44" y="3"/>
                  </a:lnTo>
                  <a:lnTo>
                    <a:pt x="0" y="0"/>
                  </a:lnTo>
                  <a:lnTo>
                    <a:pt x="0"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C" dirty="0"/>
            </a:p>
          </p:txBody>
        </p:sp>
        <p:sp>
          <p:nvSpPr>
            <p:cNvPr id="133" name="Freeform 127"/>
            <p:cNvSpPr>
              <a:spLocks/>
            </p:cNvSpPr>
            <p:nvPr/>
          </p:nvSpPr>
          <p:spPr bwMode="auto">
            <a:xfrm>
              <a:off x="2592" y="2040"/>
              <a:ext cx="222" cy="118"/>
            </a:xfrm>
            <a:custGeom>
              <a:avLst/>
              <a:gdLst>
                <a:gd name="T0" fmla="*/ 11 w 222"/>
                <a:gd name="T1" fmla="*/ 114 h 118"/>
                <a:gd name="T2" fmla="*/ 13 w 222"/>
                <a:gd name="T3" fmla="*/ 116 h 118"/>
                <a:gd name="T4" fmla="*/ 16 w 222"/>
                <a:gd name="T5" fmla="*/ 95 h 118"/>
                <a:gd name="T6" fmla="*/ 28 w 222"/>
                <a:gd name="T7" fmla="*/ 77 h 118"/>
                <a:gd name="T8" fmla="*/ 47 w 222"/>
                <a:gd name="T9" fmla="*/ 59 h 118"/>
                <a:gd name="T10" fmla="*/ 72 w 222"/>
                <a:gd name="T11" fmla="*/ 43 h 118"/>
                <a:gd name="T12" fmla="*/ 104 w 222"/>
                <a:gd name="T13" fmla="*/ 30 h 118"/>
                <a:gd name="T14" fmla="*/ 138 w 222"/>
                <a:gd name="T15" fmla="*/ 19 h 118"/>
                <a:gd name="T16" fmla="*/ 179 w 222"/>
                <a:gd name="T17" fmla="*/ 12 h 118"/>
                <a:gd name="T18" fmla="*/ 222 w 222"/>
                <a:gd name="T19" fmla="*/ 12 h 118"/>
                <a:gd name="T20" fmla="*/ 222 w 222"/>
                <a:gd name="T21" fmla="*/ 0 h 118"/>
                <a:gd name="T22" fmla="*/ 179 w 222"/>
                <a:gd name="T23" fmla="*/ 3 h 118"/>
                <a:gd name="T24" fmla="*/ 138 w 222"/>
                <a:gd name="T25" fmla="*/ 9 h 118"/>
                <a:gd name="T26" fmla="*/ 100 w 222"/>
                <a:gd name="T27" fmla="*/ 21 h 118"/>
                <a:gd name="T28" fmla="*/ 69 w 222"/>
                <a:gd name="T29" fmla="*/ 33 h 118"/>
                <a:gd name="T30" fmla="*/ 41 w 222"/>
                <a:gd name="T31" fmla="*/ 50 h 118"/>
                <a:gd name="T32" fmla="*/ 19 w 222"/>
                <a:gd name="T33" fmla="*/ 71 h 118"/>
                <a:gd name="T34" fmla="*/ 7 w 222"/>
                <a:gd name="T35" fmla="*/ 92 h 118"/>
                <a:gd name="T36" fmla="*/ 0 w 222"/>
                <a:gd name="T37" fmla="*/ 116 h 118"/>
                <a:gd name="T38" fmla="*/ 2 w 222"/>
                <a:gd name="T39" fmla="*/ 118 h 118"/>
                <a:gd name="T40" fmla="*/ 11 w 222"/>
                <a:gd name="T41" fmla="*/ 114 h 11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22"/>
                <a:gd name="T64" fmla="*/ 0 h 118"/>
                <a:gd name="T65" fmla="*/ 222 w 222"/>
                <a:gd name="T66" fmla="*/ 118 h 11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22" h="118">
                  <a:moveTo>
                    <a:pt x="11" y="114"/>
                  </a:moveTo>
                  <a:lnTo>
                    <a:pt x="13" y="116"/>
                  </a:lnTo>
                  <a:lnTo>
                    <a:pt x="16" y="95"/>
                  </a:lnTo>
                  <a:lnTo>
                    <a:pt x="28" y="77"/>
                  </a:lnTo>
                  <a:lnTo>
                    <a:pt x="47" y="59"/>
                  </a:lnTo>
                  <a:lnTo>
                    <a:pt x="72" y="43"/>
                  </a:lnTo>
                  <a:lnTo>
                    <a:pt x="104" y="30"/>
                  </a:lnTo>
                  <a:lnTo>
                    <a:pt x="138" y="19"/>
                  </a:lnTo>
                  <a:lnTo>
                    <a:pt x="179" y="12"/>
                  </a:lnTo>
                  <a:lnTo>
                    <a:pt x="222" y="12"/>
                  </a:lnTo>
                  <a:lnTo>
                    <a:pt x="222" y="0"/>
                  </a:lnTo>
                  <a:lnTo>
                    <a:pt x="179" y="3"/>
                  </a:lnTo>
                  <a:lnTo>
                    <a:pt x="138" y="9"/>
                  </a:lnTo>
                  <a:lnTo>
                    <a:pt x="100" y="21"/>
                  </a:lnTo>
                  <a:lnTo>
                    <a:pt x="69" y="33"/>
                  </a:lnTo>
                  <a:lnTo>
                    <a:pt x="41" y="50"/>
                  </a:lnTo>
                  <a:lnTo>
                    <a:pt x="19" y="71"/>
                  </a:lnTo>
                  <a:lnTo>
                    <a:pt x="7" y="92"/>
                  </a:lnTo>
                  <a:lnTo>
                    <a:pt x="0" y="116"/>
                  </a:lnTo>
                  <a:lnTo>
                    <a:pt x="2" y="118"/>
                  </a:lnTo>
                  <a:lnTo>
                    <a:pt x="11" y="1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C" dirty="0"/>
            </a:p>
          </p:txBody>
        </p:sp>
        <p:sp>
          <p:nvSpPr>
            <p:cNvPr id="134" name="Freeform 128"/>
            <p:cNvSpPr>
              <a:spLocks/>
            </p:cNvSpPr>
            <p:nvPr/>
          </p:nvSpPr>
          <p:spPr bwMode="auto">
            <a:xfrm>
              <a:off x="2594" y="2149"/>
              <a:ext cx="33" cy="18"/>
            </a:xfrm>
            <a:custGeom>
              <a:avLst/>
              <a:gdLst>
                <a:gd name="T0" fmla="*/ 23 w 33"/>
                <a:gd name="T1" fmla="*/ 2 h 18"/>
                <a:gd name="T2" fmla="*/ 23 w 33"/>
                <a:gd name="T3" fmla="*/ 0 h 18"/>
                <a:gd name="T4" fmla="*/ 16 w 33"/>
                <a:gd name="T5" fmla="*/ 9 h 18"/>
                <a:gd name="T6" fmla="*/ 12 w 33"/>
                <a:gd name="T7" fmla="*/ 9 h 18"/>
                <a:gd name="T8" fmla="*/ 9 w 33"/>
                <a:gd name="T9" fmla="*/ 7 h 18"/>
                <a:gd name="T10" fmla="*/ 9 w 33"/>
                <a:gd name="T11" fmla="*/ 5 h 18"/>
                <a:gd name="T12" fmla="*/ 0 w 33"/>
                <a:gd name="T13" fmla="*/ 9 h 18"/>
                <a:gd name="T14" fmla="*/ 3 w 33"/>
                <a:gd name="T15" fmla="*/ 13 h 18"/>
                <a:gd name="T16" fmla="*/ 9 w 33"/>
                <a:gd name="T17" fmla="*/ 18 h 18"/>
                <a:gd name="T18" fmla="*/ 19 w 33"/>
                <a:gd name="T19" fmla="*/ 18 h 18"/>
                <a:gd name="T20" fmla="*/ 33 w 33"/>
                <a:gd name="T21" fmla="*/ 7 h 18"/>
                <a:gd name="T22" fmla="*/ 33 w 33"/>
                <a:gd name="T23" fmla="*/ 5 h 18"/>
                <a:gd name="T24" fmla="*/ 33 w 33"/>
                <a:gd name="T25" fmla="*/ 7 h 18"/>
                <a:gd name="T26" fmla="*/ 33 w 33"/>
                <a:gd name="T27" fmla="*/ 7 h 18"/>
                <a:gd name="T28" fmla="*/ 33 w 33"/>
                <a:gd name="T29" fmla="*/ 5 h 18"/>
                <a:gd name="T30" fmla="*/ 23 w 33"/>
                <a:gd name="T31" fmla="*/ 2 h 1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3"/>
                <a:gd name="T49" fmla="*/ 0 h 18"/>
                <a:gd name="T50" fmla="*/ 33 w 33"/>
                <a:gd name="T51" fmla="*/ 18 h 1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3" h="18">
                  <a:moveTo>
                    <a:pt x="23" y="2"/>
                  </a:moveTo>
                  <a:lnTo>
                    <a:pt x="23" y="0"/>
                  </a:lnTo>
                  <a:lnTo>
                    <a:pt x="16" y="9"/>
                  </a:lnTo>
                  <a:lnTo>
                    <a:pt x="12" y="9"/>
                  </a:lnTo>
                  <a:lnTo>
                    <a:pt x="9" y="7"/>
                  </a:lnTo>
                  <a:lnTo>
                    <a:pt x="9" y="5"/>
                  </a:lnTo>
                  <a:lnTo>
                    <a:pt x="0" y="9"/>
                  </a:lnTo>
                  <a:lnTo>
                    <a:pt x="3" y="13"/>
                  </a:lnTo>
                  <a:lnTo>
                    <a:pt x="9" y="18"/>
                  </a:lnTo>
                  <a:lnTo>
                    <a:pt x="19" y="18"/>
                  </a:lnTo>
                  <a:lnTo>
                    <a:pt x="33" y="7"/>
                  </a:lnTo>
                  <a:lnTo>
                    <a:pt x="33" y="5"/>
                  </a:lnTo>
                  <a:lnTo>
                    <a:pt x="33" y="7"/>
                  </a:lnTo>
                  <a:lnTo>
                    <a:pt x="33" y="5"/>
                  </a:lnTo>
                  <a:lnTo>
                    <a:pt x="23"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C" dirty="0"/>
            </a:p>
          </p:txBody>
        </p:sp>
        <p:sp>
          <p:nvSpPr>
            <p:cNvPr id="135" name="Freeform 129"/>
            <p:cNvSpPr>
              <a:spLocks/>
            </p:cNvSpPr>
            <p:nvPr/>
          </p:nvSpPr>
          <p:spPr bwMode="auto">
            <a:xfrm>
              <a:off x="2617" y="2146"/>
              <a:ext cx="11" cy="8"/>
            </a:xfrm>
            <a:custGeom>
              <a:avLst/>
              <a:gdLst>
                <a:gd name="T0" fmla="*/ 3 w 11"/>
                <a:gd name="T1" fmla="*/ 0 h 8"/>
                <a:gd name="T2" fmla="*/ 2 w 11"/>
                <a:gd name="T3" fmla="*/ 2 h 8"/>
                <a:gd name="T4" fmla="*/ 0 w 11"/>
                <a:gd name="T5" fmla="*/ 5 h 8"/>
                <a:gd name="T6" fmla="*/ 10 w 11"/>
                <a:gd name="T7" fmla="*/ 8 h 8"/>
                <a:gd name="T8" fmla="*/ 11 w 11"/>
                <a:gd name="T9" fmla="*/ 5 h 8"/>
                <a:gd name="T10" fmla="*/ 10 w 11"/>
                <a:gd name="T11" fmla="*/ 7 h 8"/>
                <a:gd name="T12" fmla="*/ 3 w 11"/>
                <a:gd name="T13" fmla="*/ 0 h 8"/>
                <a:gd name="T14" fmla="*/ 2 w 11"/>
                <a:gd name="T15" fmla="*/ 0 h 8"/>
                <a:gd name="T16" fmla="*/ 2 w 11"/>
                <a:gd name="T17" fmla="*/ 2 h 8"/>
                <a:gd name="T18" fmla="*/ 3 w 11"/>
                <a:gd name="T19" fmla="*/ 0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
                <a:gd name="T31" fmla="*/ 0 h 8"/>
                <a:gd name="T32" fmla="*/ 11 w 11"/>
                <a:gd name="T33" fmla="*/ 8 h 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 h="8">
                  <a:moveTo>
                    <a:pt x="3" y="0"/>
                  </a:moveTo>
                  <a:lnTo>
                    <a:pt x="2" y="2"/>
                  </a:lnTo>
                  <a:lnTo>
                    <a:pt x="0" y="5"/>
                  </a:lnTo>
                  <a:lnTo>
                    <a:pt x="10" y="8"/>
                  </a:lnTo>
                  <a:lnTo>
                    <a:pt x="11" y="5"/>
                  </a:lnTo>
                  <a:lnTo>
                    <a:pt x="10" y="7"/>
                  </a:lnTo>
                  <a:lnTo>
                    <a:pt x="3" y="0"/>
                  </a:lnTo>
                  <a:lnTo>
                    <a:pt x="2" y="0"/>
                  </a:lnTo>
                  <a:lnTo>
                    <a:pt x="2" y="2"/>
                  </a:lnTo>
                  <a:lnTo>
                    <a:pt x="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C" dirty="0"/>
            </a:p>
          </p:txBody>
        </p:sp>
        <p:sp>
          <p:nvSpPr>
            <p:cNvPr id="136" name="Freeform 130"/>
            <p:cNvSpPr>
              <a:spLocks/>
            </p:cNvSpPr>
            <p:nvPr/>
          </p:nvSpPr>
          <p:spPr bwMode="auto">
            <a:xfrm>
              <a:off x="2620" y="2085"/>
              <a:ext cx="194" cy="68"/>
            </a:xfrm>
            <a:custGeom>
              <a:avLst/>
              <a:gdLst>
                <a:gd name="T0" fmla="*/ 194 w 194"/>
                <a:gd name="T1" fmla="*/ 0 h 68"/>
                <a:gd name="T2" fmla="*/ 194 w 194"/>
                <a:gd name="T3" fmla="*/ 0 h 68"/>
                <a:gd name="T4" fmla="*/ 163 w 194"/>
                <a:gd name="T5" fmla="*/ 3 h 68"/>
                <a:gd name="T6" fmla="*/ 135 w 194"/>
                <a:gd name="T7" fmla="*/ 6 h 68"/>
                <a:gd name="T8" fmla="*/ 107 w 194"/>
                <a:gd name="T9" fmla="*/ 11 h 68"/>
                <a:gd name="T10" fmla="*/ 80 w 194"/>
                <a:gd name="T11" fmla="*/ 18 h 68"/>
                <a:gd name="T12" fmla="*/ 57 w 194"/>
                <a:gd name="T13" fmla="*/ 26 h 68"/>
                <a:gd name="T14" fmla="*/ 35 w 194"/>
                <a:gd name="T15" fmla="*/ 37 h 68"/>
                <a:gd name="T16" fmla="*/ 16 w 194"/>
                <a:gd name="T17" fmla="*/ 47 h 68"/>
                <a:gd name="T18" fmla="*/ 0 w 194"/>
                <a:gd name="T19" fmla="*/ 61 h 68"/>
                <a:gd name="T20" fmla="*/ 7 w 194"/>
                <a:gd name="T21" fmla="*/ 68 h 68"/>
                <a:gd name="T22" fmla="*/ 22 w 194"/>
                <a:gd name="T23" fmla="*/ 56 h 68"/>
                <a:gd name="T24" fmla="*/ 38 w 194"/>
                <a:gd name="T25" fmla="*/ 47 h 68"/>
                <a:gd name="T26" fmla="*/ 60 w 194"/>
                <a:gd name="T27" fmla="*/ 35 h 68"/>
                <a:gd name="T28" fmla="*/ 83 w 194"/>
                <a:gd name="T29" fmla="*/ 27 h 68"/>
                <a:gd name="T30" fmla="*/ 107 w 194"/>
                <a:gd name="T31" fmla="*/ 21 h 68"/>
                <a:gd name="T32" fmla="*/ 135 w 194"/>
                <a:gd name="T33" fmla="*/ 16 h 68"/>
                <a:gd name="T34" fmla="*/ 163 w 194"/>
                <a:gd name="T35" fmla="*/ 13 h 68"/>
                <a:gd name="T36" fmla="*/ 194 w 194"/>
                <a:gd name="T37" fmla="*/ 13 h 68"/>
                <a:gd name="T38" fmla="*/ 194 w 194"/>
                <a:gd name="T39" fmla="*/ 13 h 68"/>
                <a:gd name="T40" fmla="*/ 194 w 194"/>
                <a:gd name="T41" fmla="*/ 0 h 6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94"/>
                <a:gd name="T64" fmla="*/ 0 h 68"/>
                <a:gd name="T65" fmla="*/ 194 w 194"/>
                <a:gd name="T66" fmla="*/ 68 h 6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94" h="68">
                  <a:moveTo>
                    <a:pt x="194" y="0"/>
                  </a:moveTo>
                  <a:lnTo>
                    <a:pt x="194" y="0"/>
                  </a:lnTo>
                  <a:lnTo>
                    <a:pt x="163" y="3"/>
                  </a:lnTo>
                  <a:lnTo>
                    <a:pt x="135" y="6"/>
                  </a:lnTo>
                  <a:lnTo>
                    <a:pt x="107" y="11"/>
                  </a:lnTo>
                  <a:lnTo>
                    <a:pt x="80" y="18"/>
                  </a:lnTo>
                  <a:lnTo>
                    <a:pt x="57" y="26"/>
                  </a:lnTo>
                  <a:lnTo>
                    <a:pt x="35" y="37"/>
                  </a:lnTo>
                  <a:lnTo>
                    <a:pt x="16" y="47"/>
                  </a:lnTo>
                  <a:lnTo>
                    <a:pt x="0" y="61"/>
                  </a:lnTo>
                  <a:lnTo>
                    <a:pt x="7" y="68"/>
                  </a:lnTo>
                  <a:lnTo>
                    <a:pt x="22" y="56"/>
                  </a:lnTo>
                  <a:lnTo>
                    <a:pt x="38" y="47"/>
                  </a:lnTo>
                  <a:lnTo>
                    <a:pt x="60" y="35"/>
                  </a:lnTo>
                  <a:lnTo>
                    <a:pt x="83" y="27"/>
                  </a:lnTo>
                  <a:lnTo>
                    <a:pt x="107" y="21"/>
                  </a:lnTo>
                  <a:lnTo>
                    <a:pt x="135" y="16"/>
                  </a:lnTo>
                  <a:lnTo>
                    <a:pt x="163" y="13"/>
                  </a:lnTo>
                  <a:lnTo>
                    <a:pt x="194" y="13"/>
                  </a:lnTo>
                  <a:lnTo>
                    <a:pt x="19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C" dirty="0"/>
            </a:p>
          </p:txBody>
        </p:sp>
        <p:sp>
          <p:nvSpPr>
            <p:cNvPr id="137" name="Freeform 131"/>
            <p:cNvSpPr>
              <a:spLocks/>
            </p:cNvSpPr>
            <p:nvPr/>
          </p:nvSpPr>
          <p:spPr bwMode="auto">
            <a:xfrm>
              <a:off x="2814" y="2085"/>
              <a:ext cx="196" cy="69"/>
            </a:xfrm>
            <a:custGeom>
              <a:avLst/>
              <a:gdLst>
                <a:gd name="T0" fmla="*/ 196 w 196"/>
                <a:gd name="T1" fmla="*/ 63 h 69"/>
                <a:gd name="T2" fmla="*/ 194 w 196"/>
                <a:gd name="T3" fmla="*/ 63 h 69"/>
                <a:gd name="T4" fmla="*/ 179 w 196"/>
                <a:gd name="T5" fmla="*/ 48 h 69"/>
                <a:gd name="T6" fmla="*/ 160 w 196"/>
                <a:gd name="T7" fmla="*/ 37 h 69"/>
                <a:gd name="T8" fmla="*/ 139 w 196"/>
                <a:gd name="T9" fmla="*/ 27 h 69"/>
                <a:gd name="T10" fmla="*/ 116 w 196"/>
                <a:gd name="T11" fmla="*/ 18 h 69"/>
                <a:gd name="T12" fmla="*/ 88 w 196"/>
                <a:gd name="T13" fmla="*/ 11 h 69"/>
                <a:gd name="T14" fmla="*/ 61 w 196"/>
                <a:gd name="T15" fmla="*/ 6 h 69"/>
                <a:gd name="T16" fmla="*/ 32 w 196"/>
                <a:gd name="T17" fmla="*/ 3 h 69"/>
                <a:gd name="T18" fmla="*/ 0 w 196"/>
                <a:gd name="T19" fmla="*/ 0 h 69"/>
                <a:gd name="T20" fmla="*/ 0 w 196"/>
                <a:gd name="T21" fmla="*/ 13 h 69"/>
                <a:gd name="T22" fmla="*/ 32 w 196"/>
                <a:gd name="T23" fmla="*/ 13 h 69"/>
                <a:gd name="T24" fmla="*/ 61 w 196"/>
                <a:gd name="T25" fmla="*/ 16 h 69"/>
                <a:gd name="T26" fmla="*/ 88 w 196"/>
                <a:gd name="T27" fmla="*/ 21 h 69"/>
                <a:gd name="T28" fmla="*/ 113 w 196"/>
                <a:gd name="T29" fmla="*/ 27 h 69"/>
                <a:gd name="T30" fmla="*/ 136 w 196"/>
                <a:gd name="T31" fmla="*/ 37 h 69"/>
                <a:gd name="T32" fmla="*/ 157 w 196"/>
                <a:gd name="T33" fmla="*/ 47 h 69"/>
                <a:gd name="T34" fmla="*/ 172 w 196"/>
                <a:gd name="T35" fmla="*/ 58 h 69"/>
                <a:gd name="T36" fmla="*/ 188 w 196"/>
                <a:gd name="T37" fmla="*/ 69 h 69"/>
                <a:gd name="T38" fmla="*/ 186 w 196"/>
                <a:gd name="T39" fmla="*/ 69 h 69"/>
                <a:gd name="T40" fmla="*/ 196 w 196"/>
                <a:gd name="T41" fmla="*/ 63 h 6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96"/>
                <a:gd name="T64" fmla="*/ 0 h 69"/>
                <a:gd name="T65" fmla="*/ 196 w 196"/>
                <a:gd name="T66" fmla="*/ 69 h 6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96" h="69">
                  <a:moveTo>
                    <a:pt x="196" y="63"/>
                  </a:moveTo>
                  <a:lnTo>
                    <a:pt x="194" y="63"/>
                  </a:lnTo>
                  <a:lnTo>
                    <a:pt x="179" y="48"/>
                  </a:lnTo>
                  <a:lnTo>
                    <a:pt x="160" y="37"/>
                  </a:lnTo>
                  <a:lnTo>
                    <a:pt x="139" y="27"/>
                  </a:lnTo>
                  <a:lnTo>
                    <a:pt x="116" y="18"/>
                  </a:lnTo>
                  <a:lnTo>
                    <a:pt x="88" y="11"/>
                  </a:lnTo>
                  <a:lnTo>
                    <a:pt x="61" y="6"/>
                  </a:lnTo>
                  <a:lnTo>
                    <a:pt x="32" y="3"/>
                  </a:lnTo>
                  <a:lnTo>
                    <a:pt x="0" y="0"/>
                  </a:lnTo>
                  <a:lnTo>
                    <a:pt x="0" y="13"/>
                  </a:lnTo>
                  <a:lnTo>
                    <a:pt x="32" y="13"/>
                  </a:lnTo>
                  <a:lnTo>
                    <a:pt x="61" y="16"/>
                  </a:lnTo>
                  <a:lnTo>
                    <a:pt x="88" y="21"/>
                  </a:lnTo>
                  <a:lnTo>
                    <a:pt x="113" y="27"/>
                  </a:lnTo>
                  <a:lnTo>
                    <a:pt x="136" y="37"/>
                  </a:lnTo>
                  <a:lnTo>
                    <a:pt x="157" y="47"/>
                  </a:lnTo>
                  <a:lnTo>
                    <a:pt x="172" y="58"/>
                  </a:lnTo>
                  <a:lnTo>
                    <a:pt x="188" y="69"/>
                  </a:lnTo>
                  <a:lnTo>
                    <a:pt x="186" y="69"/>
                  </a:lnTo>
                  <a:lnTo>
                    <a:pt x="196" y="6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C" dirty="0"/>
            </a:p>
          </p:txBody>
        </p:sp>
        <p:sp>
          <p:nvSpPr>
            <p:cNvPr id="138" name="Freeform 132"/>
            <p:cNvSpPr>
              <a:spLocks/>
            </p:cNvSpPr>
            <p:nvPr/>
          </p:nvSpPr>
          <p:spPr bwMode="auto">
            <a:xfrm>
              <a:off x="3000" y="2148"/>
              <a:ext cx="35" cy="21"/>
            </a:xfrm>
            <a:custGeom>
              <a:avLst/>
              <a:gdLst>
                <a:gd name="T0" fmla="*/ 22 w 35"/>
                <a:gd name="T1" fmla="*/ 8 h 21"/>
                <a:gd name="T2" fmla="*/ 24 w 35"/>
                <a:gd name="T3" fmla="*/ 6 h 21"/>
                <a:gd name="T4" fmla="*/ 21 w 35"/>
                <a:gd name="T5" fmla="*/ 11 h 21"/>
                <a:gd name="T6" fmla="*/ 18 w 35"/>
                <a:gd name="T7" fmla="*/ 8 h 21"/>
                <a:gd name="T8" fmla="*/ 11 w 35"/>
                <a:gd name="T9" fmla="*/ 3 h 21"/>
                <a:gd name="T10" fmla="*/ 10 w 35"/>
                <a:gd name="T11" fmla="*/ 0 h 21"/>
                <a:gd name="T12" fmla="*/ 0 w 35"/>
                <a:gd name="T13" fmla="*/ 6 h 21"/>
                <a:gd name="T14" fmla="*/ 5 w 35"/>
                <a:gd name="T15" fmla="*/ 10 h 21"/>
                <a:gd name="T16" fmla="*/ 11 w 35"/>
                <a:gd name="T17" fmla="*/ 18 h 21"/>
                <a:gd name="T18" fmla="*/ 24 w 35"/>
                <a:gd name="T19" fmla="*/ 21 h 21"/>
                <a:gd name="T20" fmla="*/ 33 w 35"/>
                <a:gd name="T21" fmla="*/ 10 h 21"/>
                <a:gd name="T22" fmla="*/ 35 w 35"/>
                <a:gd name="T23" fmla="*/ 8 h 21"/>
                <a:gd name="T24" fmla="*/ 33 w 35"/>
                <a:gd name="T25" fmla="*/ 10 h 21"/>
                <a:gd name="T26" fmla="*/ 33 w 35"/>
                <a:gd name="T27" fmla="*/ 8 h 21"/>
                <a:gd name="T28" fmla="*/ 35 w 35"/>
                <a:gd name="T29" fmla="*/ 8 h 21"/>
                <a:gd name="T30" fmla="*/ 22 w 35"/>
                <a:gd name="T31" fmla="*/ 8 h 2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5"/>
                <a:gd name="T49" fmla="*/ 0 h 21"/>
                <a:gd name="T50" fmla="*/ 35 w 35"/>
                <a:gd name="T51" fmla="*/ 21 h 2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5" h="21">
                  <a:moveTo>
                    <a:pt x="22" y="8"/>
                  </a:moveTo>
                  <a:lnTo>
                    <a:pt x="24" y="6"/>
                  </a:lnTo>
                  <a:lnTo>
                    <a:pt x="21" y="11"/>
                  </a:lnTo>
                  <a:lnTo>
                    <a:pt x="18" y="8"/>
                  </a:lnTo>
                  <a:lnTo>
                    <a:pt x="11" y="3"/>
                  </a:lnTo>
                  <a:lnTo>
                    <a:pt x="10" y="0"/>
                  </a:lnTo>
                  <a:lnTo>
                    <a:pt x="0" y="6"/>
                  </a:lnTo>
                  <a:lnTo>
                    <a:pt x="5" y="10"/>
                  </a:lnTo>
                  <a:lnTo>
                    <a:pt x="11" y="18"/>
                  </a:lnTo>
                  <a:lnTo>
                    <a:pt x="24" y="21"/>
                  </a:lnTo>
                  <a:lnTo>
                    <a:pt x="33" y="10"/>
                  </a:lnTo>
                  <a:lnTo>
                    <a:pt x="35" y="8"/>
                  </a:lnTo>
                  <a:lnTo>
                    <a:pt x="33" y="10"/>
                  </a:lnTo>
                  <a:lnTo>
                    <a:pt x="33" y="8"/>
                  </a:lnTo>
                  <a:lnTo>
                    <a:pt x="35" y="8"/>
                  </a:lnTo>
                  <a:lnTo>
                    <a:pt x="22"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C" dirty="0"/>
            </a:p>
          </p:txBody>
        </p:sp>
        <p:sp>
          <p:nvSpPr>
            <p:cNvPr id="139" name="Freeform 133"/>
            <p:cNvSpPr>
              <a:spLocks/>
            </p:cNvSpPr>
            <p:nvPr/>
          </p:nvSpPr>
          <p:spPr bwMode="auto">
            <a:xfrm>
              <a:off x="2680" y="2046"/>
              <a:ext cx="295" cy="78"/>
            </a:xfrm>
            <a:custGeom>
              <a:avLst/>
              <a:gdLst>
                <a:gd name="T0" fmla="*/ 14 w 295"/>
                <a:gd name="T1" fmla="*/ 65 h 78"/>
                <a:gd name="T2" fmla="*/ 45 w 295"/>
                <a:gd name="T3" fmla="*/ 55 h 78"/>
                <a:gd name="T4" fmla="*/ 78 w 295"/>
                <a:gd name="T5" fmla="*/ 48 h 78"/>
                <a:gd name="T6" fmla="*/ 116 w 295"/>
                <a:gd name="T7" fmla="*/ 45 h 78"/>
                <a:gd name="T8" fmla="*/ 155 w 295"/>
                <a:gd name="T9" fmla="*/ 45 h 78"/>
                <a:gd name="T10" fmla="*/ 195 w 295"/>
                <a:gd name="T11" fmla="*/ 50 h 78"/>
                <a:gd name="T12" fmla="*/ 233 w 295"/>
                <a:gd name="T13" fmla="*/ 57 h 78"/>
                <a:gd name="T14" fmla="*/ 266 w 295"/>
                <a:gd name="T15" fmla="*/ 68 h 78"/>
                <a:gd name="T16" fmla="*/ 292 w 295"/>
                <a:gd name="T17" fmla="*/ 78 h 78"/>
                <a:gd name="T18" fmla="*/ 294 w 295"/>
                <a:gd name="T19" fmla="*/ 68 h 78"/>
                <a:gd name="T20" fmla="*/ 281 w 295"/>
                <a:gd name="T21" fmla="*/ 45 h 78"/>
                <a:gd name="T22" fmla="*/ 269 w 295"/>
                <a:gd name="T23" fmla="*/ 27 h 78"/>
                <a:gd name="T24" fmla="*/ 252 w 295"/>
                <a:gd name="T25" fmla="*/ 19 h 78"/>
                <a:gd name="T26" fmla="*/ 222 w 295"/>
                <a:gd name="T27" fmla="*/ 10 h 78"/>
                <a:gd name="T28" fmla="*/ 189 w 295"/>
                <a:gd name="T29" fmla="*/ 3 h 78"/>
                <a:gd name="T30" fmla="*/ 153 w 295"/>
                <a:gd name="T31" fmla="*/ 0 h 78"/>
                <a:gd name="T32" fmla="*/ 116 w 295"/>
                <a:gd name="T33" fmla="*/ 0 h 78"/>
                <a:gd name="T34" fmla="*/ 80 w 295"/>
                <a:gd name="T35" fmla="*/ 3 h 78"/>
                <a:gd name="T36" fmla="*/ 47 w 295"/>
                <a:gd name="T37" fmla="*/ 10 h 78"/>
                <a:gd name="T38" fmla="*/ 17 w 295"/>
                <a:gd name="T39" fmla="*/ 18 h 78"/>
                <a:gd name="T40" fmla="*/ 3 w 295"/>
                <a:gd name="T41" fmla="*/ 24 h 78"/>
                <a:gd name="T42" fmla="*/ 11 w 295"/>
                <a:gd name="T43" fmla="*/ 27 h 78"/>
                <a:gd name="T44" fmla="*/ 26 w 295"/>
                <a:gd name="T45" fmla="*/ 31 h 78"/>
                <a:gd name="T46" fmla="*/ 56 w 295"/>
                <a:gd name="T47" fmla="*/ 26 h 78"/>
                <a:gd name="T48" fmla="*/ 97 w 295"/>
                <a:gd name="T49" fmla="*/ 13 h 78"/>
                <a:gd name="T50" fmla="*/ 123 w 295"/>
                <a:gd name="T51" fmla="*/ 10 h 78"/>
                <a:gd name="T52" fmla="*/ 136 w 295"/>
                <a:gd name="T53" fmla="*/ 15 h 78"/>
                <a:gd name="T54" fmla="*/ 136 w 295"/>
                <a:gd name="T55" fmla="*/ 21 h 78"/>
                <a:gd name="T56" fmla="*/ 136 w 295"/>
                <a:gd name="T57" fmla="*/ 23 h 78"/>
                <a:gd name="T58" fmla="*/ 144 w 295"/>
                <a:gd name="T59" fmla="*/ 15 h 78"/>
                <a:gd name="T60" fmla="*/ 144 w 295"/>
                <a:gd name="T61" fmla="*/ 6 h 78"/>
                <a:gd name="T62" fmla="*/ 167 w 295"/>
                <a:gd name="T63" fmla="*/ 10 h 78"/>
                <a:gd name="T64" fmla="*/ 200 w 295"/>
                <a:gd name="T65" fmla="*/ 16 h 78"/>
                <a:gd name="T66" fmla="*/ 228 w 295"/>
                <a:gd name="T67" fmla="*/ 27 h 78"/>
                <a:gd name="T68" fmla="*/ 244 w 295"/>
                <a:gd name="T69" fmla="*/ 45 h 78"/>
                <a:gd name="T70" fmla="*/ 231 w 295"/>
                <a:gd name="T71" fmla="*/ 48 h 78"/>
                <a:gd name="T72" fmla="*/ 208 w 295"/>
                <a:gd name="T73" fmla="*/ 44 h 78"/>
                <a:gd name="T74" fmla="*/ 183 w 295"/>
                <a:gd name="T75" fmla="*/ 40 h 78"/>
                <a:gd name="T76" fmla="*/ 155 w 295"/>
                <a:gd name="T77" fmla="*/ 37 h 78"/>
                <a:gd name="T78" fmla="*/ 131 w 295"/>
                <a:gd name="T79" fmla="*/ 37 h 78"/>
                <a:gd name="T80" fmla="*/ 116 w 295"/>
                <a:gd name="T81" fmla="*/ 40 h 78"/>
                <a:gd name="T82" fmla="*/ 117 w 295"/>
                <a:gd name="T83" fmla="*/ 32 h 78"/>
                <a:gd name="T84" fmla="*/ 122 w 295"/>
                <a:gd name="T85" fmla="*/ 29 h 78"/>
                <a:gd name="T86" fmla="*/ 105 w 295"/>
                <a:gd name="T87" fmla="*/ 32 h 78"/>
                <a:gd name="T88" fmla="*/ 86 w 295"/>
                <a:gd name="T89" fmla="*/ 45 h 78"/>
                <a:gd name="T90" fmla="*/ 61 w 295"/>
                <a:gd name="T91" fmla="*/ 48 h 78"/>
                <a:gd name="T92" fmla="*/ 50 w 295"/>
                <a:gd name="T93" fmla="*/ 48 h 78"/>
                <a:gd name="T94" fmla="*/ 37 w 295"/>
                <a:gd name="T95" fmla="*/ 48 h 78"/>
                <a:gd name="T96" fmla="*/ 22 w 295"/>
                <a:gd name="T97" fmla="*/ 53 h 78"/>
                <a:gd name="T98" fmla="*/ 6 w 295"/>
                <a:gd name="T99" fmla="*/ 61 h 7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95"/>
                <a:gd name="T151" fmla="*/ 0 h 78"/>
                <a:gd name="T152" fmla="*/ 295 w 295"/>
                <a:gd name="T153" fmla="*/ 78 h 7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95" h="78">
                  <a:moveTo>
                    <a:pt x="0" y="70"/>
                  </a:moveTo>
                  <a:lnTo>
                    <a:pt x="14" y="65"/>
                  </a:lnTo>
                  <a:lnTo>
                    <a:pt x="30" y="60"/>
                  </a:lnTo>
                  <a:lnTo>
                    <a:pt x="45" y="55"/>
                  </a:lnTo>
                  <a:lnTo>
                    <a:pt x="61" y="52"/>
                  </a:lnTo>
                  <a:lnTo>
                    <a:pt x="78" y="48"/>
                  </a:lnTo>
                  <a:lnTo>
                    <a:pt x="97" y="47"/>
                  </a:lnTo>
                  <a:lnTo>
                    <a:pt x="116" y="45"/>
                  </a:lnTo>
                  <a:lnTo>
                    <a:pt x="134" y="45"/>
                  </a:lnTo>
                  <a:lnTo>
                    <a:pt x="155" y="45"/>
                  </a:lnTo>
                  <a:lnTo>
                    <a:pt x="175" y="47"/>
                  </a:lnTo>
                  <a:lnTo>
                    <a:pt x="195" y="50"/>
                  </a:lnTo>
                  <a:lnTo>
                    <a:pt x="214" y="53"/>
                  </a:lnTo>
                  <a:lnTo>
                    <a:pt x="233" y="57"/>
                  </a:lnTo>
                  <a:lnTo>
                    <a:pt x="248" y="63"/>
                  </a:lnTo>
                  <a:lnTo>
                    <a:pt x="266" y="68"/>
                  </a:lnTo>
                  <a:lnTo>
                    <a:pt x="280" y="74"/>
                  </a:lnTo>
                  <a:lnTo>
                    <a:pt x="292" y="78"/>
                  </a:lnTo>
                  <a:lnTo>
                    <a:pt x="295" y="76"/>
                  </a:lnTo>
                  <a:lnTo>
                    <a:pt x="294" y="68"/>
                  </a:lnTo>
                  <a:lnTo>
                    <a:pt x="289" y="57"/>
                  </a:lnTo>
                  <a:lnTo>
                    <a:pt x="281" y="45"/>
                  </a:lnTo>
                  <a:lnTo>
                    <a:pt x="273" y="36"/>
                  </a:lnTo>
                  <a:lnTo>
                    <a:pt x="269" y="27"/>
                  </a:lnTo>
                  <a:lnTo>
                    <a:pt x="266" y="24"/>
                  </a:lnTo>
                  <a:lnTo>
                    <a:pt x="252" y="19"/>
                  </a:lnTo>
                  <a:lnTo>
                    <a:pt x="238" y="15"/>
                  </a:lnTo>
                  <a:lnTo>
                    <a:pt x="222" y="10"/>
                  </a:lnTo>
                  <a:lnTo>
                    <a:pt x="206" y="6"/>
                  </a:lnTo>
                  <a:lnTo>
                    <a:pt x="189" y="3"/>
                  </a:lnTo>
                  <a:lnTo>
                    <a:pt x="172" y="2"/>
                  </a:lnTo>
                  <a:lnTo>
                    <a:pt x="153" y="0"/>
                  </a:lnTo>
                  <a:lnTo>
                    <a:pt x="134" y="0"/>
                  </a:lnTo>
                  <a:lnTo>
                    <a:pt x="116" y="0"/>
                  </a:lnTo>
                  <a:lnTo>
                    <a:pt x="98" y="2"/>
                  </a:lnTo>
                  <a:lnTo>
                    <a:pt x="80" y="3"/>
                  </a:lnTo>
                  <a:lnTo>
                    <a:pt x="64" y="6"/>
                  </a:lnTo>
                  <a:lnTo>
                    <a:pt x="47" y="10"/>
                  </a:lnTo>
                  <a:lnTo>
                    <a:pt x="31" y="13"/>
                  </a:lnTo>
                  <a:lnTo>
                    <a:pt x="17" y="18"/>
                  </a:lnTo>
                  <a:lnTo>
                    <a:pt x="3" y="23"/>
                  </a:lnTo>
                  <a:lnTo>
                    <a:pt x="3" y="24"/>
                  </a:lnTo>
                  <a:lnTo>
                    <a:pt x="6" y="26"/>
                  </a:lnTo>
                  <a:lnTo>
                    <a:pt x="11" y="27"/>
                  </a:lnTo>
                  <a:lnTo>
                    <a:pt x="17" y="31"/>
                  </a:lnTo>
                  <a:lnTo>
                    <a:pt x="26" y="31"/>
                  </a:lnTo>
                  <a:lnTo>
                    <a:pt x="41" y="31"/>
                  </a:lnTo>
                  <a:lnTo>
                    <a:pt x="56" y="26"/>
                  </a:lnTo>
                  <a:lnTo>
                    <a:pt x="76" y="19"/>
                  </a:lnTo>
                  <a:lnTo>
                    <a:pt x="97" y="13"/>
                  </a:lnTo>
                  <a:lnTo>
                    <a:pt x="112" y="10"/>
                  </a:lnTo>
                  <a:lnTo>
                    <a:pt x="123" y="10"/>
                  </a:lnTo>
                  <a:lnTo>
                    <a:pt x="131" y="11"/>
                  </a:lnTo>
                  <a:lnTo>
                    <a:pt x="136" y="15"/>
                  </a:lnTo>
                  <a:lnTo>
                    <a:pt x="137" y="18"/>
                  </a:lnTo>
                  <a:lnTo>
                    <a:pt x="136" y="21"/>
                  </a:lnTo>
                  <a:lnTo>
                    <a:pt x="133" y="24"/>
                  </a:lnTo>
                  <a:lnTo>
                    <a:pt x="136" y="23"/>
                  </a:lnTo>
                  <a:lnTo>
                    <a:pt x="141" y="19"/>
                  </a:lnTo>
                  <a:lnTo>
                    <a:pt x="144" y="15"/>
                  </a:lnTo>
                  <a:lnTo>
                    <a:pt x="141" y="6"/>
                  </a:lnTo>
                  <a:lnTo>
                    <a:pt x="144" y="6"/>
                  </a:lnTo>
                  <a:lnTo>
                    <a:pt x="153" y="8"/>
                  </a:lnTo>
                  <a:lnTo>
                    <a:pt x="167" y="10"/>
                  </a:lnTo>
                  <a:lnTo>
                    <a:pt x="183" y="13"/>
                  </a:lnTo>
                  <a:lnTo>
                    <a:pt x="200" y="16"/>
                  </a:lnTo>
                  <a:lnTo>
                    <a:pt x="216" y="21"/>
                  </a:lnTo>
                  <a:lnTo>
                    <a:pt x="228" y="27"/>
                  </a:lnTo>
                  <a:lnTo>
                    <a:pt x="238" y="34"/>
                  </a:lnTo>
                  <a:lnTo>
                    <a:pt x="244" y="45"/>
                  </a:lnTo>
                  <a:lnTo>
                    <a:pt x="241" y="48"/>
                  </a:lnTo>
                  <a:lnTo>
                    <a:pt x="231" y="48"/>
                  </a:lnTo>
                  <a:lnTo>
                    <a:pt x="217" y="45"/>
                  </a:lnTo>
                  <a:lnTo>
                    <a:pt x="208" y="44"/>
                  </a:lnTo>
                  <a:lnTo>
                    <a:pt x="197" y="42"/>
                  </a:lnTo>
                  <a:lnTo>
                    <a:pt x="183" y="40"/>
                  </a:lnTo>
                  <a:lnTo>
                    <a:pt x="169" y="39"/>
                  </a:lnTo>
                  <a:lnTo>
                    <a:pt x="155" y="37"/>
                  </a:lnTo>
                  <a:lnTo>
                    <a:pt x="141" y="37"/>
                  </a:lnTo>
                  <a:lnTo>
                    <a:pt x="131" y="37"/>
                  </a:lnTo>
                  <a:lnTo>
                    <a:pt x="123" y="39"/>
                  </a:lnTo>
                  <a:lnTo>
                    <a:pt x="116" y="40"/>
                  </a:lnTo>
                  <a:lnTo>
                    <a:pt x="114" y="37"/>
                  </a:lnTo>
                  <a:lnTo>
                    <a:pt x="117" y="32"/>
                  </a:lnTo>
                  <a:lnTo>
                    <a:pt x="125" y="29"/>
                  </a:lnTo>
                  <a:lnTo>
                    <a:pt x="122" y="29"/>
                  </a:lnTo>
                  <a:lnTo>
                    <a:pt x="114" y="29"/>
                  </a:lnTo>
                  <a:lnTo>
                    <a:pt x="105" y="32"/>
                  </a:lnTo>
                  <a:lnTo>
                    <a:pt x="95" y="39"/>
                  </a:lnTo>
                  <a:lnTo>
                    <a:pt x="86" y="45"/>
                  </a:lnTo>
                  <a:lnTo>
                    <a:pt x="73" y="48"/>
                  </a:lnTo>
                  <a:lnTo>
                    <a:pt x="61" y="48"/>
                  </a:lnTo>
                  <a:lnTo>
                    <a:pt x="53" y="48"/>
                  </a:lnTo>
                  <a:lnTo>
                    <a:pt x="50" y="48"/>
                  </a:lnTo>
                  <a:lnTo>
                    <a:pt x="44" y="48"/>
                  </a:lnTo>
                  <a:lnTo>
                    <a:pt x="37" y="48"/>
                  </a:lnTo>
                  <a:lnTo>
                    <a:pt x="30" y="50"/>
                  </a:lnTo>
                  <a:lnTo>
                    <a:pt x="22" y="53"/>
                  </a:lnTo>
                  <a:lnTo>
                    <a:pt x="14" y="57"/>
                  </a:lnTo>
                  <a:lnTo>
                    <a:pt x="6" y="61"/>
                  </a:lnTo>
                  <a:lnTo>
                    <a:pt x="0" y="7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C" dirty="0"/>
            </a:p>
          </p:txBody>
        </p:sp>
        <p:sp>
          <p:nvSpPr>
            <p:cNvPr id="140" name="Freeform 134"/>
            <p:cNvSpPr>
              <a:spLocks/>
            </p:cNvSpPr>
            <p:nvPr/>
          </p:nvSpPr>
          <p:spPr bwMode="auto">
            <a:xfrm>
              <a:off x="2742" y="2192"/>
              <a:ext cx="143" cy="58"/>
            </a:xfrm>
            <a:custGeom>
              <a:avLst/>
              <a:gdLst>
                <a:gd name="T0" fmla="*/ 143 w 143"/>
                <a:gd name="T1" fmla="*/ 46 h 58"/>
                <a:gd name="T2" fmla="*/ 122 w 143"/>
                <a:gd name="T3" fmla="*/ 53 h 58"/>
                <a:gd name="T4" fmla="*/ 102 w 143"/>
                <a:gd name="T5" fmla="*/ 56 h 58"/>
                <a:gd name="T6" fmla="*/ 83 w 143"/>
                <a:gd name="T7" fmla="*/ 58 h 58"/>
                <a:gd name="T8" fmla="*/ 65 w 143"/>
                <a:gd name="T9" fmla="*/ 58 h 58"/>
                <a:gd name="T10" fmla="*/ 46 w 143"/>
                <a:gd name="T11" fmla="*/ 58 h 58"/>
                <a:gd name="T12" fmla="*/ 30 w 143"/>
                <a:gd name="T13" fmla="*/ 55 h 58"/>
                <a:gd name="T14" fmla="*/ 14 w 143"/>
                <a:gd name="T15" fmla="*/ 51 h 58"/>
                <a:gd name="T16" fmla="*/ 0 w 143"/>
                <a:gd name="T17" fmla="*/ 46 h 58"/>
                <a:gd name="T18" fmla="*/ 0 w 143"/>
                <a:gd name="T19" fmla="*/ 0 h 58"/>
                <a:gd name="T20" fmla="*/ 14 w 143"/>
                <a:gd name="T21" fmla="*/ 4 h 58"/>
                <a:gd name="T22" fmla="*/ 30 w 143"/>
                <a:gd name="T23" fmla="*/ 9 h 58"/>
                <a:gd name="T24" fmla="*/ 46 w 143"/>
                <a:gd name="T25" fmla="*/ 11 h 58"/>
                <a:gd name="T26" fmla="*/ 65 w 143"/>
                <a:gd name="T27" fmla="*/ 12 h 58"/>
                <a:gd name="T28" fmla="*/ 83 w 143"/>
                <a:gd name="T29" fmla="*/ 11 h 58"/>
                <a:gd name="T30" fmla="*/ 102 w 143"/>
                <a:gd name="T31" fmla="*/ 9 h 58"/>
                <a:gd name="T32" fmla="*/ 122 w 143"/>
                <a:gd name="T33" fmla="*/ 6 h 58"/>
                <a:gd name="T34" fmla="*/ 143 w 143"/>
                <a:gd name="T35" fmla="*/ 0 h 58"/>
                <a:gd name="T36" fmla="*/ 143 w 143"/>
                <a:gd name="T37" fmla="*/ 46 h 5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43"/>
                <a:gd name="T58" fmla="*/ 0 h 58"/>
                <a:gd name="T59" fmla="*/ 143 w 143"/>
                <a:gd name="T60" fmla="*/ 58 h 5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43" h="58">
                  <a:moveTo>
                    <a:pt x="143" y="46"/>
                  </a:moveTo>
                  <a:lnTo>
                    <a:pt x="122" y="53"/>
                  </a:lnTo>
                  <a:lnTo>
                    <a:pt x="102" y="56"/>
                  </a:lnTo>
                  <a:lnTo>
                    <a:pt x="83" y="58"/>
                  </a:lnTo>
                  <a:lnTo>
                    <a:pt x="65" y="58"/>
                  </a:lnTo>
                  <a:lnTo>
                    <a:pt x="46" y="58"/>
                  </a:lnTo>
                  <a:lnTo>
                    <a:pt x="30" y="55"/>
                  </a:lnTo>
                  <a:lnTo>
                    <a:pt x="14" y="51"/>
                  </a:lnTo>
                  <a:lnTo>
                    <a:pt x="0" y="46"/>
                  </a:lnTo>
                  <a:lnTo>
                    <a:pt x="0" y="0"/>
                  </a:lnTo>
                  <a:lnTo>
                    <a:pt x="14" y="4"/>
                  </a:lnTo>
                  <a:lnTo>
                    <a:pt x="30" y="9"/>
                  </a:lnTo>
                  <a:lnTo>
                    <a:pt x="46" y="11"/>
                  </a:lnTo>
                  <a:lnTo>
                    <a:pt x="65" y="12"/>
                  </a:lnTo>
                  <a:lnTo>
                    <a:pt x="83" y="11"/>
                  </a:lnTo>
                  <a:lnTo>
                    <a:pt x="102" y="9"/>
                  </a:lnTo>
                  <a:lnTo>
                    <a:pt x="122" y="6"/>
                  </a:lnTo>
                  <a:lnTo>
                    <a:pt x="143" y="0"/>
                  </a:lnTo>
                  <a:lnTo>
                    <a:pt x="143" y="4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C" dirty="0"/>
            </a:p>
          </p:txBody>
        </p:sp>
        <p:sp>
          <p:nvSpPr>
            <p:cNvPr id="141" name="Freeform 135"/>
            <p:cNvSpPr>
              <a:spLocks/>
            </p:cNvSpPr>
            <p:nvPr/>
          </p:nvSpPr>
          <p:spPr bwMode="auto">
            <a:xfrm>
              <a:off x="2550" y="752"/>
              <a:ext cx="114" cy="118"/>
            </a:xfrm>
            <a:custGeom>
              <a:avLst/>
              <a:gdLst>
                <a:gd name="T0" fmla="*/ 56 w 114"/>
                <a:gd name="T1" fmla="*/ 118 h 118"/>
                <a:gd name="T2" fmla="*/ 67 w 114"/>
                <a:gd name="T3" fmla="*/ 117 h 118"/>
                <a:gd name="T4" fmla="*/ 78 w 114"/>
                <a:gd name="T5" fmla="*/ 113 h 118"/>
                <a:gd name="T6" fmla="*/ 88 w 114"/>
                <a:gd name="T7" fmla="*/ 108 h 118"/>
                <a:gd name="T8" fmla="*/ 97 w 114"/>
                <a:gd name="T9" fmla="*/ 100 h 118"/>
                <a:gd name="T10" fmla="*/ 105 w 114"/>
                <a:gd name="T11" fmla="*/ 91 h 118"/>
                <a:gd name="T12" fmla="*/ 110 w 114"/>
                <a:gd name="T13" fmla="*/ 81 h 118"/>
                <a:gd name="T14" fmla="*/ 113 w 114"/>
                <a:gd name="T15" fmla="*/ 70 h 118"/>
                <a:gd name="T16" fmla="*/ 114 w 114"/>
                <a:gd name="T17" fmla="*/ 58 h 118"/>
                <a:gd name="T18" fmla="*/ 113 w 114"/>
                <a:gd name="T19" fmla="*/ 47 h 118"/>
                <a:gd name="T20" fmla="*/ 110 w 114"/>
                <a:gd name="T21" fmla="*/ 36 h 118"/>
                <a:gd name="T22" fmla="*/ 105 w 114"/>
                <a:gd name="T23" fmla="*/ 26 h 118"/>
                <a:gd name="T24" fmla="*/ 97 w 114"/>
                <a:gd name="T25" fmla="*/ 16 h 118"/>
                <a:gd name="T26" fmla="*/ 88 w 114"/>
                <a:gd name="T27" fmla="*/ 10 h 118"/>
                <a:gd name="T28" fmla="*/ 78 w 114"/>
                <a:gd name="T29" fmla="*/ 5 h 118"/>
                <a:gd name="T30" fmla="*/ 67 w 114"/>
                <a:gd name="T31" fmla="*/ 2 h 118"/>
                <a:gd name="T32" fmla="*/ 56 w 114"/>
                <a:gd name="T33" fmla="*/ 0 h 118"/>
                <a:gd name="T34" fmla="*/ 45 w 114"/>
                <a:gd name="T35" fmla="*/ 2 h 118"/>
                <a:gd name="T36" fmla="*/ 34 w 114"/>
                <a:gd name="T37" fmla="*/ 5 h 118"/>
                <a:gd name="T38" fmla="*/ 25 w 114"/>
                <a:gd name="T39" fmla="*/ 10 h 118"/>
                <a:gd name="T40" fmla="*/ 17 w 114"/>
                <a:gd name="T41" fmla="*/ 16 h 118"/>
                <a:gd name="T42" fmla="*/ 9 w 114"/>
                <a:gd name="T43" fmla="*/ 26 h 118"/>
                <a:gd name="T44" fmla="*/ 5 w 114"/>
                <a:gd name="T45" fmla="*/ 36 h 118"/>
                <a:gd name="T46" fmla="*/ 2 w 114"/>
                <a:gd name="T47" fmla="*/ 47 h 118"/>
                <a:gd name="T48" fmla="*/ 0 w 114"/>
                <a:gd name="T49" fmla="*/ 58 h 118"/>
                <a:gd name="T50" fmla="*/ 2 w 114"/>
                <a:gd name="T51" fmla="*/ 70 h 118"/>
                <a:gd name="T52" fmla="*/ 5 w 114"/>
                <a:gd name="T53" fmla="*/ 81 h 118"/>
                <a:gd name="T54" fmla="*/ 9 w 114"/>
                <a:gd name="T55" fmla="*/ 91 h 118"/>
                <a:gd name="T56" fmla="*/ 17 w 114"/>
                <a:gd name="T57" fmla="*/ 100 h 118"/>
                <a:gd name="T58" fmla="*/ 25 w 114"/>
                <a:gd name="T59" fmla="*/ 108 h 118"/>
                <a:gd name="T60" fmla="*/ 34 w 114"/>
                <a:gd name="T61" fmla="*/ 113 h 118"/>
                <a:gd name="T62" fmla="*/ 45 w 114"/>
                <a:gd name="T63" fmla="*/ 117 h 118"/>
                <a:gd name="T64" fmla="*/ 56 w 114"/>
                <a:gd name="T65" fmla="*/ 118 h 11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4"/>
                <a:gd name="T100" fmla="*/ 0 h 118"/>
                <a:gd name="T101" fmla="*/ 114 w 114"/>
                <a:gd name="T102" fmla="*/ 118 h 11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4" h="118">
                  <a:moveTo>
                    <a:pt x="56" y="118"/>
                  </a:moveTo>
                  <a:lnTo>
                    <a:pt x="67" y="117"/>
                  </a:lnTo>
                  <a:lnTo>
                    <a:pt x="78" y="113"/>
                  </a:lnTo>
                  <a:lnTo>
                    <a:pt x="88" y="108"/>
                  </a:lnTo>
                  <a:lnTo>
                    <a:pt x="97" y="100"/>
                  </a:lnTo>
                  <a:lnTo>
                    <a:pt x="105" y="91"/>
                  </a:lnTo>
                  <a:lnTo>
                    <a:pt x="110" y="81"/>
                  </a:lnTo>
                  <a:lnTo>
                    <a:pt x="113" y="70"/>
                  </a:lnTo>
                  <a:lnTo>
                    <a:pt x="114" y="58"/>
                  </a:lnTo>
                  <a:lnTo>
                    <a:pt x="113" y="47"/>
                  </a:lnTo>
                  <a:lnTo>
                    <a:pt x="110" y="36"/>
                  </a:lnTo>
                  <a:lnTo>
                    <a:pt x="105" y="26"/>
                  </a:lnTo>
                  <a:lnTo>
                    <a:pt x="97" y="16"/>
                  </a:lnTo>
                  <a:lnTo>
                    <a:pt x="88" y="10"/>
                  </a:lnTo>
                  <a:lnTo>
                    <a:pt x="78" y="5"/>
                  </a:lnTo>
                  <a:lnTo>
                    <a:pt x="67" y="2"/>
                  </a:lnTo>
                  <a:lnTo>
                    <a:pt x="56" y="0"/>
                  </a:lnTo>
                  <a:lnTo>
                    <a:pt x="45" y="2"/>
                  </a:lnTo>
                  <a:lnTo>
                    <a:pt x="34" y="5"/>
                  </a:lnTo>
                  <a:lnTo>
                    <a:pt x="25" y="10"/>
                  </a:lnTo>
                  <a:lnTo>
                    <a:pt x="17" y="16"/>
                  </a:lnTo>
                  <a:lnTo>
                    <a:pt x="9" y="26"/>
                  </a:lnTo>
                  <a:lnTo>
                    <a:pt x="5" y="36"/>
                  </a:lnTo>
                  <a:lnTo>
                    <a:pt x="2" y="47"/>
                  </a:lnTo>
                  <a:lnTo>
                    <a:pt x="0" y="58"/>
                  </a:lnTo>
                  <a:lnTo>
                    <a:pt x="2" y="70"/>
                  </a:lnTo>
                  <a:lnTo>
                    <a:pt x="5" y="81"/>
                  </a:lnTo>
                  <a:lnTo>
                    <a:pt x="9" y="91"/>
                  </a:lnTo>
                  <a:lnTo>
                    <a:pt x="17" y="100"/>
                  </a:lnTo>
                  <a:lnTo>
                    <a:pt x="25" y="108"/>
                  </a:lnTo>
                  <a:lnTo>
                    <a:pt x="34" y="113"/>
                  </a:lnTo>
                  <a:lnTo>
                    <a:pt x="45" y="117"/>
                  </a:lnTo>
                  <a:lnTo>
                    <a:pt x="56" y="1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C" dirty="0"/>
            </a:p>
          </p:txBody>
        </p:sp>
        <p:sp>
          <p:nvSpPr>
            <p:cNvPr id="142" name="Freeform 136"/>
            <p:cNvSpPr>
              <a:spLocks/>
            </p:cNvSpPr>
            <p:nvPr/>
          </p:nvSpPr>
          <p:spPr bwMode="auto">
            <a:xfrm>
              <a:off x="2972" y="752"/>
              <a:ext cx="114" cy="118"/>
            </a:xfrm>
            <a:custGeom>
              <a:avLst/>
              <a:gdLst>
                <a:gd name="T0" fmla="*/ 57 w 114"/>
                <a:gd name="T1" fmla="*/ 118 h 118"/>
                <a:gd name="T2" fmla="*/ 67 w 114"/>
                <a:gd name="T3" fmla="*/ 117 h 118"/>
                <a:gd name="T4" fmla="*/ 78 w 114"/>
                <a:gd name="T5" fmla="*/ 113 h 118"/>
                <a:gd name="T6" fmla="*/ 88 w 114"/>
                <a:gd name="T7" fmla="*/ 108 h 118"/>
                <a:gd name="T8" fmla="*/ 97 w 114"/>
                <a:gd name="T9" fmla="*/ 100 h 118"/>
                <a:gd name="T10" fmla="*/ 105 w 114"/>
                <a:gd name="T11" fmla="*/ 91 h 118"/>
                <a:gd name="T12" fmla="*/ 110 w 114"/>
                <a:gd name="T13" fmla="*/ 81 h 118"/>
                <a:gd name="T14" fmla="*/ 113 w 114"/>
                <a:gd name="T15" fmla="*/ 70 h 118"/>
                <a:gd name="T16" fmla="*/ 114 w 114"/>
                <a:gd name="T17" fmla="*/ 58 h 118"/>
                <a:gd name="T18" fmla="*/ 113 w 114"/>
                <a:gd name="T19" fmla="*/ 47 h 118"/>
                <a:gd name="T20" fmla="*/ 110 w 114"/>
                <a:gd name="T21" fmla="*/ 36 h 118"/>
                <a:gd name="T22" fmla="*/ 105 w 114"/>
                <a:gd name="T23" fmla="*/ 26 h 118"/>
                <a:gd name="T24" fmla="*/ 97 w 114"/>
                <a:gd name="T25" fmla="*/ 16 h 118"/>
                <a:gd name="T26" fmla="*/ 88 w 114"/>
                <a:gd name="T27" fmla="*/ 10 h 118"/>
                <a:gd name="T28" fmla="*/ 78 w 114"/>
                <a:gd name="T29" fmla="*/ 5 h 118"/>
                <a:gd name="T30" fmla="*/ 67 w 114"/>
                <a:gd name="T31" fmla="*/ 2 h 118"/>
                <a:gd name="T32" fmla="*/ 57 w 114"/>
                <a:gd name="T33" fmla="*/ 0 h 118"/>
                <a:gd name="T34" fmla="*/ 46 w 114"/>
                <a:gd name="T35" fmla="*/ 2 h 118"/>
                <a:gd name="T36" fmla="*/ 35 w 114"/>
                <a:gd name="T37" fmla="*/ 5 h 118"/>
                <a:gd name="T38" fmla="*/ 25 w 114"/>
                <a:gd name="T39" fmla="*/ 10 h 118"/>
                <a:gd name="T40" fmla="*/ 17 w 114"/>
                <a:gd name="T41" fmla="*/ 16 h 118"/>
                <a:gd name="T42" fmla="*/ 10 w 114"/>
                <a:gd name="T43" fmla="*/ 26 h 118"/>
                <a:gd name="T44" fmla="*/ 5 w 114"/>
                <a:gd name="T45" fmla="*/ 36 h 118"/>
                <a:gd name="T46" fmla="*/ 2 w 114"/>
                <a:gd name="T47" fmla="*/ 47 h 118"/>
                <a:gd name="T48" fmla="*/ 0 w 114"/>
                <a:gd name="T49" fmla="*/ 58 h 118"/>
                <a:gd name="T50" fmla="*/ 2 w 114"/>
                <a:gd name="T51" fmla="*/ 70 h 118"/>
                <a:gd name="T52" fmla="*/ 5 w 114"/>
                <a:gd name="T53" fmla="*/ 81 h 118"/>
                <a:gd name="T54" fmla="*/ 10 w 114"/>
                <a:gd name="T55" fmla="*/ 91 h 118"/>
                <a:gd name="T56" fmla="*/ 17 w 114"/>
                <a:gd name="T57" fmla="*/ 100 h 118"/>
                <a:gd name="T58" fmla="*/ 25 w 114"/>
                <a:gd name="T59" fmla="*/ 108 h 118"/>
                <a:gd name="T60" fmla="*/ 35 w 114"/>
                <a:gd name="T61" fmla="*/ 113 h 118"/>
                <a:gd name="T62" fmla="*/ 46 w 114"/>
                <a:gd name="T63" fmla="*/ 117 h 118"/>
                <a:gd name="T64" fmla="*/ 57 w 114"/>
                <a:gd name="T65" fmla="*/ 118 h 11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4"/>
                <a:gd name="T100" fmla="*/ 0 h 118"/>
                <a:gd name="T101" fmla="*/ 114 w 114"/>
                <a:gd name="T102" fmla="*/ 118 h 11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4" h="118">
                  <a:moveTo>
                    <a:pt x="57" y="118"/>
                  </a:moveTo>
                  <a:lnTo>
                    <a:pt x="67" y="117"/>
                  </a:lnTo>
                  <a:lnTo>
                    <a:pt x="78" y="113"/>
                  </a:lnTo>
                  <a:lnTo>
                    <a:pt x="88" y="108"/>
                  </a:lnTo>
                  <a:lnTo>
                    <a:pt x="97" y="100"/>
                  </a:lnTo>
                  <a:lnTo>
                    <a:pt x="105" y="91"/>
                  </a:lnTo>
                  <a:lnTo>
                    <a:pt x="110" y="81"/>
                  </a:lnTo>
                  <a:lnTo>
                    <a:pt x="113" y="70"/>
                  </a:lnTo>
                  <a:lnTo>
                    <a:pt x="114" y="58"/>
                  </a:lnTo>
                  <a:lnTo>
                    <a:pt x="113" y="47"/>
                  </a:lnTo>
                  <a:lnTo>
                    <a:pt x="110" y="36"/>
                  </a:lnTo>
                  <a:lnTo>
                    <a:pt x="105" y="26"/>
                  </a:lnTo>
                  <a:lnTo>
                    <a:pt x="97" y="16"/>
                  </a:lnTo>
                  <a:lnTo>
                    <a:pt x="88" y="10"/>
                  </a:lnTo>
                  <a:lnTo>
                    <a:pt x="78" y="5"/>
                  </a:lnTo>
                  <a:lnTo>
                    <a:pt x="67" y="2"/>
                  </a:lnTo>
                  <a:lnTo>
                    <a:pt x="57" y="0"/>
                  </a:lnTo>
                  <a:lnTo>
                    <a:pt x="46" y="2"/>
                  </a:lnTo>
                  <a:lnTo>
                    <a:pt x="35" y="5"/>
                  </a:lnTo>
                  <a:lnTo>
                    <a:pt x="25" y="10"/>
                  </a:lnTo>
                  <a:lnTo>
                    <a:pt x="17" y="16"/>
                  </a:lnTo>
                  <a:lnTo>
                    <a:pt x="10" y="26"/>
                  </a:lnTo>
                  <a:lnTo>
                    <a:pt x="5" y="36"/>
                  </a:lnTo>
                  <a:lnTo>
                    <a:pt x="2" y="47"/>
                  </a:lnTo>
                  <a:lnTo>
                    <a:pt x="0" y="58"/>
                  </a:lnTo>
                  <a:lnTo>
                    <a:pt x="2" y="70"/>
                  </a:lnTo>
                  <a:lnTo>
                    <a:pt x="5" y="81"/>
                  </a:lnTo>
                  <a:lnTo>
                    <a:pt x="10" y="91"/>
                  </a:lnTo>
                  <a:lnTo>
                    <a:pt x="17" y="100"/>
                  </a:lnTo>
                  <a:lnTo>
                    <a:pt x="25" y="108"/>
                  </a:lnTo>
                  <a:lnTo>
                    <a:pt x="35" y="113"/>
                  </a:lnTo>
                  <a:lnTo>
                    <a:pt x="46" y="117"/>
                  </a:lnTo>
                  <a:lnTo>
                    <a:pt x="57" y="1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C" dirty="0"/>
            </a:p>
          </p:txBody>
        </p:sp>
        <p:sp>
          <p:nvSpPr>
            <p:cNvPr id="143" name="Freeform 137"/>
            <p:cNvSpPr>
              <a:spLocks/>
            </p:cNvSpPr>
            <p:nvPr/>
          </p:nvSpPr>
          <p:spPr bwMode="auto">
            <a:xfrm>
              <a:off x="2599" y="739"/>
              <a:ext cx="430" cy="118"/>
            </a:xfrm>
            <a:custGeom>
              <a:avLst/>
              <a:gdLst>
                <a:gd name="T0" fmla="*/ 430 w 430"/>
                <a:gd name="T1" fmla="*/ 110 h 118"/>
                <a:gd name="T2" fmla="*/ 425 w 430"/>
                <a:gd name="T3" fmla="*/ 87 h 118"/>
                <a:gd name="T4" fmla="*/ 412 w 430"/>
                <a:gd name="T5" fmla="*/ 68 h 118"/>
                <a:gd name="T6" fmla="*/ 394 w 430"/>
                <a:gd name="T7" fmla="*/ 49 h 118"/>
                <a:gd name="T8" fmla="*/ 367 w 430"/>
                <a:gd name="T9" fmla="*/ 32 h 118"/>
                <a:gd name="T10" fmla="*/ 336 w 430"/>
                <a:gd name="T11" fmla="*/ 20 h 118"/>
                <a:gd name="T12" fmla="*/ 298 w 430"/>
                <a:gd name="T13" fmla="*/ 8 h 118"/>
                <a:gd name="T14" fmla="*/ 259 w 430"/>
                <a:gd name="T15" fmla="*/ 2 h 118"/>
                <a:gd name="T16" fmla="*/ 215 w 430"/>
                <a:gd name="T17" fmla="*/ 0 h 118"/>
                <a:gd name="T18" fmla="*/ 172 w 430"/>
                <a:gd name="T19" fmla="*/ 2 h 118"/>
                <a:gd name="T20" fmla="*/ 131 w 430"/>
                <a:gd name="T21" fmla="*/ 8 h 118"/>
                <a:gd name="T22" fmla="*/ 95 w 430"/>
                <a:gd name="T23" fmla="*/ 20 h 118"/>
                <a:gd name="T24" fmla="*/ 64 w 430"/>
                <a:gd name="T25" fmla="*/ 32 h 118"/>
                <a:gd name="T26" fmla="*/ 37 w 430"/>
                <a:gd name="T27" fmla="*/ 49 h 118"/>
                <a:gd name="T28" fmla="*/ 17 w 430"/>
                <a:gd name="T29" fmla="*/ 68 h 118"/>
                <a:gd name="T30" fmla="*/ 4 w 430"/>
                <a:gd name="T31" fmla="*/ 87 h 118"/>
                <a:gd name="T32" fmla="*/ 0 w 430"/>
                <a:gd name="T33" fmla="*/ 110 h 118"/>
                <a:gd name="T34" fmla="*/ 1 w 430"/>
                <a:gd name="T35" fmla="*/ 112 h 118"/>
                <a:gd name="T36" fmla="*/ 6 w 430"/>
                <a:gd name="T37" fmla="*/ 117 h 118"/>
                <a:gd name="T38" fmla="*/ 12 w 430"/>
                <a:gd name="T39" fmla="*/ 115 h 118"/>
                <a:gd name="T40" fmla="*/ 23 w 430"/>
                <a:gd name="T41" fmla="*/ 105 h 118"/>
                <a:gd name="T42" fmla="*/ 25 w 430"/>
                <a:gd name="T43" fmla="*/ 104 h 118"/>
                <a:gd name="T44" fmla="*/ 40 w 430"/>
                <a:gd name="T45" fmla="*/ 91 h 118"/>
                <a:gd name="T46" fmla="*/ 57 w 430"/>
                <a:gd name="T47" fmla="*/ 79 h 118"/>
                <a:gd name="T48" fmla="*/ 79 w 430"/>
                <a:gd name="T49" fmla="*/ 70 h 118"/>
                <a:gd name="T50" fmla="*/ 103 w 430"/>
                <a:gd name="T51" fmla="*/ 62 h 118"/>
                <a:gd name="T52" fmla="*/ 128 w 430"/>
                <a:gd name="T53" fmla="*/ 55 h 118"/>
                <a:gd name="T54" fmla="*/ 156 w 430"/>
                <a:gd name="T55" fmla="*/ 50 h 118"/>
                <a:gd name="T56" fmla="*/ 184 w 430"/>
                <a:gd name="T57" fmla="*/ 47 h 118"/>
                <a:gd name="T58" fmla="*/ 215 w 430"/>
                <a:gd name="T59" fmla="*/ 45 h 118"/>
                <a:gd name="T60" fmla="*/ 247 w 430"/>
                <a:gd name="T61" fmla="*/ 47 h 118"/>
                <a:gd name="T62" fmla="*/ 276 w 430"/>
                <a:gd name="T63" fmla="*/ 50 h 118"/>
                <a:gd name="T64" fmla="*/ 303 w 430"/>
                <a:gd name="T65" fmla="*/ 55 h 118"/>
                <a:gd name="T66" fmla="*/ 329 w 430"/>
                <a:gd name="T67" fmla="*/ 62 h 118"/>
                <a:gd name="T68" fmla="*/ 353 w 430"/>
                <a:gd name="T69" fmla="*/ 71 h 118"/>
                <a:gd name="T70" fmla="*/ 373 w 430"/>
                <a:gd name="T71" fmla="*/ 81 h 118"/>
                <a:gd name="T72" fmla="*/ 390 w 430"/>
                <a:gd name="T73" fmla="*/ 92 h 118"/>
                <a:gd name="T74" fmla="*/ 406 w 430"/>
                <a:gd name="T75" fmla="*/ 105 h 118"/>
                <a:gd name="T76" fmla="*/ 409 w 430"/>
                <a:gd name="T77" fmla="*/ 109 h 118"/>
                <a:gd name="T78" fmla="*/ 415 w 430"/>
                <a:gd name="T79" fmla="*/ 115 h 118"/>
                <a:gd name="T80" fmla="*/ 423 w 430"/>
                <a:gd name="T81" fmla="*/ 118 h 118"/>
                <a:gd name="T82" fmla="*/ 430 w 430"/>
                <a:gd name="T83" fmla="*/ 110 h 11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30"/>
                <a:gd name="T127" fmla="*/ 0 h 118"/>
                <a:gd name="T128" fmla="*/ 430 w 430"/>
                <a:gd name="T129" fmla="*/ 118 h 11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30" h="118">
                  <a:moveTo>
                    <a:pt x="430" y="110"/>
                  </a:moveTo>
                  <a:lnTo>
                    <a:pt x="425" y="87"/>
                  </a:lnTo>
                  <a:lnTo>
                    <a:pt x="412" y="68"/>
                  </a:lnTo>
                  <a:lnTo>
                    <a:pt x="394" y="49"/>
                  </a:lnTo>
                  <a:lnTo>
                    <a:pt x="367" y="32"/>
                  </a:lnTo>
                  <a:lnTo>
                    <a:pt x="336" y="20"/>
                  </a:lnTo>
                  <a:lnTo>
                    <a:pt x="298" y="8"/>
                  </a:lnTo>
                  <a:lnTo>
                    <a:pt x="259" y="2"/>
                  </a:lnTo>
                  <a:lnTo>
                    <a:pt x="215" y="0"/>
                  </a:lnTo>
                  <a:lnTo>
                    <a:pt x="172" y="2"/>
                  </a:lnTo>
                  <a:lnTo>
                    <a:pt x="131" y="8"/>
                  </a:lnTo>
                  <a:lnTo>
                    <a:pt x="95" y="20"/>
                  </a:lnTo>
                  <a:lnTo>
                    <a:pt x="64" y="32"/>
                  </a:lnTo>
                  <a:lnTo>
                    <a:pt x="37" y="49"/>
                  </a:lnTo>
                  <a:lnTo>
                    <a:pt x="17" y="68"/>
                  </a:lnTo>
                  <a:lnTo>
                    <a:pt x="4" y="87"/>
                  </a:lnTo>
                  <a:lnTo>
                    <a:pt x="0" y="110"/>
                  </a:lnTo>
                  <a:lnTo>
                    <a:pt x="1" y="112"/>
                  </a:lnTo>
                  <a:lnTo>
                    <a:pt x="6" y="117"/>
                  </a:lnTo>
                  <a:lnTo>
                    <a:pt x="12" y="115"/>
                  </a:lnTo>
                  <a:lnTo>
                    <a:pt x="23" y="105"/>
                  </a:lnTo>
                  <a:lnTo>
                    <a:pt x="25" y="104"/>
                  </a:lnTo>
                  <a:lnTo>
                    <a:pt x="40" y="91"/>
                  </a:lnTo>
                  <a:lnTo>
                    <a:pt x="57" y="79"/>
                  </a:lnTo>
                  <a:lnTo>
                    <a:pt x="79" y="70"/>
                  </a:lnTo>
                  <a:lnTo>
                    <a:pt x="103" y="62"/>
                  </a:lnTo>
                  <a:lnTo>
                    <a:pt x="128" y="55"/>
                  </a:lnTo>
                  <a:lnTo>
                    <a:pt x="156" y="50"/>
                  </a:lnTo>
                  <a:lnTo>
                    <a:pt x="184" y="47"/>
                  </a:lnTo>
                  <a:lnTo>
                    <a:pt x="215" y="45"/>
                  </a:lnTo>
                  <a:lnTo>
                    <a:pt x="247" y="47"/>
                  </a:lnTo>
                  <a:lnTo>
                    <a:pt x="276" y="50"/>
                  </a:lnTo>
                  <a:lnTo>
                    <a:pt x="303" y="55"/>
                  </a:lnTo>
                  <a:lnTo>
                    <a:pt x="329" y="62"/>
                  </a:lnTo>
                  <a:lnTo>
                    <a:pt x="353" y="71"/>
                  </a:lnTo>
                  <a:lnTo>
                    <a:pt x="373" y="81"/>
                  </a:lnTo>
                  <a:lnTo>
                    <a:pt x="390" y="92"/>
                  </a:lnTo>
                  <a:lnTo>
                    <a:pt x="406" y="105"/>
                  </a:lnTo>
                  <a:lnTo>
                    <a:pt x="409" y="109"/>
                  </a:lnTo>
                  <a:lnTo>
                    <a:pt x="415" y="115"/>
                  </a:lnTo>
                  <a:lnTo>
                    <a:pt x="423" y="118"/>
                  </a:lnTo>
                  <a:lnTo>
                    <a:pt x="430" y="110"/>
                  </a:lnTo>
                  <a:close/>
                </a:path>
              </a:pathLst>
            </a:custGeom>
            <a:solidFill>
              <a:srgbClr val="BFCCD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C" dirty="0"/>
            </a:p>
          </p:txBody>
        </p:sp>
        <p:sp>
          <p:nvSpPr>
            <p:cNvPr id="144" name="Freeform 138"/>
            <p:cNvSpPr>
              <a:spLocks/>
            </p:cNvSpPr>
            <p:nvPr/>
          </p:nvSpPr>
          <p:spPr bwMode="auto">
            <a:xfrm>
              <a:off x="2814" y="733"/>
              <a:ext cx="221" cy="116"/>
            </a:xfrm>
            <a:custGeom>
              <a:avLst/>
              <a:gdLst>
                <a:gd name="T0" fmla="*/ 0 w 221"/>
                <a:gd name="T1" fmla="*/ 13 h 116"/>
                <a:gd name="T2" fmla="*/ 0 w 221"/>
                <a:gd name="T3" fmla="*/ 13 h 116"/>
                <a:gd name="T4" fmla="*/ 44 w 221"/>
                <a:gd name="T5" fmla="*/ 13 h 116"/>
                <a:gd name="T6" fmla="*/ 83 w 221"/>
                <a:gd name="T7" fmla="*/ 19 h 116"/>
                <a:gd name="T8" fmla="*/ 119 w 221"/>
                <a:gd name="T9" fmla="*/ 30 h 116"/>
                <a:gd name="T10" fmla="*/ 150 w 221"/>
                <a:gd name="T11" fmla="*/ 43 h 116"/>
                <a:gd name="T12" fmla="*/ 175 w 221"/>
                <a:gd name="T13" fmla="*/ 60 h 116"/>
                <a:gd name="T14" fmla="*/ 193 w 221"/>
                <a:gd name="T15" fmla="*/ 77 h 116"/>
                <a:gd name="T16" fmla="*/ 205 w 221"/>
                <a:gd name="T17" fmla="*/ 95 h 116"/>
                <a:gd name="T18" fmla="*/ 208 w 221"/>
                <a:gd name="T19" fmla="*/ 116 h 116"/>
                <a:gd name="T20" fmla="*/ 221 w 221"/>
                <a:gd name="T21" fmla="*/ 116 h 116"/>
                <a:gd name="T22" fmla="*/ 215 w 221"/>
                <a:gd name="T23" fmla="*/ 92 h 116"/>
                <a:gd name="T24" fmla="*/ 202 w 221"/>
                <a:gd name="T25" fmla="*/ 71 h 116"/>
                <a:gd name="T26" fmla="*/ 182 w 221"/>
                <a:gd name="T27" fmla="*/ 50 h 116"/>
                <a:gd name="T28" fmla="*/ 154 w 221"/>
                <a:gd name="T29" fmla="*/ 34 h 116"/>
                <a:gd name="T30" fmla="*/ 122 w 221"/>
                <a:gd name="T31" fmla="*/ 21 h 116"/>
                <a:gd name="T32" fmla="*/ 83 w 221"/>
                <a:gd name="T33" fmla="*/ 9 h 116"/>
                <a:gd name="T34" fmla="*/ 44 w 221"/>
                <a:gd name="T35" fmla="*/ 3 h 116"/>
                <a:gd name="T36" fmla="*/ 0 w 221"/>
                <a:gd name="T37" fmla="*/ 0 h 116"/>
                <a:gd name="T38" fmla="*/ 0 w 221"/>
                <a:gd name="T39" fmla="*/ 0 h 116"/>
                <a:gd name="T40" fmla="*/ 0 w 221"/>
                <a:gd name="T41" fmla="*/ 13 h 11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21"/>
                <a:gd name="T64" fmla="*/ 0 h 116"/>
                <a:gd name="T65" fmla="*/ 221 w 221"/>
                <a:gd name="T66" fmla="*/ 116 h 11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21" h="116">
                  <a:moveTo>
                    <a:pt x="0" y="13"/>
                  </a:moveTo>
                  <a:lnTo>
                    <a:pt x="0" y="13"/>
                  </a:lnTo>
                  <a:lnTo>
                    <a:pt x="44" y="13"/>
                  </a:lnTo>
                  <a:lnTo>
                    <a:pt x="83" y="19"/>
                  </a:lnTo>
                  <a:lnTo>
                    <a:pt x="119" y="30"/>
                  </a:lnTo>
                  <a:lnTo>
                    <a:pt x="150" y="43"/>
                  </a:lnTo>
                  <a:lnTo>
                    <a:pt x="175" y="60"/>
                  </a:lnTo>
                  <a:lnTo>
                    <a:pt x="193" y="77"/>
                  </a:lnTo>
                  <a:lnTo>
                    <a:pt x="205" y="95"/>
                  </a:lnTo>
                  <a:lnTo>
                    <a:pt x="208" y="116"/>
                  </a:lnTo>
                  <a:lnTo>
                    <a:pt x="221" y="116"/>
                  </a:lnTo>
                  <a:lnTo>
                    <a:pt x="215" y="92"/>
                  </a:lnTo>
                  <a:lnTo>
                    <a:pt x="202" y="71"/>
                  </a:lnTo>
                  <a:lnTo>
                    <a:pt x="182" y="50"/>
                  </a:lnTo>
                  <a:lnTo>
                    <a:pt x="154" y="34"/>
                  </a:lnTo>
                  <a:lnTo>
                    <a:pt x="122" y="21"/>
                  </a:lnTo>
                  <a:lnTo>
                    <a:pt x="83" y="9"/>
                  </a:lnTo>
                  <a:lnTo>
                    <a:pt x="44" y="3"/>
                  </a:lnTo>
                  <a:lnTo>
                    <a:pt x="0" y="0"/>
                  </a:lnTo>
                  <a:lnTo>
                    <a:pt x="0"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C" dirty="0"/>
            </a:p>
          </p:txBody>
        </p:sp>
        <p:sp>
          <p:nvSpPr>
            <p:cNvPr id="145" name="Freeform 139"/>
            <p:cNvSpPr>
              <a:spLocks/>
            </p:cNvSpPr>
            <p:nvPr/>
          </p:nvSpPr>
          <p:spPr bwMode="auto">
            <a:xfrm>
              <a:off x="2592" y="733"/>
              <a:ext cx="222" cy="118"/>
            </a:xfrm>
            <a:custGeom>
              <a:avLst/>
              <a:gdLst>
                <a:gd name="T0" fmla="*/ 11 w 222"/>
                <a:gd name="T1" fmla="*/ 115 h 118"/>
                <a:gd name="T2" fmla="*/ 13 w 222"/>
                <a:gd name="T3" fmla="*/ 116 h 118"/>
                <a:gd name="T4" fmla="*/ 16 w 222"/>
                <a:gd name="T5" fmla="*/ 95 h 118"/>
                <a:gd name="T6" fmla="*/ 28 w 222"/>
                <a:gd name="T7" fmla="*/ 77 h 118"/>
                <a:gd name="T8" fmla="*/ 47 w 222"/>
                <a:gd name="T9" fmla="*/ 60 h 118"/>
                <a:gd name="T10" fmla="*/ 72 w 222"/>
                <a:gd name="T11" fmla="*/ 43 h 118"/>
                <a:gd name="T12" fmla="*/ 104 w 222"/>
                <a:gd name="T13" fmla="*/ 30 h 118"/>
                <a:gd name="T14" fmla="*/ 138 w 222"/>
                <a:gd name="T15" fmla="*/ 19 h 118"/>
                <a:gd name="T16" fmla="*/ 179 w 222"/>
                <a:gd name="T17" fmla="*/ 13 h 118"/>
                <a:gd name="T18" fmla="*/ 222 w 222"/>
                <a:gd name="T19" fmla="*/ 13 h 118"/>
                <a:gd name="T20" fmla="*/ 222 w 222"/>
                <a:gd name="T21" fmla="*/ 0 h 118"/>
                <a:gd name="T22" fmla="*/ 179 w 222"/>
                <a:gd name="T23" fmla="*/ 3 h 118"/>
                <a:gd name="T24" fmla="*/ 138 w 222"/>
                <a:gd name="T25" fmla="*/ 9 h 118"/>
                <a:gd name="T26" fmla="*/ 100 w 222"/>
                <a:gd name="T27" fmla="*/ 21 h 118"/>
                <a:gd name="T28" fmla="*/ 69 w 222"/>
                <a:gd name="T29" fmla="*/ 34 h 118"/>
                <a:gd name="T30" fmla="*/ 41 w 222"/>
                <a:gd name="T31" fmla="*/ 50 h 118"/>
                <a:gd name="T32" fmla="*/ 19 w 222"/>
                <a:gd name="T33" fmla="*/ 71 h 118"/>
                <a:gd name="T34" fmla="*/ 7 w 222"/>
                <a:gd name="T35" fmla="*/ 92 h 118"/>
                <a:gd name="T36" fmla="*/ 0 w 222"/>
                <a:gd name="T37" fmla="*/ 116 h 118"/>
                <a:gd name="T38" fmla="*/ 2 w 222"/>
                <a:gd name="T39" fmla="*/ 118 h 118"/>
                <a:gd name="T40" fmla="*/ 11 w 222"/>
                <a:gd name="T41" fmla="*/ 115 h 11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22"/>
                <a:gd name="T64" fmla="*/ 0 h 118"/>
                <a:gd name="T65" fmla="*/ 222 w 222"/>
                <a:gd name="T66" fmla="*/ 118 h 11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22" h="118">
                  <a:moveTo>
                    <a:pt x="11" y="115"/>
                  </a:moveTo>
                  <a:lnTo>
                    <a:pt x="13" y="116"/>
                  </a:lnTo>
                  <a:lnTo>
                    <a:pt x="16" y="95"/>
                  </a:lnTo>
                  <a:lnTo>
                    <a:pt x="28" y="77"/>
                  </a:lnTo>
                  <a:lnTo>
                    <a:pt x="47" y="60"/>
                  </a:lnTo>
                  <a:lnTo>
                    <a:pt x="72" y="43"/>
                  </a:lnTo>
                  <a:lnTo>
                    <a:pt x="104" y="30"/>
                  </a:lnTo>
                  <a:lnTo>
                    <a:pt x="138" y="19"/>
                  </a:lnTo>
                  <a:lnTo>
                    <a:pt x="179" y="13"/>
                  </a:lnTo>
                  <a:lnTo>
                    <a:pt x="222" y="13"/>
                  </a:lnTo>
                  <a:lnTo>
                    <a:pt x="222" y="0"/>
                  </a:lnTo>
                  <a:lnTo>
                    <a:pt x="179" y="3"/>
                  </a:lnTo>
                  <a:lnTo>
                    <a:pt x="138" y="9"/>
                  </a:lnTo>
                  <a:lnTo>
                    <a:pt x="100" y="21"/>
                  </a:lnTo>
                  <a:lnTo>
                    <a:pt x="69" y="34"/>
                  </a:lnTo>
                  <a:lnTo>
                    <a:pt x="41" y="50"/>
                  </a:lnTo>
                  <a:lnTo>
                    <a:pt x="19" y="71"/>
                  </a:lnTo>
                  <a:lnTo>
                    <a:pt x="7" y="92"/>
                  </a:lnTo>
                  <a:lnTo>
                    <a:pt x="0" y="116"/>
                  </a:lnTo>
                  <a:lnTo>
                    <a:pt x="2" y="118"/>
                  </a:lnTo>
                  <a:lnTo>
                    <a:pt x="11" y="1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C" dirty="0"/>
            </a:p>
          </p:txBody>
        </p:sp>
        <p:sp>
          <p:nvSpPr>
            <p:cNvPr id="146" name="Freeform 140"/>
            <p:cNvSpPr>
              <a:spLocks/>
            </p:cNvSpPr>
            <p:nvPr/>
          </p:nvSpPr>
          <p:spPr bwMode="auto">
            <a:xfrm>
              <a:off x="2594" y="841"/>
              <a:ext cx="33" cy="19"/>
            </a:xfrm>
            <a:custGeom>
              <a:avLst/>
              <a:gdLst>
                <a:gd name="T0" fmla="*/ 25 w 33"/>
                <a:gd name="T1" fmla="*/ 0 h 19"/>
                <a:gd name="T2" fmla="*/ 23 w 33"/>
                <a:gd name="T3" fmla="*/ 0 h 19"/>
                <a:gd name="T4" fmla="*/ 14 w 33"/>
                <a:gd name="T5" fmla="*/ 8 h 19"/>
                <a:gd name="T6" fmla="*/ 12 w 33"/>
                <a:gd name="T7" fmla="*/ 10 h 19"/>
                <a:gd name="T8" fmla="*/ 9 w 33"/>
                <a:gd name="T9" fmla="*/ 7 h 19"/>
                <a:gd name="T10" fmla="*/ 9 w 33"/>
                <a:gd name="T11" fmla="*/ 7 h 19"/>
                <a:gd name="T12" fmla="*/ 0 w 33"/>
                <a:gd name="T13" fmla="*/ 10 h 19"/>
                <a:gd name="T14" fmla="*/ 3 w 33"/>
                <a:gd name="T15" fmla="*/ 13 h 19"/>
                <a:gd name="T16" fmla="*/ 9 w 33"/>
                <a:gd name="T17" fmla="*/ 19 h 19"/>
                <a:gd name="T18" fmla="*/ 20 w 33"/>
                <a:gd name="T19" fmla="*/ 18 h 19"/>
                <a:gd name="T20" fmla="*/ 33 w 33"/>
                <a:gd name="T21" fmla="*/ 7 h 19"/>
                <a:gd name="T22" fmla="*/ 31 w 33"/>
                <a:gd name="T23" fmla="*/ 7 h 19"/>
                <a:gd name="T24" fmla="*/ 25 w 33"/>
                <a:gd name="T25" fmla="*/ 0 h 1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3"/>
                <a:gd name="T40" fmla="*/ 0 h 19"/>
                <a:gd name="T41" fmla="*/ 33 w 33"/>
                <a:gd name="T42" fmla="*/ 19 h 1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3" h="19">
                  <a:moveTo>
                    <a:pt x="25" y="0"/>
                  </a:moveTo>
                  <a:lnTo>
                    <a:pt x="23" y="0"/>
                  </a:lnTo>
                  <a:lnTo>
                    <a:pt x="14" y="8"/>
                  </a:lnTo>
                  <a:lnTo>
                    <a:pt x="12" y="10"/>
                  </a:lnTo>
                  <a:lnTo>
                    <a:pt x="9" y="7"/>
                  </a:lnTo>
                  <a:lnTo>
                    <a:pt x="0" y="10"/>
                  </a:lnTo>
                  <a:lnTo>
                    <a:pt x="3" y="13"/>
                  </a:lnTo>
                  <a:lnTo>
                    <a:pt x="9" y="19"/>
                  </a:lnTo>
                  <a:lnTo>
                    <a:pt x="20" y="18"/>
                  </a:lnTo>
                  <a:lnTo>
                    <a:pt x="33" y="7"/>
                  </a:lnTo>
                  <a:lnTo>
                    <a:pt x="31" y="7"/>
                  </a:lnTo>
                  <a:lnTo>
                    <a:pt x="2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C" dirty="0"/>
            </a:p>
          </p:txBody>
        </p:sp>
        <p:sp>
          <p:nvSpPr>
            <p:cNvPr id="147" name="Freeform 141"/>
            <p:cNvSpPr>
              <a:spLocks/>
            </p:cNvSpPr>
            <p:nvPr/>
          </p:nvSpPr>
          <p:spPr bwMode="auto">
            <a:xfrm>
              <a:off x="2619" y="839"/>
              <a:ext cx="8" cy="9"/>
            </a:xfrm>
            <a:custGeom>
              <a:avLst/>
              <a:gdLst>
                <a:gd name="T0" fmla="*/ 1 w 8"/>
                <a:gd name="T1" fmla="*/ 0 h 9"/>
                <a:gd name="T2" fmla="*/ 1 w 8"/>
                <a:gd name="T3" fmla="*/ 0 h 9"/>
                <a:gd name="T4" fmla="*/ 0 w 8"/>
                <a:gd name="T5" fmla="*/ 2 h 9"/>
                <a:gd name="T6" fmla="*/ 6 w 8"/>
                <a:gd name="T7" fmla="*/ 9 h 9"/>
                <a:gd name="T8" fmla="*/ 8 w 8"/>
                <a:gd name="T9" fmla="*/ 7 h 9"/>
                <a:gd name="T10" fmla="*/ 8 w 8"/>
                <a:gd name="T11" fmla="*/ 7 h 9"/>
                <a:gd name="T12" fmla="*/ 1 w 8"/>
                <a:gd name="T13" fmla="*/ 0 h 9"/>
                <a:gd name="T14" fmla="*/ 0 60000 65536"/>
                <a:gd name="T15" fmla="*/ 0 60000 65536"/>
                <a:gd name="T16" fmla="*/ 0 60000 65536"/>
                <a:gd name="T17" fmla="*/ 0 60000 65536"/>
                <a:gd name="T18" fmla="*/ 0 60000 65536"/>
                <a:gd name="T19" fmla="*/ 0 60000 65536"/>
                <a:gd name="T20" fmla="*/ 0 60000 65536"/>
                <a:gd name="T21" fmla="*/ 0 w 8"/>
                <a:gd name="T22" fmla="*/ 0 h 9"/>
                <a:gd name="T23" fmla="*/ 8 w 8"/>
                <a:gd name="T24" fmla="*/ 9 h 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9">
                  <a:moveTo>
                    <a:pt x="1" y="0"/>
                  </a:moveTo>
                  <a:lnTo>
                    <a:pt x="1" y="0"/>
                  </a:lnTo>
                  <a:lnTo>
                    <a:pt x="0" y="2"/>
                  </a:lnTo>
                  <a:lnTo>
                    <a:pt x="6" y="9"/>
                  </a:lnTo>
                  <a:lnTo>
                    <a:pt x="8" y="7"/>
                  </a:lnTo>
                  <a:lnTo>
                    <a:pt x="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C" dirty="0"/>
            </a:p>
          </p:txBody>
        </p:sp>
        <p:sp>
          <p:nvSpPr>
            <p:cNvPr id="148" name="Freeform 142"/>
            <p:cNvSpPr>
              <a:spLocks/>
            </p:cNvSpPr>
            <p:nvPr/>
          </p:nvSpPr>
          <p:spPr bwMode="auto">
            <a:xfrm>
              <a:off x="2620" y="778"/>
              <a:ext cx="194" cy="68"/>
            </a:xfrm>
            <a:custGeom>
              <a:avLst/>
              <a:gdLst>
                <a:gd name="T0" fmla="*/ 194 w 194"/>
                <a:gd name="T1" fmla="*/ 0 h 68"/>
                <a:gd name="T2" fmla="*/ 194 w 194"/>
                <a:gd name="T3" fmla="*/ 0 h 68"/>
                <a:gd name="T4" fmla="*/ 163 w 194"/>
                <a:gd name="T5" fmla="*/ 3 h 68"/>
                <a:gd name="T6" fmla="*/ 135 w 194"/>
                <a:gd name="T7" fmla="*/ 6 h 68"/>
                <a:gd name="T8" fmla="*/ 107 w 194"/>
                <a:gd name="T9" fmla="*/ 11 h 68"/>
                <a:gd name="T10" fmla="*/ 80 w 194"/>
                <a:gd name="T11" fmla="*/ 18 h 68"/>
                <a:gd name="T12" fmla="*/ 57 w 194"/>
                <a:gd name="T13" fmla="*/ 26 h 68"/>
                <a:gd name="T14" fmla="*/ 35 w 194"/>
                <a:gd name="T15" fmla="*/ 36 h 68"/>
                <a:gd name="T16" fmla="*/ 16 w 194"/>
                <a:gd name="T17" fmla="*/ 47 h 68"/>
                <a:gd name="T18" fmla="*/ 0 w 194"/>
                <a:gd name="T19" fmla="*/ 61 h 68"/>
                <a:gd name="T20" fmla="*/ 7 w 194"/>
                <a:gd name="T21" fmla="*/ 68 h 68"/>
                <a:gd name="T22" fmla="*/ 22 w 194"/>
                <a:gd name="T23" fmla="*/ 57 h 68"/>
                <a:gd name="T24" fmla="*/ 38 w 194"/>
                <a:gd name="T25" fmla="*/ 45 h 68"/>
                <a:gd name="T26" fmla="*/ 60 w 194"/>
                <a:gd name="T27" fmla="*/ 36 h 68"/>
                <a:gd name="T28" fmla="*/ 83 w 194"/>
                <a:gd name="T29" fmla="*/ 27 h 68"/>
                <a:gd name="T30" fmla="*/ 107 w 194"/>
                <a:gd name="T31" fmla="*/ 21 h 68"/>
                <a:gd name="T32" fmla="*/ 135 w 194"/>
                <a:gd name="T33" fmla="*/ 16 h 68"/>
                <a:gd name="T34" fmla="*/ 163 w 194"/>
                <a:gd name="T35" fmla="*/ 13 h 68"/>
                <a:gd name="T36" fmla="*/ 194 w 194"/>
                <a:gd name="T37" fmla="*/ 13 h 68"/>
                <a:gd name="T38" fmla="*/ 194 w 194"/>
                <a:gd name="T39" fmla="*/ 13 h 68"/>
                <a:gd name="T40" fmla="*/ 194 w 194"/>
                <a:gd name="T41" fmla="*/ 0 h 6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94"/>
                <a:gd name="T64" fmla="*/ 0 h 68"/>
                <a:gd name="T65" fmla="*/ 194 w 194"/>
                <a:gd name="T66" fmla="*/ 68 h 6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94" h="68">
                  <a:moveTo>
                    <a:pt x="194" y="0"/>
                  </a:moveTo>
                  <a:lnTo>
                    <a:pt x="194" y="0"/>
                  </a:lnTo>
                  <a:lnTo>
                    <a:pt x="163" y="3"/>
                  </a:lnTo>
                  <a:lnTo>
                    <a:pt x="135" y="6"/>
                  </a:lnTo>
                  <a:lnTo>
                    <a:pt x="107" y="11"/>
                  </a:lnTo>
                  <a:lnTo>
                    <a:pt x="80" y="18"/>
                  </a:lnTo>
                  <a:lnTo>
                    <a:pt x="57" y="26"/>
                  </a:lnTo>
                  <a:lnTo>
                    <a:pt x="35" y="36"/>
                  </a:lnTo>
                  <a:lnTo>
                    <a:pt x="16" y="47"/>
                  </a:lnTo>
                  <a:lnTo>
                    <a:pt x="0" y="61"/>
                  </a:lnTo>
                  <a:lnTo>
                    <a:pt x="7" y="68"/>
                  </a:lnTo>
                  <a:lnTo>
                    <a:pt x="22" y="57"/>
                  </a:lnTo>
                  <a:lnTo>
                    <a:pt x="38" y="45"/>
                  </a:lnTo>
                  <a:lnTo>
                    <a:pt x="60" y="36"/>
                  </a:lnTo>
                  <a:lnTo>
                    <a:pt x="83" y="27"/>
                  </a:lnTo>
                  <a:lnTo>
                    <a:pt x="107" y="21"/>
                  </a:lnTo>
                  <a:lnTo>
                    <a:pt x="135" y="16"/>
                  </a:lnTo>
                  <a:lnTo>
                    <a:pt x="163" y="13"/>
                  </a:lnTo>
                  <a:lnTo>
                    <a:pt x="194" y="13"/>
                  </a:lnTo>
                  <a:lnTo>
                    <a:pt x="19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C" dirty="0"/>
            </a:p>
          </p:txBody>
        </p:sp>
        <p:sp>
          <p:nvSpPr>
            <p:cNvPr id="149" name="Freeform 143"/>
            <p:cNvSpPr>
              <a:spLocks/>
            </p:cNvSpPr>
            <p:nvPr/>
          </p:nvSpPr>
          <p:spPr bwMode="auto">
            <a:xfrm>
              <a:off x="2814" y="778"/>
              <a:ext cx="196" cy="70"/>
            </a:xfrm>
            <a:custGeom>
              <a:avLst/>
              <a:gdLst>
                <a:gd name="T0" fmla="*/ 196 w 196"/>
                <a:gd name="T1" fmla="*/ 63 h 70"/>
                <a:gd name="T2" fmla="*/ 194 w 196"/>
                <a:gd name="T3" fmla="*/ 63 h 70"/>
                <a:gd name="T4" fmla="*/ 179 w 196"/>
                <a:gd name="T5" fmla="*/ 48 h 70"/>
                <a:gd name="T6" fmla="*/ 160 w 196"/>
                <a:gd name="T7" fmla="*/ 37 h 70"/>
                <a:gd name="T8" fmla="*/ 139 w 196"/>
                <a:gd name="T9" fmla="*/ 27 h 70"/>
                <a:gd name="T10" fmla="*/ 116 w 196"/>
                <a:gd name="T11" fmla="*/ 18 h 70"/>
                <a:gd name="T12" fmla="*/ 88 w 196"/>
                <a:gd name="T13" fmla="*/ 11 h 70"/>
                <a:gd name="T14" fmla="*/ 61 w 196"/>
                <a:gd name="T15" fmla="*/ 6 h 70"/>
                <a:gd name="T16" fmla="*/ 32 w 196"/>
                <a:gd name="T17" fmla="*/ 3 h 70"/>
                <a:gd name="T18" fmla="*/ 0 w 196"/>
                <a:gd name="T19" fmla="*/ 0 h 70"/>
                <a:gd name="T20" fmla="*/ 0 w 196"/>
                <a:gd name="T21" fmla="*/ 13 h 70"/>
                <a:gd name="T22" fmla="*/ 32 w 196"/>
                <a:gd name="T23" fmla="*/ 13 h 70"/>
                <a:gd name="T24" fmla="*/ 61 w 196"/>
                <a:gd name="T25" fmla="*/ 16 h 70"/>
                <a:gd name="T26" fmla="*/ 88 w 196"/>
                <a:gd name="T27" fmla="*/ 21 h 70"/>
                <a:gd name="T28" fmla="*/ 113 w 196"/>
                <a:gd name="T29" fmla="*/ 27 h 70"/>
                <a:gd name="T30" fmla="*/ 136 w 196"/>
                <a:gd name="T31" fmla="*/ 37 h 70"/>
                <a:gd name="T32" fmla="*/ 157 w 196"/>
                <a:gd name="T33" fmla="*/ 47 h 70"/>
                <a:gd name="T34" fmla="*/ 172 w 196"/>
                <a:gd name="T35" fmla="*/ 58 h 70"/>
                <a:gd name="T36" fmla="*/ 188 w 196"/>
                <a:gd name="T37" fmla="*/ 70 h 70"/>
                <a:gd name="T38" fmla="*/ 186 w 196"/>
                <a:gd name="T39" fmla="*/ 70 h 70"/>
                <a:gd name="T40" fmla="*/ 196 w 196"/>
                <a:gd name="T41" fmla="*/ 63 h 7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96"/>
                <a:gd name="T64" fmla="*/ 0 h 70"/>
                <a:gd name="T65" fmla="*/ 196 w 196"/>
                <a:gd name="T66" fmla="*/ 70 h 7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96" h="70">
                  <a:moveTo>
                    <a:pt x="196" y="63"/>
                  </a:moveTo>
                  <a:lnTo>
                    <a:pt x="194" y="63"/>
                  </a:lnTo>
                  <a:lnTo>
                    <a:pt x="179" y="48"/>
                  </a:lnTo>
                  <a:lnTo>
                    <a:pt x="160" y="37"/>
                  </a:lnTo>
                  <a:lnTo>
                    <a:pt x="139" y="27"/>
                  </a:lnTo>
                  <a:lnTo>
                    <a:pt x="116" y="18"/>
                  </a:lnTo>
                  <a:lnTo>
                    <a:pt x="88" y="11"/>
                  </a:lnTo>
                  <a:lnTo>
                    <a:pt x="61" y="6"/>
                  </a:lnTo>
                  <a:lnTo>
                    <a:pt x="32" y="3"/>
                  </a:lnTo>
                  <a:lnTo>
                    <a:pt x="0" y="0"/>
                  </a:lnTo>
                  <a:lnTo>
                    <a:pt x="0" y="13"/>
                  </a:lnTo>
                  <a:lnTo>
                    <a:pt x="32" y="13"/>
                  </a:lnTo>
                  <a:lnTo>
                    <a:pt x="61" y="16"/>
                  </a:lnTo>
                  <a:lnTo>
                    <a:pt x="88" y="21"/>
                  </a:lnTo>
                  <a:lnTo>
                    <a:pt x="113" y="27"/>
                  </a:lnTo>
                  <a:lnTo>
                    <a:pt x="136" y="37"/>
                  </a:lnTo>
                  <a:lnTo>
                    <a:pt x="157" y="47"/>
                  </a:lnTo>
                  <a:lnTo>
                    <a:pt x="172" y="58"/>
                  </a:lnTo>
                  <a:lnTo>
                    <a:pt x="188" y="70"/>
                  </a:lnTo>
                  <a:lnTo>
                    <a:pt x="186" y="70"/>
                  </a:lnTo>
                  <a:lnTo>
                    <a:pt x="196" y="6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C" dirty="0"/>
            </a:p>
          </p:txBody>
        </p:sp>
        <p:sp>
          <p:nvSpPr>
            <p:cNvPr id="150" name="Freeform 144"/>
            <p:cNvSpPr>
              <a:spLocks/>
            </p:cNvSpPr>
            <p:nvPr/>
          </p:nvSpPr>
          <p:spPr bwMode="auto">
            <a:xfrm>
              <a:off x="3000" y="841"/>
              <a:ext cx="35" cy="21"/>
            </a:xfrm>
            <a:custGeom>
              <a:avLst/>
              <a:gdLst>
                <a:gd name="T0" fmla="*/ 22 w 35"/>
                <a:gd name="T1" fmla="*/ 8 h 21"/>
                <a:gd name="T2" fmla="*/ 24 w 35"/>
                <a:gd name="T3" fmla="*/ 7 h 21"/>
                <a:gd name="T4" fmla="*/ 21 w 35"/>
                <a:gd name="T5" fmla="*/ 11 h 21"/>
                <a:gd name="T6" fmla="*/ 18 w 35"/>
                <a:gd name="T7" fmla="*/ 8 h 21"/>
                <a:gd name="T8" fmla="*/ 11 w 35"/>
                <a:gd name="T9" fmla="*/ 3 h 21"/>
                <a:gd name="T10" fmla="*/ 10 w 35"/>
                <a:gd name="T11" fmla="*/ 0 h 21"/>
                <a:gd name="T12" fmla="*/ 0 w 35"/>
                <a:gd name="T13" fmla="*/ 7 h 21"/>
                <a:gd name="T14" fmla="*/ 5 w 35"/>
                <a:gd name="T15" fmla="*/ 10 h 21"/>
                <a:gd name="T16" fmla="*/ 11 w 35"/>
                <a:gd name="T17" fmla="*/ 18 h 21"/>
                <a:gd name="T18" fmla="*/ 24 w 35"/>
                <a:gd name="T19" fmla="*/ 21 h 21"/>
                <a:gd name="T20" fmla="*/ 33 w 35"/>
                <a:gd name="T21" fmla="*/ 10 h 21"/>
                <a:gd name="T22" fmla="*/ 35 w 35"/>
                <a:gd name="T23" fmla="*/ 8 h 21"/>
                <a:gd name="T24" fmla="*/ 33 w 35"/>
                <a:gd name="T25" fmla="*/ 10 h 21"/>
                <a:gd name="T26" fmla="*/ 33 w 35"/>
                <a:gd name="T27" fmla="*/ 8 h 21"/>
                <a:gd name="T28" fmla="*/ 35 w 35"/>
                <a:gd name="T29" fmla="*/ 8 h 21"/>
                <a:gd name="T30" fmla="*/ 22 w 35"/>
                <a:gd name="T31" fmla="*/ 8 h 2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5"/>
                <a:gd name="T49" fmla="*/ 0 h 21"/>
                <a:gd name="T50" fmla="*/ 35 w 35"/>
                <a:gd name="T51" fmla="*/ 21 h 2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5" h="21">
                  <a:moveTo>
                    <a:pt x="22" y="8"/>
                  </a:moveTo>
                  <a:lnTo>
                    <a:pt x="24" y="7"/>
                  </a:lnTo>
                  <a:lnTo>
                    <a:pt x="21" y="11"/>
                  </a:lnTo>
                  <a:lnTo>
                    <a:pt x="18" y="8"/>
                  </a:lnTo>
                  <a:lnTo>
                    <a:pt x="11" y="3"/>
                  </a:lnTo>
                  <a:lnTo>
                    <a:pt x="10" y="0"/>
                  </a:lnTo>
                  <a:lnTo>
                    <a:pt x="0" y="7"/>
                  </a:lnTo>
                  <a:lnTo>
                    <a:pt x="5" y="10"/>
                  </a:lnTo>
                  <a:lnTo>
                    <a:pt x="11" y="18"/>
                  </a:lnTo>
                  <a:lnTo>
                    <a:pt x="24" y="21"/>
                  </a:lnTo>
                  <a:lnTo>
                    <a:pt x="33" y="10"/>
                  </a:lnTo>
                  <a:lnTo>
                    <a:pt x="35" y="8"/>
                  </a:lnTo>
                  <a:lnTo>
                    <a:pt x="33" y="10"/>
                  </a:lnTo>
                  <a:lnTo>
                    <a:pt x="33" y="8"/>
                  </a:lnTo>
                  <a:lnTo>
                    <a:pt x="35" y="8"/>
                  </a:lnTo>
                  <a:lnTo>
                    <a:pt x="22"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C" dirty="0"/>
            </a:p>
          </p:txBody>
        </p:sp>
        <p:sp>
          <p:nvSpPr>
            <p:cNvPr id="151" name="Freeform 145"/>
            <p:cNvSpPr>
              <a:spLocks/>
            </p:cNvSpPr>
            <p:nvPr/>
          </p:nvSpPr>
          <p:spPr bwMode="auto">
            <a:xfrm>
              <a:off x="2680" y="739"/>
              <a:ext cx="295" cy="78"/>
            </a:xfrm>
            <a:custGeom>
              <a:avLst/>
              <a:gdLst>
                <a:gd name="T0" fmla="*/ 14 w 295"/>
                <a:gd name="T1" fmla="*/ 63 h 78"/>
                <a:gd name="T2" fmla="*/ 45 w 295"/>
                <a:gd name="T3" fmla="*/ 55 h 78"/>
                <a:gd name="T4" fmla="*/ 78 w 295"/>
                <a:gd name="T5" fmla="*/ 49 h 78"/>
                <a:gd name="T6" fmla="*/ 116 w 295"/>
                <a:gd name="T7" fmla="*/ 45 h 78"/>
                <a:gd name="T8" fmla="*/ 155 w 295"/>
                <a:gd name="T9" fmla="*/ 45 h 78"/>
                <a:gd name="T10" fmla="*/ 195 w 295"/>
                <a:gd name="T11" fmla="*/ 50 h 78"/>
                <a:gd name="T12" fmla="*/ 233 w 295"/>
                <a:gd name="T13" fmla="*/ 57 h 78"/>
                <a:gd name="T14" fmla="*/ 266 w 295"/>
                <a:gd name="T15" fmla="*/ 68 h 78"/>
                <a:gd name="T16" fmla="*/ 292 w 295"/>
                <a:gd name="T17" fmla="*/ 78 h 78"/>
                <a:gd name="T18" fmla="*/ 294 w 295"/>
                <a:gd name="T19" fmla="*/ 68 h 78"/>
                <a:gd name="T20" fmla="*/ 281 w 295"/>
                <a:gd name="T21" fmla="*/ 45 h 78"/>
                <a:gd name="T22" fmla="*/ 269 w 295"/>
                <a:gd name="T23" fmla="*/ 28 h 78"/>
                <a:gd name="T24" fmla="*/ 252 w 295"/>
                <a:gd name="T25" fmla="*/ 20 h 78"/>
                <a:gd name="T26" fmla="*/ 222 w 295"/>
                <a:gd name="T27" fmla="*/ 10 h 78"/>
                <a:gd name="T28" fmla="*/ 189 w 295"/>
                <a:gd name="T29" fmla="*/ 3 h 78"/>
                <a:gd name="T30" fmla="*/ 153 w 295"/>
                <a:gd name="T31" fmla="*/ 0 h 78"/>
                <a:gd name="T32" fmla="*/ 116 w 295"/>
                <a:gd name="T33" fmla="*/ 0 h 78"/>
                <a:gd name="T34" fmla="*/ 80 w 295"/>
                <a:gd name="T35" fmla="*/ 3 h 78"/>
                <a:gd name="T36" fmla="*/ 47 w 295"/>
                <a:gd name="T37" fmla="*/ 10 h 78"/>
                <a:gd name="T38" fmla="*/ 17 w 295"/>
                <a:gd name="T39" fmla="*/ 18 h 78"/>
                <a:gd name="T40" fmla="*/ 3 w 295"/>
                <a:gd name="T41" fmla="*/ 24 h 78"/>
                <a:gd name="T42" fmla="*/ 11 w 295"/>
                <a:gd name="T43" fmla="*/ 28 h 78"/>
                <a:gd name="T44" fmla="*/ 26 w 295"/>
                <a:gd name="T45" fmla="*/ 31 h 78"/>
                <a:gd name="T46" fmla="*/ 56 w 295"/>
                <a:gd name="T47" fmla="*/ 26 h 78"/>
                <a:gd name="T48" fmla="*/ 97 w 295"/>
                <a:gd name="T49" fmla="*/ 13 h 78"/>
                <a:gd name="T50" fmla="*/ 123 w 295"/>
                <a:gd name="T51" fmla="*/ 8 h 78"/>
                <a:gd name="T52" fmla="*/ 136 w 295"/>
                <a:gd name="T53" fmla="*/ 13 h 78"/>
                <a:gd name="T54" fmla="*/ 136 w 295"/>
                <a:gd name="T55" fmla="*/ 21 h 78"/>
                <a:gd name="T56" fmla="*/ 136 w 295"/>
                <a:gd name="T57" fmla="*/ 23 h 78"/>
                <a:gd name="T58" fmla="*/ 144 w 295"/>
                <a:gd name="T59" fmla="*/ 13 h 78"/>
                <a:gd name="T60" fmla="*/ 144 w 295"/>
                <a:gd name="T61" fmla="*/ 7 h 78"/>
                <a:gd name="T62" fmla="*/ 167 w 295"/>
                <a:gd name="T63" fmla="*/ 10 h 78"/>
                <a:gd name="T64" fmla="*/ 200 w 295"/>
                <a:gd name="T65" fmla="*/ 16 h 78"/>
                <a:gd name="T66" fmla="*/ 228 w 295"/>
                <a:gd name="T67" fmla="*/ 26 h 78"/>
                <a:gd name="T68" fmla="*/ 244 w 295"/>
                <a:gd name="T69" fmla="*/ 44 h 78"/>
                <a:gd name="T70" fmla="*/ 231 w 295"/>
                <a:gd name="T71" fmla="*/ 49 h 78"/>
                <a:gd name="T72" fmla="*/ 208 w 295"/>
                <a:gd name="T73" fmla="*/ 44 h 78"/>
                <a:gd name="T74" fmla="*/ 183 w 295"/>
                <a:gd name="T75" fmla="*/ 39 h 78"/>
                <a:gd name="T76" fmla="*/ 155 w 295"/>
                <a:gd name="T77" fmla="*/ 37 h 78"/>
                <a:gd name="T78" fmla="*/ 131 w 295"/>
                <a:gd name="T79" fmla="*/ 37 h 78"/>
                <a:gd name="T80" fmla="*/ 116 w 295"/>
                <a:gd name="T81" fmla="*/ 41 h 78"/>
                <a:gd name="T82" fmla="*/ 117 w 295"/>
                <a:gd name="T83" fmla="*/ 32 h 78"/>
                <a:gd name="T84" fmla="*/ 122 w 295"/>
                <a:gd name="T85" fmla="*/ 29 h 78"/>
                <a:gd name="T86" fmla="*/ 105 w 295"/>
                <a:gd name="T87" fmla="*/ 32 h 78"/>
                <a:gd name="T88" fmla="*/ 86 w 295"/>
                <a:gd name="T89" fmla="*/ 45 h 78"/>
                <a:gd name="T90" fmla="*/ 61 w 295"/>
                <a:gd name="T91" fmla="*/ 47 h 78"/>
                <a:gd name="T92" fmla="*/ 50 w 295"/>
                <a:gd name="T93" fmla="*/ 47 h 78"/>
                <a:gd name="T94" fmla="*/ 37 w 295"/>
                <a:gd name="T95" fmla="*/ 49 h 78"/>
                <a:gd name="T96" fmla="*/ 22 w 295"/>
                <a:gd name="T97" fmla="*/ 52 h 78"/>
                <a:gd name="T98" fmla="*/ 6 w 295"/>
                <a:gd name="T99" fmla="*/ 62 h 7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95"/>
                <a:gd name="T151" fmla="*/ 0 h 78"/>
                <a:gd name="T152" fmla="*/ 295 w 295"/>
                <a:gd name="T153" fmla="*/ 78 h 7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95" h="78">
                  <a:moveTo>
                    <a:pt x="0" y="70"/>
                  </a:moveTo>
                  <a:lnTo>
                    <a:pt x="14" y="63"/>
                  </a:lnTo>
                  <a:lnTo>
                    <a:pt x="30" y="58"/>
                  </a:lnTo>
                  <a:lnTo>
                    <a:pt x="45" y="55"/>
                  </a:lnTo>
                  <a:lnTo>
                    <a:pt x="61" y="52"/>
                  </a:lnTo>
                  <a:lnTo>
                    <a:pt x="78" y="49"/>
                  </a:lnTo>
                  <a:lnTo>
                    <a:pt x="97" y="47"/>
                  </a:lnTo>
                  <a:lnTo>
                    <a:pt x="116" y="45"/>
                  </a:lnTo>
                  <a:lnTo>
                    <a:pt x="134" y="45"/>
                  </a:lnTo>
                  <a:lnTo>
                    <a:pt x="155" y="45"/>
                  </a:lnTo>
                  <a:lnTo>
                    <a:pt x="175" y="47"/>
                  </a:lnTo>
                  <a:lnTo>
                    <a:pt x="195" y="50"/>
                  </a:lnTo>
                  <a:lnTo>
                    <a:pt x="214" y="54"/>
                  </a:lnTo>
                  <a:lnTo>
                    <a:pt x="233" y="57"/>
                  </a:lnTo>
                  <a:lnTo>
                    <a:pt x="248" y="63"/>
                  </a:lnTo>
                  <a:lnTo>
                    <a:pt x="266" y="68"/>
                  </a:lnTo>
                  <a:lnTo>
                    <a:pt x="280" y="75"/>
                  </a:lnTo>
                  <a:lnTo>
                    <a:pt x="292" y="78"/>
                  </a:lnTo>
                  <a:lnTo>
                    <a:pt x="295" y="76"/>
                  </a:lnTo>
                  <a:lnTo>
                    <a:pt x="294" y="68"/>
                  </a:lnTo>
                  <a:lnTo>
                    <a:pt x="289" y="57"/>
                  </a:lnTo>
                  <a:lnTo>
                    <a:pt x="281" y="45"/>
                  </a:lnTo>
                  <a:lnTo>
                    <a:pt x="273" y="36"/>
                  </a:lnTo>
                  <a:lnTo>
                    <a:pt x="269" y="28"/>
                  </a:lnTo>
                  <a:lnTo>
                    <a:pt x="266" y="24"/>
                  </a:lnTo>
                  <a:lnTo>
                    <a:pt x="252" y="20"/>
                  </a:lnTo>
                  <a:lnTo>
                    <a:pt x="238" y="15"/>
                  </a:lnTo>
                  <a:lnTo>
                    <a:pt x="222" y="10"/>
                  </a:lnTo>
                  <a:lnTo>
                    <a:pt x="206" y="7"/>
                  </a:lnTo>
                  <a:lnTo>
                    <a:pt x="189" y="3"/>
                  </a:lnTo>
                  <a:lnTo>
                    <a:pt x="172" y="2"/>
                  </a:lnTo>
                  <a:lnTo>
                    <a:pt x="153" y="0"/>
                  </a:lnTo>
                  <a:lnTo>
                    <a:pt x="134" y="0"/>
                  </a:lnTo>
                  <a:lnTo>
                    <a:pt x="116" y="0"/>
                  </a:lnTo>
                  <a:lnTo>
                    <a:pt x="98" y="2"/>
                  </a:lnTo>
                  <a:lnTo>
                    <a:pt x="80" y="3"/>
                  </a:lnTo>
                  <a:lnTo>
                    <a:pt x="64" y="7"/>
                  </a:lnTo>
                  <a:lnTo>
                    <a:pt x="47" y="10"/>
                  </a:lnTo>
                  <a:lnTo>
                    <a:pt x="31" y="13"/>
                  </a:lnTo>
                  <a:lnTo>
                    <a:pt x="17" y="18"/>
                  </a:lnTo>
                  <a:lnTo>
                    <a:pt x="3" y="23"/>
                  </a:lnTo>
                  <a:lnTo>
                    <a:pt x="3" y="24"/>
                  </a:lnTo>
                  <a:lnTo>
                    <a:pt x="6" y="26"/>
                  </a:lnTo>
                  <a:lnTo>
                    <a:pt x="11" y="28"/>
                  </a:lnTo>
                  <a:lnTo>
                    <a:pt x="17" y="31"/>
                  </a:lnTo>
                  <a:lnTo>
                    <a:pt x="26" y="31"/>
                  </a:lnTo>
                  <a:lnTo>
                    <a:pt x="41" y="31"/>
                  </a:lnTo>
                  <a:lnTo>
                    <a:pt x="56" y="26"/>
                  </a:lnTo>
                  <a:lnTo>
                    <a:pt x="76" y="20"/>
                  </a:lnTo>
                  <a:lnTo>
                    <a:pt x="97" y="13"/>
                  </a:lnTo>
                  <a:lnTo>
                    <a:pt x="112" y="10"/>
                  </a:lnTo>
                  <a:lnTo>
                    <a:pt x="123" y="8"/>
                  </a:lnTo>
                  <a:lnTo>
                    <a:pt x="131" y="10"/>
                  </a:lnTo>
                  <a:lnTo>
                    <a:pt x="136" y="13"/>
                  </a:lnTo>
                  <a:lnTo>
                    <a:pt x="137" y="18"/>
                  </a:lnTo>
                  <a:lnTo>
                    <a:pt x="136" y="21"/>
                  </a:lnTo>
                  <a:lnTo>
                    <a:pt x="133" y="24"/>
                  </a:lnTo>
                  <a:lnTo>
                    <a:pt x="136" y="23"/>
                  </a:lnTo>
                  <a:lnTo>
                    <a:pt x="141" y="20"/>
                  </a:lnTo>
                  <a:lnTo>
                    <a:pt x="144" y="13"/>
                  </a:lnTo>
                  <a:lnTo>
                    <a:pt x="141" y="7"/>
                  </a:lnTo>
                  <a:lnTo>
                    <a:pt x="144" y="7"/>
                  </a:lnTo>
                  <a:lnTo>
                    <a:pt x="153" y="8"/>
                  </a:lnTo>
                  <a:lnTo>
                    <a:pt x="167" y="10"/>
                  </a:lnTo>
                  <a:lnTo>
                    <a:pt x="183" y="11"/>
                  </a:lnTo>
                  <a:lnTo>
                    <a:pt x="200" y="16"/>
                  </a:lnTo>
                  <a:lnTo>
                    <a:pt x="216" y="20"/>
                  </a:lnTo>
                  <a:lnTo>
                    <a:pt x="228" y="26"/>
                  </a:lnTo>
                  <a:lnTo>
                    <a:pt x="238" y="32"/>
                  </a:lnTo>
                  <a:lnTo>
                    <a:pt x="244" y="44"/>
                  </a:lnTo>
                  <a:lnTo>
                    <a:pt x="241" y="49"/>
                  </a:lnTo>
                  <a:lnTo>
                    <a:pt x="231" y="49"/>
                  </a:lnTo>
                  <a:lnTo>
                    <a:pt x="217" y="45"/>
                  </a:lnTo>
                  <a:lnTo>
                    <a:pt x="208" y="44"/>
                  </a:lnTo>
                  <a:lnTo>
                    <a:pt x="197" y="42"/>
                  </a:lnTo>
                  <a:lnTo>
                    <a:pt x="183" y="39"/>
                  </a:lnTo>
                  <a:lnTo>
                    <a:pt x="169" y="37"/>
                  </a:lnTo>
                  <a:lnTo>
                    <a:pt x="155" y="37"/>
                  </a:lnTo>
                  <a:lnTo>
                    <a:pt x="141" y="37"/>
                  </a:lnTo>
                  <a:lnTo>
                    <a:pt x="131" y="37"/>
                  </a:lnTo>
                  <a:lnTo>
                    <a:pt x="123" y="39"/>
                  </a:lnTo>
                  <a:lnTo>
                    <a:pt x="116" y="41"/>
                  </a:lnTo>
                  <a:lnTo>
                    <a:pt x="114" y="37"/>
                  </a:lnTo>
                  <a:lnTo>
                    <a:pt x="117" y="32"/>
                  </a:lnTo>
                  <a:lnTo>
                    <a:pt x="125" y="29"/>
                  </a:lnTo>
                  <a:lnTo>
                    <a:pt x="122" y="29"/>
                  </a:lnTo>
                  <a:lnTo>
                    <a:pt x="114" y="29"/>
                  </a:lnTo>
                  <a:lnTo>
                    <a:pt x="105" y="32"/>
                  </a:lnTo>
                  <a:lnTo>
                    <a:pt x="95" y="39"/>
                  </a:lnTo>
                  <a:lnTo>
                    <a:pt x="86" y="45"/>
                  </a:lnTo>
                  <a:lnTo>
                    <a:pt x="73" y="47"/>
                  </a:lnTo>
                  <a:lnTo>
                    <a:pt x="61" y="47"/>
                  </a:lnTo>
                  <a:lnTo>
                    <a:pt x="53" y="47"/>
                  </a:lnTo>
                  <a:lnTo>
                    <a:pt x="50" y="47"/>
                  </a:lnTo>
                  <a:lnTo>
                    <a:pt x="44" y="47"/>
                  </a:lnTo>
                  <a:lnTo>
                    <a:pt x="37" y="49"/>
                  </a:lnTo>
                  <a:lnTo>
                    <a:pt x="30" y="50"/>
                  </a:lnTo>
                  <a:lnTo>
                    <a:pt x="22" y="52"/>
                  </a:lnTo>
                  <a:lnTo>
                    <a:pt x="14" y="57"/>
                  </a:lnTo>
                  <a:lnTo>
                    <a:pt x="6" y="62"/>
                  </a:lnTo>
                  <a:lnTo>
                    <a:pt x="0" y="7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C" dirty="0"/>
            </a:p>
          </p:txBody>
        </p:sp>
        <p:sp>
          <p:nvSpPr>
            <p:cNvPr id="152" name="Freeform 146"/>
            <p:cNvSpPr>
              <a:spLocks/>
            </p:cNvSpPr>
            <p:nvPr/>
          </p:nvSpPr>
          <p:spPr bwMode="auto">
            <a:xfrm>
              <a:off x="2742" y="885"/>
              <a:ext cx="143" cy="58"/>
            </a:xfrm>
            <a:custGeom>
              <a:avLst/>
              <a:gdLst>
                <a:gd name="T0" fmla="*/ 143 w 143"/>
                <a:gd name="T1" fmla="*/ 47 h 58"/>
                <a:gd name="T2" fmla="*/ 122 w 143"/>
                <a:gd name="T3" fmla="*/ 53 h 58"/>
                <a:gd name="T4" fmla="*/ 102 w 143"/>
                <a:gd name="T5" fmla="*/ 56 h 58"/>
                <a:gd name="T6" fmla="*/ 83 w 143"/>
                <a:gd name="T7" fmla="*/ 58 h 58"/>
                <a:gd name="T8" fmla="*/ 65 w 143"/>
                <a:gd name="T9" fmla="*/ 58 h 58"/>
                <a:gd name="T10" fmla="*/ 46 w 143"/>
                <a:gd name="T11" fmla="*/ 58 h 58"/>
                <a:gd name="T12" fmla="*/ 30 w 143"/>
                <a:gd name="T13" fmla="*/ 55 h 58"/>
                <a:gd name="T14" fmla="*/ 14 w 143"/>
                <a:gd name="T15" fmla="*/ 51 h 58"/>
                <a:gd name="T16" fmla="*/ 0 w 143"/>
                <a:gd name="T17" fmla="*/ 47 h 58"/>
                <a:gd name="T18" fmla="*/ 0 w 143"/>
                <a:gd name="T19" fmla="*/ 0 h 58"/>
                <a:gd name="T20" fmla="*/ 14 w 143"/>
                <a:gd name="T21" fmla="*/ 5 h 58"/>
                <a:gd name="T22" fmla="*/ 30 w 143"/>
                <a:gd name="T23" fmla="*/ 8 h 58"/>
                <a:gd name="T24" fmla="*/ 46 w 143"/>
                <a:gd name="T25" fmla="*/ 11 h 58"/>
                <a:gd name="T26" fmla="*/ 65 w 143"/>
                <a:gd name="T27" fmla="*/ 11 h 58"/>
                <a:gd name="T28" fmla="*/ 83 w 143"/>
                <a:gd name="T29" fmla="*/ 11 h 58"/>
                <a:gd name="T30" fmla="*/ 102 w 143"/>
                <a:gd name="T31" fmla="*/ 9 h 58"/>
                <a:gd name="T32" fmla="*/ 122 w 143"/>
                <a:gd name="T33" fmla="*/ 6 h 58"/>
                <a:gd name="T34" fmla="*/ 143 w 143"/>
                <a:gd name="T35" fmla="*/ 0 h 58"/>
                <a:gd name="T36" fmla="*/ 143 w 143"/>
                <a:gd name="T37" fmla="*/ 47 h 5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43"/>
                <a:gd name="T58" fmla="*/ 0 h 58"/>
                <a:gd name="T59" fmla="*/ 143 w 143"/>
                <a:gd name="T60" fmla="*/ 58 h 5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43" h="58">
                  <a:moveTo>
                    <a:pt x="143" y="47"/>
                  </a:moveTo>
                  <a:lnTo>
                    <a:pt x="122" y="53"/>
                  </a:lnTo>
                  <a:lnTo>
                    <a:pt x="102" y="56"/>
                  </a:lnTo>
                  <a:lnTo>
                    <a:pt x="83" y="58"/>
                  </a:lnTo>
                  <a:lnTo>
                    <a:pt x="65" y="58"/>
                  </a:lnTo>
                  <a:lnTo>
                    <a:pt x="46" y="58"/>
                  </a:lnTo>
                  <a:lnTo>
                    <a:pt x="30" y="55"/>
                  </a:lnTo>
                  <a:lnTo>
                    <a:pt x="14" y="51"/>
                  </a:lnTo>
                  <a:lnTo>
                    <a:pt x="0" y="47"/>
                  </a:lnTo>
                  <a:lnTo>
                    <a:pt x="0" y="0"/>
                  </a:lnTo>
                  <a:lnTo>
                    <a:pt x="14" y="5"/>
                  </a:lnTo>
                  <a:lnTo>
                    <a:pt x="30" y="8"/>
                  </a:lnTo>
                  <a:lnTo>
                    <a:pt x="46" y="11"/>
                  </a:lnTo>
                  <a:lnTo>
                    <a:pt x="65" y="11"/>
                  </a:lnTo>
                  <a:lnTo>
                    <a:pt x="83" y="11"/>
                  </a:lnTo>
                  <a:lnTo>
                    <a:pt x="102" y="9"/>
                  </a:lnTo>
                  <a:lnTo>
                    <a:pt x="122" y="6"/>
                  </a:lnTo>
                  <a:lnTo>
                    <a:pt x="143" y="0"/>
                  </a:lnTo>
                  <a:lnTo>
                    <a:pt x="143" y="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C" dirty="0"/>
            </a:p>
          </p:txBody>
        </p:sp>
        <p:sp>
          <p:nvSpPr>
            <p:cNvPr id="153" name="Freeform 147"/>
            <p:cNvSpPr>
              <a:spLocks/>
            </p:cNvSpPr>
            <p:nvPr/>
          </p:nvSpPr>
          <p:spPr bwMode="auto">
            <a:xfrm>
              <a:off x="2550" y="3390"/>
              <a:ext cx="114" cy="118"/>
            </a:xfrm>
            <a:custGeom>
              <a:avLst/>
              <a:gdLst>
                <a:gd name="T0" fmla="*/ 56 w 114"/>
                <a:gd name="T1" fmla="*/ 118 h 118"/>
                <a:gd name="T2" fmla="*/ 67 w 114"/>
                <a:gd name="T3" fmla="*/ 116 h 118"/>
                <a:gd name="T4" fmla="*/ 78 w 114"/>
                <a:gd name="T5" fmla="*/ 113 h 118"/>
                <a:gd name="T6" fmla="*/ 88 w 114"/>
                <a:gd name="T7" fmla="*/ 108 h 118"/>
                <a:gd name="T8" fmla="*/ 97 w 114"/>
                <a:gd name="T9" fmla="*/ 100 h 118"/>
                <a:gd name="T10" fmla="*/ 105 w 114"/>
                <a:gd name="T11" fmla="*/ 91 h 118"/>
                <a:gd name="T12" fmla="*/ 110 w 114"/>
                <a:gd name="T13" fmla="*/ 81 h 118"/>
                <a:gd name="T14" fmla="*/ 113 w 114"/>
                <a:gd name="T15" fmla="*/ 70 h 118"/>
                <a:gd name="T16" fmla="*/ 114 w 114"/>
                <a:gd name="T17" fmla="*/ 58 h 118"/>
                <a:gd name="T18" fmla="*/ 113 w 114"/>
                <a:gd name="T19" fmla="*/ 47 h 118"/>
                <a:gd name="T20" fmla="*/ 110 w 114"/>
                <a:gd name="T21" fmla="*/ 36 h 118"/>
                <a:gd name="T22" fmla="*/ 105 w 114"/>
                <a:gd name="T23" fmla="*/ 26 h 118"/>
                <a:gd name="T24" fmla="*/ 97 w 114"/>
                <a:gd name="T25" fmla="*/ 16 h 118"/>
                <a:gd name="T26" fmla="*/ 88 w 114"/>
                <a:gd name="T27" fmla="*/ 10 h 118"/>
                <a:gd name="T28" fmla="*/ 78 w 114"/>
                <a:gd name="T29" fmla="*/ 5 h 118"/>
                <a:gd name="T30" fmla="*/ 67 w 114"/>
                <a:gd name="T31" fmla="*/ 2 h 118"/>
                <a:gd name="T32" fmla="*/ 56 w 114"/>
                <a:gd name="T33" fmla="*/ 0 h 118"/>
                <a:gd name="T34" fmla="*/ 45 w 114"/>
                <a:gd name="T35" fmla="*/ 2 h 118"/>
                <a:gd name="T36" fmla="*/ 34 w 114"/>
                <a:gd name="T37" fmla="*/ 5 h 118"/>
                <a:gd name="T38" fmla="*/ 25 w 114"/>
                <a:gd name="T39" fmla="*/ 10 h 118"/>
                <a:gd name="T40" fmla="*/ 17 w 114"/>
                <a:gd name="T41" fmla="*/ 16 h 118"/>
                <a:gd name="T42" fmla="*/ 9 w 114"/>
                <a:gd name="T43" fmla="*/ 26 h 118"/>
                <a:gd name="T44" fmla="*/ 5 w 114"/>
                <a:gd name="T45" fmla="*/ 36 h 118"/>
                <a:gd name="T46" fmla="*/ 2 w 114"/>
                <a:gd name="T47" fmla="*/ 47 h 118"/>
                <a:gd name="T48" fmla="*/ 0 w 114"/>
                <a:gd name="T49" fmla="*/ 58 h 118"/>
                <a:gd name="T50" fmla="*/ 2 w 114"/>
                <a:gd name="T51" fmla="*/ 70 h 118"/>
                <a:gd name="T52" fmla="*/ 5 w 114"/>
                <a:gd name="T53" fmla="*/ 81 h 118"/>
                <a:gd name="T54" fmla="*/ 9 w 114"/>
                <a:gd name="T55" fmla="*/ 91 h 118"/>
                <a:gd name="T56" fmla="*/ 17 w 114"/>
                <a:gd name="T57" fmla="*/ 100 h 118"/>
                <a:gd name="T58" fmla="*/ 25 w 114"/>
                <a:gd name="T59" fmla="*/ 108 h 118"/>
                <a:gd name="T60" fmla="*/ 34 w 114"/>
                <a:gd name="T61" fmla="*/ 113 h 118"/>
                <a:gd name="T62" fmla="*/ 45 w 114"/>
                <a:gd name="T63" fmla="*/ 116 h 118"/>
                <a:gd name="T64" fmla="*/ 56 w 114"/>
                <a:gd name="T65" fmla="*/ 118 h 11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4"/>
                <a:gd name="T100" fmla="*/ 0 h 118"/>
                <a:gd name="T101" fmla="*/ 114 w 114"/>
                <a:gd name="T102" fmla="*/ 118 h 11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4" h="118">
                  <a:moveTo>
                    <a:pt x="56" y="118"/>
                  </a:moveTo>
                  <a:lnTo>
                    <a:pt x="67" y="116"/>
                  </a:lnTo>
                  <a:lnTo>
                    <a:pt x="78" y="113"/>
                  </a:lnTo>
                  <a:lnTo>
                    <a:pt x="88" y="108"/>
                  </a:lnTo>
                  <a:lnTo>
                    <a:pt x="97" y="100"/>
                  </a:lnTo>
                  <a:lnTo>
                    <a:pt x="105" y="91"/>
                  </a:lnTo>
                  <a:lnTo>
                    <a:pt x="110" y="81"/>
                  </a:lnTo>
                  <a:lnTo>
                    <a:pt x="113" y="70"/>
                  </a:lnTo>
                  <a:lnTo>
                    <a:pt x="114" y="58"/>
                  </a:lnTo>
                  <a:lnTo>
                    <a:pt x="113" y="47"/>
                  </a:lnTo>
                  <a:lnTo>
                    <a:pt x="110" y="36"/>
                  </a:lnTo>
                  <a:lnTo>
                    <a:pt x="105" y="26"/>
                  </a:lnTo>
                  <a:lnTo>
                    <a:pt x="97" y="16"/>
                  </a:lnTo>
                  <a:lnTo>
                    <a:pt x="88" y="10"/>
                  </a:lnTo>
                  <a:lnTo>
                    <a:pt x="78" y="5"/>
                  </a:lnTo>
                  <a:lnTo>
                    <a:pt x="67" y="2"/>
                  </a:lnTo>
                  <a:lnTo>
                    <a:pt x="56" y="0"/>
                  </a:lnTo>
                  <a:lnTo>
                    <a:pt x="45" y="2"/>
                  </a:lnTo>
                  <a:lnTo>
                    <a:pt x="34" y="5"/>
                  </a:lnTo>
                  <a:lnTo>
                    <a:pt x="25" y="10"/>
                  </a:lnTo>
                  <a:lnTo>
                    <a:pt x="17" y="16"/>
                  </a:lnTo>
                  <a:lnTo>
                    <a:pt x="9" y="26"/>
                  </a:lnTo>
                  <a:lnTo>
                    <a:pt x="5" y="36"/>
                  </a:lnTo>
                  <a:lnTo>
                    <a:pt x="2" y="47"/>
                  </a:lnTo>
                  <a:lnTo>
                    <a:pt x="0" y="58"/>
                  </a:lnTo>
                  <a:lnTo>
                    <a:pt x="2" y="70"/>
                  </a:lnTo>
                  <a:lnTo>
                    <a:pt x="5" y="81"/>
                  </a:lnTo>
                  <a:lnTo>
                    <a:pt x="9" y="91"/>
                  </a:lnTo>
                  <a:lnTo>
                    <a:pt x="17" y="100"/>
                  </a:lnTo>
                  <a:lnTo>
                    <a:pt x="25" y="108"/>
                  </a:lnTo>
                  <a:lnTo>
                    <a:pt x="34" y="113"/>
                  </a:lnTo>
                  <a:lnTo>
                    <a:pt x="45" y="116"/>
                  </a:lnTo>
                  <a:lnTo>
                    <a:pt x="56" y="1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C" dirty="0"/>
            </a:p>
          </p:txBody>
        </p:sp>
        <p:sp>
          <p:nvSpPr>
            <p:cNvPr id="154" name="Freeform 148"/>
            <p:cNvSpPr>
              <a:spLocks/>
            </p:cNvSpPr>
            <p:nvPr/>
          </p:nvSpPr>
          <p:spPr bwMode="auto">
            <a:xfrm>
              <a:off x="2972" y="3390"/>
              <a:ext cx="114" cy="118"/>
            </a:xfrm>
            <a:custGeom>
              <a:avLst/>
              <a:gdLst>
                <a:gd name="T0" fmla="*/ 57 w 114"/>
                <a:gd name="T1" fmla="*/ 118 h 118"/>
                <a:gd name="T2" fmla="*/ 67 w 114"/>
                <a:gd name="T3" fmla="*/ 116 h 118"/>
                <a:gd name="T4" fmla="*/ 78 w 114"/>
                <a:gd name="T5" fmla="*/ 113 h 118"/>
                <a:gd name="T6" fmla="*/ 88 w 114"/>
                <a:gd name="T7" fmla="*/ 108 h 118"/>
                <a:gd name="T8" fmla="*/ 97 w 114"/>
                <a:gd name="T9" fmla="*/ 100 h 118"/>
                <a:gd name="T10" fmla="*/ 105 w 114"/>
                <a:gd name="T11" fmla="*/ 91 h 118"/>
                <a:gd name="T12" fmla="*/ 110 w 114"/>
                <a:gd name="T13" fmla="*/ 81 h 118"/>
                <a:gd name="T14" fmla="*/ 113 w 114"/>
                <a:gd name="T15" fmla="*/ 70 h 118"/>
                <a:gd name="T16" fmla="*/ 114 w 114"/>
                <a:gd name="T17" fmla="*/ 58 h 118"/>
                <a:gd name="T18" fmla="*/ 113 w 114"/>
                <a:gd name="T19" fmla="*/ 47 h 118"/>
                <a:gd name="T20" fmla="*/ 110 w 114"/>
                <a:gd name="T21" fmla="*/ 36 h 118"/>
                <a:gd name="T22" fmla="*/ 105 w 114"/>
                <a:gd name="T23" fmla="*/ 26 h 118"/>
                <a:gd name="T24" fmla="*/ 97 w 114"/>
                <a:gd name="T25" fmla="*/ 16 h 118"/>
                <a:gd name="T26" fmla="*/ 88 w 114"/>
                <a:gd name="T27" fmla="*/ 10 h 118"/>
                <a:gd name="T28" fmla="*/ 78 w 114"/>
                <a:gd name="T29" fmla="*/ 5 h 118"/>
                <a:gd name="T30" fmla="*/ 67 w 114"/>
                <a:gd name="T31" fmla="*/ 2 h 118"/>
                <a:gd name="T32" fmla="*/ 57 w 114"/>
                <a:gd name="T33" fmla="*/ 0 h 118"/>
                <a:gd name="T34" fmla="*/ 46 w 114"/>
                <a:gd name="T35" fmla="*/ 2 h 118"/>
                <a:gd name="T36" fmla="*/ 35 w 114"/>
                <a:gd name="T37" fmla="*/ 5 h 118"/>
                <a:gd name="T38" fmla="*/ 25 w 114"/>
                <a:gd name="T39" fmla="*/ 10 h 118"/>
                <a:gd name="T40" fmla="*/ 17 w 114"/>
                <a:gd name="T41" fmla="*/ 16 h 118"/>
                <a:gd name="T42" fmla="*/ 10 w 114"/>
                <a:gd name="T43" fmla="*/ 26 h 118"/>
                <a:gd name="T44" fmla="*/ 5 w 114"/>
                <a:gd name="T45" fmla="*/ 36 h 118"/>
                <a:gd name="T46" fmla="*/ 2 w 114"/>
                <a:gd name="T47" fmla="*/ 47 h 118"/>
                <a:gd name="T48" fmla="*/ 0 w 114"/>
                <a:gd name="T49" fmla="*/ 58 h 118"/>
                <a:gd name="T50" fmla="*/ 2 w 114"/>
                <a:gd name="T51" fmla="*/ 70 h 118"/>
                <a:gd name="T52" fmla="*/ 5 w 114"/>
                <a:gd name="T53" fmla="*/ 81 h 118"/>
                <a:gd name="T54" fmla="*/ 10 w 114"/>
                <a:gd name="T55" fmla="*/ 91 h 118"/>
                <a:gd name="T56" fmla="*/ 17 w 114"/>
                <a:gd name="T57" fmla="*/ 100 h 118"/>
                <a:gd name="T58" fmla="*/ 25 w 114"/>
                <a:gd name="T59" fmla="*/ 108 h 118"/>
                <a:gd name="T60" fmla="*/ 35 w 114"/>
                <a:gd name="T61" fmla="*/ 113 h 118"/>
                <a:gd name="T62" fmla="*/ 46 w 114"/>
                <a:gd name="T63" fmla="*/ 116 h 118"/>
                <a:gd name="T64" fmla="*/ 57 w 114"/>
                <a:gd name="T65" fmla="*/ 118 h 11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4"/>
                <a:gd name="T100" fmla="*/ 0 h 118"/>
                <a:gd name="T101" fmla="*/ 114 w 114"/>
                <a:gd name="T102" fmla="*/ 118 h 11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4" h="118">
                  <a:moveTo>
                    <a:pt x="57" y="118"/>
                  </a:moveTo>
                  <a:lnTo>
                    <a:pt x="67" y="116"/>
                  </a:lnTo>
                  <a:lnTo>
                    <a:pt x="78" y="113"/>
                  </a:lnTo>
                  <a:lnTo>
                    <a:pt x="88" y="108"/>
                  </a:lnTo>
                  <a:lnTo>
                    <a:pt x="97" y="100"/>
                  </a:lnTo>
                  <a:lnTo>
                    <a:pt x="105" y="91"/>
                  </a:lnTo>
                  <a:lnTo>
                    <a:pt x="110" y="81"/>
                  </a:lnTo>
                  <a:lnTo>
                    <a:pt x="113" y="70"/>
                  </a:lnTo>
                  <a:lnTo>
                    <a:pt x="114" y="58"/>
                  </a:lnTo>
                  <a:lnTo>
                    <a:pt x="113" y="47"/>
                  </a:lnTo>
                  <a:lnTo>
                    <a:pt x="110" y="36"/>
                  </a:lnTo>
                  <a:lnTo>
                    <a:pt x="105" y="26"/>
                  </a:lnTo>
                  <a:lnTo>
                    <a:pt x="97" y="16"/>
                  </a:lnTo>
                  <a:lnTo>
                    <a:pt x="88" y="10"/>
                  </a:lnTo>
                  <a:lnTo>
                    <a:pt x="78" y="5"/>
                  </a:lnTo>
                  <a:lnTo>
                    <a:pt x="67" y="2"/>
                  </a:lnTo>
                  <a:lnTo>
                    <a:pt x="57" y="0"/>
                  </a:lnTo>
                  <a:lnTo>
                    <a:pt x="46" y="2"/>
                  </a:lnTo>
                  <a:lnTo>
                    <a:pt x="35" y="5"/>
                  </a:lnTo>
                  <a:lnTo>
                    <a:pt x="25" y="10"/>
                  </a:lnTo>
                  <a:lnTo>
                    <a:pt x="17" y="16"/>
                  </a:lnTo>
                  <a:lnTo>
                    <a:pt x="10" y="26"/>
                  </a:lnTo>
                  <a:lnTo>
                    <a:pt x="5" y="36"/>
                  </a:lnTo>
                  <a:lnTo>
                    <a:pt x="2" y="47"/>
                  </a:lnTo>
                  <a:lnTo>
                    <a:pt x="0" y="58"/>
                  </a:lnTo>
                  <a:lnTo>
                    <a:pt x="2" y="70"/>
                  </a:lnTo>
                  <a:lnTo>
                    <a:pt x="5" y="81"/>
                  </a:lnTo>
                  <a:lnTo>
                    <a:pt x="10" y="91"/>
                  </a:lnTo>
                  <a:lnTo>
                    <a:pt x="17" y="100"/>
                  </a:lnTo>
                  <a:lnTo>
                    <a:pt x="25" y="108"/>
                  </a:lnTo>
                  <a:lnTo>
                    <a:pt x="35" y="113"/>
                  </a:lnTo>
                  <a:lnTo>
                    <a:pt x="46" y="116"/>
                  </a:lnTo>
                  <a:lnTo>
                    <a:pt x="57" y="1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C" dirty="0"/>
            </a:p>
          </p:txBody>
        </p:sp>
        <p:sp>
          <p:nvSpPr>
            <p:cNvPr id="155" name="Freeform 149"/>
            <p:cNvSpPr>
              <a:spLocks/>
            </p:cNvSpPr>
            <p:nvPr/>
          </p:nvSpPr>
          <p:spPr bwMode="auto">
            <a:xfrm>
              <a:off x="2599" y="3377"/>
              <a:ext cx="430" cy="118"/>
            </a:xfrm>
            <a:custGeom>
              <a:avLst/>
              <a:gdLst>
                <a:gd name="T0" fmla="*/ 430 w 430"/>
                <a:gd name="T1" fmla="*/ 110 h 118"/>
                <a:gd name="T2" fmla="*/ 425 w 430"/>
                <a:gd name="T3" fmla="*/ 87 h 118"/>
                <a:gd name="T4" fmla="*/ 412 w 430"/>
                <a:gd name="T5" fmla="*/ 68 h 118"/>
                <a:gd name="T6" fmla="*/ 394 w 430"/>
                <a:gd name="T7" fmla="*/ 49 h 118"/>
                <a:gd name="T8" fmla="*/ 367 w 430"/>
                <a:gd name="T9" fmla="*/ 32 h 118"/>
                <a:gd name="T10" fmla="*/ 336 w 430"/>
                <a:gd name="T11" fmla="*/ 19 h 118"/>
                <a:gd name="T12" fmla="*/ 298 w 430"/>
                <a:gd name="T13" fmla="*/ 8 h 118"/>
                <a:gd name="T14" fmla="*/ 259 w 430"/>
                <a:gd name="T15" fmla="*/ 2 h 118"/>
                <a:gd name="T16" fmla="*/ 215 w 430"/>
                <a:gd name="T17" fmla="*/ 0 h 118"/>
                <a:gd name="T18" fmla="*/ 172 w 430"/>
                <a:gd name="T19" fmla="*/ 2 h 118"/>
                <a:gd name="T20" fmla="*/ 131 w 430"/>
                <a:gd name="T21" fmla="*/ 8 h 118"/>
                <a:gd name="T22" fmla="*/ 95 w 430"/>
                <a:gd name="T23" fmla="*/ 19 h 118"/>
                <a:gd name="T24" fmla="*/ 64 w 430"/>
                <a:gd name="T25" fmla="*/ 32 h 118"/>
                <a:gd name="T26" fmla="*/ 37 w 430"/>
                <a:gd name="T27" fmla="*/ 49 h 118"/>
                <a:gd name="T28" fmla="*/ 17 w 430"/>
                <a:gd name="T29" fmla="*/ 68 h 118"/>
                <a:gd name="T30" fmla="*/ 4 w 430"/>
                <a:gd name="T31" fmla="*/ 87 h 118"/>
                <a:gd name="T32" fmla="*/ 0 w 430"/>
                <a:gd name="T33" fmla="*/ 110 h 118"/>
                <a:gd name="T34" fmla="*/ 1 w 430"/>
                <a:gd name="T35" fmla="*/ 112 h 118"/>
                <a:gd name="T36" fmla="*/ 6 w 430"/>
                <a:gd name="T37" fmla="*/ 117 h 118"/>
                <a:gd name="T38" fmla="*/ 12 w 430"/>
                <a:gd name="T39" fmla="*/ 115 h 118"/>
                <a:gd name="T40" fmla="*/ 23 w 430"/>
                <a:gd name="T41" fmla="*/ 105 h 118"/>
                <a:gd name="T42" fmla="*/ 25 w 430"/>
                <a:gd name="T43" fmla="*/ 104 h 118"/>
                <a:gd name="T44" fmla="*/ 40 w 430"/>
                <a:gd name="T45" fmla="*/ 91 h 118"/>
                <a:gd name="T46" fmla="*/ 57 w 430"/>
                <a:gd name="T47" fmla="*/ 81 h 118"/>
                <a:gd name="T48" fmla="*/ 79 w 430"/>
                <a:gd name="T49" fmla="*/ 70 h 118"/>
                <a:gd name="T50" fmla="*/ 103 w 430"/>
                <a:gd name="T51" fmla="*/ 62 h 118"/>
                <a:gd name="T52" fmla="*/ 128 w 430"/>
                <a:gd name="T53" fmla="*/ 55 h 118"/>
                <a:gd name="T54" fmla="*/ 156 w 430"/>
                <a:gd name="T55" fmla="*/ 50 h 118"/>
                <a:gd name="T56" fmla="*/ 184 w 430"/>
                <a:gd name="T57" fmla="*/ 47 h 118"/>
                <a:gd name="T58" fmla="*/ 215 w 430"/>
                <a:gd name="T59" fmla="*/ 45 h 118"/>
                <a:gd name="T60" fmla="*/ 247 w 430"/>
                <a:gd name="T61" fmla="*/ 47 h 118"/>
                <a:gd name="T62" fmla="*/ 276 w 430"/>
                <a:gd name="T63" fmla="*/ 50 h 118"/>
                <a:gd name="T64" fmla="*/ 303 w 430"/>
                <a:gd name="T65" fmla="*/ 55 h 118"/>
                <a:gd name="T66" fmla="*/ 329 w 430"/>
                <a:gd name="T67" fmla="*/ 62 h 118"/>
                <a:gd name="T68" fmla="*/ 353 w 430"/>
                <a:gd name="T69" fmla="*/ 71 h 118"/>
                <a:gd name="T70" fmla="*/ 373 w 430"/>
                <a:gd name="T71" fmla="*/ 81 h 118"/>
                <a:gd name="T72" fmla="*/ 390 w 430"/>
                <a:gd name="T73" fmla="*/ 92 h 118"/>
                <a:gd name="T74" fmla="*/ 406 w 430"/>
                <a:gd name="T75" fmla="*/ 105 h 118"/>
                <a:gd name="T76" fmla="*/ 409 w 430"/>
                <a:gd name="T77" fmla="*/ 108 h 118"/>
                <a:gd name="T78" fmla="*/ 415 w 430"/>
                <a:gd name="T79" fmla="*/ 115 h 118"/>
                <a:gd name="T80" fmla="*/ 423 w 430"/>
                <a:gd name="T81" fmla="*/ 118 h 118"/>
                <a:gd name="T82" fmla="*/ 430 w 430"/>
                <a:gd name="T83" fmla="*/ 110 h 11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30"/>
                <a:gd name="T127" fmla="*/ 0 h 118"/>
                <a:gd name="T128" fmla="*/ 430 w 430"/>
                <a:gd name="T129" fmla="*/ 118 h 11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30" h="118">
                  <a:moveTo>
                    <a:pt x="430" y="110"/>
                  </a:moveTo>
                  <a:lnTo>
                    <a:pt x="425" y="87"/>
                  </a:lnTo>
                  <a:lnTo>
                    <a:pt x="412" y="68"/>
                  </a:lnTo>
                  <a:lnTo>
                    <a:pt x="394" y="49"/>
                  </a:lnTo>
                  <a:lnTo>
                    <a:pt x="367" y="32"/>
                  </a:lnTo>
                  <a:lnTo>
                    <a:pt x="336" y="19"/>
                  </a:lnTo>
                  <a:lnTo>
                    <a:pt x="298" y="8"/>
                  </a:lnTo>
                  <a:lnTo>
                    <a:pt x="259" y="2"/>
                  </a:lnTo>
                  <a:lnTo>
                    <a:pt x="215" y="0"/>
                  </a:lnTo>
                  <a:lnTo>
                    <a:pt x="172" y="2"/>
                  </a:lnTo>
                  <a:lnTo>
                    <a:pt x="131" y="8"/>
                  </a:lnTo>
                  <a:lnTo>
                    <a:pt x="95" y="19"/>
                  </a:lnTo>
                  <a:lnTo>
                    <a:pt x="64" y="32"/>
                  </a:lnTo>
                  <a:lnTo>
                    <a:pt x="37" y="49"/>
                  </a:lnTo>
                  <a:lnTo>
                    <a:pt x="17" y="68"/>
                  </a:lnTo>
                  <a:lnTo>
                    <a:pt x="4" y="87"/>
                  </a:lnTo>
                  <a:lnTo>
                    <a:pt x="0" y="110"/>
                  </a:lnTo>
                  <a:lnTo>
                    <a:pt x="1" y="112"/>
                  </a:lnTo>
                  <a:lnTo>
                    <a:pt x="6" y="117"/>
                  </a:lnTo>
                  <a:lnTo>
                    <a:pt x="12" y="115"/>
                  </a:lnTo>
                  <a:lnTo>
                    <a:pt x="23" y="105"/>
                  </a:lnTo>
                  <a:lnTo>
                    <a:pt x="25" y="104"/>
                  </a:lnTo>
                  <a:lnTo>
                    <a:pt x="40" y="91"/>
                  </a:lnTo>
                  <a:lnTo>
                    <a:pt x="57" y="81"/>
                  </a:lnTo>
                  <a:lnTo>
                    <a:pt x="79" y="70"/>
                  </a:lnTo>
                  <a:lnTo>
                    <a:pt x="103" y="62"/>
                  </a:lnTo>
                  <a:lnTo>
                    <a:pt x="128" y="55"/>
                  </a:lnTo>
                  <a:lnTo>
                    <a:pt x="156" y="50"/>
                  </a:lnTo>
                  <a:lnTo>
                    <a:pt x="184" y="47"/>
                  </a:lnTo>
                  <a:lnTo>
                    <a:pt x="215" y="45"/>
                  </a:lnTo>
                  <a:lnTo>
                    <a:pt x="247" y="47"/>
                  </a:lnTo>
                  <a:lnTo>
                    <a:pt x="276" y="50"/>
                  </a:lnTo>
                  <a:lnTo>
                    <a:pt x="303" y="55"/>
                  </a:lnTo>
                  <a:lnTo>
                    <a:pt x="329" y="62"/>
                  </a:lnTo>
                  <a:lnTo>
                    <a:pt x="353" y="71"/>
                  </a:lnTo>
                  <a:lnTo>
                    <a:pt x="373" y="81"/>
                  </a:lnTo>
                  <a:lnTo>
                    <a:pt x="390" y="92"/>
                  </a:lnTo>
                  <a:lnTo>
                    <a:pt x="406" y="105"/>
                  </a:lnTo>
                  <a:lnTo>
                    <a:pt x="409" y="108"/>
                  </a:lnTo>
                  <a:lnTo>
                    <a:pt x="415" y="115"/>
                  </a:lnTo>
                  <a:lnTo>
                    <a:pt x="423" y="118"/>
                  </a:lnTo>
                  <a:lnTo>
                    <a:pt x="430" y="110"/>
                  </a:lnTo>
                  <a:close/>
                </a:path>
              </a:pathLst>
            </a:custGeom>
            <a:solidFill>
              <a:srgbClr val="BFCCD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C" dirty="0"/>
            </a:p>
          </p:txBody>
        </p:sp>
        <p:sp>
          <p:nvSpPr>
            <p:cNvPr id="156" name="Freeform 150"/>
            <p:cNvSpPr>
              <a:spLocks/>
            </p:cNvSpPr>
            <p:nvPr/>
          </p:nvSpPr>
          <p:spPr bwMode="auto">
            <a:xfrm>
              <a:off x="2814" y="3371"/>
              <a:ext cx="221" cy="116"/>
            </a:xfrm>
            <a:custGeom>
              <a:avLst/>
              <a:gdLst>
                <a:gd name="T0" fmla="*/ 0 w 221"/>
                <a:gd name="T1" fmla="*/ 13 h 116"/>
                <a:gd name="T2" fmla="*/ 0 w 221"/>
                <a:gd name="T3" fmla="*/ 13 h 116"/>
                <a:gd name="T4" fmla="*/ 44 w 221"/>
                <a:gd name="T5" fmla="*/ 13 h 116"/>
                <a:gd name="T6" fmla="*/ 83 w 221"/>
                <a:gd name="T7" fmla="*/ 19 h 116"/>
                <a:gd name="T8" fmla="*/ 119 w 221"/>
                <a:gd name="T9" fmla="*/ 30 h 116"/>
                <a:gd name="T10" fmla="*/ 150 w 221"/>
                <a:gd name="T11" fmla="*/ 43 h 116"/>
                <a:gd name="T12" fmla="*/ 175 w 221"/>
                <a:gd name="T13" fmla="*/ 59 h 116"/>
                <a:gd name="T14" fmla="*/ 193 w 221"/>
                <a:gd name="T15" fmla="*/ 77 h 116"/>
                <a:gd name="T16" fmla="*/ 205 w 221"/>
                <a:gd name="T17" fmla="*/ 95 h 116"/>
                <a:gd name="T18" fmla="*/ 208 w 221"/>
                <a:gd name="T19" fmla="*/ 116 h 116"/>
                <a:gd name="T20" fmla="*/ 221 w 221"/>
                <a:gd name="T21" fmla="*/ 116 h 116"/>
                <a:gd name="T22" fmla="*/ 215 w 221"/>
                <a:gd name="T23" fmla="*/ 92 h 116"/>
                <a:gd name="T24" fmla="*/ 202 w 221"/>
                <a:gd name="T25" fmla="*/ 71 h 116"/>
                <a:gd name="T26" fmla="*/ 182 w 221"/>
                <a:gd name="T27" fmla="*/ 50 h 116"/>
                <a:gd name="T28" fmla="*/ 154 w 221"/>
                <a:gd name="T29" fmla="*/ 34 h 116"/>
                <a:gd name="T30" fmla="*/ 122 w 221"/>
                <a:gd name="T31" fmla="*/ 21 h 116"/>
                <a:gd name="T32" fmla="*/ 83 w 221"/>
                <a:gd name="T33" fmla="*/ 9 h 116"/>
                <a:gd name="T34" fmla="*/ 44 w 221"/>
                <a:gd name="T35" fmla="*/ 3 h 116"/>
                <a:gd name="T36" fmla="*/ 0 w 221"/>
                <a:gd name="T37" fmla="*/ 0 h 116"/>
                <a:gd name="T38" fmla="*/ 0 w 221"/>
                <a:gd name="T39" fmla="*/ 0 h 116"/>
                <a:gd name="T40" fmla="*/ 0 w 221"/>
                <a:gd name="T41" fmla="*/ 13 h 11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21"/>
                <a:gd name="T64" fmla="*/ 0 h 116"/>
                <a:gd name="T65" fmla="*/ 221 w 221"/>
                <a:gd name="T66" fmla="*/ 116 h 11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21" h="116">
                  <a:moveTo>
                    <a:pt x="0" y="13"/>
                  </a:moveTo>
                  <a:lnTo>
                    <a:pt x="0" y="13"/>
                  </a:lnTo>
                  <a:lnTo>
                    <a:pt x="44" y="13"/>
                  </a:lnTo>
                  <a:lnTo>
                    <a:pt x="83" y="19"/>
                  </a:lnTo>
                  <a:lnTo>
                    <a:pt x="119" y="30"/>
                  </a:lnTo>
                  <a:lnTo>
                    <a:pt x="150" y="43"/>
                  </a:lnTo>
                  <a:lnTo>
                    <a:pt x="175" y="59"/>
                  </a:lnTo>
                  <a:lnTo>
                    <a:pt x="193" y="77"/>
                  </a:lnTo>
                  <a:lnTo>
                    <a:pt x="205" y="95"/>
                  </a:lnTo>
                  <a:lnTo>
                    <a:pt x="208" y="116"/>
                  </a:lnTo>
                  <a:lnTo>
                    <a:pt x="221" y="116"/>
                  </a:lnTo>
                  <a:lnTo>
                    <a:pt x="215" y="92"/>
                  </a:lnTo>
                  <a:lnTo>
                    <a:pt x="202" y="71"/>
                  </a:lnTo>
                  <a:lnTo>
                    <a:pt x="182" y="50"/>
                  </a:lnTo>
                  <a:lnTo>
                    <a:pt x="154" y="34"/>
                  </a:lnTo>
                  <a:lnTo>
                    <a:pt x="122" y="21"/>
                  </a:lnTo>
                  <a:lnTo>
                    <a:pt x="83" y="9"/>
                  </a:lnTo>
                  <a:lnTo>
                    <a:pt x="44" y="3"/>
                  </a:lnTo>
                  <a:lnTo>
                    <a:pt x="0" y="0"/>
                  </a:lnTo>
                  <a:lnTo>
                    <a:pt x="0"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C" dirty="0"/>
            </a:p>
          </p:txBody>
        </p:sp>
        <p:sp>
          <p:nvSpPr>
            <p:cNvPr id="157" name="Freeform 151"/>
            <p:cNvSpPr>
              <a:spLocks/>
            </p:cNvSpPr>
            <p:nvPr/>
          </p:nvSpPr>
          <p:spPr bwMode="auto">
            <a:xfrm>
              <a:off x="2592" y="3371"/>
              <a:ext cx="222" cy="118"/>
            </a:xfrm>
            <a:custGeom>
              <a:avLst/>
              <a:gdLst>
                <a:gd name="T0" fmla="*/ 11 w 222"/>
                <a:gd name="T1" fmla="*/ 114 h 118"/>
                <a:gd name="T2" fmla="*/ 13 w 222"/>
                <a:gd name="T3" fmla="*/ 116 h 118"/>
                <a:gd name="T4" fmla="*/ 16 w 222"/>
                <a:gd name="T5" fmla="*/ 95 h 118"/>
                <a:gd name="T6" fmla="*/ 28 w 222"/>
                <a:gd name="T7" fmla="*/ 77 h 118"/>
                <a:gd name="T8" fmla="*/ 47 w 222"/>
                <a:gd name="T9" fmla="*/ 59 h 118"/>
                <a:gd name="T10" fmla="*/ 72 w 222"/>
                <a:gd name="T11" fmla="*/ 43 h 118"/>
                <a:gd name="T12" fmla="*/ 104 w 222"/>
                <a:gd name="T13" fmla="*/ 30 h 118"/>
                <a:gd name="T14" fmla="*/ 138 w 222"/>
                <a:gd name="T15" fmla="*/ 19 h 118"/>
                <a:gd name="T16" fmla="*/ 179 w 222"/>
                <a:gd name="T17" fmla="*/ 13 h 118"/>
                <a:gd name="T18" fmla="*/ 222 w 222"/>
                <a:gd name="T19" fmla="*/ 13 h 118"/>
                <a:gd name="T20" fmla="*/ 222 w 222"/>
                <a:gd name="T21" fmla="*/ 0 h 118"/>
                <a:gd name="T22" fmla="*/ 179 w 222"/>
                <a:gd name="T23" fmla="*/ 3 h 118"/>
                <a:gd name="T24" fmla="*/ 138 w 222"/>
                <a:gd name="T25" fmla="*/ 9 h 118"/>
                <a:gd name="T26" fmla="*/ 100 w 222"/>
                <a:gd name="T27" fmla="*/ 21 h 118"/>
                <a:gd name="T28" fmla="*/ 69 w 222"/>
                <a:gd name="T29" fmla="*/ 34 h 118"/>
                <a:gd name="T30" fmla="*/ 41 w 222"/>
                <a:gd name="T31" fmla="*/ 50 h 118"/>
                <a:gd name="T32" fmla="*/ 19 w 222"/>
                <a:gd name="T33" fmla="*/ 71 h 118"/>
                <a:gd name="T34" fmla="*/ 7 w 222"/>
                <a:gd name="T35" fmla="*/ 92 h 118"/>
                <a:gd name="T36" fmla="*/ 0 w 222"/>
                <a:gd name="T37" fmla="*/ 116 h 118"/>
                <a:gd name="T38" fmla="*/ 2 w 222"/>
                <a:gd name="T39" fmla="*/ 118 h 118"/>
                <a:gd name="T40" fmla="*/ 11 w 222"/>
                <a:gd name="T41" fmla="*/ 114 h 11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22"/>
                <a:gd name="T64" fmla="*/ 0 h 118"/>
                <a:gd name="T65" fmla="*/ 222 w 222"/>
                <a:gd name="T66" fmla="*/ 118 h 11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22" h="118">
                  <a:moveTo>
                    <a:pt x="11" y="114"/>
                  </a:moveTo>
                  <a:lnTo>
                    <a:pt x="13" y="116"/>
                  </a:lnTo>
                  <a:lnTo>
                    <a:pt x="16" y="95"/>
                  </a:lnTo>
                  <a:lnTo>
                    <a:pt x="28" y="77"/>
                  </a:lnTo>
                  <a:lnTo>
                    <a:pt x="47" y="59"/>
                  </a:lnTo>
                  <a:lnTo>
                    <a:pt x="72" y="43"/>
                  </a:lnTo>
                  <a:lnTo>
                    <a:pt x="104" y="30"/>
                  </a:lnTo>
                  <a:lnTo>
                    <a:pt x="138" y="19"/>
                  </a:lnTo>
                  <a:lnTo>
                    <a:pt x="179" y="13"/>
                  </a:lnTo>
                  <a:lnTo>
                    <a:pt x="222" y="13"/>
                  </a:lnTo>
                  <a:lnTo>
                    <a:pt x="222" y="0"/>
                  </a:lnTo>
                  <a:lnTo>
                    <a:pt x="179" y="3"/>
                  </a:lnTo>
                  <a:lnTo>
                    <a:pt x="138" y="9"/>
                  </a:lnTo>
                  <a:lnTo>
                    <a:pt x="100" y="21"/>
                  </a:lnTo>
                  <a:lnTo>
                    <a:pt x="69" y="34"/>
                  </a:lnTo>
                  <a:lnTo>
                    <a:pt x="41" y="50"/>
                  </a:lnTo>
                  <a:lnTo>
                    <a:pt x="19" y="71"/>
                  </a:lnTo>
                  <a:lnTo>
                    <a:pt x="7" y="92"/>
                  </a:lnTo>
                  <a:lnTo>
                    <a:pt x="0" y="116"/>
                  </a:lnTo>
                  <a:lnTo>
                    <a:pt x="2" y="118"/>
                  </a:lnTo>
                  <a:lnTo>
                    <a:pt x="11" y="1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C" dirty="0"/>
            </a:p>
          </p:txBody>
        </p:sp>
        <p:sp>
          <p:nvSpPr>
            <p:cNvPr id="158" name="Freeform 152"/>
            <p:cNvSpPr>
              <a:spLocks/>
            </p:cNvSpPr>
            <p:nvPr/>
          </p:nvSpPr>
          <p:spPr bwMode="auto">
            <a:xfrm>
              <a:off x="2594" y="3479"/>
              <a:ext cx="33" cy="19"/>
            </a:xfrm>
            <a:custGeom>
              <a:avLst/>
              <a:gdLst>
                <a:gd name="T0" fmla="*/ 25 w 33"/>
                <a:gd name="T1" fmla="*/ 0 h 19"/>
                <a:gd name="T2" fmla="*/ 23 w 33"/>
                <a:gd name="T3" fmla="*/ 0 h 19"/>
                <a:gd name="T4" fmla="*/ 14 w 33"/>
                <a:gd name="T5" fmla="*/ 8 h 19"/>
                <a:gd name="T6" fmla="*/ 12 w 33"/>
                <a:gd name="T7" fmla="*/ 10 h 19"/>
                <a:gd name="T8" fmla="*/ 9 w 33"/>
                <a:gd name="T9" fmla="*/ 6 h 19"/>
                <a:gd name="T10" fmla="*/ 9 w 33"/>
                <a:gd name="T11" fmla="*/ 6 h 19"/>
                <a:gd name="T12" fmla="*/ 0 w 33"/>
                <a:gd name="T13" fmla="*/ 10 h 19"/>
                <a:gd name="T14" fmla="*/ 3 w 33"/>
                <a:gd name="T15" fmla="*/ 13 h 19"/>
                <a:gd name="T16" fmla="*/ 9 w 33"/>
                <a:gd name="T17" fmla="*/ 19 h 19"/>
                <a:gd name="T18" fmla="*/ 20 w 33"/>
                <a:gd name="T19" fmla="*/ 18 h 19"/>
                <a:gd name="T20" fmla="*/ 33 w 33"/>
                <a:gd name="T21" fmla="*/ 6 h 19"/>
                <a:gd name="T22" fmla="*/ 31 w 33"/>
                <a:gd name="T23" fmla="*/ 6 h 19"/>
                <a:gd name="T24" fmla="*/ 25 w 33"/>
                <a:gd name="T25" fmla="*/ 0 h 1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3"/>
                <a:gd name="T40" fmla="*/ 0 h 19"/>
                <a:gd name="T41" fmla="*/ 33 w 33"/>
                <a:gd name="T42" fmla="*/ 19 h 1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3" h="19">
                  <a:moveTo>
                    <a:pt x="25" y="0"/>
                  </a:moveTo>
                  <a:lnTo>
                    <a:pt x="23" y="0"/>
                  </a:lnTo>
                  <a:lnTo>
                    <a:pt x="14" y="8"/>
                  </a:lnTo>
                  <a:lnTo>
                    <a:pt x="12" y="10"/>
                  </a:lnTo>
                  <a:lnTo>
                    <a:pt x="9" y="6"/>
                  </a:lnTo>
                  <a:lnTo>
                    <a:pt x="0" y="10"/>
                  </a:lnTo>
                  <a:lnTo>
                    <a:pt x="3" y="13"/>
                  </a:lnTo>
                  <a:lnTo>
                    <a:pt x="9" y="19"/>
                  </a:lnTo>
                  <a:lnTo>
                    <a:pt x="20" y="18"/>
                  </a:lnTo>
                  <a:lnTo>
                    <a:pt x="33" y="6"/>
                  </a:lnTo>
                  <a:lnTo>
                    <a:pt x="31" y="6"/>
                  </a:lnTo>
                  <a:lnTo>
                    <a:pt x="2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C" dirty="0"/>
            </a:p>
          </p:txBody>
        </p:sp>
        <p:sp>
          <p:nvSpPr>
            <p:cNvPr id="159" name="Freeform 153"/>
            <p:cNvSpPr>
              <a:spLocks/>
            </p:cNvSpPr>
            <p:nvPr/>
          </p:nvSpPr>
          <p:spPr bwMode="auto">
            <a:xfrm>
              <a:off x="2619" y="3477"/>
              <a:ext cx="8" cy="8"/>
            </a:xfrm>
            <a:custGeom>
              <a:avLst/>
              <a:gdLst>
                <a:gd name="T0" fmla="*/ 1 w 8"/>
                <a:gd name="T1" fmla="*/ 0 h 8"/>
                <a:gd name="T2" fmla="*/ 1 w 8"/>
                <a:gd name="T3" fmla="*/ 0 h 8"/>
                <a:gd name="T4" fmla="*/ 0 w 8"/>
                <a:gd name="T5" fmla="*/ 2 h 8"/>
                <a:gd name="T6" fmla="*/ 6 w 8"/>
                <a:gd name="T7" fmla="*/ 8 h 8"/>
                <a:gd name="T8" fmla="*/ 8 w 8"/>
                <a:gd name="T9" fmla="*/ 7 h 8"/>
                <a:gd name="T10" fmla="*/ 8 w 8"/>
                <a:gd name="T11" fmla="*/ 7 h 8"/>
                <a:gd name="T12" fmla="*/ 1 w 8"/>
                <a:gd name="T13" fmla="*/ 0 h 8"/>
                <a:gd name="T14" fmla="*/ 0 60000 65536"/>
                <a:gd name="T15" fmla="*/ 0 60000 65536"/>
                <a:gd name="T16" fmla="*/ 0 60000 65536"/>
                <a:gd name="T17" fmla="*/ 0 60000 65536"/>
                <a:gd name="T18" fmla="*/ 0 60000 65536"/>
                <a:gd name="T19" fmla="*/ 0 60000 65536"/>
                <a:gd name="T20" fmla="*/ 0 60000 65536"/>
                <a:gd name="T21" fmla="*/ 0 w 8"/>
                <a:gd name="T22" fmla="*/ 0 h 8"/>
                <a:gd name="T23" fmla="*/ 8 w 8"/>
                <a:gd name="T24" fmla="*/ 8 h 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8">
                  <a:moveTo>
                    <a:pt x="1" y="0"/>
                  </a:moveTo>
                  <a:lnTo>
                    <a:pt x="1" y="0"/>
                  </a:lnTo>
                  <a:lnTo>
                    <a:pt x="0" y="2"/>
                  </a:lnTo>
                  <a:lnTo>
                    <a:pt x="6" y="8"/>
                  </a:lnTo>
                  <a:lnTo>
                    <a:pt x="8" y="7"/>
                  </a:lnTo>
                  <a:lnTo>
                    <a:pt x="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C" dirty="0"/>
            </a:p>
          </p:txBody>
        </p:sp>
        <p:sp>
          <p:nvSpPr>
            <p:cNvPr id="160" name="Freeform 154"/>
            <p:cNvSpPr>
              <a:spLocks/>
            </p:cNvSpPr>
            <p:nvPr/>
          </p:nvSpPr>
          <p:spPr bwMode="auto">
            <a:xfrm>
              <a:off x="2620" y="3416"/>
              <a:ext cx="194" cy="68"/>
            </a:xfrm>
            <a:custGeom>
              <a:avLst/>
              <a:gdLst>
                <a:gd name="T0" fmla="*/ 194 w 194"/>
                <a:gd name="T1" fmla="*/ 0 h 68"/>
                <a:gd name="T2" fmla="*/ 194 w 194"/>
                <a:gd name="T3" fmla="*/ 0 h 68"/>
                <a:gd name="T4" fmla="*/ 163 w 194"/>
                <a:gd name="T5" fmla="*/ 3 h 68"/>
                <a:gd name="T6" fmla="*/ 135 w 194"/>
                <a:gd name="T7" fmla="*/ 6 h 68"/>
                <a:gd name="T8" fmla="*/ 107 w 194"/>
                <a:gd name="T9" fmla="*/ 11 h 68"/>
                <a:gd name="T10" fmla="*/ 80 w 194"/>
                <a:gd name="T11" fmla="*/ 18 h 68"/>
                <a:gd name="T12" fmla="*/ 57 w 194"/>
                <a:gd name="T13" fmla="*/ 26 h 68"/>
                <a:gd name="T14" fmla="*/ 35 w 194"/>
                <a:gd name="T15" fmla="*/ 37 h 68"/>
                <a:gd name="T16" fmla="*/ 16 w 194"/>
                <a:gd name="T17" fmla="*/ 47 h 68"/>
                <a:gd name="T18" fmla="*/ 0 w 194"/>
                <a:gd name="T19" fmla="*/ 61 h 68"/>
                <a:gd name="T20" fmla="*/ 7 w 194"/>
                <a:gd name="T21" fmla="*/ 68 h 68"/>
                <a:gd name="T22" fmla="*/ 22 w 194"/>
                <a:gd name="T23" fmla="*/ 56 h 68"/>
                <a:gd name="T24" fmla="*/ 38 w 194"/>
                <a:gd name="T25" fmla="*/ 47 h 68"/>
                <a:gd name="T26" fmla="*/ 60 w 194"/>
                <a:gd name="T27" fmla="*/ 35 h 68"/>
                <a:gd name="T28" fmla="*/ 83 w 194"/>
                <a:gd name="T29" fmla="*/ 27 h 68"/>
                <a:gd name="T30" fmla="*/ 107 w 194"/>
                <a:gd name="T31" fmla="*/ 21 h 68"/>
                <a:gd name="T32" fmla="*/ 135 w 194"/>
                <a:gd name="T33" fmla="*/ 16 h 68"/>
                <a:gd name="T34" fmla="*/ 163 w 194"/>
                <a:gd name="T35" fmla="*/ 13 h 68"/>
                <a:gd name="T36" fmla="*/ 194 w 194"/>
                <a:gd name="T37" fmla="*/ 13 h 68"/>
                <a:gd name="T38" fmla="*/ 194 w 194"/>
                <a:gd name="T39" fmla="*/ 13 h 68"/>
                <a:gd name="T40" fmla="*/ 194 w 194"/>
                <a:gd name="T41" fmla="*/ 0 h 6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94"/>
                <a:gd name="T64" fmla="*/ 0 h 68"/>
                <a:gd name="T65" fmla="*/ 194 w 194"/>
                <a:gd name="T66" fmla="*/ 68 h 6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94" h="68">
                  <a:moveTo>
                    <a:pt x="194" y="0"/>
                  </a:moveTo>
                  <a:lnTo>
                    <a:pt x="194" y="0"/>
                  </a:lnTo>
                  <a:lnTo>
                    <a:pt x="163" y="3"/>
                  </a:lnTo>
                  <a:lnTo>
                    <a:pt x="135" y="6"/>
                  </a:lnTo>
                  <a:lnTo>
                    <a:pt x="107" y="11"/>
                  </a:lnTo>
                  <a:lnTo>
                    <a:pt x="80" y="18"/>
                  </a:lnTo>
                  <a:lnTo>
                    <a:pt x="57" y="26"/>
                  </a:lnTo>
                  <a:lnTo>
                    <a:pt x="35" y="37"/>
                  </a:lnTo>
                  <a:lnTo>
                    <a:pt x="16" y="47"/>
                  </a:lnTo>
                  <a:lnTo>
                    <a:pt x="0" y="61"/>
                  </a:lnTo>
                  <a:lnTo>
                    <a:pt x="7" y="68"/>
                  </a:lnTo>
                  <a:lnTo>
                    <a:pt x="22" y="56"/>
                  </a:lnTo>
                  <a:lnTo>
                    <a:pt x="38" y="47"/>
                  </a:lnTo>
                  <a:lnTo>
                    <a:pt x="60" y="35"/>
                  </a:lnTo>
                  <a:lnTo>
                    <a:pt x="83" y="27"/>
                  </a:lnTo>
                  <a:lnTo>
                    <a:pt x="107" y="21"/>
                  </a:lnTo>
                  <a:lnTo>
                    <a:pt x="135" y="16"/>
                  </a:lnTo>
                  <a:lnTo>
                    <a:pt x="163" y="13"/>
                  </a:lnTo>
                  <a:lnTo>
                    <a:pt x="194" y="13"/>
                  </a:lnTo>
                  <a:lnTo>
                    <a:pt x="19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C" dirty="0"/>
            </a:p>
          </p:txBody>
        </p:sp>
        <p:sp>
          <p:nvSpPr>
            <p:cNvPr id="161" name="Freeform 155"/>
            <p:cNvSpPr>
              <a:spLocks/>
            </p:cNvSpPr>
            <p:nvPr/>
          </p:nvSpPr>
          <p:spPr bwMode="auto">
            <a:xfrm>
              <a:off x="2814" y="3416"/>
              <a:ext cx="196" cy="69"/>
            </a:xfrm>
            <a:custGeom>
              <a:avLst/>
              <a:gdLst>
                <a:gd name="T0" fmla="*/ 196 w 196"/>
                <a:gd name="T1" fmla="*/ 63 h 69"/>
                <a:gd name="T2" fmla="*/ 194 w 196"/>
                <a:gd name="T3" fmla="*/ 63 h 69"/>
                <a:gd name="T4" fmla="*/ 179 w 196"/>
                <a:gd name="T5" fmla="*/ 48 h 69"/>
                <a:gd name="T6" fmla="*/ 160 w 196"/>
                <a:gd name="T7" fmla="*/ 37 h 69"/>
                <a:gd name="T8" fmla="*/ 139 w 196"/>
                <a:gd name="T9" fmla="*/ 27 h 69"/>
                <a:gd name="T10" fmla="*/ 116 w 196"/>
                <a:gd name="T11" fmla="*/ 18 h 69"/>
                <a:gd name="T12" fmla="*/ 88 w 196"/>
                <a:gd name="T13" fmla="*/ 11 h 69"/>
                <a:gd name="T14" fmla="*/ 61 w 196"/>
                <a:gd name="T15" fmla="*/ 6 h 69"/>
                <a:gd name="T16" fmla="*/ 32 w 196"/>
                <a:gd name="T17" fmla="*/ 3 h 69"/>
                <a:gd name="T18" fmla="*/ 0 w 196"/>
                <a:gd name="T19" fmla="*/ 0 h 69"/>
                <a:gd name="T20" fmla="*/ 0 w 196"/>
                <a:gd name="T21" fmla="*/ 13 h 69"/>
                <a:gd name="T22" fmla="*/ 32 w 196"/>
                <a:gd name="T23" fmla="*/ 13 h 69"/>
                <a:gd name="T24" fmla="*/ 61 w 196"/>
                <a:gd name="T25" fmla="*/ 16 h 69"/>
                <a:gd name="T26" fmla="*/ 88 w 196"/>
                <a:gd name="T27" fmla="*/ 21 h 69"/>
                <a:gd name="T28" fmla="*/ 113 w 196"/>
                <a:gd name="T29" fmla="*/ 27 h 69"/>
                <a:gd name="T30" fmla="*/ 136 w 196"/>
                <a:gd name="T31" fmla="*/ 37 h 69"/>
                <a:gd name="T32" fmla="*/ 157 w 196"/>
                <a:gd name="T33" fmla="*/ 47 h 69"/>
                <a:gd name="T34" fmla="*/ 172 w 196"/>
                <a:gd name="T35" fmla="*/ 58 h 69"/>
                <a:gd name="T36" fmla="*/ 188 w 196"/>
                <a:gd name="T37" fmla="*/ 69 h 69"/>
                <a:gd name="T38" fmla="*/ 186 w 196"/>
                <a:gd name="T39" fmla="*/ 69 h 69"/>
                <a:gd name="T40" fmla="*/ 196 w 196"/>
                <a:gd name="T41" fmla="*/ 63 h 6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96"/>
                <a:gd name="T64" fmla="*/ 0 h 69"/>
                <a:gd name="T65" fmla="*/ 196 w 196"/>
                <a:gd name="T66" fmla="*/ 69 h 6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96" h="69">
                  <a:moveTo>
                    <a:pt x="196" y="63"/>
                  </a:moveTo>
                  <a:lnTo>
                    <a:pt x="194" y="63"/>
                  </a:lnTo>
                  <a:lnTo>
                    <a:pt x="179" y="48"/>
                  </a:lnTo>
                  <a:lnTo>
                    <a:pt x="160" y="37"/>
                  </a:lnTo>
                  <a:lnTo>
                    <a:pt x="139" y="27"/>
                  </a:lnTo>
                  <a:lnTo>
                    <a:pt x="116" y="18"/>
                  </a:lnTo>
                  <a:lnTo>
                    <a:pt x="88" y="11"/>
                  </a:lnTo>
                  <a:lnTo>
                    <a:pt x="61" y="6"/>
                  </a:lnTo>
                  <a:lnTo>
                    <a:pt x="32" y="3"/>
                  </a:lnTo>
                  <a:lnTo>
                    <a:pt x="0" y="0"/>
                  </a:lnTo>
                  <a:lnTo>
                    <a:pt x="0" y="13"/>
                  </a:lnTo>
                  <a:lnTo>
                    <a:pt x="32" y="13"/>
                  </a:lnTo>
                  <a:lnTo>
                    <a:pt x="61" y="16"/>
                  </a:lnTo>
                  <a:lnTo>
                    <a:pt x="88" y="21"/>
                  </a:lnTo>
                  <a:lnTo>
                    <a:pt x="113" y="27"/>
                  </a:lnTo>
                  <a:lnTo>
                    <a:pt x="136" y="37"/>
                  </a:lnTo>
                  <a:lnTo>
                    <a:pt x="157" y="47"/>
                  </a:lnTo>
                  <a:lnTo>
                    <a:pt x="172" y="58"/>
                  </a:lnTo>
                  <a:lnTo>
                    <a:pt x="188" y="69"/>
                  </a:lnTo>
                  <a:lnTo>
                    <a:pt x="186" y="69"/>
                  </a:lnTo>
                  <a:lnTo>
                    <a:pt x="196" y="6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C" dirty="0"/>
            </a:p>
          </p:txBody>
        </p:sp>
        <p:sp>
          <p:nvSpPr>
            <p:cNvPr id="162" name="Freeform 156"/>
            <p:cNvSpPr>
              <a:spLocks/>
            </p:cNvSpPr>
            <p:nvPr/>
          </p:nvSpPr>
          <p:spPr bwMode="auto">
            <a:xfrm>
              <a:off x="3000" y="3479"/>
              <a:ext cx="35" cy="21"/>
            </a:xfrm>
            <a:custGeom>
              <a:avLst/>
              <a:gdLst>
                <a:gd name="T0" fmla="*/ 22 w 35"/>
                <a:gd name="T1" fmla="*/ 8 h 21"/>
                <a:gd name="T2" fmla="*/ 24 w 35"/>
                <a:gd name="T3" fmla="*/ 6 h 21"/>
                <a:gd name="T4" fmla="*/ 21 w 35"/>
                <a:gd name="T5" fmla="*/ 11 h 21"/>
                <a:gd name="T6" fmla="*/ 18 w 35"/>
                <a:gd name="T7" fmla="*/ 8 h 21"/>
                <a:gd name="T8" fmla="*/ 11 w 35"/>
                <a:gd name="T9" fmla="*/ 3 h 21"/>
                <a:gd name="T10" fmla="*/ 10 w 35"/>
                <a:gd name="T11" fmla="*/ 0 h 21"/>
                <a:gd name="T12" fmla="*/ 0 w 35"/>
                <a:gd name="T13" fmla="*/ 6 h 21"/>
                <a:gd name="T14" fmla="*/ 5 w 35"/>
                <a:gd name="T15" fmla="*/ 10 h 21"/>
                <a:gd name="T16" fmla="*/ 11 w 35"/>
                <a:gd name="T17" fmla="*/ 18 h 21"/>
                <a:gd name="T18" fmla="*/ 24 w 35"/>
                <a:gd name="T19" fmla="*/ 21 h 21"/>
                <a:gd name="T20" fmla="*/ 33 w 35"/>
                <a:gd name="T21" fmla="*/ 10 h 21"/>
                <a:gd name="T22" fmla="*/ 35 w 35"/>
                <a:gd name="T23" fmla="*/ 8 h 21"/>
                <a:gd name="T24" fmla="*/ 33 w 35"/>
                <a:gd name="T25" fmla="*/ 10 h 21"/>
                <a:gd name="T26" fmla="*/ 33 w 35"/>
                <a:gd name="T27" fmla="*/ 8 h 21"/>
                <a:gd name="T28" fmla="*/ 35 w 35"/>
                <a:gd name="T29" fmla="*/ 8 h 21"/>
                <a:gd name="T30" fmla="*/ 22 w 35"/>
                <a:gd name="T31" fmla="*/ 8 h 2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5"/>
                <a:gd name="T49" fmla="*/ 0 h 21"/>
                <a:gd name="T50" fmla="*/ 35 w 35"/>
                <a:gd name="T51" fmla="*/ 21 h 2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5" h="21">
                  <a:moveTo>
                    <a:pt x="22" y="8"/>
                  </a:moveTo>
                  <a:lnTo>
                    <a:pt x="24" y="6"/>
                  </a:lnTo>
                  <a:lnTo>
                    <a:pt x="21" y="11"/>
                  </a:lnTo>
                  <a:lnTo>
                    <a:pt x="18" y="8"/>
                  </a:lnTo>
                  <a:lnTo>
                    <a:pt x="11" y="3"/>
                  </a:lnTo>
                  <a:lnTo>
                    <a:pt x="10" y="0"/>
                  </a:lnTo>
                  <a:lnTo>
                    <a:pt x="0" y="6"/>
                  </a:lnTo>
                  <a:lnTo>
                    <a:pt x="5" y="10"/>
                  </a:lnTo>
                  <a:lnTo>
                    <a:pt x="11" y="18"/>
                  </a:lnTo>
                  <a:lnTo>
                    <a:pt x="24" y="21"/>
                  </a:lnTo>
                  <a:lnTo>
                    <a:pt x="33" y="10"/>
                  </a:lnTo>
                  <a:lnTo>
                    <a:pt x="35" y="8"/>
                  </a:lnTo>
                  <a:lnTo>
                    <a:pt x="33" y="10"/>
                  </a:lnTo>
                  <a:lnTo>
                    <a:pt x="33" y="8"/>
                  </a:lnTo>
                  <a:lnTo>
                    <a:pt x="35" y="8"/>
                  </a:lnTo>
                  <a:lnTo>
                    <a:pt x="22"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C" dirty="0"/>
            </a:p>
          </p:txBody>
        </p:sp>
        <p:sp>
          <p:nvSpPr>
            <p:cNvPr id="163" name="Freeform 157"/>
            <p:cNvSpPr>
              <a:spLocks/>
            </p:cNvSpPr>
            <p:nvPr/>
          </p:nvSpPr>
          <p:spPr bwMode="auto">
            <a:xfrm>
              <a:off x="2680" y="3377"/>
              <a:ext cx="295" cy="78"/>
            </a:xfrm>
            <a:custGeom>
              <a:avLst/>
              <a:gdLst>
                <a:gd name="T0" fmla="*/ 14 w 295"/>
                <a:gd name="T1" fmla="*/ 65 h 78"/>
                <a:gd name="T2" fmla="*/ 45 w 295"/>
                <a:gd name="T3" fmla="*/ 55 h 78"/>
                <a:gd name="T4" fmla="*/ 78 w 295"/>
                <a:gd name="T5" fmla="*/ 49 h 78"/>
                <a:gd name="T6" fmla="*/ 116 w 295"/>
                <a:gd name="T7" fmla="*/ 45 h 78"/>
                <a:gd name="T8" fmla="*/ 155 w 295"/>
                <a:gd name="T9" fmla="*/ 45 h 78"/>
                <a:gd name="T10" fmla="*/ 195 w 295"/>
                <a:gd name="T11" fmla="*/ 50 h 78"/>
                <a:gd name="T12" fmla="*/ 233 w 295"/>
                <a:gd name="T13" fmla="*/ 57 h 78"/>
                <a:gd name="T14" fmla="*/ 266 w 295"/>
                <a:gd name="T15" fmla="*/ 68 h 78"/>
                <a:gd name="T16" fmla="*/ 292 w 295"/>
                <a:gd name="T17" fmla="*/ 78 h 78"/>
                <a:gd name="T18" fmla="*/ 294 w 295"/>
                <a:gd name="T19" fmla="*/ 68 h 78"/>
                <a:gd name="T20" fmla="*/ 281 w 295"/>
                <a:gd name="T21" fmla="*/ 45 h 78"/>
                <a:gd name="T22" fmla="*/ 269 w 295"/>
                <a:gd name="T23" fmla="*/ 28 h 78"/>
                <a:gd name="T24" fmla="*/ 252 w 295"/>
                <a:gd name="T25" fmla="*/ 19 h 78"/>
                <a:gd name="T26" fmla="*/ 222 w 295"/>
                <a:gd name="T27" fmla="*/ 10 h 78"/>
                <a:gd name="T28" fmla="*/ 189 w 295"/>
                <a:gd name="T29" fmla="*/ 3 h 78"/>
                <a:gd name="T30" fmla="*/ 153 w 295"/>
                <a:gd name="T31" fmla="*/ 0 h 78"/>
                <a:gd name="T32" fmla="*/ 116 w 295"/>
                <a:gd name="T33" fmla="*/ 0 h 78"/>
                <a:gd name="T34" fmla="*/ 80 w 295"/>
                <a:gd name="T35" fmla="*/ 3 h 78"/>
                <a:gd name="T36" fmla="*/ 47 w 295"/>
                <a:gd name="T37" fmla="*/ 10 h 78"/>
                <a:gd name="T38" fmla="*/ 17 w 295"/>
                <a:gd name="T39" fmla="*/ 18 h 78"/>
                <a:gd name="T40" fmla="*/ 3 w 295"/>
                <a:gd name="T41" fmla="*/ 24 h 78"/>
                <a:gd name="T42" fmla="*/ 11 w 295"/>
                <a:gd name="T43" fmla="*/ 28 h 78"/>
                <a:gd name="T44" fmla="*/ 26 w 295"/>
                <a:gd name="T45" fmla="*/ 31 h 78"/>
                <a:gd name="T46" fmla="*/ 56 w 295"/>
                <a:gd name="T47" fmla="*/ 26 h 78"/>
                <a:gd name="T48" fmla="*/ 97 w 295"/>
                <a:gd name="T49" fmla="*/ 13 h 78"/>
                <a:gd name="T50" fmla="*/ 123 w 295"/>
                <a:gd name="T51" fmla="*/ 10 h 78"/>
                <a:gd name="T52" fmla="*/ 136 w 295"/>
                <a:gd name="T53" fmla="*/ 15 h 78"/>
                <a:gd name="T54" fmla="*/ 136 w 295"/>
                <a:gd name="T55" fmla="*/ 21 h 78"/>
                <a:gd name="T56" fmla="*/ 136 w 295"/>
                <a:gd name="T57" fmla="*/ 23 h 78"/>
                <a:gd name="T58" fmla="*/ 144 w 295"/>
                <a:gd name="T59" fmla="*/ 15 h 78"/>
                <a:gd name="T60" fmla="*/ 144 w 295"/>
                <a:gd name="T61" fmla="*/ 7 h 78"/>
                <a:gd name="T62" fmla="*/ 167 w 295"/>
                <a:gd name="T63" fmla="*/ 10 h 78"/>
                <a:gd name="T64" fmla="*/ 200 w 295"/>
                <a:gd name="T65" fmla="*/ 16 h 78"/>
                <a:gd name="T66" fmla="*/ 228 w 295"/>
                <a:gd name="T67" fmla="*/ 28 h 78"/>
                <a:gd name="T68" fmla="*/ 244 w 295"/>
                <a:gd name="T69" fmla="*/ 45 h 78"/>
                <a:gd name="T70" fmla="*/ 231 w 295"/>
                <a:gd name="T71" fmla="*/ 49 h 78"/>
                <a:gd name="T72" fmla="*/ 208 w 295"/>
                <a:gd name="T73" fmla="*/ 44 h 78"/>
                <a:gd name="T74" fmla="*/ 183 w 295"/>
                <a:gd name="T75" fmla="*/ 41 h 78"/>
                <a:gd name="T76" fmla="*/ 155 w 295"/>
                <a:gd name="T77" fmla="*/ 37 h 78"/>
                <a:gd name="T78" fmla="*/ 131 w 295"/>
                <a:gd name="T79" fmla="*/ 37 h 78"/>
                <a:gd name="T80" fmla="*/ 116 w 295"/>
                <a:gd name="T81" fmla="*/ 41 h 78"/>
                <a:gd name="T82" fmla="*/ 117 w 295"/>
                <a:gd name="T83" fmla="*/ 32 h 78"/>
                <a:gd name="T84" fmla="*/ 122 w 295"/>
                <a:gd name="T85" fmla="*/ 29 h 78"/>
                <a:gd name="T86" fmla="*/ 105 w 295"/>
                <a:gd name="T87" fmla="*/ 32 h 78"/>
                <a:gd name="T88" fmla="*/ 86 w 295"/>
                <a:gd name="T89" fmla="*/ 45 h 78"/>
                <a:gd name="T90" fmla="*/ 61 w 295"/>
                <a:gd name="T91" fmla="*/ 47 h 78"/>
                <a:gd name="T92" fmla="*/ 50 w 295"/>
                <a:gd name="T93" fmla="*/ 47 h 78"/>
                <a:gd name="T94" fmla="*/ 37 w 295"/>
                <a:gd name="T95" fmla="*/ 49 h 78"/>
                <a:gd name="T96" fmla="*/ 22 w 295"/>
                <a:gd name="T97" fmla="*/ 53 h 78"/>
                <a:gd name="T98" fmla="*/ 6 w 295"/>
                <a:gd name="T99" fmla="*/ 62 h 7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95"/>
                <a:gd name="T151" fmla="*/ 0 h 78"/>
                <a:gd name="T152" fmla="*/ 295 w 295"/>
                <a:gd name="T153" fmla="*/ 78 h 7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95" h="78">
                  <a:moveTo>
                    <a:pt x="0" y="70"/>
                  </a:moveTo>
                  <a:lnTo>
                    <a:pt x="14" y="65"/>
                  </a:lnTo>
                  <a:lnTo>
                    <a:pt x="30" y="60"/>
                  </a:lnTo>
                  <a:lnTo>
                    <a:pt x="45" y="55"/>
                  </a:lnTo>
                  <a:lnTo>
                    <a:pt x="61" y="52"/>
                  </a:lnTo>
                  <a:lnTo>
                    <a:pt x="78" y="49"/>
                  </a:lnTo>
                  <a:lnTo>
                    <a:pt x="97" y="47"/>
                  </a:lnTo>
                  <a:lnTo>
                    <a:pt x="116" y="45"/>
                  </a:lnTo>
                  <a:lnTo>
                    <a:pt x="134" y="45"/>
                  </a:lnTo>
                  <a:lnTo>
                    <a:pt x="155" y="45"/>
                  </a:lnTo>
                  <a:lnTo>
                    <a:pt x="175" y="47"/>
                  </a:lnTo>
                  <a:lnTo>
                    <a:pt x="195" y="50"/>
                  </a:lnTo>
                  <a:lnTo>
                    <a:pt x="214" y="53"/>
                  </a:lnTo>
                  <a:lnTo>
                    <a:pt x="233" y="57"/>
                  </a:lnTo>
                  <a:lnTo>
                    <a:pt x="248" y="63"/>
                  </a:lnTo>
                  <a:lnTo>
                    <a:pt x="266" y="68"/>
                  </a:lnTo>
                  <a:lnTo>
                    <a:pt x="280" y="74"/>
                  </a:lnTo>
                  <a:lnTo>
                    <a:pt x="292" y="78"/>
                  </a:lnTo>
                  <a:lnTo>
                    <a:pt x="295" y="76"/>
                  </a:lnTo>
                  <a:lnTo>
                    <a:pt x="294" y="68"/>
                  </a:lnTo>
                  <a:lnTo>
                    <a:pt x="289" y="57"/>
                  </a:lnTo>
                  <a:lnTo>
                    <a:pt x="281" y="45"/>
                  </a:lnTo>
                  <a:lnTo>
                    <a:pt x="273" y="36"/>
                  </a:lnTo>
                  <a:lnTo>
                    <a:pt x="269" y="28"/>
                  </a:lnTo>
                  <a:lnTo>
                    <a:pt x="266" y="24"/>
                  </a:lnTo>
                  <a:lnTo>
                    <a:pt x="252" y="19"/>
                  </a:lnTo>
                  <a:lnTo>
                    <a:pt x="238" y="15"/>
                  </a:lnTo>
                  <a:lnTo>
                    <a:pt x="222" y="10"/>
                  </a:lnTo>
                  <a:lnTo>
                    <a:pt x="206" y="7"/>
                  </a:lnTo>
                  <a:lnTo>
                    <a:pt x="189" y="3"/>
                  </a:lnTo>
                  <a:lnTo>
                    <a:pt x="172" y="2"/>
                  </a:lnTo>
                  <a:lnTo>
                    <a:pt x="153" y="0"/>
                  </a:lnTo>
                  <a:lnTo>
                    <a:pt x="134" y="0"/>
                  </a:lnTo>
                  <a:lnTo>
                    <a:pt x="116" y="0"/>
                  </a:lnTo>
                  <a:lnTo>
                    <a:pt x="98" y="2"/>
                  </a:lnTo>
                  <a:lnTo>
                    <a:pt x="80" y="3"/>
                  </a:lnTo>
                  <a:lnTo>
                    <a:pt x="64" y="7"/>
                  </a:lnTo>
                  <a:lnTo>
                    <a:pt x="47" y="10"/>
                  </a:lnTo>
                  <a:lnTo>
                    <a:pt x="31" y="13"/>
                  </a:lnTo>
                  <a:lnTo>
                    <a:pt x="17" y="18"/>
                  </a:lnTo>
                  <a:lnTo>
                    <a:pt x="3" y="23"/>
                  </a:lnTo>
                  <a:lnTo>
                    <a:pt x="3" y="24"/>
                  </a:lnTo>
                  <a:lnTo>
                    <a:pt x="6" y="26"/>
                  </a:lnTo>
                  <a:lnTo>
                    <a:pt x="11" y="28"/>
                  </a:lnTo>
                  <a:lnTo>
                    <a:pt x="17" y="31"/>
                  </a:lnTo>
                  <a:lnTo>
                    <a:pt x="26" y="31"/>
                  </a:lnTo>
                  <a:lnTo>
                    <a:pt x="41" y="31"/>
                  </a:lnTo>
                  <a:lnTo>
                    <a:pt x="56" y="26"/>
                  </a:lnTo>
                  <a:lnTo>
                    <a:pt x="76" y="19"/>
                  </a:lnTo>
                  <a:lnTo>
                    <a:pt x="97" y="13"/>
                  </a:lnTo>
                  <a:lnTo>
                    <a:pt x="112" y="10"/>
                  </a:lnTo>
                  <a:lnTo>
                    <a:pt x="123" y="10"/>
                  </a:lnTo>
                  <a:lnTo>
                    <a:pt x="131" y="11"/>
                  </a:lnTo>
                  <a:lnTo>
                    <a:pt x="136" y="15"/>
                  </a:lnTo>
                  <a:lnTo>
                    <a:pt x="137" y="18"/>
                  </a:lnTo>
                  <a:lnTo>
                    <a:pt x="136" y="21"/>
                  </a:lnTo>
                  <a:lnTo>
                    <a:pt x="133" y="24"/>
                  </a:lnTo>
                  <a:lnTo>
                    <a:pt x="136" y="23"/>
                  </a:lnTo>
                  <a:lnTo>
                    <a:pt x="141" y="19"/>
                  </a:lnTo>
                  <a:lnTo>
                    <a:pt x="144" y="15"/>
                  </a:lnTo>
                  <a:lnTo>
                    <a:pt x="141" y="7"/>
                  </a:lnTo>
                  <a:lnTo>
                    <a:pt x="144" y="7"/>
                  </a:lnTo>
                  <a:lnTo>
                    <a:pt x="153" y="8"/>
                  </a:lnTo>
                  <a:lnTo>
                    <a:pt x="167" y="10"/>
                  </a:lnTo>
                  <a:lnTo>
                    <a:pt x="183" y="13"/>
                  </a:lnTo>
                  <a:lnTo>
                    <a:pt x="200" y="16"/>
                  </a:lnTo>
                  <a:lnTo>
                    <a:pt x="216" y="21"/>
                  </a:lnTo>
                  <a:lnTo>
                    <a:pt x="228" y="28"/>
                  </a:lnTo>
                  <a:lnTo>
                    <a:pt x="238" y="34"/>
                  </a:lnTo>
                  <a:lnTo>
                    <a:pt x="244" y="45"/>
                  </a:lnTo>
                  <a:lnTo>
                    <a:pt x="241" y="49"/>
                  </a:lnTo>
                  <a:lnTo>
                    <a:pt x="231" y="49"/>
                  </a:lnTo>
                  <a:lnTo>
                    <a:pt x="217" y="45"/>
                  </a:lnTo>
                  <a:lnTo>
                    <a:pt x="208" y="44"/>
                  </a:lnTo>
                  <a:lnTo>
                    <a:pt x="197" y="42"/>
                  </a:lnTo>
                  <a:lnTo>
                    <a:pt x="183" y="41"/>
                  </a:lnTo>
                  <a:lnTo>
                    <a:pt x="169" y="39"/>
                  </a:lnTo>
                  <a:lnTo>
                    <a:pt x="155" y="37"/>
                  </a:lnTo>
                  <a:lnTo>
                    <a:pt x="141" y="37"/>
                  </a:lnTo>
                  <a:lnTo>
                    <a:pt x="131" y="37"/>
                  </a:lnTo>
                  <a:lnTo>
                    <a:pt x="123" y="39"/>
                  </a:lnTo>
                  <a:lnTo>
                    <a:pt x="116" y="41"/>
                  </a:lnTo>
                  <a:lnTo>
                    <a:pt x="114" y="37"/>
                  </a:lnTo>
                  <a:lnTo>
                    <a:pt x="117" y="32"/>
                  </a:lnTo>
                  <a:lnTo>
                    <a:pt x="125" y="29"/>
                  </a:lnTo>
                  <a:lnTo>
                    <a:pt x="122" y="29"/>
                  </a:lnTo>
                  <a:lnTo>
                    <a:pt x="114" y="29"/>
                  </a:lnTo>
                  <a:lnTo>
                    <a:pt x="105" y="32"/>
                  </a:lnTo>
                  <a:lnTo>
                    <a:pt x="95" y="39"/>
                  </a:lnTo>
                  <a:lnTo>
                    <a:pt x="86" y="45"/>
                  </a:lnTo>
                  <a:lnTo>
                    <a:pt x="73" y="47"/>
                  </a:lnTo>
                  <a:lnTo>
                    <a:pt x="61" y="47"/>
                  </a:lnTo>
                  <a:lnTo>
                    <a:pt x="53" y="47"/>
                  </a:lnTo>
                  <a:lnTo>
                    <a:pt x="50" y="47"/>
                  </a:lnTo>
                  <a:lnTo>
                    <a:pt x="44" y="49"/>
                  </a:lnTo>
                  <a:lnTo>
                    <a:pt x="37" y="49"/>
                  </a:lnTo>
                  <a:lnTo>
                    <a:pt x="30" y="50"/>
                  </a:lnTo>
                  <a:lnTo>
                    <a:pt x="22" y="53"/>
                  </a:lnTo>
                  <a:lnTo>
                    <a:pt x="14" y="57"/>
                  </a:lnTo>
                  <a:lnTo>
                    <a:pt x="6" y="62"/>
                  </a:lnTo>
                  <a:lnTo>
                    <a:pt x="0" y="7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C" dirty="0"/>
            </a:p>
          </p:txBody>
        </p:sp>
        <p:sp>
          <p:nvSpPr>
            <p:cNvPr id="164" name="Freeform 158"/>
            <p:cNvSpPr>
              <a:spLocks/>
            </p:cNvSpPr>
            <p:nvPr/>
          </p:nvSpPr>
          <p:spPr bwMode="auto">
            <a:xfrm>
              <a:off x="2742" y="3523"/>
              <a:ext cx="143" cy="58"/>
            </a:xfrm>
            <a:custGeom>
              <a:avLst/>
              <a:gdLst>
                <a:gd name="T0" fmla="*/ 143 w 143"/>
                <a:gd name="T1" fmla="*/ 47 h 58"/>
                <a:gd name="T2" fmla="*/ 122 w 143"/>
                <a:gd name="T3" fmla="*/ 53 h 58"/>
                <a:gd name="T4" fmla="*/ 102 w 143"/>
                <a:gd name="T5" fmla="*/ 56 h 58"/>
                <a:gd name="T6" fmla="*/ 83 w 143"/>
                <a:gd name="T7" fmla="*/ 58 h 58"/>
                <a:gd name="T8" fmla="*/ 65 w 143"/>
                <a:gd name="T9" fmla="*/ 58 h 58"/>
                <a:gd name="T10" fmla="*/ 46 w 143"/>
                <a:gd name="T11" fmla="*/ 58 h 58"/>
                <a:gd name="T12" fmla="*/ 30 w 143"/>
                <a:gd name="T13" fmla="*/ 55 h 58"/>
                <a:gd name="T14" fmla="*/ 14 w 143"/>
                <a:gd name="T15" fmla="*/ 51 h 58"/>
                <a:gd name="T16" fmla="*/ 0 w 143"/>
                <a:gd name="T17" fmla="*/ 47 h 58"/>
                <a:gd name="T18" fmla="*/ 0 w 143"/>
                <a:gd name="T19" fmla="*/ 0 h 58"/>
                <a:gd name="T20" fmla="*/ 14 w 143"/>
                <a:gd name="T21" fmla="*/ 4 h 58"/>
                <a:gd name="T22" fmla="*/ 30 w 143"/>
                <a:gd name="T23" fmla="*/ 9 h 58"/>
                <a:gd name="T24" fmla="*/ 46 w 143"/>
                <a:gd name="T25" fmla="*/ 11 h 58"/>
                <a:gd name="T26" fmla="*/ 65 w 143"/>
                <a:gd name="T27" fmla="*/ 13 h 58"/>
                <a:gd name="T28" fmla="*/ 83 w 143"/>
                <a:gd name="T29" fmla="*/ 11 h 58"/>
                <a:gd name="T30" fmla="*/ 102 w 143"/>
                <a:gd name="T31" fmla="*/ 9 h 58"/>
                <a:gd name="T32" fmla="*/ 122 w 143"/>
                <a:gd name="T33" fmla="*/ 6 h 58"/>
                <a:gd name="T34" fmla="*/ 143 w 143"/>
                <a:gd name="T35" fmla="*/ 0 h 58"/>
                <a:gd name="T36" fmla="*/ 143 w 143"/>
                <a:gd name="T37" fmla="*/ 47 h 5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43"/>
                <a:gd name="T58" fmla="*/ 0 h 58"/>
                <a:gd name="T59" fmla="*/ 143 w 143"/>
                <a:gd name="T60" fmla="*/ 58 h 5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43" h="58">
                  <a:moveTo>
                    <a:pt x="143" y="47"/>
                  </a:moveTo>
                  <a:lnTo>
                    <a:pt x="122" y="53"/>
                  </a:lnTo>
                  <a:lnTo>
                    <a:pt x="102" y="56"/>
                  </a:lnTo>
                  <a:lnTo>
                    <a:pt x="83" y="58"/>
                  </a:lnTo>
                  <a:lnTo>
                    <a:pt x="65" y="58"/>
                  </a:lnTo>
                  <a:lnTo>
                    <a:pt x="46" y="58"/>
                  </a:lnTo>
                  <a:lnTo>
                    <a:pt x="30" y="55"/>
                  </a:lnTo>
                  <a:lnTo>
                    <a:pt x="14" y="51"/>
                  </a:lnTo>
                  <a:lnTo>
                    <a:pt x="0" y="47"/>
                  </a:lnTo>
                  <a:lnTo>
                    <a:pt x="0" y="0"/>
                  </a:lnTo>
                  <a:lnTo>
                    <a:pt x="14" y="4"/>
                  </a:lnTo>
                  <a:lnTo>
                    <a:pt x="30" y="9"/>
                  </a:lnTo>
                  <a:lnTo>
                    <a:pt x="46" y="11"/>
                  </a:lnTo>
                  <a:lnTo>
                    <a:pt x="65" y="13"/>
                  </a:lnTo>
                  <a:lnTo>
                    <a:pt x="83" y="11"/>
                  </a:lnTo>
                  <a:lnTo>
                    <a:pt x="102" y="9"/>
                  </a:lnTo>
                  <a:lnTo>
                    <a:pt x="122" y="6"/>
                  </a:lnTo>
                  <a:lnTo>
                    <a:pt x="143" y="0"/>
                  </a:lnTo>
                  <a:lnTo>
                    <a:pt x="143" y="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C" dirty="0"/>
            </a:p>
          </p:txBody>
        </p:sp>
        <p:sp>
          <p:nvSpPr>
            <p:cNvPr id="165" name="Text Box 159"/>
            <p:cNvSpPr txBox="1">
              <a:spLocks noChangeArrowheads="1"/>
            </p:cNvSpPr>
            <p:nvPr/>
          </p:nvSpPr>
          <p:spPr bwMode="auto">
            <a:xfrm>
              <a:off x="4133" y="384"/>
              <a:ext cx="116"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cs typeface="Arial" charset="0"/>
                </a:defRPr>
              </a:lvl1pPr>
              <a:lvl2pPr marL="742950" indent="-285750" eaLnBrk="0" hangingPunct="0">
                <a:defRPr>
                  <a:solidFill>
                    <a:schemeClr val="tx1"/>
                  </a:solidFill>
                  <a:latin typeface="Times New Roman" pitchFamily="18" charset="0"/>
                  <a:cs typeface="Arial" charset="0"/>
                </a:defRPr>
              </a:lvl2pPr>
              <a:lvl3pPr marL="1143000" indent="-228600" eaLnBrk="0" hangingPunct="0">
                <a:defRPr>
                  <a:solidFill>
                    <a:schemeClr val="tx1"/>
                  </a:solidFill>
                  <a:latin typeface="Times New Roman" pitchFamily="18" charset="0"/>
                  <a:cs typeface="Arial" charset="0"/>
                </a:defRPr>
              </a:lvl3pPr>
              <a:lvl4pPr marL="1600200" indent="-228600" eaLnBrk="0" hangingPunct="0">
                <a:defRPr>
                  <a:solidFill>
                    <a:schemeClr val="tx1"/>
                  </a:solidFill>
                  <a:latin typeface="Times New Roman" pitchFamily="18" charset="0"/>
                  <a:cs typeface="Arial" charset="0"/>
                </a:defRPr>
              </a:lvl4pPr>
              <a:lvl5pPr marL="2057400" indent="-228600" eaLnBrk="0" hangingPunct="0">
                <a:defRPr>
                  <a:solidFill>
                    <a:schemeClr val="tx1"/>
                  </a:solidFill>
                  <a:latin typeface="Times New Roman" pitchFamily="18" charset="0"/>
                  <a:cs typeface="Arial" charset="0"/>
                </a:defRPr>
              </a:lvl5pPr>
              <a:lvl6pPr marL="2514600" indent="-228600" eaLnBrk="0" fontAlgn="base" hangingPunct="0">
                <a:spcBef>
                  <a:spcPct val="0"/>
                </a:spcBef>
                <a:spcAft>
                  <a:spcPct val="0"/>
                </a:spcAft>
                <a:defRPr>
                  <a:solidFill>
                    <a:schemeClr val="tx1"/>
                  </a:solidFill>
                  <a:latin typeface="Times New Roman" pitchFamily="18" charset="0"/>
                  <a:cs typeface="Arial" charset="0"/>
                </a:defRPr>
              </a:lvl6pPr>
              <a:lvl7pPr marL="2971800" indent="-228600" eaLnBrk="0" fontAlgn="base" hangingPunct="0">
                <a:spcBef>
                  <a:spcPct val="0"/>
                </a:spcBef>
                <a:spcAft>
                  <a:spcPct val="0"/>
                </a:spcAft>
                <a:defRPr>
                  <a:solidFill>
                    <a:schemeClr val="tx1"/>
                  </a:solidFill>
                  <a:latin typeface="Times New Roman" pitchFamily="18" charset="0"/>
                  <a:cs typeface="Arial" charset="0"/>
                </a:defRPr>
              </a:lvl7pPr>
              <a:lvl8pPr marL="3429000" indent="-228600" eaLnBrk="0" fontAlgn="base" hangingPunct="0">
                <a:spcBef>
                  <a:spcPct val="0"/>
                </a:spcBef>
                <a:spcAft>
                  <a:spcPct val="0"/>
                </a:spcAft>
                <a:defRPr>
                  <a:solidFill>
                    <a:schemeClr val="tx1"/>
                  </a:solidFill>
                  <a:latin typeface="Times New Roman" pitchFamily="18" charset="0"/>
                  <a:cs typeface="Arial" charset="0"/>
                </a:defRPr>
              </a:lvl8pPr>
              <a:lvl9pPr marL="3886200" indent="-228600" eaLnBrk="0" fontAlgn="base" hangingPunct="0">
                <a:spcBef>
                  <a:spcPct val="0"/>
                </a:spcBef>
                <a:spcAft>
                  <a:spcPct val="0"/>
                </a:spcAft>
                <a:defRPr>
                  <a:solidFill>
                    <a:schemeClr val="tx1"/>
                  </a:solidFill>
                  <a:latin typeface="Times New Roman" pitchFamily="18" charset="0"/>
                  <a:cs typeface="Arial" charset="0"/>
                </a:defRPr>
              </a:lvl9pPr>
            </a:lstStyle>
            <a:p>
              <a:pPr algn="ctr"/>
              <a:endParaRPr lang="es-ES" sz="2800" b="1" i="1" dirty="0">
                <a:solidFill>
                  <a:srgbClr val="0000CC"/>
                </a:solidFill>
              </a:endParaRPr>
            </a:p>
          </p:txBody>
        </p:sp>
        <p:sp>
          <p:nvSpPr>
            <p:cNvPr id="166" name="Freeform 160"/>
            <p:cNvSpPr>
              <a:spLocks/>
            </p:cNvSpPr>
            <p:nvPr/>
          </p:nvSpPr>
          <p:spPr bwMode="auto">
            <a:xfrm>
              <a:off x="5429" y="1701"/>
              <a:ext cx="145" cy="383"/>
            </a:xfrm>
            <a:custGeom>
              <a:avLst/>
              <a:gdLst>
                <a:gd name="T0" fmla="*/ 0 w 145"/>
                <a:gd name="T1" fmla="*/ 383 h 383"/>
                <a:gd name="T2" fmla="*/ 6 w 145"/>
                <a:gd name="T3" fmla="*/ 376 h 383"/>
                <a:gd name="T4" fmla="*/ 14 w 145"/>
                <a:gd name="T5" fmla="*/ 372 h 383"/>
                <a:gd name="T6" fmla="*/ 21 w 145"/>
                <a:gd name="T7" fmla="*/ 367 h 383"/>
                <a:gd name="T8" fmla="*/ 29 w 145"/>
                <a:gd name="T9" fmla="*/ 364 h 383"/>
                <a:gd name="T10" fmla="*/ 37 w 145"/>
                <a:gd name="T11" fmla="*/ 362 h 383"/>
                <a:gd name="T12" fmla="*/ 48 w 145"/>
                <a:gd name="T13" fmla="*/ 360 h 383"/>
                <a:gd name="T14" fmla="*/ 57 w 145"/>
                <a:gd name="T15" fmla="*/ 357 h 383"/>
                <a:gd name="T16" fmla="*/ 70 w 145"/>
                <a:gd name="T17" fmla="*/ 355 h 383"/>
                <a:gd name="T18" fmla="*/ 82 w 145"/>
                <a:gd name="T19" fmla="*/ 354 h 383"/>
                <a:gd name="T20" fmla="*/ 95 w 145"/>
                <a:gd name="T21" fmla="*/ 351 h 383"/>
                <a:gd name="T22" fmla="*/ 107 w 145"/>
                <a:gd name="T23" fmla="*/ 349 h 383"/>
                <a:gd name="T24" fmla="*/ 120 w 145"/>
                <a:gd name="T25" fmla="*/ 346 h 383"/>
                <a:gd name="T26" fmla="*/ 129 w 145"/>
                <a:gd name="T27" fmla="*/ 343 h 383"/>
                <a:gd name="T28" fmla="*/ 137 w 145"/>
                <a:gd name="T29" fmla="*/ 336 h 383"/>
                <a:gd name="T30" fmla="*/ 143 w 145"/>
                <a:gd name="T31" fmla="*/ 330 h 383"/>
                <a:gd name="T32" fmla="*/ 145 w 145"/>
                <a:gd name="T33" fmla="*/ 320 h 383"/>
                <a:gd name="T34" fmla="*/ 145 w 145"/>
                <a:gd name="T35" fmla="*/ 63 h 383"/>
                <a:gd name="T36" fmla="*/ 143 w 145"/>
                <a:gd name="T37" fmla="*/ 53 h 383"/>
                <a:gd name="T38" fmla="*/ 137 w 145"/>
                <a:gd name="T39" fmla="*/ 47 h 383"/>
                <a:gd name="T40" fmla="*/ 129 w 145"/>
                <a:gd name="T41" fmla="*/ 40 h 383"/>
                <a:gd name="T42" fmla="*/ 120 w 145"/>
                <a:gd name="T43" fmla="*/ 37 h 383"/>
                <a:gd name="T44" fmla="*/ 107 w 145"/>
                <a:gd name="T45" fmla="*/ 34 h 383"/>
                <a:gd name="T46" fmla="*/ 95 w 145"/>
                <a:gd name="T47" fmla="*/ 32 h 383"/>
                <a:gd name="T48" fmla="*/ 82 w 145"/>
                <a:gd name="T49" fmla="*/ 29 h 383"/>
                <a:gd name="T50" fmla="*/ 70 w 145"/>
                <a:gd name="T51" fmla="*/ 27 h 383"/>
                <a:gd name="T52" fmla="*/ 57 w 145"/>
                <a:gd name="T53" fmla="*/ 26 h 383"/>
                <a:gd name="T54" fmla="*/ 48 w 145"/>
                <a:gd name="T55" fmla="*/ 22 h 383"/>
                <a:gd name="T56" fmla="*/ 37 w 145"/>
                <a:gd name="T57" fmla="*/ 21 h 383"/>
                <a:gd name="T58" fmla="*/ 29 w 145"/>
                <a:gd name="T59" fmla="*/ 17 h 383"/>
                <a:gd name="T60" fmla="*/ 21 w 145"/>
                <a:gd name="T61" fmla="*/ 16 h 383"/>
                <a:gd name="T62" fmla="*/ 14 w 145"/>
                <a:gd name="T63" fmla="*/ 11 h 383"/>
                <a:gd name="T64" fmla="*/ 6 w 145"/>
                <a:gd name="T65" fmla="*/ 6 h 383"/>
                <a:gd name="T66" fmla="*/ 0 w 145"/>
                <a:gd name="T67" fmla="*/ 0 h 383"/>
                <a:gd name="T68" fmla="*/ 0 w 145"/>
                <a:gd name="T69" fmla="*/ 383 h 38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45"/>
                <a:gd name="T106" fmla="*/ 0 h 383"/>
                <a:gd name="T107" fmla="*/ 145 w 145"/>
                <a:gd name="T108" fmla="*/ 383 h 38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45" h="383">
                  <a:moveTo>
                    <a:pt x="0" y="383"/>
                  </a:moveTo>
                  <a:lnTo>
                    <a:pt x="6" y="376"/>
                  </a:lnTo>
                  <a:lnTo>
                    <a:pt x="14" y="372"/>
                  </a:lnTo>
                  <a:lnTo>
                    <a:pt x="21" y="367"/>
                  </a:lnTo>
                  <a:lnTo>
                    <a:pt x="29" y="364"/>
                  </a:lnTo>
                  <a:lnTo>
                    <a:pt x="37" y="362"/>
                  </a:lnTo>
                  <a:lnTo>
                    <a:pt x="48" y="360"/>
                  </a:lnTo>
                  <a:lnTo>
                    <a:pt x="57" y="357"/>
                  </a:lnTo>
                  <a:lnTo>
                    <a:pt x="70" y="355"/>
                  </a:lnTo>
                  <a:lnTo>
                    <a:pt x="82" y="354"/>
                  </a:lnTo>
                  <a:lnTo>
                    <a:pt x="95" y="351"/>
                  </a:lnTo>
                  <a:lnTo>
                    <a:pt x="107" y="349"/>
                  </a:lnTo>
                  <a:lnTo>
                    <a:pt x="120" y="346"/>
                  </a:lnTo>
                  <a:lnTo>
                    <a:pt x="129" y="343"/>
                  </a:lnTo>
                  <a:lnTo>
                    <a:pt x="137" y="336"/>
                  </a:lnTo>
                  <a:lnTo>
                    <a:pt x="143" y="330"/>
                  </a:lnTo>
                  <a:lnTo>
                    <a:pt x="145" y="320"/>
                  </a:lnTo>
                  <a:lnTo>
                    <a:pt x="145" y="63"/>
                  </a:lnTo>
                  <a:lnTo>
                    <a:pt x="143" y="53"/>
                  </a:lnTo>
                  <a:lnTo>
                    <a:pt x="137" y="47"/>
                  </a:lnTo>
                  <a:lnTo>
                    <a:pt x="129" y="40"/>
                  </a:lnTo>
                  <a:lnTo>
                    <a:pt x="120" y="37"/>
                  </a:lnTo>
                  <a:lnTo>
                    <a:pt x="107" y="34"/>
                  </a:lnTo>
                  <a:lnTo>
                    <a:pt x="95" y="32"/>
                  </a:lnTo>
                  <a:lnTo>
                    <a:pt x="82" y="29"/>
                  </a:lnTo>
                  <a:lnTo>
                    <a:pt x="70" y="27"/>
                  </a:lnTo>
                  <a:lnTo>
                    <a:pt x="57" y="26"/>
                  </a:lnTo>
                  <a:lnTo>
                    <a:pt x="48" y="22"/>
                  </a:lnTo>
                  <a:lnTo>
                    <a:pt x="37" y="21"/>
                  </a:lnTo>
                  <a:lnTo>
                    <a:pt x="29" y="17"/>
                  </a:lnTo>
                  <a:lnTo>
                    <a:pt x="21" y="16"/>
                  </a:lnTo>
                  <a:lnTo>
                    <a:pt x="14" y="11"/>
                  </a:lnTo>
                  <a:lnTo>
                    <a:pt x="6" y="6"/>
                  </a:lnTo>
                  <a:lnTo>
                    <a:pt x="0" y="0"/>
                  </a:lnTo>
                  <a:lnTo>
                    <a:pt x="0" y="383"/>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C" dirty="0"/>
            </a:p>
          </p:txBody>
        </p:sp>
        <p:sp>
          <p:nvSpPr>
            <p:cNvPr id="167" name="Freeform 161"/>
            <p:cNvSpPr>
              <a:spLocks/>
            </p:cNvSpPr>
            <p:nvPr/>
          </p:nvSpPr>
          <p:spPr bwMode="auto">
            <a:xfrm>
              <a:off x="5424" y="624"/>
              <a:ext cx="145" cy="380"/>
            </a:xfrm>
            <a:custGeom>
              <a:avLst/>
              <a:gdLst>
                <a:gd name="T0" fmla="*/ 0 w 145"/>
                <a:gd name="T1" fmla="*/ 380 h 380"/>
                <a:gd name="T2" fmla="*/ 6 w 145"/>
                <a:gd name="T3" fmla="*/ 374 h 380"/>
                <a:gd name="T4" fmla="*/ 14 w 145"/>
                <a:gd name="T5" fmla="*/ 369 h 380"/>
                <a:gd name="T6" fmla="*/ 21 w 145"/>
                <a:gd name="T7" fmla="*/ 366 h 380"/>
                <a:gd name="T8" fmla="*/ 29 w 145"/>
                <a:gd name="T9" fmla="*/ 362 h 380"/>
                <a:gd name="T10" fmla="*/ 37 w 145"/>
                <a:gd name="T11" fmla="*/ 359 h 380"/>
                <a:gd name="T12" fmla="*/ 48 w 145"/>
                <a:gd name="T13" fmla="*/ 357 h 380"/>
                <a:gd name="T14" fmla="*/ 57 w 145"/>
                <a:gd name="T15" fmla="*/ 354 h 380"/>
                <a:gd name="T16" fmla="*/ 70 w 145"/>
                <a:gd name="T17" fmla="*/ 353 h 380"/>
                <a:gd name="T18" fmla="*/ 82 w 145"/>
                <a:gd name="T19" fmla="*/ 351 h 380"/>
                <a:gd name="T20" fmla="*/ 95 w 145"/>
                <a:gd name="T21" fmla="*/ 349 h 380"/>
                <a:gd name="T22" fmla="*/ 107 w 145"/>
                <a:gd name="T23" fmla="*/ 348 h 380"/>
                <a:gd name="T24" fmla="*/ 120 w 145"/>
                <a:gd name="T25" fmla="*/ 345 h 380"/>
                <a:gd name="T26" fmla="*/ 129 w 145"/>
                <a:gd name="T27" fmla="*/ 341 h 380"/>
                <a:gd name="T28" fmla="*/ 137 w 145"/>
                <a:gd name="T29" fmla="*/ 335 h 380"/>
                <a:gd name="T30" fmla="*/ 143 w 145"/>
                <a:gd name="T31" fmla="*/ 327 h 380"/>
                <a:gd name="T32" fmla="*/ 145 w 145"/>
                <a:gd name="T33" fmla="*/ 317 h 380"/>
                <a:gd name="T34" fmla="*/ 145 w 145"/>
                <a:gd name="T35" fmla="*/ 62 h 380"/>
                <a:gd name="T36" fmla="*/ 143 w 145"/>
                <a:gd name="T37" fmla="*/ 52 h 380"/>
                <a:gd name="T38" fmla="*/ 137 w 145"/>
                <a:gd name="T39" fmla="*/ 45 h 380"/>
                <a:gd name="T40" fmla="*/ 129 w 145"/>
                <a:gd name="T41" fmla="*/ 39 h 380"/>
                <a:gd name="T42" fmla="*/ 120 w 145"/>
                <a:gd name="T43" fmla="*/ 36 h 380"/>
                <a:gd name="T44" fmla="*/ 107 w 145"/>
                <a:gd name="T45" fmla="*/ 32 h 380"/>
                <a:gd name="T46" fmla="*/ 95 w 145"/>
                <a:gd name="T47" fmla="*/ 31 h 380"/>
                <a:gd name="T48" fmla="*/ 82 w 145"/>
                <a:gd name="T49" fmla="*/ 29 h 380"/>
                <a:gd name="T50" fmla="*/ 70 w 145"/>
                <a:gd name="T51" fmla="*/ 28 h 380"/>
                <a:gd name="T52" fmla="*/ 57 w 145"/>
                <a:gd name="T53" fmla="*/ 26 h 380"/>
                <a:gd name="T54" fmla="*/ 48 w 145"/>
                <a:gd name="T55" fmla="*/ 23 h 380"/>
                <a:gd name="T56" fmla="*/ 37 w 145"/>
                <a:gd name="T57" fmla="*/ 21 h 380"/>
                <a:gd name="T58" fmla="*/ 29 w 145"/>
                <a:gd name="T59" fmla="*/ 18 h 380"/>
                <a:gd name="T60" fmla="*/ 21 w 145"/>
                <a:gd name="T61" fmla="*/ 15 h 380"/>
                <a:gd name="T62" fmla="*/ 14 w 145"/>
                <a:gd name="T63" fmla="*/ 11 h 380"/>
                <a:gd name="T64" fmla="*/ 6 w 145"/>
                <a:gd name="T65" fmla="*/ 7 h 380"/>
                <a:gd name="T66" fmla="*/ 0 w 145"/>
                <a:gd name="T67" fmla="*/ 0 h 380"/>
                <a:gd name="T68" fmla="*/ 0 w 145"/>
                <a:gd name="T69" fmla="*/ 380 h 38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45"/>
                <a:gd name="T106" fmla="*/ 0 h 380"/>
                <a:gd name="T107" fmla="*/ 145 w 145"/>
                <a:gd name="T108" fmla="*/ 380 h 38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45" h="380">
                  <a:moveTo>
                    <a:pt x="0" y="380"/>
                  </a:moveTo>
                  <a:lnTo>
                    <a:pt x="6" y="374"/>
                  </a:lnTo>
                  <a:lnTo>
                    <a:pt x="14" y="369"/>
                  </a:lnTo>
                  <a:lnTo>
                    <a:pt x="21" y="366"/>
                  </a:lnTo>
                  <a:lnTo>
                    <a:pt x="29" y="362"/>
                  </a:lnTo>
                  <a:lnTo>
                    <a:pt x="37" y="359"/>
                  </a:lnTo>
                  <a:lnTo>
                    <a:pt x="48" y="357"/>
                  </a:lnTo>
                  <a:lnTo>
                    <a:pt x="57" y="354"/>
                  </a:lnTo>
                  <a:lnTo>
                    <a:pt x="70" y="353"/>
                  </a:lnTo>
                  <a:lnTo>
                    <a:pt x="82" y="351"/>
                  </a:lnTo>
                  <a:lnTo>
                    <a:pt x="95" y="349"/>
                  </a:lnTo>
                  <a:lnTo>
                    <a:pt x="107" y="348"/>
                  </a:lnTo>
                  <a:lnTo>
                    <a:pt x="120" y="345"/>
                  </a:lnTo>
                  <a:lnTo>
                    <a:pt x="129" y="341"/>
                  </a:lnTo>
                  <a:lnTo>
                    <a:pt x="137" y="335"/>
                  </a:lnTo>
                  <a:lnTo>
                    <a:pt x="143" y="327"/>
                  </a:lnTo>
                  <a:lnTo>
                    <a:pt x="145" y="317"/>
                  </a:lnTo>
                  <a:lnTo>
                    <a:pt x="145" y="62"/>
                  </a:lnTo>
                  <a:lnTo>
                    <a:pt x="143" y="52"/>
                  </a:lnTo>
                  <a:lnTo>
                    <a:pt x="137" y="45"/>
                  </a:lnTo>
                  <a:lnTo>
                    <a:pt x="129" y="39"/>
                  </a:lnTo>
                  <a:lnTo>
                    <a:pt x="120" y="36"/>
                  </a:lnTo>
                  <a:lnTo>
                    <a:pt x="107" y="32"/>
                  </a:lnTo>
                  <a:lnTo>
                    <a:pt x="95" y="31"/>
                  </a:lnTo>
                  <a:lnTo>
                    <a:pt x="82" y="29"/>
                  </a:lnTo>
                  <a:lnTo>
                    <a:pt x="70" y="28"/>
                  </a:lnTo>
                  <a:lnTo>
                    <a:pt x="57" y="26"/>
                  </a:lnTo>
                  <a:lnTo>
                    <a:pt x="48" y="23"/>
                  </a:lnTo>
                  <a:lnTo>
                    <a:pt x="37" y="21"/>
                  </a:lnTo>
                  <a:lnTo>
                    <a:pt x="29" y="18"/>
                  </a:lnTo>
                  <a:lnTo>
                    <a:pt x="21" y="15"/>
                  </a:lnTo>
                  <a:lnTo>
                    <a:pt x="14" y="11"/>
                  </a:lnTo>
                  <a:lnTo>
                    <a:pt x="6" y="7"/>
                  </a:lnTo>
                  <a:lnTo>
                    <a:pt x="0" y="0"/>
                  </a:lnTo>
                  <a:lnTo>
                    <a:pt x="0" y="38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C" dirty="0"/>
            </a:p>
          </p:txBody>
        </p:sp>
        <p:sp>
          <p:nvSpPr>
            <p:cNvPr id="168" name="Freeform 162"/>
            <p:cNvSpPr>
              <a:spLocks/>
            </p:cNvSpPr>
            <p:nvPr/>
          </p:nvSpPr>
          <p:spPr bwMode="auto">
            <a:xfrm>
              <a:off x="5424" y="981"/>
              <a:ext cx="145" cy="383"/>
            </a:xfrm>
            <a:custGeom>
              <a:avLst/>
              <a:gdLst>
                <a:gd name="T0" fmla="*/ 0 w 145"/>
                <a:gd name="T1" fmla="*/ 383 h 383"/>
                <a:gd name="T2" fmla="*/ 6 w 145"/>
                <a:gd name="T3" fmla="*/ 376 h 383"/>
                <a:gd name="T4" fmla="*/ 14 w 145"/>
                <a:gd name="T5" fmla="*/ 372 h 383"/>
                <a:gd name="T6" fmla="*/ 21 w 145"/>
                <a:gd name="T7" fmla="*/ 367 h 383"/>
                <a:gd name="T8" fmla="*/ 29 w 145"/>
                <a:gd name="T9" fmla="*/ 364 h 383"/>
                <a:gd name="T10" fmla="*/ 37 w 145"/>
                <a:gd name="T11" fmla="*/ 362 h 383"/>
                <a:gd name="T12" fmla="*/ 48 w 145"/>
                <a:gd name="T13" fmla="*/ 360 h 383"/>
                <a:gd name="T14" fmla="*/ 57 w 145"/>
                <a:gd name="T15" fmla="*/ 357 h 383"/>
                <a:gd name="T16" fmla="*/ 70 w 145"/>
                <a:gd name="T17" fmla="*/ 355 h 383"/>
                <a:gd name="T18" fmla="*/ 82 w 145"/>
                <a:gd name="T19" fmla="*/ 354 h 383"/>
                <a:gd name="T20" fmla="*/ 95 w 145"/>
                <a:gd name="T21" fmla="*/ 351 h 383"/>
                <a:gd name="T22" fmla="*/ 107 w 145"/>
                <a:gd name="T23" fmla="*/ 349 h 383"/>
                <a:gd name="T24" fmla="*/ 120 w 145"/>
                <a:gd name="T25" fmla="*/ 346 h 383"/>
                <a:gd name="T26" fmla="*/ 129 w 145"/>
                <a:gd name="T27" fmla="*/ 343 h 383"/>
                <a:gd name="T28" fmla="*/ 137 w 145"/>
                <a:gd name="T29" fmla="*/ 336 h 383"/>
                <a:gd name="T30" fmla="*/ 143 w 145"/>
                <a:gd name="T31" fmla="*/ 330 h 383"/>
                <a:gd name="T32" fmla="*/ 145 w 145"/>
                <a:gd name="T33" fmla="*/ 320 h 383"/>
                <a:gd name="T34" fmla="*/ 145 w 145"/>
                <a:gd name="T35" fmla="*/ 63 h 383"/>
                <a:gd name="T36" fmla="*/ 143 w 145"/>
                <a:gd name="T37" fmla="*/ 53 h 383"/>
                <a:gd name="T38" fmla="*/ 137 w 145"/>
                <a:gd name="T39" fmla="*/ 47 h 383"/>
                <a:gd name="T40" fmla="*/ 129 w 145"/>
                <a:gd name="T41" fmla="*/ 40 h 383"/>
                <a:gd name="T42" fmla="*/ 120 w 145"/>
                <a:gd name="T43" fmla="*/ 37 h 383"/>
                <a:gd name="T44" fmla="*/ 107 w 145"/>
                <a:gd name="T45" fmla="*/ 34 h 383"/>
                <a:gd name="T46" fmla="*/ 95 w 145"/>
                <a:gd name="T47" fmla="*/ 32 h 383"/>
                <a:gd name="T48" fmla="*/ 82 w 145"/>
                <a:gd name="T49" fmla="*/ 29 h 383"/>
                <a:gd name="T50" fmla="*/ 70 w 145"/>
                <a:gd name="T51" fmla="*/ 27 h 383"/>
                <a:gd name="T52" fmla="*/ 57 w 145"/>
                <a:gd name="T53" fmla="*/ 26 h 383"/>
                <a:gd name="T54" fmla="*/ 48 w 145"/>
                <a:gd name="T55" fmla="*/ 22 h 383"/>
                <a:gd name="T56" fmla="*/ 37 w 145"/>
                <a:gd name="T57" fmla="*/ 21 h 383"/>
                <a:gd name="T58" fmla="*/ 29 w 145"/>
                <a:gd name="T59" fmla="*/ 17 h 383"/>
                <a:gd name="T60" fmla="*/ 21 w 145"/>
                <a:gd name="T61" fmla="*/ 16 h 383"/>
                <a:gd name="T62" fmla="*/ 14 w 145"/>
                <a:gd name="T63" fmla="*/ 11 h 383"/>
                <a:gd name="T64" fmla="*/ 6 w 145"/>
                <a:gd name="T65" fmla="*/ 6 h 383"/>
                <a:gd name="T66" fmla="*/ 0 w 145"/>
                <a:gd name="T67" fmla="*/ 0 h 383"/>
                <a:gd name="T68" fmla="*/ 0 w 145"/>
                <a:gd name="T69" fmla="*/ 383 h 38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45"/>
                <a:gd name="T106" fmla="*/ 0 h 383"/>
                <a:gd name="T107" fmla="*/ 145 w 145"/>
                <a:gd name="T108" fmla="*/ 383 h 38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45" h="383">
                  <a:moveTo>
                    <a:pt x="0" y="383"/>
                  </a:moveTo>
                  <a:lnTo>
                    <a:pt x="6" y="376"/>
                  </a:lnTo>
                  <a:lnTo>
                    <a:pt x="14" y="372"/>
                  </a:lnTo>
                  <a:lnTo>
                    <a:pt x="21" y="367"/>
                  </a:lnTo>
                  <a:lnTo>
                    <a:pt x="29" y="364"/>
                  </a:lnTo>
                  <a:lnTo>
                    <a:pt x="37" y="362"/>
                  </a:lnTo>
                  <a:lnTo>
                    <a:pt x="48" y="360"/>
                  </a:lnTo>
                  <a:lnTo>
                    <a:pt x="57" y="357"/>
                  </a:lnTo>
                  <a:lnTo>
                    <a:pt x="70" y="355"/>
                  </a:lnTo>
                  <a:lnTo>
                    <a:pt x="82" y="354"/>
                  </a:lnTo>
                  <a:lnTo>
                    <a:pt x="95" y="351"/>
                  </a:lnTo>
                  <a:lnTo>
                    <a:pt x="107" y="349"/>
                  </a:lnTo>
                  <a:lnTo>
                    <a:pt x="120" y="346"/>
                  </a:lnTo>
                  <a:lnTo>
                    <a:pt x="129" y="343"/>
                  </a:lnTo>
                  <a:lnTo>
                    <a:pt x="137" y="336"/>
                  </a:lnTo>
                  <a:lnTo>
                    <a:pt x="143" y="330"/>
                  </a:lnTo>
                  <a:lnTo>
                    <a:pt x="145" y="320"/>
                  </a:lnTo>
                  <a:lnTo>
                    <a:pt x="145" y="63"/>
                  </a:lnTo>
                  <a:lnTo>
                    <a:pt x="143" y="53"/>
                  </a:lnTo>
                  <a:lnTo>
                    <a:pt x="137" y="47"/>
                  </a:lnTo>
                  <a:lnTo>
                    <a:pt x="129" y="40"/>
                  </a:lnTo>
                  <a:lnTo>
                    <a:pt x="120" y="37"/>
                  </a:lnTo>
                  <a:lnTo>
                    <a:pt x="107" y="34"/>
                  </a:lnTo>
                  <a:lnTo>
                    <a:pt x="95" y="32"/>
                  </a:lnTo>
                  <a:lnTo>
                    <a:pt x="82" y="29"/>
                  </a:lnTo>
                  <a:lnTo>
                    <a:pt x="70" y="27"/>
                  </a:lnTo>
                  <a:lnTo>
                    <a:pt x="57" y="26"/>
                  </a:lnTo>
                  <a:lnTo>
                    <a:pt x="48" y="22"/>
                  </a:lnTo>
                  <a:lnTo>
                    <a:pt x="37" y="21"/>
                  </a:lnTo>
                  <a:lnTo>
                    <a:pt x="29" y="17"/>
                  </a:lnTo>
                  <a:lnTo>
                    <a:pt x="21" y="16"/>
                  </a:lnTo>
                  <a:lnTo>
                    <a:pt x="14" y="11"/>
                  </a:lnTo>
                  <a:lnTo>
                    <a:pt x="6" y="6"/>
                  </a:lnTo>
                  <a:lnTo>
                    <a:pt x="0" y="0"/>
                  </a:lnTo>
                  <a:lnTo>
                    <a:pt x="0" y="383"/>
                  </a:lnTo>
                  <a:close/>
                </a:path>
              </a:pathLst>
            </a:custGeom>
            <a:solidFill>
              <a:srgbClr val="FF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C" dirty="0"/>
            </a:p>
          </p:txBody>
        </p:sp>
        <p:sp>
          <p:nvSpPr>
            <p:cNvPr id="170" name="Text Box 170"/>
            <p:cNvSpPr txBox="1">
              <a:spLocks noChangeArrowheads="1"/>
            </p:cNvSpPr>
            <p:nvPr/>
          </p:nvSpPr>
          <p:spPr bwMode="auto">
            <a:xfrm>
              <a:off x="3014" y="1429"/>
              <a:ext cx="2225" cy="368"/>
            </a:xfrm>
            <a:prstGeom prst="rect">
              <a:avLst/>
            </a:prstGeom>
            <a:gradFill rotWithShape="0">
              <a:gsLst>
                <a:gs pos="0">
                  <a:srgbClr val="C22700"/>
                </a:gs>
                <a:gs pos="50000">
                  <a:srgbClr val="FF3300"/>
                </a:gs>
                <a:gs pos="100000">
                  <a:srgbClr val="C22700"/>
                </a:gs>
              </a:gsLst>
              <a:lin ang="5400000" scaled="1"/>
            </a:gradFill>
            <a:ln w="76200" cmpd="tri">
              <a:solidFill>
                <a:schemeClr val="tx1"/>
              </a:solidFill>
              <a:miter lim="800000"/>
              <a:headEnd/>
              <a:tailEnd/>
            </a:ln>
          </p:spPr>
          <p:txBody>
            <a:bodyPr lIns="0" tIns="0" rIns="0" bIns="0">
              <a:spAutoFit/>
            </a:bodyPr>
            <a:lstStyle>
              <a:lvl1pPr marL="285750" indent="-285750" eaLnBrk="0" hangingPunct="0">
                <a:defRPr>
                  <a:solidFill>
                    <a:schemeClr val="tx1"/>
                  </a:solidFill>
                  <a:latin typeface="Times New Roman" pitchFamily="18" charset="0"/>
                  <a:cs typeface="Arial" charset="0"/>
                </a:defRPr>
              </a:lvl1pPr>
              <a:lvl2pPr marL="742950" indent="-285750" eaLnBrk="0" hangingPunct="0">
                <a:defRPr>
                  <a:solidFill>
                    <a:schemeClr val="tx1"/>
                  </a:solidFill>
                  <a:latin typeface="Times New Roman" pitchFamily="18" charset="0"/>
                  <a:cs typeface="Arial" charset="0"/>
                </a:defRPr>
              </a:lvl2pPr>
              <a:lvl3pPr marL="1143000" indent="-228600" eaLnBrk="0" hangingPunct="0">
                <a:defRPr>
                  <a:solidFill>
                    <a:schemeClr val="tx1"/>
                  </a:solidFill>
                  <a:latin typeface="Times New Roman" pitchFamily="18" charset="0"/>
                  <a:cs typeface="Arial" charset="0"/>
                </a:defRPr>
              </a:lvl3pPr>
              <a:lvl4pPr marL="1600200" indent="-228600" eaLnBrk="0" hangingPunct="0">
                <a:defRPr>
                  <a:solidFill>
                    <a:schemeClr val="tx1"/>
                  </a:solidFill>
                  <a:latin typeface="Times New Roman" pitchFamily="18" charset="0"/>
                  <a:cs typeface="Arial" charset="0"/>
                </a:defRPr>
              </a:lvl4pPr>
              <a:lvl5pPr marL="2057400" indent="-228600" eaLnBrk="0" hangingPunct="0">
                <a:defRPr>
                  <a:solidFill>
                    <a:schemeClr val="tx1"/>
                  </a:solidFill>
                  <a:latin typeface="Times New Roman" pitchFamily="18" charset="0"/>
                  <a:cs typeface="Arial" charset="0"/>
                </a:defRPr>
              </a:lvl5pPr>
              <a:lvl6pPr marL="2514600" indent="-228600" eaLnBrk="0" fontAlgn="base" hangingPunct="0">
                <a:spcBef>
                  <a:spcPct val="0"/>
                </a:spcBef>
                <a:spcAft>
                  <a:spcPct val="0"/>
                </a:spcAft>
                <a:defRPr>
                  <a:solidFill>
                    <a:schemeClr val="tx1"/>
                  </a:solidFill>
                  <a:latin typeface="Times New Roman" pitchFamily="18" charset="0"/>
                  <a:cs typeface="Arial" charset="0"/>
                </a:defRPr>
              </a:lvl6pPr>
              <a:lvl7pPr marL="2971800" indent="-228600" eaLnBrk="0" fontAlgn="base" hangingPunct="0">
                <a:spcBef>
                  <a:spcPct val="0"/>
                </a:spcBef>
                <a:spcAft>
                  <a:spcPct val="0"/>
                </a:spcAft>
                <a:defRPr>
                  <a:solidFill>
                    <a:schemeClr val="tx1"/>
                  </a:solidFill>
                  <a:latin typeface="Times New Roman" pitchFamily="18" charset="0"/>
                  <a:cs typeface="Arial" charset="0"/>
                </a:defRPr>
              </a:lvl7pPr>
              <a:lvl8pPr marL="3429000" indent="-228600" eaLnBrk="0" fontAlgn="base" hangingPunct="0">
                <a:spcBef>
                  <a:spcPct val="0"/>
                </a:spcBef>
                <a:spcAft>
                  <a:spcPct val="0"/>
                </a:spcAft>
                <a:defRPr>
                  <a:solidFill>
                    <a:schemeClr val="tx1"/>
                  </a:solidFill>
                  <a:latin typeface="Times New Roman" pitchFamily="18" charset="0"/>
                  <a:cs typeface="Arial" charset="0"/>
                </a:defRPr>
              </a:lvl8pPr>
              <a:lvl9pPr marL="3886200" indent="-228600" eaLnBrk="0" fontAlgn="base" hangingPunct="0">
                <a:spcBef>
                  <a:spcPct val="0"/>
                </a:spcBef>
                <a:spcAft>
                  <a:spcPct val="0"/>
                </a:spcAft>
                <a:defRPr>
                  <a:solidFill>
                    <a:schemeClr val="tx1"/>
                  </a:solidFill>
                  <a:latin typeface="Times New Roman" pitchFamily="18" charset="0"/>
                  <a:cs typeface="Arial" charset="0"/>
                </a:defRPr>
              </a:lvl9pPr>
            </a:lstStyle>
            <a:p>
              <a:pPr marL="0" indent="0" algn="ctr"/>
              <a:r>
                <a:rPr lang="es-ES_tradnl" sz="2000" b="1" dirty="0" smtClean="0">
                  <a:solidFill>
                    <a:srgbClr val="FFFF00"/>
                  </a:solidFill>
                  <a:latin typeface="Arial" charset="0"/>
                  <a:cs typeface="Times New Roman" pitchFamily="18" charset="0"/>
                </a:rPr>
                <a:t>CAPÍTULO II</a:t>
              </a:r>
            </a:p>
            <a:p>
              <a:pPr marL="0" indent="0" algn="just"/>
              <a:r>
                <a:rPr lang="es-ES_tradnl" b="1" dirty="0" smtClean="0">
                  <a:solidFill>
                    <a:srgbClr val="FFFF00"/>
                  </a:solidFill>
                  <a:latin typeface="Arial" charset="0"/>
                  <a:cs typeface="Times New Roman" pitchFamily="18" charset="0"/>
                </a:rPr>
                <a:t>MARCO REFERENCIAL</a:t>
              </a:r>
              <a:endParaRPr lang="es-ES_tradnl" b="1" dirty="0">
                <a:solidFill>
                  <a:srgbClr val="FFFF00"/>
                </a:solidFill>
                <a:latin typeface="Arial" charset="0"/>
                <a:cs typeface="Times New Roman" pitchFamily="18" charset="0"/>
              </a:endParaRPr>
            </a:p>
          </p:txBody>
        </p:sp>
        <p:sp>
          <p:nvSpPr>
            <p:cNvPr id="172" name="Text Box 173"/>
            <p:cNvSpPr txBox="1">
              <a:spLocks noChangeArrowheads="1"/>
            </p:cNvSpPr>
            <p:nvPr/>
          </p:nvSpPr>
          <p:spPr bwMode="auto">
            <a:xfrm>
              <a:off x="3007" y="1888"/>
              <a:ext cx="2225" cy="543"/>
            </a:xfrm>
            <a:prstGeom prst="rect">
              <a:avLst/>
            </a:prstGeom>
            <a:gradFill rotWithShape="0">
              <a:gsLst>
                <a:gs pos="0">
                  <a:srgbClr val="C22700"/>
                </a:gs>
                <a:gs pos="50000">
                  <a:srgbClr val="FF3300"/>
                </a:gs>
                <a:gs pos="100000">
                  <a:srgbClr val="C22700"/>
                </a:gs>
              </a:gsLst>
              <a:lin ang="5400000" scaled="1"/>
            </a:gradFill>
            <a:ln w="76200" cmpd="tri">
              <a:solidFill>
                <a:schemeClr val="tx1"/>
              </a:solidFill>
              <a:miter lim="800000"/>
              <a:headEnd/>
              <a:tailEnd/>
            </a:ln>
          </p:spPr>
          <p:txBody>
            <a:bodyPr lIns="0" tIns="0" rIns="0" bIns="0">
              <a:spAutoFit/>
            </a:bodyPr>
            <a:lstStyle>
              <a:lvl1pPr marL="285750" indent="-285750" eaLnBrk="0" hangingPunct="0">
                <a:defRPr>
                  <a:solidFill>
                    <a:schemeClr val="tx1"/>
                  </a:solidFill>
                  <a:latin typeface="Times New Roman" pitchFamily="18" charset="0"/>
                  <a:cs typeface="Arial" charset="0"/>
                </a:defRPr>
              </a:lvl1pPr>
              <a:lvl2pPr marL="742950" indent="-285750" eaLnBrk="0" hangingPunct="0">
                <a:defRPr>
                  <a:solidFill>
                    <a:schemeClr val="tx1"/>
                  </a:solidFill>
                  <a:latin typeface="Times New Roman" pitchFamily="18" charset="0"/>
                  <a:cs typeface="Arial" charset="0"/>
                </a:defRPr>
              </a:lvl2pPr>
              <a:lvl3pPr marL="1143000" indent="-228600" eaLnBrk="0" hangingPunct="0">
                <a:defRPr>
                  <a:solidFill>
                    <a:schemeClr val="tx1"/>
                  </a:solidFill>
                  <a:latin typeface="Times New Roman" pitchFamily="18" charset="0"/>
                  <a:cs typeface="Arial" charset="0"/>
                </a:defRPr>
              </a:lvl3pPr>
              <a:lvl4pPr marL="1600200" indent="-228600" eaLnBrk="0" hangingPunct="0">
                <a:defRPr>
                  <a:solidFill>
                    <a:schemeClr val="tx1"/>
                  </a:solidFill>
                  <a:latin typeface="Times New Roman" pitchFamily="18" charset="0"/>
                  <a:cs typeface="Arial" charset="0"/>
                </a:defRPr>
              </a:lvl4pPr>
              <a:lvl5pPr marL="2057400" indent="-228600" eaLnBrk="0" hangingPunct="0">
                <a:defRPr>
                  <a:solidFill>
                    <a:schemeClr val="tx1"/>
                  </a:solidFill>
                  <a:latin typeface="Times New Roman" pitchFamily="18" charset="0"/>
                  <a:cs typeface="Arial" charset="0"/>
                </a:defRPr>
              </a:lvl5pPr>
              <a:lvl6pPr marL="2514600" indent="-228600" eaLnBrk="0" fontAlgn="base" hangingPunct="0">
                <a:spcBef>
                  <a:spcPct val="0"/>
                </a:spcBef>
                <a:spcAft>
                  <a:spcPct val="0"/>
                </a:spcAft>
                <a:defRPr>
                  <a:solidFill>
                    <a:schemeClr val="tx1"/>
                  </a:solidFill>
                  <a:latin typeface="Times New Roman" pitchFamily="18" charset="0"/>
                  <a:cs typeface="Arial" charset="0"/>
                </a:defRPr>
              </a:lvl6pPr>
              <a:lvl7pPr marL="2971800" indent="-228600" eaLnBrk="0" fontAlgn="base" hangingPunct="0">
                <a:spcBef>
                  <a:spcPct val="0"/>
                </a:spcBef>
                <a:spcAft>
                  <a:spcPct val="0"/>
                </a:spcAft>
                <a:defRPr>
                  <a:solidFill>
                    <a:schemeClr val="tx1"/>
                  </a:solidFill>
                  <a:latin typeface="Times New Roman" pitchFamily="18" charset="0"/>
                  <a:cs typeface="Arial" charset="0"/>
                </a:defRPr>
              </a:lvl7pPr>
              <a:lvl8pPr marL="3429000" indent="-228600" eaLnBrk="0" fontAlgn="base" hangingPunct="0">
                <a:spcBef>
                  <a:spcPct val="0"/>
                </a:spcBef>
                <a:spcAft>
                  <a:spcPct val="0"/>
                </a:spcAft>
                <a:defRPr>
                  <a:solidFill>
                    <a:schemeClr val="tx1"/>
                  </a:solidFill>
                  <a:latin typeface="Times New Roman" pitchFamily="18" charset="0"/>
                  <a:cs typeface="Arial" charset="0"/>
                </a:defRPr>
              </a:lvl8pPr>
              <a:lvl9pPr marL="3886200" indent="-228600" eaLnBrk="0" fontAlgn="base" hangingPunct="0">
                <a:spcBef>
                  <a:spcPct val="0"/>
                </a:spcBef>
                <a:spcAft>
                  <a:spcPct val="0"/>
                </a:spcAft>
                <a:defRPr>
                  <a:solidFill>
                    <a:schemeClr val="tx1"/>
                  </a:solidFill>
                  <a:latin typeface="Times New Roman" pitchFamily="18" charset="0"/>
                  <a:cs typeface="Arial" charset="0"/>
                </a:defRPr>
              </a:lvl9pPr>
            </a:lstStyle>
            <a:p>
              <a:pPr marL="0" indent="0" algn="ctr"/>
              <a:r>
                <a:rPr lang="es-ES_tradnl" sz="2000" b="1" dirty="0" smtClean="0">
                  <a:solidFill>
                    <a:srgbClr val="FFFF00"/>
                  </a:solidFill>
                  <a:latin typeface="Arial" charset="0"/>
                  <a:cs typeface="Times New Roman" pitchFamily="18" charset="0"/>
                </a:rPr>
                <a:t>CAPÍTULO III</a:t>
              </a:r>
            </a:p>
            <a:p>
              <a:pPr marL="0" indent="0" algn="just"/>
              <a:r>
                <a:rPr lang="es-ES_tradnl" b="1" dirty="0" smtClean="0">
                  <a:solidFill>
                    <a:srgbClr val="FFFF00"/>
                  </a:solidFill>
                  <a:latin typeface="Arial" charset="0"/>
                  <a:cs typeface="Times New Roman" pitchFamily="18" charset="0"/>
                </a:rPr>
                <a:t>METODOLOGÍA  DE LA INVESTIGACIÓN</a:t>
              </a:r>
              <a:endParaRPr lang="es-ES_tradnl" b="1" dirty="0">
                <a:solidFill>
                  <a:srgbClr val="FFFF00"/>
                </a:solidFill>
                <a:latin typeface="Arial" charset="0"/>
                <a:cs typeface="Times New Roman" pitchFamily="18" charset="0"/>
              </a:endParaRPr>
            </a:p>
          </p:txBody>
        </p:sp>
        <p:sp>
          <p:nvSpPr>
            <p:cNvPr id="173" name="Text Box 174"/>
            <p:cNvSpPr txBox="1">
              <a:spLocks noChangeArrowheads="1"/>
            </p:cNvSpPr>
            <p:nvPr/>
          </p:nvSpPr>
          <p:spPr bwMode="auto">
            <a:xfrm>
              <a:off x="3016" y="2523"/>
              <a:ext cx="2216" cy="368"/>
            </a:xfrm>
            <a:prstGeom prst="rect">
              <a:avLst/>
            </a:prstGeom>
            <a:gradFill rotWithShape="0">
              <a:gsLst>
                <a:gs pos="0">
                  <a:srgbClr val="C22700"/>
                </a:gs>
                <a:gs pos="50000">
                  <a:srgbClr val="FF3300"/>
                </a:gs>
                <a:gs pos="100000">
                  <a:srgbClr val="C22700"/>
                </a:gs>
              </a:gsLst>
              <a:lin ang="5400000" scaled="1"/>
            </a:gradFill>
            <a:ln w="76200" cmpd="tri">
              <a:solidFill>
                <a:schemeClr val="tx1"/>
              </a:solidFill>
              <a:miter lim="800000"/>
              <a:headEnd/>
              <a:tailEnd/>
            </a:ln>
          </p:spPr>
          <p:txBody>
            <a:bodyPr lIns="0" tIns="0" rIns="0" bIns="0">
              <a:spAutoFit/>
            </a:bodyPr>
            <a:lstStyle>
              <a:lvl1pPr marL="285750" indent="-285750" eaLnBrk="0" hangingPunct="0">
                <a:defRPr>
                  <a:solidFill>
                    <a:schemeClr val="tx1"/>
                  </a:solidFill>
                  <a:latin typeface="Times New Roman" pitchFamily="18" charset="0"/>
                  <a:cs typeface="Arial" charset="0"/>
                </a:defRPr>
              </a:lvl1pPr>
              <a:lvl2pPr marL="742950" indent="-285750" eaLnBrk="0" hangingPunct="0">
                <a:defRPr>
                  <a:solidFill>
                    <a:schemeClr val="tx1"/>
                  </a:solidFill>
                  <a:latin typeface="Times New Roman" pitchFamily="18" charset="0"/>
                  <a:cs typeface="Arial" charset="0"/>
                </a:defRPr>
              </a:lvl2pPr>
              <a:lvl3pPr marL="1143000" indent="-228600" eaLnBrk="0" hangingPunct="0">
                <a:defRPr>
                  <a:solidFill>
                    <a:schemeClr val="tx1"/>
                  </a:solidFill>
                  <a:latin typeface="Times New Roman" pitchFamily="18" charset="0"/>
                  <a:cs typeface="Arial" charset="0"/>
                </a:defRPr>
              </a:lvl3pPr>
              <a:lvl4pPr marL="1600200" indent="-228600" eaLnBrk="0" hangingPunct="0">
                <a:defRPr>
                  <a:solidFill>
                    <a:schemeClr val="tx1"/>
                  </a:solidFill>
                  <a:latin typeface="Times New Roman" pitchFamily="18" charset="0"/>
                  <a:cs typeface="Arial" charset="0"/>
                </a:defRPr>
              </a:lvl4pPr>
              <a:lvl5pPr marL="2057400" indent="-228600" eaLnBrk="0" hangingPunct="0">
                <a:defRPr>
                  <a:solidFill>
                    <a:schemeClr val="tx1"/>
                  </a:solidFill>
                  <a:latin typeface="Times New Roman" pitchFamily="18" charset="0"/>
                  <a:cs typeface="Arial" charset="0"/>
                </a:defRPr>
              </a:lvl5pPr>
              <a:lvl6pPr marL="2514600" indent="-228600" eaLnBrk="0" fontAlgn="base" hangingPunct="0">
                <a:spcBef>
                  <a:spcPct val="0"/>
                </a:spcBef>
                <a:spcAft>
                  <a:spcPct val="0"/>
                </a:spcAft>
                <a:defRPr>
                  <a:solidFill>
                    <a:schemeClr val="tx1"/>
                  </a:solidFill>
                  <a:latin typeface="Times New Roman" pitchFamily="18" charset="0"/>
                  <a:cs typeface="Arial" charset="0"/>
                </a:defRPr>
              </a:lvl6pPr>
              <a:lvl7pPr marL="2971800" indent="-228600" eaLnBrk="0" fontAlgn="base" hangingPunct="0">
                <a:spcBef>
                  <a:spcPct val="0"/>
                </a:spcBef>
                <a:spcAft>
                  <a:spcPct val="0"/>
                </a:spcAft>
                <a:defRPr>
                  <a:solidFill>
                    <a:schemeClr val="tx1"/>
                  </a:solidFill>
                  <a:latin typeface="Times New Roman" pitchFamily="18" charset="0"/>
                  <a:cs typeface="Arial" charset="0"/>
                </a:defRPr>
              </a:lvl7pPr>
              <a:lvl8pPr marL="3429000" indent="-228600" eaLnBrk="0" fontAlgn="base" hangingPunct="0">
                <a:spcBef>
                  <a:spcPct val="0"/>
                </a:spcBef>
                <a:spcAft>
                  <a:spcPct val="0"/>
                </a:spcAft>
                <a:defRPr>
                  <a:solidFill>
                    <a:schemeClr val="tx1"/>
                  </a:solidFill>
                  <a:latin typeface="Times New Roman" pitchFamily="18" charset="0"/>
                  <a:cs typeface="Arial" charset="0"/>
                </a:defRPr>
              </a:lvl8pPr>
              <a:lvl9pPr marL="3886200" indent="-228600" eaLnBrk="0" fontAlgn="base" hangingPunct="0">
                <a:spcBef>
                  <a:spcPct val="0"/>
                </a:spcBef>
                <a:spcAft>
                  <a:spcPct val="0"/>
                </a:spcAft>
                <a:defRPr>
                  <a:solidFill>
                    <a:schemeClr val="tx1"/>
                  </a:solidFill>
                  <a:latin typeface="Times New Roman" pitchFamily="18" charset="0"/>
                  <a:cs typeface="Arial" charset="0"/>
                </a:defRPr>
              </a:lvl9pPr>
            </a:lstStyle>
            <a:p>
              <a:pPr marL="0" indent="0" algn="ctr"/>
              <a:r>
                <a:rPr lang="es-ES_tradnl" sz="2000" b="1" dirty="0" smtClean="0">
                  <a:solidFill>
                    <a:srgbClr val="FFFF00"/>
                  </a:solidFill>
                  <a:latin typeface="Arial" charset="0"/>
                  <a:cs typeface="Times New Roman" pitchFamily="18" charset="0"/>
                </a:rPr>
                <a:t>CAPÍTULO IV</a:t>
              </a:r>
            </a:p>
            <a:p>
              <a:pPr marL="0" indent="0" algn="just"/>
              <a:r>
                <a:rPr lang="es-ES_tradnl" b="1" dirty="0" smtClean="0">
                  <a:solidFill>
                    <a:srgbClr val="FFFF00"/>
                  </a:solidFill>
                  <a:latin typeface="Arial" charset="0"/>
                  <a:cs typeface="Times New Roman" pitchFamily="18" charset="0"/>
                </a:rPr>
                <a:t>ANÁLISIS DE RESULTADOS</a:t>
              </a:r>
            </a:p>
          </p:txBody>
        </p:sp>
        <p:sp>
          <p:nvSpPr>
            <p:cNvPr id="174" name="Text Box 176"/>
            <p:cNvSpPr txBox="1">
              <a:spLocks noChangeArrowheads="1"/>
            </p:cNvSpPr>
            <p:nvPr/>
          </p:nvSpPr>
          <p:spPr bwMode="auto">
            <a:xfrm>
              <a:off x="3014" y="967"/>
              <a:ext cx="2225" cy="368"/>
            </a:xfrm>
            <a:prstGeom prst="rect">
              <a:avLst/>
            </a:prstGeom>
            <a:gradFill rotWithShape="0">
              <a:gsLst>
                <a:gs pos="0">
                  <a:srgbClr val="C22700"/>
                </a:gs>
                <a:gs pos="50000">
                  <a:srgbClr val="FF3300"/>
                </a:gs>
                <a:gs pos="100000">
                  <a:srgbClr val="C22700"/>
                </a:gs>
              </a:gsLst>
              <a:lin ang="5400000" scaled="1"/>
            </a:gradFill>
            <a:ln w="76200" cmpd="tri">
              <a:solidFill>
                <a:schemeClr val="tx1"/>
              </a:solidFill>
              <a:miter lim="800000"/>
              <a:headEnd/>
              <a:tailEnd/>
            </a:ln>
          </p:spPr>
          <p:txBody>
            <a:bodyPr lIns="0" tIns="0" rIns="0" bIns="0">
              <a:spAutoFit/>
            </a:bodyPr>
            <a:lstStyle>
              <a:lvl1pPr marL="285750" indent="-285750" eaLnBrk="0" hangingPunct="0">
                <a:defRPr>
                  <a:solidFill>
                    <a:schemeClr val="tx1"/>
                  </a:solidFill>
                  <a:latin typeface="Times New Roman" pitchFamily="18" charset="0"/>
                  <a:cs typeface="Arial" charset="0"/>
                </a:defRPr>
              </a:lvl1pPr>
              <a:lvl2pPr marL="742950" indent="-285750" eaLnBrk="0" hangingPunct="0">
                <a:defRPr>
                  <a:solidFill>
                    <a:schemeClr val="tx1"/>
                  </a:solidFill>
                  <a:latin typeface="Times New Roman" pitchFamily="18" charset="0"/>
                  <a:cs typeface="Arial" charset="0"/>
                </a:defRPr>
              </a:lvl2pPr>
              <a:lvl3pPr marL="1143000" indent="-228600" eaLnBrk="0" hangingPunct="0">
                <a:defRPr>
                  <a:solidFill>
                    <a:schemeClr val="tx1"/>
                  </a:solidFill>
                  <a:latin typeface="Times New Roman" pitchFamily="18" charset="0"/>
                  <a:cs typeface="Arial" charset="0"/>
                </a:defRPr>
              </a:lvl3pPr>
              <a:lvl4pPr marL="1600200" indent="-228600" eaLnBrk="0" hangingPunct="0">
                <a:defRPr>
                  <a:solidFill>
                    <a:schemeClr val="tx1"/>
                  </a:solidFill>
                  <a:latin typeface="Times New Roman" pitchFamily="18" charset="0"/>
                  <a:cs typeface="Arial" charset="0"/>
                </a:defRPr>
              </a:lvl4pPr>
              <a:lvl5pPr marL="2057400" indent="-228600" eaLnBrk="0" hangingPunct="0">
                <a:defRPr>
                  <a:solidFill>
                    <a:schemeClr val="tx1"/>
                  </a:solidFill>
                  <a:latin typeface="Times New Roman" pitchFamily="18" charset="0"/>
                  <a:cs typeface="Arial" charset="0"/>
                </a:defRPr>
              </a:lvl5pPr>
              <a:lvl6pPr marL="2514600" indent="-228600" eaLnBrk="0" fontAlgn="base" hangingPunct="0">
                <a:spcBef>
                  <a:spcPct val="0"/>
                </a:spcBef>
                <a:spcAft>
                  <a:spcPct val="0"/>
                </a:spcAft>
                <a:defRPr>
                  <a:solidFill>
                    <a:schemeClr val="tx1"/>
                  </a:solidFill>
                  <a:latin typeface="Times New Roman" pitchFamily="18" charset="0"/>
                  <a:cs typeface="Arial" charset="0"/>
                </a:defRPr>
              </a:lvl6pPr>
              <a:lvl7pPr marL="2971800" indent="-228600" eaLnBrk="0" fontAlgn="base" hangingPunct="0">
                <a:spcBef>
                  <a:spcPct val="0"/>
                </a:spcBef>
                <a:spcAft>
                  <a:spcPct val="0"/>
                </a:spcAft>
                <a:defRPr>
                  <a:solidFill>
                    <a:schemeClr val="tx1"/>
                  </a:solidFill>
                  <a:latin typeface="Times New Roman" pitchFamily="18" charset="0"/>
                  <a:cs typeface="Arial" charset="0"/>
                </a:defRPr>
              </a:lvl7pPr>
              <a:lvl8pPr marL="3429000" indent="-228600" eaLnBrk="0" fontAlgn="base" hangingPunct="0">
                <a:spcBef>
                  <a:spcPct val="0"/>
                </a:spcBef>
                <a:spcAft>
                  <a:spcPct val="0"/>
                </a:spcAft>
                <a:defRPr>
                  <a:solidFill>
                    <a:schemeClr val="tx1"/>
                  </a:solidFill>
                  <a:latin typeface="Times New Roman" pitchFamily="18" charset="0"/>
                  <a:cs typeface="Arial" charset="0"/>
                </a:defRPr>
              </a:lvl8pPr>
              <a:lvl9pPr marL="3886200" indent="-228600" eaLnBrk="0" fontAlgn="base" hangingPunct="0">
                <a:spcBef>
                  <a:spcPct val="0"/>
                </a:spcBef>
                <a:spcAft>
                  <a:spcPct val="0"/>
                </a:spcAft>
                <a:defRPr>
                  <a:solidFill>
                    <a:schemeClr val="tx1"/>
                  </a:solidFill>
                  <a:latin typeface="Times New Roman" pitchFamily="18" charset="0"/>
                  <a:cs typeface="Arial" charset="0"/>
                </a:defRPr>
              </a:lvl9pPr>
            </a:lstStyle>
            <a:p>
              <a:pPr marL="0" indent="0" algn="ctr"/>
              <a:r>
                <a:rPr lang="es-EC" sz="2000" b="1" dirty="0" smtClean="0">
                  <a:solidFill>
                    <a:srgbClr val="FFFF00"/>
                  </a:solidFill>
                  <a:latin typeface="Arial" charset="0"/>
                  <a:cs typeface="Times New Roman" pitchFamily="18" charset="0"/>
                </a:rPr>
                <a:t>CAPÍTULO I</a:t>
              </a:r>
            </a:p>
            <a:p>
              <a:pPr marL="0" indent="0" algn="just"/>
              <a:r>
                <a:rPr lang="es-EC" b="1" dirty="0" smtClean="0">
                  <a:solidFill>
                    <a:srgbClr val="FFFF00"/>
                  </a:solidFill>
                  <a:latin typeface="Arial" charset="0"/>
                  <a:cs typeface="Times New Roman" pitchFamily="18" charset="0"/>
                </a:rPr>
                <a:t>EL PROBLEMA</a:t>
              </a:r>
              <a:endParaRPr lang="es-ES_tradnl" b="1" dirty="0">
                <a:solidFill>
                  <a:srgbClr val="FFFF00"/>
                </a:solidFill>
                <a:latin typeface="Arial" charset="0"/>
                <a:cs typeface="Times New Roman" pitchFamily="18" charset="0"/>
              </a:endParaRPr>
            </a:p>
          </p:txBody>
        </p:sp>
        <p:sp>
          <p:nvSpPr>
            <p:cNvPr id="175" name="WordArt 179"/>
            <p:cNvSpPr>
              <a:spLocks noChangeArrowheads="1" noChangeShapeType="1" noTextEdit="1"/>
            </p:cNvSpPr>
            <p:nvPr/>
          </p:nvSpPr>
          <p:spPr bwMode="auto">
            <a:xfrm>
              <a:off x="3560" y="534"/>
              <a:ext cx="1229" cy="220"/>
            </a:xfrm>
            <a:prstGeom prst="rect">
              <a:avLst/>
            </a:prstGeom>
          </p:spPr>
          <p:txBody>
            <a:bodyPr wrap="none" fromWordArt="1">
              <a:prstTxWarp prst="textSlantUp">
                <a:avLst>
                  <a:gd name="adj" fmla="val 3458"/>
                </a:avLst>
              </a:prstTxWarp>
            </a:bodyPr>
            <a:lstStyle/>
            <a:p>
              <a:pPr algn="ctr"/>
              <a:r>
                <a:rPr lang="es-EC" sz="3600" kern="10" dirty="0">
                  <a:ln w="9525">
                    <a:solidFill>
                      <a:srgbClr val="CC99FF"/>
                    </a:solidFill>
                    <a:round/>
                    <a:headEnd type="none" w="sm" len="sm"/>
                    <a:tailEnd type="none" w="sm" len="sm"/>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Impact"/>
                </a:rPr>
                <a:t>SUMARIO</a:t>
              </a:r>
            </a:p>
          </p:txBody>
        </p:sp>
        <p:sp>
          <p:nvSpPr>
            <p:cNvPr id="176" name="Text Box 174"/>
            <p:cNvSpPr txBox="1">
              <a:spLocks noChangeArrowheads="1"/>
            </p:cNvSpPr>
            <p:nvPr/>
          </p:nvSpPr>
          <p:spPr bwMode="auto">
            <a:xfrm>
              <a:off x="3016" y="3023"/>
              <a:ext cx="2216" cy="543"/>
            </a:xfrm>
            <a:prstGeom prst="rect">
              <a:avLst/>
            </a:prstGeom>
            <a:gradFill rotWithShape="0">
              <a:gsLst>
                <a:gs pos="0">
                  <a:srgbClr val="C22700"/>
                </a:gs>
                <a:gs pos="50000">
                  <a:srgbClr val="FF3300"/>
                </a:gs>
                <a:gs pos="100000">
                  <a:srgbClr val="C22700"/>
                </a:gs>
              </a:gsLst>
              <a:lin ang="5400000" scaled="1"/>
            </a:gradFill>
            <a:ln w="76200" cmpd="tri">
              <a:solidFill>
                <a:schemeClr val="tx1"/>
              </a:solidFill>
              <a:miter lim="800000"/>
              <a:headEnd/>
              <a:tailEnd/>
            </a:ln>
          </p:spPr>
          <p:txBody>
            <a:bodyPr lIns="0" tIns="0" rIns="0" bIns="0">
              <a:spAutoFit/>
            </a:bodyPr>
            <a:lstStyle>
              <a:lvl1pPr marL="285750" indent="-285750" eaLnBrk="0" hangingPunct="0">
                <a:defRPr>
                  <a:solidFill>
                    <a:schemeClr val="tx1"/>
                  </a:solidFill>
                  <a:latin typeface="Times New Roman" pitchFamily="18" charset="0"/>
                  <a:cs typeface="Arial" charset="0"/>
                </a:defRPr>
              </a:lvl1pPr>
              <a:lvl2pPr marL="742950" indent="-285750" eaLnBrk="0" hangingPunct="0">
                <a:defRPr>
                  <a:solidFill>
                    <a:schemeClr val="tx1"/>
                  </a:solidFill>
                  <a:latin typeface="Times New Roman" pitchFamily="18" charset="0"/>
                  <a:cs typeface="Arial" charset="0"/>
                </a:defRPr>
              </a:lvl2pPr>
              <a:lvl3pPr marL="1143000" indent="-228600" eaLnBrk="0" hangingPunct="0">
                <a:defRPr>
                  <a:solidFill>
                    <a:schemeClr val="tx1"/>
                  </a:solidFill>
                  <a:latin typeface="Times New Roman" pitchFamily="18" charset="0"/>
                  <a:cs typeface="Arial" charset="0"/>
                </a:defRPr>
              </a:lvl3pPr>
              <a:lvl4pPr marL="1600200" indent="-228600" eaLnBrk="0" hangingPunct="0">
                <a:defRPr>
                  <a:solidFill>
                    <a:schemeClr val="tx1"/>
                  </a:solidFill>
                  <a:latin typeface="Times New Roman" pitchFamily="18" charset="0"/>
                  <a:cs typeface="Arial" charset="0"/>
                </a:defRPr>
              </a:lvl4pPr>
              <a:lvl5pPr marL="2057400" indent="-228600" eaLnBrk="0" hangingPunct="0">
                <a:defRPr>
                  <a:solidFill>
                    <a:schemeClr val="tx1"/>
                  </a:solidFill>
                  <a:latin typeface="Times New Roman" pitchFamily="18" charset="0"/>
                  <a:cs typeface="Arial" charset="0"/>
                </a:defRPr>
              </a:lvl5pPr>
              <a:lvl6pPr marL="2514600" indent="-228600" eaLnBrk="0" fontAlgn="base" hangingPunct="0">
                <a:spcBef>
                  <a:spcPct val="0"/>
                </a:spcBef>
                <a:spcAft>
                  <a:spcPct val="0"/>
                </a:spcAft>
                <a:defRPr>
                  <a:solidFill>
                    <a:schemeClr val="tx1"/>
                  </a:solidFill>
                  <a:latin typeface="Times New Roman" pitchFamily="18" charset="0"/>
                  <a:cs typeface="Arial" charset="0"/>
                </a:defRPr>
              </a:lvl6pPr>
              <a:lvl7pPr marL="2971800" indent="-228600" eaLnBrk="0" fontAlgn="base" hangingPunct="0">
                <a:spcBef>
                  <a:spcPct val="0"/>
                </a:spcBef>
                <a:spcAft>
                  <a:spcPct val="0"/>
                </a:spcAft>
                <a:defRPr>
                  <a:solidFill>
                    <a:schemeClr val="tx1"/>
                  </a:solidFill>
                  <a:latin typeface="Times New Roman" pitchFamily="18" charset="0"/>
                  <a:cs typeface="Arial" charset="0"/>
                </a:defRPr>
              </a:lvl7pPr>
              <a:lvl8pPr marL="3429000" indent="-228600" eaLnBrk="0" fontAlgn="base" hangingPunct="0">
                <a:spcBef>
                  <a:spcPct val="0"/>
                </a:spcBef>
                <a:spcAft>
                  <a:spcPct val="0"/>
                </a:spcAft>
                <a:defRPr>
                  <a:solidFill>
                    <a:schemeClr val="tx1"/>
                  </a:solidFill>
                  <a:latin typeface="Times New Roman" pitchFamily="18" charset="0"/>
                  <a:cs typeface="Arial" charset="0"/>
                </a:defRPr>
              </a:lvl8pPr>
              <a:lvl9pPr marL="3886200" indent="-228600" eaLnBrk="0" fontAlgn="base" hangingPunct="0">
                <a:spcBef>
                  <a:spcPct val="0"/>
                </a:spcBef>
                <a:spcAft>
                  <a:spcPct val="0"/>
                </a:spcAft>
                <a:defRPr>
                  <a:solidFill>
                    <a:schemeClr val="tx1"/>
                  </a:solidFill>
                  <a:latin typeface="Times New Roman" pitchFamily="18" charset="0"/>
                  <a:cs typeface="Arial" charset="0"/>
                </a:defRPr>
              </a:lvl9pPr>
            </a:lstStyle>
            <a:p>
              <a:pPr marL="0" indent="0" algn="ctr"/>
              <a:r>
                <a:rPr lang="es-ES_tradnl" sz="2000" b="1" dirty="0">
                  <a:solidFill>
                    <a:srgbClr val="FFFF00"/>
                  </a:solidFill>
                  <a:latin typeface="Arial" charset="0"/>
                  <a:cs typeface="Times New Roman" pitchFamily="18" charset="0"/>
                </a:rPr>
                <a:t>CAPÍTULO </a:t>
              </a:r>
              <a:r>
                <a:rPr lang="es-ES_tradnl" sz="2000" b="1" dirty="0" smtClean="0">
                  <a:solidFill>
                    <a:srgbClr val="FFFF00"/>
                  </a:solidFill>
                  <a:latin typeface="Arial" charset="0"/>
                  <a:cs typeface="Times New Roman" pitchFamily="18" charset="0"/>
                </a:rPr>
                <a:t>V</a:t>
              </a:r>
            </a:p>
            <a:p>
              <a:pPr marL="0" indent="0" algn="just"/>
              <a:r>
                <a:rPr lang="es-ES_tradnl" b="1" dirty="0" smtClean="0">
                  <a:solidFill>
                    <a:srgbClr val="FFFF00"/>
                  </a:solidFill>
                  <a:latin typeface="Arial" charset="0"/>
                  <a:cs typeface="Times New Roman" pitchFamily="18" charset="0"/>
                </a:rPr>
                <a:t>CONCLUSIONES   RECOMENDACIONES</a:t>
              </a:r>
              <a:endParaRPr lang="es-ES_tradnl" b="1" dirty="0">
                <a:solidFill>
                  <a:srgbClr val="FFFF00"/>
                </a:solidFill>
                <a:latin typeface="Arial" charset="0"/>
                <a:cs typeface="Times New Roman" pitchFamily="18" charset="0"/>
              </a:endParaRPr>
            </a:p>
          </p:txBody>
        </p:sp>
        <p:sp>
          <p:nvSpPr>
            <p:cNvPr id="178" name="Text Box 174"/>
            <p:cNvSpPr txBox="1">
              <a:spLocks noChangeArrowheads="1"/>
            </p:cNvSpPr>
            <p:nvPr/>
          </p:nvSpPr>
          <p:spPr bwMode="auto">
            <a:xfrm>
              <a:off x="3024" y="3652"/>
              <a:ext cx="2216" cy="368"/>
            </a:xfrm>
            <a:prstGeom prst="rect">
              <a:avLst/>
            </a:prstGeom>
            <a:gradFill rotWithShape="0">
              <a:gsLst>
                <a:gs pos="0">
                  <a:srgbClr val="C22700"/>
                </a:gs>
                <a:gs pos="50000">
                  <a:srgbClr val="FF3300"/>
                </a:gs>
                <a:gs pos="100000">
                  <a:srgbClr val="C22700"/>
                </a:gs>
              </a:gsLst>
              <a:lin ang="5400000" scaled="1"/>
            </a:gradFill>
            <a:ln w="76200" cmpd="tri">
              <a:solidFill>
                <a:schemeClr val="tx1"/>
              </a:solidFill>
              <a:miter lim="800000"/>
              <a:headEnd/>
              <a:tailEnd/>
            </a:ln>
          </p:spPr>
          <p:txBody>
            <a:bodyPr lIns="0" tIns="0" rIns="0" bIns="0">
              <a:spAutoFit/>
            </a:bodyPr>
            <a:lstStyle>
              <a:lvl1pPr marL="285750" indent="-285750" eaLnBrk="0" hangingPunct="0">
                <a:defRPr>
                  <a:solidFill>
                    <a:schemeClr val="tx1"/>
                  </a:solidFill>
                  <a:latin typeface="Times New Roman" pitchFamily="18" charset="0"/>
                  <a:cs typeface="Arial" charset="0"/>
                </a:defRPr>
              </a:lvl1pPr>
              <a:lvl2pPr marL="742950" indent="-285750" eaLnBrk="0" hangingPunct="0">
                <a:defRPr>
                  <a:solidFill>
                    <a:schemeClr val="tx1"/>
                  </a:solidFill>
                  <a:latin typeface="Times New Roman" pitchFamily="18" charset="0"/>
                  <a:cs typeface="Arial" charset="0"/>
                </a:defRPr>
              </a:lvl2pPr>
              <a:lvl3pPr marL="1143000" indent="-228600" eaLnBrk="0" hangingPunct="0">
                <a:defRPr>
                  <a:solidFill>
                    <a:schemeClr val="tx1"/>
                  </a:solidFill>
                  <a:latin typeface="Times New Roman" pitchFamily="18" charset="0"/>
                  <a:cs typeface="Arial" charset="0"/>
                </a:defRPr>
              </a:lvl3pPr>
              <a:lvl4pPr marL="1600200" indent="-228600" eaLnBrk="0" hangingPunct="0">
                <a:defRPr>
                  <a:solidFill>
                    <a:schemeClr val="tx1"/>
                  </a:solidFill>
                  <a:latin typeface="Times New Roman" pitchFamily="18" charset="0"/>
                  <a:cs typeface="Arial" charset="0"/>
                </a:defRPr>
              </a:lvl4pPr>
              <a:lvl5pPr marL="2057400" indent="-228600" eaLnBrk="0" hangingPunct="0">
                <a:defRPr>
                  <a:solidFill>
                    <a:schemeClr val="tx1"/>
                  </a:solidFill>
                  <a:latin typeface="Times New Roman" pitchFamily="18" charset="0"/>
                  <a:cs typeface="Arial" charset="0"/>
                </a:defRPr>
              </a:lvl5pPr>
              <a:lvl6pPr marL="2514600" indent="-228600" eaLnBrk="0" fontAlgn="base" hangingPunct="0">
                <a:spcBef>
                  <a:spcPct val="0"/>
                </a:spcBef>
                <a:spcAft>
                  <a:spcPct val="0"/>
                </a:spcAft>
                <a:defRPr>
                  <a:solidFill>
                    <a:schemeClr val="tx1"/>
                  </a:solidFill>
                  <a:latin typeface="Times New Roman" pitchFamily="18" charset="0"/>
                  <a:cs typeface="Arial" charset="0"/>
                </a:defRPr>
              </a:lvl6pPr>
              <a:lvl7pPr marL="2971800" indent="-228600" eaLnBrk="0" fontAlgn="base" hangingPunct="0">
                <a:spcBef>
                  <a:spcPct val="0"/>
                </a:spcBef>
                <a:spcAft>
                  <a:spcPct val="0"/>
                </a:spcAft>
                <a:defRPr>
                  <a:solidFill>
                    <a:schemeClr val="tx1"/>
                  </a:solidFill>
                  <a:latin typeface="Times New Roman" pitchFamily="18" charset="0"/>
                  <a:cs typeface="Arial" charset="0"/>
                </a:defRPr>
              </a:lvl7pPr>
              <a:lvl8pPr marL="3429000" indent="-228600" eaLnBrk="0" fontAlgn="base" hangingPunct="0">
                <a:spcBef>
                  <a:spcPct val="0"/>
                </a:spcBef>
                <a:spcAft>
                  <a:spcPct val="0"/>
                </a:spcAft>
                <a:defRPr>
                  <a:solidFill>
                    <a:schemeClr val="tx1"/>
                  </a:solidFill>
                  <a:latin typeface="Times New Roman" pitchFamily="18" charset="0"/>
                  <a:cs typeface="Arial" charset="0"/>
                </a:defRPr>
              </a:lvl8pPr>
              <a:lvl9pPr marL="3886200" indent="-228600" eaLnBrk="0" fontAlgn="base" hangingPunct="0">
                <a:spcBef>
                  <a:spcPct val="0"/>
                </a:spcBef>
                <a:spcAft>
                  <a:spcPct val="0"/>
                </a:spcAft>
                <a:defRPr>
                  <a:solidFill>
                    <a:schemeClr val="tx1"/>
                  </a:solidFill>
                  <a:latin typeface="Times New Roman" pitchFamily="18" charset="0"/>
                  <a:cs typeface="Arial" charset="0"/>
                </a:defRPr>
              </a:lvl9pPr>
            </a:lstStyle>
            <a:p>
              <a:pPr marL="0" indent="0" algn="ctr"/>
              <a:r>
                <a:rPr lang="es-ES_tradnl" sz="2000" b="1" dirty="0">
                  <a:solidFill>
                    <a:srgbClr val="FFFF00"/>
                  </a:solidFill>
                  <a:latin typeface="Arial" charset="0"/>
                  <a:cs typeface="Times New Roman" pitchFamily="18" charset="0"/>
                </a:rPr>
                <a:t>CAPÍTULO </a:t>
              </a:r>
              <a:r>
                <a:rPr lang="es-ES_tradnl" sz="2000" b="1" dirty="0" smtClean="0">
                  <a:solidFill>
                    <a:srgbClr val="FFFF00"/>
                  </a:solidFill>
                  <a:latin typeface="Arial" charset="0"/>
                  <a:cs typeface="Times New Roman" pitchFamily="18" charset="0"/>
                </a:rPr>
                <a:t>VI</a:t>
              </a:r>
            </a:p>
            <a:p>
              <a:pPr marL="0" indent="0" algn="just"/>
              <a:r>
                <a:rPr lang="es-ES_tradnl" b="1" dirty="0" smtClean="0">
                  <a:solidFill>
                    <a:srgbClr val="FFFF00"/>
                  </a:solidFill>
                  <a:latin typeface="Arial" charset="0"/>
                  <a:cs typeface="Times New Roman" pitchFamily="18" charset="0"/>
                </a:rPr>
                <a:t>PROPUESTA</a:t>
              </a:r>
              <a:endParaRPr lang="es-ES_tradnl" b="1" dirty="0">
                <a:solidFill>
                  <a:srgbClr val="FFFF00"/>
                </a:solidFill>
                <a:latin typeface="Arial" charset="0"/>
                <a:cs typeface="Times New Roman" pitchFamily="18" charset="0"/>
              </a:endParaRPr>
            </a:p>
          </p:txBody>
        </p:sp>
      </p:grpSp>
      <p:grpSp>
        <p:nvGrpSpPr>
          <p:cNvPr id="179" name="177 Grupo"/>
          <p:cNvGrpSpPr>
            <a:grpSpLocks/>
          </p:cNvGrpSpPr>
          <p:nvPr/>
        </p:nvGrpSpPr>
        <p:grpSpPr bwMode="auto">
          <a:xfrm>
            <a:off x="827583" y="1556792"/>
            <a:ext cx="3220541" cy="4331246"/>
            <a:chOff x="177604" y="1268413"/>
            <a:chExt cx="4824412" cy="5760773"/>
          </a:xfrm>
        </p:grpSpPr>
        <p:sp>
          <p:nvSpPr>
            <p:cNvPr id="180" name="Oval 2"/>
            <p:cNvSpPr>
              <a:spLocks noChangeArrowheads="1"/>
            </p:cNvSpPr>
            <p:nvPr/>
          </p:nvSpPr>
          <p:spPr bwMode="auto">
            <a:xfrm>
              <a:off x="177604" y="1268413"/>
              <a:ext cx="4824412" cy="5760773"/>
            </a:xfrm>
            <a:prstGeom prst="ellipse">
              <a:avLst/>
            </a:prstGeom>
            <a:gradFill rotWithShape="0">
              <a:gsLst>
                <a:gs pos="0">
                  <a:schemeClr val="accent2"/>
                </a:gs>
                <a:gs pos="100000">
                  <a:srgbClr val="000066"/>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s-ES" dirty="0"/>
            </a:p>
          </p:txBody>
        </p:sp>
        <p:sp>
          <p:nvSpPr>
            <p:cNvPr id="181" name="WordArt 6"/>
            <p:cNvSpPr>
              <a:spLocks noChangeArrowheads="1" noChangeShapeType="1" noTextEdit="1"/>
            </p:cNvSpPr>
            <p:nvPr/>
          </p:nvSpPr>
          <p:spPr bwMode="auto">
            <a:xfrm>
              <a:off x="412996" y="2883792"/>
              <a:ext cx="4258371" cy="1832493"/>
            </a:xfrm>
            <a:prstGeom prst="rect">
              <a:avLst/>
            </a:prstGeom>
          </p:spPr>
          <p:txBody>
            <a:bodyPr wrap="none" fromWordArt="1">
              <a:prstTxWarp prst="textCascadeUp">
                <a:avLst>
                  <a:gd name="adj" fmla="val 100000"/>
                </a:avLst>
              </a:prstTxWarp>
              <a:scene3d>
                <a:camera prst="legacyPerspectiveBottom"/>
                <a:lightRig rig="legacyHarsh3" dir="t"/>
              </a:scene3d>
              <a:sp3d extrusionH="121893000" prstMaterial="legacyMatte">
                <a:extrusionClr>
                  <a:srgbClr val="FF6600"/>
                </a:extrusionClr>
              </a:sp3d>
            </a:bodyPr>
            <a:lstStyle/>
            <a:p>
              <a:pPr algn="ctr"/>
              <a:r>
                <a:rPr lang="es-EC" sz="1400" kern="10" dirty="0" smtClean="0">
                  <a:ln w="9525">
                    <a:round/>
                    <a:headEnd/>
                    <a:tailEnd/>
                  </a:ln>
                  <a:solidFill>
                    <a:srgbClr val="CCFFFF"/>
                  </a:solidFill>
                  <a:latin typeface="Impact"/>
                </a:rPr>
                <a:t>“PLAN DE PROTECCIÓN Y SEGURIDAD FÍSICA</a:t>
              </a:r>
            </a:p>
            <a:p>
              <a:pPr algn="ctr"/>
              <a:r>
                <a:rPr lang="es-EC" sz="1400" kern="10" dirty="0" smtClean="0">
                  <a:ln w="9525">
                    <a:round/>
                    <a:headEnd/>
                    <a:tailEnd/>
                  </a:ln>
                  <a:solidFill>
                    <a:srgbClr val="CCFFFF"/>
                  </a:solidFill>
                  <a:latin typeface="Impact"/>
                </a:rPr>
                <a:t>DEL PUERTO DE MANTA </a:t>
              </a:r>
            </a:p>
            <a:p>
              <a:pPr algn="ctr"/>
              <a:r>
                <a:rPr lang="es-EC" sz="1400" kern="10" dirty="0" smtClean="0">
                  <a:ln w="9525">
                    <a:round/>
                    <a:headEnd/>
                    <a:tailEnd/>
                  </a:ln>
                  <a:solidFill>
                    <a:srgbClr val="CCFFFF"/>
                  </a:solidFill>
                  <a:latin typeface="Impact"/>
                </a:rPr>
                <a:t>PARA PREVENIR RIESGOS DE </a:t>
              </a:r>
            </a:p>
            <a:p>
              <a:pPr algn="ctr"/>
              <a:r>
                <a:rPr lang="es-EC" sz="1400" kern="10" dirty="0" smtClean="0">
                  <a:ln w="9525">
                    <a:round/>
                    <a:headEnd/>
                    <a:tailEnd/>
                  </a:ln>
                  <a:solidFill>
                    <a:srgbClr val="CCFFFF"/>
                  </a:solidFill>
                  <a:latin typeface="Impact"/>
                </a:rPr>
                <a:t>ORIGEN NATURAL Y ANTRÓPICO”    </a:t>
              </a:r>
              <a:endParaRPr lang="es-EC" sz="1400" kern="10" dirty="0">
                <a:ln w="9525">
                  <a:round/>
                  <a:headEnd/>
                  <a:tailEnd/>
                </a:ln>
                <a:solidFill>
                  <a:srgbClr val="CCFFFF"/>
                </a:solidFill>
                <a:latin typeface="Impact"/>
              </a:endParaRPr>
            </a:p>
          </p:txBody>
        </p:sp>
        <p:sp>
          <p:nvSpPr>
            <p:cNvPr id="182" name="WordArt 18"/>
            <p:cNvSpPr>
              <a:spLocks noChangeArrowheads="1" noChangeShapeType="1" noTextEdit="1"/>
            </p:cNvSpPr>
            <p:nvPr/>
          </p:nvSpPr>
          <p:spPr bwMode="auto">
            <a:xfrm>
              <a:off x="1359302" y="5596176"/>
              <a:ext cx="2484049" cy="975345"/>
            </a:xfrm>
            <a:prstGeom prst="rect">
              <a:avLst/>
            </a:prstGeom>
          </p:spPr>
          <p:txBody>
            <a:bodyPr wrap="none" fromWordArt="1">
              <a:prstTxWarp prst="textFadeUp">
                <a:avLst>
                  <a:gd name="adj" fmla="val 9991"/>
                </a:avLst>
              </a:prstTxWarp>
            </a:bodyPr>
            <a:lstStyle/>
            <a:p>
              <a:pPr algn="ctr"/>
              <a:r>
                <a:rPr lang="es-EC" sz="3600" kern="10" dirty="0" smtClean="0">
                  <a:ln w="12700">
                    <a:solidFill>
                      <a:srgbClr val="B2B2B2"/>
                    </a:solidFill>
                    <a:round/>
                    <a:headEnd type="none" w="sm" len="sm"/>
                    <a:tailEnd type="none" w="sm" len="sm"/>
                  </a:ln>
                  <a:gradFill rotWithShape="1">
                    <a:gsLst>
                      <a:gs pos="0">
                        <a:srgbClr val="520402"/>
                      </a:gs>
                      <a:gs pos="100000">
                        <a:srgbClr val="FFCC00"/>
                      </a:gs>
                    </a:gsLst>
                    <a:lin ang="5400000" scaled="1"/>
                  </a:gradFill>
                  <a:effectLst>
                    <a:outerShdw dist="35921" dir="2700000" sy="50000" rotWithShape="0">
                      <a:srgbClr val="875B0D">
                        <a:alpha val="70000"/>
                      </a:srgbClr>
                    </a:outerShdw>
                  </a:effectLst>
                  <a:latin typeface="Arial Black"/>
                </a:rPr>
                <a:t>2015</a:t>
              </a:r>
              <a:endParaRPr lang="es-EC" sz="3600" kern="10" dirty="0">
                <a:ln w="12700">
                  <a:solidFill>
                    <a:srgbClr val="B2B2B2"/>
                  </a:solidFill>
                  <a:round/>
                  <a:headEnd type="none" w="sm" len="sm"/>
                  <a:tailEnd type="none" w="sm" len="sm"/>
                </a:ln>
                <a:gradFill rotWithShape="1">
                  <a:gsLst>
                    <a:gs pos="0">
                      <a:srgbClr val="520402"/>
                    </a:gs>
                    <a:gs pos="100000">
                      <a:srgbClr val="FFCC00"/>
                    </a:gs>
                  </a:gsLst>
                  <a:lin ang="5400000" scaled="1"/>
                </a:gradFill>
                <a:effectLst>
                  <a:outerShdw dist="35921" dir="2700000" sy="50000" rotWithShape="0">
                    <a:srgbClr val="875B0D">
                      <a:alpha val="70000"/>
                    </a:srgbClr>
                  </a:outerShdw>
                </a:effectLst>
                <a:latin typeface="Arial Black"/>
              </a:endParaRPr>
            </a:p>
          </p:txBody>
        </p:sp>
      </p:grpSp>
      <p:pic>
        <p:nvPicPr>
          <p:cNvPr id="184" name="Imagen 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1560" y="620687"/>
            <a:ext cx="3559788" cy="74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5 Rectángulo"/>
          <p:cNvSpPr/>
          <p:nvPr/>
        </p:nvSpPr>
        <p:spPr>
          <a:xfrm>
            <a:off x="539552" y="5960313"/>
            <a:ext cx="3751460" cy="276999"/>
          </a:xfrm>
          <a:prstGeom prst="rect">
            <a:avLst/>
          </a:prstGeom>
        </p:spPr>
        <p:txBody>
          <a:bodyPr wrap="square">
            <a:spAutoFit/>
          </a:bodyPr>
          <a:lstStyle/>
          <a:p>
            <a:pPr algn="ctr"/>
            <a:r>
              <a:rPr lang="es-ES" sz="12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AUTOR</a:t>
            </a:r>
            <a:r>
              <a:rPr lang="es-ES" sz="12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s-ES" sz="12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FRANCISCO </a:t>
            </a:r>
            <a:r>
              <a:rPr lang="es-ES" sz="12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JAVIER REINOSO HARO</a:t>
            </a:r>
            <a:endParaRPr lang="en-US" sz="12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87558528"/>
      </p:ext>
    </p:extLst>
  </p:cSld>
  <p:clrMapOvr>
    <a:masterClrMapping/>
  </p:clrMapOvr>
  <p:transition spd="slow">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Diagrama"/>
          <p:cNvGraphicFramePr/>
          <p:nvPr>
            <p:extLst>
              <p:ext uri="{D42A27DB-BD31-4B8C-83A1-F6EECF244321}">
                <p14:modId xmlns:p14="http://schemas.microsoft.com/office/powerpoint/2010/main" val="2086099885"/>
              </p:ext>
            </p:extLst>
          </p:nvPr>
        </p:nvGraphicFramePr>
        <p:xfrm>
          <a:off x="539552" y="404664"/>
          <a:ext cx="7920880" cy="62646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4830327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476672"/>
            <a:ext cx="8064896" cy="580926"/>
          </a:xfrm>
        </p:spPr>
        <p:txBody>
          <a:bodyPr>
            <a:normAutofit fontScale="90000"/>
          </a:bodyPr>
          <a:lstStyle/>
          <a:p>
            <a:r>
              <a:rPr lang="es-EC" sz="2700" b="1" dirty="0" smtClean="0">
                <a:latin typeface="Arial" pitchFamily="34" charset="0"/>
                <a:cs typeface="Arial" pitchFamily="34" charset="0"/>
              </a:rPr>
              <a:t>CAPÍTULO III: METODOLOGÍA DE LA INVESTIGACIÓN</a:t>
            </a:r>
            <a:endParaRPr lang="en-US" sz="2700" b="1" dirty="0">
              <a:latin typeface="Arial" pitchFamily="34" charset="0"/>
              <a:cs typeface="Arial" pitchFamily="34" charset="0"/>
            </a:endParaRPr>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2420430162"/>
              </p:ext>
            </p:extLst>
          </p:nvPr>
        </p:nvGraphicFramePr>
        <p:xfrm>
          <a:off x="827584" y="1700808"/>
          <a:ext cx="7344816" cy="44408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84501822"/>
      </p:ext>
    </p:extLst>
  </p:cSld>
  <p:clrMapOvr>
    <a:masterClrMapping/>
  </p:clrMapOvr>
  <p:transition spd="slow">
    <p:pull dir="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16384" y="692696"/>
            <a:ext cx="8288064" cy="809188"/>
          </a:xfrm>
        </p:spPr>
        <p:txBody>
          <a:bodyPr>
            <a:noAutofit/>
          </a:bodyPr>
          <a:lstStyle/>
          <a:p>
            <a:pPr algn="ctr">
              <a:defRPr/>
            </a:pPr>
            <a:r>
              <a:rPr lang="es-EC" sz="2400" b="1" dirty="0">
                <a:latin typeface="Arial" pitchFamily="34" charset="0"/>
                <a:cs typeface="Arial" pitchFamily="34" charset="0"/>
              </a:rPr>
              <a:t>CAPÍTULO </a:t>
            </a:r>
            <a:r>
              <a:rPr lang="es-EC" sz="2400" b="1" dirty="0" smtClean="0">
                <a:latin typeface="Arial" pitchFamily="34" charset="0"/>
                <a:cs typeface="Arial" pitchFamily="34" charset="0"/>
              </a:rPr>
              <a:t>IV: </a:t>
            </a:r>
            <a:r>
              <a:rPr lang="es-EC" sz="2400" b="1" dirty="0">
                <a:latin typeface="Arial" pitchFamily="34" charset="0"/>
                <a:cs typeface="Arial" pitchFamily="34" charset="0"/>
              </a:rPr>
              <a:t>ANÁLISIS E </a:t>
            </a:r>
            <a:r>
              <a:rPr lang="es-EC" sz="2400" b="1" dirty="0" smtClean="0">
                <a:latin typeface="Arial" pitchFamily="34" charset="0"/>
                <a:cs typeface="Arial" pitchFamily="34" charset="0"/>
              </a:rPr>
              <a:t>INTERPRETACIÓN </a:t>
            </a:r>
            <a:r>
              <a:rPr lang="es-EC" sz="2400" b="1" dirty="0">
                <a:latin typeface="Arial" pitchFamily="34" charset="0"/>
                <a:cs typeface="Arial" pitchFamily="34" charset="0"/>
              </a:rPr>
              <a:t>DE RESULTADOS</a:t>
            </a:r>
            <a:endParaRPr lang="en-US" sz="2400" dirty="0">
              <a:latin typeface="Arial" pitchFamily="34" charset="0"/>
              <a:cs typeface="Arial" pitchFamily="34" charset="0"/>
            </a:endParaRPr>
          </a:p>
        </p:txBody>
      </p:sp>
      <p:sp>
        <p:nvSpPr>
          <p:cNvPr id="14" name="13 Rectángulo"/>
          <p:cNvSpPr/>
          <p:nvPr/>
        </p:nvSpPr>
        <p:spPr>
          <a:xfrm>
            <a:off x="714348" y="1052736"/>
            <a:ext cx="142876" cy="2331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5" name="14 Rectángulo"/>
          <p:cNvSpPr/>
          <p:nvPr/>
        </p:nvSpPr>
        <p:spPr>
          <a:xfrm>
            <a:off x="5580112" y="1124744"/>
            <a:ext cx="214314" cy="2143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6" name="15 Rectángulo"/>
          <p:cNvSpPr/>
          <p:nvPr/>
        </p:nvSpPr>
        <p:spPr>
          <a:xfrm>
            <a:off x="3929058" y="3000372"/>
            <a:ext cx="214314" cy="2143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7" name="16 Rectángulo"/>
          <p:cNvSpPr/>
          <p:nvPr/>
        </p:nvSpPr>
        <p:spPr>
          <a:xfrm>
            <a:off x="714348" y="4572008"/>
            <a:ext cx="329260" cy="2143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8" name="17 Rectángulo"/>
          <p:cNvSpPr/>
          <p:nvPr/>
        </p:nvSpPr>
        <p:spPr>
          <a:xfrm>
            <a:off x="5652120" y="4581128"/>
            <a:ext cx="216024" cy="285752"/>
          </a:xfrm>
          <a:prstGeom prst="rect">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3" name="2 Rectángulo"/>
          <p:cNvSpPr/>
          <p:nvPr/>
        </p:nvSpPr>
        <p:spPr>
          <a:xfrm>
            <a:off x="565221" y="1888371"/>
            <a:ext cx="7902355" cy="4708981"/>
          </a:xfrm>
          <a:prstGeom prst="rect">
            <a:avLst/>
          </a:prstGeom>
        </p:spPr>
        <p:txBody>
          <a:bodyPr wrap="square">
            <a:spAutoFit/>
          </a:bodyPr>
          <a:lstStyle/>
          <a:p>
            <a:pPr algn="just"/>
            <a:r>
              <a:rPr lang="es-EC" sz="2000" b="1" dirty="0" smtClean="0">
                <a:latin typeface="Arial" panose="020B0604020202020204" pitchFamily="34" charset="0"/>
                <a:cs typeface="Arial" panose="020B0604020202020204" pitchFamily="34" charset="0"/>
              </a:rPr>
              <a:t>ANÁLISIS FODA:</a:t>
            </a:r>
          </a:p>
          <a:p>
            <a:pPr algn="just"/>
            <a:endParaRPr lang="es-EC" sz="2000" b="1" dirty="0">
              <a:latin typeface="Arial" panose="020B0604020202020204" pitchFamily="34" charset="0"/>
              <a:cs typeface="Arial" panose="020B0604020202020204" pitchFamily="34" charset="0"/>
            </a:endParaRPr>
          </a:p>
          <a:p>
            <a:pPr algn="just"/>
            <a:r>
              <a:rPr lang="es-ES" sz="2000" dirty="0" smtClean="0">
                <a:latin typeface="Arial" panose="020B0604020202020204" pitchFamily="34" charset="0"/>
                <a:cs typeface="Arial" panose="020B0604020202020204" pitchFamily="34" charset="0"/>
              </a:rPr>
              <a:t>En </a:t>
            </a:r>
            <a:r>
              <a:rPr lang="es-ES" sz="2000" dirty="0">
                <a:latin typeface="Arial" panose="020B0604020202020204" pitchFamily="34" charset="0"/>
                <a:cs typeface="Arial" panose="020B0604020202020204" pitchFamily="34" charset="0"/>
              </a:rPr>
              <a:t>el Puerto de Manta, se han </a:t>
            </a:r>
            <a:r>
              <a:rPr lang="es-ES" sz="2000" dirty="0" smtClean="0">
                <a:latin typeface="Arial" panose="020B0604020202020204" pitchFamily="34" charset="0"/>
                <a:cs typeface="Arial" panose="020B0604020202020204" pitchFamily="34" charset="0"/>
              </a:rPr>
              <a:t>determinado y </a:t>
            </a:r>
            <a:r>
              <a:rPr lang="es-ES" sz="2000" dirty="0">
                <a:latin typeface="Arial" panose="020B0604020202020204" pitchFamily="34" charset="0"/>
                <a:cs typeface="Arial" panose="020B0604020202020204" pitchFamily="34" charset="0"/>
              </a:rPr>
              <a:t>analizado riesgos de origen natural (tsunamis, sismos) y antrópico (narcotráfico, tráfico de armas, actos de sabotaje, actos terroristas, fuga de gases tóxicos, conatos de incendio, derrames de hidrocarburos, etc.), de los cuales se determinó a los </a:t>
            </a:r>
            <a:r>
              <a:rPr lang="es-ES" sz="2000" b="1" dirty="0">
                <a:latin typeface="Arial" panose="020B0604020202020204" pitchFamily="34" charset="0"/>
                <a:cs typeface="Arial" panose="020B0604020202020204" pitchFamily="34" charset="0"/>
              </a:rPr>
              <a:t>riesgos de Tsunami y </a:t>
            </a:r>
            <a:r>
              <a:rPr lang="es-ES" sz="2000" b="1" dirty="0" smtClean="0">
                <a:latin typeface="Arial" panose="020B0604020202020204" pitchFamily="34" charset="0"/>
                <a:cs typeface="Arial" panose="020B0604020202020204" pitchFamily="34" charset="0"/>
              </a:rPr>
              <a:t>Narcotráfico </a:t>
            </a:r>
            <a:r>
              <a:rPr lang="es-ES" sz="2000" dirty="0">
                <a:latin typeface="Arial" panose="020B0604020202020204" pitchFamily="34" charset="0"/>
                <a:cs typeface="Arial" panose="020B0604020202020204" pitchFamily="34" charset="0"/>
              </a:rPr>
              <a:t>como los más probables y que pueden incidir en la seguridad del Puerto de </a:t>
            </a:r>
            <a:r>
              <a:rPr lang="es-ES" sz="2000" dirty="0" smtClean="0">
                <a:latin typeface="Arial" panose="020B0604020202020204" pitchFamily="34" charset="0"/>
                <a:cs typeface="Arial" panose="020B0604020202020204" pitchFamily="34" charset="0"/>
              </a:rPr>
              <a:t>Manta. </a:t>
            </a:r>
          </a:p>
          <a:p>
            <a:pPr algn="just"/>
            <a:endParaRPr lang="es-ES" sz="2000" dirty="0">
              <a:latin typeface="Arial" panose="020B0604020202020204" pitchFamily="34" charset="0"/>
              <a:cs typeface="Arial" panose="020B0604020202020204" pitchFamily="34" charset="0"/>
            </a:endParaRPr>
          </a:p>
          <a:p>
            <a:pPr algn="just"/>
            <a:r>
              <a:rPr lang="es-ES" sz="2000" dirty="0">
                <a:latin typeface="Arial" panose="020B0604020202020204" pitchFamily="34" charset="0"/>
                <a:cs typeface="Arial" panose="020B0604020202020204" pitchFamily="34" charset="0"/>
              </a:rPr>
              <a:t>Por otra parte el análisis cualitativo de la observación e información bibliográfica recopilada en relación al Puerto de Manta, permitió establecer de manera general el FODA del Plan de Seguridad del Puerto de Manta.</a:t>
            </a:r>
            <a:endParaRPr lang="es-EC" sz="2000" dirty="0">
              <a:latin typeface="Arial" panose="020B0604020202020204" pitchFamily="34" charset="0"/>
              <a:cs typeface="Arial" panose="020B0604020202020204" pitchFamily="34" charset="0"/>
            </a:endParaRPr>
          </a:p>
          <a:p>
            <a:pPr algn="just"/>
            <a:endParaRPr lang="es-EC"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677992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13 Rectángulo"/>
          <p:cNvSpPr/>
          <p:nvPr/>
        </p:nvSpPr>
        <p:spPr>
          <a:xfrm>
            <a:off x="714348" y="1052736"/>
            <a:ext cx="142876" cy="2331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5" name="14 Rectángulo"/>
          <p:cNvSpPr/>
          <p:nvPr/>
        </p:nvSpPr>
        <p:spPr>
          <a:xfrm>
            <a:off x="5580112" y="1124744"/>
            <a:ext cx="214314" cy="2143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6" name="15 Rectángulo"/>
          <p:cNvSpPr/>
          <p:nvPr/>
        </p:nvSpPr>
        <p:spPr>
          <a:xfrm>
            <a:off x="3929058" y="3000372"/>
            <a:ext cx="214314" cy="2143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7" name="16 Rectángulo"/>
          <p:cNvSpPr/>
          <p:nvPr/>
        </p:nvSpPr>
        <p:spPr>
          <a:xfrm>
            <a:off x="714348" y="4572008"/>
            <a:ext cx="329260" cy="2143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8" name="17 Rectángulo"/>
          <p:cNvSpPr/>
          <p:nvPr/>
        </p:nvSpPr>
        <p:spPr>
          <a:xfrm>
            <a:off x="5652120" y="4581128"/>
            <a:ext cx="216024" cy="285752"/>
          </a:xfrm>
          <a:prstGeom prst="rect">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3" name="2 Rectángulo"/>
          <p:cNvSpPr/>
          <p:nvPr/>
        </p:nvSpPr>
        <p:spPr>
          <a:xfrm>
            <a:off x="2581445" y="332656"/>
            <a:ext cx="4510835" cy="400110"/>
          </a:xfrm>
          <a:prstGeom prst="rect">
            <a:avLst/>
          </a:prstGeom>
        </p:spPr>
        <p:txBody>
          <a:bodyPr wrap="square">
            <a:spAutoFit/>
          </a:bodyPr>
          <a:lstStyle/>
          <a:p>
            <a:pPr algn="ctr"/>
            <a:r>
              <a:rPr lang="es-ES" sz="2000" b="1" dirty="0" smtClean="0">
                <a:solidFill>
                  <a:schemeClr val="tx2"/>
                </a:solidFill>
                <a:latin typeface="Arial" panose="020B0604020202020204" pitchFamily="34" charset="0"/>
                <a:cs typeface="Arial" panose="020B0604020202020204" pitchFamily="34" charset="0"/>
              </a:rPr>
              <a:t>DETERMINACIÓN DEL FODA</a:t>
            </a:r>
            <a:endParaRPr lang="es-EC" sz="2000" b="1" dirty="0" smtClean="0">
              <a:solidFill>
                <a:schemeClr val="tx2"/>
              </a:solidFill>
              <a:latin typeface="Arial" panose="020B0604020202020204" pitchFamily="34" charset="0"/>
              <a:cs typeface="Arial" panose="020B0604020202020204" pitchFamily="34" charset="0"/>
            </a:endParaRPr>
          </a:p>
        </p:txBody>
      </p:sp>
      <p:graphicFrame>
        <p:nvGraphicFramePr>
          <p:cNvPr id="5" name="4 Tabla"/>
          <p:cNvGraphicFramePr>
            <a:graphicFrameLocks noGrp="1"/>
          </p:cNvGraphicFramePr>
          <p:nvPr>
            <p:extLst>
              <p:ext uri="{D42A27DB-BD31-4B8C-83A1-F6EECF244321}">
                <p14:modId xmlns:p14="http://schemas.microsoft.com/office/powerpoint/2010/main" val="2685108286"/>
              </p:ext>
            </p:extLst>
          </p:nvPr>
        </p:nvGraphicFramePr>
        <p:xfrm>
          <a:off x="539552" y="1052736"/>
          <a:ext cx="7992888" cy="5263896"/>
        </p:xfrm>
        <a:graphic>
          <a:graphicData uri="http://schemas.openxmlformats.org/drawingml/2006/table">
            <a:tbl>
              <a:tblPr firstRow="1" firstCol="1" bandRow="1">
                <a:tableStyleId>{5C22544A-7EE6-4342-B048-85BDC9FD1C3A}</a:tableStyleId>
              </a:tblPr>
              <a:tblGrid>
                <a:gridCol w="4052053"/>
                <a:gridCol w="3940835"/>
              </a:tblGrid>
              <a:tr h="185309">
                <a:tc>
                  <a:txBody>
                    <a:bodyPr/>
                    <a:lstStyle/>
                    <a:p>
                      <a:pPr marL="457200" algn="ctr">
                        <a:lnSpc>
                          <a:spcPct val="150000"/>
                        </a:lnSpc>
                        <a:spcAft>
                          <a:spcPts val="0"/>
                        </a:spcAft>
                      </a:pPr>
                      <a:r>
                        <a:rPr lang="es-ES" sz="1100" dirty="0">
                          <a:effectLst/>
                          <a:latin typeface="Arial" panose="020B0604020202020204" pitchFamily="34" charset="0"/>
                          <a:cs typeface="Arial" panose="020B0604020202020204" pitchFamily="34" charset="0"/>
                        </a:rPr>
                        <a:t>FORTALEZAS</a:t>
                      </a:r>
                      <a:endParaRPr lang="es-EC" sz="1100" dirty="0">
                        <a:effectLst/>
                        <a:latin typeface="Arial" panose="020B0604020202020204" pitchFamily="34" charset="0"/>
                        <a:ea typeface="Calibri"/>
                        <a:cs typeface="Arial" panose="020B0604020202020204" pitchFamily="34" charset="0"/>
                      </a:endParaRPr>
                    </a:p>
                  </a:txBody>
                  <a:tcPr marL="50539" marR="50539" marT="0" marB="0"/>
                </a:tc>
                <a:tc>
                  <a:txBody>
                    <a:bodyPr/>
                    <a:lstStyle/>
                    <a:p>
                      <a:pPr marL="457200" algn="ctr">
                        <a:lnSpc>
                          <a:spcPct val="150000"/>
                        </a:lnSpc>
                        <a:spcAft>
                          <a:spcPts val="0"/>
                        </a:spcAft>
                      </a:pPr>
                      <a:r>
                        <a:rPr lang="es-ES" sz="1100" dirty="0">
                          <a:effectLst/>
                          <a:latin typeface="Arial" panose="020B0604020202020204" pitchFamily="34" charset="0"/>
                          <a:cs typeface="Arial" panose="020B0604020202020204" pitchFamily="34" charset="0"/>
                        </a:rPr>
                        <a:t>OPORTUNIDADES</a:t>
                      </a:r>
                      <a:endParaRPr lang="es-EC" sz="1100" dirty="0">
                        <a:effectLst/>
                        <a:latin typeface="Arial" panose="020B0604020202020204" pitchFamily="34" charset="0"/>
                        <a:ea typeface="Calibri"/>
                        <a:cs typeface="Arial" panose="020B0604020202020204" pitchFamily="34" charset="0"/>
                      </a:endParaRPr>
                    </a:p>
                  </a:txBody>
                  <a:tcPr marL="50539" marR="50539" marT="0" marB="0"/>
                </a:tc>
              </a:tr>
              <a:tr h="4688316">
                <a:tc>
                  <a:txBody>
                    <a:bodyPr/>
                    <a:lstStyle/>
                    <a:p>
                      <a:pPr marL="228600" lvl="0" indent="-228600" algn="just">
                        <a:lnSpc>
                          <a:spcPct val="115000"/>
                        </a:lnSpc>
                        <a:spcAft>
                          <a:spcPts val="0"/>
                        </a:spcAft>
                        <a:buSzPts val="1000"/>
                        <a:buFont typeface="+mj-lt"/>
                        <a:buAutoNum type="arabicPeriod"/>
                      </a:pPr>
                      <a:r>
                        <a:rPr lang="es-ES" sz="1100" dirty="0" smtClean="0">
                          <a:effectLst/>
                          <a:latin typeface="Arial" panose="020B0604020202020204" pitchFamily="34" charset="0"/>
                          <a:cs typeface="Arial" panose="020B0604020202020204" pitchFamily="34" charset="0"/>
                        </a:rPr>
                        <a:t>Es </a:t>
                      </a:r>
                      <a:r>
                        <a:rPr lang="es-ES" sz="1100" dirty="0">
                          <a:effectLst/>
                          <a:latin typeface="Arial" panose="020B0604020202020204" pitchFamily="34" charset="0"/>
                          <a:cs typeface="Arial" panose="020B0604020202020204" pitchFamily="34" charset="0"/>
                        </a:rPr>
                        <a:t>un Puerto natural de aguas profundas, con capacidad para recibir buques de gran calado.</a:t>
                      </a:r>
                      <a:endParaRPr lang="es-EC" sz="1100" dirty="0">
                        <a:effectLst/>
                        <a:latin typeface="Arial" panose="020B0604020202020204" pitchFamily="34" charset="0"/>
                        <a:cs typeface="Arial" panose="020B0604020202020204" pitchFamily="34" charset="0"/>
                      </a:endParaRPr>
                    </a:p>
                    <a:p>
                      <a:pPr marL="111125" algn="just">
                        <a:lnSpc>
                          <a:spcPct val="115000"/>
                        </a:lnSpc>
                        <a:spcAft>
                          <a:spcPts val="0"/>
                        </a:spcAft>
                      </a:pPr>
                      <a:r>
                        <a:rPr lang="es-ES" sz="1100" dirty="0">
                          <a:effectLst/>
                          <a:latin typeface="Arial" panose="020B0604020202020204" pitchFamily="34" charset="0"/>
                          <a:cs typeface="Arial" panose="020B0604020202020204" pitchFamily="34" charset="0"/>
                        </a:rPr>
                        <a:t> </a:t>
                      </a:r>
                      <a:endParaRPr lang="es-EC" sz="1100" dirty="0">
                        <a:effectLst/>
                        <a:latin typeface="Arial" panose="020B0604020202020204" pitchFamily="34" charset="0"/>
                        <a:cs typeface="Arial" panose="020B0604020202020204" pitchFamily="34" charset="0"/>
                      </a:endParaRPr>
                    </a:p>
                    <a:p>
                      <a:pPr marL="228600" lvl="0" indent="-228600" algn="just">
                        <a:lnSpc>
                          <a:spcPct val="115000"/>
                        </a:lnSpc>
                        <a:spcAft>
                          <a:spcPts val="0"/>
                        </a:spcAft>
                        <a:buSzPts val="1000"/>
                        <a:buFont typeface="+mj-lt"/>
                        <a:buAutoNum type="arabicPeriod" startAt="2"/>
                      </a:pPr>
                      <a:r>
                        <a:rPr kumimoji="0" lang="es-ES" sz="1100" b="1" kern="1200" dirty="0" smtClean="0">
                          <a:solidFill>
                            <a:schemeClr val="lt1"/>
                          </a:solidFill>
                          <a:effectLst/>
                          <a:latin typeface="Arial" panose="020B0604020202020204" pitchFamily="34" charset="0"/>
                          <a:ea typeface="+mn-ea"/>
                          <a:cs typeface="Arial" panose="020B0604020202020204" pitchFamily="34" charset="0"/>
                        </a:rPr>
                        <a:t>Puerto</a:t>
                      </a:r>
                      <a:r>
                        <a:rPr lang="es-ES" sz="1100" dirty="0" smtClean="0">
                          <a:effectLst/>
                          <a:latin typeface="Arial" panose="020B0604020202020204" pitchFamily="34" charset="0"/>
                          <a:cs typeface="Arial" panose="020B0604020202020204" pitchFamily="34" charset="0"/>
                        </a:rPr>
                        <a:t> </a:t>
                      </a:r>
                      <a:r>
                        <a:rPr lang="es-ES" sz="1100" dirty="0">
                          <a:effectLst/>
                          <a:latin typeface="Arial" panose="020B0604020202020204" pitchFamily="34" charset="0"/>
                          <a:cs typeface="Arial" panose="020B0604020202020204" pitchFamily="34" charset="0"/>
                        </a:rPr>
                        <a:t>de mar abierto y mejor ubicado en Ecuador </a:t>
                      </a:r>
                      <a:r>
                        <a:rPr lang="es-ES" sz="1100" dirty="0" smtClean="0">
                          <a:effectLst/>
                          <a:latin typeface="Arial" panose="020B0604020202020204" pitchFamily="34" charset="0"/>
                          <a:cs typeface="Arial" panose="020B0604020202020204" pitchFamily="34" charset="0"/>
                        </a:rPr>
                        <a:t>y en </a:t>
                      </a:r>
                      <a:r>
                        <a:rPr lang="es-ES" sz="1100" dirty="0">
                          <a:effectLst/>
                          <a:latin typeface="Arial" panose="020B0604020202020204" pitchFamily="34" charset="0"/>
                          <a:cs typeface="Arial" panose="020B0604020202020204" pitchFamily="34" charset="0"/>
                        </a:rPr>
                        <a:t>la costa Oeste de Sudamérica.</a:t>
                      </a:r>
                      <a:endParaRPr lang="es-EC" sz="1100" dirty="0">
                        <a:effectLst/>
                        <a:latin typeface="Arial" panose="020B0604020202020204" pitchFamily="34" charset="0"/>
                        <a:cs typeface="Arial" panose="020B0604020202020204" pitchFamily="34" charset="0"/>
                      </a:endParaRPr>
                    </a:p>
                    <a:p>
                      <a:pPr marL="111125" algn="just">
                        <a:lnSpc>
                          <a:spcPct val="115000"/>
                        </a:lnSpc>
                        <a:spcAft>
                          <a:spcPts val="0"/>
                        </a:spcAft>
                      </a:pPr>
                      <a:r>
                        <a:rPr lang="es-ES" sz="1100" dirty="0">
                          <a:effectLst/>
                          <a:latin typeface="Arial" panose="020B0604020202020204" pitchFamily="34" charset="0"/>
                          <a:cs typeface="Arial" panose="020B0604020202020204" pitchFamily="34" charset="0"/>
                        </a:rPr>
                        <a:t> </a:t>
                      </a:r>
                      <a:endParaRPr lang="es-EC" sz="1100" dirty="0">
                        <a:effectLst/>
                        <a:latin typeface="Arial" panose="020B0604020202020204" pitchFamily="34" charset="0"/>
                        <a:cs typeface="Arial" panose="020B0604020202020204" pitchFamily="34" charset="0"/>
                      </a:endParaRPr>
                    </a:p>
                    <a:p>
                      <a:pPr marL="228600" lvl="0" indent="-228600" algn="just">
                        <a:lnSpc>
                          <a:spcPct val="115000"/>
                        </a:lnSpc>
                        <a:spcAft>
                          <a:spcPts val="0"/>
                        </a:spcAft>
                        <a:buSzPts val="1000"/>
                        <a:buFont typeface="+mj-lt"/>
                        <a:buAutoNum type="arabicPeriod" startAt="3"/>
                      </a:pPr>
                      <a:r>
                        <a:rPr lang="es-ES" sz="1100" dirty="0" smtClean="0">
                          <a:effectLst/>
                          <a:latin typeface="Arial" panose="020B0604020202020204" pitchFamily="34" charset="0"/>
                          <a:cs typeface="Arial" panose="020B0604020202020204" pitchFamily="34" charset="0"/>
                        </a:rPr>
                        <a:t>El </a:t>
                      </a:r>
                      <a:r>
                        <a:rPr lang="es-ES" sz="1100" dirty="0">
                          <a:effectLst/>
                          <a:latin typeface="Arial" panose="020B0604020202020204" pitchFamily="34" charset="0"/>
                          <a:cs typeface="Arial" panose="020B0604020202020204" pitchFamily="34" charset="0"/>
                        </a:rPr>
                        <a:t>Puerto es un eje primordial para el desarrollo </a:t>
                      </a:r>
                      <a:r>
                        <a:rPr lang="es-ES" sz="1100" dirty="0" smtClean="0">
                          <a:effectLst/>
                          <a:latin typeface="Arial" panose="020B0604020202020204" pitchFamily="34" charset="0"/>
                          <a:cs typeface="Arial" panose="020B0604020202020204" pitchFamily="34" charset="0"/>
                        </a:rPr>
                        <a:t>comercial</a:t>
                      </a:r>
                      <a:r>
                        <a:rPr lang="es-ES" sz="1100" dirty="0">
                          <a:effectLst/>
                          <a:latin typeface="Arial" panose="020B0604020202020204" pitchFamily="34" charset="0"/>
                          <a:cs typeface="Arial" panose="020B0604020202020204" pitchFamily="34" charset="0"/>
                        </a:rPr>
                        <a:t>, productivo y social de la región manabita y del país entero.</a:t>
                      </a:r>
                      <a:endParaRPr lang="es-EC" sz="1100" dirty="0">
                        <a:effectLst/>
                        <a:latin typeface="Arial" panose="020B0604020202020204" pitchFamily="34" charset="0"/>
                        <a:cs typeface="Arial" panose="020B0604020202020204" pitchFamily="34" charset="0"/>
                      </a:endParaRPr>
                    </a:p>
                    <a:p>
                      <a:pPr marL="111125" indent="0" algn="just">
                        <a:lnSpc>
                          <a:spcPct val="115000"/>
                        </a:lnSpc>
                        <a:spcAft>
                          <a:spcPts val="0"/>
                        </a:spcAft>
                        <a:buFont typeface="Arial" panose="020B0604020202020204" pitchFamily="34" charset="0"/>
                        <a:buNone/>
                      </a:pPr>
                      <a:r>
                        <a:rPr lang="es-ES" sz="1100" dirty="0">
                          <a:effectLst/>
                          <a:latin typeface="Arial" panose="020B0604020202020204" pitchFamily="34" charset="0"/>
                          <a:cs typeface="Arial" panose="020B0604020202020204" pitchFamily="34" charset="0"/>
                        </a:rPr>
                        <a:t> </a:t>
                      </a:r>
                      <a:endParaRPr lang="es-EC" sz="1100" dirty="0">
                        <a:effectLst/>
                        <a:latin typeface="Arial" panose="020B0604020202020204" pitchFamily="34" charset="0"/>
                        <a:cs typeface="Arial" panose="020B0604020202020204" pitchFamily="34" charset="0"/>
                      </a:endParaRPr>
                    </a:p>
                    <a:p>
                      <a:pPr marL="228600" lvl="0" indent="-228600" algn="just">
                        <a:lnSpc>
                          <a:spcPct val="115000"/>
                        </a:lnSpc>
                        <a:spcAft>
                          <a:spcPts val="0"/>
                        </a:spcAft>
                        <a:buSzPts val="1000"/>
                        <a:buFont typeface="+mj-lt"/>
                        <a:buAutoNum type="arabicPeriod" startAt="4"/>
                      </a:pPr>
                      <a:r>
                        <a:rPr lang="es-ES" sz="1100" dirty="0" smtClean="0">
                          <a:effectLst/>
                          <a:latin typeface="Arial" panose="020B0604020202020204" pitchFamily="34" charset="0"/>
                          <a:cs typeface="Arial" panose="020B0604020202020204" pitchFamily="34" charset="0"/>
                        </a:rPr>
                        <a:t>Su </a:t>
                      </a:r>
                      <a:r>
                        <a:rPr lang="es-ES" sz="1100" dirty="0">
                          <a:effectLst/>
                          <a:latin typeface="Arial" panose="020B0604020202020204" pitchFamily="34" charset="0"/>
                          <a:cs typeface="Arial" panose="020B0604020202020204" pitchFamily="34" charset="0"/>
                        </a:rPr>
                        <a:t>ubicación geo-estratégica y privilegiada, a orillas del Océano Pacifico lo convierte en el punto de enlace y de integración del comercio exterior de Sudamérica con el resto del mundo.</a:t>
                      </a:r>
                      <a:endParaRPr lang="es-EC" sz="1100" dirty="0">
                        <a:effectLst/>
                        <a:latin typeface="Arial" panose="020B0604020202020204" pitchFamily="34" charset="0"/>
                        <a:cs typeface="Arial" panose="020B0604020202020204" pitchFamily="34" charset="0"/>
                      </a:endParaRPr>
                    </a:p>
                    <a:p>
                      <a:pPr marL="111125" indent="0" algn="just">
                        <a:lnSpc>
                          <a:spcPct val="115000"/>
                        </a:lnSpc>
                        <a:spcAft>
                          <a:spcPts val="0"/>
                        </a:spcAft>
                        <a:buFont typeface="Arial" panose="020B0604020202020204" pitchFamily="34" charset="0"/>
                        <a:buNone/>
                      </a:pPr>
                      <a:r>
                        <a:rPr lang="es-ES" sz="1100" dirty="0">
                          <a:effectLst/>
                          <a:latin typeface="Arial" panose="020B0604020202020204" pitchFamily="34" charset="0"/>
                          <a:cs typeface="Arial" panose="020B0604020202020204" pitchFamily="34" charset="0"/>
                        </a:rPr>
                        <a:t> </a:t>
                      </a:r>
                      <a:endParaRPr lang="es-EC" sz="1100" dirty="0">
                        <a:effectLst/>
                        <a:latin typeface="Arial" panose="020B0604020202020204" pitchFamily="34" charset="0"/>
                        <a:cs typeface="Arial" panose="020B0604020202020204" pitchFamily="34" charset="0"/>
                      </a:endParaRPr>
                    </a:p>
                    <a:p>
                      <a:pPr marL="228600" lvl="0" indent="-228600" algn="just">
                        <a:lnSpc>
                          <a:spcPct val="115000"/>
                        </a:lnSpc>
                        <a:spcAft>
                          <a:spcPts val="0"/>
                        </a:spcAft>
                        <a:buSzPts val="1000"/>
                        <a:buFont typeface="+mj-lt"/>
                        <a:buAutoNum type="arabicPeriod" startAt="5"/>
                      </a:pPr>
                      <a:r>
                        <a:rPr lang="es-ES" sz="1100" dirty="0" smtClean="0">
                          <a:effectLst/>
                          <a:latin typeface="Arial" panose="020B0604020202020204" pitchFamily="34" charset="0"/>
                          <a:cs typeface="Arial" panose="020B0604020202020204" pitchFamily="34" charset="0"/>
                        </a:rPr>
                        <a:t>Cuenta </a:t>
                      </a:r>
                      <a:r>
                        <a:rPr lang="es-ES" sz="1100" dirty="0">
                          <a:effectLst/>
                          <a:latin typeface="Arial" panose="020B0604020202020204" pitchFamily="34" charset="0"/>
                          <a:cs typeface="Arial" panose="020B0604020202020204" pitchFamily="34" charset="0"/>
                        </a:rPr>
                        <a:t>con un acceso corto y directo, disponible las 24 horas del día y los 365 días del año.</a:t>
                      </a:r>
                      <a:endParaRPr lang="es-EC" sz="1100" dirty="0">
                        <a:effectLst/>
                        <a:latin typeface="Arial" panose="020B0604020202020204" pitchFamily="34" charset="0"/>
                        <a:cs typeface="Arial" panose="020B0604020202020204" pitchFamily="34" charset="0"/>
                      </a:endParaRPr>
                    </a:p>
                    <a:p>
                      <a:pPr marL="111125" indent="0" algn="just">
                        <a:lnSpc>
                          <a:spcPct val="115000"/>
                        </a:lnSpc>
                        <a:spcAft>
                          <a:spcPts val="0"/>
                        </a:spcAft>
                        <a:buFont typeface="Arial" panose="020B0604020202020204" pitchFamily="34" charset="0"/>
                        <a:buNone/>
                      </a:pPr>
                      <a:r>
                        <a:rPr lang="es-ES" sz="1100" dirty="0">
                          <a:effectLst/>
                          <a:latin typeface="Arial" panose="020B0604020202020204" pitchFamily="34" charset="0"/>
                          <a:cs typeface="Arial" panose="020B0604020202020204" pitchFamily="34" charset="0"/>
                        </a:rPr>
                        <a:t> </a:t>
                      </a:r>
                      <a:endParaRPr lang="es-EC" sz="1100" dirty="0">
                        <a:effectLst/>
                        <a:latin typeface="Arial" panose="020B0604020202020204" pitchFamily="34" charset="0"/>
                        <a:cs typeface="Arial" panose="020B0604020202020204" pitchFamily="34" charset="0"/>
                      </a:endParaRPr>
                    </a:p>
                    <a:p>
                      <a:pPr marL="228600" lvl="0" indent="-228600" algn="just">
                        <a:lnSpc>
                          <a:spcPct val="115000"/>
                        </a:lnSpc>
                        <a:spcAft>
                          <a:spcPts val="0"/>
                        </a:spcAft>
                        <a:buSzPts val="1000"/>
                        <a:buFont typeface="+mj-lt"/>
                        <a:buAutoNum type="arabicPeriod" startAt="6"/>
                      </a:pPr>
                      <a:r>
                        <a:rPr lang="es-ES" sz="1100" dirty="0" smtClean="0">
                          <a:effectLst/>
                          <a:latin typeface="Arial" panose="020B0604020202020204" pitchFamily="34" charset="0"/>
                          <a:cs typeface="Arial" panose="020B0604020202020204" pitchFamily="34" charset="0"/>
                        </a:rPr>
                        <a:t>Apoyo </a:t>
                      </a:r>
                      <a:r>
                        <a:rPr lang="es-ES" sz="1100" dirty="0">
                          <a:effectLst/>
                          <a:latin typeface="Arial" panose="020B0604020202020204" pitchFamily="34" charset="0"/>
                          <a:cs typeface="Arial" panose="020B0604020202020204" pitchFamily="34" charset="0"/>
                        </a:rPr>
                        <a:t>de organismos de seguridad pública en el interior del Puerto.</a:t>
                      </a:r>
                      <a:endParaRPr lang="es-EC" sz="1100" dirty="0">
                        <a:effectLst/>
                        <a:latin typeface="Arial" panose="020B0604020202020204" pitchFamily="34" charset="0"/>
                        <a:cs typeface="Arial" panose="020B0604020202020204" pitchFamily="34" charset="0"/>
                      </a:endParaRPr>
                    </a:p>
                    <a:p>
                      <a:pPr marL="111125" indent="0" algn="just">
                        <a:lnSpc>
                          <a:spcPct val="115000"/>
                        </a:lnSpc>
                        <a:spcAft>
                          <a:spcPts val="0"/>
                        </a:spcAft>
                        <a:buFont typeface="Arial" panose="020B0604020202020204" pitchFamily="34" charset="0"/>
                        <a:buNone/>
                      </a:pPr>
                      <a:r>
                        <a:rPr lang="es-ES" sz="1100" dirty="0">
                          <a:effectLst/>
                          <a:latin typeface="Arial" panose="020B0604020202020204" pitchFamily="34" charset="0"/>
                          <a:cs typeface="Arial" panose="020B0604020202020204" pitchFamily="34" charset="0"/>
                        </a:rPr>
                        <a:t> </a:t>
                      </a:r>
                      <a:endParaRPr lang="es-EC" sz="1100" dirty="0">
                        <a:effectLst/>
                        <a:latin typeface="Arial" panose="020B0604020202020204" pitchFamily="34" charset="0"/>
                        <a:cs typeface="Arial" panose="020B0604020202020204" pitchFamily="34" charset="0"/>
                      </a:endParaRPr>
                    </a:p>
                    <a:p>
                      <a:pPr marL="228600" lvl="0" indent="-228600" algn="just">
                        <a:lnSpc>
                          <a:spcPct val="115000"/>
                        </a:lnSpc>
                        <a:spcAft>
                          <a:spcPts val="0"/>
                        </a:spcAft>
                        <a:buSzPts val="1000"/>
                        <a:buFont typeface="+mj-lt"/>
                        <a:buAutoNum type="arabicPeriod" startAt="7"/>
                      </a:pPr>
                      <a:r>
                        <a:rPr lang="es-ES" sz="1100" dirty="0" smtClean="0">
                          <a:effectLst/>
                          <a:latin typeface="Arial" panose="020B0604020202020204" pitchFamily="34" charset="0"/>
                          <a:cs typeface="Arial" panose="020B0604020202020204" pitchFamily="34" charset="0"/>
                        </a:rPr>
                        <a:t>Planes </a:t>
                      </a:r>
                      <a:r>
                        <a:rPr lang="es-ES" sz="1100" dirty="0">
                          <a:effectLst/>
                          <a:latin typeface="Arial" panose="020B0604020202020204" pitchFamily="34" charset="0"/>
                          <a:cs typeface="Arial" panose="020B0604020202020204" pitchFamily="34" charset="0"/>
                        </a:rPr>
                        <a:t>de Contingencias y Emergencias existentes en el Puerto de Manta.</a:t>
                      </a:r>
                      <a:endParaRPr lang="es-EC" sz="1100" dirty="0">
                        <a:effectLst/>
                        <a:latin typeface="Arial" panose="020B0604020202020204" pitchFamily="34" charset="0"/>
                        <a:cs typeface="Arial" panose="020B0604020202020204" pitchFamily="34" charset="0"/>
                      </a:endParaRPr>
                    </a:p>
                    <a:p>
                      <a:pPr marL="111125" indent="0" algn="just">
                        <a:lnSpc>
                          <a:spcPct val="115000"/>
                        </a:lnSpc>
                        <a:spcAft>
                          <a:spcPts val="0"/>
                        </a:spcAft>
                        <a:buFont typeface="Arial" panose="020B0604020202020204" pitchFamily="34" charset="0"/>
                        <a:buNone/>
                      </a:pPr>
                      <a:r>
                        <a:rPr lang="es-ES" sz="1100" dirty="0">
                          <a:effectLst/>
                          <a:latin typeface="Arial" panose="020B0604020202020204" pitchFamily="34" charset="0"/>
                          <a:cs typeface="Arial" panose="020B0604020202020204" pitchFamily="34" charset="0"/>
                        </a:rPr>
                        <a:t> </a:t>
                      </a:r>
                      <a:endParaRPr lang="es-EC" sz="1100" dirty="0">
                        <a:effectLst/>
                        <a:latin typeface="Arial" panose="020B0604020202020204" pitchFamily="34" charset="0"/>
                        <a:cs typeface="Arial" panose="020B0604020202020204" pitchFamily="34" charset="0"/>
                      </a:endParaRPr>
                    </a:p>
                    <a:p>
                      <a:pPr marL="228600" lvl="0" indent="-228600" algn="just">
                        <a:lnSpc>
                          <a:spcPct val="115000"/>
                        </a:lnSpc>
                        <a:spcAft>
                          <a:spcPts val="0"/>
                        </a:spcAft>
                        <a:buSzPts val="1000"/>
                        <a:buFont typeface="+mj-lt"/>
                        <a:buAutoNum type="arabicPeriod" startAt="8"/>
                      </a:pPr>
                      <a:r>
                        <a:rPr lang="es-ES" sz="1100" dirty="0" smtClean="0">
                          <a:effectLst/>
                          <a:latin typeface="Arial" panose="020B0604020202020204" pitchFamily="34" charset="0"/>
                          <a:cs typeface="Arial" panose="020B0604020202020204" pitchFamily="34" charset="0"/>
                        </a:rPr>
                        <a:t>Capacidad </a:t>
                      </a:r>
                      <a:r>
                        <a:rPr lang="es-ES" sz="1100" dirty="0">
                          <a:effectLst/>
                          <a:latin typeface="Arial" panose="020B0604020202020204" pitchFamily="34" charset="0"/>
                          <a:cs typeface="Arial" panose="020B0604020202020204" pitchFamily="34" charset="0"/>
                        </a:rPr>
                        <a:t>de monitoreo por medio del ECU-911.</a:t>
                      </a:r>
                      <a:endParaRPr lang="es-EC" sz="1100" dirty="0">
                        <a:effectLst/>
                        <a:latin typeface="Arial" panose="020B0604020202020204" pitchFamily="34" charset="0"/>
                        <a:cs typeface="Arial" panose="020B0604020202020204" pitchFamily="34" charset="0"/>
                      </a:endParaRPr>
                    </a:p>
                    <a:p>
                      <a:pPr marL="111125" algn="just">
                        <a:lnSpc>
                          <a:spcPct val="115000"/>
                        </a:lnSpc>
                        <a:spcAft>
                          <a:spcPts val="0"/>
                        </a:spcAft>
                      </a:pPr>
                      <a:r>
                        <a:rPr lang="es-ES" sz="1100" dirty="0">
                          <a:effectLst/>
                          <a:latin typeface="Arial" panose="020B0604020202020204" pitchFamily="34" charset="0"/>
                          <a:cs typeface="Arial" panose="020B0604020202020204" pitchFamily="34" charset="0"/>
                        </a:rPr>
                        <a:t> </a:t>
                      </a:r>
                      <a:endParaRPr lang="es-EC" sz="1100" dirty="0">
                        <a:effectLst/>
                        <a:latin typeface="Arial" panose="020B0604020202020204" pitchFamily="34" charset="0"/>
                        <a:ea typeface="Calibri"/>
                        <a:cs typeface="Arial" panose="020B0604020202020204" pitchFamily="34" charset="0"/>
                      </a:endParaRPr>
                    </a:p>
                  </a:txBody>
                  <a:tcPr marL="50539" marR="50539" marT="0" marB="0"/>
                </a:tc>
                <a:tc>
                  <a:txBody>
                    <a:bodyPr/>
                    <a:lstStyle/>
                    <a:p>
                      <a:pPr marL="228600" lvl="0" indent="-228600" algn="just">
                        <a:lnSpc>
                          <a:spcPct val="115000"/>
                        </a:lnSpc>
                        <a:spcAft>
                          <a:spcPts val="0"/>
                        </a:spcAft>
                        <a:buSzPts val="1000"/>
                        <a:buFont typeface="+mj-lt"/>
                        <a:buAutoNum type="arabicPeriod"/>
                      </a:pPr>
                      <a:r>
                        <a:rPr lang="es-ES" sz="1100" dirty="0">
                          <a:effectLst/>
                          <a:latin typeface="Arial" panose="020B0604020202020204" pitchFamily="34" charset="0"/>
                          <a:cs typeface="Arial" panose="020B0604020202020204" pitchFamily="34" charset="0"/>
                        </a:rPr>
                        <a:t>Mejoramiento estructural y organizativo del Sistema de Seguridad integral del Puerto en todas sus áreas</a:t>
                      </a:r>
                      <a:endParaRPr lang="es-EC" sz="1100" dirty="0">
                        <a:effectLst/>
                        <a:latin typeface="Arial" panose="020B0604020202020204" pitchFamily="34" charset="0"/>
                        <a:cs typeface="Arial" panose="020B0604020202020204" pitchFamily="34" charset="0"/>
                      </a:endParaRPr>
                    </a:p>
                    <a:p>
                      <a:pPr marL="143510" indent="0" algn="just">
                        <a:lnSpc>
                          <a:spcPct val="115000"/>
                        </a:lnSpc>
                        <a:spcAft>
                          <a:spcPts val="0"/>
                        </a:spcAft>
                        <a:buFont typeface="Arial" panose="020B0604020202020204" pitchFamily="34" charset="0"/>
                        <a:buNone/>
                      </a:pPr>
                      <a:r>
                        <a:rPr lang="es-ES" sz="1100" dirty="0">
                          <a:effectLst/>
                          <a:latin typeface="Arial" panose="020B0604020202020204" pitchFamily="34" charset="0"/>
                          <a:cs typeface="Arial" panose="020B0604020202020204" pitchFamily="34" charset="0"/>
                        </a:rPr>
                        <a:t> </a:t>
                      </a:r>
                      <a:endParaRPr lang="es-EC" sz="1100" dirty="0">
                        <a:effectLst/>
                        <a:latin typeface="Arial" panose="020B0604020202020204" pitchFamily="34" charset="0"/>
                        <a:cs typeface="Arial" panose="020B0604020202020204" pitchFamily="34" charset="0"/>
                      </a:endParaRPr>
                    </a:p>
                    <a:p>
                      <a:pPr marL="228600" lvl="0" indent="-228600" algn="just">
                        <a:lnSpc>
                          <a:spcPct val="115000"/>
                        </a:lnSpc>
                        <a:spcAft>
                          <a:spcPts val="0"/>
                        </a:spcAft>
                        <a:buSzPts val="1000"/>
                        <a:buFont typeface="+mj-lt"/>
                        <a:buAutoNum type="arabicPeriod" startAt="2"/>
                      </a:pPr>
                      <a:r>
                        <a:rPr lang="es-ES" sz="1100" dirty="0">
                          <a:effectLst/>
                          <a:latin typeface="Arial" panose="020B0604020202020204" pitchFamily="34" charset="0"/>
                          <a:cs typeface="Arial" panose="020B0604020202020204" pitchFamily="34" charset="0"/>
                        </a:rPr>
                        <a:t>Adherirnos a convenios internacionales para la seguridad de la vida humana en el mar (SOLAS) en mejores condiciones.</a:t>
                      </a:r>
                      <a:endParaRPr lang="es-EC" sz="1100" dirty="0">
                        <a:effectLst/>
                        <a:latin typeface="Arial" panose="020B0604020202020204" pitchFamily="34" charset="0"/>
                        <a:cs typeface="Arial" panose="020B0604020202020204" pitchFamily="34" charset="0"/>
                      </a:endParaRPr>
                    </a:p>
                    <a:p>
                      <a:pPr marL="0" indent="0" algn="just">
                        <a:lnSpc>
                          <a:spcPct val="115000"/>
                        </a:lnSpc>
                        <a:spcAft>
                          <a:spcPts val="0"/>
                        </a:spcAft>
                        <a:buFont typeface="Arial" panose="020B0604020202020204" pitchFamily="34" charset="0"/>
                        <a:buNone/>
                      </a:pPr>
                      <a:r>
                        <a:rPr lang="es-ES" sz="1100" dirty="0">
                          <a:effectLst/>
                          <a:latin typeface="Arial" panose="020B0604020202020204" pitchFamily="34" charset="0"/>
                          <a:cs typeface="Arial" panose="020B0604020202020204" pitchFamily="34" charset="0"/>
                        </a:rPr>
                        <a:t> </a:t>
                      </a:r>
                      <a:endParaRPr lang="es-EC" sz="1100" dirty="0">
                        <a:effectLst/>
                        <a:latin typeface="Arial" panose="020B0604020202020204" pitchFamily="34" charset="0"/>
                        <a:cs typeface="Arial" panose="020B0604020202020204" pitchFamily="34" charset="0"/>
                      </a:endParaRPr>
                    </a:p>
                    <a:p>
                      <a:pPr marL="228600" lvl="0" indent="-228600" algn="just">
                        <a:lnSpc>
                          <a:spcPct val="115000"/>
                        </a:lnSpc>
                        <a:spcAft>
                          <a:spcPts val="0"/>
                        </a:spcAft>
                        <a:buSzPts val="1000"/>
                        <a:buFont typeface="+mj-lt"/>
                        <a:buAutoNum type="arabicPeriod" startAt="3"/>
                      </a:pPr>
                      <a:r>
                        <a:rPr lang="es-ES" sz="1100" dirty="0">
                          <a:effectLst/>
                          <a:latin typeface="Arial" panose="020B0604020202020204" pitchFamily="34" charset="0"/>
                          <a:cs typeface="Arial" panose="020B0604020202020204" pitchFamily="34" charset="0"/>
                        </a:rPr>
                        <a:t>Desarrollo de nuevos dispositivos electrónicos y con la participación de todos los actores involucrados, propender al manejo de una seguridad integral del Puerto.</a:t>
                      </a:r>
                      <a:endParaRPr lang="es-EC" sz="1100" dirty="0">
                        <a:effectLst/>
                        <a:latin typeface="Arial" panose="020B0604020202020204" pitchFamily="34" charset="0"/>
                        <a:cs typeface="Arial" panose="020B0604020202020204" pitchFamily="34" charset="0"/>
                      </a:endParaRPr>
                    </a:p>
                    <a:p>
                      <a:pPr marL="143510" indent="0" algn="just">
                        <a:lnSpc>
                          <a:spcPct val="115000"/>
                        </a:lnSpc>
                        <a:spcAft>
                          <a:spcPts val="0"/>
                        </a:spcAft>
                        <a:buFont typeface="Arial" panose="020B0604020202020204" pitchFamily="34" charset="0"/>
                        <a:buNone/>
                      </a:pPr>
                      <a:r>
                        <a:rPr lang="es-ES" sz="1100" dirty="0">
                          <a:effectLst/>
                          <a:latin typeface="Arial" panose="020B0604020202020204" pitchFamily="34" charset="0"/>
                          <a:cs typeface="Arial" panose="020B0604020202020204" pitchFamily="34" charset="0"/>
                        </a:rPr>
                        <a:t> </a:t>
                      </a:r>
                      <a:endParaRPr lang="es-EC" sz="1100" dirty="0">
                        <a:effectLst/>
                        <a:latin typeface="Arial" panose="020B0604020202020204" pitchFamily="34" charset="0"/>
                        <a:cs typeface="Arial" panose="020B0604020202020204" pitchFamily="34" charset="0"/>
                      </a:endParaRPr>
                    </a:p>
                    <a:p>
                      <a:pPr marL="228600" lvl="0" indent="-228600" algn="just">
                        <a:lnSpc>
                          <a:spcPct val="115000"/>
                        </a:lnSpc>
                        <a:spcAft>
                          <a:spcPts val="0"/>
                        </a:spcAft>
                        <a:buSzPts val="1000"/>
                        <a:buFont typeface="+mj-lt"/>
                        <a:buAutoNum type="arabicPeriod" startAt="4"/>
                      </a:pPr>
                      <a:r>
                        <a:rPr lang="es-ES" sz="1100" dirty="0">
                          <a:effectLst/>
                          <a:latin typeface="Arial" panose="020B0604020202020204" pitchFamily="34" charset="0"/>
                          <a:cs typeface="Arial" panose="020B0604020202020204" pitchFamily="34" charset="0"/>
                        </a:rPr>
                        <a:t>Aprovechamiento de rutas de turismo internacional en beneficio del desarrollo del puerto de carga y pasajeros.</a:t>
                      </a:r>
                      <a:endParaRPr lang="es-EC" sz="1100" dirty="0">
                        <a:effectLst/>
                        <a:latin typeface="Arial" panose="020B0604020202020204" pitchFamily="34" charset="0"/>
                        <a:cs typeface="Arial" panose="020B0604020202020204" pitchFamily="34" charset="0"/>
                      </a:endParaRPr>
                    </a:p>
                    <a:p>
                      <a:pPr marL="143510" indent="0" algn="just">
                        <a:lnSpc>
                          <a:spcPct val="115000"/>
                        </a:lnSpc>
                        <a:spcAft>
                          <a:spcPts val="0"/>
                        </a:spcAft>
                        <a:buFont typeface="Arial" panose="020B0604020202020204" pitchFamily="34" charset="0"/>
                        <a:buNone/>
                      </a:pPr>
                      <a:r>
                        <a:rPr lang="es-ES" sz="1100" dirty="0">
                          <a:effectLst/>
                          <a:latin typeface="Arial" panose="020B0604020202020204" pitchFamily="34" charset="0"/>
                          <a:cs typeface="Arial" panose="020B0604020202020204" pitchFamily="34" charset="0"/>
                        </a:rPr>
                        <a:t> </a:t>
                      </a:r>
                      <a:endParaRPr lang="es-EC" sz="1100" dirty="0">
                        <a:effectLst/>
                        <a:latin typeface="Arial" panose="020B0604020202020204" pitchFamily="34" charset="0"/>
                        <a:cs typeface="Arial" panose="020B0604020202020204" pitchFamily="34" charset="0"/>
                      </a:endParaRPr>
                    </a:p>
                    <a:p>
                      <a:pPr marL="228600" lvl="0" indent="-228600" algn="just">
                        <a:lnSpc>
                          <a:spcPct val="115000"/>
                        </a:lnSpc>
                        <a:spcAft>
                          <a:spcPts val="0"/>
                        </a:spcAft>
                        <a:buSzPts val="1000"/>
                        <a:buFont typeface="+mj-lt"/>
                        <a:buAutoNum type="arabicPeriod" startAt="5"/>
                      </a:pPr>
                      <a:r>
                        <a:rPr lang="es-ES" sz="1100" dirty="0">
                          <a:effectLst/>
                          <a:latin typeface="Arial" panose="020B0604020202020204" pitchFamily="34" charset="0"/>
                          <a:cs typeface="Arial" panose="020B0604020202020204" pitchFamily="34" charset="0"/>
                        </a:rPr>
                        <a:t>Mejoras en la capacidad de control de seguridad, ante actividades ilícitas.</a:t>
                      </a:r>
                      <a:endParaRPr lang="es-EC" sz="1100" dirty="0">
                        <a:effectLst/>
                        <a:latin typeface="Arial" panose="020B0604020202020204" pitchFamily="34" charset="0"/>
                        <a:cs typeface="Arial" panose="020B0604020202020204" pitchFamily="34" charset="0"/>
                      </a:endParaRPr>
                    </a:p>
                    <a:p>
                      <a:pPr marL="143510" indent="0" algn="just">
                        <a:lnSpc>
                          <a:spcPct val="115000"/>
                        </a:lnSpc>
                        <a:spcAft>
                          <a:spcPts val="0"/>
                        </a:spcAft>
                        <a:buFont typeface="Arial" panose="020B0604020202020204" pitchFamily="34" charset="0"/>
                        <a:buNone/>
                      </a:pPr>
                      <a:r>
                        <a:rPr lang="es-ES" sz="1100" dirty="0">
                          <a:effectLst/>
                          <a:latin typeface="Arial" panose="020B0604020202020204" pitchFamily="34" charset="0"/>
                          <a:cs typeface="Arial" panose="020B0604020202020204" pitchFamily="34" charset="0"/>
                        </a:rPr>
                        <a:t> </a:t>
                      </a:r>
                      <a:endParaRPr lang="es-EC" sz="1100" dirty="0">
                        <a:effectLst/>
                        <a:latin typeface="Arial" panose="020B0604020202020204" pitchFamily="34" charset="0"/>
                        <a:cs typeface="Arial" panose="020B0604020202020204" pitchFamily="34" charset="0"/>
                      </a:endParaRPr>
                    </a:p>
                    <a:p>
                      <a:pPr marL="228600" lvl="0" indent="-228600" algn="just">
                        <a:lnSpc>
                          <a:spcPct val="115000"/>
                        </a:lnSpc>
                        <a:spcAft>
                          <a:spcPts val="0"/>
                        </a:spcAft>
                        <a:buSzPts val="1000"/>
                        <a:buFont typeface="+mj-lt"/>
                        <a:buAutoNum type="arabicPeriod" startAt="6"/>
                      </a:pPr>
                      <a:r>
                        <a:rPr lang="es-ES" sz="1100" dirty="0">
                          <a:effectLst/>
                          <a:latin typeface="Arial" panose="020B0604020202020204" pitchFamily="34" charset="0"/>
                          <a:cs typeface="Arial" panose="020B0604020202020204" pitchFamily="34" charset="0"/>
                        </a:rPr>
                        <a:t>Adherirnos a convenios de seguridad internacional para enfrentamientos de contingencias de origen natural o antrópico, y además para el mejoramiento de la infraestructura física. </a:t>
                      </a:r>
                      <a:endParaRPr lang="es-EC" sz="1100" dirty="0">
                        <a:effectLst/>
                        <a:latin typeface="Arial" panose="020B0604020202020204" pitchFamily="34" charset="0"/>
                        <a:cs typeface="Arial" panose="020B0604020202020204" pitchFamily="34" charset="0"/>
                      </a:endParaRPr>
                    </a:p>
                    <a:p>
                      <a:pPr marL="143510" indent="0" algn="just">
                        <a:lnSpc>
                          <a:spcPct val="115000"/>
                        </a:lnSpc>
                        <a:spcAft>
                          <a:spcPts val="0"/>
                        </a:spcAft>
                        <a:buFont typeface="Arial" panose="020B0604020202020204" pitchFamily="34" charset="0"/>
                        <a:buNone/>
                      </a:pPr>
                      <a:r>
                        <a:rPr lang="es-ES" sz="1100" dirty="0">
                          <a:effectLst/>
                          <a:latin typeface="Arial" panose="020B0604020202020204" pitchFamily="34" charset="0"/>
                          <a:cs typeface="Arial" panose="020B0604020202020204" pitchFamily="34" charset="0"/>
                        </a:rPr>
                        <a:t> </a:t>
                      </a:r>
                      <a:endParaRPr lang="es-EC" sz="1100" dirty="0">
                        <a:effectLst/>
                        <a:latin typeface="Arial" panose="020B0604020202020204" pitchFamily="34" charset="0"/>
                        <a:cs typeface="Arial" panose="020B0604020202020204" pitchFamily="34" charset="0"/>
                      </a:endParaRPr>
                    </a:p>
                    <a:p>
                      <a:pPr marL="228600" lvl="0" indent="-228600" algn="just">
                        <a:lnSpc>
                          <a:spcPct val="115000"/>
                        </a:lnSpc>
                        <a:spcAft>
                          <a:spcPts val="0"/>
                        </a:spcAft>
                        <a:buSzPts val="1000"/>
                        <a:buFont typeface="+mj-lt"/>
                        <a:buAutoNum type="arabicPeriod" startAt="7"/>
                      </a:pPr>
                      <a:r>
                        <a:rPr lang="es-ES" sz="1100" dirty="0">
                          <a:effectLst/>
                          <a:latin typeface="Arial" panose="020B0604020202020204" pitchFamily="34" charset="0"/>
                          <a:cs typeface="Arial" panose="020B0604020202020204" pitchFamily="34" charset="0"/>
                        </a:rPr>
                        <a:t>Considerar al Puerto de Manta como Infraestructura Crítica.</a:t>
                      </a:r>
                      <a:endParaRPr lang="es-EC" sz="1100" dirty="0">
                        <a:effectLst/>
                        <a:latin typeface="Arial" panose="020B0604020202020204" pitchFamily="34" charset="0"/>
                        <a:cs typeface="Arial" panose="020B0604020202020204" pitchFamily="34" charset="0"/>
                      </a:endParaRPr>
                    </a:p>
                    <a:p>
                      <a:pPr marL="143510" indent="0" algn="just">
                        <a:lnSpc>
                          <a:spcPct val="115000"/>
                        </a:lnSpc>
                        <a:spcAft>
                          <a:spcPts val="0"/>
                        </a:spcAft>
                        <a:buFont typeface="Arial" panose="020B0604020202020204" pitchFamily="34" charset="0"/>
                        <a:buNone/>
                      </a:pPr>
                      <a:r>
                        <a:rPr lang="es-ES" sz="1100" dirty="0">
                          <a:effectLst/>
                          <a:latin typeface="Arial" panose="020B0604020202020204" pitchFamily="34" charset="0"/>
                          <a:cs typeface="Arial" panose="020B0604020202020204" pitchFamily="34" charset="0"/>
                        </a:rPr>
                        <a:t> </a:t>
                      </a:r>
                      <a:endParaRPr lang="es-EC" sz="1100" dirty="0">
                        <a:effectLst/>
                        <a:latin typeface="Arial" panose="020B0604020202020204" pitchFamily="34" charset="0"/>
                        <a:ea typeface="Calibri"/>
                        <a:cs typeface="Arial" panose="020B0604020202020204" pitchFamily="34" charset="0"/>
                      </a:endParaRPr>
                    </a:p>
                  </a:txBody>
                  <a:tcPr marL="50539" marR="50539" marT="0" marB="0"/>
                </a:tc>
              </a:tr>
            </a:tbl>
          </a:graphicData>
        </a:graphic>
      </p:graphicFrame>
    </p:spTree>
    <p:extLst>
      <p:ext uri="{BB962C8B-B14F-4D97-AF65-F5344CB8AC3E}">
        <p14:creationId xmlns:p14="http://schemas.microsoft.com/office/powerpoint/2010/main" val="2560009440"/>
      </p:ext>
    </p:extLst>
  </p:cSld>
  <p:clrMapOvr>
    <a:masterClrMapping/>
  </p:clrMapOvr>
  <p:transition spd="slow">
    <p:pull dir="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13 Rectángulo"/>
          <p:cNvSpPr/>
          <p:nvPr/>
        </p:nvSpPr>
        <p:spPr>
          <a:xfrm>
            <a:off x="714348" y="1052736"/>
            <a:ext cx="142876" cy="2331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5" name="14 Rectángulo"/>
          <p:cNvSpPr/>
          <p:nvPr/>
        </p:nvSpPr>
        <p:spPr>
          <a:xfrm>
            <a:off x="5580112" y="1124744"/>
            <a:ext cx="214314" cy="2143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6" name="15 Rectángulo"/>
          <p:cNvSpPr/>
          <p:nvPr/>
        </p:nvSpPr>
        <p:spPr>
          <a:xfrm>
            <a:off x="3929058" y="3000372"/>
            <a:ext cx="214314" cy="2143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7" name="16 Rectángulo"/>
          <p:cNvSpPr/>
          <p:nvPr/>
        </p:nvSpPr>
        <p:spPr>
          <a:xfrm>
            <a:off x="714348" y="4572008"/>
            <a:ext cx="329260" cy="2143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8" name="17 Rectángulo"/>
          <p:cNvSpPr/>
          <p:nvPr/>
        </p:nvSpPr>
        <p:spPr>
          <a:xfrm>
            <a:off x="5652120" y="4581128"/>
            <a:ext cx="216024" cy="285752"/>
          </a:xfrm>
          <a:prstGeom prst="rect">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aphicFrame>
        <p:nvGraphicFramePr>
          <p:cNvPr id="7" name="6 Tabla"/>
          <p:cNvGraphicFramePr>
            <a:graphicFrameLocks noGrp="1"/>
          </p:cNvGraphicFramePr>
          <p:nvPr>
            <p:extLst>
              <p:ext uri="{D42A27DB-BD31-4B8C-83A1-F6EECF244321}">
                <p14:modId xmlns:p14="http://schemas.microsoft.com/office/powerpoint/2010/main" val="3590190050"/>
              </p:ext>
            </p:extLst>
          </p:nvPr>
        </p:nvGraphicFramePr>
        <p:xfrm>
          <a:off x="878978" y="404664"/>
          <a:ext cx="7725470" cy="6250686"/>
        </p:xfrm>
        <a:graphic>
          <a:graphicData uri="http://schemas.openxmlformats.org/drawingml/2006/table">
            <a:tbl>
              <a:tblPr firstRow="1" firstCol="1" bandRow="1">
                <a:tableStyleId>{5C22544A-7EE6-4342-B048-85BDC9FD1C3A}</a:tableStyleId>
              </a:tblPr>
              <a:tblGrid>
                <a:gridCol w="3916483"/>
                <a:gridCol w="3808987"/>
              </a:tblGrid>
              <a:tr h="190999">
                <a:tc>
                  <a:txBody>
                    <a:bodyPr/>
                    <a:lstStyle/>
                    <a:p>
                      <a:pPr marL="457200" algn="ctr">
                        <a:lnSpc>
                          <a:spcPct val="150000"/>
                        </a:lnSpc>
                        <a:spcAft>
                          <a:spcPts val="0"/>
                        </a:spcAft>
                      </a:pPr>
                      <a:r>
                        <a:rPr lang="es-ES" sz="1200" dirty="0">
                          <a:effectLst/>
                          <a:latin typeface="Arial" panose="020B0604020202020204" pitchFamily="34" charset="0"/>
                          <a:cs typeface="Arial" panose="020B0604020202020204" pitchFamily="34" charset="0"/>
                        </a:rPr>
                        <a:t>DEBILIDADES</a:t>
                      </a:r>
                      <a:endParaRPr lang="es-EC" sz="1200" dirty="0">
                        <a:effectLst/>
                        <a:latin typeface="Arial" panose="020B0604020202020204" pitchFamily="34" charset="0"/>
                        <a:ea typeface="Calibri"/>
                        <a:cs typeface="Arial" panose="020B0604020202020204" pitchFamily="34" charset="0"/>
                      </a:endParaRPr>
                    </a:p>
                  </a:txBody>
                  <a:tcPr marL="44110" marR="44110" marT="0" marB="0"/>
                </a:tc>
                <a:tc>
                  <a:txBody>
                    <a:bodyPr/>
                    <a:lstStyle/>
                    <a:p>
                      <a:pPr marL="457200" algn="ctr">
                        <a:lnSpc>
                          <a:spcPct val="150000"/>
                        </a:lnSpc>
                        <a:spcAft>
                          <a:spcPts val="0"/>
                        </a:spcAft>
                      </a:pPr>
                      <a:r>
                        <a:rPr lang="es-ES" sz="1200" dirty="0">
                          <a:effectLst/>
                          <a:latin typeface="Arial" panose="020B0604020202020204" pitchFamily="34" charset="0"/>
                          <a:cs typeface="Arial" panose="020B0604020202020204" pitchFamily="34" charset="0"/>
                        </a:rPr>
                        <a:t>AMENAZAS</a:t>
                      </a:r>
                      <a:endParaRPr lang="es-EC" sz="1200" dirty="0">
                        <a:effectLst/>
                        <a:latin typeface="Arial" panose="020B0604020202020204" pitchFamily="34" charset="0"/>
                        <a:ea typeface="Calibri"/>
                        <a:cs typeface="Arial" panose="020B0604020202020204" pitchFamily="34" charset="0"/>
                      </a:endParaRPr>
                    </a:p>
                  </a:txBody>
                  <a:tcPr marL="44110" marR="44110" marT="0" marB="0"/>
                </a:tc>
              </a:tr>
              <a:tr h="5564442">
                <a:tc>
                  <a:txBody>
                    <a:bodyPr/>
                    <a:lstStyle/>
                    <a:p>
                      <a:pPr marL="228600" lvl="0" indent="-228600" algn="just">
                        <a:lnSpc>
                          <a:spcPct val="115000"/>
                        </a:lnSpc>
                        <a:spcAft>
                          <a:spcPts val="0"/>
                        </a:spcAft>
                        <a:buSzPts val="1000"/>
                        <a:buFont typeface="+mj-lt"/>
                        <a:buAutoNum type="arabicPeriod"/>
                      </a:pPr>
                      <a:r>
                        <a:rPr lang="es-ES" sz="1100" dirty="0">
                          <a:effectLst/>
                          <a:latin typeface="Arial" panose="020B0604020202020204" pitchFamily="34" charset="0"/>
                          <a:cs typeface="Arial" panose="020B0604020202020204" pitchFamily="34" charset="0"/>
                        </a:rPr>
                        <a:t>Falta de infraestructura portuaria suficiente para atender las demandas de desarrollo marítimo.</a:t>
                      </a:r>
                      <a:endParaRPr lang="es-EC" sz="1100" dirty="0">
                        <a:effectLst/>
                        <a:latin typeface="Arial" panose="020B0604020202020204" pitchFamily="34" charset="0"/>
                        <a:cs typeface="Arial" panose="020B0604020202020204" pitchFamily="34" charset="0"/>
                      </a:endParaRPr>
                    </a:p>
                    <a:p>
                      <a:pPr marL="111125" indent="0" algn="just">
                        <a:lnSpc>
                          <a:spcPct val="115000"/>
                        </a:lnSpc>
                        <a:spcAft>
                          <a:spcPts val="0"/>
                        </a:spcAft>
                        <a:buFont typeface="Arial" panose="020B0604020202020204" pitchFamily="34" charset="0"/>
                        <a:buNone/>
                      </a:pPr>
                      <a:r>
                        <a:rPr lang="es-ES" sz="1100" dirty="0">
                          <a:effectLst/>
                          <a:latin typeface="Arial" panose="020B0604020202020204" pitchFamily="34" charset="0"/>
                          <a:cs typeface="Arial" panose="020B0604020202020204" pitchFamily="34" charset="0"/>
                        </a:rPr>
                        <a:t> </a:t>
                      </a:r>
                      <a:endParaRPr lang="es-EC" sz="1100" dirty="0">
                        <a:effectLst/>
                        <a:latin typeface="Arial" panose="020B0604020202020204" pitchFamily="34" charset="0"/>
                        <a:cs typeface="Arial" panose="020B0604020202020204" pitchFamily="34" charset="0"/>
                      </a:endParaRPr>
                    </a:p>
                    <a:p>
                      <a:pPr marL="228600" lvl="0" indent="-228600" algn="just">
                        <a:lnSpc>
                          <a:spcPct val="115000"/>
                        </a:lnSpc>
                        <a:spcAft>
                          <a:spcPts val="0"/>
                        </a:spcAft>
                        <a:buSzPts val="1000"/>
                        <a:buFont typeface="+mj-lt"/>
                        <a:buAutoNum type="arabicPeriod" startAt="2"/>
                      </a:pPr>
                      <a:r>
                        <a:rPr lang="es-ES" sz="1100" dirty="0">
                          <a:effectLst/>
                          <a:latin typeface="Arial" panose="020B0604020202020204" pitchFamily="34" charset="0"/>
                          <a:cs typeface="Arial" panose="020B0604020202020204" pitchFamily="34" charset="0"/>
                        </a:rPr>
                        <a:t>Falta de eficiencia, eficacia y acción de las autoridades competentes y responsables de la seguridad, para el enfrentamiento de contingencias de origen natural o antrópico.</a:t>
                      </a:r>
                      <a:endParaRPr lang="es-EC" sz="1100" dirty="0">
                        <a:effectLst/>
                        <a:latin typeface="Arial" panose="020B0604020202020204" pitchFamily="34" charset="0"/>
                        <a:cs typeface="Arial" panose="020B0604020202020204" pitchFamily="34" charset="0"/>
                      </a:endParaRPr>
                    </a:p>
                    <a:p>
                      <a:pPr marL="111125" indent="0" algn="just">
                        <a:lnSpc>
                          <a:spcPct val="115000"/>
                        </a:lnSpc>
                        <a:spcAft>
                          <a:spcPts val="0"/>
                        </a:spcAft>
                        <a:buFont typeface="Arial" panose="020B0604020202020204" pitchFamily="34" charset="0"/>
                        <a:buNone/>
                      </a:pPr>
                      <a:r>
                        <a:rPr lang="es-ES" sz="1100" dirty="0">
                          <a:effectLst/>
                          <a:latin typeface="Arial" panose="020B0604020202020204" pitchFamily="34" charset="0"/>
                          <a:cs typeface="Arial" panose="020B0604020202020204" pitchFamily="34" charset="0"/>
                        </a:rPr>
                        <a:t> </a:t>
                      </a:r>
                      <a:endParaRPr lang="es-EC" sz="1100" dirty="0">
                        <a:effectLst/>
                        <a:latin typeface="Arial" panose="020B0604020202020204" pitchFamily="34" charset="0"/>
                        <a:cs typeface="Arial" panose="020B0604020202020204" pitchFamily="34" charset="0"/>
                      </a:endParaRPr>
                    </a:p>
                    <a:p>
                      <a:pPr marL="228600" lvl="0" indent="-228600" algn="just">
                        <a:lnSpc>
                          <a:spcPct val="115000"/>
                        </a:lnSpc>
                        <a:spcAft>
                          <a:spcPts val="0"/>
                        </a:spcAft>
                        <a:buSzPts val="1000"/>
                        <a:buFont typeface="+mj-lt"/>
                        <a:buAutoNum type="arabicPeriod" startAt="3"/>
                      </a:pPr>
                      <a:r>
                        <a:rPr lang="es-ES" sz="1100" dirty="0">
                          <a:effectLst/>
                          <a:latin typeface="Arial" panose="020B0604020202020204" pitchFamily="34" charset="0"/>
                          <a:cs typeface="Arial" panose="020B0604020202020204" pitchFamily="34" charset="0"/>
                        </a:rPr>
                        <a:t>Falta de control de las autoridades competentes, para contrarrestar actividades ilícitas en el área marítima (narcotráfico, tráfico de armas, tráfico de combustible, contrabando de mercadería, etc.).</a:t>
                      </a:r>
                      <a:endParaRPr lang="es-EC" sz="1100" dirty="0">
                        <a:effectLst/>
                        <a:latin typeface="Arial" panose="020B0604020202020204" pitchFamily="34" charset="0"/>
                        <a:cs typeface="Arial" panose="020B0604020202020204" pitchFamily="34" charset="0"/>
                      </a:endParaRPr>
                    </a:p>
                    <a:p>
                      <a:pPr marL="111125" indent="0" algn="just">
                        <a:lnSpc>
                          <a:spcPct val="115000"/>
                        </a:lnSpc>
                        <a:spcAft>
                          <a:spcPts val="0"/>
                        </a:spcAft>
                        <a:buFont typeface="Arial" panose="020B0604020202020204" pitchFamily="34" charset="0"/>
                        <a:buNone/>
                      </a:pPr>
                      <a:r>
                        <a:rPr lang="es-ES" sz="1100" dirty="0">
                          <a:effectLst/>
                          <a:latin typeface="Arial" panose="020B0604020202020204" pitchFamily="34" charset="0"/>
                          <a:cs typeface="Arial" panose="020B0604020202020204" pitchFamily="34" charset="0"/>
                        </a:rPr>
                        <a:t> </a:t>
                      </a:r>
                      <a:endParaRPr lang="es-EC" sz="1100" dirty="0">
                        <a:effectLst/>
                        <a:latin typeface="Arial" panose="020B0604020202020204" pitchFamily="34" charset="0"/>
                        <a:cs typeface="Arial" panose="020B0604020202020204" pitchFamily="34" charset="0"/>
                      </a:endParaRPr>
                    </a:p>
                    <a:p>
                      <a:pPr marL="111125" indent="0" algn="just">
                        <a:lnSpc>
                          <a:spcPct val="115000"/>
                        </a:lnSpc>
                        <a:spcAft>
                          <a:spcPts val="0"/>
                        </a:spcAft>
                        <a:buFont typeface="Arial" panose="020B0604020202020204" pitchFamily="34" charset="0"/>
                        <a:buNone/>
                      </a:pPr>
                      <a:r>
                        <a:rPr lang="es-ES" sz="1100" dirty="0">
                          <a:effectLst/>
                          <a:latin typeface="Arial" panose="020B0604020202020204" pitchFamily="34" charset="0"/>
                          <a:cs typeface="Arial" panose="020B0604020202020204" pitchFamily="34" charset="0"/>
                        </a:rPr>
                        <a:t> </a:t>
                      </a:r>
                      <a:endParaRPr lang="es-EC" sz="1100" dirty="0">
                        <a:effectLst/>
                        <a:latin typeface="Arial" panose="020B0604020202020204" pitchFamily="34" charset="0"/>
                        <a:cs typeface="Arial" panose="020B0604020202020204" pitchFamily="34" charset="0"/>
                      </a:endParaRPr>
                    </a:p>
                    <a:p>
                      <a:pPr marL="228600" lvl="0" indent="-228600" algn="just">
                        <a:lnSpc>
                          <a:spcPct val="115000"/>
                        </a:lnSpc>
                        <a:spcAft>
                          <a:spcPts val="0"/>
                        </a:spcAft>
                        <a:buSzPts val="1000"/>
                        <a:buFont typeface="+mj-lt"/>
                        <a:buAutoNum type="arabicPeriod" startAt="4"/>
                      </a:pPr>
                      <a:r>
                        <a:rPr lang="es-ES" sz="1100" dirty="0">
                          <a:effectLst/>
                          <a:latin typeface="Arial" panose="020B0604020202020204" pitchFamily="34" charset="0"/>
                          <a:cs typeface="Arial" panose="020B0604020202020204" pitchFamily="34" charset="0"/>
                        </a:rPr>
                        <a:t>Ineficacia del Centro de Operaciones de Emergencia (COE), en caso de suscitarse un desastre natural.</a:t>
                      </a:r>
                      <a:endParaRPr lang="es-EC" sz="1100" dirty="0">
                        <a:effectLst/>
                        <a:latin typeface="Arial" panose="020B0604020202020204" pitchFamily="34" charset="0"/>
                        <a:cs typeface="Arial" panose="020B0604020202020204" pitchFamily="34" charset="0"/>
                      </a:endParaRPr>
                    </a:p>
                    <a:p>
                      <a:pPr marL="111125" indent="0" algn="just">
                        <a:lnSpc>
                          <a:spcPct val="115000"/>
                        </a:lnSpc>
                        <a:spcAft>
                          <a:spcPts val="0"/>
                        </a:spcAft>
                        <a:buFont typeface="Arial" panose="020B0604020202020204" pitchFamily="34" charset="0"/>
                        <a:buNone/>
                      </a:pPr>
                      <a:r>
                        <a:rPr lang="es-ES" sz="1100" dirty="0">
                          <a:effectLst/>
                          <a:latin typeface="Arial" panose="020B0604020202020204" pitchFamily="34" charset="0"/>
                          <a:cs typeface="Arial" panose="020B0604020202020204" pitchFamily="34" charset="0"/>
                        </a:rPr>
                        <a:t> </a:t>
                      </a:r>
                      <a:endParaRPr lang="es-EC" sz="1100" dirty="0">
                        <a:effectLst/>
                        <a:latin typeface="Arial" panose="020B0604020202020204" pitchFamily="34" charset="0"/>
                        <a:cs typeface="Arial" panose="020B0604020202020204" pitchFamily="34" charset="0"/>
                      </a:endParaRPr>
                    </a:p>
                    <a:p>
                      <a:pPr marL="228600" lvl="0" indent="-228600" algn="just">
                        <a:lnSpc>
                          <a:spcPct val="115000"/>
                        </a:lnSpc>
                        <a:spcAft>
                          <a:spcPts val="0"/>
                        </a:spcAft>
                        <a:buSzPts val="1000"/>
                        <a:buFont typeface="+mj-lt"/>
                        <a:buAutoNum type="arabicPeriod" startAt="5"/>
                      </a:pPr>
                      <a:r>
                        <a:rPr lang="es-ES" sz="1100" dirty="0">
                          <a:effectLst/>
                          <a:latin typeface="Arial" panose="020B0604020202020204" pitchFamily="34" charset="0"/>
                          <a:cs typeface="Arial" panose="020B0604020202020204" pitchFamily="34" charset="0"/>
                        </a:rPr>
                        <a:t>Falta de socialización y capacitación del recurso humano sobre las medidas de prevención y mitigación de los  riesgos de origen  natural y antrópico.</a:t>
                      </a:r>
                      <a:endParaRPr lang="es-EC" sz="1100" dirty="0">
                        <a:effectLst/>
                        <a:latin typeface="Arial" panose="020B0604020202020204" pitchFamily="34" charset="0"/>
                        <a:cs typeface="Arial" panose="020B0604020202020204" pitchFamily="34" charset="0"/>
                      </a:endParaRPr>
                    </a:p>
                    <a:p>
                      <a:pPr marL="111125" indent="0" algn="just">
                        <a:lnSpc>
                          <a:spcPct val="115000"/>
                        </a:lnSpc>
                        <a:spcAft>
                          <a:spcPts val="0"/>
                        </a:spcAft>
                        <a:buFont typeface="Arial" panose="020B0604020202020204" pitchFamily="34" charset="0"/>
                        <a:buNone/>
                      </a:pPr>
                      <a:r>
                        <a:rPr lang="es-ES" sz="1100" dirty="0">
                          <a:effectLst/>
                          <a:latin typeface="Arial" panose="020B0604020202020204" pitchFamily="34" charset="0"/>
                          <a:cs typeface="Arial" panose="020B0604020202020204" pitchFamily="34" charset="0"/>
                        </a:rPr>
                        <a:t> </a:t>
                      </a:r>
                      <a:endParaRPr lang="es-EC" sz="1100" dirty="0">
                        <a:effectLst/>
                        <a:latin typeface="Arial" panose="020B0604020202020204" pitchFamily="34" charset="0"/>
                        <a:cs typeface="Arial" panose="020B0604020202020204" pitchFamily="34" charset="0"/>
                      </a:endParaRPr>
                    </a:p>
                    <a:p>
                      <a:pPr marL="228600" lvl="0" indent="-228600" algn="just">
                        <a:lnSpc>
                          <a:spcPct val="115000"/>
                        </a:lnSpc>
                        <a:spcAft>
                          <a:spcPts val="0"/>
                        </a:spcAft>
                        <a:buSzPts val="1000"/>
                        <a:buFont typeface="+mj-lt"/>
                        <a:buAutoNum type="arabicPeriod" startAt="6"/>
                      </a:pPr>
                      <a:r>
                        <a:rPr lang="es-ES" sz="1100" dirty="0">
                          <a:effectLst/>
                          <a:latin typeface="Arial" panose="020B0604020202020204" pitchFamily="34" charset="0"/>
                          <a:cs typeface="Arial" panose="020B0604020202020204" pitchFamily="34" charset="0"/>
                        </a:rPr>
                        <a:t>No se han puesto en práctica (simulacros) los Planes de Contingencias y Emergencias existentes, para comprobar la efectividad.</a:t>
                      </a:r>
                      <a:endParaRPr lang="es-EC" sz="1100" dirty="0">
                        <a:effectLst/>
                        <a:latin typeface="Arial" panose="020B0604020202020204" pitchFamily="34" charset="0"/>
                        <a:cs typeface="Arial" panose="020B0604020202020204" pitchFamily="34" charset="0"/>
                      </a:endParaRPr>
                    </a:p>
                    <a:p>
                      <a:pPr marL="111125" indent="0" algn="just">
                        <a:lnSpc>
                          <a:spcPct val="115000"/>
                        </a:lnSpc>
                        <a:spcAft>
                          <a:spcPts val="0"/>
                        </a:spcAft>
                        <a:buFont typeface="Arial" panose="020B0604020202020204" pitchFamily="34" charset="0"/>
                        <a:buNone/>
                      </a:pPr>
                      <a:r>
                        <a:rPr lang="es-ES" sz="1100" dirty="0">
                          <a:effectLst/>
                          <a:latin typeface="Arial" panose="020B0604020202020204" pitchFamily="34" charset="0"/>
                          <a:cs typeface="Arial" panose="020B0604020202020204" pitchFamily="34" charset="0"/>
                        </a:rPr>
                        <a:t> </a:t>
                      </a:r>
                      <a:endParaRPr lang="es-EC" sz="1100" dirty="0">
                        <a:effectLst/>
                        <a:latin typeface="Arial" panose="020B0604020202020204" pitchFamily="34" charset="0"/>
                        <a:cs typeface="Arial" panose="020B0604020202020204" pitchFamily="34" charset="0"/>
                      </a:endParaRPr>
                    </a:p>
                    <a:p>
                      <a:pPr marL="228600" lvl="0" indent="-228600" algn="just">
                        <a:lnSpc>
                          <a:spcPct val="115000"/>
                        </a:lnSpc>
                        <a:spcAft>
                          <a:spcPts val="0"/>
                        </a:spcAft>
                        <a:buSzPts val="1000"/>
                        <a:buFont typeface="+mj-lt"/>
                        <a:buAutoNum type="arabicPeriod" startAt="7"/>
                      </a:pPr>
                      <a:r>
                        <a:rPr lang="es-ES" sz="1100" dirty="0">
                          <a:effectLst/>
                          <a:latin typeface="Arial" panose="020B0604020202020204" pitchFamily="34" charset="0"/>
                          <a:cs typeface="Arial" panose="020B0604020202020204" pitchFamily="34" charset="0"/>
                        </a:rPr>
                        <a:t>Planes Contingencias y Emergencias desactualizados.</a:t>
                      </a:r>
                      <a:endParaRPr lang="es-EC" sz="1100" dirty="0">
                        <a:effectLst/>
                        <a:latin typeface="Arial" panose="020B0604020202020204" pitchFamily="34" charset="0"/>
                        <a:cs typeface="Arial" panose="020B0604020202020204" pitchFamily="34" charset="0"/>
                      </a:endParaRPr>
                    </a:p>
                    <a:p>
                      <a:pPr marL="111125" indent="0" algn="just">
                        <a:lnSpc>
                          <a:spcPct val="115000"/>
                        </a:lnSpc>
                        <a:spcAft>
                          <a:spcPts val="0"/>
                        </a:spcAft>
                        <a:buFont typeface="Arial" panose="020B0604020202020204" pitchFamily="34" charset="0"/>
                        <a:buNone/>
                      </a:pPr>
                      <a:r>
                        <a:rPr lang="es-ES" sz="1100" dirty="0">
                          <a:effectLst/>
                          <a:latin typeface="Arial" panose="020B0604020202020204" pitchFamily="34" charset="0"/>
                          <a:cs typeface="Arial" panose="020B0604020202020204" pitchFamily="34" charset="0"/>
                        </a:rPr>
                        <a:t> </a:t>
                      </a:r>
                      <a:endParaRPr lang="es-EC" sz="1100" dirty="0">
                        <a:effectLst/>
                        <a:latin typeface="Arial" panose="020B0604020202020204" pitchFamily="34" charset="0"/>
                        <a:cs typeface="Arial" panose="020B0604020202020204" pitchFamily="34" charset="0"/>
                      </a:endParaRPr>
                    </a:p>
                    <a:p>
                      <a:pPr marL="228600" lvl="0" indent="-228600" algn="just">
                        <a:lnSpc>
                          <a:spcPct val="115000"/>
                        </a:lnSpc>
                        <a:spcAft>
                          <a:spcPts val="0"/>
                        </a:spcAft>
                        <a:buSzPts val="1000"/>
                        <a:buFont typeface="+mj-lt"/>
                        <a:buAutoNum type="arabicPeriod" startAt="8"/>
                      </a:pPr>
                      <a:r>
                        <a:rPr lang="es-ES" sz="1100" dirty="0">
                          <a:effectLst/>
                          <a:latin typeface="Arial" panose="020B0604020202020204" pitchFamily="34" charset="0"/>
                          <a:cs typeface="Arial" panose="020B0604020202020204" pitchFamily="34" charset="0"/>
                        </a:rPr>
                        <a:t>Deficiente sistema </a:t>
                      </a:r>
                      <a:r>
                        <a:rPr lang="es-ES" sz="1100" dirty="0" smtClean="0">
                          <a:effectLst/>
                          <a:latin typeface="Arial" panose="020B0604020202020204" pitchFamily="34" charset="0"/>
                          <a:cs typeface="Arial" panose="020B0604020202020204" pitchFamily="34" charset="0"/>
                        </a:rPr>
                        <a:t>contra </a:t>
                      </a:r>
                      <a:r>
                        <a:rPr lang="es-ES" sz="1100" dirty="0">
                          <a:effectLst/>
                          <a:latin typeface="Arial" panose="020B0604020202020204" pitchFamily="34" charset="0"/>
                          <a:cs typeface="Arial" panose="020B0604020202020204" pitchFamily="34" charset="0"/>
                        </a:rPr>
                        <a:t>incendios en el Puerto</a:t>
                      </a:r>
                      <a:endParaRPr lang="es-EC" sz="1100" dirty="0">
                        <a:effectLst/>
                        <a:latin typeface="Arial" panose="020B0604020202020204" pitchFamily="34" charset="0"/>
                        <a:cs typeface="Arial" panose="020B0604020202020204" pitchFamily="34" charset="0"/>
                      </a:endParaRPr>
                    </a:p>
                    <a:p>
                      <a:pPr marL="111125" algn="just">
                        <a:lnSpc>
                          <a:spcPct val="115000"/>
                        </a:lnSpc>
                        <a:spcAft>
                          <a:spcPts val="0"/>
                        </a:spcAft>
                      </a:pPr>
                      <a:r>
                        <a:rPr lang="es-ES" sz="1100" dirty="0">
                          <a:effectLst/>
                          <a:latin typeface="Arial" panose="020B0604020202020204" pitchFamily="34" charset="0"/>
                          <a:cs typeface="Arial" panose="020B0604020202020204" pitchFamily="34" charset="0"/>
                        </a:rPr>
                        <a:t> </a:t>
                      </a:r>
                      <a:endParaRPr lang="es-EC" sz="1100" dirty="0">
                        <a:effectLst/>
                        <a:latin typeface="Arial" panose="020B0604020202020204" pitchFamily="34" charset="0"/>
                        <a:ea typeface="Calibri"/>
                        <a:cs typeface="Arial" panose="020B0604020202020204" pitchFamily="34" charset="0"/>
                      </a:endParaRPr>
                    </a:p>
                  </a:txBody>
                  <a:tcPr marL="44110" marR="44110" marT="0" marB="0"/>
                </a:tc>
                <a:tc>
                  <a:txBody>
                    <a:bodyPr/>
                    <a:lstStyle/>
                    <a:p>
                      <a:pPr marL="228600" lvl="0" indent="-228600" algn="just">
                        <a:lnSpc>
                          <a:spcPct val="100000"/>
                        </a:lnSpc>
                        <a:spcAft>
                          <a:spcPts val="0"/>
                        </a:spcAft>
                        <a:buSzPts val="1000"/>
                        <a:buFont typeface="+mj-lt"/>
                        <a:buAutoNum type="arabicPeriod"/>
                      </a:pPr>
                      <a:r>
                        <a:rPr lang="es-ES" sz="1100" dirty="0">
                          <a:effectLst/>
                          <a:latin typeface="Arial" panose="020B0604020202020204" pitchFamily="34" charset="0"/>
                          <a:cs typeface="Arial" panose="020B0604020202020204" pitchFamily="34" charset="0"/>
                        </a:rPr>
                        <a:t>Mala administración de las instituciones públicas responsables de la seguridad del Puerto de Manta, lo que perjudica la posibilidad de enfrentamiento de contingencias de origen natural o antrópico.</a:t>
                      </a:r>
                      <a:endParaRPr lang="es-EC" sz="1100" dirty="0">
                        <a:effectLst/>
                        <a:latin typeface="Arial" panose="020B0604020202020204" pitchFamily="34" charset="0"/>
                        <a:cs typeface="Arial" panose="020B0604020202020204" pitchFamily="34" charset="0"/>
                      </a:endParaRPr>
                    </a:p>
                    <a:p>
                      <a:pPr marL="111125" indent="0" algn="just">
                        <a:lnSpc>
                          <a:spcPct val="100000"/>
                        </a:lnSpc>
                        <a:spcAft>
                          <a:spcPts val="0"/>
                        </a:spcAft>
                        <a:buFont typeface="Arial" panose="020B0604020202020204" pitchFamily="34" charset="0"/>
                        <a:buNone/>
                      </a:pPr>
                      <a:r>
                        <a:rPr lang="es-ES" sz="1100" dirty="0">
                          <a:effectLst/>
                          <a:latin typeface="Arial" panose="020B0604020202020204" pitchFamily="34" charset="0"/>
                          <a:cs typeface="Arial" panose="020B0604020202020204" pitchFamily="34" charset="0"/>
                        </a:rPr>
                        <a:t> </a:t>
                      </a:r>
                      <a:endParaRPr lang="es-EC" sz="1100" dirty="0">
                        <a:effectLst/>
                        <a:latin typeface="Arial" panose="020B0604020202020204" pitchFamily="34" charset="0"/>
                        <a:cs typeface="Arial" panose="020B0604020202020204" pitchFamily="34" charset="0"/>
                      </a:endParaRPr>
                    </a:p>
                    <a:p>
                      <a:pPr marL="228600" lvl="0" indent="-228600" algn="just">
                        <a:lnSpc>
                          <a:spcPct val="100000"/>
                        </a:lnSpc>
                        <a:spcAft>
                          <a:spcPts val="0"/>
                        </a:spcAft>
                        <a:buSzPts val="1000"/>
                        <a:buFont typeface="+mj-lt"/>
                        <a:buAutoNum type="arabicPeriod" startAt="2"/>
                      </a:pPr>
                      <a:r>
                        <a:rPr lang="es-ES" sz="1100" dirty="0">
                          <a:effectLst/>
                          <a:latin typeface="Arial" panose="020B0604020202020204" pitchFamily="34" charset="0"/>
                          <a:cs typeface="Arial" panose="020B0604020202020204" pitchFamily="34" charset="0"/>
                        </a:rPr>
                        <a:t>Ser descalificado por la Comunidad Portuaria Internacional, en aspectos de seguridad de puertos, dificultando el arribo de buques de carga y pasajeros; además dificultaría la realización de convenios de seguridad.  </a:t>
                      </a:r>
                      <a:endParaRPr lang="es-EC" sz="1100" dirty="0">
                        <a:effectLst/>
                        <a:latin typeface="Arial" panose="020B0604020202020204" pitchFamily="34" charset="0"/>
                        <a:cs typeface="Arial" panose="020B0604020202020204" pitchFamily="34" charset="0"/>
                      </a:endParaRPr>
                    </a:p>
                    <a:p>
                      <a:pPr marL="111125" indent="0" algn="just">
                        <a:lnSpc>
                          <a:spcPct val="100000"/>
                        </a:lnSpc>
                        <a:spcAft>
                          <a:spcPts val="0"/>
                        </a:spcAft>
                        <a:buFont typeface="Arial" panose="020B0604020202020204" pitchFamily="34" charset="0"/>
                        <a:buNone/>
                      </a:pPr>
                      <a:r>
                        <a:rPr lang="es-ES" sz="1100" dirty="0">
                          <a:effectLst/>
                          <a:latin typeface="Arial" panose="020B0604020202020204" pitchFamily="34" charset="0"/>
                          <a:cs typeface="Arial" panose="020B0604020202020204" pitchFamily="34" charset="0"/>
                        </a:rPr>
                        <a:t> </a:t>
                      </a:r>
                      <a:endParaRPr lang="es-EC" sz="1100" dirty="0">
                        <a:effectLst/>
                        <a:latin typeface="Arial" panose="020B0604020202020204" pitchFamily="34" charset="0"/>
                        <a:cs typeface="Arial" panose="020B0604020202020204" pitchFamily="34" charset="0"/>
                      </a:endParaRPr>
                    </a:p>
                    <a:p>
                      <a:pPr marL="228600" lvl="0" indent="-228600" algn="just">
                        <a:lnSpc>
                          <a:spcPct val="100000"/>
                        </a:lnSpc>
                        <a:spcAft>
                          <a:spcPts val="0"/>
                        </a:spcAft>
                        <a:buSzPts val="1000"/>
                        <a:buFont typeface="+mj-lt"/>
                        <a:buAutoNum type="arabicPeriod" startAt="3"/>
                      </a:pPr>
                      <a:r>
                        <a:rPr lang="es-ES" sz="1100" dirty="0">
                          <a:effectLst/>
                          <a:latin typeface="Arial" panose="020B0604020202020204" pitchFamily="34" charset="0"/>
                          <a:cs typeface="Arial" panose="020B0604020202020204" pitchFamily="34" charset="0"/>
                        </a:rPr>
                        <a:t>Crimen organizado transnacional.</a:t>
                      </a:r>
                      <a:endParaRPr lang="es-EC" sz="1100" dirty="0">
                        <a:effectLst/>
                        <a:latin typeface="Arial" panose="020B0604020202020204" pitchFamily="34" charset="0"/>
                        <a:cs typeface="Arial" panose="020B0604020202020204" pitchFamily="34" charset="0"/>
                      </a:endParaRPr>
                    </a:p>
                    <a:p>
                      <a:pPr marL="0" indent="0">
                        <a:lnSpc>
                          <a:spcPct val="100000"/>
                        </a:lnSpc>
                        <a:spcAft>
                          <a:spcPts val="0"/>
                        </a:spcAft>
                        <a:buFont typeface="Arial" panose="020B0604020202020204" pitchFamily="34" charset="0"/>
                        <a:buNone/>
                      </a:pPr>
                      <a:endParaRPr lang="es-ES" sz="1100" dirty="0" smtClean="0">
                        <a:effectLst/>
                        <a:latin typeface="Arial" panose="020B0604020202020204" pitchFamily="34" charset="0"/>
                        <a:cs typeface="Arial" panose="020B0604020202020204" pitchFamily="34" charset="0"/>
                      </a:endParaRPr>
                    </a:p>
                    <a:p>
                      <a:pPr marL="228600" indent="-228600">
                        <a:lnSpc>
                          <a:spcPct val="100000"/>
                        </a:lnSpc>
                        <a:spcAft>
                          <a:spcPts val="0"/>
                        </a:spcAft>
                        <a:buFont typeface="+mj-lt"/>
                        <a:buAutoNum type="arabicPeriod" startAt="4"/>
                      </a:pPr>
                      <a:r>
                        <a:rPr lang="es-ES" sz="1100" dirty="0" smtClean="0">
                          <a:effectLst/>
                          <a:latin typeface="Arial" panose="020B0604020202020204" pitchFamily="34" charset="0"/>
                          <a:cs typeface="Arial" panose="020B0604020202020204" pitchFamily="34" charset="0"/>
                        </a:rPr>
                        <a:t>Actividades </a:t>
                      </a:r>
                      <a:r>
                        <a:rPr lang="es-ES" sz="1100" dirty="0">
                          <a:effectLst/>
                          <a:latin typeface="Arial" panose="020B0604020202020204" pitchFamily="34" charset="0"/>
                          <a:cs typeface="Arial" panose="020B0604020202020204" pitchFamily="34" charset="0"/>
                        </a:rPr>
                        <a:t>de narcotráfico</a:t>
                      </a:r>
                      <a:r>
                        <a:rPr lang="es-ES" sz="1100" dirty="0" smtClean="0">
                          <a:effectLst/>
                          <a:latin typeface="Arial" panose="020B0604020202020204" pitchFamily="34" charset="0"/>
                          <a:cs typeface="Arial" panose="020B0604020202020204" pitchFamily="34" charset="0"/>
                        </a:rPr>
                        <a:t>.</a:t>
                      </a:r>
                      <a:r>
                        <a:rPr lang="es-ES" sz="1100" dirty="0">
                          <a:effectLst/>
                          <a:latin typeface="Arial" panose="020B0604020202020204" pitchFamily="34" charset="0"/>
                          <a:cs typeface="Arial" panose="020B0604020202020204" pitchFamily="34" charset="0"/>
                        </a:rPr>
                        <a:t> </a:t>
                      </a:r>
                      <a:endParaRPr lang="es-EC" sz="1100" dirty="0" smtClean="0">
                        <a:effectLst/>
                        <a:latin typeface="Arial" panose="020B0604020202020204" pitchFamily="34" charset="0"/>
                        <a:cs typeface="Arial" panose="020B0604020202020204" pitchFamily="34" charset="0"/>
                      </a:endParaRPr>
                    </a:p>
                    <a:p>
                      <a:pPr marL="0" lvl="0" indent="0" algn="just">
                        <a:lnSpc>
                          <a:spcPct val="100000"/>
                        </a:lnSpc>
                        <a:spcAft>
                          <a:spcPts val="0"/>
                        </a:spcAft>
                        <a:buSzPts val="1000"/>
                        <a:buFont typeface="Arial" panose="020B0604020202020204" pitchFamily="34" charset="0"/>
                        <a:buNone/>
                      </a:pPr>
                      <a:endParaRPr lang="es-ES" sz="1100" dirty="0" smtClean="0">
                        <a:effectLst/>
                        <a:latin typeface="Arial" panose="020B0604020202020204" pitchFamily="34" charset="0"/>
                        <a:cs typeface="Arial" panose="020B0604020202020204" pitchFamily="34" charset="0"/>
                      </a:endParaRPr>
                    </a:p>
                    <a:p>
                      <a:pPr marL="228600" lvl="0" indent="-228600" algn="just">
                        <a:lnSpc>
                          <a:spcPct val="100000"/>
                        </a:lnSpc>
                        <a:spcAft>
                          <a:spcPts val="0"/>
                        </a:spcAft>
                        <a:buSzPts val="1000"/>
                        <a:buFont typeface="+mj-lt"/>
                        <a:buAutoNum type="arabicPeriod" startAt="5"/>
                      </a:pPr>
                      <a:r>
                        <a:rPr lang="es-ES" sz="1100" dirty="0" smtClean="0">
                          <a:effectLst/>
                          <a:latin typeface="Arial" panose="020B0604020202020204" pitchFamily="34" charset="0"/>
                          <a:cs typeface="Arial" panose="020B0604020202020204" pitchFamily="34" charset="0"/>
                        </a:rPr>
                        <a:t>Tráfico de armas.</a:t>
                      </a:r>
                    </a:p>
                    <a:p>
                      <a:pPr marL="0" lvl="0" indent="0" algn="just">
                        <a:lnSpc>
                          <a:spcPct val="100000"/>
                        </a:lnSpc>
                        <a:spcAft>
                          <a:spcPts val="0"/>
                        </a:spcAft>
                        <a:buSzPts val="1000"/>
                        <a:buFont typeface="Arial" panose="020B0604020202020204" pitchFamily="34" charset="0"/>
                        <a:buNone/>
                      </a:pPr>
                      <a:r>
                        <a:rPr lang="es-ES" sz="1100" dirty="0">
                          <a:effectLst/>
                          <a:latin typeface="Arial" panose="020B0604020202020204" pitchFamily="34" charset="0"/>
                          <a:cs typeface="Arial" panose="020B0604020202020204" pitchFamily="34" charset="0"/>
                        </a:rPr>
                        <a:t> </a:t>
                      </a:r>
                      <a:endParaRPr lang="es-EC" sz="1100" dirty="0">
                        <a:effectLst/>
                        <a:latin typeface="Arial" panose="020B0604020202020204" pitchFamily="34" charset="0"/>
                        <a:cs typeface="Arial" panose="020B0604020202020204" pitchFamily="34" charset="0"/>
                      </a:endParaRPr>
                    </a:p>
                    <a:p>
                      <a:pPr marL="228600" lvl="0" indent="-228600" algn="just">
                        <a:lnSpc>
                          <a:spcPct val="100000"/>
                        </a:lnSpc>
                        <a:spcAft>
                          <a:spcPts val="0"/>
                        </a:spcAft>
                        <a:buSzPts val="1000"/>
                        <a:buFont typeface="+mj-lt"/>
                        <a:buAutoNum type="arabicPeriod" startAt="6"/>
                      </a:pPr>
                      <a:r>
                        <a:rPr lang="es-ES" sz="1100" dirty="0">
                          <a:effectLst/>
                          <a:latin typeface="Arial" panose="020B0604020202020204" pitchFamily="34" charset="0"/>
                          <a:cs typeface="Arial" panose="020B0604020202020204" pitchFamily="34" charset="0"/>
                        </a:rPr>
                        <a:t>Delincuencia común.</a:t>
                      </a:r>
                      <a:endParaRPr lang="es-EC" sz="1100" dirty="0">
                        <a:effectLst/>
                        <a:latin typeface="Arial" panose="020B0604020202020204" pitchFamily="34" charset="0"/>
                        <a:cs typeface="Arial" panose="020B0604020202020204" pitchFamily="34" charset="0"/>
                      </a:endParaRPr>
                    </a:p>
                    <a:p>
                      <a:pPr marL="111125" indent="0" algn="just">
                        <a:lnSpc>
                          <a:spcPct val="100000"/>
                        </a:lnSpc>
                        <a:spcAft>
                          <a:spcPts val="0"/>
                        </a:spcAft>
                        <a:buFont typeface="Arial" panose="020B0604020202020204" pitchFamily="34" charset="0"/>
                        <a:buNone/>
                      </a:pPr>
                      <a:r>
                        <a:rPr lang="es-ES" sz="1100" dirty="0">
                          <a:effectLst/>
                          <a:latin typeface="Arial" panose="020B0604020202020204" pitchFamily="34" charset="0"/>
                          <a:cs typeface="Arial" panose="020B0604020202020204" pitchFamily="34" charset="0"/>
                        </a:rPr>
                        <a:t> </a:t>
                      </a:r>
                      <a:endParaRPr lang="es-EC" sz="1100" dirty="0">
                        <a:effectLst/>
                        <a:latin typeface="Arial" panose="020B0604020202020204" pitchFamily="34" charset="0"/>
                        <a:cs typeface="Arial" panose="020B0604020202020204" pitchFamily="34" charset="0"/>
                      </a:endParaRPr>
                    </a:p>
                    <a:p>
                      <a:pPr marL="228600" lvl="0" indent="-228600" algn="just">
                        <a:lnSpc>
                          <a:spcPct val="100000"/>
                        </a:lnSpc>
                        <a:spcAft>
                          <a:spcPts val="0"/>
                        </a:spcAft>
                        <a:buSzPts val="1000"/>
                        <a:buFont typeface="+mj-lt"/>
                        <a:buAutoNum type="arabicPeriod" startAt="7"/>
                      </a:pPr>
                      <a:r>
                        <a:rPr lang="es-ES" sz="1100" dirty="0">
                          <a:effectLst/>
                          <a:latin typeface="Arial" panose="020B0604020202020204" pitchFamily="34" charset="0"/>
                          <a:cs typeface="Arial" panose="020B0604020202020204" pitchFamily="34" charset="0"/>
                        </a:rPr>
                        <a:t>Bandas Criminales.</a:t>
                      </a:r>
                      <a:endParaRPr lang="es-EC" sz="1100" dirty="0">
                        <a:effectLst/>
                        <a:latin typeface="Arial" panose="020B0604020202020204" pitchFamily="34" charset="0"/>
                        <a:cs typeface="Arial" panose="020B0604020202020204" pitchFamily="34" charset="0"/>
                      </a:endParaRPr>
                    </a:p>
                    <a:p>
                      <a:pPr marL="111125" indent="0" algn="just">
                        <a:lnSpc>
                          <a:spcPct val="100000"/>
                        </a:lnSpc>
                        <a:spcAft>
                          <a:spcPts val="0"/>
                        </a:spcAft>
                        <a:buFont typeface="Arial" panose="020B0604020202020204" pitchFamily="34" charset="0"/>
                        <a:buNone/>
                      </a:pPr>
                      <a:r>
                        <a:rPr lang="es-ES" sz="1100" dirty="0">
                          <a:effectLst/>
                          <a:latin typeface="Arial" panose="020B0604020202020204" pitchFamily="34" charset="0"/>
                          <a:cs typeface="Arial" panose="020B0604020202020204" pitchFamily="34" charset="0"/>
                        </a:rPr>
                        <a:t> </a:t>
                      </a:r>
                      <a:endParaRPr lang="es-EC" sz="1100" dirty="0">
                        <a:effectLst/>
                        <a:latin typeface="Arial" panose="020B0604020202020204" pitchFamily="34" charset="0"/>
                        <a:cs typeface="Arial" panose="020B0604020202020204" pitchFamily="34" charset="0"/>
                      </a:endParaRPr>
                    </a:p>
                    <a:p>
                      <a:pPr marL="228600" lvl="0" indent="-228600" algn="just">
                        <a:lnSpc>
                          <a:spcPct val="100000"/>
                        </a:lnSpc>
                        <a:spcAft>
                          <a:spcPts val="0"/>
                        </a:spcAft>
                        <a:buSzPts val="1000"/>
                        <a:buFont typeface="+mj-lt"/>
                        <a:buAutoNum type="arabicPeriod" startAt="8"/>
                      </a:pPr>
                      <a:r>
                        <a:rPr lang="es-ES" sz="1100" dirty="0">
                          <a:effectLst/>
                          <a:latin typeface="Arial" panose="020B0604020202020204" pitchFamily="34" charset="0"/>
                          <a:cs typeface="Arial" panose="020B0604020202020204" pitchFamily="34" charset="0"/>
                        </a:rPr>
                        <a:t>Cyber amenazas.</a:t>
                      </a:r>
                      <a:endParaRPr lang="es-EC" sz="1100" dirty="0">
                        <a:effectLst/>
                        <a:latin typeface="Arial" panose="020B0604020202020204" pitchFamily="34" charset="0"/>
                        <a:ea typeface="Calibri"/>
                        <a:cs typeface="Arial" panose="020B0604020202020204" pitchFamily="34" charset="0"/>
                      </a:endParaRPr>
                    </a:p>
                  </a:txBody>
                  <a:tcPr marL="44110" marR="44110" marT="0" marB="0"/>
                </a:tc>
              </a:tr>
            </a:tbl>
          </a:graphicData>
        </a:graphic>
      </p:graphicFrame>
    </p:spTree>
    <p:extLst>
      <p:ext uri="{BB962C8B-B14F-4D97-AF65-F5344CB8AC3E}">
        <p14:creationId xmlns:p14="http://schemas.microsoft.com/office/powerpoint/2010/main" val="1416868381"/>
      </p:ext>
    </p:extLst>
  </p:cSld>
  <p:clrMapOvr>
    <a:masterClrMapping/>
  </p:clrMapOvr>
  <p:transition spd="slow">
    <p:pull dir="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13 Rectángulo"/>
          <p:cNvSpPr/>
          <p:nvPr/>
        </p:nvSpPr>
        <p:spPr>
          <a:xfrm>
            <a:off x="714348" y="1052736"/>
            <a:ext cx="142876" cy="2331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5" name="14 Rectángulo"/>
          <p:cNvSpPr/>
          <p:nvPr/>
        </p:nvSpPr>
        <p:spPr>
          <a:xfrm>
            <a:off x="5580112" y="1124744"/>
            <a:ext cx="214314" cy="2143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15 Rectángulo"/>
          <p:cNvSpPr/>
          <p:nvPr/>
        </p:nvSpPr>
        <p:spPr>
          <a:xfrm>
            <a:off x="3929058" y="3000372"/>
            <a:ext cx="214314" cy="2143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16 Rectángulo"/>
          <p:cNvSpPr/>
          <p:nvPr/>
        </p:nvSpPr>
        <p:spPr>
          <a:xfrm>
            <a:off x="714348" y="4572008"/>
            <a:ext cx="329260" cy="2143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 name="17 Rectángulo"/>
          <p:cNvSpPr/>
          <p:nvPr/>
        </p:nvSpPr>
        <p:spPr>
          <a:xfrm>
            <a:off x="5652120" y="4581128"/>
            <a:ext cx="216024" cy="285752"/>
          </a:xfrm>
          <a:prstGeom prst="rect">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20482" name="Imagen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1700808"/>
            <a:ext cx="6388312" cy="4936502"/>
          </a:xfrm>
          <a:prstGeom prst="rect">
            <a:avLst/>
          </a:prstGeom>
          <a:noFill/>
          <a:ln w="635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9" name="8 Rectángulo"/>
          <p:cNvSpPr/>
          <p:nvPr/>
        </p:nvSpPr>
        <p:spPr>
          <a:xfrm>
            <a:off x="2483769" y="620688"/>
            <a:ext cx="4608512" cy="461665"/>
          </a:xfrm>
          <a:prstGeom prst="rect">
            <a:avLst/>
          </a:prstGeom>
        </p:spPr>
        <p:txBody>
          <a:bodyPr wrap="square">
            <a:spAutoFit/>
          </a:bodyPr>
          <a:lstStyle/>
          <a:p>
            <a:pPr algn="ctr"/>
            <a:r>
              <a:rPr lang="es-ES" sz="2400" b="1" dirty="0" smtClean="0">
                <a:solidFill>
                  <a:schemeClr val="tx2"/>
                </a:solidFill>
                <a:latin typeface="Arial" panose="020B0604020202020204" pitchFamily="34" charset="0"/>
                <a:cs typeface="Arial" panose="020B0604020202020204" pitchFamily="34" charset="0"/>
              </a:rPr>
              <a:t>CONFRONTACIÓN DEL FODA</a:t>
            </a:r>
            <a:endParaRPr lang="es-EC" sz="2400" b="1" dirty="0" smtClean="0">
              <a:solidFill>
                <a:schemeClr val="tx2"/>
              </a:solidFill>
              <a:latin typeface="Arial" panose="020B0604020202020204" pitchFamily="34" charset="0"/>
              <a:cs typeface="Arial" panose="020B0604020202020204" pitchFamily="34" charset="0"/>
            </a:endParaRPr>
          </a:p>
        </p:txBody>
      </p:sp>
      <p:sp>
        <p:nvSpPr>
          <p:cNvPr id="2" name="1 Rectángulo"/>
          <p:cNvSpPr/>
          <p:nvPr/>
        </p:nvSpPr>
        <p:spPr>
          <a:xfrm>
            <a:off x="878978" y="1310794"/>
            <a:ext cx="4557118" cy="338554"/>
          </a:xfrm>
          <a:prstGeom prst="rect">
            <a:avLst/>
          </a:prstGeom>
        </p:spPr>
        <p:txBody>
          <a:bodyPr wrap="square">
            <a:spAutoFit/>
          </a:bodyPr>
          <a:lstStyle/>
          <a:p>
            <a:r>
              <a:rPr lang="es-ES" sz="1600" b="1" dirty="0">
                <a:latin typeface="Arial" panose="020B0604020202020204" pitchFamily="34" charset="0"/>
                <a:cs typeface="Arial" panose="020B0604020202020204" pitchFamily="34" charset="0"/>
              </a:rPr>
              <a:t>Matriz de impacto de Estrategias Ofensivas</a:t>
            </a:r>
            <a:endParaRPr lang="es-EC"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08199727"/>
      </p:ext>
    </p:extLst>
  </p:cSld>
  <p:clrMapOvr>
    <a:masterClrMapping/>
  </p:clrMapOvr>
  <p:transition spd="slow">
    <p:pull dir="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13 Rectángulo"/>
          <p:cNvSpPr/>
          <p:nvPr/>
        </p:nvSpPr>
        <p:spPr>
          <a:xfrm>
            <a:off x="714348" y="1052736"/>
            <a:ext cx="142876" cy="2331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5" name="14 Rectángulo"/>
          <p:cNvSpPr/>
          <p:nvPr/>
        </p:nvSpPr>
        <p:spPr>
          <a:xfrm>
            <a:off x="5580112" y="1124744"/>
            <a:ext cx="214314" cy="2143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15 Rectángulo"/>
          <p:cNvSpPr/>
          <p:nvPr/>
        </p:nvSpPr>
        <p:spPr>
          <a:xfrm>
            <a:off x="3929058" y="3000372"/>
            <a:ext cx="214314" cy="2143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16 Rectángulo"/>
          <p:cNvSpPr/>
          <p:nvPr/>
        </p:nvSpPr>
        <p:spPr>
          <a:xfrm>
            <a:off x="714348" y="4572008"/>
            <a:ext cx="329260" cy="2143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 name="17 Rectángulo"/>
          <p:cNvSpPr/>
          <p:nvPr/>
        </p:nvSpPr>
        <p:spPr>
          <a:xfrm>
            <a:off x="5652120" y="4581128"/>
            <a:ext cx="216024" cy="285752"/>
          </a:xfrm>
          <a:prstGeom prst="rect">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1 Rectángulo"/>
          <p:cNvSpPr/>
          <p:nvPr/>
        </p:nvSpPr>
        <p:spPr>
          <a:xfrm>
            <a:off x="1143281" y="762497"/>
            <a:ext cx="4557118" cy="338554"/>
          </a:xfrm>
          <a:prstGeom prst="rect">
            <a:avLst/>
          </a:prstGeom>
        </p:spPr>
        <p:txBody>
          <a:bodyPr wrap="square">
            <a:spAutoFit/>
          </a:bodyPr>
          <a:lstStyle/>
          <a:p>
            <a:r>
              <a:rPr lang="es-ES" sz="1600" b="1" dirty="0">
                <a:latin typeface="Arial" panose="020B0604020202020204" pitchFamily="34" charset="0"/>
                <a:cs typeface="Arial" panose="020B0604020202020204" pitchFamily="34" charset="0"/>
              </a:rPr>
              <a:t>Matriz de impacto de Estrategias </a:t>
            </a:r>
            <a:r>
              <a:rPr lang="es-ES" sz="1600" b="1" dirty="0" smtClean="0">
                <a:latin typeface="Arial" panose="020B0604020202020204" pitchFamily="34" charset="0"/>
                <a:cs typeface="Arial" panose="020B0604020202020204" pitchFamily="34" charset="0"/>
              </a:rPr>
              <a:t>Defensivas</a:t>
            </a:r>
            <a:endParaRPr lang="es-EC" sz="1600" dirty="0">
              <a:latin typeface="Arial" panose="020B0604020202020204" pitchFamily="34" charset="0"/>
              <a:cs typeface="Arial" panose="020B0604020202020204" pitchFamily="34" charset="0"/>
            </a:endParaRPr>
          </a:p>
        </p:txBody>
      </p:sp>
      <p:pic>
        <p:nvPicPr>
          <p:cNvPr id="21506" name="Imagen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6377" y="1124744"/>
            <a:ext cx="7246023" cy="5290041"/>
          </a:xfrm>
          <a:prstGeom prst="rect">
            <a:avLst/>
          </a:prstGeom>
          <a:noFill/>
          <a:ln w="635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1838663"/>
      </p:ext>
    </p:extLst>
  </p:cSld>
  <p:clrMapOvr>
    <a:masterClrMapping/>
  </p:clrMapOvr>
  <p:transition spd="slow">
    <p:pull dir="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13 Rectángulo"/>
          <p:cNvSpPr/>
          <p:nvPr/>
        </p:nvSpPr>
        <p:spPr>
          <a:xfrm>
            <a:off x="714348" y="1052736"/>
            <a:ext cx="142876" cy="2331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5" name="14 Rectángulo"/>
          <p:cNvSpPr/>
          <p:nvPr/>
        </p:nvSpPr>
        <p:spPr>
          <a:xfrm>
            <a:off x="5580112" y="1124744"/>
            <a:ext cx="214314" cy="2143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6" name="15 Rectángulo"/>
          <p:cNvSpPr/>
          <p:nvPr/>
        </p:nvSpPr>
        <p:spPr>
          <a:xfrm>
            <a:off x="3929058" y="3000372"/>
            <a:ext cx="214314" cy="2143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7" name="16 Rectángulo"/>
          <p:cNvSpPr/>
          <p:nvPr/>
        </p:nvSpPr>
        <p:spPr>
          <a:xfrm>
            <a:off x="714348" y="4572008"/>
            <a:ext cx="329260" cy="2143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8" name="17 Rectángulo"/>
          <p:cNvSpPr/>
          <p:nvPr/>
        </p:nvSpPr>
        <p:spPr>
          <a:xfrm>
            <a:off x="5652120" y="4581128"/>
            <a:ext cx="216024" cy="285752"/>
          </a:xfrm>
          <a:prstGeom prst="rect">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3" name="2 Rectángulo"/>
          <p:cNvSpPr/>
          <p:nvPr/>
        </p:nvSpPr>
        <p:spPr>
          <a:xfrm>
            <a:off x="179513" y="692696"/>
            <a:ext cx="3528392" cy="646331"/>
          </a:xfrm>
          <a:prstGeom prst="rect">
            <a:avLst/>
          </a:prstGeom>
        </p:spPr>
        <p:txBody>
          <a:bodyPr wrap="square">
            <a:spAutoFit/>
          </a:bodyPr>
          <a:lstStyle/>
          <a:p>
            <a:pPr algn="just"/>
            <a:r>
              <a:rPr lang="es-ES" sz="1200" b="1" dirty="0">
                <a:latin typeface="Arial" panose="020B0604020202020204" pitchFamily="34" charset="0"/>
                <a:cs typeface="Arial" panose="020B0604020202020204" pitchFamily="34" charset="0"/>
              </a:rPr>
              <a:t>PREGUNTA </a:t>
            </a:r>
            <a:r>
              <a:rPr lang="es-ES" sz="1200" b="1" dirty="0" smtClean="0">
                <a:latin typeface="Arial" panose="020B0604020202020204" pitchFamily="34" charset="0"/>
                <a:cs typeface="Arial" panose="020B0604020202020204" pitchFamily="34" charset="0"/>
              </a:rPr>
              <a:t>3. </a:t>
            </a:r>
            <a:r>
              <a:rPr lang="es-ES" sz="1200" b="1" dirty="0">
                <a:latin typeface="Arial" panose="020B0604020202020204" pitchFamily="34" charset="0"/>
                <a:cs typeface="Arial" panose="020B0604020202020204" pitchFamily="34" charset="0"/>
              </a:rPr>
              <a:t>¿Los controles de seguridad en las instalaciones del Puerto de Manta son adecuados y lo conocen los usuarios?</a:t>
            </a:r>
            <a:endParaRPr lang="es-EC" sz="1200" dirty="0">
              <a:latin typeface="Arial" panose="020B0604020202020204" pitchFamily="34" charset="0"/>
              <a:cs typeface="Arial" panose="020B0604020202020204" pitchFamily="34" charset="0"/>
            </a:endParaRPr>
          </a:p>
        </p:txBody>
      </p:sp>
      <p:pic>
        <p:nvPicPr>
          <p:cNvPr id="2050" name="Gráfico 1"/>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1477563"/>
            <a:ext cx="2808312" cy="1879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8 Rectángulo"/>
          <p:cNvSpPr/>
          <p:nvPr/>
        </p:nvSpPr>
        <p:spPr>
          <a:xfrm>
            <a:off x="179514" y="3501008"/>
            <a:ext cx="3856702" cy="3231654"/>
          </a:xfrm>
          <a:prstGeom prst="rect">
            <a:avLst/>
          </a:prstGeom>
        </p:spPr>
        <p:txBody>
          <a:bodyPr wrap="square">
            <a:spAutoFit/>
          </a:bodyPr>
          <a:lstStyle/>
          <a:p>
            <a:pPr algn="just"/>
            <a:r>
              <a:rPr lang="es-ES" sz="1200" b="1" dirty="0" smtClean="0">
                <a:latin typeface="Arial" panose="020B0604020202020204" pitchFamily="34" charset="0"/>
                <a:cs typeface="Arial" panose="020B0604020202020204" pitchFamily="34" charset="0"/>
              </a:rPr>
              <a:t>Análisis:</a:t>
            </a:r>
            <a:endParaRPr lang="es-EC" sz="1200" dirty="0" smtClean="0">
              <a:latin typeface="Arial" panose="020B0604020202020204" pitchFamily="34" charset="0"/>
              <a:cs typeface="Arial" panose="020B0604020202020204" pitchFamily="34" charset="0"/>
            </a:endParaRPr>
          </a:p>
          <a:p>
            <a:pPr algn="just"/>
            <a:r>
              <a:rPr lang="es-ES" sz="1200" dirty="0" smtClean="0">
                <a:latin typeface="Arial" panose="020B0604020202020204" pitchFamily="34" charset="0"/>
                <a:cs typeface="Arial" panose="020B0604020202020204" pitchFamily="34" charset="0"/>
              </a:rPr>
              <a:t> </a:t>
            </a:r>
            <a:endParaRPr lang="es-EC" sz="1200" dirty="0" smtClean="0">
              <a:latin typeface="Arial" panose="020B0604020202020204" pitchFamily="34" charset="0"/>
              <a:cs typeface="Arial" panose="020B0604020202020204" pitchFamily="34" charset="0"/>
            </a:endParaRPr>
          </a:p>
          <a:p>
            <a:pPr algn="just"/>
            <a:r>
              <a:rPr lang="es-ES" sz="1200" dirty="0" smtClean="0">
                <a:latin typeface="Arial" panose="020B0604020202020204" pitchFamily="34" charset="0"/>
                <a:cs typeface="Arial" panose="020B0604020202020204" pitchFamily="34" charset="0"/>
              </a:rPr>
              <a:t>Como se aprecia en el gráfico estadístico, el 42% de la población encuestada está de acuerdo y muy de acuerdo el 5%, correspondiendo a 114 personas; sin embargo un 24% se cataloga  como indiferente, el 22% está en desacuerdo y el 7% muy en desacuerdo</a:t>
            </a:r>
            <a:endParaRPr lang="es-EC" sz="1200" dirty="0" smtClean="0">
              <a:latin typeface="Arial" panose="020B0604020202020204" pitchFamily="34" charset="0"/>
              <a:cs typeface="Arial" panose="020B0604020202020204" pitchFamily="34" charset="0"/>
            </a:endParaRPr>
          </a:p>
          <a:p>
            <a:pPr algn="just"/>
            <a:r>
              <a:rPr lang="es-ES" sz="1200" b="1" dirty="0" smtClean="0">
                <a:latin typeface="Arial" panose="020B0604020202020204" pitchFamily="34" charset="0"/>
                <a:cs typeface="Arial" panose="020B0604020202020204" pitchFamily="34" charset="0"/>
              </a:rPr>
              <a:t> </a:t>
            </a:r>
            <a:endParaRPr lang="es-EC" sz="1200" dirty="0" smtClean="0">
              <a:latin typeface="Arial" panose="020B0604020202020204" pitchFamily="34" charset="0"/>
              <a:cs typeface="Arial" panose="020B0604020202020204" pitchFamily="34" charset="0"/>
            </a:endParaRPr>
          </a:p>
          <a:p>
            <a:pPr algn="just"/>
            <a:r>
              <a:rPr lang="es-ES" sz="1200" b="1" dirty="0" smtClean="0">
                <a:latin typeface="Arial" panose="020B0604020202020204" pitchFamily="34" charset="0"/>
                <a:cs typeface="Arial" panose="020B0604020202020204" pitchFamily="34" charset="0"/>
              </a:rPr>
              <a:t>Interpretación:</a:t>
            </a:r>
            <a:endParaRPr lang="es-EC" sz="1200" dirty="0" smtClean="0">
              <a:latin typeface="Arial" panose="020B0604020202020204" pitchFamily="34" charset="0"/>
              <a:cs typeface="Arial" panose="020B0604020202020204" pitchFamily="34" charset="0"/>
            </a:endParaRPr>
          </a:p>
          <a:p>
            <a:pPr algn="just"/>
            <a:r>
              <a:rPr lang="es-ES" sz="1200" dirty="0" smtClean="0">
                <a:latin typeface="Arial" panose="020B0604020202020204" pitchFamily="34" charset="0"/>
                <a:cs typeface="Arial" panose="020B0604020202020204" pitchFamily="34" charset="0"/>
              </a:rPr>
              <a:t> </a:t>
            </a:r>
            <a:endParaRPr lang="es-EC" sz="1200" dirty="0" smtClean="0">
              <a:latin typeface="Arial" panose="020B0604020202020204" pitchFamily="34" charset="0"/>
              <a:cs typeface="Arial" panose="020B0604020202020204" pitchFamily="34" charset="0"/>
            </a:endParaRPr>
          </a:p>
          <a:p>
            <a:pPr algn="just"/>
            <a:r>
              <a:rPr lang="es-ES" sz="1200" dirty="0" smtClean="0">
                <a:latin typeface="Arial" panose="020B0604020202020204" pitchFamily="34" charset="0"/>
                <a:cs typeface="Arial" panose="020B0604020202020204" pitchFamily="34" charset="0"/>
              </a:rPr>
              <a:t>De acuerdo a los datos estadísticos obtenidos, se puede determinar que más del 50% de las personas encuestadas no tienen conocimiento o han percibido que la seguridad es deficiente en las instalaciones del Puerto de Manta, ya que el personal asignado a esta tarea es insuficiente y no es supervisado regularmente.   </a:t>
            </a:r>
            <a:endParaRPr lang="es-EC" sz="1500" dirty="0">
              <a:latin typeface="Arial" panose="020B0604020202020204" pitchFamily="34" charset="0"/>
              <a:cs typeface="Arial" panose="020B0604020202020204" pitchFamily="34" charset="0"/>
            </a:endParaRPr>
          </a:p>
        </p:txBody>
      </p:sp>
      <p:sp>
        <p:nvSpPr>
          <p:cNvPr id="10" name="1 Título"/>
          <p:cNvSpPr>
            <a:spLocks noGrp="1"/>
          </p:cNvSpPr>
          <p:nvPr>
            <p:ph type="title"/>
          </p:nvPr>
        </p:nvSpPr>
        <p:spPr>
          <a:xfrm>
            <a:off x="429169" y="116632"/>
            <a:ext cx="8058004" cy="432048"/>
          </a:xfrm>
        </p:spPr>
        <p:txBody>
          <a:bodyPr>
            <a:normAutofit/>
          </a:bodyPr>
          <a:lstStyle/>
          <a:p>
            <a:pPr algn="ctr" eaLnBrk="1" fontAlgn="auto" hangingPunct="1">
              <a:spcAft>
                <a:spcPts val="0"/>
              </a:spcAft>
              <a:defRPr/>
            </a:pPr>
            <a:r>
              <a:rPr lang="es-EC" sz="2000" b="1" dirty="0" smtClean="0">
                <a:latin typeface="Arial" pitchFamily="34" charset="0"/>
                <a:cs typeface="Arial" pitchFamily="34" charset="0"/>
              </a:rPr>
              <a:t>ANÁLISIS E INTERPRETACIÓN DE ENCUENTAS</a:t>
            </a:r>
            <a:endParaRPr lang="en-US" sz="2000" dirty="0">
              <a:latin typeface="Arial" pitchFamily="34" charset="0"/>
              <a:cs typeface="Arial" pitchFamily="34" charset="0"/>
            </a:endParaRPr>
          </a:p>
        </p:txBody>
      </p:sp>
      <p:pic>
        <p:nvPicPr>
          <p:cNvPr id="11" name="Gráfico 1"/>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9992" y="1705558"/>
            <a:ext cx="3672408" cy="1401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11 Rectángulo"/>
          <p:cNvSpPr/>
          <p:nvPr/>
        </p:nvSpPr>
        <p:spPr>
          <a:xfrm>
            <a:off x="4318801" y="757652"/>
            <a:ext cx="4213639" cy="830997"/>
          </a:xfrm>
          <a:prstGeom prst="rect">
            <a:avLst/>
          </a:prstGeom>
        </p:spPr>
        <p:txBody>
          <a:bodyPr wrap="square">
            <a:spAutoFit/>
          </a:bodyPr>
          <a:lstStyle/>
          <a:p>
            <a:pPr algn="just"/>
            <a:r>
              <a:rPr lang="es-ES" sz="1200" b="1" dirty="0">
                <a:latin typeface="Arial" panose="020B0604020202020204" pitchFamily="34" charset="0"/>
                <a:cs typeface="Arial" panose="020B0604020202020204" pitchFamily="34" charset="0"/>
              </a:rPr>
              <a:t>PREGUTA 6. Los desastres naturales ocasionan pérdidas humanas y materiales; ¿La población del Puerto de Manta está preparada ante un posible tsunami, sismo, maremoto, etc.?</a:t>
            </a:r>
            <a:endParaRPr lang="es-EC" sz="1200" dirty="0">
              <a:latin typeface="Arial" panose="020B0604020202020204" pitchFamily="34" charset="0"/>
              <a:cs typeface="Arial" panose="020B0604020202020204" pitchFamily="34" charset="0"/>
            </a:endParaRPr>
          </a:p>
        </p:txBody>
      </p:sp>
      <p:sp>
        <p:nvSpPr>
          <p:cNvPr id="19" name="18 Rectángulo"/>
          <p:cNvSpPr/>
          <p:nvPr/>
        </p:nvSpPr>
        <p:spPr>
          <a:xfrm>
            <a:off x="4211960" y="3212976"/>
            <a:ext cx="4501671" cy="3416320"/>
          </a:xfrm>
          <a:prstGeom prst="rect">
            <a:avLst/>
          </a:prstGeom>
        </p:spPr>
        <p:txBody>
          <a:bodyPr wrap="square">
            <a:spAutoFit/>
          </a:bodyPr>
          <a:lstStyle/>
          <a:p>
            <a:pPr algn="just"/>
            <a:r>
              <a:rPr lang="es-ES" sz="1200" b="1" dirty="0">
                <a:latin typeface="Arial" panose="020B0604020202020204" pitchFamily="34" charset="0"/>
                <a:cs typeface="Arial" panose="020B0604020202020204" pitchFamily="34" charset="0"/>
              </a:rPr>
              <a:t>Análisis:</a:t>
            </a:r>
            <a:endParaRPr lang="es-EC" sz="1200" dirty="0">
              <a:latin typeface="Arial" panose="020B0604020202020204" pitchFamily="34" charset="0"/>
              <a:cs typeface="Arial" panose="020B0604020202020204" pitchFamily="34" charset="0"/>
            </a:endParaRPr>
          </a:p>
          <a:p>
            <a:pPr algn="just"/>
            <a:r>
              <a:rPr lang="es-ES" sz="1200" dirty="0">
                <a:latin typeface="Arial" panose="020B0604020202020204" pitchFamily="34" charset="0"/>
                <a:cs typeface="Arial" panose="020B0604020202020204" pitchFamily="34" charset="0"/>
              </a:rPr>
              <a:t> </a:t>
            </a:r>
            <a:endParaRPr lang="es-EC" sz="1200" dirty="0">
              <a:latin typeface="Arial" panose="020B0604020202020204" pitchFamily="34" charset="0"/>
              <a:cs typeface="Arial" panose="020B0604020202020204" pitchFamily="34" charset="0"/>
            </a:endParaRPr>
          </a:p>
          <a:p>
            <a:pPr algn="just"/>
            <a:r>
              <a:rPr lang="es-ES" sz="1200" dirty="0">
                <a:latin typeface="Arial" panose="020B0604020202020204" pitchFamily="34" charset="0"/>
                <a:cs typeface="Arial" panose="020B0604020202020204" pitchFamily="34" charset="0"/>
              </a:rPr>
              <a:t>Según los datos reflejados en las </a:t>
            </a:r>
            <a:r>
              <a:rPr lang="es-ES" sz="1200" dirty="0" smtClean="0">
                <a:latin typeface="Arial" panose="020B0604020202020204" pitchFamily="34" charset="0"/>
                <a:cs typeface="Arial" panose="020B0604020202020204" pitchFamily="34" charset="0"/>
              </a:rPr>
              <a:t>encuestas </a:t>
            </a:r>
            <a:r>
              <a:rPr lang="es-ES" sz="1200" dirty="0">
                <a:latin typeface="Arial" panose="020B0604020202020204" pitchFamily="34" charset="0"/>
                <a:cs typeface="Arial" panose="020B0604020202020204" pitchFamily="34" charset="0"/>
              </a:rPr>
              <a:t>realizadas a la población del Puerto de Manta, se observa que el 22% está de acuerdo y muy de acuerdo un 3%, </a:t>
            </a:r>
            <a:r>
              <a:rPr lang="es-ES" sz="1200" dirty="0" smtClean="0">
                <a:latin typeface="Arial" panose="020B0604020202020204" pitchFamily="34" charset="0"/>
                <a:cs typeface="Arial" panose="020B0604020202020204" pitchFamily="34" charset="0"/>
              </a:rPr>
              <a:t>correspondiendo </a:t>
            </a:r>
            <a:r>
              <a:rPr lang="es-ES" sz="1200" dirty="0">
                <a:latin typeface="Arial" panose="020B0604020202020204" pitchFamily="34" charset="0"/>
                <a:cs typeface="Arial" panose="020B0604020202020204" pitchFamily="34" charset="0"/>
              </a:rPr>
              <a:t>a 60 personas encuestadas; sin embargo, se pone de manifiesto que un porcentaje considerable de 121 personas opinan lo contrario (36% en desacuerdo y 14% muy en desacuerdo) y el 25% de la población mostró indiferencia.</a:t>
            </a:r>
            <a:endParaRPr lang="es-EC" sz="1200" dirty="0">
              <a:latin typeface="Arial" panose="020B0604020202020204" pitchFamily="34" charset="0"/>
              <a:cs typeface="Arial" panose="020B0604020202020204" pitchFamily="34" charset="0"/>
            </a:endParaRPr>
          </a:p>
          <a:p>
            <a:pPr algn="just"/>
            <a:r>
              <a:rPr lang="es-ES" sz="1200" b="1" dirty="0">
                <a:latin typeface="Arial" panose="020B0604020202020204" pitchFamily="34" charset="0"/>
                <a:cs typeface="Arial" panose="020B0604020202020204" pitchFamily="34" charset="0"/>
              </a:rPr>
              <a:t> </a:t>
            </a:r>
            <a:endParaRPr lang="es-EC" sz="1200" dirty="0">
              <a:latin typeface="Arial" panose="020B0604020202020204" pitchFamily="34" charset="0"/>
              <a:cs typeface="Arial" panose="020B0604020202020204" pitchFamily="34" charset="0"/>
            </a:endParaRPr>
          </a:p>
          <a:p>
            <a:pPr algn="just"/>
            <a:r>
              <a:rPr lang="es-ES" sz="1200" b="1" dirty="0">
                <a:latin typeface="Arial" panose="020B0604020202020204" pitchFamily="34" charset="0"/>
                <a:cs typeface="Arial" panose="020B0604020202020204" pitchFamily="34" charset="0"/>
              </a:rPr>
              <a:t>Interpretación:</a:t>
            </a:r>
            <a:endParaRPr lang="es-EC" sz="1200" dirty="0">
              <a:latin typeface="Arial" panose="020B0604020202020204" pitchFamily="34" charset="0"/>
              <a:cs typeface="Arial" panose="020B0604020202020204" pitchFamily="34" charset="0"/>
            </a:endParaRPr>
          </a:p>
          <a:p>
            <a:pPr algn="just"/>
            <a:r>
              <a:rPr lang="es-ES" sz="1200" dirty="0">
                <a:latin typeface="Arial" panose="020B0604020202020204" pitchFamily="34" charset="0"/>
                <a:cs typeface="Arial" panose="020B0604020202020204" pitchFamily="34" charset="0"/>
              </a:rPr>
              <a:t> </a:t>
            </a:r>
            <a:endParaRPr lang="es-EC" sz="1200" dirty="0">
              <a:latin typeface="Arial" panose="020B0604020202020204" pitchFamily="34" charset="0"/>
              <a:cs typeface="Arial" panose="020B0604020202020204" pitchFamily="34" charset="0"/>
            </a:endParaRPr>
          </a:p>
          <a:p>
            <a:pPr algn="just"/>
            <a:r>
              <a:rPr lang="es-ES" sz="1200" dirty="0">
                <a:latin typeface="Arial" panose="020B0604020202020204" pitchFamily="34" charset="0"/>
                <a:cs typeface="Arial" panose="020B0604020202020204" pitchFamily="34" charset="0"/>
              </a:rPr>
              <a:t>Estos resultados confirman que no ha existido la difusión adecuada a los habitantes del Puerto de Manta sobre las medidas de seguridad que se deben adoptar ante la posibilidad de ser afectados por un desastre natural, lo que puede generar consecuencias muy graves con pérdidas tanto humanas como materiales</a:t>
            </a:r>
            <a:r>
              <a:rPr lang="es-ES" sz="1200" dirty="0" smtClean="0">
                <a:latin typeface="Arial" panose="020B0604020202020204" pitchFamily="34" charset="0"/>
                <a:cs typeface="Arial" panose="020B0604020202020204" pitchFamily="34" charset="0"/>
              </a:rPr>
              <a:t>.</a:t>
            </a:r>
            <a:endParaRPr lang="es-EC"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49745011"/>
      </p:ext>
    </p:extLst>
  </p:cSld>
  <p:clrMapOvr>
    <a:masterClrMapping/>
  </p:clrMapOvr>
  <p:transition spd="slow">
    <p:pull dir="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13 Rectángulo"/>
          <p:cNvSpPr/>
          <p:nvPr/>
        </p:nvSpPr>
        <p:spPr>
          <a:xfrm>
            <a:off x="714348" y="1052736"/>
            <a:ext cx="142876" cy="2331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5" name="14 Rectángulo"/>
          <p:cNvSpPr/>
          <p:nvPr/>
        </p:nvSpPr>
        <p:spPr>
          <a:xfrm>
            <a:off x="5580112" y="1124744"/>
            <a:ext cx="214314" cy="2143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6" name="15 Rectángulo"/>
          <p:cNvSpPr/>
          <p:nvPr/>
        </p:nvSpPr>
        <p:spPr>
          <a:xfrm>
            <a:off x="3929058" y="3000372"/>
            <a:ext cx="214314" cy="2143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7" name="16 Rectángulo"/>
          <p:cNvSpPr/>
          <p:nvPr/>
        </p:nvSpPr>
        <p:spPr>
          <a:xfrm>
            <a:off x="714348" y="4572008"/>
            <a:ext cx="329260" cy="2143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8" name="17 Rectángulo"/>
          <p:cNvSpPr/>
          <p:nvPr/>
        </p:nvSpPr>
        <p:spPr>
          <a:xfrm>
            <a:off x="5652120" y="4581128"/>
            <a:ext cx="216024" cy="285752"/>
          </a:xfrm>
          <a:prstGeom prst="rect">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3" name="2 Rectángulo"/>
          <p:cNvSpPr/>
          <p:nvPr/>
        </p:nvSpPr>
        <p:spPr>
          <a:xfrm>
            <a:off x="179512" y="124840"/>
            <a:ext cx="4019613" cy="1015663"/>
          </a:xfrm>
          <a:prstGeom prst="rect">
            <a:avLst/>
          </a:prstGeom>
        </p:spPr>
        <p:txBody>
          <a:bodyPr wrap="square">
            <a:spAutoFit/>
          </a:bodyPr>
          <a:lstStyle/>
          <a:p>
            <a:pPr algn="just"/>
            <a:r>
              <a:rPr lang="es-ES" sz="1200" b="1" dirty="0">
                <a:latin typeface="Arial" panose="020B0604020202020204" pitchFamily="34" charset="0"/>
                <a:cs typeface="Arial" panose="020B0604020202020204" pitchFamily="34" charset="0"/>
              </a:rPr>
              <a:t>PREGUNTA 10. Los planes de seguridad y emergencias para prevenir contingencias de origen natural o causadas por el hombre, existentes en el Puerto de Manta, están actualizados y lo conocen los usuarios de las instalaciones.</a:t>
            </a:r>
            <a:endParaRPr lang="es-EC" sz="1200" dirty="0">
              <a:latin typeface="Arial" panose="020B0604020202020204" pitchFamily="34" charset="0"/>
              <a:cs typeface="Arial" panose="020B0604020202020204" pitchFamily="34" charset="0"/>
            </a:endParaRPr>
          </a:p>
        </p:txBody>
      </p:sp>
      <p:pic>
        <p:nvPicPr>
          <p:cNvPr id="5122" name="Gráfico 1"/>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1" y="1154259"/>
            <a:ext cx="3603821" cy="1953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8 Rectángulo"/>
          <p:cNvSpPr/>
          <p:nvPr/>
        </p:nvSpPr>
        <p:spPr>
          <a:xfrm>
            <a:off x="179512" y="3356992"/>
            <a:ext cx="4104456" cy="3231654"/>
          </a:xfrm>
          <a:prstGeom prst="rect">
            <a:avLst/>
          </a:prstGeom>
        </p:spPr>
        <p:txBody>
          <a:bodyPr wrap="square">
            <a:spAutoFit/>
          </a:bodyPr>
          <a:lstStyle/>
          <a:p>
            <a:pPr algn="just"/>
            <a:r>
              <a:rPr lang="es-ES" sz="1200" b="1" dirty="0">
                <a:latin typeface="Arial" panose="020B0604020202020204" pitchFamily="34" charset="0"/>
                <a:cs typeface="Arial" panose="020B0604020202020204" pitchFamily="34" charset="0"/>
              </a:rPr>
              <a:t>Análisis:</a:t>
            </a:r>
            <a:endParaRPr lang="es-EC" sz="1200" dirty="0">
              <a:latin typeface="Arial" panose="020B0604020202020204" pitchFamily="34" charset="0"/>
              <a:cs typeface="Arial" panose="020B0604020202020204" pitchFamily="34" charset="0"/>
            </a:endParaRPr>
          </a:p>
          <a:p>
            <a:pPr algn="just"/>
            <a:endParaRPr lang="es-ES" sz="1200" dirty="0" smtClean="0">
              <a:latin typeface="Arial" panose="020B0604020202020204" pitchFamily="34" charset="0"/>
              <a:cs typeface="Arial" panose="020B0604020202020204" pitchFamily="34" charset="0"/>
            </a:endParaRPr>
          </a:p>
          <a:p>
            <a:pPr algn="just"/>
            <a:r>
              <a:rPr lang="es-ES" sz="1200" dirty="0" smtClean="0">
                <a:latin typeface="Arial" panose="020B0604020202020204" pitchFamily="34" charset="0"/>
                <a:cs typeface="Arial" panose="020B0604020202020204" pitchFamily="34" charset="0"/>
              </a:rPr>
              <a:t>Como </a:t>
            </a:r>
            <a:r>
              <a:rPr lang="es-ES" sz="1200" dirty="0">
                <a:latin typeface="Arial" panose="020B0604020202020204" pitchFamily="34" charset="0"/>
                <a:cs typeface="Arial" panose="020B0604020202020204" pitchFamily="34" charset="0"/>
              </a:rPr>
              <a:t>se puede apreciar en la muestra estadística, un mínimo porcentaje de las </a:t>
            </a:r>
            <a:r>
              <a:rPr lang="es-ES" sz="1200" dirty="0" smtClean="0">
                <a:latin typeface="Arial" panose="020B0604020202020204" pitchFamily="34" charset="0"/>
                <a:cs typeface="Arial" panose="020B0604020202020204" pitchFamily="34" charset="0"/>
              </a:rPr>
              <a:t>personas </a:t>
            </a:r>
            <a:r>
              <a:rPr lang="es-ES" sz="1200" dirty="0">
                <a:latin typeface="Arial" panose="020B0604020202020204" pitchFamily="34" charset="0"/>
                <a:cs typeface="Arial" panose="020B0604020202020204" pitchFamily="34" charset="0"/>
              </a:rPr>
              <a:t>encuestadas (24%) están de </a:t>
            </a:r>
            <a:r>
              <a:rPr lang="es-ES" sz="1200" dirty="0" smtClean="0">
                <a:latin typeface="Arial" panose="020B0604020202020204" pitchFamily="34" charset="0"/>
                <a:cs typeface="Arial" panose="020B0604020202020204" pitchFamily="34" charset="0"/>
              </a:rPr>
              <a:t>acuerdo, </a:t>
            </a:r>
            <a:r>
              <a:rPr lang="es-ES" sz="1200" dirty="0">
                <a:latin typeface="Arial" panose="020B0604020202020204" pitchFamily="34" charset="0"/>
                <a:cs typeface="Arial" panose="020B0604020202020204" pitchFamily="34" charset="0"/>
              </a:rPr>
              <a:t>el 35% está en </a:t>
            </a:r>
            <a:r>
              <a:rPr lang="es-ES" sz="1200" dirty="0" smtClean="0">
                <a:latin typeface="Arial" panose="020B0604020202020204" pitchFamily="34" charset="0"/>
                <a:cs typeface="Arial" panose="020B0604020202020204" pitchFamily="34" charset="0"/>
              </a:rPr>
              <a:t>desacuerdo; </a:t>
            </a:r>
            <a:r>
              <a:rPr lang="es-ES" sz="1200" dirty="0">
                <a:latin typeface="Arial" panose="020B0604020202020204" pitchFamily="34" charset="0"/>
                <a:cs typeface="Arial" panose="020B0604020202020204" pitchFamily="34" charset="0"/>
              </a:rPr>
              <a:t>sin embargo un alto porcentaje (41%) de los encuestados se muestran indiferentes.</a:t>
            </a:r>
            <a:endParaRPr lang="es-EC" sz="1200" dirty="0">
              <a:latin typeface="Arial" panose="020B0604020202020204" pitchFamily="34" charset="0"/>
              <a:cs typeface="Arial" panose="020B0604020202020204" pitchFamily="34" charset="0"/>
            </a:endParaRPr>
          </a:p>
          <a:p>
            <a:pPr algn="just"/>
            <a:r>
              <a:rPr lang="es-ES" sz="1200" b="1" dirty="0">
                <a:latin typeface="Arial" panose="020B0604020202020204" pitchFamily="34" charset="0"/>
                <a:cs typeface="Arial" panose="020B0604020202020204" pitchFamily="34" charset="0"/>
              </a:rPr>
              <a:t> </a:t>
            </a:r>
            <a:endParaRPr lang="es-EC" sz="1200" dirty="0">
              <a:latin typeface="Arial" panose="020B0604020202020204" pitchFamily="34" charset="0"/>
              <a:cs typeface="Arial" panose="020B0604020202020204" pitchFamily="34" charset="0"/>
            </a:endParaRPr>
          </a:p>
          <a:p>
            <a:pPr algn="just"/>
            <a:r>
              <a:rPr lang="es-ES" sz="1200" b="1" dirty="0">
                <a:latin typeface="Arial" panose="020B0604020202020204" pitchFamily="34" charset="0"/>
                <a:cs typeface="Arial" panose="020B0604020202020204" pitchFamily="34" charset="0"/>
              </a:rPr>
              <a:t>Interpretación:</a:t>
            </a:r>
            <a:endParaRPr lang="es-EC" sz="1200" dirty="0">
              <a:latin typeface="Arial" panose="020B0604020202020204" pitchFamily="34" charset="0"/>
              <a:cs typeface="Arial" panose="020B0604020202020204" pitchFamily="34" charset="0"/>
            </a:endParaRPr>
          </a:p>
          <a:p>
            <a:pPr algn="just"/>
            <a:r>
              <a:rPr lang="es-ES" sz="1200" dirty="0">
                <a:latin typeface="Arial" panose="020B0604020202020204" pitchFamily="34" charset="0"/>
                <a:cs typeface="Arial" panose="020B0604020202020204" pitchFamily="34" charset="0"/>
              </a:rPr>
              <a:t> </a:t>
            </a:r>
            <a:endParaRPr lang="es-EC" sz="1200" dirty="0">
              <a:latin typeface="Arial" panose="020B0604020202020204" pitchFamily="34" charset="0"/>
              <a:cs typeface="Arial" panose="020B0604020202020204" pitchFamily="34" charset="0"/>
            </a:endParaRPr>
          </a:p>
          <a:p>
            <a:pPr algn="just"/>
            <a:r>
              <a:rPr lang="es-ES" sz="1200" dirty="0">
                <a:latin typeface="Arial" panose="020B0604020202020204" pitchFamily="34" charset="0"/>
                <a:cs typeface="Arial" panose="020B0604020202020204" pitchFamily="34" charset="0"/>
              </a:rPr>
              <a:t>Estos resultados nos demuestra claramente que la mayoría de encuestados no tienen conocimiento alguno sobre los Planes de Contingencias y Emergencias existentes, y por ende no saben cómo actuar en caso de una eventualidad de origen natural o antrópico que pudiera suscitarse en el Puerto de Manta o en las costas ecuatorianas</a:t>
            </a:r>
            <a:endParaRPr lang="es-EC" sz="1200" dirty="0">
              <a:latin typeface="Arial" panose="020B0604020202020204" pitchFamily="34" charset="0"/>
              <a:cs typeface="Arial" panose="020B0604020202020204" pitchFamily="34" charset="0"/>
            </a:endParaRPr>
          </a:p>
        </p:txBody>
      </p:sp>
      <p:sp>
        <p:nvSpPr>
          <p:cNvPr id="10" name="9 Rectángulo"/>
          <p:cNvSpPr/>
          <p:nvPr/>
        </p:nvSpPr>
        <p:spPr>
          <a:xfrm>
            <a:off x="4788024" y="109081"/>
            <a:ext cx="3923821" cy="1015663"/>
          </a:xfrm>
          <a:prstGeom prst="rect">
            <a:avLst/>
          </a:prstGeom>
        </p:spPr>
        <p:txBody>
          <a:bodyPr wrap="square">
            <a:spAutoFit/>
          </a:bodyPr>
          <a:lstStyle/>
          <a:p>
            <a:pPr algn="just"/>
            <a:r>
              <a:rPr lang="es-ES" sz="1200" b="1" dirty="0">
                <a:latin typeface="Arial" panose="020B0604020202020204" pitchFamily="34" charset="0"/>
                <a:cs typeface="Arial" panose="020B0604020202020204" pitchFamily="34" charset="0"/>
              </a:rPr>
              <a:t>PREGUNTA 11. </a:t>
            </a:r>
            <a:r>
              <a:rPr lang="es-ES" sz="1200" b="1" dirty="0" smtClean="0">
                <a:latin typeface="Arial" panose="020B0604020202020204" pitchFamily="34" charset="0"/>
                <a:cs typeface="Arial" panose="020B0604020202020204" pitchFamily="34" charset="0"/>
              </a:rPr>
              <a:t>Los </a:t>
            </a:r>
            <a:r>
              <a:rPr lang="es-ES" sz="1200" b="1" dirty="0">
                <a:latin typeface="Arial" panose="020B0604020202020204" pitchFamily="34" charset="0"/>
                <a:cs typeface="Arial" panose="020B0604020202020204" pitchFamily="34" charset="0"/>
              </a:rPr>
              <a:t>usuarios de las instalaciones y la población en general han realizado simulacros de evacuación y emergencias en cumplimiento a los Planes de Contingencias y Seguridad existentes en el Puerto de Manta.</a:t>
            </a:r>
            <a:endParaRPr lang="es-EC" sz="1200" dirty="0">
              <a:latin typeface="Arial" panose="020B0604020202020204" pitchFamily="34" charset="0"/>
              <a:cs typeface="Arial" panose="020B0604020202020204" pitchFamily="34" charset="0"/>
            </a:endParaRPr>
          </a:p>
        </p:txBody>
      </p:sp>
      <p:pic>
        <p:nvPicPr>
          <p:cNvPr id="11" name="Gráfico 1"/>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48560" y="1231901"/>
            <a:ext cx="3456384" cy="1875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11 Rectángulo"/>
          <p:cNvSpPr/>
          <p:nvPr/>
        </p:nvSpPr>
        <p:spPr>
          <a:xfrm>
            <a:off x="4716016" y="3356992"/>
            <a:ext cx="3960440" cy="3416320"/>
          </a:xfrm>
          <a:prstGeom prst="rect">
            <a:avLst/>
          </a:prstGeom>
        </p:spPr>
        <p:txBody>
          <a:bodyPr wrap="square">
            <a:spAutoFit/>
          </a:bodyPr>
          <a:lstStyle/>
          <a:p>
            <a:pPr algn="just"/>
            <a:r>
              <a:rPr lang="es-ES" sz="1200" b="1" dirty="0">
                <a:latin typeface="Arial" panose="020B0604020202020204" pitchFamily="34" charset="0"/>
                <a:cs typeface="Arial" panose="020B0604020202020204" pitchFamily="34" charset="0"/>
              </a:rPr>
              <a:t>Análisis:</a:t>
            </a:r>
            <a:endParaRPr lang="es-EC" sz="1200" dirty="0">
              <a:latin typeface="Arial" panose="020B0604020202020204" pitchFamily="34" charset="0"/>
              <a:cs typeface="Arial" panose="020B0604020202020204" pitchFamily="34" charset="0"/>
            </a:endParaRPr>
          </a:p>
          <a:p>
            <a:pPr algn="just"/>
            <a:r>
              <a:rPr lang="es-ES" sz="1200" b="1" dirty="0">
                <a:latin typeface="Arial" panose="020B0604020202020204" pitchFamily="34" charset="0"/>
                <a:cs typeface="Arial" panose="020B0604020202020204" pitchFamily="34" charset="0"/>
              </a:rPr>
              <a:t> </a:t>
            </a:r>
            <a:endParaRPr lang="es-EC" sz="1200" dirty="0">
              <a:latin typeface="Arial" panose="020B0604020202020204" pitchFamily="34" charset="0"/>
              <a:cs typeface="Arial" panose="020B0604020202020204" pitchFamily="34" charset="0"/>
            </a:endParaRPr>
          </a:p>
          <a:p>
            <a:pPr algn="just"/>
            <a:r>
              <a:rPr lang="es-ES" sz="1200" dirty="0">
                <a:latin typeface="Arial" panose="020B0604020202020204" pitchFamily="34" charset="0"/>
                <a:cs typeface="Arial" panose="020B0604020202020204" pitchFamily="34" charset="0"/>
              </a:rPr>
              <a:t>Según lo demuestra el cuadro estadístico, la población encuestada del Puerto de Manta en un alto porcentaje (</a:t>
            </a:r>
            <a:r>
              <a:rPr lang="es-ES" sz="1200" dirty="0" smtClean="0">
                <a:latin typeface="Arial" panose="020B0604020202020204" pitchFamily="34" charset="0"/>
                <a:cs typeface="Arial" panose="020B0604020202020204" pitchFamily="34" charset="0"/>
              </a:rPr>
              <a:t>41%), </a:t>
            </a:r>
            <a:r>
              <a:rPr lang="es-ES" sz="1200" dirty="0">
                <a:latin typeface="Arial" panose="020B0604020202020204" pitchFamily="34" charset="0"/>
                <a:cs typeface="Arial" panose="020B0604020202020204" pitchFamily="34" charset="0"/>
              </a:rPr>
              <a:t>se muestra </a:t>
            </a:r>
            <a:r>
              <a:rPr lang="es-ES" sz="1200" dirty="0" smtClean="0">
                <a:latin typeface="Arial" panose="020B0604020202020204" pitchFamily="34" charset="0"/>
                <a:cs typeface="Arial" panose="020B0604020202020204" pitchFamily="34" charset="0"/>
              </a:rPr>
              <a:t>indiferente. </a:t>
            </a:r>
            <a:r>
              <a:rPr lang="es-ES" sz="1200" dirty="0">
                <a:latin typeface="Arial" panose="020B0604020202020204" pitchFamily="34" charset="0"/>
                <a:cs typeface="Arial" panose="020B0604020202020204" pitchFamily="34" charset="0"/>
              </a:rPr>
              <a:t>El 35% de los encuestados manifiesta que está en desacuerdo, mientras que en un porcentaje mínimo (24%) sí está de acuerdo. </a:t>
            </a:r>
            <a:endParaRPr lang="es-EC" sz="1200" dirty="0">
              <a:latin typeface="Arial" panose="020B0604020202020204" pitchFamily="34" charset="0"/>
              <a:cs typeface="Arial" panose="020B0604020202020204" pitchFamily="34" charset="0"/>
            </a:endParaRPr>
          </a:p>
          <a:p>
            <a:pPr algn="just"/>
            <a:r>
              <a:rPr lang="es-ES" sz="1200" b="1" dirty="0">
                <a:latin typeface="Arial" panose="020B0604020202020204" pitchFamily="34" charset="0"/>
                <a:cs typeface="Arial" panose="020B0604020202020204" pitchFamily="34" charset="0"/>
              </a:rPr>
              <a:t> </a:t>
            </a:r>
            <a:endParaRPr lang="es-EC" sz="1200" dirty="0">
              <a:latin typeface="Arial" panose="020B0604020202020204" pitchFamily="34" charset="0"/>
              <a:cs typeface="Arial" panose="020B0604020202020204" pitchFamily="34" charset="0"/>
            </a:endParaRPr>
          </a:p>
          <a:p>
            <a:pPr algn="just"/>
            <a:r>
              <a:rPr lang="es-ES" sz="1200" b="1" dirty="0">
                <a:latin typeface="Arial" panose="020B0604020202020204" pitchFamily="34" charset="0"/>
                <a:cs typeface="Arial" panose="020B0604020202020204" pitchFamily="34" charset="0"/>
              </a:rPr>
              <a:t>Interpretación:</a:t>
            </a:r>
            <a:endParaRPr lang="es-EC" sz="1200" dirty="0">
              <a:latin typeface="Arial" panose="020B0604020202020204" pitchFamily="34" charset="0"/>
              <a:cs typeface="Arial" panose="020B0604020202020204" pitchFamily="34" charset="0"/>
            </a:endParaRPr>
          </a:p>
          <a:p>
            <a:pPr algn="just"/>
            <a:r>
              <a:rPr lang="es-ES" sz="1200" dirty="0">
                <a:latin typeface="Arial" panose="020B0604020202020204" pitchFamily="34" charset="0"/>
                <a:cs typeface="Arial" panose="020B0604020202020204" pitchFamily="34" charset="0"/>
              </a:rPr>
              <a:t> </a:t>
            </a:r>
            <a:endParaRPr lang="es-EC" sz="1200" dirty="0">
              <a:latin typeface="Arial" panose="020B0604020202020204" pitchFamily="34" charset="0"/>
              <a:cs typeface="Arial" panose="020B0604020202020204" pitchFamily="34" charset="0"/>
            </a:endParaRPr>
          </a:p>
          <a:p>
            <a:pPr algn="just"/>
            <a:r>
              <a:rPr lang="es-ES" sz="1200" dirty="0">
                <a:latin typeface="Arial" panose="020B0604020202020204" pitchFamily="34" charset="0"/>
                <a:cs typeface="Arial" panose="020B0604020202020204" pitchFamily="34" charset="0"/>
              </a:rPr>
              <a:t>Ante los resultados obtenidos, se puede determinar que las autoridades competentes no han socializado ni han puesto en práctica los Planes de Seguridad existentes para prevenir una eventualidad de origen natural o antrópica que pudiera suscitarse en el Puerto de Manta; por lo tanto la mayoría de los encuestados ni siquiera saben cómo actuar en caso de una emergencia.    </a:t>
            </a:r>
            <a:endParaRPr lang="es-EC"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61810563"/>
      </p:ext>
    </p:extLst>
  </p:cSld>
  <p:clrMapOvr>
    <a:masterClrMapping/>
  </p:clrMapOvr>
  <p:transition spd="slow">
    <p:pull dir="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13 Rectángulo"/>
          <p:cNvSpPr/>
          <p:nvPr/>
        </p:nvSpPr>
        <p:spPr>
          <a:xfrm>
            <a:off x="714348" y="1052736"/>
            <a:ext cx="142876" cy="2331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5" name="14 Rectángulo"/>
          <p:cNvSpPr/>
          <p:nvPr/>
        </p:nvSpPr>
        <p:spPr>
          <a:xfrm>
            <a:off x="5580112" y="1124744"/>
            <a:ext cx="214314" cy="2143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6" name="15 Rectángulo"/>
          <p:cNvSpPr/>
          <p:nvPr/>
        </p:nvSpPr>
        <p:spPr>
          <a:xfrm>
            <a:off x="3929058" y="3000372"/>
            <a:ext cx="214314" cy="2143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7" name="16 Rectángulo"/>
          <p:cNvSpPr/>
          <p:nvPr/>
        </p:nvSpPr>
        <p:spPr>
          <a:xfrm>
            <a:off x="714348" y="4572008"/>
            <a:ext cx="329260" cy="2143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8" name="17 Rectángulo"/>
          <p:cNvSpPr/>
          <p:nvPr/>
        </p:nvSpPr>
        <p:spPr>
          <a:xfrm>
            <a:off x="5652120" y="4581128"/>
            <a:ext cx="216024" cy="285752"/>
          </a:xfrm>
          <a:prstGeom prst="rect">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3" name="2 Rectángulo"/>
          <p:cNvSpPr/>
          <p:nvPr/>
        </p:nvSpPr>
        <p:spPr>
          <a:xfrm>
            <a:off x="179512" y="188640"/>
            <a:ext cx="4288050" cy="1015663"/>
          </a:xfrm>
          <a:prstGeom prst="rect">
            <a:avLst/>
          </a:prstGeom>
        </p:spPr>
        <p:txBody>
          <a:bodyPr wrap="square">
            <a:spAutoFit/>
          </a:bodyPr>
          <a:lstStyle/>
          <a:p>
            <a:pPr algn="just"/>
            <a:r>
              <a:rPr lang="es-EC" sz="1200" b="1" dirty="0">
                <a:latin typeface="Arial" panose="020B0604020202020204" pitchFamily="34" charset="0"/>
                <a:cs typeface="Arial" panose="020B0604020202020204" pitchFamily="34" charset="0"/>
              </a:rPr>
              <a:t>PREGUNTA 12. ¿La población del Puerto de Manta ha recibido charlas y conferencias de seguridad para enfrentar alguna contingencia en cumplimiento a los Planes de Seguridad y Emergencias existentes en el Puerto de Manta?</a:t>
            </a:r>
            <a:endParaRPr lang="es-EC" sz="1200" dirty="0">
              <a:latin typeface="Arial" panose="020B0604020202020204" pitchFamily="34" charset="0"/>
              <a:cs typeface="Arial" panose="020B0604020202020204" pitchFamily="34" charset="0"/>
            </a:endParaRPr>
          </a:p>
        </p:txBody>
      </p:sp>
      <p:pic>
        <p:nvPicPr>
          <p:cNvPr id="7170" name="Gráfico 1"/>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320250"/>
            <a:ext cx="3240360" cy="2160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8 Rectángulo"/>
          <p:cNvSpPr/>
          <p:nvPr/>
        </p:nvSpPr>
        <p:spPr>
          <a:xfrm>
            <a:off x="251520" y="3653730"/>
            <a:ext cx="4104456" cy="2862322"/>
          </a:xfrm>
          <a:prstGeom prst="rect">
            <a:avLst/>
          </a:prstGeom>
        </p:spPr>
        <p:txBody>
          <a:bodyPr wrap="square">
            <a:spAutoFit/>
          </a:bodyPr>
          <a:lstStyle/>
          <a:p>
            <a:pPr algn="just"/>
            <a:r>
              <a:rPr lang="es-ES" sz="1200" b="1" dirty="0">
                <a:latin typeface="Arial" panose="020B0604020202020204" pitchFamily="34" charset="0"/>
                <a:cs typeface="Arial" panose="020B0604020202020204" pitchFamily="34" charset="0"/>
              </a:rPr>
              <a:t>Análisis:</a:t>
            </a:r>
            <a:endParaRPr lang="es-EC" sz="1200" dirty="0">
              <a:latin typeface="Arial" panose="020B0604020202020204" pitchFamily="34" charset="0"/>
              <a:cs typeface="Arial" panose="020B0604020202020204" pitchFamily="34" charset="0"/>
            </a:endParaRPr>
          </a:p>
          <a:p>
            <a:pPr algn="just"/>
            <a:r>
              <a:rPr lang="es-ES" sz="1200" dirty="0">
                <a:latin typeface="Arial" panose="020B0604020202020204" pitchFamily="34" charset="0"/>
                <a:cs typeface="Arial" panose="020B0604020202020204" pitchFamily="34" charset="0"/>
              </a:rPr>
              <a:t> </a:t>
            </a:r>
            <a:endParaRPr lang="es-EC" sz="1200" dirty="0">
              <a:latin typeface="Arial" panose="020B0604020202020204" pitchFamily="34" charset="0"/>
              <a:cs typeface="Arial" panose="020B0604020202020204" pitchFamily="34" charset="0"/>
            </a:endParaRPr>
          </a:p>
          <a:p>
            <a:pPr algn="just"/>
            <a:r>
              <a:rPr lang="es-ES" sz="1200" dirty="0">
                <a:latin typeface="Arial" panose="020B0604020202020204" pitchFamily="34" charset="0"/>
                <a:cs typeface="Arial" panose="020B0604020202020204" pitchFamily="34" charset="0"/>
              </a:rPr>
              <a:t>De acuerdo a la muestra estadística, se puede determinar que las personas encuestadas en un elevado porcentaje (70%), es indiferente o está en </a:t>
            </a:r>
            <a:r>
              <a:rPr lang="es-ES" sz="1200" dirty="0" smtClean="0">
                <a:latin typeface="Arial" panose="020B0604020202020204" pitchFamily="34" charset="0"/>
                <a:cs typeface="Arial" panose="020B0604020202020204" pitchFamily="34" charset="0"/>
              </a:rPr>
              <a:t>desacuerdo, </a:t>
            </a:r>
            <a:r>
              <a:rPr lang="es-ES" sz="1200" dirty="0">
                <a:latin typeface="Arial" panose="020B0604020202020204" pitchFamily="34" charset="0"/>
                <a:cs typeface="Arial" panose="020B0604020202020204" pitchFamily="34" charset="0"/>
              </a:rPr>
              <a:t>y únicamente el 30% de la muestra poblacional está de acuerdo.</a:t>
            </a:r>
            <a:endParaRPr lang="es-EC" sz="1200" dirty="0">
              <a:latin typeface="Arial" panose="020B0604020202020204" pitchFamily="34" charset="0"/>
              <a:cs typeface="Arial" panose="020B0604020202020204" pitchFamily="34" charset="0"/>
            </a:endParaRPr>
          </a:p>
          <a:p>
            <a:pPr algn="just"/>
            <a:r>
              <a:rPr lang="es-ES" sz="1200" dirty="0">
                <a:latin typeface="Arial" panose="020B0604020202020204" pitchFamily="34" charset="0"/>
                <a:cs typeface="Arial" panose="020B0604020202020204" pitchFamily="34" charset="0"/>
              </a:rPr>
              <a:t> </a:t>
            </a:r>
            <a:endParaRPr lang="es-EC" sz="1200" dirty="0">
              <a:latin typeface="Arial" panose="020B0604020202020204" pitchFamily="34" charset="0"/>
              <a:cs typeface="Arial" panose="020B0604020202020204" pitchFamily="34" charset="0"/>
            </a:endParaRPr>
          </a:p>
          <a:p>
            <a:pPr algn="just"/>
            <a:r>
              <a:rPr lang="es-ES" sz="1200" b="1" dirty="0">
                <a:latin typeface="Arial" panose="020B0604020202020204" pitchFamily="34" charset="0"/>
                <a:cs typeface="Arial" panose="020B0604020202020204" pitchFamily="34" charset="0"/>
              </a:rPr>
              <a:t>Interpretación:</a:t>
            </a:r>
            <a:endParaRPr lang="es-EC" sz="1200" dirty="0">
              <a:latin typeface="Arial" panose="020B0604020202020204" pitchFamily="34" charset="0"/>
              <a:cs typeface="Arial" panose="020B0604020202020204" pitchFamily="34" charset="0"/>
            </a:endParaRPr>
          </a:p>
          <a:p>
            <a:pPr algn="just"/>
            <a:r>
              <a:rPr lang="es-ES" sz="1200" dirty="0">
                <a:latin typeface="Arial" panose="020B0604020202020204" pitchFamily="34" charset="0"/>
                <a:cs typeface="Arial" panose="020B0604020202020204" pitchFamily="34" charset="0"/>
              </a:rPr>
              <a:t> </a:t>
            </a:r>
            <a:endParaRPr lang="es-EC" sz="1200" dirty="0">
              <a:latin typeface="Arial" panose="020B0604020202020204" pitchFamily="34" charset="0"/>
              <a:cs typeface="Arial" panose="020B0604020202020204" pitchFamily="34" charset="0"/>
            </a:endParaRPr>
          </a:p>
          <a:p>
            <a:pPr algn="just"/>
            <a:r>
              <a:rPr lang="es-ES" sz="1200" dirty="0">
                <a:latin typeface="Arial" panose="020B0604020202020204" pitchFamily="34" charset="0"/>
                <a:cs typeface="Arial" panose="020B0604020202020204" pitchFamily="34" charset="0"/>
              </a:rPr>
              <a:t>Resultados que nos permiten determinar que los habitantes del Puerto de Manta no están preparados y tampoco tienen conocimiento alguno sobre las medidas de seguridad que deben adoptarse para prevenir un desastre ya sea de origen natural o antrópico, situación que conllevaría a graves pérdidas humanas y materiales.  </a:t>
            </a:r>
            <a:endParaRPr lang="es-EC" sz="1600" dirty="0">
              <a:latin typeface="Arial" panose="020B0604020202020204" pitchFamily="34" charset="0"/>
              <a:cs typeface="Arial" panose="020B0604020202020204" pitchFamily="34" charset="0"/>
            </a:endParaRPr>
          </a:p>
        </p:txBody>
      </p:sp>
      <p:sp>
        <p:nvSpPr>
          <p:cNvPr id="10" name="9 Rectángulo"/>
          <p:cNvSpPr/>
          <p:nvPr/>
        </p:nvSpPr>
        <p:spPr>
          <a:xfrm>
            <a:off x="4860032" y="181089"/>
            <a:ext cx="3816424" cy="1015663"/>
          </a:xfrm>
          <a:prstGeom prst="rect">
            <a:avLst/>
          </a:prstGeom>
        </p:spPr>
        <p:txBody>
          <a:bodyPr wrap="square">
            <a:spAutoFit/>
          </a:bodyPr>
          <a:lstStyle/>
          <a:p>
            <a:pPr algn="just"/>
            <a:r>
              <a:rPr lang="es-ES" sz="1200" b="1" dirty="0">
                <a:latin typeface="Arial" panose="020B0604020202020204" pitchFamily="34" charset="0"/>
                <a:cs typeface="Arial" panose="020B0604020202020204" pitchFamily="34" charset="0"/>
              </a:rPr>
              <a:t>PREGUTA 7. Las autoridades de control han adoptado algunas medidas de seguridad en el Puerto de Manta; ¿se debería incrementar otras medidas de seguridad para prevenir los desastres causados por el hombre y de origen natural?</a:t>
            </a:r>
            <a:endParaRPr lang="es-EC" sz="1200" dirty="0">
              <a:latin typeface="Arial" panose="020B0604020202020204" pitchFamily="34" charset="0"/>
              <a:cs typeface="Arial" panose="020B0604020202020204" pitchFamily="34" charset="0"/>
            </a:endParaRPr>
          </a:p>
        </p:txBody>
      </p:sp>
      <p:pic>
        <p:nvPicPr>
          <p:cNvPr id="11" name="Gráfico 1"/>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1304907"/>
            <a:ext cx="3240360" cy="2105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11 Rectángulo"/>
          <p:cNvSpPr/>
          <p:nvPr/>
        </p:nvSpPr>
        <p:spPr>
          <a:xfrm>
            <a:off x="4788024" y="3672314"/>
            <a:ext cx="3816424" cy="3046988"/>
          </a:xfrm>
          <a:prstGeom prst="rect">
            <a:avLst/>
          </a:prstGeom>
        </p:spPr>
        <p:txBody>
          <a:bodyPr wrap="square">
            <a:spAutoFit/>
          </a:bodyPr>
          <a:lstStyle/>
          <a:p>
            <a:pPr algn="just"/>
            <a:r>
              <a:rPr lang="es-EC" sz="1200" b="1" dirty="0">
                <a:latin typeface="Arial" panose="020B0604020202020204" pitchFamily="34" charset="0"/>
                <a:cs typeface="Arial" panose="020B0604020202020204" pitchFamily="34" charset="0"/>
              </a:rPr>
              <a:t>Análisis:</a:t>
            </a:r>
          </a:p>
          <a:p>
            <a:pPr algn="just"/>
            <a:endParaRPr lang="es-EC" sz="1200" dirty="0">
              <a:latin typeface="Arial" panose="020B0604020202020204" pitchFamily="34" charset="0"/>
              <a:cs typeface="Arial" panose="020B0604020202020204" pitchFamily="34" charset="0"/>
            </a:endParaRPr>
          </a:p>
          <a:p>
            <a:pPr algn="just"/>
            <a:r>
              <a:rPr lang="es-EC" sz="1200" dirty="0">
                <a:latin typeface="Arial" panose="020B0604020202020204" pitchFamily="34" charset="0"/>
                <a:cs typeface="Arial" panose="020B0604020202020204" pitchFamily="34" charset="0"/>
              </a:rPr>
              <a:t>Los datos estadísticos nos demuestran que la población del Puerto de Manta, en un 47% está de acuerdo y el 18% muy de </a:t>
            </a:r>
            <a:r>
              <a:rPr lang="es-EC" sz="1200" dirty="0" smtClean="0">
                <a:latin typeface="Arial" panose="020B0604020202020204" pitchFamily="34" charset="0"/>
                <a:cs typeface="Arial" panose="020B0604020202020204" pitchFamily="34" charset="0"/>
              </a:rPr>
              <a:t>acuerdo; </a:t>
            </a:r>
            <a:r>
              <a:rPr lang="es-EC" sz="1200" dirty="0">
                <a:latin typeface="Arial" panose="020B0604020202020204" pitchFamily="34" charset="0"/>
                <a:cs typeface="Arial" panose="020B0604020202020204" pitchFamily="34" charset="0"/>
              </a:rPr>
              <a:t>sin embargo, el 19% está en desacuerdo y el 16% es indiferente.</a:t>
            </a:r>
          </a:p>
          <a:p>
            <a:pPr algn="just"/>
            <a:endParaRPr lang="es-EC" sz="1200" dirty="0">
              <a:latin typeface="Arial" panose="020B0604020202020204" pitchFamily="34" charset="0"/>
              <a:cs typeface="Arial" panose="020B0604020202020204" pitchFamily="34" charset="0"/>
            </a:endParaRPr>
          </a:p>
          <a:p>
            <a:pPr algn="just"/>
            <a:r>
              <a:rPr lang="es-EC" sz="1200" b="1" dirty="0">
                <a:latin typeface="Arial" panose="020B0604020202020204" pitchFamily="34" charset="0"/>
                <a:cs typeface="Arial" panose="020B0604020202020204" pitchFamily="34" charset="0"/>
              </a:rPr>
              <a:t>Interpretación:</a:t>
            </a:r>
          </a:p>
          <a:p>
            <a:pPr algn="just"/>
            <a:endParaRPr lang="es-EC" sz="1200" dirty="0">
              <a:latin typeface="Arial" panose="020B0604020202020204" pitchFamily="34" charset="0"/>
              <a:cs typeface="Arial" panose="020B0604020202020204" pitchFamily="34" charset="0"/>
            </a:endParaRPr>
          </a:p>
          <a:p>
            <a:pPr algn="just"/>
            <a:r>
              <a:rPr lang="es-EC" sz="1200" dirty="0">
                <a:latin typeface="Arial" panose="020B0604020202020204" pitchFamily="34" charset="0"/>
                <a:cs typeface="Arial" panose="020B0604020202020204" pitchFamily="34" charset="0"/>
              </a:rPr>
              <a:t>Se puede determinar que las medidas de seguridad adoptadas por las autoridades competentes ante una contingencia ya sea de origen natural o antrópico no son apropiadas y eficientes, por lo que es necesario incrementar otras medidas de seguridad y control para prevenir los desastres de origen natural 	y los causados por el hombre.</a:t>
            </a:r>
          </a:p>
        </p:txBody>
      </p:sp>
    </p:spTree>
    <p:extLst>
      <p:ext uri="{BB962C8B-B14F-4D97-AF65-F5344CB8AC3E}">
        <p14:creationId xmlns:p14="http://schemas.microsoft.com/office/powerpoint/2010/main" val="3685025149"/>
      </p:ext>
    </p:extLst>
  </p:cSld>
  <p:clrMapOvr>
    <a:masterClrMapping/>
  </p:clrMapOvr>
  <p:transition spd="slow">
    <p:pull dir="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Diagrama"/>
          <p:cNvGraphicFramePr/>
          <p:nvPr>
            <p:extLst>
              <p:ext uri="{D42A27DB-BD31-4B8C-83A1-F6EECF244321}">
                <p14:modId xmlns:p14="http://schemas.microsoft.com/office/powerpoint/2010/main" val="1696250499"/>
              </p:ext>
            </p:extLst>
          </p:nvPr>
        </p:nvGraphicFramePr>
        <p:xfrm>
          <a:off x="971600" y="836712"/>
          <a:ext cx="6984776" cy="54726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3" name="2 Grupo"/>
          <p:cNvGrpSpPr/>
          <p:nvPr/>
        </p:nvGrpSpPr>
        <p:grpSpPr>
          <a:xfrm>
            <a:off x="3059832" y="2492896"/>
            <a:ext cx="2592288" cy="2376263"/>
            <a:chOff x="3563888" y="2924175"/>
            <a:chExt cx="1872208" cy="1728961"/>
          </a:xfrm>
        </p:grpSpPr>
        <p:pic>
          <p:nvPicPr>
            <p:cNvPr id="1028"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48896" y="3717032"/>
              <a:ext cx="1287200" cy="93610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Lst>
          </p:spPr>
        </p:pic>
        <p:pic>
          <p:nvPicPr>
            <p:cNvPr id="1027"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563888" y="3212977"/>
              <a:ext cx="1215201" cy="108012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Lst>
          </p:spPr>
        </p:pic>
        <p:pic>
          <p:nvPicPr>
            <p:cNvPr id="1026"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262050" y="2924175"/>
              <a:ext cx="1122040" cy="100965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Lst>
          </p:spPr>
        </p:pic>
      </p:grpSp>
      <p:grpSp>
        <p:nvGrpSpPr>
          <p:cNvPr id="4" name="3 Grupo"/>
          <p:cNvGrpSpPr/>
          <p:nvPr/>
        </p:nvGrpSpPr>
        <p:grpSpPr>
          <a:xfrm>
            <a:off x="232510" y="332284"/>
            <a:ext cx="8397592" cy="6525716"/>
            <a:chOff x="232510" y="332284"/>
            <a:chExt cx="8397592" cy="6525716"/>
          </a:xfrm>
        </p:grpSpPr>
        <p:pic>
          <p:nvPicPr>
            <p:cNvPr id="1029"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876256" y="332656"/>
              <a:ext cx="1524000" cy="11430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Lst>
          </p:spPr>
        </p:pic>
        <p:pic>
          <p:nvPicPr>
            <p:cNvPr id="1030" name="Picture 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32510" y="5633095"/>
              <a:ext cx="1759034" cy="122490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Lst>
          </p:spPr>
        </p:pic>
        <p:pic>
          <p:nvPicPr>
            <p:cNvPr id="1031" name="Picture 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889880" y="5517232"/>
              <a:ext cx="1740222" cy="115289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Lst>
          </p:spPr>
        </p:pic>
        <p:pic>
          <p:nvPicPr>
            <p:cNvPr id="1032" name="Picture 8"/>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32510" y="332284"/>
              <a:ext cx="1759034" cy="114337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Lst>
          </p:spPr>
        </p:pic>
      </p:grpSp>
      <p:sp>
        <p:nvSpPr>
          <p:cNvPr id="5" name="4 Rectángulo"/>
          <p:cNvSpPr/>
          <p:nvPr/>
        </p:nvSpPr>
        <p:spPr>
          <a:xfrm>
            <a:off x="1763688" y="169476"/>
            <a:ext cx="5388768" cy="523220"/>
          </a:xfrm>
          <a:prstGeom prst="rect">
            <a:avLst/>
          </a:prstGeom>
        </p:spPr>
        <p:txBody>
          <a:bodyPr wrap="square">
            <a:spAutoFit/>
          </a:bodyPr>
          <a:lstStyle/>
          <a:p>
            <a:pPr>
              <a:spcBef>
                <a:spcPct val="0"/>
              </a:spcBef>
            </a:pPr>
            <a:r>
              <a:rPr lang="es-EC" sz="2800" b="1" cap="small" dirty="0">
                <a:solidFill>
                  <a:schemeClr val="accent1">
                    <a:lumMod val="75000"/>
                  </a:schemeClr>
                </a:solidFill>
                <a:latin typeface="Arial" panose="020B0604020202020204" pitchFamily="34" charset="0"/>
                <a:ea typeface="+mj-ea"/>
                <a:cs typeface="Arial" panose="020B0604020202020204" pitchFamily="34" charset="0"/>
              </a:rPr>
              <a:t>CAPÍTULO I: EL PROBLEMA </a:t>
            </a:r>
          </a:p>
        </p:txBody>
      </p:sp>
      <p:sp>
        <p:nvSpPr>
          <p:cNvPr id="13" name="12 Rectángulo"/>
          <p:cNvSpPr/>
          <p:nvPr/>
        </p:nvSpPr>
        <p:spPr bwMode="auto">
          <a:xfrm>
            <a:off x="3663818" y="3212976"/>
            <a:ext cx="1700270" cy="578932"/>
          </a:xfrm>
          <a:prstGeom prst="rect">
            <a:avLst/>
          </a:prstGeom>
          <a:noFill/>
          <a:ln>
            <a:noFill/>
          </a:ln>
        </p:spPr>
        <p:txBody>
          <a:bodyPr wrap="square">
            <a:spAutoFit/>
          </a:bodyPr>
          <a:lstStyle/>
          <a:p>
            <a:pPr algn="ctr">
              <a:defRPr/>
            </a:pPr>
            <a:r>
              <a:rPr lang="es-ES_tradnl" b="1" dirty="0" smtClean="0">
                <a:solidFill>
                  <a:srgbClr val="FF3300"/>
                </a:solidFill>
                <a:effectLst>
                  <a:outerShdw blurRad="38100" dist="38100" dir="2700000" algn="tl">
                    <a:srgbClr val="000000"/>
                  </a:outerShdw>
                </a:effectLst>
                <a:latin typeface="Arial" panose="020B0604020202020204" pitchFamily="34" charset="0"/>
                <a:cs typeface="Arial" panose="020B0604020202020204" pitchFamily="34" charset="0"/>
              </a:rPr>
              <a:t>PUERTO DE MANTA</a:t>
            </a:r>
            <a:endParaRPr lang="es-ES_tradnl" sz="2000" b="1" dirty="0">
              <a:effectLst>
                <a:outerShdw blurRad="38100" dist="38100" dir="2700000" algn="tl">
                  <a:srgbClr val="000000"/>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3751823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59532" y="188640"/>
            <a:ext cx="8424936" cy="436910"/>
          </a:xfrm>
        </p:spPr>
        <p:txBody>
          <a:bodyPr>
            <a:normAutofit fontScale="90000"/>
          </a:bodyPr>
          <a:lstStyle/>
          <a:p>
            <a:pPr algn="ctr"/>
            <a:r>
              <a:rPr lang="es-EC" sz="2400" b="1" dirty="0" smtClean="0">
                <a:latin typeface="Arial" panose="020B0604020202020204" pitchFamily="34" charset="0"/>
                <a:cs typeface="Arial" panose="020B0604020202020204" pitchFamily="34" charset="0"/>
              </a:rPr>
              <a:t>VALORACIÓN MATRIZ DE RIESGOS MODELO DE MOSLER</a:t>
            </a:r>
            <a:endParaRPr lang="es-EC" sz="2400" b="1" dirty="0">
              <a:latin typeface="Arial" panose="020B0604020202020204" pitchFamily="34" charset="0"/>
              <a:cs typeface="Arial" panose="020B0604020202020204" pitchFamily="34" charset="0"/>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3728" y="908720"/>
            <a:ext cx="5040560" cy="360209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7 Rectángulo"/>
          <p:cNvSpPr/>
          <p:nvPr/>
        </p:nvSpPr>
        <p:spPr>
          <a:xfrm>
            <a:off x="359532" y="4725144"/>
            <a:ext cx="8424936" cy="1923604"/>
          </a:xfrm>
          <a:prstGeom prst="rect">
            <a:avLst/>
          </a:prstGeom>
        </p:spPr>
        <p:txBody>
          <a:bodyPr wrap="square">
            <a:spAutoFit/>
          </a:bodyPr>
          <a:lstStyle/>
          <a:p>
            <a:pPr algn="just"/>
            <a:r>
              <a:rPr lang="es-EC" sz="1700" b="1" dirty="0">
                <a:latin typeface="Arial" panose="020B0604020202020204" pitchFamily="34" charset="0"/>
                <a:cs typeface="Arial" panose="020B0604020202020204" pitchFamily="34" charset="0"/>
              </a:rPr>
              <a:t>Valoración y Resultados:</a:t>
            </a:r>
            <a:endParaRPr lang="es-EC" sz="1700" b="1" i="1" dirty="0">
              <a:latin typeface="Arial" panose="020B0604020202020204" pitchFamily="34" charset="0"/>
              <a:cs typeface="Arial" panose="020B0604020202020204" pitchFamily="34" charset="0"/>
            </a:endParaRPr>
          </a:p>
          <a:p>
            <a:pPr algn="just"/>
            <a:r>
              <a:rPr lang="es-EC" sz="1700" dirty="0">
                <a:latin typeface="Arial" panose="020B0604020202020204" pitchFamily="34" charset="0"/>
                <a:cs typeface="Arial" panose="020B0604020202020204" pitchFamily="34" charset="0"/>
              </a:rPr>
              <a:t> </a:t>
            </a:r>
          </a:p>
          <a:p>
            <a:pPr algn="just"/>
            <a:r>
              <a:rPr lang="es-EC" sz="1700" dirty="0">
                <a:latin typeface="Arial" panose="020B0604020202020204" pitchFamily="34" charset="0"/>
                <a:cs typeface="Arial" panose="020B0604020202020204" pitchFamily="34" charset="0"/>
              </a:rPr>
              <a:t>Luego de realizar el análisis y valoración de los riesgos de origen natural (tsunami, sismos) y antrópico (narcotráfico, actos terroristas, sabotajes, conatos de incendios, derrames de hidrocarburos y fuga de gases tóxicos); los porcentajes nos demuestran claramente que en el Puerto de Manta en la actualidad, </a:t>
            </a:r>
            <a:r>
              <a:rPr lang="es-EC" sz="1700" b="1" dirty="0">
                <a:latin typeface="Arial" panose="020B0604020202020204" pitchFamily="34" charset="0"/>
                <a:cs typeface="Arial" panose="020B0604020202020204" pitchFamily="34" charset="0"/>
              </a:rPr>
              <a:t>los riegos más probables que pueden ocurrir son de un Tsunami y Narcotráfico.   </a:t>
            </a:r>
            <a:endParaRPr lang="es-EC" sz="17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8503050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187624" y="260648"/>
            <a:ext cx="6768752" cy="864096"/>
          </a:xfrm>
        </p:spPr>
        <p:txBody>
          <a:bodyPr>
            <a:noAutofit/>
          </a:bodyPr>
          <a:lstStyle/>
          <a:p>
            <a:pPr algn="ctr"/>
            <a:r>
              <a:rPr lang="es-EC" sz="2400" b="1" dirty="0">
                <a:latin typeface="Arial" pitchFamily="34" charset="0"/>
                <a:cs typeface="Arial" pitchFamily="34" charset="0"/>
              </a:rPr>
              <a:t>CAPÍTULO </a:t>
            </a:r>
            <a:r>
              <a:rPr lang="es-EC" sz="2400" b="1" dirty="0" smtClean="0">
                <a:latin typeface="Arial" pitchFamily="34" charset="0"/>
                <a:cs typeface="Arial" pitchFamily="34" charset="0"/>
              </a:rPr>
              <a:t>IV: CONCLUSIONES Y RECOMENDACIONES</a:t>
            </a:r>
            <a:endParaRPr lang="en-US" sz="2400" b="1" dirty="0">
              <a:latin typeface="Arial" pitchFamily="34" charset="0"/>
              <a:cs typeface="Arial" pitchFamily="34" charset="0"/>
            </a:endParaRPr>
          </a:p>
        </p:txBody>
      </p:sp>
      <p:graphicFrame>
        <p:nvGraphicFramePr>
          <p:cNvPr id="4" name="3 Marcador de contenido"/>
          <p:cNvGraphicFramePr>
            <a:graphicFrameLocks noGrp="1"/>
          </p:cNvGraphicFramePr>
          <p:nvPr>
            <p:ph sz="quarter" idx="1"/>
            <p:extLst>
              <p:ext uri="{D42A27DB-BD31-4B8C-83A1-F6EECF244321}">
                <p14:modId xmlns:p14="http://schemas.microsoft.com/office/powerpoint/2010/main" val="3230974714"/>
              </p:ext>
            </p:extLst>
          </p:nvPr>
        </p:nvGraphicFramePr>
        <p:xfrm>
          <a:off x="209600" y="1340768"/>
          <a:ext cx="8250832" cy="53924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2143147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sz="quarter" idx="1"/>
            <p:extLst>
              <p:ext uri="{D42A27DB-BD31-4B8C-83A1-F6EECF244321}">
                <p14:modId xmlns:p14="http://schemas.microsoft.com/office/powerpoint/2010/main" val="305328088"/>
              </p:ext>
            </p:extLst>
          </p:nvPr>
        </p:nvGraphicFramePr>
        <p:xfrm>
          <a:off x="323528" y="764704"/>
          <a:ext cx="8250832" cy="53924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1 Rectángulo"/>
          <p:cNvSpPr/>
          <p:nvPr/>
        </p:nvSpPr>
        <p:spPr>
          <a:xfrm>
            <a:off x="755576" y="404664"/>
            <a:ext cx="3168352" cy="461665"/>
          </a:xfrm>
          <a:prstGeom prst="rect">
            <a:avLst/>
          </a:prstGeom>
        </p:spPr>
        <p:txBody>
          <a:bodyPr wrap="square">
            <a:spAutoFit/>
          </a:bodyPr>
          <a:lstStyle/>
          <a:p>
            <a:pPr>
              <a:spcBef>
                <a:spcPct val="0"/>
              </a:spcBef>
            </a:pPr>
            <a:r>
              <a:rPr lang="es-EC" sz="2400" b="1" cap="small" dirty="0">
                <a:solidFill>
                  <a:schemeClr val="tx2"/>
                </a:solidFill>
                <a:latin typeface="Arial" pitchFamily="34" charset="0"/>
                <a:ea typeface="+mj-ea"/>
                <a:cs typeface="Arial" pitchFamily="34" charset="0"/>
              </a:rPr>
              <a:t>CONCLUSIONES </a:t>
            </a:r>
          </a:p>
        </p:txBody>
      </p:sp>
    </p:spTree>
    <p:extLst>
      <p:ext uri="{BB962C8B-B14F-4D97-AF65-F5344CB8AC3E}">
        <p14:creationId xmlns:p14="http://schemas.microsoft.com/office/powerpoint/2010/main" val="426779537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Marcador de contenido"/>
          <p:cNvGraphicFramePr>
            <a:graphicFrameLocks noGrp="1"/>
          </p:cNvGraphicFramePr>
          <p:nvPr>
            <p:ph sz="quarter" idx="1"/>
            <p:extLst>
              <p:ext uri="{D42A27DB-BD31-4B8C-83A1-F6EECF244321}">
                <p14:modId xmlns:p14="http://schemas.microsoft.com/office/powerpoint/2010/main" val="2255999846"/>
              </p:ext>
            </p:extLst>
          </p:nvPr>
        </p:nvGraphicFramePr>
        <p:xfrm>
          <a:off x="457200" y="1412776"/>
          <a:ext cx="8291264" cy="51845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1 Título"/>
          <p:cNvSpPr>
            <a:spLocks noGrp="1"/>
          </p:cNvSpPr>
          <p:nvPr>
            <p:ph type="title"/>
          </p:nvPr>
        </p:nvSpPr>
        <p:spPr>
          <a:xfrm>
            <a:off x="457200" y="404664"/>
            <a:ext cx="5050904" cy="580926"/>
          </a:xfrm>
        </p:spPr>
        <p:txBody>
          <a:bodyPr/>
          <a:lstStyle/>
          <a:p>
            <a:r>
              <a:rPr lang="es-EC" b="1" dirty="0" smtClean="0">
                <a:latin typeface="Arial" pitchFamily="34" charset="0"/>
                <a:cs typeface="Arial" pitchFamily="34" charset="0"/>
              </a:rPr>
              <a:t>RECOMENDACIONES</a:t>
            </a:r>
            <a:endParaRPr lang="en-US" b="1" dirty="0">
              <a:latin typeface="Arial" pitchFamily="34" charset="0"/>
              <a:cs typeface="Arial" pitchFamily="34" charset="0"/>
            </a:endParaRPr>
          </a:p>
        </p:txBody>
      </p:sp>
      <p:grpSp>
        <p:nvGrpSpPr>
          <p:cNvPr id="9" name="8 Grupo"/>
          <p:cNvGrpSpPr/>
          <p:nvPr/>
        </p:nvGrpSpPr>
        <p:grpSpPr>
          <a:xfrm>
            <a:off x="4860032" y="5517232"/>
            <a:ext cx="3970791" cy="961477"/>
            <a:chOff x="1872204" y="4350743"/>
            <a:chExt cx="3970791" cy="673445"/>
          </a:xfrm>
          <a:scene3d>
            <a:camera prst="orthographicFront"/>
            <a:lightRig rig="threePt" dir="t">
              <a:rot lat="0" lon="0" rev="7500000"/>
            </a:lightRig>
          </a:scene3d>
        </p:grpSpPr>
        <p:sp>
          <p:nvSpPr>
            <p:cNvPr id="10" name="9 Rectángulo"/>
            <p:cNvSpPr/>
            <p:nvPr/>
          </p:nvSpPr>
          <p:spPr>
            <a:xfrm>
              <a:off x="1872204" y="4350743"/>
              <a:ext cx="3970791" cy="673445"/>
            </a:xfrm>
            <a:prstGeom prst="rect">
              <a:avLst/>
            </a:prstGeom>
            <a:sp3d prstMaterial="plastic">
              <a:bevelT w="127000" h="25400" prst="relaxedInset"/>
            </a:sp3d>
          </p:spPr>
          <p:style>
            <a:lnRef idx="0">
              <a:schemeClr val="lt1">
                <a:hueOff val="0"/>
                <a:satOff val="0"/>
                <a:lumOff val="0"/>
                <a:alphaOff val="0"/>
              </a:schemeClr>
            </a:lnRef>
            <a:fillRef idx="3">
              <a:schemeClr val="accent4">
                <a:hueOff val="-4464770"/>
                <a:satOff val="26899"/>
                <a:lumOff val="2156"/>
                <a:alphaOff val="0"/>
              </a:schemeClr>
            </a:fillRef>
            <a:effectRef idx="2">
              <a:schemeClr val="accent4">
                <a:hueOff val="-4464770"/>
                <a:satOff val="26899"/>
                <a:lumOff val="2156"/>
                <a:alphaOff val="0"/>
              </a:schemeClr>
            </a:effectRef>
            <a:fontRef idx="minor">
              <a:schemeClr val="lt1"/>
            </a:fontRef>
          </p:style>
        </p:sp>
        <p:sp>
          <p:nvSpPr>
            <p:cNvPr id="11" name="10 Rectángulo"/>
            <p:cNvSpPr/>
            <p:nvPr/>
          </p:nvSpPr>
          <p:spPr>
            <a:xfrm>
              <a:off x="1872204" y="4350743"/>
              <a:ext cx="3970791" cy="673445"/>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49530" tIns="49530" rIns="49530" bIns="49530" numCol="1" spcCol="1270" anchor="ctr" anchorCtr="0">
              <a:noAutofit/>
            </a:bodyPr>
            <a:lstStyle/>
            <a:p>
              <a:pPr lvl="0" algn="just" defTabSz="577850">
                <a:lnSpc>
                  <a:spcPct val="90000"/>
                </a:lnSpc>
                <a:spcBef>
                  <a:spcPct val="0"/>
                </a:spcBef>
                <a:spcAft>
                  <a:spcPct val="35000"/>
                </a:spcAft>
              </a:pPr>
              <a:r>
                <a:rPr lang="es-EC" sz="1300" kern="1200" dirty="0" smtClean="0">
                  <a:latin typeface="Arial" pitchFamily="34" charset="0"/>
                  <a:cs typeface="Arial" pitchFamily="34" charset="0"/>
                </a:rPr>
                <a:t>Actualizar los Planes de Contingencias, Emergencias y Seguridad para prevenir riesgos de origen natural  o antrópico, existentes en el Puerto de Manta.</a:t>
              </a:r>
              <a:endParaRPr lang="en-US" sz="1300" kern="1200" dirty="0">
                <a:latin typeface="Arial" pitchFamily="34" charset="0"/>
                <a:cs typeface="Arial" pitchFamily="34" charset="0"/>
              </a:endParaRPr>
            </a:p>
          </p:txBody>
        </p:sp>
      </p:grpSp>
      <p:grpSp>
        <p:nvGrpSpPr>
          <p:cNvPr id="12" name="11 Grupo"/>
          <p:cNvGrpSpPr/>
          <p:nvPr/>
        </p:nvGrpSpPr>
        <p:grpSpPr>
          <a:xfrm>
            <a:off x="5103845" y="4179394"/>
            <a:ext cx="3483163" cy="864096"/>
            <a:chOff x="0" y="3168356"/>
            <a:chExt cx="4905255" cy="591991"/>
          </a:xfrm>
          <a:scene3d>
            <a:camera prst="orthographicFront"/>
            <a:lightRig rig="threePt" dir="t">
              <a:rot lat="0" lon="0" rev="7500000"/>
            </a:lightRig>
          </a:scene3d>
        </p:grpSpPr>
        <p:sp>
          <p:nvSpPr>
            <p:cNvPr id="13" name="12 Rectángulo"/>
            <p:cNvSpPr/>
            <p:nvPr/>
          </p:nvSpPr>
          <p:spPr>
            <a:xfrm>
              <a:off x="0" y="3168356"/>
              <a:ext cx="4905255" cy="591991"/>
            </a:xfrm>
            <a:prstGeom prst="rect">
              <a:avLst/>
            </a:prstGeom>
            <a:sp3d prstMaterial="plastic">
              <a:bevelT w="127000" h="25400" prst="relaxedInset"/>
            </a:sp3d>
          </p:spPr>
          <p:style>
            <a:lnRef idx="0">
              <a:schemeClr val="lt1">
                <a:hueOff val="0"/>
                <a:satOff val="0"/>
                <a:lumOff val="0"/>
                <a:alphaOff val="0"/>
              </a:schemeClr>
            </a:lnRef>
            <a:fillRef idx="3">
              <a:schemeClr val="accent4">
                <a:hueOff val="0"/>
                <a:satOff val="0"/>
                <a:lumOff val="0"/>
                <a:alphaOff val="0"/>
              </a:schemeClr>
            </a:fillRef>
            <a:effectRef idx="2">
              <a:schemeClr val="accent4">
                <a:hueOff val="0"/>
                <a:satOff val="0"/>
                <a:lumOff val="0"/>
                <a:alphaOff val="0"/>
              </a:schemeClr>
            </a:effectRef>
            <a:fontRef idx="minor">
              <a:schemeClr val="lt1"/>
            </a:fontRef>
          </p:style>
        </p:sp>
        <p:sp>
          <p:nvSpPr>
            <p:cNvPr id="14" name="13 Rectángulo"/>
            <p:cNvSpPr/>
            <p:nvPr/>
          </p:nvSpPr>
          <p:spPr>
            <a:xfrm>
              <a:off x="0" y="3168356"/>
              <a:ext cx="4905255" cy="591991"/>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49530" tIns="49530" rIns="49530" bIns="49530" numCol="1" spcCol="1270" anchor="ctr" anchorCtr="0">
              <a:noAutofit/>
            </a:bodyPr>
            <a:lstStyle/>
            <a:p>
              <a:pPr lvl="0" algn="just" defTabSz="577850">
                <a:lnSpc>
                  <a:spcPct val="90000"/>
                </a:lnSpc>
                <a:spcBef>
                  <a:spcPct val="0"/>
                </a:spcBef>
                <a:spcAft>
                  <a:spcPct val="35000"/>
                </a:spcAft>
              </a:pPr>
              <a:r>
                <a:rPr lang="es-ES" sz="1300" kern="1200" dirty="0" smtClean="0">
                  <a:latin typeface="Arial" panose="020B0604020202020204" pitchFamily="34" charset="0"/>
                  <a:cs typeface="Arial" panose="020B0604020202020204" pitchFamily="34" charset="0"/>
                </a:rPr>
                <a:t>Mejorar el sistema de seguridad física, en cuanto a capacitación del cliente tanto interno como externo del Puerto de Manta  </a:t>
              </a:r>
              <a:endParaRPr lang="en-US" sz="1300" kern="1200" dirty="0">
                <a:latin typeface="Arial" pitchFamily="34" charset="0"/>
                <a:cs typeface="Arial" pitchFamily="34" charset="0"/>
              </a:endParaRPr>
            </a:p>
          </p:txBody>
        </p:sp>
      </p:grpSp>
    </p:spTree>
    <p:extLst>
      <p:ext uri="{BB962C8B-B14F-4D97-AF65-F5344CB8AC3E}">
        <p14:creationId xmlns:p14="http://schemas.microsoft.com/office/powerpoint/2010/main" val="371266417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Marcador de contenido"/>
          <p:cNvGraphicFramePr>
            <a:graphicFrameLocks noGrp="1"/>
          </p:cNvGraphicFramePr>
          <p:nvPr>
            <p:ph sz="quarter" idx="1"/>
            <p:extLst>
              <p:ext uri="{D42A27DB-BD31-4B8C-83A1-F6EECF244321}">
                <p14:modId xmlns:p14="http://schemas.microsoft.com/office/powerpoint/2010/main" val="3904963289"/>
              </p:ext>
            </p:extLst>
          </p:nvPr>
        </p:nvGraphicFramePr>
        <p:xfrm>
          <a:off x="539552" y="3068960"/>
          <a:ext cx="7848872" cy="3600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1 Título"/>
          <p:cNvSpPr>
            <a:spLocks noGrp="1"/>
          </p:cNvSpPr>
          <p:nvPr>
            <p:ph type="title"/>
          </p:nvPr>
        </p:nvSpPr>
        <p:spPr>
          <a:xfrm>
            <a:off x="457200" y="404664"/>
            <a:ext cx="7467600" cy="508918"/>
          </a:xfrm>
        </p:spPr>
        <p:txBody>
          <a:bodyPr>
            <a:normAutofit fontScale="90000"/>
          </a:bodyPr>
          <a:lstStyle/>
          <a:p>
            <a:pPr algn="ctr"/>
            <a:r>
              <a:rPr lang="es-EC" b="1" dirty="0">
                <a:latin typeface="Arial" pitchFamily="34" charset="0"/>
                <a:cs typeface="Arial" pitchFamily="34" charset="0"/>
              </a:rPr>
              <a:t>CAPÍTULO </a:t>
            </a:r>
            <a:r>
              <a:rPr lang="es-EC" b="1" dirty="0" smtClean="0">
                <a:latin typeface="Arial" pitchFamily="34" charset="0"/>
                <a:cs typeface="Arial" pitchFamily="34" charset="0"/>
              </a:rPr>
              <a:t>VI</a:t>
            </a:r>
            <a:r>
              <a:rPr lang="es-EC" b="1" dirty="0">
                <a:latin typeface="Arial" pitchFamily="34" charset="0"/>
                <a:cs typeface="Arial" pitchFamily="34" charset="0"/>
              </a:rPr>
              <a:t>: PROPUESTA</a:t>
            </a:r>
            <a:endParaRPr lang="en-US" b="1" dirty="0">
              <a:latin typeface="Arial" pitchFamily="34" charset="0"/>
              <a:cs typeface="Arial" pitchFamily="34" charset="0"/>
            </a:endParaRPr>
          </a:p>
        </p:txBody>
      </p:sp>
      <p:graphicFrame>
        <p:nvGraphicFramePr>
          <p:cNvPr id="6" name="5 Diagrama"/>
          <p:cNvGraphicFramePr/>
          <p:nvPr>
            <p:extLst>
              <p:ext uri="{D42A27DB-BD31-4B8C-83A1-F6EECF244321}">
                <p14:modId xmlns:p14="http://schemas.microsoft.com/office/powerpoint/2010/main" val="2456166499"/>
              </p:ext>
            </p:extLst>
          </p:nvPr>
        </p:nvGraphicFramePr>
        <p:xfrm>
          <a:off x="539552" y="1124744"/>
          <a:ext cx="7776864" cy="165618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484051979"/>
      </p:ext>
    </p:extLst>
  </p:cSld>
  <p:clrMapOvr>
    <a:masterClrMapping/>
  </p:clrMapOvr>
  <p:transition spd="slow">
    <p:strips dir="ld"/>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332656"/>
            <a:ext cx="7467600" cy="724942"/>
          </a:xfrm>
        </p:spPr>
        <p:txBody>
          <a:bodyPr/>
          <a:lstStyle/>
          <a:p>
            <a:r>
              <a:rPr lang="es-EC" b="1" dirty="0" smtClean="0">
                <a:latin typeface="Arial" pitchFamily="34" charset="0"/>
                <a:cs typeface="Arial" pitchFamily="34" charset="0"/>
              </a:rPr>
              <a:t>OBJETIVOS DE LA PROPUESTA</a:t>
            </a:r>
            <a:endParaRPr lang="en-US" b="1" dirty="0">
              <a:latin typeface="Arial" pitchFamily="34" charset="0"/>
              <a:cs typeface="Arial" pitchFamily="34" charset="0"/>
            </a:endParaRPr>
          </a:p>
        </p:txBody>
      </p:sp>
      <p:graphicFrame>
        <p:nvGraphicFramePr>
          <p:cNvPr id="4" name="3 Marcador de contenido"/>
          <p:cNvGraphicFramePr>
            <a:graphicFrameLocks noGrp="1"/>
          </p:cNvGraphicFramePr>
          <p:nvPr>
            <p:ph sz="quarter" idx="1"/>
            <p:extLst>
              <p:ext uri="{D42A27DB-BD31-4B8C-83A1-F6EECF244321}">
                <p14:modId xmlns:p14="http://schemas.microsoft.com/office/powerpoint/2010/main" val="3985582121"/>
              </p:ext>
            </p:extLst>
          </p:nvPr>
        </p:nvGraphicFramePr>
        <p:xfrm>
          <a:off x="539552" y="1412777"/>
          <a:ext cx="7467600" cy="17281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3 Marcador de contenido"/>
          <p:cNvGraphicFramePr>
            <a:graphicFrameLocks/>
          </p:cNvGraphicFramePr>
          <p:nvPr>
            <p:extLst>
              <p:ext uri="{D42A27DB-BD31-4B8C-83A1-F6EECF244321}">
                <p14:modId xmlns:p14="http://schemas.microsoft.com/office/powerpoint/2010/main" val="3536768409"/>
              </p:ext>
            </p:extLst>
          </p:nvPr>
        </p:nvGraphicFramePr>
        <p:xfrm>
          <a:off x="539552" y="3501008"/>
          <a:ext cx="7416824" cy="309634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539209172"/>
      </p:ext>
    </p:extLst>
  </p:cSld>
  <p:clrMapOvr>
    <a:masterClrMapping/>
  </p:clrMapOvr>
  <p:transition spd="slow">
    <p:wipe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548680"/>
            <a:ext cx="7467600" cy="360040"/>
          </a:xfrm>
        </p:spPr>
        <p:txBody>
          <a:bodyPr>
            <a:noAutofit/>
          </a:bodyPr>
          <a:lstStyle/>
          <a:p>
            <a:pPr algn="ctr"/>
            <a:r>
              <a:rPr lang="es-EC" sz="1800" b="1" dirty="0" smtClean="0">
                <a:latin typeface="Arial" pitchFamily="34" charset="0"/>
                <a:cs typeface="Arial" pitchFamily="34" charset="0"/>
              </a:rPr>
              <a:t/>
            </a:r>
            <a:br>
              <a:rPr lang="es-EC" sz="1800" b="1" dirty="0" smtClean="0">
                <a:latin typeface="Arial" pitchFamily="34" charset="0"/>
                <a:cs typeface="Arial" pitchFamily="34" charset="0"/>
              </a:rPr>
            </a:br>
            <a:r>
              <a:rPr lang="es-EC" sz="1800" b="1" dirty="0" smtClean="0">
                <a:latin typeface="Arial" pitchFamily="34" charset="0"/>
                <a:cs typeface="Arial" pitchFamily="34" charset="0"/>
              </a:rPr>
              <a:t/>
            </a:r>
            <a:br>
              <a:rPr lang="es-EC" sz="1800" b="1" dirty="0" smtClean="0">
                <a:latin typeface="Arial" pitchFamily="34" charset="0"/>
                <a:cs typeface="Arial" pitchFamily="34" charset="0"/>
              </a:rPr>
            </a:br>
            <a:r>
              <a:rPr lang="es-EC" sz="1800" b="1" dirty="0">
                <a:latin typeface="Arial" pitchFamily="34" charset="0"/>
                <a:cs typeface="Arial" pitchFamily="34" charset="0"/>
              </a:rPr>
              <a:t/>
            </a:r>
            <a:br>
              <a:rPr lang="es-EC" sz="1800" b="1" dirty="0">
                <a:latin typeface="Arial" pitchFamily="34" charset="0"/>
                <a:cs typeface="Arial" pitchFamily="34" charset="0"/>
              </a:rPr>
            </a:br>
            <a:r>
              <a:rPr lang="es-EC" sz="1800" b="1" dirty="0" smtClean="0">
                <a:latin typeface="Arial" pitchFamily="34" charset="0"/>
                <a:cs typeface="Arial" pitchFamily="34" charset="0"/>
              </a:rPr>
              <a:t/>
            </a:r>
            <a:br>
              <a:rPr lang="es-EC" sz="1800" b="1" dirty="0" smtClean="0">
                <a:latin typeface="Arial" pitchFamily="34" charset="0"/>
                <a:cs typeface="Arial" pitchFamily="34" charset="0"/>
              </a:rPr>
            </a:br>
            <a:r>
              <a:rPr lang="es-EC" sz="1800" b="1" dirty="0">
                <a:latin typeface="Arial" pitchFamily="34" charset="0"/>
                <a:cs typeface="Arial" pitchFamily="34" charset="0"/>
              </a:rPr>
              <a:t/>
            </a:r>
            <a:br>
              <a:rPr lang="es-EC" sz="1800" b="1" dirty="0">
                <a:latin typeface="Arial" pitchFamily="34" charset="0"/>
                <a:cs typeface="Arial" pitchFamily="34" charset="0"/>
              </a:rPr>
            </a:br>
            <a:r>
              <a:rPr lang="es-EC" sz="1800" b="1" dirty="0" smtClean="0">
                <a:latin typeface="Arial" pitchFamily="34" charset="0"/>
                <a:cs typeface="Arial" pitchFamily="34" charset="0"/>
              </a:rPr>
              <a:t/>
            </a:r>
            <a:br>
              <a:rPr lang="es-EC" sz="1800" b="1" dirty="0" smtClean="0">
                <a:latin typeface="Arial" pitchFamily="34" charset="0"/>
                <a:cs typeface="Arial" pitchFamily="34" charset="0"/>
              </a:rPr>
            </a:br>
            <a:r>
              <a:rPr lang="es-EC" sz="1800" b="1" dirty="0">
                <a:latin typeface="Arial" pitchFamily="34" charset="0"/>
                <a:cs typeface="Arial" pitchFamily="34" charset="0"/>
              </a:rPr>
              <a:t/>
            </a:r>
            <a:br>
              <a:rPr lang="es-EC" sz="1800" b="1" dirty="0">
                <a:latin typeface="Arial" pitchFamily="34" charset="0"/>
                <a:cs typeface="Arial" pitchFamily="34" charset="0"/>
              </a:rPr>
            </a:br>
            <a:r>
              <a:rPr lang="es-EC" sz="1800" b="1" dirty="0" smtClean="0">
                <a:latin typeface="Arial" pitchFamily="34" charset="0"/>
                <a:cs typeface="Arial" pitchFamily="34" charset="0"/>
              </a:rPr>
              <a:t/>
            </a:r>
            <a:br>
              <a:rPr lang="es-EC" sz="1800" b="1" dirty="0" smtClean="0">
                <a:latin typeface="Arial" pitchFamily="34" charset="0"/>
                <a:cs typeface="Arial" pitchFamily="34" charset="0"/>
              </a:rPr>
            </a:br>
            <a:r>
              <a:rPr lang="es-EC" sz="1800" b="1" dirty="0" smtClean="0">
                <a:latin typeface="Arial" pitchFamily="34" charset="0"/>
                <a:cs typeface="Arial" pitchFamily="34" charset="0"/>
              </a:rPr>
              <a:t/>
            </a:r>
            <a:br>
              <a:rPr lang="es-EC" sz="1800" b="1" dirty="0" smtClean="0">
                <a:latin typeface="Arial" pitchFamily="34" charset="0"/>
                <a:cs typeface="Arial" pitchFamily="34" charset="0"/>
              </a:rPr>
            </a:br>
            <a:r>
              <a:rPr lang="es-EC" sz="1800" b="1" dirty="0">
                <a:latin typeface="Arial" pitchFamily="34" charset="0"/>
                <a:cs typeface="Arial" pitchFamily="34" charset="0"/>
              </a:rPr>
              <a:t/>
            </a:r>
            <a:br>
              <a:rPr lang="es-EC" sz="1800" b="1" dirty="0">
                <a:latin typeface="Arial" pitchFamily="34" charset="0"/>
                <a:cs typeface="Arial" pitchFamily="34" charset="0"/>
              </a:rPr>
            </a:br>
            <a:r>
              <a:rPr lang="es-EC" sz="2400" b="1" dirty="0">
                <a:latin typeface="Arial" pitchFamily="34" charset="0"/>
                <a:cs typeface="Arial" pitchFamily="34" charset="0"/>
              </a:rPr>
              <a:t/>
            </a:r>
            <a:br>
              <a:rPr lang="es-EC" sz="2400" b="1" dirty="0">
                <a:latin typeface="Arial" pitchFamily="34" charset="0"/>
                <a:cs typeface="Arial" pitchFamily="34" charset="0"/>
              </a:rPr>
            </a:br>
            <a:r>
              <a:rPr lang="es-EC" sz="2400" b="1" dirty="0">
                <a:latin typeface="Arial" pitchFamily="34" charset="0"/>
                <a:cs typeface="Arial" pitchFamily="34" charset="0"/>
              </a:rPr>
              <a:t>DESCRIPCIÓN DE LA PROPUESTA</a:t>
            </a:r>
            <a:endParaRPr lang="en-US" sz="2400" b="1" dirty="0">
              <a:latin typeface="Arial" pitchFamily="34" charset="0"/>
              <a:cs typeface="Arial" pitchFamily="34" charset="0"/>
            </a:endParaRPr>
          </a:p>
        </p:txBody>
      </p:sp>
      <p:graphicFrame>
        <p:nvGraphicFramePr>
          <p:cNvPr id="4" name="3 Marcador de contenido"/>
          <p:cNvGraphicFramePr>
            <a:graphicFrameLocks noGrp="1"/>
          </p:cNvGraphicFramePr>
          <p:nvPr>
            <p:ph sz="quarter" idx="1"/>
            <p:extLst>
              <p:ext uri="{D42A27DB-BD31-4B8C-83A1-F6EECF244321}">
                <p14:modId xmlns:p14="http://schemas.microsoft.com/office/powerpoint/2010/main" val="334433902"/>
              </p:ext>
            </p:extLst>
          </p:nvPr>
        </p:nvGraphicFramePr>
        <p:xfrm>
          <a:off x="457200" y="1268760"/>
          <a:ext cx="7787208" cy="54726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4622658"/>
      </p:ext>
    </p:extLst>
  </p:cSld>
  <p:clrMapOvr>
    <a:masterClrMapping/>
  </p:clrMapOvr>
  <p:transition spd="slow">
    <p:pull dir="lu"/>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13 Rectángulo"/>
          <p:cNvSpPr/>
          <p:nvPr/>
        </p:nvSpPr>
        <p:spPr>
          <a:xfrm>
            <a:off x="714348" y="1052736"/>
            <a:ext cx="142876" cy="2331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5" name="14 Rectángulo"/>
          <p:cNvSpPr/>
          <p:nvPr/>
        </p:nvSpPr>
        <p:spPr>
          <a:xfrm>
            <a:off x="5580112" y="1124744"/>
            <a:ext cx="214314" cy="2143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15 Rectángulo"/>
          <p:cNvSpPr/>
          <p:nvPr/>
        </p:nvSpPr>
        <p:spPr>
          <a:xfrm>
            <a:off x="3929058" y="3000372"/>
            <a:ext cx="214314" cy="2143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16 Rectángulo"/>
          <p:cNvSpPr/>
          <p:nvPr/>
        </p:nvSpPr>
        <p:spPr>
          <a:xfrm>
            <a:off x="714348" y="4572008"/>
            <a:ext cx="329260" cy="2143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 name="17 Rectángulo"/>
          <p:cNvSpPr/>
          <p:nvPr/>
        </p:nvSpPr>
        <p:spPr>
          <a:xfrm>
            <a:off x="5652120" y="4581128"/>
            <a:ext cx="216024" cy="285752"/>
          </a:xfrm>
          <a:prstGeom prst="rect">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Rectangle 1"/>
          <p:cNvSpPr>
            <a:spLocks noChangeArrowheads="1"/>
          </p:cNvSpPr>
          <p:nvPr/>
        </p:nvSpPr>
        <p:spPr bwMode="auto">
          <a:xfrm>
            <a:off x="2408238" y="-379413"/>
            <a:ext cx="9144000" cy="457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alt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12" name="Rectangle 6"/>
          <p:cNvSpPr>
            <a:spLocks noChangeArrowheads="1"/>
          </p:cNvSpPr>
          <p:nvPr/>
        </p:nvSpPr>
        <p:spPr bwMode="auto">
          <a:xfrm>
            <a:off x="2794000" y="42703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fontAlgn="base">
              <a:spcBef>
                <a:spcPct val="0"/>
              </a:spcBef>
              <a:spcAft>
                <a:spcPct val="0"/>
              </a:spcAft>
              <a:tabLst>
                <a:tab pos="9525" algn="l"/>
                <a:tab pos="100013" algn="l"/>
              </a:tabLst>
              <a:defRPr>
                <a:solidFill>
                  <a:schemeClr val="tx1"/>
                </a:solidFill>
                <a:latin typeface="Arial" pitchFamily="34" charset="0"/>
                <a:cs typeface="Arial" pitchFamily="34" charset="0"/>
              </a:defRPr>
            </a:lvl1pPr>
            <a:lvl2pPr fontAlgn="base">
              <a:spcBef>
                <a:spcPct val="0"/>
              </a:spcBef>
              <a:spcAft>
                <a:spcPct val="0"/>
              </a:spcAft>
              <a:tabLst>
                <a:tab pos="9525" algn="l"/>
                <a:tab pos="100013" algn="l"/>
              </a:tabLst>
              <a:defRPr>
                <a:solidFill>
                  <a:schemeClr val="tx1"/>
                </a:solidFill>
                <a:latin typeface="Arial" pitchFamily="34" charset="0"/>
                <a:cs typeface="Arial" pitchFamily="34" charset="0"/>
              </a:defRPr>
            </a:lvl2pPr>
            <a:lvl3pPr fontAlgn="base">
              <a:spcBef>
                <a:spcPct val="0"/>
              </a:spcBef>
              <a:spcAft>
                <a:spcPct val="0"/>
              </a:spcAft>
              <a:tabLst>
                <a:tab pos="9525" algn="l"/>
                <a:tab pos="100013" algn="l"/>
              </a:tabLst>
              <a:defRPr>
                <a:solidFill>
                  <a:schemeClr val="tx1"/>
                </a:solidFill>
                <a:latin typeface="Arial" pitchFamily="34" charset="0"/>
                <a:cs typeface="Arial" pitchFamily="34" charset="0"/>
              </a:defRPr>
            </a:lvl3pPr>
            <a:lvl4pPr fontAlgn="base">
              <a:spcBef>
                <a:spcPct val="0"/>
              </a:spcBef>
              <a:spcAft>
                <a:spcPct val="0"/>
              </a:spcAft>
              <a:tabLst>
                <a:tab pos="9525" algn="l"/>
                <a:tab pos="100013" algn="l"/>
              </a:tabLst>
              <a:defRPr>
                <a:solidFill>
                  <a:schemeClr val="tx1"/>
                </a:solidFill>
                <a:latin typeface="Arial" pitchFamily="34" charset="0"/>
                <a:cs typeface="Arial" pitchFamily="34" charset="0"/>
              </a:defRPr>
            </a:lvl4pPr>
            <a:lvl5pPr fontAlgn="base">
              <a:spcBef>
                <a:spcPct val="0"/>
              </a:spcBef>
              <a:spcAft>
                <a:spcPct val="0"/>
              </a:spcAft>
              <a:tabLst>
                <a:tab pos="9525" algn="l"/>
                <a:tab pos="100013" algn="l"/>
              </a:tabLst>
              <a:defRPr>
                <a:solidFill>
                  <a:schemeClr val="tx1"/>
                </a:solidFill>
                <a:latin typeface="Arial" pitchFamily="34" charset="0"/>
                <a:cs typeface="Arial" pitchFamily="34" charset="0"/>
              </a:defRPr>
            </a:lvl5pPr>
            <a:lvl6pPr fontAlgn="base">
              <a:spcBef>
                <a:spcPct val="0"/>
              </a:spcBef>
              <a:spcAft>
                <a:spcPct val="0"/>
              </a:spcAft>
              <a:tabLst>
                <a:tab pos="9525" algn="l"/>
                <a:tab pos="100013" algn="l"/>
              </a:tabLst>
              <a:defRPr>
                <a:solidFill>
                  <a:schemeClr val="tx1"/>
                </a:solidFill>
                <a:latin typeface="Arial" pitchFamily="34" charset="0"/>
                <a:cs typeface="Arial" pitchFamily="34" charset="0"/>
              </a:defRPr>
            </a:lvl6pPr>
            <a:lvl7pPr fontAlgn="base">
              <a:spcBef>
                <a:spcPct val="0"/>
              </a:spcBef>
              <a:spcAft>
                <a:spcPct val="0"/>
              </a:spcAft>
              <a:tabLst>
                <a:tab pos="9525" algn="l"/>
                <a:tab pos="100013" algn="l"/>
              </a:tabLst>
              <a:defRPr>
                <a:solidFill>
                  <a:schemeClr val="tx1"/>
                </a:solidFill>
                <a:latin typeface="Arial" pitchFamily="34" charset="0"/>
                <a:cs typeface="Arial" pitchFamily="34" charset="0"/>
              </a:defRPr>
            </a:lvl7pPr>
            <a:lvl8pPr fontAlgn="base">
              <a:spcBef>
                <a:spcPct val="0"/>
              </a:spcBef>
              <a:spcAft>
                <a:spcPct val="0"/>
              </a:spcAft>
              <a:tabLst>
                <a:tab pos="9525" algn="l"/>
                <a:tab pos="100013" algn="l"/>
              </a:tabLst>
              <a:defRPr>
                <a:solidFill>
                  <a:schemeClr val="tx1"/>
                </a:solidFill>
                <a:latin typeface="Arial" pitchFamily="34" charset="0"/>
                <a:cs typeface="Arial" pitchFamily="34" charset="0"/>
              </a:defRPr>
            </a:lvl8pPr>
            <a:lvl9pPr fontAlgn="base">
              <a:spcBef>
                <a:spcPct val="0"/>
              </a:spcBef>
              <a:spcAft>
                <a:spcPct val="0"/>
              </a:spcAft>
              <a:tabLst>
                <a:tab pos="9525" algn="l"/>
                <a:tab pos="100013" algn="l"/>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9525" algn="l"/>
                <a:tab pos="100013" algn="l"/>
              </a:tabLst>
            </a:pPr>
            <a:endParaRPr kumimoji="0" lang="es-EC" altLang="es-EC"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13" name="12 Tabla"/>
          <p:cNvGraphicFramePr>
            <a:graphicFrameLocks noGrp="1"/>
          </p:cNvGraphicFramePr>
          <p:nvPr>
            <p:extLst>
              <p:ext uri="{D42A27DB-BD31-4B8C-83A1-F6EECF244321}">
                <p14:modId xmlns:p14="http://schemas.microsoft.com/office/powerpoint/2010/main" val="1175549007"/>
              </p:ext>
            </p:extLst>
          </p:nvPr>
        </p:nvGraphicFramePr>
        <p:xfrm>
          <a:off x="251520" y="260648"/>
          <a:ext cx="8424934" cy="6554724"/>
        </p:xfrm>
        <a:graphic>
          <a:graphicData uri="http://schemas.openxmlformats.org/drawingml/2006/table">
            <a:tbl>
              <a:tblPr firstRow="1" firstCol="1" bandRow="1">
                <a:tableStyleId>{5C22544A-7EE6-4342-B048-85BDC9FD1C3A}</a:tableStyleId>
              </a:tblPr>
              <a:tblGrid>
                <a:gridCol w="2448272"/>
                <a:gridCol w="3115808"/>
                <a:gridCol w="2860854"/>
              </a:tblGrid>
              <a:tr h="79895">
                <a:tc rowSpan="2">
                  <a:txBody>
                    <a:bodyPr/>
                    <a:lstStyle/>
                    <a:p>
                      <a:pPr marL="457200" algn="ctr">
                        <a:lnSpc>
                          <a:spcPct val="115000"/>
                        </a:lnSpc>
                        <a:spcAft>
                          <a:spcPts val="0"/>
                        </a:spcAft>
                        <a:tabLst>
                          <a:tab pos="270510" algn="l"/>
                        </a:tabLst>
                      </a:pPr>
                      <a:r>
                        <a:rPr lang="es-ES" sz="900" b="1" dirty="0">
                          <a:effectLst/>
                          <a:latin typeface="Arial" panose="020B0604020202020204" pitchFamily="34" charset="0"/>
                          <a:cs typeface="Arial" panose="020B0604020202020204" pitchFamily="34" charset="0"/>
                        </a:rPr>
                        <a:t>AREAS ESTRATEGICAS PRIORIZADAS</a:t>
                      </a:r>
                      <a:endParaRPr lang="es-EC" sz="900" b="1" dirty="0">
                        <a:effectLst/>
                        <a:latin typeface="Arial" panose="020B0604020202020204" pitchFamily="34" charset="0"/>
                        <a:ea typeface="Calibri"/>
                        <a:cs typeface="Arial" panose="020B0604020202020204" pitchFamily="34" charset="0"/>
                      </a:endParaRPr>
                    </a:p>
                  </a:txBody>
                  <a:tcPr marL="28421" marR="28421" marT="0" marB="0"/>
                </a:tc>
                <a:tc>
                  <a:txBody>
                    <a:bodyPr/>
                    <a:lstStyle/>
                    <a:p>
                      <a:pPr marL="457200" algn="ctr">
                        <a:lnSpc>
                          <a:spcPct val="115000"/>
                        </a:lnSpc>
                        <a:spcAft>
                          <a:spcPts val="0"/>
                        </a:spcAft>
                        <a:tabLst>
                          <a:tab pos="270510" algn="l"/>
                        </a:tabLst>
                      </a:pPr>
                      <a:r>
                        <a:rPr lang="es-ES" sz="900" b="1">
                          <a:effectLst/>
                          <a:latin typeface="Arial" panose="020B0604020202020204" pitchFamily="34" charset="0"/>
                          <a:cs typeface="Arial" panose="020B0604020202020204" pitchFamily="34" charset="0"/>
                        </a:rPr>
                        <a:t>OBJETIVOS</a:t>
                      </a:r>
                      <a:endParaRPr lang="es-EC" sz="900" b="1">
                        <a:effectLst/>
                        <a:latin typeface="Arial" panose="020B0604020202020204" pitchFamily="34" charset="0"/>
                        <a:ea typeface="Calibri"/>
                        <a:cs typeface="Arial" panose="020B0604020202020204" pitchFamily="34" charset="0"/>
                      </a:endParaRPr>
                    </a:p>
                  </a:txBody>
                  <a:tcPr marL="28421" marR="28421" marT="0" marB="0"/>
                </a:tc>
                <a:tc>
                  <a:txBody>
                    <a:bodyPr/>
                    <a:lstStyle/>
                    <a:p>
                      <a:pPr marL="457200" algn="ctr">
                        <a:lnSpc>
                          <a:spcPct val="115000"/>
                        </a:lnSpc>
                        <a:spcAft>
                          <a:spcPts val="0"/>
                        </a:spcAft>
                        <a:tabLst>
                          <a:tab pos="270510" algn="l"/>
                          <a:tab pos="1675130" algn="ctr"/>
                          <a:tab pos="3350895" algn="r"/>
                        </a:tabLst>
                      </a:pPr>
                      <a:r>
                        <a:rPr lang="es-ES" sz="800" dirty="0">
                          <a:effectLst/>
                          <a:latin typeface="Arial" panose="020B0604020202020204" pitchFamily="34" charset="0"/>
                          <a:cs typeface="Arial" panose="020B0604020202020204" pitchFamily="34" charset="0"/>
                        </a:rPr>
                        <a:t>ESTRATEGIAS </a:t>
                      </a:r>
                      <a:endParaRPr lang="es-EC" sz="800" dirty="0">
                        <a:effectLst/>
                        <a:latin typeface="Arial" panose="020B0604020202020204" pitchFamily="34" charset="0"/>
                        <a:ea typeface="Calibri"/>
                        <a:cs typeface="Arial" panose="020B0604020202020204" pitchFamily="34" charset="0"/>
                      </a:endParaRPr>
                    </a:p>
                  </a:txBody>
                  <a:tcPr marL="28421" marR="28421" marT="0" marB="0"/>
                </a:tc>
              </a:tr>
              <a:tr h="79895">
                <a:tc vMerge="1">
                  <a:txBody>
                    <a:bodyPr/>
                    <a:lstStyle/>
                    <a:p>
                      <a:endParaRPr lang="es-EC"/>
                    </a:p>
                  </a:txBody>
                  <a:tcPr/>
                </a:tc>
                <a:tc>
                  <a:txBody>
                    <a:bodyPr/>
                    <a:lstStyle/>
                    <a:p>
                      <a:pPr marL="457200" algn="ctr">
                        <a:lnSpc>
                          <a:spcPct val="115000"/>
                        </a:lnSpc>
                        <a:spcAft>
                          <a:spcPts val="0"/>
                        </a:spcAft>
                        <a:tabLst>
                          <a:tab pos="270510" algn="l"/>
                        </a:tabLst>
                      </a:pPr>
                      <a:r>
                        <a:rPr lang="es-ES" sz="900" b="1" dirty="0">
                          <a:effectLst/>
                          <a:latin typeface="Arial" panose="020B0604020202020204" pitchFamily="34" charset="0"/>
                          <a:cs typeface="Arial" panose="020B0604020202020204" pitchFamily="34" charset="0"/>
                        </a:rPr>
                        <a:t>¿QUE HACER?</a:t>
                      </a:r>
                      <a:endParaRPr lang="es-EC" sz="900" b="1" dirty="0">
                        <a:effectLst/>
                        <a:latin typeface="Arial" panose="020B0604020202020204" pitchFamily="34" charset="0"/>
                        <a:ea typeface="Calibri"/>
                        <a:cs typeface="Arial" panose="020B0604020202020204" pitchFamily="34" charset="0"/>
                      </a:endParaRPr>
                    </a:p>
                  </a:txBody>
                  <a:tcPr marL="28421" marR="28421" marT="0" marB="0"/>
                </a:tc>
                <a:tc>
                  <a:txBody>
                    <a:bodyPr/>
                    <a:lstStyle/>
                    <a:p>
                      <a:pPr marL="43815" algn="ctr">
                        <a:lnSpc>
                          <a:spcPct val="115000"/>
                        </a:lnSpc>
                        <a:spcAft>
                          <a:spcPts val="0"/>
                        </a:spcAft>
                        <a:tabLst>
                          <a:tab pos="9525" algn="l"/>
                          <a:tab pos="99695" algn="l"/>
                        </a:tabLst>
                      </a:pPr>
                      <a:r>
                        <a:rPr lang="es-ES" sz="800" dirty="0">
                          <a:effectLst/>
                          <a:latin typeface="Arial" panose="020B0604020202020204" pitchFamily="34" charset="0"/>
                          <a:cs typeface="Arial" panose="020B0604020202020204" pitchFamily="34" charset="0"/>
                        </a:rPr>
                        <a:t>¿CÓMO HACER?</a:t>
                      </a:r>
                      <a:endParaRPr lang="es-EC" sz="800" dirty="0">
                        <a:effectLst/>
                        <a:latin typeface="Arial" panose="020B0604020202020204" pitchFamily="34" charset="0"/>
                        <a:ea typeface="Calibri"/>
                        <a:cs typeface="Arial" panose="020B0604020202020204" pitchFamily="34" charset="0"/>
                      </a:endParaRPr>
                    </a:p>
                  </a:txBody>
                  <a:tcPr marL="28421" marR="28421" marT="0" marB="0"/>
                </a:tc>
              </a:tr>
              <a:tr h="79895">
                <a:tc gridSpan="3">
                  <a:txBody>
                    <a:bodyPr/>
                    <a:lstStyle/>
                    <a:p>
                      <a:pPr marL="43815" algn="ctr">
                        <a:lnSpc>
                          <a:spcPct val="115000"/>
                        </a:lnSpc>
                        <a:spcAft>
                          <a:spcPts val="0"/>
                        </a:spcAft>
                      </a:pPr>
                      <a:r>
                        <a:rPr lang="es-ES" sz="1000" b="1" dirty="0">
                          <a:effectLst/>
                          <a:latin typeface="Arial" panose="020B0604020202020204" pitchFamily="34" charset="0"/>
                          <a:cs typeface="Arial" panose="020B0604020202020204" pitchFamily="34" charset="0"/>
                        </a:rPr>
                        <a:t>OFENSIVAS</a:t>
                      </a:r>
                      <a:endParaRPr lang="es-EC" sz="1000" b="1" dirty="0">
                        <a:effectLst/>
                        <a:latin typeface="Arial" panose="020B0604020202020204" pitchFamily="34" charset="0"/>
                        <a:ea typeface="Calibri"/>
                        <a:cs typeface="Arial" panose="020B0604020202020204" pitchFamily="34" charset="0"/>
                      </a:endParaRPr>
                    </a:p>
                  </a:txBody>
                  <a:tcPr marL="28421" marR="28421" marT="0" marB="0"/>
                </a:tc>
                <a:tc hMerge="1">
                  <a:txBody>
                    <a:bodyPr/>
                    <a:lstStyle/>
                    <a:p>
                      <a:endParaRPr lang="es-EC"/>
                    </a:p>
                  </a:txBody>
                  <a:tcPr/>
                </a:tc>
                <a:tc hMerge="1">
                  <a:txBody>
                    <a:bodyPr/>
                    <a:lstStyle/>
                    <a:p>
                      <a:endParaRPr lang="es-EC"/>
                    </a:p>
                  </a:txBody>
                  <a:tcPr/>
                </a:tc>
              </a:tr>
              <a:tr h="79895">
                <a:tc gridSpan="3">
                  <a:txBody>
                    <a:bodyPr/>
                    <a:lstStyle/>
                    <a:p>
                      <a:pPr marL="43815" algn="ctr">
                        <a:lnSpc>
                          <a:spcPct val="115000"/>
                        </a:lnSpc>
                        <a:spcAft>
                          <a:spcPts val="0"/>
                        </a:spcAft>
                        <a:tabLst>
                          <a:tab pos="9525" algn="l"/>
                          <a:tab pos="99695" algn="l"/>
                        </a:tabLst>
                      </a:pPr>
                      <a:r>
                        <a:rPr lang="es-ES" sz="800" dirty="0">
                          <a:effectLst/>
                          <a:latin typeface="Arial" panose="020B0604020202020204" pitchFamily="34" charset="0"/>
                          <a:cs typeface="Arial" panose="020B0604020202020204" pitchFamily="34" charset="0"/>
                        </a:rPr>
                        <a:t>FORTALEZAS</a:t>
                      </a:r>
                      <a:endParaRPr lang="es-EC" sz="800" dirty="0">
                        <a:effectLst/>
                        <a:latin typeface="Arial" panose="020B0604020202020204" pitchFamily="34" charset="0"/>
                        <a:ea typeface="Calibri"/>
                        <a:cs typeface="Arial" panose="020B0604020202020204" pitchFamily="34" charset="0"/>
                      </a:endParaRPr>
                    </a:p>
                  </a:txBody>
                  <a:tcPr marL="28421" marR="28421" marT="0" marB="0"/>
                </a:tc>
                <a:tc hMerge="1">
                  <a:txBody>
                    <a:bodyPr/>
                    <a:lstStyle/>
                    <a:p>
                      <a:endParaRPr lang="es-EC"/>
                    </a:p>
                  </a:txBody>
                  <a:tcPr/>
                </a:tc>
                <a:tc hMerge="1">
                  <a:txBody>
                    <a:bodyPr/>
                    <a:lstStyle/>
                    <a:p>
                      <a:endParaRPr lang="es-EC"/>
                    </a:p>
                  </a:txBody>
                  <a:tcPr/>
                </a:tc>
              </a:tr>
              <a:tr h="719059">
                <a:tc rowSpan="2">
                  <a:txBody>
                    <a:bodyPr/>
                    <a:lstStyle/>
                    <a:p>
                      <a:pPr marL="457200" algn="just">
                        <a:lnSpc>
                          <a:spcPct val="115000"/>
                        </a:lnSpc>
                        <a:spcAft>
                          <a:spcPts val="0"/>
                        </a:spcAft>
                      </a:pPr>
                      <a:r>
                        <a:rPr lang="es-ES" sz="700" dirty="0">
                          <a:effectLst/>
                          <a:latin typeface="Arial" panose="020B0604020202020204" pitchFamily="34" charset="0"/>
                          <a:cs typeface="Arial" panose="020B0604020202020204" pitchFamily="34" charset="0"/>
                        </a:rPr>
                        <a:t>Apoyo de organismos de seguridad pública en el interior del Puerto</a:t>
                      </a:r>
                      <a:endParaRPr lang="es-EC" sz="700" dirty="0">
                        <a:effectLst/>
                        <a:latin typeface="Arial" panose="020B0604020202020204" pitchFamily="34" charset="0"/>
                        <a:ea typeface="Calibri"/>
                        <a:cs typeface="Arial" panose="020B0604020202020204" pitchFamily="34" charset="0"/>
                      </a:endParaRPr>
                    </a:p>
                  </a:txBody>
                  <a:tcPr marL="28421" marR="28421" marT="0" marB="0"/>
                </a:tc>
                <a:tc>
                  <a:txBody>
                    <a:bodyPr/>
                    <a:lstStyle/>
                    <a:p>
                      <a:pPr marL="43815" algn="ctr">
                        <a:lnSpc>
                          <a:spcPct val="115000"/>
                        </a:lnSpc>
                        <a:spcAft>
                          <a:spcPts val="0"/>
                        </a:spcAft>
                        <a:tabLst>
                          <a:tab pos="9525" algn="l"/>
                          <a:tab pos="99695" algn="l"/>
                        </a:tabLst>
                      </a:pPr>
                      <a:r>
                        <a:rPr lang="es-ES" sz="700" u="sng" dirty="0">
                          <a:effectLst/>
                          <a:latin typeface="Arial" panose="020B0604020202020204" pitchFamily="34" charset="0"/>
                          <a:cs typeface="Arial" panose="020B0604020202020204" pitchFamily="34" charset="0"/>
                        </a:rPr>
                        <a:t>A corto plazo</a:t>
                      </a:r>
                      <a:endParaRPr lang="es-EC" sz="700" dirty="0">
                        <a:effectLst/>
                        <a:latin typeface="Arial" panose="020B0604020202020204" pitchFamily="34" charset="0"/>
                        <a:cs typeface="Arial" panose="020B0604020202020204" pitchFamily="34" charset="0"/>
                      </a:endParaRPr>
                    </a:p>
                    <a:p>
                      <a:pPr marL="43815">
                        <a:lnSpc>
                          <a:spcPct val="115000"/>
                        </a:lnSpc>
                        <a:spcAft>
                          <a:spcPts val="0"/>
                        </a:spcAft>
                        <a:tabLst>
                          <a:tab pos="9525" algn="l"/>
                          <a:tab pos="99695" algn="l"/>
                        </a:tabLst>
                      </a:pPr>
                      <a:r>
                        <a:rPr lang="es-ES" sz="700" dirty="0">
                          <a:effectLst/>
                          <a:latin typeface="Arial" panose="020B0604020202020204" pitchFamily="34" charset="0"/>
                          <a:cs typeface="Arial" panose="020B0604020202020204" pitchFamily="34" charset="0"/>
                        </a:rPr>
                        <a:t> </a:t>
                      </a:r>
                      <a:endParaRPr lang="es-EC" sz="700" dirty="0">
                        <a:effectLst/>
                        <a:latin typeface="Arial" panose="020B0604020202020204" pitchFamily="34" charset="0"/>
                        <a:cs typeface="Arial" panose="020B0604020202020204" pitchFamily="34" charset="0"/>
                      </a:endParaRPr>
                    </a:p>
                    <a:p>
                      <a:pPr marL="342900" lvl="0" indent="-342900" algn="just">
                        <a:lnSpc>
                          <a:spcPct val="115000"/>
                        </a:lnSpc>
                        <a:spcAft>
                          <a:spcPts val="0"/>
                        </a:spcAft>
                        <a:buClr>
                          <a:srgbClr val="000000"/>
                        </a:buClr>
                        <a:buFont typeface="Symbol"/>
                        <a:buChar char=""/>
                      </a:pPr>
                      <a:r>
                        <a:rPr lang="es-ES" sz="700" dirty="0">
                          <a:effectLst/>
                          <a:latin typeface="Arial" panose="020B0604020202020204" pitchFamily="34" charset="0"/>
                          <a:cs typeface="Arial" panose="020B0604020202020204" pitchFamily="34" charset="0"/>
                        </a:rPr>
                        <a:t>Capacitar al personal encargado de la seguridad física y las instalaciones del Puerto de Manta</a:t>
                      </a:r>
                      <a:endParaRPr lang="es-EC" sz="700" dirty="0">
                        <a:effectLst/>
                        <a:latin typeface="Arial" panose="020B0604020202020204" pitchFamily="34" charset="0"/>
                        <a:cs typeface="Arial" panose="020B0604020202020204" pitchFamily="34" charset="0"/>
                      </a:endParaRPr>
                    </a:p>
                    <a:p>
                      <a:pPr marL="111125" algn="just">
                        <a:lnSpc>
                          <a:spcPct val="115000"/>
                        </a:lnSpc>
                        <a:spcAft>
                          <a:spcPts val="0"/>
                        </a:spcAft>
                      </a:pPr>
                      <a:r>
                        <a:rPr lang="es-ES" sz="700" dirty="0">
                          <a:effectLst/>
                          <a:latin typeface="Arial" panose="020B0604020202020204" pitchFamily="34" charset="0"/>
                          <a:cs typeface="Arial" panose="020B0604020202020204" pitchFamily="34" charset="0"/>
                        </a:rPr>
                        <a:t> </a:t>
                      </a:r>
                      <a:endParaRPr lang="es-EC" sz="700" dirty="0">
                        <a:effectLst/>
                        <a:latin typeface="Arial" panose="020B0604020202020204" pitchFamily="34" charset="0"/>
                        <a:cs typeface="Arial" panose="020B0604020202020204" pitchFamily="34" charset="0"/>
                      </a:endParaRPr>
                    </a:p>
                    <a:p>
                      <a:pPr marL="342900" lvl="0" indent="-342900" algn="just">
                        <a:lnSpc>
                          <a:spcPct val="115000"/>
                        </a:lnSpc>
                        <a:spcAft>
                          <a:spcPts val="0"/>
                        </a:spcAft>
                        <a:buClr>
                          <a:srgbClr val="000000"/>
                        </a:buClr>
                        <a:buFont typeface="Symbol"/>
                        <a:buChar char=""/>
                      </a:pPr>
                      <a:r>
                        <a:rPr lang="es-ES" sz="700" dirty="0">
                          <a:effectLst/>
                          <a:latin typeface="Arial" panose="020B0604020202020204" pitchFamily="34" charset="0"/>
                          <a:cs typeface="Arial" panose="020B0604020202020204" pitchFamily="34" charset="0"/>
                        </a:rPr>
                        <a:t>Realizar reuniones permanentes con las autoridades involucradas en la seguridad del puerto.</a:t>
                      </a:r>
                      <a:endParaRPr lang="es-EC" sz="700" dirty="0">
                        <a:effectLst/>
                        <a:latin typeface="Arial" panose="020B0604020202020204" pitchFamily="34" charset="0"/>
                        <a:ea typeface="Calibri"/>
                        <a:cs typeface="Arial" panose="020B0604020202020204" pitchFamily="34" charset="0"/>
                      </a:endParaRPr>
                    </a:p>
                  </a:txBody>
                  <a:tcPr marL="28421" marR="28421" marT="0" marB="0"/>
                </a:tc>
                <a:tc>
                  <a:txBody>
                    <a:bodyPr/>
                    <a:lstStyle/>
                    <a:p>
                      <a:pPr marL="342900" lvl="0" indent="-342900" algn="just">
                        <a:lnSpc>
                          <a:spcPct val="115000"/>
                        </a:lnSpc>
                        <a:spcAft>
                          <a:spcPts val="0"/>
                        </a:spcAft>
                        <a:buClr>
                          <a:srgbClr val="000000"/>
                        </a:buClr>
                        <a:buFont typeface="Symbol"/>
                        <a:buChar char=""/>
                      </a:pPr>
                      <a:r>
                        <a:rPr lang="es-ES" sz="700" dirty="0">
                          <a:effectLst/>
                          <a:latin typeface="Arial" panose="020B0604020202020204" pitchFamily="34" charset="0"/>
                          <a:cs typeface="Arial" panose="020B0604020202020204" pitchFamily="34" charset="0"/>
                        </a:rPr>
                        <a:t>Impartir charlas y conferencias relacionadas a la seguridad, ante contingencias de origen natural y antrópico.</a:t>
                      </a:r>
                      <a:endParaRPr lang="es-EC" sz="700" dirty="0">
                        <a:effectLst/>
                        <a:latin typeface="Arial" panose="020B0604020202020204" pitchFamily="34" charset="0"/>
                        <a:cs typeface="Arial" panose="020B0604020202020204" pitchFamily="34" charset="0"/>
                      </a:endParaRPr>
                    </a:p>
                    <a:p>
                      <a:pPr algn="just">
                        <a:lnSpc>
                          <a:spcPct val="115000"/>
                        </a:lnSpc>
                        <a:spcAft>
                          <a:spcPts val="0"/>
                        </a:spcAft>
                      </a:pPr>
                      <a:r>
                        <a:rPr lang="es-ES" sz="700" dirty="0">
                          <a:effectLst/>
                          <a:latin typeface="Arial" panose="020B0604020202020204" pitchFamily="34" charset="0"/>
                          <a:cs typeface="Arial" panose="020B0604020202020204" pitchFamily="34" charset="0"/>
                        </a:rPr>
                        <a:t> </a:t>
                      </a:r>
                      <a:endParaRPr lang="es-EC" sz="700" dirty="0">
                        <a:effectLst/>
                        <a:latin typeface="Arial" panose="020B0604020202020204" pitchFamily="34" charset="0"/>
                        <a:cs typeface="Arial" panose="020B0604020202020204" pitchFamily="34" charset="0"/>
                      </a:endParaRPr>
                    </a:p>
                    <a:p>
                      <a:pPr marL="342900" lvl="0" indent="-342900" algn="just">
                        <a:lnSpc>
                          <a:spcPct val="115000"/>
                        </a:lnSpc>
                        <a:spcAft>
                          <a:spcPts val="0"/>
                        </a:spcAft>
                        <a:buClr>
                          <a:srgbClr val="000000"/>
                        </a:buClr>
                        <a:buFont typeface="Symbol"/>
                        <a:buChar char=""/>
                      </a:pPr>
                      <a:r>
                        <a:rPr lang="es-ES" sz="700" dirty="0">
                          <a:effectLst/>
                          <a:latin typeface="Arial" panose="020B0604020202020204" pitchFamily="34" charset="0"/>
                          <a:cs typeface="Arial" panose="020B0604020202020204" pitchFamily="34" charset="0"/>
                        </a:rPr>
                        <a:t>Realizar campañas, sobre las medidas de seguridad y la prevención de riesgos. </a:t>
                      </a:r>
                      <a:endParaRPr lang="es-EC" sz="700" dirty="0">
                        <a:effectLst/>
                        <a:latin typeface="Arial" panose="020B0604020202020204" pitchFamily="34" charset="0"/>
                        <a:ea typeface="Calibri"/>
                        <a:cs typeface="Arial" panose="020B0604020202020204" pitchFamily="34" charset="0"/>
                      </a:endParaRPr>
                    </a:p>
                  </a:txBody>
                  <a:tcPr marL="28421" marR="28421" marT="0" marB="0"/>
                </a:tc>
              </a:tr>
              <a:tr h="639164">
                <a:tc vMerge="1">
                  <a:txBody>
                    <a:bodyPr/>
                    <a:lstStyle/>
                    <a:p>
                      <a:endParaRPr lang="es-EC"/>
                    </a:p>
                  </a:txBody>
                  <a:tcPr/>
                </a:tc>
                <a:tc>
                  <a:txBody>
                    <a:bodyPr/>
                    <a:lstStyle/>
                    <a:p>
                      <a:pPr marL="43815" algn="ctr">
                        <a:lnSpc>
                          <a:spcPct val="115000"/>
                        </a:lnSpc>
                        <a:spcAft>
                          <a:spcPts val="0"/>
                        </a:spcAft>
                        <a:tabLst>
                          <a:tab pos="9525" algn="l"/>
                          <a:tab pos="99695" algn="l"/>
                        </a:tabLst>
                      </a:pPr>
                      <a:r>
                        <a:rPr lang="es-ES" sz="700" u="sng" dirty="0">
                          <a:effectLst/>
                          <a:latin typeface="Arial" panose="020B0604020202020204" pitchFamily="34" charset="0"/>
                          <a:cs typeface="Arial" panose="020B0604020202020204" pitchFamily="34" charset="0"/>
                        </a:rPr>
                        <a:t>A mediano plazo</a:t>
                      </a:r>
                      <a:endParaRPr lang="es-EC" sz="700" dirty="0">
                        <a:effectLst/>
                        <a:latin typeface="Arial" panose="020B0604020202020204" pitchFamily="34" charset="0"/>
                        <a:cs typeface="Arial" panose="020B0604020202020204" pitchFamily="34" charset="0"/>
                      </a:endParaRPr>
                    </a:p>
                    <a:p>
                      <a:pPr marL="43815" algn="just">
                        <a:lnSpc>
                          <a:spcPct val="115000"/>
                        </a:lnSpc>
                        <a:spcAft>
                          <a:spcPts val="0"/>
                        </a:spcAft>
                      </a:pPr>
                      <a:r>
                        <a:rPr lang="es-ES" sz="700" dirty="0">
                          <a:effectLst/>
                          <a:latin typeface="Arial" panose="020B0604020202020204" pitchFamily="34" charset="0"/>
                          <a:cs typeface="Arial" panose="020B0604020202020204" pitchFamily="34" charset="0"/>
                        </a:rPr>
                        <a:t> </a:t>
                      </a:r>
                      <a:endParaRPr lang="es-EC" sz="700" dirty="0">
                        <a:effectLst/>
                        <a:latin typeface="Arial" panose="020B0604020202020204" pitchFamily="34" charset="0"/>
                        <a:cs typeface="Arial" panose="020B0604020202020204" pitchFamily="34" charset="0"/>
                      </a:endParaRPr>
                    </a:p>
                    <a:p>
                      <a:pPr marL="342900" lvl="0" indent="-342900" algn="just">
                        <a:lnSpc>
                          <a:spcPct val="115000"/>
                        </a:lnSpc>
                        <a:spcAft>
                          <a:spcPts val="0"/>
                        </a:spcAft>
                        <a:buClr>
                          <a:srgbClr val="000000"/>
                        </a:buClr>
                        <a:buFont typeface="Symbol"/>
                        <a:buChar char=""/>
                      </a:pPr>
                      <a:r>
                        <a:rPr lang="es-ES" sz="700" dirty="0">
                          <a:effectLst/>
                          <a:latin typeface="Arial" panose="020B0604020202020204" pitchFamily="34" charset="0"/>
                          <a:cs typeface="Arial" panose="020B0604020202020204" pitchFamily="34" charset="0"/>
                        </a:rPr>
                        <a:t>Establecer equipos de trabajo, donde se mantenga una red de advertencia, repuesta inmediata a desastres (monitoreo, mapeo, comunicación, sistemas de alerta temprana, capacidad de manejo del desastre) para evitar estados de crisis.</a:t>
                      </a:r>
                      <a:endParaRPr lang="es-EC" sz="700" dirty="0">
                        <a:effectLst/>
                        <a:latin typeface="Arial" panose="020B0604020202020204" pitchFamily="34" charset="0"/>
                        <a:ea typeface="Calibri"/>
                        <a:cs typeface="Arial" panose="020B0604020202020204" pitchFamily="34" charset="0"/>
                      </a:endParaRPr>
                    </a:p>
                  </a:txBody>
                  <a:tcPr marL="28421" marR="28421" marT="0" marB="0"/>
                </a:tc>
                <a:tc>
                  <a:txBody>
                    <a:bodyPr/>
                    <a:lstStyle/>
                    <a:p>
                      <a:pPr marL="342900" lvl="0" indent="-342900" algn="just">
                        <a:lnSpc>
                          <a:spcPct val="115000"/>
                        </a:lnSpc>
                        <a:spcAft>
                          <a:spcPts val="0"/>
                        </a:spcAft>
                        <a:buClr>
                          <a:srgbClr val="000000"/>
                        </a:buClr>
                        <a:buFont typeface="Symbol"/>
                        <a:buChar char=""/>
                      </a:pPr>
                      <a:r>
                        <a:rPr lang="es-ES" sz="700">
                          <a:effectLst/>
                          <a:latin typeface="Arial" panose="020B0604020202020204" pitchFamily="34" charset="0"/>
                          <a:cs typeface="Arial" panose="020B0604020202020204" pitchFamily="34" charset="0"/>
                        </a:rPr>
                        <a:t>Capacitar al personal dentro y fuera del país, en temas de seguridad portuaria.</a:t>
                      </a:r>
                      <a:endParaRPr lang="es-EC" sz="700">
                        <a:effectLst/>
                        <a:latin typeface="Arial" panose="020B0604020202020204" pitchFamily="34" charset="0"/>
                        <a:ea typeface="Calibri"/>
                        <a:cs typeface="Arial" panose="020B0604020202020204" pitchFamily="34" charset="0"/>
                      </a:endParaRPr>
                    </a:p>
                  </a:txBody>
                  <a:tcPr marL="28421" marR="28421" marT="0" marB="0"/>
                </a:tc>
              </a:tr>
              <a:tr h="479373">
                <a:tc rowSpan="2">
                  <a:txBody>
                    <a:bodyPr/>
                    <a:lstStyle/>
                    <a:p>
                      <a:pPr marL="457200" algn="just">
                        <a:lnSpc>
                          <a:spcPct val="115000"/>
                        </a:lnSpc>
                        <a:spcAft>
                          <a:spcPts val="0"/>
                        </a:spcAft>
                        <a:tabLst>
                          <a:tab pos="270510" algn="l"/>
                        </a:tabLst>
                      </a:pPr>
                      <a:r>
                        <a:rPr lang="es-ES" sz="700">
                          <a:effectLst/>
                          <a:latin typeface="Arial" panose="020B0604020202020204" pitchFamily="34" charset="0"/>
                          <a:cs typeface="Arial" panose="020B0604020202020204" pitchFamily="34" charset="0"/>
                        </a:rPr>
                        <a:t>Planes de Contingencias y Emergencias existentes en el Puerto de Manta</a:t>
                      </a:r>
                      <a:endParaRPr lang="es-EC" sz="700">
                        <a:effectLst/>
                        <a:latin typeface="Arial" panose="020B0604020202020204" pitchFamily="34" charset="0"/>
                        <a:ea typeface="Calibri"/>
                        <a:cs typeface="Arial" panose="020B0604020202020204" pitchFamily="34" charset="0"/>
                      </a:endParaRPr>
                    </a:p>
                  </a:txBody>
                  <a:tcPr marL="28421" marR="28421" marT="0" marB="0"/>
                </a:tc>
                <a:tc>
                  <a:txBody>
                    <a:bodyPr/>
                    <a:lstStyle/>
                    <a:p>
                      <a:pPr marL="43815" algn="ctr">
                        <a:lnSpc>
                          <a:spcPct val="115000"/>
                        </a:lnSpc>
                        <a:spcAft>
                          <a:spcPts val="0"/>
                        </a:spcAft>
                        <a:tabLst>
                          <a:tab pos="9525" algn="l"/>
                          <a:tab pos="99695" algn="l"/>
                        </a:tabLst>
                      </a:pPr>
                      <a:r>
                        <a:rPr lang="es-ES" sz="700" u="sng" dirty="0">
                          <a:effectLst/>
                          <a:latin typeface="Arial" panose="020B0604020202020204" pitchFamily="34" charset="0"/>
                          <a:cs typeface="Arial" panose="020B0604020202020204" pitchFamily="34" charset="0"/>
                        </a:rPr>
                        <a:t>A corto plazo</a:t>
                      </a:r>
                      <a:endParaRPr lang="es-EC" sz="700" dirty="0">
                        <a:effectLst/>
                        <a:latin typeface="Arial" panose="020B0604020202020204" pitchFamily="34" charset="0"/>
                        <a:cs typeface="Arial" panose="020B0604020202020204" pitchFamily="34" charset="0"/>
                      </a:endParaRPr>
                    </a:p>
                    <a:p>
                      <a:pPr marL="43815" algn="ctr">
                        <a:lnSpc>
                          <a:spcPct val="115000"/>
                        </a:lnSpc>
                        <a:spcAft>
                          <a:spcPts val="0"/>
                        </a:spcAft>
                        <a:tabLst>
                          <a:tab pos="9525" algn="l"/>
                          <a:tab pos="99695" algn="l"/>
                        </a:tabLst>
                      </a:pPr>
                      <a:r>
                        <a:rPr lang="es-ES" sz="700" u="none" strike="noStrike" dirty="0">
                          <a:effectLst/>
                          <a:latin typeface="Arial" panose="020B0604020202020204" pitchFamily="34" charset="0"/>
                          <a:cs typeface="Arial" panose="020B0604020202020204" pitchFamily="34" charset="0"/>
                        </a:rPr>
                        <a:t> </a:t>
                      </a:r>
                      <a:endParaRPr lang="es-EC" sz="700" dirty="0">
                        <a:effectLst/>
                        <a:latin typeface="Arial" panose="020B0604020202020204" pitchFamily="34" charset="0"/>
                        <a:cs typeface="Arial" panose="020B0604020202020204" pitchFamily="34" charset="0"/>
                      </a:endParaRPr>
                    </a:p>
                    <a:p>
                      <a:pPr marL="342900" lvl="0" indent="-342900" algn="just">
                        <a:lnSpc>
                          <a:spcPct val="115000"/>
                        </a:lnSpc>
                        <a:spcAft>
                          <a:spcPts val="0"/>
                        </a:spcAft>
                        <a:buClr>
                          <a:srgbClr val="000000"/>
                        </a:buClr>
                        <a:buFont typeface="Symbol"/>
                        <a:buChar char=""/>
                      </a:pPr>
                      <a:r>
                        <a:rPr lang="es-ES" sz="700" dirty="0">
                          <a:effectLst/>
                          <a:latin typeface="Arial" panose="020B0604020202020204" pitchFamily="34" charset="0"/>
                          <a:cs typeface="Arial" panose="020B0604020202020204" pitchFamily="34" charset="0"/>
                        </a:rPr>
                        <a:t>Realizar simulacros participativos.</a:t>
                      </a:r>
                      <a:endParaRPr lang="es-EC" sz="700" dirty="0">
                        <a:effectLst/>
                        <a:latin typeface="Arial" panose="020B0604020202020204" pitchFamily="34" charset="0"/>
                        <a:cs typeface="Arial" panose="020B0604020202020204" pitchFamily="34" charset="0"/>
                      </a:endParaRPr>
                    </a:p>
                    <a:p>
                      <a:pPr marL="43815" algn="just">
                        <a:lnSpc>
                          <a:spcPct val="115000"/>
                        </a:lnSpc>
                        <a:spcAft>
                          <a:spcPts val="0"/>
                        </a:spcAft>
                      </a:pPr>
                      <a:r>
                        <a:rPr lang="es-ES" sz="700" dirty="0">
                          <a:effectLst/>
                          <a:latin typeface="Arial" panose="020B0604020202020204" pitchFamily="34" charset="0"/>
                          <a:cs typeface="Arial" panose="020B0604020202020204" pitchFamily="34" charset="0"/>
                        </a:rPr>
                        <a:t> </a:t>
                      </a:r>
                      <a:endParaRPr lang="es-EC" sz="700" dirty="0">
                        <a:effectLst/>
                        <a:latin typeface="Arial" panose="020B0604020202020204" pitchFamily="34" charset="0"/>
                        <a:cs typeface="Arial" panose="020B0604020202020204" pitchFamily="34" charset="0"/>
                      </a:endParaRPr>
                    </a:p>
                    <a:p>
                      <a:pPr marL="342900" lvl="0" indent="-342900" algn="just">
                        <a:lnSpc>
                          <a:spcPct val="115000"/>
                        </a:lnSpc>
                        <a:spcAft>
                          <a:spcPts val="0"/>
                        </a:spcAft>
                        <a:buClr>
                          <a:srgbClr val="000000"/>
                        </a:buClr>
                        <a:buFont typeface="Symbol"/>
                        <a:buChar char=""/>
                      </a:pPr>
                      <a:r>
                        <a:rPr lang="es-ES" sz="700" dirty="0">
                          <a:effectLst/>
                          <a:latin typeface="Arial" panose="020B0604020202020204" pitchFamily="34" charset="0"/>
                          <a:cs typeface="Arial" panose="020B0604020202020204" pitchFamily="34" charset="0"/>
                        </a:rPr>
                        <a:t>Actualizar cada dos años los Planes de Contingencias y Emergencias.</a:t>
                      </a:r>
                      <a:endParaRPr lang="es-EC" sz="700" dirty="0">
                        <a:effectLst/>
                        <a:latin typeface="Arial" panose="020B0604020202020204" pitchFamily="34" charset="0"/>
                        <a:ea typeface="Calibri"/>
                        <a:cs typeface="Arial" panose="020B0604020202020204" pitchFamily="34" charset="0"/>
                      </a:endParaRPr>
                    </a:p>
                  </a:txBody>
                  <a:tcPr marL="28421" marR="28421" marT="0" marB="0"/>
                </a:tc>
                <a:tc>
                  <a:txBody>
                    <a:bodyPr/>
                    <a:lstStyle/>
                    <a:p>
                      <a:pPr marL="342900" lvl="0" indent="-342900" algn="just">
                        <a:lnSpc>
                          <a:spcPct val="115000"/>
                        </a:lnSpc>
                        <a:spcAft>
                          <a:spcPts val="0"/>
                        </a:spcAft>
                        <a:buClr>
                          <a:srgbClr val="000000"/>
                        </a:buClr>
                        <a:buFont typeface="Symbol"/>
                        <a:buChar char=""/>
                      </a:pPr>
                      <a:r>
                        <a:rPr lang="es-ES" sz="700" dirty="0">
                          <a:effectLst/>
                          <a:latin typeface="Arial" panose="020B0604020202020204" pitchFamily="34" charset="0"/>
                          <a:cs typeface="Arial" panose="020B0604020202020204" pitchFamily="34" charset="0"/>
                        </a:rPr>
                        <a:t>Poner en práctica con la población los Planes de Seguridad, Contingencias y Emergencias, para determinar su efectividad. </a:t>
                      </a:r>
                      <a:endParaRPr lang="es-EC" sz="700" dirty="0">
                        <a:effectLst/>
                        <a:latin typeface="Arial" panose="020B0604020202020204" pitchFamily="34" charset="0"/>
                        <a:cs typeface="Arial" panose="020B0604020202020204" pitchFamily="34" charset="0"/>
                      </a:endParaRPr>
                    </a:p>
                    <a:p>
                      <a:pPr marL="111125" algn="just">
                        <a:lnSpc>
                          <a:spcPct val="115000"/>
                        </a:lnSpc>
                        <a:spcAft>
                          <a:spcPts val="0"/>
                        </a:spcAft>
                      </a:pPr>
                      <a:r>
                        <a:rPr lang="es-ES" sz="700" dirty="0">
                          <a:effectLst/>
                          <a:latin typeface="Arial" panose="020B0604020202020204" pitchFamily="34" charset="0"/>
                          <a:cs typeface="Arial" panose="020B0604020202020204" pitchFamily="34" charset="0"/>
                        </a:rPr>
                        <a:t> </a:t>
                      </a:r>
                      <a:endParaRPr lang="es-EC" sz="700" dirty="0">
                        <a:effectLst/>
                        <a:latin typeface="Arial" panose="020B0604020202020204" pitchFamily="34" charset="0"/>
                        <a:cs typeface="Arial" panose="020B0604020202020204" pitchFamily="34" charset="0"/>
                      </a:endParaRPr>
                    </a:p>
                    <a:p>
                      <a:pPr marL="43815" algn="just">
                        <a:lnSpc>
                          <a:spcPct val="115000"/>
                        </a:lnSpc>
                        <a:spcAft>
                          <a:spcPts val="0"/>
                        </a:spcAft>
                      </a:pPr>
                      <a:r>
                        <a:rPr lang="es-ES" sz="700" dirty="0">
                          <a:effectLst/>
                          <a:latin typeface="Arial" panose="020B0604020202020204" pitchFamily="34" charset="0"/>
                          <a:cs typeface="Arial" panose="020B0604020202020204" pitchFamily="34" charset="0"/>
                        </a:rPr>
                        <a:t> </a:t>
                      </a:r>
                      <a:endParaRPr lang="es-EC" sz="700" dirty="0">
                        <a:effectLst/>
                        <a:latin typeface="Arial" panose="020B0604020202020204" pitchFamily="34" charset="0"/>
                        <a:ea typeface="Calibri"/>
                        <a:cs typeface="Arial" panose="020B0604020202020204" pitchFamily="34" charset="0"/>
                      </a:endParaRPr>
                    </a:p>
                  </a:txBody>
                  <a:tcPr marL="28421" marR="28421" marT="0" marB="0"/>
                </a:tc>
              </a:tr>
              <a:tr h="479373">
                <a:tc vMerge="1">
                  <a:txBody>
                    <a:bodyPr/>
                    <a:lstStyle/>
                    <a:p>
                      <a:endParaRPr lang="es-EC"/>
                    </a:p>
                  </a:txBody>
                  <a:tcPr/>
                </a:tc>
                <a:tc>
                  <a:txBody>
                    <a:bodyPr/>
                    <a:lstStyle/>
                    <a:p>
                      <a:pPr marL="43815" algn="ctr">
                        <a:lnSpc>
                          <a:spcPct val="115000"/>
                        </a:lnSpc>
                        <a:spcAft>
                          <a:spcPts val="0"/>
                        </a:spcAft>
                        <a:tabLst>
                          <a:tab pos="9525" algn="l"/>
                          <a:tab pos="99695" algn="l"/>
                        </a:tabLst>
                      </a:pPr>
                      <a:r>
                        <a:rPr lang="es-ES" sz="700" u="sng" dirty="0">
                          <a:effectLst/>
                          <a:latin typeface="Arial" panose="020B0604020202020204" pitchFamily="34" charset="0"/>
                          <a:cs typeface="Arial" panose="020B0604020202020204" pitchFamily="34" charset="0"/>
                        </a:rPr>
                        <a:t>A mediano plazo</a:t>
                      </a:r>
                      <a:endParaRPr lang="es-EC" sz="700" dirty="0">
                        <a:effectLst/>
                        <a:latin typeface="Arial" panose="020B0604020202020204" pitchFamily="34" charset="0"/>
                        <a:cs typeface="Arial" panose="020B0604020202020204" pitchFamily="34" charset="0"/>
                      </a:endParaRPr>
                    </a:p>
                    <a:p>
                      <a:pPr marL="111125" algn="just">
                        <a:lnSpc>
                          <a:spcPct val="115000"/>
                        </a:lnSpc>
                        <a:spcAft>
                          <a:spcPts val="0"/>
                        </a:spcAft>
                      </a:pPr>
                      <a:r>
                        <a:rPr lang="es-ES" sz="700" dirty="0">
                          <a:effectLst/>
                          <a:latin typeface="Arial" panose="020B0604020202020204" pitchFamily="34" charset="0"/>
                          <a:cs typeface="Arial" panose="020B0604020202020204" pitchFamily="34" charset="0"/>
                        </a:rPr>
                        <a:t> </a:t>
                      </a:r>
                      <a:endParaRPr lang="es-EC" sz="700" dirty="0">
                        <a:effectLst/>
                        <a:latin typeface="Arial" panose="020B0604020202020204" pitchFamily="34" charset="0"/>
                        <a:cs typeface="Arial" panose="020B0604020202020204" pitchFamily="34" charset="0"/>
                      </a:endParaRPr>
                    </a:p>
                    <a:p>
                      <a:pPr marL="342900" lvl="0" indent="-342900" algn="just">
                        <a:lnSpc>
                          <a:spcPct val="115000"/>
                        </a:lnSpc>
                        <a:spcAft>
                          <a:spcPts val="0"/>
                        </a:spcAft>
                        <a:buClr>
                          <a:srgbClr val="000000"/>
                        </a:buClr>
                        <a:buFont typeface="Symbol"/>
                        <a:buChar char=""/>
                      </a:pPr>
                      <a:r>
                        <a:rPr lang="es-ES" sz="700" dirty="0">
                          <a:effectLst/>
                          <a:latin typeface="Arial" panose="020B0604020202020204" pitchFamily="34" charset="0"/>
                          <a:cs typeface="Arial" panose="020B0604020202020204" pitchFamily="34" charset="0"/>
                        </a:rPr>
                        <a:t>Disponer de materiales y equipos necesarios para prevenir, mitigar o controlar los riesgos de origen natural y antrópico. </a:t>
                      </a:r>
                      <a:endParaRPr lang="es-EC" sz="700" dirty="0">
                        <a:effectLst/>
                        <a:latin typeface="Arial" panose="020B0604020202020204" pitchFamily="34" charset="0"/>
                        <a:cs typeface="Arial" panose="020B0604020202020204" pitchFamily="34" charset="0"/>
                      </a:endParaRPr>
                    </a:p>
                    <a:p>
                      <a:pPr marL="43815" algn="just">
                        <a:lnSpc>
                          <a:spcPct val="115000"/>
                        </a:lnSpc>
                        <a:spcAft>
                          <a:spcPts val="0"/>
                        </a:spcAft>
                      </a:pPr>
                      <a:r>
                        <a:rPr lang="es-ES" sz="700" u="none" strike="noStrike" dirty="0">
                          <a:effectLst/>
                          <a:latin typeface="Arial" panose="020B0604020202020204" pitchFamily="34" charset="0"/>
                          <a:cs typeface="Arial" panose="020B0604020202020204" pitchFamily="34" charset="0"/>
                        </a:rPr>
                        <a:t> </a:t>
                      </a:r>
                      <a:endParaRPr lang="es-EC" sz="700" dirty="0">
                        <a:effectLst/>
                        <a:latin typeface="Arial" panose="020B0604020202020204" pitchFamily="34" charset="0"/>
                        <a:ea typeface="Calibri"/>
                        <a:cs typeface="Arial" panose="020B0604020202020204" pitchFamily="34" charset="0"/>
                      </a:endParaRPr>
                    </a:p>
                  </a:txBody>
                  <a:tcPr marL="28421" marR="28421" marT="0" marB="0"/>
                </a:tc>
                <a:tc>
                  <a:txBody>
                    <a:bodyPr/>
                    <a:lstStyle/>
                    <a:p>
                      <a:pPr marL="43815" algn="just">
                        <a:lnSpc>
                          <a:spcPct val="115000"/>
                        </a:lnSpc>
                        <a:spcAft>
                          <a:spcPts val="0"/>
                        </a:spcAft>
                      </a:pPr>
                      <a:r>
                        <a:rPr lang="es-ES" sz="700" dirty="0">
                          <a:effectLst/>
                          <a:latin typeface="Arial" panose="020B0604020202020204" pitchFamily="34" charset="0"/>
                          <a:cs typeface="Arial" panose="020B0604020202020204" pitchFamily="34" charset="0"/>
                        </a:rPr>
                        <a:t> </a:t>
                      </a:r>
                      <a:endParaRPr lang="es-EC" sz="700" dirty="0">
                        <a:effectLst/>
                        <a:latin typeface="Arial" panose="020B0604020202020204" pitchFamily="34" charset="0"/>
                        <a:cs typeface="Arial" panose="020B0604020202020204" pitchFamily="34" charset="0"/>
                      </a:endParaRPr>
                    </a:p>
                    <a:p>
                      <a:pPr marL="43815" algn="just">
                        <a:lnSpc>
                          <a:spcPct val="115000"/>
                        </a:lnSpc>
                        <a:spcAft>
                          <a:spcPts val="0"/>
                        </a:spcAft>
                      </a:pPr>
                      <a:r>
                        <a:rPr lang="es-ES" sz="700" dirty="0">
                          <a:effectLst/>
                          <a:latin typeface="Arial" panose="020B0604020202020204" pitchFamily="34" charset="0"/>
                          <a:cs typeface="Arial" panose="020B0604020202020204" pitchFamily="34" charset="0"/>
                        </a:rPr>
                        <a:t> </a:t>
                      </a:r>
                      <a:endParaRPr lang="es-EC" sz="700" dirty="0">
                        <a:effectLst/>
                        <a:latin typeface="Arial" panose="020B0604020202020204" pitchFamily="34" charset="0"/>
                        <a:cs typeface="Arial" panose="020B0604020202020204" pitchFamily="34" charset="0"/>
                      </a:endParaRPr>
                    </a:p>
                    <a:p>
                      <a:pPr marL="342900" lvl="0" indent="-342900" algn="just">
                        <a:lnSpc>
                          <a:spcPct val="115000"/>
                        </a:lnSpc>
                        <a:spcAft>
                          <a:spcPts val="0"/>
                        </a:spcAft>
                        <a:buClr>
                          <a:srgbClr val="000000"/>
                        </a:buClr>
                        <a:buFont typeface="Symbol"/>
                        <a:buChar char=""/>
                      </a:pPr>
                      <a:r>
                        <a:rPr lang="es-ES" sz="700" dirty="0">
                          <a:effectLst/>
                          <a:latin typeface="Arial" panose="020B0604020202020204" pitchFamily="34" charset="0"/>
                          <a:cs typeface="Arial" panose="020B0604020202020204" pitchFamily="34" charset="0"/>
                        </a:rPr>
                        <a:t>Adquirir equipos y dispositivos electrónicos de seguridad.</a:t>
                      </a:r>
                      <a:endParaRPr lang="es-EC" sz="700" dirty="0">
                        <a:effectLst/>
                        <a:latin typeface="Arial" panose="020B0604020202020204" pitchFamily="34" charset="0"/>
                        <a:ea typeface="Calibri"/>
                        <a:cs typeface="Arial" panose="020B0604020202020204" pitchFamily="34" charset="0"/>
                      </a:endParaRPr>
                    </a:p>
                  </a:txBody>
                  <a:tcPr marL="28421" marR="28421" marT="0" marB="0"/>
                </a:tc>
              </a:tr>
              <a:tr h="79895">
                <a:tc gridSpan="3">
                  <a:txBody>
                    <a:bodyPr/>
                    <a:lstStyle/>
                    <a:p>
                      <a:pPr marL="43815" algn="ctr">
                        <a:lnSpc>
                          <a:spcPct val="115000"/>
                        </a:lnSpc>
                        <a:spcAft>
                          <a:spcPts val="0"/>
                        </a:spcAft>
                        <a:tabLst>
                          <a:tab pos="9525" algn="l"/>
                          <a:tab pos="99695" algn="l"/>
                        </a:tabLst>
                      </a:pPr>
                      <a:r>
                        <a:rPr lang="es-ES" sz="900" dirty="0">
                          <a:effectLst/>
                          <a:latin typeface="Arial" panose="020B0604020202020204" pitchFamily="34" charset="0"/>
                          <a:cs typeface="Arial" panose="020B0604020202020204" pitchFamily="34" charset="0"/>
                        </a:rPr>
                        <a:t>OPORTUNIDADES</a:t>
                      </a:r>
                      <a:endParaRPr lang="es-EC" sz="900" dirty="0">
                        <a:effectLst/>
                        <a:latin typeface="Arial" panose="020B0604020202020204" pitchFamily="34" charset="0"/>
                        <a:ea typeface="Calibri"/>
                        <a:cs typeface="Arial" panose="020B0604020202020204" pitchFamily="34" charset="0"/>
                      </a:endParaRPr>
                    </a:p>
                  </a:txBody>
                  <a:tcPr marL="28421" marR="28421" marT="0" marB="0"/>
                </a:tc>
                <a:tc hMerge="1">
                  <a:txBody>
                    <a:bodyPr/>
                    <a:lstStyle/>
                    <a:p>
                      <a:endParaRPr lang="es-EC"/>
                    </a:p>
                  </a:txBody>
                  <a:tcPr/>
                </a:tc>
                <a:tc hMerge="1">
                  <a:txBody>
                    <a:bodyPr/>
                    <a:lstStyle/>
                    <a:p>
                      <a:endParaRPr lang="es-EC"/>
                    </a:p>
                  </a:txBody>
                  <a:tcPr/>
                </a:tc>
              </a:tr>
              <a:tr h="639164">
                <a:tc rowSpan="2">
                  <a:txBody>
                    <a:bodyPr/>
                    <a:lstStyle/>
                    <a:p>
                      <a:pPr marL="457200" algn="just">
                        <a:lnSpc>
                          <a:spcPct val="115000"/>
                        </a:lnSpc>
                        <a:spcAft>
                          <a:spcPts val="0"/>
                        </a:spcAft>
                        <a:tabLst>
                          <a:tab pos="270510" algn="l"/>
                        </a:tabLst>
                      </a:pPr>
                      <a:r>
                        <a:rPr lang="es-ES" sz="700">
                          <a:effectLst/>
                          <a:latin typeface="Arial" panose="020B0604020202020204" pitchFamily="34" charset="0"/>
                          <a:cs typeface="Arial" panose="020B0604020202020204" pitchFamily="34" charset="0"/>
                        </a:rPr>
                        <a:t>Mejoramiento estructural y organizativo del Sistema de Seguridad integral del Puerto en todas sus áreas</a:t>
                      </a:r>
                      <a:endParaRPr lang="es-EC" sz="700">
                        <a:effectLst/>
                        <a:latin typeface="Arial" panose="020B0604020202020204" pitchFamily="34" charset="0"/>
                        <a:ea typeface="Calibri"/>
                        <a:cs typeface="Arial" panose="020B0604020202020204" pitchFamily="34" charset="0"/>
                      </a:endParaRPr>
                    </a:p>
                  </a:txBody>
                  <a:tcPr marL="28421" marR="28421" marT="0" marB="0"/>
                </a:tc>
                <a:tc>
                  <a:txBody>
                    <a:bodyPr/>
                    <a:lstStyle/>
                    <a:p>
                      <a:pPr marL="43815" algn="ctr">
                        <a:lnSpc>
                          <a:spcPct val="115000"/>
                        </a:lnSpc>
                        <a:spcAft>
                          <a:spcPts val="0"/>
                        </a:spcAft>
                        <a:tabLst>
                          <a:tab pos="9525" algn="l"/>
                          <a:tab pos="99695" algn="l"/>
                        </a:tabLst>
                      </a:pPr>
                      <a:r>
                        <a:rPr lang="es-ES" sz="700" u="sng" dirty="0">
                          <a:effectLst/>
                          <a:latin typeface="Arial" panose="020B0604020202020204" pitchFamily="34" charset="0"/>
                          <a:cs typeface="Arial" panose="020B0604020202020204" pitchFamily="34" charset="0"/>
                        </a:rPr>
                        <a:t>A corto plazo</a:t>
                      </a:r>
                      <a:endParaRPr lang="es-EC" sz="700" dirty="0">
                        <a:effectLst/>
                        <a:latin typeface="Arial" panose="020B0604020202020204" pitchFamily="34" charset="0"/>
                        <a:cs typeface="Arial" panose="020B0604020202020204" pitchFamily="34" charset="0"/>
                      </a:endParaRPr>
                    </a:p>
                    <a:p>
                      <a:pPr marL="43815" algn="just">
                        <a:lnSpc>
                          <a:spcPct val="115000"/>
                        </a:lnSpc>
                        <a:spcAft>
                          <a:spcPts val="0"/>
                        </a:spcAft>
                      </a:pPr>
                      <a:r>
                        <a:rPr lang="es-ES" sz="700" dirty="0">
                          <a:effectLst/>
                          <a:latin typeface="Arial" panose="020B0604020202020204" pitchFamily="34" charset="0"/>
                          <a:cs typeface="Arial" panose="020B0604020202020204" pitchFamily="34" charset="0"/>
                        </a:rPr>
                        <a:t> </a:t>
                      </a:r>
                      <a:endParaRPr lang="es-EC" sz="700" dirty="0">
                        <a:effectLst/>
                        <a:latin typeface="Arial" panose="020B0604020202020204" pitchFamily="34" charset="0"/>
                        <a:cs typeface="Arial" panose="020B0604020202020204" pitchFamily="34" charset="0"/>
                      </a:endParaRPr>
                    </a:p>
                    <a:p>
                      <a:pPr marL="342900" lvl="0" indent="-342900" algn="just">
                        <a:lnSpc>
                          <a:spcPct val="115000"/>
                        </a:lnSpc>
                        <a:spcAft>
                          <a:spcPts val="0"/>
                        </a:spcAft>
                        <a:buClr>
                          <a:srgbClr val="000000"/>
                        </a:buClr>
                        <a:buFont typeface="Symbol"/>
                        <a:buChar char=""/>
                      </a:pPr>
                      <a:r>
                        <a:rPr lang="es-ES" sz="700" dirty="0">
                          <a:effectLst/>
                          <a:latin typeface="Arial" panose="020B0604020202020204" pitchFamily="34" charset="0"/>
                          <a:cs typeface="Arial" panose="020B0604020202020204" pitchFamily="34" charset="0"/>
                        </a:rPr>
                        <a:t>Incrementar medidas de seguridad y control para prevenir riesgos de origen natural y antrópico.</a:t>
                      </a:r>
                      <a:endParaRPr lang="es-EC" sz="700" dirty="0">
                        <a:effectLst/>
                        <a:latin typeface="Arial" panose="020B0604020202020204" pitchFamily="34" charset="0"/>
                        <a:cs typeface="Arial" panose="020B0604020202020204" pitchFamily="34" charset="0"/>
                      </a:endParaRPr>
                    </a:p>
                    <a:p>
                      <a:pPr marL="43815" algn="just">
                        <a:lnSpc>
                          <a:spcPct val="115000"/>
                        </a:lnSpc>
                        <a:spcAft>
                          <a:spcPts val="0"/>
                        </a:spcAft>
                      </a:pPr>
                      <a:r>
                        <a:rPr lang="es-ES" sz="700" dirty="0">
                          <a:effectLst/>
                          <a:latin typeface="Arial" panose="020B0604020202020204" pitchFamily="34" charset="0"/>
                          <a:cs typeface="Arial" panose="020B0604020202020204" pitchFamily="34" charset="0"/>
                        </a:rPr>
                        <a:t> </a:t>
                      </a:r>
                      <a:endParaRPr lang="es-EC" sz="700" dirty="0">
                        <a:effectLst/>
                        <a:latin typeface="Arial" panose="020B0604020202020204" pitchFamily="34" charset="0"/>
                        <a:cs typeface="Arial" panose="020B0604020202020204" pitchFamily="34" charset="0"/>
                      </a:endParaRPr>
                    </a:p>
                    <a:p>
                      <a:pPr marL="342900" lvl="0" indent="-342900" algn="just">
                        <a:lnSpc>
                          <a:spcPct val="115000"/>
                        </a:lnSpc>
                        <a:spcAft>
                          <a:spcPts val="0"/>
                        </a:spcAft>
                        <a:buClr>
                          <a:srgbClr val="000000"/>
                        </a:buClr>
                        <a:buFont typeface="Symbol"/>
                        <a:buChar char=""/>
                      </a:pPr>
                      <a:r>
                        <a:rPr lang="es-ES" sz="700" dirty="0">
                          <a:effectLst/>
                          <a:latin typeface="Arial" panose="020B0604020202020204" pitchFamily="34" charset="0"/>
                          <a:cs typeface="Arial" panose="020B0604020202020204" pitchFamily="34" charset="0"/>
                        </a:rPr>
                        <a:t>Controlar el ingreso de personas extrañas y ajenas a las instalaciones del puerto.</a:t>
                      </a:r>
                      <a:endParaRPr lang="es-EC" sz="700" dirty="0">
                        <a:effectLst/>
                        <a:latin typeface="Arial" panose="020B0604020202020204" pitchFamily="34" charset="0"/>
                        <a:ea typeface="Calibri"/>
                        <a:cs typeface="Arial" panose="020B0604020202020204" pitchFamily="34" charset="0"/>
                      </a:endParaRPr>
                    </a:p>
                  </a:txBody>
                  <a:tcPr marL="28421" marR="28421" marT="0" marB="0"/>
                </a:tc>
                <a:tc>
                  <a:txBody>
                    <a:bodyPr/>
                    <a:lstStyle/>
                    <a:p>
                      <a:pPr marL="342900" lvl="0" indent="-342900" algn="just">
                        <a:lnSpc>
                          <a:spcPct val="115000"/>
                        </a:lnSpc>
                        <a:spcAft>
                          <a:spcPts val="0"/>
                        </a:spcAft>
                        <a:buClr>
                          <a:srgbClr val="000000"/>
                        </a:buClr>
                        <a:buFont typeface="Symbol"/>
                        <a:buChar char=""/>
                      </a:pPr>
                      <a:r>
                        <a:rPr lang="es-ES" sz="700" dirty="0">
                          <a:effectLst/>
                          <a:latin typeface="Arial" panose="020B0604020202020204" pitchFamily="34" charset="0"/>
                          <a:cs typeface="Arial" panose="020B0604020202020204" pitchFamily="34" charset="0"/>
                        </a:rPr>
                        <a:t>Mediante charlas, se debe concientizar y obtener la colaboración de la población para prevenir contingencias de origen natural y antrópico.</a:t>
                      </a:r>
                      <a:endParaRPr lang="es-EC" sz="700" dirty="0">
                        <a:effectLst/>
                        <a:latin typeface="Arial" panose="020B0604020202020204" pitchFamily="34" charset="0"/>
                        <a:cs typeface="Arial" panose="020B0604020202020204" pitchFamily="34" charset="0"/>
                      </a:endParaRPr>
                    </a:p>
                    <a:p>
                      <a:pPr marL="43815" algn="just">
                        <a:lnSpc>
                          <a:spcPct val="115000"/>
                        </a:lnSpc>
                        <a:spcAft>
                          <a:spcPts val="0"/>
                        </a:spcAft>
                      </a:pPr>
                      <a:r>
                        <a:rPr lang="es-ES" sz="700" dirty="0">
                          <a:effectLst/>
                          <a:latin typeface="Arial" panose="020B0604020202020204" pitchFamily="34" charset="0"/>
                          <a:cs typeface="Arial" panose="020B0604020202020204" pitchFamily="34" charset="0"/>
                        </a:rPr>
                        <a:t> </a:t>
                      </a:r>
                      <a:endParaRPr lang="es-EC" sz="700" dirty="0">
                        <a:effectLst/>
                        <a:latin typeface="Arial" panose="020B0604020202020204" pitchFamily="34" charset="0"/>
                        <a:cs typeface="Arial" panose="020B0604020202020204" pitchFamily="34" charset="0"/>
                      </a:endParaRPr>
                    </a:p>
                    <a:p>
                      <a:pPr marL="342900" lvl="0" indent="-342900" algn="just">
                        <a:lnSpc>
                          <a:spcPct val="115000"/>
                        </a:lnSpc>
                        <a:spcAft>
                          <a:spcPts val="0"/>
                        </a:spcAft>
                        <a:buClr>
                          <a:srgbClr val="000000"/>
                        </a:buClr>
                        <a:buFont typeface="Symbol"/>
                        <a:buChar char=""/>
                      </a:pPr>
                      <a:r>
                        <a:rPr lang="es-ES" sz="700" dirty="0">
                          <a:effectLst/>
                          <a:latin typeface="Arial" panose="020B0604020202020204" pitchFamily="34" charset="0"/>
                          <a:cs typeface="Arial" panose="020B0604020202020204" pitchFamily="34" charset="0"/>
                        </a:rPr>
                        <a:t>Fortalecer los controles de acceso en las áreas periféricas, para el ingreso de los usuarios a las instalaciones del puerto.</a:t>
                      </a:r>
                      <a:endParaRPr lang="es-EC" sz="700" dirty="0">
                        <a:effectLst/>
                        <a:latin typeface="Arial" panose="020B0604020202020204" pitchFamily="34" charset="0"/>
                        <a:ea typeface="Calibri"/>
                        <a:cs typeface="Arial" panose="020B0604020202020204" pitchFamily="34" charset="0"/>
                      </a:endParaRPr>
                    </a:p>
                  </a:txBody>
                  <a:tcPr marL="28421" marR="28421" marT="0" marB="0"/>
                </a:tc>
              </a:tr>
              <a:tr h="319582">
                <a:tc vMerge="1">
                  <a:txBody>
                    <a:bodyPr/>
                    <a:lstStyle/>
                    <a:p>
                      <a:endParaRPr lang="es-EC"/>
                    </a:p>
                  </a:txBody>
                  <a:tcPr/>
                </a:tc>
                <a:tc>
                  <a:txBody>
                    <a:bodyPr/>
                    <a:lstStyle/>
                    <a:p>
                      <a:pPr marL="43815" algn="ctr">
                        <a:lnSpc>
                          <a:spcPct val="115000"/>
                        </a:lnSpc>
                        <a:spcAft>
                          <a:spcPts val="0"/>
                        </a:spcAft>
                        <a:tabLst>
                          <a:tab pos="9525" algn="l"/>
                          <a:tab pos="99695" algn="l"/>
                        </a:tabLst>
                      </a:pPr>
                      <a:r>
                        <a:rPr lang="es-ES" sz="700" u="sng">
                          <a:effectLst/>
                          <a:latin typeface="Arial" panose="020B0604020202020204" pitchFamily="34" charset="0"/>
                          <a:cs typeface="Arial" panose="020B0604020202020204" pitchFamily="34" charset="0"/>
                        </a:rPr>
                        <a:t>A mediano plazo</a:t>
                      </a:r>
                      <a:endParaRPr lang="es-EC" sz="700">
                        <a:effectLst/>
                        <a:latin typeface="Arial" panose="020B0604020202020204" pitchFamily="34" charset="0"/>
                        <a:cs typeface="Arial" panose="020B0604020202020204" pitchFamily="34" charset="0"/>
                      </a:endParaRPr>
                    </a:p>
                    <a:p>
                      <a:pPr marL="43815" algn="just">
                        <a:lnSpc>
                          <a:spcPct val="115000"/>
                        </a:lnSpc>
                        <a:spcAft>
                          <a:spcPts val="0"/>
                        </a:spcAft>
                      </a:pPr>
                      <a:r>
                        <a:rPr lang="es-ES" sz="700">
                          <a:effectLst/>
                          <a:latin typeface="Arial" panose="020B0604020202020204" pitchFamily="34" charset="0"/>
                          <a:cs typeface="Arial" panose="020B0604020202020204" pitchFamily="34" charset="0"/>
                        </a:rPr>
                        <a:t> </a:t>
                      </a:r>
                      <a:endParaRPr lang="es-EC" sz="700">
                        <a:effectLst/>
                        <a:latin typeface="Arial" panose="020B0604020202020204" pitchFamily="34" charset="0"/>
                        <a:cs typeface="Arial" panose="020B0604020202020204" pitchFamily="34" charset="0"/>
                      </a:endParaRPr>
                    </a:p>
                    <a:p>
                      <a:pPr marL="342900" lvl="0" indent="-342900" algn="just">
                        <a:lnSpc>
                          <a:spcPct val="115000"/>
                        </a:lnSpc>
                        <a:spcAft>
                          <a:spcPts val="0"/>
                        </a:spcAft>
                        <a:buClr>
                          <a:srgbClr val="000000"/>
                        </a:buClr>
                        <a:buFont typeface="Symbol"/>
                        <a:buChar char=""/>
                      </a:pPr>
                      <a:r>
                        <a:rPr lang="es-ES" sz="700">
                          <a:effectLst/>
                          <a:latin typeface="Arial" panose="020B0604020202020204" pitchFamily="34" charset="0"/>
                          <a:cs typeface="Arial" panose="020B0604020202020204" pitchFamily="34" charset="0"/>
                        </a:rPr>
                        <a:t>Implementar un Sistemas Integral de Seguridad en el Puerto de Manta.</a:t>
                      </a:r>
                      <a:endParaRPr lang="es-EC" sz="700">
                        <a:effectLst/>
                        <a:latin typeface="Arial" panose="020B0604020202020204" pitchFamily="34" charset="0"/>
                        <a:ea typeface="Calibri"/>
                        <a:cs typeface="Arial" panose="020B0604020202020204" pitchFamily="34" charset="0"/>
                      </a:endParaRPr>
                    </a:p>
                  </a:txBody>
                  <a:tcPr marL="28421" marR="28421" marT="0" marB="0"/>
                </a:tc>
                <a:tc>
                  <a:txBody>
                    <a:bodyPr/>
                    <a:lstStyle/>
                    <a:p>
                      <a:pPr marL="342900" lvl="0" indent="-342900" algn="just">
                        <a:lnSpc>
                          <a:spcPct val="115000"/>
                        </a:lnSpc>
                        <a:spcAft>
                          <a:spcPts val="0"/>
                        </a:spcAft>
                        <a:buClr>
                          <a:srgbClr val="000000"/>
                        </a:buClr>
                        <a:buFont typeface="Symbol"/>
                        <a:buChar char=""/>
                      </a:pPr>
                      <a:r>
                        <a:rPr lang="es-ES" sz="700" dirty="0">
                          <a:effectLst/>
                          <a:latin typeface="Arial" panose="020B0604020202020204" pitchFamily="34" charset="0"/>
                          <a:cs typeface="Arial" panose="020B0604020202020204" pitchFamily="34" charset="0"/>
                        </a:rPr>
                        <a:t>Ejecutar planes integrales de seguridad, que contemplen medidas eficaces de prevención y protección contra posibles riesgos y amenazas de origen natural y antrópico.</a:t>
                      </a:r>
                      <a:endParaRPr lang="es-EC" sz="700" dirty="0">
                        <a:effectLst/>
                        <a:latin typeface="Arial" panose="020B0604020202020204" pitchFamily="34" charset="0"/>
                        <a:ea typeface="Calibri"/>
                        <a:cs typeface="Arial" panose="020B0604020202020204" pitchFamily="34" charset="0"/>
                      </a:endParaRPr>
                    </a:p>
                  </a:txBody>
                  <a:tcPr marL="28421" marR="28421" marT="0" marB="0"/>
                </a:tc>
              </a:tr>
              <a:tr h="559268">
                <a:tc rowSpan="2">
                  <a:txBody>
                    <a:bodyPr/>
                    <a:lstStyle/>
                    <a:p>
                      <a:pPr marL="457200" algn="just">
                        <a:lnSpc>
                          <a:spcPct val="115000"/>
                        </a:lnSpc>
                        <a:spcAft>
                          <a:spcPts val="0"/>
                        </a:spcAft>
                        <a:tabLst>
                          <a:tab pos="270510" algn="l"/>
                        </a:tabLst>
                      </a:pPr>
                      <a:r>
                        <a:rPr lang="es-ES" sz="700" dirty="0">
                          <a:effectLst/>
                          <a:latin typeface="Arial" panose="020B0604020202020204" pitchFamily="34" charset="0"/>
                          <a:cs typeface="Arial" panose="020B0604020202020204" pitchFamily="34" charset="0"/>
                        </a:rPr>
                        <a:t>Desarrollo de nuevos dispositivos electrónicos y con la participación de todos los actores involucrados, propender al manejo de una seguridad integral del Puerto</a:t>
                      </a:r>
                      <a:endParaRPr lang="es-EC" sz="700" dirty="0">
                        <a:effectLst/>
                        <a:latin typeface="Arial" panose="020B0604020202020204" pitchFamily="34" charset="0"/>
                        <a:ea typeface="Calibri"/>
                        <a:cs typeface="Arial" panose="020B0604020202020204" pitchFamily="34" charset="0"/>
                      </a:endParaRPr>
                    </a:p>
                  </a:txBody>
                  <a:tcPr marL="28421" marR="28421" marT="0" marB="0"/>
                </a:tc>
                <a:tc>
                  <a:txBody>
                    <a:bodyPr/>
                    <a:lstStyle/>
                    <a:p>
                      <a:pPr marL="43815" algn="ctr">
                        <a:lnSpc>
                          <a:spcPct val="115000"/>
                        </a:lnSpc>
                        <a:spcAft>
                          <a:spcPts val="0"/>
                        </a:spcAft>
                        <a:tabLst>
                          <a:tab pos="9525" algn="l"/>
                          <a:tab pos="99695" algn="l"/>
                        </a:tabLst>
                      </a:pPr>
                      <a:r>
                        <a:rPr lang="es-ES" sz="700" u="sng">
                          <a:effectLst/>
                          <a:latin typeface="Arial" panose="020B0604020202020204" pitchFamily="34" charset="0"/>
                          <a:cs typeface="Arial" panose="020B0604020202020204" pitchFamily="34" charset="0"/>
                        </a:rPr>
                        <a:t>A corto plazo</a:t>
                      </a:r>
                      <a:endParaRPr lang="es-EC" sz="700">
                        <a:effectLst/>
                        <a:latin typeface="Arial" panose="020B0604020202020204" pitchFamily="34" charset="0"/>
                        <a:cs typeface="Arial" panose="020B0604020202020204" pitchFamily="34" charset="0"/>
                      </a:endParaRPr>
                    </a:p>
                    <a:p>
                      <a:pPr marL="43815" algn="just">
                        <a:lnSpc>
                          <a:spcPct val="115000"/>
                        </a:lnSpc>
                        <a:spcAft>
                          <a:spcPts val="0"/>
                        </a:spcAft>
                      </a:pPr>
                      <a:r>
                        <a:rPr lang="es-ES" sz="700">
                          <a:effectLst/>
                          <a:latin typeface="Arial" panose="020B0604020202020204" pitchFamily="34" charset="0"/>
                          <a:cs typeface="Arial" panose="020B0604020202020204" pitchFamily="34" charset="0"/>
                        </a:rPr>
                        <a:t> </a:t>
                      </a:r>
                      <a:endParaRPr lang="es-EC" sz="700">
                        <a:effectLst/>
                        <a:latin typeface="Arial" panose="020B0604020202020204" pitchFamily="34" charset="0"/>
                        <a:cs typeface="Arial" panose="020B0604020202020204" pitchFamily="34" charset="0"/>
                      </a:endParaRPr>
                    </a:p>
                    <a:p>
                      <a:pPr marL="342900" lvl="0" indent="-342900" algn="just">
                        <a:lnSpc>
                          <a:spcPct val="115000"/>
                        </a:lnSpc>
                        <a:spcAft>
                          <a:spcPts val="0"/>
                        </a:spcAft>
                        <a:buClr>
                          <a:srgbClr val="000000"/>
                        </a:buClr>
                        <a:buFont typeface="Symbol"/>
                        <a:buChar char=""/>
                      </a:pPr>
                      <a:r>
                        <a:rPr lang="es-ES" sz="700">
                          <a:effectLst/>
                          <a:latin typeface="Arial" panose="020B0604020202020204" pitchFamily="34" charset="0"/>
                          <a:cs typeface="Arial" panose="020B0604020202020204" pitchFamily="34" charset="0"/>
                        </a:rPr>
                        <a:t>Mejorar las medidas de seguridad existentes.</a:t>
                      </a:r>
                      <a:endParaRPr lang="es-EC" sz="700">
                        <a:effectLst/>
                        <a:latin typeface="Arial" panose="020B0604020202020204" pitchFamily="34" charset="0"/>
                        <a:cs typeface="Arial" panose="020B0604020202020204" pitchFamily="34" charset="0"/>
                      </a:endParaRPr>
                    </a:p>
                    <a:p>
                      <a:pPr marL="43815" algn="just">
                        <a:lnSpc>
                          <a:spcPct val="115000"/>
                        </a:lnSpc>
                        <a:spcAft>
                          <a:spcPts val="0"/>
                        </a:spcAft>
                      </a:pPr>
                      <a:r>
                        <a:rPr lang="es-ES" sz="700">
                          <a:effectLst/>
                          <a:latin typeface="Arial" panose="020B0604020202020204" pitchFamily="34" charset="0"/>
                          <a:cs typeface="Arial" panose="020B0604020202020204" pitchFamily="34" charset="0"/>
                        </a:rPr>
                        <a:t> </a:t>
                      </a:r>
                      <a:endParaRPr lang="es-EC" sz="700">
                        <a:effectLst/>
                        <a:latin typeface="Arial" panose="020B0604020202020204" pitchFamily="34" charset="0"/>
                        <a:cs typeface="Arial" panose="020B0604020202020204" pitchFamily="34" charset="0"/>
                      </a:endParaRPr>
                    </a:p>
                    <a:p>
                      <a:pPr marL="342900" lvl="0" indent="-342900" algn="just">
                        <a:lnSpc>
                          <a:spcPct val="115000"/>
                        </a:lnSpc>
                        <a:spcAft>
                          <a:spcPts val="0"/>
                        </a:spcAft>
                        <a:buClr>
                          <a:srgbClr val="000000"/>
                        </a:buClr>
                        <a:buFont typeface="Symbol"/>
                        <a:buChar char=""/>
                      </a:pPr>
                      <a:r>
                        <a:rPr lang="es-ES" sz="700">
                          <a:effectLst/>
                          <a:latin typeface="Arial" panose="020B0604020202020204" pitchFamily="34" charset="0"/>
                          <a:cs typeface="Arial" panose="020B0604020202020204" pitchFamily="34" charset="0"/>
                        </a:rPr>
                        <a:t>Concientizar al personal sobre las normas y procedimientos de seguridad.</a:t>
                      </a:r>
                      <a:endParaRPr lang="es-EC" sz="700">
                        <a:effectLst/>
                        <a:latin typeface="Arial" panose="020B0604020202020204" pitchFamily="34" charset="0"/>
                        <a:ea typeface="Calibri"/>
                        <a:cs typeface="Arial" panose="020B0604020202020204" pitchFamily="34" charset="0"/>
                      </a:endParaRPr>
                    </a:p>
                  </a:txBody>
                  <a:tcPr marL="28421" marR="28421" marT="0" marB="0"/>
                </a:tc>
                <a:tc>
                  <a:txBody>
                    <a:bodyPr/>
                    <a:lstStyle/>
                    <a:p>
                      <a:pPr marL="342900" lvl="0" indent="-342900" algn="just">
                        <a:lnSpc>
                          <a:spcPct val="115000"/>
                        </a:lnSpc>
                        <a:spcAft>
                          <a:spcPts val="0"/>
                        </a:spcAft>
                        <a:buClr>
                          <a:srgbClr val="000000"/>
                        </a:buClr>
                        <a:buFont typeface="Symbol"/>
                        <a:buChar char=""/>
                      </a:pPr>
                      <a:r>
                        <a:rPr lang="es-ES" sz="700" dirty="0">
                          <a:effectLst/>
                          <a:latin typeface="Arial" panose="020B0604020202020204" pitchFamily="34" charset="0"/>
                          <a:cs typeface="Arial" panose="020B0604020202020204" pitchFamily="34" charset="0"/>
                        </a:rPr>
                        <a:t>Restringir el ingreso de personas extrañas y ajenas a las instalaciones del Puerto de Manta.</a:t>
                      </a:r>
                      <a:endParaRPr lang="es-EC" sz="700" dirty="0">
                        <a:effectLst/>
                        <a:latin typeface="Arial" panose="020B0604020202020204" pitchFamily="34" charset="0"/>
                        <a:cs typeface="Arial" panose="020B0604020202020204" pitchFamily="34" charset="0"/>
                      </a:endParaRPr>
                    </a:p>
                    <a:p>
                      <a:pPr marL="43815" algn="just">
                        <a:lnSpc>
                          <a:spcPct val="115000"/>
                        </a:lnSpc>
                        <a:spcAft>
                          <a:spcPts val="0"/>
                        </a:spcAft>
                      </a:pPr>
                      <a:r>
                        <a:rPr lang="es-ES" sz="700" dirty="0">
                          <a:effectLst/>
                          <a:latin typeface="Arial" panose="020B0604020202020204" pitchFamily="34" charset="0"/>
                          <a:cs typeface="Arial" panose="020B0604020202020204" pitchFamily="34" charset="0"/>
                        </a:rPr>
                        <a:t> </a:t>
                      </a:r>
                      <a:endParaRPr lang="es-EC" sz="700" dirty="0">
                        <a:effectLst/>
                        <a:latin typeface="Arial" panose="020B0604020202020204" pitchFamily="34" charset="0"/>
                        <a:cs typeface="Arial" panose="020B0604020202020204" pitchFamily="34" charset="0"/>
                      </a:endParaRPr>
                    </a:p>
                    <a:p>
                      <a:pPr marL="342900" lvl="0" indent="-342900" algn="just">
                        <a:lnSpc>
                          <a:spcPct val="115000"/>
                        </a:lnSpc>
                        <a:spcAft>
                          <a:spcPts val="0"/>
                        </a:spcAft>
                        <a:buClr>
                          <a:srgbClr val="000000"/>
                        </a:buClr>
                        <a:buFont typeface="Symbol"/>
                        <a:buChar char=""/>
                      </a:pPr>
                      <a:r>
                        <a:rPr lang="es-ES" sz="700" dirty="0">
                          <a:effectLst/>
                          <a:latin typeface="Arial" panose="020B0604020202020204" pitchFamily="34" charset="0"/>
                          <a:cs typeface="Arial" panose="020B0604020202020204" pitchFamily="34" charset="0"/>
                        </a:rPr>
                        <a:t>A través de socializaciones, implementar nuevas normas y procedimientos de seguridad.</a:t>
                      </a:r>
                      <a:endParaRPr lang="es-EC" sz="700" dirty="0">
                        <a:effectLst/>
                        <a:latin typeface="Arial" panose="020B0604020202020204" pitchFamily="34" charset="0"/>
                        <a:ea typeface="Calibri"/>
                        <a:cs typeface="Arial" panose="020B0604020202020204" pitchFamily="34" charset="0"/>
                      </a:endParaRPr>
                    </a:p>
                  </a:txBody>
                  <a:tcPr marL="28421" marR="28421" marT="0" marB="0"/>
                </a:tc>
              </a:tr>
              <a:tr h="639164">
                <a:tc vMerge="1">
                  <a:txBody>
                    <a:bodyPr/>
                    <a:lstStyle/>
                    <a:p>
                      <a:endParaRPr lang="es-EC"/>
                    </a:p>
                  </a:txBody>
                  <a:tcPr/>
                </a:tc>
                <a:tc>
                  <a:txBody>
                    <a:bodyPr/>
                    <a:lstStyle/>
                    <a:p>
                      <a:pPr marL="43815" algn="ctr">
                        <a:lnSpc>
                          <a:spcPct val="115000"/>
                        </a:lnSpc>
                        <a:spcAft>
                          <a:spcPts val="0"/>
                        </a:spcAft>
                        <a:tabLst>
                          <a:tab pos="9525" algn="l"/>
                          <a:tab pos="99695" algn="l"/>
                        </a:tabLst>
                      </a:pPr>
                      <a:r>
                        <a:rPr lang="es-ES" sz="700" u="sng" dirty="0">
                          <a:effectLst/>
                          <a:latin typeface="Arial" panose="020B0604020202020204" pitchFamily="34" charset="0"/>
                          <a:cs typeface="Arial" panose="020B0604020202020204" pitchFamily="34" charset="0"/>
                        </a:rPr>
                        <a:t>A mediano plazo</a:t>
                      </a:r>
                      <a:endParaRPr lang="es-EC" sz="700" dirty="0">
                        <a:effectLst/>
                        <a:latin typeface="Arial" panose="020B0604020202020204" pitchFamily="34" charset="0"/>
                        <a:cs typeface="Arial" panose="020B0604020202020204" pitchFamily="34" charset="0"/>
                      </a:endParaRPr>
                    </a:p>
                    <a:p>
                      <a:pPr marL="43815" algn="just">
                        <a:lnSpc>
                          <a:spcPct val="115000"/>
                        </a:lnSpc>
                        <a:spcAft>
                          <a:spcPts val="0"/>
                        </a:spcAft>
                      </a:pPr>
                      <a:r>
                        <a:rPr lang="es-ES" sz="700" dirty="0">
                          <a:effectLst/>
                          <a:latin typeface="Arial" panose="020B0604020202020204" pitchFamily="34" charset="0"/>
                          <a:cs typeface="Arial" panose="020B0604020202020204" pitchFamily="34" charset="0"/>
                        </a:rPr>
                        <a:t> </a:t>
                      </a:r>
                      <a:endParaRPr lang="es-EC" sz="700" dirty="0">
                        <a:effectLst/>
                        <a:latin typeface="Arial" panose="020B0604020202020204" pitchFamily="34" charset="0"/>
                        <a:cs typeface="Arial" panose="020B0604020202020204" pitchFamily="34" charset="0"/>
                      </a:endParaRPr>
                    </a:p>
                    <a:p>
                      <a:pPr marL="342900" lvl="0" indent="-342900" algn="just">
                        <a:lnSpc>
                          <a:spcPct val="115000"/>
                        </a:lnSpc>
                        <a:spcAft>
                          <a:spcPts val="0"/>
                        </a:spcAft>
                        <a:buClr>
                          <a:srgbClr val="000000"/>
                        </a:buClr>
                        <a:buFont typeface="Symbol"/>
                        <a:buChar char=""/>
                      </a:pPr>
                      <a:r>
                        <a:rPr lang="es-ES" sz="700" dirty="0">
                          <a:effectLst/>
                          <a:latin typeface="Arial" panose="020B0604020202020204" pitchFamily="34" charset="0"/>
                          <a:cs typeface="Arial" panose="020B0604020202020204" pitchFamily="34" charset="0"/>
                        </a:rPr>
                        <a:t>Reforzar las medidas de seguridad.</a:t>
                      </a:r>
                      <a:endParaRPr lang="es-EC" sz="700" dirty="0">
                        <a:effectLst/>
                        <a:latin typeface="Arial" panose="020B0604020202020204" pitchFamily="34" charset="0"/>
                        <a:cs typeface="Arial" panose="020B0604020202020204" pitchFamily="34" charset="0"/>
                      </a:endParaRPr>
                    </a:p>
                    <a:p>
                      <a:pPr marL="43815" algn="just">
                        <a:lnSpc>
                          <a:spcPct val="115000"/>
                        </a:lnSpc>
                        <a:spcAft>
                          <a:spcPts val="0"/>
                        </a:spcAft>
                      </a:pPr>
                      <a:r>
                        <a:rPr lang="es-ES" sz="700" dirty="0">
                          <a:effectLst/>
                          <a:latin typeface="Arial" panose="020B0604020202020204" pitchFamily="34" charset="0"/>
                          <a:cs typeface="Arial" panose="020B0604020202020204" pitchFamily="34" charset="0"/>
                        </a:rPr>
                        <a:t> </a:t>
                      </a:r>
                      <a:endParaRPr lang="es-EC" sz="700" dirty="0">
                        <a:effectLst/>
                        <a:latin typeface="Arial" panose="020B0604020202020204" pitchFamily="34" charset="0"/>
                        <a:cs typeface="Arial" panose="020B0604020202020204" pitchFamily="34" charset="0"/>
                      </a:endParaRPr>
                    </a:p>
                    <a:p>
                      <a:pPr marL="342900" lvl="0" indent="-342900" algn="just">
                        <a:lnSpc>
                          <a:spcPct val="115000"/>
                        </a:lnSpc>
                        <a:spcAft>
                          <a:spcPts val="0"/>
                        </a:spcAft>
                        <a:buClr>
                          <a:srgbClr val="000000"/>
                        </a:buClr>
                        <a:buFont typeface="Symbol"/>
                        <a:buChar char=""/>
                      </a:pPr>
                      <a:r>
                        <a:rPr lang="es-ES" sz="700" dirty="0">
                          <a:effectLst/>
                          <a:latin typeface="Arial" panose="020B0604020202020204" pitchFamily="34" charset="0"/>
                          <a:cs typeface="Arial" panose="020B0604020202020204" pitchFamily="34" charset="0"/>
                        </a:rPr>
                        <a:t>Mejoramiento de la seguridad en las áreas periféricas.</a:t>
                      </a:r>
                      <a:endParaRPr lang="es-EC" sz="700" dirty="0">
                        <a:effectLst/>
                        <a:latin typeface="Arial" panose="020B0604020202020204" pitchFamily="34" charset="0"/>
                        <a:ea typeface="Calibri"/>
                        <a:cs typeface="Arial" panose="020B0604020202020204" pitchFamily="34" charset="0"/>
                      </a:endParaRPr>
                    </a:p>
                  </a:txBody>
                  <a:tcPr marL="28421" marR="28421" marT="0" marB="0"/>
                </a:tc>
                <a:tc>
                  <a:txBody>
                    <a:bodyPr/>
                    <a:lstStyle/>
                    <a:p>
                      <a:pPr marL="342900" lvl="0" indent="-342900" algn="just">
                        <a:lnSpc>
                          <a:spcPct val="115000"/>
                        </a:lnSpc>
                        <a:spcAft>
                          <a:spcPts val="0"/>
                        </a:spcAft>
                        <a:buClr>
                          <a:srgbClr val="000000"/>
                        </a:buClr>
                        <a:buFont typeface="Symbol"/>
                        <a:buChar char=""/>
                      </a:pPr>
                      <a:r>
                        <a:rPr lang="es-ES" sz="700" dirty="0">
                          <a:effectLst/>
                          <a:latin typeface="Arial" panose="020B0604020202020204" pitchFamily="34" charset="0"/>
                          <a:cs typeface="Arial" panose="020B0604020202020204" pitchFamily="34" charset="0"/>
                        </a:rPr>
                        <a:t>Adquirir equipos y dispositivos electrónicos de seguridad (controles de acceso, detectores infrarrojos, cámaras de  seguridad).</a:t>
                      </a:r>
                      <a:endParaRPr lang="es-EC" sz="700" dirty="0">
                        <a:effectLst/>
                        <a:latin typeface="Arial" panose="020B0604020202020204" pitchFamily="34" charset="0"/>
                        <a:cs typeface="Arial" panose="020B0604020202020204" pitchFamily="34" charset="0"/>
                      </a:endParaRPr>
                    </a:p>
                    <a:p>
                      <a:pPr marL="43815" algn="just">
                        <a:lnSpc>
                          <a:spcPct val="115000"/>
                        </a:lnSpc>
                        <a:spcAft>
                          <a:spcPts val="0"/>
                        </a:spcAft>
                      </a:pPr>
                      <a:r>
                        <a:rPr lang="es-ES" sz="700" dirty="0">
                          <a:effectLst/>
                          <a:latin typeface="Arial" panose="020B0604020202020204" pitchFamily="34" charset="0"/>
                          <a:cs typeface="Arial" panose="020B0604020202020204" pitchFamily="34" charset="0"/>
                        </a:rPr>
                        <a:t> </a:t>
                      </a:r>
                      <a:endParaRPr lang="es-EC" sz="700" dirty="0">
                        <a:effectLst/>
                        <a:latin typeface="Arial" panose="020B0604020202020204" pitchFamily="34" charset="0"/>
                        <a:cs typeface="Arial" panose="020B0604020202020204" pitchFamily="34" charset="0"/>
                      </a:endParaRPr>
                    </a:p>
                    <a:p>
                      <a:pPr marL="342900" lvl="0" indent="-342900" algn="just">
                        <a:lnSpc>
                          <a:spcPct val="115000"/>
                        </a:lnSpc>
                        <a:spcAft>
                          <a:spcPts val="0"/>
                        </a:spcAft>
                        <a:buClr>
                          <a:srgbClr val="000000"/>
                        </a:buClr>
                        <a:buFont typeface="Symbol"/>
                        <a:buChar char=""/>
                      </a:pPr>
                      <a:r>
                        <a:rPr lang="es-ES" sz="700" dirty="0">
                          <a:effectLst/>
                          <a:latin typeface="Arial" panose="020B0604020202020204" pitchFamily="34" charset="0"/>
                          <a:cs typeface="Arial" panose="020B0604020202020204" pitchFamily="34" charset="0"/>
                        </a:rPr>
                        <a:t>Instalación de equipos electrónicos de vigilancia (CCTV), en las instalaciones del puerto y su área periférica.</a:t>
                      </a:r>
                      <a:endParaRPr lang="es-EC" sz="700" dirty="0">
                        <a:effectLst/>
                        <a:latin typeface="Arial" panose="020B0604020202020204" pitchFamily="34" charset="0"/>
                        <a:ea typeface="Calibri"/>
                        <a:cs typeface="Arial" panose="020B0604020202020204" pitchFamily="34" charset="0"/>
                      </a:endParaRPr>
                    </a:p>
                  </a:txBody>
                  <a:tcPr marL="28421" marR="28421" marT="0" marB="0"/>
                </a:tc>
              </a:tr>
            </a:tbl>
          </a:graphicData>
        </a:graphic>
      </p:graphicFrame>
    </p:spTree>
    <p:extLst>
      <p:ext uri="{BB962C8B-B14F-4D97-AF65-F5344CB8AC3E}">
        <p14:creationId xmlns:p14="http://schemas.microsoft.com/office/powerpoint/2010/main" val="2857150197"/>
      </p:ext>
    </p:extLst>
  </p:cSld>
  <p:clrMapOvr>
    <a:masterClrMapping/>
  </p:clrMapOvr>
  <p:transition spd="slow">
    <p:pull dir="ru"/>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13 Rectángulo"/>
          <p:cNvSpPr/>
          <p:nvPr/>
        </p:nvSpPr>
        <p:spPr>
          <a:xfrm>
            <a:off x="714348" y="1052736"/>
            <a:ext cx="142876" cy="2331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5" name="14 Rectángulo"/>
          <p:cNvSpPr/>
          <p:nvPr/>
        </p:nvSpPr>
        <p:spPr>
          <a:xfrm>
            <a:off x="5580112" y="1124744"/>
            <a:ext cx="214314" cy="2143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15 Rectángulo"/>
          <p:cNvSpPr/>
          <p:nvPr/>
        </p:nvSpPr>
        <p:spPr>
          <a:xfrm>
            <a:off x="3929058" y="3000372"/>
            <a:ext cx="214314" cy="2143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16 Rectángulo"/>
          <p:cNvSpPr/>
          <p:nvPr/>
        </p:nvSpPr>
        <p:spPr>
          <a:xfrm>
            <a:off x="714348" y="4572008"/>
            <a:ext cx="329260" cy="2143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 name="17 Rectángulo"/>
          <p:cNvSpPr/>
          <p:nvPr/>
        </p:nvSpPr>
        <p:spPr>
          <a:xfrm>
            <a:off x="5652120" y="4581128"/>
            <a:ext cx="216024" cy="285752"/>
          </a:xfrm>
          <a:prstGeom prst="rect">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Rectangle 1"/>
          <p:cNvSpPr>
            <a:spLocks noChangeArrowheads="1"/>
          </p:cNvSpPr>
          <p:nvPr/>
        </p:nvSpPr>
        <p:spPr bwMode="auto">
          <a:xfrm>
            <a:off x="2408238" y="-379413"/>
            <a:ext cx="9144000" cy="457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alt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12" name="Rectangle 6"/>
          <p:cNvSpPr>
            <a:spLocks noChangeArrowheads="1"/>
          </p:cNvSpPr>
          <p:nvPr/>
        </p:nvSpPr>
        <p:spPr bwMode="auto">
          <a:xfrm>
            <a:off x="2794000" y="42703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fontAlgn="base">
              <a:spcBef>
                <a:spcPct val="0"/>
              </a:spcBef>
              <a:spcAft>
                <a:spcPct val="0"/>
              </a:spcAft>
              <a:tabLst>
                <a:tab pos="9525" algn="l"/>
                <a:tab pos="100013" algn="l"/>
              </a:tabLst>
              <a:defRPr>
                <a:solidFill>
                  <a:schemeClr val="tx1"/>
                </a:solidFill>
                <a:latin typeface="Arial" pitchFamily="34" charset="0"/>
                <a:cs typeface="Arial" pitchFamily="34" charset="0"/>
              </a:defRPr>
            </a:lvl1pPr>
            <a:lvl2pPr fontAlgn="base">
              <a:spcBef>
                <a:spcPct val="0"/>
              </a:spcBef>
              <a:spcAft>
                <a:spcPct val="0"/>
              </a:spcAft>
              <a:tabLst>
                <a:tab pos="9525" algn="l"/>
                <a:tab pos="100013" algn="l"/>
              </a:tabLst>
              <a:defRPr>
                <a:solidFill>
                  <a:schemeClr val="tx1"/>
                </a:solidFill>
                <a:latin typeface="Arial" pitchFamily="34" charset="0"/>
                <a:cs typeface="Arial" pitchFamily="34" charset="0"/>
              </a:defRPr>
            </a:lvl2pPr>
            <a:lvl3pPr fontAlgn="base">
              <a:spcBef>
                <a:spcPct val="0"/>
              </a:spcBef>
              <a:spcAft>
                <a:spcPct val="0"/>
              </a:spcAft>
              <a:tabLst>
                <a:tab pos="9525" algn="l"/>
                <a:tab pos="100013" algn="l"/>
              </a:tabLst>
              <a:defRPr>
                <a:solidFill>
                  <a:schemeClr val="tx1"/>
                </a:solidFill>
                <a:latin typeface="Arial" pitchFamily="34" charset="0"/>
                <a:cs typeface="Arial" pitchFamily="34" charset="0"/>
              </a:defRPr>
            </a:lvl3pPr>
            <a:lvl4pPr fontAlgn="base">
              <a:spcBef>
                <a:spcPct val="0"/>
              </a:spcBef>
              <a:spcAft>
                <a:spcPct val="0"/>
              </a:spcAft>
              <a:tabLst>
                <a:tab pos="9525" algn="l"/>
                <a:tab pos="100013" algn="l"/>
              </a:tabLst>
              <a:defRPr>
                <a:solidFill>
                  <a:schemeClr val="tx1"/>
                </a:solidFill>
                <a:latin typeface="Arial" pitchFamily="34" charset="0"/>
                <a:cs typeface="Arial" pitchFamily="34" charset="0"/>
              </a:defRPr>
            </a:lvl4pPr>
            <a:lvl5pPr fontAlgn="base">
              <a:spcBef>
                <a:spcPct val="0"/>
              </a:spcBef>
              <a:spcAft>
                <a:spcPct val="0"/>
              </a:spcAft>
              <a:tabLst>
                <a:tab pos="9525" algn="l"/>
                <a:tab pos="100013" algn="l"/>
              </a:tabLst>
              <a:defRPr>
                <a:solidFill>
                  <a:schemeClr val="tx1"/>
                </a:solidFill>
                <a:latin typeface="Arial" pitchFamily="34" charset="0"/>
                <a:cs typeface="Arial" pitchFamily="34" charset="0"/>
              </a:defRPr>
            </a:lvl5pPr>
            <a:lvl6pPr fontAlgn="base">
              <a:spcBef>
                <a:spcPct val="0"/>
              </a:spcBef>
              <a:spcAft>
                <a:spcPct val="0"/>
              </a:spcAft>
              <a:tabLst>
                <a:tab pos="9525" algn="l"/>
                <a:tab pos="100013" algn="l"/>
              </a:tabLst>
              <a:defRPr>
                <a:solidFill>
                  <a:schemeClr val="tx1"/>
                </a:solidFill>
                <a:latin typeface="Arial" pitchFamily="34" charset="0"/>
                <a:cs typeface="Arial" pitchFamily="34" charset="0"/>
              </a:defRPr>
            </a:lvl6pPr>
            <a:lvl7pPr fontAlgn="base">
              <a:spcBef>
                <a:spcPct val="0"/>
              </a:spcBef>
              <a:spcAft>
                <a:spcPct val="0"/>
              </a:spcAft>
              <a:tabLst>
                <a:tab pos="9525" algn="l"/>
                <a:tab pos="100013" algn="l"/>
              </a:tabLst>
              <a:defRPr>
                <a:solidFill>
                  <a:schemeClr val="tx1"/>
                </a:solidFill>
                <a:latin typeface="Arial" pitchFamily="34" charset="0"/>
                <a:cs typeface="Arial" pitchFamily="34" charset="0"/>
              </a:defRPr>
            </a:lvl7pPr>
            <a:lvl8pPr fontAlgn="base">
              <a:spcBef>
                <a:spcPct val="0"/>
              </a:spcBef>
              <a:spcAft>
                <a:spcPct val="0"/>
              </a:spcAft>
              <a:tabLst>
                <a:tab pos="9525" algn="l"/>
                <a:tab pos="100013" algn="l"/>
              </a:tabLst>
              <a:defRPr>
                <a:solidFill>
                  <a:schemeClr val="tx1"/>
                </a:solidFill>
                <a:latin typeface="Arial" pitchFamily="34" charset="0"/>
                <a:cs typeface="Arial" pitchFamily="34" charset="0"/>
              </a:defRPr>
            </a:lvl8pPr>
            <a:lvl9pPr fontAlgn="base">
              <a:spcBef>
                <a:spcPct val="0"/>
              </a:spcBef>
              <a:spcAft>
                <a:spcPct val="0"/>
              </a:spcAft>
              <a:tabLst>
                <a:tab pos="9525" algn="l"/>
                <a:tab pos="100013" algn="l"/>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9525" algn="l"/>
                <a:tab pos="100013" algn="l"/>
              </a:tabLst>
            </a:pPr>
            <a:endParaRPr kumimoji="0" lang="es-EC" altLang="es-EC"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6" name="5 Tabla"/>
          <p:cNvGraphicFramePr>
            <a:graphicFrameLocks noGrp="1"/>
          </p:cNvGraphicFramePr>
          <p:nvPr>
            <p:extLst>
              <p:ext uri="{D42A27DB-BD31-4B8C-83A1-F6EECF244321}">
                <p14:modId xmlns:p14="http://schemas.microsoft.com/office/powerpoint/2010/main" val="3607967783"/>
              </p:ext>
            </p:extLst>
          </p:nvPr>
        </p:nvGraphicFramePr>
        <p:xfrm>
          <a:off x="107506" y="260648"/>
          <a:ext cx="8784974" cy="6370701"/>
        </p:xfrm>
        <a:graphic>
          <a:graphicData uri="http://schemas.openxmlformats.org/drawingml/2006/table">
            <a:tbl>
              <a:tblPr firstRow="1" firstCol="1" bandRow="1">
                <a:tableStyleId>{5C22544A-7EE6-4342-B048-85BDC9FD1C3A}</a:tableStyleId>
              </a:tblPr>
              <a:tblGrid>
                <a:gridCol w="1928407"/>
                <a:gridCol w="3821573"/>
                <a:gridCol w="3034994"/>
              </a:tblGrid>
              <a:tr h="62482">
                <a:tc rowSpan="2">
                  <a:txBody>
                    <a:bodyPr/>
                    <a:lstStyle/>
                    <a:p>
                      <a:pPr marL="457200" algn="ctr">
                        <a:lnSpc>
                          <a:spcPct val="115000"/>
                        </a:lnSpc>
                        <a:spcAft>
                          <a:spcPts val="0"/>
                        </a:spcAft>
                        <a:tabLst>
                          <a:tab pos="270510" algn="l"/>
                        </a:tabLst>
                      </a:pPr>
                      <a:r>
                        <a:rPr lang="es-ES" sz="800" dirty="0">
                          <a:effectLst/>
                          <a:latin typeface="Arial" panose="020B0604020202020204" pitchFamily="34" charset="0"/>
                          <a:cs typeface="Arial" panose="020B0604020202020204" pitchFamily="34" charset="0"/>
                        </a:rPr>
                        <a:t>AREAS ESTRATEGICAS PRIORIZADAS</a:t>
                      </a:r>
                      <a:endParaRPr lang="es-EC" sz="800" dirty="0">
                        <a:effectLst/>
                        <a:latin typeface="Arial" panose="020B0604020202020204" pitchFamily="34" charset="0"/>
                        <a:ea typeface="Calibri"/>
                        <a:cs typeface="Arial" panose="020B0604020202020204" pitchFamily="34" charset="0"/>
                      </a:endParaRPr>
                    </a:p>
                  </a:txBody>
                  <a:tcPr marL="22227" marR="22227" marT="0" marB="0"/>
                </a:tc>
                <a:tc>
                  <a:txBody>
                    <a:bodyPr/>
                    <a:lstStyle/>
                    <a:p>
                      <a:pPr marL="457200" algn="ctr">
                        <a:lnSpc>
                          <a:spcPct val="115000"/>
                        </a:lnSpc>
                        <a:spcAft>
                          <a:spcPts val="0"/>
                        </a:spcAft>
                        <a:tabLst>
                          <a:tab pos="270510" algn="l"/>
                        </a:tabLst>
                      </a:pPr>
                      <a:r>
                        <a:rPr lang="es-ES" sz="800" dirty="0">
                          <a:effectLst/>
                          <a:latin typeface="Arial" panose="020B0604020202020204" pitchFamily="34" charset="0"/>
                          <a:cs typeface="Arial" panose="020B0604020202020204" pitchFamily="34" charset="0"/>
                        </a:rPr>
                        <a:t>OBJETIVOS</a:t>
                      </a:r>
                      <a:endParaRPr lang="es-EC" sz="800" dirty="0">
                        <a:effectLst/>
                        <a:latin typeface="Arial" panose="020B0604020202020204" pitchFamily="34" charset="0"/>
                        <a:ea typeface="Calibri"/>
                        <a:cs typeface="Arial" panose="020B0604020202020204" pitchFamily="34" charset="0"/>
                      </a:endParaRPr>
                    </a:p>
                  </a:txBody>
                  <a:tcPr marL="22227" marR="22227" marT="0" marB="0"/>
                </a:tc>
                <a:tc>
                  <a:txBody>
                    <a:bodyPr/>
                    <a:lstStyle/>
                    <a:p>
                      <a:pPr marL="457200" algn="ctr">
                        <a:lnSpc>
                          <a:spcPct val="115000"/>
                        </a:lnSpc>
                        <a:spcAft>
                          <a:spcPts val="0"/>
                        </a:spcAft>
                        <a:tabLst>
                          <a:tab pos="270510" algn="l"/>
                          <a:tab pos="1675130" algn="ctr"/>
                          <a:tab pos="3350895" algn="r"/>
                        </a:tabLst>
                      </a:pPr>
                      <a:r>
                        <a:rPr lang="es-ES" sz="800" dirty="0">
                          <a:effectLst/>
                          <a:latin typeface="Arial" panose="020B0604020202020204" pitchFamily="34" charset="0"/>
                          <a:cs typeface="Arial" panose="020B0604020202020204" pitchFamily="34" charset="0"/>
                        </a:rPr>
                        <a:t>ESTRATEGIAS </a:t>
                      </a:r>
                      <a:endParaRPr lang="es-EC" sz="800" dirty="0">
                        <a:effectLst/>
                        <a:latin typeface="Arial" panose="020B0604020202020204" pitchFamily="34" charset="0"/>
                        <a:ea typeface="Calibri"/>
                        <a:cs typeface="Arial" panose="020B0604020202020204" pitchFamily="34" charset="0"/>
                      </a:endParaRPr>
                    </a:p>
                  </a:txBody>
                  <a:tcPr marL="22227" marR="22227" marT="0" marB="0"/>
                </a:tc>
              </a:tr>
              <a:tr h="62482">
                <a:tc vMerge="1">
                  <a:txBody>
                    <a:bodyPr/>
                    <a:lstStyle/>
                    <a:p>
                      <a:endParaRPr lang="es-EC"/>
                    </a:p>
                  </a:txBody>
                  <a:tcPr/>
                </a:tc>
                <a:tc>
                  <a:txBody>
                    <a:bodyPr/>
                    <a:lstStyle/>
                    <a:p>
                      <a:pPr marL="457200" algn="ctr">
                        <a:lnSpc>
                          <a:spcPct val="115000"/>
                        </a:lnSpc>
                        <a:spcAft>
                          <a:spcPts val="0"/>
                        </a:spcAft>
                        <a:tabLst>
                          <a:tab pos="270510" algn="l"/>
                        </a:tabLst>
                      </a:pPr>
                      <a:r>
                        <a:rPr lang="es-ES" sz="800" dirty="0">
                          <a:effectLst/>
                          <a:latin typeface="Arial" panose="020B0604020202020204" pitchFamily="34" charset="0"/>
                          <a:cs typeface="Arial" panose="020B0604020202020204" pitchFamily="34" charset="0"/>
                        </a:rPr>
                        <a:t>¿QUE HACER?</a:t>
                      </a:r>
                      <a:endParaRPr lang="es-EC" sz="800" dirty="0">
                        <a:effectLst/>
                        <a:latin typeface="Arial" panose="020B0604020202020204" pitchFamily="34" charset="0"/>
                        <a:ea typeface="Calibri"/>
                        <a:cs typeface="Arial" panose="020B0604020202020204" pitchFamily="34" charset="0"/>
                      </a:endParaRPr>
                    </a:p>
                  </a:txBody>
                  <a:tcPr marL="22227" marR="22227" marT="0" marB="0"/>
                </a:tc>
                <a:tc>
                  <a:txBody>
                    <a:bodyPr/>
                    <a:lstStyle/>
                    <a:p>
                      <a:pPr marL="43815" algn="ctr">
                        <a:lnSpc>
                          <a:spcPct val="115000"/>
                        </a:lnSpc>
                        <a:spcAft>
                          <a:spcPts val="0"/>
                        </a:spcAft>
                        <a:tabLst>
                          <a:tab pos="9525" algn="l"/>
                          <a:tab pos="99695" algn="l"/>
                        </a:tabLst>
                      </a:pPr>
                      <a:r>
                        <a:rPr lang="es-ES" sz="800" dirty="0">
                          <a:effectLst/>
                          <a:latin typeface="Arial" panose="020B0604020202020204" pitchFamily="34" charset="0"/>
                          <a:cs typeface="Arial" panose="020B0604020202020204" pitchFamily="34" charset="0"/>
                        </a:rPr>
                        <a:t>¿CÓMO HACER?</a:t>
                      </a:r>
                      <a:endParaRPr lang="es-EC" sz="800" dirty="0">
                        <a:effectLst/>
                        <a:latin typeface="Arial" panose="020B0604020202020204" pitchFamily="34" charset="0"/>
                        <a:ea typeface="Calibri"/>
                        <a:cs typeface="Arial" panose="020B0604020202020204" pitchFamily="34" charset="0"/>
                      </a:endParaRPr>
                    </a:p>
                  </a:txBody>
                  <a:tcPr marL="22227" marR="22227" marT="0" marB="0"/>
                </a:tc>
              </a:tr>
              <a:tr h="62482">
                <a:tc gridSpan="3">
                  <a:txBody>
                    <a:bodyPr/>
                    <a:lstStyle/>
                    <a:p>
                      <a:pPr marL="99695" algn="ctr">
                        <a:lnSpc>
                          <a:spcPct val="115000"/>
                        </a:lnSpc>
                        <a:spcAft>
                          <a:spcPts val="0"/>
                        </a:spcAft>
                        <a:tabLst>
                          <a:tab pos="9525" algn="l"/>
                          <a:tab pos="99695" algn="l"/>
                          <a:tab pos="189865" algn="l"/>
                        </a:tabLst>
                      </a:pPr>
                      <a:r>
                        <a:rPr lang="es-ES" sz="800" dirty="0">
                          <a:effectLst/>
                          <a:latin typeface="Arial" panose="020B0604020202020204" pitchFamily="34" charset="0"/>
                          <a:cs typeface="Arial" panose="020B0604020202020204" pitchFamily="34" charset="0"/>
                        </a:rPr>
                        <a:t>DEFENSIVAS</a:t>
                      </a:r>
                      <a:endParaRPr lang="es-EC" sz="800" dirty="0">
                        <a:effectLst/>
                        <a:latin typeface="Arial" panose="020B0604020202020204" pitchFamily="34" charset="0"/>
                        <a:ea typeface="Calibri"/>
                        <a:cs typeface="Arial" panose="020B0604020202020204" pitchFamily="34" charset="0"/>
                      </a:endParaRPr>
                    </a:p>
                  </a:txBody>
                  <a:tcPr marL="22227" marR="22227" marT="0" marB="0"/>
                </a:tc>
                <a:tc hMerge="1">
                  <a:txBody>
                    <a:bodyPr/>
                    <a:lstStyle/>
                    <a:p>
                      <a:endParaRPr lang="es-EC"/>
                    </a:p>
                  </a:txBody>
                  <a:tcPr/>
                </a:tc>
                <a:tc hMerge="1">
                  <a:txBody>
                    <a:bodyPr/>
                    <a:lstStyle/>
                    <a:p>
                      <a:endParaRPr lang="es-EC"/>
                    </a:p>
                  </a:txBody>
                  <a:tcPr/>
                </a:tc>
              </a:tr>
              <a:tr h="62482">
                <a:tc gridSpan="3">
                  <a:txBody>
                    <a:bodyPr/>
                    <a:lstStyle/>
                    <a:p>
                      <a:pPr marL="43815" algn="ctr">
                        <a:lnSpc>
                          <a:spcPct val="115000"/>
                        </a:lnSpc>
                        <a:spcAft>
                          <a:spcPts val="0"/>
                        </a:spcAft>
                        <a:tabLst>
                          <a:tab pos="9525" algn="l"/>
                          <a:tab pos="99695" algn="l"/>
                        </a:tabLst>
                      </a:pPr>
                      <a:r>
                        <a:rPr lang="es-ES" sz="800" dirty="0">
                          <a:effectLst/>
                          <a:latin typeface="Arial" panose="020B0604020202020204" pitchFamily="34" charset="0"/>
                          <a:cs typeface="Arial" panose="020B0604020202020204" pitchFamily="34" charset="0"/>
                        </a:rPr>
                        <a:t>DEBILIDADES</a:t>
                      </a:r>
                      <a:endParaRPr lang="es-EC" sz="650" dirty="0">
                        <a:effectLst/>
                        <a:latin typeface="Arial" panose="020B0604020202020204" pitchFamily="34" charset="0"/>
                        <a:ea typeface="Calibri"/>
                        <a:cs typeface="Arial" panose="020B0604020202020204" pitchFamily="34" charset="0"/>
                      </a:endParaRPr>
                    </a:p>
                  </a:txBody>
                  <a:tcPr marL="22227" marR="22227" marT="0" marB="0"/>
                </a:tc>
                <a:tc hMerge="1">
                  <a:txBody>
                    <a:bodyPr/>
                    <a:lstStyle/>
                    <a:p>
                      <a:endParaRPr lang="es-EC"/>
                    </a:p>
                  </a:txBody>
                  <a:tcPr/>
                </a:tc>
                <a:tc hMerge="1">
                  <a:txBody>
                    <a:bodyPr/>
                    <a:lstStyle/>
                    <a:p>
                      <a:endParaRPr lang="es-EC"/>
                    </a:p>
                  </a:txBody>
                  <a:tcPr/>
                </a:tc>
              </a:tr>
              <a:tr h="874753">
                <a:tc>
                  <a:txBody>
                    <a:bodyPr/>
                    <a:lstStyle/>
                    <a:p>
                      <a:pPr marL="457200" algn="just">
                        <a:lnSpc>
                          <a:spcPct val="115000"/>
                        </a:lnSpc>
                        <a:spcAft>
                          <a:spcPts val="0"/>
                        </a:spcAft>
                        <a:tabLst>
                          <a:tab pos="270510" algn="l"/>
                        </a:tabLst>
                      </a:pPr>
                      <a:r>
                        <a:rPr lang="es-ES" sz="650" dirty="0">
                          <a:effectLst/>
                          <a:latin typeface="Arial" panose="020B0604020202020204" pitchFamily="34" charset="0"/>
                          <a:cs typeface="Arial" panose="020B0604020202020204" pitchFamily="34" charset="0"/>
                        </a:rPr>
                        <a:t>Falta de socialización y capacitación del recurso humano sobre las medidas de prevención y mitigación de los  riesgos de origen  natural y antrópico</a:t>
                      </a:r>
                      <a:endParaRPr lang="es-EC" sz="650" dirty="0">
                        <a:effectLst/>
                        <a:latin typeface="Arial" panose="020B0604020202020204" pitchFamily="34" charset="0"/>
                        <a:ea typeface="Calibri"/>
                        <a:cs typeface="Arial" panose="020B0604020202020204" pitchFamily="34" charset="0"/>
                      </a:endParaRPr>
                    </a:p>
                  </a:txBody>
                  <a:tcPr marL="22227" marR="22227" marT="0" marB="0"/>
                </a:tc>
                <a:tc>
                  <a:txBody>
                    <a:bodyPr/>
                    <a:lstStyle/>
                    <a:p>
                      <a:pPr marL="43815" algn="ctr">
                        <a:lnSpc>
                          <a:spcPct val="115000"/>
                        </a:lnSpc>
                        <a:spcAft>
                          <a:spcPts val="0"/>
                        </a:spcAft>
                        <a:tabLst>
                          <a:tab pos="9525" algn="l"/>
                          <a:tab pos="99695" algn="l"/>
                        </a:tabLst>
                      </a:pPr>
                      <a:r>
                        <a:rPr lang="es-ES" sz="650" u="sng" dirty="0">
                          <a:effectLst/>
                          <a:latin typeface="Arial" panose="020B0604020202020204" pitchFamily="34" charset="0"/>
                          <a:cs typeface="Arial" panose="020B0604020202020204" pitchFamily="34" charset="0"/>
                        </a:rPr>
                        <a:t>A corto </a:t>
                      </a:r>
                      <a:r>
                        <a:rPr lang="es-ES" sz="650" u="sng" dirty="0" smtClean="0">
                          <a:effectLst/>
                          <a:latin typeface="Arial" panose="020B0604020202020204" pitchFamily="34" charset="0"/>
                          <a:cs typeface="Arial" panose="020B0604020202020204" pitchFamily="34" charset="0"/>
                        </a:rPr>
                        <a:t>plazo</a:t>
                      </a:r>
                      <a:r>
                        <a:rPr lang="es-ES" sz="650" dirty="0">
                          <a:effectLst/>
                          <a:latin typeface="Arial" panose="020B0604020202020204" pitchFamily="34" charset="0"/>
                          <a:cs typeface="Arial" panose="020B0604020202020204" pitchFamily="34" charset="0"/>
                        </a:rPr>
                        <a:t> </a:t>
                      </a:r>
                      <a:endParaRPr lang="es-EC" sz="650" dirty="0">
                        <a:effectLst/>
                        <a:latin typeface="Arial" panose="020B0604020202020204" pitchFamily="34" charset="0"/>
                        <a:cs typeface="Arial" panose="020B0604020202020204" pitchFamily="34" charset="0"/>
                      </a:endParaRPr>
                    </a:p>
                    <a:p>
                      <a:pPr marL="342900" lvl="0" indent="-342900" algn="just">
                        <a:lnSpc>
                          <a:spcPct val="115000"/>
                        </a:lnSpc>
                        <a:spcAft>
                          <a:spcPts val="0"/>
                        </a:spcAft>
                        <a:buClr>
                          <a:srgbClr val="000000"/>
                        </a:buClr>
                        <a:buFont typeface="Symbol"/>
                        <a:buChar char=""/>
                      </a:pPr>
                      <a:r>
                        <a:rPr lang="es-ES" sz="650" dirty="0">
                          <a:effectLst/>
                          <a:latin typeface="Arial" panose="020B0604020202020204" pitchFamily="34" charset="0"/>
                          <a:cs typeface="Arial" panose="020B0604020202020204" pitchFamily="34" charset="0"/>
                        </a:rPr>
                        <a:t>Concientizar al personal sobre las normas y procedimientos de seguridad.</a:t>
                      </a:r>
                      <a:endParaRPr lang="es-EC" sz="650" dirty="0">
                        <a:effectLst/>
                        <a:latin typeface="Arial" panose="020B0604020202020204" pitchFamily="34" charset="0"/>
                        <a:cs typeface="Arial" panose="020B0604020202020204" pitchFamily="34" charset="0"/>
                      </a:endParaRPr>
                    </a:p>
                    <a:p>
                      <a:pPr marL="43815">
                        <a:lnSpc>
                          <a:spcPct val="115000"/>
                        </a:lnSpc>
                        <a:spcAft>
                          <a:spcPts val="0"/>
                        </a:spcAft>
                        <a:tabLst>
                          <a:tab pos="9525" algn="l"/>
                          <a:tab pos="99695" algn="l"/>
                        </a:tabLst>
                      </a:pPr>
                      <a:r>
                        <a:rPr lang="es-ES" sz="650" dirty="0">
                          <a:effectLst/>
                          <a:latin typeface="Arial" panose="020B0604020202020204" pitchFamily="34" charset="0"/>
                          <a:cs typeface="Arial" panose="020B0604020202020204" pitchFamily="34" charset="0"/>
                        </a:rPr>
                        <a:t> </a:t>
                      </a:r>
                      <a:endParaRPr lang="es-EC" sz="650" dirty="0">
                        <a:effectLst/>
                        <a:latin typeface="Arial" panose="020B0604020202020204" pitchFamily="34" charset="0"/>
                        <a:cs typeface="Arial" panose="020B0604020202020204" pitchFamily="34" charset="0"/>
                      </a:endParaRPr>
                    </a:p>
                    <a:p>
                      <a:pPr marL="342900" lvl="0" indent="-342900" algn="just">
                        <a:lnSpc>
                          <a:spcPct val="115000"/>
                        </a:lnSpc>
                        <a:spcAft>
                          <a:spcPts val="0"/>
                        </a:spcAft>
                        <a:buClr>
                          <a:srgbClr val="000000"/>
                        </a:buClr>
                        <a:buFont typeface="Symbol"/>
                        <a:buChar char=""/>
                      </a:pPr>
                      <a:r>
                        <a:rPr lang="es-ES" sz="650" dirty="0">
                          <a:effectLst/>
                          <a:latin typeface="Arial" panose="020B0604020202020204" pitchFamily="34" charset="0"/>
                          <a:cs typeface="Arial" panose="020B0604020202020204" pitchFamily="34" charset="0"/>
                        </a:rPr>
                        <a:t>Socializar con la población los Planes de Contingencias y Emergencias.</a:t>
                      </a:r>
                      <a:endParaRPr lang="es-EC" sz="650" dirty="0">
                        <a:effectLst/>
                        <a:latin typeface="Arial" panose="020B0604020202020204" pitchFamily="34" charset="0"/>
                        <a:cs typeface="Arial" panose="020B0604020202020204" pitchFamily="34" charset="0"/>
                      </a:endParaRPr>
                    </a:p>
                    <a:p>
                      <a:pPr marL="43815" algn="just">
                        <a:lnSpc>
                          <a:spcPct val="115000"/>
                        </a:lnSpc>
                        <a:spcAft>
                          <a:spcPts val="0"/>
                        </a:spcAft>
                      </a:pPr>
                      <a:r>
                        <a:rPr lang="es-ES" sz="650" dirty="0">
                          <a:effectLst/>
                          <a:latin typeface="Arial" panose="020B0604020202020204" pitchFamily="34" charset="0"/>
                          <a:cs typeface="Arial" panose="020B0604020202020204" pitchFamily="34" charset="0"/>
                        </a:rPr>
                        <a:t> </a:t>
                      </a:r>
                      <a:endParaRPr lang="es-EC" sz="650" dirty="0">
                        <a:effectLst/>
                        <a:latin typeface="Arial" panose="020B0604020202020204" pitchFamily="34" charset="0"/>
                        <a:cs typeface="Arial" panose="020B0604020202020204" pitchFamily="34" charset="0"/>
                      </a:endParaRPr>
                    </a:p>
                    <a:p>
                      <a:pPr marL="43815" algn="just">
                        <a:lnSpc>
                          <a:spcPct val="115000"/>
                        </a:lnSpc>
                        <a:spcAft>
                          <a:spcPts val="0"/>
                        </a:spcAft>
                      </a:pPr>
                      <a:r>
                        <a:rPr lang="es-ES" sz="650" dirty="0">
                          <a:effectLst/>
                          <a:latin typeface="Arial" panose="020B0604020202020204" pitchFamily="34" charset="0"/>
                          <a:cs typeface="Arial" panose="020B0604020202020204" pitchFamily="34" charset="0"/>
                        </a:rPr>
                        <a:t> </a:t>
                      </a:r>
                      <a:endParaRPr lang="es-EC" sz="650" dirty="0">
                        <a:effectLst/>
                        <a:latin typeface="Arial" panose="020B0604020202020204" pitchFamily="34" charset="0"/>
                        <a:ea typeface="Calibri"/>
                        <a:cs typeface="Arial" panose="020B0604020202020204" pitchFamily="34" charset="0"/>
                      </a:endParaRPr>
                    </a:p>
                  </a:txBody>
                  <a:tcPr marL="22227" marR="22227" marT="0" marB="0"/>
                </a:tc>
                <a:tc>
                  <a:txBody>
                    <a:bodyPr/>
                    <a:lstStyle/>
                    <a:p>
                      <a:pPr marL="342900" lvl="0" indent="-342900" algn="just">
                        <a:lnSpc>
                          <a:spcPct val="115000"/>
                        </a:lnSpc>
                        <a:spcAft>
                          <a:spcPts val="0"/>
                        </a:spcAft>
                        <a:buClr>
                          <a:srgbClr val="000000"/>
                        </a:buClr>
                        <a:buFont typeface="Symbol"/>
                        <a:buChar char=""/>
                      </a:pPr>
                      <a:r>
                        <a:rPr lang="es-ES" sz="650" dirty="0">
                          <a:effectLst/>
                          <a:latin typeface="Arial" panose="020B0604020202020204" pitchFamily="34" charset="0"/>
                          <a:cs typeface="Arial" panose="020B0604020202020204" pitchFamily="34" charset="0"/>
                        </a:rPr>
                        <a:t>A través de charlas y conferencias, instruir al personal que labora en el puerto y la población en general, sobre las medidas se seguridad que se deben adoptar ante contingencias de origen natural y antrópico.</a:t>
                      </a:r>
                      <a:endParaRPr lang="es-EC" sz="650" dirty="0">
                        <a:effectLst/>
                        <a:latin typeface="Arial" panose="020B0604020202020204" pitchFamily="34" charset="0"/>
                        <a:cs typeface="Arial" panose="020B0604020202020204" pitchFamily="34" charset="0"/>
                      </a:endParaRPr>
                    </a:p>
                    <a:p>
                      <a:pPr marL="43815" algn="just">
                        <a:lnSpc>
                          <a:spcPct val="115000"/>
                        </a:lnSpc>
                        <a:spcAft>
                          <a:spcPts val="0"/>
                        </a:spcAft>
                      </a:pPr>
                      <a:r>
                        <a:rPr lang="es-ES" sz="650" dirty="0">
                          <a:effectLst/>
                          <a:latin typeface="Arial" panose="020B0604020202020204" pitchFamily="34" charset="0"/>
                          <a:cs typeface="Arial" panose="020B0604020202020204" pitchFamily="34" charset="0"/>
                        </a:rPr>
                        <a:t> </a:t>
                      </a:r>
                      <a:endParaRPr lang="es-EC" sz="650" dirty="0">
                        <a:effectLst/>
                        <a:latin typeface="Arial" panose="020B0604020202020204" pitchFamily="34" charset="0"/>
                        <a:cs typeface="Arial" panose="020B0604020202020204" pitchFamily="34" charset="0"/>
                      </a:endParaRPr>
                    </a:p>
                    <a:p>
                      <a:pPr marL="342900" lvl="0" indent="-342900" algn="just">
                        <a:lnSpc>
                          <a:spcPct val="115000"/>
                        </a:lnSpc>
                        <a:spcAft>
                          <a:spcPts val="0"/>
                        </a:spcAft>
                        <a:buClr>
                          <a:srgbClr val="000000"/>
                        </a:buClr>
                        <a:buFont typeface="Symbol"/>
                        <a:buChar char=""/>
                      </a:pPr>
                      <a:r>
                        <a:rPr lang="es-ES" sz="650" dirty="0">
                          <a:effectLst/>
                          <a:latin typeface="Arial" panose="020B0604020202020204" pitchFamily="34" charset="0"/>
                          <a:cs typeface="Arial" panose="020B0604020202020204" pitchFamily="34" charset="0"/>
                        </a:rPr>
                        <a:t>Capacitación del recurso humano sobre los procedimientos y técnicas de prevención de riegos.</a:t>
                      </a:r>
                      <a:endParaRPr lang="es-EC" sz="650" dirty="0">
                        <a:effectLst/>
                        <a:latin typeface="Arial" panose="020B0604020202020204" pitchFamily="34" charset="0"/>
                        <a:cs typeface="Arial" panose="020B0604020202020204" pitchFamily="34" charset="0"/>
                      </a:endParaRPr>
                    </a:p>
                    <a:p>
                      <a:pPr marL="43815" algn="just">
                        <a:lnSpc>
                          <a:spcPct val="115000"/>
                        </a:lnSpc>
                        <a:spcAft>
                          <a:spcPts val="0"/>
                        </a:spcAft>
                      </a:pPr>
                      <a:r>
                        <a:rPr lang="es-ES" sz="650" dirty="0">
                          <a:effectLst/>
                          <a:latin typeface="Arial" panose="020B0604020202020204" pitchFamily="34" charset="0"/>
                          <a:cs typeface="Arial" panose="020B0604020202020204" pitchFamily="34" charset="0"/>
                        </a:rPr>
                        <a:t> </a:t>
                      </a:r>
                      <a:endParaRPr lang="es-EC" sz="650" dirty="0">
                        <a:effectLst/>
                        <a:latin typeface="Arial" panose="020B0604020202020204" pitchFamily="34" charset="0"/>
                        <a:cs typeface="Arial" panose="020B0604020202020204" pitchFamily="34" charset="0"/>
                      </a:endParaRPr>
                    </a:p>
                    <a:p>
                      <a:pPr marL="342900" lvl="0" indent="-342900" algn="just">
                        <a:lnSpc>
                          <a:spcPct val="115000"/>
                        </a:lnSpc>
                        <a:spcAft>
                          <a:spcPts val="0"/>
                        </a:spcAft>
                        <a:buClr>
                          <a:srgbClr val="000000"/>
                        </a:buClr>
                        <a:buFont typeface="Symbol"/>
                        <a:buChar char=""/>
                      </a:pPr>
                      <a:r>
                        <a:rPr lang="es-ES" sz="650" dirty="0">
                          <a:effectLst/>
                          <a:latin typeface="Arial" panose="020B0604020202020204" pitchFamily="34" charset="0"/>
                          <a:cs typeface="Arial" panose="020B0604020202020204" pitchFamily="34" charset="0"/>
                        </a:rPr>
                        <a:t>Impartir charlas que permitan fortalecer la cultura de seguridad que dispone la institución.</a:t>
                      </a:r>
                      <a:endParaRPr lang="es-EC" sz="650" dirty="0">
                        <a:effectLst/>
                        <a:latin typeface="Arial" panose="020B0604020202020204" pitchFamily="34" charset="0"/>
                        <a:cs typeface="Arial" panose="020B0604020202020204" pitchFamily="34" charset="0"/>
                      </a:endParaRPr>
                    </a:p>
                    <a:p>
                      <a:pPr marL="43815" algn="just">
                        <a:lnSpc>
                          <a:spcPct val="115000"/>
                        </a:lnSpc>
                        <a:spcAft>
                          <a:spcPts val="0"/>
                        </a:spcAft>
                      </a:pPr>
                      <a:r>
                        <a:rPr lang="es-ES" sz="650" dirty="0">
                          <a:effectLst/>
                          <a:latin typeface="Arial" panose="020B0604020202020204" pitchFamily="34" charset="0"/>
                          <a:cs typeface="Arial" panose="020B0604020202020204" pitchFamily="34" charset="0"/>
                        </a:rPr>
                        <a:t> </a:t>
                      </a:r>
                      <a:endParaRPr lang="es-EC" sz="650" dirty="0">
                        <a:effectLst/>
                        <a:latin typeface="Arial" panose="020B0604020202020204" pitchFamily="34" charset="0"/>
                        <a:ea typeface="Calibri"/>
                        <a:cs typeface="Arial" panose="020B0604020202020204" pitchFamily="34" charset="0"/>
                      </a:endParaRPr>
                    </a:p>
                  </a:txBody>
                  <a:tcPr marL="22227" marR="22227" marT="0" marB="0"/>
                </a:tc>
              </a:tr>
              <a:tr h="687306">
                <a:tc rowSpan="2">
                  <a:txBody>
                    <a:bodyPr/>
                    <a:lstStyle/>
                    <a:p>
                      <a:pPr marL="457200" algn="just">
                        <a:lnSpc>
                          <a:spcPct val="115000"/>
                        </a:lnSpc>
                        <a:spcAft>
                          <a:spcPts val="0"/>
                        </a:spcAft>
                        <a:tabLst>
                          <a:tab pos="270510" algn="l"/>
                        </a:tabLst>
                      </a:pPr>
                      <a:r>
                        <a:rPr lang="es-ES" sz="650" dirty="0">
                          <a:effectLst/>
                          <a:latin typeface="Arial" panose="020B0604020202020204" pitchFamily="34" charset="0"/>
                          <a:cs typeface="Arial" panose="020B0604020202020204" pitchFamily="34" charset="0"/>
                        </a:rPr>
                        <a:t>No se han puesto en práctica (simulacros) los Planes de Contingencias y Emergencias existentes, para comprobar la efectividad.</a:t>
                      </a:r>
                      <a:endParaRPr lang="es-EC" sz="650" dirty="0">
                        <a:effectLst/>
                        <a:latin typeface="Arial" panose="020B0604020202020204" pitchFamily="34" charset="0"/>
                        <a:ea typeface="Calibri"/>
                        <a:cs typeface="Arial" panose="020B0604020202020204" pitchFamily="34" charset="0"/>
                      </a:endParaRPr>
                    </a:p>
                  </a:txBody>
                  <a:tcPr marL="22227" marR="22227" marT="0" marB="0"/>
                </a:tc>
                <a:tc>
                  <a:txBody>
                    <a:bodyPr/>
                    <a:lstStyle/>
                    <a:p>
                      <a:pPr marL="43815" algn="ctr">
                        <a:lnSpc>
                          <a:spcPct val="115000"/>
                        </a:lnSpc>
                        <a:spcAft>
                          <a:spcPts val="0"/>
                        </a:spcAft>
                        <a:tabLst>
                          <a:tab pos="9525" algn="l"/>
                          <a:tab pos="99695" algn="l"/>
                        </a:tabLst>
                      </a:pPr>
                      <a:r>
                        <a:rPr lang="es-ES" sz="650" u="sng" dirty="0">
                          <a:effectLst/>
                          <a:latin typeface="Arial" panose="020B0604020202020204" pitchFamily="34" charset="0"/>
                          <a:cs typeface="Arial" panose="020B0604020202020204" pitchFamily="34" charset="0"/>
                        </a:rPr>
                        <a:t>A corto </a:t>
                      </a:r>
                      <a:r>
                        <a:rPr lang="es-ES" sz="650" u="sng" dirty="0" smtClean="0">
                          <a:effectLst/>
                          <a:latin typeface="Arial" panose="020B0604020202020204" pitchFamily="34" charset="0"/>
                          <a:cs typeface="Arial" panose="020B0604020202020204" pitchFamily="34" charset="0"/>
                        </a:rPr>
                        <a:t>plazo</a:t>
                      </a:r>
                      <a:r>
                        <a:rPr lang="es-ES" sz="650" u="none" strike="noStrike" dirty="0">
                          <a:effectLst/>
                          <a:latin typeface="Arial" panose="020B0604020202020204" pitchFamily="34" charset="0"/>
                          <a:cs typeface="Arial" panose="020B0604020202020204" pitchFamily="34" charset="0"/>
                        </a:rPr>
                        <a:t> </a:t>
                      </a:r>
                      <a:endParaRPr lang="es-EC" sz="650" dirty="0">
                        <a:effectLst/>
                        <a:latin typeface="Arial" panose="020B0604020202020204" pitchFamily="34" charset="0"/>
                        <a:cs typeface="Arial" panose="020B0604020202020204" pitchFamily="34" charset="0"/>
                      </a:endParaRPr>
                    </a:p>
                    <a:p>
                      <a:pPr marL="342900" lvl="0" indent="-342900" algn="just">
                        <a:lnSpc>
                          <a:spcPct val="115000"/>
                        </a:lnSpc>
                        <a:spcAft>
                          <a:spcPts val="0"/>
                        </a:spcAft>
                        <a:buClr>
                          <a:srgbClr val="000000"/>
                        </a:buClr>
                        <a:buFont typeface="Symbol"/>
                        <a:buChar char=""/>
                      </a:pPr>
                      <a:r>
                        <a:rPr lang="es-ES" sz="650" dirty="0">
                          <a:effectLst/>
                          <a:latin typeface="Arial" panose="020B0604020202020204" pitchFamily="34" charset="0"/>
                          <a:cs typeface="Arial" panose="020B0604020202020204" pitchFamily="34" charset="0"/>
                        </a:rPr>
                        <a:t>Realizar simulacros participativos de los planes, entre los organismos responsables de la seguridad y la población.</a:t>
                      </a:r>
                      <a:endParaRPr lang="es-EC" sz="650" dirty="0">
                        <a:effectLst/>
                        <a:latin typeface="Arial" panose="020B0604020202020204" pitchFamily="34" charset="0"/>
                        <a:ea typeface="Calibri"/>
                        <a:cs typeface="Arial" panose="020B0604020202020204" pitchFamily="34" charset="0"/>
                      </a:endParaRPr>
                    </a:p>
                  </a:txBody>
                  <a:tcPr marL="22227" marR="22227" marT="0" marB="0"/>
                </a:tc>
                <a:tc>
                  <a:txBody>
                    <a:bodyPr/>
                    <a:lstStyle/>
                    <a:p>
                      <a:pPr marL="342900" lvl="0" indent="-342900" algn="just">
                        <a:lnSpc>
                          <a:spcPct val="115000"/>
                        </a:lnSpc>
                        <a:spcAft>
                          <a:spcPts val="0"/>
                        </a:spcAft>
                        <a:buClr>
                          <a:srgbClr val="000000"/>
                        </a:buClr>
                        <a:buFont typeface="Symbol"/>
                        <a:buChar char=""/>
                      </a:pPr>
                      <a:r>
                        <a:rPr lang="es-ES" sz="650" dirty="0">
                          <a:effectLst/>
                          <a:latin typeface="Arial" panose="020B0604020202020204" pitchFamily="34" charset="0"/>
                          <a:cs typeface="Arial" panose="020B0604020202020204" pitchFamily="34" charset="0"/>
                        </a:rPr>
                        <a:t>Poner en práctica con la población los Planes de Seguridad Contingencias y Emergencias, para comprobar su efectividad, por lo menos uno semestral por cada contingencia.</a:t>
                      </a:r>
                      <a:endParaRPr lang="es-EC" sz="650" dirty="0">
                        <a:effectLst/>
                        <a:latin typeface="Arial" panose="020B0604020202020204" pitchFamily="34" charset="0"/>
                        <a:cs typeface="Arial" panose="020B0604020202020204" pitchFamily="34" charset="0"/>
                      </a:endParaRPr>
                    </a:p>
                    <a:p>
                      <a:pPr algn="just">
                        <a:lnSpc>
                          <a:spcPct val="115000"/>
                        </a:lnSpc>
                        <a:spcAft>
                          <a:spcPts val="0"/>
                        </a:spcAft>
                      </a:pPr>
                      <a:r>
                        <a:rPr lang="es-ES" sz="650" dirty="0">
                          <a:effectLst/>
                          <a:latin typeface="Arial" panose="020B0604020202020204" pitchFamily="34" charset="0"/>
                          <a:cs typeface="Arial" panose="020B0604020202020204" pitchFamily="34" charset="0"/>
                        </a:rPr>
                        <a:t> </a:t>
                      </a:r>
                      <a:endParaRPr lang="es-EC" sz="650" dirty="0">
                        <a:effectLst/>
                        <a:latin typeface="Arial" panose="020B0604020202020204" pitchFamily="34" charset="0"/>
                        <a:cs typeface="Arial" panose="020B0604020202020204" pitchFamily="34" charset="0"/>
                      </a:endParaRPr>
                    </a:p>
                    <a:p>
                      <a:pPr marL="342900" lvl="0" indent="-342900" algn="just">
                        <a:lnSpc>
                          <a:spcPct val="115000"/>
                        </a:lnSpc>
                        <a:spcAft>
                          <a:spcPts val="0"/>
                        </a:spcAft>
                        <a:buClr>
                          <a:srgbClr val="000000"/>
                        </a:buClr>
                        <a:buFont typeface="Symbol"/>
                        <a:buChar char=""/>
                      </a:pPr>
                      <a:r>
                        <a:rPr lang="es-ES" sz="650" dirty="0">
                          <a:effectLst/>
                          <a:latin typeface="Arial" panose="020B0604020202020204" pitchFamily="34" charset="0"/>
                          <a:cs typeface="Arial" panose="020B0604020202020204" pitchFamily="34" charset="0"/>
                        </a:rPr>
                        <a:t>Planificar reuniones periódicas con la población, a fin de mantener informado a la ciudadanía sobre las medidas de seguridad y prevención que se deben adoptar en caso suscitarse contingencias de origen natural o antrópico.</a:t>
                      </a:r>
                      <a:endParaRPr lang="es-EC" sz="650" dirty="0">
                        <a:effectLst/>
                        <a:latin typeface="Arial" panose="020B0604020202020204" pitchFamily="34" charset="0"/>
                        <a:ea typeface="Calibri"/>
                        <a:cs typeface="Arial" panose="020B0604020202020204" pitchFamily="34" charset="0"/>
                      </a:endParaRPr>
                    </a:p>
                  </a:txBody>
                  <a:tcPr marL="22227" marR="22227" marT="0" marB="0"/>
                </a:tc>
              </a:tr>
              <a:tr h="437377">
                <a:tc vMerge="1">
                  <a:txBody>
                    <a:bodyPr/>
                    <a:lstStyle/>
                    <a:p>
                      <a:endParaRPr lang="es-EC"/>
                    </a:p>
                  </a:txBody>
                  <a:tcPr/>
                </a:tc>
                <a:tc>
                  <a:txBody>
                    <a:bodyPr/>
                    <a:lstStyle/>
                    <a:p>
                      <a:pPr marL="43815" algn="ctr">
                        <a:lnSpc>
                          <a:spcPct val="115000"/>
                        </a:lnSpc>
                        <a:spcAft>
                          <a:spcPts val="0"/>
                        </a:spcAft>
                        <a:tabLst>
                          <a:tab pos="9525" algn="l"/>
                          <a:tab pos="99695" algn="l"/>
                        </a:tabLst>
                      </a:pPr>
                      <a:r>
                        <a:rPr lang="es-ES" sz="650" u="sng" dirty="0">
                          <a:effectLst/>
                          <a:latin typeface="Arial" panose="020B0604020202020204" pitchFamily="34" charset="0"/>
                          <a:cs typeface="Arial" panose="020B0604020202020204" pitchFamily="34" charset="0"/>
                        </a:rPr>
                        <a:t>A mediano </a:t>
                      </a:r>
                      <a:r>
                        <a:rPr lang="es-ES" sz="650" u="sng" dirty="0" smtClean="0">
                          <a:effectLst/>
                          <a:latin typeface="Arial" panose="020B0604020202020204" pitchFamily="34" charset="0"/>
                          <a:cs typeface="Arial" panose="020B0604020202020204" pitchFamily="34" charset="0"/>
                        </a:rPr>
                        <a:t>plazo</a:t>
                      </a:r>
                      <a:r>
                        <a:rPr lang="es-ES" sz="650" dirty="0">
                          <a:effectLst/>
                          <a:latin typeface="Arial" panose="020B0604020202020204" pitchFamily="34" charset="0"/>
                          <a:cs typeface="Arial" panose="020B0604020202020204" pitchFamily="34" charset="0"/>
                        </a:rPr>
                        <a:t> </a:t>
                      </a:r>
                      <a:endParaRPr lang="es-EC" sz="650" dirty="0">
                        <a:effectLst/>
                        <a:latin typeface="Arial" panose="020B0604020202020204" pitchFamily="34" charset="0"/>
                        <a:cs typeface="Arial" panose="020B0604020202020204" pitchFamily="34" charset="0"/>
                      </a:endParaRPr>
                    </a:p>
                    <a:p>
                      <a:pPr marL="342900" lvl="0" indent="-342900" algn="just">
                        <a:lnSpc>
                          <a:spcPct val="115000"/>
                        </a:lnSpc>
                        <a:spcAft>
                          <a:spcPts val="0"/>
                        </a:spcAft>
                        <a:buClr>
                          <a:srgbClr val="000000"/>
                        </a:buClr>
                        <a:buFont typeface="Symbol"/>
                        <a:buChar char=""/>
                      </a:pPr>
                      <a:r>
                        <a:rPr lang="es-ES" sz="650" dirty="0">
                          <a:effectLst/>
                          <a:latin typeface="Arial" panose="020B0604020202020204" pitchFamily="34" charset="0"/>
                          <a:cs typeface="Arial" panose="020B0604020202020204" pitchFamily="34" charset="0"/>
                        </a:rPr>
                        <a:t>Disponer de materiales y equipos necesarios para prevenir, mitigar o controlar los riesgos de origen natural y antrópico.  </a:t>
                      </a:r>
                      <a:endParaRPr lang="es-EC" sz="650" dirty="0">
                        <a:effectLst/>
                        <a:latin typeface="Arial" panose="020B0604020202020204" pitchFamily="34" charset="0"/>
                        <a:cs typeface="Arial" panose="020B0604020202020204" pitchFamily="34" charset="0"/>
                      </a:endParaRPr>
                    </a:p>
                    <a:p>
                      <a:pPr marL="43815" algn="just">
                        <a:lnSpc>
                          <a:spcPct val="115000"/>
                        </a:lnSpc>
                        <a:spcAft>
                          <a:spcPts val="0"/>
                        </a:spcAft>
                      </a:pPr>
                      <a:r>
                        <a:rPr lang="es-ES" sz="650" u="none" strike="noStrike" dirty="0">
                          <a:effectLst/>
                          <a:latin typeface="Arial" panose="020B0604020202020204" pitchFamily="34" charset="0"/>
                          <a:cs typeface="Arial" panose="020B0604020202020204" pitchFamily="34" charset="0"/>
                        </a:rPr>
                        <a:t> </a:t>
                      </a:r>
                      <a:endParaRPr lang="es-EC" sz="650" dirty="0">
                        <a:effectLst/>
                        <a:latin typeface="Arial" panose="020B0604020202020204" pitchFamily="34" charset="0"/>
                        <a:ea typeface="Calibri"/>
                        <a:cs typeface="Arial" panose="020B0604020202020204" pitchFamily="34" charset="0"/>
                      </a:endParaRPr>
                    </a:p>
                  </a:txBody>
                  <a:tcPr marL="22227" marR="22227" marT="0" marB="0"/>
                </a:tc>
                <a:tc>
                  <a:txBody>
                    <a:bodyPr/>
                    <a:lstStyle/>
                    <a:p>
                      <a:pPr marL="342900" lvl="0" indent="-342900" algn="just">
                        <a:lnSpc>
                          <a:spcPct val="115000"/>
                        </a:lnSpc>
                        <a:spcAft>
                          <a:spcPts val="0"/>
                        </a:spcAft>
                        <a:buClr>
                          <a:srgbClr val="000000"/>
                        </a:buClr>
                        <a:buFont typeface="Symbol"/>
                        <a:buChar char=""/>
                      </a:pPr>
                      <a:r>
                        <a:rPr lang="es-ES" sz="650" dirty="0">
                          <a:effectLst/>
                          <a:latin typeface="Arial" panose="020B0604020202020204" pitchFamily="34" charset="0"/>
                          <a:cs typeface="Arial" panose="020B0604020202020204" pitchFamily="34" charset="0"/>
                        </a:rPr>
                        <a:t>Adquirir equipos y dispositivos electrónicos de seguridad.</a:t>
                      </a:r>
                      <a:endParaRPr lang="es-EC" sz="650" dirty="0">
                        <a:effectLst/>
                        <a:latin typeface="Arial" panose="020B0604020202020204" pitchFamily="34" charset="0"/>
                        <a:cs typeface="Arial" panose="020B0604020202020204" pitchFamily="34" charset="0"/>
                      </a:endParaRPr>
                    </a:p>
                    <a:p>
                      <a:pPr marL="43815" algn="just">
                        <a:lnSpc>
                          <a:spcPct val="115000"/>
                        </a:lnSpc>
                        <a:spcAft>
                          <a:spcPts val="0"/>
                        </a:spcAft>
                      </a:pPr>
                      <a:r>
                        <a:rPr lang="es-ES" sz="650" dirty="0">
                          <a:effectLst/>
                          <a:latin typeface="Arial" panose="020B0604020202020204" pitchFamily="34" charset="0"/>
                          <a:cs typeface="Arial" panose="020B0604020202020204" pitchFamily="34" charset="0"/>
                        </a:rPr>
                        <a:t> </a:t>
                      </a:r>
                      <a:endParaRPr lang="es-EC" sz="650" dirty="0">
                        <a:effectLst/>
                        <a:latin typeface="Arial" panose="020B0604020202020204" pitchFamily="34" charset="0"/>
                        <a:cs typeface="Arial" panose="020B0604020202020204" pitchFamily="34" charset="0"/>
                      </a:endParaRPr>
                    </a:p>
                    <a:p>
                      <a:pPr marL="342900" lvl="0" indent="-342900" algn="just">
                        <a:lnSpc>
                          <a:spcPct val="115000"/>
                        </a:lnSpc>
                        <a:spcAft>
                          <a:spcPts val="0"/>
                        </a:spcAft>
                        <a:buClr>
                          <a:srgbClr val="000000"/>
                        </a:buClr>
                        <a:buFont typeface="Symbol"/>
                        <a:buChar char=""/>
                      </a:pPr>
                      <a:r>
                        <a:rPr lang="es-ES" sz="650" dirty="0">
                          <a:effectLst/>
                          <a:latin typeface="Arial" panose="020B0604020202020204" pitchFamily="34" charset="0"/>
                          <a:cs typeface="Arial" panose="020B0604020202020204" pitchFamily="34" charset="0"/>
                        </a:rPr>
                        <a:t>Adquirir equipos de monitoreo de alerta temprana, para desarrollar medidas preventivas en caso de un evento de origen natural.</a:t>
                      </a:r>
                      <a:endParaRPr lang="es-EC" sz="650" dirty="0">
                        <a:effectLst/>
                        <a:latin typeface="Arial" panose="020B0604020202020204" pitchFamily="34" charset="0"/>
                        <a:ea typeface="Calibri"/>
                        <a:cs typeface="Arial" panose="020B0604020202020204" pitchFamily="34" charset="0"/>
                      </a:endParaRPr>
                    </a:p>
                  </a:txBody>
                  <a:tcPr marL="22227" marR="22227" marT="0" marB="0"/>
                </a:tc>
              </a:tr>
              <a:tr h="62482">
                <a:tc gridSpan="3">
                  <a:txBody>
                    <a:bodyPr/>
                    <a:lstStyle/>
                    <a:p>
                      <a:pPr marL="43815" algn="ctr">
                        <a:lnSpc>
                          <a:spcPct val="115000"/>
                        </a:lnSpc>
                        <a:spcAft>
                          <a:spcPts val="0"/>
                        </a:spcAft>
                        <a:tabLst>
                          <a:tab pos="9525" algn="l"/>
                          <a:tab pos="99695" algn="l"/>
                        </a:tabLst>
                      </a:pPr>
                      <a:r>
                        <a:rPr lang="es-ES" sz="650" dirty="0">
                          <a:effectLst/>
                          <a:latin typeface="Arial" panose="020B0604020202020204" pitchFamily="34" charset="0"/>
                          <a:cs typeface="Arial" panose="020B0604020202020204" pitchFamily="34" charset="0"/>
                        </a:rPr>
                        <a:t>AMENAZAS</a:t>
                      </a:r>
                      <a:endParaRPr lang="es-EC" sz="650" dirty="0">
                        <a:effectLst/>
                        <a:latin typeface="Arial" panose="020B0604020202020204" pitchFamily="34" charset="0"/>
                        <a:ea typeface="Calibri"/>
                        <a:cs typeface="Arial" panose="020B0604020202020204" pitchFamily="34" charset="0"/>
                      </a:endParaRPr>
                    </a:p>
                  </a:txBody>
                  <a:tcPr marL="22227" marR="22227" marT="0" marB="0"/>
                </a:tc>
                <a:tc hMerge="1">
                  <a:txBody>
                    <a:bodyPr/>
                    <a:lstStyle/>
                    <a:p>
                      <a:endParaRPr lang="es-EC"/>
                    </a:p>
                  </a:txBody>
                  <a:tcPr/>
                </a:tc>
                <a:tc hMerge="1">
                  <a:txBody>
                    <a:bodyPr/>
                    <a:lstStyle/>
                    <a:p>
                      <a:endParaRPr lang="es-EC"/>
                    </a:p>
                  </a:txBody>
                  <a:tcPr/>
                </a:tc>
              </a:tr>
              <a:tr h="749788">
                <a:tc>
                  <a:txBody>
                    <a:bodyPr/>
                    <a:lstStyle/>
                    <a:p>
                      <a:pPr marL="457200" algn="just">
                        <a:lnSpc>
                          <a:spcPct val="115000"/>
                        </a:lnSpc>
                        <a:spcAft>
                          <a:spcPts val="0"/>
                        </a:spcAft>
                        <a:tabLst>
                          <a:tab pos="270510" algn="l"/>
                        </a:tabLst>
                      </a:pPr>
                      <a:r>
                        <a:rPr lang="es-ES" sz="650">
                          <a:effectLst/>
                          <a:latin typeface="Arial" panose="020B0604020202020204" pitchFamily="34" charset="0"/>
                          <a:cs typeface="Arial" panose="020B0604020202020204" pitchFamily="34" charset="0"/>
                        </a:rPr>
                        <a:t>Mala administración de las instituciones públicas responsables de la seguridad del Puerto de Manta  </a:t>
                      </a:r>
                      <a:endParaRPr lang="es-EC" sz="650">
                        <a:effectLst/>
                        <a:latin typeface="Arial" panose="020B0604020202020204" pitchFamily="34" charset="0"/>
                        <a:ea typeface="Calibri"/>
                        <a:cs typeface="Arial" panose="020B0604020202020204" pitchFamily="34" charset="0"/>
                      </a:endParaRPr>
                    </a:p>
                  </a:txBody>
                  <a:tcPr marL="22227" marR="22227" marT="0" marB="0"/>
                </a:tc>
                <a:tc>
                  <a:txBody>
                    <a:bodyPr/>
                    <a:lstStyle/>
                    <a:p>
                      <a:pPr marL="43815" algn="ctr">
                        <a:lnSpc>
                          <a:spcPct val="115000"/>
                        </a:lnSpc>
                        <a:spcAft>
                          <a:spcPts val="0"/>
                        </a:spcAft>
                        <a:tabLst>
                          <a:tab pos="9525" algn="l"/>
                          <a:tab pos="99695" algn="l"/>
                        </a:tabLst>
                      </a:pPr>
                      <a:r>
                        <a:rPr lang="es-ES" sz="650" u="sng" dirty="0">
                          <a:effectLst/>
                          <a:latin typeface="Arial" panose="020B0604020202020204" pitchFamily="34" charset="0"/>
                          <a:cs typeface="Arial" panose="020B0604020202020204" pitchFamily="34" charset="0"/>
                        </a:rPr>
                        <a:t>A corto </a:t>
                      </a:r>
                      <a:r>
                        <a:rPr lang="es-ES" sz="650" u="sng" dirty="0" smtClean="0">
                          <a:effectLst/>
                          <a:latin typeface="Arial" panose="020B0604020202020204" pitchFamily="34" charset="0"/>
                          <a:cs typeface="Arial" panose="020B0604020202020204" pitchFamily="34" charset="0"/>
                        </a:rPr>
                        <a:t>plazo</a:t>
                      </a:r>
                      <a:r>
                        <a:rPr lang="es-ES" sz="650" dirty="0">
                          <a:effectLst/>
                          <a:latin typeface="Arial" panose="020B0604020202020204" pitchFamily="34" charset="0"/>
                          <a:cs typeface="Arial" panose="020B0604020202020204" pitchFamily="34" charset="0"/>
                        </a:rPr>
                        <a:t> </a:t>
                      </a:r>
                      <a:endParaRPr lang="es-EC" sz="650" dirty="0">
                        <a:effectLst/>
                        <a:latin typeface="Arial" panose="020B0604020202020204" pitchFamily="34" charset="0"/>
                        <a:cs typeface="Arial" panose="020B0604020202020204" pitchFamily="34" charset="0"/>
                      </a:endParaRPr>
                    </a:p>
                    <a:p>
                      <a:pPr marL="342900" lvl="0" indent="-342900" algn="just">
                        <a:lnSpc>
                          <a:spcPct val="115000"/>
                        </a:lnSpc>
                        <a:spcAft>
                          <a:spcPts val="0"/>
                        </a:spcAft>
                        <a:buClr>
                          <a:srgbClr val="000000"/>
                        </a:buClr>
                        <a:buFont typeface="Symbol"/>
                        <a:buChar char=""/>
                      </a:pPr>
                      <a:r>
                        <a:rPr lang="es-ES" sz="650" dirty="0">
                          <a:effectLst/>
                          <a:latin typeface="Arial" panose="020B0604020202020204" pitchFamily="34" charset="0"/>
                          <a:cs typeface="Arial" panose="020B0604020202020204" pitchFamily="34" charset="0"/>
                        </a:rPr>
                        <a:t>Realizar reuniones permanentes con los involucrados en la seguridad del puerto.</a:t>
                      </a:r>
                      <a:endParaRPr lang="es-EC" sz="650" dirty="0">
                        <a:effectLst/>
                        <a:latin typeface="Arial" panose="020B0604020202020204" pitchFamily="34" charset="0"/>
                        <a:cs typeface="Arial" panose="020B0604020202020204" pitchFamily="34" charset="0"/>
                      </a:endParaRPr>
                    </a:p>
                    <a:p>
                      <a:pPr marL="43815">
                        <a:lnSpc>
                          <a:spcPct val="115000"/>
                        </a:lnSpc>
                        <a:spcAft>
                          <a:spcPts val="0"/>
                        </a:spcAft>
                        <a:tabLst>
                          <a:tab pos="9525" algn="l"/>
                          <a:tab pos="99695" algn="l"/>
                        </a:tabLst>
                      </a:pPr>
                      <a:r>
                        <a:rPr lang="es-ES" sz="650" dirty="0">
                          <a:effectLst/>
                          <a:latin typeface="Arial" panose="020B0604020202020204" pitchFamily="34" charset="0"/>
                          <a:cs typeface="Arial" panose="020B0604020202020204" pitchFamily="34" charset="0"/>
                        </a:rPr>
                        <a:t> </a:t>
                      </a:r>
                      <a:endParaRPr lang="es-EC" sz="650" dirty="0">
                        <a:effectLst/>
                        <a:latin typeface="Arial" panose="020B0604020202020204" pitchFamily="34" charset="0"/>
                        <a:cs typeface="Arial" panose="020B0604020202020204" pitchFamily="34" charset="0"/>
                      </a:endParaRPr>
                    </a:p>
                    <a:p>
                      <a:pPr marL="342900" lvl="0" indent="-342900" algn="just">
                        <a:lnSpc>
                          <a:spcPct val="115000"/>
                        </a:lnSpc>
                        <a:spcAft>
                          <a:spcPts val="0"/>
                        </a:spcAft>
                        <a:buClr>
                          <a:srgbClr val="000000"/>
                        </a:buClr>
                        <a:buFont typeface="Symbol"/>
                        <a:buChar char=""/>
                      </a:pPr>
                      <a:r>
                        <a:rPr lang="es-ES" sz="650" dirty="0">
                          <a:effectLst/>
                          <a:latin typeface="Arial" panose="020B0604020202020204" pitchFamily="34" charset="0"/>
                          <a:cs typeface="Arial" panose="020B0604020202020204" pitchFamily="34" charset="0"/>
                        </a:rPr>
                        <a:t>Mantener entrenado al personal responsable de la seguridad de las instalaciones del Puerto de Manta.</a:t>
                      </a:r>
                      <a:endParaRPr lang="es-EC" sz="650" dirty="0">
                        <a:effectLst/>
                        <a:latin typeface="Arial" panose="020B0604020202020204" pitchFamily="34" charset="0"/>
                        <a:cs typeface="Arial" panose="020B0604020202020204" pitchFamily="34" charset="0"/>
                      </a:endParaRPr>
                    </a:p>
                    <a:p>
                      <a:pPr marL="43815" algn="just">
                        <a:lnSpc>
                          <a:spcPct val="115000"/>
                        </a:lnSpc>
                        <a:spcAft>
                          <a:spcPts val="0"/>
                        </a:spcAft>
                      </a:pPr>
                      <a:r>
                        <a:rPr lang="es-ES" sz="650" dirty="0">
                          <a:effectLst/>
                          <a:latin typeface="Arial" panose="020B0604020202020204" pitchFamily="34" charset="0"/>
                          <a:cs typeface="Arial" panose="020B0604020202020204" pitchFamily="34" charset="0"/>
                        </a:rPr>
                        <a:t> </a:t>
                      </a:r>
                      <a:endParaRPr lang="es-EC" sz="650" dirty="0">
                        <a:effectLst/>
                        <a:latin typeface="Arial" panose="020B0604020202020204" pitchFamily="34" charset="0"/>
                        <a:cs typeface="Arial" panose="020B0604020202020204" pitchFamily="34" charset="0"/>
                      </a:endParaRPr>
                    </a:p>
                    <a:p>
                      <a:pPr marL="342900" lvl="0" indent="-342900" algn="just">
                        <a:lnSpc>
                          <a:spcPct val="115000"/>
                        </a:lnSpc>
                        <a:spcAft>
                          <a:spcPts val="0"/>
                        </a:spcAft>
                        <a:buClr>
                          <a:srgbClr val="000000"/>
                        </a:buClr>
                        <a:buFont typeface="Symbol"/>
                        <a:buChar char=""/>
                      </a:pPr>
                      <a:r>
                        <a:rPr lang="es-ES" sz="650" dirty="0">
                          <a:effectLst/>
                          <a:latin typeface="Arial" panose="020B0604020202020204" pitchFamily="34" charset="0"/>
                          <a:cs typeface="Arial" panose="020B0604020202020204" pitchFamily="34" charset="0"/>
                        </a:rPr>
                        <a:t>Aplicar adecuadamente los planes y procedimientos para el manejo de emergencias.</a:t>
                      </a:r>
                      <a:endParaRPr lang="es-EC" sz="650" dirty="0">
                        <a:effectLst/>
                        <a:latin typeface="Arial" panose="020B0604020202020204" pitchFamily="34" charset="0"/>
                        <a:ea typeface="Calibri"/>
                        <a:cs typeface="Arial" panose="020B0604020202020204" pitchFamily="34" charset="0"/>
                      </a:endParaRPr>
                    </a:p>
                  </a:txBody>
                  <a:tcPr marL="22227" marR="22227" marT="0" marB="0"/>
                </a:tc>
                <a:tc>
                  <a:txBody>
                    <a:bodyPr/>
                    <a:lstStyle/>
                    <a:p>
                      <a:pPr marL="342900" lvl="0" indent="-342900" algn="just">
                        <a:lnSpc>
                          <a:spcPct val="115000"/>
                        </a:lnSpc>
                        <a:spcAft>
                          <a:spcPts val="0"/>
                        </a:spcAft>
                        <a:buClr>
                          <a:srgbClr val="000000"/>
                        </a:buClr>
                        <a:buFont typeface="Symbol"/>
                        <a:buChar char=""/>
                      </a:pPr>
                      <a:r>
                        <a:rPr lang="es-ES" sz="650" dirty="0">
                          <a:effectLst/>
                          <a:latin typeface="Arial" panose="020B0604020202020204" pitchFamily="34" charset="0"/>
                          <a:cs typeface="Arial" panose="020B0604020202020204" pitchFamily="34" charset="0"/>
                        </a:rPr>
                        <a:t>Impartir charlas que permitan fortalecer la cultura de seguridad que dispone la institución.</a:t>
                      </a:r>
                      <a:endParaRPr lang="es-EC" sz="650" dirty="0">
                        <a:effectLst/>
                        <a:latin typeface="Arial" panose="020B0604020202020204" pitchFamily="34" charset="0"/>
                        <a:cs typeface="Arial" panose="020B0604020202020204" pitchFamily="34" charset="0"/>
                      </a:endParaRPr>
                    </a:p>
                    <a:p>
                      <a:pPr marL="43815">
                        <a:lnSpc>
                          <a:spcPct val="115000"/>
                        </a:lnSpc>
                        <a:spcAft>
                          <a:spcPts val="0"/>
                        </a:spcAft>
                        <a:tabLst>
                          <a:tab pos="9525" algn="l"/>
                          <a:tab pos="99695" algn="l"/>
                        </a:tabLst>
                      </a:pPr>
                      <a:r>
                        <a:rPr lang="es-ES" sz="650" dirty="0">
                          <a:effectLst/>
                          <a:latin typeface="Arial" panose="020B0604020202020204" pitchFamily="34" charset="0"/>
                          <a:cs typeface="Arial" panose="020B0604020202020204" pitchFamily="34" charset="0"/>
                        </a:rPr>
                        <a:t> </a:t>
                      </a:r>
                      <a:endParaRPr lang="es-EC" sz="650" dirty="0">
                        <a:effectLst/>
                        <a:latin typeface="Arial" panose="020B0604020202020204" pitchFamily="34" charset="0"/>
                        <a:cs typeface="Arial" panose="020B0604020202020204" pitchFamily="34" charset="0"/>
                      </a:endParaRPr>
                    </a:p>
                    <a:p>
                      <a:pPr marL="342900" lvl="0" indent="-342900" algn="just">
                        <a:lnSpc>
                          <a:spcPct val="115000"/>
                        </a:lnSpc>
                        <a:spcAft>
                          <a:spcPts val="0"/>
                        </a:spcAft>
                        <a:buClr>
                          <a:srgbClr val="000000"/>
                        </a:buClr>
                        <a:buFont typeface="Symbol"/>
                        <a:buChar char=""/>
                      </a:pPr>
                      <a:r>
                        <a:rPr lang="es-ES" sz="650" dirty="0">
                          <a:effectLst/>
                          <a:latin typeface="Arial" panose="020B0604020202020204" pitchFamily="34" charset="0"/>
                          <a:cs typeface="Arial" panose="020B0604020202020204" pitchFamily="34" charset="0"/>
                        </a:rPr>
                        <a:t>Ejecutar programas de capacitación y entrenamiento para todo el personal de los organismos responsables de la seguridad del puerto. </a:t>
                      </a:r>
                      <a:endParaRPr lang="es-EC" sz="650" dirty="0">
                        <a:effectLst/>
                        <a:latin typeface="Arial" panose="020B0604020202020204" pitchFamily="34" charset="0"/>
                        <a:cs typeface="Arial" panose="020B0604020202020204" pitchFamily="34" charset="0"/>
                      </a:endParaRPr>
                    </a:p>
                    <a:p>
                      <a:pPr marL="43815">
                        <a:lnSpc>
                          <a:spcPct val="115000"/>
                        </a:lnSpc>
                        <a:spcAft>
                          <a:spcPts val="0"/>
                        </a:spcAft>
                        <a:tabLst>
                          <a:tab pos="9525" algn="l"/>
                          <a:tab pos="99695" algn="l"/>
                        </a:tabLst>
                      </a:pPr>
                      <a:r>
                        <a:rPr lang="es-ES" sz="650" dirty="0">
                          <a:effectLst/>
                          <a:latin typeface="Arial" panose="020B0604020202020204" pitchFamily="34" charset="0"/>
                          <a:cs typeface="Arial" panose="020B0604020202020204" pitchFamily="34" charset="0"/>
                        </a:rPr>
                        <a:t> </a:t>
                      </a:r>
                      <a:endParaRPr lang="es-EC" sz="650" dirty="0">
                        <a:effectLst/>
                        <a:latin typeface="Arial" panose="020B0604020202020204" pitchFamily="34" charset="0"/>
                        <a:ea typeface="Calibri"/>
                        <a:cs typeface="Arial" panose="020B0604020202020204" pitchFamily="34" charset="0"/>
                      </a:endParaRPr>
                    </a:p>
                  </a:txBody>
                  <a:tcPr marL="22227" marR="22227" marT="0" marB="0"/>
                </a:tc>
              </a:tr>
              <a:tr h="374894">
                <a:tc>
                  <a:txBody>
                    <a:bodyPr/>
                    <a:lstStyle/>
                    <a:p>
                      <a:pPr marL="457200" algn="just">
                        <a:lnSpc>
                          <a:spcPct val="115000"/>
                        </a:lnSpc>
                        <a:spcAft>
                          <a:spcPts val="0"/>
                        </a:spcAft>
                        <a:tabLst>
                          <a:tab pos="270510" algn="l"/>
                        </a:tabLst>
                      </a:pPr>
                      <a:r>
                        <a:rPr lang="es-ES" sz="650">
                          <a:effectLst/>
                          <a:latin typeface="Arial" panose="020B0604020202020204" pitchFamily="34" charset="0"/>
                          <a:cs typeface="Arial" panose="020B0604020202020204" pitchFamily="34" charset="0"/>
                        </a:rPr>
                        <a:t> </a:t>
                      </a:r>
                      <a:endParaRPr lang="es-EC" sz="650">
                        <a:effectLst/>
                        <a:latin typeface="Arial" panose="020B0604020202020204" pitchFamily="34" charset="0"/>
                        <a:ea typeface="Calibri"/>
                        <a:cs typeface="Arial" panose="020B0604020202020204" pitchFamily="34" charset="0"/>
                      </a:endParaRPr>
                    </a:p>
                  </a:txBody>
                  <a:tcPr marL="22227" marR="22227" marT="0" marB="0"/>
                </a:tc>
                <a:tc>
                  <a:txBody>
                    <a:bodyPr/>
                    <a:lstStyle/>
                    <a:p>
                      <a:pPr marL="43815" algn="ctr">
                        <a:lnSpc>
                          <a:spcPct val="115000"/>
                        </a:lnSpc>
                        <a:spcAft>
                          <a:spcPts val="0"/>
                        </a:spcAft>
                        <a:tabLst>
                          <a:tab pos="9525" algn="l"/>
                          <a:tab pos="99695" algn="l"/>
                        </a:tabLst>
                      </a:pPr>
                      <a:r>
                        <a:rPr lang="es-ES" sz="650" u="sng" dirty="0">
                          <a:effectLst/>
                          <a:latin typeface="Arial" panose="020B0604020202020204" pitchFamily="34" charset="0"/>
                          <a:cs typeface="Arial" panose="020B0604020202020204" pitchFamily="34" charset="0"/>
                        </a:rPr>
                        <a:t>A mediano </a:t>
                      </a:r>
                      <a:r>
                        <a:rPr lang="es-ES" sz="650" u="sng" dirty="0" smtClean="0">
                          <a:effectLst/>
                          <a:latin typeface="Arial" panose="020B0604020202020204" pitchFamily="34" charset="0"/>
                          <a:cs typeface="Arial" panose="020B0604020202020204" pitchFamily="34" charset="0"/>
                        </a:rPr>
                        <a:t>plazo</a:t>
                      </a:r>
                      <a:r>
                        <a:rPr lang="es-ES" sz="650" dirty="0" smtClean="0">
                          <a:effectLst/>
                          <a:latin typeface="Arial" panose="020B0604020202020204" pitchFamily="34" charset="0"/>
                          <a:cs typeface="Arial" panose="020B0604020202020204" pitchFamily="34" charset="0"/>
                        </a:rPr>
                        <a:t> </a:t>
                      </a:r>
                      <a:endParaRPr lang="es-EC" sz="650" dirty="0" smtClean="0">
                        <a:effectLst/>
                        <a:latin typeface="Arial" panose="020B0604020202020204" pitchFamily="34" charset="0"/>
                        <a:cs typeface="Arial" panose="020B0604020202020204" pitchFamily="34" charset="0"/>
                      </a:endParaRPr>
                    </a:p>
                    <a:p>
                      <a:pPr marL="342900" lvl="0" indent="-342900" algn="just">
                        <a:lnSpc>
                          <a:spcPct val="115000"/>
                        </a:lnSpc>
                        <a:spcAft>
                          <a:spcPts val="0"/>
                        </a:spcAft>
                        <a:buClr>
                          <a:srgbClr val="000000"/>
                        </a:buClr>
                        <a:buFont typeface="Symbol"/>
                        <a:buChar char=""/>
                      </a:pPr>
                      <a:r>
                        <a:rPr lang="es-ES" sz="650" dirty="0" smtClean="0">
                          <a:effectLst/>
                          <a:latin typeface="Arial" panose="020B0604020202020204" pitchFamily="34" charset="0"/>
                          <a:cs typeface="Arial" panose="020B0604020202020204" pitchFamily="34" charset="0"/>
                        </a:rPr>
                        <a:t>Capacitar </a:t>
                      </a:r>
                      <a:r>
                        <a:rPr lang="es-ES" sz="650" dirty="0">
                          <a:effectLst/>
                          <a:latin typeface="Arial" panose="020B0604020202020204" pitchFamily="34" charset="0"/>
                          <a:cs typeface="Arial" panose="020B0604020202020204" pitchFamily="34" charset="0"/>
                        </a:rPr>
                        <a:t>al personal responsable de la seguridad del puerto. </a:t>
                      </a:r>
                      <a:endParaRPr lang="es-EC" sz="650" dirty="0">
                        <a:effectLst/>
                        <a:latin typeface="Arial" panose="020B0604020202020204" pitchFamily="34" charset="0"/>
                        <a:ea typeface="Calibri"/>
                        <a:cs typeface="Arial" panose="020B0604020202020204" pitchFamily="34" charset="0"/>
                      </a:endParaRPr>
                    </a:p>
                  </a:txBody>
                  <a:tcPr marL="22227" marR="22227" marT="0" marB="0"/>
                </a:tc>
                <a:tc>
                  <a:txBody>
                    <a:bodyPr/>
                    <a:lstStyle/>
                    <a:p>
                      <a:pPr marL="342900" lvl="0" indent="-342900" algn="just">
                        <a:lnSpc>
                          <a:spcPct val="115000"/>
                        </a:lnSpc>
                        <a:spcAft>
                          <a:spcPts val="0"/>
                        </a:spcAft>
                        <a:buClr>
                          <a:srgbClr val="000000"/>
                        </a:buClr>
                        <a:buFont typeface="Symbol"/>
                        <a:buChar char=""/>
                      </a:pPr>
                      <a:r>
                        <a:rPr lang="es-ES" sz="650" dirty="0">
                          <a:effectLst/>
                          <a:latin typeface="Arial" panose="020B0604020202020204" pitchFamily="34" charset="0"/>
                          <a:cs typeface="Arial" panose="020B0604020202020204" pitchFamily="34" charset="0"/>
                        </a:rPr>
                        <a:t>Realizar una adecuada planificación y la implementación de estrategias, que permitan a los actores coordinar y articular sus acciones en el terreno, trabajando con objetivos comunes para evitar la pérdida innecesaria de vidas humanas.</a:t>
                      </a:r>
                      <a:endParaRPr lang="es-EC" sz="650" dirty="0">
                        <a:effectLst/>
                        <a:latin typeface="Arial" panose="020B0604020202020204" pitchFamily="34" charset="0"/>
                        <a:ea typeface="Calibri"/>
                        <a:cs typeface="Arial" panose="020B0604020202020204" pitchFamily="34" charset="0"/>
                      </a:endParaRPr>
                    </a:p>
                  </a:txBody>
                  <a:tcPr marL="22227" marR="22227" marT="0" marB="0"/>
                </a:tc>
              </a:tr>
              <a:tr h="874753">
                <a:tc rowSpan="2">
                  <a:txBody>
                    <a:bodyPr/>
                    <a:lstStyle/>
                    <a:p>
                      <a:pPr marL="457200" algn="just">
                        <a:lnSpc>
                          <a:spcPct val="115000"/>
                        </a:lnSpc>
                        <a:spcAft>
                          <a:spcPts val="0"/>
                        </a:spcAft>
                        <a:tabLst>
                          <a:tab pos="270510" algn="l"/>
                        </a:tabLst>
                      </a:pPr>
                      <a:r>
                        <a:rPr lang="es-ES" sz="650" dirty="0">
                          <a:effectLst/>
                          <a:latin typeface="Arial" panose="020B0604020202020204" pitchFamily="34" charset="0"/>
                          <a:cs typeface="Arial" panose="020B0604020202020204" pitchFamily="34" charset="0"/>
                        </a:rPr>
                        <a:t>Actividades de narcotráfico</a:t>
                      </a:r>
                      <a:endParaRPr lang="es-EC" sz="650" dirty="0">
                        <a:effectLst/>
                        <a:latin typeface="Arial" panose="020B0604020202020204" pitchFamily="34" charset="0"/>
                        <a:ea typeface="Calibri"/>
                        <a:cs typeface="Arial" panose="020B0604020202020204" pitchFamily="34" charset="0"/>
                      </a:endParaRPr>
                    </a:p>
                  </a:txBody>
                  <a:tcPr marL="22227" marR="22227" marT="0" marB="0"/>
                </a:tc>
                <a:tc>
                  <a:txBody>
                    <a:bodyPr/>
                    <a:lstStyle/>
                    <a:p>
                      <a:pPr marL="43815" algn="ctr">
                        <a:lnSpc>
                          <a:spcPct val="115000"/>
                        </a:lnSpc>
                        <a:spcAft>
                          <a:spcPts val="0"/>
                        </a:spcAft>
                        <a:tabLst>
                          <a:tab pos="9525" algn="l"/>
                          <a:tab pos="99695" algn="l"/>
                        </a:tabLst>
                      </a:pPr>
                      <a:r>
                        <a:rPr lang="es-ES" sz="650" u="sng" dirty="0">
                          <a:effectLst/>
                          <a:latin typeface="Arial" panose="020B0604020202020204" pitchFamily="34" charset="0"/>
                          <a:cs typeface="Arial" panose="020B0604020202020204" pitchFamily="34" charset="0"/>
                        </a:rPr>
                        <a:t>A corto </a:t>
                      </a:r>
                      <a:r>
                        <a:rPr lang="es-ES" sz="650" u="sng" dirty="0" smtClean="0">
                          <a:effectLst/>
                          <a:latin typeface="Arial" panose="020B0604020202020204" pitchFamily="34" charset="0"/>
                          <a:cs typeface="Arial" panose="020B0604020202020204" pitchFamily="34" charset="0"/>
                        </a:rPr>
                        <a:t>plazo</a:t>
                      </a:r>
                      <a:r>
                        <a:rPr lang="es-ES" sz="650" dirty="0">
                          <a:effectLst/>
                          <a:latin typeface="Arial" panose="020B0604020202020204" pitchFamily="34" charset="0"/>
                          <a:cs typeface="Arial" panose="020B0604020202020204" pitchFamily="34" charset="0"/>
                        </a:rPr>
                        <a:t> </a:t>
                      </a:r>
                      <a:endParaRPr lang="es-EC" sz="650" dirty="0">
                        <a:effectLst/>
                        <a:latin typeface="Arial" panose="020B0604020202020204" pitchFamily="34" charset="0"/>
                        <a:cs typeface="Arial" panose="020B0604020202020204" pitchFamily="34" charset="0"/>
                      </a:endParaRPr>
                    </a:p>
                    <a:p>
                      <a:pPr marL="342900" lvl="0" indent="-342900" algn="just">
                        <a:lnSpc>
                          <a:spcPct val="115000"/>
                        </a:lnSpc>
                        <a:spcAft>
                          <a:spcPts val="0"/>
                        </a:spcAft>
                        <a:buClr>
                          <a:srgbClr val="000000"/>
                        </a:buClr>
                        <a:buFont typeface="Symbol"/>
                        <a:buChar char=""/>
                      </a:pPr>
                      <a:r>
                        <a:rPr lang="es-ES" sz="650" dirty="0">
                          <a:effectLst/>
                          <a:latin typeface="Arial" panose="020B0604020202020204" pitchFamily="34" charset="0"/>
                          <a:cs typeface="Arial" panose="020B0604020202020204" pitchFamily="34" charset="0"/>
                        </a:rPr>
                        <a:t>Incrementar los controles y medidas de seguridad, en las áreas periféricas.</a:t>
                      </a:r>
                      <a:endParaRPr lang="es-EC" sz="650" dirty="0">
                        <a:effectLst/>
                        <a:latin typeface="Arial" panose="020B0604020202020204" pitchFamily="34" charset="0"/>
                        <a:cs typeface="Arial" panose="020B0604020202020204" pitchFamily="34" charset="0"/>
                      </a:endParaRPr>
                    </a:p>
                    <a:p>
                      <a:pPr marL="43815" algn="just">
                        <a:lnSpc>
                          <a:spcPct val="115000"/>
                        </a:lnSpc>
                        <a:spcAft>
                          <a:spcPts val="0"/>
                        </a:spcAft>
                      </a:pPr>
                      <a:r>
                        <a:rPr lang="es-ES" sz="650" dirty="0">
                          <a:effectLst/>
                          <a:latin typeface="Arial" panose="020B0604020202020204" pitchFamily="34" charset="0"/>
                          <a:cs typeface="Arial" panose="020B0604020202020204" pitchFamily="34" charset="0"/>
                        </a:rPr>
                        <a:t> </a:t>
                      </a:r>
                      <a:endParaRPr lang="es-EC" sz="650" dirty="0">
                        <a:effectLst/>
                        <a:latin typeface="Arial" panose="020B0604020202020204" pitchFamily="34" charset="0"/>
                        <a:cs typeface="Arial" panose="020B0604020202020204" pitchFamily="34" charset="0"/>
                      </a:endParaRPr>
                    </a:p>
                    <a:p>
                      <a:pPr marL="342900" lvl="0" indent="-342900" algn="just">
                        <a:lnSpc>
                          <a:spcPct val="115000"/>
                        </a:lnSpc>
                        <a:spcAft>
                          <a:spcPts val="0"/>
                        </a:spcAft>
                        <a:buClr>
                          <a:srgbClr val="000000"/>
                        </a:buClr>
                        <a:buFont typeface="Symbol"/>
                        <a:buChar char=""/>
                      </a:pPr>
                      <a:r>
                        <a:rPr lang="es-ES" sz="650" dirty="0">
                          <a:effectLst/>
                          <a:latin typeface="Arial" panose="020B0604020202020204" pitchFamily="34" charset="0"/>
                          <a:cs typeface="Arial" panose="020B0604020202020204" pitchFamily="34" charset="0"/>
                        </a:rPr>
                        <a:t>Mejorar el sistema de seguridad electrónica, en las instalaciones del Puerto.</a:t>
                      </a:r>
                      <a:endParaRPr lang="es-EC" sz="650" dirty="0">
                        <a:effectLst/>
                        <a:latin typeface="Arial" panose="020B0604020202020204" pitchFamily="34" charset="0"/>
                        <a:cs typeface="Arial" panose="020B0604020202020204" pitchFamily="34" charset="0"/>
                      </a:endParaRPr>
                    </a:p>
                    <a:p>
                      <a:pPr marL="43815" algn="just">
                        <a:lnSpc>
                          <a:spcPct val="115000"/>
                        </a:lnSpc>
                        <a:spcAft>
                          <a:spcPts val="0"/>
                        </a:spcAft>
                      </a:pPr>
                      <a:r>
                        <a:rPr lang="es-ES" sz="650" dirty="0">
                          <a:effectLst/>
                          <a:latin typeface="Arial" panose="020B0604020202020204" pitchFamily="34" charset="0"/>
                          <a:cs typeface="Arial" panose="020B0604020202020204" pitchFamily="34" charset="0"/>
                        </a:rPr>
                        <a:t> </a:t>
                      </a:r>
                      <a:endParaRPr lang="es-EC" sz="650" dirty="0">
                        <a:effectLst/>
                        <a:latin typeface="Arial" panose="020B0604020202020204" pitchFamily="34" charset="0"/>
                        <a:cs typeface="Arial" panose="020B0604020202020204" pitchFamily="34" charset="0"/>
                      </a:endParaRPr>
                    </a:p>
                    <a:p>
                      <a:pPr marL="342900" lvl="0" indent="-342900" algn="just">
                        <a:lnSpc>
                          <a:spcPct val="115000"/>
                        </a:lnSpc>
                        <a:spcAft>
                          <a:spcPts val="0"/>
                        </a:spcAft>
                        <a:buClr>
                          <a:srgbClr val="000000"/>
                        </a:buClr>
                        <a:buFont typeface="Symbol"/>
                        <a:buChar char=""/>
                      </a:pPr>
                      <a:r>
                        <a:rPr lang="es-ES" sz="650" dirty="0">
                          <a:effectLst/>
                          <a:latin typeface="Arial" panose="020B0604020202020204" pitchFamily="34" charset="0"/>
                          <a:cs typeface="Arial" panose="020B0604020202020204" pitchFamily="34" charset="0"/>
                        </a:rPr>
                        <a:t>Restringir el ingreso de personas extrañas y ajenas a las instalaciones del Puerto de Manta.</a:t>
                      </a:r>
                      <a:endParaRPr lang="es-EC" sz="650" dirty="0">
                        <a:effectLst/>
                        <a:latin typeface="Arial" panose="020B0604020202020204" pitchFamily="34" charset="0"/>
                        <a:cs typeface="Arial" panose="020B0604020202020204" pitchFamily="34" charset="0"/>
                      </a:endParaRPr>
                    </a:p>
                    <a:p>
                      <a:pPr marL="43815" algn="just">
                        <a:lnSpc>
                          <a:spcPct val="115000"/>
                        </a:lnSpc>
                        <a:spcAft>
                          <a:spcPts val="0"/>
                        </a:spcAft>
                      </a:pPr>
                      <a:r>
                        <a:rPr lang="es-ES" sz="650" dirty="0">
                          <a:effectLst/>
                          <a:latin typeface="Arial" panose="020B0604020202020204" pitchFamily="34" charset="0"/>
                          <a:cs typeface="Arial" panose="020B0604020202020204" pitchFamily="34" charset="0"/>
                        </a:rPr>
                        <a:t> </a:t>
                      </a:r>
                      <a:endParaRPr lang="es-EC" sz="650" dirty="0">
                        <a:effectLst/>
                        <a:latin typeface="Arial" panose="020B0604020202020204" pitchFamily="34" charset="0"/>
                        <a:cs typeface="Arial" panose="020B0604020202020204" pitchFamily="34" charset="0"/>
                      </a:endParaRPr>
                    </a:p>
                    <a:p>
                      <a:pPr marL="342900" lvl="0" indent="-342900" algn="just">
                        <a:lnSpc>
                          <a:spcPct val="115000"/>
                        </a:lnSpc>
                        <a:spcAft>
                          <a:spcPts val="0"/>
                        </a:spcAft>
                        <a:buClr>
                          <a:srgbClr val="000000"/>
                        </a:buClr>
                        <a:buFont typeface="Symbol"/>
                        <a:buChar char=""/>
                      </a:pPr>
                      <a:r>
                        <a:rPr lang="es-ES" sz="650" dirty="0">
                          <a:effectLst/>
                          <a:latin typeface="Arial" panose="020B0604020202020204" pitchFamily="34" charset="0"/>
                          <a:cs typeface="Arial" panose="020B0604020202020204" pitchFamily="34" charset="0"/>
                        </a:rPr>
                        <a:t>Incrementar acciones de Inteligencia, sobre actividades de narcotráfico.  </a:t>
                      </a:r>
                      <a:endParaRPr lang="es-EC" sz="650" dirty="0">
                        <a:effectLst/>
                        <a:latin typeface="Arial" panose="020B0604020202020204" pitchFamily="34" charset="0"/>
                        <a:cs typeface="Arial" panose="020B0604020202020204" pitchFamily="34" charset="0"/>
                      </a:endParaRPr>
                    </a:p>
                    <a:p>
                      <a:pPr marL="43815">
                        <a:lnSpc>
                          <a:spcPct val="115000"/>
                        </a:lnSpc>
                        <a:spcAft>
                          <a:spcPts val="0"/>
                        </a:spcAft>
                        <a:tabLst>
                          <a:tab pos="9525" algn="l"/>
                          <a:tab pos="99695" algn="l"/>
                        </a:tabLst>
                      </a:pPr>
                      <a:r>
                        <a:rPr lang="es-ES" sz="650" dirty="0">
                          <a:effectLst/>
                          <a:latin typeface="Arial" panose="020B0604020202020204" pitchFamily="34" charset="0"/>
                          <a:cs typeface="Arial" panose="020B0604020202020204" pitchFamily="34" charset="0"/>
                        </a:rPr>
                        <a:t> </a:t>
                      </a:r>
                      <a:endParaRPr lang="es-EC" sz="650" dirty="0">
                        <a:effectLst/>
                        <a:latin typeface="Arial" panose="020B0604020202020204" pitchFamily="34" charset="0"/>
                        <a:ea typeface="Calibri"/>
                        <a:cs typeface="Arial" panose="020B0604020202020204" pitchFamily="34" charset="0"/>
                      </a:endParaRPr>
                    </a:p>
                  </a:txBody>
                  <a:tcPr marL="22227" marR="22227" marT="0" marB="0"/>
                </a:tc>
                <a:tc>
                  <a:txBody>
                    <a:bodyPr/>
                    <a:lstStyle/>
                    <a:p>
                      <a:pPr marL="342900" lvl="0" indent="-342900" algn="just">
                        <a:lnSpc>
                          <a:spcPct val="115000"/>
                        </a:lnSpc>
                        <a:spcAft>
                          <a:spcPts val="0"/>
                        </a:spcAft>
                        <a:buClr>
                          <a:srgbClr val="000000"/>
                        </a:buClr>
                        <a:buFont typeface="Symbol"/>
                        <a:buChar char=""/>
                      </a:pPr>
                      <a:r>
                        <a:rPr lang="es-ES" sz="650" dirty="0">
                          <a:effectLst/>
                          <a:latin typeface="Arial" panose="020B0604020202020204" pitchFamily="34" charset="0"/>
                          <a:cs typeface="Arial" panose="020B0604020202020204" pitchFamily="34" charset="0"/>
                        </a:rPr>
                        <a:t>Emplear los Sistemas de Inteligencia, a fin de prevenir y neutralizar posibles o probables amenazas de orden externo que afecten a la población. </a:t>
                      </a:r>
                      <a:endParaRPr lang="es-EC" sz="650" dirty="0">
                        <a:effectLst/>
                        <a:latin typeface="Arial" panose="020B0604020202020204" pitchFamily="34" charset="0"/>
                        <a:cs typeface="Arial" panose="020B0604020202020204" pitchFamily="34" charset="0"/>
                      </a:endParaRPr>
                    </a:p>
                    <a:p>
                      <a:pPr marL="43815" algn="just">
                        <a:lnSpc>
                          <a:spcPct val="115000"/>
                        </a:lnSpc>
                        <a:spcAft>
                          <a:spcPts val="0"/>
                        </a:spcAft>
                      </a:pPr>
                      <a:r>
                        <a:rPr lang="es-ES" sz="650" dirty="0">
                          <a:effectLst/>
                          <a:latin typeface="Arial" panose="020B0604020202020204" pitchFamily="34" charset="0"/>
                          <a:cs typeface="Arial" panose="020B0604020202020204" pitchFamily="34" charset="0"/>
                        </a:rPr>
                        <a:t> </a:t>
                      </a:r>
                      <a:endParaRPr lang="es-EC" sz="650" dirty="0">
                        <a:effectLst/>
                        <a:latin typeface="Arial" panose="020B0604020202020204" pitchFamily="34" charset="0"/>
                        <a:cs typeface="Arial" panose="020B0604020202020204" pitchFamily="34" charset="0"/>
                      </a:endParaRPr>
                    </a:p>
                    <a:p>
                      <a:pPr marL="342900" lvl="0" indent="-342900" algn="just">
                        <a:lnSpc>
                          <a:spcPct val="115000"/>
                        </a:lnSpc>
                        <a:spcAft>
                          <a:spcPts val="0"/>
                        </a:spcAft>
                        <a:buClr>
                          <a:srgbClr val="000000"/>
                        </a:buClr>
                        <a:buFont typeface="Symbol"/>
                        <a:buChar char=""/>
                      </a:pPr>
                      <a:r>
                        <a:rPr lang="es-ES" sz="650" dirty="0">
                          <a:effectLst/>
                          <a:latin typeface="Arial" panose="020B0604020202020204" pitchFamily="34" charset="0"/>
                          <a:cs typeface="Arial" panose="020B0604020202020204" pitchFamily="34" charset="0"/>
                        </a:rPr>
                        <a:t>Capacitación del recurso humano, en temas relacionados al tráfico de drogas.</a:t>
                      </a:r>
                      <a:endParaRPr lang="es-EC" sz="650" dirty="0">
                        <a:effectLst/>
                        <a:latin typeface="Arial" panose="020B0604020202020204" pitchFamily="34" charset="0"/>
                        <a:cs typeface="Arial" panose="020B0604020202020204" pitchFamily="34" charset="0"/>
                      </a:endParaRPr>
                    </a:p>
                    <a:p>
                      <a:pPr marL="43815" algn="just">
                        <a:lnSpc>
                          <a:spcPct val="115000"/>
                        </a:lnSpc>
                        <a:spcAft>
                          <a:spcPts val="0"/>
                        </a:spcAft>
                      </a:pPr>
                      <a:r>
                        <a:rPr lang="es-ES" sz="650" dirty="0">
                          <a:effectLst/>
                          <a:latin typeface="Arial" panose="020B0604020202020204" pitchFamily="34" charset="0"/>
                          <a:cs typeface="Arial" panose="020B0604020202020204" pitchFamily="34" charset="0"/>
                        </a:rPr>
                        <a:t> </a:t>
                      </a:r>
                      <a:endParaRPr lang="es-EC" sz="650" dirty="0">
                        <a:effectLst/>
                        <a:latin typeface="Arial" panose="020B0604020202020204" pitchFamily="34" charset="0"/>
                        <a:cs typeface="Arial" panose="020B0604020202020204" pitchFamily="34" charset="0"/>
                      </a:endParaRPr>
                    </a:p>
                    <a:p>
                      <a:pPr marL="342900" lvl="0" indent="-342900" algn="just">
                        <a:lnSpc>
                          <a:spcPct val="115000"/>
                        </a:lnSpc>
                        <a:spcAft>
                          <a:spcPts val="0"/>
                        </a:spcAft>
                        <a:buClr>
                          <a:srgbClr val="000000"/>
                        </a:buClr>
                        <a:buFont typeface="Symbol"/>
                        <a:buChar char=""/>
                      </a:pPr>
                      <a:r>
                        <a:rPr lang="es-ES" sz="650" dirty="0">
                          <a:effectLst/>
                          <a:latin typeface="Arial" panose="020B0604020202020204" pitchFamily="34" charset="0"/>
                          <a:cs typeface="Arial" panose="020B0604020202020204" pitchFamily="34" charset="0"/>
                        </a:rPr>
                        <a:t>Implementar un Sistemas Integral de Seguridad en el Puerto de Manta.</a:t>
                      </a:r>
                      <a:endParaRPr lang="es-EC" sz="650" dirty="0">
                        <a:effectLst/>
                        <a:latin typeface="Arial" panose="020B0604020202020204" pitchFamily="34" charset="0"/>
                        <a:cs typeface="Arial" panose="020B0604020202020204" pitchFamily="34" charset="0"/>
                      </a:endParaRPr>
                    </a:p>
                    <a:p>
                      <a:pPr marL="43815" algn="just">
                        <a:lnSpc>
                          <a:spcPct val="115000"/>
                        </a:lnSpc>
                        <a:spcAft>
                          <a:spcPts val="0"/>
                        </a:spcAft>
                      </a:pPr>
                      <a:r>
                        <a:rPr lang="es-ES" sz="650" dirty="0">
                          <a:effectLst/>
                          <a:latin typeface="Arial" panose="020B0604020202020204" pitchFamily="34" charset="0"/>
                          <a:cs typeface="Arial" panose="020B0604020202020204" pitchFamily="34" charset="0"/>
                        </a:rPr>
                        <a:t> </a:t>
                      </a:r>
                      <a:endParaRPr lang="es-EC" sz="650" dirty="0">
                        <a:effectLst/>
                        <a:latin typeface="Arial" panose="020B0604020202020204" pitchFamily="34" charset="0"/>
                        <a:cs typeface="Arial" panose="020B0604020202020204" pitchFamily="34" charset="0"/>
                      </a:endParaRPr>
                    </a:p>
                    <a:p>
                      <a:pPr marL="342900" lvl="0" indent="-342900" algn="just">
                        <a:lnSpc>
                          <a:spcPct val="115000"/>
                        </a:lnSpc>
                        <a:spcAft>
                          <a:spcPts val="0"/>
                        </a:spcAft>
                        <a:buClr>
                          <a:srgbClr val="000000"/>
                        </a:buClr>
                        <a:buFont typeface="Symbol"/>
                        <a:buChar char=""/>
                      </a:pPr>
                      <a:r>
                        <a:rPr lang="es-ES" sz="650" dirty="0">
                          <a:effectLst/>
                          <a:latin typeface="Arial" panose="020B0604020202020204" pitchFamily="34" charset="0"/>
                          <a:cs typeface="Arial" panose="020B0604020202020204" pitchFamily="34" charset="0"/>
                        </a:rPr>
                        <a:t>Implementar controles de acceso, para el ingreso de los usuarios del Puerto de Manta.</a:t>
                      </a:r>
                      <a:endParaRPr lang="es-EC" sz="650" dirty="0">
                        <a:effectLst/>
                        <a:latin typeface="Arial" panose="020B0604020202020204" pitchFamily="34" charset="0"/>
                        <a:cs typeface="Arial" panose="020B0604020202020204" pitchFamily="34" charset="0"/>
                      </a:endParaRPr>
                    </a:p>
                    <a:p>
                      <a:pPr marL="43815" algn="just">
                        <a:lnSpc>
                          <a:spcPct val="115000"/>
                        </a:lnSpc>
                        <a:spcAft>
                          <a:spcPts val="0"/>
                        </a:spcAft>
                      </a:pPr>
                      <a:r>
                        <a:rPr lang="es-ES" sz="650" dirty="0">
                          <a:effectLst/>
                          <a:latin typeface="Arial" panose="020B0604020202020204" pitchFamily="34" charset="0"/>
                          <a:cs typeface="Arial" panose="020B0604020202020204" pitchFamily="34" charset="0"/>
                        </a:rPr>
                        <a:t> </a:t>
                      </a:r>
                      <a:endParaRPr lang="es-EC" sz="650" dirty="0">
                        <a:effectLst/>
                        <a:latin typeface="Arial" panose="020B0604020202020204" pitchFamily="34" charset="0"/>
                        <a:ea typeface="Calibri"/>
                        <a:cs typeface="Arial" panose="020B0604020202020204" pitchFamily="34" charset="0"/>
                      </a:endParaRPr>
                    </a:p>
                  </a:txBody>
                  <a:tcPr marL="22227" marR="22227" marT="0" marB="0"/>
                </a:tc>
              </a:tr>
              <a:tr h="562341">
                <a:tc vMerge="1">
                  <a:txBody>
                    <a:bodyPr/>
                    <a:lstStyle/>
                    <a:p>
                      <a:endParaRPr lang="es-EC"/>
                    </a:p>
                  </a:txBody>
                  <a:tcPr/>
                </a:tc>
                <a:tc>
                  <a:txBody>
                    <a:bodyPr/>
                    <a:lstStyle/>
                    <a:p>
                      <a:pPr marL="43815" algn="ctr">
                        <a:lnSpc>
                          <a:spcPct val="115000"/>
                        </a:lnSpc>
                        <a:spcAft>
                          <a:spcPts val="0"/>
                        </a:spcAft>
                        <a:tabLst>
                          <a:tab pos="9525" algn="l"/>
                          <a:tab pos="99695" algn="l"/>
                        </a:tabLst>
                      </a:pPr>
                      <a:r>
                        <a:rPr lang="es-ES" sz="650" u="sng" dirty="0">
                          <a:effectLst/>
                          <a:latin typeface="Arial" panose="020B0604020202020204" pitchFamily="34" charset="0"/>
                          <a:cs typeface="Arial" panose="020B0604020202020204" pitchFamily="34" charset="0"/>
                        </a:rPr>
                        <a:t>A mediano </a:t>
                      </a:r>
                      <a:r>
                        <a:rPr lang="es-ES" sz="650" u="sng" dirty="0" smtClean="0">
                          <a:effectLst/>
                          <a:latin typeface="Arial" panose="020B0604020202020204" pitchFamily="34" charset="0"/>
                          <a:cs typeface="Arial" panose="020B0604020202020204" pitchFamily="34" charset="0"/>
                        </a:rPr>
                        <a:t>plazo</a:t>
                      </a:r>
                      <a:r>
                        <a:rPr lang="es-ES" sz="650" dirty="0">
                          <a:effectLst/>
                          <a:latin typeface="Arial" panose="020B0604020202020204" pitchFamily="34" charset="0"/>
                          <a:cs typeface="Arial" panose="020B0604020202020204" pitchFamily="34" charset="0"/>
                        </a:rPr>
                        <a:t> </a:t>
                      </a:r>
                      <a:endParaRPr lang="es-EC" sz="650" dirty="0">
                        <a:effectLst/>
                        <a:latin typeface="Arial" panose="020B0604020202020204" pitchFamily="34" charset="0"/>
                        <a:cs typeface="Arial" panose="020B0604020202020204" pitchFamily="34" charset="0"/>
                      </a:endParaRPr>
                    </a:p>
                    <a:p>
                      <a:pPr marL="342900" lvl="0" indent="-342900" algn="just">
                        <a:lnSpc>
                          <a:spcPct val="115000"/>
                        </a:lnSpc>
                        <a:spcAft>
                          <a:spcPts val="0"/>
                        </a:spcAft>
                        <a:buClr>
                          <a:srgbClr val="000000"/>
                        </a:buClr>
                        <a:buFont typeface="Symbol"/>
                        <a:buChar char=""/>
                      </a:pPr>
                      <a:r>
                        <a:rPr lang="es-ES" sz="650" dirty="0">
                          <a:effectLst/>
                          <a:latin typeface="Arial" panose="020B0604020202020204" pitchFamily="34" charset="0"/>
                          <a:cs typeface="Arial" panose="020B0604020202020204" pitchFamily="34" charset="0"/>
                        </a:rPr>
                        <a:t>Búsqueda de Información, tendiente a identificar la presencia de integrantes de las redes de narcotráfico que operan en el Puerto de Manta.  </a:t>
                      </a:r>
                      <a:endParaRPr lang="es-EC" sz="650" dirty="0">
                        <a:effectLst/>
                        <a:latin typeface="Arial" panose="020B0604020202020204" pitchFamily="34" charset="0"/>
                        <a:cs typeface="Arial" panose="020B0604020202020204" pitchFamily="34" charset="0"/>
                      </a:endParaRPr>
                    </a:p>
                    <a:p>
                      <a:pPr marL="43815" algn="just">
                        <a:lnSpc>
                          <a:spcPct val="115000"/>
                        </a:lnSpc>
                        <a:spcAft>
                          <a:spcPts val="0"/>
                        </a:spcAft>
                      </a:pPr>
                      <a:r>
                        <a:rPr lang="es-ES" sz="650" u="none" strike="noStrike" dirty="0">
                          <a:effectLst/>
                          <a:latin typeface="Arial" panose="020B0604020202020204" pitchFamily="34" charset="0"/>
                          <a:cs typeface="Arial" panose="020B0604020202020204" pitchFamily="34" charset="0"/>
                        </a:rPr>
                        <a:t> </a:t>
                      </a:r>
                      <a:endParaRPr lang="es-EC" sz="650" dirty="0">
                        <a:effectLst/>
                        <a:latin typeface="Arial" panose="020B0604020202020204" pitchFamily="34" charset="0"/>
                        <a:cs typeface="Arial" panose="020B0604020202020204" pitchFamily="34" charset="0"/>
                      </a:endParaRPr>
                    </a:p>
                    <a:p>
                      <a:pPr marL="342900" lvl="0" indent="-342900" algn="just">
                        <a:lnSpc>
                          <a:spcPct val="115000"/>
                        </a:lnSpc>
                        <a:spcAft>
                          <a:spcPts val="0"/>
                        </a:spcAft>
                        <a:buClr>
                          <a:srgbClr val="000000"/>
                        </a:buClr>
                        <a:buFont typeface="Symbol"/>
                        <a:buChar char=""/>
                      </a:pPr>
                      <a:r>
                        <a:rPr lang="es-ES" sz="650" dirty="0">
                          <a:effectLst/>
                          <a:latin typeface="Arial" panose="020B0604020202020204" pitchFamily="34" charset="0"/>
                          <a:cs typeface="Arial" panose="020B0604020202020204" pitchFamily="34" charset="0"/>
                        </a:rPr>
                        <a:t>Coordinar acciones con la Policía Antinarcóticos.</a:t>
                      </a:r>
                      <a:endParaRPr lang="es-EC" sz="650" dirty="0">
                        <a:effectLst/>
                        <a:latin typeface="Arial" panose="020B0604020202020204" pitchFamily="34" charset="0"/>
                        <a:ea typeface="Calibri"/>
                        <a:cs typeface="Arial" panose="020B0604020202020204" pitchFamily="34" charset="0"/>
                      </a:endParaRPr>
                    </a:p>
                  </a:txBody>
                  <a:tcPr marL="22227" marR="22227" marT="0" marB="0"/>
                </a:tc>
                <a:tc>
                  <a:txBody>
                    <a:bodyPr/>
                    <a:lstStyle/>
                    <a:p>
                      <a:pPr marL="342900" lvl="0" indent="-342900" algn="just">
                        <a:lnSpc>
                          <a:spcPct val="115000"/>
                        </a:lnSpc>
                        <a:spcAft>
                          <a:spcPts val="0"/>
                        </a:spcAft>
                        <a:buClr>
                          <a:srgbClr val="000000"/>
                        </a:buClr>
                        <a:buFont typeface="Symbol"/>
                        <a:buChar char=""/>
                      </a:pPr>
                      <a:r>
                        <a:rPr lang="es-ES" sz="650" dirty="0">
                          <a:effectLst/>
                          <a:latin typeface="Arial" panose="020B0604020202020204" pitchFamily="34" charset="0"/>
                          <a:cs typeface="Arial" panose="020B0604020202020204" pitchFamily="34" charset="0"/>
                        </a:rPr>
                        <a:t>El Estado ecuatoriano, debe establecer acuerdos internacionales con los países de la región, a fin de enfrentar a la amenaza del narcotráfico.</a:t>
                      </a:r>
                      <a:endParaRPr lang="es-EC" sz="650" dirty="0">
                        <a:effectLst/>
                        <a:latin typeface="Arial" panose="020B0604020202020204" pitchFamily="34" charset="0"/>
                        <a:cs typeface="Arial" panose="020B0604020202020204" pitchFamily="34" charset="0"/>
                      </a:endParaRPr>
                    </a:p>
                    <a:p>
                      <a:pPr marL="43815" algn="just">
                        <a:lnSpc>
                          <a:spcPct val="115000"/>
                        </a:lnSpc>
                        <a:spcAft>
                          <a:spcPts val="0"/>
                        </a:spcAft>
                      </a:pPr>
                      <a:r>
                        <a:rPr lang="es-ES" sz="650" dirty="0">
                          <a:effectLst/>
                          <a:latin typeface="Arial" panose="020B0604020202020204" pitchFamily="34" charset="0"/>
                          <a:cs typeface="Arial" panose="020B0604020202020204" pitchFamily="34" charset="0"/>
                        </a:rPr>
                        <a:t> </a:t>
                      </a:r>
                      <a:endParaRPr lang="es-EC" sz="650" dirty="0">
                        <a:effectLst/>
                        <a:latin typeface="Arial" panose="020B0604020202020204" pitchFamily="34" charset="0"/>
                        <a:cs typeface="Arial" panose="020B0604020202020204" pitchFamily="34" charset="0"/>
                      </a:endParaRPr>
                    </a:p>
                    <a:p>
                      <a:pPr marL="342900" lvl="0" indent="-342900" algn="just">
                        <a:lnSpc>
                          <a:spcPct val="115000"/>
                        </a:lnSpc>
                        <a:spcAft>
                          <a:spcPts val="0"/>
                        </a:spcAft>
                        <a:buClr>
                          <a:srgbClr val="000000"/>
                        </a:buClr>
                        <a:buFont typeface="Symbol"/>
                        <a:buChar char=""/>
                      </a:pPr>
                      <a:r>
                        <a:rPr lang="es-ES" sz="650" dirty="0">
                          <a:effectLst/>
                          <a:latin typeface="Arial" panose="020B0604020202020204" pitchFamily="34" charset="0"/>
                          <a:cs typeface="Arial" panose="020B0604020202020204" pitchFamily="34" charset="0"/>
                        </a:rPr>
                        <a:t>Intercambio de Inteligencia operativa con organismos de Inteligencia a nivel nacional e internacional</a:t>
                      </a:r>
                      <a:r>
                        <a:rPr lang="es-ES" sz="650" dirty="0" smtClean="0">
                          <a:effectLst/>
                          <a:latin typeface="Arial" panose="020B0604020202020204" pitchFamily="34" charset="0"/>
                          <a:cs typeface="Arial" panose="020B0604020202020204" pitchFamily="34" charset="0"/>
                        </a:rPr>
                        <a:t>.</a:t>
                      </a:r>
                      <a:endParaRPr lang="es-EC" sz="650" dirty="0">
                        <a:effectLst/>
                        <a:latin typeface="Arial" panose="020B0604020202020204" pitchFamily="34" charset="0"/>
                        <a:ea typeface="Calibri"/>
                        <a:cs typeface="Arial" panose="020B0604020202020204" pitchFamily="34" charset="0"/>
                      </a:endParaRPr>
                    </a:p>
                  </a:txBody>
                  <a:tcPr marL="22227" marR="22227" marT="0" marB="0"/>
                </a:tc>
              </a:tr>
            </a:tbl>
          </a:graphicData>
        </a:graphic>
      </p:graphicFrame>
    </p:spTree>
    <p:extLst>
      <p:ext uri="{BB962C8B-B14F-4D97-AF65-F5344CB8AC3E}">
        <p14:creationId xmlns:p14="http://schemas.microsoft.com/office/powerpoint/2010/main" val="1431151199"/>
      </p:ext>
    </p:extLst>
  </p:cSld>
  <p:clrMapOvr>
    <a:masterClrMapping/>
  </p:clrMapOvr>
  <p:transition spd="slow">
    <p:pull dir="ru"/>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2349366" y="3789040"/>
            <a:ext cx="6460232" cy="1512168"/>
          </a:xfrm>
        </p:spPr>
        <p:txBody>
          <a:bodyPr>
            <a:normAutofit/>
          </a:bodyPr>
          <a:lstStyle/>
          <a:p>
            <a:pPr algn="ctr"/>
            <a:r>
              <a:rPr lang="es-ES" sz="4500" dirty="0" smtClean="0">
                <a:latin typeface="Arial" pitchFamily="34" charset="0"/>
                <a:cs typeface="Arial" pitchFamily="34" charset="0"/>
              </a:rPr>
              <a:t>MUCHAS GRACIAS POR SU ATENCIÓN</a:t>
            </a:r>
            <a:endParaRPr lang="en-US" sz="4500" dirty="0">
              <a:latin typeface="Arial" pitchFamily="34" charset="0"/>
              <a:cs typeface="Arial" pitchFamily="34" charset="0"/>
            </a:endParaRPr>
          </a:p>
        </p:txBody>
      </p:sp>
      <p:pic>
        <p:nvPicPr>
          <p:cNvPr id="6146" name="Imagen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47594" y="764704"/>
            <a:ext cx="6663776" cy="1368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newsflash/>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548680"/>
            <a:ext cx="7467600" cy="652934"/>
          </a:xfrm>
        </p:spPr>
        <p:txBody>
          <a:bodyPr>
            <a:normAutofit/>
          </a:bodyPr>
          <a:lstStyle/>
          <a:p>
            <a:r>
              <a:rPr lang="es-EC" sz="3200" b="1" dirty="0" smtClean="0">
                <a:solidFill>
                  <a:schemeClr val="accent1">
                    <a:lumMod val="75000"/>
                  </a:schemeClr>
                </a:solidFill>
                <a:latin typeface="Arial" panose="020B0604020202020204" pitchFamily="34" charset="0"/>
                <a:cs typeface="Arial" panose="020B0604020202020204" pitchFamily="34" charset="0"/>
              </a:rPr>
              <a:t>DELIMITACIÓN DEL PROBLEMA</a:t>
            </a:r>
            <a:endParaRPr lang="en-US" b="1" dirty="0">
              <a:latin typeface="Arial" pitchFamily="34" charset="0"/>
              <a:cs typeface="Arial" pitchFamily="34" charset="0"/>
            </a:endParaRPr>
          </a:p>
        </p:txBody>
      </p:sp>
      <p:graphicFrame>
        <p:nvGraphicFramePr>
          <p:cNvPr id="6" name="5 Marcador de contenido"/>
          <p:cNvGraphicFramePr>
            <a:graphicFrameLocks noGrp="1"/>
          </p:cNvGraphicFramePr>
          <p:nvPr>
            <p:ph sz="quarter" idx="1"/>
            <p:extLst>
              <p:ext uri="{D42A27DB-BD31-4B8C-83A1-F6EECF244321}">
                <p14:modId xmlns:p14="http://schemas.microsoft.com/office/powerpoint/2010/main" val="3330751304"/>
              </p:ext>
            </p:extLst>
          </p:nvPr>
        </p:nvGraphicFramePr>
        <p:xfrm>
          <a:off x="457200" y="1340768"/>
          <a:ext cx="8075240" cy="51845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11999305"/>
      </p:ext>
    </p:extLst>
  </p:cSld>
  <p:clrMapOvr>
    <a:masterClrMapping/>
  </p:clrMapOvr>
  <p:transition spd="slow">
    <p:pull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560784" y="188640"/>
            <a:ext cx="7467600" cy="652934"/>
          </a:xfrm>
          <a:prstGeom prst="rect">
            <a:avLst/>
          </a:prstGeom>
        </p:spPr>
        <p:txBody>
          <a:bodyPr>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algn="ctr"/>
            <a:r>
              <a:rPr lang="es-EC" sz="3200" b="1" dirty="0" smtClean="0">
                <a:solidFill>
                  <a:schemeClr val="accent1">
                    <a:lumMod val="75000"/>
                  </a:schemeClr>
                </a:solidFill>
                <a:latin typeface="Arial" panose="020B0604020202020204" pitchFamily="34" charset="0"/>
                <a:cs typeface="Arial" panose="020B0604020202020204" pitchFamily="34" charset="0"/>
              </a:rPr>
              <a:t>FORMULACIÓN DEL PROBLEMA</a:t>
            </a:r>
            <a:endParaRPr lang="en-US" b="1" dirty="0">
              <a:latin typeface="Arial" pitchFamily="34" charset="0"/>
              <a:cs typeface="Arial" pitchFamily="34" charset="0"/>
            </a:endParaRPr>
          </a:p>
        </p:txBody>
      </p:sp>
      <p:grpSp>
        <p:nvGrpSpPr>
          <p:cNvPr id="19" name="18 Grupo"/>
          <p:cNvGrpSpPr/>
          <p:nvPr/>
        </p:nvGrpSpPr>
        <p:grpSpPr>
          <a:xfrm>
            <a:off x="370479" y="908720"/>
            <a:ext cx="8305977" cy="2592288"/>
            <a:chOff x="370479" y="908720"/>
            <a:chExt cx="8305977" cy="2592288"/>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479" y="1844824"/>
              <a:ext cx="2499900" cy="16561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2 Rectángulo"/>
            <p:cNvSpPr/>
            <p:nvPr/>
          </p:nvSpPr>
          <p:spPr>
            <a:xfrm>
              <a:off x="4248472" y="908720"/>
              <a:ext cx="4427984" cy="1631216"/>
            </a:xfrm>
            <a:prstGeom prst="rect">
              <a:avLst/>
            </a:prstGeom>
            <a:solidFill>
              <a:schemeClr val="accent6">
                <a:lumMod val="60000"/>
                <a:lumOff val="40000"/>
              </a:schemeClr>
            </a:solidFill>
          </p:spPr>
          <p:txBody>
            <a:bodyPr wrap="square">
              <a:spAutoFit/>
            </a:bodyPr>
            <a:lstStyle/>
            <a:p>
              <a:pPr lvl="0" algn="just"/>
              <a:r>
                <a:rPr lang="es-EC" sz="2000" dirty="0" smtClean="0">
                  <a:latin typeface="Arial" panose="020B0604020202020204" pitchFamily="34" charset="0"/>
                  <a:cs typeface="Arial" panose="020B0604020202020204" pitchFamily="34" charset="0"/>
                </a:rPr>
                <a:t>La Infraestructura Física le permite: </a:t>
              </a:r>
            </a:p>
            <a:p>
              <a:pPr marL="342900" lvl="0" indent="-342900" algn="just">
                <a:buFont typeface="Wingdings" panose="05000000000000000000" pitchFamily="2" charset="2"/>
                <a:buChar char="Ø"/>
              </a:pPr>
              <a:r>
                <a:rPr lang="es-EC" sz="2000" dirty="0" smtClean="0">
                  <a:latin typeface="Arial" panose="020B0604020202020204" pitchFamily="34" charset="0"/>
                  <a:cs typeface="Arial" panose="020B0604020202020204" pitchFamily="34" charset="0"/>
                </a:rPr>
                <a:t>Recibir </a:t>
              </a:r>
              <a:r>
                <a:rPr lang="es-EC" sz="2000" dirty="0">
                  <a:latin typeface="Arial" panose="020B0604020202020204" pitchFamily="34" charset="0"/>
                  <a:cs typeface="Arial" panose="020B0604020202020204" pitchFamily="34" charset="0"/>
                </a:rPr>
                <a:t>un sinnúmero de </a:t>
              </a:r>
              <a:r>
                <a:rPr lang="es-EC" sz="2000" dirty="0" smtClean="0">
                  <a:latin typeface="Arial" panose="020B0604020202020204" pitchFamily="34" charset="0"/>
                  <a:cs typeface="Arial" panose="020B0604020202020204" pitchFamily="34" charset="0"/>
                </a:rPr>
                <a:t>embarcaciones</a:t>
              </a:r>
            </a:p>
            <a:p>
              <a:pPr marL="342900" lvl="0" indent="-342900" algn="just">
                <a:buFont typeface="Wingdings" panose="05000000000000000000" pitchFamily="2" charset="2"/>
                <a:buChar char="Ø"/>
              </a:pPr>
              <a:r>
                <a:rPr lang="es-EC" sz="2000" dirty="0" smtClean="0">
                  <a:latin typeface="Arial" panose="020B0604020202020204" pitchFamily="34" charset="0"/>
                  <a:cs typeface="Arial" panose="020B0604020202020204" pitchFamily="34" charset="0"/>
                </a:rPr>
                <a:t>Realizar </a:t>
              </a:r>
              <a:r>
                <a:rPr lang="es-EC" sz="2000" dirty="0">
                  <a:latin typeface="Arial" panose="020B0604020202020204" pitchFamily="34" charset="0"/>
                  <a:cs typeface="Arial" panose="020B0604020202020204" pitchFamily="34" charset="0"/>
                </a:rPr>
                <a:t>actividades de: </a:t>
              </a:r>
              <a:r>
                <a:rPr lang="es-EC" sz="2000" dirty="0" smtClean="0">
                  <a:latin typeface="Arial" panose="020B0604020202020204" pitchFamily="34" charset="0"/>
                  <a:cs typeface="Arial" panose="020B0604020202020204" pitchFamily="34" charset="0"/>
                </a:rPr>
                <a:t>(pesca </a:t>
              </a:r>
              <a:r>
                <a:rPr lang="es-EC" sz="2000" dirty="0">
                  <a:latin typeface="Arial" panose="020B0604020202020204" pitchFamily="34" charset="0"/>
                  <a:cs typeface="Arial" panose="020B0604020202020204" pitchFamily="34" charset="0"/>
                </a:rPr>
                <a:t>de altura, </a:t>
              </a:r>
              <a:r>
                <a:rPr lang="es-EC" sz="2000" dirty="0" smtClean="0">
                  <a:latin typeface="Arial" panose="020B0604020202020204" pitchFamily="34" charset="0"/>
                  <a:cs typeface="Arial" panose="020B0604020202020204" pitchFamily="34" charset="0"/>
                </a:rPr>
                <a:t>artesanal) y </a:t>
              </a:r>
              <a:r>
                <a:rPr lang="es-EC" sz="2000" dirty="0">
                  <a:latin typeface="Arial" panose="020B0604020202020204" pitchFamily="34" charset="0"/>
                  <a:cs typeface="Arial" panose="020B0604020202020204" pitchFamily="34" charset="0"/>
                </a:rPr>
                <a:t>cabotaje </a:t>
              </a:r>
              <a:endParaRPr lang="es-EC" dirty="0"/>
            </a:p>
          </p:txBody>
        </p:sp>
        <p:cxnSp>
          <p:nvCxnSpPr>
            <p:cNvPr id="5" name="4 Conector angular"/>
            <p:cNvCxnSpPr/>
            <p:nvPr/>
          </p:nvCxnSpPr>
          <p:spPr>
            <a:xfrm rot="5400000" flipH="1" flipV="1">
              <a:off x="2802194" y="375027"/>
              <a:ext cx="264512" cy="2628043"/>
            </a:xfrm>
            <a:prstGeom prst="bentConnector2">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20" name="19 Grupo"/>
          <p:cNvGrpSpPr/>
          <p:nvPr/>
        </p:nvGrpSpPr>
        <p:grpSpPr>
          <a:xfrm>
            <a:off x="2870379" y="2672916"/>
            <a:ext cx="4077885" cy="796154"/>
            <a:chOff x="2870379" y="2672916"/>
            <a:chExt cx="4077885" cy="796154"/>
          </a:xfrm>
        </p:grpSpPr>
        <p:sp>
          <p:nvSpPr>
            <p:cNvPr id="6" name="5 CuadroTexto"/>
            <p:cNvSpPr txBox="1"/>
            <p:nvPr/>
          </p:nvSpPr>
          <p:spPr>
            <a:xfrm>
              <a:off x="4067944" y="3068960"/>
              <a:ext cx="2880320" cy="400110"/>
            </a:xfrm>
            <a:prstGeom prst="rect">
              <a:avLst/>
            </a:prstGeom>
            <a:solidFill>
              <a:srgbClr val="FFC000"/>
            </a:solidFill>
          </p:spPr>
          <p:txBody>
            <a:bodyPr wrap="square" rtlCol="0">
              <a:spAutoFit/>
            </a:bodyPr>
            <a:lstStyle/>
            <a:p>
              <a:pPr algn="ctr"/>
              <a:r>
                <a:rPr lang="es-EC" sz="2000" b="1" dirty="0" smtClean="0"/>
                <a:t>INTERROGANTES</a:t>
              </a:r>
              <a:endParaRPr lang="es-EC" sz="2000" b="1" dirty="0"/>
            </a:p>
          </p:txBody>
        </p:sp>
        <p:cxnSp>
          <p:nvCxnSpPr>
            <p:cNvPr id="8" name="7 Conector angular"/>
            <p:cNvCxnSpPr>
              <a:stCxn id="2050" idx="3"/>
              <a:endCxn id="6" idx="0"/>
            </p:cNvCxnSpPr>
            <p:nvPr/>
          </p:nvCxnSpPr>
          <p:spPr>
            <a:xfrm>
              <a:off x="2870379" y="2672916"/>
              <a:ext cx="2637725" cy="396044"/>
            </a:xfrm>
            <a:prstGeom prst="bentConnector2">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
        <p:nvSpPr>
          <p:cNvPr id="10" name="9 Rectángulo"/>
          <p:cNvSpPr/>
          <p:nvPr/>
        </p:nvSpPr>
        <p:spPr>
          <a:xfrm>
            <a:off x="1043608" y="4797152"/>
            <a:ext cx="7632848" cy="923330"/>
          </a:xfrm>
          <a:prstGeom prst="rect">
            <a:avLst/>
          </a:prstGeom>
          <a:solidFill>
            <a:schemeClr val="accent4">
              <a:lumMod val="60000"/>
              <a:lumOff val="40000"/>
            </a:schemeClr>
          </a:solidFill>
        </p:spPr>
        <p:txBody>
          <a:bodyPr wrap="square">
            <a:spAutoFit/>
          </a:bodyPr>
          <a:lstStyle/>
          <a:p>
            <a:pPr lvl="0" algn="just"/>
            <a:r>
              <a:rPr lang="es-EC" dirty="0">
                <a:latin typeface="Arial" panose="020B0604020202020204" pitchFamily="34" charset="0"/>
                <a:cs typeface="Arial" panose="020B0604020202020204" pitchFamily="34" charset="0"/>
              </a:rPr>
              <a:t>¿De qué manera la ubicación estratégica del Puerto de Manta facilitará la materialización potencial o real de amenazas tradicionales, asimétricas y fenómenos naturales?</a:t>
            </a:r>
          </a:p>
        </p:txBody>
      </p:sp>
      <p:sp>
        <p:nvSpPr>
          <p:cNvPr id="11" name="10 Rectángulo"/>
          <p:cNvSpPr/>
          <p:nvPr/>
        </p:nvSpPr>
        <p:spPr>
          <a:xfrm>
            <a:off x="1043608" y="5877272"/>
            <a:ext cx="7632848" cy="923330"/>
          </a:xfrm>
          <a:prstGeom prst="rect">
            <a:avLst/>
          </a:prstGeom>
          <a:solidFill>
            <a:schemeClr val="tx2">
              <a:lumMod val="60000"/>
              <a:lumOff val="40000"/>
            </a:schemeClr>
          </a:solidFill>
        </p:spPr>
        <p:txBody>
          <a:bodyPr wrap="square">
            <a:spAutoFit/>
          </a:bodyPr>
          <a:lstStyle/>
          <a:p>
            <a:pPr lvl="0" algn="just"/>
            <a:r>
              <a:rPr lang="es-EC" dirty="0">
                <a:latin typeface="Arial" panose="020B0604020202020204" pitchFamily="34" charset="0"/>
                <a:cs typeface="Arial" panose="020B0604020202020204" pitchFamily="34" charset="0"/>
              </a:rPr>
              <a:t>¿Cómo el fácil acceso al Puerto de Manta permite el ingreso de una diversidad de personas ajenas a sus instalaciones, lo que dificulta su control y posibilita actos de origen antrópico? </a:t>
            </a:r>
          </a:p>
        </p:txBody>
      </p:sp>
      <p:grpSp>
        <p:nvGrpSpPr>
          <p:cNvPr id="18" name="17 Grupo"/>
          <p:cNvGrpSpPr/>
          <p:nvPr/>
        </p:nvGrpSpPr>
        <p:grpSpPr>
          <a:xfrm>
            <a:off x="827584" y="3645024"/>
            <a:ext cx="7848872" cy="2693913"/>
            <a:chOff x="827584" y="3645024"/>
            <a:chExt cx="7848872" cy="2693913"/>
          </a:xfrm>
        </p:grpSpPr>
        <p:sp>
          <p:nvSpPr>
            <p:cNvPr id="9" name="8 Rectángulo"/>
            <p:cNvSpPr/>
            <p:nvPr/>
          </p:nvSpPr>
          <p:spPr>
            <a:xfrm>
              <a:off x="1043608" y="3645024"/>
              <a:ext cx="7632848" cy="923330"/>
            </a:xfrm>
            <a:prstGeom prst="rect">
              <a:avLst/>
            </a:prstGeom>
            <a:solidFill>
              <a:srgbClr val="92D050"/>
            </a:solidFill>
          </p:spPr>
          <p:txBody>
            <a:bodyPr wrap="square">
              <a:spAutoFit/>
            </a:bodyPr>
            <a:lstStyle/>
            <a:p>
              <a:pPr lvl="0" algn="just"/>
              <a:r>
                <a:rPr lang="es-EC" dirty="0">
                  <a:latin typeface="Arial" panose="020B0604020202020204" pitchFamily="34" charset="0"/>
                  <a:cs typeface="Arial" panose="020B0604020202020204" pitchFamily="34" charset="0"/>
                </a:rPr>
                <a:t>¿Cómo un  sistema de seguridad, protección y conservación  física del Puerto de Manta puede apoyar al objetivo para el cual han sido establecido?</a:t>
              </a:r>
              <a:endParaRPr lang="en-US" dirty="0">
                <a:latin typeface="Arial" pitchFamily="34" charset="0"/>
                <a:cs typeface="Arial" pitchFamily="34" charset="0"/>
              </a:endParaRPr>
            </a:p>
          </p:txBody>
        </p:sp>
        <p:grpSp>
          <p:nvGrpSpPr>
            <p:cNvPr id="17" name="16 Grupo"/>
            <p:cNvGrpSpPr/>
            <p:nvPr/>
          </p:nvGrpSpPr>
          <p:grpSpPr>
            <a:xfrm>
              <a:off x="827584" y="4106689"/>
              <a:ext cx="228725" cy="2232248"/>
              <a:chOff x="827584" y="4106689"/>
              <a:chExt cx="228725" cy="2232248"/>
            </a:xfrm>
          </p:grpSpPr>
          <p:cxnSp>
            <p:nvCxnSpPr>
              <p:cNvPr id="13" name="12 Conector angular"/>
              <p:cNvCxnSpPr>
                <a:stCxn id="9" idx="1"/>
                <a:endCxn id="11" idx="1"/>
              </p:cNvCxnSpPr>
              <p:nvPr/>
            </p:nvCxnSpPr>
            <p:spPr>
              <a:xfrm rot="10800000" flipV="1">
                <a:off x="1043608" y="4106689"/>
                <a:ext cx="12700" cy="2232248"/>
              </a:xfrm>
              <a:prstGeom prst="bentConnector3">
                <a:avLst>
                  <a:gd name="adj1" fmla="val 1800000"/>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14 Conector recto de flecha"/>
              <p:cNvCxnSpPr/>
              <p:nvPr/>
            </p:nvCxnSpPr>
            <p:spPr>
              <a:xfrm>
                <a:off x="827584" y="5445224"/>
                <a:ext cx="228725"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16420078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04800" y="0"/>
            <a:ext cx="7467600" cy="652934"/>
          </a:xfrm>
        </p:spPr>
        <p:txBody>
          <a:bodyPr/>
          <a:lstStyle/>
          <a:p>
            <a:r>
              <a:rPr lang="es-EC" b="1" dirty="0" smtClean="0">
                <a:latin typeface="Arial" pitchFamily="34" charset="0"/>
                <a:cs typeface="Arial" pitchFamily="34" charset="0"/>
              </a:rPr>
              <a:t>JUSTIFICACIÓN DE LA INVESTIGACIÓN</a:t>
            </a:r>
            <a:endParaRPr lang="en-US" b="1" dirty="0">
              <a:latin typeface="Arial" pitchFamily="34" charset="0"/>
              <a:cs typeface="Arial" pitchFamily="34" charset="0"/>
            </a:endParaRPr>
          </a:p>
        </p:txBody>
      </p:sp>
      <p:graphicFrame>
        <p:nvGraphicFramePr>
          <p:cNvPr id="4" name="3 Diagrama"/>
          <p:cNvGraphicFramePr/>
          <p:nvPr>
            <p:extLst>
              <p:ext uri="{D42A27DB-BD31-4B8C-83A1-F6EECF244321}">
                <p14:modId xmlns:p14="http://schemas.microsoft.com/office/powerpoint/2010/main" val="10996441"/>
              </p:ext>
            </p:extLst>
          </p:nvPr>
        </p:nvGraphicFramePr>
        <p:xfrm>
          <a:off x="899592" y="1772816"/>
          <a:ext cx="7536160" cy="47209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3 Marcador de contenido"/>
          <p:cNvGraphicFramePr>
            <a:graphicFrameLocks noGrp="1"/>
          </p:cNvGraphicFramePr>
          <p:nvPr>
            <p:ph sz="quarter" idx="1"/>
            <p:extLst>
              <p:ext uri="{D42A27DB-BD31-4B8C-83A1-F6EECF244321}">
                <p14:modId xmlns:p14="http://schemas.microsoft.com/office/powerpoint/2010/main" val="110681992"/>
              </p:ext>
            </p:extLst>
          </p:nvPr>
        </p:nvGraphicFramePr>
        <p:xfrm>
          <a:off x="683568" y="620688"/>
          <a:ext cx="7772400" cy="108012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184821748"/>
      </p:ext>
    </p:extLst>
  </p:cSld>
  <p:clrMapOvr>
    <a:masterClrMapping/>
  </p:clrMapOvr>
  <p:transition spd="slow">
    <p:wipe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332656"/>
            <a:ext cx="7467600" cy="724942"/>
          </a:xfrm>
        </p:spPr>
        <p:txBody>
          <a:bodyPr/>
          <a:lstStyle/>
          <a:p>
            <a:r>
              <a:rPr lang="es-EC" b="1" dirty="0" smtClean="0">
                <a:latin typeface="Arial" pitchFamily="34" charset="0"/>
                <a:cs typeface="Arial" pitchFamily="34" charset="0"/>
              </a:rPr>
              <a:t>OBJETIVOS</a:t>
            </a:r>
            <a:endParaRPr lang="en-US" b="1" dirty="0">
              <a:latin typeface="Arial" pitchFamily="34" charset="0"/>
              <a:cs typeface="Arial" pitchFamily="34" charset="0"/>
            </a:endParaRPr>
          </a:p>
        </p:txBody>
      </p:sp>
      <p:graphicFrame>
        <p:nvGraphicFramePr>
          <p:cNvPr id="4" name="3 Marcador de contenido"/>
          <p:cNvGraphicFramePr>
            <a:graphicFrameLocks noGrp="1"/>
          </p:cNvGraphicFramePr>
          <p:nvPr>
            <p:ph sz="quarter" idx="1"/>
            <p:extLst>
              <p:ext uri="{D42A27DB-BD31-4B8C-83A1-F6EECF244321}">
                <p14:modId xmlns:p14="http://schemas.microsoft.com/office/powerpoint/2010/main" val="4192282595"/>
              </p:ext>
            </p:extLst>
          </p:nvPr>
        </p:nvGraphicFramePr>
        <p:xfrm>
          <a:off x="539552" y="1412777"/>
          <a:ext cx="7467600" cy="17281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3 Marcador de contenido"/>
          <p:cNvGraphicFramePr>
            <a:graphicFrameLocks/>
          </p:cNvGraphicFramePr>
          <p:nvPr>
            <p:extLst>
              <p:ext uri="{D42A27DB-BD31-4B8C-83A1-F6EECF244321}">
                <p14:modId xmlns:p14="http://schemas.microsoft.com/office/powerpoint/2010/main" val="3468704716"/>
              </p:ext>
            </p:extLst>
          </p:nvPr>
        </p:nvGraphicFramePr>
        <p:xfrm>
          <a:off x="539552" y="3356992"/>
          <a:ext cx="7416824" cy="324036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Sld>
  <p:clrMapOvr>
    <a:masterClrMapping/>
  </p:clrMapOvr>
  <p:transition spd="slow">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404664"/>
            <a:ext cx="7467600" cy="652934"/>
          </a:xfrm>
        </p:spPr>
        <p:txBody>
          <a:bodyPr/>
          <a:lstStyle/>
          <a:p>
            <a:r>
              <a:rPr lang="es-EC" b="1" dirty="0" smtClean="0">
                <a:latin typeface="Arial" pitchFamily="34" charset="0"/>
                <a:cs typeface="Arial" pitchFamily="34" charset="0"/>
              </a:rPr>
              <a:t>HIPÓTESIS</a:t>
            </a:r>
            <a:endParaRPr lang="en-US" b="1" dirty="0">
              <a:latin typeface="Arial" pitchFamily="34" charset="0"/>
              <a:cs typeface="Arial" pitchFamily="34" charset="0"/>
            </a:endParaRPr>
          </a:p>
        </p:txBody>
      </p:sp>
      <p:graphicFrame>
        <p:nvGraphicFramePr>
          <p:cNvPr id="4" name="3 Marcador de contenido"/>
          <p:cNvGraphicFramePr>
            <a:graphicFrameLocks noGrp="1"/>
          </p:cNvGraphicFramePr>
          <p:nvPr>
            <p:ph sz="quarter" idx="1"/>
            <p:extLst>
              <p:ext uri="{D42A27DB-BD31-4B8C-83A1-F6EECF244321}">
                <p14:modId xmlns:p14="http://schemas.microsoft.com/office/powerpoint/2010/main" val="2753842610"/>
              </p:ext>
            </p:extLst>
          </p:nvPr>
        </p:nvGraphicFramePr>
        <p:xfrm>
          <a:off x="457200" y="1600200"/>
          <a:ext cx="7787208" cy="48736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pull dir="l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476672"/>
            <a:ext cx="7467600" cy="724942"/>
          </a:xfrm>
        </p:spPr>
        <p:txBody>
          <a:bodyPr/>
          <a:lstStyle/>
          <a:p>
            <a:r>
              <a:rPr lang="es-EC" sz="3200" b="1" dirty="0">
                <a:solidFill>
                  <a:schemeClr val="accent1">
                    <a:lumMod val="75000"/>
                  </a:schemeClr>
                </a:solidFill>
                <a:latin typeface="Arial" panose="020B0604020202020204" pitchFamily="34" charset="0"/>
                <a:cs typeface="Arial" panose="020B0604020202020204" pitchFamily="34" charset="0"/>
              </a:rPr>
              <a:t>CAPÍTULO I</a:t>
            </a:r>
            <a:r>
              <a:rPr lang="es-EC" sz="3200" b="1" dirty="0" smtClean="0">
                <a:solidFill>
                  <a:schemeClr val="accent1">
                    <a:lumMod val="75000"/>
                  </a:schemeClr>
                </a:solidFill>
                <a:latin typeface="Arial" panose="020B0604020202020204" pitchFamily="34" charset="0"/>
                <a:cs typeface="Arial" panose="020B0604020202020204" pitchFamily="34" charset="0"/>
              </a:rPr>
              <a:t>I</a:t>
            </a:r>
            <a:r>
              <a:rPr lang="es-EC" sz="3200" b="1" dirty="0">
                <a:solidFill>
                  <a:schemeClr val="accent1">
                    <a:lumMod val="75000"/>
                  </a:schemeClr>
                </a:solidFill>
                <a:latin typeface="Arial" panose="020B0604020202020204" pitchFamily="34" charset="0"/>
                <a:cs typeface="Arial" panose="020B0604020202020204" pitchFamily="34" charset="0"/>
              </a:rPr>
              <a:t>: </a:t>
            </a:r>
            <a:r>
              <a:rPr lang="es-EC" sz="3200" b="1" dirty="0" smtClean="0">
                <a:solidFill>
                  <a:schemeClr val="accent1">
                    <a:lumMod val="75000"/>
                  </a:schemeClr>
                </a:solidFill>
                <a:latin typeface="Arial" panose="020B0604020202020204" pitchFamily="34" charset="0"/>
                <a:cs typeface="Arial" panose="020B0604020202020204" pitchFamily="34" charset="0"/>
              </a:rPr>
              <a:t>MARCO REFERENCIAL</a:t>
            </a:r>
            <a:endParaRPr lang="en-US" b="1" dirty="0">
              <a:latin typeface="Arial" pitchFamily="34" charset="0"/>
              <a:cs typeface="Arial" pitchFamily="34" charset="0"/>
            </a:endParaRPr>
          </a:p>
        </p:txBody>
      </p:sp>
      <p:graphicFrame>
        <p:nvGraphicFramePr>
          <p:cNvPr id="4" name="3 Marcador de contenido"/>
          <p:cNvGraphicFramePr>
            <a:graphicFrameLocks noGrp="1"/>
          </p:cNvGraphicFramePr>
          <p:nvPr>
            <p:ph sz="quarter" idx="1"/>
            <p:extLst>
              <p:ext uri="{D42A27DB-BD31-4B8C-83A1-F6EECF244321}">
                <p14:modId xmlns:p14="http://schemas.microsoft.com/office/powerpoint/2010/main" val="2024234967"/>
              </p:ext>
            </p:extLst>
          </p:nvPr>
        </p:nvGraphicFramePr>
        <p:xfrm>
          <a:off x="457200" y="1412776"/>
          <a:ext cx="7715200" cy="50610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pull dir="l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20824" y="418654"/>
            <a:ext cx="7467600" cy="562074"/>
          </a:xfrm>
        </p:spPr>
        <p:txBody>
          <a:bodyPr>
            <a:noAutofit/>
          </a:bodyPr>
          <a:lstStyle/>
          <a:p>
            <a:pPr algn="ctr"/>
            <a:r>
              <a:rPr lang="es-EC" sz="3200" b="1" dirty="0" smtClean="0">
                <a:latin typeface="Arial" panose="020B0604020202020204" pitchFamily="34" charset="0"/>
                <a:cs typeface="Arial" panose="020B0604020202020204" pitchFamily="34" charset="0"/>
              </a:rPr>
              <a:t>MARCO LEGAL </a:t>
            </a:r>
            <a:endParaRPr lang="es-EC" sz="3200" b="1" dirty="0">
              <a:latin typeface="Arial" panose="020B0604020202020204" pitchFamily="34" charset="0"/>
              <a:cs typeface="Arial" panose="020B0604020202020204" pitchFamily="34" charset="0"/>
            </a:endParaRPr>
          </a:p>
        </p:txBody>
      </p:sp>
      <p:graphicFrame>
        <p:nvGraphicFramePr>
          <p:cNvPr id="4" name="3 Diagrama"/>
          <p:cNvGraphicFramePr/>
          <p:nvPr>
            <p:extLst>
              <p:ext uri="{D42A27DB-BD31-4B8C-83A1-F6EECF244321}">
                <p14:modId xmlns:p14="http://schemas.microsoft.com/office/powerpoint/2010/main" val="1096635211"/>
              </p:ext>
            </p:extLst>
          </p:nvPr>
        </p:nvGraphicFramePr>
        <p:xfrm>
          <a:off x="1187624" y="1196752"/>
          <a:ext cx="7200800" cy="54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1364704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irado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Mirador">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Mirador">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1916</TotalTime>
  <Words>3036</Words>
  <Application>Microsoft Office PowerPoint</Application>
  <PresentationFormat>Presentación en pantalla (4:3)</PresentationFormat>
  <Paragraphs>415</Paragraphs>
  <Slides>29</Slides>
  <Notes>1</Notes>
  <HiddenSlides>0</HiddenSlides>
  <MMClips>0</MMClips>
  <ScaleCrop>false</ScaleCrop>
  <HeadingPairs>
    <vt:vector size="4" baseType="variant">
      <vt:variant>
        <vt:lpstr>Tema</vt:lpstr>
      </vt:variant>
      <vt:variant>
        <vt:i4>1</vt:i4>
      </vt:variant>
      <vt:variant>
        <vt:lpstr>Títulos de diapositiva</vt:lpstr>
      </vt:variant>
      <vt:variant>
        <vt:i4>29</vt:i4>
      </vt:variant>
    </vt:vector>
  </HeadingPairs>
  <TitlesOfParts>
    <vt:vector size="30" baseType="lpstr">
      <vt:lpstr>Mirador</vt:lpstr>
      <vt:lpstr>Presentación de PowerPoint</vt:lpstr>
      <vt:lpstr>Presentación de PowerPoint</vt:lpstr>
      <vt:lpstr>DELIMITACIÓN DEL PROBLEMA</vt:lpstr>
      <vt:lpstr>Presentación de PowerPoint</vt:lpstr>
      <vt:lpstr>JUSTIFICACIÓN DE LA INVESTIGACIÓN</vt:lpstr>
      <vt:lpstr>OBJETIVOS</vt:lpstr>
      <vt:lpstr>HIPÓTESIS</vt:lpstr>
      <vt:lpstr>CAPÍTULO II: MARCO REFERENCIAL</vt:lpstr>
      <vt:lpstr>MARCO LEGAL </vt:lpstr>
      <vt:lpstr>Presentación de PowerPoint</vt:lpstr>
      <vt:lpstr>CAPÍTULO III: METODOLOGÍA DE LA INVESTIGACIÓN</vt:lpstr>
      <vt:lpstr>CAPÍTULO IV: ANÁLISIS E INTERPRETACIÓN DE RESULTADOS</vt:lpstr>
      <vt:lpstr>Presentación de PowerPoint</vt:lpstr>
      <vt:lpstr>Presentación de PowerPoint</vt:lpstr>
      <vt:lpstr>Presentación de PowerPoint</vt:lpstr>
      <vt:lpstr>Presentación de PowerPoint</vt:lpstr>
      <vt:lpstr>ANÁLISIS E INTERPRETACIÓN DE ENCUENTAS</vt:lpstr>
      <vt:lpstr>Presentación de PowerPoint</vt:lpstr>
      <vt:lpstr>Presentación de PowerPoint</vt:lpstr>
      <vt:lpstr>VALORACIÓN MATRIZ DE RIESGOS MODELO DE MOSLER</vt:lpstr>
      <vt:lpstr>CAPÍTULO IV: CONCLUSIONES Y RECOMENDACIONES</vt:lpstr>
      <vt:lpstr>Presentación de PowerPoint</vt:lpstr>
      <vt:lpstr>RECOMENDACIONES</vt:lpstr>
      <vt:lpstr>CAPÍTULO VI: PROPUESTA</vt:lpstr>
      <vt:lpstr>OBJETIVOS DE LA PROPUESTA</vt:lpstr>
      <vt:lpstr>           DESCRIPCIÓN DE LA PROPUESTA</vt:lpstr>
      <vt:lpstr>Presentación de PowerPoint</vt:lpstr>
      <vt:lpstr>Presentación de PowerPoint</vt:lpstr>
      <vt:lpstr>MUCHAS GRACIAS POR SU ATENCIÓN</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UNIVERSIDAD TECNOLÓGICA EQUINOCCIAL</dc:title>
  <dc:creator>Xavier</dc:creator>
  <cp:lastModifiedBy>Cristian Viteri</cp:lastModifiedBy>
  <cp:revision>240</cp:revision>
  <dcterms:created xsi:type="dcterms:W3CDTF">2011-04-26T17:21:25Z</dcterms:created>
  <dcterms:modified xsi:type="dcterms:W3CDTF">2015-05-22T04:33:00Z</dcterms:modified>
</cp:coreProperties>
</file>