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0"/>
  </p:notesMasterIdLst>
  <p:sldIdLst>
    <p:sldId id="257" r:id="rId2"/>
    <p:sldId id="258" r:id="rId3"/>
    <p:sldId id="276" r:id="rId4"/>
    <p:sldId id="261" r:id="rId5"/>
    <p:sldId id="262" r:id="rId6"/>
    <p:sldId id="263" r:id="rId7"/>
    <p:sldId id="264" r:id="rId8"/>
    <p:sldId id="265" r:id="rId9"/>
    <p:sldId id="266" r:id="rId10"/>
    <p:sldId id="267" r:id="rId11"/>
    <p:sldId id="260" r:id="rId12"/>
    <p:sldId id="256" r:id="rId13"/>
    <p:sldId id="271" r:id="rId14"/>
    <p:sldId id="272" r:id="rId15"/>
    <p:sldId id="273" r:id="rId16"/>
    <p:sldId id="274" r:id="rId17"/>
    <p:sldId id="275" r:id="rId18"/>
    <p:sldId id="278" r:id="rId19"/>
    <p:sldId id="279" r:id="rId20"/>
    <p:sldId id="280" r:id="rId21"/>
    <p:sldId id="303" r:id="rId22"/>
    <p:sldId id="304" r:id="rId23"/>
    <p:sldId id="305" r:id="rId24"/>
    <p:sldId id="306" r:id="rId25"/>
    <p:sldId id="307" r:id="rId26"/>
    <p:sldId id="308"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9" r:id="rId47"/>
    <p:sldId id="300" r:id="rId48"/>
    <p:sldId id="302" r:id="rId4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p:scale>
          <a:sx n="57" d="100"/>
          <a:sy n="57" d="100"/>
        </p:scale>
        <p:origin x="-1746"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1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S"/>
        </a:p>
      </c:tx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Componentes de un Sistema domótico y de seguridad</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p3d/>
            </c:spPr>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inEnd"/>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Hoja1!$A$2:$A$7</c:f>
              <c:strCache>
                <c:ptCount val="6"/>
                <c:pt idx="0">
                  <c:v>Iluminación</c:v>
                </c:pt>
                <c:pt idx="1">
                  <c:v>Control de Acceso</c:v>
                </c:pt>
                <c:pt idx="2">
                  <c:v>Ventilación</c:v>
                </c:pt>
                <c:pt idx="3">
                  <c:v>Cámaras de Seguridad</c:v>
                </c:pt>
                <c:pt idx="4">
                  <c:v>Calefacción</c:v>
                </c:pt>
                <c:pt idx="5">
                  <c:v>Alarmas</c:v>
                </c:pt>
              </c:strCache>
            </c:strRef>
          </c:cat>
          <c:val>
            <c:numRef>
              <c:f>Hoja1!$B$2:$B$7</c:f>
              <c:numCache>
                <c:formatCode>General</c:formatCode>
                <c:ptCount val="6"/>
                <c:pt idx="0">
                  <c:v>15</c:v>
                </c:pt>
                <c:pt idx="1">
                  <c:v>3</c:v>
                </c:pt>
                <c:pt idx="2">
                  <c:v>15</c:v>
                </c:pt>
                <c:pt idx="3">
                  <c:v>3</c:v>
                </c:pt>
                <c:pt idx="4">
                  <c:v>15</c:v>
                </c:pt>
                <c:pt idx="5">
                  <c:v>5</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legend>
    <c:plotVisOnly val="1"/>
    <c:dispBlanksAs val="gap"/>
    <c:showDLblsOverMax val="0"/>
  </c:chart>
  <c:spPr>
    <a:solidFill>
      <a:schemeClr val="bg1"/>
    </a:solidFill>
    <a:ln w="9525" cap="flat" cmpd="sng" algn="ctr">
      <a:solidFill>
        <a:schemeClr val="tx2">
          <a:lumMod val="15000"/>
          <a:lumOff val="85000"/>
        </a:schemeClr>
      </a:solidFill>
      <a:round/>
    </a:ln>
    <a:effectLst/>
  </c:spPr>
  <c:txPr>
    <a:bodyPr/>
    <a:lstStyle/>
    <a:p>
      <a:pPr>
        <a:defRPr/>
      </a:pPr>
      <a:endParaRPr lang="es-E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4C2756-1B33-4602-BD94-C8FB64776616}" type="datetimeFigureOut">
              <a:rPr lang="es-ES" smtClean="0"/>
              <a:t>26/03/2015</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3A2DD3-59AD-4D84-8334-F2953998C32B}" type="slidenum">
              <a:rPr lang="es-ES" smtClean="0"/>
              <a:t>‹Nº›</a:t>
            </a:fld>
            <a:endParaRPr lang="es-ES" dirty="0"/>
          </a:p>
        </p:txBody>
      </p:sp>
    </p:spTree>
    <p:extLst>
      <p:ext uri="{BB962C8B-B14F-4D97-AF65-F5344CB8AC3E}">
        <p14:creationId xmlns:p14="http://schemas.microsoft.com/office/powerpoint/2010/main" val="908958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7A847CFC-816F-41D0-AAC0-9BF4FEBC753E}" type="datetimeFigureOut">
              <a:rPr lang="es-ES" smtClean="0"/>
              <a:t>26/03/2015</a:t>
            </a:fld>
            <a:endParaRPr lang="es-ES" dirty="0"/>
          </a:p>
        </p:txBody>
      </p:sp>
      <p:sp>
        <p:nvSpPr>
          <p:cNvPr id="19" name="Footer Placeholder 18"/>
          <p:cNvSpPr>
            <a:spLocks noGrp="1"/>
          </p:cNvSpPr>
          <p:nvPr>
            <p:ph type="ftr" sz="quarter" idx="11"/>
          </p:nvPr>
        </p:nvSpPr>
        <p:spPr/>
        <p:txBody>
          <a:bodyPr/>
          <a:lstStyle/>
          <a:p>
            <a:endParaRPr lang="es-ES" dirty="0"/>
          </a:p>
        </p:txBody>
      </p:sp>
      <p:sp>
        <p:nvSpPr>
          <p:cNvPr id="27" name="Slide Number Placeholder 26"/>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7A847CFC-816F-41D0-AAC0-9BF4FEBC753E}" type="datetimeFigureOut">
              <a:rPr lang="es-ES" smtClean="0"/>
              <a:t>26/03/2015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7A847CFC-816F-41D0-AAC0-9BF4FEBC753E}" type="datetimeFigureOut">
              <a:rPr lang="es-ES" smtClean="0"/>
              <a:t>26/03/2015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7A847CFC-816F-41D0-AAC0-9BF4FEBC753E}" type="datetimeFigureOut">
              <a:rPr lang="es-ES" smtClean="0"/>
              <a:t>26/03/2015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26/03/2015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7A847CFC-816F-41D0-AAC0-9BF4FEBC753E}" type="datetimeFigureOut">
              <a:rPr lang="es-ES" smtClean="0"/>
              <a:t>26/03/2015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7A847CFC-816F-41D0-AAC0-9BF4FEBC753E}" type="datetimeFigureOut">
              <a:rPr lang="es-ES" smtClean="0"/>
              <a:t>26/03/2015</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7A847CFC-816F-41D0-AAC0-9BF4FEBC753E}" type="datetimeFigureOut">
              <a:rPr lang="es-ES" smtClean="0"/>
              <a:t>26/03/2015</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7CFC-816F-41D0-AAC0-9BF4FEBC753E}" type="datetimeFigureOut">
              <a:rPr lang="es-ES" smtClean="0"/>
              <a:t>26/03/2015</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7A847CFC-816F-41D0-AAC0-9BF4FEBC753E}" type="datetimeFigureOut">
              <a:rPr lang="es-ES" smtClean="0"/>
              <a:t>26/03/2015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26/03/2015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a:xfrm>
            <a:off x="8077200" y="6356350"/>
            <a:ext cx="609600" cy="365125"/>
          </a:xfrm>
        </p:spPr>
        <p:txBody>
          <a:bodyPr/>
          <a:lstStyle/>
          <a:p>
            <a:fld id="{132FADFE-3B8F-471C-ABF0-DBC7717ECBBC}" type="slidenum">
              <a:rPr lang="es-ES" smtClean="0"/>
              <a:t>‹Nº›</a:t>
            </a:fld>
            <a:endParaRPr lang="es-E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A847CFC-816F-41D0-AAC0-9BF4FEBC753E}" type="datetimeFigureOut">
              <a:rPr lang="es-ES" smtClean="0"/>
              <a:t>26/03/2015</a:t>
            </a:fld>
            <a:endParaRPr lang="es-E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32FADFE-3B8F-471C-ABF0-DBC7717ECBBC}" type="slidenum">
              <a:rPr lang="es-ES" smtClean="0"/>
              <a:t>‹Nº›</a:t>
            </a:fld>
            <a:endParaRPr lang="es-E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UFA"/>
          <p:cNvPicPr/>
          <p:nvPr/>
        </p:nvPicPr>
        <p:blipFill>
          <a:blip r:embed="rId2">
            <a:extLst>
              <a:ext uri="{28A0092B-C50C-407E-A947-70E740481C1C}">
                <a14:useLocalDpi xmlns:a14="http://schemas.microsoft.com/office/drawing/2010/main" val="0"/>
              </a:ext>
            </a:extLst>
          </a:blip>
          <a:srcRect/>
          <a:stretch>
            <a:fillRect/>
          </a:stretch>
        </p:blipFill>
        <p:spPr bwMode="auto">
          <a:xfrm>
            <a:off x="2195736" y="908720"/>
            <a:ext cx="3960440" cy="1224136"/>
          </a:xfrm>
          <a:prstGeom prst="rect">
            <a:avLst/>
          </a:prstGeom>
          <a:noFill/>
          <a:ln>
            <a:noFill/>
          </a:ln>
        </p:spPr>
      </p:pic>
      <p:sp>
        <p:nvSpPr>
          <p:cNvPr id="3" name="2 Rectángulo"/>
          <p:cNvSpPr/>
          <p:nvPr/>
        </p:nvSpPr>
        <p:spPr>
          <a:xfrm>
            <a:off x="1619672" y="2967335"/>
            <a:ext cx="6480720" cy="1015663"/>
          </a:xfrm>
          <a:prstGeom prst="rect">
            <a:avLst/>
          </a:prstGeom>
        </p:spPr>
        <p:txBody>
          <a:bodyPr wrap="square">
            <a:spAutoFit/>
          </a:bodyPr>
          <a:lstStyle/>
          <a:p>
            <a:pPr algn="ctr"/>
            <a:r>
              <a:rPr lang="es-EC" sz="2000" b="1" dirty="0"/>
              <a:t>UNIVERSIDAD DE LAS FUERZAS ARMADAS “ESPE</a:t>
            </a:r>
            <a:r>
              <a:rPr lang="es-EC" sz="2000" b="1" dirty="0" smtClean="0"/>
              <a:t>”</a:t>
            </a:r>
          </a:p>
          <a:p>
            <a:pPr algn="ctr"/>
            <a:endParaRPr lang="es-ES" sz="2000" dirty="0"/>
          </a:p>
          <a:p>
            <a:pPr algn="ctr"/>
            <a:r>
              <a:rPr lang="es-EC" sz="2000" b="1" dirty="0"/>
              <a:t>DEPARTAMENTO DE SEGURIDAD Y DEFENSA</a:t>
            </a:r>
            <a:endParaRPr lang="es-ES" sz="2000" dirty="0"/>
          </a:p>
        </p:txBody>
      </p:sp>
    </p:spTree>
    <p:extLst>
      <p:ext uri="{BB962C8B-B14F-4D97-AF65-F5344CB8AC3E}">
        <p14:creationId xmlns:p14="http://schemas.microsoft.com/office/powerpoint/2010/main" val="4229281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332656"/>
            <a:ext cx="7772400" cy="1470025"/>
          </a:xfrm>
        </p:spPr>
        <p:txBody>
          <a:bodyPr/>
          <a:lstStyle/>
          <a:p>
            <a:pPr algn="ctr"/>
            <a:r>
              <a:rPr lang="es-ES" b="1" dirty="0" smtClean="0"/>
              <a:t>OBJETIVOS ESPECIFICOS</a:t>
            </a:r>
            <a:endParaRPr lang="es-ES" b="1" dirty="0"/>
          </a:p>
        </p:txBody>
      </p:sp>
      <p:sp>
        <p:nvSpPr>
          <p:cNvPr id="3" name="2 Subtítulo"/>
          <p:cNvSpPr>
            <a:spLocks noGrp="1"/>
          </p:cNvSpPr>
          <p:nvPr>
            <p:ph type="subTitle" idx="1"/>
          </p:nvPr>
        </p:nvSpPr>
        <p:spPr>
          <a:xfrm>
            <a:off x="467544" y="1628800"/>
            <a:ext cx="7776864" cy="3289920"/>
          </a:xfrm>
        </p:spPr>
        <p:txBody>
          <a:bodyPr>
            <a:noAutofit/>
          </a:bodyPr>
          <a:lstStyle/>
          <a:p>
            <a:pPr marL="457200" lvl="0" indent="-457200" algn="just">
              <a:buFont typeface="Arial" panose="020B0604020202020204" pitchFamily="34" charset="0"/>
              <a:buChar char="•"/>
            </a:pPr>
            <a:r>
              <a:rPr lang="es-EC" sz="2400" dirty="0">
                <a:solidFill>
                  <a:schemeClr val="tx1"/>
                </a:solidFill>
              </a:rPr>
              <a:t>Investigar los instrumentos y mecanismos comúnmente utilizados en instalaciones domóticas para llevar a cabo las implementaciones requeridas.</a:t>
            </a:r>
            <a:endParaRPr lang="es-ES" sz="2400" dirty="0">
              <a:solidFill>
                <a:schemeClr val="tx1"/>
              </a:solidFill>
            </a:endParaRPr>
          </a:p>
          <a:p>
            <a:pPr algn="just"/>
            <a:r>
              <a:rPr lang="es-EC" sz="2400" dirty="0">
                <a:solidFill>
                  <a:schemeClr val="tx1"/>
                </a:solidFill>
              </a:rPr>
              <a:t> </a:t>
            </a:r>
            <a:endParaRPr lang="es-ES" sz="2400" dirty="0">
              <a:solidFill>
                <a:schemeClr val="tx1"/>
              </a:solidFill>
            </a:endParaRPr>
          </a:p>
          <a:p>
            <a:pPr marL="457200" lvl="0" indent="-457200" algn="just">
              <a:buFont typeface="Arial" panose="020B0604020202020204" pitchFamily="34" charset="0"/>
              <a:buChar char="•"/>
            </a:pPr>
            <a:r>
              <a:rPr lang="es-EC" sz="2400" dirty="0">
                <a:solidFill>
                  <a:schemeClr val="tx1"/>
                </a:solidFill>
              </a:rPr>
              <a:t>Facilitar la incorporación de nuevas tecnologías y llevar a cabo la construcción del sistema de seguridad electrónica y domótico. </a:t>
            </a:r>
            <a:endParaRPr lang="es-ES" sz="2400" dirty="0">
              <a:solidFill>
                <a:schemeClr val="tx1"/>
              </a:solidFill>
            </a:endParaRPr>
          </a:p>
          <a:p>
            <a:pPr algn="just"/>
            <a:r>
              <a:rPr lang="es-EC" sz="2400" dirty="0">
                <a:solidFill>
                  <a:schemeClr val="tx1"/>
                </a:solidFill>
              </a:rPr>
              <a:t> </a:t>
            </a:r>
            <a:endParaRPr lang="es-ES" sz="2400" dirty="0">
              <a:solidFill>
                <a:schemeClr val="tx1"/>
              </a:solidFill>
            </a:endParaRPr>
          </a:p>
          <a:p>
            <a:pPr marL="457200" lvl="0" indent="-457200" algn="just">
              <a:buFont typeface="Arial" panose="020B0604020202020204" pitchFamily="34" charset="0"/>
              <a:buChar char="•"/>
            </a:pPr>
            <a:r>
              <a:rPr lang="es-EC" sz="2400" dirty="0">
                <a:solidFill>
                  <a:schemeClr val="tx1"/>
                </a:solidFill>
              </a:rPr>
              <a:t>Plantear una propuesta de diseño para el sistema domótico el cual garantice el control de servicios, confort y seguridad de la empresa.</a:t>
            </a:r>
            <a:endParaRPr lang="es-ES" sz="2400" dirty="0">
              <a:solidFill>
                <a:schemeClr val="tx1"/>
              </a:solidFill>
            </a:endParaRPr>
          </a:p>
          <a:p>
            <a:pPr algn="just"/>
            <a:endParaRPr lang="es-ES" sz="2400" dirty="0"/>
          </a:p>
        </p:txBody>
      </p:sp>
    </p:spTree>
    <p:extLst>
      <p:ext uri="{BB962C8B-B14F-4D97-AF65-F5344CB8AC3E}">
        <p14:creationId xmlns:p14="http://schemas.microsoft.com/office/powerpoint/2010/main" val="480932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mecseguridad.com/imagenes/videovigilancia/sistema_ip/esquema_i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92696"/>
            <a:ext cx="7704856"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194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2696"/>
            <a:ext cx="3008313" cy="648072"/>
          </a:xfrm>
        </p:spPr>
        <p:txBody>
          <a:bodyPr/>
          <a:lstStyle/>
          <a:p>
            <a:pPr algn="ctr"/>
            <a:r>
              <a:rPr lang="es-ES" dirty="0" smtClean="0"/>
              <a:t>JUSTIFICACION</a:t>
            </a:r>
            <a:endParaRPr lang="es-ES" dirty="0"/>
          </a:p>
        </p:txBody>
      </p:sp>
      <p:sp>
        <p:nvSpPr>
          <p:cNvPr id="4" name="3 Marcador de texto"/>
          <p:cNvSpPr>
            <a:spLocks noGrp="1"/>
          </p:cNvSpPr>
          <p:nvPr>
            <p:ph type="body" idx="2"/>
          </p:nvPr>
        </p:nvSpPr>
        <p:spPr>
          <a:xfrm>
            <a:off x="457200" y="1435100"/>
            <a:ext cx="3008313" cy="4802212"/>
          </a:xfrm>
        </p:spPr>
        <p:txBody>
          <a:bodyPr>
            <a:normAutofit lnSpcReduction="10000"/>
          </a:bodyPr>
          <a:lstStyle/>
          <a:p>
            <a:pPr marL="342900" indent="-342900" algn="ctr">
              <a:buFont typeface="Arial" panose="020B0604020202020204" pitchFamily="34" charset="0"/>
              <a:buChar char="•"/>
            </a:pPr>
            <a:r>
              <a:rPr lang="es-EC" sz="2000" dirty="0"/>
              <a:t>Para la seguridad de las </a:t>
            </a:r>
            <a:endParaRPr lang="es-EC" sz="2000" dirty="0" smtClean="0"/>
          </a:p>
          <a:p>
            <a:pPr algn="ctr"/>
            <a:r>
              <a:rPr lang="es-EC" sz="2000" dirty="0" smtClean="0"/>
              <a:t>personas </a:t>
            </a:r>
            <a:r>
              <a:rPr lang="es-EC" sz="2000" dirty="0"/>
              <a:t>y </a:t>
            </a:r>
            <a:r>
              <a:rPr lang="es-EC" sz="2000" dirty="0" smtClean="0"/>
              <a:t>bienes</a:t>
            </a:r>
            <a:r>
              <a:rPr lang="es-EC" sz="2000" dirty="0"/>
              <a:t>, así como para el </a:t>
            </a:r>
            <a:r>
              <a:rPr lang="es-EC" sz="2000" dirty="0" smtClean="0"/>
              <a:t>ahorro </a:t>
            </a:r>
          </a:p>
          <a:p>
            <a:pPr algn="ctr"/>
            <a:r>
              <a:rPr lang="es-EC" sz="2000" dirty="0" smtClean="0"/>
              <a:t>energético </a:t>
            </a:r>
            <a:r>
              <a:rPr lang="es-EC" sz="2000" dirty="0"/>
              <a:t>y confort, para </a:t>
            </a:r>
            <a:endParaRPr lang="es-EC" sz="2000" dirty="0" smtClean="0"/>
          </a:p>
          <a:p>
            <a:pPr algn="ctr"/>
            <a:r>
              <a:rPr lang="es-EC" sz="2000" dirty="0" smtClean="0"/>
              <a:t>la </a:t>
            </a:r>
            <a:r>
              <a:rPr lang="es-EC" sz="2000" dirty="0"/>
              <a:t>empresa </a:t>
            </a:r>
            <a:r>
              <a:rPr lang="es-EC" sz="2000" dirty="0" smtClean="0"/>
              <a:t>Wärtsilä </a:t>
            </a:r>
            <a:r>
              <a:rPr lang="es-EC" sz="2000" dirty="0"/>
              <a:t>S.A. </a:t>
            </a:r>
            <a:r>
              <a:rPr lang="es-EC" sz="2000" dirty="0" smtClean="0"/>
              <a:t>es</a:t>
            </a:r>
          </a:p>
          <a:p>
            <a:pPr algn="ctr"/>
            <a:r>
              <a:rPr lang="es-EC" sz="2000" dirty="0" smtClean="0"/>
              <a:t> </a:t>
            </a:r>
            <a:r>
              <a:rPr lang="es-EC" sz="2000" dirty="0"/>
              <a:t>necesario diseñar </a:t>
            </a:r>
            <a:r>
              <a:rPr lang="es-EC" sz="2000" dirty="0" smtClean="0"/>
              <a:t>un </a:t>
            </a:r>
          </a:p>
          <a:p>
            <a:pPr algn="ctr"/>
            <a:r>
              <a:rPr lang="es-EC" sz="2000" dirty="0" smtClean="0"/>
              <a:t>sistema </a:t>
            </a:r>
            <a:r>
              <a:rPr lang="es-EC" sz="2000" dirty="0"/>
              <a:t>de seguridad y </a:t>
            </a:r>
            <a:endParaRPr lang="es-EC" sz="2000" dirty="0" smtClean="0"/>
          </a:p>
          <a:p>
            <a:pPr algn="ctr"/>
            <a:r>
              <a:rPr lang="es-EC" sz="2000" dirty="0" smtClean="0"/>
              <a:t>domótica por </a:t>
            </a:r>
            <a:r>
              <a:rPr lang="es-EC" sz="2000" dirty="0"/>
              <a:t>medio de </a:t>
            </a:r>
            <a:r>
              <a:rPr lang="es-EC" sz="2000" dirty="0" smtClean="0"/>
              <a:t>la</a:t>
            </a:r>
          </a:p>
          <a:p>
            <a:pPr algn="ctr"/>
            <a:r>
              <a:rPr lang="es-EC" sz="2000" dirty="0" smtClean="0"/>
              <a:t> </a:t>
            </a:r>
            <a:r>
              <a:rPr lang="es-EC" sz="2000" dirty="0"/>
              <a:t>automatización con el </a:t>
            </a:r>
            <a:r>
              <a:rPr lang="es-EC" sz="2000" dirty="0" smtClean="0"/>
              <a:t>uso </a:t>
            </a:r>
            <a:r>
              <a:rPr lang="es-EC" sz="2000" dirty="0"/>
              <a:t>de tecnologías </a:t>
            </a:r>
            <a:r>
              <a:rPr lang="es-EC" sz="2000" dirty="0" smtClean="0"/>
              <a:t>existentes.</a:t>
            </a:r>
          </a:p>
          <a:p>
            <a:pPr marL="342900" indent="-342900" algn="ctr">
              <a:buFont typeface="Arial" panose="020B0604020202020204" pitchFamily="34" charset="0"/>
              <a:buChar char="•"/>
            </a:pPr>
            <a:r>
              <a:rPr lang="es-EC" sz="2000" dirty="0" smtClean="0"/>
              <a:t>optimización </a:t>
            </a:r>
            <a:r>
              <a:rPr lang="es-EC" sz="2000" dirty="0"/>
              <a:t>de recursos, según las especificaciones planteadas</a:t>
            </a:r>
            <a:endParaRPr lang="es-ES" sz="2000" dirty="0"/>
          </a:p>
        </p:txBody>
      </p:sp>
      <p:pic>
        <p:nvPicPr>
          <p:cNvPr id="7"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575050" y="2115454"/>
            <a:ext cx="5111750" cy="3693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7810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04664"/>
            <a:ext cx="7772400" cy="1470025"/>
          </a:xfrm>
        </p:spPr>
        <p:txBody>
          <a:bodyPr>
            <a:normAutofit fontScale="90000"/>
          </a:bodyPr>
          <a:lstStyle/>
          <a:p>
            <a:r>
              <a:rPr lang="es-ES" b="1" dirty="0" smtClean="0"/>
              <a:t>FACTIBILIDAD Y VIABILIDAD</a:t>
            </a:r>
            <a:endParaRPr lang="es-ES" b="1" dirty="0"/>
          </a:p>
        </p:txBody>
      </p:sp>
      <p:sp>
        <p:nvSpPr>
          <p:cNvPr id="3" name="2 Subtítulo"/>
          <p:cNvSpPr>
            <a:spLocks noGrp="1"/>
          </p:cNvSpPr>
          <p:nvPr>
            <p:ph type="subTitle" idx="1"/>
          </p:nvPr>
        </p:nvSpPr>
        <p:spPr>
          <a:xfrm>
            <a:off x="323528" y="1916832"/>
            <a:ext cx="8424936" cy="4392488"/>
          </a:xfrm>
        </p:spPr>
        <p:txBody>
          <a:bodyPr>
            <a:normAutofit lnSpcReduction="10000"/>
          </a:bodyPr>
          <a:lstStyle/>
          <a:p>
            <a:r>
              <a:rPr lang="es-ES" dirty="0" smtClean="0">
                <a:solidFill>
                  <a:schemeClr val="tx1"/>
                </a:solidFill>
              </a:rPr>
              <a:t>El proyecto a desarrollar se enfoca en dos partes:</a:t>
            </a:r>
          </a:p>
          <a:p>
            <a:endParaRPr lang="es-ES" dirty="0" smtClean="0">
              <a:solidFill>
                <a:schemeClr val="tx1"/>
              </a:solidFill>
            </a:endParaRPr>
          </a:p>
          <a:p>
            <a:pPr marL="457200" indent="-457200" algn="l">
              <a:buFont typeface="Arial" panose="020B0604020202020204" pitchFamily="34" charset="0"/>
              <a:buChar char="•"/>
            </a:pPr>
            <a:r>
              <a:rPr lang="es-ES" dirty="0" smtClean="0">
                <a:solidFill>
                  <a:schemeClr val="tx1"/>
                </a:solidFill>
              </a:rPr>
              <a:t>SISTEMA DOMOTICO</a:t>
            </a:r>
          </a:p>
          <a:p>
            <a:pPr marL="914400" lvl="1" indent="-457200" algn="l">
              <a:buFont typeface="Arial" panose="020B0604020202020204" pitchFamily="34" charset="0"/>
              <a:buChar char="•"/>
            </a:pPr>
            <a:r>
              <a:rPr lang="es-ES" dirty="0" smtClean="0">
                <a:solidFill>
                  <a:schemeClr val="tx1"/>
                </a:solidFill>
              </a:rPr>
              <a:t>Control de luminarias</a:t>
            </a:r>
          </a:p>
          <a:p>
            <a:pPr marL="914400" lvl="1" indent="-457200" algn="l">
              <a:buFont typeface="Arial" panose="020B0604020202020204" pitchFamily="34" charset="0"/>
              <a:buChar char="•"/>
            </a:pPr>
            <a:r>
              <a:rPr lang="es-ES" dirty="0" smtClean="0">
                <a:solidFill>
                  <a:schemeClr val="tx1"/>
                </a:solidFill>
              </a:rPr>
              <a:t>Control de persianas</a:t>
            </a:r>
          </a:p>
          <a:p>
            <a:pPr marL="914400" lvl="1" indent="-457200" algn="l">
              <a:buFont typeface="Arial" panose="020B0604020202020204" pitchFamily="34" charset="0"/>
              <a:buChar char="•"/>
            </a:pPr>
            <a:r>
              <a:rPr lang="es-ES" dirty="0" smtClean="0">
                <a:solidFill>
                  <a:schemeClr val="tx1"/>
                </a:solidFill>
              </a:rPr>
              <a:t>Calefacción y ventilación.</a:t>
            </a:r>
          </a:p>
          <a:p>
            <a:pPr marL="457200" indent="-457200" algn="l">
              <a:buFont typeface="Arial" panose="020B0604020202020204" pitchFamily="34" charset="0"/>
              <a:buChar char="•"/>
            </a:pPr>
            <a:r>
              <a:rPr lang="es-ES" dirty="0" smtClean="0">
                <a:solidFill>
                  <a:schemeClr val="tx1"/>
                </a:solidFill>
              </a:rPr>
              <a:t>SISTEMA DE SEGURIDAD ELECTRONICA</a:t>
            </a:r>
          </a:p>
          <a:p>
            <a:pPr marL="914400" lvl="1" indent="-457200" algn="l">
              <a:buFont typeface="Arial" panose="020B0604020202020204" pitchFamily="34" charset="0"/>
              <a:buChar char="•"/>
            </a:pPr>
            <a:r>
              <a:rPr lang="es-ES" dirty="0" smtClean="0">
                <a:solidFill>
                  <a:schemeClr val="tx1"/>
                </a:solidFill>
              </a:rPr>
              <a:t>Sistemas de alarma contra robo e intrusión</a:t>
            </a:r>
          </a:p>
          <a:p>
            <a:pPr marL="914400" lvl="1" indent="-457200" algn="l">
              <a:buFont typeface="Arial" panose="020B0604020202020204" pitchFamily="34" charset="0"/>
              <a:buChar char="•"/>
            </a:pPr>
            <a:r>
              <a:rPr lang="es-ES" dirty="0" smtClean="0">
                <a:solidFill>
                  <a:schemeClr val="tx1"/>
                </a:solidFill>
              </a:rPr>
              <a:t>Sistemas CCTV</a:t>
            </a:r>
          </a:p>
          <a:p>
            <a:pPr marL="914400" lvl="1" indent="-457200" algn="l">
              <a:buFont typeface="Arial" panose="020B0604020202020204" pitchFamily="34" charset="0"/>
              <a:buChar char="•"/>
            </a:pPr>
            <a:r>
              <a:rPr lang="es-ES" dirty="0" smtClean="0">
                <a:solidFill>
                  <a:schemeClr val="tx1"/>
                </a:solidFill>
              </a:rPr>
              <a:t>Sistemas de control de accesos</a:t>
            </a:r>
          </a:p>
          <a:p>
            <a:pPr marL="457200" indent="-457200" algn="l">
              <a:buFont typeface="Arial" panose="020B0604020202020204" pitchFamily="34" charset="0"/>
              <a:buChar char="•"/>
            </a:pPr>
            <a:endParaRPr lang="es-ES" dirty="0" smtClean="0"/>
          </a:p>
          <a:p>
            <a:pPr marL="514350" indent="-514350">
              <a:buFont typeface="Arial" panose="020B0604020202020204" pitchFamily="34" charset="0"/>
              <a:buChar char="•"/>
            </a:pPr>
            <a:endParaRPr lang="es-ES" dirty="0"/>
          </a:p>
        </p:txBody>
      </p:sp>
    </p:spTree>
    <p:extLst>
      <p:ext uri="{BB962C8B-B14F-4D97-AF65-F5344CB8AC3E}">
        <p14:creationId xmlns:p14="http://schemas.microsoft.com/office/powerpoint/2010/main" val="2570906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371600"/>
            <a:ext cx="7851648" cy="1337320"/>
          </a:xfrm>
        </p:spPr>
        <p:txBody>
          <a:bodyPr/>
          <a:lstStyle/>
          <a:p>
            <a:pPr algn="ctr"/>
            <a:r>
              <a:rPr lang="es-ES" dirty="0" smtClean="0"/>
              <a:t>CAPITULO II</a:t>
            </a:r>
            <a:endParaRPr lang="es-ES" dirty="0"/>
          </a:p>
        </p:txBody>
      </p:sp>
      <p:sp>
        <p:nvSpPr>
          <p:cNvPr id="3" name="2 Subtítulo"/>
          <p:cNvSpPr>
            <a:spLocks noGrp="1"/>
          </p:cNvSpPr>
          <p:nvPr>
            <p:ph type="subTitle" idx="1"/>
          </p:nvPr>
        </p:nvSpPr>
        <p:spPr/>
        <p:txBody>
          <a:bodyPr>
            <a:normAutofit/>
          </a:bodyPr>
          <a:lstStyle/>
          <a:p>
            <a:pPr algn="ctr"/>
            <a:r>
              <a:rPr lang="es-ES" sz="3200" dirty="0" smtClean="0">
                <a:solidFill>
                  <a:schemeClr val="tx1"/>
                </a:solidFill>
              </a:rPr>
              <a:t>MARCO DE REFERENCIA</a:t>
            </a:r>
            <a:endParaRPr lang="es-ES" sz="3200" dirty="0">
              <a:solidFill>
                <a:schemeClr val="tx1"/>
              </a:solidFill>
            </a:endParaRPr>
          </a:p>
        </p:txBody>
      </p:sp>
    </p:spTree>
    <p:extLst>
      <p:ext uri="{BB962C8B-B14F-4D97-AF65-F5344CB8AC3E}">
        <p14:creationId xmlns:p14="http://schemas.microsoft.com/office/powerpoint/2010/main" val="2903919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548681"/>
            <a:ext cx="7772400" cy="1296143"/>
          </a:xfrm>
        </p:spPr>
        <p:txBody>
          <a:bodyPr>
            <a:normAutofit/>
          </a:bodyPr>
          <a:lstStyle/>
          <a:p>
            <a:r>
              <a:rPr lang="es-ES" sz="4400" b="1" dirty="0" smtClean="0"/>
              <a:t>ANTECEDENTES DEL PROBLEMA</a:t>
            </a:r>
            <a:endParaRPr lang="es-ES" sz="4400" b="1" dirty="0"/>
          </a:p>
        </p:txBody>
      </p:sp>
      <p:sp>
        <p:nvSpPr>
          <p:cNvPr id="3" name="2 Subtítulo"/>
          <p:cNvSpPr>
            <a:spLocks noGrp="1"/>
          </p:cNvSpPr>
          <p:nvPr>
            <p:ph type="subTitle" idx="1"/>
          </p:nvPr>
        </p:nvSpPr>
        <p:spPr>
          <a:xfrm>
            <a:off x="683568" y="2132856"/>
            <a:ext cx="7848872" cy="3505944"/>
          </a:xfrm>
        </p:spPr>
        <p:txBody>
          <a:bodyPr>
            <a:noAutofit/>
          </a:bodyPr>
          <a:lstStyle/>
          <a:p>
            <a:pPr algn="just"/>
            <a:r>
              <a:rPr lang="es-EC" dirty="0">
                <a:solidFill>
                  <a:schemeClr val="tx1"/>
                </a:solidFill>
              </a:rPr>
              <a:t>En la actualidad la delincuencia ha tenido un incremento alarmante en la sociedad, de tal manera que los sistemas de seguridad son implementados de acuerdo al nivel de riesgo existente. Para comenzar con el desarrollo e implementación de un sistema de seguridad electrónica y domótica es importante realizar el estudio previo del </a:t>
            </a:r>
            <a:r>
              <a:rPr lang="es-EC" dirty="0" smtClean="0">
                <a:solidFill>
                  <a:schemeClr val="tx1"/>
                </a:solidFill>
              </a:rPr>
              <a:t>lugar.</a:t>
            </a:r>
            <a:endParaRPr lang="es-ES" dirty="0">
              <a:solidFill>
                <a:schemeClr val="tx1"/>
              </a:solidFill>
            </a:endParaRPr>
          </a:p>
        </p:txBody>
      </p:sp>
    </p:spTree>
    <p:extLst>
      <p:ext uri="{BB962C8B-B14F-4D97-AF65-F5344CB8AC3E}">
        <p14:creationId xmlns:p14="http://schemas.microsoft.com/office/powerpoint/2010/main" val="1004332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476673"/>
            <a:ext cx="7772400" cy="1512167"/>
          </a:xfrm>
        </p:spPr>
        <p:txBody>
          <a:bodyPr>
            <a:normAutofit fontScale="90000"/>
          </a:bodyPr>
          <a:lstStyle/>
          <a:p>
            <a:r>
              <a:rPr lang="es-ES" b="1" dirty="0" smtClean="0"/>
              <a:t>FUNDAMENTOS TEORICOS</a:t>
            </a:r>
            <a:endParaRPr lang="es-ES" b="1" dirty="0"/>
          </a:p>
        </p:txBody>
      </p:sp>
      <p:sp>
        <p:nvSpPr>
          <p:cNvPr id="3" name="2 Subtítulo"/>
          <p:cNvSpPr>
            <a:spLocks noGrp="1"/>
          </p:cNvSpPr>
          <p:nvPr>
            <p:ph type="subTitle" idx="1"/>
          </p:nvPr>
        </p:nvSpPr>
        <p:spPr>
          <a:xfrm>
            <a:off x="755576" y="2348880"/>
            <a:ext cx="7632848" cy="3289920"/>
          </a:xfrm>
        </p:spPr>
        <p:txBody>
          <a:bodyPr>
            <a:normAutofit/>
          </a:bodyPr>
          <a:lstStyle/>
          <a:p>
            <a:pPr algn="just"/>
            <a:r>
              <a:rPr lang="es-EC" sz="3600" dirty="0">
                <a:solidFill>
                  <a:schemeClr val="tx1"/>
                </a:solidFill>
              </a:rPr>
              <a:t>La ubicación de cada dispositivo es vital para tener un control y visualización de las variables existentes en </a:t>
            </a:r>
            <a:r>
              <a:rPr lang="es-EC" sz="3600" dirty="0" smtClean="0">
                <a:solidFill>
                  <a:schemeClr val="tx1"/>
                </a:solidFill>
              </a:rPr>
              <a:t>los sistemas electrónicos de seguridad y domótico</a:t>
            </a:r>
            <a:endParaRPr lang="es-ES" sz="3600" dirty="0">
              <a:solidFill>
                <a:schemeClr val="tx1"/>
              </a:solidFill>
            </a:endParaRPr>
          </a:p>
        </p:txBody>
      </p:sp>
    </p:spTree>
    <p:extLst>
      <p:ext uri="{BB962C8B-B14F-4D97-AF65-F5344CB8AC3E}">
        <p14:creationId xmlns:p14="http://schemas.microsoft.com/office/powerpoint/2010/main" val="3447746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836713"/>
            <a:ext cx="7772400" cy="1224136"/>
          </a:xfrm>
        </p:spPr>
        <p:txBody>
          <a:bodyPr/>
          <a:lstStyle/>
          <a:p>
            <a:pPr algn="ctr"/>
            <a:r>
              <a:rPr lang="es-ES" b="1" dirty="0" smtClean="0"/>
              <a:t>FASE DE PRE-ESTUDIO</a:t>
            </a:r>
            <a:endParaRPr lang="es-ES" b="1" dirty="0"/>
          </a:p>
        </p:txBody>
      </p:sp>
      <p:sp>
        <p:nvSpPr>
          <p:cNvPr id="3" name="2 Subtítulo"/>
          <p:cNvSpPr>
            <a:spLocks noGrp="1"/>
          </p:cNvSpPr>
          <p:nvPr>
            <p:ph type="subTitle" idx="1"/>
          </p:nvPr>
        </p:nvSpPr>
        <p:spPr>
          <a:xfrm>
            <a:off x="683568" y="2204864"/>
            <a:ext cx="7088832" cy="3433936"/>
          </a:xfrm>
        </p:spPr>
        <p:txBody>
          <a:bodyPr>
            <a:normAutofit/>
          </a:bodyPr>
          <a:lstStyle/>
          <a:p>
            <a:pPr algn="just"/>
            <a:r>
              <a:rPr lang="es-EC" sz="3600" dirty="0">
                <a:solidFill>
                  <a:schemeClr val="tx1"/>
                </a:solidFill>
              </a:rPr>
              <a:t>Ayudará a determinar las necesidades que requiere la empresa, así como el uso de tecnologías a usarse. En esta fase se requiere un conocimiento completo y profundo. </a:t>
            </a:r>
            <a:endParaRPr lang="es-ES" sz="3600" dirty="0">
              <a:solidFill>
                <a:schemeClr val="tx1"/>
              </a:solidFill>
            </a:endParaRPr>
          </a:p>
        </p:txBody>
      </p:sp>
    </p:spTree>
    <p:extLst>
      <p:ext uri="{BB962C8B-B14F-4D97-AF65-F5344CB8AC3E}">
        <p14:creationId xmlns:p14="http://schemas.microsoft.com/office/powerpoint/2010/main" val="294856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CONTROL AUTOMATICO DE LOS SERVICIOS</a:t>
            </a:r>
            <a:endParaRPr lang="es-ES" b="1" dirty="0"/>
          </a:p>
        </p:txBody>
      </p:sp>
      <p:sp>
        <p:nvSpPr>
          <p:cNvPr id="3" name="2 Marcador de contenido"/>
          <p:cNvSpPr>
            <a:spLocks noGrp="1"/>
          </p:cNvSpPr>
          <p:nvPr>
            <p:ph sz="half" idx="1"/>
          </p:nvPr>
        </p:nvSpPr>
        <p:spPr/>
        <p:txBody>
          <a:bodyPr/>
          <a:lstStyle/>
          <a:p>
            <a:r>
              <a:rPr lang="es-ES" dirty="0" smtClean="0"/>
              <a:t>Automatización de iluminación.</a:t>
            </a:r>
          </a:p>
          <a:p>
            <a:pPr marL="0" indent="0">
              <a:buNone/>
            </a:pPr>
            <a:endParaRPr lang="es-ES" dirty="0" smtClean="0"/>
          </a:p>
          <a:p>
            <a:r>
              <a:rPr lang="es-ES" dirty="0" smtClean="0"/>
              <a:t>Apertura / cierre de persianas.</a:t>
            </a:r>
          </a:p>
          <a:p>
            <a:pPr marL="0" indent="0">
              <a:buNone/>
            </a:pPr>
            <a:endParaRPr lang="es-ES" dirty="0" smtClean="0"/>
          </a:p>
          <a:p>
            <a:r>
              <a:rPr lang="es-ES" dirty="0" smtClean="0"/>
              <a:t>Automatización del sistema de climatización, ventilación y calefacción</a:t>
            </a:r>
          </a:p>
          <a:p>
            <a:endParaRPr lang="es-E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9992" y="1916832"/>
            <a:ext cx="4644008" cy="453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5237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80696"/>
          </a:xfrm>
        </p:spPr>
        <p:txBody>
          <a:bodyPr>
            <a:normAutofit fontScale="90000"/>
          </a:bodyPr>
          <a:lstStyle/>
          <a:p>
            <a:pPr algn="ctr"/>
            <a:r>
              <a:rPr lang="es-ES" b="1" dirty="0" smtClean="0"/>
              <a:t>GESTION DE SEGURIDAD BASICA</a:t>
            </a:r>
            <a:endParaRPr lang="es-ES" b="1" dirty="0"/>
          </a:p>
        </p:txBody>
      </p:sp>
      <p:sp>
        <p:nvSpPr>
          <p:cNvPr id="3" name="2 Marcador de contenido"/>
          <p:cNvSpPr>
            <a:spLocks noGrp="1"/>
          </p:cNvSpPr>
          <p:nvPr>
            <p:ph sz="half" idx="1"/>
          </p:nvPr>
        </p:nvSpPr>
        <p:spPr/>
        <p:txBody>
          <a:bodyPr/>
          <a:lstStyle/>
          <a:p>
            <a:r>
              <a:rPr lang="es-ES" dirty="0" smtClean="0"/>
              <a:t>Detección contra robo e intrusión.</a:t>
            </a:r>
          </a:p>
          <a:p>
            <a:r>
              <a:rPr lang="es-ES" dirty="0" smtClean="0"/>
              <a:t>Vigilancia y registro en tiempo real CCTV.</a:t>
            </a:r>
          </a:p>
          <a:p>
            <a:r>
              <a:rPr lang="es-ES" dirty="0" smtClean="0"/>
              <a:t>Control de accesos, restricción en </a:t>
            </a:r>
            <a:r>
              <a:rPr lang="es-ES" dirty="0" err="1" smtClean="0"/>
              <a:t>areas</a:t>
            </a:r>
            <a:r>
              <a:rPr lang="es-ES" dirty="0" smtClean="0"/>
              <a:t> determinadas, control de asistencia.</a:t>
            </a:r>
            <a:endParaRPr lang="es-E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988840"/>
            <a:ext cx="4316288"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935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620688"/>
            <a:ext cx="7128792" cy="9571851"/>
          </a:xfrm>
          <a:prstGeom prst="rect">
            <a:avLst/>
          </a:prstGeom>
        </p:spPr>
        <p:txBody>
          <a:bodyPr wrap="square">
            <a:spAutoFit/>
          </a:bodyPr>
          <a:lstStyle/>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r>
              <a:rPr lang="es-EC" sz="1600" b="1" dirty="0" smtClean="0"/>
              <a:t>TESIS </a:t>
            </a:r>
            <a:r>
              <a:rPr lang="es-EC" sz="1600" b="1" dirty="0"/>
              <a:t>DE GRADO PREVIO A LA OBTENCIÓN DEL TÍTULO DE INGENIERO EN </a:t>
            </a:r>
            <a:r>
              <a:rPr lang="es-EC" sz="1600" b="1" dirty="0" smtClean="0"/>
              <a:t>SEGURIDAD</a:t>
            </a:r>
          </a:p>
          <a:p>
            <a:pPr algn="ctr"/>
            <a:endParaRPr lang="es-EC" sz="1600" b="1" dirty="0"/>
          </a:p>
          <a:p>
            <a:pPr algn="ctr"/>
            <a:r>
              <a:rPr lang="es-EC" sz="1600" b="1" dirty="0" smtClean="0"/>
              <a:t>TEMA:</a:t>
            </a:r>
            <a:endParaRPr lang="es-EC" sz="1600" b="1" dirty="0"/>
          </a:p>
          <a:p>
            <a:pPr algn="ctr"/>
            <a:endParaRPr lang="es-EC" sz="1600" b="1" dirty="0" smtClean="0"/>
          </a:p>
          <a:p>
            <a:pPr algn="ctr"/>
            <a:endParaRPr lang="es-EC" sz="1600" b="1" dirty="0"/>
          </a:p>
          <a:p>
            <a:pPr algn="ctr"/>
            <a:r>
              <a:rPr lang="es-EC" sz="1600" b="1" dirty="0" smtClean="0"/>
              <a:t>ESTUDIO </a:t>
            </a:r>
            <a:r>
              <a:rPr lang="es-EC" sz="1600" b="1" dirty="0"/>
              <a:t>TÉCNICO PARA LA IMPLEMENTACIÓN DE </a:t>
            </a:r>
            <a:r>
              <a:rPr lang="es-EC" sz="1600" b="1" dirty="0" smtClean="0"/>
              <a:t>SISTEMAS </a:t>
            </a:r>
          </a:p>
          <a:p>
            <a:pPr algn="ctr"/>
            <a:r>
              <a:rPr lang="es-EC" sz="1600" b="1" dirty="0" smtClean="0"/>
              <a:t>DE </a:t>
            </a:r>
            <a:r>
              <a:rPr lang="es-EC" sz="1600" b="1" dirty="0"/>
              <a:t>SEGURIDAD ELECTRÓNICA Y DOMÓTICA PARA EL </a:t>
            </a:r>
            <a:r>
              <a:rPr lang="es-EC" sz="1600" b="1" dirty="0" smtClean="0"/>
              <a:t>EDIFICIO  </a:t>
            </a:r>
            <a:r>
              <a:rPr lang="es-EC" sz="1600" b="1" dirty="0"/>
              <a:t>WÄRTSILÄ ECUADOR S.A</a:t>
            </a:r>
            <a:r>
              <a:rPr lang="es-EC" sz="1600" b="1" dirty="0" smtClean="0"/>
              <a:t>.</a:t>
            </a:r>
          </a:p>
          <a:p>
            <a:pPr algn="ctr"/>
            <a:endParaRPr lang="es-EC" sz="1600" b="1" dirty="0"/>
          </a:p>
          <a:p>
            <a:pPr algn="ctr"/>
            <a:endParaRPr lang="es-EC" sz="1600" b="1" dirty="0"/>
          </a:p>
          <a:p>
            <a:pPr algn="ctr"/>
            <a:endParaRPr lang="es-EC" sz="1600" b="1" dirty="0"/>
          </a:p>
          <a:p>
            <a:r>
              <a:rPr lang="es-EC" sz="1600" b="1" dirty="0" smtClean="0"/>
              <a:t>             AUTOR: LUIS FERNANDO CHANATAXI TOAPANTA</a:t>
            </a:r>
          </a:p>
          <a:p>
            <a:endParaRPr lang="es-EC" sz="1600" b="1" dirty="0"/>
          </a:p>
          <a:p>
            <a:r>
              <a:rPr lang="es-EC" sz="1600" b="1" dirty="0" smtClean="0"/>
              <a:t>	DIRECTOR: MSC. JORGE MIÑO GRAB (sp)</a:t>
            </a:r>
          </a:p>
          <a:p>
            <a:r>
              <a:rPr lang="es-EC" sz="1600" b="1" dirty="0"/>
              <a:t>	</a:t>
            </a:r>
            <a:r>
              <a:rPr lang="es-EC" sz="1600" b="1" dirty="0" smtClean="0"/>
              <a:t>CODIRECTOR: MSC  RENE VASQUEZ  CRNL (sp)</a:t>
            </a:r>
          </a:p>
          <a:p>
            <a:pPr algn="ctr"/>
            <a:endParaRPr lang="es-EC" b="1" dirty="0"/>
          </a:p>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endParaRPr lang="es-ES" dirty="0"/>
          </a:p>
        </p:txBody>
      </p:sp>
      <p:pic>
        <p:nvPicPr>
          <p:cNvPr id="3" name="2 Imagen" descr="UFA"/>
          <p:cNvPicPr/>
          <p:nvPr/>
        </p:nvPicPr>
        <p:blipFill>
          <a:blip r:embed="rId2">
            <a:extLst>
              <a:ext uri="{28A0092B-C50C-407E-A947-70E740481C1C}">
                <a14:useLocalDpi xmlns:a14="http://schemas.microsoft.com/office/drawing/2010/main" val="0"/>
              </a:ext>
            </a:extLst>
          </a:blip>
          <a:srcRect/>
          <a:stretch>
            <a:fillRect/>
          </a:stretch>
        </p:blipFill>
        <p:spPr bwMode="auto">
          <a:xfrm>
            <a:off x="3279580" y="836712"/>
            <a:ext cx="2581275" cy="828675"/>
          </a:xfrm>
          <a:prstGeom prst="rect">
            <a:avLst/>
          </a:prstGeom>
          <a:noFill/>
          <a:ln>
            <a:noFill/>
          </a:ln>
        </p:spPr>
      </p:pic>
    </p:spTree>
    <p:extLst>
      <p:ext uri="{BB962C8B-B14F-4D97-AF65-F5344CB8AC3E}">
        <p14:creationId xmlns:p14="http://schemas.microsoft.com/office/powerpoint/2010/main" val="240268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CAPITULO III</a:t>
            </a:r>
            <a:br>
              <a:rPr lang="es-ES" b="1" dirty="0" smtClean="0"/>
            </a:br>
            <a:r>
              <a:rPr lang="es-ES" b="1" dirty="0" smtClean="0"/>
              <a:t> </a:t>
            </a:r>
            <a:r>
              <a:rPr lang="es-ES" sz="4400" b="1" dirty="0" smtClean="0"/>
              <a:t>METODOLOGIA DE LA INVESTIGACION</a:t>
            </a:r>
            <a:endParaRPr lang="es-ES" sz="4400" b="1" dirty="0"/>
          </a:p>
        </p:txBody>
      </p:sp>
      <p:sp>
        <p:nvSpPr>
          <p:cNvPr id="3" name="2 Marcador de contenido"/>
          <p:cNvSpPr>
            <a:spLocks noGrp="1"/>
          </p:cNvSpPr>
          <p:nvPr>
            <p:ph sz="half" idx="1"/>
          </p:nvPr>
        </p:nvSpPr>
        <p:spPr>
          <a:xfrm>
            <a:off x="251520" y="1920085"/>
            <a:ext cx="3888432" cy="4434840"/>
          </a:xfrm>
        </p:spPr>
        <p:txBody>
          <a:bodyPr/>
          <a:lstStyle/>
          <a:p>
            <a:r>
              <a:rPr lang="es-ES" b="1" dirty="0" smtClean="0"/>
              <a:t>Método Cualitativo, </a:t>
            </a:r>
            <a:r>
              <a:rPr lang="es-ES" dirty="0" smtClean="0"/>
              <a:t>para analizar  los componentes existentes que conforman el sistema.</a:t>
            </a:r>
          </a:p>
          <a:p>
            <a:r>
              <a:rPr lang="es-ES" b="1" dirty="0"/>
              <a:t>Tipo De investigación,</a:t>
            </a:r>
          </a:p>
          <a:p>
            <a:pPr marL="0" indent="0">
              <a:buNone/>
            </a:pPr>
            <a:r>
              <a:rPr lang="es-ES" dirty="0"/>
              <a:t>    Depende  como; lugar</a:t>
            </a:r>
            <a:r>
              <a:rPr lang="es-ES" dirty="0" smtClean="0"/>
              <a:t>,</a:t>
            </a:r>
          </a:p>
          <a:p>
            <a:pPr marL="0" indent="0">
              <a:buNone/>
            </a:pPr>
            <a:r>
              <a:rPr lang="es-ES" dirty="0"/>
              <a:t> </a:t>
            </a:r>
            <a:r>
              <a:rPr lang="es-ES" dirty="0" smtClean="0"/>
              <a:t>   ambiente, seguridad...                                    </a:t>
            </a:r>
            <a:endParaRPr lang="es-E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139952" y="1916832"/>
            <a:ext cx="5004048"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0201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764704"/>
            <a:ext cx="8229600" cy="638944"/>
          </a:xfrm>
        </p:spPr>
        <p:txBody>
          <a:bodyPr>
            <a:normAutofit/>
          </a:bodyPr>
          <a:lstStyle/>
          <a:p>
            <a:pPr algn="ctr"/>
            <a:r>
              <a:rPr lang="es-ES" sz="3600" b="1" dirty="0" smtClean="0"/>
              <a:t>INVESTIGACION POR OBJETIVOS</a:t>
            </a:r>
            <a:endParaRPr lang="es-ES" sz="3600" b="1" dirty="0"/>
          </a:p>
        </p:txBody>
      </p:sp>
      <p:sp>
        <p:nvSpPr>
          <p:cNvPr id="3" name="2 Marcador de contenido"/>
          <p:cNvSpPr>
            <a:spLocks noGrp="1"/>
          </p:cNvSpPr>
          <p:nvPr>
            <p:ph idx="1"/>
          </p:nvPr>
        </p:nvSpPr>
        <p:spPr>
          <a:xfrm>
            <a:off x="467544" y="1700808"/>
            <a:ext cx="8229600" cy="4389120"/>
          </a:xfrm>
        </p:spPr>
        <p:txBody>
          <a:bodyPr>
            <a:noAutofit/>
          </a:bodyPr>
          <a:lstStyle/>
          <a:p>
            <a:r>
              <a:rPr lang="es-ES" sz="3200" b="1" dirty="0" smtClean="0"/>
              <a:t>Centralización</a:t>
            </a:r>
            <a:r>
              <a:rPr lang="es-ES" sz="3200" dirty="0" smtClean="0"/>
              <a:t>   (uno o varios módulos).</a:t>
            </a:r>
          </a:p>
          <a:p>
            <a:r>
              <a:rPr lang="es-ES" sz="3200" b="1" dirty="0" smtClean="0"/>
              <a:t>Facilidad de uso  </a:t>
            </a:r>
            <a:r>
              <a:rPr lang="es-ES" sz="3200" dirty="0" smtClean="0"/>
              <a:t>(amigable con el usuario).</a:t>
            </a:r>
          </a:p>
          <a:p>
            <a:r>
              <a:rPr lang="es-ES" sz="3200" b="1" dirty="0" smtClean="0"/>
              <a:t>Interrelación entre sistemas  </a:t>
            </a:r>
            <a:r>
              <a:rPr lang="es-ES" sz="3200" dirty="0" smtClean="0"/>
              <a:t>(características técnicas para evitar errores).</a:t>
            </a:r>
          </a:p>
          <a:p>
            <a:r>
              <a:rPr lang="es-ES" sz="3200" b="1" dirty="0" smtClean="0"/>
              <a:t>Fiabilidad</a:t>
            </a:r>
            <a:r>
              <a:rPr lang="es-ES" sz="3200" dirty="0" smtClean="0"/>
              <a:t>  (no falle por averías).</a:t>
            </a:r>
          </a:p>
          <a:p>
            <a:r>
              <a:rPr lang="es-ES" sz="3200" b="1" dirty="0" smtClean="0"/>
              <a:t>Control</a:t>
            </a:r>
            <a:r>
              <a:rPr lang="es-ES" sz="3200" dirty="0" smtClean="0"/>
              <a:t>  (desde diferentes dispositivos).</a:t>
            </a:r>
          </a:p>
          <a:p>
            <a:r>
              <a:rPr lang="es-ES" sz="3200" b="1" dirty="0" smtClean="0"/>
              <a:t>Compatibilidad </a:t>
            </a:r>
            <a:r>
              <a:rPr lang="es-ES" sz="3200" dirty="0" smtClean="0"/>
              <a:t>( con diferentes tecnologías).</a:t>
            </a:r>
          </a:p>
          <a:p>
            <a:endParaRPr lang="es-ES" sz="3200" dirty="0"/>
          </a:p>
        </p:txBody>
      </p:sp>
    </p:spTree>
    <p:extLst>
      <p:ext uri="{BB962C8B-B14F-4D97-AF65-F5344CB8AC3E}">
        <p14:creationId xmlns:p14="http://schemas.microsoft.com/office/powerpoint/2010/main" val="4937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sz="4400" b="1" dirty="0" smtClean="0"/>
              <a:t>POBLACION Y MUESTRA</a:t>
            </a:r>
            <a:r>
              <a:rPr lang="es-ES" sz="4400" dirty="0" smtClean="0"/>
              <a:t/>
            </a:r>
            <a:br>
              <a:rPr lang="es-ES" sz="4400" dirty="0" smtClean="0"/>
            </a:br>
            <a:r>
              <a:rPr lang="es-ES" sz="4400" dirty="0" smtClean="0"/>
              <a:t>(ENTREVISTA Y ENCUESTA</a:t>
            </a:r>
            <a:r>
              <a:rPr lang="es-ES" dirty="0" smtClean="0"/>
              <a:t>)</a:t>
            </a:r>
            <a:endParaRPr lang="es-ES" dirty="0"/>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916832"/>
            <a:ext cx="8640960" cy="45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334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4000" b="1" dirty="0" smtClean="0"/>
              <a:t>CAPITULO IV</a:t>
            </a:r>
            <a:r>
              <a:rPr lang="es-ES" sz="4000" dirty="0" smtClean="0"/>
              <a:t/>
            </a:r>
            <a:br>
              <a:rPr lang="es-ES" sz="4000" dirty="0" smtClean="0"/>
            </a:br>
            <a:r>
              <a:rPr lang="es-ES" sz="4000" dirty="0" smtClean="0"/>
              <a:t>INTERPRETACIÓN DE RESULTADOS</a:t>
            </a:r>
            <a:endParaRPr lang="es-ES" sz="4000" dirty="0"/>
          </a:p>
        </p:txBody>
      </p:sp>
      <p:sp>
        <p:nvSpPr>
          <p:cNvPr id="3" name="2 Marcador de contenido"/>
          <p:cNvSpPr>
            <a:spLocks noGrp="1"/>
          </p:cNvSpPr>
          <p:nvPr>
            <p:ph idx="1"/>
          </p:nvPr>
        </p:nvSpPr>
        <p:spPr/>
        <p:txBody>
          <a:bodyPr>
            <a:normAutofit fontScale="92500" lnSpcReduction="20000"/>
          </a:bodyPr>
          <a:lstStyle/>
          <a:p>
            <a:r>
              <a:rPr lang="es-ES" sz="2000" b="1" dirty="0" smtClean="0"/>
              <a:t>OBJETIVO: determinar las necesidades del sistema de seguridad y domótica</a:t>
            </a:r>
          </a:p>
          <a:p>
            <a:pPr marL="0" indent="0">
              <a:buNone/>
            </a:pPr>
            <a:r>
              <a:rPr lang="es-ES" sz="2000" b="1" dirty="0"/>
              <a:t> </a:t>
            </a:r>
            <a:r>
              <a:rPr lang="es-ES" sz="2000" b="1" dirty="0" smtClean="0"/>
              <a:t>  Pregunta:  </a:t>
            </a:r>
            <a:r>
              <a:rPr lang="es-ES" sz="2000" dirty="0" smtClean="0"/>
              <a:t>¿Cual es su criterio sobre la domótica y seguridad </a:t>
            </a:r>
          </a:p>
          <a:p>
            <a:pPr marL="0" indent="0">
              <a:buNone/>
            </a:pPr>
            <a:r>
              <a:rPr lang="es-ES" sz="2000" dirty="0"/>
              <a:t> </a:t>
            </a:r>
            <a:r>
              <a:rPr lang="es-ES" sz="2000" dirty="0" smtClean="0"/>
              <a:t>  electrónica?.</a:t>
            </a:r>
          </a:p>
          <a:p>
            <a:pPr marL="0" indent="0">
              <a:buNone/>
            </a:pPr>
            <a:r>
              <a:rPr lang="es-ES" sz="2000" b="1" dirty="0"/>
              <a:t> </a:t>
            </a:r>
            <a:r>
              <a:rPr lang="es-ES" sz="2000" b="1" dirty="0" smtClean="0"/>
              <a:t>  Interpretación</a:t>
            </a:r>
            <a:r>
              <a:rPr lang="es-ES" sz="2000" dirty="0" smtClean="0"/>
              <a:t>: es una disciplina con mucho potencial, pero que no</a:t>
            </a:r>
          </a:p>
          <a:p>
            <a:pPr marL="0" indent="0">
              <a:buNone/>
            </a:pPr>
            <a:r>
              <a:rPr lang="es-ES" sz="2000" dirty="0"/>
              <a:t> </a:t>
            </a:r>
            <a:r>
              <a:rPr lang="es-ES" sz="2000" dirty="0" smtClean="0"/>
              <a:t>   se a desarrollado en los programas de seguridad y mantenimiento de las</a:t>
            </a:r>
          </a:p>
          <a:p>
            <a:pPr marL="0" indent="0">
              <a:buNone/>
            </a:pPr>
            <a:r>
              <a:rPr lang="es-ES" sz="2000" dirty="0"/>
              <a:t> </a:t>
            </a:r>
            <a:r>
              <a:rPr lang="es-ES" sz="2000" dirty="0" smtClean="0"/>
              <a:t>   empresas.</a:t>
            </a:r>
          </a:p>
          <a:p>
            <a:pPr marL="0" indent="0">
              <a:buNone/>
            </a:pPr>
            <a:r>
              <a:rPr lang="es-ES" sz="2000" dirty="0" smtClean="0"/>
              <a:t>    </a:t>
            </a:r>
            <a:r>
              <a:rPr lang="es-EC" sz="2000" b="1" dirty="0" smtClean="0"/>
              <a:t>Pregunta:  </a:t>
            </a:r>
            <a:r>
              <a:rPr lang="es-EC" sz="2000" dirty="0" smtClean="0"/>
              <a:t>¿</a:t>
            </a:r>
            <a:r>
              <a:rPr lang="es-EC" sz="2000" dirty="0"/>
              <a:t>Cree que el costo de los equipos en los sistemas domóticos y </a:t>
            </a:r>
            <a:r>
              <a:rPr lang="es-EC" sz="2000" dirty="0" smtClean="0"/>
              <a:t>de</a:t>
            </a:r>
          </a:p>
          <a:p>
            <a:pPr marL="0" indent="0">
              <a:buNone/>
            </a:pPr>
            <a:r>
              <a:rPr lang="es-EC" sz="2000" dirty="0"/>
              <a:t> </a:t>
            </a:r>
            <a:r>
              <a:rPr lang="es-EC" sz="2000" dirty="0" smtClean="0"/>
              <a:t>   seguridad      electrónica </a:t>
            </a:r>
            <a:r>
              <a:rPr lang="es-EC" sz="2000" dirty="0"/>
              <a:t>es un factor limitante, para su implementación </a:t>
            </a:r>
            <a:r>
              <a:rPr lang="es-EC" sz="2000" dirty="0" smtClean="0"/>
              <a:t>en</a:t>
            </a:r>
          </a:p>
          <a:p>
            <a:pPr marL="0" indent="0">
              <a:buNone/>
            </a:pPr>
            <a:r>
              <a:rPr lang="es-EC" sz="2000" dirty="0"/>
              <a:t> </a:t>
            </a:r>
            <a:r>
              <a:rPr lang="es-EC" sz="2000" dirty="0" smtClean="0"/>
              <a:t>   edificios ?</a:t>
            </a:r>
            <a:endParaRPr lang="es-ES" sz="2000" dirty="0"/>
          </a:p>
          <a:p>
            <a:pPr marL="0" indent="0">
              <a:buNone/>
            </a:pPr>
            <a:r>
              <a:rPr lang="es-EC" sz="2000" dirty="0" smtClean="0"/>
              <a:t>    </a:t>
            </a:r>
            <a:r>
              <a:rPr lang="es-EC" sz="2000" b="1" dirty="0" smtClean="0"/>
              <a:t>Interpretación:</a:t>
            </a:r>
            <a:endParaRPr lang="es-ES" sz="2000" b="1" dirty="0"/>
          </a:p>
          <a:p>
            <a:pPr marL="0" indent="0">
              <a:buNone/>
            </a:pPr>
            <a:r>
              <a:rPr lang="es-EC" sz="2000" dirty="0" smtClean="0"/>
              <a:t>    Actualmente el </a:t>
            </a:r>
            <a:r>
              <a:rPr lang="es-EC" sz="2000" dirty="0"/>
              <a:t>precio ya no es un limitante. La tecnología se ha </a:t>
            </a:r>
            <a:endParaRPr lang="es-EC" sz="2000" dirty="0" smtClean="0"/>
          </a:p>
          <a:p>
            <a:pPr marL="0" indent="0">
              <a:buNone/>
            </a:pPr>
            <a:r>
              <a:rPr lang="es-EC" sz="2000" dirty="0" smtClean="0"/>
              <a:t>    desarrollado hasta </a:t>
            </a:r>
            <a:r>
              <a:rPr lang="es-EC" sz="2000" dirty="0"/>
              <a:t>un punto en la que es económicamente viable. </a:t>
            </a:r>
            <a:endParaRPr lang="es-EC" sz="2000" dirty="0" smtClean="0"/>
          </a:p>
          <a:p>
            <a:pPr marL="0" indent="0">
              <a:buNone/>
            </a:pPr>
            <a:r>
              <a:rPr lang="es-EC" sz="2000" dirty="0" smtClean="0"/>
              <a:t>    El </a:t>
            </a:r>
            <a:r>
              <a:rPr lang="es-EC" sz="2000" dirty="0"/>
              <a:t>mayor limitante es </a:t>
            </a:r>
            <a:r>
              <a:rPr lang="es-EC" sz="2000" dirty="0" smtClean="0"/>
              <a:t> el </a:t>
            </a:r>
            <a:r>
              <a:rPr lang="es-EC" sz="2000" dirty="0"/>
              <a:t>desconocimiento.</a:t>
            </a:r>
            <a:endParaRPr lang="es-ES" sz="2000" dirty="0"/>
          </a:p>
        </p:txBody>
      </p:sp>
    </p:spTree>
    <p:extLst>
      <p:ext uri="{BB962C8B-B14F-4D97-AF65-F5344CB8AC3E}">
        <p14:creationId xmlns:p14="http://schemas.microsoft.com/office/powerpoint/2010/main" val="17958163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708688"/>
          </a:xfrm>
        </p:spPr>
        <p:txBody>
          <a:bodyPr>
            <a:normAutofit fontScale="90000"/>
          </a:bodyPr>
          <a:lstStyle/>
          <a:p>
            <a:pPr algn="ctr"/>
            <a:r>
              <a:rPr lang="es-ES" dirty="0" smtClean="0"/>
              <a:t>ENCUESTA</a:t>
            </a:r>
            <a:endParaRPr lang="es-ES" dirty="0"/>
          </a:p>
        </p:txBody>
      </p:sp>
      <p:sp>
        <p:nvSpPr>
          <p:cNvPr id="3" name="2 Marcador de contenido"/>
          <p:cNvSpPr>
            <a:spLocks noGrp="1"/>
          </p:cNvSpPr>
          <p:nvPr>
            <p:ph idx="1"/>
          </p:nvPr>
        </p:nvSpPr>
        <p:spPr>
          <a:xfrm>
            <a:off x="457200" y="1340768"/>
            <a:ext cx="8229600" cy="4983832"/>
          </a:xfrm>
        </p:spPr>
        <p:txBody>
          <a:bodyPr/>
          <a:lstStyle/>
          <a:p>
            <a:r>
              <a:rPr lang="es-ES" b="1" dirty="0"/>
              <a:t>Pregunta </a:t>
            </a:r>
            <a:r>
              <a:rPr lang="es-ES" b="1" dirty="0" smtClean="0"/>
              <a:t>.</a:t>
            </a:r>
            <a:r>
              <a:rPr lang="es-ES" dirty="0" smtClean="0"/>
              <a:t> </a:t>
            </a:r>
            <a:r>
              <a:rPr lang="es-ES" dirty="0"/>
              <a:t>¿Qué elementos consideraría necesarios para obtener confort, seguridad y ahorro energético en su </a:t>
            </a:r>
            <a:r>
              <a:rPr lang="es-ES" dirty="0" smtClean="0"/>
              <a:t>Empresa?</a:t>
            </a:r>
          </a:p>
          <a:p>
            <a:pPr marL="0" indent="0">
              <a:buNone/>
            </a:pPr>
            <a:r>
              <a:rPr lang="es-ES" dirty="0" smtClean="0"/>
              <a:t> </a:t>
            </a:r>
            <a:endParaRPr lang="es-ES" dirty="0"/>
          </a:p>
        </p:txBody>
      </p:sp>
      <p:graphicFrame>
        <p:nvGraphicFramePr>
          <p:cNvPr id="4" name="3 Gráfico"/>
          <p:cNvGraphicFramePr/>
          <p:nvPr>
            <p:extLst>
              <p:ext uri="{D42A27DB-BD31-4B8C-83A1-F6EECF244321}">
                <p14:modId xmlns:p14="http://schemas.microsoft.com/office/powerpoint/2010/main" val="3365880685"/>
              </p:ext>
            </p:extLst>
          </p:nvPr>
        </p:nvGraphicFramePr>
        <p:xfrm>
          <a:off x="1331640" y="2636912"/>
          <a:ext cx="5832648" cy="40324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3214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980728"/>
            <a:ext cx="7992888" cy="1200329"/>
          </a:xfrm>
          <a:prstGeom prst="rect">
            <a:avLst/>
          </a:prstGeom>
        </p:spPr>
        <p:txBody>
          <a:bodyPr wrap="square">
            <a:spAutoFit/>
          </a:bodyPr>
          <a:lstStyle/>
          <a:p>
            <a:r>
              <a:rPr lang="es-ES" sz="2400" b="1" dirty="0"/>
              <a:t>Pregunta </a:t>
            </a:r>
            <a:r>
              <a:rPr lang="es-ES" sz="2400" b="1" dirty="0" smtClean="0"/>
              <a:t>.</a:t>
            </a:r>
            <a:r>
              <a:rPr lang="es-ES" sz="2400" dirty="0" smtClean="0"/>
              <a:t> </a:t>
            </a:r>
            <a:r>
              <a:rPr lang="es-ES" sz="2400" dirty="0"/>
              <a:t>¿</a:t>
            </a:r>
            <a:r>
              <a:rPr lang="es-ES" sz="2400" dirty="0" smtClean="0"/>
              <a:t>Con </a:t>
            </a:r>
            <a:r>
              <a:rPr lang="es-ES" sz="2400" dirty="0"/>
              <a:t>el </a:t>
            </a:r>
            <a:r>
              <a:rPr lang="es-ES" sz="2400" dirty="0" smtClean="0"/>
              <a:t>avance </a:t>
            </a:r>
            <a:r>
              <a:rPr lang="es-ES" sz="2400" dirty="0"/>
              <a:t>de las tecnologías, ¿crees que la </a:t>
            </a:r>
            <a:r>
              <a:rPr lang="es-ES" sz="2400" dirty="0" smtClean="0"/>
              <a:t>domótica y seguridad electrónica </a:t>
            </a:r>
            <a:r>
              <a:rPr lang="es-ES" sz="2400" dirty="0"/>
              <a:t>se debería  incluir en todas las empresas, casa u otra área de establecimiento?</a:t>
            </a: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361182"/>
            <a:ext cx="7488831" cy="423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907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CAPITULO V</a:t>
            </a:r>
            <a:endParaRPr lang="es-ES" b="1" dirty="0"/>
          </a:p>
        </p:txBody>
      </p:sp>
      <p:sp>
        <p:nvSpPr>
          <p:cNvPr id="3" name="2 Marcador de contenido"/>
          <p:cNvSpPr>
            <a:spLocks noGrp="1"/>
          </p:cNvSpPr>
          <p:nvPr>
            <p:ph idx="1"/>
          </p:nvPr>
        </p:nvSpPr>
        <p:spPr/>
        <p:txBody>
          <a:bodyPr/>
          <a:lstStyle/>
          <a:p>
            <a:pPr marL="0" indent="0" algn="ctr">
              <a:buNone/>
            </a:pPr>
            <a:r>
              <a:rPr lang="es-ES" sz="3200" dirty="0" smtClean="0"/>
              <a:t>DISEÑO DE LOS SISTEMAS DE SEGURIDD ELECTRONICA PARA EL EDIFICIO WARTSILA ECUADOR S.A</a:t>
            </a:r>
            <a:r>
              <a:rPr lang="es-ES" dirty="0" smtClean="0"/>
              <a:t>.</a:t>
            </a:r>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r>
              <a:rPr lang="es-ES" dirty="0" smtClean="0"/>
              <a:t>Diseñado Por: Luis Fernando </a:t>
            </a:r>
            <a:r>
              <a:rPr lang="es-ES" dirty="0" err="1" smtClean="0"/>
              <a:t>Chanataxi</a:t>
            </a:r>
            <a:r>
              <a:rPr lang="es-ES" dirty="0" smtClean="0"/>
              <a:t>.</a:t>
            </a:r>
            <a:endParaRPr lang="es-ES" dirty="0"/>
          </a:p>
        </p:txBody>
      </p:sp>
    </p:spTree>
    <p:extLst>
      <p:ext uri="{BB962C8B-B14F-4D97-AF65-F5344CB8AC3E}">
        <p14:creationId xmlns:p14="http://schemas.microsoft.com/office/powerpoint/2010/main" val="1649841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864096"/>
          </a:xfrm>
        </p:spPr>
        <p:txBody>
          <a:bodyPr/>
          <a:lstStyle/>
          <a:p>
            <a:pPr algn="ctr"/>
            <a:r>
              <a:rPr lang="es-ES" dirty="0" smtClean="0"/>
              <a:t>DISEÑO CCTV EXTERIORES</a:t>
            </a:r>
            <a:endParaRPr lang="es-E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96752"/>
            <a:ext cx="9144000" cy="5661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97538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080120"/>
          </a:xfrm>
        </p:spPr>
        <p:txBody>
          <a:bodyPr/>
          <a:lstStyle/>
          <a:p>
            <a:pPr algn="ctr"/>
            <a:r>
              <a:rPr lang="es-ES" dirty="0" smtClean="0"/>
              <a:t>DISEÑO CCTV PLANTA BAJA</a:t>
            </a:r>
            <a:endParaRPr lang="es-E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24745"/>
            <a:ext cx="9144000"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45075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008112"/>
          </a:xfrm>
        </p:spPr>
        <p:txBody>
          <a:bodyPr/>
          <a:lstStyle/>
          <a:p>
            <a:r>
              <a:rPr lang="es-ES" dirty="0" smtClean="0"/>
              <a:t>DISEÑO CCTV PRIMERA PLANTA</a:t>
            </a:r>
            <a:endParaRPr lang="es-ES" dirty="0"/>
          </a:p>
        </p:txBody>
      </p:sp>
      <p:pic>
        <p:nvPicPr>
          <p:cNvPr id="512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96752"/>
            <a:ext cx="9144000" cy="5661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5305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229600" cy="1143000"/>
          </a:xfrm>
        </p:spPr>
        <p:txBody>
          <a:bodyPr>
            <a:normAutofit/>
          </a:bodyPr>
          <a:lstStyle/>
          <a:p>
            <a:pPr algn="ctr"/>
            <a:r>
              <a:rPr lang="es-ES" sz="3200" b="1" dirty="0" smtClean="0">
                <a:solidFill>
                  <a:schemeClr val="tx1"/>
                </a:solidFill>
              </a:rPr>
              <a:t>CAPITULO 1</a:t>
            </a:r>
            <a:br>
              <a:rPr lang="es-ES" sz="3200" b="1" dirty="0" smtClean="0">
                <a:solidFill>
                  <a:schemeClr val="tx1"/>
                </a:solidFill>
              </a:rPr>
            </a:br>
            <a:r>
              <a:rPr lang="es-ES" sz="3200" b="1" dirty="0" smtClean="0">
                <a:solidFill>
                  <a:schemeClr val="tx1"/>
                </a:solidFill>
              </a:rPr>
              <a:t>PLANTEAMIENTO DEL PROBLEMA</a:t>
            </a:r>
            <a:endParaRPr lang="es-ES" sz="3200" b="1" dirty="0">
              <a:solidFill>
                <a:schemeClr val="tx1"/>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72816"/>
            <a:ext cx="9144000" cy="508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6825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0648"/>
            <a:ext cx="8229600" cy="864096"/>
          </a:xfrm>
        </p:spPr>
        <p:txBody>
          <a:bodyPr>
            <a:normAutofit fontScale="90000"/>
          </a:bodyPr>
          <a:lstStyle/>
          <a:p>
            <a:pPr algn="ctr"/>
            <a:r>
              <a:rPr lang="es-ES" dirty="0" smtClean="0"/>
              <a:t>DISEÑO CCTV SEGUNDA PLANTA</a:t>
            </a:r>
            <a:endParaRPr lang="es-E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96753"/>
            <a:ext cx="9144000" cy="5661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34092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lstStyle/>
          <a:p>
            <a:pPr algn="ctr"/>
            <a:r>
              <a:rPr lang="es-ES" dirty="0" smtClean="0"/>
              <a:t>DISEÑO CCTV TERRAZA</a:t>
            </a:r>
            <a:endParaRPr lang="es-ES" dirty="0"/>
          </a:p>
        </p:txBody>
      </p:sp>
      <p:pic>
        <p:nvPicPr>
          <p:cNvPr id="717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4000" cy="5589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8335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08112"/>
          </a:xfrm>
        </p:spPr>
        <p:txBody>
          <a:bodyPr/>
          <a:lstStyle/>
          <a:p>
            <a:r>
              <a:rPr lang="es-ES" dirty="0" smtClean="0"/>
              <a:t>DISEÑO SUBSISTEMA CCTV</a:t>
            </a:r>
            <a:endParaRPr lang="es-E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56792"/>
            <a:ext cx="9143999" cy="5040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7014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1296144"/>
          </a:xfrm>
        </p:spPr>
        <p:txBody>
          <a:bodyPr>
            <a:normAutofit fontScale="90000"/>
          </a:bodyPr>
          <a:lstStyle/>
          <a:p>
            <a:pPr algn="ctr"/>
            <a:r>
              <a:rPr lang="es-ES" dirty="0" smtClean="0"/>
              <a:t>DISEÑO ALARMAS INTRUSION INGRESO VEHICULAR</a:t>
            </a:r>
            <a:endParaRPr lang="es-ES" dirty="0"/>
          </a:p>
        </p:txBody>
      </p:sp>
      <p:pic>
        <p:nvPicPr>
          <p:cNvPr id="2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56793"/>
            <a:ext cx="9144000" cy="5301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2992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548680"/>
            <a:ext cx="8229600" cy="936104"/>
          </a:xfrm>
        </p:spPr>
        <p:txBody>
          <a:bodyPr>
            <a:normAutofit fontScale="90000"/>
          </a:bodyPr>
          <a:lstStyle/>
          <a:p>
            <a:pPr algn="ctr"/>
            <a:r>
              <a:rPr lang="es-ES" dirty="0" smtClean="0"/>
              <a:t>DISEÑO ALARMAS INTRUSIONPLANTA BAJA</a:t>
            </a:r>
            <a:endParaRPr lang="es-ES"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13411"/>
            <a:ext cx="9144000" cy="5544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24611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764704"/>
            <a:ext cx="8229600" cy="852704"/>
          </a:xfrm>
        </p:spPr>
        <p:txBody>
          <a:bodyPr>
            <a:normAutofit fontScale="90000"/>
          </a:bodyPr>
          <a:lstStyle/>
          <a:p>
            <a:pPr algn="ctr"/>
            <a:r>
              <a:rPr lang="es-ES" dirty="0" smtClean="0"/>
              <a:t>DISEÑO ALARMAS INTRUSION PRIMERA PLANTA</a:t>
            </a:r>
            <a:endParaRPr lang="es-E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11145"/>
            <a:ext cx="9144000" cy="52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3 Conector recto de flecha"/>
          <p:cNvCxnSpPr/>
          <p:nvPr/>
        </p:nvCxnSpPr>
        <p:spPr>
          <a:xfrm flipH="1">
            <a:off x="7596336" y="3150260"/>
            <a:ext cx="288032" cy="7107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7380312" y="2780928"/>
            <a:ext cx="1440160" cy="369332"/>
          </a:xfrm>
          <a:prstGeom prst="rect">
            <a:avLst/>
          </a:prstGeom>
          <a:noFill/>
        </p:spPr>
        <p:txBody>
          <a:bodyPr wrap="square" rtlCol="0">
            <a:spAutoFit/>
          </a:bodyPr>
          <a:lstStyle/>
          <a:p>
            <a:r>
              <a:rPr lang="es-ES" dirty="0" smtClean="0"/>
              <a:t>SISTEMAS</a:t>
            </a:r>
            <a:endParaRPr lang="es-ES" dirty="0"/>
          </a:p>
        </p:txBody>
      </p:sp>
    </p:spTree>
    <p:extLst>
      <p:ext uri="{BB962C8B-B14F-4D97-AF65-F5344CB8AC3E}">
        <p14:creationId xmlns:p14="http://schemas.microsoft.com/office/powerpoint/2010/main" val="14574457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852704"/>
          </a:xfrm>
        </p:spPr>
        <p:txBody>
          <a:bodyPr>
            <a:normAutofit fontScale="90000"/>
          </a:bodyPr>
          <a:lstStyle/>
          <a:p>
            <a:pPr algn="ctr"/>
            <a:r>
              <a:rPr lang="es-ES" dirty="0" smtClean="0"/>
              <a:t>DISEÑO ALARMAS INTRUSION SEGUNDA PLANTA</a:t>
            </a:r>
            <a:endParaRPr lang="es-ES" dirty="0"/>
          </a:p>
        </p:txBody>
      </p:sp>
      <p:pic>
        <p:nvPicPr>
          <p:cNvPr id="122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556793"/>
            <a:ext cx="8964488" cy="5301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2723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924712"/>
          </a:xfrm>
        </p:spPr>
        <p:txBody>
          <a:bodyPr>
            <a:normAutofit fontScale="90000"/>
          </a:bodyPr>
          <a:lstStyle/>
          <a:p>
            <a:pPr algn="ctr"/>
            <a:r>
              <a:rPr lang="es-ES" dirty="0" smtClean="0"/>
              <a:t>DISEÑO SUBSISTEMA ALARMAS INTRUSION</a:t>
            </a:r>
            <a:endParaRPr lang="es-ES"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28801"/>
            <a:ext cx="9144000" cy="52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00584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4000" dirty="0" smtClean="0"/>
              <a:t>DISEÑO CONTROL ACCESOS INGRESO VEHICULAR / PEATONAL</a:t>
            </a:r>
            <a:endParaRPr lang="es-ES" sz="4000"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935163"/>
            <a:ext cx="9144000" cy="4922837"/>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cxnSp>
        <p:nvCxnSpPr>
          <p:cNvPr id="4" name="3 Conector recto"/>
          <p:cNvCxnSpPr/>
          <p:nvPr/>
        </p:nvCxnSpPr>
        <p:spPr>
          <a:xfrm>
            <a:off x="755576" y="5373216"/>
            <a:ext cx="0" cy="6480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5 Flecha arriba"/>
          <p:cNvSpPr/>
          <p:nvPr/>
        </p:nvSpPr>
        <p:spPr>
          <a:xfrm>
            <a:off x="8244408" y="4437112"/>
            <a:ext cx="144016" cy="936104"/>
          </a:xfrm>
          <a:prstGeom prst="up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izquierda"/>
          <p:cNvSpPr/>
          <p:nvPr/>
        </p:nvSpPr>
        <p:spPr>
          <a:xfrm>
            <a:off x="4644008" y="2924944"/>
            <a:ext cx="1440160"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lecha derecha"/>
          <p:cNvSpPr/>
          <p:nvPr/>
        </p:nvSpPr>
        <p:spPr>
          <a:xfrm>
            <a:off x="323528" y="5697252"/>
            <a:ext cx="288032" cy="10801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uadroTexto"/>
          <p:cNvSpPr txBox="1"/>
          <p:nvPr/>
        </p:nvSpPr>
        <p:spPr>
          <a:xfrm>
            <a:off x="107504" y="4820874"/>
            <a:ext cx="1296144" cy="461665"/>
          </a:xfrm>
          <a:prstGeom prst="rect">
            <a:avLst/>
          </a:prstGeom>
          <a:noFill/>
          <a:ln>
            <a:solidFill>
              <a:srgbClr val="FF0000"/>
            </a:solidFill>
          </a:ln>
        </p:spPr>
        <p:txBody>
          <a:bodyPr wrap="square" rtlCol="0">
            <a:spAutoFit/>
          </a:bodyPr>
          <a:lstStyle/>
          <a:p>
            <a:r>
              <a:rPr lang="es-ES" sz="1200" dirty="0" smtClean="0">
                <a:solidFill>
                  <a:srgbClr val="FF0000"/>
                </a:solidFill>
              </a:rPr>
              <a:t>BARRERA SEGURIDAD</a:t>
            </a:r>
            <a:endParaRPr lang="es-ES" sz="1200" dirty="0">
              <a:solidFill>
                <a:srgbClr val="FF0000"/>
              </a:solidFill>
            </a:endParaRPr>
          </a:p>
        </p:txBody>
      </p:sp>
    </p:spTree>
    <p:extLst>
      <p:ext uri="{BB962C8B-B14F-4D97-AF65-F5344CB8AC3E}">
        <p14:creationId xmlns:p14="http://schemas.microsoft.com/office/powerpoint/2010/main" val="14763000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229600" cy="924712"/>
          </a:xfrm>
        </p:spPr>
        <p:txBody>
          <a:bodyPr>
            <a:normAutofit fontScale="90000"/>
          </a:bodyPr>
          <a:lstStyle/>
          <a:p>
            <a:pPr algn="ctr"/>
            <a:r>
              <a:rPr lang="es-ES" sz="3600" dirty="0" smtClean="0"/>
              <a:t>DISEÑO CONTROL DE ACCESOS PLANTA BAJA</a:t>
            </a:r>
            <a:endParaRPr lang="es-ES" sz="3600"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96753"/>
            <a:ext cx="9144000" cy="5661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8270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1628800"/>
            <a:ext cx="6696744" cy="3477875"/>
          </a:xfrm>
          <a:prstGeom prst="rect">
            <a:avLst/>
          </a:prstGeom>
        </p:spPr>
        <p:txBody>
          <a:bodyPr wrap="square">
            <a:spAutoFit/>
          </a:bodyPr>
          <a:lstStyle/>
          <a:p>
            <a:pPr algn="ctr"/>
            <a:r>
              <a:rPr lang="es-EC" sz="3600" dirty="0" smtClean="0"/>
              <a:t>NECESIDAD DE UTILIZAR SISTEMAS INTELIGENTES QUE PROPORCIONEN PROTECCION Y SEGURIDAD PARA MINIMIZAR LAS AMENAZAS</a:t>
            </a:r>
            <a:r>
              <a:rPr lang="es-EC" sz="4000" dirty="0" smtClean="0"/>
              <a:t>. </a:t>
            </a:r>
            <a:endParaRPr lang="es-ES" sz="4000" dirty="0"/>
          </a:p>
        </p:txBody>
      </p:sp>
    </p:spTree>
    <p:extLst>
      <p:ext uri="{BB962C8B-B14F-4D97-AF65-F5344CB8AC3E}">
        <p14:creationId xmlns:p14="http://schemas.microsoft.com/office/powerpoint/2010/main" val="18668403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normAutofit/>
          </a:bodyPr>
          <a:lstStyle/>
          <a:p>
            <a:r>
              <a:rPr lang="es-ES" sz="3200" dirty="0" smtClean="0"/>
              <a:t>DISEÑO CONTROL DE ACCESOS PRIMERA PLANTA </a:t>
            </a:r>
            <a:endParaRPr lang="es-ES" sz="3200"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40769"/>
            <a:ext cx="9144000" cy="551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48719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normAutofit/>
          </a:bodyPr>
          <a:lstStyle/>
          <a:p>
            <a:r>
              <a:rPr lang="es-ES" sz="3200" dirty="0" smtClean="0"/>
              <a:t>DISEÑO CONTROL DE ACCESOS SEGUNDA PLANTA</a:t>
            </a:r>
            <a:endParaRPr lang="es-ES" sz="3200"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96753"/>
            <a:ext cx="9144000" cy="5661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34721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2649"/>
            <a:ext cx="8229600" cy="1143000"/>
          </a:xfrm>
        </p:spPr>
        <p:txBody>
          <a:bodyPr>
            <a:normAutofit/>
          </a:bodyPr>
          <a:lstStyle/>
          <a:p>
            <a:pPr algn="ctr"/>
            <a:r>
              <a:rPr lang="es-ES" sz="3200" dirty="0" smtClean="0"/>
              <a:t>DISEÑO CONTROL DE ACCESOS TERRAZA</a:t>
            </a:r>
            <a:endParaRPr lang="es-ES" sz="3200"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96753"/>
            <a:ext cx="9144000" cy="5661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77196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16632"/>
            <a:ext cx="8229600" cy="1143000"/>
          </a:xfrm>
        </p:spPr>
        <p:txBody>
          <a:bodyPr>
            <a:normAutofit/>
          </a:bodyPr>
          <a:lstStyle/>
          <a:p>
            <a:pPr algn="ctr"/>
            <a:r>
              <a:rPr lang="es-ES" sz="3200" dirty="0" smtClean="0"/>
              <a:t>DISEÑO SUBSISTEMA CONTROL DE ACCESOS</a:t>
            </a:r>
            <a:endParaRPr lang="es-ES" sz="3200" dirty="0"/>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68761"/>
            <a:ext cx="9144000" cy="558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55073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229600" cy="1143000"/>
          </a:xfrm>
        </p:spPr>
        <p:txBody>
          <a:bodyPr>
            <a:normAutofit/>
          </a:bodyPr>
          <a:lstStyle/>
          <a:p>
            <a:pPr algn="ctr"/>
            <a:r>
              <a:rPr lang="es-ES" sz="3200" b="1" dirty="0" smtClean="0"/>
              <a:t>DISEÑO INTEGRACION SISTEMAS DE SEGURIDAD ELECTRONICA</a:t>
            </a:r>
            <a:endParaRPr lang="es-ES" sz="3200" b="1" dirty="0"/>
          </a:p>
        </p:txBody>
      </p:sp>
      <p:pic>
        <p:nvPicPr>
          <p:cNvPr id="2048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200000">
            <a:off x="1885396" y="-400609"/>
            <a:ext cx="5373216" cy="914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8887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8229600" cy="360040"/>
          </a:xfrm>
        </p:spPr>
        <p:txBody>
          <a:bodyPr>
            <a:normAutofit fontScale="90000"/>
          </a:bodyPr>
          <a:lstStyle/>
          <a:p>
            <a:pPr algn="ctr"/>
            <a:r>
              <a:rPr lang="es-ES" sz="3200" dirty="0" smtClean="0"/>
              <a:t>OFICINA MONITOREO SISTEMAS DE SEGURIDAD</a:t>
            </a:r>
            <a:endParaRPr lang="es-ES" sz="3200" dirty="0"/>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340769"/>
            <a:ext cx="9036496" cy="551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5416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PRESUPUESTO</a:t>
            </a:r>
            <a:endParaRPr lang="es-ES" b="1" dirty="0"/>
          </a:p>
        </p:txBody>
      </p:sp>
      <p:pic>
        <p:nvPicPr>
          <p:cNvPr id="5" name="4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2564904"/>
            <a:ext cx="7200800" cy="2808312"/>
          </a:xfrm>
          <a:prstGeom prst="rect">
            <a:avLst/>
          </a:prstGeom>
          <a:noFill/>
          <a:ln>
            <a:noFill/>
          </a:ln>
        </p:spPr>
      </p:pic>
    </p:spTree>
    <p:extLst>
      <p:ext uri="{BB962C8B-B14F-4D97-AF65-F5344CB8AC3E}">
        <p14:creationId xmlns:p14="http://schemas.microsoft.com/office/powerpoint/2010/main" val="39935410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3600" b="1" dirty="0" smtClean="0"/>
              <a:t>CAPITULO VI </a:t>
            </a:r>
            <a:br>
              <a:rPr lang="es-ES" sz="3600" b="1" dirty="0" smtClean="0"/>
            </a:br>
            <a:r>
              <a:rPr lang="es-ES" sz="3600" b="1" dirty="0" smtClean="0"/>
              <a:t>CONCLUSIONES Y RECOMENDACIONES</a:t>
            </a:r>
            <a:endParaRPr lang="es-ES" sz="3600" b="1" dirty="0"/>
          </a:p>
        </p:txBody>
      </p:sp>
      <p:sp>
        <p:nvSpPr>
          <p:cNvPr id="3" name="2 Marcador de contenido"/>
          <p:cNvSpPr>
            <a:spLocks noGrp="1"/>
          </p:cNvSpPr>
          <p:nvPr>
            <p:ph idx="1"/>
          </p:nvPr>
        </p:nvSpPr>
        <p:spPr/>
        <p:txBody>
          <a:bodyPr/>
          <a:lstStyle/>
          <a:p>
            <a:pPr marL="0" indent="0">
              <a:buNone/>
            </a:pPr>
            <a:r>
              <a:rPr lang="es-ES" dirty="0" smtClean="0"/>
              <a:t>    </a:t>
            </a:r>
            <a:r>
              <a:rPr lang="es-ES" b="1" dirty="0" smtClean="0"/>
              <a:t>CONCLUSIONES:</a:t>
            </a:r>
          </a:p>
          <a:p>
            <a:r>
              <a:rPr lang="es-ES" dirty="0" smtClean="0"/>
              <a:t>Apoyo de la Seguridad Física.</a:t>
            </a:r>
          </a:p>
          <a:p>
            <a:r>
              <a:rPr lang="es-ES" dirty="0" smtClean="0"/>
              <a:t>Medida </a:t>
            </a:r>
            <a:r>
              <a:rPr lang="es-ES" smtClean="0"/>
              <a:t>de prevención </a:t>
            </a:r>
            <a:r>
              <a:rPr lang="es-ES" dirty="0" smtClean="0"/>
              <a:t>a </a:t>
            </a:r>
            <a:r>
              <a:rPr lang="es-ES" smtClean="0"/>
              <a:t>una Amenaza </a:t>
            </a:r>
            <a:r>
              <a:rPr lang="es-ES" dirty="0" smtClean="0"/>
              <a:t>.</a:t>
            </a:r>
          </a:p>
          <a:p>
            <a:r>
              <a:rPr lang="es-ES" dirty="0" smtClean="0"/>
              <a:t>Análisis previo ayuda para un correcto diseño.</a:t>
            </a:r>
          </a:p>
          <a:p>
            <a:r>
              <a:rPr lang="es-ES" dirty="0" smtClean="0"/>
              <a:t>Investigación realizada como un diseño tipo.</a:t>
            </a:r>
          </a:p>
          <a:p>
            <a:pPr marL="0" indent="0">
              <a:buNone/>
            </a:pPr>
            <a:r>
              <a:rPr lang="es-ES" dirty="0"/>
              <a:t> </a:t>
            </a:r>
            <a:r>
              <a:rPr lang="es-ES" dirty="0" smtClean="0"/>
              <a:t>   </a:t>
            </a:r>
            <a:r>
              <a:rPr lang="es-ES" b="1" dirty="0" smtClean="0"/>
              <a:t>RECOMENDACIONES:</a:t>
            </a:r>
          </a:p>
          <a:p>
            <a:r>
              <a:rPr lang="es-ES" dirty="0" smtClean="0"/>
              <a:t>Coordinar anticipadamente con los constructores.</a:t>
            </a:r>
          </a:p>
          <a:p>
            <a:r>
              <a:rPr lang="es-ES" dirty="0" smtClean="0"/>
              <a:t>Diseñar plan de Evacuación en base del diseño</a:t>
            </a:r>
          </a:p>
          <a:p>
            <a:r>
              <a:rPr lang="es-ES" dirty="0" smtClean="0"/>
              <a:t>Sistemas híbridos. </a:t>
            </a:r>
            <a:endParaRPr lang="es-ES" dirty="0"/>
          </a:p>
        </p:txBody>
      </p:sp>
    </p:spTree>
    <p:extLst>
      <p:ext uri="{BB962C8B-B14F-4D97-AF65-F5344CB8AC3E}">
        <p14:creationId xmlns:p14="http://schemas.microsoft.com/office/powerpoint/2010/main" val="14620297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286000" y="1536174"/>
            <a:ext cx="4572000" cy="3785652"/>
          </a:xfrm>
          <a:prstGeom prst="rect">
            <a:avLst/>
          </a:prstGeom>
        </p:spPr>
        <p:txBody>
          <a:bodyPr>
            <a:spAutoFit/>
          </a:bodyPr>
          <a:lstStyle/>
          <a:p>
            <a:r>
              <a:rPr lang="es-ES" sz="6000" dirty="0">
                <a:solidFill>
                  <a:prstClr val="black"/>
                </a:solidFill>
              </a:rPr>
              <a:t>! GRACIAS POR LA ATENCION </a:t>
            </a:r>
            <a:r>
              <a:rPr lang="es-ES" sz="6000" dirty="0" smtClean="0">
                <a:solidFill>
                  <a:prstClr val="black"/>
                </a:solidFill>
              </a:rPr>
              <a:t>PRESTADA ! </a:t>
            </a:r>
            <a:endParaRPr lang="es-ES" dirty="0"/>
          </a:p>
        </p:txBody>
      </p:sp>
    </p:spTree>
    <p:extLst>
      <p:ext uri="{BB962C8B-B14F-4D97-AF65-F5344CB8AC3E}">
        <p14:creationId xmlns:p14="http://schemas.microsoft.com/office/powerpoint/2010/main" val="3247473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sz="3200" dirty="0" smtClean="0"/>
              <a:t>2.- USO EXESIVO DE ENERGIA ELECTRICA</a:t>
            </a:r>
            <a:endParaRPr lang="es-ES" sz="3200" dirty="0"/>
          </a:p>
        </p:txBody>
      </p:sp>
    </p:spTree>
    <p:extLst>
      <p:ext uri="{BB962C8B-B14F-4D97-AF65-F5344CB8AC3E}">
        <p14:creationId xmlns:p14="http://schemas.microsoft.com/office/powerpoint/2010/main" val="3988559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539552" y="0"/>
            <a:ext cx="7344816" cy="6858000"/>
          </a:xfrm>
          <a:prstGeom prst="rect">
            <a:avLst/>
          </a:prstGeom>
          <a:noFill/>
          <a:ln>
            <a:noFill/>
          </a:ln>
        </p:spPr>
      </p:pic>
    </p:spTree>
    <p:extLst>
      <p:ext uri="{BB962C8B-B14F-4D97-AF65-F5344CB8AC3E}">
        <p14:creationId xmlns:p14="http://schemas.microsoft.com/office/powerpoint/2010/main" val="1320470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1700808"/>
            <a:ext cx="6696744" cy="3170099"/>
          </a:xfrm>
          <a:prstGeom prst="rect">
            <a:avLst/>
          </a:prstGeom>
        </p:spPr>
        <p:txBody>
          <a:bodyPr wrap="square">
            <a:spAutoFit/>
          </a:bodyPr>
          <a:lstStyle/>
          <a:p>
            <a:pPr algn="ctr"/>
            <a:r>
              <a:rPr lang="es-EC" sz="4000" dirty="0" smtClean="0"/>
              <a:t>EL USO DE EQUIPOS DE DISTINTAS TECNOLOGIAS PRODUCEN UN EXESIVO CONSUMO DE ENERGIA ELECTRICA.</a:t>
            </a:r>
            <a:endParaRPr lang="es-ES" sz="4000" dirty="0"/>
          </a:p>
        </p:txBody>
      </p:sp>
    </p:spTree>
    <p:extLst>
      <p:ext uri="{BB962C8B-B14F-4D97-AF65-F5344CB8AC3E}">
        <p14:creationId xmlns:p14="http://schemas.microsoft.com/office/powerpoint/2010/main" val="2224490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980728"/>
            <a:ext cx="7772400" cy="1539602"/>
          </a:xfrm>
        </p:spPr>
        <p:txBody>
          <a:bodyPr>
            <a:normAutofit fontScale="90000"/>
          </a:bodyPr>
          <a:lstStyle/>
          <a:p>
            <a:pPr algn="ctr"/>
            <a:r>
              <a:rPr lang="es-ES" dirty="0" smtClean="0"/>
              <a:t>FORMULACION DEL PROBLEMA</a:t>
            </a:r>
            <a:endParaRPr lang="es-ES" dirty="0"/>
          </a:p>
        </p:txBody>
      </p:sp>
      <p:sp>
        <p:nvSpPr>
          <p:cNvPr id="3" name="2 Subtítulo"/>
          <p:cNvSpPr>
            <a:spLocks noGrp="1"/>
          </p:cNvSpPr>
          <p:nvPr>
            <p:ph type="subTitle" idx="1"/>
          </p:nvPr>
        </p:nvSpPr>
        <p:spPr>
          <a:xfrm>
            <a:off x="1331640" y="2924944"/>
            <a:ext cx="6400800" cy="1752600"/>
          </a:xfrm>
        </p:spPr>
        <p:txBody>
          <a:bodyPr>
            <a:normAutofit/>
          </a:bodyPr>
          <a:lstStyle/>
          <a:p>
            <a:r>
              <a:rPr lang="es-EC" dirty="0">
                <a:solidFill>
                  <a:schemeClr val="tx1"/>
                </a:solidFill>
              </a:rPr>
              <a:t>¿Cómo influye la implementación de un sistema de seguridad </a:t>
            </a:r>
            <a:r>
              <a:rPr lang="es-EC" dirty="0" smtClean="0">
                <a:solidFill>
                  <a:schemeClr val="tx1"/>
                </a:solidFill>
              </a:rPr>
              <a:t>electrónica y </a:t>
            </a:r>
            <a:r>
              <a:rPr lang="es-EC" dirty="0">
                <a:solidFill>
                  <a:schemeClr val="tx1"/>
                </a:solidFill>
              </a:rPr>
              <a:t>domótica en la empresa Wärtsilä Ecuador S.A.? </a:t>
            </a:r>
            <a:endParaRPr lang="es-ES" dirty="0">
              <a:solidFill>
                <a:schemeClr val="tx1"/>
              </a:solidFill>
            </a:endParaRPr>
          </a:p>
        </p:txBody>
      </p:sp>
    </p:spTree>
    <p:extLst>
      <p:ext uri="{BB962C8B-B14F-4D97-AF65-F5344CB8AC3E}">
        <p14:creationId xmlns:p14="http://schemas.microsoft.com/office/powerpoint/2010/main" val="1472649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692696"/>
            <a:ext cx="7772400" cy="1470025"/>
          </a:xfrm>
        </p:spPr>
        <p:txBody>
          <a:bodyPr/>
          <a:lstStyle/>
          <a:p>
            <a:pPr algn="ctr"/>
            <a:r>
              <a:rPr lang="es-ES" b="1" dirty="0" smtClean="0"/>
              <a:t>OBJETIVO GENERAL</a:t>
            </a:r>
            <a:endParaRPr lang="es-ES" b="1" dirty="0"/>
          </a:p>
        </p:txBody>
      </p:sp>
      <p:sp>
        <p:nvSpPr>
          <p:cNvPr id="3" name="2 Subtítulo"/>
          <p:cNvSpPr>
            <a:spLocks noGrp="1"/>
          </p:cNvSpPr>
          <p:nvPr>
            <p:ph type="subTitle" idx="1"/>
          </p:nvPr>
        </p:nvSpPr>
        <p:spPr>
          <a:xfrm>
            <a:off x="1403648" y="2708920"/>
            <a:ext cx="6400800" cy="1752600"/>
          </a:xfrm>
        </p:spPr>
        <p:txBody>
          <a:bodyPr/>
          <a:lstStyle/>
          <a:p>
            <a:pPr marL="457200" indent="-457200" algn="just">
              <a:buFont typeface="Wingdings" panose="05000000000000000000" pitchFamily="2" charset="2"/>
              <a:buChar char="Ø"/>
            </a:pPr>
            <a:r>
              <a:rPr lang="es-EC" dirty="0">
                <a:solidFill>
                  <a:schemeClr val="tx1"/>
                </a:solidFill>
              </a:rPr>
              <a:t>Diseñar un sistema de seguridad electrónica y domótica para el Edificio Wärtsilä Ecuador S.A</a:t>
            </a:r>
            <a:endParaRPr lang="es-ES" dirty="0">
              <a:solidFill>
                <a:schemeClr val="tx1"/>
              </a:solidFill>
            </a:endParaRPr>
          </a:p>
        </p:txBody>
      </p:sp>
    </p:spTree>
    <p:extLst>
      <p:ext uri="{BB962C8B-B14F-4D97-AF65-F5344CB8AC3E}">
        <p14:creationId xmlns:p14="http://schemas.microsoft.com/office/powerpoint/2010/main" val="24735367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1539</TotalTime>
  <Words>877</Words>
  <Application>Microsoft Office PowerPoint</Application>
  <PresentationFormat>Presentación en pantalla (4:3)</PresentationFormat>
  <Paragraphs>160</Paragraphs>
  <Slides>48</Slides>
  <Notes>0</Notes>
  <HiddenSlides>0</HiddenSlides>
  <MMClips>0</MMClips>
  <ScaleCrop>false</ScaleCrop>
  <HeadingPairs>
    <vt:vector size="4" baseType="variant">
      <vt:variant>
        <vt:lpstr>Tema</vt:lpstr>
      </vt:variant>
      <vt:variant>
        <vt:i4>1</vt:i4>
      </vt:variant>
      <vt:variant>
        <vt:lpstr>Títulos de diapositiva</vt:lpstr>
      </vt:variant>
      <vt:variant>
        <vt:i4>48</vt:i4>
      </vt:variant>
    </vt:vector>
  </HeadingPairs>
  <TitlesOfParts>
    <vt:vector size="49" baseType="lpstr">
      <vt:lpstr>Flujo</vt:lpstr>
      <vt:lpstr>Presentación de PowerPoint</vt:lpstr>
      <vt:lpstr>Presentación de PowerPoint</vt:lpstr>
      <vt:lpstr>CAPITULO 1 PLANTEAMIENTO DEL PROBLEMA</vt:lpstr>
      <vt:lpstr>Presentación de PowerPoint</vt:lpstr>
      <vt:lpstr>2.- USO EXESIVO DE ENERGIA ELECTRICA</vt:lpstr>
      <vt:lpstr>Presentación de PowerPoint</vt:lpstr>
      <vt:lpstr>Presentación de PowerPoint</vt:lpstr>
      <vt:lpstr>FORMULACION DEL PROBLEMA</vt:lpstr>
      <vt:lpstr>OBJETIVO GENERAL</vt:lpstr>
      <vt:lpstr>OBJETIVOS ESPECIFICOS</vt:lpstr>
      <vt:lpstr>Presentación de PowerPoint</vt:lpstr>
      <vt:lpstr>JUSTIFICACION</vt:lpstr>
      <vt:lpstr>FACTIBILIDAD Y VIABILIDAD</vt:lpstr>
      <vt:lpstr>CAPITULO II</vt:lpstr>
      <vt:lpstr>ANTECEDENTES DEL PROBLEMA</vt:lpstr>
      <vt:lpstr>FUNDAMENTOS TEORICOS</vt:lpstr>
      <vt:lpstr>FASE DE PRE-ESTUDIO</vt:lpstr>
      <vt:lpstr>CONTROL AUTOMATICO DE LOS SERVICIOS</vt:lpstr>
      <vt:lpstr>GESTION DE SEGURIDAD BASICA</vt:lpstr>
      <vt:lpstr>CAPITULO III  METODOLOGIA DE LA INVESTIGACION</vt:lpstr>
      <vt:lpstr>INVESTIGACION POR OBJETIVOS</vt:lpstr>
      <vt:lpstr>POBLACION Y MUESTRA (ENTREVISTA Y ENCUESTA)</vt:lpstr>
      <vt:lpstr>CAPITULO IV INTERPRETACIÓN DE RESULTADOS</vt:lpstr>
      <vt:lpstr>ENCUESTA</vt:lpstr>
      <vt:lpstr>Presentación de PowerPoint</vt:lpstr>
      <vt:lpstr>CAPITULO V</vt:lpstr>
      <vt:lpstr>DISEÑO CCTV EXTERIORES</vt:lpstr>
      <vt:lpstr>DISEÑO CCTV PLANTA BAJA</vt:lpstr>
      <vt:lpstr>DISEÑO CCTV PRIMERA PLANTA</vt:lpstr>
      <vt:lpstr>DISEÑO CCTV SEGUNDA PLANTA</vt:lpstr>
      <vt:lpstr>DISEÑO CCTV TERRAZA</vt:lpstr>
      <vt:lpstr>DISEÑO SUBSISTEMA CCTV</vt:lpstr>
      <vt:lpstr>DISEÑO ALARMAS INTRUSION INGRESO VEHICULAR</vt:lpstr>
      <vt:lpstr>DISEÑO ALARMAS INTRUSIONPLANTA BAJA</vt:lpstr>
      <vt:lpstr>DISEÑO ALARMAS INTRUSION PRIMERA PLANTA</vt:lpstr>
      <vt:lpstr>DISEÑO ALARMAS INTRUSION SEGUNDA PLANTA</vt:lpstr>
      <vt:lpstr>DISEÑO SUBSISTEMA ALARMAS INTRUSION</vt:lpstr>
      <vt:lpstr>DISEÑO CONTROL ACCESOS INGRESO VEHICULAR / PEATONAL</vt:lpstr>
      <vt:lpstr>DISEÑO CONTROL DE ACCESOS PLANTA BAJA</vt:lpstr>
      <vt:lpstr>DISEÑO CONTROL DE ACCESOS PRIMERA PLANTA </vt:lpstr>
      <vt:lpstr>DISEÑO CONTROL DE ACCESOS SEGUNDA PLANTA</vt:lpstr>
      <vt:lpstr>DISEÑO CONTROL DE ACCESOS TERRAZA</vt:lpstr>
      <vt:lpstr>DISEÑO SUBSISTEMA CONTROL DE ACCESOS</vt:lpstr>
      <vt:lpstr>DISEÑO INTEGRACION SISTEMAS DE SEGURIDAD ELECTRONICA</vt:lpstr>
      <vt:lpstr>OFICINA MONITOREO SISTEMAS DE SEGURIDAD</vt:lpstr>
      <vt:lpstr>PRESUPUESTO</vt:lpstr>
      <vt:lpstr>CAPITULO VI  CONCLUSIONES Y 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73</cp:revision>
  <dcterms:created xsi:type="dcterms:W3CDTF">2015-03-14T17:25:22Z</dcterms:created>
  <dcterms:modified xsi:type="dcterms:W3CDTF">2015-03-26T19:26:53Z</dcterms:modified>
</cp:coreProperties>
</file>