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C486C-0D2D-4778-A982-6EE3D756EB67}" type="doc">
      <dgm:prSet loTypeId="urn:microsoft.com/office/officeart/2005/8/layout/hProcess9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CB46760D-6A84-45C2-B86A-173F00516087}">
      <dgm:prSet/>
      <dgm:spPr/>
      <dgm:t>
        <a:bodyPr/>
        <a:lstStyle/>
        <a:p>
          <a:pPr rtl="0"/>
          <a:r>
            <a:rPr lang="es-EC" smtClean="0"/>
            <a:t>MARCO </a:t>
          </a:r>
          <a:endParaRPr lang="es-EC" dirty="0"/>
        </a:p>
      </dgm:t>
    </dgm:pt>
    <dgm:pt modelId="{5F5BAA7A-6D8A-4A5F-8887-C5F8B29F89E0}" type="parTrans" cxnId="{D679A7B1-018B-459F-93F2-8A173BC847CB}">
      <dgm:prSet/>
      <dgm:spPr/>
      <dgm:t>
        <a:bodyPr/>
        <a:lstStyle/>
        <a:p>
          <a:endParaRPr lang="es-EC"/>
        </a:p>
      </dgm:t>
    </dgm:pt>
    <dgm:pt modelId="{EA4BAC23-476B-4242-B445-929AC573F23E}" type="sibTrans" cxnId="{D679A7B1-018B-459F-93F2-8A173BC847CB}">
      <dgm:prSet/>
      <dgm:spPr/>
      <dgm:t>
        <a:bodyPr/>
        <a:lstStyle/>
        <a:p>
          <a:endParaRPr lang="es-EC"/>
        </a:p>
      </dgm:t>
    </dgm:pt>
    <dgm:pt modelId="{6762D891-D26E-4E94-9986-689479D993AD}">
      <dgm:prSet/>
      <dgm:spPr/>
      <dgm:t>
        <a:bodyPr/>
        <a:lstStyle/>
        <a:p>
          <a:pPr rtl="0"/>
          <a:r>
            <a:rPr lang="es-EC" smtClean="0"/>
            <a:t>TEÓRICO</a:t>
          </a:r>
          <a:endParaRPr lang="es-EC" dirty="0"/>
        </a:p>
      </dgm:t>
    </dgm:pt>
    <dgm:pt modelId="{A859E657-C49E-4895-87E6-F1A2ECDBC7F7}" type="parTrans" cxnId="{787AC735-80D1-4217-9C2C-4B10DFA4B1B6}">
      <dgm:prSet/>
      <dgm:spPr/>
      <dgm:t>
        <a:bodyPr/>
        <a:lstStyle/>
        <a:p>
          <a:endParaRPr lang="es-EC"/>
        </a:p>
      </dgm:t>
    </dgm:pt>
    <dgm:pt modelId="{71F30AC0-C8B9-456F-ADD0-396D14656070}" type="sibTrans" cxnId="{787AC735-80D1-4217-9C2C-4B10DFA4B1B6}">
      <dgm:prSet/>
      <dgm:spPr/>
      <dgm:t>
        <a:bodyPr/>
        <a:lstStyle/>
        <a:p>
          <a:endParaRPr lang="es-EC"/>
        </a:p>
      </dgm:t>
    </dgm:pt>
    <dgm:pt modelId="{DFE2BE92-9295-43BD-A824-85110153B0B6}" type="pres">
      <dgm:prSet presAssocID="{757C486C-0D2D-4778-A982-6EE3D756EB6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78A0C8-1EF5-42BF-8D86-114A53F9D21F}" type="pres">
      <dgm:prSet presAssocID="{757C486C-0D2D-4778-A982-6EE3D756EB67}" presName="arrow" presStyleLbl="bgShp" presStyleIdx="0" presStyleCnt="1"/>
      <dgm:spPr/>
      <dgm:t>
        <a:bodyPr/>
        <a:lstStyle/>
        <a:p>
          <a:endParaRPr lang="es-EC"/>
        </a:p>
      </dgm:t>
    </dgm:pt>
    <dgm:pt modelId="{EC2CC9BF-7943-462F-BAF4-D7D769974CB9}" type="pres">
      <dgm:prSet presAssocID="{757C486C-0D2D-4778-A982-6EE3D756EB67}" presName="linearProcess" presStyleCnt="0"/>
      <dgm:spPr/>
      <dgm:t>
        <a:bodyPr/>
        <a:lstStyle/>
        <a:p>
          <a:endParaRPr lang="es-EC"/>
        </a:p>
      </dgm:t>
    </dgm:pt>
    <dgm:pt modelId="{0D8EB182-64F1-4E82-8A6B-48151CA3AB34}" type="pres">
      <dgm:prSet presAssocID="{CB46760D-6A84-45C2-B86A-173F0051608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3505D7-50B9-465F-8637-A35B65BAB455}" type="pres">
      <dgm:prSet presAssocID="{EA4BAC23-476B-4242-B445-929AC573F23E}" presName="sibTrans" presStyleCnt="0"/>
      <dgm:spPr/>
      <dgm:t>
        <a:bodyPr/>
        <a:lstStyle/>
        <a:p>
          <a:endParaRPr lang="es-EC"/>
        </a:p>
      </dgm:t>
    </dgm:pt>
    <dgm:pt modelId="{1AEF054D-89A5-4552-A4B9-0AA132C899DD}" type="pres">
      <dgm:prSet presAssocID="{6762D891-D26E-4E94-9986-689479D993A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7AC735-80D1-4217-9C2C-4B10DFA4B1B6}" srcId="{757C486C-0D2D-4778-A982-6EE3D756EB67}" destId="{6762D891-D26E-4E94-9986-689479D993AD}" srcOrd="1" destOrd="0" parTransId="{A859E657-C49E-4895-87E6-F1A2ECDBC7F7}" sibTransId="{71F30AC0-C8B9-456F-ADD0-396D14656070}"/>
    <dgm:cxn modelId="{B7A4248B-2F1F-4305-8FE9-ED112B5ACA04}" type="presOf" srcId="{757C486C-0D2D-4778-A982-6EE3D756EB67}" destId="{DFE2BE92-9295-43BD-A824-85110153B0B6}" srcOrd="0" destOrd="0" presId="urn:microsoft.com/office/officeart/2005/8/layout/hProcess9"/>
    <dgm:cxn modelId="{241B1ACA-DAF6-4230-A730-531B8A745952}" type="presOf" srcId="{CB46760D-6A84-45C2-B86A-173F00516087}" destId="{0D8EB182-64F1-4E82-8A6B-48151CA3AB34}" srcOrd="0" destOrd="0" presId="urn:microsoft.com/office/officeart/2005/8/layout/hProcess9"/>
    <dgm:cxn modelId="{7B019DEF-8BF7-4B2D-BD4F-EF5C023A4B4E}" type="presOf" srcId="{6762D891-D26E-4E94-9986-689479D993AD}" destId="{1AEF054D-89A5-4552-A4B9-0AA132C899DD}" srcOrd="0" destOrd="0" presId="urn:microsoft.com/office/officeart/2005/8/layout/hProcess9"/>
    <dgm:cxn modelId="{D679A7B1-018B-459F-93F2-8A173BC847CB}" srcId="{757C486C-0D2D-4778-A982-6EE3D756EB67}" destId="{CB46760D-6A84-45C2-B86A-173F00516087}" srcOrd="0" destOrd="0" parTransId="{5F5BAA7A-6D8A-4A5F-8887-C5F8B29F89E0}" sibTransId="{EA4BAC23-476B-4242-B445-929AC573F23E}"/>
    <dgm:cxn modelId="{D86319B4-CE26-4691-910F-CDF1126AF467}" type="presParOf" srcId="{DFE2BE92-9295-43BD-A824-85110153B0B6}" destId="{DD78A0C8-1EF5-42BF-8D86-114A53F9D21F}" srcOrd="0" destOrd="0" presId="urn:microsoft.com/office/officeart/2005/8/layout/hProcess9"/>
    <dgm:cxn modelId="{7730A242-B224-4838-9490-80726C7FF7FF}" type="presParOf" srcId="{DFE2BE92-9295-43BD-A824-85110153B0B6}" destId="{EC2CC9BF-7943-462F-BAF4-D7D769974CB9}" srcOrd="1" destOrd="0" presId="urn:microsoft.com/office/officeart/2005/8/layout/hProcess9"/>
    <dgm:cxn modelId="{23BF9735-73E0-4D9D-99A4-C2B350DB8A39}" type="presParOf" srcId="{EC2CC9BF-7943-462F-BAF4-D7D769974CB9}" destId="{0D8EB182-64F1-4E82-8A6B-48151CA3AB34}" srcOrd="0" destOrd="0" presId="urn:microsoft.com/office/officeart/2005/8/layout/hProcess9"/>
    <dgm:cxn modelId="{130C814F-EB81-40C6-B866-2250EA663A40}" type="presParOf" srcId="{EC2CC9BF-7943-462F-BAF4-D7D769974CB9}" destId="{073505D7-50B9-465F-8637-A35B65BAB455}" srcOrd="1" destOrd="0" presId="urn:microsoft.com/office/officeart/2005/8/layout/hProcess9"/>
    <dgm:cxn modelId="{55FC797B-FFFD-4B79-AB61-7C6F7C418409}" type="presParOf" srcId="{EC2CC9BF-7943-462F-BAF4-D7D769974CB9}" destId="{1AEF054D-89A5-4552-A4B9-0AA132C899D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5BC91-A293-4E58-BAA1-021682D95DD2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5529D3B-C6B2-481E-859E-C56B74A6DEF5}">
      <dgm:prSet/>
      <dgm:spPr/>
      <dgm:t>
        <a:bodyPr/>
        <a:lstStyle/>
        <a:p>
          <a:pPr rtl="0"/>
          <a:r>
            <a:rPr lang="es-EC" b="1" smtClean="0"/>
            <a:t>PROYECTO DE INVESTIGACIÓN</a:t>
          </a:r>
          <a:endParaRPr lang="es-EC" b="1" dirty="0"/>
        </a:p>
      </dgm:t>
    </dgm:pt>
    <dgm:pt modelId="{6302065C-3C72-4361-9FF0-2980CFD48026}" type="parTrans" cxnId="{D51909DC-E5F1-4930-8C1B-6FEBB8CD19CE}">
      <dgm:prSet/>
      <dgm:spPr/>
      <dgm:t>
        <a:bodyPr/>
        <a:lstStyle/>
        <a:p>
          <a:endParaRPr lang="es-EC"/>
        </a:p>
      </dgm:t>
    </dgm:pt>
    <dgm:pt modelId="{CA2B4580-BD72-48D2-BB38-A828688B6A26}" type="sibTrans" cxnId="{D51909DC-E5F1-4930-8C1B-6FEBB8CD19CE}">
      <dgm:prSet/>
      <dgm:spPr/>
      <dgm:t>
        <a:bodyPr/>
        <a:lstStyle/>
        <a:p>
          <a:endParaRPr lang="es-EC"/>
        </a:p>
      </dgm:t>
    </dgm:pt>
    <dgm:pt modelId="{0C161C97-AA75-416C-BE95-713755042C82}" type="pres">
      <dgm:prSet presAssocID="{8435BC91-A293-4E58-BAA1-021682D95DD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428A1FB-D8A2-4C6D-974C-B410BEDD9C3D}" type="pres">
      <dgm:prSet presAssocID="{8435BC91-A293-4E58-BAA1-021682D95DD2}" presName="arrow" presStyleLbl="bgShp" presStyleIdx="0" presStyleCnt="1"/>
      <dgm:spPr/>
      <dgm:t>
        <a:bodyPr/>
        <a:lstStyle/>
        <a:p>
          <a:endParaRPr lang="es-EC"/>
        </a:p>
      </dgm:t>
    </dgm:pt>
    <dgm:pt modelId="{160D7AC3-E6E9-4273-B740-8500BAA93A81}" type="pres">
      <dgm:prSet presAssocID="{8435BC91-A293-4E58-BAA1-021682D95DD2}" presName="linearProcess" presStyleCnt="0"/>
      <dgm:spPr/>
      <dgm:t>
        <a:bodyPr/>
        <a:lstStyle/>
        <a:p>
          <a:endParaRPr lang="es-EC"/>
        </a:p>
      </dgm:t>
    </dgm:pt>
    <dgm:pt modelId="{10DC64B2-672F-4094-BB94-071C50A93675}" type="pres">
      <dgm:prSet presAssocID="{75529D3B-C6B2-481E-859E-C56B74A6DEF5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1909DC-E5F1-4930-8C1B-6FEBB8CD19CE}" srcId="{8435BC91-A293-4E58-BAA1-021682D95DD2}" destId="{75529D3B-C6B2-481E-859E-C56B74A6DEF5}" srcOrd="0" destOrd="0" parTransId="{6302065C-3C72-4361-9FF0-2980CFD48026}" sibTransId="{CA2B4580-BD72-48D2-BB38-A828688B6A26}"/>
    <dgm:cxn modelId="{17B8568D-9CC6-4F80-9BDD-3EA0E6FA0B25}" type="presOf" srcId="{8435BC91-A293-4E58-BAA1-021682D95DD2}" destId="{0C161C97-AA75-416C-BE95-713755042C82}" srcOrd="0" destOrd="0" presId="urn:microsoft.com/office/officeart/2005/8/layout/hProcess9"/>
    <dgm:cxn modelId="{BFD1E398-A8AC-4D2E-AFBE-5AF20743EC14}" type="presOf" srcId="{75529D3B-C6B2-481E-859E-C56B74A6DEF5}" destId="{10DC64B2-672F-4094-BB94-071C50A93675}" srcOrd="0" destOrd="0" presId="urn:microsoft.com/office/officeart/2005/8/layout/hProcess9"/>
    <dgm:cxn modelId="{5C404236-DDEA-47A5-B066-BD4740C4ED6C}" type="presParOf" srcId="{0C161C97-AA75-416C-BE95-713755042C82}" destId="{C428A1FB-D8A2-4C6D-974C-B410BEDD9C3D}" srcOrd="0" destOrd="0" presId="urn:microsoft.com/office/officeart/2005/8/layout/hProcess9"/>
    <dgm:cxn modelId="{0B64E5A3-3EFF-4157-815F-827EA047FAFD}" type="presParOf" srcId="{0C161C97-AA75-416C-BE95-713755042C82}" destId="{160D7AC3-E6E9-4273-B740-8500BAA93A81}" srcOrd="1" destOrd="0" presId="urn:microsoft.com/office/officeart/2005/8/layout/hProcess9"/>
    <dgm:cxn modelId="{D9A1ECD2-EA23-4FB0-BEF7-6F7D1C38F1DC}" type="presParOf" srcId="{160D7AC3-E6E9-4273-B740-8500BAA93A81}" destId="{10DC64B2-672F-4094-BB94-071C50A9367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18588-BE67-47E8-A9E1-056A07D2EA88}" type="doc">
      <dgm:prSet loTypeId="urn:microsoft.com/office/officeart/2005/8/layout/venn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8A75534-A4DF-462E-9F41-3D71B4342E1B}">
      <dgm:prSet/>
      <dgm:spPr/>
      <dgm:t>
        <a:bodyPr/>
        <a:lstStyle/>
        <a:p>
          <a:pPr rtl="0"/>
          <a:r>
            <a:rPr lang="es-EC" dirty="0" smtClean="0"/>
            <a:t>PROPUESTA DEL MODELO DE GESTIÓN PARA LA ADMINISTRACIÓN DE ACTIVOS FIJOS</a:t>
          </a:r>
          <a:endParaRPr lang="es-EC" dirty="0"/>
        </a:p>
      </dgm:t>
    </dgm:pt>
    <dgm:pt modelId="{544E021F-4FBC-46C3-A5B7-5BE6A34D62DB}" type="parTrans" cxnId="{1E037C6E-5B08-4E07-9655-E628B67B079C}">
      <dgm:prSet/>
      <dgm:spPr/>
      <dgm:t>
        <a:bodyPr/>
        <a:lstStyle/>
        <a:p>
          <a:endParaRPr lang="es-EC"/>
        </a:p>
      </dgm:t>
    </dgm:pt>
    <dgm:pt modelId="{0C72E9D1-9BE6-47D2-8926-F410E5B88D34}" type="sibTrans" cxnId="{1E037C6E-5B08-4E07-9655-E628B67B079C}">
      <dgm:prSet/>
      <dgm:spPr/>
      <dgm:t>
        <a:bodyPr/>
        <a:lstStyle/>
        <a:p>
          <a:endParaRPr lang="es-EC"/>
        </a:p>
      </dgm:t>
    </dgm:pt>
    <dgm:pt modelId="{3213CE34-CCA0-4188-BB8A-89EBF87CBA8E}" type="pres">
      <dgm:prSet presAssocID="{E7218588-BE67-47E8-A9E1-056A07D2EA8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107DAC9-3332-4F6D-ACF4-068955EF0331}" type="pres">
      <dgm:prSet presAssocID="{58A75534-A4DF-462E-9F41-3D71B4342E1B}" presName="circ1TxSh" presStyleLbl="vennNode1" presStyleIdx="0" presStyleCnt="1"/>
      <dgm:spPr/>
      <dgm:t>
        <a:bodyPr/>
        <a:lstStyle/>
        <a:p>
          <a:endParaRPr lang="es-EC"/>
        </a:p>
      </dgm:t>
    </dgm:pt>
  </dgm:ptLst>
  <dgm:cxnLst>
    <dgm:cxn modelId="{19762809-E4AA-4895-B909-C16D40DE8D30}" type="presOf" srcId="{E7218588-BE67-47E8-A9E1-056A07D2EA88}" destId="{3213CE34-CCA0-4188-BB8A-89EBF87CBA8E}" srcOrd="0" destOrd="0" presId="urn:microsoft.com/office/officeart/2005/8/layout/venn1"/>
    <dgm:cxn modelId="{1E037C6E-5B08-4E07-9655-E628B67B079C}" srcId="{E7218588-BE67-47E8-A9E1-056A07D2EA88}" destId="{58A75534-A4DF-462E-9F41-3D71B4342E1B}" srcOrd="0" destOrd="0" parTransId="{544E021F-4FBC-46C3-A5B7-5BE6A34D62DB}" sibTransId="{0C72E9D1-9BE6-47D2-8926-F410E5B88D34}"/>
    <dgm:cxn modelId="{199B55B9-B120-4D81-9A52-4FB0901BDB58}" type="presOf" srcId="{58A75534-A4DF-462E-9F41-3D71B4342E1B}" destId="{B107DAC9-3332-4F6D-ACF4-068955EF0331}" srcOrd="0" destOrd="0" presId="urn:microsoft.com/office/officeart/2005/8/layout/venn1"/>
    <dgm:cxn modelId="{0858AD8B-CFCB-44BD-BC6F-929C18C25E16}" type="presParOf" srcId="{3213CE34-CCA0-4188-BB8A-89EBF87CBA8E}" destId="{B107DAC9-3332-4F6D-ACF4-068955EF033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57458-48ED-4D4C-B490-99E0BF8BFC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5163B-B6E6-4B52-9747-05B27C87FB3C}">
      <dgm:prSet phldrT="[Texto]" custT="1"/>
      <dgm:spPr>
        <a:xfrm>
          <a:off x="975" y="571973"/>
          <a:ext cx="5622243" cy="45508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Administrativo Financiero</a:t>
          </a:r>
        </a:p>
      </dgm:t>
    </dgm:pt>
    <dgm:pt modelId="{6EF2EFD4-ED8C-49FD-A85A-AC160945B33A}" type="parTrans" cxnId="{B441F1F8-F08A-4FF1-B147-3B5F0FEBF734}">
      <dgm:prSet/>
      <dgm:spPr/>
      <dgm:t>
        <a:bodyPr/>
        <a:lstStyle/>
        <a:p>
          <a:endParaRPr lang="en-US"/>
        </a:p>
      </dgm:t>
    </dgm:pt>
    <dgm:pt modelId="{E5D9863F-4598-4098-807B-23F25BDAA165}" type="sibTrans" cxnId="{B441F1F8-F08A-4FF1-B147-3B5F0FEBF734}">
      <dgm:prSet/>
      <dgm:spPr/>
      <dgm:t>
        <a:bodyPr/>
        <a:lstStyle/>
        <a:p>
          <a:endParaRPr lang="en-US"/>
        </a:p>
      </dgm:t>
    </dgm:pt>
    <dgm:pt modelId="{6902EE4B-A174-4CCC-8384-F791D6FAAD10}">
      <dgm:prSet phldrT="[Texto]" custT="1"/>
      <dgm:spPr>
        <a:xfrm>
          <a:off x="649010" y="1292699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Administracion</a:t>
          </a:r>
        </a:p>
      </dgm:t>
    </dgm:pt>
    <dgm:pt modelId="{84713444-1925-4D79-AF4E-057C957F5BC5}" type="parTrans" cxnId="{9FFA314A-B9FB-4C14-80FF-50BBF9CE8039}">
      <dgm:prSet/>
      <dgm:spPr>
        <a:xfrm>
          <a:off x="1281491" y="1027056"/>
          <a:ext cx="1530605" cy="265642"/>
        </a:xfrm>
        <a:custGeom>
          <a:avLst/>
          <a:gdLst/>
          <a:ahLst/>
          <a:cxnLst/>
          <a:rect l="0" t="0" r="0" b="0"/>
          <a:pathLst>
            <a:path>
              <a:moveTo>
                <a:pt x="1881069" y="0"/>
              </a:moveTo>
              <a:lnTo>
                <a:pt x="1881069" y="163233"/>
              </a:lnTo>
              <a:lnTo>
                <a:pt x="0" y="163233"/>
              </a:lnTo>
              <a:lnTo>
                <a:pt x="0" y="32646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F72BC52-ACF4-4787-BFA3-40E6B72DE831}" type="sibTrans" cxnId="{9FFA314A-B9FB-4C14-80FF-50BBF9CE8039}">
      <dgm:prSet/>
      <dgm:spPr/>
      <dgm:t>
        <a:bodyPr/>
        <a:lstStyle/>
        <a:p>
          <a:endParaRPr lang="en-US"/>
        </a:p>
      </dgm:t>
    </dgm:pt>
    <dgm:pt modelId="{86C802DD-7090-4DD9-8A89-C0134173A0F8}">
      <dgm:prSet phldrT="[Texto]" custT="1"/>
      <dgm:spPr>
        <a:xfrm>
          <a:off x="2179615" y="1292699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Financiero</a:t>
          </a:r>
        </a:p>
      </dgm:t>
    </dgm:pt>
    <dgm:pt modelId="{CBEF159A-D5AB-4B5B-8A59-C20C762514F4}" type="parTrans" cxnId="{74D55F9A-1188-4726-A58F-0369D1952386}">
      <dgm:prSet/>
      <dgm:spPr>
        <a:xfrm>
          <a:off x="2766377" y="1027056"/>
          <a:ext cx="91440" cy="265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46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CC5D8FA-F200-45EF-8BF6-F81219C7D5A2}" type="sibTrans" cxnId="{74D55F9A-1188-4726-A58F-0369D1952386}">
      <dgm:prSet/>
      <dgm:spPr/>
      <dgm:t>
        <a:bodyPr/>
        <a:lstStyle/>
        <a:p>
          <a:endParaRPr lang="en-US"/>
        </a:p>
      </dgm:t>
    </dgm:pt>
    <dgm:pt modelId="{C20D7CD3-8CEE-4A89-95AB-60E3D8D238C1}">
      <dgm:prSet phldrT="[Texto]" custT="1"/>
      <dgm:spPr>
        <a:xfrm>
          <a:off x="3710221" y="1292699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Talento Humano</a:t>
          </a:r>
        </a:p>
      </dgm:t>
    </dgm:pt>
    <dgm:pt modelId="{23DA7D91-3DBB-4456-8219-535D2F5AA2AA}" type="parTrans" cxnId="{88D3391B-38FD-4DB2-ABCE-3EE6B8D553DB}">
      <dgm:prSet/>
      <dgm:spPr>
        <a:xfrm>
          <a:off x="2812097" y="1027056"/>
          <a:ext cx="1530605" cy="26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3"/>
              </a:lnTo>
              <a:lnTo>
                <a:pt x="1881069" y="163233"/>
              </a:lnTo>
              <a:lnTo>
                <a:pt x="1881069" y="32646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4CB003F-F03F-488B-B846-432B27D72A40}" type="sibTrans" cxnId="{88D3391B-38FD-4DB2-ABCE-3EE6B8D553DB}">
      <dgm:prSet/>
      <dgm:spPr/>
      <dgm:t>
        <a:bodyPr/>
        <a:lstStyle/>
        <a:p>
          <a:endParaRPr lang="en-US"/>
        </a:p>
      </dgm:t>
    </dgm:pt>
    <dgm:pt modelId="{3C22D009-7C54-4EE8-BF2E-001A61CD3DA0}">
      <dgm:prSet phldrT="[Texto]" custT="1"/>
      <dgm:spPr>
        <a:xfrm>
          <a:off x="965251" y="2190822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Bodega</a:t>
          </a:r>
        </a:p>
      </dgm:t>
    </dgm:pt>
    <dgm:pt modelId="{26C48378-DC92-42EB-B224-0A74518AB4CB}" type="parTrans" cxnId="{CCB999DA-C80D-4388-8A46-18D3BAF6C050}">
      <dgm:prSet/>
      <dgm:spPr>
        <a:xfrm>
          <a:off x="775506" y="1925180"/>
          <a:ext cx="189744" cy="5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117"/>
              </a:lnTo>
              <a:lnTo>
                <a:pt x="233190" y="71511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74ADD91-B906-4482-922D-48B298171625}" type="sibTrans" cxnId="{CCB999DA-C80D-4388-8A46-18D3BAF6C050}">
      <dgm:prSet/>
      <dgm:spPr/>
      <dgm:t>
        <a:bodyPr/>
        <a:lstStyle/>
        <a:p>
          <a:endParaRPr lang="en-US"/>
        </a:p>
      </dgm:t>
    </dgm:pt>
    <dgm:pt modelId="{86AEF29F-5D61-48D5-BE79-606C4315F7B4}">
      <dgm:prSet phldrT="[Texto]" custT="1"/>
      <dgm:spPr>
        <a:xfrm>
          <a:off x="965251" y="3088946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Activos Fijos</a:t>
          </a:r>
        </a:p>
      </dgm:t>
    </dgm:pt>
    <dgm:pt modelId="{EAF75C1C-D9B7-406E-BA49-5A1BF16BFFA5}" type="parTrans" cxnId="{399507FA-469E-4869-9A58-189C0FE65F93}">
      <dgm:prSet/>
      <dgm:spPr>
        <a:xfrm>
          <a:off x="775506" y="1925180"/>
          <a:ext cx="189744" cy="1480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885"/>
              </a:lnTo>
              <a:lnTo>
                <a:pt x="233190" y="181888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5AF05DA-1136-4A07-A1AB-D4F0138C36FD}" type="sibTrans" cxnId="{399507FA-469E-4869-9A58-189C0FE65F93}">
      <dgm:prSet/>
      <dgm:spPr/>
      <dgm:t>
        <a:bodyPr/>
        <a:lstStyle/>
        <a:p>
          <a:endParaRPr lang="en-US"/>
        </a:p>
      </dgm:t>
    </dgm:pt>
    <dgm:pt modelId="{8B2076B9-EB53-4A87-8089-5CD4F7CFE921}">
      <dgm:prSet phldrT="[Texto]" custT="1"/>
      <dgm:spPr>
        <a:xfrm>
          <a:off x="2495856" y="2190822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Contabilidad</a:t>
          </a:r>
        </a:p>
      </dgm:t>
    </dgm:pt>
    <dgm:pt modelId="{32359033-D67E-4579-AEA7-AA311FACF8B5}" type="parTrans" cxnId="{E305D786-EAB8-4711-A3F9-1DDD8FFBB586}">
      <dgm:prSet/>
      <dgm:spPr>
        <a:xfrm>
          <a:off x="2306112" y="1925180"/>
          <a:ext cx="189744" cy="5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117"/>
              </a:lnTo>
              <a:lnTo>
                <a:pt x="233190" y="71511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509D4D7-ACC2-4229-96E9-4771700471F6}" type="sibTrans" cxnId="{E305D786-EAB8-4711-A3F9-1DDD8FFBB586}">
      <dgm:prSet/>
      <dgm:spPr/>
      <dgm:t>
        <a:bodyPr/>
        <a:lstStyle/>
        <a:p>
          <a:endParaRPr lang="en-US"/>
        </a:p>
      </dgm:t>
    </dgm:pt>
    <dgm:pt modelId="{56E97C1A-75D8-477B-BEEB-F8036198DA65}">
      <dgm:prSet phldrT="[Texto]" custT="1"/>
      <dgm:spPr>
        <a:xfrm>
          <a:off x="2495856" y="3088946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Presupuesto</a:t>
          </a:r>
        </a:p>
      </dgm:t>
    </dgm:pt>
    <dgm:pt modelId="{20CEEB37-FA32-48C5-B508-E3ADA83DEC39}" type="parTrans" cxnId="{BE1BCB8B-2DD4-4DA4-BBA6-F903E9CF41BA}">
      <dgm:prSet/>
      <dgm:spPr>
        <a:xfrm>
          <a:off x="2306112" y="1925180"/>
          <a:ext cx="189744" cy="1480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885"/>
              </a:lnTo>
              <a:lnTo>
                <a:pt x="233190" y="181888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095E3DE-88D8-4EDB-9E26-C655FA2D54C7}" type="sibTrans" cxnId="{BE1BCB8B-2DD4-4DA4-BBA6-F903E9CF41BA}">
      <dgm:prSet/>
      <dgm:spPr/>
      <dgm:t>
        <a:bodyPr/>
        <a:lstStyle/>
        <a:p>
          <a:endParaRPr lang="en-US"/>
        </a:p>
      </dgm:t>
    </dgm:pt>
    <dgm:pt modelId="{C108E935-B473-46EC-8127-72A4FB593088}">
      <dgm:prSet phldrT="[Texto]" custT="1"/>
      <dgm:spPr>
        <a:xfrm>
          <a:off x="2495856" y="3987070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Nomina</a:t>
          </a:r>
        </a:p>
      </dgm:t>
    </dgm:pt>
    <dgm:pt modelId="{0AE13266-6AB6-4EC6-94FF-90FFBDE8633D}" type="parTrans" cxnId="{DC5DA3D6-651E-4E93-B43D-545995A6F968}">
      <dgm:prSet/>
      <dgm:spPr>
        <a:xfrm>
          <a:off x="2306112" y="1925180"/>
          <a:ext cx="189744" cy="237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653"/>
              </a:lnTo>
              <a:lnTo>
                <a:pt x="233190" y="292265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BECF84C-B0DB-4729-BDCB-1100A13E29C0}" type="sibTrans" cxnId="{DC5DA3D6-651E-4E93-B43D-545995A6F968}">
      <dgm:prSet/>
      <dgm:spPr/>
      <dgm:t>
        <a:bodyPr/>
        <a:lstStyle/>
        <a:p>
          <a:endParaRPr lang="en-US"/>
        </a:p>
      </dgm:t>
    </dgm:pt>
    <dgm:pt modelId="{7E374947-8331-4AF1-A000-87028C9ACE93}">
      <dgm:prSet phldrT="[Texto]" custT="1"/>
      <dgm:spPr>
        <a:xfrm>
          <a:off x="965251" y="3987070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Servicios Institucionales</a:t>
          </a:r>
        </a:p>
      </dgm:t>
    </dgm:pt>
    <dgm:pt modelId="{B8F3A72C-1397-432D-957C-EF0356BCF04B}" type="parTrans" cxnId="{91B0B953-7A3A-4149-8389-540EA1A1EE20}">
      <dgm:prSet/>
      <dgm:spPr>
        <a:xfrm>
          <a:off x="775506" y="1925180"/>
          <a:ext cx="189744" cy="237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653"/>
              </a:lnTo>
              <a:lnTo>
                <a:pt x="233190" y="292265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ED0CCB5-9171-47A0-AF23-E334F22B4839}" type="sibTrans" cxnId="{91B0B953-7A3A-4149-8389-540EA1A1EE20}">
      <dgm:prSet/>
      <dgm:spPr/>
      <dgm:t>
        <a:bodyPr/>
        <a:lstStyle/>
        <a:p>
          <a:endParaRPr lang="en-US"/>
        </a:p>
      </dgm:t>
    </dgm:pt>
    <dgm:pt modelId="{807549AF-D79D-481C-90A9-85DF60F22195}">
      <dgm:prSet phldrT="[Texto]" custT="1"/>
      <dgm:spPr>
        <a:xfrm>
          <a:off x="965251" y="4885194"/>
          <a:ext cx="1264963" cy="632481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Compras Publicas</a:t>
          </a:r>
        </a:p>
      </dgm:t>
    </dgm:pt>
    <dgm:pt modelId="{C72DFDC4-6181-496A-A8FD-4356BFB8B57C}" type="parTrans" cxnId="{A3403F16-5960-4115-872F-32F505720C41}">
      <dgm:prSet/>
      <dgm:spPr>
        <a:xfrm>
          <a:off x="775506" y="1925180"/>
          <a:ext cx="189744" cy="3276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6421"/>
              </a:lnTo>
              <a:lnTo>
                <a:pt x="233190" y="402642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1F33D-FFA6-430C-95CE-9647C5EEF1C3}" type="sibTrans" cxnId="{A3403F16-5960-4115-872F-32F505720C41}">
      <dgm:prSet/>
      <dgm:spPr/>
      <dgm:t>
        <a:bodyPr/>
        <a:lstStyle/>
        <a:p>
          <a:endParaRPr lang="en-US"/>
        </a:p>
      </dgm:t>
    </dgm:pt>
    <dgm:pt modelId="{7123E2C5-8E33-4981-A85C-5976018DE0E0}" type="pres">
      <dgm:prSet presAssocID="{DE057458-48ED-4D4C-B490-99E0BF8BFC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82BBEE3-6419-409F-90A3-D294BB1D8E3A}" type="pres">
      <dgm:prSet presAssocID="{9185163B-B6E6-4B52-9747-05B27C87FB3C}" presName="hierRoot1" presStyleCnt="0">
        <dgm:presLayoutVars>
          <dgm:hierBranch val="init"/>
        </dgm:presLayoutVars>
      </dgm:prSet>
      <dgm:spPr/>
    </dgm:pt>
    <dgm:pt modelId="{A6890DC5-3165-4DAB-89C9-44B4B2316484}" type="pres">
      <dgm:prSet presAssocID="{9185163B-B6E6-4B52-9747-05B27C87FB3C}" presName="rootComposite1" presStyleCnt="0"/>
      <dgm:spPr/>
    </dgm:pt>
    <dgm:pt modelId="{6FF1691F-98AA-4FDF-8E9A-593D0CC9FFC1}" type="pres">
      <dgm:prSet presAssocID="{9185163B-B6E6-4B52-9747-05B27C87FB3C}" presName="rootText1" presStyleLbl="node0" presStyleIdx="0" presStyleCnt="1" custScaleX="444459" custScaleY="7195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63BC17-0A4A-4F03-8935-A16027D58222}" type="pres">
      <dgm:prSet presAssocID="{9185163B-B6E6-4B52-9747-05B27C87FB3C}" presName="rootConnector1" presStyleLbl="node1" presStyleIdx="0" presStyleCnt="0"/>
      <dgm:spPr/>
      <dgm:t>
        <a:bodyPr/>
        <a:lstStyle/>
        <a:p>
          <a:endParaRPr lang="es-EC"/>
        </a:p>
      </dgm:t>
    </dgm:pt>
    <dgm:pt modelId="{41657E6A-98A0-40A2-9851-87AA42FE08A3}" type="pres">
      <dgm:prSet presAssocID="{9185163B-B6E6-4B52-9747-05B27C87FB3C}" presName="hierChild2" presStyleCnt="0"/>
      <dgm:spPr/>
    </dgm:pt>
    <dgm:pt modelId="{60B3FB94-4152-436D-A7E0-2F374F1F2B81}" type="pres">
      <dgm:prSet presAssocID="{84713444-1925-4D79-AF4E-057C957F5BC5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881069" y="0"/>
              </a:moveTo>
              <a:lnTo>
                <a:pt x="1881069" y="163233"/>
              </a:lnTo>
              <a:lnTo>
                <a:pt x="0" y="163233"/>
              </a:lnTo>
              <a:lnTo>
                <a:pt x="0" y="326466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C1E53F98-D04D-490E-A130-5B48888D8C0B}" type="pres">
      <dgm:prSet presAssocID="{6902EE4B-A174-4CCC-8384-F791D6FAAD10}" presName="hierRoot2" presStyleCnt="0">
        <dgm:presLayoutVars>
          <dgm:hierBranch val="init"/>
        </dgm:presLayoutVars>
      </dgm:prSet>
      <dgm:spPr/>
    </dgm:pt>
    <dgm:pt modelId="{5C1B1528-3F72-4B0B-9BCD-A2BC6FD09847}" type="pres">
      <dgm:prSet presAssocID="{6902EE4B-A174-4CCC-8384-F791D6FAAD10}" presName="rootComposite" presStyleCnt="0"/>
      <dgm:spPr/>
    </dgm:pt>
    <dgm:pt modelId="{ACC76D10-04C8-407F-941B-B22FD6AF1FD4}" type="pres">
      <dgm:prSet presAssocID="{6902EE4B-A174-4CCC-8384-F791D6FAAD10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3527F51-54C7-4D54-8741-B7920219EDDC}" type="pres">
      <dgm:prSet presAssocID="{6902EE4B-A174-4CCC-8384-F791D6FAAD10}" presName="rootConnector" presStyleLbl="node2" presStyleIdx="0" presStyleCnt="3"/>
      <dgm:spPr/>
      <dgm:t>
        <a:bodyPr/>
        <a:lstStyle/>
        <a:p>
          <a:endParaRPr lang="es-EC"/>
        </a:p>
      </dgm:t>
    </dgm:pt>
    <dgm:pt modelId="{EA424D60-9FCC-4F1F-BC96-F5065D72251F}" type="pres">
      <dgm:prSet presAssocID="{6902EE4B-A174-4CCC-8384-F791D6FAAD10}" presName="hierChild4" presStyleCnt="0"/>
      <dgm:spPr/>
    </dgm:pt>
    <dgm:pt modelId="{515FF2CA-BF65-4478-A9AC-03959935F605}" type="pres">
      <dgm:prSet presAssocID="{26C48378-DC92-42EB-B224-0A74518AB4CB}" presName="Name37" presStyleLbl="parChTrans1D3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117"/>
              </a:lnTo>
              <a:lnTo>
                <a:pt x="233190" y="715117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B75E3644-B746-4DFB-8F9D-F423492C4DDC}" type="pres">
      <dgm:prSet presAssocID="{3C22D009-7C54-4EE8-BF2E-001A61CD3DA0}" presName="hierRoot2" presStyleCnt="0">
        <dgm:presLayoutVars>
          <dgm:hierBranch val="init"/>
        </dgm:presLayoutVars>
      </dgm:prSet>
      <dgm:spPr/>
    </dgm:pt>
    <dgm:pt modelId="{9684022C-17E0-40FB-92E9-7014620886AB}" type="pres">
      <dgm:prSet presAssocID="{3C22D009-7C54-4EE8-BF2E-001A61CD3DA0}" presName="rootComposite" presStyleCnt="0"/>
      <dgm:spPr/>
    </dgm:pt>
    <dgm:pt modelId="{414C7E53-52D7-48EE-8BCD-15350F5E57C9}" type="pres">
      <dgm:prSet presAssocID="{3C22D009-7C54-4EE8-BF2E-001A61CD3DA0}" presName="rootText" presStyleLbl="node3" presStyleIdx="0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BB291-BB98-4CAC-A0D6-E5A6AF9D46F1}" type="pres">
      <dgm:prSet presAssocID="{3C22D009-7C54-4EE8-BF2E-001A61CD3DA0}" presName="rootConnector" presStyleLbl="node3" presStyleIdx="0" presStyleCnt="7"/>
      <dgm:spPr/>
      <dgm:t>
        <a:bodyPr/>
        <a:lstStyle/>
        <a:p>
          <a:endParaRPr lang="es-EC"/>
        </a:p>
      </dgm:t>
    </dgm:pt>
    <dgm:pt modelId="{977A4B7E-2122-4FD3-BC20-4AC2BEB669DC}" type="pres">
      <dgm:prSet presAssocID="{3C22D009-7C54-4EE8-BF2E-001A61CD3DA0}" presName="hierChild4" presStyleCnt="0"/>
      <dgm:spPr/>
    </dgm:pt>
    <dgm:pt modelId="{D2AFC04D-EE8E-4455-B8F8-FB27C2E4997F}" type="pres">
      <dgm:prSet presAssocID="{3C22D009-7C54-4EE8-BF2E-001A61CD3DA0}" presName="hierChild5" presStyleCnt="0"/>
      <dgm:spPr/>
    </dgm:pt>
    <dgm:pt modelId="{C60B3C59-B1C1-4141-BE75-6DA6772F5339}" type="pres">
      <dgm:prSet presAssocID="{EAF75C1C-D9B7-406E-BA49-5A1BF16BFFA5}" presName="Name37" presStyleLbl="parChTrans1D3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885"/>
              </a:lnTo>
              <a:lnTo>
                <a:pt x="233190" y="1818885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F722FBDD-23DD-4901-96E7-B8F13F735498}" type="pres">
      <dgm:prSet presAssocID="{86AEF29F-5D61-48D5-BE79-606C4315F7B4}" presName="hierRoot2" presStyleCnt="0">
        <dgm:presLayoutVars>
          <dgm:hierBranch val="init"/>
        </dgm:presLayoutVars>
      </dgm:prSet>
      <dgm:spPr/>
    </dgm:pt>
    <dgm:pt modelId="{951A1AA4-A7F7-41B6-8B64-28A0E960404C}" type="pres">
      <dgm:prSet presAssocID="{86AEF29F-5D61-48D5-BE79-606C4315F7B4}" presName="rootComposite" presStyleCnt="0"/>
      <dgm:spPr/>
    </dgm:pt>
    <dgm:pt modelId="{A3BAD42B-FFAF-4C00-BBBF-849AD1D66E35}" type="pres">
      <dgm:prSet presAssocID="{86AEF29F-5D61-48D5-BE79-606C4315F7B4}" presName="rootText" presStyleLbl="node3" presStyleIdx="1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B73FFC3-8422-4C02-84D6-42596C6E4F9B}" type="pres">
      <dgm:prSet presAssocID="{86AEF29F-5D61-48D5-BE79-606C4315F7B4}" presName="rootConnector" presStyleLbl="node3" presStyleIdx="1" presStyleCnt="7"/>
      <dgm:spPr/>
      <dgm:t>
        <a:bodyPr/>
        <a:lstStyle/>
        <a:p>
          <a:endParaRPr lang="es-EC"/>
        </a:p>
      </dgm:t>
    </dgm:pt>
    <dgm:pt modelId="{D57B6E89-6AB8-4895-B6EA-F7803BCC4D00}" type="pres">
      <dgm:prSet presAssocID="{86AEF29F-5D61-48D5-BE79-606C4315F7B4}" presName="hierChild4" presStyleCnt="0"/>
      <dgm:spPr/>
    </dgm:pt>
    <dgm:pt modelId="{B9FB71F3-639F-433E-AA05-2AE6D7E54761}" type="pres">
      <dgm:prSet presAssocID="{86AEF29F-5D61-48D5-BE79-606C4315F7B4}" presName="hierChild5" presStyleCnt="0"/>
      <dgm:spPr/>
    </dgm:pt>
    <dgm:pt modelId="{125F681D-5868-4DB1-8E6C-FF4DB773D4BA}" type="pres">
      <dgm:prSet presAssocID="{B8F3A72C-1397-432D-957C-EF0356BCF04B}" presName="Name37" presStyleLbl="parChTrans1D3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653"/>
              </a:lnTo>
              <a:lnTo>
                <a:pt x="233190" y="2922653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FD5B80E5-998C-438B-A432-9E6666F318DB}" type="pres">
      <dgm:prSet presAssocID="{7E374947-8331-4AF1-A000-87028C9ACE93}" presName="hierRoot2" presStyleCnt="0">
        <dgm:presLayoutVars>
          <dgm:hierBranch val="init"/>
        </dgm:presLayoutVars>
      </dgm:prSet>
      <dgm:spPr/>
    </dgm:pt>
    <dgm:pt modelId="{31E082C6-1692-42E7-964F-FB9393BA607C}" type="pres">
      <dgm:prSet presAssocID="{7E374947-8331-4AF1-A000-87028C9ACE93}" presName="rootComposite" presStyleCnt="0"/>
      <dgm:spPr/>
    </dgm:pt>
    <dgm:pt modelId="{D9D5D4E2-E3C7-4924-8710-60732294F29E}" type="pres">
      <dgm:prSet presAssocID="{7E374947-8331-4AF1-A000-87028C9ACE93}" presName="rootText" presStyleLbl="node3" presStyleIdx="2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E78D67-8317-4913-91A0-E7974329DCE2}" type="pres">
      <dgm:prSet presAssocID="{7E374947-8331-4AF1-A000-87028C9ACE93}" presName="rootConnector" presStyleLbl="node3" presStyleIdx="2" presStyleCnt="7"/>
      <dgm:spPr/>
      <dgm:t>
        <a:bodyPr/>
        <a:lstStyle/>
        <a:p>
          <a:endParaRPr lang="es-EC"/>
        </a:p>
      </dgm:t>
    </dgm:pt>
    <dgm:pt modelId="{C4A32A01-8C99-45C0-A577-EAD3FC5B4C5F}" type="pres">
      <dgm:prSet presAssocID="{7E374947-8331-4AF1-A000-87028C9ACE93}" presName="hierChild4" presStyleCnt="0"/>
      <dgm:spPr/>
    </dgm:pt>
    <dgm:pt modelId="{DA73B977-B750-4F92-B42A-03DA5CDE524E}" type="pres">
      <dgm:prSet presAssocID="{7E374947-8331-4AF1-A000-87028C9ACE93}" presName="hierChild5" presStyleCnt="0"/>
      <dgm:spPr/>
    </dgm:pt>
    <dgm:pt modelId="{0BBF1AF4-06B7-49AA-9795-D36B15D758FD}" type="pres">
      <dgm:prSet presAssocID="{C72DFDC4-6181-496A-A8FD-4356BFB8B57C}" presName="Name37" presStyleLbl="parChTrans1D3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6421"/>
              </a:lnTo>
              <a:lnTo>
                <a:pt x="233190" y="4026421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9160F30D-E51B-49E7-A21E-8F50C9AE17BE}" type="pres">
      <dgm:prSet presAssocID="{807549AF-D79D-481C-90A9-85DF60F22195}" presName="hierRoot2" presStyleCnt="0">
        <dgm:presLayoutVars>
          <dgm:hierBranch val="init"/>
        </dgm:presLayoutVars>
      </dgm:prSet>
      <dgm:spPr/>
    </dgm:pt>
    <dgm:pt modelId="{F0625AAA-1CEF-4A26-A1D2-F622EA2249F0}" type="pres">
      <dgm:prSet presAssocID="{807549AF-D79D-481C-90A9-85DF60F22195}" presName="rootComposite" presStyleCnt="0"/>
      <dgm:spPr/>
    </dgm:pt>
    <dgm:pt modelId="{BC89D2FD-A1B2-4002-9A29-FC6A779E386B}" type="pres">
      <dgm:prSet presAssocID="{807549AF-D79D-481C-90A9-85DF60F22195}" presName="rootText" presStyleLbl="node3" presStyleIdx="3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C14B48-4747-46B7-818F-5ED6BAB82974}" type="pres">
      <dgm:prSet presAssocID="{807549AF-D79D-481C-90A9-85DF60F22195}" presName="rootConnector" presStyleLbl="node3" presStyleIdx="3" presStyleCnt="7"/>
      <dgm:spPr/>
      <dgm:t>
        <a:bodyPr/>
        <a:lstStyle/>
        <a:p>
          <a:endParaRPr lang="es-EC"/>
        </a:p>
      </dgm:t>
    </dgm:pt>
    <dgm:pt modelId="{2317B400-7CCB-40E4-9E53-634B53595C8A}" type="pres">
      <dgm:prSet presAssocID="{807549AF-D79D-481C-90A9-85DF60F22195}" presName="hierChild4" presStyleCnt="0"/>
      <dgm:spPr/>
    </dgm:pt>
    <dgm:pt modelId="{7916656E-80AA-403F-8878-879CA32F6EB8}" type="pres">
      <dgm:prSet presAssocID="{807549AF-D79D-481C-90A9-85DF60F22195}" presName="hierChild5" presStyleCnt="0"/>
      <dgm:spPr/>
    </dgm:pt>
    <dgm:pt modelId="{A751C79E-EC01-49BB-99CF-2605D2A3CA51}" type="pres">
      <dgm:prSet presAssocID="{6902EE4B-A174-4CCC-8384-F791D6FAAD10}" presName="hierChild5" presStyleCnt="0"/>
      <dgm:spPr/>
    </dgm:pt>
    <dgm:pt modelId="{9BA160B3-C193-4051-903A-E3C8AA36F1A4}" type="pres">
      <dgm:prSet presAssocID="{CBEF159A-D5AB-4B5B-8A59-C20C762514F4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466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9365A715-5095-4174-A3EA-6C02D3543B18}" type="pres">
      <dgm:prSet presAssocID="{86C802DD-7090-4DD9-8A89-C0134173A0F8}" presName="hierRoot2" presStyleCnt="0">
        <dgm:presLayoutVars>
          <dgm:hierBranch val="init"/>
        </dgm:presLayoutVars>
      </dgm:prSet>
      <dgm:spPr/>
    </dgm:pt>
    <dgm:pt modelId="{C9A3048C-27AD-4859-B7E8-1B37887B857A}" type="pres">
      <dgm:prSet presAssocID="{86C802DD-7090-4DD9-8A89-C0134173A0F8}" presName="rootComposite" presStyleCnt="0"/>
      <dgm:spPr/>
    </dgm:pt>
    <dgm:pt modelId="{7C95E0F4-ACFB-4624-A851-3048A9C3EC26}" type="pres">
      <dgm:prSet presAssocID="{86C802DD-7090-4DD9-8A89-C0134173A0F8}" presName="rootText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DCD94592-5E7E-4054-96D2-713632A844AD}" type="pres">
      <dgm:prSet presAssocID="{86C802DD-7090-4DD9-8A89-C0134173A0F8}" presName="rootConnector" presStyleLbl="node2" presStyleIdx="1" presStyleCnt="3"/>
      <dgm:spPr/>
      <dgm:t>
        <a:bodyPr/>
        <a:lstStyle/>
        <a:p>
          <a:endParaRPr lang="es-EC"/>
        </a:p>
      </dgm:t>
    </dgm:pt>
    <dgm:pt modelId="{3504796F-B952-460D-A926-E690EA5FB75D}" type="pres">
      <dgm:prSet presAssocID="{86C802DD-7090-4DD9-8A89-C0134173A0F8}" presName="hierChild4" presStyleCnt="0"/>
      <dgm:spPr/>
    </dgm:pt>
    <dgm:pt modelId="{9706B1F0-4ADE-4467-8EAD-155C285E5A7F}" type="pres">
      <dgm:prSet presAssocID="{32359033-D67E-4579-AEA7-AA311FACF8B5}" presName="Name37" presStyleLbl="parChTrans1D3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117"/>
              </a:lnTo>
              <a:lnTo>
                <a:pt x="233190" y="715117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715FB5C6-70FB-4C14-BF14-7C715A49E41E}" type="pres">
      <dgm:prSet presAssocID="{8B2076B9-EB53-4A87-8089-5CD4F7CFE921}" presName="hierRoot2" presStyleCnt="0">
        <dgm:presLayoutVars>
          <dgm:hierBranch val="init"/>
        </dgm:presLayoutVars>
      </dgm:prSet>
      <dgm:spPr/>
    </dgm:pt>
    <dgm:pt modelId="{4976977D-74E9-4F38-9457-9F6BC3458C24}" type="pres">
      <dgm:prSet presAssocID="{8B2076B9-EB53-4A87-8089-5CD4F7CFE921}" presName="rootComposite" presStyleCnt="0"/>
      <dgm:spPr/>
    </dgm:pt>
    <dgm:pt modelId="{A57600E6-2766-4F5C-9558-F2B2553ED7EE}" type="pres">
      <dgm:prSet presAssocID="{8B2076B9-EB53-4A87-8089-5CD4F7CFE921}" presName="rootText" presStyleLbl="node3" presStyleIdx="4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BCAA6BA-AFE2-47D1-A69E-E498BA87EACC}" type="pres">
      <dgm:prSet presAssocID="{8B2076B9-EB53-4A87-8089-5CD4F7CFE921}" presName="rootConnector" presStyleLbl="node3" presStyleIdx="4" presStyleCnt="7"/>
      <dgm:spPr/>
      <dgm:t>
        <a:bodyPr/>
        <a:lstStyle/>
        <a:p>
          <a:endParaRPr lang="es-EC"/>
        </a:p>
      </dgm:t>
    </dgm:pt>
    <dgm:pt modelId="{E4DB39C6-6E64-4FE6-ACDB-6E36675623FF}" type="pres">
      <dgm:prSet presAssocID="{8B2076B9-EB53-4A87-8089-5CD4F7CFE921}" presName="hierChild4" presStyleCnt="0"/>
      <dgm:spPr/>
    </dgm:pt>
    <dgm:pt modelId="{3171AF9D-C3DD-434C-94D7-FE3360A774D7}" type="pres">
      <dgm:prSet presAssocID="{8B2076B9-EB53-4A87-8089-5CD4F7CFE921}" presName="hierChild5" presStyleCnt="0"/>
      <dgm:spPr/>
    </dgm:pt>
    <dgm:pt modelId="{56731716-EA67-40D6-A490-9515F162BC6F}" type="pres">
      <dgm:prSet presAssocID="{20CEEB37-FA32-48C5-B508-E3ADA83DEC39}" presName="Name37" presStyleLbl="parChTrans1D3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885"/>
              </a:lnTo>
              <a:lnTo>
                <a:pt x="233190" y="1818885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7BE6FF77-E86E-4402-9193-5F37FE9D7328}" type="pres">
      <dgm:prSet presAssocID="{56E97C1A-75D8-477B-BEEB-F8036198DA65}" presName="hierRoot2" presStyleCnt="0">
        <dgm:presLayoutVars>
          <dgm:hierBranch val="init"/>
        </dgm:presLayoutVars>
      </dgm:prSet>
      <dgm:spPr/>
    </dgm:pt>
    <dgm:pt modelId="{469299E5-64AB-4A7C-8BF1-01BB33817119}" type="pres">
      <dgm:prSet presAssocID="{56E97C1A-75D8-477B-BEEB-F8036198DA65}" presName="rootComposite" presStyleCnt="0"/>
      <dgm:spPr/>
    </dgm:pt>
    <dgm:pt modelId="{F817F156-3D29-406C-AD63-A0B283FB5794}" type="pres">
      <dgm:prSet presAssocID="{56E97C1A-75D8-477B-BEEB-F8036198DA65}" presName="rootText" presStyleLbl="node3" presStyleIdx="5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F53F9506-2010-420D-B2B2-C2C67CE07392}" type="pres">
      <dgm:prSet presAssocID="{56E97C1A-75D8-477B-BEEB-F8036198DA65}" presName="rootConnector" presStyleLbl="node3" presStyleIdx="5" presStyleCnt="7"/>
      <dgm:spPr/>
      <dgm:t>
        <a:bodyPr/>
        <a:lstStyle/>
        <a:p>
          <a:endParaRPr lang="es-EC"/>
        </a:p>
      </dgm:t>
    </dgm:pt>
    <dgm:pt modelId="{B511AC59-F15B-4F57-B75C-BAA1557D7D21}" type="pres">
      <dgm:prSet presAssocID="{56E97C1A-75D8-477B-BEEB-F8036198DA65}" presName="hierChild4" presStyleCnt="0"/>
      <dgm:spPr/>
    </dgm:pt>
    <dgm:pt modelId="{3ABFC29B-8F68-42A1-BBB6-9F675B27F9C2}" type="pres">
      <dgm:prSet presAssocID="{56E97C1A-75D8-477B-BEEB-F8036198DA65}" presName="hierChild5" presStyleCnt="0"/>
      <dgm:spPr/>
    </dgm:pt>
    <dgm:pt modelId="{E2691A7F-E4AA-4A5B-A255-26617F6F27FF}" type="pres">
      <dgm:prSet presAssocID="{0AE13266-6AB6-4EC6-94FF-90FFBDE8633D}" presName="Name37" presStyleLbl="parChTrans1D3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653"/>
              </a:lnTo>
              <a:lnTo>
                <a:pt x="233190" y="2922653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3D40FBFC-733E-4C7D-B1ED-D35BD4E11A5F}" type="pres">
      <dgm:prSet presAssocID="{C108E935-B473-46EC-8127-72A4FB593088}" presName="hierRoot2" presStyleCnt="0">
        <dgm:presLayoutVars>
          <dgm:hierBranch val="init"/>
        </dgm:presLayoutVars>
      </dgm:prSet>
      <dgm:spPr/>
    </dgm:pt>
    <dgm:pt modelId="{2D6C7DBE-594A-4E7B-B51A-B049188A245E}" type="pres">
      <dgm:prSet presAssocID="{C108E935-B473-46EC-8127-72A4FB593088}" presName="rootComposite" presStyleCnt="0"/>
      <dgm:spPr/>
    </dgm:pt>
    <dgm:pt modelId="{6F240807-DB9F-4B00-ABBB-867C6C0A294D}" type="pres">
      <dgm:prSet presAssocID="{C108E935-B473-46EC-8127-72A4FB593088}" presName="rootText" presStyleLbl="node3" presStyleIdx="6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A4963EF5-C52F-484B-9C76-1DF1775A6775}" type="pres">
      <dgm:prSet presAssocID="{C108E935-B473-46EC-8127-72A4FB593088}" presName="rootConnector" presStyleLbl="node3" presStyleIdx="6" presStyleCnt="7"/>
      <dgm:spPr/>
      <dgm:t>
        <a:bodyPr/>
        <a:lstStyle/>
        <a:p>
          <a:endParaRPr lang="es-EC"/>
        </a:p>
      </dgm:t>
    </dgm:pt>
    <dgm:pt modelId="{2B393076-AB75-4A46-AA78-87833758748F}" type="pres">
      <dgm:prSet presAssocID="{C108E935-B473-46EC-8127-72A4FB593088}" presName="hierChild4" presStyleCnt="0"/>
      <dgm:spPr/>
    </dgm:pt>
    <dgm:pt modelId="{FB768396-C09C-4F8A-9D70-DA58E7C61682}" type="pres">
      <dgm:prSet presAssocID="{C108E935-B473-46EC-8127-72A4FB593088}" presName="hierChild5" presStyleCnt="0"/>
      <dgm:spPr/>
    </dgm:pt>
    <dgm:pt modelId="{D195AD43-8A87-4D55-A063-17FAE651B9A0}" type="pres">
      <dgm:prSet presAssocID="{86C802DD-7090-4DD9-8A89-C0134173A0F8}" presName="hierChild5" presStyleCnt="0"/>
      <dgm:spPr/>
    </dgm:pt>
    <dgm:pt modelId="{41B8D0D3-D491-4319-8552-3DD9990631E0}" type="pres">
      <dgm:prSet presAssocID="{23DA7D91-3DBB-4456-8219-535D2F5AA2AA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3"/>
              </a:lnTo>
              <a:lnTo>
                <a:pt x="1881069" y="163233"/>
              </a:lnTo>
              <a:lnTo>
                <a:pt x="1881069" y="326466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6FC4BCAB-278F-4A42-9E62-5AF29B96DB4A}" type="pres">
      <dgm:prSet presAssocID="{C20D7CD3-8CEE-4A89-95AB-60E3D8D238C1}" presName="hierRoot2" presStyleCnt="0">
        <dgm:presLayoutVars>
          <dgm:hierBranch val="init"/>
        </dgm:presLayoutVars>
      </dgm:prSet>
      <dgm:spPr/>
    </dgm:pt>
    <dgm:pt modelId="{051518C4-88D0-41CC-A82C-B1DE66A1FC45}" type="pres">
      <dgm:prSet presAssocID="{C20D7CD3-8CEE-4A89-95AB-60E3D8D238C1}" presName="rootComposite" presStyleCnt="0"/>
      <dgm:spPr/>
    </dgm:pt>
    <dgm:pt modelId="{B2C3092C-4019-411F-ADF4-45BB8B2C78F0}" type="pres">
      <dgm:prSet presAssocID="{C20D7CD3-8CEE-4A89-95AB-60E3D8D238C1}" presName="rootText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12FFE47C-3ED6-49E4-8C2D-DB2CDF7499C8}" type="pres">
      <dgm:prSet presAssocID="{C20D7CD3-8CEE-4A89-95AB-60E3D8D238C1}" presName="rootConnector" presStyleLbl="node2" presStyleIdx="2" presStyleCnt="3"/>
      <dgm:spPr/>
      <dgm:t>
        <a:bodyPr/>
        <a:lstStyle/>
        <a:p>
          <a:endParaRPr lang="es-EC"/>
        </a:p>
      </dgm:t>
    </dgm:pt>
    <dgm:pt modelId="{E7895AC8-B2B9-412F-A09D-8429835C5089}" type="pres">
      <dgm:prSet presAssocID="{C20D7CD3-8CEE-4A89-95AB-60E3D8D238C1}" presName="hierChild4" presStyleCnt="0"/>
      <dgm:spPr/>
    </dgm:pt>
    <dgm:pt modelId="{8BFB7FF1-2D69-4741-BC06-E37AC74BA2BE}" type="pres">
      <dgm:prSet presAssocID="{C20D7CD3-8CEE-4A89-95AB-60E3D8D238C1}" presName="hierChild5" presStyleCnt="0"/>
      <dgm:spPr/>
    </dgm:pt>
    <dgm:pt modelId="{BAE6F3B9-9938-44AD-82AC-0B9B107E7D12}" type="pres">
      <dgm:prSet presAssocID="{9185163B-B6E6-4B52-9747-05B27C87FB3C}" presName="hierChild3" presStyleCnt="0"/>
      <dgm:spPr/>
    </dgm:pt>
  </dgm:ptLst>
  <dgm:cxnLst>
    <dgm:cxn modelId="{9FFA314A-B9FB-4C14-80FF-50BBF9CE8039}" srcId="{9185163B-B6E6-4B52-9747-05B27C87FB3C}" destId="{6902EE4B-A174-4CCC-8384-F791D6FAAD10}" srcOrd="0" destOrd="0" parTransId="{84713444-1925-4D79-AF4E-057C957F5BC5}" sibTransId="{CF72BC52-ACF4-4787-BFA3-40E6B72DE831}"/>
    <dgm:cxn modelId="{CB0B75B3-36D8-43C7-A945-B5B6289F6A64}" type="presOf" srcId="{9185163B-B6E6-4B52-9747-05B27C87FB3C}" destId="{6FF1691F-98AA-4FDF-8E9A-593D0CC9FFC1}" srcOrd="0" destOrd="0" presId="urn:microsoft.com/office/officeart/2005/8/layout/orgChart1"/>
    <dgm:cxn modelId="{83E7C998-F10E-4CE9-909E-1664D27F0B56}" type="presOf" srcId="{20CEEB37-FA32-48C5-B508-E3ADA83DEC39}" destId="{56731716-EA67-40D6-A490-9515F162BC6F}" srcOrd="0" destOrd="0" presId="urn:microsoft.com/office/officeart/2005/8/layout/orgChart1"/>
    <dgm:cxn modelId="{8D3C493A-9C96-493B-AA08-C76DB8E98DF6}" type="presOf" srcId="{C72DFDC4-6181-496A-A8FD-4356BFB8B57C}" destId="{0BBF1AF4-06B7-49AA-9795-D36B15D758FD}" srcOrd="0" destOrd="0" presId="urn:microsoft.com/office/officeart/2005/8/layout/orgChart1"/>
    <dgm:cxn modelId="{2C7F8C82-5141-413E-B1AC-8A20089F6A96}" type="presOf" srcId="{6902EE4B-A174-4CCC-8384-F791D6FAAD10}" destId="{03527F51-54C7-4D54-8741-B7920219EDDC}" srcOrd="1" destOrd="0" presId="urn:microsoft.com/office/officeart/2005/8/layout/orgChart1"/>
    <dgm:cxn modelId="{CD3F1A0C-A487-47A9-B0F4-785496CCEE29}" type="presOf" srcId="{EAF75C1C-D9B7-406E-BA49-5A1BF16BFFA5}" destId="{C60B3C59-B1C1-4141-BE75-6DA6772F5339}" srcOrd="0" destOrd="0" presId="urn:microsoft.com/office/officeart/2005/8/layout/orgChart1"/>
    <dgm:cxn modelId="{E305D786-EAB8-4711-A3F9-1DDD8FFBB586}" srcId="{86C802DD-7090-4DD9-8A89-C0134173A0F8}" destId="{8B2076B9-EB53-4A87-8089-5CD4F7CFE921}" srcOrd="0" destOrd="0" parTransId="{32359033-D67E-4579-AEA7-AA311FACF8B5}" sibTransId="{0509D4D7-ACC2-4229-96E9-4771700471F6}"/>
    <dgm:cxn modelId="{AA0F0C1D-E105-4BE3-801E-E0DA4DD919FB}" type="presOf" srcId="{86C802DD-7090-4DD9-8A89-C0134173A0F8}" destId="{7C95E0F4-ACFB-4624-A851-3048A9C3EC26}" srcOrd="0" destOrd="0" presId="urn:microsoft.com/office/officeart/2005/8/layout/orgChart1"/>
    <dgm:cxn modelId="{91B0B953-7A3A-4149-8389-540EA1A1EE20}" srcId="{6902EE4B-A174-4CCC-8384-F791D6FAAD10}" destId="{7E374947-8331-4AF1-A000-87028C9ACE93}" srcOrd="2" destOrd="0" parTransId="{B8F3A72C-1397-432D-957C-EF0356BCF04B}" sibTransId="{AED0CCB5-9171-47A0-AF23-E334F22B4839}"/>
    <dgm:cxn modelId="{A07F153C-3928-4F93-AB53-D581965AE2D0}" type="presOf" srcId="{C20D7CD3-8CEE-4A89-95AB-60E3D8D238C1}" destId="{B2C3092C-4019-411F-ADF4-45BB8B2C78F0}" srcOrd="0" destOrd="0" presId="urn:microsoft.com/office/officeart/2005/8/layout/orgChart1"/>
    <dgm:cxn modelId="{74D55F9A-1188-4726-A58F-0369D1952386}" srcId="{9185163B-B6E6-4B52-9747-05B27C87FB3C}" destId="{86C802DD-7090-4DD9-8A89-C0134173A0F8}" srcOrd="1" destOrd="0" parTransId="{CBEF159A-D5AB-4B5B-8A59-C20C762514F4}" sibTransId="{6CC5D8FA-F200-45EF-8BF6-F81219C7D5A2}"/>
    <dgm:cxn modelId="{3772F45C-B537-4D0B-814D-B22B9E863952}" type="presOf" srcId="{C108E935-B473-46EC-8127-72A4FB593088}" destId="{6F240807-DB9F-4B00-ABBB-867C6C0A294D}" srcOrd="0" destOrd="0" presId="urn:microsoft.com/office/officeart/2005/8/layout/orgChart1"/>
    <dgm:cxn modelId="{9341755E-AF96-45EE-AFD6-074EBD0E4812}" type="presOf" srcId="{32359033-D67E-4579-AEA7-AA311FACF8B5}" destId="{9706B1F0-4ADE-4467-8EAD-155C285E5A7F}" srcOrd="0" destOrd="0" presId="urn:microsoft.com/office/officeart/2005/8/layout/orgChart1"/>
    <dgm:cxn modelId="{F57F066A-E083-4A07-9815-DD7AC9DD0332}" type="presOf" srcId="{7E374947-8331-4AF1-A000-87028C9ACE93}" destId="{0BE78D67-8317-4913-91A0-E7974329DCE2}" srcOrd="1" destOrd="0" presId="urn:microsoft.com/office/officeart/2005/8/layout/orgChart1"/>
    <dgm:cxn modelId="{8225B05E-4194-490B-A58D-4CE51ECEDB9B}" type="presOf" srcId="{C108E935-B473-46EC-8127-72A4FB593088}" destId="{A4963EF5-C52F-484B-9C76-1DF1775A6775}" srcOrd="1" destOrd="0" presId="urn:microsoft.com/office/officeart/2005/8/layout/orgChart1"/>
    <dgm:cxn modelId="{DF37227B-40F5-4B9B-8356-16580E0ADEA3}" type="presOf" srcId="{9185163B-B6E6-4B52-9747-05B27C87FB3C}" destId="{0E63BC17-0A4A-4F03-8935-A16027D58222}" srcOrd="1" destOrd="0" presId="urn:microsoft.com/office/officeart/2005/8/layout/orgChart1"/>
    <dgm:cxn modelId="{26E1F2B8-0C7C-43E9-83A4-759E77C6F34F}" type="presOf" srcId="{8B2076B9-EB53-4A87-8089-5CD4F7CFE921}" destId="{A57600E6-2766-4F5C-9558-F2B2553ED7EE}" srcOrd="0" destOrd="0" presId="urn:microsoft.com/office/officeart/2005/8/layout/orgChart1"/>
    <dgm:cxn modelId="{28113E37-554A-4051-A501-D285570EF9D0}" type="presOf" srcId="{86C802DD-7090-4DD9-8A89-C0134173A0F8}" destId="{DCD94592-5E7E-4054-96D2-713632A844AD}" srcOrd="1" destOrd="0" presId="urn:microsoft.com/office/officeart/2005/8/layout/orgChart1"/>
    <dgm:cxn modelId="{A428EC60-310C-4B57-A159-3BF39471C091}" type="presOf" srcId="{7E374947-8331-4AF1-A000-87028C9ACE93}" destId="{D9D5D4E2-E3C7-4924-8710-60732294F29E}" srcOrd="0" destOrd="0" presId="urn:microsoft.com/office/officeart/2005/8/layout/orgChart1"/>
    <dgm:cxn modelId="{81E7EBE3-8C76-4D72-AB40-7B33DC622C41}" type="presOf" srcId="{3C22D009-7C54-4EE8-BF2E-001A61CD3DA0}" destId="{414C7E53-52D7-48EE-8BCD-15350F5E57C9}" srcOrd="0" destOrd="0" presId="urn:microsoft.com/office/officeart/2005/8/layout/orgChart1"/>
    <dgm:cxn modelId="{9BC8DE7A-1A22-4618-8154-F5BC93709764}" type="presOf" srcId="{56E97C1A-75D8-477B-BEEB-F8036198DA65}" destId="{F53F9506-2010-420D-B2B2-C2C67CE07392}" srcOrd="1" destOrd="0" presId="urn:microsoft.com/office/officeart/2005/8/layout/orgChart1"/>
    <dgm:cxn modelId="{B441F1F8-F08A-4FF1-B147-3B5F0FEBF734}" srcId="{DE057458-48ED-4D4C-B490-99E0BF8BFCB2}" destId="{9185163B-B6E6-4B52-9747-05B27C87FB3C}" srcOrd="0" destOrd="0" parTransId="{6EF2EFD4-ED8C-49FD-A85A-AC160945B33A}" sibTransId="{E5D9863F-4598-4098-807B-23F25BDAA165}"/>
    <dgm:cxn modelId="{6881C058-6F44-472D-97AB-2F4141675D31}" type="presOf" srcId="{B8F3A72C-1397-432D-957C-EF0356BCF04B}" destId="{125F681D-5868-4DB1-8E6C-FF4DB773D4BA}" srcOrd="0" destOrd="0" presId="urn:microsoft.com/office/officeart/2005/8/layout/orgChart1"/>
    <dgm:cxn modelId="{A3403F16-5960-4115-872F-32F505720C41}" srcId="{6902EE4B-A174-4CCC-8384-F791D6FAAD10}" destId="{807549AF-D79D-481C-90A9-85DF60F22195}" srcOrd="3" destOrd="0" parTransId="{C72DFDC4-6181-496A-A8FD-4356BFB8B57C}" sibTransId="{8771F33D-FFA6-430C-95CE-9647C5EEF1C3}"/>
    <dgm:cxn modelId="{6D82F0C4-5694-41BF-AF0E-0A7CA38AB9A8}" type="presOf" srcId="{84713444-1925-4D79-AF4E-057C957F5BC5}" destId="{60B3FB94-4152-436D-A7E0-2F374F1F2B81}" srcOrd="0" destOrd="0" presId="urn:microsoft.com/office/officeart/2005/8/layout/orgChart1"/>
    <dgm:cxn modelId="{3421BC06-F25F-4855-BE94-A4D30597E0E2}" type="presOf" srcId="{C20D7CD3-8CEE-4A89-95AB-60E3D8D238C1}" destId="{12FFE47C-3ED6-49E4-8C2D-DB2CDF7499C8}" srcOrd="1" destOrd="0" presId="urn:microsoft.com/office/officeart/2005/8/layout/orgChart1"/>
    <dgm:cxn modelId="{9FEAB37F-9634-4DA7-805B-9E75C80EBC42}" type="presOf" srcId="{6902EE4B-A174-4CCC-8384-F791D6FAAD10}" destId="{ACC76D10-04C8-407F-941B-B22FD6AF1FD4}" srcOrd="0" destOrd="0" presId="urn:microsoft.com/office/officeart/2005/8/layout/orgChart1"/>
    <dgm:cxn modelId="{8240178A-8D29-43D1-ABC2-73A15E40E1FF}" type="presOf" srcId="{23DA7D91-3DBB-4456-8219-535D2F5AA2AA}" destId="{41B8D0D3-D491-4319-8552-3DD9990631E0}" srcOrd="0" destOrd="0" presId="urn:microsoft.com/office/officeart/2005/8/layout/orgChart1"/>
    <dgm:cxn modelId="{F6FAD5A4-79A2-4618-BF9B-CEEEE77CBBD5}" type="presOf" srcId="{807549AF-D79D-481C-90A9-85DF60F22195}" destId="{62C14B48-4747-46B7-818F-5ED6BAB82974}" srcOrd="1" destOrd="0" presId="urn:microsoft.com/office/officeart/2005/8/layout/orgChart1"/>
    <dgm:cxn modelId="{81D0C96C-3BA1-45F5-B330-486EE184E065}" type="presOf" srcId="{807549AF-D79D-481C-90A9-85DF60F22195}" destId="{BC89D2FD-A1B2-4002-9A29-FC6A779E386B}" srcOrd="0" destOrd="0" presId="urn:microsoft.com/office/officeart/2005/8/layout/orgChart1"/>
    <dgm:cxn modelId="{BE1BCB8B-2DD4-4DA4-BBA6-F903E9CF41BA}" srcId="{86C802DD-7090-4DD9-8A89-C0134173A0F8}" destId="{56E97C1A-75D8-477B-BEEB-F8036198DA65}" srcOrd="1" destOrd="0" parTransId="{20CEEB37-FA32-48C5-B508-E3ADA83DEC39}" sibTransId="{7095E3DE-88D8-4EDB-9E26-C655FA2D54C7}"/>
    <dgm:cxn modelId="{8AB80F8A-4D69-42E5-B286-0E6EFA599A89}" type="presOf" srcId="{86AEF29F-5D61-48D5-BE79-606C4315F7B4}" destId="{A3BAD42B-FFAF-4C00-BBBF-849AD1D66E35}" srcOrd="0" destOrd="0" presId="urn:microsoft.com/office/officeart/2005/8/layout/orgChart1"/>
    <dgm:cxn modelId="{88D3391B-38FD-4DB2-ABCE-3EE6B8D553DB}" srcId="{9185163B-B6E6-4B52-9747-05B27C87FB3C}" destId="{C20D7CD3-8CEE-4A89-95AB-60E3D8D238C1}" srcOrd="2" destOrd="0" parTransId="{23DA7D91-3DBB-4456-8219-535D2F5AA2AA}" sibTransId="{14CB003F-F03F-488B-B846-432B27D72A40}"/>
    <dgm:cxn modelId="{AC18C5BC-F896-414C-ADDB-4DF33A8DB182}" type="presOf" srcId="{DE057458-48ED-4D4C-B490-99E0BF8BFCB2}" destId="{7123E2C5-8E33-4981-A85C-5976018DE0E0}" srcOrd="0" destOrd="0" presId="urn:microsoft.com/office/officeart/2005/8/layout/orgChart1"/>
    <dgm:cxn modelId="{399507FA-469E-4869-9A58-189C0FE65F93}" srcId="{6902EE4B-A174-4CCC-8384-F791D6FAAD10}" destId="{86AEF29F-5D61-48D5-BE79-606C4315F7B4}" srcOrd="1" destOrd="0" parTransId="{EAF75C1C-D9B7-406E-BA49-5A1BF16BFFA5}" sibTransId="{95AF05DA-1136-4A07-A1AB-D4F0138C36FD}"/>
    <dgm:cxn modelId="{833AA3E0-5AA4-49EA-A6AF-61FD494DEE5B}" type="presOf" srcId="{CBEF159A-D5AB-4B5B-8A59-C20C762514F4}" destId="{9BA160B3-C193-4051-903A-E3C8AA36F1A4}" srcOrd="0" destOrd="0" presId="urn:microsoft.com/office/officeart/2005/8/layout/orgChart1"/>
    <dgm:cxn modelId="{10FE6590-7963-46CC-B8F7-CD11B8CDBD51}" type="presOf" srcId="{3C22D009-7C54-4EE8-BF2E-001A61CD3DA0}" destId="{69EBB291-BB98-4CAC-A0D6-E5A6AF9D46F1}" srcOrd="1" destOrd="0" presId="urn:microsoft.com/office/officeart/2005/8/layout/orgChart1"/>
    <dgm:cxn modelId="{CEF20AB5-447B-4F17-9B58-5562FDFC2213}" type="presOf" srcId="{0AE13266-6AB6-4EC6-94FF-90FFBDE8633D}" destId="{E2691A7F-E4AA-4A5B-A255-26617F6F27FF}" srcOrd="0" destOrd="0" presId="urn:microsoft.com/office/officeart/2005/8/layout/orgChart1"/>
    <dgm:cxn modelId="{2D84607A-686B-4FF5-9871-D7EB7BB8DE35}" type="presOf" srcId="{56E97C1A-75D8-477B-BEEB-F8036198DA65}" destId="{F817F156-3D29-406C-AD63-A0B283FB5794}" srcOrd="0" destOrd="0" presId="urn:microsoft.com/office/officeart/2005/8/layout/orgChart1"/>
    <dgm:cxn modelId="{9995C649-E724-4864-A4E1-795773FE04BA}" type="presOf" srcId="{86AEF29F-5D61-48D5-BE79-606C4315F7B4}" destId="{9B73FFC3-8422-4C02-84D6-42596C6E4F9B}" srcOrd="1" destOrd="0" presId="urn:microsoft.com/office/officeart/2005/8/layout/orgChart1"/>
    <dgm:cxn modelId="{61BDCC64-853B-4896-90F0-DD9DE770C724}" type="presOf" srcId="{8B2076B9-EB53-4A87-8089-5CD4F7CFE921}" destId="{2BCAA6BA-AFE2-47D1-A69E-E498BA87EACC}" srcOrd="1" destOrd="0" presId="urn:microsoft.com/office/officeart/2005/8/layout/orgChart1"/>
    <dgm:cxn modelId="{4E5F056E-6C7E-4171-8234-126C3F6F12B9}" type="presOf" srcId="{26C48378-DC92-42EB-B224-0A74518AB4CB}" destId="{515FF2CA-BF65-4478-A9AC-03959935F605}" srcOrd="0" destOrd="0" presId="urn:microsoft.com/office/officeart/2005/8/layout/orgChart1"/>
    <dgm:cxn modelId="{DC5DA3D6-651E-4E93-B43D-545995A6F968}" srcId="{86C802DD-7090-4DD9-8A89-C0134173A0F8}" destId="{C108E935-B473-46EC-8127-72A4FB593088}" srcOrd="2" destOrd="0" parTransId="{0AE13266-6AB6-4EC6-94FF-90FFBDE8633D}" sibTransId="{FBECF84C-B0DB-4729-BDCB-1100A13E29C0}"/>
    <dgm:cxn modelId="{CCB999DA-C80D-4388-8A46-18D3BAF6C050}" srcId="{6902EE4B-A174-4CCC-8384-F791D6FAAD10}" destId="{3C22D009-7C54-4EE8-BF2E-001A61CD3DA0}" srcOrd="0" destOrd="0" parTransId="{26C48378-DC92-42EB-B224-0A74518AB4CB}" sibTransId="{D74ADD91-B906-4482-922D-48B298171625}"/>
    <dgm:cxn modelId="{CA5B1947-7A3E-4FEC-8CC3-6CDA2BFC6564}" type="presParOf" srcId="{7123E2C5-8E33-4981-A85C-5976018DE0E0}" destId="{082BBEE3-6419-409F-90A3-D294BB1D8E3A}" srcOrd="0" destOrd="0" presId="urn:microsoft.com/office/officeart/2005/8/layout/orgChart1"/>
    <dgm:cxn modelId="{943A58B1-E646-4EBA-8401-2202DC8B8EB7}" type="presParOf" srcId="{082BBEE3-6419-409F-90A3-D294BB1D8E3A}" destId="{A6890DC5-3165-4DAB-89C9-44B4B2316484}" srcOrd="0" destOrd="0" presId="urn:microsoft.com/office/officeart/2005/8/layout/orgChart1"/>
    <dgm:cxn modelId="{C6973FC1-7DC0-4182-9DBD-56CC5E57BAAD}" type="presParOf" srcId="{A6890DC5-3165-4DAB-89C9-44B4B2316484}" destId="{6FF1691F-98AA-4FDF-8E9A-593D0CC9FFC1}" srcOrd="0" destOrd="0" presId="urn:microsoft.com/office/officeart/2005/8/layout/orgChart1"/>
    <dgm:cxn modelId="{9EA031EE-92BE-4794-ABAA-98B78C44C542}" type="presParOf" srcId="{A6890DC5-3165-4DAB-89C9-44B4B2316484}" destId="{0E63BC17-0A4A-4F03-8935-A16027D58222}" srcOrd="1" destOrd="0" presId="urn:microsoft.com/office/officeart/2005/8/layout/orgChart1"/>
    <dgm:cxn modelId="{930A5773-EBDC-450B-AAC9-7757BAD0E9D4}" type="presParOf" srcId="{082BBEE3-6419-409F-90A3-D294BB1D8E3A}" destId="{41657E6A-98A0-40A2-9851-87AA42FE08A3}" srcOrd="1" destOrd="0" presId="urn:microsoft.com/office/officeart/2005/8/layout/orgChart1"/>
    <dgm:cxn modelId="{9A0BA581-E199-4B1D-9D39-9CF1CEA19A79}" type="presParOf" srcId="{41657E6A-98A0-40A2-9851-87AA42FE08A3}" destId="{60B3FB94-4152-436D-A7E0-2F374F1F2B81}" srcOrd="0" destOrd="0" presId="urn:microsoft.com/office/officeart/2005/8/layout/orgChart1"/>
    <dgm:cxn modelId="{643BE455-1E8D-48F8-82AC-156C8EA81FD8}" type="presParOf" srcId="{41657E6A-98A0-40A2-9851-87AA42FE08A3}" destId="{C1E53F98-D04D-490E-A130-5B48888D8C0B}" srcOrd="1" destOrd="0" presId="urn:microsoft.com/office/officeart/2005/8/layout/orgChart1"/>
    <dgm:cxn modelId="{F38BBCA7-6516-43B1-999E-9A7E6A8CD751}" type="presParOf" srcId="{C1E53F98-D04D-490E-A130-5B48888D8C0B}" destId="{5C1B1528-3F72-4B0B-9BCD-A2BC6FD09847}" srcOrd="0" destOrd="0" presId="urn:microsoft.com/office/officeart/2005/8/layout/orgChart1"/>
    <dgm:cxn modelId="{D51C87AC-ED67-4BCE-B8A0-3F5306C85C99}" type="presParOf" srcId="{5C1B1528-3F72-4B0B-9BCD-A2BC6FD09847}" destId="{ACC76D10-04C8-407F-941B-B22FD6AF1FD4}" srcOrd="0" destOrd="0" presId="urn:microsoft.com/office/officeart/2005/8/layout/orgChart1"/>
    <dgm:cxn modelId="{52C84579-1020-4F53-B799-794A6EAE17EB}" type="presParOf" srcId="{5C1B1528-3F72-4B0B-9BCD-A2BC6FD09847}" destId="{03527F51-54C7-4D54-8741-B7920219EDDC}" srcOrd="1" destOrd="0" presId="urn:microsoft.com/office/officeart/2005/8/layout/orgChart1"/>
    <dgm:cxn modelId="{2BD50B82-30AB-4C22-B1F4-FCB03CEFAAC2}" type="presParOf" srcId="{C1E53F98-D04D-490E-A130-5B48888D8C0B}" destId="{EA424D60-9FCC-4F1F-BC96-F5065D72251F}" srcOrd="1" destOrd="0" presId="urn:microsoft.com/office/officeart/2005/8/layout/orgChart1"/>
    <dgm:cxn modelId="{AE192A7C-A852-4CE1-A579-4354459D528D}" type="presParOf" srcId="{EA424D60-9FCC-4F1F-BC96-F5065D72251F}" destId="{515FF2CA-BF65-4478-A9AC-03959935F605}" srcOrd="0" destOrd="0" presId="urn:microsoft.com/office/officeart/2005/8/layout/orgChart1"/>
    <dgm:cxn modelId="{89AC0091-6F97-4CDE-9D01-FEC1014BB9A7}" type="presParOf" srcId="{EA424D60-9FCC-4F1F-BC96-F5065D72251F}" destId="{B75E3644-B746-4DFB-8F9D-F423492C4DDC}" srcOrd="1" destOrd="0" presId="urn:microsoft.com/office/officeart/2005/8/layout/orgChart1"/>
    <dgm:cxn modelId="{4F03B6AB-8AD6-4E0B-B895-2439D5AEF65C}" type="presParOf" srcId="{B75E3644-B746-4DFB-8F9D-F423492C4DDC}" destId="{9684022C-17E0-40FB-92E9-7014620886AB}" srcOrd="0" destOrd="0" presId="urn:microsoft.com/office/officeart/2005/8/layout/orgChart1"/>
    <dgm:cxn modelId="{FAA9913D-AE7E-47DB-842E-3F716C00AF85}" type="presParOf" srcId="{9684022C-17E0-40FB-92E9-7014620886AB}" destId="{414C7E53-52D7-48EE-8BCD-15350F5E57C9}" srcOrd="0" destOrd="0" presId="urn:microsoft.com/office/officeart/2005/8/layout/orgChart1"/>
    <dgm:cxn modelId="{A06876B6-1B3C-44B3-931D-BABF4560082D}" type="presParOf" srcId="{9684022C-17E0-40FB-92E9-7014620886AB}" destId="{69EBB291-BB98-4CAC-A0D6-E5A6AF9D46F1}" srcOrd="1" destOrd="0" presId="urn:microsoft.com/office/officeart/2005/8/layout/orgChart1"/>
    <dgm:cxn modelId="{9DF2FF52-B242-45FD-A35B-78D34B91ACAE}" type="presParOf" srcId="{B75E3644-B746-4DFB-8F9D-F423492C4DDC}" destId="{977A4B7E-2122-4FD3-BC20-4AC2BEB669DC}" srcOrd="1" destOrd="0" presId="urn:microsoft.com/office/officeart/2005/8/layout/orgChart1"/>
    <dgm:cxn modelId="{257F50B0-1FEE-46DB-9BEE-572F3683FD43}" type="presParOf" srcId="{B75E3644-B746-4DFB-8F9D-F423492C4DDC}" destId="{D2AFC04D-EE8E-4455-B8F8-FB27C2E4997F}" srcOrd="2" destOrd="0" presId="urn:microsoft.com/office/officeart/2005/8/layout/orgChart1"/>
    <dgm:cxn modelId="{2CCB1D1B-8191-4296-BF5C-734FDE288948}" type="presParOf" srcId="{EA424D60-9FCC-4F1F-BC96-F5065D72251F}" destId="{C60B3C59-B1C1-4141-BE75-6DA6772F5339}" srcOrd="2" destOrd="0" presId="urn:microsoft.com/office/officeart/2005/8/layout/orgChart1"/>
    <dgm:cxn modelId="{AFB02B55-22D9-410C-A473-87233D1662F4}" type="presParOf" srcId="{EA424D60-9FCC-4F1F-BC96-F5065D72251F}" destId="{F722FBDD-23DD-4901-96E7-B8F13F735498}" srcOrd="3" destOrd="0" presId="urn:microsoft.com/office/officeart/2005/8/layout/orgChart1"/>
    <dgm:cxn modelId="{79EBDB17-DEF5-4DCC-8CD7-DF0D4E5916EB}" type="presParOf" srcId="{F722FBDD-23DD-4901-96E7-B8F13F735498}" destId="{951A1AA4-A7F7-41B6-8B64-28A0E960404C}" srcOrd="0" destOrd="0" presId="urn:microsoft.com/office/officeart/2005/8/layout/orgChart1"/>
    <dgm:cxn modelId="{B569A05C-EA55-46A8-BF40-5D0B55144E01}" type="presParOf" srcId="{951A1AA4-A7F7-41B6-8B64-28A0E960404C}" destId="{A3BAD42B-FFAF-4C00-BBBF-849AD1D66E35}" srcOrd="0" destOrd="0" presId="urn:microsoft.com/office/officeart/2005/8/layout/orgChart1"/>
    <dgm:cxn modelId="{40F09B66-2478-434F-B31E-82F072F62805}" type="presParOf" srcId="{951A1AA4-A7F7-41B6-8B64-28A0E960404C}" destId="{9B73FFC3-8422-4C02-84D6-42596C6E4F9B}" srcOrd="1" destOrd="0" presId="urn:microsoft.com/office/officeart/2005/8/layout/orgChart1"/>
    <dgm:cxn modelId="{E7F65849-5069-490B-861D-078FE17D2111}" type="presParOf" srcId="{F722FBDD-23DD-4901-96E7-B8F13F735498}" destId="{D57B6E89-6AB8-4895-B6EA-F7803BCC4D00}" srcOrd="1" destOrd="0" presId="urn:microsoft.com/office/officeart/2005/8/layout/orgChart1"/>
    <dgm:cxn modelId="{5ED4F508-49D7-489A-9FB3-43C50889C0D9}" type="presParOf" srcId="{F722FBDD-23DD-4901-96E7-B8F13F735498}" destId="{B9FB71F3-639F-433E-AA05-2AE6D7E54761}" srcOrd="2" destOrd="0" presId="urn:microsoft.com/office/officeart/2005/8/layout/orgChart1"/>
    <dgm:cxn modelId="{F5A6759D-8DDB-4D54-980A-9F90B75EBDA0}" type="presParOf" srcId="{EA424D60-9FCC-4F1F-BC96-F5065D72251F}" destId="{125F681D-5868-4DB1-8E6C-FF4DB773D4BA}" srcOrd="4" destOrd="0" presId="urn:microsoft.com/office/officeart/2005/8/layout/orgChart1"/>
    <dgm:cxn modelId="{416684CA-0FC3-4C48-8474-64D534212C31}" type="presParOf" srcId="{EA424D60-9FCC-4F1F-BC96-F5065D72251F}" destId="{FD5B80E5-998C-438B-A432-9E6666F318DB}" srcOrd="5" destOrd="0" presId="urn:microsoft.com/office/officeart/2005/8/layout/orgChart1"/>
    <dgm:cxn modelId="{99FF598F-C836-4D7B-8DC4-744C9DA7FC1F}" type="presParOf" srcId="{FD5B80E5-998C-438B-A432-9E6666F318DB}" destId="{31E082C6-1692-42E7-964F-FB9393BA607C}" srcOrd="0" destOrd="0" presId="urn:microsoft.com/office/officeart/2005/8/layout/orgChart1"/>
    <dgm:cxn modelId="{37656E7E-EC5C-480F-8EB3-B700F38303EA}" type="presParOf" srcId="{31E082C6-1692-42E7-964F-FB9393BA607C}" destId="{D9D5D4E2-E3C7-4924-8710-60732294F29E}" srcOrd="0" destOrd="0" presId="urn:microsoft.com/office/officeart/2005/8/layout/orgChart1"/>
    <dgm:cxn modelId="{23C16C71-97AD-47BC-A0D3-A9FAC3AEA012}" type="presParOf" srcId="{31E082C6-1692-42E7-964F-FB9393BA607C}" destId="{0BE78D67-8317-4913-91A0-E7974329DCE2}" srcOrd="1" destOrd="0" presId="urn:microsoft.com/office/officeart/2005/8/layout/orgChart1"/>
    <dgm:cxn modelId="{DFCDCEE6-409F-4E97-BAA9-EC60ACB146E8}" type="presParOf" srcId="{FD5B80E5-998C-438B-A432-9E6666F318DB}" destId="{C4A32A01-8C99-45C0-A577-EAD3FC5B4C5F}" srcOrd="1" destOrd="0" presId="urn:microsoft.com/office/officeart/2005/8/layout/orgChart1"/>
    <dgm:cxn modelId="{1E964FB4-3570-4E6B-856B-E107ACF0DEEC}" type="presParOf" srcId="{FD5B80E5-998C-438B-A432-9E6666F318DB}" destId="{DA73B977-B750-4F92-B42A-03DA5CDE524E}" srcOrd="2" destOrd="0" presId="urn:microsoft.com/office/officeart/2005/8/layout/orgChart1"/>
    <dgm:cxn modelId="{F3617F42-BAFC-4D59-B828-6A12F7A34A64}" type="presParOf" srcId="{EA424D60-9FCC-4F1F-BC96-F5065D72251F}" destId="{0BBF1AF4-06B7-49AA-9795-D36B15D758FD}" srcOrd="6" destOrd="0" presId="urn:microsoft.com/office/officeart/2005/8/layout/orgChart1"/>
    <dgm:cxn modelId="{F4F5FEEA-3BA8-487C-8EED-3AAC11C7758A}" type="presParOf" srcId="{EA424D60-9FCC-4F1F-BC96-F5065D72251F}" destId="{9160F30D-E51B-49E7-A21E-8F50C9AE17BE}" srcOrd="7" destOrd="0" presId="urn:microsoft.com/office/officeart/2005/8/layout/orgChart1"/>
    <dgm:cxn modelId="{A8398E13-9C2A-4549-9048-4A018F0D6D31}" type="presParOf" srcId="{9160F30D-E51B-49E7-A21E-8F50C9AE17BE}" destId="{F0625AAA-1CEF-4A26-A1D2-F622EA2249F0}" srcOrd="0" destOrd="0" presId="urn:microsoft.com/office/officeart/2005/8/layout/orgChart1"/>
    <dgm:cxn modelId="{663C4C4D-AC5B-4706-8CB7-911D8B4900A5}" type="presParOf" srcId="{F0625AAA-1CEF-4A26-A1D2-F622EA2249F0}" destId="{BC89D2FD-A1B2-4002-9A29-FC6A779E386B}" srcOrd="0" destOrd="0" presId="urn:microsoft.com/office/officeart/2005/8/layout/orgChart1"/>
    <dgm:cxn modelId="{51CA800D-93E8-43C4-B9C6-281D19D84E51}" type="presParOf" srcId="{F0625AAA-1CEF-4A26-A1D2-F622EA2249F0}" destId="{62C14B48-4747-46B7-818F-5ED6BAB82974}" srcOrd="1" destOrd="0" presId="urn:microsoft.com/office/officeart/2005/8/layout/orgChart1"/>
    <dgm:cxn modelId="{56001B0F-7340-4185-B093-DE85B3CD7721}" type="presParOf" srcId="{9160F30D-E51B-49E7-A21E-8F50C9AE17BE}" destId="{2317B400-7CCB-40E4-9E53-634B53595C8A}" srcOrd="1" destOrd="0" presId="urn:microsoft.com/office/officeart/2005/8/layout/orgChart1"/>
    <dgm:cxn modelId="{4147EE60-51C6-40CB-AD8A-000B5D1E20F6}" type="presParOf" srcId="{9160F30D-E51B-49E7-A21E-8F50C9AE17BE}" destId="{7916656E-80AA-403F-8878-879CA32F6EB8}" srcOrd="2" destOrd="0" presId="urn:microsoft.com/office/officeart/2005/8/layout/orgChart1"/>
    <dgm:cxn modelId="{ED7816C2-46D7-449A-A4C6-904F186FB292}" type="presParOf" srcId="{C1E53F98-D04D-490E-A130-5B48888D8C0B}" destId="{A751C79E-EC01-49BB-99CF-2605D2A3CA51}" srcOrd="2" destOrd="0" presId="urn:microsoft.com/office/officeart/2005/8/layout/orgChart1"/>
    <dgm:cxn modelId="{0655D851-7339-46E3-A467-56194B5B30C1}" type="presParOf" srcId="{41657E6A-98A0-40A2-9851-87AA42FE08A3}" destId="{9BA160B3-C193-4051-903A-E3C8AA36F1A4}" srcOrd="2" destOrd="0" presId="urn:microsoft.com/office/officeart/2005/8/layout/orgChart1"/>
    <dgm:cxn modelId="{66414A7F-8C7F-494C-8684-80BE623BC6A4}" type="presParOf" srcId="{41657E6A-98A0-40A2-9851-87AA42FE08A3}" destId="{9365A715-5095-4174-A3EA-6C02D3543B18}" srcOrd="3" destOrd="0" presId="urn:microsoft.com/office/officeart/2005/8/layout/orgChart1"/>
    <dgm:cxn modelId="{8041055A-2DB2-476B-BA5A-A415F749E971}" type="presParOf" srcId="{9365A715-5095-4174-A3EA-6C02D3543B18}" destId="{C9A3048C-27AD-4859-B7E8-1B37887B857A}" srcOrd="0" destOrd="0" presId="urn:microsoft.com/office/officeart/2005/8/layout/orgChart1"/>
    <dgm:cxn modelId="{4114ED52-BB83-46C2-A18C-D760B0D3A725}" type="presParOf" srcId="{C9A3048C-27AD-4859-B7E8-1B37887B857A}" destId="{7C95E0F4-ACFB-4624-A851-3048A9C3EC26}" srcOrd="0" destOrd="0" presId="urn:microsoft.com/office/officeart/2005/8/layout/orgChart1"/>
    <dgm:cxn modelId="{1AAC18ED-2E90-47C9-B440-29E520E39042}" type="presParOf" srcId="{C9A3048C-27AD-4859-B7E8-1B37887B857A}" destId="{DCD94592-5E7E-4054-96D2-713632A844AD}" srcOrd="1" destOrd="0" presId="urn:microsoft.com/office/officeart/2005/8/layout/orgChart1"/>
    <dgm:cxn modelId="{9AB8B342-17C3-43DB-A938-177C3A63B962}" type="presParOf" srcId="{9365A715-5095-4174-A3EA-6C02D3543B18}" destId="{3504796F-B952-460D-A926-E690EA5FB75D}" srcOrd="1" destOrd="0" presId="urn:microsoft.com/office/officeart/2005/8/layout/orgChart1"/>
    <dgm:cxn modelId="{15069075-22E1-462C-AE1B-D22E6DA313EE}" type="presParOf" srcId="{3504796F-B952-460D-A926-E690EA5FB75D}" destId="{9706B1F0-4ADE-4467-8EAD-155C285E5A7F}" srcOrd="0" destOrd="0" presId="urn:microsoft.com/office/officeart/2005/8/layout/orgChart1"/>
    <dgm:cxn modelId="{6B9C90E9-4528-40B4-9350-929854966B8D}" type="presParOf" srcId="{3504796F-B952-460D-A926-E690EA5FB75D}" destId="{715FB5C6-70FB-4C14-BF14-7C715A49E41E}" srcOrd="1" destOrd="0" presId="urn:microsoft.com/office/officeart/2005/8/layout/orgChart1"/>
    <dgm:cxn modelId="{76160F5E-0AF6-42FB-A225-EA859239255A}" type="presParOf" srcId="{715FB5C6-70FB-4C14-BF14-7C715A49E41E}" destId="{4976977D-74E9-4F38-9457-9F6BC3458C24}" srcOrd="0" destOrd="0" presId="urn:microsoft.com/office/officeart/2005/8/layout/orgChart1"/>
    <dgm:cxn modelId="{FAD838A2-30FF-4DB6-A85E-B5EEA868355E}" type="presParOf" srcId="{4976977D-74E9-4F38-9457-9F6BC3458C24}" destId="{A57600E6-2766-4F5C-9558-F2B2553ED7EE}" srcOrd="0" destOrd="0" presId="urn:microsoft.com/office/officeart/2005/8/layout/orgChart1"/>
    <dgm:cxn modelId="{36996898-DAF1-451F-8847-751E93D894C3}" type="presParOf" srcId="{4976977D-74E9-4F38-9457-9F6BC3458C24}" destId="{2BCAA6BA-AFE2-47D1-A69E-E498BA87EACC}" srcOrd="1" destOrd="0" presId="urn:microsoft.com/office/officeart/2005/8/layout/orgChart1"/>
    <dgm:cxn modelId="{61E90F15-E79D-4AE5-9350-3D0FFE1688BB}" type="presParOf" srcId="{715FB5C6-70FB-4C14-BF14-7C715A49E41E}" destId="{E4DB39C6-6E64-4FE6-ACDB-6E36675623FF}" srcOrd="1" destOrd="0" presId="urn:microsoft.com/office/officeart/2005/8/layout/orgChart1"/>
    <dgm:cxn modelId="{F0031F47-888B-4BBD-B692-23DF29C2F8B2}" type="presParOf" srcId="{715FB5C6-70FB-4C14-BF14-7C715A49E41E}" destId="{3171AF9D-C3DD-434C-94D7-FE3360A774D7}" srcOrd="2" destOrd="0" presId="urn:microsoft.com/office/officeart/2005/8/layout/orgChart1"/>
    <dgm:cxn modelId="{85817492-7CFA-427E-BCED-78F13F9EA95C}" type="presParOf" srcId="{3504796F-B952-460D-A926-E690EA5FB75D}" destId="{56731716-EA67-40D6-A490-9515F162BC6F}" srcOrd="2" destOrd="0" presId="urn:microsoft.com/office/officeart/2005/8/layout/orgChart1"/>
    <dgm:cxn modelId="{C12013A0-F3F4-4F6F-AD31-1FE0E5D4303D}" type="presParOf" srcId="{3504796F-B952-460D-A926-E690EA5FB75D}" destId="{7BE6FF77-E86E-4402-9193-5F37FE9D7328}" srcOrd="3" destOrd="0" presId="urn:microsoft.com/office/officeart/2005/8/layout/orgChart1"/>
    <dgm:cxn modelId="{8439D0E2-C4AB-4308-8764-AEEA861BDEBB}" type="presParOf" srcId="{7BE6FF77-E86E-4402-9193-5F37FE9D7328}" destId="{469299E5-64AB-4A7C-8BF1-01BB33817119}" srcOrd="0" destOrd="0" presId="urn:microsoft.com/office/officeart/2005/8/layout/orgChart1"/>
    <dgm:cxn modelId="{88B21C96-67DB-49AF-8E82-544DF2070294}" type="presParOf" srcId="{469299E5-64AB-4A7C-8BF1-01BB33817119}" destId="{F817F156-3D29-406C-AD63-A0B283FB5794}" srcOrd="0" destOrd="0" presId="urn:microsoft.com/office/officeart/2005/8/layout/orgChart1"/>
    <dgm:cxn modelId="{332669C5-A7E0-46C3-BCCD-7F6B63868A73}" type="presParOf" srcId="{469299E5-64AB-4A7C-8BF1-01BB33817119}" destId="{F53F9506-2010-420D-B2B2-C2C67CE07392}" srcOrd="1" destOrd="0" presId="urn:microsoft.com/office/officeart/2005/8/layout/orgChart1"/>
    <dgm:cxn modelId="{12BDD80D-1EF1-48A9-B239-AB36CC4202B3}" type="presParOf" srcId="{7BE6FF77-E86E-4402-9193-5F37FE9D7328}" destId="{B511AC59-F15B-4F57-B75C-BAA1557D7D21}" srcOrd="1" destOrd="0" presId="urn:microsoft.com/office/officeart/2005/8/layout/orgChart1"/>
    <dgm:cxn modelId="{2BC954E0-B4E5-4713-AAB4-3723625A3AFA}" type="presParOf" srcId="{7BE6FF77-E86E-4402-9193-5F37FE9D7328}" destId="{3ABFC29B-8F68-42A1-BBB6-9F675B27F9C2}" srcOrd="2" destOrd="0" presId="urn:microsoft.com/office/officeart/2005/8/layout/orgChart1"/>
    <dgm:cxn modelId="{B8230060-5120-4527-9342-6964B7C20556}" type="presParOf" srcId="{3504796F-B952-460D-A926-E690EA5FB75D}" destId="{E2691A7F-E4AA-4A5B-A255-26617F6F27FF}" srcOrd="4" destOrd="0" presId="urn:microsoft.com/office/officeart/2005/8/layout/orgChart1"/>
    <dgm:cxn modelId="{06C59EEE-F4DB-4CE5-A1E6-17F2C4D00131}" type="presParOf" srcId="{3504796F-B952-460D-A926-E690EA5FB75D}" destId="{3D40FBFC-733E-4C7D-B1ED-D35BD4E11A5F}" srcOrd="5" destOrd="0" presId="urn:microsoft.com/office/officeart/2005/8/layout/orgChart1"/>
    <dgm:cxn modelId="{8CA907F0-9F51-4E5E-8F25-D8E141EB8FDD}" type="presParOf" srcId="{3D40FBFC-733E-4C7D-B1ED-D35BD4E11A5F}" destId="{2D6C7DBE-594A-4E7B-B51A-B049188A245E}" srcOrd="0" destOrd="0" presId="urn:microsoft.com/office/officeart/2005/8/layout/orgChart1"/>
    <dgm:cxn modelId="{CDEC7745-6429-49A3-8346-60C2B0250E31}" type="presParOf" srcId="{2D6C7DBE-594A-4E7B-B51A-B049188A245E}" destId="{6F240807-DB9F-4B00-ABBB-867C6C0A294D}" srcOrd="0" destOrd="0" presId="urn:microsoft.com/office/officeart/2005/8/layout/orgChart1"/>
    <dgm:cxn modelId="{66635C85-A7F4-4605-9154-BD296E71F769}" type="presParOf" srcId="{2D6C7DBE-594A-4E7B-B51A-B049188A245E}" destId="{A4963EF5-C52F-484B-9C76-1DF1775A6775}" srcOrd="1" destOrd="0" presId="urn:microsoft.com/office/officeart/2005/8/layout/orgChart1"/>
    <dgm:cxn modelId="{404A0BEF-8399-4A17-85FE-4C079E684B9B}" type="presParOf" srcId="{3D40FBFC-733E-4C7D-B1ED-D35BD4E11A5F}" destId="{2B393076-AB75-4A46-AA78-87833758748F}" srcOrd="1" destOrd="0" presId="urn:microsoft.com/office/officeart/2005/8/layout/orgChart1"/>
    <dgm:cxn modelId="{D2F2DD4B-8F41-40E3-B681-A31944A9161B}" type="presParOf" srcId="{3D40FBFC-733E-4C7D-B1ED-D35BD4E11A5F}" destId="{FB768396-C09C-4F8A-9D70-DA58E7C61682}" srcOrd="2" destOrd="0" presId="urn:microsoft.com/office/officeart/2005/8/layout/orgChart1"/>
    <dgm:cxn modelId="{6DE0F051-1A97-4C66-8512-8A4CF5CBBFD7}" type="presParOf" srcId="{9365A715-5095-4174-A3EA-6C02D3543B18}" destId="{D195AD43-8A87-4D55-A063-17FAE651B9A0}" srcOrd="2" destOrd="0" presId="urn:microsoft.com/office/officeart/2005/8/layout/orgChart1"/>
    <dgm:cxn modelId="{5554A864-8912-470F-82AE-3092EAB027A0}" type="presParOf" srcId="{41657E6A-98A0-40A2-9851-87AA42FE08A3}" destId="{41B8D0D3-D491-4319-8552-3DD9990631E0}" srcOrd="4" destOrd="0" presId="urn:microsoft.com/office/officeart/2005/8/layout/orgChart1"/>
    <dgm:cxn modelId="{2F635087-DDF5-447B-8029-C43771AE454E}" type="presParOf" srcId="{41657E6A-98A0-40A2-9851-87AA42FE08A3}" destId="{6FC4BCAB-278F-4A42-9E62-5AF29B96DB4A}" srcOrd="5" destOrd="0" presId="urn:microsoft.com/office/officeart/2005/8/layout/orgChart1"/>
    <dgm:cxn modelId="{5BA9796E-3B72-4965-BB08-86BEB7AE5AAF}" type="presParOf" srcId="{6FC4BCAB-278F-4A42-9E62-5AF29B96DB4A}" destId="{051518C4-88D0-41CC-A82C-B1DE66A1FC45}" srcOrd="0" destOrd="0" presId="urn:microsoft.com/office/officeart/2005/8/layout/orgChart1"/>
    <dgm:cxn modelId="{DBA53EC5-15C0-4A52-9F9D-578C4ABD8919}" type="presParOf" srcId="{051518C4-88D0-41CC-A82C-B1DE66A1FC45}" destId="{B2C3092C-4019-411F-ADF4-45BB8B2C78F0}" srcOrd="0" destOrd="0" presId="urn:microsoft.com/office/officeart/2005/8/layout/orgChart1"/>
    <dgm:cxn modelId="{9113166A-DD9A-4497-82DE-023D7D346766}" type="presParOf" srcId="{051518C4-88D0-41CC-A82C-B1DE66A1FC45}" destId="{12FFE47C-3ED6-49E4-8C2D-DB2CDF7499C8}" srcOrd="1" destOrd="0" presId="urn:microsoft.com/office/officeart/2005/8/layout/orgChart1"/>
    <dgm:cxn modelId="{0C80E477-ED2C-4827-9349-E3F2671CCFEF}" type="presParOf" srcId="{6FC4BCAB-278F-4A42-9E62-5AF29B96DB4A}" destId="{E7895AC8-B2B9-412F-A09D-8429835C5089}" srcOrd="1" destOrd="0" presId="urn:microsoft.com/office/officeart/2005/8/layout/orgChart1"/>
    <dgm:cxn modelId="{116E015A-341F-4CDD-83AC-098DC33E9602}" type="presParOf" srcId="{6FC4BCAB-278F-4A42-9E62-5AF29B96DB4A}" destId="{8BFB7FF1-2D69-4741-BC06-E37AC74BA2BE}" srcOrd="2" destOrd="0" presId="urn:microsoft.com/office/officeart/2005/8/layout/orgChart1"/>
    <dgm:cxn modelId="{DB59DF24-1174-4A9A-AB09-C3E980A6168C}" type="presParOf" srcId="{082BBEE3-6419-409F-90A3-D294BB1D8E3A}" destId="{BAE6F3B9-9938-44AD-82AC-0B9B107E7D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7CB0E8-919F-437A-99C7-2AED3DFC185E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06245860-0F7F-47D6-9D18-B60ADB979195}">
      <dgm:prSet/>
      <dgm:spPr/>
      <dgm:t>
        <a:bodyPr/>
        <a:lstStyle/>
        <a:p>
          <a:pPr rtl="0"/>
          <a:r>
            <a:rPr lang="es-EC" smtClean="0"/>
            <a:t>CONCLUSIONES Y RECOMENDACIONES </a:t>
          </a:r>
          <a:endParaRPr lang="es-EC"/>
        </a:p>
      </dgm:t>
    </dgm:pt>
    <dgm:pt modelId="{8153E978-01EA-489E-8431-49FD2A46C32E}" type="parTrans" cxnId="{6BD5C073-3C4C-473D-BBE7-C85B4C9E9DE2}">
      <dgm:prSet/>
      <dgm:spPr/>
      <dgm:t>
        <a:bodyPr/>
        <a:lstStyle/>
        <a:p>
          <a:endParaRPr lang="es-EC"/>
        </a:p>
      </dgm:t>
    </dgm:pt>
    <dgm:pt modelId="{426ED4E2-5DFD-4541-B680-5FD18D07472A}" type="sibTrans" cxnId="{6BD5C073-3C4C-473D-BBE7-C85B4C9E9DE2}">
      <dgm:prSet/>
      <dgm:spPr/>
      <dgm:t>
        <a:bodyPr/>
        <a:lstStyle/>
        <a:p>
          <a:endParaRPr lang="es-EC"/>
        </a:p>
      </dgm:t>
    </dgm:pt>
    <dgm:pt modelId="{1375C22E-617C-43C7-AF78-E06D3FAA9E05}" type="pres">
      <dgm:prSet presAssocID="{357CB0E8-919F-437A-99C7-2AED3DFC18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5C5B23-012F-413C-BFF9-E7B947454CF5}" type="pres">
      <dgm:prSet presAssocID="{357CB0E8-919F-437A-99C7-2AED3DFC185E}" presName="arrow" presStyleLbl="bgShp" presStyleIdx="0" presStyleCnt="1"/>
      <dgm:spPr/>
      <dgm:t>
        <a:bodyPr/>
        <a:lstStyle/>
        <a:p>
          <a:endParaRPr lang="es-EC"/>
        </a:p>
      </dgm:t>
    </dgm:pt>
    <dgm:pt modelId="{036AB2B7-16A6-4AEE-B955-76FBD8528E83}" type="pres">
      <dgm:prSet presAssocID="{357CB0E8-919F-437A-99C7-2AED3DFC185E}" presName="points" presStyleCnt="0"/>
      <dgm:spPr/>
      <dgm:t>
        <a:bodyPr/>
        <a:lstStyle/>
        <a:p>
          <a:endParaRPr lang="es-EC"/>
        </a:p>
      </dgm:t>
    </dgm:pt>
    <dgm:pt modelId="{EF85603D-7A2A-4F8C-A818-8E7D116F1A75}" type="pres">
      <dgm:prSet presAssocID="{06245860-0F7F-47D6-9D18-B60ADB979195}" presName="compositeA" presStyleCnt="0"/>
      <dgm:spPr/>
      <dgm:t>
        <a:bodyPr/>
        <a:lstStyle/>
        <a:p>
          <a:endParaRPr lang="es-EC"/>
        </a:p>
      </dgm:t>
    </dgm:pt>
    <dgm:pt modelId="{520B7328-1853-4DEB-9BCF-B29819F8900F}" type="pres">
      <dgm:prSet presAssocID="{06245860-0F7F-47D6-9D18-B60ADB979195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15990D-C661-4C90-9C41-2751B79E6230}" type="pres">
      <dgm:prSet presAssocID="{06245860-0F7F-47D6-9D18-B60ADB979195}" presName="circleA" presStyleLbl="node1" presStyleIdx="0" presStyleCnt="1"/>
      <dgm:spPr/>
      <dgm:t>
        <a:bodyPr/>
        <a:lstStyle/>
        <a:p>
          <a:endParaRPr lang="es-EC"/>
        </a:p>
      </dgm:t>
    </dgm:pt>
    <dgm:pt modelId="{90F48B6B-1B61-47BC-9381-9ABA2C320328}" type="pres">
      <dgm:prSet presAssocID="{06245860-0F7F-47D6-9D18-B60ADB979195}" presName="spaceA" presStyleCnt="0"/>
      <dgm:spPr/>
      <dgm:t>
        <a:bodyPr/>
        <a:lstStyle/>
        <a:p>
          <a:endParaRPr lang="es-EC"/>
        </a:p>
      </dgm:t>
    </dgm:pt>
  </dgm:ptLst>
  <dgm:cxnLst>
    <dgm:cxn modelId="{6BD5C073-3C4C-473D-BBE7-C85B4C9E9DE2}" srcId="{357CB0E8-919F-437A-99C7-2AED3DFC185E}" destId="{06245860-0F7F-47D6-9D18-B60ADB979195}" srcOrd="0" destOrd="0" parTransId="{8153E978-01EA-489E-8431-49FD2A46C32E}" sibTransId="{426ED4E2-5DFD-4541-B680-5FD18D07472A}"/>
    <dgm:cxn modelId="{7A64A015-9E04-4FF5-B1A3-9D0A86C60C70}" type="presOf" srcId="{06245860-0F7F-47D6-9D18-B60ADB979195}" destId="{520B7328-1853-4DEB-9BCF-B29819F8900F}" srcOrd="0" destOrd="0" presId="urn:microsoft.com/office/officeart/2005/8/layout/hProcess11"/>
    <dgm:cxn modelId="{C5538E83-AF7C-4CD3-B687-3D39D2628FA9}" type="presOf" srcId="{357CB0E8-919F-437A-99C7-2AED3DFC185E}" destId="{1375C22E-617C-43C7-AF78-E06D3FAA9E05}" srcOrd="0" destOrd="0" presId="urn:microsoft.com/office/officeart/2005/8/layout/hProcess11"/>
    <dgm:cxn modelId="{D2352025-8C9B-4C9E-8AF9-5A813E2E905C}" type="presParOf" srcId="{1375C22E-617C-43C7-AF78-E06D3FAA9E05}" destId="{585C5B23-012F-413C-BFF9-E7B947454CF5}" srcOrd="0" destOrd="0" presId="urn:microsoft.com/office/officeart/2005/8/layout/hProcess11"/>
    <dgm:cxn modelId="{58A4B002-12A8-44B1-96B0-BA21F354F45A}" type="presParOf" srcId="{1375C22E-617C-43C7-AF78-E06D3FAA9E05}" destId="{036AB2B7-16A6-4AEE-B955-76FBD8528E83}" srcOrd="1" destOrd="0" presId="urn:microsoft.com/office/officeart/2005/8/layout/hProcess11"/>
    <dgm:cxn modelId="{34F41BC2-913A-4D9E-8C64-5EC8352E81B4}" type="presParOf" srcId="{036AB2B7-16A6-4AEE-B955-76FBD8528E83}" destId="{EF85603D-7A2A-4F8C-A818-8E7D116F1A75}" srcOrd="0" destOrd="0" presId="urn:microsoft.com/office/officeart/2005/8/layout/hProcess11"/>
    <dgm:cxn modelId="{5A930B0D-C3A9-4BC0-BD73-80AE8E1BAE7D}" type="presParOf" srcId="{EF85603D-7A2A-4F8C-A818-8E7D116F1A75}" destId="{520B7328-1853-4DEB-9BCF-B29819F8900F}" srcOrd="0" destOrd="0" presId="urn:microsoft.com/office/officeart/2005/8/layout/hProcess11"/>
    <dgm:cxn modelId="{0848F938-B55C-4195-8C85-A7405468EB40}" type="presParOf" srcId="{EF85603D-7A2A-4F8C-A818-8E7D116F1A75}" destId="{5115990D-C661-4C90-9C41-2751B79E6230}" srcOrd="1" destOrd="0" presId="urn:microsoft.com/office/officeart/2005/8/layout/hProcess11"/>
    <dgm:cxn modelId="{018F8248-2B93-4289-8762-FD6058DCE8CD}" type="presParOf" srcId="{EF85603D-7A2A-4F8C-A818-8E7D116F1A75}" destId="{90F48B6B-1B61-47BC-9381-9ABA2C32032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5B1A4C-935A-4FCE-A8E2-D845E56B06C8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00CC0B-386F-432D-9D77-0DCB750CAFD6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4" cy="4608512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solidFill>
                  <a:schemeClr val="tx1"/>
                </a:solidFill>
              </a:rPr>
              <a:t>UNIVERSIDAD DE LAS FUERZAS ARMADAS </a:t>
            </a:r>
          </a:p>
          <a:p>
            <a:endParaRPr lang="es-EC" sz="2000" b="1" dirty="0" smtClean="0">
              <a:solidFill>
                <a:schemeClr val="tx1"/>
              </a:solidFill>
            </a:endParaRPr>
          </a:p>
          <a:p>
            <a:r>
              <a:rPr lang="es-EC" sz="2000" b="1" dirty="0" smtClean="0">
                <a:solidFill>
                  <a:schemeClr val="tx1"/>
                </a:solidFill>
              </a:rPr>
              <a:t>CARRERA DE CONTABILIDAD Y AUDITORÍA </a:t>
            </a:r>
          </a:p>
          <a:p>
            <a:endParaRPr lang="es-EC" sz="2000" b="1" dirty="0" smtClean="0">
              <a:solidFill>
                <a:schemeClr val="tx1"/>
              </a:solidFill>
            </a:endParaRPr>
          </a:p>
          <a:p>
            <a:r>
              <a:rPr lang="es-EC" sz="2000" b="1" dirty="0" smtClean="0">
                <a:solidFill>
                  <a:schemeClr val="tx1"/>
                </a:solidFill>
              </a:rPr>
              <a:t>TRABAJO DE INVESTIGACIÓN PREVIO A LA OBTENCIÓN DEL TITULO DE CONTADOR PUBLICO AUDITOR </a:t>
            </a:r>
          </a:p>
          <a:p>
            <a:endParaRPr lang="es-EC" sz="2000" b="1" dirty="0" smtClean="0">
              <a:solidFill>
                <a:schemeClr val="tx1"/>
              </a:solidFill>
            </a:endParaRPr>
          </a:p>
          <a:p>
            <a:r>
              <a:rPr lang="es-EC" sz="2000" b="1" dirty="0" smtClean="0">
                <a:solidFill>
                  <a:schemeClr val="tx1"/>
                </a:solidFill>
              </a:rPr>
              <a:t>TEMA: PROPUESTA DE UN MODELO DE GESTIÓN PARA LA ADMINISTRACIÓN DE PROPIEDAD PLANTA Y EQUIPO EN LAS UNIDADES MEDICAS DE SALUD TIPO II</a:t>
            </a:r>
          </a:p>
          <a:p>
            <a:endParaRPr lang="es-EC" sz="2000" b="1" dirty="0" smtClean="0">
              <a:solidFill>
                <a:schemeClr val="tx1"/>
              </a:solidFill>
            </a:endParaRPr>
          </a:p>
          <a:p>
            <a:r>
              <a:rPr lang="es-EC" sz="2000" b="1" dirty="0" smtClean="0">
                <a:solidFill>
                  <a:schemeClr val="tx1"/>
                </a:solidFill>
              </a:rPr>
              <a:t>AUTOR: VÍCTOR MARQUINEZ MOROCHO.</a:t>
            </a:r>
          </a:p>
          <a:p>
            <a:endParaRPr lang="es-EC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2565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NORMA INTERNACIONAL DE CONTABILIDAD No 16</a:t>
            </a:r>
            <a:endParaRPr lang="es-EC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92696"/>
            <a:ext cx="4392488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PROPIEDAD, PLANTA Y EQUIPO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951820" y="1205136"/>
            <a:ext cx="273630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Permite Generar ingresos durante muchos períodos.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91880" y="1850320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Facilitan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11760" y="2498392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Producción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59308" y="2498392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Venta de Bienes y Servicios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51520" y="1205136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1878467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Prescribir 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51520" y="2534771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Tratamiento Contable. 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51520" y="3284984"/>
            <a:ext cx="165618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Usuario de los Estados Financieros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1520" y="4221088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Conocer las Inversiones.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51520" y="4941168"/>
            <a:ext cx="1656184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Así como los cambios Producidos.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495921" y="2498392"/>
            <a:ext cx="1800200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RECONOCIMIENTO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321447" y="3356992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Controlado por la Empresa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567929" y="4099954"/>
            <a:ext cx="1656184" cy="7692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Espere Obtener Beneficios Futuros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637528" y="3212976"/>
            <a:ext cx="1296144" cy="756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Costo sea medido con Fiabilidad.</a:t>
            </a:r>
          </a:p>
        </p:txBody>
      </p:sp>
      <p:sp>
        <p:nvSpPr>
          <p:cNvPr id="21" name="20 Cerrar llave"/>
          <p:cNvSpPr/>
          <p:nvPr/>
        </p:nvSpPr>
        <p:spPr>
          <a:xfrm rot="5400000">
            <a:off x="6889033" y="3229566"/>
            <a:ext cx="477053" cy="36122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6228184" y="5301208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Propiedad, Planta y Equipo.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665263" y="6010266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Sea Tangible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620269" y="6010266"/>
            <a:ext cx="1656184" cy="495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Dure más de un Período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404936" y="6019870"/>
            <a:ext cx="1656184" cy="7214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Utilizado en la Producción de Bienes y Servicios</a:t>
            </a:r>
          </a:p>
        </p:txBody>
      </p:sp>
      <p:cxnSp>
        <p:nvCxnSpPr>
          <p:cNvPr id="27" name="26 Conector angular"/>
          <p:cNvCxnSpPr>
            <a:stCxn id="5" idx="1"/>
            <a:endCxn id="10" idx="0"/>
          </p:cNvCxnSpPr>
          <p:nvPr/>
        </p:nvCxnSpPr>
        <p:spPr>
          <a:xfrm rot="10800000" flipV="1">
            <a:off x="1079612" y="872716"/>
            <a:ext cx="1044116" cy="33242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0" idx="2"/>
            <a:endCxn id="11" idx="0"/>
          </p:cNvCxnSpPr>
          <p:nvPr/>
        </p:nvCxnSpPr>
        <p:spPr>
          <a:xfrm>
            <a:off x="1079612" y="1700808"/>
            <a:ext cx="0" cy="17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stCxn id="11" idx="2"/>
            <a:endCxn id="12" idx="0"/>
          </p:cNvCxnSpPr>
          <p:nvPr/>
        </p:nvCxnSpPr>
        <p:spPr>
          <a:xfrm>
            <a:off x="1079612" y="2374139"/>
            <a:ext cx="0" cy="160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stCxn id="12" idx="2"/>
            <a:endCxn id="13" idx="0"/>
          </p:cNvCxnSpPr>
          <p:nvPr/>
        </p:nvCxnSpPr>
        <p:spPr>
          <a:xfrm>
            <a:off x="1079612" y="3030443"/>
            <a:ext cx="0" cy="254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13" idx="2"/>
            <a:endCxn id="14" idx="0"/>
          </p:cNvCxnSpPr>
          <p:nvPr/>
        </p:nvCxnSpPr>
        <p:spPr>
          <a:xfrm>
            <a:off x="1079612" y="4005064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14" idx="2"/>
            <a:endCxn id="15" idx="0"/>
          </p:cNvCxnSpPr>
          <p:nvPr/>
        </p:nvCxnSpPr>
        <p:spPr>
          <a:xfrm>
            <a:off x="1079612" y="4716760"/>
            <a:ext cx="0" cy="224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5" idx="2"/>
            <a:endCxn id="6" idx="0"/>
          </p:cNvCxnSpPr>
          <p:nvPr/>
        </p:nvCxnSpPr>
        <p:spPr>
          <a:xfrm>
            <a:off x="4319972" y="1052736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6" idx="2"/>
            <a:endCxn id="7" idx="0"/>
          </p:cNvCxnSpPr>
          <p:nvPr/>
        </p:nvCxnSpPr>
        <p:spPr>
          <a:xfrm>
            <a:off x="4319972" y="1700808"/>
            <a:ext cx="0" cy="14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>
            <a:stCxn id="7" idx="1"/>
            <a:endCxn id="8" idx="0"/>
          </p:cNvCxnSpPr>
          <p:nvPr/>
        </p:nvCxnSpPr>
        <p:spPr>
          <a:xfrm rot="10800000" flipV="1">
            <a:off x="3239852" y="2098156"/>
            <a:ext cx="252028" cy="40023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>
            <a:stCxn id="7" idx="3"/>
            <a:endCxn id="9" idx="0"/>
          </p:cNvCxnSpPr>
          <p:nvPr/>
        </p:nvCxnSpPr>
        <p:spPr>
          <a:xfrm>
            <a:off x="5148064" y="2098156"/>
            <a:ext cx="139336" cy="40023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5" idx="3"/>
            <a:endCxn id="16" idx="0"/>
          </p:cNvCxnSpPr>
          <p:nvPr/>
        </p:nvCxnSpPr>
        <p:spPr>
          <a:xfrm>
            <a:off x="6516216" y="872716"/>
            <a:ext cx="879805" cy="162567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angular"/>
          <p:cNvCxnSpPr>
            <a:stCxn id="22" idx="2"/>
            <a:endCxn id="23" idx="0"/>
          </p:cNvCxnSpPr>
          <p:nvPr/>
        </p:nvCxnSpPr>
        <p:spPr>
          <a:xfrm rot="5400000">
            <a:off x="5668123" y="4622113"/>
            <a:ext cx="213386" cy="256292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angular"/>
          <p:cNvCxnSpPr>
            <a:stCxn id="22" idx="2"/>
            <a:endCxn id="24" idx="0"/>
          </p:cNvCxnSpPr>
          <p:nvPr/>
        </p:nvCxnSpPr>
        <p:spPr>
          <a:xfrm rot="5400000">
            <a:off x="6645626" y="5599616"/>
            <a:ext cx="213386" cy="60791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angular"/>
          <p:cNvCxnSpPr>
            <a:stCxn id="22" idx="2"/>
            <a:endCxn id="25" idx="0"/>
          </p:cNvCxnSpPr>
          <p:nvPr/>
        </p:nvCxnSpPr>
        <p:spPr>
          <a:xfrm rot="16200000" flipH="1">
            <a:off x="7533157" y="5319999"/>
            <a:ext cx="222990" cy="117675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angular"/>
          <p:cNvCxnSpPr>
            <a:stCxn id="16" idx="2"/>
            <a:endCxn id="17" idx="0"/>
          </p:cNvCxnSpPr>
          <p:nvPr/>
        </p:nvCxnSpPr>
        <p:spPr>
          <a:xfrm rot="5400000">
            <a:off x="6591316" y="2552287"/>
            <a:ext cx="362928" cy="124648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angular"/>
          <p:cNvCxnSpPr>
            <a:stCxn id="16" idx="2"/>
            <a:endCxn id="19" idx="0"/>
          </p:cNvCxnSpPr>
          <p:nvPr/>
        </p:nvCxnSpPr>
        <p:spPr>
          <a:xfrm rot="16200000" flipH="1">
            <a:off x="7731354" y="2658730"/>
            <a:ext cx="218912" cy="88957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6" idx="2"/>
            <a:endCxn id="18" idx="0"/>
          </p:cNvCxnSpPr>
          <p:nvPr/>
        </p:nvCxnSpPr>
        <p:spPr>
          <a:xfrm>
            <a:off x="7396021" y="2994064"/>
            <a:ext cx="0" cy="1105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CONTROL INTERNO (COSO ERM).</a:t>
            </a:r>
            <a:endParaRPr lang="es-EC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987824" y="933194"/>
            <a:ext cx="280831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CONTROL INTERNO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2348880"/>
            <a:ext cx="1593773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Consejo de Administración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96008" y="1581134"/>
            <a:ext cx="1503784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PROCESO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95736" y="2348880"/>
            <a:ext cx="1593773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Personal de una Entidad.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51013" y="3140968"/>
            <a:ext cx="1593773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Proporcionar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04390" y="3717032"/>
            <a:ext cx="2088232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Grado de Seguridad Razonable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04390" y="4437112"/>
            <a:ext cx="2088232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Consecución de Objetivos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7504" y="5301208"/>
            <a:ext cx="1593773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Eficacia y Eficiencia de las Operaciones.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43608" y="6237597"/>
            <a:ext cx="2250786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Fiabilidad de la Información Financiera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55776" y="5301208"/>
            <a:ext cx="1692188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Cumplimiento de las leyes y normas aplicables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716016" y="1700808"/>
            <a:ext cx="172819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COMPONENTES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656620" y="2276872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Ambiente Interno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650314" y="2852936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2) Establecimiento de Objetivos.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656620" y="3429000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>
                <a:solidFill>
                  <a:schemeClr val="tx1"/>
                </a:solidFill>
              </a:rPr>
              <a:t>3) Identificación de Eventos.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656620" y="4005064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>
                <a:solidFill>
                  <a:schemeClr val="tx1"/>
                </a:solidFill>
              </a:rPr>
              <a:t>4) Evaluación al Riesgo.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644008" y="4581128"/>
            <a:ext cx="1859596" cy="4076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5</a:t>
            </a:r>
            <a:r>
              <a:rPr lang="es-EC" sz="1500" dirty="0" smtClean="0">
                <a:solidFill>
                  <a:schemeClr val="tx1"/>
                </a:solidFill>
              </a:rPr>
              <a:t>) Respuesta al Riesgo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656620" y="5182875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6) Actividades de Control.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644008" y="5733256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7) Información y Comunicación.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644008" y="6309320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8) Supervisión.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032884" y="2060848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Provee Disciplina y Estructura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032884" y="2636912"/>
            <a:ext cx="18595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Visualización en cuatro categorías.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948264" y="3212976"/>
            <a:ext cx="208823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>
                <a:solidFill>
                  <a:schemeClr val="tx1"/>
                </a:solidFill>
              </a:rPr>
              <a:t>se clasifican en positivos y negativos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948264" y="3789040"/>
            <a:ext cx="208823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Probabilidad.</a:t>
            </a:r>
          </a:p>
          <a:p>
            <a:pPr marL="285750" indent="-285750" algn="just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Impacto.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817191" y="4365104"/>
            <a:ext cx="2291313" cy="719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1) Evitarlo; 2) Reducirlo; 3) Compartirlo ; 4) Aceptarlo.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092280" y="5167120"/>
            <a:ext cx="1859596" cy="460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Políticas </a:t>
            </a:r>
            <a:r>
              <a:rPr lang="es-EC" sz="1600" dirty="0">
                <a:solidFill>
                  <a:schemeClr val="tx1"/>
                </a:solidFill>
              </a:rPr>
              <a:t>y procedimientos 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817190" y="5718784"/>
            <a:ext cx="2219305" cy="460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600" dirty="0">
                <a:solidFill>
                  <a:schemeClr val="tx1"/>
                </a:solidFill>
              </a:rPr>
              <a:t>Información pertinente (Interna y externa)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6853194" y="6295331"/>
            <a:ext cx="2219305" cy="460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Todo proceso </a:t>
            </a:r>
            <a:r>
              <a:rPr lang="es-EC" sz="1600" dirty="0">
                <a:solidFill>
                  <a:schemeClr val="tx1"/>
                </a:solidFill>
              </a:rPr>
              <a:t>debe ser supervisado </a:t>
            </a:r>
          </a:p>
        </p:txBody>
      </p:sp>
      <p:cxnSp>
        <p:nvCxnSpPr>
          <p:cNvPr id="33" name="32 Conector angular"/>
          <p:cNvCxnSpPr>
            <a:stCxn id="5" idx="1"/>
            <a:endCxn id="7" idx="0"/>
          </p:cNvCxnSpPr>
          <p:nvPr/>
        </p:nvCxnSpPr>
        <p:spPr>
          <a:xfrm rot="10800000" flipV="1">
            <a:off x="1947900" y="1149218"/>
            <a:ext cx="1039924" cy="431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7" idx="3"/>
            <a:endCxn id="8" idx="0"/>
          </p:cNvCxnSpPr>
          <p:nvPr/>
        </p:nvCxnSpPr>
        <p:spPr>
          <a:xfrm>
            <a:off x="2699792" y="1797158"/>
            <a:ext cx="292831" cy="55172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7" idx="1"/>
            <a:endCxn id="6" idx="0"/>
          </p:cNvCxnSpPr>
          <p:nvPr/>
        </p:nvCxnSpPr>
        <p:spPr>
          <a:xfrm rot="10800000" flipV="1">
            <a:off x="904392" y="1797158"/>
            <a:ext cx="291617" cy="55172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angular"/>
          <p:cNvCxnSpPr>
            <a:stCxn id="6" idx="2"/>
            <a:endCxn id="9" idx="0"/>
          </p:cNvCxnSpPr>
          <p:nvPr/>
        </p:nvCxnSpPr>
        <p:spPr>
          <a:xfrm rot="16200000" flipH="1">
            <a:off x="1318133" y="2511201"/>
            <a:ext cx="216024" cy="104350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angular"/>
          <p:cNvCxnSpPr>
            <a:stCxn id="8" idx="2"/>
            <a:endCxn id="9" idx="0"/>
          </p:cNvCxnSpPr>
          <p:nvPr/>
        </p:nvCxnSpPr>
        <p:spPr>
          <a:xfrm rot="5400000">
            <a:off x="2362250" y="2510595"/>
            <a:ext cx="216024" cy="104472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9" idx="2"/>
            <a:endCxn id="10" idx="0"/>
          </p:cNvCxnSpPr>
          <p:nvPr/>
        </p:nvCxnSpPr>
        <p:spPr>
          <a:xfrm>
            <a:off x="1947900" y="3573016"/>
            <a:ext cx="60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10" idx="2"/>
            <a:endCxn id="11" idx="0"/>
          </p:cNvCxnSpPr>
          <p:nvPr/>
        </p:nvCxnSpPr>
        <p:spPr>
          <a:xfrm>
            <a:off x="1948506" y="428471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11" idx="2"/>
            <a:endCxn id="12" idx="0"/>
          </p:cNvCxnSpPr>
          <p:nvPr/>
        </p:nvCxnSpPr>
        <p:spPr>
          <a:xfrm rot="5400000">
            <a:off x="1278241" y="4630943"/>
            <a:ext cx="296416" cy="104411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11" idx="2"/>
            <a:endCxn id="14" idx="0"/>
          </p:cNvCxnSpPr>
          <p:nvPr/>
        </p:nvCxnSpPr>
        <p:spPr>
          <a:xfrm rot="16200000" flipH="1">
            <a:off x="2526980" y="4426318"/>
            <a:ext cx="296416" cy="145336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>
            <a:stCxn id="12" idx="2"/>
            <a:endCxn id="13" idx="1"/>
          </p:cNvCxnSpPr>
          <p:nvPr/>
        </p:nvCxnSpPr>
        <p:spPr>
          <a:xfrm rot="16200000" flipH="1">
            <a:off x="775835" y="6221851"/>
            <a:ext cx="396329" cy="13921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angular"/>
          <p:cNvCxnSpPr>
            <a:stCxn id="14" idx="2"/>
            <a:endCxn id="13" idx="3"/>
          </p:cNvCxnSpPr>
          <p:nvPr/>
        </p:nvCxnSpPr>
        <p:spPr>
          <a:xfrm rot="5400000">
            <a:off x="3149968" y="6237722"/>
            <a:ext cx="396329" cy="10747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angular"/>
          <p:cNvCxnSpPr>
            <a:stCxn id="5" idx="2"/>
            <a:endCxn id="15" idx="0"/>
          </p:cNvCxnSpPr>
          <p:nvPr/>
        </p:nvCxnSpPr>
        <p:spPr>
          <a:xfrm rot="16200000" flipH="1">
            <a:off x="4818263" y="938959"/>
            <a:ext cx="335566" cy="118813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angular"/>
          <p:cNvCxnSpPr>
            <a:stCxn id="15" idx="1"/>
            <a:endCxn id="23" idx="1"/>
          </p:cNvCxnSpPr>
          <p:nvPr/>
        </p:nvCxnSpPr>
        <p:spPr>
          <a:xfrm rot="10800000" flipV="1">
            <a:off x="4644008" y="1916832"/>
            <a:ext cx="72008" cy="4608512"/>
          </a:xfrm>
          <a:prstGeom prst="bentConnector3">
            <a:avLst>
              <a:gd name="adj1" fmla="val 4174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angular"/>
          <p:cNvCxnSpPr>
            <a:stCxn id="15" idx="1"/>
            <a:endCxn id="22" idx="1"/>
          </p:cNvCxnSpPr>
          <p:nvPr/>
        </p:nvCxnSpPr>
        <p:spPr>
          <a:xfrm rot="10800000" flipV="1">
            <a:off x="4644008" y="1916832"/>
            <a:ext cx="72008" cy="4032448"/>
          </a:xfrm>
          <a:prstGeom prst="bentConnector3">
            <a:avLst>
              <a:gd name="adj1" fmla="val 4174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>
            <a:stCxn id="15" idx="1"/>
            <a:endCxn id="21" idx="1"/>
          </p:cNvCxnSpPr>
          <p:nvPr/>
        </p:nvCxnSpPr>
        <p:spPr>
          <a:xfrm rot="10800000" flipV="1">
            <a:off x="4656620" y="1916831"/>
            <a:ext cx="59396" cy="3482067"/>
          </a:xfrm>
          <a:prstGeom prst="bentConnector3">
            <a:avLst>
              <a:gd name="adj1" fmla="val 48487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>
            <a:stCxn id="15" idx="1"/>
            <a:endCxn id="20" idx="1"/>
          </p:cNvCxnSpPr>
          <p:nvPr/>
        </p:nvCxnSpPr>
        <p:spPr>
          <a:xfrm rot="10800000" flipV="1">
            <a:off x="4644008" y="1916832"/>
            <a:ext cx="72008" cy="2868120"/>
          </a:xfrm>
          <a:prstGeom prst="bentConnector3">
            <a:avLst>
              <a:gd name="adj1" fmla="val 4174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angular"/>
          <p:cNvCxnSpPr>
            <a:stCxn id="15" idx="1"/>
            <a:endCxn id="19" idx="1"/>
          </p:cNvCxnSpPr>
          <p:nvPr/>
        </p:nvCxnSpPr>
        <p:spPr>
          <a:xfrm rot="10800000" flipV="1">
            <a:off x="4656620" y="1916832"/>
            <a:ext cx="59396" cy="2304256"/>
          </a:xfrm>
          <a:prstGeom prst="bentConnector3">
            <a:avLst>
              <a:gd name="adj1" fmla="val 48487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angular"/>
          <p:cNvCxnSpPr>
            <a:stCxn id="15" idx="1"/>
            <a:endCxn id="18" idx="1"/>
          </p:cNvCxnSpPr>
          <p:nvPr/>
        </p:nvCxnSpPr>
        <p:spPr>
          <a:xfrm rot="10800000" flipV="1">
            <a:off x="4656620" y="1916832"/>
            <a:ext cx="59396" cy="1728192"/>
          </a:xfrm>
          <a:prstGeom prst="bentConnector3">
            <a:avLst>
              <a:gd name="adj1" fmla="val 48487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angular"/>
          <p:cNvCxnSpPr>
            <a:stCxn id="15" idx="1"/>
            <a:endCxn id="17" idx="1"/>
          </p:cNvCxnSpPr>
          <p:nvPr/>
        </p:nvCxnSpPr>
        <p:spPr>
          <a:xfrm rot="10800000" flipV="1">
            <a:off x="4650314" y="1916832"/>
            <a:ext cx="65702" cy="1152128"/>
          </a:xfrm>
          <a:prstGeom prst="bentConnector3">
            <a:avLst>
              <a:gd name="adj1" fmla="val 44793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angular"/>
          <p:cNvCxnSpPr>
            <a:stCxn id="15" idx="1"/>
            <a:endCxn id="16" idx="1"/>
          </p:cNvCxnSpPr>
          <p:nvPr/>
        </p:nvCxnSpPr>
        <p:spPr>
          <a:xfrm rot="10800000" flipV="1">
            <a:off x="4656620" y="1916832"/>
            <a:ext cx="59396" cy="576064"/>
          </a:xfrm>
          <a:prstGeom prst="bentConnector3">
            <a:avLst>
              <a:gd name="adj1" fmla="val 48487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>
            <a:stCxn id="16" idx="3"/>
            <a:endCxn id="24" idx="1"/>
          </p:cNvCxnSpPr>
          <p:nvPr/>
        </p:nvCxnSpPr>
        <p:spPr>
          <a:xfrm flipV="1">
            <a:off x="6516216" y="2276872"/>
            <a:ext cx="51666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>
            <a:stCxn id="17" idx="3"/>
            <a:endCxn id="25" idx="1"/>
          </p:cNvCxnSpPr>
          <p:nvPr/>
        </p:nvCxnSpPr>
        <p:spPr>
          <a:xfrm flipV="1">
            <a:off x="6509910" y="2852936"/>
            <a:ext cx="52297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>
            <a:stCxn id="18" idx="3"/>
            <a:endCxn id="26" idx="1"/>
          </p:cNvCxnSpPr>
          <p:nvPr/>
        </p:nvCxnSpPr>
        <p:spPr>
          <a:xfrm flipV="1">
            <a:off x="6516216" y="3429000"/>
            <a:ext cx="43204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>
            <a:stCxn id="19" idx="3"/>
            <a:endCxn id="27" idx="1"/>
          </p:cNvCxnSpPr>
          <p:nvPr/>
        </p:nvCxnSpPr>
        <p:spPr>
          <a:xfrm flipV="1">
            <a:off x="6516216" y="4005064"/>
            <a:ext cx="43204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>
            <a:stCxn id="20" idx="3"/>
            <a:endCxn id="28" idx="1"/>
          </p:cNvCxnSpPr>
          <p:nvPr/>
        </p:nvCxnSpPr>
        <p:spPr>
          <a:xfrm flipV="1">
            <a:off x="6503604" y="4724769"/>
            <a:ext cx="313587" cy="60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>
            <a:stCxn id="21" idx="3"/>
            <a:endCxn id="29" idx="1"/>
          </p:cNvCxnSpPr>
          <p:nvPr/>
        </p:nvCxnSpPr>
        <p:spPr>
          <a:xfrm flipV="1">
            <a:off x="6516216" y="5397616"/>
            <a:ext cx="576064" cy="12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>
            <a:stCxn id="22" idx="3"/>
            <a:endCxn id="30" idx="1"/>
          </p:cNvCxnSpPr>
          <p:nvPr/>
        </p:nvCxnSpPr>
        <p:spPr>
          <a:xfrm>
            <a:off x="6503604" y="5949280"/>
            <a:ext cx="3135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>
            <a:stCxn id="23" idx="3"/>
            <a:endCxn id="31" idx="1"/>
          </p:cNvCxnSpPr>
          <p:nvPr/>
        </p:nvCxnSpPr>
        <p:spPr>
          <a:xfrm>
            <a:off x="6503604" y="6525344"/>
            <a:ext cx="349590" cy="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7321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3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C" sz="2800" b="1" dirty="0" smtClean="0"/>
              <a:t>PLANTEAMIENTO DEL PROBLEMA </a:t>
            </a:r>
            <a:endParaRPr lang="es-EC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2915816" y="764704"/>
            <a:ext cx="324036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Administración de las Unidades de Salud Tipo II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3472" y="1628800"/>
            <a:ext cx="1512168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Leyes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43908" y="1628799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Reglamentos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660232" y="1628800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Manuales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43908" y="2276872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Orientar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43908" y="2852936"/>
            <a:ext cx="1584176" cy="567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/>
                </a:solidFill>
              </a:rPr>
              <a:t>Decisiones.</a:t>
            </a:r>
          </a:p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/>
                </a:solidFill>
              </a:rPr>
              <a:t>Acciones.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3908" y="3573016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Funcionarios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 rot="16200000">
            <a:off x="4405483" y="103130"/>
            <a:ext cx="369039" cy="802889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3797914" y="4302096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Sin Embargo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609782" y="4941168"/>
            <a:ext cx="396044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Existe una Administración deficiente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13472" y="5661248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Adquisición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43808" y="5661248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Verificación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43562" y="5661248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Valuación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009090" y="5661248"/>
            <a:ext cx="15841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Baja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331640" y="6309320"/>
            <a:ext cx="6336704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Generan un Impacto Negativo en los Informes y Balances 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20" name="19 Conector angular"/>
          <p:cNvCxnSpPr>
            <a:stCxn id="4" idx="2"/>
            <a:endCxn id="5" idx="0"/>
          </p:cNvCxnSpPr>
          <p:nvPr/>
        </p:nvCxnSpPr>
        <p:spPr>
          <a:xfrm rot="5400000">
            <a:off x="2894764" y="-12432"/>
            <a:ext cx="216024" cy="306644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4" idx="2"/>
            <a:endCxn id="7" idx="0"/>
          </p:cNvCxnSpPr>
          <p:nvPr/>
        </p:nvCxnSpPr>
        <p:spPr>
          <a:xfrm rot="16200000" flipH="1">
            <a:off x="5886146" y="62626"/>
            <a:ext cx="216024" cy="291632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4" idx="2"/>
            <a:endCxn id="6" idx="0"/>
          </p:cNvCxnSpPr>
          <p:nvPr/>
        </p:nvCxnSpPr>
        <p:spPr>
          <a:xfrm>
            <a:off x="4535996" y="1412776"/>
            <a:ext cx="0" cy="216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6" idx="2"/>
            <a:endCxn id="8" idx="0"/>
          </p:cNvCxnSpPr>
          <p:nvPr/>
        </p:nvCxnSpPr>
        <p:spPr>
          <a:xfrm>
            <a:off x="4535996" y="2060847"/>
            <a:ext cx="0" cy="216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8" idx="2"/>
            <a:endCxn id="9" idx="0"/>
          </p:cNvCxnSpPr>
          <p:nvPr/>
        </p:nvCxnSpPr>
        <p:spPr>
          <a:xfrm>
            <a:off x="4535996" y="270892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9" idx="2"/>
            <a:endCxn id="10" idx="0"/>
          </p:cNvCxnSpPr>
          <p:nvPr/>
        </p:nvCxnSpPr>
        <p:spPr>
          <a:xfrm>
            <a:off x="4535996" y="3420616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5" idx="2"/>
            <a:endCxn id="8" idx="1"/>
          </p:cNvCxnSpPr>
          <p:nvPr/>
        </p:nvCxnSpPr>
        <p:spPr>
          <a:xfrm rot="16200000" flipH="1">
            <a:off x="2390708" y="1139696"/>
            <a:ext cx="432048" cy="227435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7" idx="2"/>
            <a:endCxn id="8" idx="3"/>
          </p:cNvCxnSpPr>
          <p:nvPr/>
        </p:nvCxnSpPr>
        <p:spPr>
          <a:xfrm rot="5400000">
            <a:off x="6174178" y="1214754"/>
            <a:ext cx="432048" cy="212423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12" idx="2"/>
            <a:endCxn id="13" idx="0"/>
          </p:cNvCxnSpPr>
          <p:nvPr/>
        </p:nvCxnSpPr>
        <p:spPr>
          <a:xfrm>
            <a:off x="4590002" y="4734144"/>
            <a:ext cx="0" cy="207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13" idx="1"/>
            <a:endCxn id="14" idx="0"/>
          </p:cNvCxnSpPr>
          <p:nvPr/>
        </p:nvCxnSpPr>
        <p:spPr>
          <a:xfrm rot="10800000" flipV="1">
            <a:off x="1505560" y="5157192"/>
            <a:ext cx="1104222" cy="50405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13" idx="2"/>
            <a:endCxn id="15" idx="0"/>
          </p:cNvCxnSpPr>
          <p:nvPr/>
        </p:nvCxnSpPr>
        <p:spPr>
          <a:xfrm rot="5400000">
            <a:off x="3968933" y="5040179"/>
            <a:ext cx="288032" cy="95410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13" idx="2"/>
            <a:endCxn id="16" idx="0"/>
          </p:cNvCxnSpPr>
          <p:nvPr/>
        </p:nvCxnSpPr>
        <p:spPr>
          <a:xfrm rot="16200000" flipH="1">
            <a:off x="5068810" y="4894408"/>
            <a:ext cx="288032" cy="124564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stCxn id="13" idx="3"/>
            <a:endCxn id="17" idx="0"/>
          </p:cNvCxnSpPr>
          <p:nvPr/>
        </p:nvCxnSpPr>
        <p:spPr>
          <a:xfrm>
            <a:off x="6570222" y="5157192"/>
            <a:ext cx="1230956" cy="50405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14" idx="2"/>
            <a:endCxn id="18" idx="0"/>
          </p:cNvCxnSpPr>
          <p:nvPr/>
        </p:nvCxnSpPr>
        <p:spPr>
          <a:xfrm>
            <a:off x="1505560" y="6093296"/>
            <a:ext cx="29944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15" idx="2"/>
            <a:endCxn id="18" idx="0"/>
          </p:cNvCxnSpPr>
          <p:nvPr/>
        </p:nvCxnSpPr>
        <p:spPr>
          <a:xfrm>
            <a:off x="3635896" y="6093296"/>
            <a:ext cx="86409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stCxn id="16" idx="2"/>
            <a:endCxn id="18" idx="0"/>
          </p:cNvCxnSpPr>
          <p:nvPr/>
        </p:nvCxnSpPr>
        <p:spPr>
          <a:xfrm flipH="1">
            <a:off x="4499992" y="6093296"/>
            <a:ext cx="133565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17" idx="2"/>
            <a:endCxn id="18" idx="0"/>
          </p:cNvCxnSpPr>
          <p:nvPr/>
        </p:nvCxnSpPr>
        <p:spPr>
          <a:xfrm flipH="1">
            <a:off x="4499992" y="6093296"/>
            <a:ext cx="330118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C" sz="2800" b="1" dirty="0" smtClean="0"/>
              <a:t>UNIVERSO</a:t>
            </a:r>
            <a:endParaRPr lang="es-EC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3275856" y="908720"/>
            <a:ext cx="252028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UNIVERSO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97953" y="1484784"/>
            <a:ext cx="2520280" cy="643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Pagina Web del Ministerio de Salud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97953" y="2276872"/>
            <a:ext cx="2520280" cy="423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Generar Información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317710" y="2852936"/>
            <a:ext cx="2520280" cy="423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Provincia de Pichincha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22390" y="3429000"/>
            <a:ext cx="2520280" cy="565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Cumplen con los requisitos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7504" y="4365104"/>
            <a:ext cx="2088232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400" dirty="0">
                <a:solidFill>
                  <a:schemeClr val="tx1"/>
                </a:solidFill>
              </a:rPr>
              <a:t>Nombre: 	Cayambe</a:t>
            </a:r>
          </a:p>
          <a:p>
            <a:r>
              <a:rPr lang="es-EC" sz="1400" dirty="0">
                <a:solidFill>
                  <a:schemeClr val="tx1"/>
                </a:solidFill>
              </a:rPr>
              <a:t>Dirección:	Hospital de </a:t>
            </a:r>
            <a:r>
              <a:rPr lang="es-EC" sz="1400" dirty="0" smtClean="0">
                <a:solidFill>
                  <a:schemeClr val="tx1"/>
                </a:solidFill>
              </a:rPr>
              <a:t>	Cayambe</a:t>
            </a:r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Provincia: 	Pichincha</a:t>
            </a:r>
          </a:p>
          <a:p>
            <a:r>
              <a:rPr lang="es-EC" sz="1400" dirty="0">
                <a:solidFill>
                  <a:schemeClr val="tx1"/>
                </a:solidFill>
              </a:rPr>
              <a:t>Cantón:	Cayambe</a:t>
            </a:r>
          </a:p>
          <a:p>
            <a:r>
              <a:rPr lang="es-EC" sz="1400" dirty="0">
                <a:solidFill>
                  <a:schemeClr val="tx1"/>
                </a:solidFill>
              </a:rPr>
              <a:t>Parroquia:	Cayambe</a:t>
            </a:r>
          </a:p>
          <a:p>
            <a:r>
              <a:rPr lang="es-EC" sz="1400" dirty="0">
                <a:solidFill>
                  <a:schemeClr val="tx1"/>
                </a:solidFill>
              </a:rPr>
              <a:t>Tipo:	</a:t>
            </a:r>
            <a:r>
              <a:rPr lang="es-EC" sz="1400" dirty="0" smtClean="0">
                <a:solidFill>
                  <a:schemeClr val="tx1"/>
                </a:solidFill>
              </a:rPr>
              <a:t>Hospital 	Básico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278274" y="4365104"/>
            <a:ext cx="2257722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400" dirty="0">
                <a:solidFill>
                  <a:schemeClr val="tx1"/>
                </a:solidFill>
              </a:rPr>
              <a:t>Nombre:	Alberto Correa </a:t>
            </a:r>
            <a:r>
              <a:rPr lang="es-EC" sz="1400" dirty="0" smtClean="0">
                <a:solidFill>
                  <a:schemeClr val="tx1"/>
                </a:solidFill>
              </a:rPr>
              <a:t>	Cornejo</a:t>
            </a:r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Dirección:	Eloy Alfaro S/N </a:t>
            </a:r>
            <a:r>
              <a:rPr lang="es-EC" sz="1400" dirty="0" smtClean="0">
                <a:solidFill>
                  <a:schemeClr val="tx1"/>
                </a:solidFill>
              </a:rPr>
              <a:t>	e </a:t>
            </a:r>
            <a:r>
              <a:rPr lang="es-EC" sz="1400" dirty="0">
                <a:solidFill>
                  <a:schemeClr val="tx1"/>
                </a:solidFill>
              </a:rPr>
              <a:t>Interoceánica</a:t>
            </a:r>
          </a:p>
          <a:p>
            <a:r>
              <a:rPr lang="es-EC" sz="1400" dirty="0">
                <a:solidFill>
                  <a:schemeClr val="tx1"/>
                </a:solidFill>
              </a:rPr>
              <a:t>Provincia:	Pichincha</a:t>
            </a:r>
          </a:p>
          <a:p>
            <a:r>
              <a:rPr lang="es-EC" sz="1400" dirty="0">
                <a:solidFill>
                  <a:schemeClr val="tx1"/>
                </a:solidFill>
              </a:rPr>
              <a:t>Cantón: 	Quito</a:t>
            </a:r>
          </a:p>
          <a:p>
            <a:r>
              <a:rPr lang="es-EC" sz="1400" dirty="0">
                <a:solidFill>
                  <a:schemeClr val="tx1"/>
                </a:solidFill>
              </a:rPr>
              <a:t>Parroquia:	</a:t>
            </a:r>
            <a:r>
              <a:rPr lang="es-EC" sz="1400" dirty="0" err="1">
                <a:solidFill>
                  <a:schemeClr val="tx1"/>
                </a:solidFill>
              </a:rPr>
              <a:t>Yaruquí</a:t>
            </a:r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Tipo: 	</a:t>
            </a:r>
            <a:r>
              <a:rPr lang="es-EC" sz="1400" dirty="0" smtClean="0">
                <a:solidFill>
                  <a:schemeClr val="tx1"/>
                </a:solidFill>
              </a:rPr>
              <a:t>Hospital </a:t>
            </a:r>
            <a:r>
              <a:rPr lang="es-EC" sz="1400" dirty="0">
                <a:solidFill>
                  <a:schemeClr val="tx1"/>
                </a:solidFill>
              </a:rPr>
              <a:t>Básico</a:t>
            </a:r>
            <a:r>
              <a:rPr lang="es-EC" sz="1400" dirty="0" smtClean="0">
                <a:solidFill>
                  <a:schemeClr val="tx1"/>
                </a:solidFill>
              </a:rPr>
              <a:t>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44008" y="4365104"/>
            <a:ext cx="2185714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400" dirty="0">
                <a:solidFill>
                  <a:schemeClr val="tx1"/>
                </a:solidFill>
              </a:rPr>
              <a:t>Nombre:	</a:t>
            </a:r>
            <a:r>
              <a:rPr lang="es-EC" sz="1400" dirty="0" err="1">
                <a:solidFill>
                  <a:schemeClr val="tx1"/>
                </a:solidFill>
              </a:rPr>
              <a:t>Sangolquí</a:t>
            </a:r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Dirección: 	Av. San Luis Cordero N12-80 y Quito </a:t>
            </a:r>
            <a:r>
              <a:rPr lang="es-EC" sz="1400" dirty="0" smtClean="0">
                <a:solidFill>
                  <a:schemeClr val="tx1"/>
                </a:solidFill>
              </a:rPr>
              <a:t>	(</a:t>
            </a:r>
            <a:r>
              <a:rPr lang="es-EC" sz="1400" dirty="0" err="1">
                <a:solidFill>
                  <a:schemeClr val="tx1"/>
                </a:solidFill>
              </a:rPr>
              <a:t>Sangolquí</a:t>
            </a:r>
            <a:r>
              <a:rPr lang="es-EC" sz="1400" dirty="0">
                <a:solidFill>
                  <a:schemeClr val="tx1"/>
                </a:solidFill>
              </a:rPr>
              <a:t>)</a:t>
            </a:r>
          </a:p>
          <a:p>
            <a:r>
              <a:rPr lang="es-EC" sz="1400" dirty="0">
                <a:solidFill>
                  <a:schemeClr val="tx1"/>
                </a:solidFill>
              </a:rPr>
              <a:t>Provincia:	Pichincha.</a:t>
            </a:r>
          </a:p>
          <a:p>
            <a:r>
              <a:rPr lang="es-EC" sz="1400" dirty="0">
                <a:solidFill>
                  <a:schemeClr val="tx1"/>
                </a:solidFill>
              </a:rPr>
              <a:t>Cantón: 	Rumiñahui.</a:t>
            </a:r>
          </a:p>
          <a:p>
            <a:r>
              <a:rPr lang="es-EC" sz="1400" dirty="0">
                <a:solidFill>
                  <a:schemeClr val="tx1"/>
                </a:solidFill>
              </a:rPr>
              <a:t>Parroquia:	</a:t>
            </a:r>
            <a:r>
              <a:rPr lang="es-EC" sz="1400" dirty="0" err="1">
                <a:solidFill>
                  <a:schemeClr val="tx1"/>
                </a:solidFill>
              </a:rPr>
              <a:t>Sangolquí</a:t>
            </a:r>
            <a:r>
              <a:rPr lang="es-EC" sz="1400" dirty="0">
                <a:solidFill>
                  <a:schemeClr val="tx1"/>
                </a:solidFill>
              </a:rPr>
              <a:t>.</a:t>
            </a:r>
          </a:p>
          <a:p>
            <a:r>
              <a:rPr lang="es-EC" sz="1400" dirty="0">
                <a:solidFill>
                  <a:schemeClr val="tx1"/>
                </a:solidFill>
              </a:rPr>
              <a:t>Tipo:	</a:t>
            </a:r>
            <a:r>
              <a:rPr lang="es-EC" sz="1400" dirty="0" smtClean="0">
                <a:solidFill>
                  <a:schemeClr val="tx1"/>
                </a:solidFill>
              </a:rPr>
              <a:t>Hospital 	Básico.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948264" y="4365104"/>
            <a:ext cx="2079848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400" dirty="0">
                <a:solidFill>
                  <a:schemeClr val="tx1"/>
                </a:solidFill>
              </a:rPr>
              <a:t>Nombre:	</a:t>
            </a:r>
            <a:r>
              <a:rPr lang="es-EC" sz="1400" dirty="0" err="1">
                <a:solidFill>
                  <a:schemeClr val="tx1"/>
                </a:solidFill>
              </a:rPr>
              <a:t>Machachi</a:t>
            </a:r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Dirección:	Luis Cordero </a:t>
            </a:r>
            <a:r>
              <a:rPr lang="es-EC" sz="1400" dirty="0" smtClean="0">
                <a:solidFill>
                  <a:schemeClr val="tx1"/>
                </a:solidFill>
              </a:rPr>
              <a:t>N4 	– </a:t>
            </a:r>
            <a:r>
              <a:rPr lang="es-EC" sz="1400" dirty="0">
                <a:solidFill>
                  <a:schemeClr val="tx1"/>
                </a:solidFill>
              </a:rPr>
              <a:t>66 y </a:t>
            </a:r>
            <a:r>
              <a:rPr lang="es-EC" sz="1400" dirty="0" err="1">
                <a:solidFill>
                  <a:schemeClr val="tx1"/>
                </a:solidFill>
              </a:rPr>
              <a:t>Perez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  <a:r>
              <a:rPr lang="es-EC" sz="1400" dirty="0" smtClean="0">
                <a:solidFill>
                  <a:schemeClr val="tx1"/>
                </a:solidFill>
              </a:rPr>
              <a:t>	Pareja</a:t>
            </a:r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Provincia:	Pichincha.</a:t>
            </a:r>
          </a:p>
          <a:p>
            <a:r>
              <a:rPr lang="es-EC" sz="1400" dirty="0">
                <a:solidFill>
                  <a:schemeClr val="tx1"/>
                </a:solidFill>
              </a:rPr>
              <a:t>Cantón:	Mejía.</a:t>
            </a:r>
          </a:p>
          <a:p>
            <a:r>
              <a:rPr lang="es-EC" sz="1400" dirty="0">
                <a:solidFill>
                  <a:schemeClr val="tx1"/>
                </a:solidFill>
              </a:rPr>
              <a:t>Parroquia: 	</a:t>
            </a:r>
            <a:r>
              <a:rPr lang="es-EC" sz="1400" dirty="0" err="1">
                <a:solidFill>
                  <a:schemeClr val="tx1"/>
                </a:solidFill>
              </a:rPr>
              <a:t>Machachi</a:t>
            </a:r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Tipo:	</a:t>
            </a:r>
            <a:r>
              <a:rPr lang="es-EC" sz="1400" dirty="0" smtClean="0">
                <a:solidFill>
                  <a:schemeClr val="tx1"/>
                </a:solidFill>
              </a:rPr>
              <a:t>Hospital 	Básico”</a:t>
            </a:r>
            <a:endParaRPr lang="es-EC" sz="1400" dirty="0">
              <a:solidFill>
                <a:schemeClr val="tx1"/>
              </a:solidFill>
            </a:endParaRPr>
          </a:p>
        </p:txBody>
      </p:sp>
      <p:cxnSp>
        <p:nvCxnSpPr>
          <p:cNvPr id="15" name="14 Conector recto de flecha"/>
          <p:cNvCxnSpPr>
            <a:stCxn id="5" idx="2"/>
            <a:endCxn id="6" idx="0"/>
          </p:cNvCxnSpPr>
          <p:nvPr/>
        </p:nvCxnSpPr>
        <p:spPr>
          <a:xfrm>
            <a:off x="4535996" y="1340768"/>
            <a:ext cx="22097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6" idx="2"/>
            <a:endCxn id="7" idx="0"/>
          </p:cNvCxnSpPr>
          <p:nvPr/>
        </p:nvCxnSpPr>
        <p:spPr>
          <a:xfrm>
            <a:off x="4558093" y="2128323"/>
            <a:ext cx="0" cy="1485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7" idx="2"/>
            <a:endCxn id="8" idx="0"/>
          </p:cNvCxnSpPr>
          <p:nvPr/>
        </p:nvCxnSpPr>
        <p:spPr>
          <a:xfrm>
            <a:off x="4558093" y="2700537"/>
            <a:ext cx="19757" cy="152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8" idx="2"/>
            <a:endCxn id="9" idx="0"/>
          </p:cNvCxnSpPr>
          <p:nvPr/>
        </p:nvCxnSpPr>
        <p:spPr>
          <a:xfrm>
            <a:off x="4577850" y="3276601"/>
            <a:ext cx="4680" cy="152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9" idx="2"/>
            <a:endCxn id="10" idx="0"/>
          </p:cNvCxnSpPr>
          <p:nvPr/>
        </p:nvCxnSpPr>
        <p:spPr>
          <a:xfrm rot="5400000">
            <a:off x="2681904" y="2464477"/>
            <a:ext cx="370343" cy="343091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9" idx="2"/>
            <a:endCxn id="11" idx="0"/>
          </p:cNvCxnSpPr>
          <p:nvPr/>
        </p:nvCxnSpPr>
        <p:spPr>
          <a:xfrm rot="5400000">
            <a:off x="3809662" y="3592235"/>
            <a:ext cx="370343" cy="117539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9" idx="2"/>
            <a:endCxn id="12" idx="0"/>
          </p:cNvCxnSpPr>
          <p:nvPr/>
        </p:nvCxnSpPr>
        <p:spPr>
          <a:xfrm rot="16200000" flipH="1">
            <a:off x="4974526" y="3602764"/>
            <a:ext cx="370343" cy="115433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9" idx="2"/>
            <a:endCxn id="13" idx="0"/>
          </p:cNvCxnSpPr>
          <p:nvPr/>
        </p:nvCxnSpPr>
        <p:spPr>
          <a:xfrm rot="16200000" flipH="1">
            <a:off x="6100188" y="2477103"/>
            <a:ext cx="370343" cy="340565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>GENERACIÓN DE HIPÓTESIS SOBRE LA BASE DEL CONTROL CONTABLE.</a:t>
            </a:r>
            <a:endParaRPr lang="es-EC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3131840" y="980728"/>
            <a:ext cx="280831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CONTROL CONTABLE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1484784"/>
            <a:ext cx="229587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HIPÓTESIS NULA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388830" y="1484784"/>
            <a:ext cx="229587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HIPÓTESIS 1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060848"/>
            <a:ext cx="2295872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La aplicación de la Normativa no permite generar información  fidedigna enmarcada en los parámetros contables.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88830" y="2132856"/>
            <a:ext cx="2295872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La aplicación de la Normativa  permite generar información  fidedigna enmarcada en los parámetros contables.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88060" y="1916832"/>
            <a:ext cx="229587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388060" y="2492896"/>
            <a:ext cx="2295872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Evaluar las diferentes etapas contables que las Unidades de Salud Tipo II tienen en su conjunto de procesos.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875620" y="4149080"/>
            <a:ext cx="332075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ESTUDIO DE INVESTIGACIÓN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19708" y="4653136"/>
            <a:ext cx="265591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VARIABLES GENÉRICAS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228184" y="4653136"/>
            <a:ext cx="265591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VARIABLES ESPECIFICAS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19708" y="5229200"/>
            <a:ext cx="265591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PROCESO CONTABLE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228184" y="5229200"/>
            <a:ext cx="2655912" cy="5885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PROCESO DE ACCIÓN O DE REVALORIZACIÓN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234972" y="6093296"/>
            <a:ext cx="265591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Creación de Registros Auxiliares.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208810" y="5974740"/>
            <a:ext cx="2655912" cy="622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Información de los Efectos Contables  Activos Fijos.</a:t>
            </a:r>
          </a:p>
        </p:txBody>
      </p:sp>
      <p:cxnSp>
        <p:nvCxnSpPr>
          <p:cNvPr id="19" name="18 Conector angular"/>
          <p:cNvCxnSpPr>
            <a:stCxn id="4" idx="1"/>
            <a:endCxn id="5" idx="0"/>
          </p:cNvCxnSpPr>
          <p:nvPr/>
        </p:nvCxnSpPr>
        <p:spPr>
          <a:xfrm rot="10800000" flipV="1">
            <a:off x="1471464" y="1160748"/>
            <a:ext cx="1660376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4" idx="3"/>
            <a:endCxn id="6" idx="0"/>
          </p:cNvCxnSpPr>
          <p:nvPr/>
        </p:nvCxnSpPr>
        <p:spPr>
          <a:xfrm>
            <a:off x="5940152" y="1160748"/>
            <a:ext cx="1596614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5" idx="2"/>
            <a:endCxn id="7" idx="0"/>
          </p:cNvCxnSpPr>
          <p:nvPr/>
        </p:nvCxnSpPr>
        <p:spPr>
          <a:xfrm>
            <a:off x="1471464" y="184482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6" idx="2"/>
            <a:endCxn id="8" idx="0"/>
          </p:cNvCxnSpPr>
          <p:nvPr/>
        </p:nvCxnSpPr>
        <p:spPr>
          <a:xfrm>
            <a:off x="7536766" y="184482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6" idx="1"/>
            <a:endCxn id="9" idx="0"/>
          </p:cNvCxnSpPr>
          <p:nvPr/>
        </p:nvCxnSpPr>
        <p:spPr>
          <a:xfrm rot="10800000" flipV="1">
            <a:off x="4535996" y="1664804"/>
            <a:ext cx="1852834" cy="2520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5" idx="3"/>
            <a:endCxn id="9" idx="0"/>
          </p:cNvCxnSpPr>
          <p:nvPr/>
        </p:nvCxnSpPr>
        <p:spPr>
          <a:xfrm>
            <a:off x="2619400" y="1664804"/>
            <a:ext cx="1916596" cy="2520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" idx="2"/>
            <a:endCxn id="10" idx="0"/>
          </p:cNvCxnSpPr>
          <p:nvPr/>
        </p:nvCxnSpPr>
        <p:spPr>
          <a:xfrm>
            <a:off x="4535996" y="2276872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2"/>
            <a:endCxn id="11" idx="0"/>
          </p:cNvCxnSpPr>
          <p:nvPr/>
        </p:nvCxnSpPr>
        <p:spPr>
          <a:xfrm>
            <a:off x="4535996" y="393305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11" idx="1"/>
            <a:endCxn id="12" idx="0"/>
          </p:cNvCxnSpPr>
          <p:nvPr/>
        </p:nvCxnSpPr>
        <p:spPr>
          <a:xfrm rot="10800000" flipV="1">
            <a:off x="1547664" y="4329100"/>
            <a:ext cx="1327956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11" idx="3"/>
            <a:endCxn id="13" idx="0"/>
          </p:cNvCxnSpPr>
          <p:nvPr/>
        </p:nvCxnSpPr>
        <p:spPr>
          <a:xfrm>
            <a:off x="6196372" y="4329100"/>
            <a:ext cx="1359768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2" idx="2"/>
            <a:endCxn id="14" idx="0"/>
          </p:cNvCxnSpPr>
          <p:nvPr/>
        </p:nvCxnSpPr>
        <p:spPr>
          <a:xfrm>
            <a:off x="1547664" y="50131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3" idx="2"/>
            <a:endCxn id="15" idx="0"/>
          </p:cNvCxnSpPr>
          <p:nvPr/>
        </p:nvCxnSpPr>
        <p:spPr>
          <a:xfrm>
            <a:off x="7556140" y="50131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15" idx="2"/>
            <a:endCxn id="17" idx="0"/>
          </p:cNvCxnSpPr>
          <p:nvPr/>
        </p:nvCxnSpPr>
        <p:spPr>
          <a:xfrm flipH="1">
            <a:off x="7536766" y="5817782"/>
            <a:ext cx="19374" cy="156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3234972" y="5301208"/>
            <a:ext cx="2655912" cy="5885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PROCESO DE ACCIÓN O DE VALUACIÓN</a:t>
            </a:r>
          </a:p>
        </p:txBody>
      </p:sp>
      <p:cxnSp>
        <p:nvCxnSpPr>
          <p:cNvPr id="62" name="61 Conector angular"/>
          <p:cNvCxnSpPr>
            <a:stCxn id="13" idx="1"/>
            <a:endCxn id="59" idx="0"/>
          </p:cNvCxnSpPr>
          <p:nvPr/>
        </p:nvCxnSpPr>
        <p:spPr>
          <a:xfrm rot="10800000" flipV="1">
            <a:off x="4562928" y="4833156"/>
            <a:ext cx="1665256" cy="46805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stCxn id="59" idx="2"/>
            <a:endCxn id="16" idx="0"/>
          </p:cNvCxnSpPr>
          <p:nvPr/>
        </p:nvCxnSpPr>
        <p:spPr>
          <a:xfrm>
            <a:off x="4562928" y="5889790"/>
            <a:ext cx="0" cy="2035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4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>COMPROBACIÓN DE HIPÓTESIS SOBRE LA BASE DEL CONTROL CONTABLE.</a:t>
            </a:r>
            <a:endParaRPr lang="es-EC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915816" y="1052736"/>
            <a:ext cx="3384376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PRUEBA DEL CHI CUADRADO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3394"/>
            <a:ext cx="6840760" cy="279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3568" y="4293096"/>
            <a:ext cx="7920880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Para la comprobación de la Hipótesis 1 se realizó la prueba estadística del </a:t>
            </a:r>
            <a:r>
              <a:rPr lang="es-EC" dirty="0" err="1">
                <a:solidFill>
                  <a:schemeClr val="tx1"/>
                </a:solidFill>
              </a:rPr>
              <a:t>chi</a:t>
            </a:r>
            <a:r>
              <a:rPr lang="es-EC" dirty="0">
                <a:solidFill>
                  <a:schemeClr val="tx1"/>
                </a:solidFill>
              </a:rPr>
              <a:t> cuadrado de Pearson en donde dio como resultado que, el 4,6% de error tiene relación existente entre la aplicación del Sistema de Administración Financiera y un buen registro contable de los Activos Fijos, por lo tanto;  la creación de registros auxiliares  permitiría tener información de los efectos contables que sufren los Activos Fijos, demostrando que la hipótesis del Autor es aceptable en relación a las variables.</a:t>
            </a:r>
          </a:p>
          <a:p>
            <a:pPr algn="just"/>
            <a:endParaRPr lang="es-EC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>GENERACIÓN DE HIPÓTESIS SOBRE LA BASE DEL CONTROL DE LOS ACTIVOS FIJOS.</a:t>
            </a:r>
            <a:endParaRPr lang="es-EC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3131840" y="980728"/>
            <a:ext cx="280831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CONTROL ACTIVOS FIJOS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1484784"/>
            <a:ext cx="229587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HIPÓTESIS NULA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388830" y="1484784"/>
            <a:ext cx="229587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HIPÓTESIS 2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060848"/>
            <a:ext cx="2295872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La aplicación del Reglamento General de Bienes del Sector Público no permite tener un control eficaz y eficiente.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88830" y="2132856"/>
            <a:ext cx="2295872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Para un control eficaz </a:t>
            </a:r>
            <a:r>
              <a:rPr lang="es-EC" dirty="0" smtClean="0">
                <a:solidFill>
                  <a:schemeClr val="tx1"/>
                </a:solidFill>
              </a:rPr>
              <a:t>y </a:t>
            </a:r>
            <a:r>
              <a:rPr lang="es-EC" dirty="0">
                <a:solidFill>
                  <a:schemeClr val="tx1"/>
                </a:solidFill>
              </a:rPr>
              <a:t>eficiente se dispone del Reglamento General de Bienes del Sector Público.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88060" y="1916832"/>
            <a:ext cx="229587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388060" y="2492896"/>
            <a:ext cx="2295872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Establecer los diferentes procesos </a:t>
            </a:r>
            <a:r>
              <a:rPr lang="es-EC" dirty="0" smtClean="0">
                <a:solidFill>
                  <a:schemeClr val="tx1"/>
                </a:solidFill>
              </a:rPr>
              <a:t> que tienen </a:t>
            </a:r>
            <a:r>
              <a:rPr lang="es-EC" dirty="0">
                <a:solidFill>
                  <a:schemeClr val="tx1"/>
                </a:solidFill>
              </a:rPr>
              <a:t>para salvaguardar los Activos </a:t>
            </a:r>
            <a:r>
              <a:rPr lang="es-EC" dirty="0" smtClean="0">
                <a:solidFill>
                  <a:schemeClr val="tx1"/>
                </a:solidFill>
              </a:rPr>
              <a:t>fijos.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875620" y="4149080"/>
            <a:ext cx="332075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ESTUDIO DE INVESTIGACIÓN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19708" y="4653136"/>
            <a:ext cx="265591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VARIABLES GENÉRICAS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228184" y="4653136"/>
            <a:ext cx="265591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VARIABLES ESPECIFICAS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19708" y="5229199"/>
            <a:ext cx="2655912" cy="6670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CONTROL DE ACTIVOS FIJOS.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228184" y="5229200"/>
            <a:ext cx="2655912" cy="588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PROCESO O ACCIONES DE CONTROL.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234972" y="6093296"/>
            <a:ext cx="2655912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Controles de los Directivos en el Registro.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208810" y="5974740"/>
            <a:ext cx="2655912" cy="622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Registro contable de las Donaciones.</a:t>
            </a:r>
          </a:p>
        </p:txBody>
      </p:sp>
      <p:cxnSp>
        <p:nvCxnSpPr>
          <p:cNvPr id="19" name="18 Conector angular"/>
          <p:cNvCxnSpPr>
            <a:stCxn id="4" idx="1"/>
            <a:endCxn id="5" idx="0"/>
          </p:cNvCxnSpPr>
          <p:nvPr/>
        </p:nvCxnSpPr>
        <p:spPr>
          <a:xfrm rot="10800000" flipV="1">
            <a:off x="1471464" y="1160748"/>
            <a:ext cx="1660376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4" idx="3"/>
            <a:endCxn id="6" idx="0"/>
          </p:cNvCxnSpPr>
          <p:nvPr/>
        </p:nvCxnSpPr>
        <p:spPr>
          <a:xfrm>
            <a:off x="5940152" y="1160748"/>
            <a:ext cx="1596614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5" idx="2"/>
            <a:endCxn id="7" idx="0"/>
          </p:cNvCxnSpPr>
          <p:nvPr/>
        </p:nvCxnSpPr>
        <p:spPr>
          <a:xfrm>
            <a:off x="1471464" y="184482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6" idx="2"/>
            <a:endCxn id="8" idx="0"/>
          </p:cNvCxnSpPr>
          <p:nvPr/>
        </p:nvCxnSpPr>
        <p:spPr>
          <a:xfrm>
            <a:off x="7536766" y="184482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6" idx="1"/>
            <a:endCxn id="9" idx="0"/>
          </p:cNvCxnSpPr>
          <p:nvPr/>
        </p:nvCxnSpPr>
        <p:spPr>
          <a:xfrm rot="10800000" flipV="1">
            <a:off x="4535996" y="1664804"/>
            <a:ext cx="1852834" cy="2520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5" idx="3"/>
            <a:endCxn id="9" idx="0"/>
          </p:cNvCxnSpPr>
          <p:nvPr/>
        </p:nvCxnSpPr>
        <p:spPr>
          <a:xfrm>
            <a:off x="2619400" y="1664804"/>
            <a:ext cx="1916596" cy="2520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" idx="2"/>
            <a:endCxn id="10" idx="0"/>
          </p:cNvCxnSpPr>
          <p:nvPr/>
        </p:nvCxnSpPr>
        <p:spPr>
          <a:xfrm>
            <a:off x="4535996" y="2276872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2"/>
            <a:endCxn id="11" idx="0"/>
          </p:cNvCxnSpPr>
          <p:nvPr/>
        </p:nvCxnSpPr>
        <p:spPr>
          <a:xfrm>
            <a:off x="4535996" y="393305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11" idx="1"/>
            <a:endCxn id="12" idx="0"/>
          </p:cNvCxnSpPr>
          <p:nvPr/>
        </p:nvCxnSpPr>
        <p:spPr>
          <a:xfrm rot="10800000" flipV="1">
            <a:off x="1547664" y="4329100"/>
            <a:ext cx="1327956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11" idx="3"/>
            <a:endCxn id="13" idx="0"/>
          </p:cNvCxnSpPr>
          <p:nvPr/>
        </p:nvCxnSpPr>
        <p:spPr>
          <a:xfrm>
            <a:off x="6196372" y="4329100"/>
            <a:ext cx="1359768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2" idx="2"/>
            <a:endCxn id="14" idx="0"/>
          </p:cNvCxnSpPr>
          <p:nvPr/>
        </p:nvCxnSpPr>
        <p:spPr>
          <a:xfrm>
            <a:off x="1547664" y="5013176"/>
            <a:ext cx="0" cy="216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3" idx="2"/>
            <a:endCxn id="15" idx="0"/>
          </p:cNvCxnSpPr>
          <p:nvPr/>
        </p:nvCxnSpPr>
        <p:spPr>
          <a:xfrm>
            <a:off x="7556140" y="50131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15" idx="2"/>
            <a:endCxn id="17" idx="0"/>
          </p:cNvCxnSpPr>
          <p:nvPr/>
        </p:nvCxnSpPr>
        <p:spPr>
          <a:xfrm flipH="1">
            <a:off x="7536766" y="5817782"/>
            <a:ext cx="19374" cy="156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3234972" y="5301208"/>
            <a:ext cx="2655912" cy="588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PROCESO O ACCIONES DE CONTROL</a:t>
            </a:r>
          </a:p>
        </p:txBody>
      </p:sp>
      <p:cxnSp>
        <p:nvCxnSpPr>
          <p:cNvPr id="62" name="61 Conector angular"/>
          <p:cNvCxnSpPr>
            <a:stCxn id="13" idx="1"/>
            <a:endCxn id="59" idx="0"/>
          </p:cNvCxnSpPr>
          <p:nvPr/>
        </p:nvCxnSpPr>
        <p:spPr>
          <a:xfrm rot="10800000" flipV="1">
            <a:off x="4562928" y="4833156"/>
            <a:ext cx="1665256" cy="46805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stCxn id="59" idx="2"/>
            <a:endCxn id="16" idx="0"/>
          </p:cNvCxnSpPr>
          <p:nvPr/>
        </p:nvCxnSpPr>
        <p:spPr>
          <a:xfrm>
            <a:off x="4562928" y="5889790"/>
            <a:ext cx="0" cy="2035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>COMPROBACIÓN DE HIPÓTESIS SOBRE LA BASE DEL CONTROL DE LOS ACTIVOS FIJOS.</a:t>
            </a:r>
            <a:endParaRPr lang="es-EC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915816" y="980728"/>
            <a:ext cx="3384376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PRUEBA DEL CHI CUADRADO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8" y="4581128"/>
            <a:ext cx="7920880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Para la respectiva comprobación de la Hipótesis 2 se realizó la prueba estadística del </a:t>
            </a:r>
            <a:r>
              <a:rPr lang="es-EC" dirty="0" err="1">
                <a:solidFill>
                  <a:schemeClr val="tx1"/>
                </a:solidFill>
              </a:rPr>
              <a:t>chi</a:t>
            </a:r>
            <a:r>
              <a:rPr lang="es-EC" dirty="0">
                <a:solidFill>
                  <a:schemeClr val="tx1"/>
                </a:solidFill>
              </a:rPr>
              <a:t> cuadrado de Pearson en donde el 4,6% de margen de error demuestra que la relación entre el control por parte de los directivos  y el registro de recepción de las Donaciones permiten a la Administración de las Unidades de Salud tipo II tener una visión amplia de los bienes que ingresan a  las misma por lo tanto queda demostrado que existe relación entre las variables fundamentando la hipótesis del Autor.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47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>GENERACIÓN DE HIPÓTESIS SOBRE LA BASE DEL CONTROL INTERNO.</a:t>
            </a:r>
            <a:endParaRPr lang="es-EC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3131840" y="980728"/>
            <a:ext cx="280831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CONTROL INTERNO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1484784"/>
            <a:ext cx="229587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HIPÓTESIS NULA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388830" y="1484784"/>
            <a:ext cx="229587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HIPÓTESIS 3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060848"/>
            <a:ext cx="2295872" cy="1728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400" dirty="0">
                <a:solidFill>
                  <a:schemeClr val="tx1"/>
                </a:solidFill>
              </a:rPr>
              <a:t>El empleo de Normas de Control Interno  para las entidades del Sector Público no permite generar parámetros en los cuales está enmarcado el Servidor Público para generar un nivel de confianza.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88830" y="2132856"/>
            <a:ext cx="2295872" cy="1728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400" dirty="0">
                <a:solidFill>
                  <a:schemeClr val="tx1"/>
                </a:solidFill>
              </a:rPr>
              <a:t>El empleo de las Normas de Control Interno  para las entidades del Sector Público permiten establecer los parámetros en las cuales está enmarcado el servidor público para desempeñar sus funciones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88060" y="1916832"/>
            <a:ext cx="229587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388060" y="2492896"/>
            <a:ext cx="2295872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>
                <a:solidFill>
                  <a:schemeClr val="tx1"/>
                </a:solidFill>
              </a:rPr>
              <a:t>Disponer de información acerca de las normas que los Servidores Públicos deben acatar para tener un ambiente de control</a:t>
            </a:r>
            <a:endParaRPr lang="es-EC" sz="1600" dirty="0" smtClean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75620" y="4149080"/>
            <a:ext cx="332075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ESTUDIO DE INVESTIGACIÓN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19708" y="4653136"/>
            <a:ext cx="265591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VARIABLES GENÉRICAS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228184" y="4653136"/>
            <a:ext cx="265591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VARIABLES ESPECIFICAS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19708" y="5229199"/>
            <a:ext cx="2655912" cy="667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CONTROL INTERNO Y NORMATIVA.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228184" y="5229200"/>
            <a:ext cx="2655912" cy="588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PROCESO O ACCIONES DE EVALUACIÓN.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234972" y="6093296"/>
            <a:ext cx="26559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1) Estructuras Organizacionales.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208810" y="5974740"/>
            <a:ext cx="2655912" cy="6226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Evaluaciones de la Gestión.</a:t>
            </a:r>
          </a:p>
        </p:txBody>
      </p:sp>
      <p:cxnSp>
        <p:nvCxnSpPr>
          <p:cNvPr id="19" name="18 Conector angular"/>
          <p:cNvCxnSpPr>
            <a:stCxn id="4" idx="1"/>
            <a:endCxn id="5" idx="0"/>
          </p:cNvCxnSpPr>
          <p:nvPr/>
        </p:nvCxnSpPr>
        <p:spPr>
          <a:xfrm rot="10800000" flipV="1">
            <a:off x="1471464" y="1160748"/>
            <a:ext cx="1660376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4" idx="3"/>
            <a:endCxn id="6" idx="0"/>
          </p:cNvCxnSpPr>
          <p:nvPr/>
        </p:nvCxnSpPr>
        <p:spPr>
          <a:xfrm>
            <a:off x="5940152" y="1160748"/>
            <a:ext cx="1596614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5" idx="2"/>
            <a:endCxn id="7" idx="0"/>
          </p:cNvCxnSpPr>
          <p:nvPr/>
        </p:nvCxnSpPr>
        <p:spPr>
          <a:xfrm>
            <a:off x="1471464" y="184482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6" idx="2"/>
            <a:endCxn id="8" idx="0"/>
          </p:cNvCxnSpPr>
          <p:nvPr/>
        </p:nvCxnSpPr>
        <p:spPr>
          <a:xfrm>
            <a:off x="7536766" y="184482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6" idx="1"/>
            <a:endCxn id="9" idx="0"/>
          </p:cNvCxnSpPr>
          <p:nvPr/>
        </p:nvCxnSpPr>
        <p:spPr>
          <a:xfrm rot="10800000" flipV="1">
            <a:off x="4535996" y="1664804"/>
            <a:ext cx="1852834" cy="2520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5" idx="3"/>
            <a:endCxn id="9" idx="0"/>
          </p:cNvCxnSpPr>
          <p:nvPr/>
        </p:nvCxnSpPr>
        <p:spPr>
          <a:xfrm>
            <a:off x="2619400" y="1664804"/>
            <a:ext cx="1916596" cy="2520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" idx="2"/>
            <a:endCxn id="10" idx="0"/>
          </p:cNvCxnSpPr>
          <p:nvPr/>
        </p:nvCxnSpPr>
        <p:spPr>
          <a:xfrm>
            <a:off x="4535996" y="2276872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2"/>
            <a:endCxn id="11" idx="0"/>
          </p:cNvCxnSpPr>
          <p:nvPr/>
        </p:nvCxnSpPr>
        <p:spPr>
          <a:xfrm>
            <a:off x="4535996" y="393305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11" idx="1"/>
            <a:endCxn id="12" idx="0"/>
          </p:cNvCxnSpPr>
          <p:nvPr/>
        </p:nvCxnSpPr>
        <p:spPr>
          <a:xfrm rot="10800000" flipV="1">
            <a:off x="1547664" y="4329100"/>
            <a:ext cx="1327956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11" idx="3"/>
            <a:endCxn id="13" idx="0"/>
          </p:cNvCxnSpPr>
          <p:nvPr/>
        </p:nvCxnSpPr>
        <p:spPr>
          <a:xfrm>
            <a:off x="6196372" y="4329100"/>
            <a:ext cx="1359768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2" idx="2"/>
            <a:endCxn id="14" idx="0"/>
          </p:cNvCxnSpPr>
          <p:nvPr/>
        </p:nvCxnSpPr>
        <p:spPr>
          <a:xfrm>
            <a:off x="1547664" y="5013176"/>
            <a:ext cx="0" cy="216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3" idx="2"/>
            <a:endCxn id="15" idx="0"/>
          </p:cNvCxnSpPr>
          <p:nvPr/>
        </p:nvCxnSpPr>
        <p:spPr>
          <a:xfrm>
            <a:off x="7556140" y="50131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15" idx="2"/>
            <a:endCxn id="17" idx="0"/>
          </p:cNvCxnSpPr>
          <p:nvPr/>
        </p:nvCxnSpPr>
        <p:spPr>
          <a:xfrm flipH="1">
            <a:off x="7536766" y="5817782"/>
            <a:ext cx="19374" cy="156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3234972" y="5301208"/>
            <a:ext cx="2655912" cy="588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PROCESO O ACCIONES DE LOGÍSTICA.</a:t>
            </a:r>
          </a:p>
        </p:txBody>
      </p:sp>
      <p:cxnSp>
        <p:nvCxnSpPr>
          <p:cNvPr id="62" name="61 Conector angular"/>
          <p:cNvCxnSpPr>
            <a:stCxn id="13" idx="1"/>
            <a:endCxn id="59" idx="0"/>
          </p:cNvCxnSpPr>
          <p:nvPr/>
        </p:nvCxnSpPr>
        <p:spPr>
          <a:xfrm rot="10800000" flipV="1">
            <a:off x="4562928" y="4833156"/>
            <a:ext cx="1665256" cy="46805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stCxn id="59" idx="2"/>
            <a:endCxn id="16" idx="0"/>
          </p:cNvCxnSpPr>
          <p:nvPr/>
        </p:nvCxnSpPr>
        <p:spPr>
          <a:xfrm>
            <a:off x="4562928" y="5889790"/>
            <a:ext cx="0" cy="2035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0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738670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>COMPROBACIÓN DE HIPÓTESIS SOBRE LA BASE DEL CONTROL INTERNO.</a:t>
            </a:r>
            <a:endParaRPr lang="es-EC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915816" y="908720"/>
            <a:ext cx="3384376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PRUEBA DEL CHI CUADRADO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8" y="4581128"/>
            <a:ext cx="7920880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Para la respectiva comprobación de la Hipótesis 3 se realizó la prueba estadística del </a:t>
            </a:r>
            <a:r>
              <a:rPr lang="es-EC" dirty="0" err="1">
                <a:solidFill>
                  <a:schemeClr val="tx1"/>
                </a:solidFill>
              </a:rPr>
              <a:t>chi</a:t>
            </a:r>
            <a:r>
              <a:rPr lang="es-EC" dirty="0">
                <a:solidFill>
                  <a:schemeClr val="tx1"/>
                </a:solidFill>
              </a:rPr>
              <a:t> cuadrado de Pearson en donde el 4,6% de margen de error demuestra que la relación existente entre el control interno y las funciones que debe desempeñar cada empleado enmarca las necesidades de la institución de generar un ambiente de trabajo ético y confiable entre los departamentos, por lo tanto; una buena estructura organizacional permite la evaluación de la gestión que se está realizando en las Unidades de Salud tipo II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08712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es-EC" sz="3200" dirty="0" smtClean="0"/>
              <a:t>INFORME FINAL DE RESULTADOS </a:t>
            </a:r>
            <a:endParaRPr lang="es-EC" sz="3200" dirty="0"/>
          </a:p>
        </p:txBody>
      </p:sp>
      <p:sp>
        <p:nvSpPr>
          <p:cNvPr id="3" name="2 Rectángulo"/>
          <p:cNvSpPr/>
          <p:nvPr/>
        </p:nvSpPr>
        <p:spPr>
          <a:xfrm>
            <a:off x="4067944" y="764704"/>
            <a:ext cx="2664296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ESTUDIO DE INVESTIGACIÓN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067944" y="1340768"/>
            <a:ext cx="2664296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Unidades de Salud Tipo II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1916832"/>
            <a:ext cx="172819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Cuestionarios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28184" y="1916832"/>
            <a:ext cx="172819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Entrevistas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2000" y="2429272"/>
            <a:ext cx="1872208" cy="855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Áreas:</a:t>
            </a:r>
          </a:p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/>
                </a:solidFill>
              </a:rPr>
              <a:t>Contabilidad</a:t>
            </a:r>
          </a:p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/>
                </a:solidFill>
              </a:rPr>
              <a:t>Activos Fijos </a:t>
            </a:r>
          </a:p>
        </p:txBody>
      </p:sp>
      <p:sp>
        <p:nvSpPr>
          <p:cNvPr id="8" name="7 Abrir llave"/>
          <p:cNvSpPr/>
          <p:nvPr/>
        </p:nvSpPr>
        <p:spPr>
          <a:xfrm rot="16200000">
            <a:off x="5496675" y="976537"/>
            <a:ext cx="310892" cy="504056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4896036" y="3775553"/>
            <a:ext cx="172819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Tabulación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535996" y="4365104"/>
            <a:ext cx="244827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Programa Spss Statitics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536773" y="4941168"/>
            <a:ext cx="244827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Información Estadística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542882" y="5445224"/>
            <a:ext cx="244827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Resultados Medibles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542882" y="5977254"/>
            <a:ext cx="2448272" cy="548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Comprobación de las Hipótesis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83568" y="1928176"/>
            <a:ext cx="172819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Limitación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83568" y="2510706"/>
            <a:ext cx="1728192" cy="486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Acceso a la Información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83568" y="3223221"/>
            <a:ext cx="1728192" cy="486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Sigilo Informático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83568" y="3933056"/>
            <a:ext cx="172819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Colección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07504" y="4625516"/>
            <a:ext cx="1152128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Suficiente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763688" y="4625516"/>
            <a:ext cx="1431776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Competente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11067" y="5358890"/>
            <a:ext cx="1728192" cy="590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Investigación Profunda</a:t>
            </a:r>
          </a:p>
        </p:txBody>
      </p:sp>
      <p:cxnSp>
        <p:nvCxnSpPr>
          <p:cNvPr id="28" name="27 Conector recto de flecha"/>
          <p:cNvCxnSpPr>
            <a:stCxn id="3" idx="2"/>
            <a:endCxn id="4" idx="0"/>
          </p:cNvCxnSpPr>
          <p:nvPr/>
        </p:nvCxnSpPr>
        <p:spPr>
          <a:xfrm>
            <a:off x="5400092" y="112474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4" idx="2"/>
            <a:endCxn id="5" idx="0"/>
          </p:cNvCxnSpPr>
          <p:nvPr/>
        </p:nvCxnSpPr>
        <p:spPr>
          <a:xfrm flipH="1">
            <a:off x="3995936" y="1700808"/>
            <a:ext cx="140415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4" idx="2"/>
            <a:endCxn id="6" idx="0"/>
          </p:cNvCxnSpPr>
          <p:nvPr/>
        </p:nvCxnSpPr>
        <p:spPr>
          <a:xfrm>
            <a:off x="5400092" y="1700808"/>
            <a:ext cx="169218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6" idx="1"/>
            <a:endCxn id="7" idx="0"/>
          </p:cNvCxnSpPr>
          <p:nvPr/>
        </p:nvCxnSpPr>
        <p:spPr>
          <a:xfrm rot="10800000" flipV="1">
            <a:off x="5508104" y="2096852"/>
            <a:ext cx="720080" cy="33242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5" idx="3"/>
            <a:endCxn id="7" idx="0"/>
          </p:cNvCxnSpPr>
          <p:nvPr/>
        </p:nvCxnSpPr>
        <p:spPr>
          <a:xfrm>
            <a:off x="4860032" y="2096852"/>
            <a:ext cx="648072" cy="33242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9" idx="2"/>
            <a:endCxn id="10" idx="0"/>
          </p:cNvCxnSpPr>
          <p:nvPr/>
        </p:nvCxnSpPr>
        <p:spPr>
          <a:xfrm>
            <a:off x="5760132" y="4135593"/>
            <a:ext cx="0" cy="2295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0" idx="2"/>
            <a:endCxn id="11" idx="0"/>
          </p:cNvCxnSpPr>
          <p:nvPr/>
        </p:nvCxnSpPr>
        <p:spPr>
          <a:xfrm>
            <a:off x="5760132" y="4725144"/>
            <a:ext cx="777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11" idx="2"/>
            <a:endCxn id="12" idx="0"/>
          </p:cNvCxnSpPr>
          <p:nvPr/>
        </p:nvCxnSpPr>
        <p:spPr>
          <a:xfrm>
            <a:off x="5760909" y="5301208"/>
            <a:ext cx="6109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12" idx="2"/>
            <a:endCxn id="13" idx="0"/>
          </p:cNvCxnSpPr>
          <p:nvPr/>
        </p:nvCxnSpPr>
        <p:spPr>
          <a:xfrm>
            <a:off x="5767018" y="5805264"/>
            <a:ext cx="0" cy="171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3" idx="1"/>
            <a:endCxn id="14" idx="0"/>
          </p:cNvCxnSpPr>
          <p:nvPr/>
        </p:nvCxnSpPr>
        <p:spPr>
          <a:xfrm rot="10800000" flipV="1">
            <a:off x="1547664" y="944724"/>
            <a:ext cx="2520280" cy="98345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14" idx="2"/>
            <a:endCxn id="15" idx="0"/>
          </p:cNvCxnSpPr>
          <p:nvPr/>
        </p:nvCxnSpPr>
        <p:spPr>
          <a:xfrm>
            <a:off x="1547664" y="2288216"/>
            <a:ext cx="0" cy="222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15" idx="2"/>
            <a:endCxn id="16" idx="0"/>
          </p:cNvCxnSpPr>
          <p:nvPr/>
        </p:nvCxnSpPr>
        <p:spPr>
          <a:xfrm>
            <a:off x="1547664" y="2996952"/>
            <a:ext cx="0" cy="226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16" idx="2"/>
            <a:endCxn id="17" idx="0"/>
          </p:cNvCxnSpPr>
          <p:nvPr/>
        </p:nvCxnSpPr>
        <p:spPr>
          <a:xfrm>
            <a:off x="1547664" y="3709467"/>
            <a:ext cx="0" cy="223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17" idx="2"/>
            <a:endCxn id="18" idx="0"/>
          </p:cNvCxnSpPr>
          <p:nvPr/>
        </p:nvCxnSpPr>
        <p:spPr>
          <a:xfrm flipH="1">
            <a:off x="683568" y="4293096"/>
            <a:ext cx="864096" cy="332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17" idx="2"/>
            <a:endCxn id="19" idx="0"/>
          </p:cNvCxnSpPr>
          <p:nvPr/>
        </p:nvCxnSpPr>
        <p:spPr>
          <a:xfrm>
            <a:off x="1547664" y="4293096"/>
            <a:ext cx="931912" cy="332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18" idx="2"/>
            <a:endCxn id="20" idx="0"/>
          </p:cNvCxnSpPr>
          <p:nvPr/>
        </p:nvCxnSpPr>
        <p:spPr>
          <a:xfrm>
            <a:off x="683568" y="4985556"/>
            <a:ext cx="891595" cy="373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19" idx="2"/>
            <a:endCxn id="20" idx="0"/>
          </p:cNvCxnSpPr>
          <p:nvPr/>
        </p:nvCxnSpPr>
        <p:spPr>
          <a:xfrm flipH="1">
            <a:off x="1575163" y="4985556"/>
            <a:ext cx="904413" cy="373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60569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3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dirty="0" smtClean="0"/>
              <a:t>MODELO DE GESTIÓN DE ACTIVOS FIJOS</a:t>
            </a:r>
            <a:endParaRPr lang="es-EC" sz="3600" dirty="0"/>
          </a:p>
        </p:txBody>
      </p:sp>
      <p:sp>
        <p:nvSpPr>
          <p:cNvPr id="3" name="2 Rectángulo"/>
          <p:cNvSpPr/>
          <p:nvPr/>
        </p:nvSpPr>
        <p:spPr>
          <a:xfrm>
            <a:off x="3419872" y="915777"/>
            <a:ext cx="309634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MODELO DE GESTIÓN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1772816"/>
            <a:ext cx="172819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PROPÓSITO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03948" y="1772816"/>
            <a:ext cx="172819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236296" y="1772816"/>
            <a:ext cx="172819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ALCANCE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47564" y="2586644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Definir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85925" y="3429000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Clara 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547664" y="3428738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Precisa 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11560" y="4221088"/>
            <a:ext cx="1598093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Procedimientos 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9552" y="4869541"/>
            <a:ext cx="1728192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Adquisición.</a:t>
            </a:r>
          </a:p>
          <a:p>
            <a:pPr marL="285750" indent="-285750" algn="just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Registro.</a:t>
            </a:r>
          </a:p>
          <a:p>
            <a:pPr marL="285750" indent="-285750" algn="just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Resguardo.</a:t>
            </a:r>
          </a:p>
          <a:p>
            <a:pPr marL="285750" indent="-285750" algn="just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</a:rPr>
              <a:t>Baja.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845909" y="2586644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Definir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355976" y="2586644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Crear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796136" y="2586644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Determinar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845909" y="3429000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Políticas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845909" y="4077072"/>
            <a:ext cx="1224136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Correcto Manejo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845909" y="4897980"/>
            <a:ext cx="1224136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Activos Fijos</a:t>
            </a:r>
            <a:endParaRPr lang="es-EC" sz="1400" b="1" dirty="0" smtClean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355976" y="3429000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Manual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4283968" y="4221088"/>
            <a:ext cx="1368152" cy="9649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Adquirir</a:t>
            </a: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2) Controlar </a:t>
            </a: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3) Mantener 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796136" y="3392606"/>
            <a:ext cx="1224136" cy="4684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Indicadores Gestión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724128" y="4322594"/>
            <a:ext cx="1368152" cy="6768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Control de Activos Fijos.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7488324" y="2636912"/>
            <a:ext cx="12241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Aplica 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7380312" y="3392606"/>
            <a:ext cx="1476163" cy="6844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Todos los Funcionarios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5" name="24 Conector angular"/>
          <p:cNvCxnSpPr>
            <a:stCxn id="3" idx="1"/>
            <a:endCxn id="4" idx="0"/>
          </p:cNvCxnSpPr>
          <p:nvPr/>
        </p:nvCxnSpPr>
        <p:spPr>
          <a:xfrm rot="10800000" flipV="1">
            <a:off x="1259632" y="1167804"/>
            <a:ext cx="2160240" cy="60501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3" idx="3"/>
            <a:endCxn id="6" idx="0"/>
          </p:cNvCxnSpPr>
          <p:nvPr/>
        </p:nvCxnSpPr>
        <p:spPr>
          <a:xfrm>
            <a:off x="6516216" y="1167805"/>
            <a:ext cx="1584176" cy="60501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3" idx="2"/>
            <a:endCxn id="5" idx="0"/>
          </p:cNvCxnSpPr>
          <p:nvPr/>
        </p:nvCxnSpPr>
        <p:spPr>
          <a:xfrm>
            <a:off x="4968044" y="1419833"/>
            <a:ext cx="0" cy="3529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4" idx="2"/>
            <a:endCxn id="7" idx="0"/>
          </p:cNvCxnSpPr>
          <p:nvPr/>
        </p:nvCxnSpPr>
        <p:spPr>
          <a:xfrm>
            <a:off x="1259632" y="2276872"/>
            <a:ext cx="0" cy="309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7" idx="2"/>
            <a:endCxn id="8" idx="0"/>
          </p:cNvCxnSpPr>
          <p:nvPr/>
        </p:nvCxnSpPr>
        <p:spPr>
          <a:xfrm rot="5400000">
            <a:off x="773659" y="2943027"/>
            <a:ext cx="410308" cy="561639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7" idx="2"/>
            <a:endCxn id="9" idx="0"/>
          </p:cNvCxnSpPr>
          <p:nvPr/>
        </p:nvCxnSpPr>
        <p:spPr>
          <a:xfrm rot="16200000" flipH="1">
            <a:off x="1504659" y="2773665"/>
            <a:ext cx="410046" cy="9001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9" idx="2"/>
            <a:endCxn id="10" idx="0"/>
          </p:cNvCxnSpPr>
          <p:nvPr/>
        </p:nvCxnSpPr>
        <p:spPr>
          <a:xfrm flipH="1">
            <a:off x="1410607" y="3860786"/>
            <a:ext cx="749125" cy="360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8" idx="2"/>
            <a:endCxn id="10" idx="0"/>
          </p:cNvCxnSpPr>
          <p:nvPr/>
        </p:nvCxnSpPr>
        <p:spPr>
          <a:xfrm>
            <a:off x="697993" y="3861048"/>
            <a:ext cx="71261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10" idx="2"/>
            <a:endCxn id="11" idx="0"/>
          </p:cNvCxnSpPr>
          <p:nvPr/>
        </p:nvCxnSpPr>
        <p:spPr>
          <a:xfrm flipH="1">
            <a:off x="1403648" y="4653136"/>
            <a:ext cx="6959" cy="21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>
            <a:stCxn id="5" idx="2"/>
            <a:endCxn id="12" idx="0"/>
          </p:cNvCxnSpPr>
          <p:nvPr/>
        </p:nvCxnSpPr>
        <p:spPr>
          <a:xfrm rot="5400000">
            <a:off x="4058125" y="1676725"/>
            <a:ext cx="309772" cy="15100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5" idx="2"/>
            <a:endCxn id="14" idx="0"/>
          </p:cNvCxnSpPr>
          <p:nvPr/>
        </p:nvCxnSpPr>
        <p:spPr>
          <a:xfrm rot="16200000" flipH="1">
            <a:off x="5533238" y="1711678"/>
            <a:ext cx="309772" cy="144016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5" idx="2"/>
            <a:endCxn id="13" idx="0"/>
          </p:cNvCxnSpPr>
          <p:nvPr/>
        </p:nvCxnSpPr>
        <p:spPr>
          <a:xfrm>
            <a:off x="4968044" y="2276872"/>
            <a:ext cx="0" cy="309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12" idx="2"/>
            <a:endCxn id="15" idx="0"/>
          </p:cNvCxnSpPr>
          <p:nvPr/>
        </p:nvCxnSpPr>
        <p:spPr>
          <a:xfrm>
            <a:off x="3457977" y="3018692"/>
            <a:ext cx="0" cy="4103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15" idx="2"/>
            <a:endCxn id="16" idx="0"/>
          </p:cNvCxnSpPr>
          <p:nvPr/>
        </p:nvCxnSpPr>
        <p:spPr>
          <a:xfrm>
            <a:off x="3457977" y="386104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16" idx="2"/>
            <a:endCxn id="17" idx="0"/>
          </p:cNvCxnSpPr>
          <p:nvPr/>
        </p:nvCxnSpPr>
        <p:spPr>
          <a:xfrm>
            <a:off x="3457977" y="4653136"/>
            <a:ext cx="0" cy="244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13" idx="2"/>
            <a:endCxn id="18" idx="0"/>
          </p:cNvCxnSpPr>
          <p:nvPr/>
        </p:nvCxnSpPr>
        <p:spPr>
          <a:xfrm>
            <a:off x="4968044" y="3018692"/>
            <a:ext cx="0" cy="4103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18" idx="2"/>
            <a:endCxn id="19" idx="0"/>
          </p:cNvCxnSpPr>
          <p:nvPr/>
        </p:nvCxnSpPr>
        <p:spPr>
          <a:xfrm>
            <a:off x="4968044" y="386104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14" idx="2"/>
            <a:endCxn id="20" idx="0"/>
          </p:cNvCxnSpPr>
          <p:nvPr/>
        </p:nvCxnSpPr>
        <p:spPr>
          <a:xfrm>
            <a:off x="6408204" y="3018692"/>
            <a:ext cx="0" cy="373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20" idx="2"/>
            <a:endCxn id="21" idx="0"/>
          </p:cNvCxnSpPr>
          <p:nvPr/>
        </p:nvCxnSpPr>
        <p:spPr>
          <a:xfrm>
            <a:off x="6408204" y="3861048"/>
            <a:ext cx="0" cy="461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stCxn id="6" idx="2"/>
            <a:endCxn id="22" idx="0"/>
          </p:cNvCxnSpPr>
          <p:nvPr/>
        </p:nvCxnSpPr>
        <p:spPr>
          <a:xfrm>
            <a:off x="8100392" y="227687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stCxn id="22" idx="2"/>
            <a:endCxn id="23" idx="0"/>
          </p:cNvCxnSpPr>
          <p:nvPr/>
        </p:nvCxnSpPr>
        <p:spPr>
          <a:xfrm>
            <a:off x="8100392" y="3068960"/>
            <a:ext cx="18002" cy="323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dirty="0" smtClean="0"/>
              <a:t>MODELO DE GESTIÓN DE ACTIVOS FIJOS</a:t>
            </a:r>
            <a:endParaRPr lang="es-EC" sz="3600" dirty="0"/>
          </a:p>
        </p:txBody>
      </p:sp>
      <p:sp>
        <p:nvSpPr>
          <p:cNvPr id="5" name="4 Rectángulo"/>
          <p:cNvSpPr/>
          <p:nvPr/>
        </p:nvSpPr>
        <p:spPr>
          <a:xfrm>
            <a:off x="2843808" y="836712"/>
            <a:ext cx="3096344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MODELO DE GESTIÓN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1772816"/>
            <a:ext cx="1728192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Políticas de adquisición.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07704" y="1772816"/>
            <a:ext cx="1728192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Políticas de asignación.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79912" y="1795407"/>
            <a:ext cx="1728192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Políticas de depreciación.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580112" y="1795407"/>
            <a:ext cx="1728192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Políticas de baja.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380312" y="1808090"/>
            <a:ext cx="1728192" cy="8288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Políticas de constatación física.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7504" y="2780928"/>
            <a:ext cx="1728192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- La adquisición de Activos Fijos deben estar considerados dentro del P. A. C.</a:t>
            </a:r>
          </a:p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- Los requerimientos de Activos Fijos deben estar direccionados al responsable de A. F.</a:t>
            </a:r>
          </a:p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- Las  facturas deben detallar:  </a:t>
            </a:r>
            <a:r>
              <a:rPr lang="es-ES" sz="1400" dirty="0">
                <a:solidFill>
                  <a:schemeClr val="tx1"/>
                </a:solidFill>
              </a:rPr>
              <a:t>la  cantidad, descripción  completa,  la  marca,  el  modelo  y  el  número  de  serie.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907704" y="2780928"/>
            <a:ext cx="1728192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- Todo </a:t>
            </a:r>
            <a:r>
              <a:rPr lang="es-ES" sz="1400" dirty="0">
                <a:solidFill>
                  <a:schemeClr val="tx1"/>
                </a:solidFill>
              </a:rPr>
              <a:t>activo fijo se debe etiquetar para ser asignado a su usuario </a:t>
            </a:r>
            <a:r>
              <a:rPr lang="es-ES" sz="1400" dirty="0" smtClean="0">
                <a:solidFill>
                  <a:schemeClr val="tx1"/>
                </a:solidFill>
              </a:rPr>
              <a:t>final.</a:t>
            </a: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- </a:t>
            </a:r>
            <a:r>
              <a:rPr lang="es-ES" sz="1400" dirty="0">
                <a:solidFill>
                  <a:schemeClr val="tx1"/>
                </a:solidFill>
              </a:rPr>
              <a:t>Es  obligación  de  todo  funcionario público conservar  en  buen  estado  los  activos fijos 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- El </a:t>
            </a:r>
            <a:r>
              <a:rPr lang="es-ES" sz="1400" dirty="0">
                <a:solidFill>
                  <a:schemeClr val="tx1"/>
                </a:solidFill>
              </a:rPr>
              <a:t>jefe de área o departamento es responsable solidario con </a:t>
            </a:r>
            <a:r>
              <a:rPr lang="es-ES" sz="1400" dirty="0" smtClean="0">
                <a:solidFill>
                  <a:schemeClr val="tx1"/>
                </a:solidFill>
              </a:rPr>
              <a:t>el personal </a:t>
            </a:r>
            <a:r>
              <a:rPr lang="es-ES" sz="1400" dirty="0">
                <a:solidFill>
                  <a:schemeClr val="tx1"/>
                </a:solidFill>
              </a:rPr>
              <a:t>a su </a:t>
            </a:r>
            <a:r>
              <a:rPr lang="es-ES" sz="1400" dirty="0" smtClean="0">
                <a:solidFill>
                  <a:schemeClr val="tx1"/>
                </a:solidFill>
              </a:rPr>
              <a:t>cargo de la custodia  de los A. F.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774130" y="2780928"/>
            <a:ext cx="1728192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-</a:t>
            </a:r>
            <a:r>
              <a:rPr lang="es-ES" sz="1400" dirty="0">
                <a:solidFill>
                  <a:schemeClr val="tx1"/>
                </a:solidFill>
              </a:rPr>
              <a:t>La  vida  útil  y  el  método  de  depreciación se deberá regir </a:t>
            </a:r>
            <a:r>
              <a:rPr lang="es-ES" sz="1400" dirty="0" smtClean="0">
                <a:solidFill>
                  <a:schemeClr val="tx1"/>
                </a:solidFill>
              </a:rPr>
              <a:t>a la Normativa según el </a:t>
            </a:r>
            <a:r>
              <a:rPr lang="es-ES" sz="1400" dirty="0">
                <a:solidFill>
                  <a:schemeClr val="tx1"/>
                </a:solidFill>
              </a:rPr>
              <a:t>3.2.6 Depreciación de Bienes de Larga Duración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- </a:t>
            </a:r>
            <a:r>
              <a:rPr lang="es-ES" sz="1400" dirty="0">
                <a:solidFill>
                  <a:schemeClr val="tx1"/>
                </a:solidFill>
              </a:rPr>
              <a:t>El  método  de  depreciación  utilizado,  deberá  ser  revisado  al  término  de  un  ejercicio </a:t>
            </a:r>
            <a:r>
              <a:rPr lang="es-ES" sz="1400" dirty="0" smtClean="0">
                <a:solidFill>
                  <a:schemeClr val="tx1"/>
                </a:solidFill>
              </a:rPr>
              <a:t>contable a fin de verificar el cumplimiento de la Norma.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580112" y="2780695"/>
            <a:ext cx="1728192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200" dirty="0" smtClean="0">
                <a:solidFill>
                  <a:schemeClr val="tx1"/>
                </a:solidFill>
              </a:rPr>
              <a:t>-</a:t>
            </a:r>
            <a:r>
              <a:rPr lang="es-ES" sz="1200" dirty="0">
                <a:solidFill>
                  <a:schemeClr val="tx1"/>
                </a:solidFill>
              </a:rPr>
              <a:t>Los  activos  fijos  deben  ser  dados  de  baja  por  obsolescencia  cuando  un  informe técnico </a:t>
            </a:r>
            <a:r>
              <a:rPr lang="es-ES" sz="1200" dirty="0" smtClean="0">
                <a:solidFill>
                  <a:schemeClr val="tx1"/>
                </a:solidFill>
              </a:rPr>
              <a:t>indique:</a:t>
            </a:r>
          </a:p>
          <a:p>
            <a:pPr lvl="0" algn="just"/>
            <a:r>
              <a:rPr lang="es-ES" sz="1200" dirty="0" smtClean="0">
                <a:solidFill>
                  <a:schemeClr val="tx1"/>
                </a:solidFill>
              </a:rPr>
              <a:t> - </a:t>
            </a:r>
            <a:r>
              <a:rPr lang="es-ES" sz="1200" dirty="0">
                <a:solidFill>
                  <a:schemeClr val="tx1"/>
                </a:solidFill>
              </a:rPr>
              <a:t>El bien no tiene </a:t>
            </a:r>
            <a:r>
              <a:rPr lang="es-ES" sz="1200" dirty="0" smtClean="0">
                <a:solidFill>
                  <a:schemeClr val="tx1"/>
                </a:solidFill>
              </a:rPr>
              <a:t>reparación.</a:t>
            </a:r>
          </a:p>
          <a:p>
            <a:pPr lvl="0" algn="just"/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smtClean="0">
                <a:solidFill>
                  <a:schemeClr val="tx1"/>
                </a:solidFill>
              </a:rPr>
              <a:t>- </a:t>
            </a:r>
            <a:r>
              <a:rPr lang="es-ES" sz="1200" dirty="0">
                <a:solidFill>
                  <a:schemeClr val="tx1"/>
                </a:solidFill>
              </a:rPr>
              <a:t>El  bien  por  su  antigüedad  ya  no  cumple  con  las  </a:t>
            </a:r>
            <a:r>
              <a:rPr lang="es-ES" sz="1200" dirty="0" smtClean="0">
                <a:solidFill>
                  <a:schemeClr val="tx1"/>
                </a:solidFill>
              </a:rPr>
              <a:t>funciones.</a:t>
            </a:r>
          </a:p>
          <a:p>
            <a:pPr lvl="0" algn="just"/>
            <a:r>
              <a:rPr lang="es-ES" sz="1200" dirty="0" smtClean="0">
                <a:solidFill>
                  <a:schemeClr val="tx1"/>
                </a:solidFill>
              </a:rPr>
              <a:t>- Los  </a:t>
            </a:r>
            <a:r>
              <a:rPr lang="es-ES" sz="1200" dirty="0">
                <a:solidFill>
                  <a:schemeClr val="tx1"/>
                </a:solidFill>
              </a:rPr>
              <a:t>activos  fijos  deben  ser  dados  de  baja  por  robo </a:t>
            </a:r>
            <a:r>
              <a:rPr lang="es-ES" sz="1200" dirty="0" smtClean="0">
                <a:solidFill>
                  <a:schemeClr val="tx1"/>
                </a:solidFill>
              </a:rPr>
              <a:t>cuando:</a:t>
            </a:r>
          </a:p>
          <a:p>
            <a:pPr lvl="0" algn="just"/>
            <a:r>
              <a:rPr lang="es-ES" sz="1200" dirty="0" smtClean="0">
                <a:solidFill>
                  <a:schemeClr val="tx1"/>
                </a:solidFill>
              </a:rPr>
              <a:t> - La </a:t>
            </a:r>
            <a:r>
              <a:rPr lang="es-ES" sz="1200" dirty="0">
                <a:solidFill>
                  <a:schemeClr val="tx1"/>
                </a:solidFill>
              </a:rPr>
              <a:t>aseguradora remita la liquidación por pérdida </a:t>
            </a:r>
            <a:endParaRPr lang="es-ES" sz="1200" dirty="0" smtClean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380312" y="2780928"/>
            <a:ext cx="1728192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200" dirty="0" smtClean="0">
                <a:solidFill>
                  <a:schemeClr val="tx1"/>
                </a:solidFill>
              </a:rPr>
              <a:t>-</a:t>
            </a:r>
            <a:r>
              <a:rPr lang="es-ES" sz="1200" dirty="0">
                <a:solidFill>
                  <a:schemeClr val="tx1"/>
                </a:solidFill>
              </a:rPr>
              <a:t>El control y verificación (toma física) de los activos fijos debe realizarse por lo menos una vez al </a:t>
            </a:r>
            <a:r>
              <a:rPr lang="es-ES" sz="1200" dirty="0" smtClean="0">
                <a:solidFill>
                  <a:schemeClr val="tx1"/>
                </a:solidFill>
              </a:rPr>
              <a:t>año.</a:t>
            </a:r>
          </a:p>
          <a:p>
            <a:pPr lvl="0" algn="just"/>
            <a:r>
              <a:rPr lang="es-ES" sz="1200" dirty="0" smtClean="0">
                <a:solidFill>
                  <a:schemeClr val="tx1"/>
                </a:solidFill>
              </a:rPr>
              <a:t>- El  </a:t>
            </a:r>
            <a:r>
              <a:rPr lang="es-ES" sz="1200" dirty="0">
                <a:solidFill>
                  <a:schemeClr val="tx1"/>
                </a:solidFill>
              </a:rPr>
              <a:t>Analista Distrital de Activos Fijos deberá elaborar  y  cumplir  con  el    calendario  de constatación de   activos   </a:t>
            </a:r>
            <a:r>
              <a:rPr lang="es-ES" sz="1200" dirty="0" smtClean="0">
                <a:solidFill>
                  <a:schemeClr val="tx1"/>
                </a:solidFill>
              </a:rPr>
              <a:t>fijos.</a:t>
            </a:r>
          </a:p>
          <a:p>
            <a:pPr lvl="0" algn="just"/>
            <a:r>
              <a:rPr lang="es-ES" sz="1200" dirty="0" smtClean="0">
                <a:solidFill>
                  <a:schemeClr val="tx1"/>
                </a:solidFill>
              </a:rPr>
              <a:t>- </a:t>
            </a:r>
            <a:r>
              <a:rPr lang="es-ES" sz="1200" dirty="0">
                <a:solidFill>
                  <a:schemeClr val="tx1"/>
                </a:solidFill>
              </a:rPr>
              <a:t>Es  responsabilidad  del  usuario  a  cargo  del  bien  </a:t>
            </a:r>
            <a:r>
              <a:rPr lang="es-ES" sz="1200" dirty="0" smtClean="0">
                <a:solidFill>
                  <a:schemeClr val="tx1"/>
                </a:solidFill>
              </a:rPr>
              <a:t>mueble </a:t>
            </a:r>
            <a:r>
              <a:rPr lang="es-ES" sz="1200" dirty="0">
                <a:solidFill>
                  <a:schemeClr val="tx1"/>
                </a:solidFill>
              </a:rPr>
              <a:t>,  el  hecho  de  informar  al administrador  de  activos  fijos  sobre  la  falta  de  etiqueta</a:t>
            </a:r>
            <a:endParaRPr lang="es-ES" sz="1200" dirty="0" smtClean="0">
              <a:solidFill>
                <a:schemeClr val="tx1"/>
              </a:solidFill>
            </a:endParaRPr>
          </a:p>
          <a:p>
            <a:pPr marL="285750" lvl="0" indent="-285750" algn="just">
              <a:buFontTx/>
              <a:buChar char="-"/>
            </a:pPr>
            <a:endParaRPr lang="es-ES" sz="1400" dirty="0" smtClean="0">
              <a:solidFill>
                <a:schemeClr val="tx1"/>
              </a:solidFill>
            </a:endParaRPr>
          </a:p>
        </p:txBody>
      </p:sp>
      <p:cxnSp>
        <p:nvCxnSpPr>
          <p:cNvPr id="17" name="16 Conector angular"/>
          <p:cNvCxnSpPr>
            <a:stCxn id="5" idx="2"/>
            <a:endCxn id="6" idx="0"/>
          </p:cNvCxnSpPr>
          <p:nvPr/>
        </p:nvCxnSpPr>
        <p:spPr>
          <a:xfrm rot="5400000">
            <a:off x="2465766" y="-153398"/>
            <a:ext cx="432048" cy="342038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5" idx="2"/>
            <a:endCxn id="7" idx="0"/>
          </p:cNvCxnSpPr>
          <p:nvPr/>
        </p:nvCxnSpPr>
        <p:spPr>
          <a:xfrm rot="5400000">
            <a:off x="3365866" y="746702"/>
            <a:ext cx="432048" cy="162018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5" idx="2"/>
            <a:endCxn id="9" idx="0"/>
          </p:cNvCxnSpPr>
          <p:nvPr/>
        </p:nvCxnSpPr>
        <p:spPr>
          <a:xfrm rot="16200000" flipH="1">
            <a:off x="5190775" y="541973"/>
            <a:ext cx="454639" cy="20522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5" idx="2"/>
            <a:endCxn id="10" idx="0"/>
          </p:cNvCxnSpPr>
          <p:nvPr/>
        </p:nvCxnSpPr>
        <p:spPr>
          <a:xfrm rot="16200000" flipH="1">
            <a:off x="6084533" y="-351785"/>
            <a:ext cx="467322" cy="38524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5" idx="2"/>
            <a:endCxn id="8" idx="0"/>
          </p:cNvCxnSpPr>
          <p:nvPr/>
        </p:nvCxnSpPr>
        <p:spPr>
          <a:xfrm rot="16200000" flipH="1">
            <a:off x="4290675" y="1442073"/>
            <a:ext cx="454639" cy="2520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6" idx="2"/>
            <a:endCxn id="11" idx="0"/>
          </p:cNvCxnSpPr>
          <p:nvPr/>
        </p:nvCxnSpPr>
        <p:spPr>
          <a:xfrm>
            <a:off x="971600" y="234888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7" idx="2"/>
            <a:endCxn id="12" idx="0"/>
          </p:cNvCxnSpPr>
          <p:nvPr/>
        </p:nvCxnSpPr>
        <p:spPr>
          <a:xfrm>
            <a:off x="2771800" y="234888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8" idx="2"/>
            <a:endCxn id="13" idx="0"/>
          </p:cNvCxnSpPr>
          <p:nvPr/>
        </p:nvCxnSpPr>
        <p:spPr>
          <a:xfrm flipH="1">
            <a:off x="4638226" y="2371471"/>
            <a:ext cx="5782" cy="409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9" idx="2"/>
            <a:endCxn id="14" idx="0"/>
          </p:cNvCxnSpPr>
          <p:nvPr/>
        </p:nvCxnSpPr>
        <p:spPr>
          <a:xfrm>
            <a:off x="6444208" y="2371471"/>
            <a:ext cx="0" cy="409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0" idx="2"/>
            <a:endCxn id="15" idx="0"/>
          </p:cNvCxnSpPr>
          <p:nvPr/>
        </p:nvCxnSpPr>
        <p:spPr>
          <a:xfrm>
            <a:off x="8244408" y="26369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0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dirty="0" smtClean="0"/>
              <a:t>MODELO DE GESTIÓN DE ACTIVOS FIJOS</a:t>
            </a:r>
            <a:endParaRPr lang="es-EC" sz="3600" dirty="0"/>
          </a:p>
        </p:txBody>
      </p:sp>
      <p:sp>
        <p:nvSpPr>
          <p:cNvPr id="5" name="4 Rectángulo"/>
          <p:cNvSpPr/>
          <p:nvPr/>
        </p:nvSpPr>
        <p:spPr>
          <a:xfrm>
            <a:off x="2267744" y="1548408"/>
            <a:ext cx="4392488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SOLUCIÓN HIPÓTESIS 1 CONTROL CONTABLE DE ACTIVOS FIJOS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75656" y="2636912"/>
            <a:ext cx="5976664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</a:rPr>
              <a:t>En base a la comprobación de hipótesis 1 se ha determinado el siguiente proceso que se puede llevar a cabo para solventar el problema que tienen las Unidades de Salud Tipo II. 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0"/>
            <a:ext cx="74888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dirty="0" smtClean="0"/>
              <a:t>MODELO DE GESTIÓN DE ACTIVOS FIJOS</a:t>
            </a:r>
            <a:endParaRPr lang="es-EC" sz="3600" dirty="0"/>
          </a:p>
        </p:txBody>
      </p:sp>
      <p:sp>
        <p:nvSpPr>
          <p:cNvPr id="5" name="4 Rectángulo"/>
          <p:cNvSpPr/>
          <p:nvPr/>
        </p:nvSpPr>
        <p:spPr>
          <a:xfrm>
            <a:off x="2250845" y="1404392"/>
            <a:ext cx="4392488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SOLUCIÓN  HIPÓTESIS 2 CONTROL DE LOS ACTIVOS FIJOS.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58757" y="2636912"/>
            <a:ext cx="5976664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</a:rPr>
              <a:t>En base a la comprobación de hipótesis 2 se ha determinado el siguiente proceso que se puede llevar a cabo para solventar el problema que tienen las Unidades de Salud Tipo II. 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950"/>
            <a:ext cx="6336704" cy="67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/>
          </a:bodyPr>
          <a:lstStyle/>
          <a:p>
            <a:r>
              <a:rPr lang="es-EC" sz="3600" dirty="0" smtClean="0"/>
              <a:t>MODELO DE GESTIÓN DE ACTIVOS FIJOS</a:t>
            </a:r>
            <a:endParaRPr lang="es-EC" sz="3600" dirty="0"/>
          </a:p>
        </p:txBody>
      </p:sp>
      <p:sp>
        <p:nvSpPr>
          <p:cNvPr id="5" name="4 Rectángulo"/>
          <p:cNvSpPr/>
          <p:nvPr/>
        </p:nvSpPr>
        <p:spPr>
          <a:xfrm>
            <a:off x="2411760" y="1802816"/>
            <a:ext cx="4392488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SOLUCIÓN  HIPÓTESIS 3 CONTROL INTERNO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47664" y="2675296"/>
            <a:ext cx="5976664" cy="9997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</a:rPr>
              <a:t>En base a la comprobación de hipótesis 3 se ha determinado la siguiente estructura organizacional que se puede llevar a cabo para solventar el problema que tienen las Unidades de Salud Tipo II.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DEFINICIÓN DE  UNIDADES DE SALUD TIPO II</a:t>
            </a:r>
            <a:endParaRPr lang="es-EC" sz="24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971600" y="1052736"/>
            <a:ext cx="3240360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UNIDADES DE SALUD TIPO II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71600" y="1628800"/>
            <a:ext cx="3240360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b="1" dirty="0" smtClean="0">
                <a:solidFill>
                  <a:schemeClr val="tx1"/>
                </a:solidFill>
              </a:rPr>
              <a:t>Brindar atención ambulatoria, emergencias y hospitalización de corta estancia</a:t>
            </a:r>
            <a:endParaRPr lang="es-EC" sz="1400" b="1" dirty="0">
              <a:solidFill>
                <a:schemeClr val="tx1"/>
              </a:solidFill>
            </a:endParaRPr>
          </a:p>
        </p:txBody>
      </p:sp>
      <p:cxnSp>
        <p:nvCxnSpPr>
          <p:cNvPr id="7" name="6 Conector recto"/>
          <p:cNvCxnSpPr>
            <a:stCxn id="4" idx="2"/>
            <a:endCxn id="5" idx="0"/>
          </p:cNvCxnSpPr>
          <p:nvPr/>
        </p:nvCxnSpPr>
        <p:spPr>
          <a:xfrm>
            <a:off x="2591780" y="148478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1043608" y="2636912"/>
            <a:ext cx="3240360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MEDICINA GENERAL 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043608" y="3212976"/>
            <a:ext cx="3240360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err="1">
                <a:solidFill>
                  <a:schemeClr val="tx1"/>
                </a:solidFill>
              </a:rPr>
              <a:t>GINECO</a:t>
            </a:r>
            <a:r>
              <a:rPr lang="es-EC" sz="1600" b="1" dirty="0">
                <a:solidFill>
                  <a:schemeClr val="tx1"/>
                </a:solidFill>
              </a:rPr>
              <a:t> -  OBSTETRICIA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043608" y="3789040"/>
            <a:ext cx="3240360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PEDIATRÍA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043608" y="4365104"/>
            <a:ext cx="3259151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CIRUGÍA DE EMERGENCIA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062399" y="4941168"/>
            <a:ext cx="3240360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b="1" dirty="0" smtClean="0">
                <a:solidFill>
                  <a:schemeClr val="tx1"/>
                </a:solidFill>
              </a:rPr>
              <a:t>Fomentar protección y recuperación de Salud y Odontológica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644009" y="5013176"/>
            <a:ext cx="208823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Auxiliares de Emergencia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739556" y="4293096"/>
            <a:ext cx="208823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Laboratorio Clínico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5805264"/>
            <a:ext cx="208823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Imagenología </a:t>
            </a:r>
            <a:endParaRPr lang="es-EC" sz="1600" b="1" dirty="0">
              <a:solidFill>
                <a:schemeClr val="tx1"/>
              </a:solidFill>
            </a:endParaRPr>
          </a:p>
        </p:txBody>
      </p:sp>
      <p:cxnSp>
        <p:nvCxnSpPr>
          <p:cNvPr id="19" name="18 Conector angular"/>
          <p:cNvCxnSpPr>
            <a:stCxn id="5" idx="1"/>
            <a:endCxn id="8" idx="1"/>
          </p:cNvCxnSpPr>
          <p:nvPr/>
        </p:nvCxnSpPr>
        <p:spPr>
          <a:xfrm rot="10800000" flipH="1" flipV="1">
            <a:off x="971600" y="2060848"/>
            <a:ext cx="72008" cy="792088"/>
          </a:xfrm>
          <a:prstGeom prst="bentConnector3">
            <a:avLst>
              <a:gd name="adj1" fmla="val -317465"/>
            </a:avLst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8" idx="1"/>
            <a:endCxn id="9" idx="1"/>
          </p:cNvCxnSpPr>
          <p:nvPr/>
        </p:nvCxnSpPr>
        <p:spPr>
          <a:xfrm rot="10800000" flipV="1">
            <a:off x="1043608" y="2852936"/>
            <a:ext cx="12700" cy="576064"/>
          </a:xfrm>
          <a:prstGeom prst="bentConnector3">
            <a:avLst>
              <a:gd name="adj1" fmla="val 25636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9" idx="1"/>
            <a:endCxn id="10" idx="1"/>
          </p:cNvCxnSpPr>
          <p:nvPr/>
        </p:nvCxnSpPr>
        <p:spPr>
          <a:xfrm rot="10800000" flipV="1">
            <a:off x="1043608" y="3429000"/>
            <a:ext cx="12700" cy="576064"/>
          </a:xfrm>
          <a:prstGeom prst="bentConnector3">
            <a:avLst>
              <a:gd name="adj1" fmla="val 26727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10" idx="1"/>
            <a:endCxn id="11" idx="1"/>
          </p:cNvCxnSpPr>
          <p:nvPr/>
        </p:nvCxnSpPr>
        <p:spPr>
          <a:xfrm rot="10800000" flipV="1">
            <a:off x="1043608" y="4005064"/>
            <a:ext cx="12700" cy="576064"/>
          </a:xfrm>
          <a:prstGeom prst="bentConnector3">
            <a:avLst>
              <a:gd name="adj1" fmla="val 25636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stCxn id="12" idx="0"/>
            <a:endCxn id="11" idx="2"/>
          </p:cNvCxnSpPr>
          <p:nvPr/>
        </p:nvCxnSpPr>
        <p:spPr>
          <a:xfrm flipH="1" flipV="1">
            <a:off x="2673184" y="4797152"/>
            <a:ext cx="9395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12" idx="3"/>
            <a:endCxn id="13" idx="1"/>
          </p:cNvCxnSpPr>
          <p:nvPr/>
        </p:nvCxnSpPr>
        <p:spPr>
          <a:xfrm>
            <a:off x="4302759" y="5301208"/>
            <a:ext cx="341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3" idx="3"/>
            <a:endCxn id="14" idx="2"/>
          </p:cNvCxnSpPr>
          <p:nvPr/>
        </p:nvCxnSpPr>
        <p:spPr>
          <a:xfrm flipV="1">
            <a:off x="6732241" y="4869160"/>
            <a:ext cx="1051431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13" idx="3"/>
            <a:endCxn id="15" idx="0"/>
          </p:cNvCxnSpPr>
          <p:nvPr/>
        </p:nvCxnSpPr>
        <p:spPr>
          <a:xfrm>
            <a:off x="6732241" y="5301208"/>
            <a:ext cx="1044115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24744"/>
            <a:ext cx="4176463" cy="251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4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838"/>
            <a:ext cx="6408712" cy="626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28047"/>
              </p:ext>
            </p:extLst>
          </p:nvPr>
        </p:nvGraphicFramePr>
        <p:xfrm>
          <a:off x="1547664" y="384174"/>
          <a:ext cx="6624736" cy="628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7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VALOR AGREGADO DEL TRABAJO</a:t>
            </a:r>
            <a:endParaRPr lang="es-EC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26469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VALOR AGREGADO DEL TRABAJO</a:t>
            </a:r>
            <a:endParaRPr lang="es-EC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476672"/>
            <a:ext cx="5934224" cy="623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VALOR AGREGADO DEL TRABAJO</a:t>
            </a:r>
            <a:endParaRPr lang="es-EC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76672"/>
            <a:ext cx="6010994" cy="62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VALOR AGREGADO DEL TRABAJO</a:t>
            </a:r>
            <a:endParaRPr lang="es-EC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6672"/>
            <a:ext cx="57150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04065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2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C" sz="3200" dirty="0" smtClean="0"/>
              <a:t>CONCLUSIONES</a:t>
            </a:r>
            <a:endParaRPr lang="es-EC" sz="3200" dirty="0"/>
          </a:p>
        </p:txBody>
      </p:sp>
      <p:sp>
        <p:nvSpPr>
          <p:cNvPr id="4" name="3 Rectángulo"/>
          <p:cNvSpPr/>
          <p:nvPr/>
        </p:nvSpPr>
        <p:spPr>
          <a:xfrm>
            <a:off x="3059832" y="836712"/>
            <a:ext cx="288032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CONCLUSIONES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628800"/>
            <a:ext cx="2592288" cy="4680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Las Unidades de Salud tipo II cuentan con  leyes y reglamentos enmarcados a la administración y control de Activos Fijos sin embargo se pudo detectar la carencia de políticas y procedimientos formales para procesos como adquisición, verificación, valuación y baja de Activos Fijos generando el planteamiento del </a:t>
            </a:r>
            <a:r>
              <a:rPr lang="es-ES" dirty="0" smtClean="0">
                <a:solidFill>
                  <a:schemeClr val="tx1"/>
                </a:solidFill>
              </a:rPr>
              <a:t>problema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endParaRPr lang="es-EC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03848" y="1628800"/>
            <a:ext cx="2592288" cy="4680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700" dirty="0">
                <a:solidFill>
                  <a:schemeClr val="tx1"/>
                </a:solidFill>
              </a:rPr>
              <a:t>Las Unidades de Salud tipo II se encuentran enmarcadas en tres aspectos fundamentales como son Normativa del </a:t>
            </a:r>
            <a:r>
              <a:rPr lang="es-ES" sz="1700" dirty="0" smtClean="0">
                <a:solidFill>
                  <a:schemeClr val="tx1"/>
                </a:solidFill>
              </a:rPr>
              <a:t>Sistema de </a:t>
            </a:r>
            <a:r>
              <a:rPr lang="es-ES" sz="1700" dirty="0">
                <a:solidFill>
                  <a:schemeClr val="tx1"/>
                </a:solidFill>
              </a:rPr>
              <a:t>Administración Financiera, Reglamento General de Bienes del Sector Público y Normas de Control Interno para las entidades, organismos del sector público y de las personas jurídicas de derecho privado que dispongan de recursos públicos.</a:t>
            </a:r>
            <a:endParaRPr lang="es-EC" sz="1700" b="1" dirty="0" smtClean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56176" y="1628800"/>
            <a:ext cx="2592288" cy="4680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600" dirty="0">
                <a:solidFill>
                  <a:schemeClr val="tx1"/>
                </a:solidFill>
              </a:rPr>
              <a:t>El presente trabajo de investigación se realizó en base a la creación de matrices de </a:t>
            </a:r>
            <a:r>
              <a:rPr lang="es-ES" sz="1600" dirty="0" err="1">
                <a:solidFill>
                  <a:schemeClr val="tx1"/>
                </a:solidFill>
              </a:rPr>
              <a:t>operacionalización</a:t>
            </a:r>
            <a:r>
              <a:rPr lang="es-ES" sz="1600" dirty="0">
                <a:solidFill>
                  <a:schemeClr val="tx1"/>
                </a:solidFill>
              </a:rPr>
              <a:t> de las variables que permitan determinar variables genéricas y específicas logrando el procesamiento de la información desde un plano abstracto a un plano cuantificable</a:t>
            </a:r>
            <a:r>
              <a:rPr lang="es-ES" sz="1600" dirty="0" smtClean="0">
                <a:solidFill>
                  <a:schemeClr val="tx1"/>
                </a:solidFill>
              </a:rPr>
              <a:t>. </a:t>
            </a:r>
            <a:r>
              <a:rPr lang="es-ES" sz="1600" dirty="0">
                <a:solidFill>
                  <a:schemeClr val="tx1"/>
                </a:solidFill>
              </a:rPr>
              <a:t>La generación de la información relevante permite la creación de una propuesta de modelo de gestión para la administración y control de Activos Fijos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  <a:endParaRPr lang="es-EC" sz="1600" dirty="0">
              <a:solidFill>
                <a:schemeClr val="tx1"/>
              </a:solidFill>
            </a:endParaRPr>
          </a:p>
        </p:txBody>
      </p:sp>
      <p:cxnSp>
        <p:nvCxnSpPr>
          <p:cNvPr id="9" name="8 Conector angular"/>
          <p:cNvCxnSpPr>
            <a:stCxn id="4" idx="2"/>
            <a:endCxn id="5" idx="0"/>
          </p:cNvCxnSpPr>
          <p:nvPr/>
        </p:nvCxnSpPr>
        <p:spPr>
          <a:xfrm rot="5400000">
            <a:off x="2807804" y="-63388"/>
            <a:ext cx="432048" cy="29523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2"/>
            <a:endCxn id="6" idx="0"/>
          </p:cNvCxnSpPr>
          <p:nvPr/>
        </p:nvCxnSpPr>
        <p:spPr>
          <a:xfrm>
            <a:off x="4499992" y="119675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4" idx="2"/>
            <a:endCxn id="7" idx="0"/>
          </p:cNvCxnSpPr>
          <p:nvPr/>
        </p:nvCxnSpPr>
        <p:spPr>
          <a:xfrm rot="16200000" flipH="1">
            <a:off x="5760132" y="-63388"/>
            <a:ext cx="432048" cy="29523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C" sz="3200" dirty="0" smtClean="0"/>
              <a:t>RECOMENDACIONES</a:t>
            </a:r>
            <a:endParaRPr lang="es-EC" sz="3200" dirty="0"/>
          </a:p>
        </p:txBody>
      </p:sp>
      <p:sp>
        <p:nvSpPr>
          <p:cNvPr id="4" name="3 Rectángulo"/>
          <p:cNvSpPr/>
          <p:nvPr/>
        </p:nvSpPr>
        <p:spPr>
          <a:xfrm>
            <a:off x="3059832" y="836712"/>
            <a:ext cx="2880320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RECOMENDACIONES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628800"/>
            <a:ext cx="2592288" cy="4680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- Con </a:t>
            </a:r>
            <a:r>
              <a:rPr lang="es-ES" dirty="0">
                <a:solidFill>
                  <a:schemeClr val="tx1"/>
                </a:solidFill>
              </a:rPr>
              <a:t>un procedimiento claro de compras como el propuesto y con las autorizaciones necesarias que se incluyen se pueden adquirir Activos Fijos que cubran exactamente las necesidades técnicas y económicas requeridas.</a:t>
            </a:r>
            <a:endParaRPr lang="es-EC" dirty="0">
              <a:solidFill>
                <a:schemeClr val="tx1"/>
              </a:solidFill>
            </a:endParaRPr>
          </a:p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- Es </a:t>
            </a:r>
            <a:r>
              <a:rPr lang="es-ES" dirty="0">
                <a:solidFill>
                  <a:schemeClr val="tx1"/>
                </a:solidFill>
              </a:rPr>
              <a:t>recomendable la generación de información interdepartamental que permita la administración y control de Activos Fijos.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03848" y="1628800"/>
            <a:ext cx="2592288" cy="4680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600" dirty="0" smtClean="0">
                <a:solidFill>
                  <a:schemeClr val="tx1"/>
                </a:solidFill>
              </a:rPr>
              <a:t>- Se </a:t>
            </a:r>
            <a:r>
              <a:rPr lang="es-ES" sz="1600" dirty="0">
                <a:solidFill>
                  <a:schemeClr val="tx1"/>
                </a:solidFill>
              </a:rPr>
              <a:t>recomienda que todas las adquisiciones de Activos Fijos deben estar considerados dentro  del  Plan Anual de Contratación “</a:t>
            </a:r>
            <a:r>
              <a:rPr lang="es-ES" sz="1600" dirty="0" err="1">
                <a:solidFill>
                  <a:schemeClr val="tx1"/>
                </a:solidFill>
              </a:rPr>
              <a:t>PAC</a:t>
            </a:r>
            <a:r>
              <a:rPr lang="es-ES" sz="1600" dirty="0">
                <a:solidFill>
                  <a:schemeClr val="tx1"/>
                </a:solidFill>
              </a:rPr>
              <a:t>”,  y sustentados en la partida correspondiente de acuerdo a la naturaleza del Activo Fijo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es-ES" sz="1600" dirty="0" smtClean="0">
                <a:solidFill>
                  <a:schemeClr val="tx1"/>
                </a:solidFill>
              </a:rPr>
              <a:t>- </a:t>
            </a:r>
            <a:r>
              <a:rPr lang="es-ES" sz="1600" dirty="0">
                <a:solidFill>
                  <a:schemeClr val="tx1"/>
                </a:solidFill>
              </a:rPr>
              <a:t>Implementar las políticas establecidas en este trabajo definirá claramente las responsabilidades de los actores involucrados en el control de activos </a:t>
            </a:r>
            <a:r>
              <a:rPr lang="es-ES" sz="1600" dirty="0" smtClean="0">
                <a:solidFill>
                  <a:schemeClr val="tx1"/>
                </a:solidFill>
              </a:rPr>
              <a:t>fijos.</a:t>
            </a:r>
            <a:endParaRPr lang="es-EC" sz="1600" b="1" dirty="0" smtClean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56176" y="1628800"/>
            <a:ext cx="2736304" cy="4680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50" dirty="0" smtClean="0">
                <a:solidFill>
                  <a:schemeClr val="tx1"/>
                </a:solidFill>
              </a:rPr>
              <a:t>- </a:t>
            </a:r>
            <a:r>
              <a:rPr lang="es-ES" sz="1600" dirty="0" smtClean="0">
                <a:solidFill>
                  <a:schemeClr val="tx1"/>
                </a:solidFill>
              </a:rPr>
              <a:t>Se </a:t>
            </a:r>
            <a:r>
              <a:rPr lang="es-ES" sz="1600" dirty="0">
                <a:solidFill>
                  <a:schemeClr val="tx1"/>
                </a:solidFill>
              </a:rPr>
              <a:t>recomienda realizar dos tomas físicas en el año en el primer semestre (Junio) y en el segundo semestre (Diciembre) con esto se podrá llevar un control preciso de los Activos Fijos existentes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  <a:endParaRPr lang="es-ES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 smtClean="0">
                <a:solidFill>
                  <a:schemeClr val="tx1"/>
                </a:solidFill>
              </a:rPr>
              <a:t>- La </a:t>
            </a:r>
            <a:r>
              <a:rPr lang="es-ES" sz="1600" dirty="0">
                <a:solidFill>
                  <a:schemeClr val="tx1"/>
                </a:solidFill>
              </a:rPr>
              <a:t>utilización de los procedimientos definidos en este documento establecen las actividades que se deben efectuar de una manera secuencial, asegurando con esto la adecuada administración de los bienes y contribuyendo a que la información contable sea certera</a:t>
            </a:r>
            <a:endParaRPr lang="es-EC" sz="1600" dirty="0">
              <a:solidFill>
                <a:schemeClr val="tx1"/>
              </a:solidFill>
            </a:endParaRPr>
          </a:p>
        </p:txBody>
      </p:sp>
      <p:cxnSp>
        <p:nvCxnSpPr>
          <p:cNvPr id="9" name="8 Conector angular"/>
          <p:cNvCxnSpPr>
            <a:stCxn id="4" idx="2"/>
            <a:endCxn id="5" idx="0"/>
          </p:cNvCxnSpPr>
          <p:nvPr/>
        </p:nvCxnSpPr>
        <p:spPr>
          <a:xfrm rot="5400000">
            <a:off x="2807804" y="-63388"/>
            <a:ext cx="432048" cy="29523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2"/>
            <a:endCxn id="6" idx="0"/>
          </p:cNvCxnSpPr>
          <p:nvPr/>
        </p:nvCxnSpPr>
        <p:spPr>
          <a:xfrm>
            <a:off x="4499992" y="119675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4" idx="2"/>
            <a:endCxn id="7" idx="0"/>
          </p:cNvCxnSpPr>
          <p:nvPr/>
        </p:nvCxnSpPr>
        <p:spPr>
          <a:xfrm rot="16200000" flipH="1">
            <a:off x="5796136" y="-99392"/>
            <a:ext cx="432048" cy="302433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NORMATIVA DEL SISTEMA DE ADMINISTRACIÓN FINANCIERA</a:t>
            </a:r>
            <a:endParaRPr lang="es-EC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1259632" y="1124744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OBLIGATORIEDAD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96136" y="1196752"/>
            <a:ext cx="18002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OBJETIVOS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59632" y="1916832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Á</a:t>
            </a:r>
            <a:r>
              <a:rPr lang="es-EC" sz="1600" b="1" dirty="0" smtClean="0">
                <a:solidFill>
                  <a:schemeClr val="tx1"/>
                </a:solidFill>
              </a:rPr>
              <a:t>MBITO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59632" y="2636912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ORGANISMOS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59632" y="3356992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ENTIDADES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259632" y="4005064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FONDOS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259632" y="4653136"/>
            <a:ext cx="2088232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PROYECTOS DEL SECTOR PÚBLICO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266172" y="5517232"/>
            <a:ext cx="208169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Su inobservancia estará sujeta a sanciones previstas en la Ley.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652120" y="1927029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REGULAR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652120" y="2646753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PROGRAMACIÓN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661992" y="3309036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FORMULACIÓN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688454" y="4005064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APROBACIÓN 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661992" y="4661520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EJECUCIÓN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661992" y="5317976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EVALUACIÓN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661992" y="5974432"/>
            <a:ext cx="2088232" cy="550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LIQUIDACIÓN </a:t>
            </a:r>
          </a:p>
        </p:txBody>
      </p:sp>
      <p:cxnSp>
        <p:nvCxnSpPr>
          <p:cNvPr id="21" name="20 Conector recto"/>
          <p:cNvCxnSpPr>
            <a:stCxn id="4" idx="2"/>
            <a:endCxn id="7" idx="0"/>
          </p:cNvCxnSpPr>
          <p:nvPr/>
        </p:nvCxnSpPr>
        <p:spPr>
          <a:xfrm>
            <a:off x="2303748" y="162880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7" idx="1"/>
            <a:endCxn id="8" idx="1"/>
          </p:cNvCxnSpPr>
          <p:nvPr/>
        </p:nvCxnSpPr>
        <p:spPr>
          <a:xfrm rot="10800000" flipV="1">
            <a:off x="1259632" y="2168860"/>
            <a:ext cx="12700" cy="72008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7" idx="3"/>
            <a:endCxn id="9" idx="3"/>
          </p:cNvCxnSpPr>
          <p:nvPr/>
        </p:nvCxnSpPr>
        <p:spPr>
          <a:xfrm>
            <a:off x="3347864" y="2168860"/>
            <a:ext cx="12700" cy="14401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8" idx="1"/>
            <a:endCxn id="10" idx="1"/>
          </p:cNvCxnSpPr>
          <p:nvPr/>
        </p:nvCxnSpPr>
        <p:spPr>
          <a:xfrm rot="10800000" flipV="1">
            <a:off x="1259632" y="2888940"/>
            <a:ext cx="12700" cy="136815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7" idx="3"/>
            <a:endCxn id="11" idx="3"/>
          </p:cNvCxnSpPr>
          <p:nvPr/>
        </p:nvCxnSpPr>
        <p:spPr>
          <a:xfrm>
            <a:off x="3347864" y="2168860"/>
            <a:ext cx="12700" cy="280831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11" idx="2"/>
            <a:endCxn id="12" idx="0"/>
          </p:cNvCxnSpPr>
          <p:nvPr/>
        </p:nvCxnSpPr>
        <p:spPr>
          <a:xfrm>
            <a:off x="2303748" y="5301208"/>
            <a:ext cx="327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5" idx="2"/>
            <a:endCxn id="13" idx="0"/>
          </p:cNvCxnSpPr>
          <p:nvPr/>
        </p:nvCxnSpPr>
        <p:spPr>
          <a:xfrm>
            <a:off x="6696236" y="1700808"/>
            <a:ext cx="0" cy="226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13" idx="1"/>
            <a:endCxn id="14" idx="1"/>
          </p:cNvCxnSpPr>
          <p:nvPr/>
        </p:nvCxnSpPr>
        <p:spPr>
          <a:xfrm rot="10800000" flipV="1">
            <a:off x="5652120" y="2179057"/>
            <a:ext cx="12700" cy="719724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13" idx="3"/>
            <a:endCxn id="15" idx="3"/>
          </p:cNvCxnSpPr>
          <p:nvPr/>
        </p:nvCxnSpPr>
        <p:spPr>
          <a:xfrm>
            <a:off x="7740352" y="2179057"/>
            <a:ext cx="9872" cy="1382007"/>
          </a:xfrm>
          <a:prstGeom prst="bentConnector3">
            <a:avLst>
              <a:gd name="adj1" fmla="val 24156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stCxn id="13" idx="1"/>
            <a:endCxn id="16" idx="1"/>
          </p:cNvCxnSpPr>
          <p:nvPr/>
        </p:nvCxnSpPr>
        <p:spPr>
          <a:xfrm rot="10800000" flipH="1" flipV="1">
            <a:off x="5652120" y="2179056"/>
            <a:ext cx="36334" cy="2078035"/>
          </a:xfrm>
          <a:prstGeom prst="bentConnector3">
            <a:avLst>
              <a:gd name="adj1" fmla="val -6291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13" idx="3"/>
            <a:endCxn id="17" idx="3"/>
          </p:cNvCxnSpPr>
          <p:nvPr/>
        </p:nvCxnSpPr>
        <p:spPr>
          <a:xfrm>
            <a:off x="7740352" y="2179057"/>
            <a:ext cx="9872" cy="2734491"/>
          </a:xfrm>
          <a:prstGeom prst="bentConnector3">
            <a:avLst>
              <a:gd name="adj1" fmla="val 24156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13" idx="1"/>
            <a:endCxn id="18" idx="1"/>
          </p:cNvCxnSpPr>
          <p:nvPr/>
        </p:nvCxnSpPr>
        <p:spPr>
          <a:xfrm rot="10800000" flipH="1" flipV="1">
            <a:off x="5652120" y="2179056"/>
            <a:ext cx="9872" cy="3390947"/>
          </a:xfrm>
          <a:prstGeom prst="bentConnector3">
            <a:avLst>
              <a:gd name="adj1" fmla="val -23156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angular"/>
          <p:cNvCxnSpPr>
            <a:stCxn id="13" idx="3"/>
            <a:endCxn id="19" idx="3"/>
          </p:cNvCxnSpPr>
          <p:nvPr/>
        </p:nvCxnSpPr>
        <p:spPr>
          <a:xfrm>
            <a:off x="7740352" y="2179057"/>
            <a:ext cx="9872" cy="4070831"/>
          </a:xfrm>
          <a:prstGeom prst="bentConnector3">
            <a:avLst>
              <a:gd name="adj1" fmla="val 24156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Abrir llave"/>
          <p:cNvSpPr/>
          <p:nvPr/>
        </p:nvSpPr>
        <p:spPr>
          <a:xfrm>
            <a:off x="4932040" y="2538919"/>
            <a:ext cx="360040" cy="4130441"/>
          </a:xfrm>
          <a:prstGeom prst="leftBrace">
            <a:avLst>
              <a:gd name="adj1" fmla="val 8333"/>
              <a:gd name="adj2" fmla="val 496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55 Rectángulo"/>
          <p:cNvSpPr/>
          <p:nvPr/>
        </p:nvSpPr>
        <p:spPr>
          <a:xfrm rot="16200000">
            <a:off x="3275857" y="4149080"/>
            <a:ext cx="2088232" cy="936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FASES </a:t>
            </a:r>
            <a:r>
              <a:rPr lang="es-EC" sz="1600" dirty="0">
                <a:solidFill>
                  <a:schemeClr val="tx1"/>
                </a:solidFill>
              </a:rPr>
              <a:t>DEL PRESUPUESTO GENERAL DEL ESTADO</a:t>
            </a:r>
            <a:r>
              <a:rPr lang="es-EC" sz="1600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92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NORMATIVA DEL SISTEMA DE ADMINISTRACIÓN FINANCIERA</a:t>
            </a:r>
            <a:endParaRPr lang="es-EC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267744" y="872716"/>
            <a:ext cx="439248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BIENES DE LARGA DURACIÓN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1700808"/>
            <a:ext cx="1296144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ALCANCE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340142"/>
            <a:ext cx="1296144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La norma establece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3528" y="2996952"/>
            <a:ext cx="129614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Criterios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3528" y="4294686"/>
            <a:ext cx="158417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Valuación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07809" y="3645024"/>
            <a:ext cx="158417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Reconocimiento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4879134"/>
            <a:ext cx="1584176" cy="566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Erogaciones Capitalizables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04826" y="5589240"/>
            <a:ext cx="158417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Baja 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23528" y="6173688"/>
            <a:ext cx="158417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Control  </a:t>
            </a:r>
          </a:p>
        </p:txBody>
      </p:sp>
      <p:cxnSp>
        <p:nvCxnSpPr>
          <p:cNvPr id="15" name="14 Conector recto"/>
          <p:cNvCxnSpPr>
            <a:stCxn id="6" idx="2"/>
            <a:endCxn id="7" idx="0"/>
          </p:cNvCxnSpPr>
          <p:nvPr/>
        </p:nvCxnSpPr>
        <p:spPr>
          <a:xfrm>
            <a:off x="971600" y="2204864"/>
            <a:ext cx="0" cy="135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7" idx="2"/>
            <a:endCxn id="8" idx="0"/>
          </p:cNvCxnSpPr>
          <p:nvPr/>
        </p:nvCxnSpPr>
        <p:spPr>
          <a:xfrm>
            <a:off x="971600" y="2844198"/>
            <a:ext cx="0" cy="15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8" idx="1"/>
            <a:endCxn id="10" idx="1"/>
          </p:cNvCxnSpPr>
          <p:nvPr/>
        </p:nvCxnSpPr>
        <p:spPr>
          <a:xfrm rot="10800000" flipV="1">
            <a:off x="307810" y="3212976"/>
            <a:ext cx="15719" cy="648072"/>
          </a:xfrm>
          <a:prstGeom prst="bentConnector3">
            <a:avLst>
              <a:gd name="adj1" fmla="val 15542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8" idx="1"/>
            <a:endCxn id="9" idx="1"/>
          </p:cNvCxnSpPr>
          <p:nvPr/>
        </p:nvCxnSpPr>
        <p:spPr>
          <a:xfrm rot="10800000" flipV="1">
            <a:off x="323528" y="3212976"/>
            <a:ext cx="12700" cy="1297734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8" idx="1"/>
            <a:endCxn id="11" idx="1"/>
          </p:cNvCxnSpPr>
          <p:nvPr/>
        </p:nvCxnSpPr>
        <p:spPr>
          <a:xfrm rot="10800000" flipV="1">
            <a:off x="323528" y="3212975"/>
            <a:ext cx="12700" cy="194920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8" idx="1"/>
            <a:endCxn id="12" idx="1"/>
          </p:cNvCxnSpPr>
          <p:nvPr/>
        </p:nvCxnSpPr>
        <p:spPr>
          <a:xfrm rot="10800000" flipV="1">
            <a:off x="304826" y="3212976"/>
            <a:ext cx="18702" cy="2592288"/>
          </a:xfrm>
          <a:prstGeom prst="bentConnector3">
            <a:avLst>
              <a:gd name="adj1" fmla="val 132232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8" idx="1"/>
            <a:endCxn id="13" idx="1"/>
          </p:cNvCxnSpPr>
          <p:nvPr/>
        </p:nvCxnSpPr>
        <p:spPr>
          <a:xfrm rot="10800000" flipV="1">
            <a:off x="323528" y="3212976"/>
            <a:ext cx="12700" cy="3176736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2555776" y="1772816"/>
            <a:ext cx="151216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ASPECTOS GENERALES 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555776" y="2473693"/>
            <a:ext cx="1512168" cy="7392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Determinar los valores contables.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2555776" y="3337790"/>
            <a:ext cx="1908212" cy="523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Costo de Adquisición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555776" y="4059460"/>
            <a:ext cx="1908212" cy="521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Valor de Donación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555776" y="4781710"/>
            <a:ext cx="1908212" cy="521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Valor Contable.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2563708" y="5444991"/>
            <a:ext cx="1908212" cy="521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Valor en Libros.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5220072" y="1772816"/>
            <a:ext cx="1656184" cy="5802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Consideraciones para ser Activo.</a:t>
            </a:r>
          </a:p>
        </p:txBody>
      </p:sp>
      <p:cxnSp>
        <p:nvCxnSpPr>
          <p:cNvPr id="38" name="37 Conector recto"/>
          <p:cNvCxnSpPr>
            <a:stCxn id="30" idx="2"/>
            <a:endCxn id="31" idx="0"/>
          </p:cNvCxnSpPr>
          <p:nvPr/>
        </p:nvCxnSpPr>
        <p:spPr>
          <a:xfrm>
            <a:off x="3311860" y="2276872"/>
            <a:ext cx="0" cy="196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31" idx="1"/>
            <a:endCxn id="32" idx="1"/>
          </p:cNvCxnSpPr>
          <p:nvPr/>
        </p:nvCxnSpPr>
        <p:spPr>
          <a:xfrm rot="10800000" flipV="1">
            <a:off x="2555776" y="2843333"/>
            <a:ext cx="12700" cy="756085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31" idx="3"/>
            <a:endCxn id="33" idx="3"/>
          </p:cNvCxnSpPr>
          <p:nvPr/>
        </p:nvCxnSpPr>
        <p:spPr>
          <a:xfrm>
            <a:off x="4067944" y="2843334"/>
            <a:ext cx="396044" cy="1476960"/>
          </a:xfrm>
          <a:prstGeom prst="bentConnector3">
            <a:avLst>
              <a:gd name="adj1" fmla="val 1577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31" idx="1"/>
            <a:endCxn id="34" idx="1"/>
          </p:cNvCxnSpPr>
          <p:nvPr/>
        </p:nvCxnSpPr>
        <p:spPr>
          <a:xfrm rot="10800000" flipV="1">
            <a:off x="2555776" y="2843334"/>
            <a:ext cx="12700" cy="219921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stCxn id="31" idx="3"/>
            <a:endCxn id="35" idx="3"/>
          </p:cNvCxnSpPr>
          <p:nvPr/>
        </p:nvCxnSpPr>
        <p:spPr>
          <a:xfrm>
            <a:off x="4067944" y="2843334"/>
            <a:ext cx="403976" cy="2862491"/>
          </a:xfrm>
          <a:prstGeom prst="bentConnector3">
            <a:avLst>
              <a:gd name="adj1" fmla="val 1565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>
            <a:stCxn id="5" idx="2"/>
            <a:endCxn id="6" idx="0"/>
          </p:cNvCxnSpPr>
          <p:nvPr/>
        </p:nvCxnSpPr>
        <p:spPr>
          <a:xfrm rot="5400000">
            <a:off x="2555776" y="-207404"/>
            <a:ext cx="324036" cy="349238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angular"/>
          <p:cNvCxnSpPr>
            <a:stCxn id="5" idx="2"/>
            <a:endCxn id="30" idx="0"/>
          </p:cNvCxnSpPr>
          <p:nvPr/>
        </p:nvCxnSpPr>
        <p:spPr>
          <a:xfrm rot="5400000">
            <a:off x="3689902" y="998730"/>
            <a:ext cx="396044" cy="115212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angular"/>
          <p:cNvCxnSpPr>
            <a:stCxn id="5" idx="2"/>
            <a:endCxn id="36" idx="0"/>
          </p:cNvCxnSpPr>
          <p:nvPr/>
        </p:nvCxnSpPr>
        <p:spPr>
          <a:xfrm rot="16200000" flipH="1">
            <a:off x="5058054" y="782706"/>
            <a:ext cx="396044" cy="158417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5094059" y="2735323"/>
            <a:ext cx="1908212" cy="523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Propiedad Privativa Institucional 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5094059" y="3535242"/>
            <a:ext cx="1908212" cy="739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Actividades Administrativas o de Operación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5096524" y="4412041"/>
            <a:ext cx="1908212" cy="6305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Generen Beneficios Futuros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5094058" y="5142612"/>
            <a:ext cx="1908212" cy="6305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Vida Útil estimada mayor a un Año.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5119657" y="5925515"/>
            <a:ext cx="1908212" cy="6305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Costo de Adquisición  sea mayor a $100. </a:t>
            </a:r>
          </a:p>
        </p:txBody>
      </p:sp>
      <p:cxnSp>
        <p:nvCxnSpPr>
          <p:cNvPr id="62" name="61 Conector angular"/>
          <p:cNvCxnSpPr>
            <a:stCxn id="36" idx="1"/>
            <a:endCxn id="56" idx="1"/>
          </p:cNvCxnSpPr>
          <p:nvPr/>
        </p:nvCxnSpPr>
        <p:spPr>
          <a:xfrm rot="10800000" flipV="1">
            <a:off x="5094060" y="2062944"/>
            <a:ext cx="126013" cy="934007"/>
          </a:xfrm>
          <a:prstGeom prst="bentConnector3">
            <a:avLst>
              <a:gd name="adj1" fmla="val 2814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>
            <a:stCxn id="36" idx="3"/>
            <a:endCxn id="57" idx="3"/>
          </p:cNvCxnSpPr>
          <p:nvPr/>
        </p:nvCxnSpPr>
        <p:spPr>
          <a:xfrm>
            <a:off x="6876256" y="2062945"/>
            <a:ext cx="126015" cy="1841966"/>
          </a:xfrm>
          <a:prstGeom prst="bentConnector3">
            <a:avLst>
              <a:gd name="adj1" fmla="val 28140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>
            <a:stCxn id="36" idx="1"/>
            <a:endCxn id="58" idx="1"/>
          </p:cNvCxnSpPr>
          <p:nvPr/>
        </p:nvCxnSpPr>
        <p:spPr>
          <a:xfrm rot="10800000" flipV="1">
            <a:off x="5096524" y="2062945"/>
            <a:ext cx="123548" cy="2664348"/>
          </a:xfrm>
          <a:prstGeom prst="bentConnector3">
            <a:avLst>
              <a:gd name="adj1" fmla="val 28502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angular"/>
          <p:cNvCxnSpPr>
            <a:stCxn id="36" idx="3"/>
            <a:endCxn id="59" idx="3"/>
          </p:cNvCxnSpPr>
          <p:nvPr/>
        </p:nvCxnSpPr>
        <p:spPr>
          <a:xfrm>
            <a:off x="6876256" y="2062945"/>
            <a:ext cx="126014" cy="3394919"/>
          </a:xfrm>
          <a:prstGeom prst="bentConnector3">
            <a:avLst>
              <a:gd name="adj1" fmla="val 2814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angular"/>
          <p:cNvCxnSpPr>
            <a:stCxn id="36" idx="1"/>
            <a:endCxn id="60" idx="1"/>
          </p:cNvCxnSpPr>
          <p:nvPr/>
        </p:nvCxnSpPr>
        <p:spPr>
          <a:xfrm rot="10800000" flipV="1">
            <a:off x="5119658" y="2062945"/>
            <a:ext cx="100415" cy="4177822"/>
          </a:xfrm>
          <a:prstGeom prst="bentConnector3">
            <a:avLst>
              <a:gd name="adj1" fmla="val 3276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Rectángulo"/>
          <p:cNvSpPr/>
          <p:nvPr/>
        </p:nvSpPr>
        <p:spPr>
          <a:xfrm>
            <a:off x="7524328" y="1700808"/>
            <a:ext cx="1500074" cy="5802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Valoración.</a:t>
            </a:r>
          </a:p>
        </p:txBody>
      </p:sp>
      <p:sp>
        <p:nvSpPr>
          <p:cNvPr id="74" name="73 Rectángulo"/>
          <p:cNvSpPr/>
          <p:nvPr/>
        </p:nvSpPr>
        <p:spPr>
          <a:xfrm>
            <a:off x="7524328" y="2588996"/>
            <a:ext cx="1500074" cy="523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Deberán ser contabilizados</a:t>
            </a:r>
          </a:p>
        </p:txBody>
      </p:sp>
      <p:sp>
        <p:nvSpPr>
          <p:cNvPr id="75" name="74 Rectángulo"/>
          <p:cNvSpPr/>
          <p:nvPr/>
        </p:nvSpPr>
        <p:spPr>
          <a:xfrm>
            <a:off x="7524328" y="3275383"/>
            <a:ext cx="1500074" cy="523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Al precio de Compra </a:t>
            </a:r>
          </a:p>
        </p:txBody>
      </p:sp>
      <p:sp>
        <p:nvSpPr>
          <p:cNvPr id="76" name="75 Rectángulo"/>
          <p:cNvSpPr/>
          <p:nvPr/>
        </p:nvSpPr>
        <p:spPr>
          <a:xfrm>
            <a:off x="7524328" y="4077071"/>
            <a:ext cx="1500074" cy="16960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Mas todos los gastos destinados a poner el bien en condiciones normales de uso.</a:t>
            </a:r>
          </a:p>
        </p:txBody>
      </p:sp>
      <p:cxnSp>
        <p:nvCxnSpPr>
          <p:cNvPr id="78" name="77 Conector recto"/>
          <p:cNvCxnSpPr>
            <a:stCxn id="73" idx="2"/>
            <a:endCxn id="74" idx="0"/>
          </p:cNvCxnSpPr>
          <p:nvPr/>
        </p:nvCxnSpPr>
        <p:spPr>
          <a:xfrm>
            <a:off x="8274365" y="2281065"/>
            <a:ext cx="0" cy="307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>
            <a:stCxn id="74" idx="2"/>
            <a:endCxn id="75" idx="0"/>
          </p:cNvCxnSpPr>
          <p:nvPr/>
        </p:nvCxnSpPr>
        <p:spPr>
          <a:xfrm>
            <a:off x="8274365" y="3112254"/>
            <a:ext cx="0" cy="163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stCxn id="75" idx="2"/>
            <a:endCxn id="76" idx="0"/>
          </p:cNvCxnSpPr>
          <p:nvPr/>
        </p:nvCxnSpPr>
        <p:spPr>
          <a:xfrm>
            <a:off x="8274365" y="3798641"/>
            <a:ext cx="0" cy="278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angular"/>
          <p:cNvCxnSpPr>
            <a:stCxn id="5" idx="2"/>
            <a:endCxn id="73" idx="0"/>
          </p:cNvCxnSpPr>
          <p:nvPr/>
        </p:nvCxnSpPr>
        <p:spPr>
          <a:xfrm rot="16200000" flipH="1">
            <a:off x="6207158" y="-366399"/>
            <a:ext cx="324036" cy="381037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REGLAMENTO GENERAL DE BIENES DEL SECTOR PÚBLICO</a:t>
            </a:r>
            <a:endParaRPr lang="es-EC" sz="2400" b="1" dirty="0"/>
          </a:p>
        </p:txBody>
      </p:sp>
      <p:sp>
        <p:nvSpPr>
          <p:cNvPr id="35" name="34 Rectángulo"/>
          <p:cNvSpPr/>
          <p:nvPr/>
        </p:nvSpPr>
        <p:spPr>
          <a:xfrm>
            <a:off x="2411760" y="836712"/>
            <a:ext cx="446449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REGLAMENTO GENERAL DEL BIENES DEL SECTOR PÚBLICO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945216" y="1484784"/>
            <a:ext cx="129614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ÁMBITO DE APLICACIÓN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259904" y="2276872"/>
            <a:ext cx="107173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BIENES 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179512" y="2852936"/>
            <a:ext cx="1229331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Organismos y Entidades del Sector Público.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1637358" y="2276872"/>
            <a:ext cx="107173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SUJETOS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619672" y="2789312"/>
            <a:ext cx="107173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Rige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1619672" y="3300746"/>
            <a:ext cx="1071736" cy="4882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Servidores Públicos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1489236" y="3965972"/>
            <a:ext cx="1305446" cy="1479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- Dignatarios Elegidos por Voto Popular.</a:t>
            </a:r>
          </a:p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- Funcionarios.</a:t>
            </a:r>
          </a:p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- Empleados.</a:t>
            </a:r>
          </a:p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- Trabajadores.</a:t>
            </a:r>
          </a:p>
          <a:p>
            <a:pPr algn="just"/>
            <a:endParaRPr lang="es-EC" sz="1400" dirty="0" smtClean="0">
              <a:solidFill>
                <a:schemeClr val="tx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843808" y="1484783"/>
            <a:ext cx="1872208" cy="6959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CONTRALORÍA GENERAL DEL ESTADO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2987824" y="2514962"/>
            <a:ext cx="1584176" cy="1045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Organismo superior y ente Rector del Control de Bienes del Sector Público.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5167238" y="1484784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PROCEDIMIENTO Y CUIDADO.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5167238" y="2180725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Máxima Autoridad.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4788024" y="3001796"/>
            <a:ext cx="107173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Orientar 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6071621" y="2994910"/>
            <a:ext cx="107173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Dirigir 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148064" y="3713944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Correcta Conservación.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5148064" y="4581128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Cuidado de Bienes.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7452320" y="1484784"/>
            <a:ext cx="136815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BIENES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7353862" y="2276872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Registro Contable.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7353862" y="2924944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Bienes 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7353862" y="3633679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De Conformidad 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7202140" y="5661248"/>
            <a:ext cx="1834356" cy="873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Serán empleados para los fines propios del servicio Público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7353862" y="4941168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M. E. F.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7353862" y="4293096"/>
            <a:ext cx="153861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Disposiciones. </a:t>
            </a:r>
          </a:p>
        </p:txBody>
      </p:sp>
      <p:cxnSp>
        <p:nvCxnSpPr>
          <p:cNvPr id="59" name="58 Conector recto"/>
          <p:cNvCxnSpPr>
            <a:stCxn id="36" idx="2"/>
            <a:endCxn id="37" idx="0"/>
          </p:cNvCxnSpPr>
          <p:nvPr/>
        </p:nvCxnSpPr>
        <p:spPr>
          <a:xfrm flipH="1">
            <a:off x="795772" y="1988840"/>
            <a:ext cx="79751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stCxn id="36" idx="2"/>
            <a:endCxn id="39" idx="0"/>
          </p:cNvCxnSpPr>
          <p:nvPr/>
        </p:nvCxnSpPr>
        <p:spPr>
          <a:xfrm>
            <a:off x="1593288" y="1988840"/>
            <a:ext cx="57993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stCxn id="37" idx="2"/>
            <a:endCxn id="38" idx="0"/>
          </p:cNvCxnSpPr>
          <p:nvPr/>
        </p:nvCxnSpPr>
        <p:spPr>
          <a:xfrm flipH="1">
            <a:off x="794178" y="2636912"/>
            <a:ext cx="159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stCxn id="39" idx="2"/>
            <a:endCxn id="40" idx="0"/>
          </p:cNvCxnSpPr>
          <p:nvPr/>
        </p:nvCxnSpPr>
        <p:spPr>
          <a:xfrm flipH="1">
            <a:off x="2155540" y="2636912"/>
            <a:ext cx="17686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40" idx="2"/>
            <a:endCxn id="41" idx="0"/>
          </p:cNvCxnSpPr>
          <p:nvPr/>
        </p:nvCxnSpPr>
        <p:spPr>
          <a:xfrm>
            <a:off x="2155540" y="3149352"/>
            <a:ext cx="0" cy="151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stCxn id="41" idx="2"/>
            <a:endCxn id="42" idx="0"/>
          </p:cNvCxnSpPr>
          <p:nvPr/>
        </p:nvCxnSpPr>
        <p:spPr>
          <a:xfrm flipH="1">
            <a:off x="2141959" y="3789040"/>
            <a:ext cx="13581" cy="176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stCxn id="43" idx="2"/>
            <a:endCxn id="44" idx="0"/>
          </p:cNvCxnSpPr>
          <p:nvPr/>
        </p:nvCxnSpPr>
        <p:spPr>
          <a:xfrm>
            <a:off x="3779912" y="2180724"/>
            <a:ext cx="0" cy="334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>
            <a:stCxn id="45" idx="2"/>
            <a:endCxn id="46" idx="0"/>
          </p:cNvCxnSpPr>
          <p:nvPr/>
        </p:nvCxnSpPr>
        <p:spPr>
          <a:xfrm>
            <a:off x="5936547" y="1988840"/>
            <a:ext cx="0" cy="191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46" idx="2"/>
            <a:endCxn id="47" idx="0"/>
          </p:cNvCxnSpPr>
          <p:nvPr/>
        </p:nvCxnSpPr>
        <p:spPr>
          <a:xfrm flipH="1">
            <a:off x="5323892" y="2684781"/>
            <a:ext cx="612655" cy="317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>
            <a:stCxn id="46" idx="2"/>
            <a:endCxn id="48" idx="0"/>
          </p:cNvCxnSpPr>
          <p:nvPr/>
        </p:nvCxnSpPr>
        <p:spPr>
          <a:xfrm>
            <a:off x="5936547" y="2684781"/>
            <a:ext cx="670942" cy="310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>
            <a:stCxn id="47" idx="2"/>
            <a:endCxn id="49" idx="0"/>
          </p:cNvCxnSpPr>
          <p:nvPr/>
        </p:nvCxnSpPr>
        <p:spPr>
          <a:xfrm>
            <a:off x="5323892" y="3361836"/>
            <a:ext cx="593481" cy="352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>
            <a:stCxn id="48" idx="2"/>
            <a:endCxn id="49" idx="0"/>
          </p:cNvCxnSpPr>
          <p:nvPr/>
        </p:nvCxnSpPr>
        <p:spPr>
          <a:xfrm flipH="1">
            <a:off x="5917373" y="3354950"/>
            <a:ext cx="690116" cy="358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>
            <a:stCxn id="49" idx="2"/>
            <a:endCxn id="50" idx="0"/>
          </p:cNvCxnSpPr>
          <p:nvPr/>
        </p:nvCxnSpPr>
        <p:spPr>
          <a:xfrm>
            <a:off x="5917373" y="4218000"/>
            <a:ext cx="0" cy="363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angular"/>
          <p:cNvCxnSpPr>
            <a:stCxn id="35" idx="2"/>
            <a:endCxn id="36" idx="0"/>
          </p:cNvCxnSpPr>
          <p:nvPr/>
        </p:nvCxnSpPr>
        <p:spPr>
          <a:xfrm rot="5400000">
            <a:off x="3010636" y="-148588"/>
            <a:ext cx="216024" cy="305072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angular"/>
          <p:cNvCxnSpPr>
            <a:stCxn id="35" idx="2"/>
            <a:endCxn id="43" idx="0"/>
          </p:cNvCxnSpPr>
          <p:nvPr/>
        </p:nvCxnSpPr>
        <p:spPr>
          <a:xfrm rot="5400000">
            <a:off x="4103949" y="944723"/>
            <a:ext cx="216023" cy="86409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angular"/>
          <p:cNvCxnSpPr>
            <a:stCxn id="35" idx="2"/>
            <a:endCxn id="45" idx="0"/>
          </p:cNvCxnSpPr>
          <p:nvPr/>
        </p:nvCxnSpPr>
        <p:spPr>
          <a:xfrm rot="16200000" flipH="1">
            <a:off x="5182265" y="730502"/>
            <a:ext cx="216024" cy="129253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angular"/>
          <p:cNvCxnSpPr>
            <a:stCxn id="35" idx="2"/>
            <a:endCxn id="51" idx="0"/>
          </p:cNvCxnSpPr>
          <p:nvPr/>
        </p:nvCxnSpPr>
        <p:spPr>
          <a:xfrm rot="16200000" flipH="1">
            <a:off x="6282190" y="-369422"/>
            <a:ext cx="216024" cy="349238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>
            <a:stCxn id="51" idx="2"/>
            <a:endCxn id="52" idx="0"/>
          </p:cNvCxnSpPr>
          <p:nvPr/>
        </p:nvCxnSpPr>
        <p:spPr>
          <a:xfrm flipH="1">
            <a:off x="8123171" y="1988840"/>
            <a:ext cx="13225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>
            <a:stCxn id="52" idx="2"/>
            <a:endCxn id="53" idx="0"/>
          </p:cNvCxnSpPr>
          <p:nvPr/>
        </p:nvCxnSpPr>
        <p:spPr>
          <a:xfrm>
            <a:off x="8123171" y="278092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>
            <a:stCxn id="53" idx="2"/>
            <a:endCxn id="54" idx="0"/>
          </p:cNvCxnSpPr>
          <p:nvPr/>
        </p:nvCxnSpPr>
        <p:spPr>
          <a:xfrm>
            <a:off x="8123171" y="3429000"/>
            <a:ext cx="0" cy="204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>
            <a:stCxn id="54" idx="2"/>
            <a:endCxn id="57" idx="0"/>
          </p:cNvCxnSpPr>
          <p:nvPr/>
        </p:nvCxnSpPr>
        <p:spPr>
          <a:xfrm>
            <a:off x="8123171" y="4137735"/>
            <a:ext cx="0" cy="155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>
            <a:stCxn id="57" idx="2"/>
            <a:endCxn id="56" idx="0"/>
          </p:cNvCxnSpPr>
          <p:nvPr/>
        </p:nvCxnSpPr>
        <p:spPr>
          <a:xfrm>
            <a:off x="8123171" y="4797152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>
            <a:stCxn id="56" idx="2"/>
            <a:endCxn id="55" idx="0"/>
          </p:cNvCxnSpPr>
          <p:nvPr/>
        </p:nvCxnSpPr>
        <p:spPr>
          <a:xfrm flipH="1">
            <a:off x="8119318" y="5445224"/>
            <a:ext cx="3853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C" sz="1800" dirty="0"/>
              <a:t>NORMAS DE CONTROL INTERNO PARA LAS ENTIDADES, ORGANISMOS DEL SECTOR PÚBLICO Y DE LAS PERSONAS JURÍDICAS DE DERECHO PRIVADO QUE DISPONGAS DE RECURSOS PÚBLICOS</a:t>
            </a:r>
            <a:r>
              <a:rPr lang="es-EC" sz="2400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99792" y="980728"/>
            <a:ext cx="2880320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NORMAS GENERALES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64088" y="1844824"/>
            <a:ext cx="172819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1560" y="2492896"/>
            <a:ext cx="172819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Responsabilidad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7504" y="3212976"/>
            <a:ext cx="136815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Institución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655879" y="3140968"/>
            <a:ext cx="1619977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Personas de Derecho Privado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3568" y="4077072"/>
            <a:ext cx="172819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Dispongan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3568" y="4797152"/>
            <a:ext cx="1728192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Recursos Públicos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51520" y="5445224"/>
            <a:ext cx="2599817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Crear las condiciones para el Ejercicio del control.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11560" y="1916832"/>
            <a:ext cx="172819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CONTROL INTERNO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364088" y="2348880"/>
            <a:ext cx="172819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Alcanzar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364088" y="2924944"/>
            <a:ext cx="1728192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Misión Institucional 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364088" y="3656587"/>
            <a:ext cx="1728192" cy="780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Contribuyendo con los siguientes objetivos: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059832" y="4797152"/>
            <a:ext cx="1368152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Promover la eficiencia, eficacia y economía de las operaciones.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572000" y="4797152"/>
            <a:ext cx="1440160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2) Garantizar la confiabilidad, integridad, y oportunidad de la información.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156176" y="4797152"/>
            <a:ext cx="1584176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3) Cumplir con las disposiciones legales y la normativa de la entidad.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884368" y="4770964"/>
            <a:ext cx="1152128" cy="175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4) Proteger y conservar el Patrimonio Público.</a:t>
            </a:r>
          </a:p>
        </p:txBody>
      </p:sp>
      <p:cxnSp>
        <p:nvCxnSpPr>
          <p:cNvPr id="22" name="21 Conector recto"/>
          <p:cNvCxnSpPr>
            <a:stCxn id="5" idx="2"/>
            <a:endCxn id="13" idx="0"/>
          </p:cNvCxnSpPr>
          <p:nvPr/>
        </p:nvCxnSpPr>
        <p:spPr>
          <a:xfrm flipH="1">
            <a:off x="1475656" y="1412776"/>
            <a:ext cx="266429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5" idx="2"/>
            <a:endCxn id="6" idx="0"/>
          </p:cNvCxnSpPr>
          <p:nvPr/>
        </p:nvCxnSpPr>
        <p:spPr>
          <a:xfrm>
            <a:off x="4139952" y="1412776"/>
            <a:ext cx="208823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3" idx="2"/>
            <a:endCxn id="7" idx="0"/>
          </p:cNvCxnSpPr>
          <p:nvPr/>
        </p:nvCxnSpPr>
        <p:spPr>
          <a:xfrm>
            <a:off x="1475656" y="227687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7" idx="2"/>
            <a:endCxn id="8" idx="0"/>
          </p:cNvCxnSpPr>
          <p:nvPr/>
        </p:nvCxnSpPr>
        <p:spPr>
          <a:xfrm flipH="1">
            <a:off x="791580" y="2852936"/>
            <a:ext cx="68407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7" idx="2"/>
            <a:endCxn id="9" idx="0"/>
          </p:cNvCxnSpPr>
          <p:nvPr/>
        </p:nvCxnSpPr>
        <p:spPr>
          <a:xfrm>
            <a:off x="1475656" y="2852936"/>
            <a:ext cx="99021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8" idx="2"/>
            <a:endCxn id="10" idx="0"/>
          </p:cNvCxnSpPr>
          <p:nvPr/>
        </p:nvCxnSpPr>
        <p:spPr>
          <a:xfrm>
            <a:off x="791580" y="3573016"/>
            <a:ext cx="75608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9" idx="2"/>
            <a:endCxn id="10" idx="0"/>
          </p:cNvCxnSpPr>
          <p:nvPr/>
        </p:nvCxnSpPr>
        <p:spPr>
          <a:xfrm flipH="1">
            <a:off x="1547664" y="3645024"/>
            <a:ext cx="918204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10" idx="2"/>
            <a:endCxn id="11" idx="0"/>
          </p:cNvCxnSpPr>
          <p:nvPr/>
        </p:nvCxnSpPr>
        <p:spPr>
          <a:xfrm>
            <a:off x="1547664" y="443711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11" idx="2"/>
            <a:endCxn id="12" idx="0"/>
          </p:cNvCxnSpPr>
          <p:nvPr/>
        </p:nvCxnSpPr>
        <p:spPr>
          <a:xfrm>
            <a:off x="1547664" y="5301208"/>
            <a:ext cx="3765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6" idx="2"/>
            <a:endCxn id="14" idx="0"/>
          </p:cNvCxnSpPr>
          <p:nvPr/>
        </p:nvCxnSpPr>
        <p:spPr>
          <a:xfrm>
            <a:off x="6228184" y="220486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stCxn id="14" idx="2"/>
            <a:endCxn id="15" idx="0"/>
          </p:cNvCxnSpPr>
          <p:nvPr/>
        </p:nvCxnSpPr>
        <p:spPr>
          <a:xfrm>
            <a:off x="6228184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15" idx="2"/>
            <a:endCxn id="16" idx="0"/>
          </p:cNvCxnSpPr>
          <p:nvPr/>
        </p:nvCxnSpPr>
        <p:spPr>
          <a:xfrm>
            <a:off x="6228184" y="3429000"/>
            <a:ext cx="0" cy="227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16" idx="2"/>
            <a:endCxn id="17" idx="0"/>
          </p:cNvCxnSpPr>
          <p:nvPr/>
        </p:nvCxnSpPr>
        <p:spPr>
          <a:xfrm rot="5400000">
            <a:off x="4806026" y="3374994"/>
            <a:ext cx="360040" cy="248427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16" idx="2"/>
            <a:endCxn id="18" idx="0"/>
          </p:cNvCxnSpPr>
          <p:nvPr/>
        </p:nvCxnSpPr>
        <p:spPr>
          <a:xfrm rot="5400000">
            <a:off x="5580112" y="4149080"/>
            <a:ext cx="360040" cy="93610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16" idx="2"/>
            <a:endCxn id="19" idx="0"/>
          </p:cNvCxnSpPr>
          <p:nvPr/>
        </p:nvCxnSpPr>
        <p:spPr>
          <a:xfrm rot="16200000" flipH="1">
            <a:off x="6408204" y="4257092"/>
            <a:ext cx="360040" cy="72008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angular"/>
          <p:cNvCxnSpPr>
            <a:stCxn id="16" idx="2"/>
            <a:endCxn id="20" idx="0"/>
          </p:cNvCxnSpPr>
          <p:nvPr/>
        </p:nvCxnSpPr>
        <p:spPr>
          <a:xfrm rot="16200000" flipH="1">
            <a:off x="7177382" y="3487914"/>
            <a:ext cx="333852" cy="223224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C" sz="1800" dirty="0"/>
              <a:t>NORMAS DE CONTROL INTERNO PARA LAS ENTIDADES, ORGANISMOS DEL SECTOR PÚBLICO Y DE LAS PERSONAS JURÍDICAS DE DERECHO PRIVADO QUE DISPONGAS DE RECURSOS PÚBLICOS</a:t>
            </a:r>
            <a:r>
              <a:rPr lang="es-EC" sz="2400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11760" y="980728"/>
            <a:ext cx="3744416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UNIDAD DE ADMINISTRACIÓN DE BIENES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31840" y="1772816"/>
            <a:ext cx="230425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Entidad u Organismo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31840" y="2348880"/>
            <a:ext cx="2304256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Estructurará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31840" y="2996952"/>
            <a:ext cx="2304256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Administración de Bienes.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7504" y="3992583"/>
            <a:ext cx="1512168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Planificación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95841" y="4594226"/>
            <a:ext cx="1265467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Provisión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184227" y="5199420"/>
            <a:ext cx="1100903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Custodia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861308" y="5769862"/>
            <a:ext cx="1252906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Utilización 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843808" y="6318348"/>
            <a:ext cx="1252906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Traspaso 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183190" y="6318348"/>
            <a:ext cx="1252906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Préstamo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20920" y="5757923"/>
            <a:ext cx="1495296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Enajenación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696559" y="5199420"/>
            <a:ext cx="1035681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Baja 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247017" y="4605868"/>
            <a:ext cx="1637351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Conservación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876256" y="4008277"/>
            <a:ext cx="1656184" cy="423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Control general </a:t>
            </a:r>
          </a:p>
        </p:txBody>
      </p:sp>
      <p:cxnSp>
        <p:nvCxnSpPr>
          <p:cNvPr id="20" name="19 Conector recto"/>
          <p:cNvCxnSpPr>
            <a:stCxn id="5" idx="2"/>
            <a:endCxn id="6" idx="0"/>
          </p:cNvCxnSpPr>
          <p:nvPr/>
        </p:nvCxnSpPr>
        <p:spPr>
          <a:xfrm>
            <a:off x="4283968" y="155679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6" idx="2"/>
            <a:endCxn id="7" idx="0"/>
          </p:cNvCxnSpPr>
          <p:nvPr/>
        </p:nvCxnSpPr>
        <p:spPr>
          <a:xfrm>
            <a:off x="4283968" y="220486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7" idx="2"/>
            <a:endCxn id="8" idx="0"/>
          </p:cNvCxnSpPr>
          <p:nvPr/>
        </p:nvCxnSpPr>
        <p:spPr>
          <a:xfrm>
            <a:off x="4283968" y="2772544"/>
            <a:ext cx="0" cy="224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8" idx="2"/>
            <a:endCxn id="9" idx="3"/>
          </p:cNvCxnSpPr>
          <p:nvPr/>
        </p:nvCxnSpPr>
        <p:spPr>
          <a:xfrm flipH="1">
            <a:off x="1619672" y="3573016"/>
            <a:ext cx="2664296" cy="631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8" idx="2"/>
            <a:endCxn id="10" idx="3"/>
          </p:cNvCxnSpPr>
          <p:nvPr/>
        </p:nvCxnSpPr>
        <p:spPr>
          <a:xfrm flipH="1">
            <a:off x="1861308" y="3573016"/>
            <a:ext cx="2422660" cy="1233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8" idx="2"/>
            <a:endCxn id="11" idx="3"/>
          </p:cNvCxnSpPr>
          <p:nvPr/>
        </p:nvCxnSpPr>
        <p:spPr>
          <a:xfrm flipH="1">
            <a:off x="2285130" y="3573016"/>
            <a:ext cx="1998838" cy="1838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8" idx="2"/>
            <a:endCxn id="12" idx="0"/>
          </p:cNvCxnSpPr>
          <p:nvPr/>
        </p:nvCxnSpPr>
        <p:spPr>
          <a:xfrm flipH="1">
            <a:off x="2487761" y="3573016"/>
            <a:ext cx="1796207" cy="2196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8" idx="2"/>
            <a:endCxn id="13" idx="0"/>
          </p:cNvCxnSpPr>
          <p:nvPr/>
        </p:nvCxnSpPr>
        <p:spPr>
          <a:xfrm flipH="1">
            <a:off x="3470261" y="3573016"/>
            <a:ext cx="813707" cy="2745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8" idx="2"/>
            <a:endCxn id="14" idx="0"/>
          </p:cNvCxnSpPr>
          <p:nvPr/>
        </p:nvCxnSpPr>
        <p:spPr>
          <a:xfrm>
            <a:off x="4283968" y="3573016"/>
            <a:ext cx="525675" cy="2745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8" idx="2"/>
            <a:endCxn id="15" idx="0"/>
          </p:cNvCxnSpPr>
          <p:nvPr/>
        </p:nvCxnSpPr>
        <p:spPr>
          <a:xfrm>
            <a:off x="4283968" y="3573016"/>
            <a:ext cx="1484600" cy="2184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8" idx="2"/>
            <a:endCxn id="16" idx="0"/>
          </p:cNvCxnSpPr>
          <p:nvPr/>
        </p:nvCxnSpPr>
        <p:spPr>
          <a:xfrm>
            <a:off x="4283968" y="3573016"/>
            <a:ext cx="1930432" cy="1626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stCxn id="8" idx="2"/>
            <a:endCxn id="17" idx="0"/>
          </p:cNvCxnSpPr>
          <p:nvPr/>
        </p:nvCxnSpPr>
        <p:spPr>
          <a:xfrm>
            <a:off x="4283968" y="3573016"/>
            <a:ext cx="2781725" cy="1032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8" idx="2"/>
            <a:endCxn id="18" idx="1"/>
          </p:cNvCxnSpPr>
          <p:nvPr/>
        </p:nvCxnSpPr>
        <p:spPr>
          <a:xfrm>
            <a:off x="4283968" y="3573016"/>
            <a:ext cx="2592288" cy="647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MODELO DE GESTIÓN.</a:t>
            </a:r>
            <a:endParaRPr lang="es-EC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843808" y="980728"/>
            <a:ext cx="3528392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SISTEMA DE  ADMINISTRACIÓN FINANCIERA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59832" y="1772816"/>
            <a:ext cx="309634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Define el siguiente Modelo de Gestión Financiera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346851" y="2729814"/>
            <a:ext cx="1728192" cy="423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Dirección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74030" y="3356992"/>
            <a:ext cx="2273834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>
                <a:solidFill>
                  <a:schemeClr val="tx1"/>
                </a:solidFill>
              </a:rPr>
              <a:t>Unidad Administración Financiera (UDAF).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344511" y="4313600"/>
            <a:ext cx="1728192" cy="423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Atribuciones.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8759" y="4869160"/>
            <a:ext cx="3384376" cy="1946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1) </a:t>
            </a:r>
            <a:r>
              <a:rPr lang="es-EC" sz="1600" dirty="0">
                <a:solidFill>
                  <a:schemeClr val="tx1"/>
                </a:solidFill>
              </a:rPr>
              <a:t>Vigilancia de la aplicación de las políticas </a:t>
            </a:r>
            <a:r>
              <a:rPr lang="es-EC" sz="1600" dirty="0" smtClean="0">
                <a:solidFill>
                  <a:schemeClr val="tx1"/>
                </a:solidFill>
              </a:rPr>
              <a:t>presupuestarias.</a:t>
            </a: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2)</a:t>
            </a:r>
            <a:r>
              <a:rPr lang="es-EC" sz="1600" dirty="0"/>
              <a:t> </a:t>
            </a:r>
            <a:r>
              <a:rPr lang="es-EC" sz="1600" dirty="0">
                <a:solidFill>
                  <a:schemeClr val="tx1"/>
                </a:solidFill>
              </a:rPr>
              <a:t>Aprobación de acciones presupuestarias de carácter operativo </a:t>
            </a:r>
            <a:r>
              <a:rPr lang="es-EC" sz="16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3)</a:t>
            </a:r>
            <a:r>
              <a:rPr lang="es-EC" sz="1600" dirty="0"/>
              <a:t> </a:t>
            </a:r>
            <a:r>
              <a:rPr lang="es-EC" sz="1600" dirty="0">
                <a:solidFill>
                  <a:schemeClr val="tx1"/>
                </a:solidFill>
              </a:rPr>
              <a:t>Coordinación con el ente rector para todas las acciones presupuestarias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372200" y="2708920"/>
            <a:ext cx="1728192" cy="423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Operativo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72200" y="3437384"/>
            <a:ext cx="1728192" cy="423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Cargo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374271" y="4118081"/>
            <a:ext cx="1728192" cy="535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Unidades Ejecutoras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372200" y="5085184"/>
            <a:ext cx="1728192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Administración de los Presupuestos Asignados.</a:t>
            </a:r>
            <a:endParaRPr lang="es-EC" sz="1600" dirty="0">
              <a:solidFill>
                <a:schemeClr val="tx1"/>
              </a:solidFill>
            </a:endParaRPr>
          </a:p>
        </p:txBody>
      </p:sp>
      <p:cxnSp>
        <p:nvCxnSpPr>
          <p:cNvPr id="17" name="16 Conector recto"/>
          <p:cNvCxnSpPr>
            <a:stCxn id="5" idx="2"/>
            <a:endCxn id="6" idx="0"/>
          </p:cNvCxnSpPr>
          <p:nvPr/>
        </p:nvCxnSpPr>
        <p:spPr>
          <a:xfrm>
            <a:off x="4608004" y="155679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6" idx="1"/>
            <a:endCxn id="8" idx="0"/>
          </p:cNvCxnSpPr>
          <p:nvPr/>
        </p:nvCxnSpPr>
        <p:spPr>
          <a:xfrm rot="10800000" flipV="1">
            <a:off x="2210948" y="2060848"/>
            <a:ext cx="848885" cy="6689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6" idx="3"/>
            <a:endCxn id="12" idx="0"/>
          </p:cNvCxnSpPr>
          <p:nvPr/>
        </p:nvCxnSpPr>
        <p:spPr>
          <a:xfrm>
            <a:off x="6156176" y="2060848"/>
            <a:ext cx="1080120" cy="64807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8" idx="2"/>
            <a:endCxn id="9" idx="0"/>
          </p:cNvCxnSpPr>
          <p:nvPr/>
        </p:nvCxnSpPr>
        <p:spPr>
          <a:xfrm>
            <a:off x="2210947" y="3153478"/>
            <a:ext cx="0" cy="203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9" idx="2"/>
            <a:endCxn id="10" idx="0"/>
          </p:cNvCxnSpPr>
          <p:nvPr/>
        </p:nvCxnSpPr>
        <p:spPr>
          <a:xfrm flipH="1">
            <a:off x="2208607" y="4077072"/>
            <a:ext cx="2340" cy="236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0" idx="2"/>
            <a:endCxn id="11" idx="0"/>
          </p:cNvCxnSpPr>
          <p:nvPr/>
        </p:nvCxnSpPr>
        <p:spPr>
          <a:xfrm>
            <a:off x="2208607" y="4737264"/>
            <a:ext cx="2340" cy="131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12" idx="2"/>
            <a:endCxn id="13" idx="0"/>
          </p:cNvCxnSpPr>
          <p:nvPr/>
        </p:nvCxnSpPr>
        <p:spPr>
          <a:xfrm>
            <a:off x="7236296" y="3132584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13" idx="2"/>
            <a:endCxn id="14" idx="0"/>
          </p:cNvCxnSpPr>
          <p:nvPr/>
        </p:nvCxnSpPr>
        <p:spPr>
          <a:xfrm>
            <a:off x="7236296" y="3861048"/>
            <a:ext cx="2071" cy="257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14" idx="2"/>
            <a:endCxn id="15" idx="0"/>
          </p:cNvCxnSpPr>
          <p:nvPr/>
        </p:nvCxnSpPr>
        <p:spPr>
          <a:xfrm flipH="1">
            <a:off x="7236296" y="4653136"/>
            <a:ext cx="2071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3918</TotalTime>
  <Words>2478</Words>
  <Application>Microsoft Office PowerPoint</Application>
  <PresentationFormat>Presentación en pantalla (4:3)</PresentationFormat>
  <Paragraphs>399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Calibri</vt:lpstr>
      <vt:lpstr>Franklin Gothic Book</vt:lpstr>
      <vt:lpstr>Franklin Gothic Medium</vt:lpstr>
      <vt:lpstr>Wingdings 2</vt:lpstr>
      <vt:lpstr>Viajes</vt:lpstr>
      <vt:lpstr>Presentación de PowerPoint</vt:lpstr>
      <vt:lpstr>Presentación de PowerPoint</vt:lpstr>
      <vt:lpstr>DEFINICIÓN DE  UNIDADES DE SALUD TIPO II</vt:lpstr>
      <vt:lpstr>NORMATIVA DEL SISTEMA DE ADMINISTRACIÓN FINANCIERA</vt:lpstr>
      <vt:lpstr>NORMATIVA DEL SISTEMA DE ADMINISTRACIÓN FINANCIERA</vt:lpstr>
      <vt:lpstr>REGLAMENTO GENERAL DE BIENES DEL SECTOR PÚBLICO</vt:lpstr>
      <vt:lpstr>NORMAS DE CONTROL INTERNO PARA LAS ENTIDADES, ORGANISMOS DEL SECTOR PÚBLICO Y DE LAS PERSONAS JURÍDICAS DE DERECHO PRIVADO QUE DISPONGAS DE RECURSOS PÚBLICOS.</vt:lpstr>
      <vt:lpstr>NORMAS DE CONTROL INTERNO PARA LAS ENTIDADES, ORGANISMOS DEL SECTOR PÚBLICO Y DE LAS PERSONAS JURÍDICAS DE DERECHO PRIVADO QUE DISPONGAS DE RECURSOS PÚBLICOS.</vt:lpstr>
      <vt:lpstr>MODELO DE GESTIÓN.</vt:lpstr>
      <vt:lpstr>NORMA INTERNACIONAL DE CONTABILIDAD No 16</vt:lpstr>
      <vt:lpstr>CONTROL INTERNO (COSO ERM).</vt:lpstr>
      <vt:lpstr>Presentación de PowerPoint</vt:lpstr>
      <vt:lpstr>PLANTEAMIENTO DEL PROBLEMA </vt:lpstr>
      <vt:lpstr>UNIVERSO</vt:lpstr>
      <vt:lpstr>GENERACIÓN DE HIPÓTESIS SOBRE LA BASE DEL CONTROL CONTABLE.</vt:lpstr>
      <vt:lpstr>COMPROBACIÓN DE HIPÓTESIS SOBRE LA BASE DEL CONTROL CONTABLE.</vt:lpstr>
      <vt:lpstr>GENERACIÓN DE HIPÓTESIS SOBRE LA BASE DEL CONTROL DE LOS ACTIVOS FIJOS.</vt:lpstr>
      <vt:lpstr>COMPROBACIÓN DE HIPÓTESIS SOBRE LA BASE DEL CONTROL DE LOS ACTIVOS FIJOS.</vt:lpstr>
      <vt:lpstr>GENERACIÓN DE HIPÓTESIS SOBRE LA BASE DEL CONTROL INTERNO.</vt:lpstr>
      <vt:lpstr>COMPROBACIÓN DE HIPÓTESIS SOBRE LA BASE DEL CONTROL INTERNO.</vt:lpstr>
      <vt:lpstr>INFORME FINAL DE RESULTADOS </vt:lpstr>
      <vt:lpstr>Presentación de PowerPoint</vt:lpstr>
      <vt:lpstr>MODELO DE GESTIÓN DE ACTIVOS FIJOS</vt:lpstr>
      <vt:lpstr>MODELO DE GESTIÓN DE ACTIVOS FIJOS</vt:lpstr>
      <vt:lpstr>MODELO DE GESTIÓN DE ACTIVOS FIJOS</vt:lpstr>
      <vt:lpstr>Presentación de PowerPoint</vt:lpstr>
      <vt:lpstr>MODELO DE GESTIÓN DE ACTIVOS FIJOS</vt:lpstr>
      <vt:lpstr>Presentación de PowerPoint</vt:lpstr>
      <vt:lpstr>MODELO DE GESTIÓN DE ACTIVOS FIJOS</vt:lpstr>
      <vt:lpstr>Presentación de PowerPoint</vt:lpstr>
      <vt:lpstr>Presentación de PowerPoint</vt:lpstr>
      <vt:lpstr>VALOR AGREGADO DEL TRABAJO</vt:lpstr>
      <vt:lpstr>VALOR AGREGADO DEL TRABAJO</vt:lpstr>
      <vt:lpstr>VALOR AGREGADO DEL TRABAJO</vt:lpstr>
      <vt:lpstr>VALOR AGREGADO DEL TRABAJO</vt:lpstr>
      <vt:lpstr>Presentación de PowerPoint</vt:lpstr>
      <vt:lpstr>CONCLUSIONES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</dc:creator>
  <cp:lastModifiedBy>UMBRELLA-7</cp:lastModifiedBy>
  <cp:revision>129</cp:revision>
  <dcterms:created xsi:type="dcterms:W3CDTF">2015-09-21T16:39:47Z</dcterms:created>
  <dcterms:modified xsi:type="dcterms:W3CDTF">2015-11-10T18:32:19Z</dcterms:modified>
</cp:coreProperties>
</file>