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64" r:id="rId5"/>
    <p:sldId id="287" r:id="rId6"/>
    <p:sldId id="266" r:id="rId7"/>
    <p:sldId id="267" r:id="rId8"/>
    <p:sldId id="286" r:id="rId9"/>
    <p:sldId id="265" r:id="rId10"/>
    <p:sldId id="263" r:id="rId11"/>
    <p:sldId id="270" r:id="rId12"/>
    <p:sldId id="272" r:id="rId13"/>
    <p:sldId id="295" r:id="rId14"/>
    <p:sldId id="288" r:id="rId15"/>
    <p:sldId id="289" r:id="rId16"/>
    <p:sldId id="293" r:id="rId17"/>
    <p:sldId id="274" r:id="rId18"/>
    <p:sldId id="278" r:id="rId19"/>
    <p:sldId id="280" r:id="rId20"/>
    <p:sldId id="279" r:id="rId21"/>
    <p:sldId id="281" r:id="rId22"/>
    <p:sldId id="298" r:id="rId23"/>
    <p:sldId id="296" r:id="rId24"/>
    <p:sldId id="282" r:id="rId25"/>
    <p:sldId id="284" r:id="rId26"/>
    <p:sldId id="290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659" autoAdjust="0"/>
  </p:normalViewPr>
  <p:slideViewPr>
    <p:cSldViewPr>
      <p:cViewPr>
        <p:scale>
          <a:sx n="73" d="100"/>
          <a:sy n="73" d="100"/>
        </p:scale>
        <p:origin x="-12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C0C10A-00FC-4B09-9DF3-95271DDF91F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033FFA-CF09-4D12-9077-E5B64150A16D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8125" y="2286000"/>
            <a:ext cx="7153275" cy="1219200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 smtClean="0">
                <a:effectLst/>
              </a:rPr>
              <a:t>PLAN </a:t>
            </a:r>
            <a:r>
              <a:rPr lang="es-ES" sz="2000" b="1" dirty="0">
                <a:effectLst/>
              </a:rPr>
              <a:t>ESTRATÉGICO DE MARKETING PARA INCREMENTAR LA PARTICIPACIÓN EN EL MERCADO DE LA COMPAÑÍA DE TRANSPORTE PESADO TRANSVELASCO S.A  UBICADA EN EL VALLE DE LOS </a:t>
            </a:r>
            <a:r>
              <a:rPr lang="es-ES" sz="2000" b="1" dirty="0" smtClean="0">
                <a:effectLst/>
              </a:rPr>
              <a:t>CHILLOS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pic>
        <p:nvPicPr>
          <p:cNvPr id="4" name="3 Imagen" descr="E:\tesis\TESIS ALEXANDRA VELASCO-TRANSPORTE\Transvelasco\transvelasco\images\tfile_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7868"/>
            <a:ext cx="22764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421050"/>
            <a:ext cx="5486399" cy="148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032163" y="3636681"/>
            <a:ext cx="5576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 TESIS PREVIO A LA OBTENCIÓN DEL TÍTULO DE INGENIERA EN MERCADOTECNIA 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28800" y="4398681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it-IT" sz="1500" dirty="0">
                <a:solidFill>
                  <a:srgbClr val="FF6600"/>
                </a:solidFill>
              </a:rPr>
              <a:t> </a:t>
            </a:r>
            <a:r>
              <a:rPr lang="it-IT" sz="1500" b="1" dirty="0">
                <a:solidFill>
                  <a:srgbClr val="FF6600"/>
                </a:solidFill>
              </a:rPr>
              <a:t>AUTORA: ALBA ALEXANDRA VELASCO NUÑEZ </a:t>
            </a:r>
            <a:endParaRPr lang="en-US" sz="1500" dirty="0">
              <a:solidFill>
                <a:srgbClr val="FF66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81400" y="5380672"/>
            <a:ext cx="5421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s-ES" dirty="0"/>
              <a:t> </a:t>
            </a:r>
            <a:r>
              <a:rPr lang="es-ES" b="1" dirty="0"/>
              <a:t>DIRECTOR: ING. MARCO JARAMILLO., MPDE., </a:t>
            </a:r>
            <a:r>
              <a:rPr lang="es-ES" b="1" dirty="0" smtClean="0"/>
              <a:t>DGAU</a:t>
            </a:r>
            <a:endParaRPr lang="es-ES" dirty="0"/>
          </a:p>
          <a:p>
            <a:r>
              <a:rPr lang="en-US" b="1" dirty="0"/>
              <a:t>CODIRECTOR. ING. FARID MANTILLA., MBA., MSC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36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Estudio de mercado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4902524" y="2901043"/>
            <a:ext cx="406552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califica el servicio que brinda TRANSVELASCO S.A.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r="19827"/>
          <a:stretch/>
        </p:blipFill>
        <p:spPr bwMode="auto">
          <a:xfrm>
            <a:off x="443449" y="1295400"/>
            <a:ext cx="3635828" cy="2862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304800" y="4343400"/>
            <a:ext cx="406552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Conoce Ud. acerca de la empresa de servicios de transporte de carga pesada TRANSVELASCO S.A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/>
          <a:stretch/>
        </p:blipFill>
        <p:spPr bwMode="auto">
          <a:xfrm>
            <a:off x="4572398" y="3657600"/>
            <a:ext cx="4417423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96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Demanda que captará el proyecto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t="22231" r="20487" b="17629"/>
          <a:stretch/>
        </p:blipFill>
        <p:spPr bwMode="auto">
          <a:xfrm>
            <a:off x="1371600" y="1752600"/>
            <a:ext cx="6636327" cy="410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Misión y visión </a:t>
            </a:r>
            <a:endParaRPr lang="en-US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1000" y="1506682"/>
            <a:ext cx="46482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La misión </a:t>
            </a:r>
            <a:r>
              <a:rPr lang="es-ES" dirty="0"/>
              <a:t>de TRANSVELASCO, es brindar servicios de transporte de carga pesada y </a:t>
            </a:r>
            <a:r>
              <a:rPr lang="es-ES" dirty="0" err="1"/>
              <a:t>semipesada</a:t>
            </a:r>
            <a:r>
              <a:rPr lang="es-ES" dirty="0"/>
              <a:t> en todo el territorio nacional e internacional, cumpliendo con los estándares de seguridad, garantía, tiempos de entrega y satisfacción al cliente y de esta manera fortalecerse en el mercado e incrementar el desarrollo de la empresa. </a:t>
            </a:r>
            <a:endParaRPr lang="en-US" dirty="0"/>
          </a:p>
        </p:txBody>
      </p:sp>
      <p:sp>
        <p:nvSpPr>
          <p:cNvPr id="5" name="4 Rectángulo redondeado"/>
          <p:cNvSpPr/>
          <p:nvPr/>
        </p:nvSpPr>
        <p:spPr>
          <a:xfrm>
            <a:off x="3810000" y="4038600"/>
            <a:ext cx="46482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La Visión </a:t>
            </a:r>
            <a:r>
              <a:rPr lang="es-ES" dirty="0"/>
              <a:t>de TRANSVELASCO al 2019 es constituirse en una empresa líder en transporte de carga pesada y </a:t>
            </a:r>
            <a:r>
              <a:rPr lang="es-ES" dirty="0" err="1"/>
              <a:t>semipesada</a:t>
            </a:r>
            <a:r>
              <a:rPr lang="es-ES" dirty="0"/>
              <a:t> en el mercado con los más altos estándares de calidad, seguridad en la carga y precios competitivos para satisfacción de nuestros clientes, siendo fuente de desarrollo para la empresa y el país. </a:t>
            </a:r>
            <a:r>
              <a:rPr lang="es-E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839200" cy="2209800"/>
          </a:xfrm>
        </p:spPr>
        <p:txBody>
          <a:bodyPr>
            <a:normAutofit/>
          </a:bodyPr>
          <a:lstStyle/>
          <a:p>
            <a:r>
              <a:rPr lang="es-EC" sz="7200" dirty="0"/>
              <a:t>PLAN DE MARKETING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33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149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C" dirty="0"/>
              <a:t>PRODUCTO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779416" y="1295400"/>
            <a:ext cx="289342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Seguridad en la Carga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746760" y="2032363"/>
            <a:ext cx="289342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Servicio al Cliente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62000" y="2718163"/>
            <a:ext cx="289342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Soluciones de Transportes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746759" y="3352800"/>
            <a:ext cx="289342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Rutas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762000" y="4038600"/>
            <a:ext cx="289342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Eficiencia</a:t>
            </a:r>
            <a:endParaRPr lang="en-US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761999" y="4662351"/>
            <a:ext cx="289342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Responsabilidad</a:t>
            </a:r>
            <a:endParaRPr lang="en-U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779416" y="5334000"/>
            <a:ext cx="289342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Comunicación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762000" y="6019800"/>
            <a:ext cx="289342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Mantenimiento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1828800"/>
            <a:ext cx="4495800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/>
              <a:t> Satisfacer la demanda de un segmento del mercado en cuanto a diferentes </a:t>
            </a:r>
            <a:r>
              <a:rPr lang="es-EC" dirty="0" smtClean="0"/>
              <a:t>sectores. 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Diferenciación los servicios de TRANSVELASCO, con la competencia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EL desarrollo de un equipo especializado en ventas.</a:t>
            </a:r>
          </a:p>
          <a:p>
            <a:pPr lvl="0" algn="just"/>
            <a:endParaRPr lang="es-EC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Exploración nuevos nichos de mercado.</a:t>
            </a:r>
            <a:endParaRPr lang="en-US" dirty="0"/>
          </a:p>
        </p:txBody>
      </p:sp>
      <p:sp>
        <p:nvSpPr>
          <p:cNvPr id="24" name="23 Flecha abajo"/>
          <p:cNvSpPr/>
          <p:nvPr/>
        </p:nvSpPr>
        <p:spPr>
          <a:xfrm>
            <a:off x="4876800" y="1257300"/>
            <a:ext cx="3886200" cy="571500"/>
          </a:xfrm>
          <a:prstGeom prst="downArrow">
            <a:avLst>
              <a:gd name="adj1" fmla="val 634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Estrategias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7457" y="381000"/>
            <a:ext cx="2057400" cy="579438"/>
          </a:xfrm>
        </p:spPr>
        <p:txBody>
          <a:bodyPr/>
          <a:lstStyle/>
          <a:p>
            <a:r>
              <a:rPr lang="es-EC" dirty="0" smtClean="0"/>
              <a:t>PRECIO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9" t="18479" r="22387" b="20622"/>
          <a:stretch/>
        </p:blipFill>
        <p:spPr bwMode="auto">
          <a:xfrm>
            <a:off x="304800" y="1371600"/>
            <a:ext cx="4836438" cy="459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5257800" y="1905000"/>
            <a:ext cx="3664131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Mejorar </a:t>
            </a:r>
            <a:r>
              <a:rPr lang="es-EC" dirty="0"/>
              <a:t>en tiempos de entrega y de control de </a:t>
            </a:r>
            <a:r>
              <a:rPr lang="es-EC" dirty="0" smtClean="0"/>
              <a:t>calidad.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En </a:t>
            </a:r>
            <a:r>
              <a:rPr lang="es-EC" dirty="0"/>
              <a:t>función de los costos y los precios de la competencia fijar la política comercial de la </a:t>
            </a:r>
            <a:r>
              <a:rPr lang="es-EC" dirty="0" smtClean="0"/>
              <a:t>empresa.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Determinar </a:t>
            </a:r>
            <a:r>
              <a:rPr lang="es-EC" dirty="0"/>
              <a:t>los precios de nuevos  servicios de TRANSVELASCO en función de las alianzas estratégicas y aportes con </a:t>
            </a:r>
            <a:r>
              <a:rPr lang="es-EC" dirty="0" smtClean="0"/>
              <a:t>empresas.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5171718" y="1257300"/>
            <a:ext cx="3886200" cy="571500"/>
          </a:xfrm>
          <a:prstGeom prst="downArrow">
            <a:avLst>
              <a:gd name="adj1" fmla="val 634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Estrategias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5" t="58482" r="30021" b="9196"/>
          <a:stretch/>
        </p:blipFill>
        <p:spPr bwMode="auto">
          <a:xfrm>
            <a:off x="1879963" y="1143000"/>
            <a:ext cx="4739640" cy="23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05097" y="304800"/>
            <a:ext cx="2819400" cy="57943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DISTRIBUCIÓN</a:t>
            </a:r>
            <a:endParaRPr lang="en-US" dirty="0"/>
          </a:p>
        </p:txBody>
      </p:sp>
      <p:sp>
        <p:nvSpPr>
          <p:cNvPr id="5" name="4 Flecha arriba"/>
          <p:cNvSpPr/>
          <p:nvPr/>
        </p:nvSpPr>
        <p:spPr>
          <a:xfrm>
            <a:off x="914400" y="3886200"/>
            <a:ext cx="6858000" cy="2286000"/>
          </a:xfrm>
          <a:prstGeom prst="upArrow">
            <a:avLst>
              <a:gd name="adj1" fmla="val 90302"/>
              <a:gd name="adj2" fmla="val 26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ESTRATEGIAS</a:t>
            </a:r>
          </a:p>
          <a:p>
            <a:pPr algn="ctr"/>
            <a:endParaRPr lang="es-EC" sz="2000" b="1" dirty="0" smtClean="0"/>
          </a:p>
          <a:p>
            <a:pPr lvl="0"/>
            <a:r>
              <a:rPr lang="es-EC" dirty="0" smtClean="0"/>
              <a:t>Seguir con el canal directo Cliente – Consumidor</a:t>
            </a:r>
          </a:p>
          <a:p>
            <a:pPr lvl="0"/>
            <a:r>
              <a:rPr lang="es-EC" dirty="0" smtClean="0"/>
              <a:t>Convenios con diferentes instituciones publicas y privadas. </a:t>
            </a:r>
          </a:p>
        </p:txBody>
      </p:sp>
    </p:spTree>
    <p:extLst>
      <p:ext uri="{BB962C8B-B14F-4D97-AF65-F5344CB8AC3E}">
        <p14:creationId xmlns:p14="http://schemas.microsoft.com/office/powerpoint/2010/main" val="35386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038600" cy="29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97801"/>
            <a:ext cx="3266825" cy="239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51" y="4419599"/>
            <a:ext cx="3402374" cy="21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685800" y="1852230"/>
            <a:ext cx="3505200" cy="609600"/>
          </a:xfrm>
          <a:prstGeom prst="downArrow">
            <a:avLst>
              <a:gd name="adj1" fmla="val 721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PAGINA WEB ACTUAL</a:t>
            </a:r>
            <a:endParaRPr lang="en-US" dirty="0"/>
          </a:p>
        </p:txBody>
      </p:sp>
      <p:sp>
        <p:nvSpPr>
          <p:cNvPr id="9" name="8 Flecha abajo"/>
          <p:cNvSpPr/>
          <p:nvPr/>
        </p:nvSpPr>
        <p:spPr>
          <a:xfrm>
            <a:off x="5052082" y="1046341"/>
            <a:ext cx="3505200" cy="746933"/>
          </a:xfrm>
          <a:prstGeom prst="downArrow">
            <a:avLst>
              <a:gd name="adj1" fmla="val 721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REDISEÑO PAGINA WEB </a:t>
            </a:r>
            <a:endParaRPr lang="en-U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33400" y="304800"/>
            <a:ext cx="2819400" cy="5794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PROMOCIÓN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Flecha izquierda"/>
          <p:cNvSpPr/>
          <p:nvPr/>
        </p:nvSpPr>
        <p:spPr>
          <a:xfrm>
            <a:off x="4724400" y="1336964"/>
            <a:ext cx="3124200" cy="1406236"/>
          </a:xfrm>
          <a:prstGeom prst="leftArrow">
            <a:avLst>
              <a:gd name="adj1" fmla="val 717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DISEÑO DE TARJETAS PERSONALES</a:t>
            </a:r>
            <a:endParaRPr lang="en-US" dirty="0"/>
          </a:p>
        </p:txBody>
      </p:sp>
      <p:sp>
        <p:nvSpPr>
          <p:cNvPr id="5" name="4 Flecha derecha"/>
          <p:cNvSpPr/>
          <p:nvPr/>
        </p:nvSpPr>
        <p:spPr>
          <a:xfrm>
            <a:off x="1184564" y="3886200"/>
            <a:ext cx="35052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DISEÑO DE HOJAS MEMBRETADAS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4638" r="34597" b="27199"/>
          <a:stretch/>
        </p:blipFill>
        <p:spPr bwMode="auto">
          <a:xfrm>
            <a:off x="1163782" y="1662545"/>
            <a:ext cx="3255818" cy="170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 t="15436" r="30727" b="6155"/>
          <a:stretch/>
        </p:blipFill>
        <p:spPr bwMode="auto">
          <a:xfrm>
            <a:off x="5439465" y="3048000"/>
            <a:ext cx="2713935" cy="352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0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Flecha izquierda"/>
          <p:cNvSpPr/>
          <p:nvPr/>
        </p:nvSpPr>
        <p:spPr>
          <a:xfrm>
            <a:off x="4724400" y="1336964"/>
            <a:ext cx="3124200" cy="1406236"/>
          </a:xfrm>
          <a:prstGeom prst="leftArrow">
            <a:avLst>
              <a:gd name="adj1" fmla="val 717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DISEÑO DE CAMISETAS, GORRAS Y UNIFORMES</a:t>
            </a:r>
            <a:endParaRPr lang="en-US" dirty="0"/>
          </a:p>
        </p:txBody>
      </p:sp>
      <p:sp>
        <p:nvSpPr>
          <p:cNvPr id="5" name="4 Flecha derecha"/>
          <p:cNvSpPr/>
          <p:nvPr/>
        </p:nvSpPr>
        <p:spPr>
          <a:xfrm>
            <a:off x="838200" y="4502728"/>
            <a:ext cx="3054927" cy="1828800"/>
          </a:xfrm>
          <a:prstGeom prst="rightArrow">
            <a:avLst>
              <a:gd name="adj1" fmla="val 663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DISEÑO EN HOJAS VOLANTES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1" t="46307" r="49095" b="25474"/>
          <a:stretch/>
        </p:blipFill>
        <p:spPr bwMode="auto">
          <a:xfrm>
            <a:off x="152400" y="2743200"/>
            <a:ext cx="2320451" cy="17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10737" r="41997" b="30567"/>
          <a:stretch/>
        </p:blipFill>
        <p:spPr bwMode="auto">
          <a:xfrm>
            <a:off x="1752600" y="1114040"/>
            <a:ext cx="2721542" cy="250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15436" r="26733" b="18466"/>
          <a:stretch/>
        </p:blipFill>
        <p:spPr bwMode="auto">
          <a:xfrm>
            <a:off x="4038600" y="4114800"/>
            <a:ext cx="3922316" cy="21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1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n-US" dirty="0"/>
          </a:p>
        </p:txBody>
      </p:sp>
      <p:sp>
        <p:nvSpPr>
          <p:cNvPr id="4" name="AutoShape 2" descr="Resultado de imagen para trai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Resultado de imagen para trai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Resultado de imagen para trail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Resultado de imagen para trai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337"/>
            <a:ext cx="259080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446520" y="1219200"/>
            <a:ext cx="34290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TRANSVELASCO S.A.</a:t>
            </a:r>
            <a:endParaRPr lang="en-US" dirty="0"/>
          </a:p>
        </p:txBody>
      </p:sp>
      <p:sp>
        <p:nvSpPr>
          <p:cNvPr id="8" name="7 Rectángulo redondeado"/>
          <p:cNvSpPr/>
          <p:nvPr/>
        </p:nvSpPr>
        <p:spPr>
          <a:xfrm>
            <a:off x="1524000" y="3657600"/>
            <a:ext cx="2740025" cy="886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/>
              <a:t>Constituida el 23 de Marzo del </a:t>
            </a:r>
            <a:r>
              <a:rPr lang="es-EC" dirty="0" smtClean="0"/>
              <a:t>2010</a:t>
            </a:r>
            <a:endParaRPr lang="es-EC" dirty="0"/>
          </a:p>
        </p:txBody>
      </p:sp>
      <p:pic>
        <p:nvPicPr>
          <p:cNvPr id="12" name="Picture 8" descr="Resultado de imagen para segurid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6" t="1894" r="16447" b="10377"/>
          <a:stretch/>
        </p:blipFill>
        <p:spPr bwMode="auto">
          <a:xfrm>
            <a:off x="4890654" y="1447800"/>
            <a:ext cx="976745" cy="11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estibaje+trail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/>
          <a:stretch/>
        </p:blipFill>
        <p:spPr bwMode="auto">
          <a:xfrm>
            <a:off x="6096000" y="2819869"/>
            <a:ext cx="2526723" cy="11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transporte de carga pesada+ma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44" y="4378035"/>
            <a:ext cx="2504388" cy="145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seguridad+trai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97" y="5334000"/>
            <a:ext cx="1712748" cy="12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138487" cy="577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izquierda"/>
          <p:cNvSpPr/>
          <p:nvPr/>
        </p:nvSpPr>
        <p:spPr>
          <a:xfrm>
            <a:off x="4114800" y="1066800"/>
            <a:ext cx="3124200" cy="1406236"/>
          </a:xfrm>
          <a:prstGeom prst="leftArrow">
            <a:avLst>
              <a:gd name="adj1" fmla="val 717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DISEÑO DE ROLLUP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5" t="25254" r="32707" b="40461"/>
          <a:stretch/>
        </p:blipFill>
        <p:spPr bwMode="auto">
          <a:xfrm>
            <a:off x="3810000" y="3639967"/>
            <a:ext cx="2793856" cy="178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izquierda"/>
          <p:cNvSpPr/>
          <p:nvPr/>
        </p:nvSpPr>
        <p:spPr>
          <a:xfrm>
            <a:off x="6629400" y="3505200"/>
            <a:ext cx="2138789" cy="154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DISEÑO DEL ANUNCIO DE PRENSA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4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12497" r="40619" b="9751"/>
          <a:stretch/>
        </p:blipFill>
        <p:spPr bwMode="auto">
          <a:xfrm>
            <a:off x="304800" y="1447800"/>
            <a:ext cx="2826328" cy="35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izquierda"/>
          <p:cNvSpPr/>
          <p:nvPr/>
        </p:nvSpPr>
        <p:spPr>
          <a:xfrm>
            <a:off x="3657600" y="1752600"/>
            <a:ext cx="3124200" cy="1406236"/>
          </a:xfrm>
          <a:prstGeom prst="leftArrow">
            <a:avLst>
              <a:gd name="adj1" fmla="val 717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DISEÑO DE LA VALLA PUBLICITARIA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38163" r="40204" b="12405"/>
          <a:stretch/>
        </p:blipFill>
        <p:spPr bwMode="auto">
          <a:xfrm>
            <a:off x="4419600" y="3560253"/>
            <a:ext cx="3976254" cy="303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838200" y="5077508"/>
            <a:ext cx="3054927" cy="1254020"/>
          </a:xfrm>
          <a:prstGeom prst="rightArrow">
            <a:avLst>
              <a:gd name="adj1" fmla="val 663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PANTALLAS DE VIDEO EN AEROPUERTOS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Estrategias de promoción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4038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lvl="0" algn="just" fontAlgn="base"/>
            <a:r>
              <a:rPr lang="es-ES" dirty="0" smtClean="0"/>
              <a:t>Elaboración de un plan de comunicación y difusión de los servicios de </a:t>
            </a:r>
            <a:r>
              <a:rPr lang="es-ES" dirty="0" err="1" smtClean="0"/>
              <a:t>Transvelasco</a:t>
            </a:r>
            <a:r>
              <a:rPr lang="es-ES" dirty="0" smtClean="0"/>
              <a:t>.</a:t>
            </a:r>
          </a:p>
          <a:p>
            <a:pPr lvl="0" algn="just" fontAlgn="base"/>
            <a:r>
              <a:rPr lang="es-ES" dirty="0" smtClean="0"/>
              <a:t>Incorporar </a:t>
            </a:r>
            <a:r>
              <a:rPr lang="es-ES" dirty="0"/>
              <a:t>mails masivos con una Base de datos establecidas por las diferentes instituciones.</a:t>
            </a:r>
            <a:endParaRPr lang="en-US" b="1" dirty="0"/>
          </a:p>
          <a:p>
            <a:pPr lvl="0" algn="just" fontAlgn="base"/>
            <a:r>
              <a:rPr lang="es-ES" dirty="0"/>
              <a:t>Rediseñar y potenciar la página web en conjunto con las redes </a:t>
            </a:r>
            <a:r>
              <a:rPr lang="es-ES" dirty="0" smtClean="0"/>
              <a:t>sociales.</a:t>
            </a:r>
          </a:p>
          <a:p>
            <a:pPr lvl="0" algn="just" fontAlgn="base"/>
            <a:r>
              <a:rPr lang="es-ES" dirty="0" smtClean="0"/>
              <a:t>Realización </a:t>
            </a:r>
            <a:r>
              <a:rPr lang="es-ES" dirty="0"/>
              <a:t>de conferencias, convenciones y exposiciones de los </a:t>
            </a:r>
            <a:r>
              <a:rPr lang="es-ES" dirty="0" smtClean="0"/>
              <a:t>servicios.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Presupuesto  de la promoción y difusión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27677" r="19304" b="27837"/>
          <a:stretch/>
        </p:blipFill>
        <p:spPr bwMode="auto">
          <a:xfrm>
            <a:off x="304800" y="1676400"/>
            <a:ext cx="858745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3421" y="228600"/>
            <a:ext cx="7197436" cy="838200"/>
          </a:xfrm>
        </p:spPr>
        <p:txBody>
          <a:bodyPr/>
          <a:lstStyle/>
          <a:p>
            <a:pPr algn="ctr"/>
            <a:r>
              <a:rPr lang="es-EC" b="1" dirty="0" smtClean="0"/>
              <a:t>ANALISIS FINANCIERO</a:t>
            </a:r>
            <a:endParaRPr lang="en-US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738489"/>
              </p:ext>
            </p:extLst>
          </p:nvPr>
        </p:nvGraphicFramePr>
        <p:xfrm>
          <a:off x="3886200" y="1524000"/>
          <a:ext cx="3581401" cy="2223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303"/>
                <a:gridCol w="1311049"/>
                <a:gridCol w="1311049"/>
              </a:tblGrid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VAN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44.384,39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Viable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TIR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45,45%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Rentable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B/C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1.63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EC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Viable </a:t>
                      </a:r>
                      <a:endParaRPr kumimoji="0"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P/R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1a.9m.28d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EC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Viable </a:t>
                      </a:r>
                      <a:endParaRPr kumimoji="0"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 descr="Resultado de imagen para analisis financi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066392" cy="247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s-EC" dirty="0" smtClean="0"/>
              <a:t>CONCLUSIONES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/>
              <a:t>No existe un plan de Marketing</a:t>
            </a:r>
          </a:p>
          <a:p>
            <a:pPr algn="just"/>
            <a:r>
              <a:rPr lang="es-EC" dirty="0" smtClean="0"/>
              <a:t>La mayor parte de Empresas pertenecen al sector privado, el sector que mas demanda tiene son las empresas de comercio exterior, seguida por petroleras y comerciales.</a:t>
            </a:r>
          </a:p>
          <a:p>
            <a:r>
              <a:rPr lang="es-EC" dirty="0" smtClean="0"/>
              <a:t>Desarrollar un posicionamiento e imagen de la empresa</a:t>
            </a:r>
          </a:p>
          <a:p>
            <a:r>
              <a:rPr lang="es-EC" dirty="0" smtClean="0"/>
              <a:t>Proyecto viable y rentable </a:t>
            </a:r>
            <a:r>
              <a:rPr lang="es-EC" dirty="0"/>
              <a:t>en un 81,65%, recuperando la inversión más pronta en 2 años, 1 </a:t>
            </a:r>
            <a:r>
              <a:rPr lang="es-EC" dirty="0" smtClean="0"/>
              <a:t>mes </a:t>
            </a:r>
            <a:r>
              <a:rPr lang="es-EC" dirty="0"/>
              <a:t>y 20 días obteniendo el financiamiento con una institución financiera</a:t>
            </a:r>
            <a:r>
              <a:rPr lang="es-EC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8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83820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76401"/>
            <a:ext cx="8001000" cy="40386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Fortalecer su estructura organizacional.</a:t>
            </a:r>
          </a:p>
          <a:p>
            <a:pPr algn="just"/>
            <a:r>
              <a:rPr lang="es-ES" dirty="0" smtClean="0"/>
              <a:t>Explorar </a:t>
            </a:r>
            <a:r>
              <a:rPr lang="es-ES" dirty="0"/>
              <a:t>diferentes nichos de mercado en los diferentes </a:t>
            </a:r>
            <a:r>
              <a:rPr lang="es-ES" dirty="0" smtClean="0"/>
              <a:t>sectores.</a:t>
            </a:r>
            <a:endParaRPr lang="es-ES" dirty="0"/>
          </a:p>
          <a:p>
            <a:pPr algn="just"/>
            <a:r>
              <a:rPr lang="es-EC" dirty="0"/>
              <a:t>Se recomienda implementar el plan de marketing </a:t>
            </a:r>
            <a:r>
              <a:rPr lang="es-EC" dirty="0" smtClean="0"/>
              <a:t>propuesto.</a:t>
            </a:r>
            <a:endParaRPr lang="es-EC" dirty="0"/>
          </a:p>
          <a:p>
            <a:pPr algn="just"/>
            <a:r>
              <a:rPr lang="es-ES" dirty="0"/>
              <a:t>TRANSVELASCO deberá capacitar al personal y motivarlo al desarrollo humano y profesional.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5197475"/>
            <a:ext cx="2971800" cy="1050925"/>
          </a:xfrm>
        </p:spPr>
        <p:txBody>
          <a:bodyPr/>
          <a:lstStyle/>
          <a:p>
            <a:r>
              <a:rPr lang="es-EC" dirty="0" smtClean="0"/>
              <a:t>GRACIAS………</a:t>
            </a:r>
            <a:endParaRPr lang="en-US" dirty="0"/>
          </a:p>
        </p:txBody>
      </p:sp>
      <p:pic>
        <p:nvPicPr>
          <p:cNvPr id="4" name="Picture 8" descr="http://www.shopage.fr/strm_img.php?img=aHR0cDovL3d3dy5mb25kb3N5YS5jb20vd2FsbHBhcGVycy90cmFpbGVyX2FtYXJpbGxvXzQtMTI4MHg4MDAuan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4729866"/>
            <a:ext cx="1415069" cy="88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t="28414" r="47160" b="50770"/>
          <a:stretch/>
        </p:blipFill>
        <p:spPr bwMode="auto">
          <a:xfrm>
            <a:off x="685800" y="1752600"/>
            <a:ext cx="3920834" cy="19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1.bp.blogspot.com/-qsbUs5Hmzlk/UQ89ynfitqI/AAAAAAAAB74/DfBeELfxi-o/s1600/Tema+8.9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5819"/>
          <a:stretch/>
        </p:blipFill>
        <p:spPr bwMode="auto">
          <a:xfrm>
            <a:off x="5541818" y="1447800"/>
            <a:ext cx="325581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90945" y="4191000"/>
            <a:ext cx="5250873" cy="2362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 smtClean="0"/>
          </a:p>
          <a:p>
            <a:pPr algn="just"/>
            <a:r>
              <a:rPr lang="es-EC" dirty="0" err="1" smtClean="0"/>
              <a:t>TransVelasco</a:t>
            </a:r>
            <a:r>
              <a:rPr lang="es-EC" dirty="0" smtClean="0"/>
              <a:t> s.a. parte activa en la solución de los problemas a los que se enfrenta el sector de transporte pesado.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86600" cy="838200"/>
          </a:xfrm>
        </p:spPr>
        <p:txBody>
          <a:bodyPr/>
          <a:lstStyle/>
          <a:p>
            <a:r>
              <a:rPr lang="es-EC" dirty="0" smtClean="0"/>
              <a:t>Planteamiento del problema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3000" y="1295400"/>
            <a:ext cx="6629400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dirty="0" smtClean="0"/>
              <a:t>No promociona su servicio.</a:t>
            </a:r>
          </a:p>
          <a:p>
            <a:r>
              <a:rPr lang="es-EC" dirty="0" smtClean="0"/>
              <a:t>Carece de identidad corporativa.</a:t>
            </a:r>
          </a:p>
          <a:p>
            <a:r>
              <a:rPr lang="es-EC" dirty="0" smtClean="0"/>
              <a:t>Percepción de la imagen baja.</a:t>
            </a:r>
          </a:p>
          <a:p>
            <a:r>
              <a:rPr lang="es-EC" dirty="0" smtClean="0"/>
              <a:t>Dependencia en un solo sector productivo.</a:t>
            </a:r>
          </a:p>
          <a:p>
            <a:r>
              <a:rPr lang="es-EC" dirty="0" smtClean="0"/>
              <a:t>G</a:t>
            </a:r>
            <a:r>
              <a:rPr lang="en-US" dirty="0" err="1" smtClean="0"/>
              <a:t>uerra</a:t>
            </a:r>
            <a:r>
              <a:rPr lang="en-US" dirty="0" smtClean="0"/>
              <a:t> de </a:t>
            </a:r>
            <a:r>
              <a:rPr lang="en-US" dirty="0" err="1" smtClean="0"/>
              <a:t>Precios</a:t>
            </a:r>
            <a:endParaRPr lang="es-EC" dirty="0" smtClean="0"/>
          </a:p>
        </p:txBody>
      </p:sp>
      <p:sp>
        <p:nvSpPr>
          <p:cNvPr id="4" name="3 Flecha arriba"/>
          <p:cNvSpPr/>
          <p:nvPr/>
        </p:nvSpPr>
        <p:spPr>
          <a:xfrm>
            <a:off x="1447800" y="5029200"/>
            <a:ext cx="5715000" cy="1104900"/>
          </a:xfrm>
          <a:prstGeom prst="upArrow">
            <a:avLst>
              <a:gd name="adj1" fmla="val 6922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Necesario incrementar la participación en el mercado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s-EC" dirty="0" smtClean="0"/>
              <a:t>Objetivo GENERAL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509" y="1295400"/>
            <a:ext cx="8305800" cy="157003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b="1" dirty="0"/>
              <a:t> Desarrollar un plan estratégico de marketing para incrementar la participación en el mercado de la compañía de transporte pesado “TRANSVELASCO S.A”, como alternativa de innovación en servicios de calidad, a través de la utilización de herramientas y estrategias de promoción y </a:t>
            </a:r>
            <a:r>
              <a:rPr lang="es-EC" b="1" dirty="0" smtClean="0"/>
              <a:t>comunicación.</a:t>
            </a:r>
            <a:endParaRPr lang="en-US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50520" y="3086100"/>
            <a:ext cx="84582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Objetivos ESPECIFICOS</a:t>
            </a:r>
            <a:endParaRPr lang="en-U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0520" y="4191000"/>
            <a:ext cx="8686800" cy="23622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C" dirty="0"/>
              <a:t>Analizar la situación actual de la compañía TRANSVELASCO </a:t>
            </a:r>
            <a:endParaRPr lang="es-EC" dirty="0" smtClean="0"/>
          </a:p>
          <a:p>
            <a:pPr lvl="0" algn="just"/>
            <a:r>
              <a:rPr lang="es-EC" dirty="0" smtClean="0"/>
              <a:t>Realizar </a:t>
            </a:r>
            <a:r>
              <a:rPr lang="es-EC" dirty="0"/>
              <a:t>una investigación de mercados </a:t>
            </a:r>
            <a:endParaRPr lang="es-EC" dirty="0" smtClean="0"/>
          </a:p>
          <a:p>
            <a:pPr lvl="0" algn="just"/>
            <a:r>
              <a:rPr lang="es-EC" dirty="0" smtClean="0"/>
              <a:t>Difundir </a:t>
            </a:r>
            <a:r>
              <a:rPr lang="es-EC" dirty="0"/>
              <a:t>la cultura </a:t>
            </a:r>
            <a:r>
              <a:rPr lang="es-EC" dirty="0" smtClean="0"/>
              <a:t>corporativa</a:t>
            </a:r>
            <a:endParaRPr lang="en-US" dirty="0"/>
          </a:p>
          <a:p>
            <a:pPr lvl="0" algn="just"/>
            <a:r>
              <a:rPr lang="es-EC" dirty="0"/>
              <a:t>Elaborar un plan estratégico de marketing </a:t>
            </a:r>
            <a:endParaRPr lang="es-EC" dirty="0" smtClean="0"/>
          </a:p>
          <a:p>
            <a:pPr lvl="0" algn="just"/>
            <a:r>
              <a:rPr lang="es-EC" dirty="0" smtClean="0"/>
              <a:t>Realizar </a:t>
            </a:r>
            <a:r>
              <a:rPr lang="es-EC" dirty="0"/>
              <a:t>una propuesta </a:t>
            </a:r>
            <a:r>
              <a:rPr lang="es-EC" dirty="0" smtClean="0"/>
              <a:t>financiera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pPr algn="ctr"/>
            <a:r>
              <a:rPr lang="es-EC" dirty="0" err="1" smtClean="0"/>
              <a:t>f.o.D.A</a:t>
            </a:r>
            <a:r>
              <a:rPr lang="es-EC" dirty="0" smtClean="0"/>
              <a:t>.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257" y="1196181"/>
            <a:ext cx="8001000" cy="2994819"/>
          </a:xfrm>
          <a:ln w="31750" cmpd="thinThick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s-ES" sz="2200" dirty="0" smtClean="0"/>
              <a:t>Cumple con los estándares de calidad y garantías.</a:t>
            </a:r>
          </a:p>
          <a:p>
            <a:r>
              <a:rPr lang="es-ES" sz="2200" dirty="0" smtClean="0"/>
              <a:t>Plataformas </a:t>
            </a:r>
            <a:r>
              <a:rPr lang="es-ES" sz="2200" dirty="0"/>
              <a:t>de transportes </a:t>
            </a:r>
            <a:r>
              <a:rPr lang="es-ES" sz="2200" dirty="0" smtClean="0"/>
              <a:t>adecuadas.</a:t>
            </a:r>
          </a:p>
          <a:p>
            <a:r>
              <a:rPr lang="es-ES" sz="2200" dirty="0" smtClean="0"/>
              <a:t>Mantiene contratos </a:t>
            </a:r>
            <a:r>
              <a:rPr lang="es-ES" sz="2200" dirty="0"/>
              <a:t>con clientes del sector </a:t>
            </a:r>
            <a:r>
              <a:rPr lang="es-ES" sz="2200" dirty="0" smtClean="0"/>
              <a:t>publico.</a:t>
            </a:r>
          </a:p>
          <a:p>
            <a:r>
              <a:rPr lang="es-ES" sz="2200" dirty="0" smtClean="0"/>
              <a:t>Dispone </a:t>
            </a:r>
            <a:r>
              <a:rPr lang="es-ES" sz="2200" dirty="0"/>
              <a:t>de personal calificado en el manejo de carga </a:t>
            </a:r>
            <a:r>
              <a:rPr lang="es-ES" sz="2200" dirty="0" smtClean="0"/>
              <a:t>pesada.</a:t>
            </a:r>
          </a:p>
          <a:p>
            <a:r>
              <a:rPr lang="es-ES" sz="2200" dirty="0" smtClean="0"/>
              <a:t>Cumple </a:t>
            </a:r>
            <a:r>
              <a:rPr lang="es-ES" sz="2200" dirty="0"/>
              <a:t>con las </a:t>
            </a:r>
            <a:r>
              <a:rPr lang="es-ES" sz="2200" dirty="0" smtClean="0"/>
              <a:t>disposiciones </a:t>
            </a:r>
            <a:r>
              <a:rPr lang="es-ES" sz="2200" dirty="0"/>
              <a:t>legales </a:t>
            </a:r>
            <a:r>
              <a:rPr lang="es-ES" sz="2200" dirty="0" smtClean="0"/>
              <a:t>competentes.</a:t>
            </a:r>
          </a:p>
          <a:p>
            <a:r>
              <a:rPr lang="es-ES" sz="2200" dirty="0" smtClean="0"/>
              <a:t>Experiencia </a:t>
            </a:r>
            <a:r>
              <a:rPr lang="es-ES" sz="2200" dirty="0"/>
              <a:t>en el campo de transporte de carga </a:t>
            </a:r>
            <a:r>
              <a:rPr lang="es-ES" sz="2200" dirty="0" smtClean="0"/>
              <a:t>pesada.</a:t>
            </a:r>
          </a:p>
          <a:p>
            <a:r>
              <a:rPr lang="es-ES" sz="2200" dirty="0" smtClean="0"/>
              <a:t>Mantiene </a:t>
            </a:r>
            <a:r>
              <a:rPr lang="es-ES" sz="2200" dirty="0"/>
              <a:t>clientes </a:t>
            </a:r>
            <a:r>
              <a:rPr lang="es-ES" sz="2200" dirty="0" smtClean="0"/>
              <a:t>potenciales.</a:t>
            </a:r>
          </a:p>
          <a:p>
            <a:r>
              <a:rPr lang="es-ES" sz="2200" dirty="0" smtClean="0"/>
              <a:t>Mantiene </a:t>
            </a:r>
            <a:r>
              <a:rPr lang="es-ES" sz="2200" dirty="0"/>
              <a:t>una recapitalización entre </a:t>
            </a:r>
            <a:r>
              <a:rPr lang="es-ES" sz="2200" dirty="0" smtClean="0"/>
              <a:t>socios.</a:t>
            </a:r>
            <a:endParaRPr lang="es-ES" sz="2200" dirty="0"/>
          </a:p>
          <a:p>
            <a:endParaRPr lang="en-US" dirty="0"/>
          </a:p>
        </p:txBody>
      </p:sp>
      <p:sp>
        <p:nvSpPr>
          <p:cNvPr id="5" name="4 Flecha abajo"/>
          <p:cNvSpPr/>
          <p:nvPr/>
        </p:nvSpPr>
        <p:spPr>
          <a:xfrm rot="16200000">
            <a:off x="-443344" y="1918854"/>
            <a:ext cx="1828800" cy="886692"/>
          </a:xfrm>
          <a:prstGeom prst="downArrow">
            <a:avLst>
              <a:gd name="adj1" fmla="val 83333"/>
              <a:gd name="adj2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Fortalezas</a:t>
            </a:r>
            <a:endParaRPr lang="en-U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914402" y="4248872"/>
            <a:ext cx="8000998" cy="2560637"/>
          </a:xfrm>
          <a:prstGeom prst="rect">
            <a:avLst/>
          </a:prstGeom>
          <a:ln w="25400" cmpd="tri">
            <a:solidFill>
              <a:schemeClr val="accent1">
                <a:lumMod val="50000"/>
              </a:schemeClr>
            </a:solidFill>
          </a:ln>
        </p:spPr>
        <p:txBody>
          <a:bodyPr vert="horz"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Subcontratación de transporte con personas naturales</a:t>
            </a:r>
          </a:p>
          <a:p>
            <a:r>
              <a:rPr lang="es-ES" dirty="0" smtClean="0"/>
              <a:t>No dispone de un plan estratégico de marketing</a:t>
            </a:r>
          </a:p>
          <a:p>
            <a:r>
              <a:rPr lang="es-ES" dirty="0" smtClean="0"/>
              <a:t>Hace falta capacitación al personal administrativo</a:t>
            </a:r>
          </a:p>
          <a:p>
            <a:r>
              <a:rPr lang="es-ES" dirty="0" smtClean="0"/>
              <a:t>Falta de difusión de una cultura corporativa</a:t>
            </a:r>
          </a:p>
          <a:p>
            <a:r>
              <a:rPr lang="es-ES" dirty="0" smtClean="0"/>
              <a:t>Ejecuta Operaciones manuales</a:t>
            </a:r>
          </a:p>
          <a:p>
            <a:r>
              <a:rPr lang="es-ES" dirty="0" smtClean="0"/>
              <a:t>Falta de coordinación en departamentos logística y operaciones</a:t>
            </a:r>
          </a:p>
          <a:p>
            <a:r>
              <a:rPr lang="es-ES" dirty="0" smtClean="0"/>
              <a:t>Percepción de la imagen empresarial baja</a:t>
            </a:r>
          </a:p>
          <a:p>
            <a:r>
              <a:rPr lang="es-ES" dirty="0" smtClean="0"/>
              <a:t>Hace falta posicionar la empresa y su marca</a:t>
            </a:r>
            <a:endParaRPr lang="es-ES" dirty="0"/>
          </a:p>
        </p:txBody>
      </p:sp>
      <p:sp>
        <p:nvSpPr>
          <p:cNvPr id="8" name="7 Flecha abajo"/>
          <p:cNvSpPr/>
          <p:nvPr/>
        </p:nvSpPr>
        <p:spPr>
          <a:xfrm rot="16200000">
            <a:off x="-401779" y="4890654"/>
            <a:ext cx="1828800" cy="886692"/>
          </a:xfrm>
          <a:prstGeom prst="downArrow">
            <a:avLst>
              <a:gd name="adj1" fmla="val 83333"/>
              <a:gd name="adj2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Debilidades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s-EC" dirty="0" err="1"/>
              <a:t>f.o.D.A</a:t>
            </a:r>
            <a:r>
              <a:rPr lang="es-EC" dirty="0"/>
              <a:t>.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143000" y="1143000"/>
            <a:ext cx="7772400" cy="2438400"/>
          </a:xfrm>
          <a:ln w="317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Aprovechamiento de las nuevas tecnologías ( </a:t>
            </a:r>
            <a:r>
              <a:rPr lang="es-ES" dirty="0"/>
              <a:t>rastreos </a:t>
            </a:r>
            <a:r>
              <a:rPr lang="es-ES" dirty="0" smtClean="0"/>
              <a:t>satelitales)</a:t>
            </a:r>
          </a:p>
          <a:p>
            <a:r>
              <a:rPr lang="es-ES" dirty="0" smtClean="0"/>
              <a:t>Innovación </a:t>
            </a:r>
            <a:r>
              <a:rPr lang="es-ES" dirty="0"/>
              <a:t>de servicios de transporte de carga </a:t>
            </a:r>
            <a:r>
              <a:rPr lang="es-ES" dirty="0" smtClean="0"/>
              <a:t>pesada</a:t>
            </a:r>
          </a:p>
          <a:p>
            <a:r>
              <a:rPr lang="es-ES" dirty="0" smtClean="0"/>
              <a:t>Explotar la demanda de usuarios insatisfechos</a:t>
            </a:r>
          </a:p>
          <a:p>
            <a:r>
              <a:rPr lang="es-ES" dirty="0" smtClean="0"/>
              <a:t>Alta </a:t>
            </a:r>
            <a:r>
              <a:rPr lang="es-ES" dirty="0"/>
              <a:t>demanda de Importaciones y exportaciones a nivel </a:t>
            </a:r>
            <a:r>
              <a:rPr lang="es-ES" dirty="0" smtClean="0"/>
              <a:t>nacional</a:t>
            </a:r>
          </a:p>
          <a:p>
            <a:r>
              <a:rPr lang="es-ES" dirty="0" smtClean="0"/>
              <a:t>Excelente </a:t>
            </a:r>
            <a:r>
              <a:rPr lang="es-ES" dirty="0"/>
              <a:t>infraestructura en </a:t>
            </a:r>
            <a:r>
              <a:rPr lang="es-ES" dirty="0" smtClean="0"/>
              <a:t>vías </a:t>
            </a:r>
            <a:r>
              <a:rPr lang="es-ES" dirty="0"/>
              <a:t>principales y </a:t>
            </a:r>
            <a:r>
              <a:rPr lang="es-ES" dirty="0" smtClean="0"/>
              <a:t>alternas</a:t>
            </a:r>
          </a:p>
          <a:p>
            <a:r>
              <a:rPr lang="es-ES" dirty="0" smtClean="0"/>
              <a:t>Demanda de proyectos por parte del Gobierno en Hidroeléctricas.</a:t>
            </a:r>
          </a:p>
          <a:p>
            <a:r>
              <a:rPr lang="es-ES" dirty="0" smtClean="0"/>
              <a:t>Nuevas </a:t>
            </a:r>
            <a:r>
              <a:rPr lang="es-ES" dirty="0"/>
              <a:t>plazas de trabajo en sectores </a:t>
            </a:r>
            <a:r>
              <a:rPr lang="es-ES" dirty="0" smtClean="0"/>
              <a:t>estratégicos</a:t>
            </a:r>
          </a:p>
          <a:p>
            <a:r>
              <a:rPr lang="es-ES" dirty="0" smtClean="0"/>
              <a:t>Variedad </a:t>
            </a:r>
            <a:r>
              <a:rPr lang="es-ES" dirty="0"/>
              <a:t>en proveedores de cabinas y </a:t>
            </a:r>
            <a:r>
              <a:rPr lang="es-ES" dirty="0" smtClean="0"/>
              <a:t>plataformas</a:t>
            </a:r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 rot="16200000">
            <a:off x="-443344" y="1918854"/>
            <a:ext cx="1828800" cy="886692"/>
          </a:xfrm>
          <a:prstGeom prst="downArrow">
            <a:avLst>
              <a:gd name="adj1" fmla="val 83333"/>
              <a:gd name="adj2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Oportunidad</a:t>
            </a:r>
            <a:endParaRPr lang="en-US" dirty="0"/>
          </a:p>
        </p:txBody>
      </p:sp>
      <p:sp>
        <p:nvSpPr>
          <p:cNvPr id="6" name="5 Flecha abajo"/>
          <p:cNvSpPr/>
          <p:nvPr/>
        </p:nvSpPr>
        <p:spPr>
          <a:xfrm rot="16200000">
            <a:off x="-401779" y="4890654"/>
            <a:ext cx="1828800" cy="886692"/>
          </a:xfrm>
          <a:prstGeom prst="downArrow">
            <a:avLst>
              <a:gd name="adj1" fmla="val 83333"/>
              <a:gd name="adj2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Amenazas</a:t>
            </a:r>
            <a:endParaRPr lang="en-U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143000" y="3886200"/>
            <a:ext cx="7772400" cy="2590800"/>
          </a:xfrm>
          <a:prstGeom prst="rect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El capital de inversión como barreras de entrada </a:t>
            </a:r>
          </a:p>
          <a:p>
            <a:r>
              <a:rPr lang="es-ES" dirty="0" smtClean="0"/>
              <a:t>Dependencia de un solo sector productivo</a:t>
            </a:r>
          </a:p>
          <a:p>
            <a:r>
              <a:rPr lang="es-ES" dirty="0" smtClean="0"/>
              <a:t>La inflación incide negativamente en el sector de transporte</a:t>
            </a:r>
          </a:p>
          <a:p>
            <a:r>
              <a:rPr lang="es-ES" dirty="0" smtClean="0"/>
              <a:t>Altos índices de delincuencia e inseguridad</a:t>
            </a:r>
          </a:p>
          <a:p>
            <a:r>
              <a:rPr lang="es-ES" dirty="0" smtClean="0"/>
              <a:t>Guerra de precios en el mercado de transporte de carga pesado</a:t>
            </a:r>
          </a:p>
          <a:p>
            <a:r>
              <a:rPr lang="es-ES" dirty="0" smtClean="0"/>
              <a:t>Alta competencia en transporte de carga pesada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658167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Matriz general </a:t>
            </a:r>
            <a:r>
              <a:rPr lang="es-EC" dirty="0" err="1" smtClean="0"/>
              <a:t>electric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Estudio de mercado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6" t="44386" r="29179" b="24047"/>
          <a:stretch/>
        </p:blipFill>
        <p:spPr bwMode="auto">
          <a:xfrm>
            <a:off x="3610340" y="3605348"/>
            <a:ext cx="5531645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24400" y="2895600"/>
            <a:ext cx="406552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Cuáles son los aspectos que considera importante al momento de elegir una empresa de servicios de transporte de carga pesada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/>
          <a:stretch/>
        </p:blipFill>
        <p:spPr bwMode="auto">
          <a:xfrm>
            <a:off x="381000" y="1066800"/>
            <a:ext cx="3962400" cy="2549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381000" y="3751216"/>
            <a:ext cx="3048000" cy="97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ysClr val="windowText" lastClr="000000"/>
                </a:solidFill>
              </a:rPr>
              <a:t>Cuántos </a:t>
            </a:r>
            <a:r>
              <a:rPr lang="es-EC" sz="1400" dirty="0">
                <a:solidFill>
                  <a:sysClr val="windowText" lastClr="000000"/>
                </a:solidFill>
              </a:rPr>
              <a:t>viajes de carga pesada su empresa realiza mensualmente</a:t>
            </a: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1066</TotalTime>
  <Words>987</Words>
  <Application>Microsoft Office PowerPoint</Application>
  <PresentationFormat>Presentación en pantalla (4:3)</PresentationFormat>
  <Paragraphs>144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Viajes</vt:lpstr>
      <vt:lpstr>PLAN ESTRATÉGICO DE MARKETING PARA INCREMENTAR LA PARTICIPACIÓN EN EL MERCADO DE LA COMPAÑÍA DE TRANSPORTE PESADO TRANSVELASCO S.A  UBICADA EN EL VALLE DE LOS CHILLOS </vt:lpstr>
      <vt:lpstr>ANTECEDENTES</vt:lpstr>
      <vt:lpstr>Presentación de PowerPoint</vt:lpstr>
      <vt:lpstr>Planteamiento del problema</vt:lpstr>
      <vt:lpstr>Objetivo GENERAL</vt:lpstr>
      <vt:lpstr>f.o.D.A.</vt:lpstr>
      <vt:lpstr>f.o.D.A.</vt:lpstr>
      <vt:lpstr>Matriz general electric</vt:lpstr>
      <vt:lpstr>Estudio de mercado </vt:lpstr>
      <vt:lpstr>Estudio de mercado</vt:lpstr>
      <vt:lpstr>Demanda que captará el proyecto</vt:lpstr>
      <vt:lpstr>Misión y visión </vt:lpstr>
      <vt:lpstr>PLAN DE MARKETING</vt:lpstr>
      <vt:lpstr>PRODUCTO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 de promoción</vt:lpstr>
      <vt:lpstr>Presupuesto  de la promoción y difusión</vt:lpstr>
      <vt:lpstr>ANALISIS FINANCIERO</vt:lpstr>
      <vt:lpstr>CONCLUSIONES 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Olguita</dc:creator>
  <cp:lastModifiedBy>Olguita</cp:lastModifiedBy>
  <cp:revision>65</cp:revision>
  <dcterms:created xsi:type="dcterms:W3CDTF">2015-04-22T13:53:14Z</dcterms:created>
  <dcterms:modified xsi:type="dcterms:W3CDTF">2015-05-18T14:49:43Z</dcterms:modified>
</cp:coreProperties>
</file>