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6" r:id="rId3"/>
    <p:sldId id="318" r:id="rId4"/>
    <p:sldId id="319" r:id="rId5"/>
    <p:sldId id="312" r:id="rId6"/>
    <p:sldId id="291" r:id="rId7"/>
    <p:sldId id="272" r:id="rId8"/>
    <p:sldId id="273" r:id="rId9"/>
    <p:sldId id="274" r:id="rId10"/>
    <p:sldId id="275" r:id="rId11"/>
    <p:sldId id="279" r:id="rId12"/>
    <p:sldId id="277" r:id="rId13"/>
    <p:sldId id="278" r:id="rId14"/>
    <p:sldId id="297" r:id="rId15"/>
    <p:sldId id="280" r:id="rId16"/>
    <p:sldId id="282" r:id="rId17"/>
    <p:sldId id="281" r:id="rId18"/>
    <p:sldId id="302" r:id="rId19"/>
    <p:sldId id="293" r:id="rId20"/>
    <p:sldId id="316" r:id="rId21"/>
    <p:sldId id="295" r:id="rId22"/>
    <p:sldId id="294" r:id="rId23"/>
    <p:sldId id="296" r:id="rId24"/>
    <p:sldId id="317" r:id="rId25"/>
    <p:sldId id="310" r:id="rId26"/>
    <p:sldId id="298" r:id="rId27"/>
    <p:sldId id="315" r:id="rId28"/>
    <p:sldId id="308" r:id="rId29"/>
    <p:sldId id="314" r:id="rId30"/>
    <p:sldId id="309" r:id="rId31"/>
    <p:sldId id="299" r:id="rId32"/>
    <p:sldId id="301" r:id="rId33"/>
    <p:sldId id="303" r:id="rId3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2" autoAdjust="0"/>
    <p:restoredTop sz="94660"/>
  </p:normalViewPr>
  <p:slideViewPr>
    <p:cSldViewPr>
      <p:cViewPr varScale="1">
        <p:scale>
          <a:sx n="87" d="100"/>
          <a:sy n="87" d="100"/>
        </p:scale>
        <p:origin x="158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5B492B-DB21-4927-9884-541A5C7E82B4}" type="doc">
      <dgm:prSet loTypeId="urn:microsoft.com/office/officeart/2005/8/layout/cycle1" loCatId="cycl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B66D8A35-B78E-41CB-B8C6-7A8335B0B2F8}">
      <dgm:prSet phldrT="[Texto]" custT="1"/>
      <dgm:spPr/>
      <dgm:t>
        <a:bodyPr/>
        <a:lstStyle/>
        <a:p>
          <a:r>
            <a:rPr lang="en-US" sz="2500" dirty="0" err="1" smtClean="0"/>
            <a:t>Emisión</a:t>
          </a:r>
          <a:endParaRPr lang="es-EC" sz="2500" dirty="0"/>
        </a:p>
      </dgm:t>
    </dgm:pt>
    <dgm:pt modelId="{9D310814-D914-4053-A2F3-28F0E02B090D}" type="parTrans" cxnId="{6EC1C8C8-FB37-4572-A9CE-D39A18655CA4}">
      <dgm:prSet/>
      <dgm:spPr/>
      <dgm:t>
        <a:bodyPr/>
        <a:lstStyle/>
        <a:p>
          <a:endParaRPr lang="es-EC"/>
        </a:p>
      </dgm:t>
    </dgm:pt>
    <dgm:pt modelId="{6D4A36E7-7A7C-4473-9C95-CC8A5158E94C}" type="sibTrans" cxnId="{6EC1C8C8-FB37-4572-A9CE-D39A18655CA4}">
      <dgm:prSet/>
      <dgm:spPr/>
      <dgm:t>
        <a:bodyPr/>
        <a:lstStyle/>
        <a:p>
          <a:endParaRPr lang="es-EC"/>
        </a:p>
      </dgm:t>
    </dgm:pt>
    <dgm:pt modelId="{14C978DA-2FE6-4142-9DF7-AF221D77971B}">
      <dgm:prSet phldrT="[Texto]" custT="1"/>
      <dgm:spPr/>
      <dgm:t>
        <a:bodyPr/>
        <a:lstStyle/>
        <a:p>
          <a:r>
            <a:rPr lang="en-US" sz="2500" dirty="0" err="1" smtClean="0"/>
            <a:t>Revocación</a:t>
          </a:r>
          <a:endParaRPr lang="es-EC" sz="2500" dirty="0"/>
        </a:p>
      </dgm:t>
    </dgm:pt>
    <dgm:pt modelId="{40C9920B-B216-420E-9F96-CFB095DB87FB}" type="parTrans" cxnId="{30B1B1B5-D952-4B3A-8C1F-0862815022C4}">
      <dgm:prSet/>
      <dgm:spPr/>
      <dgm:t>
        <a:bodyPr/>
        <a:lstStyle/>
        <a:p>
          <a:endParaRPr lang="es-EC"/>
        </a:p>
      </dgm:t>
    </dgm:pt>
    <dgm:pt modelId="{5C982966-9237-4DEA-BB9A-B0906EE68AB9}" type="sibTrans" cxnId="{30B1B1B5-D952-4B3A-8C1F-0862815022C4}">
      <dgm:prSet/>
      <dgm:spPr/>
      <dgm:t>
        <a:bodyPr/>
        <a:lstStyle/>
        <a:p>
          <a:endParaRPr lang="es-EC"/>
        </a:p>
      </dgm:t>
    </dgm:pt>
    <dgm:pt modelId="{47E1ADE2-92E6-426E-B4F0-0912A74FD023}">
      <dgm:prSet phldrT="[Texto]"/>
      <dgm:spPr/>
      <dgm:t>
        <a:bodyPr/>
        <a:lstStyle/>
        <a:p>
          <a:r>
            <a:rPr lang="en-US" dirty="0" smtClean="0"/>
            <a:t>Suspensión</a:t>
          </a:r>
          <a:endParaRPr lang="es-EC" dirty="0"/>
        </a:p>
      </dgm:t>
    </dgm:pt>
    <dgm:pt modelId="{D590A4DF-4F00-4A25-BDB5-0704F11E921F}" type="parTrans" cxnId="{8A033832-ACA0-40F2-A263-D653FB3ED1DF}">
      <dgm:prSet/>
      <dgm:spPr/>
      <dgm:t>
        <a:bodyPr/>
        <a:lstStyle/>
        <a:p>
          <a:endParaRPr lang="es-EC"/>
        </a:p>
      </dgm:t>
    </dgm:pt>
    <dgm:pt modelId="{34CD4D87-EF6D-4C4F-B557-29CFBC9B943A}" type="sibTrans" cxnId="{8A033832-ACA0-40F2-A263-D653FB3ED1DF}">
      <dgm:prSet/>
      <dgm:spPr/>
      <dgm:t>
        <a:bodyPr/>
        <a:lstStyle/>
        <a:p>
          <a:endParaRPr lang="es-EC"/>
        </a:p>
      </dgm:t>
    </dgm:pt>
    <dgm:pt modelId="{1D0EC30E-2726-4F2B-8567-70E2378A29AE}">
      <dgm:prSet phldrT="[Texto]"/>
      <dgm:spPr/>
      <dgm:t>
        <a:bodyPr/>
        <a:lstStyle/>
        <a:p>
          <a:r>
            <a:rPr lang="en-US" dirty="0" err="1" smtClean="0"/>
            <a:t>Renovación</a:t>
          </a:r>
          <a:endParaRPr lang="es-EC" dirty="0"/>
        </a:p>
      </dgm:t>
    </dgm:pt>
    <dgm:pt modelId="{8776ECC7-5066-4D6B-890A-B141C5518E0E}" type="parTrans" cxnId="{C53CC45E-DD68-4356-B6D3-95126CBA1A7E}">
      <dgm:prSet/>
      <dgm:spPr/>
      <dgm:t>
        <a:bodyPr/>
        <a:lstStyle/>
        <a:p>
          <a:endParaRPr lang="es-EC"/>
        </a:p>
      </dgm:t>
    </dgm:pt>
    <dgm:pt modelId="{3F995B1F-0C18-4DEA-99FE-79A3C4793EC6}" type="sibTrans" cxnId="{C53CC45E-DD68-4356-B6D3-95126CBA1A7E}">
      <dgm:prSet/>
      <dgm:spPr/>
      <dgm:t>
        <a:bodyPr/>
        <a:lstStyle/>
        <a:p>
          <a:endParaRPr lang="es-EC"/>
        </a:p>
      </dgm:t>
    </dgm:pt>
    <dgm:pt modelId="{AB812EF5-F943-4AB5-9CCA-E671D4B69527}" type="pres">
      <dgm:prSet presAssocID="{525B492B-DB21-4927-9884-541A5C7E82B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E233985-9398-4066-9550-9223ECF93EBE}" type="pres">
      <dgm:prSet presAssocID="{B66D8A35-B78E-41CB-B8C6-7A8335B0B2F8}" presName="dummy" presStyleCnt="0"/>
      <dgm:spPr/>
    </dgm:pt>
    <dgm:pt modelId="{7D74421A-9F52-4350-B662-0E5D3675B086}" type="pres">
      <dgm:prSet presAssocID="{B66D8A35-B78E-41CB-B8C6-7A8335B0B2F8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DF95E1-9BDA-4F4A-84EF-DA91829F03C9}" type="pres">
      <dgm:prSet presAssocID="{6D4A36E7-7A7C-4473-9C95-CC8A5158E94C}" presName="sibTrans" presStyleLbl="node1" presStyleIdx="0" presStyleCnt="4" custScaleX="115297" custLinFactNeighborX="-1376" custLinFactNeighborY="-1"/>
      <dgm:spPr/>
      <dgm:t>
        <a:bodyPr/>
        <a:lstStyle/>
        <a:p>
          <a:endParaRPr lang="es-EC"/>
        </a:p>
      </dgm:t>
    </dgm:pt>
    <dgm:pt modelId="{48D0E8D2-2ED4-4F1C-83F9-D39F5DA2091C}" type="pres">
      <dgm:prSet presAssocID="{14C978DA-2FE6-4142-9DF7-AF221D77971B}" presName="dummy" presStyleCnt="0"/>
      <dgm:spPr/>
    </dgm:pt>
    <dgm:pt modelId="{C86DB33C-A4E0-42B8-8589-A975227474EA}" type="pres">
      <dgm:prSet presAssocID="{14C978DA-2FE6-4142-9DF7-AF221D77971B}" presName="node" presStyleLbl="revTx" presStyleIdx="1" presStyleCnt="4" custScaleX="1299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DCA944-0CF1-4021-88DF-3054667BB92C}" type="pres">
      <dgm:prSet presAssocID="{5C982966-9237-4DEA-BB9A-B0906EE68AB9}" presName="sibTrans" presStyleLbl="node1" presStyleIdx="1" presStyleCnt="4"/>
      <dgm:spPr/>
      <dgm:t>
        <a:bodyPr/>
        <a:lstStyle/>
        <a:p>
          <a:endParaRPr lang="es-EC"/>
        </a:p>
      </dgm:t>
    </dgm:pt>
    <dgm:pt modelId="{CE2A2C25-7F35-44A4-B995-04C7F9D0B472}" type="pres">
      <dgm:prSet presAssocID="{47E1ADE2-92E6-426E-B4F0-0912A74FD023}" presName="dummy" presStyleCnt="0"/>
      <dgm:spPr/>
    </dgm:pt>
    <dgm:pt modelId="{D09BD87E-C572-4A09-BE67-A1174F748386}" type="pres">
      <dgm:prSet presAssocID="{47E1ADE2-92E6-426E-B4F0-0912A74FD023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6287DA-F71B-43BB-A1A0-6170EC2908B3}" type="pres">
      <dgm:prSet presAssocID="{34CD4D87-EF6D-4C4F-B557-29CFBC9B943A}" presName="sibTrans" presStyleLbl="node1" presStyleIdx="2" presStyleCnt="4" custLinFactNeighborX="2336" custLinFactNeighborY="-261"/>
      <dgm:spPr/>
      <dgm:t>
        <a:bodyPr/>
        <a:lstStyle/>
        <a:p>
          <a:endParaRPr lang="es-EC"/>
        </a:p>
      </dgm:t>
    </dgm:pt>
    <dgm:pt modelId="{4B92E4F8-04A9-41C4-A679-2A6A5E8078E7}" type="pres">
      <dgm:prSet presAssocID="{1D0EC30E-2726-4F2B-8567-70E2378A29AE}" presName="dummy" presStyleCnt="0"/>
      <dgm:spPr/>
    </dgm:pt>
    <dgm:pt modelId="{25A0A1C3-60F1-4A00-8FDD-50DD480D012A}" type="pres">
      <dgm:prSet presAssocID="{1D0EC30E-2726-4F2B-8567-70E2378A29AE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7BEDDF-8B48-4449-A5AA-0525C01380ED}" type="pres">
      <dgm:prSet presAssocID="{3F995B1F-0C18-4DEA-99FE-79A3C4793EC6}" presName="sibTrans" presStyleLbl="node1" presStyleIdx="3" presStyleCnt="4" custLinFactNeighborX="-1376" custLinFactNeighborY="-68"/>
      <dgm:spPr/>
      <dgm:t>
        <a:bodyPr/>
        <a:lstStyle/>
        <a:p>
          <a:endParaRPr lang="es-EC"/>
        </a:p>
      </dgm:t>
    </dgm:pt>
  </dgm:ptLst>
  <dgm:cxnLst>
    <dgm:cxn modelId="{C53CC45E-DD68-4356-B6D3-95126CBA1A7E}" srcId="{525B492B-DB21-4927-9884-541A5C7E82B4}" destId="{1D0EC30E-2726-4F2B-8567-70E2378A29AE}" srcOrd="3" destOrd="0" parTransId="{8776ECC7-5066-4D6B-890A-B141C5518E0E}" sibTransId="{3F995B1F-0C18-4DEA-99FE-79A3C4793EC6}"/>
    <dgm:cxn modelId="{E7F4A95F-6D06-41A5-B511-74C7B95831BE}" type="presOf" srcId="{47E1ADE2-92E6-426E-B4F0-0912A74FD023}" destId="{D09BD87E-C572-4A09-BE67-A1174F748386}" srcOrd="0" destOrd="0" presId="urn:microsoft.com/office/officeart/2005/8/layout/cycle1"/>
    <dgm:cxn modelId="{EC9DFC86-3ED6-4B72-B408-A1C7F21E90F3}" type="presOf" srcId="{34CD4D87-EF6D-4C4F-B557-29CFBC9B943A}" destId="{346287DA-F71B-43BB-A1A0-6170EC2908B3}" srcOrd="0" destOrd="0" presId="urn:microsoft.com/office/officeart/2005/8/layout/cycle1"/>
    <dgm:cxn modelId="{8A033832-ACA0-40F2-A263-D653FB3ED1DF}" srcId="{525B492B-DB21-4927-9884-541A5C7E82B4}" destId="{47E1ADE2-92E6-426E-B4F0-0912A74FD023}" srcOrd="2" destOrd="0" parTransId="{D590A4DF-4F00-4A25-BDB5-0704F11E921F}" sibTransId="{34CD4D87-EF6D-4C4F-B557-29CFBC9B943A}"/>
    <dgm:cxn modelId="{2909B8F6-FD77-479A-B7EF-DFE6576FC070}" type="presOf" srcId="{1D0EC30E-2726-4F2B-8567-70E2378A29AE}" destId="{25A0A1C3-60F1-4A00-8FDD-50DD480D012A}" srcOrd="0" destOrd="0" presId="urn:microsoft.com/office/officeart/2005/8/layout/cycle1"/>
    <dgm:cxn modelId="{A1F64F33-8C8F-4DAC-B0EB-833D75FA5202}" type="presOf" srcId="{14C978DA-2FE6-4142-9DF7-AF221D77971B}" destId="{C86DB33C-A4E0-42B8-8589-A975227474EA}" srcOrd="0" destOrd="0" presId="urn:microsoft.com/office/officeart/2005/8/layout/cycle1"/>
    <dgm:cxn modelId="{30B1B1B5-D952-4B3A-8C1F-0862815022C4}" srcId="{525B492B-DB21-4927-9884-541A5C7E82B4}" destId="{14C978DA-2FE6-4142-9DF7-AF221D77971B}" srcOrd="1" destOrd="0" parTransId="{40C9920B-B216-420E-9F96-CFB095DB87FB}" sibTransId="{5C982966-9237-4DEA-BB9A-B0906EE68AB9}"/>
    <dgm:cxn modelId="{435ECACB-7AC8-4553-BBB8-ECB3CBCC2E9D}" type="presOf" srcId="{525B492B-DB21-4927-9884-541A5C7E82B4}" destId="{AB812EF5-F943-4AB5-9CCA-E671D4B69527}" srcOrd="0" destOrd="0" presId="urn:microsoft.com/office/officeart/2005/8/layout/cycle1"/>
    <dgm:cxn modelId="{CC20A91A-54EF-4715-89B3-7CC0D2F92E0A}" type="presOf" srcId="{5C982966-9237-4DEA-BB9A-B0906EE68AB9}" destId="{40DCA944-0CF1-4021-88DF-3054667BB92C}" srcOrd="0" destOrd="0" presId="urn:microsoft.com/office/officeart/2005/8/layout/cycle1"/>
    <dgm:cxn modelId="{4F85C187-4B7B-44B2-B5AB-1EC0AC6BF07D}" type="presOf" srcId="{6D4A36E7-7A7C-4473-9C95-CC8A5158E94C}" destId="{32DF95E1-9BDA-4F4A-84EF-DA91829F03C9}" srcOrd="0" destOrd="0" presId="urn:microsoft.com/office/officeart/2005/8/layout/cycle1"/>
    <dgm:cxn modelId="{6EC1C8C8-FB37-4572-A9CE-D39A18655CA4}" srcId="{525B492B-DB21-4927-9884-541A5C7E82B4}" destId="{B66D8A35-B78E-41CB-B8C6-7A8335B0B2F8}" srcOrd="0" destOrd="0" parTransId="{9D310814-D914-4053-A2F3-28F0E02B090D}" sibTransId="{6D4A36E7-7A7C-4473-9C95-CC8A5158E94C}"/>
    <dgm:cxn modelId="{0CB341C1-E359-4227-B04E-1422677859A4}" type="presOf" srcId="{B66D8A35-B78E-41CB-B8C6-7A8335B0B2F8}" destId="{7D74421A-9F52-4350-B662-0E5D3675B086}" srcOrd="0" destOrd="0" presId="urn:microsoft.com/office/officeart/2005/8/layout/cycle1"/>
    <dgm:cxn modelId="{5366E3EC-2308-46E8-83DB-21DB8FC8FA46}" type="presOf" srcId="{3F995B1F-0C18-4DEA-99FE-79A3C4793EC6}" destId="{E67BEDDF-8B48-4449-A5AA-0525C01380ED}" srcOrd="0" destOrd="0" presId="urn:microsoft.com/office/officeart/2005/8/layout/cycle1"/>
    <dgm:cxn modelId="{30E85373-61F9-4B4C-9AA0-71496FE6FE00}" type="presParOf" srcId="{AB812EF5-F943-4AB5-9CCA-E671D4B69527}" destId="{EE233985-9398-4066-9550-9223ECF93EBE}" srcOrd="0" destOrd="0" presId="urn:microsoft.com/office/officeart/2005/8/layout/cycle1"/>
    <dgm:cxn modelId="{6B521271-6E94-404B-B996-F9C28BE1F8E2}" type="presParOf" srcId="{AB812EF5-F943-4AB5-9CCA-E671D4B69527}" destId="{7D74421A-9F52-4350-B662-0E5D3675B086}" srcOrd="1" destOrd="0" presId="urn:microsoft.com/office/officeart/2005/8/layout/cycle1"/>
    <dgm:cxn modelId="{461ADF80-3C00-4B24-96EA-08265D40E965}" type="presParOf" srcId="{AB812EF5-F943-4AB5-9CCA-E671D4B69527}" destId="{32DF95E1-9BDA-4F4A-84EF-DA91829F03C9}" srcOrd="2" destOrd="0" presId="urn:microsoft.com/office/officeart/2005/8/layout/cycle1"/>
    <dgm:cxn modelId="{B5C14E36-67C8-4015-93CC-2C9FE59E2EA5}" type="presParOf" srcId="{AB812EF5-F943-4AB5-9CCA-E671D4B69527}" destId="{48D0E8D2-2ED4-4F1C-83F9-D39F5DA2091C}" srcOrd="3" destOrd="0" presId="urn:microsoft.com/office/officeart/2005/8/layout/cycle1"/>
    <dgm:cxn modelId="{53D6D660-50CE-4489-BBED-1019C3E11275}" type="presParOf" srcId="{AB812EF5-F943-4AB5-9CCA-E671D4B69527}" destId="{C86DB33C-A4E0-42B8-8589-A975227474EA}" srcOrd="4" destOrd="0" presId="urn:microsoft.com/office/officeart/2005/8/layout/cycle1"/>
    <dgm:cxn modelId="{F3586169-290D-4C7C-9D3F-4CCFDADECD25}" type="presParOf" srcId="{AB812EF5-F943-4AB5-9CCA-E671D4B69527}" destId="{40DCA944-0CF1-4021-88DF-3054667BB92C}" srcOrd="5" destOrd="0" presId="urn:microsoft.com/office/officeart/2005/8/layout/cycle1"/>
    <dgm:cxn modelId="{EF20F1E1-BC88-4A65-A745-DDE286D28277}" type="presParOf" srcId="{AB812EF5-F943-4AB5-9CCA-E671D4B69527}" destId="{CE2A2C25-7F35-44A4-B995-04C7F9D0B472}" srcOrd="6" destOrd="0" presId="urn:microsoft.com/office/officeart/2005/8/layout/cycle1"/>
    <dgm:cxn modelId="{BDF58C05-DDBF-41FF-AA9A-AA3BE983415B}" type="presParOf" srcId="{AB812EF5-F943-4AB5-9CCA-E671D4B69527}" destId="{D09BD87E-C572-4A09-BE67-A1174F748386}" srcOrd="7" destOrd="0" presId="urn:microsoft.com/office/officeart/2005/8/layout/cycle1"/>
    <dgm:cxn modelId="{303E5289-DC5E-4187-8994-65002BC42D51}" type="presParOf" srcId="{AB812EF5-F943-4AB5-9CCA-E671D4B69527}" destId="{346287DA-F71B-43BB-A1A0-6170EC2908B3}" srcOrd="8" destOrd="0" presId="urn:microsoft.com/office/officeart/2005/8/layout/cycle1"/>
    <dgm:cxn modelId="{2DADDD43-E652-4777-A627-AA9F4D293032}" type="presParOf" srcId="{AB812EF5-F943-4AB5-9CCA-E671D4B69527}" destId="{4B92E4F8-04A9-41C4-A679-2A6A5E8078E7}" srcOrd="9" destOrd="0" presId="urn:microsoft.com/office/officeart/2005/8/layout/cycle1"/>
    <dgm:cxn modelId="{5CE1F656-6364-4C8C-9079-DA3683F07A94}" type="presParOf" srcId="{AB812EF5-F943-4AB5-9CCA-E671D4B69527}" destId="{25A0A1C3-60F1-4A00-8FDD-50DD480D012A}" srcOrd="10" destOrd="0" presId="urn:microsoft.com/office/officeart/2005/8/layout/cycle1"/>
    <dgm:cxn modelId="{9D46796E-A38C-4591-A432-9CB3F5C68796}" type="presParOf" srcId="{AB812EF5-F943-4AB5-9CCA-E671D4B69527}" destId="{E67BEDDF-8B48-4449-A5AA-0525C01380E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0D7C3-DB60-49BD-A328-641302F6C466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CB3BF-E308-4061-A90F-DDCC575219D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833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CB3BF-E308-4061-A90F-DDCC575219D4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917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769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542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989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207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741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136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42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072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181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214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584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ABCD-57B6-404F-86CE-3F4015ED04A7}" type="datetimeFigureOut">
              <a:rPr lang="es-EC" smtClean="0"/>
              <a:t>26/11/2015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C7658-A84C-4ED2-AE29-F1E9B16B81D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451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324" y="1772816"/>
            <a:ext cx="7772400" cy="2736303"/>
          </a:xfrm>
        </p:spPr>
        <p:txBody>
          <a:bodyPr>
            <a:normAutofit/>
          </a:bodyPr>
          <a:lstStyle/>
          <a:p>
            <a:r>
              <a:rPr lang="es-EC" sz="3600" b="1" dirty="0">
                <a:latin typeface="Arial" panose="020B0604020202020204" pitchFamily="34" charset="0"/>
                <a:cs typeface="Arial" panose="020B0604020202020204" pitchFamily="34" charset="0"/>
              </a:rPr>
              <a:t>IMPLEMENTACIÓN DE UNA AUTORIDAD CERTIFICADORA NO ACREDITADA EN AMBIENTE SMART GRID</a:t>
            </a:r>
          </a:p>
        </p:txBody>
      </p:sp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238626" cy="720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51520" y="98072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73126" y="573325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Adrián Sánchez</a:t>
            </a:r>
          </a:p>
          <a:p>
            <a:pPr algn="r"/>
            <a:r>
              <a:rPr lang="en-US" dirty="0" smtClean="0"/>
              <a:t>Juán Quintanilla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988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7543" y="692696"/>
            <a:ext cx="525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Video, Implementación del </a:t>
            </a:r>
            <a:r>
              <a:rPr lang="en-US" sz="2400" b="1" dirty="0"/>
              <a:t>M</a:t>
            </a:r>
            <a:r>
              <a:rPr lang="en-US" sz="2400" b="1" dirty="0" smtClean="0"/>
              <a:t>odelo</a:t>
            </a:r>
            <a:endParaRPr lang="es-EC" sz="2400" b="1" dirty="0"/>
          </a:p>
        </p:txBody>
      </p:sp>
      <p:pic>
        <p:nvPicPr>
          <p:cNvPr id="7" name="creacion de la pk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38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0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1612776"/>
          </a:xfrm>
        </p:spPr>
        <p:txBody>
          <a:bodyPr/>
          <a:lstStyle/>
          <a:p>
            <a:pPr algn="just"/>
            <a:r>
              <a:rPr lang="es-EC" dirty="0"/>
              <a:t>No sabemos si el certificado es de quién dice </a:t>
            </a:r>
            <a:r>
              <a:rPr lang="es-EC" dirty="0" smtClean="0"/>
              <a:t>ser.</a:t>
            </a:r>
            <a:endParaRPr lang="es-EC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6570" y="4437112"/>
            <a:ext cx="8229600" cy="16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dirty="0" smtClean="0"/>
              <a:t>Una AC verifica </a:t>
            </a:r>
            <a:r>
              <a:rPr lang="es-EC" dirty="0"/>
              <a:t>y </a:t>
            </a:r>
            <a:r>
              <a:rPr lang="es-EC" dirty="0" smtClean="0"/>
              <a:t>garantiza </a:t>
            </a:r>
            <a:r>
              <a:rPr lang="es-EC" dirty="0"/>
              <a:t>que un certicado pertenece a su legítimo </a:t>
            </a:r>
            <a:r>
              <a:rPr lang="es-EC" dirty="0" smtClean="0"/>
              <a:t>propietario.</a:t>
            </a:r>
            <a:endParaRPr lang="es-EC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9775" y="736104"/>
            <a:ext cx="8229600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b="1" dirty="0" smtClean="0"/>
              <a:t>PROBLEMA</a:t>
            </a:r>
            <a:endParaRPr lang="es-EC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41850" y="3781400"/>
            <a:ext cx="8229600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 smtClean="0"/>
              <a:t>SOLUCIÓN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9971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73" y="1224136"/>
            <a:ext cx="2924255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8724" y="385912"/>
            <a:ext cx="8229600" cy="1143000"/>
          </a:xfrm>
        </p:spPr>
        <p:txBody>
          <a:bodyPr/>
          <a:lstStyle/>
          <a:p>
            <a:pPr algn="l"/>
            <a:r>
              <a:rPr lang="es-EC" dirty="0"/>
              <a:t>Un </a:t>
            </a:r>
            <a:r>
              <a:rPr lang="es-EC" dirty="0" smtClean="0"/>
              <a:t>certificado GRID (basado X.509) </a:t>
            </a:r>
            <a:endParaRPr lang="es-EC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03032" cy="4525963"/>
          </a:xfrm>
        </p:spPr>
        <p:txBody>
          <a:bodyPr/>
          <a:lstStyle/>
          <a:p>
            <a:r>
              <a:rPr lang="es-EC" dirty="0" smtClean="0"/>
              <a:t>Contiene: </a:t>
            </a:r>
          </a:p>
          <a:p>
            <a:pPr marL="0" indent="0">
              <a:buNone/>
            </a:pPr>
            <a:r>
              <a:rPr lang="es-EC" dirty="0" smtClean="0"/>
              <a:t>El </a:t>
            </a:r>
            <a:r>
              <a:rPr lang="es-EC" dirty="0"/>
              <a:t>nombre distinguido </a:t>
            </a:r>
            <a:r>
              <a:rPr lang="es-EC" dirty="0" smtClean="0"/>
              <a:t>del ente</a:t>
            </a:r>
          </a:p>
          <a:p>
            <a:pPr marL="0" indent="0">
              <a:buNone/>
            </a:pPr>
            <a:r>
              <a:rPr lang="es-EC" dirty="0" smtClean="0"/>
              <a:t>El </a:t>
            </a:r>
            <a:r>
              <a:rPr lang="es-EC" dirty="0"/>
              <a:t>nombre distinguido del emisor </a:t>
            </a:r>
            <a:endParaRPr lang="es-EC" dirty="0" smtClean="0"/>
          </a:p>
          <a:p>
            <a:pPr marL="0" indent="0">
              <a:buNone/>
            </a:pPr>
            <a:r>
              <a:rPr lang="es-EC" dirty="0" smtClean="0"/>
              <a:t>La </a:t>
            </a:r>
            <a:r>
              <a:rPr lang="es-EC" dirty="0"/>
              <a:t>clave pública </a:t>
            </a:r>
            <a:r>
              <a:rPr lang="es-EC" dirty="0" smtClean="0"/>
              <a:t>del ente</a:t>
            </a:r>
          </a:p>
          <a:p>
            <a:pPr marL="0" indent="0">
              <a:buNone/>
            </a:pPr>
            <a:r>
              <a:rPr lang="es-EC" dirty="0" smtClean="0"/>
              <a:t>La </a:t>
            </a:r>
            <a:r>
              <a:rPr lang="es-EC" dirty="0"/>
              <a:t>firma digital del emisor </a:t>
            </a:r>
            <a:endParaRPr lang="es-EC" dirty="0" smtClean="0"/>
          </a:p>
          <a:p>
            <a:pPr marL="0" indent="0">
              <a:buNone/>
            </a:pPr>
            <a:r>
              <a:rPr lang="es-EC" dirty="0" smtClean="0"/>
              <a:t>El </a:t>
            </a:r>
            <a:r>
              <a:rPr lang="es-EC" dirty="0"/>
              <a:t>período de validez </a:t>
            </a:r>
            <a:endParaRPr lang="es-EC" dirty="0" smtClean="0"/>
          </a:p>
          <a:p>
            <a:pPr marL="0" indent="0">
              <a:buNone/>
            </a:pPr>
            <a:r>
              <a:rPr lang="es-EC" dirty="0" smtClean="0"/>
              <a:t>El </a:t>
            </a:r>
            <a:r>
              <a:rPr lang="es-EC" dirty="0"/>
              <a:t>número de serie del certificado </a:t>
            </a:r>
          </a:p>
        </p:txBody>
      </p:sp>
    </p:spTree>
    <p:extLst>
      <p:ext uri="{BB962C8B-B14F-4D97-AF65-F5344CB8AC3E}">
        <p14:creationId xmlns:p14="http://schemas.microsoft.com/office/powerpoint/2010/main" val="24294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/>
              <a:t>Funcionalidad</a:t>
            </a:r>
            <a:endParaRPr lang="es-EC" sz="3200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Soporte</a:t>
            </a:r>
            <a:r>
              <a:rPr lang="en-US" dirty="0" smtClean="0"/>
              <a:t> a l</a:t>
            </a:r>
            <a:r>
              <a:rPr lang="es-EC" dirty="0" smtClean="0"/>
              <a:t>as </a:t>
            </a:r>
            <a:r>
              <a:rPr lang="es-EC" dirty="0"/>
              <a:t>cinco ideas principales de Smart </a:t>
            </a:r>
            <a:r>
              <a:rPr lang="es-EC" dirty="0" err="1" smtClean="0"/>
              <a:t>Grid</a:t>
            </a:r>
            <a:r>
              <a:rPr lang="es-EC" dirty="0" smtClean="0"/>
              <a:t>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C" dirty="0"/>
              <a:t>Compartir </a:t>
            </a:r>
            <a:r>
              <a:rPr lang="es-EC" dirty="0" smtClean="0"/>
              <a:t>recursos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C" dirty="0" smtClean="0"/>
              <a:t>Seguridad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C" dirty="0"/>
              <a:t>Balance de </a:t>
            </a:r>
            <a:r>
              <a:rPr lang="es-EC" dirty="0" smtClean="0"/>
              <a:t>tareas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C" dirty="0"/>
              <a:t>Eliminación del factor </a:t>
            </a:r>
            <a:r>
              <a:rPr lang="es-EC" dirty="0" smtClean="0"/>
              <a:t>distancia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C" dirty="0"/>
              <a:t>Estándares abiertos.- Arquitectura de Código Abierto para el </a:t>
            </a:r>
            <a:r>
              <a:rPr lang="es-EC" dirty="0" smtClean="0"/>
              <a:t>Grid, </a:t>
            </a:r>
            <a:r>
              <a:rPr lang="es-EC" dirty="0"/>
              <a:t>con el paquete Globus </a:t>
            </a:r>
            <a:r>
              <a:rPr lang="es-EC" dirty="0" smtClean="0"/>
              <a:t>Toolkit.</a:t>
            </a:r>
            <a:endParaRPr lang="es-EC" dirty="0"/>
          </a:p>
          <a:p>
            <a:pPr marL="514350" indent="-514350">
              <a:buFont typeface="+mj-lt"/>
              <a:buAutoNum type="arabicPeriod"/>
            </a:pPr>
            <a:endParaRPr lang="es-EC" dirty="0" smtClean="0"/>
          </a:p>
          <a:p>
            <a:pPr marL="514350" indent="-514350">
              <a:buFont typeface="+mj-lt"/>
              <a:buAutoNum type="arabicPeriod"/>
            </a:pPr>
            <a:endParaRPr lang="es-EC" dirty="0" smtClean="0"/>
          </a:p>
          <a:p>
            <a:pPr marL="514350" indent="-514350">
              <a:buFont typeface="+mj-lt"/>
              <a:buAutoNum type="arabicPeriod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294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4496" y="539969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Qué</a:t>
            </a:r>
            <a:r>
              <a:rPr lang="en-US" sz="3200" b="1" dirty="0" smtClean="0"/>
              <a:t> Certificamos??</a:t>
            </a:r>
            <a:endParaRPr lang="es-EC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362586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Entidades Finales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eft Brace 15"/>
          <p:cNvSpPr/>
          <p:nvPr/>
        </p:nvSpPr>
        <p:spPr>
          <a:xfrm>
            <a:off x="3275856" y="1277471"/>
            <a:ext cx="504056" cy="5247873"/>
          </a:xfrm>
          <a:prstGeom prst="leftBrace">
            <a:avLst>
              <a:gd name="adj1" fmla="val 8333"/>
              <a:gd name="adj2" fmla="val 514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3563888" y="1908121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Usuarios</a:t>
            </a:r>
            <a:endParaRPr lang="es-EC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3635896" y="4869160"/>
            <a:ext cx="2196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Equipos</a:t>
            </a:r>
            <a:endParaRPr lang="es-EC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832624" y="1077123"/>
            <a:ext cx="2736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Docentes</a:t>
            </a:r>
          </a:p>
          <a:p>
            <a:endParaRPr lang="en-US" sz="2800" dirty="0" smtClean="0"/>
          </a:p>
          <a:p>
            <a:r>
              <a:rPr lang="en-US" sz="2800" dirty="0" smtClean="0"/>
              <a:t>Estudiantes</a:t>
            </a:r>
          </a:p>
          <a:p>
            <a:endParaRPr lang="en-US" sz="2800" dirty="0" smtClean="0"/>
          </a:p>
          <a:p>
            <a:r>
              <a:rPr lang="en-US" sz="2800" dirty="0" smtClean="0"/>
              <a:t>Administrativos</a:t>
            </a:r>
            <a:endParaRPr lang="es-EC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651152" y="4122329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Software</a:t>
            </a:r>
          </a:p>
          <a:p>
            <a:endParaRPr lang="en-US" sz="2800" dirty="0" smtClean="0"/>
          </a:p>
          <a:p>
            <a:r>
              <a:rPr lang="en-US" sz="2800" dirty="0" smtClean="0"/>
              <a:t>Servidores</a:t>
            </a:r>
          </a:p>
          <a:p>
            <a:endParaRPr lang="en-US" sz="2800" dirty="0" smtClean="0"/>
          </a:p>
          <a:p>
            <a:r>
              <a:rPr lang="en-US" sz="2800" dirty="0" smtClean="0"/>
              <a:t>Estaciones de </a:t>
            </a:r>
            <a:r>
              <a:rPr lang="en-US" sz="2800" dirty="0"/>
              <a:t>T</a:t>
            </a:r>
            <a:r>
              <a:rPr lang="en-US" sz="2800" dirty="0" smtClean="0"/>
              <a:t>rabajo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5292080" y="1124744"/>
            <a:ext cx="432048" cy="2348389"/>
          </a:xfrm>
          <a:prstGeom prst="leftBrace">
            <a:avLst>
              <a:gd name="adj1" fmla="val 8333"/>
              <a:gd name="adj2" fmla="val 4787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Left Brace 22"/>
          <p:cNvSpPr/>
          <p:nvPr/>
        </p:nvSpPr>
        <p:spPr>
          <a:xfrm>
            <a:off x="5292080" y="3901408"/>
            <a:ext cx="432048" cy="24676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74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 animBg="1"/>
      <p:bldP spid="17" grpId="0"/>
      <p:bldP spid="18" grpId="0"/>
      <p:bldP spid="19" grpId="0"/>
      <p:bldP spid="20" grpId="0"/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4932" y="943853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Estructura para la Solicitud</a:t>
            </a:r>
            <a:endParaRPr lang="es-EC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387699"/>
            <a:ext cx="80867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60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de Certificados</a:t>
            </a:r>
            <a:endParaRPr lang="es-EC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25"/>
          <p:cNvPicPr/>
          <p:nvPr/>
        </p:nvPicPr>
        <p:blipFill rotWithShape="1">
          <a:blip r:embed="rId3"/>
          <a:srcRect l="37957" t="27916" r="17518" b="21770"/>
          <a:stretch/>
        </p:blipFill>
        <p:spPr bwMode="auto">
          <a:xfrm>
            <a:off x="1511176" y="1420912"/>
            <a:ext cx="6264696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18821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0856"/>
            <a:ext cx="7910396" cy="51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92696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Procedimiento PKI GRID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12243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520350"/>
            <a:ext cx="8229600" cy="79695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Gesti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de Certificados</a:t>
            </a:r>
            <a:endParaRPr lang="es-EC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55576" y="1417638"/>
            <a:ext cx="7128792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La AC Recibe la Solicitud de:</a:t>
            </a:r>
          </a:p>
          <a:p>
            <a:pPr marL="0" indent="0">
              <a:buNone/>
            </a:pPr>
            <a:endParaRPr lang="en-US" sz="3600" dirty="0" smtClean="0"/>
          </a:p>
          <a:p>
            <a:endParaRPr lang="en-US" dirty="0" smtClean="0"/>
          </a:p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872689285"/>
              </p:ext>
            </p:extLst>
          </p:nvPr>
        </p:nvGraphicFramePr>
        <p:xfrm>
          <a:off x="1115616" y="2132855"/>
          <a:ext cx="7056784" cy="4475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03345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pPr algn="l"/>
            <a:r>
              <a:rPr lang="en-US" dirty="0" smtClean="0"/>
              <a:t>Emisión</a:t>
            </a:r>
            <a:endParaRPr lang="es-EC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 smtClean="0"/>
              <a:t>La AC:</a:t>
            </a:r>
          </a:p>
          <a:p>
            <a:r>
              <a:rPr lang="es-EC" dirty="0" smtClean="0"/>
              <a:t>Crea el request para el certificado.</a:t>
            </a:r>
          </a:p>
          <a:p>
            <a:r>
              <a:rPr lang="en-US" dirty="0" err="1" smtClean="0"/>
              <a:t>Verifica</a:t>
            </a:r>
            <a:r>
              <a:rPr lang="en-US" dirty="0" smtClean="0"/>
              <a:t> el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entidad</a:t>
            </a:r>
            <a:r>
              <a:rPr lang="en-US" dirty="0" smtClean="0"/>
              <a:t> final.</a:t>
            </a:r>
          </a:p>
          <a:p>
            <a:r>
              <a:rPr lang="en-US" dirty="0" smtClean="0"/>
              <a:t>Firma el </a:t>
            </a:r>
            <a:r>
              <a:rPr lang="en-US" dirty="0" err="1"/>
              <a:t>C</a:t>
            </a:r>
            <a:r>
              <a:rPr lang="en-US" dirty="0" err="1" smtClean="0"/>
              <a:t>ertificado</a:t>
            </a:r>
            <a:r>
              <a:rPr lang="en-US" dirty="0" smtClean="0"/>
              <a:t>.</a:t>
            </a:r>
          </a:p>
          <a:p>
            <a:r>
              <a:rPr lang="en-US" dirty="0" err="1"/>
              <a:t>Actualiza</a:t>
            </a:r>
            <a:r>
              <a:rPr lang="en-US" dirty="0"/>
              <a:t> la Base de </a:t>
            </a:r>
            <a:r>
              <a:rPr lang="en-US" dirty="0" err="1"/>
              <a:t>Datos</a:t>
            </a:r>
            <a:r>
              <a:rPr lang="en-US" dirty="0"/>
              <a:t> [V=Validate</a:t>
            </a:r>
            <a:r>
              <a:rPr lang="en-US" dirty="0" smtClean="0"/>
              <a:t>].</a:t>
            </a:r>
          </a:p>
          <a:p>
            <a:r>
              <a:rPr lang="en-US" dirty="0" err="1" smtClean="0"/>
              <a:t>Otorga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Clave de </a:t>
            </a:r>
            <a:r>
              <a:rPr lang="en-US" dirty="0" err="1"/>
              <a:t>E</a:t>
            </a:r>
            <a:r>
              <a:rPr lang="en-US" dirty="0" err="1" smtClean="0"/>
              <a:t>xportación</a:t>
            </a:r>
            <a:r>
              <a:rPr lang="en-US" dirty="0" smtClean="0"/>
              <a:t>.</a:t>
            </a:r>
          </a:p>
          <a:p>
            <a:r>
              <a:rPr lang="es-EC" dirty="0" smtClean="0"/>
              <a:t>Publica de forma segura el certificado.</a:t>
            </a:r>
          </a:p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381404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en-US" u="sng" dirty="0" smtClean="0"/>
              <a:t>Agenda</a:t>
            </a:r>
            <a:endParaRPr lang="es-EC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1708067"/>
            <a:ext cx="619268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INTRODUCIÓN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IMPLEMENTACIÓN DEL MODELO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PROCEDIMIENTO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PKI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GESTIÓN DE CERTIFICADOS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634348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/>
          <p:cNvSpPr txBox="1"/>
          <p:nvPr/>
        </p:nvSpPr>
        <p:spPr>
          <a:xfrm>
            <a:off x="251520" y="591071"/>
            <a:ext cx="525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Video, </a:t>
            </a:r>
            <a:r>
              <a:rPr lang="en-US" sz="2400" b="1" dirty="0" err="1" smtClean="0"/>
              <a:t>Emisión</a:t>
            </a:r>
            <a:r>
              <a:rPr lang="en-US" sz="2400" b="1" dirty="0" smtClean="0"/>
              <a:t> de Certificados</a:t>
            </a:r>
            <a:endParaRPr lang="es-EC" sz="2400" b="1" dirty="0"/>
          </a:p>
        </p:txBody>
      </p:sp>
      <p:pic>
        <p:nvPicPr>
          <p:cNvPr id="11" name="editad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76" y="1124744"/>
            <a:ext cx="903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3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/>
          <a:lstStyle/>
          <a:p>
            <a:pPr algn="l"/>
            <a:r>
              <a:rPr lang="en-US" dirty="0" err="1" smtClean="0"/>
              <a:t>Revocación</a:t>
            </a:r>
            <a:r>
              <a:rPr lang="en-US" dirty="0" smtClean="0"/>
              <a:t> / </a:t>
            </a:r>
            <a:r>
              <a:rPr lang="en-US" dirty="0"/>
              <a:t>Suspensión</a:t>
            </a:r>
            <a:endParaRPr lang="es-EC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59148" y="1136204"/>
            <a:ext cx="8363272" cy="3024336"/>
          </a:xfrm>
        </p:spPr>
        <p:txBody>
          <a:bodyPr>
            <a:normAutofit/>
          </a:bodyPr>
          <a:lstStyle/>
          <a:p>
            <a:endParaRPr lang="es-EC" dirty="0" smtClean="0"/>
          </a:p>
          <a:p>
            <a:r>
              <a:rPr lang="es-EC" dirty="0" smtClean="0"/>
              <a:t>La AC Revoca </a:t>
            </a:r>
            <a:r>
              <a:rPr lang="es-EC" dirty="0"/>
              <a:t>el certificado </a:t>
            </a:r>
            <a:endParaRPr lang="es-EC" dirty="0" smtClean="0"/>
          </a:p>
          <a:p>
            <a:r>
              <a:rPr lang="en-US" dirty="0" smtClean="0"/>
              <a:t>Actualiza la base de </a:t>
            </a:r>
            <a:r>
              <a:rPr lang="en-US" dirty="0"/>
              <a:t>D</a:t>
            </a:r>
            <a:r>
              <a:rPr lang="en-US" dirty="0" smtClean="0"/>
              <a:t>atos [R= Revocate]</a:t>
            </a:r>
            <a:endParaRPr lang="es-EC" dirty="0" smtClean="0"/>
          </a:p>
          <a:p>
            <a:r>
              <a:rPr lang="es-EC" dirty="0" smtClean="0"/>
              <a:t>Genera, luego Publica </a:t>
            </a:r>
            <a:r>
              <a:rPr lang="es-EC" dirty="0"/>
              <a:t>una nueva </a:t>
            </a:r>
            <a:r>
              <a:rPr lang="es-EC" dirty="0" smtClean="0"/>
              <a:t>CRL</a:t>
            </a:r>
          </a:p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83012"/>
            <a:ext cx="476821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1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/>
          <p:cNvSpPr txBox="1"/>
          <p:nvPr/>
        </p:nvSpPr>
        <p:spPr>
          <a:xfrm>
            <a:off x="395536" y="620688"/>
            <a:ext cx="525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Video, </a:t>
            </a:r>
            <a:r>
              <a:rPr lang="en-US" sz="2400" b="1" dirty="0" err="1" smtClean="0"/>
              <a:t>Proceso</a:t>
            </a:r>
            <a:r>
              <a:rPr lang="en-US" sz="2400" b="1" dirty="0" smtClean="0"/>
              <a:t> </a:t>
            </a:r>
            <a:r>
              <a:rPr lang="en-US" sz="2400" b="1" dirty="0"/>
              <a:t>de </a:t>
            </a:r>
            <a:r>
              <a:rPr lang="en-US" sz="2400" b="1" dirty="0" err="1"/>
              <a:t>Revocación</a:t>
            </a:r>
            <a:r>
              <a:rPr lang="en-US" sz="2400" b="1" dirty="0"/>
              <a:t> </a:t>
            </a:r>
            <a:endParaRPr lang="es-EC" sz="2400" b="1" dirty="0"/>
          </a:p>
        </p:txBody>
      </p:sp>
      <p:pic>
        <p:nvPicPr>
          <p:cNvPr id="9" name="Revocator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6" y="1196752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87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pPr algn="l"/>
            <a:r>
              <a:rPr lang="en-US" dirty="0" smtClean="0"/>
              <a:t>Renovación</a:t>
            </a:r>
            <a:endParaRPr lang="es-EC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400600"/>
          </a:xfrm>
        </p:spPr>
        <p:txBody>
          <a:bodyPr>
            <a:normAutofit/>
          </a:bodyPr>
          <a:lstStyle/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7775" y="156206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dirty="0" smtClean="0"/>
              <a:t>La AC:</a:t>
            </a:r>
          </a:p>
          <a:p>
            <a:r>
              <a:rPr lang="en-US" dirty="0" err="1" smtClean="0"/>
              <a:t>Busca</a:t>
            </a:r>
            <a:r>
              <a:rPr lang="en-US" dirty="0" smtClean="0"/>
              <a:t> el </a:t>
            </a:r>
            <a:r>
              <a:rPr lang="en-US" dirty="0" err="1" smtClean="0"/>
              <a:t>certificado</a:t>
            </a:r>
            <a:endParaRPr lang="en-US" dirty="0" smtClean="0"/>
          </a:p>
          <a:p>
            <a:r>
              <a:rPr lang="en-US" dirty="0" err="1" smtClean="0"/>
              <a:t>Establece</a:t>
            </a:r>
            <a:r>
              <a:rPr lang="en-US" dirty="0" smtClean="0"/>
              <a:t> </a:t>
            </a:r>
            <a:r>
              <a:rPr lang="en-US" dirty="0" err="1" smtClean="0"/>
              <a:t>nueva</a:t>
            </a:r>
            <a:r>
              <a:rPr lang="en-US" dirty="0" smtClean="0"/>
              <a:t> </a:t>
            </a:r>
            <a:r>
              <a:rPr lang="en-US" dirty="0" err="1" smtClean="0"/>
              <a:t>caducidad</a:t>
            </a:r>
            <a:endParaRPr lang="en-US" dirty="0" smtClean="0"/>
          </a:p>
          <a:p>
            <a:r>
              <a:rPr lang="en-US" dirty="0" smtClean="0"/>
              <a:t>Firma el </a:t>
            </a:r>
            <a:r>
              <a:rPr lang="en-US" dirty="0" err="1" smtClean="0"/>
              <a:t>Certificado</a:t>
            </a:r>
            <a:r>
              <a:rPr lang="en-US" dirty="0" smtClean="0"/>
              <a:t>.</a:t>
            </a:r>
          </a:p>
          <a:p>
            <a:r>
              <a:rPr lang="en-US" dirty="0" smtClean="0"/>
              <a:t>Actualiza la Base de Datos [V=Validate]</a:t>
            </a:r>
            <a:endParaRPr lang="es-EC" dirty="0" smtClean="0"/>
          </a:p>
          <a:p>
            <a:r>
              <a:rPr lang="es-EC" dirty="0" smtClean="0"/>
              <a:t>LA AC publica de forma segura el certificado.</a:t>
            </a:r>
          </a:p>
          <a:p>
            <a:endParaRPr lang="es-EC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295020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400600"/>
          </a:xfrm>
        </p:spPr>
        <p:txBody>
          <a:bodyPr>
            <a:normAutofit/>
          </a:bodyPr>
          <a:lstStyle/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C" dirty="0" smtClean="0"/>
          </a:p>
        </p:txBody>
      </p:sp>
      <p:sp>
        <p:nvSpPr>
          <p:cNvPr id="9" name="TextBox 1"/>
          <p:cNvSpPr txBox="1"/>
          <p:nvPr/>
        </p:nvSpPr>
        <p:spPr>
          <a:xfrm>
            <a:off x="395536" y="620688"/>
            <a:ext cx="525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Video, </a:t>
            </a:r>
            <a:r>
              <a:rPr lang="en-US" sz="2400" b="1" dirty="0" err="1" smtClean="0"/>
              <a:t>Proceso</a:t>
            </a:r>
            <a:r>
              <a:rPr lang="en-US" sz="2400" b="1" dirty="0" smtClean="0"/>
              <a:t> </a:t>
            </a:r>
            <a:r>
              <a:rPr lang="en-US" sz="2400" b="1" dirty="0"/>
              <a:t>de </a:t>
            </a:r>
            <a:r>
              <a:rPr lang="en-US" sz="2400" b="1" dirty="0" err="1"/>
              <a:t>Renovación</a:t>
            </a:r>
            <a:endParaRPr lang="es-EC" sz="2400" b="1" dirty="0"/>
          </a:p>
        </p:txBody>
      </p:sp>
      <p:pic>
        <p:nvPicPr>
          <p:cNvPr id="3" name="renovac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12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pPr algn="l"/>
            <a:r>
              <a:rPr lang="en-US" dirty="0" err="1"/>
              <a:t>Aplicaciones</a:t>
            </a:r>
            <a:endParaRPr lang="es-EC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400600"/>
          </a:xfrm>
        </p:spPr>
        <p:txBody>
          <a:bodyPr>
            <a:normAutofit/>
          </a:bodyPr>
          <a:lstStyle/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</p:txBody>
      </p:sp>
      <p:pic>
        <p:nvPicPr>
          <p:cNvPr id="9" name="Picture 4" descr="https://encrypted-tbn2.gstatic.com/images?q=tbn:ANd9GcQbwvP2pZ7_FFQ1kSiaQ1Pmn-8GXt5-VrR0Yu_pQMaFomSzaX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49" y="1764419"/>
            <a:ext cx="24765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nfotecblog.net/wp-content/uploads/2011/07/secure_em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36" y="1545475"/>
            <a:ext cx="368617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odedevelopr.com/assets/uploads/2014/12/https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09219"/>
            <a:ext cx="259228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7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encrypted-tbn2.gstatic.com/images?q=tbn:ANd9GcQbwvP2pZ7_FFQ1kSiaQ1Pmn-8GXt5-VrR0Yu_pQMaFomSzaX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2" y="1772816"/>
            <a:ext cx="24765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524" y="836712"/>
            <a:ext cx="23522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Firma Digital</a:t>
            </a:r>
            <a:endParaRPr lang="es-EC" sz="3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r="2045" b="19563"/>
          <a:stretch/>
        </p:blipFill>
        <p:spPr>
          <a:xfrm>
            <a:off x="3275856" y="1484784"/>
            <a:ext cx="5479525" cy="48773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6099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"/>
          <p:cNvSpPr txBox="1"/>
          <p:nvPr/>
        </p:nvSpPr>
        <p:spPr>
          <a:xfrm>
            <a:off x="395536" y="548680"/>
            <a:ext cx="525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Video, Firma Digital</a:t>
            </a:r>
          </a:p>
        </p:txBody>
      </p:sp>
      <p:pic>
        <p:nvPicPr>
          <p:cNvPr id="6" name="firma digit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0" y="9807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0663" y="879974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Correo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Seguro</a:t>
            </a:r>
            <a:endParaRPr lang="es-EC" sz="3000" b="1" dirty="0"/>
          </a:p>
        </p:txBody>
      </p:sp>
      <p:pic>
        <p:nvPicPr>
          <p:cNvPr id="2" name="Picture 2" descr="http://infotecblog.net/wp-content/uploads/2011/07/secure_em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16496"/>
            <a:ext cx="368617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log.neothek.com/wp-content/uploads/2013/06/SecureEm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05" y="3171307"/>
            <a:ext cx="4406275" cy="24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"/>
          <p:cNvSpPr txBox="1"/>
          <p:nvPr/>
        </p:nvSpPr>
        <p:spPr>
          <a:xfrm>
            <a:off x="107504" y="591071"/>
            <a:ext cx="554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Video, Implementación de </a:t>
            </a:r>
            <a:r>
              <a:rPr lang="en-US" sz="2400" b="1" dirty="0" err="1" smtClean="0"/>
              <a:t>Correo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Seguro</a:t>
            </a:r>
            <a:endParaRPr lang="es-EC" sz="2400" b="1" dirty="0"/>
          </a:p>
        </p:txBody>
      </p:sp>
      <p:pic>
        <p:nvPicPr>
          <p:cNvPr id="6" name="correo segu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98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3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8724" y="614921"/>
            <a:ext cx="8229600" cy="1082419"/>
          </a:xfrm>
        </p:spPr>
        <p:txBody>
          <a:bodyPr/>
          <a:lstStyle/>
          <a:p>
            <a:pPr algn="l"/>
            <a:r>
              <a:rPr lang="es-EC" dirty="0"/>
              <a:t> </a:t>
            </a:r>
            <a:r>
              <a:rPr lang="es-US" sz="4000" b="1" dirty="0"/>
              <a:t>Objetivo General</a:t>
            </a:r>
            <a:endParaRPr lang="es-EC" sz="4000" b="1" u="sng" dirty="0"/>
          </a:p>
        </p:txBody>
      </p:sp>
      <p:sp>
        <p:nvSpPr>
          <p:cNvPr id="2" name="Rectángulo 1"/>
          <p:cNvSpPr/>
          <p:nvPr/>
        </p:nvSpPr>
        <p:spPr>
          <a:xfrm>
            <a:off x="611560" y="1848037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Desarrollar una PKI basado en Grid Computing para el Sistema Nacional de Educación Superior del </a:t>
            </a: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Ecuador.</a:t>
            </a:r>
            <a:endParaRPr lang="es-EC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5015" y="3298932"/>
            <a:ext cx="8229600" cy="837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dirty="0" smtClean="0"/>
              <a:t> </a:t>
            </a:r>
            <a:r>
              <a:rPr lang="es-US" sz="2800" b="1" dirty="0" smtClean="0"/>
              <a:t>Objetivos </a:t>
            </a:r>
            <a:r>
              <a:rPr lang="es-EC" sz="2800" b="1" dirty="0"/>
              <a:t>Específicos</a:t>
            </a:r>
            <a:endParaRPr lang="es-EC" sz="2800" b="1" u="sng" dirty="0"/>
          </a:p>
        </p:txBody>
      </p:sp>
      <p:sp>
        <p:nvSpPr>
          <p:cNvPr id="3" name="Rectángulo 2"/>
          <p:cNvSpPr/>
          <p:nvPr/>
        </p:nvSpPr>
        <p:spPr>
          <a:xfrm>
            <a:off x="611560" y="4237664"/>
            <a:ext cx="770485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Establecer </a:t>
            </a: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interacciones y los </a:t>
            </a: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roles.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es-EC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Identificar los servicios de certificación digital </a:t>
            </a:r>
            <a:endParaRPr lang="es-EC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es-EC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Definición de aplicaciones seguras.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628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pPr algn="l"/>
            <a:r>
              <a:rPr lang="en-US" dirty="0" smtClean="0"/>
              <a:t>https</a:t>
            </a:r>
            <a:endParaRPr lang="es-EC" dirty="0"/>
          </a:p>
        </p:txBody>
      </p:sp>
      <p:pic>
        <p:nvPicPr>
          <p:cNvPr id="2050" name="Picture 2" descr="http://www.codedevelopr.com/assets/uploads/2014/12/http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92697"/>
            <a:ext cx="2016222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882343"/>
            <a:ext cx="3744416" cy="24425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600575" cy="25901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9609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CONCLUSIONES</a:t>
            </a:r>
            <a:endParaRPr lang="es-EC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400600"/>
          </a:xfrm>
        </p:spPr>
        <p:txBody>
          <a:bodyPr>
            <a:normAutofit/>
          </a:bodyPr>
          <a:lstStyle/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95536" y="1264106"/>
            <a:ext cx="799288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Globus </a:t>
            </a:r>
            <a:r>
              <a:rPr lang="es-EC" sz="2000" dirty="0" err="1"/>
              <a:t>Tool</a:t>
            </a:r>
            <a:r>
              <a:rPr lang="es-EC" sz="2000" dirty="0"/>
              <a:t> Kit permite la implementación de una SmartGrid y la creación de una entidad certificadora privada, integrando ambas tecnologías en un ambiente estable y seguro. </a:t>
            </a:r>
            <a:endParaRPr lang="es-EC" sz="20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0" algn="just"/>
            <a:r>
              <a:rPr lang="es-EC" sz="2000" dirty="0"/>
              <a:t> 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El uso de un middleware para simular </a:t>
            </a:r>
            <a:r>
              <a:rPr lang="es-EC" sz="2000" dirty="0"/>
              <a:t>un SmartGrid, </a:t>
            </a:r>
            <a:r>
              <a:rPr lang="es-EC" sz="2000" dirty="0" smtClean="0"/>
              <a:t>simplifica </a:t>
            </a:r>
            <a:r>
              <a:rPr lang="es-EC" sz="2000" dirty="0"/>
              <a:t>los procesos para la creación </a:t>
            </a:r>
            <a:r>
              <a:rPr lang="es-EC" sz="2000" dirty="0" smtClean="0"/>
              <a:t>de un </a:t>
            </a:r>
            <a:r>
              <a:rPr lang="es-EC" sz="2000" dirty="0"/>
              <a:t>modelo de </a:t>
            </a:r>
            <a:r>
              <a:rPr lang="es-EC" sz="2000" dirty="0" smtClean="0"/>
              <a:t>AC; </a:t>
            </a:r>
            <a:r>
              <a:rPr lang="es-EC" sz="2000" dirty="0"/>
              <a:t>y </a:t>
            </a:r>
            <a:r>
              <a:rPr lang="es-EC" sz="2000" dirty="0" smtClean="0"/>
              <a:t>para </a:t>
            </a:r>
            <a:r>
              <a:rPr lang="es-EC" sz="2000" dirty="0"/>
              <a:t>ofrecer a las entidades finales mayor seguridad de acceso a los datos de las operaciones presentes y </a:t>
            </a:r>
            <a:r>
              <a:rPr lang="es-EC" sz="2000" dirty="0" smtClean="0"/>
              <a:t>sus futuras </a:t>
            </a:r>
            <a:r>
              <a:rPr lang="es-EC" sz="2000" dirty="0"/>
              <a:t>aplicaciones</a:t>
            </a:r>
            <a:r>
              <a:rPr lang="es-EC" sz="2000" dirty="0" smtClean="0"/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2000" dirty="0"/>
          </a:p>
          <a:p>
            <a:pPr algn="just"/>
            <a:r>
              <a:rPr lang="es-EC" sz="2000" dirty="0"/>
              <a:t> 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La utilización de certificados digitales otorgados por entidades propias de en un ambiente SmartGrid, </a:t>
            </a:r>
            <a:r>
              <a:rPr lang="es-EC" sz="2000" dirty="0" smtClean="0"/>
              <a:t>garantizan los </a:t>
            </a:r>
            <a:r>
              <a:rPr lang="es-EC" sz="2000" dirty="0"/>
              <a:t>parámetros de seguridad para la autenticación de los usuarios.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52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RECOMENDACIONES</a:t>
            </a:r>
            <a:endParaRPr lang="es-EC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400600"/>
          </a:xfrm>
        </p:spPr>
        <p:txBody>
          <a:bodyPr>
            <a:normAutofit/>
          </a:bodyPr>
          <a:lstStyle/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95536" y="1628800"/>
            <a:ext cx="828092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Implementar las herramientas provistas en el paquete Globus </a:t>
            </a:r>
            <a:r>
              <a:rPr lang="es-EC" sz="2000" dirty="0" err="1"/>
              <a:t>Tool</a:t>
            </a:r>
            <a:r>
              <a:rPr lang="es-EC" sz="2000" dirty="0"/>
              <a:t> Kit para el desarrollo de ambientes SmartGrid ya que esta permite integrar entidades certificadoras en </a:t>
            </a:r>
            <a:r>
              <a:rPr lang="es-EC" sz="2000" dirty="0" err="1"/>
              <a:t>Grids</a:t>
            </a:r>
            <a:r>
              <a:rPr lang="es-EC" sz="2000" dirty="0"/>
              <a:t> privadas. </a:t>
            </a:r>
            <a:endParaRPr lang="es-EC" sz="20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lvl="0" algn="just"/>
            <a:r>
              <a:rPr lang="es-EC" sz="2000" dirty="0"/>
              <a:t> 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Hacer uso de las tecnologías actualmente disponibles como el middlewares, </a:t>
            </a:r>
            <a:r>
              <a:rPr lang="es-EC" sz="2000" dirty="0" err="1"/>
              <a:t>globus</a:t>
            </a:r>
            <a:r>
              <a:rPr lang="es-EC" sz="2000" dirty="0"/>
              <a:t> </a:t>
            </a:r>
            <a:r>
              <a:rPr lang="es-EC" sz="2000" dirty="0" err="1"/>
              <a:t>toolkit</a:t>
            </a:r>
            <a:r>
              <a:rPr lang="es-EC" sz="2000" dirty="0"/>
              <a:t> para la implementación de un SmartGrid ya que estos permiten simplificar los procesos y </a:t>
            </a:r>
            <a:r>
              <a:rPr lang="es-EC" sz="2000" dirty="0" smtClean="0"/>
              <a:t>servicios.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20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C" sz="20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000" dirty="0"/>
              <a:t>Los certificados digitales que son emitidos por </a:t>
            </a:r>
            <a:r>
              <a:rPr lang="es-EC" sz="2000" dirty="0" smtClean="0"/>
              <a:t>AC, </a:t>
            </a:r>
            <a:r>
              <a:rPr lang="es-EC" sz="2000" dirty="0"/>
              <a:t>desarrolladas en el ambiente Smart Grid garantizan legal y tecnológicamente los procesos de autenticación de entidades finales para con la organización.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855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400600"/>
          </a:xfrm>
        </p:spPr>
        <p:txBody>
          <a:bodyPr>
            <a:normAutofit/>
          </a:bodyPr>
          <a:lstStyle/>
          <a:p>
            <a:endParaRPr lang="es-EC" dirty="0" smtClean="0"/>
          </a:p>
          <a:p>
            <a:pPr marL="0" indent="0">
              <a:buNone/>
            </a:pPr>
            <a:endParaRPr lang="es-EC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r>
              <a:rPr lang="en-US" dirty="0" smtClean="0"/>
              <a:t>Gracias por su Atención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852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6959" y="404664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Alcance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3935795" y="1934830"/>
            <a:ext cx="4760764" cy="337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200000"/>
              </a:lnSpc>
              <a:spcAft>
                <a:spcPts val="800"/>
              </a:spcAft>
            </a:pPr>
            <a:r>
              <a:rPr lang="es-EC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Soportar un modelo de </a:t>
            </a:r>
            <a:r>
              <a:rPr lang="es-EC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seguridad basado en </a:t>
            </a:r>
            <a:r>
              <a:rPr lang="es-EC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criptografía de clave </a:t>
            </a:r>
            <a:r>
              <a:rPr lang="es-EC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pública para un ambiente Smart Grid, implementando una AC Que garantice los principios de seguridad informática.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564904"/>
            <a:ext cx="324036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45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en-US" u="sng" dirty="0" smtClean="0"/>
              <a:t>Keywords</a:t>
            </a:r>
            <a:endParaRPr lang="es-EC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1484784"/>
            <a:ext cx="6192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en-US" sz="3600" b="1" dirty="0" smtClean="0"/>
              <a:t>PKI</a:t>
            </a:r>
            <a:endParaRPr lang="es-EC" sz="3600" b="1" dirty="0"/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en-US" sz="3600" b="1" dirty="0"/>
              <a:t>AC</a:t>
            </a:r>
            <a:endParaRPr lang="es-EC" sz="3600" b="1" dirty="0"/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en-US" sz="3600" dirty="0"/>
              <a:t>AR</a:t>
            </a:r>
            <a:endParaRPr lang="es-EC" sz="3600" dirty="0"/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en-US" sz="3600" b="1" dirty="0"/>
              <a:t>Smart Grid </a:t>
            </a:r>
            <a:endParaRPr lang="es-EC" sz="3600" b="1" dirty="0"/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en-US" sz="3600" dirty="0"/>
              <a:t>Globus Toolkit</a:t>
            </a:r>
            <a:endParaRPr lang="es-EC" sz="3600" dirty="0"/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en-US" sz="3600" dirty="0"/>
              <a:t>X509</a:t>
            </a:r>
            <a:endParaRPr lang="es-EC" sz="3600" dirty="0"/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en-US" sz="3600" b="1" dirty="0"/>
              <a:t>SENECYT</a:t>
            </a:r>
            <a:r>
              <a:rPr lang="en-US" sz="3600" b="1" dirty="0" smtClean="0"/>
              <a:t>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s-EC" sz="3600" dirty="0" smtClean="0"/>
              <a:t>CRL</a:t>
            </a:r>
            <a:endParaRPr lang="en-US" sz="3600" b="1" dirty="0" smtClean="0"/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s-EC" sz="3600" dirty="0"/>
              <a:t>Validation Authority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57" y="3284984"/>
            <a:ext cx="506936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27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vron 12"/>
          <p:cNvSpPr/>
          <p:nvPr/>
        </p:nvSpPr>
        <p:spPr>
          <a:xfrm>
            <a:off x="5796136" y="2204864"/>
            <a:ext cx="3096344" cy="2537777"/>
          </a:xfrm>
          <a:prstGeom prst="chevron">
            <a:avLst>
              <a:gd name="adj" fmla="val 18648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l"/>
            <a:r>
              <a:rPr lang="en-US" dirty="0" err="1" smtClean="0"/>
              <a:t>Fases</a:t>
            </a:r>
            <a:r>
              <a:rPr lang="en-US" dirty="0" smtClean="0"/>
              <a:t> del </a:t>
            </a:r>
            <a:r>
              <a:rPr lang="en-US" dirty="0"/>
              <a:t>P</a:t>
            </a:r>
            <a:r>
              <a:rPr lang="en-US" dirty="0" smtClean="0"/>
              <a:t>royecto Global</a:t>
            </a:r>
            <a:endParaRPr lang="es-EC" dirty="0"/>
          </a:p>
        </p:txBody>
      </p:sp>
      <p:sp>
        <p:nvSpPr>
          <p:cNvPr id="2" name="Pentagon 1"/>
          <p:cNvSpPr/>
          <p:nvPr/>
        </p:nvSpPr>
        <p:spPr>
          <a:xfrm>
            <a:off x="251520" y="2204864"/>
            <a:ext cx="3168352" cy="2554545"/>
          </a:xfrm>
          <a:prstGeom prst="homePlate">
            <a:avLst>
              <a:gd name="adj" fmla="val 18851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3059832" y="2221631"/>
            <a:ext cx="3096344" cy="2537777"/>
          </a:xfrm>
          <a:prstGeom prst="chevron">
            <a:avLst>
              <a:gd name="adj" fmla="val 18648"/>
            </a:avLst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272804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MANUAL DE POLÍTICAS NORMAS Y PROCEDIMIENTOS DE   UNA PKI BASADO EN SMART GRID PARA EL SISTEMA          NACIONAL DE EDUCACIÓN SUPERIOR DEL ECUADOR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1880" y="2751855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INFRAESTRUCTURA </a:t>
            </a:r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SERVICIOS DE </a:t>
            </a:r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CERTIFICACIÓN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DIGITAL EN UN AMBIENTE SMARTGRID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0192" y="2492896"/>
            <a:ext cx="2088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IMPLEMENTACIÓN DE UNA AUTORIDAD CERTIFICADORA NO ACREDITADA EN AMBIENTE SMART GRID</a:t>
            </a:r>
          </a:p>
        </p:txBody>
      </p:sp>
    </p:spTree>
    <p:extLst>
      <p:ext uri="{BB962C8B-B14F-4D97-AF65-F5344CB8AC3E}">
        <p14:creationId xmlns:p14="http://schemas.microsoft.com/office/powerpoint/2010/main" val="507618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450801"/>
            <a:ext cx="81819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 rot="1467912">
            <a:off x="-186752" y="2103242"/>
            <a:ext cx="6045838" cy="28823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TextBox 7"/>
          <p:cNvSpPr txBox="1"/>
          <p:nvPr/>
        </p:nvSpPr>
        <p:spPr>
          <a:xfrm>
            <a:off x="481013" y="764704"/>
            <a:ext cx="6179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MODELO DE CERTIFICACIÓN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386951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CONFIANZA ENTRE LAS AC DEL MODELO DE CERTIFICACIÓN</a:t>
            </a:r>
            <a:endParaRPr lang="es-EC" sz="32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795004"/>
              </p:ext>
            </p:extLst>
          </p:nvPr>
        </p:nvGraphicFramePr>
        <p:xfrm>
          <a:off x="539552" y="2204865"/>
          <a:ext cx="8208912" cy="3855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935"/>
                <a:gridCol w="3551609"/>
                <a:gridCol w="3312368"/>
              </a:tblGrid>
              <a:tr h="1080119">
                <a:tc>
                  <a:txBody>
                    <a:bodyPr/>
                    <a:lstStyle/>
                    <a:p>
                      <a:pPr algn="ctr"/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AUTORIDAD</a:t>
                      </a:r>
                      <a:r>
                        <a:rPr lang="en-US" sz="3200" baseline="0" dirty="0" smtClean="0"/>
                        <a:t> CERTIFICADORA</a:t>
                      </a:r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FIRMADA </a:t>
                      </a:r>
                    </a:p>
                    <a:p>
                      <a:pPr algn="ctr"/>
                      <a:r>
                        <a:rPr lang="en-US" sz="3200" dirty="0" smtClean="0"/>
                        <a:t>POR</a:t>
                      </a:r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PUENTE</a:t>
                      </a:r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AUTOFIRMADA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RAÍZ</a:t>
                      </a:r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AC- PUENTE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3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</a:t>
                      </a:r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SUBORDINADA </a:t>
                      </a:r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AC- RAÍZ</a:t>
                      </a:r>
                      <a:endParaRPr lang="es-EC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7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gp.espe.edu.ec/wp-content/uploads/2014/01/LOGO-PRINCIPAL-NUEV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1872208" cy="4320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51520" y="620688"/>
            <a:ext cx="87840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9" b="60562"/>
          <a:stretch/>
        </p:blipFill>
        <p:spPr bwMode="auto">
          <a:xfrm>
            <a:off x="2451729" y="4221088"/>
            <a:ext cx="409652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908720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AC PUENTE				</a:t>
            </a:r>
          </a:p>
          <a:p>
            <a:r>
              <a:rPr lang="en-US" sz="3600" dirty="0" smtClean="0"/>
              <a:t>AC RAÍZ</a:t>
            </a:r>
          </a:p>
          <a:p>
            <a:r>
              <a:rPr lang="en-US" sz="3600" dirty="0" smtClean="0"/>
              <a:t>		</a:t>
            </a:r>
          </a:p>
          <a:p>
            <a:r>
              <a:rPr lang="en-US" sz="3600" dirty="0" smtClean="0"/>
              <a:t>AC  SUBORDINADA</a:t>
            </a:r>
            <a:endParaRPr lang="es-EC" sz="4000" dirty="0"/>
          </a:p>
        </p:txBody>
      </p:sp>
      <p:sp>
        <p:nvSpPr>
          <p:cNvPr id="8" name="Right Arrow 7"/>
          <p:cNvSpPr/>
          <p:nvPr/>
        </p:nvSpPr>
        <p:spPr>
          <a:xfrm>
            <a:off x="4283968" y="1052736"/>
            <a:ext cx="720080" cy="648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908720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AC-SENECYT</a:t>
            </a:r>
          </a:p>
          <a:p>
            <a:endParaRPr lang="en-US" sz="3600" dirty="0" smtClean="0"/>
          </a:p>
          <a:p>
            <a:r>
              <a:rPr lang="en-US" sz="3600" dirty="0" smtClean="0"/>
              <a:t>AC-Region-Sierra</a:t>
            </a:r>
          </a:p>
          <a:p>
            <a:endParaRPr lang="en-US" sz="3600" dirty="0" smtClean="0"/>
          </a:p>
          <a:p>
            <a:r>
              <a:rPr lang="en-US" sz="3600" dirty="0" smtClean="0"/>
              <a:t>AC-ESPE</a:t>
            </a:r>
            <a:endParaRPr lang="es-EC" sz="3600" dirty="0"/>
          </a:p>
        </p:txBody>
      </p:sp>
      <p:sp>
        <p:nvSpPr>
          <p:cNvPr id="10" name="Right Arrow 9"/>
          <p:cNvSpPr/>
          <p:nvPr/>
        </p:nvSpPr>
        <p:spPr>
          <a:xfrm>
            <a:off x="4283968" y="1988840"/>
            <a:ext cx="720080" cy="648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283968" y="3068960"/>
            <a:ext cx="720080" cy="6480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5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55841</TotalTime>
  <Words>529</Words>
  <Application>Microsoft Office PowerPoint</Application>
  <PresentationFormat>Presentación en pantalla (4:3)</PresentationFormat>
  <Paragraphs>158</Paragraphs>
  <Slides>33</Slides>
  <Notes>1</Notes>
  <HiddenSlides>0</HiddenSlides>
  <MMClips>6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Calibri</vt:lpstr>
      <vt:lpstr>Courier New</vt:lpstr>
      <vt:lpstr>Times New Roman</vt:lpstr>
      <vt:lpstr>Wingdings</vt:lpstr>
      <vt:lpstr>Office Theme</vt:lpstr>
      <vt:lpstr>IMPLEMENTACIÓN DE UNA AUTORIDAD CERTIFICADORA NO ACREDITADA EN AMBIENTE SMART GRID</vt:lpstr>
      <vt:lpstr>Agenda</vt:lpstr>
      <vt:lpstr> Objetivo General</vt:lpstr>
      <vt:lpstr>Alcance</vt:lpstr>
      <vt:lpstr>Keywords</vt:lpstr>
      <vt:lpstr>Fases del Proyecto Global</vt:lpstr>
      <vt:lpstr>Presentación de PowerPoint</vt:lpstr>
      <vt:lpstr>CONFIANZA ENTRE LAS AC DEL MODELO DE CERTIFICACIÓN</vt:lpstr>
      <vt:lpstr>Presentación de PowerPoint</vt:lpstr>
      <vt:lpstr>Presentación de PowerPoint</vt:lpstr>
      <vt:lpstr>Presentación de PowerPoint</vt:lpstr>
      <vt:lpstr>Un certificado GRID (basado X.509) </vt:lpstr>
      <vt:lpstr>Funcionalidad</vt:lpstr>
      <vt:lpstr>Presentación de PowerPoint</vt:lpstr>
      <vt:lpstr>Presentación de PowerPoint</vt:lpstr>
      <vt:lpstr>Gestión de Certificados</vt:lpstr>
      <vt:lpstr>Presentación de PowerPoint</vt:lpstr>
      <vt:lpstr>Gestión de Certificados</vt:lpstr>
      <vt:lpstr>Emisión</vt:lpstr>
      <vt:lpstr>Presentación de PowerPoint</vt:lpstr>
      <vt:lpstr>Revocación / Suspensión</vt:lpstr>
      <vt:lpstr>Presentación de PowerPoint</vt:lpstr>
      <vt:lpstr>Renovación</vt:lpstr>
      <vt:lpstr>Presentación de PowerPoint</vt:lpstr>
      <vt:lpstr>Aplicaciones</vt:lpstr>
      <vt:lpstr>Presentación de PowerPoint</vt:lpstr>
      <vt:lpstr>Presentación de PowerPoint</vt:lpstr>
      <vt:lpstr>Presentación de PowerPoint</vt:lpstr>
      <vt:lpstr>Presentación de PowerPoint</vt:lpstr>
      <vt:lpstr>https</vt:lpstr>
      <vt:lpstr>CONCLUSIONES</vt:lpstr>
      <vt:lpstr>RECOMENDACIONES</vt:lpstr>
      <vt:lpstr>Gracias por su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</dc:title>
  <dc:creator>adrian</dc:creator>
  <cp:lastModifiedBy>adrian</cp:lastModifiedBy>
  <cp:revision>159</cp:revision>
  <dcterms:created xsi:type="dcterms:W3CDTF">2015-08-16T01:12:16Z</dcterms:created>
  <dcterms:modified xsi:type="dcterms:W3CDTF">2015-11-27T01:50:57Z</dcterms:modified>
</cp:coreProperties>
</file>