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256" r:id="rId2"/>
    <p:sldId id="296" r:id="rId3"/>
    <p:sldId id="258" r:id="rId4"/>
    <p:sldId id="259" r:id="rId5"/>
    <p:sldId id="260" r:id="rId6"/>
    <p:sldId id="265" r:id="rId7"/>
    <p:sldId id="262" r:id="rId8"/>
    <p:sldId id="263" r:id="rId9"/>
    <p:sldId id="300" r:id="rId10"/>
    <p:sldId id="267" r:id="rId11"/>
    <p:sldId id="301" r:id="rId12"/>
    <p:sldId id="269" r:id="rId13"/>
    <p:sldId id="302" r:id="rId14"/>
    <p:sldId id="271" r:id="rId15"/>
    <p:sldId id="272" r:id="rId16"/>
    <p:sldId id="273" r:id="rId17"/>
    <p:sldId id="274" r:id="rId18"/>
    <p:sldId id="303" r:id="rId19"/>
    <p:sldId id="276" r:id="rId20"/>
    <p:sldId id="282" r:id="rId21"/>
    <p:sldId id="281" r:id="rId22"/>
    <p:sldId id="304" r:id="rId23"/>
    <p:sldId id="280" r:id="rId24"/>
    <p:sldId id="284" r:id="rId25"/>
    <p:sldId id="283" r:id="rId26"/>
    <p:sldId id="286" r:id="rId27"/>
    <p:sldId id="285" r:id="rId28"/>
    <p:sldId id="305" r:id="rId29"/>
    <p:sldId id="289" r:id="rId30"/>
    <p:sldId id="288" r:id="rId31"/>
    <p:sldId id="306" r:id="rId32"/>
    <p:sldId id="291" r:id="rId33"/>
    <p:sldId id="290" r:id="rId34"/>
    <p:sldId id="292" r:id="rId35"/>
    <p:sldId id="294" r:id="rId36"/>
    <p:sldId id="297" r:id="rId37"/>
    <p:sldId id="299" r:id="rId38"/>
    <p:sldId id="293" r:id="rId39"/>
    <p:sldId id="307" r:id="rId40"/>
    <p:sldId id="308" r:id="rId41"/>
    <p:sldId id="309" r:id="rId42"/>
    <p:sldId id="310" r:id="rId43"/>
    <p:sldId id="311" r:id="rId44"/>
    <p:sldId id="312" r:id="rId45"/>
    <p:sldId id="313" r:id="rId46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8E8"/>
    <a:srgbClr val="CC0066"/>
    <a:srgbClr val="C14AE6"/>
    <a:srgbClr val="BFBFBF"/>
    <a:srgbClr val="EAEAEA"/>
    <a:srgbClr val="B38FBD"/>
    <a:srgbClr val="DBDBDD"/>
    <a:srgbClr val="DD9B53"/>
    <a:srgbClr val="EFA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1" autoAdjust="0"/>
    <p:restoredTop sz="86535" autoAdjust="0"/>
  </p:normalViewPr>
  <p:slideViewPr>
    <p:cSldViewPr snapToGrid="0">
      <p:cViewPr varScale="1">
        <p:scale>
          <a:sx n="61" d="100"/>
          <a:sy n="61" d="100"/>
        </p:scale>
        <p:origin x="4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2A9E52-F08F-4437-845A-25523F674C2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DF3B4E0-8715-4501-B5FA-7EAF3DF0D77D}">
      <dgm:prSet phldrT="[Texto]" custT="1"/>
      <dgm:spPr>
        <a:solidFill>
          <a:srgbClr val="CC0066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MX" sz="1800" dirty="0" smtClean="0"/>
            <a:t>Niveles de la α-DB2 se incrementan durante la diferenciación neuronal </a:t>
          </a:r>
          <a:r>
            <a:rPr lang="es-MX" sz="1800" dirty="0" err="1" smtClean="0">
              <a:solidFill>
                <a:schemeClr val="bg1">
                  <a:lumMod val="75000"/>
                </a:schemeClr>
              </a:solidFill>
            </a:rPr>
            <a:t>Kulyte</a:t>
          </a:r>
          <a:r>
            <a:rPr lang="es-MX" sz="1800" dirty="0" smtClean="0">
              <a:solidFill>
                <a:schemeClr val="bg1">
                  <a:lumMod val="75000"/>
                </a:schemeClr>
              </a:solidFill>
            </a:rPr>
            <a:t> et al., 2002; </a:t>
          </a:r>
          <a:r>
            <a:rPr lang="es-MX" sz="1800" dirty="0" err="1" smtClean="0">
              <a:solidFill>
                <a:schemeClr val="bg1">
                  <a:lumMod val="75000"/>
                </a:schemeClr>
              </a:solidFill>
            </a:rPr>
            <a:t>Rees</a:t>
          </a:r>
          <a:r>
            <a:rPr lang="es-MX" sz="1800" dirty="0" smtClean="0">
              <a:solidFill>
                <a:schemeClr val="bg1">
                  <a:lumMod val="75000"/>
                </a:schemeClr>
              </a:solidFill>
            </a:rPr>
            <a:t> et al., 2007 &amp; </a:t>
          </a:r>
          <a:r>
            <a:rPr lang="es-MX" sz="1800" dirty="0" err="1" smtClean="0">
              <a:solidFill>
                <a:schemeClr val="bg1">
                  <a:lumMod val="75000"/>
                </a:schemeClr>
              </a:solidFill>
            </a:rPr>
            <a:t>Ceccarini</a:t>
          </a:r>
          <a:r>
            <a:rPr lang="es-MX" sz="1800" dirty="0" smtClean="0">
              <a:solidFill>
                <a:schemeClr val="bg1">
                  <a:lumMod val="75000"/>
                </a:schemeClr>
              </a:solidFill>
            </a:rPr>
            <a:t> et al., 2002</a:t>
          </a:r>
          <a:endParaRPr lang="es-EC" sz="1800" dirty="0">
            <a:solidFill>
              <a:schemeClr val="bg1">
                <a:lumMod val="75000"/>
              </a:schemeClr>
            </a:solidFill>
          </a:endParaRPr>
        </a:p>
      </dgm:t>
    </dgm:pt>
    <dgm:pt modelId="{DDBD1D99-DFCD-4263-A217-E8FA0D023B72}" type="parTrans" cxnId="{60BA1FAD-7293-4BEC-BCC1-252E24C82F9C}">
      <dgm:prSet/>
      <dgm:spPr/>
      <dgm:t>
        <a:bodyPr/>
        <a:lstStyle/>
        <a:p>
          <a:endParaRPr lang="es-EC"/>
        </a:p>
      </dgm:t>
    </dgm:pt>
    <dgm:pt modelId="{D49ACC77-78FF-4914-BEB4-8E615067FA3B}" type="sibTrans" cxnId="{60BA1FAD-7293-4BEC-BCC1-252E24C82F9C}">
      <dgm:prSet/>
      <dgm:spPr/>
      <dgm:t>
        <a:bodyPr/>
        <a:lstStyle/>
        <a:p>
          <a:endParaRPr lang="es-EC"/>
        </a:p>
      </dgm:t>
    </dgm:pt>
    <dgm:pt modelId="{B7577FC5-96E5-4D9D-887B-3130792E13C4}">
      <dgm:prSet phldrT="[Texto]" custT="1"/>
      <dgm:spPr>
        <a:solidFill>
          <a:srgbClr val="CC0066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MX" sz="1800" dirty="0" smtClean="0"/>
            <a:t>Mutaciones nucleotídicas o alteraciones en la secuencia del gen afectan en varios grados la temperatura de la curva de desnaturalización </a:t>
          </a:r>
          <a:r>
            <a:rPr lang="es-MX" sz="1800" dirty="0" err="1" smtClean="0">
              <a:solidFill>
                <a:schemeClr val="bg1">
                  <a:lumMod val="75000"/>
                </a:schemeClr>
              </a:solidFill>
            </a:rPr>
            <a:t>Horbinski</a:t>
          </a:r>
          <a:r>
            <a:rPr lang="es-MX" sz="1800" dirty="0" smtClean="0">
              <a:solidFill>
                <a:schemeClr val="bg1">
                  <a:lumMod val="75000"/>
                </a:schemeClr>
              </a:solidFill>
            </a:rPr>
            <a:t>, et al., 2010</a:t>
          </a:r>
          <a:endParaRPr lang="es-EC" sz="1800" dirty="0">
            <a:solidFill>
              <a:schemeClr val="bg1">
                <a:lumMod val="75000"/>
              </a:schemeClr>
            </a:solidFill>
          </a:endParaRPr>
        </a:p>
      </dgm:t>
    </dgm:pt>
    <dgm:pt modelId="{A28E4F8E-FAD1-4B9D-9C1B-5512CE97898D}" type="parTrans" cxnId="{43CDA38B-FD67-4BC8-AC1C-74404430CCD1}">
      <dgm:prSet/>
      <dgm:spPr/>
      <dgm:t>
        <a:bodyPr/>
        <a:lstStyle/>
        <a:p>
          <a:endParaRPr lang="es-EC"/>
        </a:p>
      </dgm:t>
    </dgm:pt>
    <dgm:pt modelId="{9AD0B5CE-F005-4078-B076-9C35F943D148}" type="sibTrans" cxnId="{43CDA38B-FD67-4BC8-AC1C-74404430CCD1}">
      <dgm:prSet/>
      <dgm:spPr/>
      <dgm:t>
        <a:bodyPr/>
        <a:lstStyle/>
        <a:p>
          <a:endParaRPr lang="es-EC"/>
        </a:p>
      </dgm:t>
    </dgm:pt>
    <dgm:pt modelId="{847490BF-22DB-404C-8CCD-AB686F07DCBD}" type="pres">
      <dgm:prSet presAssocID="{742A9E52-F08F-4437-845A-25523F674C2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817FEC2-B19D-4A60-8D8A-7A2150CDD5C7}" type="pres">
      <dgm:prSet presAssocID="{2DF3B4E0-8715-4501-B5FA-7EAF3DF0D77D}" presName="parentLin" presStyleCnt="0"/>
      <dgm:spPr/>
    </dgm:pt>
    <dgm:pt modelId="{075F2E30-250F-4AC4-A56A-A245CEF62849}" type="pres">
      <dgm:prSet presAssocID="{2DF3B4E0-8715-4501-B5FA-7EAF3DF0D77D}" presName="parentLeftMargin" presStyleLbl="node1" presStyleIdx="0" presStyleCnt="2"/>
      <dgm:spPr/>
      <dgm:t>
        <a:bodyPr/>
        <a:lstStyle/>
        <a:p>
          <a:endParaRPr lang="es-EC"/>
        </a:p>
      </dgm:t>
    </dgm:pt>
    <dgm:pt modelId="{864ED639-8794-4EE0-A289-F69611FC21C2}" type="pres">
      <dgm:prSet presAssocID="{2DF3B4E0-8715-4501-B5FA-7EAF3DF0D77D}" presName="parentText" presStyleLbl="node1" presStyleIdx="0" presStyleCnt="2" custScaleY="87449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58B38E-B1B4-432E-8EC8-3A72BA458D71}" type="pres">
      <dgm:prSet presAssocID="{2DF3B4E0-8715-4501-B5FA-7EAF3DF0D77D}" presName="negativeSpace" presStyleCnt="0"/>
      <dgm:spPr/>
    </dgm:pt>
    <dgm:pt modelId="{3B626CBF-E27F-49AA-93C6-00A46E88D514}" type="pres">
      <dgm:prSet presAssocID="{2DF3B4E0-8715-4501-B5FA-7EAF3DF0D77D}" presName="childText" presStyleLbl="conFgAcc1" presStyleIdx="0" presStyleCnt="2">
        <dgm:presLayoutVars>
          <dgm:bulletEnabled val="1"/>
        </dgm:presLayoutVars>
      </dgm:prSet>
      <dgm:spPr>
        <a:solidFill>
          <a:srgbClr val="EAEAEA"/>
        </a:solidFill>
        <a:ln>
          <a:solidFill>
            <a:srgbClr val="CC0066"/>
          </a:solidFill>
        </a:ln>
      </dgm:spPr>
      <dgm:t>
        <a:bodyPr/>
        <a:lstStyle/>
        <a:p>
          <a:endParaRPr lang="es-EC"/>
        </a:p>
      </dgm:t>
    </dgm:pt>
    <dgm:pt modelId="{808801C1-B10A-4C9E-AC22-FDD7AEC732E5}" type="pres">
      <dgm:prSet presAssocID="{D49ACC77-78FF-4914-BEB4-8E615067FA3B}" presName="spaceBetweenRectangles" presStyleCnt="0"/>
      <dgm:spPr/>
    </dgm:pt>
    <dgm:pt modelId="{BBAB302F-FBC5-4323-AB5F-0C23674DF624}" type="pres">
      <dgm:prSet presAssocID="{B7577FC5-96E5-4D9D-887B-3130792E13C4}" presName="parentLin" presStyleCnt="0"/>
      <dgm:spPr/>
    </dgm:pt>
    <dgm:pt modelId="{7DD127B9-518F-42A0-A972-68C07B8B5E48}" type="pres">
      <dgm:prSet presAssocID="{B7577FC5-96E5-4D9D-887B-3130792E13C4}" presName="parentLeftMargin" presStyleLbl="node1" presStyleIdx="0" presStyleCnt="2"/>
      <dgm:spPr/>
      <dgm:t>
        <a:bodyPr/>
        <a:lstStyle/>
        <a:p>
          <a:endParaRPr lang="es-EC"/>
        </a:p>
      </dgm:t>
    </dgm:pt>
    <dgm:pt modelId="{13504237-47CC-4E86-A69C-4D354188352F}" type="pres">
      <dgm:prSet presAssocID="{B7577FC5-96E5-4D9D-887B-3130792E13C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345BA02-C02B-4E8E-9B8B-AB718DFDCEF3}" type="pres">
      <dgm:prSet presAssocID="{B7577FC5-96E5-4D9D-887B-3130792E13C4}" presName="negativeSpace" presStyleCnt="0"/>
      <dgm:spPr/>
    </dgm:pt>
    <dgm:pt modelId="{E696C766-7698-418F-8D29-7551A074658B}" type="pres">
      <dgm:prSet presAssocID="{B7577FC5-96E5-4D9D-887B-3130792E13C4}" presName="childText" presStyleLbl="conFgAcc1" presStyleIdx="1" presStyleCnt="2">
        <dgm:presLayoutVars>
          <dgm:bulletEnabled val="1"/>
        </dgm:presLayoutVars>
      </dgm:prSet>
      <dgm:spPr>
        <a:solidFill>
          <a:srgbClr val="EAEAEA"/>
        </a:solidFill>
        <a:ln>
          <a:solidFill>
            <a:srgbClr val="CC0066"/>
          </a:solidFill>
        </a:ln>
      </dgm:spPr>
    </dgm:pt>
  </dgm:ptLst>
  <dgm:cxnLst>
    <dgm:cxn modelId="{C3076AC4-42CB-4E36-A01B-1D7D407F22BA}" type="presOf" srcId="{B7577FC5-96E5-4D9D-887B-3130792E13C4}" destId="{13504237-47CC-4E86-A69C-4D354188352F}" srcOrd="1" destOrd="0" presId="urn:microsoft.com/office/officeart/2005/8/layout/list1"/>
    <dgm:cxn modelId="{2378EB62-D525-4198-BB1A-B3719EBD3624}" type="presOf" srcId="{B7577FC5-96E5-4D9D-887B-3130792E13C4}" destId="{7DD127B9-518F-42A0-A972-68C07B8B5E48}" srcOrd="0" destOrd="0" presId="urn:microsoft.com/office/officeart/2005/8/layout/list1"/>
    <dgm:cxn modelId="{60BA1FAD-7293-4BEC-BCC1-252E24C82F9C}" srcId="{742A9E52-F08F-4437-845A-25523F674C24}" destId="{2DF3B4E0-8715-4501-B5FA-7EAF3DF0D77D}" srcOrd="0" destOrd="0" parTransId="{DDBD1D99-DFCD-4263-A217-E8FA0D023B72}" sibTransId="{D49ACC77-78FF-4914-BEB4-8E615067FA3B}"/>
    <dgm:cxn modelId="{43CDA38B-FD67-4BC8-AC1C-74404430CCD1}" srcId="{742A9E52-F08F-4437-845A-25523F674C24}" destId="{B7577FC5-96E5-4D9D-887B-3130792E13C4}" srcOrd="1" destOrd="0" parTransId="{A28E4F8E-FAD1-4B9D-9C1B-5512CE97898D}" sibTransId="{9AD0B5CE-F005-4078-B076-9C35F943D148}"/>
    <dgm:cxn modelId="{14156B5A-C090-4F63-9F57-C68DC429D170}" type="presOf" srcId="{742A9E52-F08F-4437-845A-25523F674C24}" destId="{847490BF-22DB-404C-8CCD-AB686F07DCBD}" srcOrd="0" destOrd="0" presId="urn:microsoft.com/office/officeart/2005/8/layout/list1"/>
    <dgm:cxn modelId="{4F9EB92A-022E-4D18-817F-325675E8CD37}" type="presOf" srcId="{2DF3B4E0-8715-4501-B5FA-7EAF3DF0D77D}" destId="{864ED639-8794-4EE0-A289-F69611FC21C2}" srcOrd="1" destOrd="0" presId="urn:microsoft.com/office/officeart/2005/8/layout/list1"/>
    <dgm:cxn modelId="{4640851D-E197-44EB-9AC7-82FA6167BD9C}" type="presOf" srcId="{2DF3B4E0-8715-4501-B5FA-7EAF3DF0D77D}" destId="{075F2E30-250F-4AC4-A56A-A245CEF62849}" srcOrd="0" destOrd="0" presId="urn:microsoft.com/office/officeart/2005/8/layout/list1"/>
    <dgm:cxn modelId="{9FFCA20A-55A6-45EA-A2F8-3A96D0077364}" type="presParOf" srcId="{847490BF-22DB-404C-8CCD-AB686F07DCBD}" destId="{7817FEC2-B19D-4A60-8D8A-7A2150CDD5C7}" srcOrd="0" destOrd="0" presId="urn:microsoft.com/office/officeart/2005/8/layout/list1"/>
    <dgm:cxn modelId="{EA4C1DAD-034E-44CC-82CB-1312EF2323CA}" type="presParOf" srcId="{7817FEC2-B19D-4A60-8D8A-7A2150CDD5C7}" destId="{075F2E30-250F-4AC4-A56A-A245CEF62849}" srcOrd="0" destOrd="0" presId="urn:microsoft.com/office/officeart/2005/8/layout/list1"/>
    <dgm:cxn modelId="{C548D517-539A-4603-AC86-3E969B7608EF}" type="presParOf" srcId="{7817FEC2-B19D-4A60-8D8A-7A2150CDD5C7}" destId="{864ED639-8794-4EE0-A289-F69611FC21C2}" srcOrd="1" destOrd="0" presId="urn:microsoft.com/office/officeart/2005/8/layout/list1"/>
    <dgm:cxn modelId="{C41F64ED-557D-4CC2-819B-0EBE22BF5BDF}" type="presParOf" srcId="{847490BF-22DB-404C-8CCD-AB686F07DCBD}" destId="{9958B38E-B1B4-432E-8EC8-3A72BA458D71}" srcOrd="1" destOrd="0" presId="urn:microsoft.com/office/officeart/2005/8/layout/list1"/>
    <dgm:cxn modelId="{EBD9CE57-FCD6-4F61-A8DD-68D275806CC6}" type="presParOf" srcId="{847490BF-22DB-404C-8CCD-AB686F07DCBD}" destId="{3B626CBF-E27F-49AA-93C6-00A46E88D514}" srcOrd="2" destOrd="0" presId="urn:microsoft.com/office/officeart/2005/8/layout/list1"/>
    <dgm:cxn modelId="{3879DC36-938D-4EE2-BE02-3BF4BB50729C}" type="presParOf" srcId="{847490BF-22DB-404C-8CCD-AB686F07DCBD}" destId="{808801C1-B10A-4C9E-AC22-FDD7AEC732E5}" srcOrd="3" destOrd="0" presId="urn:microsoft.com/office/officeart/2005/8/layout/list1"/>
    <dgm:cxn modelId="{D6BD9FD2-DB29-44E7-A21E-D0EAC11C0EC1}" type="presParOf" srcId="{847490BF-22DB-404C-8CCD-AB686F07DCBD}" destId="{BBAB302F-FBC5-4323-AB5F-0C23674DF624}" srcOrd="4" destOrd="0" presId="urn:microsoft.com/office/officeart/2005/8/layout/list1"/>
    <dgm:cxn modelId="{5EAADF85-F23A-454E-85DB-090318A9821E}" type="presParOf" srcId="{BBAB302F-FBC5-4323-AB5F-0C23674DF624}" destId="{7DD127B9-518F-42A0-A972-68C07B8B5E48}" srcOrd="0" destOrd="0" presId="urn:microsoft.com/office/officeart/2005/8/layout/list1"/>
    <dgm:cxn modelId="{A454E65E-6442-46EE-B0A0-015D023BD4CC}" type="presParOf" srcId="{BBAB302F-FBC5-4323-AB5F-0C23674DF624}" destId="{13504237-47CC-4E86-A69C-4D354188352F}" srcOrd="1" destOrd="0" presId="urn:microsoft.com/office/officeart/2005/8/layout/list1"/>
    <dgm:cxn modelId="{C7E4130D-4BC6-42F4-A6C8-23763326F1C9}" type="presParOf" srcId="{847490BF-22DB-404C-8CCD-AB686F07DCBD}" destId="{1345BA02-C02B-4E8E-9B8B-AB718DFDCEF3}" srcOrd="5" destOrd="0" presId="urn:microsoft.com/office/officeart/2005/8/layout/list1"/>
    <dgm:cxn modelId="{4C946ABD-CEF9-401F-A517-E77FC5D51BEF}" type="presParOf" srcId="{847490BF-22DB-404C-8CCD-AB686F07DCBD}" destId="{E696C766-7698-418F-8D29-7551A074658B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2A9E52-F08F-4437-845A-25523F674C2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DF3B4E0-8715-4501-B5FA-7EAF3DF0D77D}">
      <dgm:prSet phldrT="[Texto]" custT="1"/>
      <dgm:spPr>
        <a:solidFill>
          <a:srgbClr val="CC0066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MX" sz="1800" dirty="0" smtClean="0"/>
            <a:t>Transporte al núcleo </a:t>
          </a:r>
          <a:r>
            <a:rPr lang="es-MX" sz="1800" dirty="0" smtClean="0"/>
            <a:t> de mediante </a:t>
          </a:r>
          <a:r>
            <a:rPr lang="es-MX" sz="1800" dirty="0" smtClean="0"/>
            <a:t>la acción de las importinas </a:t>
          </a:r>
          <a:r>
            <a:rPr lang="es-MX" sz="1800" dirty="0" smtClean="0"/>
            <a:t>α2/β1</a:t>
          </a:r>
          <a:endParaRPr lang="es-EC" sz="1800" dirty="0">
            <a:solidFill>
              <a:schemeClr val="bg1">
                <a:lumMod val="75000"/>
              </a:schemeClr>
            </a:solidFill>
          </a:endParaRPr>
        </a:p>
      </dgm:t>
    </dgm:pt>
    <dgm:pt modelId="{DDBD1D99-DFCD-4263-A217-E8FA0D023B72}" type="parTrans" cxnId="{60BA1FAD-7293-4BEC-BCC1-252E24C82F9C}">
      <dgm:prSet/>
      <dgm:spPr/>
      <dgm:t>
        <a:bodyPr/>
        <a:lstStyle/>
        <a:p>
          <a:endParaRPr lang="es-EC"/>
        </a:p>
      </dgm:t>
    </dgm:pt>
    <dgm:pt modelId="{D49ACC77-78FF-4914-BEB4-8E615067FA3B}" type="sibTrans" cxnId="{60BA1FAD-7293-4BEC-BCC1-252E24C82F9C}">
      <dgm:prSet/>
      <dgm:spPr/>
      <dgm:t>
        <a:bodyPr/>
        <a:lstStyle/>
        <a:p>
          <a:endParaRPr lang="es-EC"/>
        </a:p>
      </dgm:t>
    </dgm:pt>
    <dgm:pt modelId="{B7577FC5-96E5-4D9D-887B-3130792E13C4}">
      <dgm:prSet phldrT="[Texto]" custT="1"/>
      <dgm:spPr>
        <a:solidFill>
          <a:srgbClr val="CC0066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EC" sz="1800" dirty="0" smtClean="0"/>
            <a:t>La permanencia en el nucléolo necesita la interacción con DNA, RNA o proteínas nucleolares como Nopp140 y B23 </a:t>
          </a:r>
          <a:r>
            <a:rPr lang="es-EC" sz="1800" dirty="0" err="1" smtClean="0">
              <a:solidFill>
                <a:schemeClr val="bg1">
                  <a:lumMod val="75000"/>
                </a:schemeClr>
              </a:solidFill>
            </a:rPr>
            <a:t>O’Day</a:t>
          </a:r>
          <a:r>
            <a:rPr lang="es-EC" sz="1800" dirty="0" smtClean="0">
              <a:solidFill>
                <a:schemeClr val="bg1">
                  <a:lumMod val="75000"/>
                </a:schemeClr>
              </a:solidFill>
            </a:rPr>
            <a:t> &amp; </a:t>
          </a:r>
          <a:r>
            <a:rPr lang="es-EC" sz="1800" dirty="0" err="1" smtClean="0">
              <a:solidFill>
                <a:schemeClr val="bg1">
                  <a:lumMod val="75000"/>
                </a:schemeClr>
              </a:solidFill>
            </a:rPr>
            <a:t>Catalano</a:t>
          </a:r>
          <a:r>
            <a:rPr lang="es-EC" sz="1800" dirty="0" smtClean="0">
              <a:solidFill>
                <a:schemeClr val="bg1">
                  <a:lumMod val="75000"/>
                </a:schemeClr>
              </a:solidFill>
            </a:rPr>
            <a:t>, 2013</a:t>
          </a:r>
          <a:endParaRPr lang="es-EC" sz="1800" dirty="0">
            <a:solidFill>
              <a:schemeClr val="bg1">
                <a:lumMod val="75000"/>
              </a:schemeClr>
            </a:solidFill>
          </a:endParaRPr>
        </a:p>
      </dgm:t>
    </dgm:pt>
    <dgm:pt modelId="{A28E4F8E-FAD1-4B9D-9C1B-5512CE97898D}" type="parTrans" cxnId="{43CDA38B-FD67-4BC8-AC1C-74404430CCD1}">
      <dgm:prSet/>
      <dgm:spPr/>
      <dgm:t>
        <a:bodyPr/>
        <a:lstStyle/>
        <a:p>
          <a:endParaRPr lang="es-EC"/>
        </a:p>
      </dgm:t>
    </dgm:pt>
    <dgm:pt modelId="{9AD0B5CE-F005-4078-B076-9C35F943D148}" type="sibTrans" cxnId="{43CDA38B-FD67-4BC8-AC1C-74404430CCD1}">
      <dgm:prSet/>
      <dgm:spPr/>
      <dgm:t>
        <a:bodyPr/>
        <a:lstStyle/>
        <a:p>
          <a:endParaRPr lang="es-EC"/>
        </a:p>
      </dgm:t>
    </dgm:pt>
    <dgm:pt modelId="{23525229-A802-400E-9766-10C53D82516D}">
      <dgm:prSet phldrT="[Texto]" custT="1"/>
      <dgm:spPr>
        <a:solidFill>
          <a:srgbClr val="CC0066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EC" sz="1800" dirty="0" smtClean="0">
              <a:solidFill>
                <a:schemeClr val="bg1"/>
              </a:solidFill>
            </a:rPr>
            <a:t>Podría </a:t>
          </a:r>
          <a:r>
            <a:rPr lang="es-EC" sz="1800" dirty="0" smtClean="0">
              <a:solidFill>
                <a:schemeClr val="bg1"/>
              </a:solidFill>
            </a:rPr>
            <a:t>forma parte de un complejo DAPC </a:t>
          </a:r>
          <a:r>
            <a:rPr lang="es-EC" sz="1800" dirty="0" smtClean="0">
              <a:solidFill>
                <a:schemeClr val="bg1"/>
              </a:solidFill>
            </a:rPr>
            <a:t>nuclear</a:t>
          </a:r>
          <a:endParaRPr lang="es-EC" sz="1800" dirty="0">
            <a:solidFill>
              <a:schemeClr val="bg1">
                <a:lumMod val="75000"/>
              </a:schemeClr>
            </a:solidFill>
          </a:endParaRPr>
        </a:p>
      </dgm:t>
    </dgm:pt>
    <dgm:pt modelId="{9ABA65D6-BD0D-445E-A3D9-D3C7F6C4F87E}" type="parTrans" cxnId="{C965618E-48C0-44B9-A3AB-A3A3D7196DB4}">
      <dgm:prSet/>
      <dgm:spPr/>
      <dgm:t>
        <a:bodyPr/>
        <a:lstStyle/>
        <a:p>
          <a:endParaRPr lang="es-EC"/>
        </a:p>
      </dgm:t>
    </dgm:pt>
    <dgm:pt modelId="{D92CBDDF-FBEA-46FE-9794-F93BF60BD685}" type="sibTrans" cxnId="{C965618E-48C0-44B9-A3AB-A3A3D7196DB4}">
      <dgm:prSet/>
      <dgm:spPr/>
      <dgm:t>
        <a:bodyPr/>
        <a:lstStyle/>
        <a:p>
          <a:endParaRPr lang="es-EC"/>
        </a:p>
      </dgm:t>
    </dgm:pt>
    <dgm:pt modelId="{847490BF-22DB-404C-8CCD-AB686F07DCBD}" type="pres">
      <dgm:prSet presAssocID="{742A9E52-F08F-4437-845A-25523F674C2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F65C7C9-DC4E-42A8-BCF3-347E8B733BDA}" type="pres">
      <dgm:prSet presAssocID="{23525229-A802-400E-9766-10C53D82516D}" presName="parentLin" presStyleCnt="0"/>
      <dgm:spPr/>
    </dgm:pt>
    <dgm:pt modelId="{CE74A3F1-8850-48C7-A4B8-D11B00E2AC4D}" type="pres">
      <dgm:prSet presAssocID="{23525229-A802-400E-9766-10C53D82516D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94FA6BDB-EE6D-4CDF-B167-6C3DBC473A85}" type="pres">
      <dgm:prSet presAssocID="{23525229-A802-400E-9766-10C53D82516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0222F27-5557-479D-8BAE-A431AB7D00E4}" type="pres">
      <dgm:prSet presAssocID="{23525229-A802-400E-9766-10C53D82516D}" presName="negativeSpace" presStyleCnt="0"/>
      <dgm:spPr/>
    </dgm:pt>
    <dgm:pt modelId="{39F82576-8736-4B08-B0A5-6158A2E237CC}" type="pres">
      <dgm:prSet presAssocID="{23525229-A802-400E-9766-10C53D82516D}" presName="childText" presStyleLbl="conFgAcc1" presStyleIdx="0" presStyleCnt="3">
        <dgm:presLayoutVars>
          <dgm:bulletEnabled val="1"/>
        </dgm:presLayoutVars>
      </dgm:prSet>
      <dgm:spPr>
        <a:solidFill>
          <a:srgbClr val="E8E8E8">
            <a:alpha val="90000"/>
          </a:srgbClr>
        </a:solidFill>
        <a:ln>
          <a:solidFill>
            <a:srgbClr val="CC0066"/>
          </a:solidFill>
        </a:ln>
      </dgm:spPr>
      <dgm:t>
        <a:bodyPr/>
        <a:lstStyle/>
        <a:p>
          <a:endParaRPr lang="es-EC"/>
        </a:p>
      </dgm:t>
    </dgm:pt>
    <dgm:pt modelId="{2BC65900-16B3-49C0-8D29-0E3609A5A9A0}" type="pres">
      <dgm:prSet presAssocID="{D92CBDDF-FBEA-46FE-9794-F93BF60BD685}" presName="spaceBetweenRectangles" presStyleCnt="0"/>
      <dgm:spPr/>
    </dgm:pt>
    <dgm:pt modelId="{7817FEC2-B19D-4A60-8D8A-7A2150CDD5C7}" type="pres">
      <dgm:prSet presAssocID="{2DF3B4E0-8715-4501-B5FA-7EAF3DF0D77D}" presName="parentLin" presStyleCnt="0"/>
      <dgm:spPr/>
    </dgm:pt>
    <dgm:pt modelId="{075F2E30-250F-4AC4-A56A-A245CEF62849}" type="pres">
      <dgm:prSet presAssocID="{2DF3B4E0-8715-4501-B5FA-7EAF3DF0D77D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864ED639-8794-4EE0-A289-F69611FC21C2}" type="pres">
      <dgm:prSet presAssocID="{2DF3B4E0-8715-4501-B5FA-7EAF3DF0D77D}" presName="parentText" presStyleLbl="node1" presStyleIdx="1" presStyleCnt="3" custScaleY="87449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58B38E-B1B4-432E-8EC8-3A72BA458D71}" type="pres">
      <dgm:prSet presAssocID="{2DF3B4E0-8715-4501-B5FA-7EAF3DF0D77D}" presName="negativeSpace" presStyleCnt="0"/>
      <dgm:spPr/>
    </dgm:pt>
    <dgm:pt modelId="{3B626CBF-E27F-49AA-93C6-00A46E88D514}" type="pres">
      <dgm:prSet presAssocID="{2DF3B4E0-8715-4501-B5FA-7EAF3DF0D77D}" presName="childText" presStyleLbl="conFgAcc1" presStyleIdx="1" presStyleCnt="3">
        <dgm:presLayoutVars>
          <dgm:bulletEnabled val="1"/>
        </dgm:presLayoutVars>
      </dgm:prSet>
      <dgm:spPr>
        <a:solidFill>
          <a:srgbClr val="EAEAEA"/>
        </a:solidFill>
        <a:ln>
          <a:solidFill>
            <a:srgbClr val="CC0066"/>
          </a:solidFill>
        </a:ln>
      </dgm:spPr>
      <dgm:t>
        <a:bodyPr/>
        <a:lstStyle/>
        <a:p>
          <a:endParaRPr lang="es-EC"/>
        </a:p>
      </dgm:t>
    </dgm:pt>
    <dgm:pt modelId="{808801C1-B10A-4C9E-AC22-FDD7AEC732E5}" type="pres">
      <dgm:prSet presAssocID="{D49ACC77-78FF-4914-BEB4-8E615067FA3B}" presName="spaceBetweenRectangles" presStyleCnt="0"/>
      <dgm:spPr/>
    </dgm:pt>
    <dgm:pt modelId="{BBAB302F-FBC5-4323-AB5F-0C23674DF624}" type="pres">
      <dgm:prSet presAssocID="{B7577FC5-96E5-4D9D-887B-3130792E13C4}" presName="parentLin" presStyleCnt="0"/>
      <dgm:spPr/>
    </dgm:pt>
    <dgm:pt modelId="{7DD127B9-518F-42A0-A972-68C07B8B5E48}" type="pres">
      <dgm:prSet presAssocID="{B7577FC5-96E5-4D9D-887B-3130792E13C4}" presName="parentLeftMargin" presStyleLbl="node1" presStyleIdx="1" presStyleCnt="3"/>
      <dgm:spPr/>
      <dgm:t>
        <a:bodyPr/>
        <a:lstStyle/>
        <a:p>
          <a:endParaRPr lang="es-EC"/>
        </a:p>
      </dgm:t>
    </dgm:pt>
    <dgm:pt modelId="{13504237-47CC-4E86-A69C-4D354188352F}" type="pres">
      <dgm:prSet presAssocID="{B7577FC5-96E5-4D9D-887B-3130792E13C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345BA02-C02B-4E8E-9B8B-AB718DFDCEF3}" type="pres">
      <dgm:prSet presAssocID="{B7577FC5-96E5-4D9D-887B-3130792E13C4}" presName="negativeSpace" presStyleCnt="0"/>
      <dgm:spPr/>
    </dgm:pt>
    <dgm:pt modelId="{E696C766-7698-418F-8D29-7551A074658B}" type="pres">
      <dgm:prSet presAssocID="{B7577FC5-96E5-4D9D-887B-3130792E13C4}" presName="childText" presStyleLbl="conFgAcc1" presStyleIdx="2" presStyleCnt="3">
        <dgm:presLayoutVars>
          <dgm:bulletEnabled val="1"/>
        </dgm:presLayoutVars>
      </dgm:prSet>
      <dgm:spPr>
        <a:solidFill>
          <a:srgbClr val="EAEAEA"/>
        </a:solidFill>
        <a:ln>
          <a:solidFill>
            <a:srgbClr val="CC0066"/>
          </a:solidFill>
        </a:ln>
      </dgm:spPr>
    </dgm:pt>
  </dgm:ptLst>
  <dgm:cxnLst>
    <dgm:cxn modelId="{60BA1FAD-7293-4BEC-BCC1-252E24C82F9C}" srcId="{742A9E52-F08F-4437-845A-25523F674C24}" destId="{2DF3B4E0-8715-4501-B5FA-7EAF3DF0D77D}" srcOrd="1" destOrd="0" parTransId="{DDBD1D99-DFCD-4263-A217-E8FA0D023B72}" sibTransId="{D49ACC77-78FF-4914-BEB4-8E615067FA3B}"/>
    <dgm:cxn modelId="{5D756ECA-DE0D-46CE-8B61-FC4E0A5C3174}" type="presOf" srcId="{742A9E52-F08F-4437-845A-25523F674C24}" destId="{847490BF-22DB-404C-8CCD-AB686F07DCBD}" srcOrd="0" destOrd="0" presId="urn:microsoft.com/office/officeart/2005/8/layout/list1"/>
    <dgm:cxn modelId="{43CDA38B-FD67-4BC8-AC1C-74404430CCD1}" srcId="{742A9E52-F08F-4437-845A-25523F674C24}" destId="{B7577FC5-96E5-4D9D-887B-3130792E13C4}" srcOrd="2" destOrd="0" parTransId="{A28E4F8E-FAD1-4B9D-9C1B-5512CE97898D}" sibTransId="{9AD0B5CE-F005-4078-B076-9C35F943D148}"/>
    <dgm:cxn modelId="{9DB92832-264C-4943-B3B5-77DAB07DDD13}" type="presOf" srcId="{2DF3B4E0-8715-4501-B5FA-7EAF3DF0D77D}" destId="{864ED639-8794-4EE0-A289-F69611FC21C2}" srcOrd="1" destOrd="0" presId="urn:microsoft.com/office/officeart/2005/8/layout/list1"/>
    <dgm:cxn modelId="{E6AE5DB7-94D6-468C-A082-D2E091CDBA3D}" type="presOf" srcId="{B7577FC5-96E5-4D9D-887B-3130792E13C4}" destId="{13504237-47CC-4E86-A69C-4D354188352F}" srcOrd="1" destOrd="0" presId="urn:microsoft.com/office/officeart/2005/8/layout/list1"/>
    <dgm:cxn modelId="{53EF93BF-FDF9-4B10-9177-657C03326353}" type="presOf" srcId="{23525229-A802-400E-9766-10C53D82516D}" destId="{CE74A3F1-8850-48C7-A4B8-D11B00E2AC4D}" srcOrd="0" destOrd="0" presId="urn:microsoft.com/office/officeart/2005/8/layout/list1"/>
    <dgm:cxn modelId="{FF47A47E-5824-4902-8984-DF9EF84CB988}" type="presOf" srcId="{B7577FC5-96E5-4D9D-887B-3130792E13C4}" destId="{7DD127B9-518F-42A0-A972-68C07B8B5E48}" srcOrd="0" destOrd="0" presId="urn:microsoft.com/office/officeart/2005/8/layout/list1"/>
    <dgm:cxn modelId="{C965618E-48C0-44B9-A3AB-A3A3D7196DB4}" srcId="{742A9E52-F08F-4437-845A-25523F674C24}" destId="{23525229-A802-400E-9766-10C53D82516D}" srcOrd="0" destOrd="0" parTransId="{9ABA65D6-BD0D-445E-A3D9-D3C7F6C4F87E}" sibTransId="{D92CBDDF-FBEA-46FE-9794-F93BF60BD685}"/>
    <dgm:cxn modelId="{6FC4823A-8BE6-4E2F-B84C-9321BF86DB93}" type="presOf" srcId="{23525229-A802-400E-9766-10C53D82516D}" destId="{94FA6BDB-EE6D-4CDF-B167-6C3DBC473A85}" srcOrd="1" destOrd="0" presId="urn:microsoft.com/office/officeart/2005/8/layout/list1"/>
    <dgm:cxn modelId="{C2A951B1-37B7-431D-BB64-9AAD7849A68C}" type="presOf" srcId="{2DF3B4E0-8715-4501-B5FA-7EAF3DF0D77D}" destId="{075F2E30-250F-4AC4-A56A-A245CEF62849}" srcOrd="0" destOrd="0" presId="urn:microsoft.com/office/officeart/2005/8/layout/list1"/>
    <dgm:cxn modelId="{182670D4-830E-4E50-BA0C-47B0F4DB8803}" type="presParOf" srcId="{847490BF-22DB-404C-8CCD-AB686F07DCBD}" destId="{AF65C7C9-DC4E-42A8-BCF3-347E8B733BDA}" srcOrd="0" destOrd="0" presId="urn:microsoft.com/office/officeart/2005/8/layout/list1"/>
    <dgm:cxn modelId="{505B32D3-9A21-4763-8103-0432C9052998}" type="presParOf" srcId="{AF65C7C9-DC4E-42A8-BCF3-347E8B733BDA}" destId="{CE74A3F1-8850-48C7-A4B8-D11B00E2AC4D}" srcOrd="0" destOrd="0" presId="urn:microsoft.com/office/officeart/2005/8/layout/list1"/>
    <dgm:cxn modelId="{D9056AF5-262B-41AC-A562-465EC2D9AD71}" type="presParOf" srcId="{AF65C7C9-DC4E-42A8-BCF3-347E8B733BDA}" destId="{94FA6BDB-EE6D-4CDF-B167-6C3DBC473A85}" srcOrd="1" destOrd="0" presId="urn:microsoft.com/office/officeart/2005/8/layout/list1"/>
    <dgm:cxn modelId="{6D1EA1F6-6444-495C-85DD-0E8D841EEE63}" type="presParOf" srcId="{847490BF-22DB-404C-8CCD-AB686F07DCBD}" destId="{E0222F27-5557-479D-8BAE-A431AB7D00E4}" srcOrd="1" destOrd="0" presId="urn:microsoft.com/office/officeart/2005/8/layout/list1"/>
    <dgm:cxn modelId="{A6B5719F-AEE2-4C0D-8FD8-D390849E8228}" type="presParOf" srcId="{847490BF-22DB-404C-8CCD-AB686F07DCBD}" destId="{39F82576-8736-4B08-B0A5-6158A2E237CC}" srcOrd="2" destOrd="0" presId="urn:microsoft.com/office/officeart/2005/8/layout/list1"/>
    <dgm:cxn modelId="{BC041798-5BAD-4C85-949D-919F4A2D4BEC}" type="presParOf" srcId="{847490BF-22DB-404C-8CCD-AB686F07DCBD}" destId="{2BC65900-16B3-49C0-8D29-0E3609A5A9A0}" srcOrd="3" destOrd="0" presId="urn:microsoft.com/office/officeart/2005/8/layout/list1"/>
    <dgm:cxn modelId="{87FC4E60-46E7-4950-8FCA-C16FD7DA78FD}" type="presParOf" srcId="{847490BF-22DB-404C-8CCD-AB686F07DCBD}" destId="{7817FEC2-B19D-4A60-8D8A-7A2150CDD5C7}" srcOrd="4" destOrd="0" presId="urn:microsoft.com/office/officeart/2005/8/layout/list1"/>
    <dgm:cxn modelId="{D483E864-0DF2-4D99-A0D9-28FB478443BF}" type="presParOf" srcId="{7817FEC2-B19D-4A60-8D8A-7A2150CDD5C7}" destId="{075F2E30-250F-4AC4-A56A-A245CEF62849}" srcOrd="0" destOrd="0" presId="urn:microsoft.com/office/officeart/2005/8/layout/list1"/>
    <dgm:cxn modelId="{6213E9E4-90A6-4CF0-BCEE-6DFC89A9B3AD}" type="presParOf" srcId="{7817FEC2-B19D-4A60-8D8A-7A2150CDD5C7}" destId="{864ED639-8794-4EE0-A289-F69611FC21C2}" srcOrd="1" destOrd="0" presId="urn:microsoft.com/office/officeart/2005/8/layout/list1"/>
    <dgm:cxn modelId="{2F473D90-09B1-47E6-B44D-3EF935E7B4A5}" type="presParOf" srcId="{847490BF-22DB-404C-8CCD-AB686F07DCBD}" destId="{9958B38E-B1B4-432E-8EC8-3A72BA458D71}" srcOrd="5" destOrd="0" presId="urn:microsoft.com/office/officeart/2005/8/layout/list1"/>
    <dgm:cxn modelId="{4FB96DD7-0794-4B37-BA9D-2B83EB329F4D}" type="presParOf" srcId="{847490BF-22DB-404C-8CCD-AB686F07DCBD}" destId="{3B626CBF-E27F-49AA-93C6-00A46E88D514}" srcOrd="6" destOrd="0" presId="urn:microsoft.com/office/officeart/2005/8/layout/list1"/>
    <dgm:cxn modelId="{7C7958DA-CF5B-43DD-89B4-D05F62101D1D}" type="presParOf" srcId="{847490BF-22DB-404C-8CCD-AB686F07DCBD}" destId="{808801C1-B10A-4C9E-AC22-FDD7AEC732E5}" srcOrd="7" destOrd="0" presId="urn:microsoft.com/office/officeart/2005/8/layout/list1"/>
    <dgm:cxn modelId="{90826545-7D5B-4C90-9015-A908BFB8E71D}" type="presParOf" srcId="{847490BF-22DB-404C-8CCD-AB686F07DCBD}" destId="{BBAB302F-FBC5-4323-AB5F-0C23674DF624}" srcOrd="8" destOrd="0" presId="urn:microsoft.com/office/officeart/2005/8/layout/list1"/>
    <dgm:cxn modelId="{641F0A27-28F3-44B0-8973-E25FBA9ED088}" type="presParOf" srcId="{BBAB302F-FBC5-4323-AB5F-0C23674DF624}" destId="{7DD127B9-518F-42A0-A972-68C07B8B5E48}" srcOrd="0" destOrd="0" presId="urn:microsoft.com/office/officeart/2005/8/layout/list1"/>
    <dgm:cxn modelId="{37AB7688-34B3-4021-A5DE-D31EC4F55D64}" type="presParOf" srcId="{BBAB302F-FBC5-4323-AB5F-0C23674DF624}" destId="{13504237-47CC-4E86-A69C-4D354188352F}" srcOrd="1" destOrd="0" presId="urn:microsoft.com/office/officeart/2005/8/layout/list1"/>
    <dgm:cxn modelId="{2359A293-6786-4736-99BC-EAC432811009}" type="presParOf" srcId="{847490BF-22DB-404C-8CCD-AB686F07DCBD}" destId="{1345BA02-C02B-4E8E-9B8B-AB718DFDCEF3}" srcOrd="9" destOrd="0" presId="urn:microsoft.com/office/officeart/2005/8/layout/list1"/>
    <dgm:cxn modelId="{9084BE41-E406-4737-A834-333DB3E81953}" type="presParOf" srcId="{847490BF-22DB-404C-8CCD-AB686F07DCBD}" destId="{E696C766-7698-418F-8D29-7551A074658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2A9E52-F08F-4437-845A-25523F674C2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DF3B4E0-8715-4501-B5FA-7EAF3DF0D77D}">
      <dgm:prSet phldrT="[Texto]" custT="1"/>
      <dgm:spPr>
        <a:solidFill>
          <a:srgbClr val="CC0066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EC" sz="1800" dirty="0" smtClean="0"/>
            <a:t>Nopp140 que actúa como chaperona de las </a:t>
          </a:r>
          <a:r>
            <a:rPr lang="es-EC" sz="1800" dirty="0" err="1" smtClean="0"/>
            <a:t>RNPs</a:t>
          </a:r>
          <a:r>
            <a:rPr lang="es-EC" sz="1800" dirty="0" smtClean="0"/>
            <a:t> </a:t>
          </a:r>
          <a:r>
            <a:rPr lang="es-EC" sz="1800" dirty="0" smtClean="0">
              <a:solidFill>
                <a:schemeClr val="bg1">
                  <a:lumMod val="75000"/>
                </a:schemeClr>
              </a:solidFill>
            </a:rPr>
            <a:t>Isaac et al. 1998</a:t>
          </a:r>
          <a:endParaRPr lang="es-EC" sz="1800" dirty="0">
            <a:solidFill>
              <a:schemeClr val="bg1">
                <a:lumMod val="75000"/>
              </a:schemeClr>
            </a:solidFill>
          </a:endParaRPr>
        </a:p>
      </dgm:t>
    </dgm:pt>
    <dgm:pt modelId="{DDBD1D99-DFCD-4263-A217-E8FA0D023B72}" type="parTrans" cxnId="{60BA1FAD-7293-4BEC-BCC1-252E24C82F9C}">
      <dgm:prSet/>
      <dgm:spPr/>
      <dgm:t>
        <a:bodyPr/>
        <a:lstStyle/>
        <a:p>
          <a:endParaRPr lang="es-EC"/>
        </a:p>
      </dgm:t>
    </dgm:pt>
    <dgm:pt modelId="{D49ACC77-78FF-4914-BEB4-8E615067FA3B}" type="sibTrans" cxnId="{60BA1FAD-7293-4BEC-BCC1-252E24C82F9C}">
      <dgm:prSet/>
      <dgm:spPr/>
      <dgm:t>
        <a:bodyPr/>
        <a:lstStyle/>
        <a:p>
          <a:endParaRPr lang="es-EC"/>
        </a:p>
      </dgm:t>
    </dgm:pt>
    <dgm:pt modelId="{B7577FC5-96E5-4D9D-887B-3130792E13C4}">
      <dgm:prSet phldrT="[Texto]" custT="1"/>
      <dgm:spPr>
        <a:solidFill>
          <a:srgbClr val="CC0066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MX" sz="1800" dirty="0" smtClean="0"/>
            <a:t>Funciones de los cuerpos de Cajal en las que no participa coilina, como el control de estrés celular y maduración de </a:t>
          </a:r>
          <a:r>
            <a:rPr lang="es-MX" sz="1800" dirty="0" err="1" smtClean="0"/>
            <a:t>snRNPs</a:t>
          </a:r>
          <a:r>
            <a:rPr lang="es-MX" sz="1800" dirty="0" smtClean="0"/>
            <a:t> </a:t>
          </a:r>
          <a:r>
            <a:rPr lang="es-MX" sz="1800" dirty="0" err="1" smtClean="0">
              <a:solidFill>
                <a:schemeClr val="bg1">
                  <a:lumMod val="65000"/>
                </a:schemeClr>
              </a:solidFill>
            </a:rPr>
            <a:t>Hebert</a:t>
          </a:r>
          <a:r>
            <a:rPr lang="es-MX" sz="1800" dirty="0" smtClean="0">
              <a:solidFill>
                <a:schemeClr val="bg1">
                  <a:lumMod val="65000"/>
                </a:schemeClr>
              </a:solidFill>
            </a:rPr>
            <a:t>, et al., 2001</a:t>
          </a:r>
          <a:endParaRPr lang="es-EC" sz="1800" dirty="0">
            <a:solidFill>
              <a:schemeClr val="bg1">
                <a:lumMod val="65000"/>
              </a:schemeClr>
            </a:solidFill>
          </a:endParaRPr>
        </a:p>
      </dgm:t>
    </dgm:pt>
    <dgm:pt modelId="{A28E4F8E-FAD1-4B9D-9C1B-5512CE97898D}" type="parTrans" cxnId="{43CDA38B-FD67-4BC8-AC1C-74404430CCD1}">
      <dgm:prSet/>
      <dgm:spPr/>
      <dgm:t>
        <a:bodyPr/>
        <a:lstStyle/>
        <a:p>
          <a:endParaRPr lang="es-EC"/>
        </a:p>
      </dgm:t>
    </dgm:pt>
    <dgm:pt modelId="{9AD0B5CE-F005-4078-B076-9C35F943D148}" type="sibTrans" cxnId="{43CDA38B-FD67-4BC8-AC1C-74404430CCD1}">
      <dgm:prSet/>
      <dgm:spPr/>
      <dgm:t>
        <a:bodyPr/>
        <a:lstStyle/>
        <a:p>
          <a:endParaRPr lang="es-EC"/>
        </a:p>
      </dgm:t>
    </dgm:pt>
    <dgm:pt modelId="{847490BF-22DB-404C-8CCD-AB686F07DCBD}" type="pres">
      <dgm:prSet presAssocID="{742A9E52-F08F-4437-845A-25523F674C2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817FEC2-B19D-4A60-8D8A-7A2150CDD5C7}" type="pres">
      <dgm:prSet presAssocID="{2DF3B4E0-8715-4501-B5FA-7EAF3DF0D77D}" presName="parentLin" presStyleCnt="0"/>
      <dgm:spPr/>
    </dgm:pt>
    <dgm:pt modelId="{075F2E30-250F-4AC4-A56A-A245CEF62849}" type="pres">
      <dgm:prSet presAssocID="{2DF3B4E0-8715-4501-B5FA-7EAF3DF0D77D}" presName="parentLeftMargin" presStyleLbl="node1" presStyleIdx="0" presStyleCnt="2"/>
      <dgm:spPr/>
      <dgm:t>
        <a:bodyPr/>
        <a:lstStyle/>
        <a:p>
          <a:endParaRPr lang="es-EC"/>
        </a:p>
      </dgm:t>
    </dgm:pt>
    <dgm:pt modelId="{864ED639-8794-4EE0-A289-F69611FC21C2}" type="pres">
      <dgm:prSet presAssocID="{2DF3B4E0-8715-4501-B5FA-7EAF3DF0D77D}" presName="parentText" presStyleLbl="node1" presStyleIdx="0" presStyleCnt="2" custScaleY="87449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58B38E-B1B4-432E-8EC8-3A72BA458D71}" type="pres">
      <dgm:prSet presAssocID="{2DF3B4E0-8715-4501-B5FA-7EAF3DF0D77D}" presName="negativeSpace" presStyleCnt="0"/>
      <dgm:spPr/>
    </dgm:pt>
    <dgm:pt modelId="{3B626CBF-E27F-49AA-93C6-00A46E88D514}" type="pres">
      <dgm:prSet presAssocID="{2DF3B4E0-8715-4501-B5FA-7EAF3DF0D77D}" presName="childText" presStyleLbl="conFgAcc1" presStyleIdx="0" presStyleCnt="2">
        <dgm:presLayoutVars>
          <dgm:bulletEnabled val="1"/>
        </dgm:presLayoutVars>
      </dgm:prSet>
      <dgm:spPr>
        <a:solidFill>
          <a:srgbClr val="EAEAEA"/>
        </a:solidFill>
        <a:ln>
          <a:solidFill>
            <a:srgbClr val="CC0066"/>
          </a:solidFill>
        </a:ln>
      </dgm:spPr>
      <dgm:t>
        <a:bodyPr/>
        <a:lstStyle/>
        <a:p>
          <a:endParaRPr lang="es-EC"/>
        </a:p>
      </dgm:t>
    </dgm:pt>
    <dgm:pt modelId="{808801C1-B10A-4C9E-AC22-FDD7AEC732E5}" type="pres">
      <dgm:prSet presAssocID="{D49ACC77-78FF-4914-BEB4-8E615067FA3B}" presName="spaceBetweenRectangles" presStyleCnt="0"/>
      <dgm:spPr/>
    </dgm:pt>
    <dgm:pt modelId="{BBAB302F-FBC5-4323-AB5F-0C23674DF624}" type="pres">
      <dgm:prSet presAssocID="{B7577FC5-96E5-4D9D-887B-3130792E13C4}" presName="parentLin" presStyleCnt="0"/>
      <dgm:spPr/>
    </dgm:pt>
    <dgm:pt modelId="{7DD127B9-518F-42A0-A972-68C07B8B5E48}" type="pres">
      <dgm:prSet presAssocID="{B7577FC5-96E5-4D9D-887B-3130792E13C4}" presName="parentLeftMargin" presStyleLbl="node1" presStyleIdx="0" presStyleCnt="2"/>
      <dgm:spPr/>
      <dgm:t>
        <a:bodyPr/>
        <a:lstStyle/>
        <a:p>
          <a:endParaRPr lang="es-EC"/>
        </a:p>
      </dgm:t>
    </dgm:pt>
    <dgm:pt modelId="{13504237-47CC-4E86-A69C-4D354188352F}" type="pres">
      <dgm:prSet presAssocID="{B7577FC5-96E5-4D9D-887B-3130792E13C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345BA02-C02B-4E8E-9B8B-AB718DFDCEF3}" type="pres">
      <dgm:prSet presAssocID="{B7577FC5-96E5-4D9D-887B-3130792E13C4}" presName="negativeSpace" presStyleCnt="0"/>
      <dgm:spPr/>
    </dgm:pt>
    <dgm:pt modelId="{E696C766-7698-418F-8D29-7551A074658B}" type="pres">
      <dgm:prSet presAssocID="{B7577FC5-96E5-4D9D-887B-3130792E13C4}" presName="childText" presStyleLbl="conFgAcc1" presStyleIdx="1" presStyleCnt="2">
        <dgm:presLayoutVars>
          <dgm:bulletEnabled val="1"/>
        </dgm:presLayoutVars>
      </dgm:prSet>
      <dgm:spPr>
        <a:solidFill>
          <a:srgbClr val="EAEAEA"/>
        </a:solidFill>
        <a:ln>
          <a:solidFill>
            <a:srgbClr val="CC0066"/>
          </a:solidFill>
        </a:ln>
      </dgm:spPr>
    </dgm:pt>
  </dgm:ptLst>
  <dgm:cxnLst>
    <dgm:cxn modelId="{60BA1FAD-7293-4BEC-BCC1-252E24C82F9C}" srcId="{742A9E52-F08F-4437-845A-25523F674C24}" destId="{2DF3B4E0-8715-4501-B5FA-7EAF3DF0D77D}" srcOrd="0" destOrd="0" parTransId="{DDBD1D99-DFCD-4263-A217-E8FA0D023B72}" sibTransId="{D49ACC77-78FF-4914-BEB4-8E615067FA3B}"/>
    <dgm:cxn modelId="{43CDA38B-FD67-4BC8-AC1C-74404430CCD1}" srcId="{742A9E52-F08F-4437-845A-25523F674C24}" destId="{B7577FC5-96E5-4D9D-887B-3130792E13C4}" srcOrd="1" destOrd="0" parTransId="{A28E4F8E-FAD1-4B9D-9C1B-5512CE97898D}" sibTransId="{9AD0B5CE-F005-4078-B076-9C35F943D148}"/>
    <dgm:cxn modelId="{A5E80CAA-7535-40BE-AB60-0118E5F924A2}" type="presOf" srcId="{B7577FC5-96E5-4D9D-887B-3130792E13C4}" destId="{13504237-47CC-4E86-A69C-4D354188352F}" srcOrd="1" destOrd="0" presId="urn:microsoft.com/office/officeart/2005/8/layout/list1"/>
    <dgm:cxn modelId="{FA124C7A-1D8E-4F6F-A885-FCB0FF3BD98A}" type="presOf" srcId="{742A9E52-F08F-4437-845A-25523F674C24}" destId="{847490BF-22DB-404C-8CCD-AB686F07DCBD}" srcOrd="0" destOrd="0" presId="urn:microsoft.com/office/officeart/2005/8/layout/list1"/>
    <dgm:cxn modelId="{5622864B-04A1-4F36-A4DF-9BE375A93745}" type="presOf" srcId="{2DF3B4E0-8715-4501-B5FA-7EAF3DF0D77D}" destId="{075F2E30-250F-4AC4-A56A-A245CEF62849}" srcOrd="0" destOrd="0" presId="urn:microsoft.com/office/officeart/2005/8/layout/list1"/>
    <dgm:cxn modelId="{E4E82FCD-70D4-4661-A422-21ABD61CE566}" type="presOf" srcId="{2DF3B4E0-8715-4501-B5FA-7EAF3DF0D77D}" destId="{864ED639-8794-4EE0-A289-F69611FC21C2}" srcOrd="1" destOrd="0" presId="urn:microsoft.com/office/officeart/2005/8/layout/list1"/>
    <dgm:cxn modelId="{882460B8-4867-4378-B321-1A096CA9BD27}" type="presOf" srcId="{B7577FC5-96E5-4D9D-887B-3130792E13C4}" destId="{7DD127B9-518F-42A0-A972-68C07B8B5E48}" srcOrd="0" destOrd="0" presId="urn:microsoft.com/office/officeart/2005/8/layout/list1"/>
    <dgm:cxn modelId="{ACEC630A-220E-45CE-8D21-1A6517ECADA8}" type="presParOf" srcId="{847490BF-22DB-404C-8CCD-AB686F07DCBD}" destId="{7817FEC2-B19D-4A60-8D8A-7A2150CDD5C7}" srcOrd="0" destOrd="0" presId="urn:microsoft.com/office/officeart/2005/8/layout/list1"/>
    <dgm:cxn modelId="{A2035437-01D1-4729-9B65-1FC55016CC96}" type="presParOf" srcId="{7817FEC2-B19D-4A60-8D8A-7A2150CDD5C7}" destId="{075F2E30-250F-4AC4-A56A-A245CEF62849}" srcOrd="0" destOrd="0" presId="urn:microsoft.com/office/officeart/2005/8/layout/list1"/>
    <dgm:cxn modelId="{2752C57C-0111-42FF-9509-293A522AFFCC}" type="presParOf" srcId="{7817FEC2-B19D-4A60-8D8A-7A2150CDD5C7}" destId="{864ED639-8794-4EE0-A289-F69611FC21C2}" srcOrd="1" destOrd="0" presId="urn:microsoft.com/office/officeart/2005/8/layout/list1"/>
    <dgm:cxn modelId="{DFFC8BF5-F84C-4F3C-A3C0-D8C02CA85B3D}" type="presParOf" srcId="{847490BF-22DB-404C-8CCD-AB686F07DCBD}" destId="{9958B38E-B1B4-432E-8EC8-3A72BA458D71}" srcOrd="1" destOrd="0" presId="urn:microsoft.com/office/officeart/2005/8/layout/list1"/>
    <dgm:cxn modelId="{89A603AC-4A45-4ED2-B221-CBEB4BE8412E}" type="presParOf" srcId="{847490BF-22DB-404C-8CCD-AB686F07DCBD}" destId="{3B626CBF-E27F-49AA-93C6-00A46E88D514}" srcOrd="2" destOrd="0" presId="urn:microsoft.com/office/officeart/2005/8/layout/list1"/>
    <dgm:cxn modelId="{A7ECB1EF-D11C-45FE-95B1-5A4800197849}" type="presParOf" srcId="{847490BF-22DB-404C-8CCD-AB686F07DCBD}" destId="{808801C1-B10A-4C9E-AC22-FDD7AEC732E5}" srcOrd="3" destOrd="0" presId="urn:microsoft.com/office/officeart/2005/8/layout/list1"/>
    <dgm:cxn modelId="{7C91D262-3572-4771-A407-0FE79500F7F1}" type="presParOf" srcId="{847490BF-22DB-404C-8CCD-AB686F07DCBD}" destId="{BBAB302F-FBC5-4323-AB5F-0C23674DF624}" srcOrd="4" destOrd="0" presId="urn:microsoft.com/office/officeart/2005/8/layout/list1"/>
    <dgm:cxn modelId="{EACD1F17-7718-4790-8AD0-393B3F5161C3}" type="presParOf" srcId="{BBAB302F-FBC5-4323-AB5F-0C23674DF624}" destId="{7DD127B9-518F-42A0-A972-68C07B8B5E48}" srcOrd="0" destOrd="0" presId="urn:microsoft.com/office/officeart/2005/8/layout/list1"/>
    <dgm:cxn modelId="{482F4DE3-9666-404B-A5F2-36A7262ED481}" type="presParOf" srcId="{BBAB302F-FBC5-4323-AB5F-0C23674DF624}" destId="{13504237-47CC-4E86-A69C-4D354188352F}" srcOrd="1" destOrd="0" presId="urn:microsoft.com/office/officeart/2005/8/layout/list1"/>
    <dgm:cxn modelId="{E352155F-656E-4B74-ABF9-C6F65BD05164}" type="presParOf" srcId="{847490BF-22DB-404C-8CCD-AB686F07DCBD}" destId="{1345BA02-C02B-4E8E-9B8B-AB718DFDCEF3}" srcOrd="5" destOrd="0" presId="urn:microsoft.com/office/officeart/2005/8/layout/list1"/>
    <dgm:cxn modelId="{80A3773E-C99C-46F5-BB41-1EA2C164C19C}" type="presParOf" srcId="{847490BF-22DB-404C-8CCD-AB686F07DCBD}" destId="{E696C766-7698-418F-8D29-7551A074658B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26CBF-E27F-49AA-93C6-00A46E88D514}">
      <dsp:nvSpPr>
        <dsp:cNvPr id="0" name=""/>
        <dsp:cNvSpPr/>
      </dsp:nvSpPr>
      <dsp:spPr>
        <a:xfrm>
          <a:off x="0" y="1200117"/>
          <a:ext cx="11739715" cy="1638000"/>
        </a:xfrm>
        <a:prstGeom prst="rect">
          <a:avLst/>
        </a:prstGeom>
        <a:solidFill>
          <a:srgbClr val="EAEAEA"/>
        </a:solidFill>
        <a:ln w="12700" cap="flat" cmpd="sng" algn="ctr">
          <a:solidFill>
            <a:srgbClr val="CC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4ED639-8794-4EE0-A289-F69611FC21C2}">
      <dsp:nvSpPr>
        <dsp:cNvPr id="0" name=""/>
        <dsp:cNvSpPr/>
      </dsp:nvSpPr>
      <dsp:spPr>
        <a:xfrm>
          <a:off x="586985" y="481546"/>
          <a:ext cx="8217801" cy="1677971"/>
        </a:xfrm>
        <a:prstGeom prst="roundRect">
          <a:avLst/>
        </a:prstGeom>
        <a:solidFill>
          <a:srgbClr val="CC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613" tIns="0" rIns="31061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Niveles de la α-DB2 se incrementan durante la diferenciación neuronal </a:t>
          </a:r>
          <a:r>
            <a:rPr lang="es-MX" sz="1800" kern="1200" dirty="0" err="1" smtClean="0">
              <a:solidFill>
                <a:schemeClr val="bg1">
                  <a:lumMod val="75000"/>
                </a:schemeClr>
              </a:solidFill>
            </a:rPr>
            <a:t>Kulyte</a:t>
          </a:r>
          <a:r>
            <a:rPr lang="es-MX" sz="1800" kern="1200" dirty="0" smtClean="0">
              <a:solidFill>
                <a:schemeClr val="bg1">
                  <a:lumMod val="75000"/>
                </a:schemeClr>
              </a:solidFill>
            </a:rPr>
            <a:t> et al., 2002; </a:t>
          </a:r>
          <a:r>
            <a:rPr lang="es-MX" sz="1800" kern="1200" dirty="0" err="1" smtClean="0">
              <a:solidFill>
                <a:schemeClr val="bg1">
                  <a:lumMod val="75000"/>
                </a:schemeClr>
              </a:solidFill>
            </a:rPr>
            <a:t>Rees</a:t>
          </a:r>
          <a:r>
            <a:rPr lang="es-MX" sz="1800" kern="1200" dirty="0" smtClean="0">
              <a:solidFill>
                <a:schemeClr val="bg1">
                  <a:lumMod val="75000"/>
                </a:schemeClr>
              </a:solidFill>
            </a:rPr>
            <a:t> et al., 2007 &amp; </a:t>
          </a:r>
          <a:r>
            <a:rPr lang="es-MX" sz="1800" kern="1200" dirty="0" err="1" smtClean="0">
              <a:solidFill>
                <a:schemeClr val="bg1">
                  <a:lumMod val="75000"/>
                </a:schemeClr>
              </a:solidFill>
            </a:rPr>
            <a:t>Ceccarini</a:t>
          </a:r>
          <a:r>
            <a:rPr lang="es-MX" sz="1800" kern="1200" dirty="0" smtClean="0">
              <a:solidFill>
                <a:schemeClr val="bg1">
                  <a:lumMod val="75000"/>
                </a:schemeClr>
              </a:solidFill>
            </a:rPr>
            <a:t> et al., 2002</a:t>
          </a:r>
          <a:endParaRPr lang="es-EC" sz="18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668897" y="563458"/>
        <a:ext cx="8053977" cy="1514147"/>
      </dsp:txXfrm>
    </dsp:sp>
    <dsp:sp modelId="{E696C766-7698-418F-8D29-7551A074658B}">
      <dsp:nvSpPr>
        <dsp:cNvPr id="0" name=""/>
        <dsp:cNvSpPr/>
      </dsp:nvSpPr>
      <dsp:spPr>
        <a:xfrm>
          <a:off x="0" y="4148517"/>
          <a:ext cx="11739715" cy="1638000"/>
        </a:xfrm>
        <a:prstGeom prst="rect">
          <a:avLst/>
        </a:prstGeom>
        <a:solidFill>
          <a:srgbClr val="EAEAEA"/>
        </a:solidFill>
        <a:ln w="12700" cap="flat" cmpd="sng" algn="ctr">
          <a:solidFill>
            <a:srgbClr val="CC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504237-47CC-4E86-A69C-4D354188352F}">
      <dsp:nvSpPr>
        <dsp:cNvPr id="0" name=""/>
        <dsp:cNvSpPr/>
      </dsp:nvSpPr>
      <dsp:spPr>
        <a:xfrm>
          <a:off x="586985" y="3189117"/>
          <a:ext cx="8217801" cy="1918800"/>
        </a:xfrm>
        <a:prstGeom prst="roundRect">
          <a:avLst/>
        </a:prstGeom>
        <a:solidFill>
          <a:srgbClr val="CC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613" tIns="0" rIns="31061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Mutaciones nucleotídicas o alteraciones en la secuencia del gen afectan en varios grados la temperatura de la curva de desnaturalización </a:t>
          </a:r>
          <a:r>
            <a:rPr lang="es-MX" sz="1800" kern="1200" dirty="0" err="1" smtClean="0">
              <a:solidFill>
                <a:schemeClr val="bg1">
                  <a:lumMod val="75000"/>
                </a:schemeClr>
              </a:solidFill>
            </a:rPr>
            <a:t>Horbinski</a:t>
          </a:r>
          <a:r>
            <a:rPr lang="es-MX" sz="1800" kern="1200" dirty="0" smtClean="0">
              <a:solidFill>
                <a:schemeClr val="bg1">
                  <a:lumMod val="75000"/>
                </a:schemeClr>
              </a:solidFill>
            </a:rPr>
            <a:t>, et al., 2010</a:t>
          </a:r>
          <a:endParaRPr lang="es-EC" sz="18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680653" y="3282785"/>
        <a:ext cx="8030465" cy="17314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F82576-8736-4B08-B0A5-6158A2E237CC}">
      <dsp:nvSpPr>
        <dsp:cNvPr id="0" name=""/>
        <dsp:cNvSpPr/>
      </dsp:nvSpPr>
      <dsp:spPr>
        <a:xfrm>
          <a:off x="0" y="746385"/>
          <a:ext cx="11739715" cy="1234800"/>
        </a:xfrm>
        <a:prstGeom prst="rect">
          <a:avLst/>
        </a:prstGeom>
        <a:solidFill>
          <a:srgbClr val="E8E8E8">
            <a:alpha val="90000"/>
          </a:srgbClr>
        </a:solidFill>
        <a:ln w="12700" cap="flat" cmpd="sng" algn="ctr">
          <a:solidFill>
            <a:srgbClr val="CC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FA6BDB-EE6D-4CDF-B167-6C3DBC473A85}">
      <dsp:nvSpPr>
        <dsp:cNvPr id="0" name=""/>
        <dsp:cNvSpPr/>
      </dsp:nvSpPr>
      <dsp:spPr>
        <a:xfrm>
          <a:off x="586985" y="23145"/>
          <a:ext cx="8217801" cy="1446480"/>
        </a:xfrm>
        <a:prstGeom prst="roundRect">
          <a:avLst/>
        </a:prstGeom>
        <a:solidFill>
          <a:srgbClr val="CC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613" tIns="0" rIns="31061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1"/>
              </a:solidFill>
            </a:rPr>
            <a:t>Podría </a:t>
          </a:r>
          <a:r>
            <a:rPr lang="es-EC" sz="1800" kern="1200" dirty="0" smtClean="0">
              <a:solidFill>
                <a:schemeClr val="bg1"/>
              </a:solidFill>
            </a:rPr>
            <a:t>forma parte de un complejo DAPC </a:t>
          </a:r>
          <a:r>
            <a:rPr lang="es-EC" sz="1800" kern="1200" dirty="0" smtClean="0">
              <a:solidFill>
                <a:schemeClr val="bg1"/>
              </a:solidFill>
            </a:rPr>
            <a:t>nuclear</a:t>
          </a:r>
          <a:endParaRPr lang="es-EC" sz="18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657596" y="93756"/>
        <a:ext cx="8076579" cy="1305258"/>
      </dsp:txXfrm>
    </dsp:sp>
    <dsp:sp modelId="{3B626CBF-E27F-49AA-93C6-00A46E88D514}">
      <dsp:nvSpPr>
        <dsp:cNvPr id="0" name=""/>
        <dsp:cNvSpPr/>
      </dsp:nvSpPr>
      <dsp:spPr>
        <a:xfrm>
          <a:off x="0" y="2787478"/>
          <a:ext cx="11739715" cy="1234800"/>
        </a:xfrm>
        <a:prstGeom prst="rect">
          <a:avLst/>
        </a:prstGeom>
        <a:solidFill>
          <a:srgbClr val="EAEAEA"/>
        </a:solidFill>
        <a:ln w="12700" cap="flat" cmpd="sng" algn="ctr">
          <a:solidFill>
            <a:srgbClr val="CC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4ED639-8794-4EE0-A289-F69611FC21C2}">
      <dsp:nvSpPr>
        <dsp:cNvPr id="0" name=""/>
        <dsp:cNvSpPr/>
      </dsp:nvSpPr>
      <dsp:spPr>
        <a:xfrm>
          <a:off x="586985" y="2245785"/>
          <a:ext cx="8217801" cy="1264932"/>
        </a:xfrm>
        <a:prstGeom prst="roundRect">
          <a:avLst/>
        </a:prstGeom>
        <a:solidFill>
          <a:srgbClr val="CC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613" tIns="0" rIns="31061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Transporte al núcleo </a:t>
          </a:r>
          <a:r>
            <a:rPr lang="es-MX" sz="1800" kern="1200" dirty="0" smtClean="0"/>
            <a:t> de mediante </a:t>
          </a:r>
          <a:r>
            <a:rPr lang="es-MX" sz="1800" kern="1200" dirty="0" smtClean="0"/>
            <a:t>la acción de las importinas </a:t>
          </a:r>
          <a:r>
            <a:rPr lang="es-MX" sz="1800" kern="1200" dirty="0" smtClean="0"/>
            <a:t>α2/β1</a:t>
          </a:r>
          <a:endParaRPr lang="es-EC" sz="18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648734" y="2307534"/>
        <a:ext cx="8094303" cy="1141434"/>
      </dsp:txXfrm>
    </dsp:sp>
    <dsp:sp modelId="{E696C766-7698-418F-8D29-7551A074658B}">
      <dsp:nvSpPr>
        <dsp:cNvPr id="0" name=""/>
        <dsp:cNvSpPr/>
      </dsp:nvSpPr>
      <dsp:spPr>
        <a:xfrm>
          <a:off x="0" y="5010118"/>
          <a:ext cx="11739715" cy="1234800"/>
        </a:xfrm>
        <a:prstGeom prst="rect">
          <a:avLst/>
        </a:prstGeom>
        <a:solidFill>
          <a:srgbClr val="EAEAEA"/>
        </a:solidFill>
        <a:ln w="12700" cap="flat" cmpd="sng" algn="ctr">
          <a:solidFill>
            <a:srgbClr val="CC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504237-47CC-4E86-A69C-4D354188352F}">
      <dsp:nvSpPr>
        <dsp:cNvPr id="0" name=""/>
        <dsp:cNvSpPr/>
      </dsp:nvSpPr>
      <dsp:spPr>
        <a:xfrm>
          <a:off x="586985" y="4286878"/>
          <a:ext cx="8217801" cy="1446480"/>
        </a:xfrm>
        <a:prstGeom prst="roundRect">
          <a:avLst/>
        </a:prstGeom>
        <a:solidFill>
          <a:srgbClr val="CC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613" tIns="0" rIns="31061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La permanencia en el nucléolo necesita la interacción con DNA, RNA o proteínas nucleolares como Nopp140 y B23 </a:t>
          </a:r>
          <a:r>
            <a:rPr lang="es-EC" sz="1800" kern="1200" dirty="0" err="1" smtClean="0">
              <a:solidFill>
                <a:schemeClr val="bg1">
                  <a:lumMod val="75000"/>
                </a:schemeClr>
              </a:solidFill>
            </a:rPr>
            <a:t>O’Day</a:t>
          </a:r>
          <a:r>
            <a:rPr lang="es-EC" sz="1800" kern="1200" dirty="0" smtClean="0">
              <a:solidFill>
                <a:schemeClr val="bg1">
                  <a:lumMod val="75000"/>
                </a:schemeClr>
              </a:solidFill>
            </a:rPr>
            <a:t> &amp; </a:t>
          </a:r>
          <a:r>
            <a:rPr lang="es-EC" sz="1800" kern="1200" dirty="0" err="1" smtClean="0">
              <a:solidFill>
                <a:schemeClr val="bg1">
                  <a:lumMod val="75000"/>
                </a:schemeClr>
              </a:solidFill>
            </a:rPr>
            <a:t>Catalano</a:t>
          </a:r>
          <a:r>
            <a:rPr lang="es-EC" sz="1800" kern="1200" dirty="0" smtClean="0">
              <a:solidFill>
                <a:schemeClr val="bg1">
                  <a:lumMod val="75000"/>
                </a:schemeClr>
              </a:solidFill>
            </a:rPr>
            <a:t>, 2013</a:t>
          </a:r>
          <a:endParaRPr lang="es-EC" sz="18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657596" y="4357489"/>
        <a:ext cx="8076579" cy="13052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26CBF-E27F-49AA-93C6-00A46E88D514}">
      <dsp:nvSpPr>
        <dsp:cNvPr id="0" name=""/>
        <dsp:cNvSpPr/>
      </dsp:nvSpPr>
      <dsp:spPr>
        <a:xfrm>
          <a:off x="0" y="1200117"/>
          <a:ext cx="11739715" cy="1638000"/>
        </a:xfrm>
        <a:prstGeom prst="rect">
          <a:avLst/>
        </a:prstGeom>
        <a:solidFill>
          <a:srgbClr val="EAEAEA"/>
        </a:solidFill>
        <a:ln w="12700" cap="flat" cmpd="sng" algn="ctr">
          <a:solidFill>
            <a:srgbClr val="CC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4ED639-8794-4EE0-A289-F69611FC21C2}">
      <dsp:nvSpPr>
        <dsp:cNvPr id="0" name=""/>
        <dsp:cNvSpPr/>
      </dsp:nvSpPr>
      <dsp:spPr>
        <a:xfrm>
          <a:off x="586985" y="481546"/>
          <a:ext cx="8217801" cy="1677971"/>
        </a:xfrm>
        <a:prstGeom prst="roundRect">
          <a:avLst/>
        </a:prstGeom>
        <a:solidFill>
          <a:srgbClr val="CC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613" tIns="0" rIns="31061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Nopp140 que actúa como chaperona de las </a:t>
          </a:r>
          <a:r>
            <a:rPr lang="es-EC" sz="1800" kern="1200" dirty="0" err="1" smtClean="0"/>
            <a:t>RNPs</a:t>
          </a:r>
          <a:r>
            <a:rPr lang="es-EC" sz="1800" kern="1200" dirty="0" smtClean="0"/>
            <a:t> </a:t>
          </a:r>
          <a:r>
            <a:rPr lang="es-EC" sz="1800" kern="1200" dirty="0" smtClean="0">
              <a:solidFill>
                <a:schemeClr val="bg1">
                  <a:lumMod val="75000"/>
                </a:schemeClr>
              </a:solidFill>
            </a:rPr>
            <a:t>Isaac et al. 1998</a:t>
          </a:r>
          <a:endParaRPr lang="es-EC" sz="18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668897" y="563458"/>
        <a:ext cx="8053977" cy="1514147"/>
      </dsp:txXfrm>
    </dsp:sp>
    <dsp:sp modelId="{E696C766-7698-418F-8D29-7551A074658B}">
      <dsp:nvSpPr>
        <dsp:cNvPr id="0" name=""/>
        <dsp:cNvSpPr/>
      </dsp:nvSpPr>
      <dsp:spPr>
        <a:xfrm>
          <a:off x="0" y="4148517"/>
          <a:ext cx="11739715" cy="1638000"/>
        </a:xfrm>
        <a:prstGeom prst="rect">
          <a:avLst/>
        </a:prstGeom>
        <a:solidFill>
          <a:srgbClr val="EAEAEA"/>
        </a:solidFill>
        <a:ln w="12700" cap="flat" cmpd="sng" algn="ctr">
          <a:solidFill>
            <a:srgbClr val="CC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504237-47CC-4E86-A69C-4D354188352F}">
      <dsp:nvSpPr>
        <dsp:cNvPr id="0" name=""/>
        <dsp:cNvSpPr/>
      </dsp:nvSpPr>
      <dsp:spPr>
        <a:xfrm>
          <a:off x="586985" y="3189117"/>
          <a:ext cx="8217801" cy="1918800"/>
        </a:xfrm>
        <a:prstGeom prst="roundRect">
          <a:avLst/>
        </a:prstGeom>
        <a:solidFill>
          <a:srgbClr val="CC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613" tIns="0" rIns="31061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Funciones de los cuerpos de Cajal en las que no participa coilina, como el control de estrés celular y maduración de </a:t>
          </a:r>
          <a:r>
            <a:rPr lang="es-MX" sz="1800" kern="1200" dirty="0" err="1" smtClean="0"/>
            <a:t>snRNPs</a:t>
          </a:r>
          <a:r>
            <a:rPr lang="es-MX" sz="1800" kern="1200" dirty="0" smtClean="0"/>
            <a:t> </a:t>
          </a:r>
          <a:r>
            <a:rPr lang="es-MX" sz="1800" kern="1200" dirty="0" err="1" smtClean="0">
              <a:solidFill>
                <a:schemeClr val="bg1">
                  <a:lumMod val="65000"/>
                </a:schemeClr>
              </a:solidFill>
            </a:rPr>
            <a:t>Hebert</a:t>
          </a:r>
          <a:r>
            <a:rPr lang="es-MX" sz="1800" kern="1200" dirty="0" smtClean="0">
              <a:solidFill>
                <a:schemeClr val="bg1">
                  <a:lumMod val="65000"/>
                </a:schemeClr>
              </a:solidFill>
            </a:rPr>
            <a:t>, et al., 2001</a:t>
          </a:r>
          <a:endParaRPr lang="es-EC" sz="18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680653" y="3282785"/>
        <a:ext cx="8030465" cy="17314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24E30-67A2-4281-84CB-60213504BFD3}" type="datetimeFigureOut">
              <a:rPr lang="es-EC" smtClean="0"/>
              <a:t>27/04/2015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AFF6B-FAC0-45E2-96B4-0572817BC03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56980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350D3-161E-49C9-87A9-726E19B0603C}" type="datetimeFigureOut">
              <a:rPr lang="es-EC" smtClean="0"/>
              <a:t>27/04/2015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9353D1-F303-447F-B700-F0C07431DDA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93261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62779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baseline="0" dirty="0" smtClean="0"/>
              <a:t>De manera interesante en el extracto total de células N1E115 se observó una sola banda de aproximadamente </a:t>
            </a:r>
          </a:p>
          <a:p>
            <a:endParaRPr lang="es-EC" baseline="0" dirty="0" smtClean="0"/>
          </a:p>
          <a:p>
            <a:r>
              <a:rPr lang="es-EC" baseline="0" dirty="0" smtClean="0"/>
              <a:t>Por lo que mediante el método de inmunodetección en fase sólida es imposible diferenciar una de la otra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41481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En consecuencia para la</a:t>
            </a:r>
            <a:r>
              <a:rPr lang="es-EC" baseline="0" dirty="0" smtClean="0"/>
              <a:t> detección de la variante de splicing </a:t>
            </a:r>
            <a:r>
              <a:rPr lang="es-EC" baseline="0" dirty="0" err="1" smtClean="0"/>
              <a:t>specífica</a:t>
            </a:r>
            <a:r>
              <a:rPr lang="es-EC" dirty="0" smtClean="0"/>
              <a:t> se</a:t>
            </a:r>
            <a:r>
              <a:rPr lang="es-EC" baseline="0" dirty="0" smtClean="0"/>
              <a:t> empleó el método de PCR punto final</a:t>
            </a:r>
          </a:p>
          <a:p>
            <a:endParaRPr lang="es-EC" dirty="0" smtClean="0"/>
          </a:p>
          <a:p>
            <a:r>
              <a:rPr lang="en-US" dirty="0" err="1" smtClean="0"/>
              <a:t>Varios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autores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aconsejan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uso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oligonucleótido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específicos</a:t>
            </a:r>
            <a:r>
              <a:rPr lang="en-US" baseline="0" dirty="0" smtClean="0"/>
              <a:t> para la </a:t>
            </a:r>
            <a:r>
              <a:rPr lang="en-US" baseline="0" dirty="0" err="1" smtClean="0"/>
              <a:t>detección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variantes</a:t>
            </a:r>
            <a:r>
              <a:rPr lang="en-US" baseline="0" dirty="0" smtClean="0"/>
              <a:t> de splicing,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lo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diseñaron</a:t>
            </a:r>
            <a:r>
              <a:rPr lang="en-US" baseline="0" dirty="0" smtClean="0"/>
              <a:t> pares de </a:t>
            </a:r>
            <a:r>
              <a:rPr lang="en-US" baseline="0" dirty="0" err="1" smtClean="0"/>
              <a:t>cebadores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específicos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dirigidos</a:t>
            </a:r>
            <a:r>
              <a:rPr lang="en-US" baseline="0" dirty="0" smtClean="0"/>
              <a:t> a la </a:t>
            </a:r>
            <a:r>
              <a:rPr lang="en-US" baseline="0" dirty="0" err="1" smtClean="0"/>
              <a:t>secuencia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unica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carboxilo</a:t>
            </a:r>
            <a:r>
              <a:rPr lang="en-US" baseline="0" dirty="0" smtClean="0"/>
              <a:t> terminal de </a:t>
            </a:r>
            <a:r>
              <a:rPr lang="en-US" baseline="0" dirty="0" err="1" smtClean="0"/>
              <a:t>cada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proteínas</a:t>
            </a:r>
            <a:r>
              <a:rPr lang="en-US" baseline="0" dirty="0" smtClean="0"/>
              <a:t>. </a:t>
            </a:r>
            <a:endParaRPr lang="es-EC" dirty="0" smtClean="0"/>
          </a:p>
          <a:p>
            <a:endParaRPr lang="es-EC" dirty="0" smtClean="0"/>
          </a:p>
          <a:p>
            <a:r>
              <a:rPr lang="es-EC" dirty="0" smtClean="0"/>
              <a:t>Además</a:t>
            </a:r>
            <a:r>
              <a:rPr lang="es-EC" baseline="0" dirty="0" smtClean="0"/>
              <a:t> la técnica se estandarizó empleando cerebro de ratón por que anteriormente fueron detectadas variantes de splicing de la aDB2 en este tejido. (</a:t>
            </a:r>
            <a:r>
              <a:rPr lang="es-EC" baseline="0" dirty="0" err="1" smtClean="0"/>
              <a:t>Lien</a:t>
            </a:r>
            <a:r>
              <a:rPr lang="es-EC" baseline="0" dirty="0" smtClean="0"/>
              <a:t> 2012 y </a:t>
            </a:r>
            <a:r>
              <a:rPr lang="es-EC" baseline="0" dirty="0" err="1" smtClean="0"/>
              <a:t>enigk</a:t>
            </a:r>
            <a:r>
              <a:rPr lang="es-EC" baseline="0" dirty="0" smtClean="0"/>
              <a:t> en 1999)</a:t>
            </a:r>
            <a:endParaRPr lang="es-EC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06367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Una vez probados los oligos y ajustadas las condiciones de la PCR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09857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 </a:t>
            </a:r>
            <a:r>
              <a:rPr lang="en-US" dirty="0" err="1" smtClean="0"/>
              <a:t>empleó</a:t>
            </a:r>
            <a:r>
              <a:rPr lang="en-US" dirty="0" smtClean="0"/>
              <a:t> un PCR </a:t>
            </a:r>
            <a:r>
              <a:rPr lang="en-US" dirty="0" err="1" smtClean="0"/>
              <a:t>tiempo</a:t>
            </a:r>
            <a:r>
              <a:rPr lang="en-US" dirty="0" smtClean="0"/>
              <a:t> real de DOS </a:t>
            </a:r>
            <a:r>
              <a:rPr lang="en-US" dirty="0" smtClean="0"/>
              <a:t>PASOS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detección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syber</a:t>
            </a:r>
            <a:r>
              <a:rPr lang="en-US" baseline="0" dirty="0" smtClean="0"/>
              <a:t> green.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Oligos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cumplir</a:t>
            </a:r>
            <a:r>
              <a:rPr lang="en-US" baseline="0" dirty="0" smtClean="0"/>
              <a:t> con amplicón de </a:t>
            </a:r>
            <a:r>
              <a:rPr lang="en-US" baseline="0" dirty="0" err="1" smtClean="0"/>
              <a:t>maximo</a:t>
            </a:r>
            <a:r>
              <a:rPr lang="en-US" baseline="0" dirty="0" smtClean="0"/>
              <a:t> 150pb, </a:t>
            </a:r>
            <a:r>
              <a:rPr lang="en-US" baseline="0" dirty="0" err="1" smtClean="0"/>
              <a:t>estar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conformados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idealmente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20nt, la temperature de </a:t>
            </a:r>
            <a:r>
              <a:rPr lang="en-US" baseline="0" dirty="0" err="1" smtClean="0"/>
              <a:t>alineamiento</a:t>
            </a:r>
            <a:r>
              <a:rPr lang="en-US" baseline="0" dirty="0" smtClean="0"/>
              <a:t> de los </a:t>
            </a:r>
            <a:r>
              <a:rPr lang="en-US" baseline="0" dirty="0" err="1" smtClean="0"/>
              <a:t>cebadores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debe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diferente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mas de 3 </a:t>
            </a:r>
            <a:r>
              <a:rPr lang="en-US" baseline="0" dirty="0" err="1" smtClean="0"/>
              <a:t>grados</a:t>
            </a:r>
            <a:r>
              <a:rPr lang="en-US" baseline="0" dirty="0" smtClean="0"/>
              <a:t> y no </a:t>
            </a:r>
            <a:r>
              <a:rPr lang="en-US" baseline="0" dirty="0" err="1" smtClean="0"/>
              <a:t>debe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sobrepasar</a:t>
            </a:r>
            <a:r>
              <a:rPr lang="en-US" baseline="0" dirty="0" smtClean="0"/>
              <a:t> los 63 </a:t>
            </a:r>
            <a:r>
              <a:rPr lang="en-US" baseline="0" dirty="0" err="1" smtClean="0"/>
              <a:t>grados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centigrados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Estandarización</a:t>
            </a:r>
            <a:r>
              <a:rPr lang="en-US" dirty="0" smtClean="0"/>
              <a:t> </a:t>
            </a:r>
            <a:r>
              <a:rPr lang="en-US" dirty="0" err="1" smtClean="0"/>
              <a:t>usando</a:t>
            </a:r>
            <a:r>
              <a:rPr lang="en-US" baseline="0" dirty="0" smtClean="0"/>
              <a:t> cDNA de </a:t>
            </a:r>
            <a:r>
              <a:rPr lang="en-US" baseline="0" dirty="0" err="1" smtClean="0"/>
              <a:t>cerebro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ratón</a:t>
            </a:r>
            <a:endParaRPr lang="en-US" dirty="0" smtClean="0"/>
          </a:p>
          <a:p>
            <a:endParaRPr lang="es-EC" dirty="0" smtClean="0"/>
          </a:p>
          <a:p>
            <a:r>
              <a:rPr lang="es-EC" dirty="0" smtClean="0"/>
              <a:t>Verificando que se produzca solo</a:t>
            </a:r>
            <a:r>
              <a:rPr lang="es-EC" baseline="0" dirty="0" smtClean="0"/>
              <a:t> un pico en la curva de desnaturalización de cada amplicón. Esto indica la especificidad de los oligos diseñados.</a:t>
            </a:r>
          </a:p>
          <a:p>
            <a:endParaRPr lang="es-EC" baseline="0" dirty="0" smtClean="0"/>
          </a:p>
          <a:p>
            <a:r>
              <a:rPr lang="es-EC" baseline="0" dirty="0" smtClean="0"/>
              <a:t>Cabe recalcar que se utilizó GAPDH como gen de expresión constitutiva.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65236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El análisis de las amplificaciones</a:t>
            </a:r>
            <a:r>
              <a:rPr lang="es-EC" baseline="0" dirty="0" smtClean="0"/>
              <a:t> mostró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43860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En base a los</a:t>
            </a:r>
            <a:r>
              <a:rPr lang="es-EC" baseline="0" dirty="0" smtClean="0"/>
              <a:t> resultados observados se presume que el escaso </a:t>
            </a:r>
            <a:r>
              <a:rPr lang="es-EC" baseline="0" dirty="0" err="1" smtClean="0"/>
              <a:t>RNAm</a:t>
            </a:r>
            <a:r>
              <a:rPr lang="es-EC" baseline="0" dirty="0" smtClean="0"/>
              <a:t> detectado en las células N1E115 en relación al </a:t>
            </a:r>
            <a:r>
              <a:rPr lang="es-EC" baseline="0" dirty="0" err="1" smtClean="0"/>
              <a:t>RNAm</a:t>
            </a:r>
            <a:r>
              <a:rPr lang="es-EC" baseline="0" dirty="0" smtClean="0"/>
              <a:t> detectado en el cerebro de </a:t>
            </a:r>
            <a:r>
              <a:rPr lang="es-EC" baseline="0" dirty="0" err="1" smtClean="0"/>
              <a:t>raton</a:t>
            </a:r>
            <a:r>
              <a:rPr lang="es-EC" baseline="0" dirty="0" smtClean="0"/>
              <a:t> se debe a que utilizamos células indiferenciadas. Esto se sugiere por que en publicaciones anteriores se mostró que los niveles de aDB2 se </a:t>
            </a:r>
          </a:p>
          <a:p>
            <a:endParaRPr lang="es-EC" baseline="0" dirty="0" smtClean="0"/>
          </a:p>
          <a:p>
            <a:r>
              <a:rPr lang="es-EC" baseline="0" dirty="0" smtClean="0"/>
              <a:t>Además el cambio de aproximadamente 7 grados en la curva de </a:t>
            </a:r>
            <a:r>
              <a:rPr lang="es-EC" baseline="0" dirty="0" err="1" smtClean="0"/>
              <a:t>desnaturaización</a:t>
            </a:r>
            <a:r>
              <a:rPr lang="es-EC" baseline="0" dirty="0" smtClean="0"/>
              <a:t> del producto para aDB2B se debe a alteraciones en la secuencia nucleotídica del gen, esto se justifica por que ensayos sobre los genes de </a:t>
            </a:r>
            <a:r>
              <a:rPr lang="es-EC" baseline="0" dirty="0" err="1" smtClean="0"/>
              <a:t>isocitrato</a:t>
            </a:r>
            <a:r>
              <a:rPr lang="es-EC" baseline="0" dirty="0" smtClean="0"/>
              <a:t> </a:t>
            </a:r>
            <a:r>
              <a:rPr lang="es-EC" baseline="0" dirty="0" err="1" smtClean="0"/>
              <a:t>deshidogenasa</a:t>
            </a:r>
            <a:r>
              <a:rPr lang="es-EC" baseline="0" dirty="0" smtClean="0"/>
              <a:t> 1 y 2 mostraron mediante técnicas de PCR en tiempo real que la variación en varios grados del amplicón de un mismo gen se debe a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66487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Por todo lo anteriormente mencionado</a:t>
            </a:r>
            <a:r>
              <a:rPr lang="es-EC" baseline="0" dirty="0" smtClean="0"/>
              <a:t> se concluye que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21752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Una vez detectada la isoforma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2765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Para esto se cultivaron células</a:t>
            </a:r>
            <a:r>
              <a:rPr lang="es-EC" baseline="0" dirty="0" smtClean="0"/>
              <a:t> sobre cubreobjetos y se realizaron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9160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aDB2 marcada en verde y los </a:t>
            </a:r>
            <a:r>
              <a:rPr lang="es-MX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nucleos</a:t>
            </a:r>
            <a:r>
              <a:rPr lang="es-MX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teñidos en azul con DAPI.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comprender la importancia de la posible localización de la </a:t>
            </a:r>
            <a:r>
              <a:rPr lang="es-MX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aDB</a:t>
            </a:r>
            <a:r>
              <a:rPr lang="es-MX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estos cuerpos nucleares es necesario indicar su función en las células. </a:t>
            </a:r>
            <a:endParaRPr lang="es-MX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435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600" noProof="0" dirty="0" smtClean="0"/>
              <a:t>La </a:t>
            </a:r>
            <a:r>
              <a:rPr lang="es-EC" sz="1600" noProof="0" dirty="0" err="1" smtClean="0"/>
              <a:t>aDB</a:t>
            </a:r>
            <a:r>
              <a:rPr lang="es-EC" sz="1600" noProof="0" dirty="0" smtClean="0"/>
              <a:t> es una proteína citoplasmática que forma parte de un complejo </a:t>
            </a:r>
            <a:r>
              <a:rPr lang="es-EC" sz="1600" noProof="0" dirty="0" err="1" smtClean="0"/>
              <a:t>multiproteínico</a:t>
            </a:r>
            <a:r>
              <a:rPr lang="es-EC" sz="1600" noProof="0" dirty="0" smtClean="0"/>
              <a:t> denominado DAPC.</a:t>
            </a:r>
            <a:r>
              <a:rPr lang="es-EC" sz="1600" baseline="0" noProof="0" dirty="0" smtClean="0"/>
              <a:t> Este complejo es </a:t>
            </a:r>
            <a:endParaRPr lang="es-EC" sz="1600" baseline="0" noProof="0" dirty="0" smtClean="0"/>
          </a:p>
          <a:p>
            <a:endParaRPr lang="es-EC" sz="1600" baseline="0" noProof="0" dirty="0" smtClean="0"/>
          </a:p>
          <a:p>
            <a:r>
              <a:rPr lang="es-EC" sz="1600" baseline="0" noProof="0" dirty="0" smtClean="0"/>
              <a:t>Brindando soporte estructural y modulando la señalización de la membrana plasmática</a:t>
            </a:r>
          </a:p>
          <a:p>
            <a:endParaRPr lang="es-EC" sz="1600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58446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El nucléolo es el compartimento que controla</a:t>
            </a:r>
            <a:r>
              <a:rPr lang="es-EC" baseline="0" dirty="0" smtClean="0"/>
              <a:t> la biogénesis de las subunidades ribosomales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910717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Por otro lado los cuerpos de </a:t>
            </a:r>
            <a:r>
              <a:rPr lang="es-EC" dirty="0" err="1" smtClean="0"/>
              <a:t>cajal</a:t>
            </a:r>
            <a:r>
              <a:rPr lang="es-EC" dirty="0" smtClean="0"/>
              <a:t> son cuerpos nucleares esféricos</a:t>
            </a:r>
            <a:r>
              <a:rPr lang="es-EC" baseline="0" dirty="0" smtClean="0"/>
              <a:t> cuyo tamaño y cantidad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439839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s-EC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consecuencia para comprobar si </a:t>
            </a:r>
            <a:r>
              <a:rPr lang="es-EC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aDB</a:t>
            </a:r>
            <a:r>
              <a:rPr lang="es-EC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localiza en estos cuerpos nucleares se llevaron a cabo ensayos de colocalización </a:t>
            </a: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Nopp 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140 (componente fibrilar denso), B23 (componente granular) y marcador de cuerpos de Cajal: coilina.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003699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Como muestra la figura, las flechas indican la colocalización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84855-5767-4B56-A96F-8EB90D8862E3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913429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De</a:t>
            </a:r>
            <a:r>
              <a:rPr lang="es-EC" baseline="0" dirty="0" smtClean="0"/>
              <a:t> manera interesante la aDB2 colocaliza con las proteínas marcadoras de nucléolo Nopp140 y B23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54235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En conclusión en base a los resultados</a:t>
            </a:r>
            <a:r>
              <a:rPr lang="es-EC" baseline="0" dirty="0" smtClean="0"/>
              <a:t> observados,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724893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Una vez observada la localización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26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146862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RNA pequeño</a:t>
            </a:r>
            <a:r>
              <a:rPr lang="es-EC" baseline="0" dirty="0" smtClean="0"/>
              <a:t> de </a:t>
            </a:r>
            <a:r>
              <a:rPr lang="es-EC" baseline="0" dirty="0" err="1" smtClean="0"/>
              <a:t>orquilla</a:t>
            </a:r>
            <a:r>
              <a:rPr lang="es-EC" baseline="0" dirty="0" smtClean="0"/>
              <a:t>. Esta tecnología </a:t>
            </a:r>
            <a:r>
              <a:rPr lang="es-EC" baseline="0" dirty="0" err="1" smtClean="0"/>
              <a:t>actua</a:t>
            </a:r>
            <a:r>
              <a:rPr lang="es-EC" baseline="0" dirty="0" smtClean="0"/>
              <a:t> mediante la transfección de un Plásmido con la secuencia </a:t>
            </a:r>
          </a:p>
          <a:p>
            <a:endParaRPr lang="es-EC" baseline="0" dirty="0" smtClean="0"/>
          </a:p>
          <a:p>
            <a:r>
              <a:rPr lang="es-EC" baseline="0" dirty="0" smtClean="0"/>
              <a:t>Maquinaria celular</a:t>
            </a:r>
          </a:p>
          <a:p>
            <a:endParaRPr lang="es-EC" baseline="0" dirty="0" smtClean="0"/>
          </a:p>
          <a:p>
            <a:r>
              <a:rPr lang="es-EC" baseline="0" dirty="0" err="1" smtClean="0"/>
              <a:t>Despues</a:t>
            </a:r>
            <a:r>
              <a:rPr lang="es-EC" baseline="0" dirty="0" smtClean="0"/>
              <a:t>, RNA de doble cadena con horquilla se </a:t>
            </a:r>
            <a:r>
              <a:rPr lang="es-EC" baseline="0" dirty="0" err="1" smtClean="0"/>
              <a:t>trnasporta</a:t>
            </a:r>
            <a:r>
              <a:rPr lang="es-EC" baseline="0" dirty="0" smtClean="0"/>
              <a:t> al citoplasma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27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772247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Ya que se comprendió</a:t>
            </a:r>
            <a:r>
              <a:rPr lang="es-EC" baseline="0" dirty="0" smtClean="0"/>
              <a:t> el mecanismo a emplearse se planteó la siguiente estrategia experimental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28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535956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Los extractos totales de las células transfectadas mostraron una disminución aparente de</a:t>
            </a:r>
            <a:r>
              <a:rPr lang="es-EC" baseline="0" dirty="0" smtClean="0"/>
              <a:t> aproximadamente </a:t>
            </a:r>
          </a:p>
          <a:p>
            <a:endParaRPr lang="es-EC" baseline="0" dirty="0" smtClean="0"/>
          </a:p>
          <a:p>
            <a:r>
              <a:rPr lang="es-EC" baseline="0" dirty="0" smtClean="0"/>
              <a:t>Y como consecuencia secundaria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84855-5767-4B56-A96F-8EB90D8862E3}" type="slidenum">
              <a:rPr lang="es-EC" smtClean="0"/>
              <a:t>29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40106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 smtClean="0"/>
          </a:p>
          <a:p>
            <a:r>
              <a:rPr lang="es-EC" dirty="0" smtClean="0"/>
              <a:t>Las mismas que están codificadas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167628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Con respecto a la proteína marcadora</a:t>
            </a:r>
            <a:r>
              <a:rPr lang="es-EC" baseline="0" dirty="0" smtClean="0"/>
              <a:t> ………….., encontramos que aparentemente existe una ligera disminución del 10%</a:t>
            </a:r>
          </a:p>
          <a:p>
            <a:endParaRPr lang="es-EC" baseline="0" dirty="0" smtClean="0"/>
          </a:p>
          <a:p>
            <a:r>
              <a:rPr lang="es-EC" baseline="0" dirty="0" smtClean="0"/>
              <a:t>Es importante mencionar que estos ensayos se empleó la detección de actina como control de carga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30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004384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84855-5767-4B56-A96F-8EB90D8862E3}" type="slidenum">
              <a:rPr lang="es-EC" smtClean="0"/>
              <a:t>32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639472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Considerando</a:t>
            </a:r>
            <a:r>
              <a:rPr lang="es-EC" baseline="0" dirty="0" smtClean="0"/>
              <a:t> los resultados observados con respecto a la disminución de Nopp140 como efecto de la disminución de </a:t>
            </a:r>
            <a:r>
              <a:rPr lang="es-EC" baseline="0" dirty="0" err="1" smtClean="0"/>
              <a:t>aDB</a:t>
            </a:r>
            <a:r>
              <a:rPr lang="es-EC" baseline="0" dirty="0" smtClean="0"/>
              <a:t>, es importante señalar que ………………. Por lo que la disminución de </a:t>
            </a:r>
            <a:r>
              <a:rPr lang="es-EC" baseline="0" dirty="0" err="1" smtClean="0"/>
              <a:t>aDB</a:t>
            </a:r>
            <a:r>
              <a:rPr lang="es-EC" baseline="0" dirty="0" smtClean="0"/>
              <a:t> afecta la estabilidad y funcionamiento de Nopp140 en la formación de </a:t>
            </a:r>
            <a:r>
              <a:rPr lang="es-EC" baseline="0" dirty="0" err="1" smtClean="0"/>
              <a:t>ribonucleoproteínas</a:t>
            </a:r>
            <a:r>
              <a:rPr lang="es-EC" baseline="0" dirty="0" smtClean="0"/>
              <a:t> </a:t>
            </a:r>
          </a:p>
          <a:p>
            <a:endParaRPr lang="es-EC" baseline="0" dirty="0" smtClean="0"/>
          </a:p>
          <a:p>
            <a:r>
              <a:rPr lang="es-EC" baseline="0" dirty="0" smtClean="0"/>
              <a:t>Por otro lado, al no verse afectados los niveles de coilina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34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897974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En</a:t>
            </a:r>
            <a:r>
              <a:rPr lang="es-EC" baseline="0" dirty="0" smtClean="0"/>
              <a:t> conclusión, la disminución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35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783460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Finalmente se recomienda</a:t>
            </a:r>
            <a:r>
              <a:rPr lang="es-EC" baseline="0" dirty="0" smtClean="0"/>
              <a:t>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38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663431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Agarosa 10%, 20V 1h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40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996013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3’UTR y</a:t>
            </a:r>
            <a:r>
              <a:rPr lang="es-EC" baseline="0" dirty="0" smtClean="0"/>
              <a:t> parte del </a:t>
            </a:r>
            <a:r>
              <a:rPr lang="es-EC" dirty="0" smtClean="0"/>
              <a:t>carboxilo terminal</a:t>
            </a:r>
            <a:r>
              <a:rPr lang="es-EC" baseline="0" dirty="0" smtClean="0"/>
              <a:t> para</a:t>
            </a:r>
            <a:r>
              <a:rPr lang="es-EC" dirty="0" smtClean="0"/>
              <a:t> las aDB2A,</a:t>
            </a:r>
            <a:r>
              <a:rPr lang="es-EC" baseline="0" dirty="0" smtClean="0"/>
              <a:t> aDB2B y como control actina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42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86247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indicó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aDBs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codificadas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gen DTNA,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 se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localiza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α-DB1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(84 kDa); α-DB2 (65 kDa), and α-DB 3 (42 kDa)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85369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Como</a:t>
            </a:r>
            <a:r>
              <a:rPr lang="es-EC" baseline="0" dirty="0" smtClean="0"/>
              <a:t> se mencionó la </a:t>
            </a:r>
            <a:r>
              <a:rPr lang="es-EC" dirty="0" err="1" smtClean="0"/>
              <a:t>aDB</a:t>
            </a:r>
            <a:r>
              <a:rPr lang="es-EC" baseline="0" dirty="0" smtClean="0"/>
              <a:t> es una proteína </a:t>
            </a:r>
            <a:r>
              <a:rPr lang="es-EC" baseline="0" dirty="0" err="1" smtClean="0"/>
              <a:t>citoplásmática</a:t>
            </a:r>
            <a:r>
              <a:rPr lang="es-EC" baseline="0" dirty="0" smtClean="0"/>
              <a:t>, pero estudios anteriores mostraron su localización nuclear. Mediante fraccionamientos celulares e </a:t>
            </a:r>
            <a:r>
              <a:rPr lang="es-EC" baseline="0" dirty="0" err="1" smtClean="0"/>
              <a:t>inmunofluorescencias</a:t>
            </a:r>
            <a:r>
              <a:rPr lang="es-EC" baseline="0" dirty="0" smtClean="0"/>
              <a:t> indirectas Fuentes y colaboradores encontraron a la </a:t>
            </a:r>
            <a:r>
              <a:rPr lang="es-EC" baseline="0" dirty="0" err="1" smtClean="0"/>
              <a:t>aDB</a:t>
            </a:r>
            <a:r>
              <a:rPr lang="es-EC" baseline="0" dirty="0" smtClean="0"/>
              <a:t> en el </a:t>
            </a:r>
            <a:r>
              <a:rPr lang="es-EC" baseline="0" dirty="0" err="1" smtClean="0"/>
              <a:t>nucleo</a:t>
            </a:r>
            <a:r>
              <a:rPr lang="es-EC" baseline="0" dirty="0" smtClean="0"/>
              <a:t> de células de cáncer </a:t>
            </a:r>
            <a:r>
              <a:rPr lang="es-EC" baseline="0" dirty="0" err="1" smtClean="0"/>
              <a:t>cervico</a:t>
            </a:r>
            <a:r>
              <a:rPr lang="es-EC" baseline="0" dirty="0" smtClean="0"/>
              <a:t> uterino hela y </a:t>
            </a:r>
            <a:r>
              <a:rPr lang="es-EC" baseline="0" dirty="0" err="1" smtClean="0"/>
              <a:t>Gonzalez</a:t>
            </a:r>
            <a:r>
              <a:rPr lang="es-EC" baseline="0" dirty="0" smtClean="0"/>
              <a:t> </a:t>
            </a:r>
            <a:r>
              <a:rPr lang="es-EC" baseline="0" dirty="0" err="1" smtClean="0"/>
              <a:t>ramirez</a:t>
            </a:r>
            <a:r>
              <a:rPr lang="es-EC" baseline="0" dirty="0" smtClean="0"/>
              <a:t> la empleando </a:t>
            </a:r>
            <a:r>
              <a:rPr lang="es-EC" baseline="0" dirty="0" err="1" smtClean="0"/>
              <a:t>inmunofluorescencias</a:t>
            </a:r>
            <a:r>
              <a:rPr lang="es-EC" baseline="0" dirty="0" smtClean="0"/>
              <a:t> indirectas en el núcleo de células de mioblasto murino C2C12</a:t>
            </a:r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  <a:p>
            <a:r>
              <a:rPr lang="es-EC" dirty="0" err="1" smtClean="0"/>
              <a:t>Fraccion</a:t>
            </a:r>
            <a:r>
              <a:rPr lang="es-EC" dirty="0" smtClean="0"/>
              <a:t> no unida </a:t>
            </a:r>
            <a:endParaRPr lang="es-EC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71760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Debido</a:t>
            </a:r>
            <a:r>
              <a:rPr lang="es-EC" baseline="0" dirty="0" smtClean="0"/>
              <a:t> a que se observó la localización nuclear de </a:t>
            </a:r>
            <a:r>
              <a:rPr lang="es-EC" baseline="0" dirty="0" err="1" smtClean="0"/>
              <a:t>adB</a:t>
            </a:r>
            <a:r>
              <a:rPr lang="es-EC" baseline="0" dirty="0" smtClean="0"/>
              <a:t> en varias líneas celulares y se demostró que esta implicada…………… </a:t>
            </a:r>
          </a:p>
          <a:p>
            <a:r>
              <a:rPr lang="es-EC" baseline="0" dirty="0" smtClean="0"/>
              <a:t>Nos interesa saber como se encuentra </a:t>
            </a:r>
            <a:r>
              <a:rPr lang="es-EC" baseline="0" dirty="0" err="1" smtClean="0"/>
              <a:t>aDB</a:t>
            </a:r>
            <a:r>
              <a:rPr lang="es-EC" baseline="0" dirty="0" smtClean="0"/>
              <a:t> en un modelo de células neuronales. En consecuencia en esta investigación se emplearon células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74276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Por todo esto se planteó como</a:t>
            </a:r>
            <a:r>
              <a:rPr lang="es-EC" baseline="0" dirty="0" smtClean="0"/>
              <a:t> objetivo general de la investigación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45254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Y se propusieron</a:t>
            </a:r>
            <a:r>
              <a:rPr lang="es-EC" baseline="0" dirty="0" smtClean="0"/>
              <a:t> los siguientes objetivos particulares. Como primer objetivo se planteó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07373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Y se ejecuto</a:t>
            </a:r>
            <a:r>
              <a:rPr lang="es-EC" baseline="0" dirty="0" smtClean="0"/>
              <a:t> cultivando las células N1E115 y se realizó la inmunodetección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/>
              <a:t>En el ensayo se emplearon células C2C12 y Hela Como controles</a:t>
            </a:r>
            <a:r>
              <a:rPr lang="es-EC" baseline="0" dirty="0" smtClean="0"/>
              <a:t> positivos ya que evidencias previas mostraron la presencia de </a:t>
            </a:r>
            <a:r>
              <a:rPr lang="es-EC" baseline="0" dirty="0" err="1" smtClean="0"/>
              <a:t>aDB</a:t>
            </a:r>
            <a:r>
              <a:rPr lang="es-EC" baseline="0" dirty="0" smtClean="0"/>
              <a:t> en estas líneas celulares. 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353D1-F303-447F-B700-F0C07431DDAE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8975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DDFB-9706-421A-BC4D-6517226E3917}" type="datetimeFigureOut">
              <a:rPr lang="es-EC" smtClean="0"/>
              <a:t>27/04/2015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6CFF0-E06A-4074-81AE-F2DEB3E224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21312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DDFB-9706-421A-BC4D-6517226E3917}" type="datetimeFigureOut">
              <a:rPr lang="es-EC" smtClean="0"/>
              <a:t>27/04/2015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6CFF0-E06A-4074-81AE-F2DEB3E224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5270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DDFB-9706-421A-BC4D-6517226E3917}" type="datetimeFigureOut">
              <a:rPr lang="es-EC" smtClean="0"/>
              <a:t>27/04/2015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6CFF0-E06A-4074-81AE-F2DEB3E224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6532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DDFB-9706-421A-BC4D-6517226E3917}" type="datetimeFigureOut">
              <a:rPr lang="es-EC" smtClean="0"/>
              <a:t>27/04/2015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6CFF0-E06A-4074-81AE-F2DEB3E224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53318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DDFB-9706-421A-BC4D-6517226E3917}" type="datetimeFigureOut">
              <a:rPr lang="es-EC" smtClean="0"/>
              <a:t>27/04/2015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6CFF0-E06A-4074-81AE-F2DEB3E224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68498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DDFB-9706-421A-BC4D-6517226E3917}" type="datetimeFigureOut">
              <a:rPr lang="es-EC" smtClean="0"/>
              <a:t>27/04/2015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6CFF0-E06A-4074-81AE-F2DEB3E224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27450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DDFB-9706-421A-BC4D-6517226E3917}" type="datetimeFigureOut">
              <a:rPr lang="es-EC" smtClean="0"/>
              <a:t>27/04/2015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6CFF0-E06A-4074-81AE-F2DEB3E224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27530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DDFB-9706-421A-BC4D-6517226E3917}" type="datetimeFigureOut">
              <a:rPr lang="es-EC" smtClean="0"/>
              <a:t>27/04/2015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6CFF0-E06A-4074-81AE-F2DEB3E224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3670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DDFB-9706-421A-BC4D-6517226E3917}" type="datetimeFigureOut">
              <a:rPr lang="es-EC" smtClean="0"/>
              <a:t>27/04/2015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6CFF0-E06A-4074-81AE-F2DEB3E224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79211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DDFB-9706-421A-BC4D-6517226E3917}" type="datetimeFigureOut">
              <a:rPr lang="es-EC" smtClean="0"/>
              <a:t>27/04/2015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6CFF0-E06A-4074-81AE-F2DEB3E224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85066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DDFB-9706-421A-BC4D-6517226E3917}" type="datetimeFigureOut">
              <a:rPr lang="es-EC" smtClean="0"/>
              <a:t>27/04/2015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6CFF0-E06A-4074-81AE-F2DEB3E224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58976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2DDFB-9706-421A-BC4D-6517226E3917}" type="datetimeFigureOut">
              <a:rPr lang="es-EC" smtClean="0"/>
              <a:t>27/04/2015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6CFF0-E06A-4074-81AE-F2DEB3E224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0524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tif"/><Relationship Id="rId7" Type="http://schemas.openxmlformats.org/officeDocument/2006/relationships/image" Target="../media/image42.tif"/><Relationship Id="rId12" Type="http://schemas.openxmlformats.org/officeDocument/2006/relationships/image" Target="../media/image47.t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openxmlformats.org/officeDocument/2006/relationships/image" Target="../media/image46.tif"/><Relationship Id="rId5" Type="http://schemas.openxmlformats.org/officeDocument/2006/relationships/image" Target="../media/image40.tif"/><Relationship Id="rId10" Type="http://schemas.openxmlformats.org/officeDocument/2006/relationships/image" Target="../media/image45.tif"/><Relationship Id="rId4" Type="http://schemas.openxmlformats.org/officeDocument/2006/relationships/image" Target="../media/image39.png"/><Relationship Id="rId9" Type="http://schemas.openxmlformats.org/officeDocument/2006/relationships/image" Target="../media/image44.tif"/><Relationship Id="rId14" Type="http://schemas.openxmlformats.org/officeDocument/2006/relationships/image" Target="../media/image49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7" Type="http://schemas.openxmlformats.org/officeDocument/2006/relationships/image" Target="../media/image64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5" Type="http://schemas.openxmlformats.org/officeDocument/2006/relationships/image" Target="../media/image62.tiff"/><Relationship Id="rId4" Type="http://schemas.openxmlformats.org/officeDocument/2006/relationships/image" Target="../media/image6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tmp"/><Relationship Id="rId3" Type="http://schemas.openxmlformats.org/officeDocument/2006/relationships/image" Target="../media/image66.tmp"/><Relationship Id="rId7" Type="http://schemas.openxmlformats.org/officeDocument/2006/relationships/image" Target="../media/image70.tm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tmp"/><Relationship Id="rId5" Type="http://schemas.openxmlformats.org/officeDocument/2006/relationships/image" Target="../media/image68.tmp"/><Relationship Id="rId4" Type="http://schemas.openxmlformats.org/officeDocument/2006/relationships/image" Target="../media/image67.tm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gif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10" Type="http://schemas.openxmlformats.org/officeDocument/2006/relationships/image" Target="../media/image21.tiff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microsoft.com/office/2007/relationships/hdphoto" Target="../media/hdphoto2.wdp"/><Relationship Id="rId7" Type="http://schemas.openxmlformats.org/officeDocument/2006/relationships/image" Target="../media/image9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93.jpeg"/><Relationship Id="rId10" Type="http://schemas.openxmlformats.org/officeDocument/2006/relationships/image" Target="../media/image95.jpeg"/><Relationship Id="rId4" Type="http://schemas.openxmlformats.org/officeDocument/2006/relationships/image" Target="../media/image85.jpeg"/><Relationship Id="rId9" Type="http://schemas.openxmlformats.org/officeDocument/2006/relationships/image" Target="../media/image24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7.png"/><Relationship Id="rId7" Type="http://schemas.openxmlformats.org/officeDocument/2006/relationships/image" Target="../media/image83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gif"/><Relationship Id="rId5" Type="http://schemas.openxmlformats.org/officeDocument/2006/relationships/image" Target="../media/image99.png"/><Relationship Id="rId4" Type="http://schemas.openxmlformats.org/officeDocument/2006/relationships/image" Target="../media/image98.jpeg"/><Relationship Id="rId9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0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gif"/><Relationship Id="rId4" Type="http://schemas.openxmlformats.org/officeDocument/2006/relationships/image" Target="../media/image10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-1902" y="0"/>
            <a:ext cx="795454" cy="6858000"/>
          </a:xfrm>
          <a:prstGeom prst="rect">
            <a:avLst/>
          </a:prstGeom>
          <a:solidFill>
            <a:srgbClr val="CC0066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1 Rectángulo"/>
          <p:cNvSpPr>
            <a:spLocks noGrp="1" noChangeArrowheads="1"/>
          </p:cNvSpPr>
          <p:nvPr>
            <p:ph type="ctrTitle"/>
          </p:nvPr>
        </p:nvSpPr>
        <p:spPr bwMode="auto">
          <a:xfrm>
            <a:off x="998077" y="1454886"/>
            <a:ext cx="11355572" cy="252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C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</a:t>
            </a:r>
            <a:r>
              <a:rPr lang="es-EC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CIENCIAS DE LA VIDA Y LA AGRICULTURA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CARRERA DE INGENIERÍA EN BIOTECNOLOGÍA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es-EC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“ANÁLISIS DE LA DISTRIBUCIÓN Y FUNCIÓN NUCLEAR DE LA </a:t>
            </a:r>
            <a:r>
              <a:rPr lang="es-MX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MX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s-MX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-DISTROBREVINA </a:t>
            </a: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LAS CÉLULAS NEURONALES N1E115”</a:t>
            </a:r>
            <a:endParaRPr lang="es-MX" alt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103863" y="4328294"/>
            <a:ext cx="9144000" cy="1655762"/>
          </a:xfrm>
        </p:spPr>
        <p:txBody>
          <a:bodyPr>
            <a:noAutofit/>
          </a:bodyPr>
          <a:lstStyle/>
          <a:p>
            <a:r>
              <a:rPr lang="es-EC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NATALIE RAQUEL SANTAMARIA GUAYASAMIN </a:t>
            </a:r>
          </a:p>
          <a:p>
            <a:endParaRPr lang="es-EC" altLang="en-US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Directora: Dra. </a:t>
            </a:r>
            <a:r>
              <a:rPr lang="es-EC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Thelvia</a:t>
            </a:r>
            <a:r>
              <a:rPr lang="es-EC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Ramos</a:t>
            </a:r>
          </a:p>
          <a:p>
            <a:r>
              <a:rPr lang="es-EC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Codirector: Dr. </a:t>
            </a:r>
            <a:r>
              <a:rPr lang="es-EC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Bulmaro</a:t>
            </a:r>
            <a:r>
              <a:rPr lang="es-EC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Cisneros</a:t>
            </a:r>
            <a:endParaRPr lang="es-EC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s-EC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SANGOLQUÍ, ABRIL 2015</a:t>
            </a:r>
            <a:endParaRPr lang="es-EC" sz="18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226" y="0"/>
            <a:ext cx="6392131" cy="192204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7059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7262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 smtClean="0"/>
              <a:t>Detección de bandas utilizando un anticuerpo específico contra </a:t>
            </a:r>
            <a:r>
              <a:rPr lang="el-GR" b="1" dirty="0" smtClean="0"/>
              <a:t>α</a:t>
            </a:r>
            <a:r>
              <a:rPr lang="en-US" b="1" dirty="0" smtClean="0"/>
              <a:t>-Distrobrevina</a:t>
            </a:r>
            <a:endParaRPr lang="es-EC" b="1" dirty="0"/>
          </a:p>
        </p:txBody>
      </p:sp>
      <p:sp>
        <p:nvSpPr>
          <p:cNvPr id="5" name="Rectángulo 4"/>
          <p:cNvSpPr/>
          <p:nvPr/>
        </p:nvSpPr>
        <p:spPr>
          <a:xfrm>
            <a:off x="7009679" y="3309555"/>
            <a:ext cx="886286" cy="3470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ctángulo redondeado 5"/>
          <p:cNvSpPr/>
          <p:nvPr/>
        </p:nvSpPr>
        <p:spPr>
          <a:xfrm>
            <a:off x="2450435" y="5478023"/>
            <a:ext cx="3640647" cy="941000"/>
          </a:xfrm>
          <a:prstGeom prst="roundRect">
            <a:avLst/>
          </a:prstGeom>
          <a:solidFill>
            <a:srgbClr val="CC0066"/>
          </a:solidFill>
          <a:ln>
            <a:solidFill>
              <a:srgbClr val="B38F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Blake et al., 1996;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Ceccarini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, et al., 2002;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Enigk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 &amp;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Maimone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, 1999;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Pawlikowski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 &amp;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Maimone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, 2008</a:t>
            </a:r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Isoforma </a:t>
            </a:r>
            <a:r>
              <a:rPr lang="el-G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-DB2 </a:t>
            </a:r>
            <a:endParaRPr lang="es-EC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6709039" y="5478023"/>
            <a:ext cx="3640647" cy="941000"/>
          </a:xfrm>
          <a:prstGeom prst="roundRect">
            <a:avLst/>
          </a:prstGeom>
          <a:solidFill>
            <a:srgbClr val="CC0066"/>
          </a:solidFill>
          <a:ln>
            <a:solidFill>
              <a:srgbClr val="B38F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bg1">
                    <a:lumMod val="75000"/>
                  </a:schemeClr>
                </a:solidFill>
              </a:rPr>
              <a:t>Ceccarini </a:t>
            </a:r>
            <a:r>
              <a:rPr lang="it-IT" sz="1400" dirty="0">
                <a:solidFill>
                  <a:schemeClr val="bg1">
                    <a:lumMod val="75000"/>
                  </a:schemeClr>
                </a:solidFill>
              </a:rPr>
              <a:t>et al., 2002; Enigk &amp; Maimone, 1999</a:t>
            </a:r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l-G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-DB2A y </a:t>
            </a:r>
            <a:r>
              <a:rPr lang="el-G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-DB2B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difieren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menos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1kDa </a:t>
            </a:r>
            <a:endParaRPr lang="es-EC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Conector recto 9"/>
          <p:cNvCxnSpPr/>
          <p:nvPr/>
        </p:nvCxnSpPr>
        <p:spPr>
          <a:xfrm>
            <a:off x="4798306" y="3079553"/>
            <a:ext cx="3014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4028178" y="2876310"/>
            <a:ext cx="1017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100 </a:t>
            </a:r>
            <a:r>
              <a:rPr lang="es-MX" sz="1400" dirty="0" err="1"/>
              <a:t>kDa</a:t>
            </a:r>
            <a:endParaRPr lang="es-MX" sz="1400" dirty="0"/>
          </a:p>
          <a:p>
            <a:endParaRPr lang="es-MX" sz="14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120024" y="3173319"/>
            <a:ext cx="905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70 </a:t>
            </a:r>
            <a:r>
              <a:rPr lang="es-MX" sz="1400" dirty="0" err="1"/>
              <a:t>kDa</a:t>
            </a:r>
            <a:endParaRPr lang="es-MX" sz="1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132056" y="3506025"/>
            <a:ext cx="906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55 </a:t>
            </a:r>
            <a:r>
              <a:rPr lang="es-MX" sz="1400" dirty="0" err="1"/>
              <a:t>kDa</a:t>
            </a:r>
            <a:endParaRPr lang="es-MX" sz="1400" dirty="0"/>
          </a:p>
        </p:txBody>
      </p:sp>
      <p:cxnSp>
        <p:nvCxnSpPr>
          <p:cNvPr id="14" name="Conector recto 13"/>
          <p:cNvCxnSpPr/>
          <p:nvPr/>
        </p:nvCxnSpPr>
        <p:spPr>
          <a:xfrm>
            <a:off x="4814544" y="4490568"/>
            <a:ext cx="3014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4156120" y="4300088"/>
            <a:ext cx="943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35 </a:t>
            </a:r>
            <a:r>
              <a:rPr lang="es-MX" sz="1400" dirty="0" err="1"/>
              <a:t>kDa</a:t>
            </a:r>
            <a:endParaRPr lang="es-MX" sz="1400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6" t="24770" r="60250" b="50330"/>
          <a:stretch/>
        </p:blipFill>
        <p:spPr>
          <a:xfrm>
            <a:off x="5183307" y="2867696"/>
            <a:ext cx="1815549" cy="1910684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7186722" y="3304664"/>
            <a:ext cx="799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/>
              <a:t>α</a:t>
            </a:r>
            <a:r>
              <a:rPr lang="en-US" sz="1400" b="1" dirty="0" smtClean="0"/>
              <a:t>-DB2</a:t>
            </a:r>
            <a:endParaRPr lang="es-MX" sz="1400" b="1" dirty="0"/>
          </a:p>
        </p:txBody>
      </p:sp>
      <p:cxnSp>
        <p:nvCxnSpPr>
          <p:cNvPr id="18" name="Conector recto 17"/>
          <p:cNvCxnSpPr/>
          <p:nvPr/>
        </p:nvCxnSpPr>
        <p:spPr>
          <a:xfrm>
            <a:off x="4793201" y="3363799"/>
            <a:ext cx="3014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>
            <a:off x="4791053" y="3696505"/>
            <a:ext cx="3014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7046480" y="3488784"/>
            <a:ext cx="139739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/>
          <p:cNvSpPr txBox="1"/>
          <p:nvPr/>
        </p:nvSpPr>
        <p:spPr>
          <a:xfrm>
            <a:off x="7175899" y="3019393"/>
            <a:ext cx="799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α</a:t>
            </a:r>
            <a:r>
              <a:rPr lang="en-US" sz="1400" b="1" dirty="0" smtClean="0"/>
              <a:t>-DB1</a:t>
            </a:r>
            <a:endParaRPr lang="es-MX" sz="1400" b="1" dirty="0"/>
          </a:p>
        </p:txBody>
      </p:sp>
      <p:cxnSp>
        <p:nvCxnSpPr>
          <p:cNvPr id="22" name="Conector recto 21"/>
          <p:cNvCxnSpPr/>
          <p:nvPr/>
        </p:nvCxnSpPr>
        <p:spPr>
          <a:xfrm>
            <a:off x="7059721" y="3227577"/>
            <a:ext cx="139739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/>
          <p:cNvSpPr txBox="1"/>
          <p:nvPr/>
        </p:nvSpPr>
        <p:spPr>
          <a:xfrm rot="16200000">
            <a:off x="4935159" y="2107529"/>
            <a:ext cx="1058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C2C12</a:t>
            </a:r>
          </a:p>
        </p:txBody>
      </p:sp>
      <p:sp>
        <p:nvSpPr>
          <p:cNvPr id="27" name="CuadroTexto 26"/>
          <p:cNvSpPr txBox="1"/>
          <p:nvPr/>
        </p:nvSpPr>
        <p:spPr>
          <a:xfrm rot="16200000">
            <a:off x="5566742" y="2107529"/>
            <a:ext cx="1058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HeLa</a:t>
            </a:r>
          </a:p>
        </p:txBody>
      </p:sp>
      <p:sp>
        <p:nvSpPr>
          <p:cNvPr id="28" name="CuadroTexto 27"/>
          <p:cNvSpPr txBox="1"/>
          <p:nvPr/>
        </p:nvSpPr>
        <p:spPr>
          <a:xfrm rot="16200000">
            <a:off x="6131798" y="2107529"/>
            <a:ext cx="1058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N1E115</a:t>
            </a:r>
          </a:p>
        </p:txBody>
      </p:sp>
      <p:sp>
        <p:nvSpPr>
          <p:cNvPr id="23" name="Rectángulo redondeado 22"/>
          <p:cNvSpPr/>
          <p:nvPr/>
        </p:nvSpPr>
        <p:spPr>
          <a:xfrm>
            <a:off x="5005156" y="1609640"/>
            <a:ext cx="1167275" cy="425945"/>
          </a:xfrm>
          <a:prstGeom prst="roundRect">
            <a:avLst/>
          </a:prstGeom>
          <a:solidFill>
            <a:srgbClr val="CC0066"/>
          </a:solidFill>
          <a:ln>
            <a:solidFill>
              <a:srgbClr val="B38F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Controles</a:t>
            </a:r>
            <a:endParaRPr lang="es-EC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Abrir llave 23"/>
          <p:cNvSpPr/>
          <p:nvPr/>
        </p:nvSpPr>
        <p:spPr>
          <a:xfrm rot="16200000" flipH="1">
            <a:off x="5648077" y="1624534"/>
            <a:ext cx="67322" cy="1136569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445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-121572"/>
            <a:ext cx="10515600" cy="1325563"/>
          </a:xfrm>
        </p:spPr>
        <p:txBody>
          <a:bodyPr/>
          <a:lstStyle/>
          <a:p>
            <a:pPr algn="ctr"/>
            <a:r>
              <a:rPr lang="es-EC" b="1" dirty="0" smtClean="0"/>
              <a:t>Estrategia Experimental</a:t>
            </a:r>
            <a:endParaRPr lang="es-EC" b="1" dirty="0"/>
          </a:p>
        </p:txBody>
      </p:sp>
      <p:sp>
        <p:nvSpPr>
          <p:cNvPr id="4" name="Rectángulo 3"/>
          <p:cNvSpPr/>
          <p:nvPr/>
        </p:nvSpPr>
        <p:spPr>
          <a:xfrm rot="16200000">
            <a:off x="5698273" y="364273"/>
            <a:ext cx="795454" cy="12192000"/>
          </a:xfrm>
          <a:prstGeom prst="rect">
            <a:avLst/>
          </a:prstGeom>
          <a:solidFill>
            <a:srgbClr val="CC0066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Rectángulo 4"/>
          <p:cNvSpPr/>
          <p:nvPr/>
        </p:nvSpPr>
        <p:spPr>
          <a:xfrm>
            <a:off x="4409768" y="1160344"/>
            <a:ext cx="2079522" cy="693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Cultivo Celular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961535" y="2139114"/>
            <a:ext cx="2344994" cy="9512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Inmunodetección en fase sólida de </a:t>
            </a:r>
            <a:r>
              <a:rPr lang="el-GR" b="1" dirty="0" smtClean="0">
                <a:solidFill>
                  <a:schemeClr val="tx1"/>
                </a:solidFill>
              </a:rPr>
              <a:t>α</a:t>
            </a:r>
            <a:r>
              <a:rPr lang="en-US" b="1" dirty="0" smtClean="0">
                <a:solidFill>
                  <a:schemeClr val="tx1"/>
                </a:solidFill>
              </a:rPr>
              <a:t>-DB</a:t>
            </a:r>
            <a:endParaRPr lang="es-EC" b="1" dirty="0">
              <a:solidFill>
                <a:schemeClr val="tx1"/>
              </a:solidFill>
            </a:endParaRPr>
          </a:p>
        </p:txBody>
      </p:sp>
      <p:cxnSp>
        <p:nvCxnSpPr>
          <p:cNvPr id="14" name="Conector recto 13"/>
          <p:cNvCxnSpPr>
            <a:stCxn id="5" idx="2"/>
          </p:cNvCxnSpPr>
          <p:nvPr/>
        </p:nvCxnSpPr>
        <p:spPr>
          <a:xfrm>
            <a:off x="5449529" y="1853518"/>
            <a:ext cx="8604" cy="15286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3134032" y="2006378"/>
            <a:ext cx="0" cy="13273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8190270" y="2125953"/>
            <a:ext cx="2344994" cy="9512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Extracción</a:t>
            </a:r>
            <a:r>
              <a:rPr lang="en-US" b="1" dirty="0" smtClean="0">
                <a:solidFill>
                  <a:schemeClr val="tx1"/>
                </a:solidFill>
              </a:rPr>
              <a:t> de RNA total</a:t>
            </a:r>
            <a:endParaRPr lang="es-EC" b="1" dirty="0">
              <a:solidFill>
                <a:schemeClr val="tx1"/>
              </a:solidFill>
            </a:endParaRPr>
          </a:p>
        </p:txBody>
      </p:sp>
      <p:cxnSp>
        <p:nvCxnSpPr>
          <p:cNvPr id="18" name="Conector recto 17"/>
          <p:cNvCxnSpPr/>
          <p:nvPr/>
        </p:nvCxnSpPr>
        <p:spPr>
          <a:xfrm>
            <a:off x="6636774" y="1993217"/>
            <a:ext cx="0" cy="35765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/>
          <p:cNvSpPr/>
          <p:nvPr/>
        </p:nvSpPr>
        <p:spPr>
          <a:xfrm>
            <a:off x="8222224" y="3235872"/>
            <a:ext cx="2322873" cy="4611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RT-PCR</a:t>
            </a:r>
            <a:endParaRPr lang="es-EC" b="1" dirty="0">
              <a:solidFill>
                <a:schemeClr val="tx1"/>
              </a:solidFill>
            </a:endParaRPr>
          </a:p>
        </p:txBody>
      </p:sp>
      <p:cxnSp>
        <p:nvCxnSpPr>
          <p:cNvPr id="20" name="Conector recto 19"/>
          <p:cNvCxnSpPr/>
          <p:nvPr/>
        </p:nvCxnSpPr>
        <p:spPr>
          <a:xfrm>
            <a:off x="9379973" y="3090385"/>
            <a:ext cx="0" cy="13273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 flipH="1" flipV="1">
            <a:off x="7599108" y="2581465"/>
            <a:ext cx="591162" cy="902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ángulo 26"/>
          <p:cNvSpPr/>
          <p:nvPr/>
        </p:nvSpPr>
        <p:spPr>
          <a:xfrm>
            <a:off x="5674441" y="2350868"/>
            <a:ext cx="1924667" cy="4611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PCR </a:t>
            </a:r>
            <a:r>
              <a:rPr lang="en-US" b="1" dirty="0" err="1" smtClean="0">
                <a:solidFill>
                  <a:schemeClr val="tx1"/>
                </a:solidFill>
              </a:rPr>
              <a:t>punto</a:t>
            </a:r>
            <a:r>
              <a:rPr lang="en-US" b="1" dirty="0" smtClean="0">
                <a:solidFill>
                  <a:schemeClr val="tx1"/>
                </a:solidFill>
              </a:rPr>
              <a:t> final</a:t>
            </a:r>
            <a:endParaRPr lang="es-EC" b="1" dirty="0">
              <a:solidFill>
                <a:schemeClr val="tx1"/>
              </a:solidFill>
            </a:endParaRPr>
          </a:p>
        </p:txBody>
      </p:sp>
      <p:cxnSp>
        <p:nvCxnSpPr>
          <p:cNvPr id="29" name="Conector recto 28"/>
          <p:cNvCxnSpPr/>
          <p:nvPr/>
        </p:nvCxnSpPr>
        <p:spPr>
          <a:xfrm flipH="1">
            <a:off x="5449529" y="1989192"/>
            <a:ext cx="1187245" cy="1081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/>
          <p:cNvCxnSpPr/>
          <p:nvPr/>
        </p:nvCxnSpPr>
        <p:spPr>
          <a:xfrm flipH="1" flipV="1">
            <a:off x="3134032" y="1989192"/>
            <a:ext cx="2324101" cy="1081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agen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074" y="3697067"/>
            <a:ext cx="5600700" cy="2000250"/>
          </a:xfrm>
          <a:prstGeom prst="rect">
            <a:avLst/>
          </a:prstGeom>
        </p:spPr>
      </p:pic>
      <p:sp>
        <p:nvSpPr>
          <p:cNvPr id="41" name="Rectángulo 40"/>
          <p:cNvSpPr/>
          <p:nvPr/>
        </p:nvSpPr>
        <p:spPr>
          <a:xfrm>
            <a:off x="5770702" y="5704161"/>
            <a:ext cx="21820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/>
              <a:t>(</a:t>
            </a:r>
            <a:r>
              <a:rPr lang="es-EC" sz="1200" dirty="0" err="1" smtClean="0"/>
              <a:t>Enigk</a:t>
            </a:r>
            <a:r>
              <a:rPr lang="es-EC" sz="1200" dirty="0" smtClean="0"/>
              <a:t> </a:t>
            </a:r>
            <a:r>
              <a:rPr lang="es-EC" sz="1200" dirty="0"/>
              <a:t>&amp; </a:t>
            </a:r>
            <a:r>
              <a:rPr lang="es-EC" sz="1200" dirty="0" err="1" smtClean="0"/>
              <a:t>Maimone</a:t>
            </a:r>
            <a:r>
              <a:rPr lang="es-EC" sz="1200" dirty="0" smtClean="0"/>
              <a:t>, Gene, 1999)</a:t>
            </a:r>
            <a:endParaRPr lang="es-EC" sz="1200" dirty="0"/>
          </a:p>
        </p:txBody>
      </p:sp>
      <p:cxnSp>
        <p:nvCxnSpPr>
          <p:cNvPr id="34" name="Conector recto 33"/>
          <p:cNvCxnSpPr/>
          <p:nvPr/>
        </p:nvCxnSpPr>
        <p:spPr>
          <a:xfrm>
            <a:off x="6164904" y="4550859"/>
            <a:ext cx="19305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7" t="20754" r="39105" b="49216"/>
          <a:stretch/>
        </p:blipFill>
        <p:spPr>
          <a:xfrm>
            <a:off x="4009786" y="3653420"/>
            <a:ext cx="2086213" cy="2196231"/>
          </a:xfrm>
          <a:prstGeom prst="rect">
            <a:avLst/>
          </a:prstGeom>
        </p:spPr>
      </p:pic>
      <p:sp>
        <p:nvSpPr>
          <p:cNvPr id="30" name="CuadroTexto 29"/>
          <p:cNvSpPr txBox="1"/>
          <p:nvPr/>
        </p:nvSpPr>
        <p:spPr>
          <a:xfrm>
            <a:off x="6323703" y="3939068"/>
            <a:ext cx="739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28s</a:t>
            </a:r>
            <a:endParaRPr lang="es-EC" dirty="0"/>
          </a:p>
        </p:txBody>
      </p:sp>
      <p:sp>
        <p:nvSpPr>
          <p:cNvPr id="31" name="CuadroTexto 30"/>
          <p:cNvSpPr txBox="1"/>
          <p:nvPr/>
        </p:nvSpPr>
        <p:spPr>
          <a:xfrm>
            <a:off x="6330495" y="4331436"/>
            <a:ext cx="739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8s</a:t>
            </a:r>
            <a:endParaRPr lang="es-EC" dirty="0"/>
          </a:p>
        </p:txBody>
      </p:sp>
      <p:cxnSp>
        <p:nvCxnSpPr>
          <p:cNvPr id="32" name="Conector recto 31"/>
          <p:cNvCxnSpPr/>
          <p:nvPr/>
        </p:nvCxnSpPr>
        <p:spPr>
          <a:xfrm>
            <a:off x="6151542" y="4145065"/>
            <a:ext cx="19305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/>
          <p:cNvCxnSpPr/>
          <p:nvPr/>
        </p:nvCxnSpPr>
        <p:spPr>
          <a:xfrm>
            <a:off x="9370141" y="1768302"/>
            <a:ext cx="0" cy="35765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ángulo 46"/>
          <p:cNvSpPr/>
          <p:nvPr/>
        </p:nvSpPr>
        <p:spPr>
          <a:xfrm>
            <a:off x="8400433" y="1311155"/>
            <a:ext cx="1924667" cy="4611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Cerebro</a:t>
            </a:r>
            <a:r>
              <a:rPr lang="en-US" b="1" dirty="0" smtClean="0">
                <a:solidFill>
                  <a:schemeClr val="tx1"/>
                </a:solidFill>
              </a:rPr>
              <a:t> de </a:t>
            </a:r>
            <a:r>
              <a:rPr lang="en-US" b="1" dirty="0" err="1" smtClean="0">
                <a:solidFill>
                  <a:schemeClr val="tx1"/>
                </a:solidFill>
              </a:rPr>
              <a:t>ratón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674713" y="463449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C" dirty="0"/>
          </a:p>
        </p:txBody>
      </p:sp>
      <p:sp>
        <p:nvSpPr>
          <p:cNvPr id="26" name="Rectángulo redondeado 25"/>
          <p:cNvSpPr/>
          <p:nvPr/>
        </p:nvSpPr>
        <p:spPr>
          <a:xfrm>
            <a:off x="7894689" y="4432673"/>
            <a:ext cx="3795457" cy="1088874"/>
          </a:xfrm>
          <a:prstGeom prst="roundRect">
            <a:avLst/>
          </a:prstGeom>
          <a:solidFill>
            <a:srgbClr val="CC0066"/>
          </a:solidFill>
          <a:ln>
            <a:solidFill>
              <a:srgbClr val="B38F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 smtClean="0">
                <a:solidFill>
                  <a:schemeClr val="bg1">
                    <a:lumMod val="75000"/>
                  </a:schemeClr>
                </a:solidFill>
              </a:rPr>
              <a:t>Ceccarini </a:t>
            </a:r>
            <a:r>
              <a:rPr lang="sv-SE" sz="1400" dirty="0">
                <a:solidFill>
                  <a:schemeClr val="bg1">
                    <a:lumMod val="75000"/>
                  </a:schemeClr>
                </a:solidFill>
              </a:rPr>
              <a:t>et al., 2002; Enigk &amp; Maimone, 1999; Grady et al., 2003; Navakauskiene, et al., </a:t>
            </a:r>
            <a:r>
              <a:rPr lang="sv-SE" sz="1400" dirty="0" smtClean="0">
                <a:solidFill>
                  <a:schemeClr val="bg1">
                    <a:lumMod val="75000"/>
                  </a:schemeClr>
                </a:solidFill>
              </a:rPr>
              <a:t>2002</a:t>
            </a:r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s-EC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Reconociemiento</a:t>
            </a:r>
            <a:r>
              <a:rPr lang="es-EC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las </a:t>
            </a:r>
            <a:r>
              <a:rPr lang="es-EC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isoformas de α-DB </a:t>
            </a:r>
            <a:r>
              <a:rPr lang="es-EC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empleando oligonucleótidos </a:t>
            </a:r>
            <a:r>
              <a:rPr lang="es-EC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específicos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3836424" y="3752913"/>
            <a:ext cx="2652866" cy="17383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7668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9" grpId="0" animBg="1"/>
      <p:bldP spid="19" grpId="1" animBg="1"/>
      <p:bldP spid="27" grpId="0" animBg="1"/>
      <p:bldP spid="41" grpId="0"/>
      <p:bldP spid="41" grpId="1"/>
      <p:bldP spid="30" grpId="0"/>
      <p:bldP spid="30" grpId="1"/>
      <p:bldP spid="31" grpId="0"/>
      <p:bldP spid="31" grpId="1"/>
      <p:bldP spid="47" grpId="0" animBg="1"/>
      <p:bldP spid="47" grpId="1" animBg="1"/>
      <p:bldP spid="26" grpId="0" animBg="1"/>
      <p:bldP spid="26" grpId="1" animBg="1"/>
      <p:bldP spid="28" grpId="0" animBg="1"/>
      <p:bldP spid="2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808704" y="324464"/>
            <a:ext cx="10515600" cy="648929"/>
          </a:xfrm>
        </p:spPr>
        <p:txBody>
          <a:bodyPr>
            <a:normAutofit fontScale="90000"/>
          </a:bodyPr>
          <a:lstStyle/>
          <a:p>
            <a:pPr algn="ctr"/>
            <a:r>
              <a:rPr lang="es-EC" dirty="0" smtClean="0"/>
              <a:t>Análisis de productos amplificados con cebadores específicos</a:t>
            </a:r>
            <a:endParaRPr lang="es-EC" dirty="0"/>
          </a:p>
        </p:txBody>
      </p:sp>
      <p:cxnSp>
        <p:nvCxnSpPr>
          <p:cNvPr id="8" name="Conector recto 7"/>
          <p:cNvCxnSpPr/>
          <p:nvPr/>
        </p:nvCxnSpPr>
        <p:spPr>
          <a:xfrm flipH="1">
            <a:off x="6510035" y="4258172"/>
            <a:ext cx="28333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H="1">
            <a:off x="1227819" y="3998022"/>
            <a:ext cx="28333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465761" y="3777392"/>
            <a:ext cx="779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1000 pb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5993" y="2363376"/>
            <a:ext cx="4760453" cy="3984148"/>
          </a:xfrm>
          <a:prstGeom prst="rect">
            <a:avLst/>
          </a:prstGeom>
        </p:spPr>
      </p:pic>
      <p:cxnSp>
        <p:nvCxnSpPr>
          <p:cNvPr id="12" name="Conector recto 11"/>
          <p:cNvCxnSpPr/>
          <p:nvPr/>
        </p:nvCxnSpPr>
        <p:spPr>
          <a:xfrm flipH="1">
            <a:off x="1227819" y="4158126"/>
            <a:ext cx="28333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 flipH="1">
            <a:off x="1227819" y="4390804"/>
            <a:ext cx="28333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H="1">
            <a:off x="1227819" y="4627610"/>
            <a:ext cx="28333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 flipH="1">
            <a:off x="1227819" y="4822213"/>
            <a:ext cx="28333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H="1">
            <a:off x="1227819" y="5016816"/>
            <a:ext cx="28333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565951" y="3951144"/>
            <a:ext cx="68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850 pb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565769" y="4197470"/>
            <a:ext cx="68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650 pb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565587" y="4434276"/>
            <a:ext cx="68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500 pb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575436" y="4628879"/>
            <a:ext cx="68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400 pb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568923" y="4827058"/>
            <a:ext cx="68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300 pb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6793369" y="401734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728</a:t>
            </a:r>
          </a:p>
        </p:txBody>
      </p:sp>
      <p:cxnSp>
        <p:nvCxnSpPr>
          <p:cNvPr id="23" name="Conector recto 22"/>
          <p:cNvCxnSpPr/>
          <p:nvPr/>
        </p:nvCxnSpPr>
        <p:spPr>
          <a:xfrm flipH="1">
            <a:off x="6522127" y="4621168"/>
            <a:ext cx="28333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adroTexto 23"/>
          <p:cNvSpPr txBox="1"/>
          <p:nvPr/>
        </p:nvSpPr>
        <p:spPr>
          <a:xfrm>
            <a:off x="6793370" y="4384395"/>
            <a:ext cx="1154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500 &amp; 493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1805663" y="2031616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M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2223142" y="1331791"/>
            <a:ext cx="1069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Actina control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2313630" y="2070671"/>
            <a:ext cx="91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-         +</a:t>
            </a:r>
          </a:p>
        </p:txBody>
      </p:sp>
      <p:sp>
        <p:nvSpPr>
          <p:cNvPr id="28" name="Cerrar llave 27"/>
          <p:cNvSpPr/>
          <p:nvPr/>
        </p:nvSpPr>
        <p:spPr>
          <a:xfrm rot="16200000">
            <a:off x="2734928" y="1554937"/>
            <a:ext cx="45719" cy="858769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CuadroTexto 28"/>
          <p:cNvSpPr txBox="1"/>
          <p:nvPr/>
        </p:nvSpPr>
        <p:spPr>
          <a:xfrm>
            <a:off x="3187172" y="1451783"/>
            <a:ext cx="1477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α</a:t>
            </a:r>
            <a:r>
              <a:rPr lang="en-US" b="1" dirty="0"/>
              <a:t>-DB2A</a:t>
            </a:r>
            <a:endParaRPr lang="es-MX" b="1" dirty="0"/>
          </a:p>
        </p:txBody>
      </p:sp>
      <p:sp>
        <p:nvSpPr>
          <p:cNvPr id="30" name="CuadroTexto 29"/>
          <p:cNvSpPr txBox="1"/>
          <p:nvPr/>
        </p:nvSpPr>
        <p:spPr>
          <a:xfrm>
            <a:off x="3255666" y="2043336"/>
            <a:ext cx="140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-         C       N</a:t>
            </a:r>
          </a:p>
        </p:txBody>
      </p:sp>
      <p:sp>
        <p:nvSpPr>
          <p:cNvPr id="31" name="Cerrar llave 30"/>
          <p:cNvSpPr/>
          <p:nvPr/>
        </p:nvSpPr>
        <p:spPr>
          <a:xfrm rot="16200000">
            <a:off x="3910779" y="1274777"/>
            <a:ext cx="96111" cy="140633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CuadroTexto 31"/>
          <p:cNvSpPr txBox="1"/>
          <p:nvPr/>
        </p:nvSpPr>
        <p:spPr>
          <a:xfrm>
            <a:off x="4730429" y="1451783"/>
            <a:ext cx="1477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α</a:t>
            </a:r>
            <a:r>
              <a:rPr lang="en-US" b="1" dirty="0"/>
              <a:t>-DB2B</a:t>
            </a:r>
            <a:endParaRPr lang="es-MX" b="1" dirty="0"/>
          </a:p>
        </p:txBody>
      </p:sp>
      <p:sp>
        <p:nvSpPr>
          <p:cNvPr id="33" name="CuadroTexto 32"/>
          <p:cNvSpPr txBox="1"/>
          <p:nvPr/>
        </p:nvSpPr>
        <p:spPr>
          <a:xfrm>
            <a:off x="4730429" y="2043336"/>
            <a:ext cx="140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-         C       N</a:t>
            </a:r>
          </a:p>
        </p:txBody>
      </p:sp>
      <p:sp>
        <p:nvSpPr>
          <p:cNvPr id="34" name="Cerrar llave 33"/>
          <p:cNvSpPr/>
          <p:nvPr/>
        </p:nvSpPr>
        <p:spPr>
          <a:xfrm rot="16200000">
            <a:off x="5421311" y="1274777"/>
            <a:ext cx="96111" cy="140633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Rectángulo 34"/>
          <p:cNvSpPr/>
          <p:nvPr/>
        </p:nvSpPr>
        <p:spPr>
          <a:xfrm>
            <a:off x="6805461" y="4384395"/>
            <a:ext cx="523632" cy="3576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6" name="Rectángulo redondeado 35"/>
          <p:cNvSpPr/>
          <p:nvPr/>
        </p:nvSpPr>
        <p:spPr>
          <a:xfrm>
            <a:off x="8284777" y="3546841"/>
            <a:ext cx="3640647" cy="941000"/>
          </a:xfrm>
          <a:prstGeom prst="roundRect">
            <a:avLst/>
          </a:prstGeom>
          <a:solidFill>
            <a:srgbClr val="CC0066"/>
          </a:solidFill>
          <a:ln>
            <a:solidFill>
              <a:srgbClr val="B38F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 smtClean="0">
                <a:solidFill>
                  <a:schemeClr val="bg1">
                    <a:lumMod val="75000"/>
                  </a:schemeClr>
                </a:solidFill>
              </a:rPr>
              <a:t>Valasek </a:t>
            </a:r>
            <a:r>
              <a:rPr lang="sv-SE" sz="1400" dirty="0">
                <a:solidFill>
                  <a:schemeClr val="bg1">
                    <a:lumMod val="75000"/>
                  </a:schemeClr>
                </a:solidFill>
              </a:rPr>
              <a:t>&amp; Repa, 2005; Wong &amp; Medrano, </a:t>
            </a:r>
            <a:r>
              <a:rPr lang="sv-SE" sz="1400" dirty="0" smtClean="0">
                <a:solidFill>
                  <a:schemeClr val="bg1">
                    <a:lumMod val="75000"/>
                  </a:schemeClr>
                </a:solidFill>
              </a:rPr>
              <a:t>2005</a:t>
            </a:r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Escaso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RNAm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qPCR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detecta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menos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5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copias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transcrito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EC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738281" y="6462628"/>
            <a:ext cx="7747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C: cerebro de ratón          N: células N1E115     M: marcador de tamaño molecular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6514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-121572"/>
            <a:ext cx="10515600" cy="1325563"/>
          </a:xfrm>
        </p:spPr>
        <p:txBody>
          <a:bodyPr/>
          <a:lstStyle/>
          <a:p>
            <a:pPr algn="ctr"/>
            <a:r>
              <a:rPr lang="es-EC" b="1" dirty="0" smtClean="0"/>
              <a:t>Estrategia Experimental</a:t>
            </a:r>
            <a:endParaRPr lang="es-EC" b="1" dirty="0"/>
          </a:p>
        </p:txBody>
      </p:sp>
      <p:sp>
        <p:nvSpPr>
          <p:cNvPr id="4" name="Rectángulo 3"/>
          <p:cNvSpPr/>
          <p:nvPr/>
        </p:nvSpPr>
        <p:spPr>
          <a:xfrm rot="16200000">
            <a:off x="5698273" y="364273"/>
            <a:ext cx="795454" cy="12192000"/>
          </a:xfrm>
          <a:prstGeom prst="rect">
            <a:avLst/>
          </a:prstGeom>
          <a:solidFill>
            <a:srgbClr val="CC0066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Rectángulo 4"/>
          <p:cNvSpPr/>
          <p:nvPr/>
        </p:nvSpPr>
        <p:spPr>
          <a:xfrm>
            <a:off x="4775407" y="1162910"/>
            <a:ext cx="2079522" cy="693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Cultivo Celular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961535" y="2139114"/>
            <a:ext cx="2344994" cy="9512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Inmunodetección en fase sólida de </a:t>
            </a:r>
            <a:r>
              <a:rPr lang="el-GR" b="1" dirty="0" smtClean="0">
                <a:solidFill>
                  <a:schemeClr val="tx1"/>
                </a:solidFill>
              </a:rPr>
              <a:t>α</a:t>
            </a:r>
            <a:r>
              <a:rPr lang="en-US" b="1" dirty="0" smtClean="0">
                <a:solidFill>
                  <a:schemeClr val="tx1"/>
                </a:solidFill>
              </a:rPr>
              <a:t>-DB</a:t>
            </a:r>
            <a:endParaRPr lang="es-EC" b="1" dirty="0">
              <a:solidFill>
                <a:schemeClr val="tx1"/>
              </a:solidFill>
            </a:endParaRPr>
          </a:p>
        </p:txBody>
      </p:sp>
      <p:cxnSp>
        <p:nvCxnSpPr>
          <p:cNvPr id="14" name="Conector recto 13"/>
          <p:cNvCxnSpPr>
            <a:stCxn id="5" idx="2"/>
          </p:cNvCxnSpPr>
          <p:nvPr/>
        </p:nvCxnSpPr>
        <p:spPr>
          <a:xfrm>
            <a:off x="5815168" y="1856084"/>
            <a:ext cx="8604" cy="15286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3134032" y="2006378"/>
            <a:ext cx="0" cy="13273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6636774" y="1993217"/>
            <a:ext cx="0" cy="35765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/>
          <p:cNvSpPr/>
          <p:nvPr/>
        </p:nvSpPr>
        <p:spPr>
          <a:xfrm>
            <a:off x="8293508" y="2978861"/>
            <a:ext cx="1924667" cy="8847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Diseño</a:t>
            </a:r>
            <a:r>
              <a:rPr lang="en-US" b="1" dirty="0" smtClean="0">
                <a:solidFill>
                  <a:schemeClr val="tx1"/>
                </a:solidFill>
              </a:rPr>
              <a:t> y </a:t>
            </a:r>
            <a:r>
              <a:rPr lang="en-US" b="1" dirty="0" err="1" smtClean="0">
                <a:solidFill>
                  <a:schemeClr val="tx1"/>
                </a:solidFill>
              </a:rPr>
              <a:t>prueba</a:t>
            </a:r>
            <a:r>
              <a:rPr lang="en-US" b="1" dirty="0" smtClean="0">
                <a:solidFill>
                  <a:schemeClr val="tx1"/>
                </a:solidFill>
              </a:rPr>
              <a:t> de </a:t>
            </a:r>
            <a:r>
              <a:rPr lang="en-US" b="1" dirty="0" err="1" smtClean="0">
                <a:solidFill>
                  <a:schemeClr val="tx1"/>
                </a:solidFill>
              </a:rPr>
              <a:t>Oligonucleótidos</a:t>
            </a:r>
            <a:endParaRPr lang="es-EC" b="1" dirty="0">
              <a:solidFill>
                <a:schemeClr val="tx1"/>
              </a:solidFill>
            </a:endParaRPr>
          </a:p>
        </p:txBody>
      </p:sp>
      <p:cxnSp>
        <p:nvCxnSpPr>
          <p:cNvPr id="20" name="Conector recto 19"/>
          <p:cNvCxnSpPr/>
          <p:nvPr/>
        </p:nvCxnSpPr>
        <p:spPr>
          <a:xfrm>
            <a:off x="9235460" y="2833374"/>
            <a:ext cx="0" cy="13273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ángulo 26"/>
          <p:cNvSpPr/>
          <p:nvPr/>
        </p:nvSpPr>
        <p:spPr>
          <a:xfrm>
            <a:off x="5674441" y="2350868"/>
            <a:ext cx="1924667" cy="4611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PCR </a:t>
            </a:r>
            <a:r>
              <a:rPr lang="en-US" b="1" dirty="0" err="1" smtClean="0">
                <a:solidFill>
                  <a:schemeClr val="tx1"/>
                </a:solidFill>
              </a:rPr>
              <a:t>punto</a:t>
            </a:r>
            <a:r>
              <a:rPr lang="en-US" b="1" dirty="0" smtClean="0">
                <a:solidFill>
                  <a:schemeClr val="tx1"/>
                </a:solidFill>
              </a:rPr>
              <a:t> final</a:t>
            </a:r>
            <a:endParaRPr lang="es-EC" b="1" dirty="0">
              <a:solidFill>
                <a:schemeClr val="tx1"/>
              </a:solidFill>
            </a:endParaRPr>
          </a:p>
        </p:txBody>
      </p:sp>
      <p:cxnSp>
        <p:nvCxnSpPr>
          <p:cNvPr id="29" name="Conector recto 28"/>
          <p:cNvCxnSpPr/>
          <p:nvPr/>
        </p:nvCxnSpPr>
        <p:spPr>
          <a:xfrm flipH="1">
            <a:off x="5449529" y="1989192"/>
            <a:ext cx="1187245" cy="1081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/>
          <p:cNvCxnSpPr/>
          <p:nvPr/>
        </p:nvCxnSpPr>
        <p:spPr>
          <a:xfrm flipH="1" flipV="1">
            <a:off x="3134032" y="1989192"/>
            <a:ext cx="2324101" cy="1081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ángulo 46"/>
          <p:cNvSpPr/>
          <p:nvPr/>
        </p:nvSpPr>
        <p:spPr>
          <a:xfrm>
            <a:off x="8293507" y="4106143"/>
            <a:ext cx="1924667" cy="4611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Estandarización</a:t>
            </a:r>
            <a:endParaRPr lang="es-EC" b="1" dirty="0">
              <a:solidFill>
                <a:schemeClr val="tx1"/>
              </a:solidFill>
            </a:endParaRPr>
          </a:p>
        </p:txBody>
      </p:sp>
      <p:cxnSp>
        <p:nvCxnSpPr>
          <p:cNvPr id="25" name="Conector recto 24"/>
          <p:cNvCxnSpPr/>
          <p:nvPr/>
        </p:nvCxnSpPr>
        <p:spPr>
          <a:xfrm flipH="1" flipV="1">
            <a:off x="6636774" y="1989192"/>
            <a:ext cx="2619068" cy="1718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/>
          <p:cNvCxnSpPr/>
          <p:nvPr/>
        </p:nvCxnSpPr>
        <p:spPr>
          <a:xfrm>
            <a:off x="9255841" y="2010711"/>
            <a:ext cx="0" cy="35765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ángulo 35"/>
          <p:cNvSpPr/>
          <p:nvPr/>
        </p:nvSpPr>
        <p:spPr>
          <a:xfrm>
            <a:off x="8293508" y="2368362"/>
            <a:ext cx="1924667" cy="4611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PCR </a:t>
            </a:r>
            <a:r>
              <a:rPr lang="en-US" b="1" dirty="0" err="1" smtClean="0">
                <a:solidFill>
                  <a:schemeClr val="tx1"/>
                </a:solidFill>
              </a:rPr>
              <a:t>tiempo</a:t>
            </a:r>
            <a:r>
              <a:rPr lang="en-US" b="1" dirty="0" smtClean="0">
                <a:solidFill>
                  <a:schemeClr val="tx1"/>
                </a:solidFill>
              </a:rPr>
              <a:t> real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89" t="22109" r="30078" b="41740"/>
          <a:stretch/>
        </p:blipFill>
        <p:spPr>
          <a:xfrm>
            <a:off x="3869547" y="2031792"/>
            <a:ext cx="4642888" cy="3709115"/>
          </a:xfrm>
          <a:prstGeom prst="rect">
            <a:avLst/>
          </a:prstGeom>
        </p:spPr>
      </p:pic>
      <p:cxnSp>
        <p:nvCxnSpPr>
          <p:cNvPr id="42" name="Conector recto 41"/>
          <p:cNvCxnSpPr/>
          <p:nvPr/>
        </p:nvCxnSpPr>
        <p:spPr>
          <a:xfrm flipH="1">
            <a:off x="3446821" y="3705368"/>
            <a:ext cx="28333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CuadroTexto 42"/>
          <p:cNvSpPr txBox="1"/>
          <p:nvPr/>
        </p:nvSpPr>
        <p:spPr>
          <a:xfrm>
            <a:off x="2589723" y="3533962"/>
            <a:ext cx="779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1000 pb</a:t>
            </a:r>
          </a:p>
        </p:txBody>
      </p:sp>
      <p:cxnSp>
        <p:nvCxnSpPr>
          <p:cNvPr id="44" name="Conector recto 43"/>
          <p:cNvCxnSpPr/>
          <p:nvPr/>
        </p:nvCxnSpPr>
        <p:spPr>
          <a:xfrm flipH="1">
            <a:off x="3446829" y="3844111"/>
            <a:ext cx="28333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Conector recto 44"/>
          <p:cNvCxnSpPr/>
          <p:nvPr/>
        </p:nvCxnSpPr>
        <p:spPr>
          <a:xfrm flipH="1">
            <a:off x="3446826" y="4057206"/>
            <a:ext cx="28333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Conector recto 47"/>
          <p:cNvCxnSpPr/>
          <p:nvPr/>
        </p:nvCxnSpPr>
        <p:spPr>
          <a:xfrm flipH="1">
            <a:off x="3446823" y="4236893"/>
            <a:ext cx="28333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Conector recto 48"/>
          <p:cNvCxnSpPr/>
          <p:nvPr/>
        </p:nvCxnSpPr>
        <p:spPr>
          <a:xfrm flipH="1">
            <a:off x="3446827" y="4412519"/>
            <a:ext cx="28333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Conector recto 49"/>
          <p:cNvCxnSpPr/>
          <p:nvPr/>
        </p:nvCxnSpPr>
        <p:spPr>
          <a:xfrm flipH="1">
            <a:off x="3446822" y="4575348"/>
            <a:ext cx="28333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CuadroTexto 50"/>
          <p:cNvSpPr txBox="1"/>
          <p:nvPr/>
        </p:nvSpPr>
        <p:spPr>
          <a:xfrm>
            <a:off x="2681298" y="3695993"/>
            <a:ext cx="68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850 pb</a:t>
            </a:r>
          </a:p>
        </p:txBody>
      </p:sp>
      <p:sp>
        <p:nvSpPr>
          <p:cNvPr id="52" name="CuadroTexto 51"/>
          <p:cNvSpPr txBox="1"/>
          <p:nvPr/>
        </p:nvSpPr>
        <p:spPr>
          <a:xfrm>
            <a:off x="2695273" y="3881179"/>
            <a:ext cx="68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650 pb</a:t>
            </a:r>
          </a:p>
        </p:txBody>
      </p:sp>
      <p:sp>
        <p:nvSpPr>
          <p:cNvPr id="53" name="CuadroTexto 52"/>
          <p:cNvSpPr txBox="1"/>
          <p:nvPr/>
        </p:nvSpPr>
        <p:spPr>
          <a:xfrm>
            <a:off x="2695273" y="4070506"/>
            <a:ext cx="68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500 pb</a:t>
            </a:r>
          </a:p>
        </p:txBody>
      </p:sp>
      <p:sp>
        <p:nvSpPr>
          <p:cNvPr id="54" name="CuadroTexto 53"/>
          <p:cNvSpPr txBox="1"/>
          <p:nvPr/>
        </p:nvSpPr>
        <p:spPr>
          <a:xfrm>
            <a:off x="2691308" y="4247278"/>
            <a:ext cx="68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400 pb</a:t>
            </a:r>
          </a:p>
        </p:txBody>
      </p:sp>
      <p:sp>
        <p:nvSpPr>
          <p:cNvPr id="55" name="CuadroTexto 54"/>
          <p:cNvSpPr txBox="1"/>
          <p:nvPr/>
        </p:nvSpPr>
        <p:spPr>
          <a:xfrm>
            <a:off x="2712493" y="4436605"/>
            <a:ext cx="68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300 pb</a:t>
            </a:r>
          </a:p>
        </p:txBody>
      </p:sp>
      <p:cxnSp>
        <p:nvCxnSpPr>
          <p:cNvPr id="56" name="Conector recto 55"/>
          <p:cNvCxnSpPr/>
          <p:nvPr/>
        </p:nvCxnSpPr>
        <p:spPr>
          <a:xfrm flipH="1">
            <a:off x="8561764" y="4907835"/>
            <a:ext cx="28333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CuadroTexto 56"/>
          <p:cNvSpPr txBox="1"/>
          <p:nvPr/>
        </p:nvSpPr>
        <p:spPr>
          <a:xfrm>
            <a:off x="8840622" y="4819895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149</a:t>
            </a:r>
          </a:p>
        </p:txBody>
      </p:sp>
      <p:cxnSp>
        <p:nvCxnSpPr>
          <p:cNvPr id="58" name="Conector recto 57"/>
          <p:cNvCxnSpPr/>
          <p:nvPr/>
        </p:nvCxnSpPr>
        <p:spPr>
          <a:xfrm flipH="1">
            <a:off x="8572495" y="4819895"/>
            <a:ext cx="28333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CuadroTexto 58"/>
          <p:cNvSpPr txBox="1"/>
          <p:nvPr/>
        </p:nvSpPr>
        <p:spPr>
          <a:xfrm>
            <a:off x="8855830" y="4635230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159 &amp; 160</a:t>
            </a:r>
          </a:p>
        </p:txBody>
      </p:sp>
      <p:sp>
        <p:nvSpPr>
          <p:cNvPr id="60" name="CuadroTexto 59"/>
          <p:cNvSpPr txBox="1"/>
          <p:nvPr/>
        </p:nvSpPr>
        <p:spPr>
          <a:xfrm>
            <a:off x="4049746" y="1699557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M</a:t>
            </a:r>
          </a:p>
        </p:txBody>
      </p:sp>
      <p:sp>
        <p:nvSpPr>
          <p:cNvPr id="61" name="CuadroTexto 60"/>
          <p:cNvSpPr txBox="1"/>
          <p:nvPr/>
        </p:nvSpPr>
        <p:spPr>
          <a:xfrm>
            <a:off x="4548347" y="1699556"/>
            <a:ext cx="102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-         +</a:t>
            </a:r>
          </a:p>
        </p:txBody>
      </p:sp>
      <p:sp>
        <p:nvSpPr>
          <p:cNvPr id="62" name="CuadroTexto 61"/>
          <p:cNvSpPr txBox="1"/>
          <p:nvPr/>
        </p:nvSpPr>
        <p:spPr>
          <a:xfrm>
            <a:off x="6148926" y="1197986"/>
            <a:ext cx="1477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α</a:t>
            </a:r>
            <a:r>
              <a:rPr lang="en-US" b="1" dirty="0"/>
              <a:t>-DB2A</a:t>
            </a:r>
            <a:endParaRPr lang="es-MX" b="1" dirty="0"/>
          </a:p>
        </p:txBody>
      </p:sp>
      <p:sp>
        <p:nvSpPr>
          <p:cNvPr id="63" name="CuadroTexto 62"/>
          <p:cNvSpPr txBox="1"/>
          <p:nvPr/>
        </p:nvSpPr>
        <p:spPr>
          <a:xfrm>
            <a:off x="7138453" y="1193390"/>
            <a:ext cx="1477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α</a:t>
            </a:r>
            <a:r>
              <a:rPr lang="en-US" b="1" dirty="0"/>
              <a:t>-DB2B</a:t>
            </a:r>
            <a:endParaRPr lang="es-MX" sz="1600" b="1" dirty="0"/>
          </a:p>
        </p:txBody>
      </p:sp>
      <p:sp>
        <p:nvSpPr>
          <p:cNvPr id="64" name="Cerrar llave 63"/>
          <p:cNvSpPr/>
          <p:nvPr/>
        </p:nvSpPr>
        <p:spPr>
          <a:xfrm rot="16200000">
            <a:off x="7829334" y="1298220"/>
            <a:ext cx="96109" cy="720951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b="1"/>
          </a:p>
        </p:txBody>
      </p:sp>
      <p:sp>
        <p:nvSpPr>
          <p:cNvPr id="65" name="CuadroTexto 64"/>
          <p:cNvSpPr txBox="1"/>
          <p:nvPr/>
        </p:nvSpPr>
        <p:spPr>
          <a:xfrm>
            <a:off x="5521897" y="1684409"/>
            <a:ext cx="102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-         +</a:t>
            </a:r>
          </a:p>
        </p:txBody>
      </p:sp>
      <p:sp>
        <p:nvSpPr>
          <p:cNvPr id="66" name="CuadroTexto 65"/>
          <p:cNvSpPr txBox="1"/>
          <p:nvPr/>
        </p:nvSpPr>
        <p:spPr>
          <a:xfrm>
            <a:off x="6527391" y="1696639"/>
            <a:ext cx="102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-       +</a:t>
            </a:r>
          </a:p>
        </p:txBody>
      </p:sp>
      <p:sp>
        <p:nvSpPr>
          <p:cNvPr id="67" name="CuadroTexto 66"/>
          <p:cNvSpPr txBox="1"/>
          <p:nvPr/>
        </p:nvSpPr>
        <p:spPr>
          <a:xfrm>
            <a:off x="7516913" y="1681580"/>
            <a:ext cx="102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-       +</a:t>
            </a:r>
          </a:p>
        </p:txBody>
      </p:sp>
      <p:sp>
        <p:nvSpPr>
          <p:cNvPr id="68" name="Cerrar llave 67"/>
          <p:cNvSpPr/>
          <p:nvPr/>
        </p:nvSpPr>
        <p:spPr>
          <a:xfrm rot="16200000">
            <a:off x="6839811" y="1296559"/>
            <a:ext cx="96109" cy="720951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b="1"/>
          </a:p>
        </p:txBody>
      </p:sp>
      <p:sp>
        <p:nvSpPr>
          <p:cNvPr id="69" name="Cerrar llave 68"/>
          <p:cNvSpPr/>
          <p:nvPr/>
        </p:nvSpPr>
        <p:spPr>
          <a:xfrm rot="16200000">
            <a:off x="5831969" y="1280977"/>
            <a:ext cx="96109" cy="720951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b="1"/>
          </a:p>
        </p:txBody>
      </p:sp>
      <p:sp>
        <p:nvSpPr>
          <p:cNvPr id="70" name="Cerrar llave 69"/>
          <p:cNvSpPr/>
          <p:nvPr/>
        </p:nvSpPr>
        <p:spPr>
          <a:xfrm rot="16200000">
            <a:off x="4899039" y="1278798"/>
            <a:ext cx="96109" cy="720951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b="1"/>
          </a:p>
        </p:txBody>
      </p:sp>
      <p:sp>
        <p:nvSpPr>
          <p:cNvPr id="71" name="CuadroTexto 70"/>
          <p:cNvSpPr txBox="1"/>
          <p:nvPr/>
        </p:nvSpPr>
        <p:spPr>
          <a:xfrm>
            <a:off x="5081945" y="1196488"/>
            <a:ext cx="1477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α</a:t>
            </a:r>
            <a:r>
              <a:rPr lang="en-US" b="1" dirty="0"/>
              <a:t>-DB1</a:t>
            </a:r>
            <a:endParaRPr lang="es-MX" b="1" dirty="0"/>
          </a:p>
        </p:txBody>
      </p:sp>
      <p:sp>
        <p:nvSpPr>
          <p:cNvPr id="72" name="CuadroTexto 71"/>
          <p:cNvSpPr txBox="1"/>
          <p:nvPr/>
        </p:nvSpPr>
        <p:spPr>
          <a:xfrm>
            <a:off x="4234725" y="1194476"/>
            <a:ext cx="1477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GAPDH</a:t>
            </a:r>
            <a:endParaRPr lang="es-MX" b="1" dirty="0"/>
          </a:p>
        </p:txBody>
      </p:sp>
      <p:cxnSp>
        <p:nvCxnSpPr>
          <p:cNvPr id="73" name="Conector recto 72"/>
          <p:cNvCxnSpPr/>
          <p:nvPr/>
        </p:nvCxnSpPr>
        <p:spPr>
          <a:xfrm flipH="1">
            <a:off x="8572495" y="4699624"/>
            <a:ext cx="28333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4" name="CuadroTexto 73"/>
          <p:cNvSpPr txBox="1"/>
          <p:nvPr/>
        </p:nvSpPr>
        <p:spPr>
          <a:xfrm>
            <a:off x="8840622" y="445056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195</a:t>
            </a:r>
          </a:p>
        </p:txBody>
      </p:sp>
      <p:cxnSp>
        <p:nvCxnSpPr>
          <p:cNvPr id="75" name="Conector recto 74"/>
          <p:cNvCxnSpPr/>
          <p:nvPr/>
        </p:nvCxnSpPr>
        <p:spPr>
          <a:xfrm flipH="1">
            <a:off x="3449097" y="4782340"/>
            <a:ext cx="28333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6" name="Conector recto 75"/>
          <p:cNvCxnSpPr/>
          <p:nvPr/>
        </p:nvCxnSpPr>
        <p:spPr>
          <a:xfrm flipH="1">
            <a:off x="3465024" y="4975684"/>
            <a:ext cx="28333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7" name="CuadroTexto 76"/>
          <p:cNvSpPr txBox="1"/>
          <p:nvPr/>
        </p:nvSpPr>
        <p:spPr>
          <a:xfrm>
            <a:off x="2700494" y="4628529"/>
            <a:ext cx="68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200 pb</a:t>
            </a:r>
          </a:p>
        </p:txBody>
      </p:sp>
      <p:sp>
        <p:nvSpPr>
          <p:cNvPr id="78" name="CuadroTexto 77"/>
          <p:cNvSpPr txBox="1"/>
          <p:nvPr/>
        </p:nvSpPr>
        <p:spPr>
          <a:xfrm>
            <a:off x="2702766" y="4794577"/>
            <a:ext cx="68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100 pb</a:t>
            </a:r>
          </a:p>
        </p:txBody>
      </p:sp>
      <p:cxnSp>
        <p:nvCxnSpPr>
          <p:cNvPr id="79" name="Conector recto 78"/>
          <p:cNvCxnSpPr/>
          <p:nvPr/>
        </p:nvCxnSpPr>
        <p:spPr>
          <a:xfrm>
            <a:off x="9235460" y="3883675"/>
            <a:ext cx="0" cy="20873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Imagen 7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7"/>
          <a:stretch/>
        </p:blipFill>
        <p:spPr>
          <a:xfrm>
            <a:off x="4350925" y="3079529"/>
            <a:ext cx="2882197" cy="374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9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2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8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6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2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9" grpId="0" animBg="1"/>
      <p:bldP spid="19" grpId="1" animBg="1"/>
      <p:bldP spid="27" grpId="0" animBg="1"/>
      <p:bldP spid="47" grpId="0" animBg="1"/>
      <p:bldP spid="36" grpId="0" animBg="1"/>
      <p:bldP spid="36" grpId="1" animBg="1"/>
      <p:bldP spid="43" grpId="0"/>
      <p:bldP spid="43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7" grpId="0"/>
      <p:bldP spid="57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 animBg="1"/>
      <p:bldP spid="64" grpId="1" animBg="1"/>
      <p:bldP spid="65" grpId="0"/>
      <p:bldP spid="65" grpId="1"/>
      <p:bldP spid="66" grpId="0"/>
      <p:bldP spid="66" grpId="1"/>
      <p:bldP spid="67" grpId="0"/>
      <p:bldP spid="67" grpId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/>
      <p:bldP spid="71" grpId="1"/>
      <p:bldP spid="72" grpId="0"/>
      <p:bldP spid="72" grpId="1"/>
      <p:bldP spid="74" grpId="0"/>
      <p:bldP spid="74" grpId="1"/>
      <p:bldP spid="77" grpId="0"/>
      <p:bldP spid="77" grpId="1"/>
      <p:bldP spid="78" grpId="0"/>
      <p:bldP spid="7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983" y="0"/>
            <a:ext cx="11984197" cy="875589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 smtClean="0"/>
              <a:t>Reporte de resultados de la PCR Tiempo Real-Cualitativo</a:t>
            </a:r>
            <a:endParaRPr lang="es-EC" b="1" dirty="0"/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4" t="7023" b="7005"/>
          <a:stretch/>
        </p:blipFill>
        <p:spPr>
          <a:xfrm>
            <a:off x="690147" y="1466895"/>
            <a:ext cx="5172129" cy="5071668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t="7327" b="6398"/>
          <a:stretch/>
        </p:blipFill>
        <p:spPr>
          <a:xfrm>
            <a:off x="6545064" y="1517940"/>
            <a:ext cx="5172502" cy="5089589"/>
          </a:xfrm>
          <a:prstGeom prst="rect">
            <a:avLst/>
          </a:prstGeom>
        </p:spPr>
      </p:pic>
      <p:sp>
        <p:nvSpPr>
          <p:cNvPr id="41" name="CuadroTexto 40"/>
          <p:cNvSpPr txBox="1"/>
          <p:nvPr/>
        </p:nvSpPr>
        <p:spPr>
          <a:xfrm>
            <a:off x="1428747" y="1001965"/>
            <a:ext cx="40207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Gráfico</a:t>
            </a:r>
            <a:r>
              <a:rPr lang="en-US" sz="1600" b="1" dirty="0" smtClean="0"/>
              <a:t> de </a:t>
            </a:r>
            <a:r>
              <a:rPr lang="en-US" sz="1600" b="1" dirty="0" err="1" smtClean="0"/>
              <a:t>amplificación</a:t>
            </a:r>
            <a:r>
              <a:rPr lang="en-US" sz="1600" b="1" dirty="0" smtClean="0"/>
              <a:t> para cDNA </a:t>
            </a:r>
            <a:r>
              <a:rPr lang="en-US" sz="1600" b="1" dirty="0"/>
              <a:t>control</a:t>
            </a:r>
            <a:endParaRPr lang="es-EC" sz="1600" b="1" dirty="0"/>
          </a:p>
        </p:txBody>
      </p:sp>
      <p:sp>
        <p:nvSpPr>
          <p:cNvPr id="42" name="CuadroTexto 41"/>
          <p:cNvSpPr txBox="1"/>
          <p:nvPr/>
        </p:nvSpPr>
        <p:spPr>
          <a:xfrm>
            <a:off x="7979713" y="6519446"/>
            <a:ext cx="2269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Ciclos</a:t>
            </a:r>
            <a:r>
              <a:rPr lang="en-US" sz="1600" dirty="0" smtClean="0"/>
              <a:t> de </a:t>
            </a:r>
            <a:r>
              <a:rPr lang="en-US" sz="1600" dirty="0" err="1" smtClean="0"/>
              <a:t>amplificación</a:t>
            </a:r>
            <a:endParaRPr lang="es-EC" sz="1600" dirty="0"/>
          </a:p>
        </p:txBody>
      </p:sp>
      <p:sp>
        <p:nvSpPr>
          <p:cNvPr id="43" name="CuadroTexto 42"/>
          <p:cNvSpPr txBox="1"/>
          <p:nvPr/>
        </p:nvSpPr>
        <p:spPr>
          <a:xfrm>
            <a:off x="2356549" y="6519446"/>
            <a:ext cx="2269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Ciclos</a:t>
            </a:r>
            <a:r>
              <a:rPr lang="en-US" sz="1600" dirty="0" smtClean="0"/>
              <a:t> de </a:t>
            </a:r>
            <a:r>
              <a:rPr lang="en-US" sz="1600" dirty="0" err="1" smtClean="0"/>
              <a:t>amplificación</a:t>
            </a:r>
            <a:endParaRPr lang="es-EC" sz="1600" dirty="0"/>
          </a:p>
        </p:txBody>
      </p:sp>
      <p:sp>
        <p:nvSpPr>
          <p:cNvPr id="44" name="CuadroTexto 43"/>
          <p:cNvSpPr txBox="1"/>
          <p:nvPr/>
        </p:nvSpPr>
        <p:spPr>
          <a:xfrm>
            <a:off x="7051911" y="1001966"/>
            <a:ext cx="40207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Gráfico</a:t>
            </a:r>
            <a:r>
              <a:rPr lang="en-US" sz="1600" b="1" dirty="0" smtClean="0"/>
              <a:t> de </a:t>
            </a:r>
            <a:r>
              <a:rPr lang="en-US" sz="1600" b="1" dirty="0" err="1" smtClean="0"/>
              <a:t>amplificación</a:t>
            </a:r>
            <a:r>
              <a:rPr lang="en-US" sz="1600" b="1" dirty="0" smtClean="0"/>
              <a:t> para </a:t>
            </a:r>
            <a:r>
              <a:rPr lang="en-US" sz="1600" b="1" dirty="0" err="1" smtClean="0"/>
              <a:t>células</a:t>
            </a:r>
            <a:r>
              <a:rPr lang="en-US" sz="1600" b="1" dirty="0" smtClean="0"/>
              <a:t> N1E115</a:t>
            </a:r>
            <a:endParaRPr lang="es-EC" sz="1600" b="1" dirty="0"/>
          </a:p>
        </p:txBody>
      </p:sp>
      <p:sp>
        <p:nvSpPr>
          <p:cNvPr id="45" name="CuadroTexto 44"/>
          <p:cNvSpPr txBox="1"/>
          <p:nvPr/>
        </p:nvSpPr>
        <p:spPr>
          <a:xfrm>
            <a:off x="5839086" y="1429857"/>
            <a:ext cx="461665" cy="30570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l-GR" dirty="0" smtClean="0"/>
              <a:t>Δ</a:t>
            </a:r>
            <a:r>
              <a:rPr lang="en-US" dirty="0" smtClean="0"/>
              <a:t>Rn</a:t>
            </a:r>
            <a:endParaRPr lang="es-EC" dirty="0"/>
          </a:p>
        </p:txBody>
      </p:sp>
      <p:sp>
        <p:nvSpPr>
          <p:cNvPr id="46" name="CuadroTexto 45"/>
          <p:cNvSpPr txBox="1"/>
          <p:nvPr/>
        </p:nvSpPr>
        <p:spPr>
          <a:xfrm>
            <a:off x="121047" y="3952647"/>
            <a:ext cx="461665" cy="53430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l-GR" dirty="0" smtClean="0"/>
              <a:t>Δ</a:t>
            </a:r>
            <a:r>
              <a:rPr lang="en-US" dirty="0" smtClean="0"/>
              <a:t>Rn</a:t>
            </a:r>
            <a:endParaRPr lang="es-EC" dirty="0"/>
          </a:p>
        </p:txBody>
      </p:sp>
      <p:sp>
        <p:nvSpPr>
          <p:cNvPr id="47" name="CuadroTexto 46"/>
          <p:cNvSpPr txBox="1"/>
          <p:nvPr/>
        </p:nvSpPr>
        <p:spPr>
          <a:xfrm rot="16200000">
            <a:off x="-266228" y="3222252"/>
            <a:ext cx="1061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α</a:t>
            </a:r>
            <a:r>
              <a:rPr lang="en-US" b="1" dirty="0" smtClean="0"/>
              <a:t>-DB2A</a:t>
            </a:r>
            <a:endParaRPr lang="es-MX" b="1" dirty="0"/>
          </a:p>
        </p:txBody>
      </p:sp>
      <p:sp>
        <p:nvSpPr>
          <p:cNvPr id="48" name="CuadroTexto 47"/>
          <p:cNvSpPr txBox="1"/>
          <p:nvPr/>
        </p:nvSpPr>
        <p:spPr>
          <a:xfrm>
            <a:off x="973495" y="1064844"/>
            <a:ext cx="10662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          </a:t>
            </a:r>
            <a:r>
              <a:rPr lang="en-US" sz="2000" i="1" dirty="0" smtClean="0"/>
              <a:t>CURVA </a:t>
            </a:r>
            <a:r>
              <a:rPr lang="en-US" sz="2000" i="1" dirty="0"/>
              <a:t>CONTROL                  </a:t>
            </a:r>
            <a:r>
              <a:rPr lang="en-US" sz="2000" i="1" dirty="0" smtClean="0"/>
              <a:t>               </a:t>
            </a:r>
            <a:r>
              <a:rPr lang="en-US" sz="2000" i="1" dirty="0"/>
              <a:t>CURVA </a:t>
            </a:r>
            <a:r>
              <a:rPr lang="en-US" sz="2000" i="1" dirty="0" smtClean="0"/>
              <a:t>N1E115                                        </a:t>
            </a:r>
            <a:r>
              <a:rPr lang="en-US" sz="2000" i="1" dirty="0"/>
              <a:t>SOBREPOSICIÓN</a:t>
            </a:r>
            <a:endParaRPr lang="es-EC" sz="2000" i="1" dirty="0"/>
          </a:p>
        </p:txBody>
      </p:sp>
      <p:pic>
        <p:nvPicPr>
          <p:cNvPr id="49" name="Imagen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" t="2574" r="1269" b="1692"/>
          <a:stretch/>
        </p:blipFill>
        <p:spPr>
          <a:xfrm>
            <a:off x="763650" y="1625895"/>
            <a:ext cx="3307850" cy="4152924"/>
          </a:xfrm>
          <a:prstGeom prst="rect">
            <a:avLst/>
          </a:prstGeom>
        </p:spPr>
      </p:pic>
      <p:sp>
        <p:nvSpPr>
          <p:cNvPr id="50" name="CuadroTexto 49"/>
          <p:cNvSpPr txBox="1"/>
          <p:nvPr/>
        </p:nvSpPr>
        <p:spPr>
          <a:xfrm rot="16200000">
            <a:off x="-305161" y="2705331"/>
            <a:ext cx="1061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α</a:t>
            </a:r>
            <a:r>
              <a:rPr lang="en-US" b="1" dirty="0"/>
              <a:t>-DB2B</a:t>
            </a:r>
            <a:endParaRPr lang="es-MX" b="1" dirty="0"/>
          </a:p>
        </p:txBody>
      </p:sp>
      <p:pic>
        <p:nvPicPr>
          <p:cNvPr id="51" name="Imagen 5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3482" b="10257"/>
          <a:stretch/>
        </p:blipFill>
        <p:spPr>
          <a:xfrm>
            <a:off x="4424765" y="1624474"/>
            <a:ext cx="3439791" cy="4223252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" t="3323" r="1" b="10373"/>
          <a:stretch/>
        </p:blipFill>
        <p:spPr>
          <a:xfrm>
            <a:off x="8341051" y="1615475"/>
            <a:ext cx="3294922" cy="4084284"/>
          </a:xfrm>
          <a:prstGeom prst="rect">
            <a:avLst/>
          </a:prstGeom>
        </p:spPr>
      </p:pic>
      <p:sp>
        <p:nvSpPr>
          <p:cNvPr id="53" name="CuadroTexto 52"/>
          <p:cNvSpPr txBox="1"/>
          <p:nvPr/>
        </p:nvSpPr>
        <p:spPr>
          <a:xfrm>
            <a:off x="287155" y="2562456"/>
            <a:ext cx="430887" cy="7695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s-MX" sz="1600" i="1" dirty="0"/>
              <a:t>–</a:t>
            </a:r>
            <a:r>
              <a:rPr lang="es-MX" sz="1600" i="1" dirty="0" err="1"/>
              <a:t>dF</a:t>
            </a:r>
            <a:r>
              <a:rPr lang="es-MX" sz="1600" i="1" dirty="0"/>
              <a:t>/</a:t>
            </a:r>
            <a:r>
              <a:rPr lang="es-MX" sz="1600" i="1" dirty="0" err="1"/>
              <a:t>dT</a:t>
            </a:r>
            <a:r>
              <a:rPr lang="es-MX" sz="1600" i="1" dirty="0"/>
              <a:t> </a:t>
            </a:r>
            <a:endParaRPr lang="es-EC" sz="1600" i="1" dirty="0"/>
          </a:p>
        </p:txBody>
      </p:sp>
      <p:sp>
        <p:nvSpPr>
          <p:cNvPr id="54" name="CuadroTexto 53"/>
          <p:cNvSpPr txBox="1"/>
          <p:nvPr/>
        </p:nvSpPr>
        <p:spPr>
          <a:xfrm>
            <a:off x="1726642" y="5977242"/>
            <a:ext cx="1955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Temperatura</a:t>
            </a:r>
            <a:r>
              <a:rPr lang="en-US" sz="1600" i="1" dirty="0"/>
              <a:t> (</a:t>
            </a:r>
            <a:r>
              <a:rPr lang="en-US" sz="1600" i="1" dirty="0">
                <a:latin typeface="Calibri" panose="020F0502020204030204" pitchFamily="34" charset="0"/>
              </a:rPr>
              <a:t>°C)</a:t>
            </a:r>
            <a:endParaRPr lang="es-EC" sz="1600" i="1" dirty="0"/>
          </a:p>
        </p:txBody>
      </p:sp>
      <p:sp>
        <p:nvSpPr>
          <p:cNvPr id="55" name="CuadroTexto 54"/>
          <p:cNvSpPr txBox="1"/>
          <p:nvPr/>
        </p:nvSpPr>
        <p:spPr>
          <a:xfrm>
            <a:off x="4032689" y="2562456"/>
            <a:ext cx="430887" cy="7695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s-MX" sz="1600" i="1" dirty="0"/>
              <a:t>–</a:t>
            </a:r>
            <a:r>
              <a:rPr lang="es-MX" sz="1600" i="1" dirty="0" err="1"/>
              <a:t>dF</a:t>
            </a:r>
            <a:r>
              <a:rPr lang="es-MX" sz="1600" i="1" dirty="0"/>
              <a:t>/</a:t>
            </a:r>
            <a:r>
              <a:rPr lang="es-MX" sz="1600" i="1" dirty="0" err="1"/>
              <a:t>dT</a:t>
            </a:r>
            <a:r>
              <a:rPr lang="es-MX" sz="1600" i="1" dirty="0"/>
              <a:t> </a:t>
            </a:r>
            <a:endParaRPr lang="es-EC" sz="1600" i="1" dirty="0"/>
          </a:p>
        </p:txBody>
      </p:sp>
      <p:sp>
        <p:nvSpPr>
          <p:cNvPr id="56" name="CuadroTexto 55"/>
          <p:cNvSpPr txBox="1"/>
          <p:nvPr/>
        </p:nvSpPr>
        <p:spPr>
          <a:xfrm>
            <a:off x="5285697" y="5996758"/>
            <a:ext cx="1955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Temperatura</a:t>
            </a:r>
            <a:r>
              <a:rPr lang="en-US" sz="1600" i="1" dirty="0"/>
              <a:t> (</a:t>
            </a:r>
            <a:r>
              <a:rPr lang="en-US" sz="1600" i="1" dirty="0">
                <a:latin typeface="Calibri" panose="020F0502020204030204" pitchFamily="34" charset="0"/>
              </a:rPr>
              <a:t>°C)</a:t>
            </a:r>
            <a:endParaRPr lang="es-EC" sz="1600" i="1" dirty="0"/>
          </a:p>
        </p:txBody>
      </p:sp>
      <p:sp>
        <p:nvSpPr>
          <p:cNvPr id="57" name="CuadroTexto 56"/>
          <p:cNvSpPr txBox="1"/>
          <p:nvPr/>
        </p:nvSpPr>
        <p:spPr>
          <a:xfrm>
            <a:off x="7910164" y="2651290"/>
            <a:ext cx="430887" cy="7695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s-MX" sz="1600" i="1" dirty="0"/>
              <a:t>–</a:t>
            </a:r>
            <a:r>
              <a:rPr lang="es-MX" sz="1600" i="1" dirty="0" err="1"/>
              <a:t>dF</a:t>
            </a:r>
            <a:r>
              <a:rPr lang="es-MX" sz="1600" i="1" dirty="0"/>
              <a:t>/</a:t>
            </a:r>
            <a:r>
              <a:rPr lang="es-MX" sz="1600" i="1" dirty="0" err="1"/>
              <a:t>dT</a:t>
            </a:r>
            <a:r>
              <a:rPr lang="es-MX" sz="1600" i="1" dirty="0"/>
              <a:t> </a:t>
            </a:r>
            <a:endParaRPr lang="es-EC" sz="1600" i="1" dirty="0"/>
          </a:p>
        </p:txBody>
      </p:sp>
      <p:sp>
        <p:nvSpPr>
          <p:cNvPr id="58" name="CuadroTexto 57"/>
          <p:cNvSpPr txBox="1"/>
          <p:nvPr/>
        </p:nvSpPr>
        <p:spPr>
          <a:xfrm>
            <a:off x="9387497" y="5975250"/>
            <a:ext cx="1955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Temperatura</a:t>
            </a:r>
            <a:r>
              <a:rPr lang="en-US" sz="1600" i="1" dirty="0"/>
              <a:t> (</a:t>
            </a:r>
            <a:r>
              <a:rPr lang="en-US" sz="1600" i="1" dirty="0">
                <a:latin typeface="Calibri" panose="020F0502020204030204" pitchFamily="34" charset="0"/>
              </a:rPr>
              <a:t>°C)</a:t>
            </a:r>
            <a:endParaRPr lang="es-EC" sz="1600" i="1" dirty="0"/>
          </a:p>
        </p:txBody>
      </p:sp>
      <p:sp>
        <p:nvSpPr>
          <p:cNvPr id="59" name="Rectángulo 58"/>
          <p:cNvSpPr/>
          <p:nvPr/>
        </p:nvSpPr>
        <p:spPr>
          <a:xfrm>
            <a:off x="2442530" y="5597928"/>
            <a:ext cx="523632" cy="2497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0" name="Rectángulo 59"/>
          <p:cNvSpPr/>
          <p:nvPr/>
        </p:nvSpPr>
        <p:spPr>
          <a:xfrm>
            <a:off x="5621028" y="5677768"/>
            <a:ext cx="523632" cy="2497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1" name="Imagen 60"/>
          <p:cNvPicPr>
            <a:picLocks noChangeAspect="1"/>
          </p:cNvPicPr>
          <p:nvPr/>
        </p:nvPicPr>
        <p:blipFill rotWithShape="1">
          <a:blip r:embed="rId8"/>
          <a:srcRect l="18111" t="24495" r="74635" b="69053"/>
          <a:stretch/>
        </p:blipFill>
        <p:spPr>
          <a:xfrm>
            <a:off x="3286370" y="5338291"/>
            <a:ext cx="1079479" cy="53973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62" name="Imagen 6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9" t="86876" r="52417" b="9850"/>
          <a:stretch/>
        </p:blipFill>
        <p:spPr>
          <a:xfrm>
            <a:off x="6612591" y="5441531"/>
            <a:ext cx="1032387" cy="54569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8121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50" grpId="0"/>
      <p:bldP spid="53" grpId="0"/>
      <p:bldP spid="54" grpId="0"/>
      <p:bldP spid="55" grpId="0"/>
      <p:bldP spid="56" grpId="0"/>
      <p:bldP spid="57" grpId="0"/>
      <p:bldP spid="58" grpId="0"/>
      <p:bldP spid="59" grpId="0" animBg="1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179968497"/>
              </p:ext>
            </p:extLst>
          </p:nvPr>
        </p:nvGraphicFramePr>
        <p:xfrm>
          <a:off x="309716" y="280220"/>
          <a:ext cx="11739716" cy="6268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/>
          <a:srcRect l="6783" t="41916" r="51171" b="35885"/>
          <a:stretch/>
        </p:blipFill>
        <p:spPr>
          <a:xfrm>
            <a:off x="5029250" y="4682358"/>
            <a:ext cx="6957799" cy="206528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204084" y="6609141"/>
            <a:ext cx="19879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200" dirty="0"/>
              <a:t>(</a:t>
            </a:r>
            <a:r>
              <a:rPr lang="es-MX" sz="1200" dirty="0" err="1" smtClean="0"/>
              <a:t>Horbinski</a:t>
            </a:r>
            <a:r>
              <a:rPr lang="es-MX" sz="1200" dirty="0"/>
              <a:t>, et al</a:t>
            </a:r>
            <a:r>
              <a:rPr lang="es-MX" sz="1200" dirty="0" smtClean="0"/>
              <a:t>., </a:t>
            </a:r>
            <a:r>
              <a:rPr lang="es-EC" sz="1200" dirty="0" smtClean="0"/>
              <a:t>JMD,</a:t>
            </a:r>
            <a:r>
              <a:rPr lang="es-MX" sz="1200" dirty="0" smtClean="0"/>
              <a:t> 2010)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274434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Conclusión</a:t>
            </a:r>
            <a:endParaRPr lang="es-EC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330245"/>
            <a:ext cx="10515600" cy="2932318"/>
          </a:xfrm>
        </p:spPr>
        <p:txBody>
          <a:bodyPr/>
          <a:lstStyle/>
          <a:p>
            <a:pPr marL="0" indent="0" algn="ctr">
              <a:buNone/>
            </a:pPr>
            <a:r>
              <a:rPr lang="es-EC" dirty="0"/>
              <a:t>L</a:t>
            </a:r>
            <a:r>
              <a:rPr lang="es-EC" dirty="0" smtClean="0"/>
              <a:t>a </a:t>
            </a:r>
            <a:r>
              <a:rPr lang="es-EC" dirty="0"/>
              <a:t>isoforma α-DB2 es la que se encuentra expresada en las células N1E115, pero la cantidad de RNA mensajero de la α-DB2A y de la α-DB2B que existe en las células </a:t>
            </a:r>
            <a:r>
              <a:rPr lang="es-EC" dirty="0" smtClean="0"/>
              <a:t>es escaso, lo que </a:t>
            </a:r>
            <a:r>
              <a:rPr lang="es-EC" dirty="0" smtClean="0"/>
              <a:t>dificulta la identificación de </a:t>
            </a:r>
            <a:r>
              <a:rPr lang="es-EC" dirty="0"/>
              <a:t>la variable de </a:t>
            </a:r>
            <a:r>
              <a:rPr lang="es-EC" i="1" dirty="0"/>
              <a:t>splicing</a:t>
            </a:r>
            <a:r>
              <a:rPr lang="es-EC" dirty="0"/>
              <a:t> de la </a:t>
            </a:r>
            <a:r>
              <a:rPr lang="es-EC" dirty="0" smtClean="0"/>
              <a:t>α-DB2.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 rot="16200000">
            <a:off x="5698273" y="364273"/>
            <a:ext cx="795454" cy="12192000"/>
          </a:xfrm>
          <a:prstGeom prst="rect">
            <a:avLst/>
          </a:prstGeom>
          <a:solidFill>
            <a:srgbClr val="CC0066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0534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Objetivos Particulares</a:t>
            </a:r>
            <a:endParaRPr lang="es-EC" b="1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838200" y="1884618"/>
            <a:ext cx="10515600" cy="2761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s-EC" dirty="0" smtClean="0">
                <a:solidFill>
                  <a:schemeClr val="bg1">
                    <a:lumMod val="75000"/>
                  </a:schemeClr>
                </a:solidFill>
              </a:rPr>
              <a:t>Identificar la isoforma de la α-Distrobrevina que se encuentra presente en las células N1E115.</a:t>
            </a:r>
          </a:p>
          <a:p>
            <a:pPr marL="514350" indent="-514350">
              <a:buFont typeface="+mj-lt"/>
              <a:buAutoNum type="arabicPeriod"/>
            </a:pPr>
            <a:r>
              <a:rPr lang="es-EC" dirty="0" smtClean="0"/>
              <a:t>Analizar la distribución </a:t>
            </a:r>
            <a:r>
              <a:rPr lang="es-EC" dirty="0" err="1" smtClean="0"/>
              <a:t>subcelular</a:t>
            </a:r>
            <a:r>
              <a:rPr lang="es-EC" dirty="0" smtClean="0"/>
              <a:t> de la α-Distrobrevina en las células N1E115.</a:t>
            </a:r>
          </a:p>
          <a:p>
            <a:pPr marL="514350" indent="-514350">
              <a:buFont typeface="+mj-lt"/>
              <a:buAutoNum type="arabicPeriod"/>
            </a:pPr>
            <a:r>
              <a:rPr lang="es-EC" dirty="0" smtClean="0">
                <a:solidFill>
                  <a:schemeClr val="bg1">
                    <a:lumMod val="85000"/>
                  </a:schemeClr>
                </a:solidFill>
              </a:rPr>
              <a:t>Identificar la función de la α-Distrobrevina  en el nucléolo y los cuerpos de Cajal.</a:t>
            </a:r>
            <a:endParaRPr lang="es-EC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 rot="16200000">
            <a:off x="5698273" y="364273"/>
            <a:ext cx="795454" cy="12192000"/>
          </a:xfrm>
          <a:prstGeom prst="rect">
            <a:avLst/>
          </a:prstGeom>
          <a:solidFill>
            <a:srgbClr val="CC0066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0057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-121572"/>
            <a:ext cx="10515600" cy="1325563"/>
          </a:xfrm>
        </p:spPr>
        <p:txBody>
          <a:bodyPr/>
          <a:lstStyle/>
          <a:p>
            <a:pPr algn="ctr"/>
            <a:r>
              <a:rPr lang="es-EC" b="1" dirty="0" smtClean="0"/>
              <a:t>Estrategia Experimental</a:t>
            </a:r>
            <a:endParaRPr lang="es-EC" b="1" dirty="0"/>
          </a:p>
        </p:txBody>
      </p:sp>
      <p:sp>
        <p:nvSpPr>
          <p:cNvPr id="4" name="Rectángulo 3"/>
          <p:cNvSpPr/>
          <p:nvPr/>
        </p:nvSpPr>
        <p:spPr>
          <a:xfrm rot="16200000">
            <a:off x="5698273" y="364273"/>
            <a:ext cx="795454" cy="12192000"/>
          </a:xfrm>
          <a:prstGeom prst="rect">
            <a:avLst/>
          </a:prstGeom>
          <a:solidFill>
            <a:srgbClr val="CC0066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Rectángulo 4"/>
          <p:cNvSpPr/>
          <p:nvPr/>
        </p:nvSpPr>
        <p:spPr>
          <a:xfrm>
            <a:off x="5014452" y="1489587"/>
            <a:ext cx="2079522" cy="693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Cultivo Celular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881716" y="2424113"/>
            <a:ext cx="2344994" cy="9512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Inmunofluorescencia indirecta de </a:t>
            </a:r>
            <a:r>
              <a:rPr lang="el-GR" b="1" dirty="0" smtClean="0">
                <a:solidFill>
                  <a:schemeClr val="tx1"/>
                </a:solidFill>
              </a:rPr>
              <a:t>α</a:t>
            </a:r>
            <a:r>
              <a:rPr lang="en-US" b="1" dirty="0" smtClean="0">
                <a:solidFill>
                  <a:schemeClr val="tx1"/>
                </a:solidFill>
              </a:rPr>
              <a:t>-DB</a:t>
            </a:r>
            <a:endParaRPr lang="es-EC" b="1" dirty="0">
              <a:solidFill>
                <a:schemeClr val="tx1"/>
              </a:solidFill>
            </a:endParaRPr>
          </a:p>
        </p:txBody>
      </p:sp>
      <p:cxnSp>
        <p:nvCxnSpPr>
          <p:cNvPr id="14" name="Conector recto 13"/>
          <p:cNvCxnSpPr>
            <a:stCxn id="5" idx="2"/>
          </p:cNvCxnSpPr>
          <p:nvPr/>
        </p:nvCxnSpPr>
        <p:spPr>
          <a:xfrm>
            <a:off x="6054213" y="2182761"/>
            <a:ext cx="0" cy="13273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6054213" y="2291377"/>
            <a:ext cx="0" cy="13273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90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7859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s-EC" sz="4000" dirty="0" smtClean="0">
                <a:solidFill>
                  <a:schemeClr val="bg1"/>
                </a:solidFill>
              </a:rPr>
              <a:t>Distribución de </a:t>
            </a:r>
            <a:r>
              <a:rPr lang="el-GR" sz="4000" dirty="0" smtClean="0">
                <a:solidFill>
                  <a:schemeClr val="bg1"/>
                </a:solidFill>
              </a:rPr>
              <a:t>α</a:t>
            </a:r>
            <a:r>
              <a:rPr lang="en-US" sz="4000" dirty="0" smtClean="0">
                <a:solidFill>
                  <a:schemeClr val="bg1"/>
                </a:solidFill>
              </a:rPr>
              <a:t>-Distrobrevina </a:t>
            </a:r>
            <a:r>
              <a:rPr lang="en-US" sz="4000" dirty="0" err="1" smtClean="0">
                <a:solidFill>
                  <a:schemeClr val="bg1"/>
                </a:solidFill>
              </a:rPr>
              <a:t>en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las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células</a:t>
            </a:r>
            <a:r>
              <a:rPr lang="en-US" sz="4000" dirty="0" smtClean="0">
                <a:solidFill>
                  <a:schemeClr val="bg1"/>
                </a:solidFill>
              </a:rPr>
              <a:t> N1E115</a:t>
            </a:r>
            <a:endParaRPr lang="es-EC" sz="4000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5" t="25696" r="26372" b="27050"/>
          <a:stretch/>
        </p:blipFill>
        <p:spPr>
          <a:xfrm>
            <a:off x="4477050" y="1051937"/>
            <a:ext cx="3051863" cy="263227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2" t="22735" r="26566" b="28594"/>
          <a:stretch/>
        </p:blipFill>
        <p:spPr>
          <a:xfrm>
            <a:off x="7457966" y="1049663"/>
            <a:ext cx="3001713" cy="261914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9" t="25971" r="25100" b="27324"/>
          <a:stretch/>
        </p:blipFill>
        <p:spPr>
          <a:xfrm>
            <a:off x="1351129" y="1036540"/>
            <a:ext cx="3112274" cy="2632272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8072643" y="2041402"/>
            <a:ext cx="300251" cy="32667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Elipse 7"/>
          <p:cNvSpPr/>
          <p:nvPr/>
        </p:nvSpPr>
        <p:spPr>
          <a:xfrm>
            <a:off x="8808699" y="2651002"/>
            <a:ext cx="300251" cy="32667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Elipse 8"/>
          <p:cNvSpPr/>
          <p:nvPr/>
        </p:nvSpPr>
        <p:spPr>
          <a:xfrm>
            <a:off x="8691769" y="3096829"/>
            <a:ext cx="300251" cy="32667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Elipse 9"/>
          <p:cNvSpPr/>
          <p:nvPr/>
        </p:nvSpPr>
        <p:spPr>
          <a:xfrm>
            <a:off x="9100279" y="3004270"/>
            <a:ext cx="300251" cy="32667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/>
          <p:cNvSpPr/>
          <p:nvPr/>
        </p:nvSpPr>
        <p:spPr>
          <a:xfrm>
            <a:off x="1343300" y="2471307"/>
            <a:ext cx="968991" cy="119750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9" t="54203" r="61716" b="28788"/>
          <a:stretch/>
        </p:blipFill>
        <p:spPr>
          <a:xfrm>
            <a:off x="1343299" y="3703320"/>
            <a:ext cx="3157663" cy="283464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3" name="Rectángulo 12"/>
          <p:cNvSpPr/>
          <p:nvPr/>
        </p:nvSpPr>
        <p:spPr>
          <a:xfrm>
            <a:off x="4449755" y="2471307"/>
            <a:ext cx="968991" cy="119750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6" t="53925" r="60530" b="28871"/>
          <a:stretch/>
        </p:blipFill>
        <p:spPr>
          <a:xfrm>
            <a:off x="4482919" y="3703320"/>
            <a:ext cx="3091587" cy="28194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6" name="Rectángulo 15"/>
          <p:cNvSpPr/>
          <p:nvPr/>
        </p:nvSpPr>
        <p:spPr>
          <a:xfrm>
            <a:off x="7551072" y="2495162"/>
            <a:ext cx="968991" cy="119750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1" t="53195" r="62472" b="28551"/>
          <a:stretch/>
        </p:blipFill>
        <p:spPr>
          <a:xfrm>
            <a:off x="7558452" y="3703320"/>
            <a:ext cx="2960375" cy="28194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cxnSp>
        <p:nvCxnSpPr>
          <p:cNvPr id="18" name="Conector recto de flecha 17"/>
          <p:cNvCxnSpPr/>
          <p:nvPr/>
        </p:nvCxnSpPr>
        <p:spPr>
          <a:xfrm flipV="1">
            <a:off x="8542015" y="5360393"/>
            <a:ext cx="190164" cy="15933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1703328" y="732716"/>
            <a:ext cx="11973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    </a:t>
            </a:r>
            <a:r>
              <a:rPr lang="el-GR" b="1" dirty="0" smtClean="0">
                <a:solidFill>
                  <a:schemeClr val="bg1"/>
                </a:solidFill>
              </a:rPr>
              <a:t>α</a:t>
            </a:r>
            <a:r>
              <a:rPr lang="en-US" b="1" dirty="0" smtClean="0">
                <a:solidFill>
                  <a:schemeClr val="bg1"/>
                </a:solidFill>
              </a:rPr>
              <a:t>-DISTROBREVINA		      DAPI                                        SOBREPOSICIÓN</a:t>
            </a:r>
            <a:endParaRPr lang="es-EC" b="1" dirty="0">
              <a:solidFill>
                <a:schemeClr val="bg1"/>
              </a:solidFill>
            </a:endParaRPr>
          </a:p>
        </p:txBody>
      </p:sp>
      <p:cxnSp>
        <p:nvCxnSpPr>
          <p:cNvPr id="20" name="Conector recto 19"/>
          <p:cNvCxnSpPr/>
          <p:nvPr/>
        </p:nvCxnSpPr>
        <p:spPr>
          <a:xfrm flipV="1">
            <a:off x="4449755" y="1096181"/>
            <a:ext cx="0" cy="159906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 flipV="1">
            <a:off x="7558410" y="1095532"/>
            <a:ext cx="0" cy="159906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V="1">
            <a:off x="8986118" y="5662918"/>
            <a:ext cx="50133" cy="21926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 flipV="1">
            <a:off x="2230857" y="5345841"/>
            <a:ext cx="190164" cy="15933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 flipV="1">
            <a:off x="2674960" y="5662014"/>
            <a:ext cx="50133" cy="21926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 flipV="1">
            <a:off x="1336381" y="1102048"/>
            <a:ext cx="0" cy="159906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 flipH="1" flipV="1">
            <a:off x="10518827" y="1102048"/>
            <a:ext cx="17929" cy="264791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 flipV="1">
            <a:off x="1333886" y="1075159"/>
            <a:ext cx="9211839" cy="3646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79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5470" y="0"/>
            <a:ext cx="11636477" cy="1325563"/>
          </a:xfrm>
        </p:spPr>
        <p:txBody>
          <a:bodyPr>
            <a:normAutofit/>
          </a:bodyPr>
          <a:lstStyle/>
          <a:p>
            <a:pPr algn="ctr"/>
            <a:r>
              <a:rPr lang="es-EC" sz="4000" b="1" dirty="0" smtClean="0"/>
              <a:t>Complejo de Proteínas Asociadas a la Distrofina (DAPC)</a:t>
            </a:r>
            <a:endParaRPr lang="es-EC" sz="4000" b="1" dirty="0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32985" y="1031228"/>
            <a:ext cx="7726027" cy="5055403"/>
          </a:xfrm>
          <a:prstGeom prst="rect">
            <a:avLst/>
          </a:prstGeom>
        </p:spPr>
      </p:pic>
      <p:sp>
        <p:nvSpPr>
          <p:cNvPr id="5" name="TextBox 6"/>
          <p:cNvSpPr txBox="1"/>
          <p:nvPr/>
        </p:nvSpPr>
        <p:spPr>
          <a:xfrm>
            <a:off x="9158113" y="6334780"/>
            <a:ext cx="3033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 smtClean="0"/>
              <a:t>Fairclough</a:t>
            </a:r>
            <a:r>
              <a:rPr lang="en-US" sz="1400" dirty="0" smtClean="0"/>
              <a:t>, </a:t>
            </a:r>
            <a:r>
              <a:rPr lang="en-US" sz="1400" i="1" dirty="0" smtClean="0"/>
              <a:t>Nature Review Genetics,</a:t>
            </a:r>
            <a:r>
              <a:rPr lang="en-US" sz="1400" dirty="0" smtClean="0"/>
              <a:t> 2013)</a:t>
            </a:r>
            <a:endParaRPr lang="en-US" sz="1400" dirty="0"/>
          </a:p>
        </p:txBody>
      </p:sp>
      <p:sp>
        <p:nvSpPr>
          <p:cNvPr id="6" name="Elipse 5"/>
          <p:cNvSpPr/>
          <p:nvPr/>
        </p:nvSpPr>
        <p:spPr>
          <a:xfrm>
            <a:off x="8341111" y="3813717"/>
            <a:ext cx="1449659" cy="55756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4215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060047" y="-80682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000000"/>
                </a:solidFill>
              </a:rPr>
              <a:t>El </a:t>
            </a:r>
            <a:r>
              <a:rPr lang="en-US" b="1" dirty="0" err="1" smtClean="0">
                <a:solidFill>
                  <a:srgbClr val="000000"/>
                </a:solidFill>
              </a:rPr>
              <a:t>nucléolo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765" y="910260"/>
            <a:ext cx="5016565" cy="5473561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8194763" y="6340255"/>
            <a:ext cx="1339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 smtClean="0"/>
              <a:t>Boisvert</a:t>
            </a:r>
            <a:r>
              <a:rPr lang="en-US" sz="1400" dirty="0" smtClean="0"/>
              <a:t>, 2007)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0196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11113" y="217641"/>
            <a:ext cx="3969774" cy="1325563"/>
          </a:xfrm>
        </p:spPr>
        <p:txBody>
          <a:bodyPr/>
          <a:lstStyle/>
          <a:p>
            <a:r>
              <a:rPr lang="es-EC" b="1" dirty="0" smtClean="0"/>
              <a:t>Cuerpos de Cajal</a:t>
            </a:r>
            <a:endParaRPr lang="es-EC" b="1" dirty="0"/>
          </a:p>
        </p:txBody>
      </p:sp>
      <p:pic>
        <p:nvPicPr>
          <p:cNvPr id="13314" name="Picture 2" descr="Biology 02 00976 g001 102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4" t="1" r="7548" b="76372"/>
          <a:stretch/>
        </p:blipFill>
        <p:spPr bwMode="auto">
          <a:xfrm>
            <a:off x="6700223" y="1753265"/>
            <a:ext cx="4143934" cy="345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8541697" y="5052292"/>
            <a:ext cx="21366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solidFill>
                  <a:srgbClr val="000000"/>
                </a:solidFill>
                <a:latin typeface="+mj-lt"/>
              </a:rPr>
              <a:t>(</a:t>
            </a:r>
            <a:r>
              <a:rPr lang="es-EC" sz="1400" dirty="0" err="1" smtClean="0">
                <a:solidFill>
                  <a:srgbClr val="000000"/>
                </a:solidFill>
                <a:latin typeface="+mj-lt"/>
              </a:rPr>
              <a:t>Morimoto</a:t>
            </a:r>
            <a:r>
              <a:rPr lang="es-EC" sz="140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es-EC" sz="1400" dirty="0" err="1" smtClean="0">
                <a:solidFill>
                  <a:srgbClr val="000000"/>
                </a:solidFill>
                <a:latin typeface="+mj-lt"/>
              </a:rPr>
              <a:t>Biology</a:t>
            </a:r>
            <a:r>
              <a:rPr lang="es-EC" sz="1400" dirty="0" smtClean="0">
                <a:solidFill>
                  <a:srgbClr val="000000"/>
                </a:solidFill>
                <a:latin typeface="+mj-lt"/>
              </a:rPr>
              <a:t>, 2013)</a:t>
            </a:r>
            <a:endParaRPr lang="es-EC" sz="1400" dirty="0">
              <a:latin typeface="+mj-lt"/>
            </a:endParaRPr>
          </a:p>
        </p:txBody>
      </p:sp>
      <p:pic>
        <p:nvPicPr>
          <p:cNvPr id="13318" name="Picture 6" descr="https://www.bioscience.org/2012/v17/af/4015/fig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42" r="82177" b="19670"/>
          <a:stretch/>
        </p:blipFill>
        <p:spPr bwMode="auto">
          <a:xfrm>
            <a:off x="2471071" y="2078602"/>
            <a:ext cx="2720360" cy="280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2471071" y="5008046"/>
            <a:ext cx="31717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+mj-lt"/>
              </a:rPr>
              <a:t>(</a:t>
            </a:r>
            <a:r>
              <a:rPr lang="es-EC" sz="1400" dirty="0" err="1" smtClean="0">
                <a:latin typeface="+mj-lt"/>
              </a:rPr>
              <a:t>Kawaguchi</a:t>
            </a:r>
            <a:r>
              <a:rPr lang="es-EC" sz="1400" dirty="0" smtClean="0">
                <a:latin typeface="+mj-lt"/>
              </a:rPr>
              <a:t>, </a:t>
            </a:r>
            <a:r>
              <a:rPr lang="es-EC" sz="1400" dirty="0" err="1" smtClean="0">
                <a:latin typeface="+mj-lt"/>
              </a:rPr>
              <a:t>Frontiers</a:t>
            </a:r>
            <a:r>
              <a:rPr lang="es-EC" sz="1400" dirty="0" smtClean="0">
                <a:latin typeface="+mj-lt"/>
              </a:rPr>
              <a:t> in </a:t>
            </a:r>
            <a:r>
              <a:rPr lang="es-EC" sz="1400" dirty="0" err="1" smtClean="0">
                <a:latin typeface="+mj-lt"/>
              </a:rPr>
              <a:t>bioscience</a:t>
            </a:r>
            <a:r>
              <a:rPr lang="es-EC" sz="1400" dirty="0" smtClean="0">
                <a:latin typeface="+mj-lt"/>
              </a:rPr>
              <a:t>, 2012)</a:t>
            </a:r>
            <a:endParaRPr lang="es-EC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101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-121572"/>
            <a:ext cx="10515600" cy="1325563"/>
          </a:xfrm>
        </p:spPr>
        <p:txBody>
          <a:bodyPr/>
          <a:lstStyle/>
          <a:p>
            <a:pPr algn="ctr"/>
            <a:r>
              <a:rPr lang="es-EC" b="1" dirty="0" smtClean="0"/>
              <a:t>Estrategia Experimental</a:t>
            </a:r>
            <a:endParaRPr lang="es-EC" b="1" dirty="0"/>
          </a:p>
        </p:txBody>
      </p:sp>
      <p:sp>
        <p:nvSpPr>
          <p:cNvPr id="4" name="Rectángulo 3"/>
          <p:cNvSpPr/>
          <p:nvPr/>
        </p:nvSpPr>
        <p:spPr>
          <a:xfrm rot="16200000">
            <a:off x="5698273" y="364273"/>
            <a:ext cx="795454" cy="12192000"/>
          </a:xfrm>
          <a:prstGeom prst="rect">
            <a:avLst/>
          </a:prstGeom>
          <a:solidFill>
            <a:srgbClr val="CC0066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Rectángulo 4"/>
          <p:cNvSpPr/>
          <p:nvPr/>
        </p:nvSpPr>
        <p:spPr>
          <a:xfrm>
            <a:off x="5014452" y="1489587"/>
            <a:ext cx="2079522" cy="693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Cultivo Celular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881716" y="2424113"/>
            <a:ext cx="2344994" cy="9512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Inmunofluorescencia indirecta de </a:t>
            </a:r>
            <a:r>
              <a:rPr lang="el-GR" b="1" dirty="0" smtClean="0">
                <a:solidFill>
                  <a:schemeClr val="tx1"/>
                </a:solidFill>
              </a:rPr>
              <a:t>α</a:t>
            </a:r>
            <a:r>
              <a:rPr lang="en-US" b="1" dirty="0" smtClean="0">
                <a:solidFill>
                  <a:schemeClr val="tx1"/>
                </a:solidFill>
              </a:rPr>
              <a:t>-DB</a:t>
            </a:r>
            <a:endParaRPr lang="es-EC" b="1" dirty="0">
              <a:solidFill>
                <a:schemeClr val="tx1"/>
              </a:solidFill>
            </a:endParaRPr>
          </a:p>
        </p:txBody>
      </p:sp>
      <p:cxnSp>
        <p:nvCxnSpPr>
          <p:cNvPr id="14" name="Conector recto 13"/>
          <p:cNvCxnSpPr>
            <a:stCxn id="5" idx="2"/>
          </p:cNvCxnSpPr>
          <p:nvPr/>
        </p:nvCxnSpPr>
        <p:spPr>
          <a:xfrm>
            <a:off x="6054213" y="2182761"/>
            <a:ext cx="0" cy="13273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6054213" y="2291377"/>
            <a:ext cx="0" cy="13273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4601497" y="3506123"/>
            <a:ext cx="2816941" cy="16051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Co-Inmunofluorescencia de </a:t>
            </a:r>
            <a:r>
              <a:rPr lang="el-GR" b="1" dirty="0" smtClean="0">
                <a:solidFill>
                  <a:schemeClr val="tx1"/>
                </a:solidFill>
              </a:rPr>
              <a:t>α</a:t>
            </a:r>
            <a:r>
              <a:rPr lang="en-US" b="1" dirty="0" smtClean="0">
                <a:solidFill>
                  <a:schemeClr val="tx1"/>
                </a:solidFill>
              </a:rPr>
              <a:t>-DB y </a:t>
            </a:r>
            <a:r>
              <a:rPr lang="en-US" b="1" dirty="0" err="1" smtClean="0">
                <a:solidFill>
                  <a:schemeClr val="tx1"/>
                </a:solidFill>
              </a:rPr>
              <a:t>proteínas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marcadoras</a:t>
            </a:r>
            <a:r>
              <a:rPr lang="en-US" b="1" dirty="0" smtClean="0">
                <a:solidFill>
                  <a:schemeClr val="tx1"/>
                </a:solidFill>
              </a:rPr>
              <a:t> de </a:t>
            </a:r>
            <a:r>
              <a:rPr lang="en-US" b="1" dirty="0" err="1" smtClean="0">
                <a:solidFill>
                  <a:schemeClr val="tx1"/>
                </a:solidFill>
              </a:rPr>
              <a:t>cuerpos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nucleares</a:t>
            </a:r>
            <a:endParaRPr lang="es-EC" b="1" dirty="0">
              <a:solidFill>
                <a:schemeClr val="tx1"/>
              </a:solidFill>
            </a:endParaRPr>
          </a:p>
        </p:txBody>
      </p:sp>
      <p:cxnSp>
        <p:nvCxnSpPr>
          <p:cNvPr id="10" name="Conector recto 9"/>
          <p:cNvCxnSpPr/>
          <p:nvPr/>
        </p:nvCxnSpPr>
        <p:spPr>
          <a:xfrm>
            <a:off x="6054213" y="3373387"/>
            <a:ext cx="0" cy="13273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36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1" t="42626" r="25419" b="46409"/>
          <a:stretch/>
        </p:blipFill>
        <p:spPr>
          <a:xfrm>
            <a:off x="8524685" y="529680"/>
            <a:ext cx="1772656" cy="180811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7" t="41752" r="24155" b="47066"/>
          <a:stretch/>
        </p:blipFill>
        <p:spPr>
          <a:xfrm>
            <a:off x="2433629" y="529680"/>
            <a:ext cx="1784540" cy="181953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6" t="42273" r="25418" b="46792"/>
          <a:stretch/>
        </p:blipFill>
        <p:spPr>
          <a:xfrm>
            <a:off x="6497606" y="570214"/>
            <a:ext cx="1793599" cy="181252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3" t="44867" r="44170" b="41686"/>
          <a:stretch/>
        </p:blipFill>
        <p:spPr>
          <a:xfrm>
            <a:off x="2433184" y="2866990"/>
            <a:ext cx="1702497" cy="154817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8" t="44386" r="44419" b="41919"/>
          <a:stretch/>
        </p:blipFill>
        <p:spPr>
          <a:xfrm>
            <a:off x="6519233" y="2820719"/>
            <a:ext cx="1731768" cy="157667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5" t="44750" r="45524" b="42336"/>
          <a:stretch/>
        </p:blipFill>
        <p:spPr>
          <a:xfrm>
            <a:off x="8562747" y="2799214"/>
            <a:ext cx="1712333" cy="158074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8" t="37604" r="50449" b="49441"/>
          <a:stretch/>
        </p:blipFill>
        <p:spPr>
          <a:xfrm>
            <a:off x="8564466" y="4931006"/>
            <a:ext cx="1732939" cy="179568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4" t="37159" r="49743" b="48054"/>
          <a:stretch/>
        </p:blipFill>
        <p:spPr>
          <a:xfrm>
            <a:off x="2436267" y="4910965"/>
            <a:ext cx="1859371" cy="179071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3" t="37967" r="51415" b="49383"/>
          <a:stretch/>
        </p:blipFill>
        <p:spPr>
          <a:xfrm>
            <a:off x="6497606" y="4922213"/>
            <a:ext cx="1696221" cy="181957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cxnSp>
        <p:nvCxnSpPr>
          <p:cNvPr id="21" name="Conector recto 20"/>
          <p:cNvCxnSpPr/>
          <p:nvPr/>
        </p:nvCxnSpPr>
        <p:spPr>
          <a:xfrm flipH="1">
            <a:off x="879148" y="2453419"/>
            <a:ext cx="9944117" cy="0"/>
          </a:xfrm>
          <a:prstGeom prst="line">
            <a:avLst/>
          </a:prstGeom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>
            <a:off x="12576842" y="1571498"/>
            <a:ext cx="0" cy="591658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orma libre 33"/>
          <p:cNvSpPr/>
          <p:nvPr/>
        </p:nvSpPr>
        <p:spPr>
          <a:xfrm>
            <a:off x="3510573" y="2862432"/>
            <a:ext cx="603910" cy="299159"/>
          </a:xfrm>
          <a:custGeom>
            <a:avLst/>
            <a:gdLst>
              <a:gd name="connsiteX0" fmla="*/ 28180 w 711248"/>
              <a:gd name="connsiteY0" fmla="*/ 0 h 417095"/>
              <a:gd name="connsiteX1" fmla="*/ 28180 w 711248"/>
              <a:gd name="connsiteY1" fmla="*/ 0 h 417095"/>
              <a:gd name="connsiteX2" fmla="*/ 669864 w 711248"/>
              <a:gd name="connsiteY2" fmla="*/ 16042 h 417095"/>
              <a:gd name="connsiteX3" fmla="*/ 685906 w 711248"/>
              <a:gd name="connsiteY3" fmla="*/ 64168 h 417095"/>
              <a:gd name="connsiteX4" fmla="*/ 621738 w 711248"/>
              <a:gd name="connsiteY4" fmla="*/ 417095 h 417095"/>
              <a:gd name="connsiteX5" fmla="*/ 541527 w 711248"/>
              <a:gd name="connsiteY5" fmla="*/ 368968 h 417095"/>
              <a:gd name="connsiteX6" fmla="*/ 493401 w 711248"/>
              <a:gd name="connsiteY6" fmla="*/ 336884 h 417095"/>
              <a:gd name="connsiteX7" fmla="*/ 397148 w 711248"/>
              <a:gd name="connsiteY7" fmla="*/ 320842 h 417095"/>
              <a:gd name="connsiteX8" fmla="*/ 268811 w 711248"/>
              <a:gd name="connsiteY8" fmla="*/ 288758 h 417095"/>
              <a:gd name="connsiteX9" fmla="*/ 172559 w 711248"/>
              <a:gd name="connsiteY9" fmla="*/ 240631 h 417095"/>
              <a:gd name="connsiteX10" fmla="*/ 76306 w 711248"/>
              <a:gd name="connsiteY10" fmla="*/ 192505 h 417095"/>
              <a:gd name="connsiteX11" fmla="*/ 60264 w 711248"/>
              <a:gd name="connsiteY11" fmla="*/ 144379 h 417095"/>
              <a:gd name="connsiteX12" fmla="*/ 12138 w 711248"/>
              <a:gd name="connsiteY12" fmla="*/ 112295 h 417095"/>
              <a:gd name="connsiteX13" fmla="*/ 28180 w 711248"/>
              <a:gd name="connsiteY13" fmla="*/ 0 h 417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1248" h="417095">
                <a:moveTo>
                  <a:pt x="28180" y="0"/>
                </a:moveTo>
                <a:lnTo>
                  <a:pt x="28180" y="0"/>
                </a:lnTo>
                <a:cubicBezTo>
                  <a:pt x="242075" y="5347"/>
                  <a:pt x="456914" y="-4734"/>
                  <a:pt x="669864" y="16042"/>
                </a:cubicBezTo>
                <a:cubicBezTo>
                  <a:pt x="686694" y="17684"/>
                  <a:pt x="685906" y="47258"/>
                  <a:pt x="685906" y="64168"/>
                </a:cubicBezTo>
                <a:cubicBezTo>
                  <a:pt x="685906" y="412328"/>
                  <a:pt x="773983" y="366347"/>
                  <a:pt x="621738" y="417095"/>
                </a:cubicBezTo>
                <a:cubicBezTo>
                  <a:pt x="559072" y="354427"/>
                  <a:pt x="624827" y="410617"/>
                  <a:pt x="541527" y="368968"/>
                </a:cubicBezTo>
                <a:cubicBezTo>
                  <a:pt x="524282" y="360346"/>
                  <a:pt x="511692" y="342981"/>
                  <a:pt x="493401" y="336884"/>
                </a:cubicBezTo>
                <a:cubicBezTo>
                  <a:pt x="462543" y="326598"/>
                  <a:pt x="429150" y="326661"/>
                  <a:pt x="397148" y="320842"/>
                </a:cubicBezTo>
                <a:cubicBezTo>
                  <a:pt x="311972" y="305356"/>
                  <a:pt x="335601" y="311021"/>
                  <a:pt x="268811" y="288758"/>
                </a:cubicBezTo>
                <a:cubicBezTo>
                  <a:pt x="130889" y="196810"/>
                  <a:pt x="305392" y="307049"/>
                  <a:pt x="172559" y="240631"/>
                </a:cubicBezTo>
                <a:cubicBezTo>
                  <a:pt x="48177" y="178439"/>
                  <a:pt x="197265" y="232824"/>
                  <a:pt x="76306" y="192505"/>
                </a:cubicBezTo>
                <a:cubicBezTo>
                  <a:pt x="70959" y="176463"/>
                  <a:pt x="70827" y="157583"/>
                  <a:pt x="60264" y="144379"/>
                </a:cubicBezTo>
                <a:cubicBezTo>
                  <a:pt x="48220" y="129324"/>
                  <a:pt x="22356" y="128645"/>
                  <a:pt x="12138" y="112295"/>
                </a:cubicBezTo>
                <a:cubicBezTo>
                  <a:pt x="-21637" y="58255"/>
                  <a:pt x="25506" y="18716"/>
                  <a:pt x="28180" y="0"/>
                </a:cubicBez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/>
              </a:solidFill>
            </a:endParaRPr>
          </a:p>
        </p:txBody>
      </p:sp>
      <p:sp>
        <p:nvSpPr>
          <p:cNvPr id="35" name="Forma libre 34"/>
          <p:cNvSpPr/>
          <p:nvPr/>
        </p:nvSpPr>
        <p:spPr>
          <a:xfrm>
            <a:off x="5582717" y="2836087"/>
            <a:ext cx="603910" cy="299159"/>
          </a:xfrm>
          <a:custGeom>
            <a:avLst/>
            <a:gdLst>
              <a:gd name="connsiteX0" fmla="*/ 28180 w 711248"/>
              <a:gd name="connsiteY0" fmla="*/ 0 h 417095"/>
              <a:gd name="connsiteX1" fmla="*/ 28180 w 711248"/>
              <a:gd name="connsiteY1" fmla="*/ 0 h 417095"/>
              <a:gd name="connsiteX2" fmla="*/ 669864 w 711248"/>
              <a:gd name="connsiteY2" fmla="*/ 16042 h 417095"/>
              <a:gd name="connsiteX3" fmla="*/ 685906 w 711248"/>
              <a:gd name="connsiteY3" fmla="*/ 64168 h 417095"/>
              <a:gd name="connsiteX4" fmla="*/ 621738 w 711248"/>
              <a:gd name="connsiteY4" fmla="*/ 417095 h 417095"/>
              <a:gd name="connsiteX5" fmla="*/ 541527 w 711248"/>
              <a:gd name="connsiteY5" fmla="*/ 368968 h 417095"/>
              <a:gd name="connsiteX6" fmla="*/ 493401 w 711248"/>
              <a:gd name="connsiteY6" fmla="*/ 336884 h 417095"/>
              <a:gd name="connsiteX7" fmla="*/ 397148 w 711248"/>
              <a:gd name="connsiteY7" fmla="*/ 320842 h 417095"/>
              <a:gd name="connsiteX8" fmla="*/ 268811 w 711248"/>
              <a:gd name="connsiteY8" fmla="*/ 288758 h 417095"/>
              <a:gd name="connsiteX9" fmla="*/ 172559 w 711248"/>
              <a:gd name="connsiteY9" fmla="*/ 240631 h 417095"/>
              <a:gd name="connsiteX10" fmla="*/ 76306 w 711248"/>
              <a:gd name="connsiteY10" fmla="*/ 192505 h 417095"/>
              <a:gd name="connsiteX11" fmla="*/ 60264 w 711248"/>
              <a:gd name="connsiteY11" fmla="*/ 144379 h 417095"/>
              <a:gd name="connsiteX12" fmla="*/ 12138 w 711248"/>
              <a:gd name="connsiteY12" fmla="*/ 112295 h 417095"/>
              <a:gd name="connsiteX13" fmla="*/ 28180 w 711248"/>
              <a:gd name="connsiteY13" fmla="*/ 0 h 417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1248" h="417095">
                <a:moveTo>
                  <a:pt x="28180" y="0"/>
                </a:moveTo>
                <a:lnTo>
                  <a:pt x="28180" y="0"/>
                </a:lnTo>
                <a:cubicBezTo>
                  <a:pt x="242075" y="5347"/>
                  <a:pt x="456914" y="-4734"/>
                  <a:pt x="669864" y="16042"/>
                </a:cubicBezTo>
                <a:cubicBezTo>
                  <a:pt x="686694" y="17684"/>
                  <a:pt x="685906" y="47258"/>
                  <a:pt x="685906" y="64168"/>
                </a:cubicBezTo>
                <a:cubicBezTo>
                  <a:pt x="685906" y="412328"/>
                  <a:pt x="773983" y="366347"/>
                  <a:pt x="621738" y="417095"/>
                </a:cubicBezTo>
                <a:cubicBezTo>
                  <a:pt x="559072" y="354427"/>
                  <a:pt x="624827" y="410617"/>
                  <a:pt x="541527" y="368968"/>
                </a:cubicBezTo>
                <a:cubicBezTo>
                  <a:pt x="524282" y="360346"/>
                  <a:pt x="511692" y="342981"/>
                  <a:pt x="493401" y="336884"/>
                </a:cubicBezTo>
                <a:cubicBezTo>
                  <a:pt x="462543" y="326598"/>
                  <a:pt x="429150" y="326661"/>
                  <a:pt x="397148" y="320842"/>
                </a:cubicBezTo>
                <a:cubicBezTo>
                  <a:pt x="311972" y="305356"/>
                  <a:pt x="335601" y="311021"/>
                  <a:pt x="268811" y="288758"/>
                </a:cubicBezTo>
                <a:cubicBezTo>
                  <a:pt x="130889" y="196810"/>
                  <a:pt x="305392" y="307049"/>
                  <a:pt x="172559" y="240631"/>
                </a:cubicBezTo>
                <a:cubicBezTo>
                  <a:pt x="48177" y="178439"/>
                  <a:pt x="197265" y="232824"/>
                  <a:pt x="76306" y="192505"/>
                </a:cubicBezTo>
                <a:cubicBezTo>
                  <a:pt x="70959" y="176463"/>
                  <a:pt x="70827" y="157583"/>
                  <a:pt x="60264" y="144379"/>
                </a:cubicBezTo>
                <a:cubicBezTo>
                  <a:pt x="48220" y="129324"/>
                  <a:pt x="22356" y="128645"/>
                  <a:pt x="12138" y="112295"/>
                </a:cubicBezTo>
                <a:cubicBezTo>
                  <a:pt x="-21637" y="58255"/>
                  <a:pt x="25506" y="18716"/>
                  <a:pt x="28180" y="0"/>
                </a:cubicBez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/>
              </a:solidFill>
            </a:endParaRPr>
          </a:p>
        </p:txBody>
      </p:sp>
      <p:sp>
        <p:nvSpPr>
          <p:cNvPr id="36" name="Forma libre 35"/>
          <p:cNvSpPr/>
          <p:nvPr/>
        </p:nvSpPr>
        <p:spPr>
          <a:xfrm>
            <a:off x="7621266" y="2828847"/>
            <a:ext cx="603910" cy="299159"/>
          </a:xfrm>
          <a:custGeom>
            <a:avLst/>
            <a:gdLst>
              <a:gd name="connsiteX0" fmla="*/ 28180 w 711248"/>
              <a:gd name="connsiteY0" fmla="*/ 0 h 417095"/>
              <a:gd name="connsiteX1" fmla="*/ 28180 w 711248"/>
              <a:gd name="connsiteY1" fmla="*/ 0 h 417095"/>
              <a:gd name="connsiteX2" fmla="*/ 669864 w 711248"/>
              <a:gd name="connsiteY2" fmla="*/ 16042 h 417095"/>
              <a:gd name="connsiteX3" fmla="*/ 685906 w 711248"/>
              <a:gd name="connsiteY3" fmla="*/ 64168 h 417095"/>
              <a:gd name="connsiteX4" fmla="*/ 621738 w 711248"/>
              <a:gd name="connsiteY4" fmla="*/ 417095 h 417095"/>
              <a:gd name="connsiteX5" fmla="*/ 541527 w 711248"/>
              <a:gd name="connsiteY5" fmla="*/ 368968 h 417095"/>
              <a:gd name="connsiteX6" fmla="*/ 493401 w 711248"/>
              <a:gd name="connsiteY6" fmla="*/ 336884 h 417095"/>
              <a:gd name="connsiteX7" fmla="*/ 397148 w 711248"/>
              <a:gd name="connsiteY7" fmla="*/ 320842 h 417095"/>
              <a:gd name="connsiteX8" fmla="*/ 268811 w 711248"/>
              <a:gd name="connsiteY8" fmla="*/ 288758 h 417095"/>
              <a:gd name="connsiteX9" fmla="*/ 172559 w 711248"/>
              <a:gd name="connsiteY9" fmla="*/ 240631 h 417095"/>
              <a:gd name="connsiteX10" fmla="*/ 76306 w 711248"/>
              <a:gd name="connsiteY10" fmla="*/ 192505 h 417095"/>
              <a:gd name="connsiteX11" fmla="*/ 60264 w 711248"/>
              <a:gd name="connsiteY11" fmla="*/ 144379 h 417095"/>
              <a:gd name="connsiteX12" fmla="*/ 12138 w 711248"/>
              <a:gd name="connsiteY12" fmla="*/ 112295 h 417095"/>
              <a:gd name="connsiteX13" fmla="*/ 28180 w 711248"/>
              <a:gd name="connsiteY13" fmla="*/ 0 h 417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1248" h="417095">
                <a:moveTo>
                  <a:pt x="28180" y="0"/>
                </a:moveTo>
                <a:lnTo>
                  <a:pt x="28180" y="0"/>
                </a:lnTo>
                <a:cubicBezTo>
                  <a:pt x="242075" y="5347"/>
                  <a:pt x="456914" y="-4734"/>
                  <a:pt x="669864" y="16042"/>
                </a:cubicBezTo>
                <a:cubicBezTo>
                  <a:pt x="686694" y="17684"/>
                  <a:pt x="685906" y="47258"/>
                  <a:pt x="685906" y="64168"/>
                </a:cubicBezTo>
                <a:cubicBezTo>
                  <a:pt x="685906" y="412328"/>
                  <a:pt x="773983" y="366347"/>
                  <a:pt x="621738" y="417095"/>
                </a:cubicBezTo>
                <a:cubicBezTo>
                  <a:pt x="559072" y="354427"/>
                  <a:pt x="624827" y="410617"/>
                  <a:pt x="541527" y="368968"/>
                </a:cubicBezTo>
                <a:cubicBezTo>
                  <a:pt x="524282" y="360346"/>
                  <a:pt x="511692" y="342981"/>
                  <a:pt x="493401" y="336884"/>
                </a:cubicBezTo>
                <a:cubicBezTo>
                  <a:pt x="462543" y="326598"/>
                  <a:pt x="429150" y="326661"/>
                  <a:pt x="397148" y="320842"/>
                </a:cubicBezTo>
                <a:cubicBezTo>
                  <a:pt x="311972" y="305356"/>
                  <a:pt x="335601" y="311021"/>
                  <a:pt x="268811" y="288758"/>
                </a:cubicBezTo>
                <a:cubicBezTo>
                  <a:pt x="130889" y="196810"/>
                  <a:pt x="305392" y="307049"/>
                  <a:pt x="172559" y="240631"/>
                </a:cubicBezTo>
                <a:cubicBezTo>
                  <a:pt x="48177" y="178439"/>
                  <a:pt x="197265" y="232824"/>
                  <a:pt x="76306" y="192505"/>
                </a:cubicBezTo>
                <a:cubicBezTo>
                  <a:pt x="70959" y="176463"/>
                  <a:pt x="70827" y="157583"/>
                  <a:pt x="60264" y="144379"/>
                </a:cubicBezTo>
                <a:cubicBezTo>
                  <a:pt x="48220" y="129324"/>
                  <a:pt x="22356" y="128645"/>
                  <a:pt x="12138" y="112295"/>
                </a:cubicBezTo>
                <a:cubicBezTo>
                  <a:pt x="-21637" y="58255"/>
                  <a:pt x="25506" y="18716"/>
                  <a:pt x="28180" y="0"/>
                </a:cubicBez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/>
              </a:solidFill>
            </a:endParaRPr>
          </a:p>
        </p:txBody>
      </p:sp>
      <p:sp>
        <p:nvSpPr>
          <p:cNvPr id="37" name="Forma libre 36"/>
          <p:cNvSpPr/>
          <p:nvPr/>
        </p:nvSpPr>
        <p:spPr>
          <a:xfrm>
            <a:off x="9766057" y="2808464"/>
            <a:ext cx="498549" cy="243214"/>
          </a:xfrm>
          <a:custGeom>
            <a:avLst/>
            <a:gdLst>
              <a:gd name="connsiteX0" fmla="*/ 28180 w 711248"/>
              <a:gd name="connsiteY0" fmla="*/ 0 h 417095"/>
              <a:gd name="connsiteX1" fmla="*/ 28180 w 711248"/>
              <a:gd name="connsiteY1" fmla="*/ 0 h 417095"/>
              <a:gd name="connsiteX2" fmla="*/ 669864 w 711248"/>
              <a:gd name="connsiteY2" fmla="*/ 16042 h 417095"/>
              <a:gd name="connsiteX3" fmla="*/ 685906 w 711248"/>
              <a:gd name="connsiteY3" fmla="*/ 64168 h 417095"/>
              <a:gd name="connsiteX4" fmla="*/ 621738 w 711248"/>
              <a:gd name="connsiteY4" fmla="*/ 417095 h 417095"/>
              <a:gd name="connsiteX5" fmla="*/ 541527 w 711248"/>
              <a:gd name="connsiteY5" fmla="*/ 368968 h 417095"/>
              <a:gd name="connsiteX6" fmla="*/ 493401 w 711248"/>
              <a:gd name="connsiteY6" fmla="*/ 336884 h 417095"/>
              <a:gd name="connsiteX7" fmla="*/ 397148 w 711248"/>
              <a:gd name="connsiteY7" fmla="*/ 320842 h 417095"/>
              <a:gd name="connsiteX8" fmla="*/ 268811 w 711248"/>
              <a:gd name="connsiteY8" fmla="*/ 288758 h 417095"/>
              <a:gd name="connsiteX9" fmla="*/ 172559 w 711248"/>
              <a:gd name="connsiteY9" fmla="*/ 240631 h 417095"/>
              <a:gd name="connsiteX10" fmla="*/ 76306 w 711248"/>
              <a:gd name="connsiteY10" fmla="*/ 192505 h 417095"/>
              <a:gd name="connsiteX11" fmla="*/ 60264 w 711248"/>
              <a:gd name="connsiteY11" fmla="*/ 144379 h 417095"/>
              <a:gd name="connsiteX12" fmla="*/ 12138 w 711248"/>
              <a:gd name="connsiteY12" fmla="*/ 112295 h 417095"/>
              <a:gd name="connsiteX13" fmla="*/ 28180 w 711248"/>
              <a:gd name="connsiteY13" fmla="*/ 0 h 417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1248" h="417095">
                <a:moveTo>
                  <a:pt x="28180" y="0"/>
                </a:moveTo>
                <a:lnTo>
                  <a:pt x="28180" y="0"/>
                </a:lnTo>
                <a:cubicBezTo>
                  <a:pt x="242075" y="5347"/>
                  <a:pt x="456914" y="-4734"/>
                  <a:pt x="669864" y="16042"/>
                </a:cubicBezTo>
                <a:cubicBezTo>
                  <a:pt x="686694" y="17684"/>
                  <a:pt x="685906" y="47258"/>
                  <a:pt x="685906" y="64168"/>
                </a:cubicBezTo>
                <a:cubicBezTo>
                  <a:pt x="685906" y="412328"/>
                  <a:pt x="773983" y="366347"/>
                  <a:pt x="621738" y="417095"/>
                </a:cubicBezTo>
                <a:cubicBezTo>
                  <a:pt x="559072" y="354427"/>
                  <a:pt x="624827" y="410617"/>
                  <a:pt x="541527" y="368968"/>
                </a:cubicBezTo>
                <a:cubicBezTo>
                  <a:pt x="524282" y="360346"/>
                  <a:pt x="511692" y="342981"/>
                  <a:pt x="493401" y="336884"/>
                </a:cubicBezTo>
                <a:cubicBezTo>
                  <a:pt x="462543" y="326598"/>
                  <a:pt x="429150" y="326661"/>
                  <a:pt x="397148" y="320842"/>
                </a:cubicBezTo>
                <a:cubicBezTo>
                  <a:pt x="311972" y="305356"/>
                  <a:pt x="335601" y="311021"/>
                  <a:pt x="268811" y="288758"/>
                </a:cubicBezTo>
                <a:cubicBezTo>
                  <a:pt x="130889" y="196810"/>
                  <a:pt x="305392" y="307049"/>
                  <a:pt x="172559" y="240631"/>
                </a:cubicBezTo>
                <a:cubicBezTo>
                  <a:pt x="48177" y="178439"/>
                  <a:pt x="197265" y="232824"/>
                  <a:pt x="76306" y="192505"/>
                </a:cubicBezTo>
                <a:cubicBezTo>
                  <a:pt x="70959" y="176463"/>
                  <a:pt x="70827" y="157583"/>
                  <a:pt x="60264" y="144379"/>
                </a:cubicBezTo>
                <a:cubicBezTo>
                  <a:pt x="48220" y="129324"/>
                  <a:pt x="22356" y="128645"/>
                  <a:pt x="12138" y="112295"/>
                </a:cubicBezTo>
                <a:cubicBezTo>
                  <a:pt x="-21637" y="58255"/>
                  <a:pt x="25506" y="18716"/>
                  <a:pt x="28180" y="0"/>
                </a:cubicBez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/>
              </a:solidFill>
            </a:endParaRPr>
          </a:p>
        </p:txBody>
      </p:sp>
      <p:sp>
        <p:nvSpPr>
          <p:cNvPr id="42" name="Rectángulo 41"/>
          <p:cNvSpPr/>
          <p:nvPr/>
        </p:nvSpPr>
        <p:spPr>
          <a:xfrm>
            <a:off x="2438668" y="121283"/>
            <a:ext cx="10730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α</a:t>
            </a:r>
            <a:r>
              <a:rPr lang="en-US" b="1" dirty="0">
                <a:solidFill>
                  <a:schemeClr val="bg1"/>
                </a:solidFill>
              </a:rPr>
              <a:t>-DISTROBREVINA	</a:t>
            </a:r>
            <a:r>
              <a:rPr lang="en-US" b="1" dirty="0" smtClean="0">
                <a:solidFill>
                  <a:schemeClr val="bg1"/>
                </a:solidFill>
              </a:rPr>
              <a:t>         NOPP 140     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		DAPI                   SOBREPOSICIÓN</a:t>
            </a:r>
            <a:endParaRPr lang="es-EC" sz="1550" b="1" dirty="0">
              <a:solidFill>
                <a:schemeClr val="bg1"/>
              </a:solidFill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2433184" y="2421202"/>
            <a:ext cx="10730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α</a:t>
            </a:r>
            <a:r>
              <a:rPr lang="en-US" b="1" dirty="0">
                <a:solidFill>
                  <a:schemeClr val="bg1"/>
                </a:solidFill>
              </a:rPr>
              <a:t>-DISTROBREVINA	              B23              </a:t>
            </a:r>
            <a:r>
              <a:rPr lang="en-US" b="1" dirty="0" smtClean="0">
                <a:solidFill>
                  <a:schemeClr val="bg1"/>
                </a:solidFill>
              </a:rPr>
              <a:t>                   </a:t>
            </a:r>
            <a:r>
              <a:rPr lang="en-US" b="1" dirty="0">
                <a:solidFill>
                  <a:schemeClr val="bg1"/>
                </a:solidFill>
              </a:rPr>
              <a:t>DAPI </a:t>
            </a:r>
            <a:r>
              <a:rPr lang="en-US" b="1" dirty="0" smtClean="0">
                <a:solidFill>
                  <a:schemeClr val="bg1"/>
                </a:solidFill>
              </a:rPr>
              <a:t>                    SOBREPOSICIÓN</a:t>
            </a:r>
            <a:endParaRPr lang="es-EC" sz="1550" b="1" dirty="0">
              <a:solidFill>
                <a:schemeClr val="bg1"/>
              </a:solidFill>
            </a:endParaRPr>
          </a:p>
        </p:txBody>
      </p:sp>
      <p:sp>
        <p:nvSpPr>
          <p:cNvPr id="62" name="Rectángulo 61"/>
          <p:cNvSpPr/>
          <p:nvPr/>
        </p:nvSpPr>
        <p:spPr>
          <a:xfrm>
            <a:off x="2440089" y="4497525"/>
            <a:ext cx="10730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α</a:t>
            </a:r>
            <a:r>
              <a:rPr lang="en-US" b="1" dirty="0">
                <a:solidFill>
                  <a:schemeClr val="bg1"/>
                </a:solidFill>
              </a:rPr>
              <a:t>-DISTROBREVINA	             COILINA                         DAPI </a:t>
            </a:r>
            <a:r>
              <a:rPr lang="en-US" b="1" dirty="0" smtClean="0">
                <a:solidFill>
                  <a:schemeClr val="bg1"/>
                </a:solidFill>
              </a:rPr>
              <a:t>                   SOBREPOSICIÓN     </a:t>
            </a:r>
            <a:endParaRPr lang="es-EC" sz="1550" b="1" dirty="0">
              <a:solidFill>
                <a:schemeClr val="bg1"/>
              </a:solidFill>
            </a:endParaRPr>
          </a:p>
        </p:txBody>
      </p:sp>
      <p:cxnSp>
        <p:nvCxnSpPr>
          <p:cNvPr id="66" name="Conector recto de flecha 65"/>
          <p:cNvCxnSpPr/>
          <p:nvPr/>
        </p:nvCxnSpPr>
        <p:spPr>
          <a:xfrm flipV="1">
            <a:off x="9191482" y="1394287"/>
            <a:ext cx="190164" cy="15933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de flecha 66"/>
          <p:cNvCxnSpPr/>
          <p:nvPr/>
        </p:nvCxnSpPr>
        <p:spPr>
          <a:xfrm flipV="1">
            <a:off x="9286564" y="915552"/>
            <a:ext cx="190164" cy="15933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de flecha 72"/>
          <p:cNvCxnSpPr/>
          <p:nvPr/>
        </p:nvCxnSpPr>
        <p:spPr>
          <a:xfrm flipV="1">
            <a:off x="2895917" y="1473803"/>
            <a:ext cx="190164" cy="15933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cto de flecha 73"/>
          <p:cNvCxnSpPr/>
          <p:nvPr/>
        </p:nvCxnSpPr>
        <p:spPr>
          <a:xfrm flipV="1">
            <a:off x="2990999" y="995068"/>
            <a:ext cx="190164" cy="15933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cto de flecha 74"/>
          <p:cNvCxnSpPr/>
          <p:nvPr/>
        </p:nvCxnSpPr>
        <p:spPr>
          <a:xfrm flipV="1">
            <a:off x="8886964" y="3534436"/>
            <a:ext cx="190164" cy="15933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cto de flecha 75"/>
          <p:cNvCxnSpPr/>
          <p:nvPr/>
        </p:nvCxnSpPr>
        <p:spPr>
          <a:xfrm flipV="1">
            <a:off x="8962014" y="4040824"/>
            <a:ext cx="190164" cy="15933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cto de flecha 76"/>
          <p:cNvCxnSpPr/>
          <p:nvPr/>
        </p:nvCxnSpPr>
        <p:spPr>
          <a:xfrm flipH="1">
            <a:off x="9906702" y="3232883"/>
            <a:ext cx="217257" cy="15240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cto de flecha 82"/>
          <p:cNvCxnSpPr/>
          <p:nvPr/>
        </p:nvCxnSpPr>
        <p:spPr>
          <a:xfrm flipV="1">
            <a:off x="2598401" y="3546822"/>
            <a:ext cx="190164" cy="15933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cto de flecha 83"/>
          <p:cNvCxnSpPr/>
          <p:nvPr/>
        </p:nvCxnSpPr>
        <p:spPr>
          <a:xfrm flipV="1">
            <a:off x="2673451" y="4053210"/>
            <a:ext cx="190164" cy="15933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 recto de flecha 84"/>
          <p:cNvCxnSpPr/>
          <p:nvPr/>
        </p:nvCxnSpPr>
        <p:spPr>
          <a:xfrm flipH="1">
            <a:off x="3618139" y="3245269"/>
            <a:ext cx="217257" cy="15240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recto de flecha 85"/>
          <p:cNvCxnSpPr/>
          <p:nvPr/>
        </p:nvCxnSpPr>
        <p:spPr>
          <a:xfrm flipV="1">
            <a:off x="8929930" y="5392017"/>
            <a:ext cx="190164" cy="15933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 recto de flecha 88"/>
          <p:cNvCxnSpPr/>
          <p:nvPr/>
        </p:nvCxnSpPr>
        <p:spPr>
          <a:xfrm flipV="1">
            <a:off x="3014103" y="5392017"/>
            <a:ext cx="190164" cy="15933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orma libre 46"/>
          <p:cNvSpPr/>
          <p:nvPr/>
        </p:nvSpPr>
        <p:spPr>
          <a:xfrm>
            <a:off x="6096982" y="1734910"/>
            <a:ext cx="98761" cy="479170"/>
          </a:xfrm>
          <a:custGeom>
            <a:avLst/>
            <a:gdLst>
              <a:gd name="connsiteX0" fmla="*/ 28180 w 711248"/>
              <a:gd name="connsiteY0" fmla="*/ 0 h 417095"/>
              <a:gd name="connsiteX1" fmla="*/ 28180 w 711248"/>
              <a:gd name="connsiteY1" fmla="*/ 0 h 417095"/>
              <a:gd name="connsiteX2" fmla="*/ 669864 w 711248"/>
              <a:gd name="connsiteY2" fmla="*/ 16042 h 417095"/>
              <a:gd name="connsiteX3" fmla="*/ 685906 w 711248"/>
              <a:gd name="connsiteY3" fmla="*/ 64168 h 417095"/>
              <a:gd name="connsiteX4" fmla="*/ 621738 w 711248"/>
              <a:gd name="connsiteY4" fmla="*/ 417095 h 417095"/>
              <a:gd name="connsiteX5" fmla="*/ 541527 w 711248"/>
              <a:gd name="connsiteY5" fmla="*/ 368968 h 417095"/>
              <a:gd name="connsiteX6" fmla="*/ 493401 w 711248"/>
              <a:gd name="connsiteY6" fmla="*/ 336884 h 417095"/>
              <a:gd name="connsiteX7" fmla="*/ 397148 w 711248"/>
              <a:gd name="connsiteY7" fmla="*/ 320842 h 417095"/>
              <a:gd name="connsiteX8" fmla="*/ 268811 w 711248"/>
              <a:gd name="connsiteY8" fmla="*/ 288758 h 417095"/>
              <a:gd name="connsiteX9" fmla="*/ 172559 w 711248"/>
              <a:gd name="connsiteY9" fmla="*/ 240631 h 417095"/>
              <a:gd name="connsiteX10" fmla="*/ 76306 w 711248"/>
              <a:gd name="connsiteY10" fmla="*/ 192505 h 417095"/>
              <a:gd name="connsiteX11" fmla="*/ 60264 w 711248"/>
              <a:gd name="connsiteY11" fmla="*/ 144379 h 417095"/>
              <a:gd name="connsiteX12" fmla="*/ 12138 w 711248"/>
              <a:gd name="connsiteY12" fmla="*/ 112295 h 417095"/>
              <a:gd name="connsiteX13" fmla="*/ 28180 w 711248"/>
              <a:gd name="connsiteY13" fmla="*/ 0 h 417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1248" h="417095">
                <a:moveTo>
                  <a:pt x="28180" y="0"/>
                </a:moveTo>
                <a:lnTo>
                  <a:pt x="28180" y="0"/>
                </a:lnTo>
                <a:cubicBezTo>
                  <a:pt x="242075" y="5347"/>
                  <a:pt x="456914" y="-4734"/>
                  <a:pt x="669864" y="16042"/>
                </a:cubicBezTo>
                <a:cubicBezTo>
                  <a:pt x="686694" y="17684"/>
                  <a:pt x="685906" y="47258"/>
                  <a:pt x="685906" y="64168"/>
                </a:cubicBezTo>
                <a:cubicBezTo>
                  <a:pt x="685906" y="412328"/>
                  <a:pt x="773983" y="366347"/>
                  <a:pt x="621738" y="417095"/>
                </a:cubicBezTo>
                <a:cubicBezTo>
                  <a:pt x="559072" y="354427"/>
                  <a:pt x="624827" y="410617"/>
                  <a:pt x="541527" y="368968"/>
                </a:cubicBezTo>
                <a:cubicBezTo>
                  <a:pt x="524282" y="360346"/>
                  <a:pt x="511692" y="342981"/>
                  <a:pt x="493401" y="336884"/>
                </a:cubicBezTo>
                <a:cubicBezTo>
                  <a:pt x="462543" y="326598"/>
                  <a:pt x="429150" y="326661"/>
                  <a:pt x="397148" y="320842"/>
                </a:cubicBezTo>
                <a:cubicBezTo>
                  <a:pt x="311972" y="305356"/>
                  <a:pt x="335601" y="311021"/>
                  <a:pt x="268811" y="288758"/>
                </a:cubicBezTo>
                <a:cubicBezTo>
                  <a:pt x="130889" y="196810"/>
                  <a:pt x="305392" y="307049"/>
                  <a:pt x="172559" y="240631"/>
                </a:cubicBezTo>
                <a:cubicBezTo>
                  <a:pt x="48177" y="178439"/>
                  <a:pt x="197265" y="232824"/>
                  <a:pt x="76306" y="192505"/>
                </a:cubicBezTo>
                <a:cubicBezTo>
                  <a:pt x="70959" y="176463"/>
                  <a:pt x="70827" y="157583"/>
                  <a:pt x="60264" y="144379"/>
                </a:cubicBezTo>
                <a:cubicBezTo>
                  <a:pt x="48220" y="129324"/>
                  <a:pt x="22356" y="128645"/>
                  <a:pt x="12138" y="112295"/>
                </a:cubicBezTo>
                <a:cubicBezTo>
                  <a:pt x="-21637" y="58255"/>
                  <a:pt x="25506" y="18716"/>
                  <a:pt x="28180" y="0"/>
                </a:cubicBez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/>
              </a:solidFill>
            </a:endParaRPr>
          </a:p>
        </p:txBody>
      </p:sp>
      <p:sp>
        <p:nvSpPr>
          <p:cNvPr id="46" name="Forma libre 45"/>
          <p:cNvSpPr/>
          <p:nvPr/>
        </p:nvSpPr>
        <p:spPr>
          <a:xfrm>
            <a:off x="5593477" y="534276"/>
            <a:ext cx="603910" cy="207439"/>
          </a:xfrm>
          <a:custGeom>
            <a:avLst/>
            <a:gdLst>
              <a:gd name="connsiteX0" fmla="*/ 28180 w 711248"/>
              <a:gd name="connsiteY0" fmla="*/ 0 h 417095"/>
              <a:gd name="connsiteX1" fmla="*/ 28180 w 711248"/>
              <a:gd name="connsiteY1" fmla="*/ 0 h 417095"/>
              <a:gd name="connsiteX2" fmla="*/ 669864 w 711248"/>
              <a:gd name="connsiteY2" fmla="*/ 16042 h 417095"/>
              <a:gd name="connsiteX3" fmla="*/ 685906 w 711248"/>
              <a:gd name="connsiteY3" fmla="*/ 64168 h 417095"/>
              <a:gd name="connsiteX4" fmla="*/ 621738 w 711248"/>
              <a:gd name="connsiteY4" fmla="*/ 417095 h 417095"/>
              <a:gd name="connsiteX5" fmla="*/ 541527 w 711248"/>
              <a:gd name="connsiteY5" fmla="*/ 368968 h 417095"/>
              <a:gd name="connsiteX6" fmla="*/ 493401 w 711248"/>
              <a:gd name="connsiteY6" fmla="*/ 336884 h 417095"/>
              <a:gd name="connsiteX7" fmla="*/ 397148 w 711248"/>
              <a:gd name="connsiteY7" fmla="*/ 320842 h 417095"/>
              <a:gd name="connsiteX8" fmla="*/ 268811 w 711248"/>
              <a:gd name="connsiteY8" fmla="*/ 288758 h 417095"/>
              <a:gd name="connsiteX9" fmla="*/ 172559 w 711248"/>
              <a:gd name="connsiteY9" fmla="*/ 240631 h 417095"/>
              <a:gd name="connsiteX10" fmla="*/ 76306 w 711248"/>
              <a:gd name="connsiteY10" fmla="*/ 192505 h 417095"/>
              <a:gd name="connsiteX11" fmla="*/ 60264 w 711248"/>
              <a:gd name="connsiteY11" fmla="*/ 144379 h 417095"/>
              <a:gd name="connsiteX12" fmla="*/ 12138 w 711248"/>
              <a:gd name="connsiteY12" fmla="*/ 112295 h 417095"/>
              <a:gd name="connsiteX13" fmla="*/ 28180 w 711248"/>
              <a:gd name="connsiteY13" fmla="*/ 0 h 417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1248" h="417095">
                <a:moveTo>
                  <a:pt x="28180" y="0"/>
                </a:moveTo>
                <a:lnTo>
                  <a:pt x="28180" y="0"/>
                </a:lnTo>
                <a:cubicBezTo>
                  <a:pt x="242075" y="5347"/>
                  <a:pt x="456914" y="-4734"/>
                  <a:pt x="669864" y="16042"/>
                </a:cubicBezTo>
                <a:cubicBezTo>
                  <a:pt x="686694" y="17684"/>
                  <a:pt x="685906" y="47258"/>
                  <a:pt x="685906" y="64168"/>
                </a:cubicBezTo>
                <a:cubicBezTo>
                  <a:pt x="685906" y="412328"/>
                  <a:pt x="773983" y="366347"/>
                  <a:pt x="621738" y="417095"/>
                </a:cubicBezTo>
                <a:cubicBezTo>
                  <a:pt x="559072" y="354427"/>
                  <a:pt x="624827" y="410617"/>
                  <a:pt x="541527" y="368968"/>
                </a:cubicBezTo>
                <a:cubicBezTo>
                  <a:pt x="524282" y="360346"/>
                  <a:pt x="511692" y="342981"/>
                  <a:pt x="493401" y="336884"/>
                </a:cubicBezTo>
                <a:cubicBezTo>
                  <a:pt x="462543" y="326598"/>
                  <a:pt x="429150" y="326661"/>
                  <a:pt x="397148" y="320842"/>
                </a:cubicBezTo>
                <a:cubicBezTo>
                  <a:pt x="311972" y="305356"/>
                  <a:pt x="335601" y="311021"/>
                  <a:pt x="268811" y="288758"/>
                </a:cubicBezTo>
                <a:cubicBezTo>
                  <a:pt x="130889" y="196810"/>
                  <a:pt x="305392" y="307049"/>
                  <a:pt x="172559" y="240631"/>
                </a:cubicBezTo>
                <a:cubicBezTo>
                  <a:pt x="48177" y="178439"/>
                  <a:pt x="197265" y="232824"/>
                  <a:pt x="76306" y="192505"/>
                </a:cubicBezTo>
                <a:cubicBezTo>
                  <a:pt x="70959" y="176463"/>
                  <a:pt x="70827" y="157583"/>
                  <a:pt x="60264" y="144379"/>
                </a:cubicBezTo>
                <a:cubicBezTo>
                  <a:pt x="48220" y="129324"/>
                  <a:pt x="22356" y="128645"/>
                  <a:pt x="12138" y="112295"/>
                </a:cubicBezTo>
                <a:cubicBezTo>
                  <a:pt x="-21637" y="58255"/>
                  <a:pt x="25506" y="18716"/>
                  <a:pt x="28180" y="0"/>
                </a:cubicBez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98758" y="563966"/>
            <a:ext cx="1046440" cy="576072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chemeClr val="bg1"/>
                </a:solidFill>
              </a:rPr>
              <a:t>Colocalizaciones con proteínas marcadoras de cuerpos nucleares</a:t>
            </a:r>
            <a:endParaRPr lang="es-EC" sz="2800" dirty="0">
              <a:solidFill>
                <a:schemeClr val="bg1"/>
              </a:solidFill>
            </a:endParaRPr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0" t="42035" r="24707" b="46998"/>
          <a:stretch/>
        </p:blipFill>
        <p:spPr>
          <a:xfrm>
            <a:off x="4493308" y="553968"/>
            <a:ext cx="1789069" cy="182485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cxnSp>
        <p:nvCxnSpPr>
          <p:cNvPr id="45" name="Conector recto de flecha 44"/>
          <p:cNvCxnSpPr/>
          <p:nvPr/>
        </p:nvCxnSpPr>
        <p:spPr>
          <a:xfrm flipV="1">
            <a:off x="5041574" y="1496975"/>
            <a:ext cx="190164" cy="15933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de flecha 47"/>
          <p:cNvCxnSpPr/>
          <p:nvPr/>
        </p:nvCxnSpPr>
        <p:spPr>
          <a:xfrm flipV="1">
            <a:off x="5136656" y="1018240"/>
            <a:ext cx="190164" cy="15933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Imagen 4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1" t="43862" r="44831" b="41945"/>
          <a:stretch/>
        </p:blipFill>
        <p:spPr>
          <a:xfrm>
            <a:off x="4541508" y="2821409"/>
            <a:ext cx="1658966" cy="163493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cxnSp>
        <p:nvCxnSpPr>
          <p:cNvPr id="51" name="Conector recto de flecha 50"/>
          <p:cNvCxnSpPr/>
          <p:nvPr/>
        </p:nvCxnSpPr>
        <p:spPr>
          <a:xfrm flipV="1">
            <a:off x="4741452" y="3602286"/>
            <a:ext cx="190164" cy="15933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de flecha 51"/>
          <p:cNvCxnSpPr/>
          <p:nvPr/>
        </p:nvCxnSpPr>
        <p:spPr>
          <a:xfrm flipV="1">
            <a:off x="4816502" y="4108674"/>
            <a:ext cx="190164" cy="15933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de flecha 52"/>
          <p:cNvCxnSpPr/>
          <p:nvPr/>
        </p:nvCxnSpPr>
        <p:spPr>
          <a:xfrm flipH="1">
            <a:off x="5761190" y="3300733"/>
            <a:ext cx="217257" cy="15240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Imagen 5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6" t="36715" r="48733" b="46254"/>
          <a:stretch/>
        </p:blipFill>
        <p:spPr>
          <a:xfrm>
            <a:off x="4487154" y="4894771"/>
            <a:ext cx="1817241" cy="181572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cxnSp>
        <p:nvCxnSpPr>
          <p:cNvPr id="55" name="Conector recto de flecha 54"/>
          <p:cNvCxnSpPr/>
          <p:nvPr/>
        </p:nvCxnSpPr>
        <p:spPr>
          <a:xfrm flipV="1">
            <a:off x="5169812" y="5375823"/>
            <a:ext cx="190164" cy="15933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79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407180344"/>
              </p:ext>
            </p:extLst>
          </p:nvPr>
        </p:nvGraphicFramePr>
        <p:xfrm>
          <a:off x="309716" y="280220"/>
          <a:ext cx="11739716" cy="6268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8719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Conclusión</a:t>
            </a:r>
            <a:endParaRPr lang="es-EC" b="1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838200" y="2474554"/>
            <a:ext cx="10515600" cy="1802478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s-EC" dirty="0" smtClean="0"/>
              <a:t>La </a:t>
            </a:r>
            <a:r>
              <a:rPr lang="es-EC" dirty="0"/>
              <a:t>α-DB2 se distribuye en el citoplasma y núcleo, colocalizando con las proteínas nucleolares </a:t>
            </a:r>
            <a:r>
              <a:rPr lang="es-EC" dirty="0" smtClean="0"/>
              <a:t>Nopp140, B23 y </a:t>
            </a:r>
            <a:r>
              <a:rPr lang="es-EC" dirty="0"/>
              <a:t>la proteína marcadora de cuerpos de </a:t>
            </a:r>
            <a:r>
              <a:rPr lang="es-EC" dirty="0" smtClean="0"/>
              <a:t>Cajal, coilina. Lo que sugiere que la </a:t>
            </a:r>
            <a:r>
              <a:rPr lang="es-EC" dirty="0"/>
              <a:t>α-DB2</a:t>
            </a:r>
            <a:r>
              <a:rPr lang="es-EC" dirty="0" smtClean="0"/>
              <a:t> </a:t>
            </a:r>
            <a:r>
              <a:rPr lang="es-EC" dirty="0"/>
              <a:t>podría estar involucrada con la estructura y funcionamiento del </a:t>
            </a:r>
            <a:r>
              <a:rPr lang="es-EC" dirty="0" smtClean="0"/>
              <a:t>nucléolo.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 rot="16200000">
            <a:off x="5698273" y="364273"/>
            <a:ext cx="795454" cy="12192000"/>
          </a:xfrm>
          <a:prstGeom prst="rect">
            <a:avLst/>
          </a:prstGeom>
          <a:solidFill>
            <a:srgbClr val="CC0066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0093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Objetivos Particulares</a:t>
            </a:r>
            <a:endParaRPr lang="es-EC" b="1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838200" y="1884618"/>
            <a:ext cx="10515600" cy="2761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s-EC" dirty="0" smtClean="0">
                <a:solidFill>
                  <a:schemeClr val="bg1">
                    <a:lumMod val="75000"/>
                  </a:schemeClr>
                </a:solidFill>
              </a:rPr>
              <a:t>Identificar la isoforma de la α-Distrobrevina que se encuentra presente en las células N1E115.</a:t>
            </a:r>
          </a:p>
          <a:p>
            <a:pPr marL="514350" indent="-514350">
              <a:buFont typeface="+mj-lt"/>
              <a:buAutoNum type="arabicPeriod"/>
            </a:pPr>
            <a:r>
              <a:rPr lang="es-EC" dirty="0" smtClean="0">
                <a:solidFill>
                  <a:srgbClr val="BFBFBF"/>
                </a:solidFill>
              </a:rPr>
              <a:t>Analizar la distribución </a:t>
            </a:r>
            <a:r>
              <a:rPr lang="es-EC" dirty="0" err="1" smtClean="0">
                <a:solidFill>
                  <a:srgbClr val="BFBFBF"/>
                </a:solidFill>
              </a:rPr>
              <a:t>subcelular</a:t>
            </a:r>
            <a:r>
              <a:rPr lang="es-EC" dirty="0" smtClean="0">
                <a:solidFill>
                  <a:srgbClr val="BFBFBF"/>
                </a:solidFill>
              </a:rPr>
              <a:t> de la α-Distrobrevina en las células N1E115.</a:t>
            </a:r>
          </a:p>
          <a:p>
            <a:pPr marL="514350" indent="-514350">
              <a:buFont typeface="+mj-lt"/>
              <a:buAutoNum type="arabicPeriod"/>
            </a:pPr>
            <a:r>
              <a:rPr lang="es-EC" dirty="0" smtClean="0"/>
              <a:t>Identificar la función de la α-Distrobrevina  en el nucléolo y los cuerpos de Cajal.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 rot="16200000">
            <a:off x="5698273" y="364273"/>
            <a:ext cx="795454" cy="12192000"/>
          </a:xfrm>
          <a:prstGeom prst="rect">
            <a:avLst/>
          </a:prstGeom>
          <a:solidFill>
            <a:srgbClr val="CC0066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5310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-115989"/>
            <a:ext cx="10515600" cy="962230"/>
          </a:xfrm>
        </p:spPr>
        <p:txBody>
          <a:bodyPr/>
          <a:lstStyle/>
          <a:p>
            <a:pPr algn="ctr"/>
            <a:r>
              <a:rPr lang="es-EC" dirty="0" smtClean="0"/>
              <a:t>RNA interferente (</a:t>
            </a:r>
            <a:r>
              <a:rPr lang="es-EC" dirty="0" err="1" smtClean="0"/>
              <a:t>shRNA</a:t>
            </a:r>
            <a:r>
              <a:rPr lang="es-EC" dirty="0" smtClean="0"/>
              <a:t>)</a:t>
            </a:r>
            <a:endParaRPr lang="es-EC" dirty="0"/>
          </a:p>
        </p:txBody>
      </p:sp>
      <p:sp>
        <p:nvSpPr>
          <p:cNvPr id="3" name="Rectángulo 2"/>
          <p:cNvSpPr/>
          <p:nvPr/>
        </p:nvSpPr>
        <p:spPr>
          <a:xfrm>
            <a:off x="-51559" y="6596390"/>
            <a:ext cx="36666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50" dirty="0" smtClean="0">
                <a:latin typeface="+mj-lt"/>
              </a:rPr>
              <a:t>(</a:t>
            </a:r>
            <a:r>
              <a:rPr lang="es-EC" sz="1050" dirty="0" err="1" smtClean="0">
                <a:latin typeface="+mj-lt"/>
              </a:rPr>
              <a:t>Genetic</a:t>
            </a:r>
            <a:r>
              <a:rPr lang="es-EC" sz="1050" dirty="0" smtClean="0">
                <a:latin typeface="+mj-lt"/>
              </a:rPr>
              <a:t> </a:t>
            </a:r>
            <a:r>
              <a:rPr lang="es-EC" sz="1050" dirty="0" err="1">
                <a:latin typeface="+mj-lt"/>
              </a:rPr>
              <a:t>Engineering</a:t>
            </a:r>
            <a:r>
              <a:rPr lang="es-EC" sz="1050" dirty="0">
                <a:latin typeface="+mj-lt"/>
              </a:rPr>
              <a:t> </a:t>
            </a:r>
            <a:r>
              <a:rPr lang="es-EC" sz="1050" dirty="0" smtClean="0">
                <a:latin typeface="+mj-lt"/>
              </a:rPr>
              <a:t>&amp; </a:t>
            </a:r>
            <a:r>
              <a:rPr lang="es-EC" sz="1050" dirty="0" err="1" smtClean="0">
                <a:latin typeface="+mj-lt"/>
              </a:rPr>
              <a:t>Biotechnology</a:t>
            </a:r>
            <a:r>
              <a:rPr lang="es-EC" sz="1050" dirty="0" smtClean="0">
                <a:latin typeface="+mj-lt"/>
              </a:rPr>
              <a:t> News, 2006)</a:t>
            </a:r>
            <a:endParaRPr lang="es-EC" sz="1050" dirty="0">
              <a:latin typeface="+mj-lt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b="34825"/>
          <a:stretch/>
        </p:blipFill>
        <p:spPr>
          <a:xfrm>
            <a:off x="1480901" y="3883927"/>
            <a:ext cx="3413828" cy="746577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4"/>
          <a:srcRect t="9517"/>
          <a:stretch/>
        </p:blipFill>
        <p:spPr>
          <a:xfrm>
            <a:off x="1781791" y="6094955"/>
            <a:ext cx="2795703" cy="486046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9974" y="3414700"/>
            <a:ext cx="259336" cy="453838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9974" y="4590847"/>
            <a:ext cx="259336" cy="453838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8147" y="5715896"/>
            <a:ext cx="259336" cy="453838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7906" y="5645415"/>
            <a:ext cx="259336" cy="453838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04841">
            <a:off x="4980814" y="5767657"/>
            <a:ext cx="340870" cy="596523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991635">
            <a:off x="6629757" y="4433953"/>
            <a:ext cx="340870" cy="596523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755781" y="3756100"/>
            <a:ext cx="340870" cy="596523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42" y="809668"/>
            <a:ext cx="5867400" cy="2571750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1301" y="5037752"/>
            <a:ext cx="3200400" cy="676275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4895" y="4719124"/>
            <a:ext cx="2200275" cy="8763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1934" y="5000842"/>
            <a:ext cx="2000250" cy="923925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6779" y="3371557"/>
            <a:ext cx="1781175" cy="1114425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75345" y="3187500"/>
            <a:ext cx="2409825" cy="1362075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5025" y="4669133"/>
            <a:ext cx="259336" cy="453838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84792" y="6215956"/>
            <a:ext cx="1104900" cy="37147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7031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-121572"/>
            <a:ext cx="10515600" cy="1325563"/>
          </a:xfrm>
        </p:spPr>
        <p:txBody>
          <a:bodyPr/>
          <a:lstStyle/>
          <a:p>
            <a:pPr algn="ctr"/>
            <a:r>
              <a:rPr lang="es-EC" b="1" dirty="0" smtClean="0"/>
              <a:t>Estrategia Experimental</a:t>
            </a:r>
            <a:endParaRPr lang="es-EC" b="1" dirty="0"/>
          </a:p>
        </p:txBody>
      </p:sp>
      <p:sp>
        <p:nvSpPr>
          <p:cNvPr id="4" name="Rectángulo 3"/>
          <p:cNvSpPr/>
          <p:nvPr/>
        </p:nvSpPr>
        <p:spPr>
          <a:xfrm rot="16200000">
            <a:off x="5698273" y="364273"/>
            <a:ext cx="795454" cy="12192000"/>
          </a:xfrm>
          <a:prstGeom prst="rect">
            <a:avLst/>
          </a:prstGeom>
          <a:solidFill>
            <a:srgbClr val="CC0066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Rectángulo 4"/>
          <p:cNvSpPr/>
          <p:nvPr/>
        </p:nvSpPr>
        <p:spPr>
          <a:xfrm>
            <a:off x="5014452" y="1489587"/>
            <a:ext cx="2079522" cy="693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Cultivo Celular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971363" y="2453174"/>
            <a:ext cx="2165699" cy="5845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Transfección</a:t>
            </a:r>
            <a:endParaRPr lang="es-EC" b="1" dirty="0">
              <a:solidFill>
                <a:schemeClr val="tx1"/>
              </a:solidFill>
            </a:endParaRPr>
          </a:p>
        </p:txBody>
      </p:sp>
      <p:cxnSp>
        <p:nvCxnSpPr>
          <p:cNvPr id="14" name="Conector recto 13"/>
          <p:cNvCxnSpPr>
            <a:stCxn id="5" idx="2"/>
          </p:cNvCxnSpPr>
          <p:nvPr/>
        </p:nvCxnSpPr>
        <p:spPr>
          <a:xfrm>
            <a:off x="6054213" y="2182761"/>
            <a:ext cx="0" cy="13273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>
            <a:endCxn id="8" idx="0"/>
          </p:cNvCxnSpPr>
          <p:nvPr/>
        </p:nvCxnSpPr>
        <p:spPr>
          <a:xfrm>
            <a:off x="6054213" y="2291377"/>
            <a:ext cx="0" cy="16179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1976284" y="3918651"/>
            <a:ext cx="3038168" cy="9512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Inmunodetección de </a:t>
            </a:r>
            <a:r>
              <a:rPr lang="el-GR" b="1" dirty="0" smtClean="0">
                <a:solidFill>
                  <a:schemeClr val="tx1"/>
                </a:solidFill>
              </a:rPr>
              <a:t>α</a:t>
            </a:r>
            <a:r>
              <a:rPr lang="en-US" b="1" dirty="0" smtClean="0">
                <a:solidFill>
                  <a:schemeClr val="tx1"/>
                </a:solidFill>
              </a:rPr>
              <a:t>-DB, Nopp140 y Coilina</a:t>
            </a:r>
            <a:endParaRPr lang="es-EC" b="1" dirty="0">
              <a:solidFill>
                <a:schemeClr val="tx1"/>
              </a:solidFill>
            </a:endParaRPr>
          </a:p>
        </p:txBody>
      </p:sp>
      <p:cxnSp>
        <p:nvCxnSpPr>
          <p:cNvPr id="12" name="Conector recto 11"/>
          <p:cNvCxnSpPr>
            <a:endCxn id="11" idx="0"/>
          </p:cNvCxnSpPr>
          <p:nvPr/>
        </p:nvCxnSpPr>
        <p:spPr>
          <a:xfrm flipH="1">
            <a:off x="3495368" y="3677299"/>
            <a:ext cx="7374" cy="24135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7231626" y="3918651"/>
            <a:ext cx="3038168" cy="9512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Inmunodetección de </a:t>
            </a:r>
            <a:r>
              <a:rPr lang="el-GR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α</a:t>
            </a:r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-DB, Nopp140 y Coilina</a:t>
            </a:r>
            <a:endParaRPr lang="es-EC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7" name="Conector recto 16"/>
          <p:cNvCxnSpPr/>
          <p:nvPr/>
        </p:nvCxnSpPr>
        <p:spPr>
          <a:xfrm flipH="1">
            <a:off x="8750710" y="3677299"/>
            <a:ext cx="7374" cy="241352"/>
          </a:xfrm>
          <a:prstGeom prst="line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6095999" y="3037732"/>
            <a:ext cx="0" cy="63956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>
            <a:off x="3495368" y="3677299"/>
            <a:ext cx="260063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6095999" y="3672417"/>
            <a:ext cx="2662085" cy="4882"/>
          </a:xfrm>
          <a:prstGeom prst="line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96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" t="12753" r="79462" b="69461"/>
          <a:stretch/>
        </p:blipFill>
        <p:spPr>
          <a:xfrm>
            <a:off x="2096128" y="2506298"/>
            <a:ext cx="1726586" cy="143465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6" t="80805" r="9107" b="8955"/>
          <a:stretch/>
        </p:blipFill>
        <p:spPr>
          <a:xfrm>
            <a:off x="2096128" y="5083645"/>
            <a:ext cx="1764632" cy="788079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>
          <a:xfrm>
            <a:off x="1656524" y="2986650"/>
            <a:ext cx="301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1670651" y="3385919"/>
            <a:ext cx="301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4074927" y="5308407"/>
            <a:ext cx="1427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/>
              <a:t>Actina</a:t>
            </a:r>
            <a:endParaRPr lang="es-MX" sz="1600" b="1" dirty="0"/>
          </a:p>
        </p:txBody>
      </p:sp>
      <p:sp>
        <p:nvSpPr>
          <p:cNvPr id="19" name="CuadroTexto 18"/>
          <p:cNvSpPr txBox="1"/>
          <p:nvPr/>
        </p:nvSpPr>
        <p:spPr>
          <a:xfrm>
            <a:off x="967731" y="2780643"/>
            <a:ext cx="905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70 </a:t>
            </a:r>
            <a:r>
              <a:rPr lang="es-MX" sz="1400" dirty="0" err="1"/>
              <a:t>kDa</a:t>
            </a:r>
            <a:endParaRPr lang="es-MX" sz="14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971744" y="3200556"/>
            <a:ext cx="906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55 </a:t>
            </a:r>
            <a:r>
              <a:rPr lang="es-MX" sz="1400" dirty="0" err="1"/>
              <a:t>kDa</a:t>
            </a:r>
            <a:endParaRPr lang="es-MX" sz="140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4053426" y="2835760"/>
            <a:ext cx="799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/>
              <a:t>α</a:t>
            </a:r>
            <a:r>
              <a:rPr lang="en-US" sz="1600" b="1" dirty="0"/>
              <a:t>-DB2</a:t>
            </a:r>
            <a:endParaRPr lang="es-MX" sz="1600" b="1" dirty="0"/>
          </a:p>
        </p:txBody>
      </p:sp>
      <p:cxnSp>
        <p:nvCxnSpPr>
          <p:cNvPr id="23" name="Conector recto 22"/>
          <p:cNvCxnSpPr/>
          <p:nvPr/>
        </p:nvCxnSpPr>
        <p:spPr>
          <a:xfrm>
            <a:off x="1656523" y="2995983"/>
            <a:ext cx="3014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1665599" y="3385919"/>
            <a:ext cx="3014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>
            <a:off x="3911211" y="3043998"/>
            <a:ext cx="139739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>
            <a:off x="3935188" y="5518292"/>
            <a:ext cx="139739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4"/>
          <a:srcRect b="25084"/>
          <a:stretch/>
        </p:blipFill>
        <p:spPr>
          <a:xfrm>
            <a:off x="5835228" y="2611221"/>
            <a:ext cx="4202540" cy="2472424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5" t="37099" r="61499" b="55470"/>
          <a:stretch/>
        </p:blipFill>
        <p:spPr>
          <a:xfrm>
            <a:off x="2113318" y="4225634"/>
            <a:ext cx="1767446" cy="543829"/>
          </a:xfrm>
          <a:prstGeom prst="rect">
            <a:avLst/>
          </a:prstGeom>
        </p:spPr>
      </p:pic>
      <p:sp>
        <p:nvSpPr>
          <p:cNvPr id="37" name="CuadroTexto 36"/>
          <p:cNvSpPr txBox="1"/>
          <p:nvPr/>
        </p:nvSpPr>
        <p:spPr>
          <a:xfrm>
            <a:off x="4111488" y="4266831"/>
            <a:ext cx="1690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err="1" smtClean="0"/>
              <a:t>Nopp</a:t>
            </a:r>
            <a:r>
              <a:rPr lang="es-MX" sz="1600" b="1" dirty="0" smtClean="0"/>
              <a:t> 140</a:t>
            </a:r>
            <a:endParaRPr lang="es-MX" sz="1600" b="1" dirty="0"/>
          </a:p>
        </p:txBody>
      </p:sp>
      <p:cxnSp>
        <p:nvCxnSpPr>
          <p:cNvPr id="40" name="Conector recto 39"/>
          <p:cNvCxnSpPr/>
          <p:nvPr/>
        </p:nvCxnSpPr>
        <p:spPr>
          <a:xfrm>
            <a:off x="3948398" y="4465463"/>
            <a:ext cx="139739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/>
          <p:cNvCxnSpPr/>
          <p:nvPr/>
        </p:nvCxnSpPr>
        <p:spPr>
          <a:xfrm>
            <a:off x="1671028" y="4505630"/>
            <a:ext cx="3014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uadroTexto 41"/>
          <p:cNvSpPr txBox="1"/>
          <p:nvPr/>
        </p:nvSpPr>
        <p:spPr>
          <a:xfrm>
            <a:off x="883507" y="4292545"/>
            <a:ext cx="784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130 </a:t>
            </a:r>
            <a:r>
              <a:rPr lang="es-MX" sz="1400" dirty="0" err="1"/>
              <a:t>kDa</a:t>
            </a:r>
            <a:endParaRPr lang="es-MX" sz="1400" dirty="0"/>
          </a:p>
          <a:p>
            <a:endParaRPr lang="es-MX" sz="1400" dirty="0"/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6"/>
          <a:srcRect b="23746"/>
          <a:stretch/>
        </p:blipFill>
        <p:spPr>
          <a:xfrm>
            <a:off x="5825471" y="2565058"/>
            <a:ext cx="4302860" cy="2576672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 rot="16200000">
            <a:off x="1963625" y="1739108"/>
            <a:ext cx="1234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err="1" smtClean="0"/>
              <a:t>RNAi</a:t>
            </a:r>
            <a:r>
              <a:rPr lang="es-MX" sz="1400" b="1" dirty="0" smtClean="0"/>
              <a:t> Control</a:t>
            </a:r>
            <a:endParaRPr lang="es-MX" sz="1400" b="1" dirty="0"/>
          </a:p>
        </p:txBody>
      </p:sp>
      <p:sp>
        <p:nvSpPr>
          <p:cNvPr id="28" name="CuadroTexto 27"/>
          <p:cNvSpPr txBox="1"/>
          <p:nvPr/>
        </p:nvSpPr>
        <p:spPr>
          <a:xfrm rot="16200000">
            <a:off x="2729487" y="1781065"/>
            <a:ext cx="1058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α</a:t>
            </a:r>
            <a:r>
              <a:rPr lang="en-US" sz="1400" b="1" dirty="0"/>
              <a:t>-DB </a:t>
            </a:r>
            <a:r>
              <a:rPr lang="es-MX" sz="1400" b="1" dirty="0" err="1" smtClean="0"/>
              <a:t>RNAi</a:t>
            </a:r>
            <a:endParaRPr lang="es-MX" sz="1400" b="1" dirty="0"/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7"/>
          <a:srcRect l="9674" t="67929" r="20285" b="3565"/>
          <a:stretch/>
        </p:blipFill>
        <p:spPr>
          <a:xfrm>
            <a:off x="6568829" y="5144858"/>
            <a:ext cx="2735337" cy="103258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2728" y="142371"/>
            <a:ext cx="9897564" cy="1325563"/>
          </a:xfrm>
        </p:spPr>
        <p:txBody>
          <a:bodyPr/>
          <a:lstStyle/>
          <a:p>
            <a:pPr algn="ctr"/>
            <a:r>
              <a:rPr lang="es-EC" b="1" dirty="0"/>
              <a:t>D</a:t>
            </a:r>
            <a:r>
              <a:rPr lang="es-EC" b="1" dirty="0" smtClean="0"/>
              <a:t>isminución </a:t>
            </a:r>
            <a:r>
              <a:rPr lang="es-EC" b="1" dirty="0"/>
              <a:t>en los niveles de </a:t>
            </a:r>
            <a:r>
              <a:rPr lang="es-EC" b="1" dirty="0" smtClean="0"/>
              <a:t>las proteínas </a:t>
            </a:r>
            <a:r>
              <a:rPr lang="el-GR" b="1" dirty="0" smtClean="0"/>
              <a:t>α-</a:t>
            </a:r>
            <a:r>
              <a:rPr lang="es-EC" b="1" dirty="0" smtClean="0"/>
              <a:t>DB2 y Nopp140</a:t>
            </a:r>
            <a:endParaRPr lang="es-EC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7481744" y="2313540"/>
            <a:ext cx="1822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Niveles</a:t>
            </a:r>
            <a:r>
              <a:rPr lang="en-US" b="1" dirty="0" smtClean="0"/>
              <a:t> de </a:t>
            </a:r>
            <a:r>
              <a:rPr lang="el-GR" b="1" dirty="0" smtClean="0"/>
              <a:t>α-</a:t>
            </a:r>
            <a:r>
              <a:rPr lang="es-EC" b="1" dirty="0"/>
              <a:t>DB2</a:t>
            </a:r>
            <a:endParaRPr lang="es-EC" dirty="0"/>
          </a:p>
        </p:txBody>
      </p:sp>
      <p:sp>
        <p:nvSpPr>
          <p:cNvPr id="38" name="CuadroTexto 37"/>
          <p:cNvSpPr txBox="1"/>
          <p:nvPr/>
        </p:nvSpPr>
        <p:spPr>
          <a:xfrm>
            <a:off x="7505095" y="2321632"/>
            <a:ext cx="20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Niveles</a:t>
            </a:r>
            <a:r>
              <a:rPr lang="en-US" b="1" dirty="0" smtClean="0"/>
              <a:t> de Nopp140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1087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62664" y="-174122"/>
            <a:ext cx="10515600" cy="977010"/>
          </a:xfrm>
        </p:spPr>
        <p:txBody>
          <a:bodyPr/>
          <a:lstStyle/>
          <a:p>
            <a:pPr algn="ctr"/>
            <a:r>
              <a:rPr lang="es-EC" b="1" dirty="0" smtClean="0"/>
              <a:t>Familia de las distrobrevinas</a:t>
            </a:r>
            <a:endParaRPr lang="es-EC" b="1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" t="28990" r="62824" b="11401"/>
          <a:stretch/>
        </p:blipFill>
        <p:spPr bwMode="auto">
          <a:xfrm>
            <a:off x="3947464" y="802888"/>
            <a:ext cx="6512384" cy="60551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7341222" y="6550223"/>
            <a:ext cx="33861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/>
              <a:t>(</a:t>
            </a:r>
            <a:r>
              <a:rPr lang="es-EC" sz="1400" dirty="0" err="1" smtClean="0"/>
              <a:t>Rees</a:t>
            </a:r>
            <a:r>
              <a:rPr lang="es-EC" sz="1400" dirty="0" smtClean="0"/>
              <a:t> </a:t>
            </a:r>
            <a:r>
              <a:rPr lang="es-EC" sz="1400" dirty="0"/>
              <a:t>et al. Neuromuscular </a:t>
            </a:r>
            <a:r>
              <a:rPr lang="es-EC" sz="1400" dirty="0" err="1" smtClean="0"/>
              <a:t>Disorders</a:t>
            </a:r>
            <a:r>
              <a:rPr lang="es-EC" sz="1400" dirty="0" smtClean="0"/>
              <a:t>. 2007)</a:t>
            </a:r>
            <a:endParaRPr lang="es-EC" sz="1400" dirty="0"/>
          </a:p>
        </p:txBody>
      </p:sp>
      <p:sp>
        <p:nvSpPr>
          <p:cNvPr id="8" name="Rectángulo redondeado 7"/>
          <p:cNvSpPr/>
          <p:nvPr/>
        </p:nvSpPr>
        <p:spPr>
          <a:xfrm>
            <a:off x="2564786" y="3434576"/>
            <a:ext cx="847492" cy="646770"/>
          </a:xfrm>
          <a:prstGeom prst="roundRect">
            <a:avLst/>
          </a:prstGeom>
          <a:solidFill>
            <a:srgbClr val="CC0066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bg1"/>
                </a:solidFill>
              </a:rPr>
              <a:t>DTNA</a:t>
            </a:r>
            <a:endParaRPr lang="es-EC" sz="2000" dirty="0">
              <a:solidFill>
                <a:schemeClr val="bg1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2564786" y="4750420"/>
            <a:ext cx="847492" cy="646770"/>
          </a:xfrm>
          <a:prstGeom prst="roundRect">
            <a:avLst/>
          </a:prstGeom>
          <a:solidFill>
            <a:srgbClr val="CC0066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bg1"/>
                </a:solidFill>
              </a:rPr>
              <a:t>DTNB</a:t>
            </a:r>
            <a:endParaRPr lang="es-EC" sz="2000" dirty="0">
              <a:solidFill>
                <a:schemeClr val="bg1"/>
              </a:solidFill>
            </a:endParaRPr>
          </a:p>
        </p:txBody>
      </p:sp>
      <p:pic>
        <p:nvPicPr>
          <p:cNvPr id="13" name="Marcador de contenido 3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" t="28990" r="62824" b="60100"/>
          <a:stretch/>
        </p:blipFill>
        <p:spPr bwMode="auto">
          <a:xfrm>
            <a:off x="3947464" y="809742"/>
            <a:ext cx="6512384" cy="11082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4781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462728" y="142371"/>
            <a:ext cx="9897564" cy="1325563"/>
          </a:xfrm>
        </p:spPr>
        <p:txBody>
          <a:bodyPr/>
          <a:lstStyle/>
          <a:p>
            <a:pPr algn="ctr"/>
            <a:r>
              <a:rPr lang="es-EC" b="1" dirty="0"/>
              <a:t>D</a:t>
            </a:r>
            <a:r>
              <a:rPr lang="es-EC" b="1" dirty="0" smtClean="0"/>
              <a:t>isminución </a:t>
            </a:r>
            <a:r>
              <a:rPr lang="es-EC" b="1" dirty="0"/>
              <a:t>en los niveles de </a:t>
            </a:r>
            <a:r>
              <a:rPr lang="es-EC" b="1" dirty="0" smtClean="0"/>
              <a:t>las proteínas </a:t>
            </a:r>
            <a:r>
              <a:rPr lang="el-GR" b="1" dirty="0" smtClean="0"/>
              <a:t>α-</a:t>
            </a:r>
            <a:r>
              <a:rPr lang="es-EC" b="1" dirty="0" smtClean="0"/>
              <a:t>DB2 y Coilina</a:t>
            </a:r>
            <a:endParaRPr lang="es-EC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137" y="1931117"/>
            <a:ext cx="8467725" cy="405765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7578837" y="2262638"/>
            <a:ext cx="1873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Niveles</a:t>
            </a:r>
            <a:r>
              <a:rPr lang="en-US" b="1" dirty="0" smtClean="0"/>
              <a:t> de Coilina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3894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-121572"/>
            <a:ext cx="10515600" cy="1325563"/>
          </a:xfrm>
        </p:spPr>
        <p:txBody>
          <a:bodyPr/>
          <a:lstStyle/>
          <a:p>
            <a:pPr algn="ctr"/>
            <a:r>
              <a:rPr lang="es-EC" b="1" dirty="0" smtClean="0"/>
              <a:t>Estrategia Experimental</a:t>
            </a:r>
            <a:endParaRPr lang="es-EC" b="1" dirty="0"/>
          </a:p>
        </p:txBody>
      </p:sp>
      <p:sp>
        <p:nvSpPr>
          <p:cNvPr id="4" name="Rectángulo 3"/>
          <p:cNvSpPr/>
          <p:nvPr/>
        </p:nvSpPr>
        <p:spPr>
          <a:xfrm rot="16200000">
            <a:off x="5698273" y="364273"/>
            <a:ext cx="795454" cy="12192000"/>
          </a:xfrm>
          <a:prstGeom prst="rect">
            <a:avLst/>
          </a:prstGeom>
          <a:solidFill>
            <a:srgbClr val="CC0066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Rectángulo 4"/>
          <p:cNvSpPr/>
          <p:nvPr/>
        </p:nvSpPr>
        <p:spPr>
          <a:xfrm>
            <a:off x="5014452" y="1489587"/>
            <a:ext cx="2079522" cy="693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Cultivo Celular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894729" y="2424114"/>
            <a:ext cx="2199245" cy="4518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Transfección</a:t>
            </a:r>
            <a:endParaRPr lang="es-EC" b="1" dirty="0">
              <a:solidFill>
                <a:schemeClr val="tx1"/>
              </a:solidFill>
            </a:endParaRPr>
          </a:p>
        </p:txBody>
      </p:sp>
      <p:cxnSp>
        <p:nvCxnSpPr>
          <p:cNvPr id="14" name="Conector recto 13"/>
          <p:cNvCxnSpPr>
            <a:stCxn id="5" idx="2"/>
          </p:cNvCxnSpPr>
          <p:nvPr/>
        </p:nvCxnSpPr>
        <p:spPr>
          <a:xfrm>
            <a:off x="6054213" y="2182761"/>
            <a:ext cx="0" cy="13273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6054213" y="2291377"/>
            <a:ext cx="0" cy="13273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1976284" y="3918651"/>
            <a:ext cx="3038168" cy="9512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Inmunodetección de </a:t>
            </a:r>
            <a:r>
              <a:rPr lang="el-GR" b="1" dirty="0" smtClean="0">
                <a:solidFill>
                  <a:schemeClr val="tx1"/>
                </a:solidFill>
              </a:rPr>
              <a:t>α</a:t>
            </a:r>
            <a:r>
              <a:rPr lang="en-US" b="1" dirty="0" smtClean="0">
                <a:solidFill>
                  <a:schemeClr val="tx1"/>
                </a:solidFill>
              </a:rPr>
              <a:t>-DB, Nopp140 y Coilina</a:t>
            </a:r>
            <a:endParaRPr lang="es-EC" b="1" dirty="0">
              <a:solidFill>
                <a:schemeClr val="tx1"/>
              </a:solidFill>
            </a:endParaRPr>
          </a:p>
        </p:txBody>
      </p:sp>
      <p:cxnSp>
        <p:nvCxnSpPr>
          <p:cNvPr id="12" name="Conector recto 11"/>
          <p:cNvCxnSpPr>
            <a:endCxn id="11" idx="0"/>
          </p:cNvCxnSpPr>
          <p:nvPr/>
        </p:nvCxnSpPr>
        <p:spPr>
          <a:xfrm flipH="1">
            <a:off x="3495368" y="3677299"/>
            <a:ext cx="7374" cy="24135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7231626" y="3918651"/>
            <a:ext cx="3038168" cy="9512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Inmunofluorescencia de coilina</a:t>
            </a:r>
            <a:endParaRPr lang="es-EC" b="1" dirty="0">
              <a:solidFill>
                <a:schemeClr val="tx1"/>
              </a:solidFill>
            </a:endParaRPr>
          </a:p>
        </p:txBody>
      </p:sp>
      <p:cxnSp>
        <p:nvCxnSpPr>
          <p:cNvPr id="17" name="Conector recto 16"/>
          <p:cNvCxnSpPr/>
          <p:nvPr/>
        </p:nvCxnSpPr>
        <p:spPr>
          <a:xfrm flipH="1">
            <a:off x="8750710" y="3677299"/>
            <a:ext cx="7374" cy="24135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6095999" y="2875936"/>
            <a:ext cx="0" cy="8013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>
            <a:off x="3495368" y="3677299"/>
            <a:ext cx="260063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6095999" y="3672417"/>
            <a:ext cx="2662085" cy="488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749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NIS-Elements Viewer [Current user: pc]  - [Merged11c1.tif]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1" t="37044" r="46683" b="21073"/>
          <a:stretch/>
        </p:blipFill>
        <p:spPr>
          <a:xfrm>
            <a:off x="991927" y="4643420"/>
            <a:ext cx="2798434" cy="208394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NIS-Elements Viewer [Current user: pc]  - [Merged11.nd2]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4" t="31650" r="44590" b="21773"/>
          <a:stretch/>
        </p:blipFill>
        <p:spPr>
          <a:xfrm>
            <a:off x="6717799" y="4608801"/>
            <a:ext cx="2808984" cy="211856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Imagen 9" descr="NIS-Elements Viewer [Current user: pc]  - [Merged11c2.tif]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7" t="26553" r="42878" b="26762"/>
          <a:stretch/>
        </p:blipFill>
        <p:spPr>
          <a:xfrm>
            <a:off x="3805029" y="4634779"/>
            <a:ext cx="2912770" cy="208408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1" name="Imagen 10" descr="NIS-Elements Viewer [Current user: pc]  - [Merged7.nd2]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3" t="30566" r="55896" b="28263"/>
          <a:stretch/>
        </p:blipFill>
        <p:spPr>
          <a:xfrm>
            <a:off x="6978123" y="1950546"/>
            <a:ext cx="1961754" cy="2505981"/>
          </a:xfrm>
          <a:prstGeom prst="rect">
            <a:avLst/>
          </a:prstGeom>
        </p:spPr>
      </p:pic>
      <p:pic>
        <p:nvPicPr>
          <p:cNvPr id="12" name="Imagen 11" descr="NIS-Elements Viewer [Current user: pc]  - [Merged7c1.tif]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5" t="36247" r="54642" b="24028"/>
          <a:stretch/>
        </p:blipFill>
        <p:spPr>
          <a:xfrm>
            <a:off x="1520872" y="1880832"/>
            <a:ext cx="1788780" cy="2501496"/>
          </a:xfrm>
          <a:prstGeom prst="rect">
            <a:avLst/>
          </a:prstGeom>
        </p:spPr>
      </p:pic>
      <p:pic>
        <p:nvPicPr>
          <p:cNvPr id="13" name="Imagen 12" descr="NIS-Elements Viewer [Current user: pc]  - [Merged7c2.tif]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6" t="33013" r="55291" b="24998"/>
          <a:stretch/>
        </p:blipFill>
        <p:spPr>
          <a:xfrm>
            <a:off x="4181376" y="1934417"/>
            <a:ext cx="1964266" cy="2538241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7551207" y="4981852"/>
            <a:ext cx="740572" cy="73788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Rectángulo 14"/>
          <p:cNvSpPr/>
          <p:nvPr/>
        </p:nvSpPr>
        <p:spPr>
          <a:xfrm>
            <a:off x="8004296" y="2713369"/>
            <a:ext cx="569052" cy="64212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0" name="Imagen 19" descr="NIS-Elements Viewer [Current user: pc]  - [Merged11.nd2]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1" t="38593" r="57977" b="41729"/>
          <a:stretch/>
        </p:blipFill>
        <p:spPr>
          <a:xfrm>
            <a:off x="9526783" y="4608801"/>
            <a:ext cx="2175983" cy="211006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Imagen 20" descr="NIS-Elements Viewer [Current user: pc]  - [Merged7.nd2]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9" t="39455" r="57463" b="46613"/>
          <a:stretch/>
        </p:blipFill>
        <p:spPr>
          <a:xfrm>
            <a:off x="9528336" y="2130669"/>
            <a:ext cx="2194575" cy="2070940"/>
          </a:xfrm>
          <a:prstGeom prst="rect">
            <a:avLst/>
          </a:prstGeom>
        </p:spPr>
      </p:pic>
      <p:cxnSp>
        <p:nvCxnSpPr>
          <p:cNvPr id="23" name="Conector recto 22"/>
          <p:cNvCxnSpPr/>
          <p:nvPr/>
        </p:nvCxnSpPr>
        <p:spPr>
          <a:xfrm flipV="1">
            <a:off x="3783573" y="1880832"/>
            <a:ext cx="0" cy="367197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 flipV="1">
            <a:off x="9526783" y="1863767"/>
            <a:ext cx="0" cy="367197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 flipV="1">
            <a:off x="6732547" y="1874121"/>
            <a:ext cx="0" cy="367197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 flipH="1">
            <a:off x="991927" y="4594053"/>
            <a:ext cx="10701488" cy="2597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 32"/>
          <p:cNvSpPr/>
          <p:nvPr/>
        </p:nvSpPr>
        <p:spPr>
          <a:xfrm>
            <a:off x="1808404" y="1379642"/>
            <a:ext cx="107302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mCherry</a:t>
            </a:r>
            <a:r>
              <a:rPr lang="en-US" b="1" dirty="0" smtClean="0">
                <a:solidFill>
                  <a:schemeClr val="bg1"/>
                </a:solidFill>
              </a:rPr>
              <a:t>	                                        COILINA                                  SOBREPOSICIÓN            MAGNIFICACIÓN 100X</a:t>
            </a:r>
            <a:endParaRPr lang="en-US" b="1" dirty="0">
              <a:solidFill>
                <a:schemeClr val="bg1"/>
              </a:solidFill>
            </a:endParaRPr>
          </a:p>
          <a:p>
            <a:endParaRPr lang="es-EC" b="1" dirty="0">
              <a:solidFill>
                <a:schemeClr val="bg1"/>
              </a:solidFill>
            </a:endParaRPr>
          </a:p>
        </p:txBody>
      </p:sp>
      <p:cxnSp>
        <p:nvCxnSpPr>
          <p:cNvPr id="24" name="Conector recto de flecha 23"/>
          <p:cNvCxnSpPr/>
          <p:nvPr/>
        </p:nvCxnSpPr>
        <p:spPr>
          <a:xfrm flipV="1">
            <a:off x="10021904" y="3414472"/>
            <a:ext cx="190164" cy="15933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 flipV="1">
            <a:off x="10543931" y="3819695"/>
            <a:ext cx="190164" cy="15933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 flipH="1">
            <a:off x="10770984" y="3049277"/>
            <a:ext cx="180725" cy="20805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 flipV="1">
            <a:off x="10130778" y="2964826"/>
            <a:ext cx="190164" cy="15933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/>
          <p:nvPr/>
        </p:nvCxnSpPr>
        <p:spPr>
          <a:xfrm flipH="1">
            <a:off x="10967628" y="3231173"/>
            <a:ext cx="180725" cy="20805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 flipV="1">
            <a:off x="10207207" y="6230828"/>
            <a:ext cx="190164" cy="15933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37"/>
          <p:cNvCxnSpPr/>
          <p:nvPr/>
        </p:nvCxnSpPr>
        <p:spPr>
          <a:xfrm flipV="1">
            <a:off x="10268686" y="5501851"/>
            <a:ext cx="190164" cy="15933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/>
          <p:cNvCxnSpPr/>
          <p:nvPr/>
        </p:nvCxnSpPr>
        <p:spPr>
          <a:xfrm flipH="1">
            <a:off x="10909095" y="5511679"/>
            <a:ext cx="180725" cy="20805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340824" y="2321649"/>
            <a:ext cx="461665" cy="155068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RNAi</a:t>
            </a:r>
            <a:r>
              <a:rPr lang="en-US" b="1" dirty="0" smtClean="0">
                <a:solidFill>
                  <a:schemeClr val="bg1"/>
                </a:solidFill>
              </a:rPr>
              <a:t> CONTROL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300161" y="4371685"/>
            <a:ext cx="461665" cy="155068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α</a:t>
            </a:r>
            <a:r>
              <a:rPr lang="en-US" b="1" dirty="0" smtClean="0">
                <a:solidFill>
                  <a:schemeClr val="bg1"/>
                </a:solidFill>
              </a:rPr>
              <a:t>-DB </a:t>
            </a:r>
            <a:r>
              <a:rPr lang="en-US" b="1" dirty="0" err="1" smtClean="0">
                <a:solidFill>
                  <a:schemeClr val="bg1"/>
                </a:solidFill>
              </a:rPr>
              <a:t>RNAi</a:t>
            </a:r>
            <a:endParaRPr lang="es-EC" b="1" dirty="0">
              <a:solidFill>
                <a:schemeClr val="bg1"/>
              </a:solidFill>
            </a:endParaRPr>
          </a:p>
        </p:txBody>
      </p:sp>
      <p:cxnSp>
        <p:nvCxnSpPr>
          <p:cNvPr id="36" name="Conector recto 35"/>
          <p:cNvCxnSpPr/>
          <p:nvPr/>
        </p:nvCxnSpPr>
        <p:spPr>
          <a:xfrm flipH="1">
            <a:off x="994213" y="1856212"/>
            <a:ext cx="10701488" cy="2597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/>
          <p:cNvCxnSpPr/>
          <p:nvPr/>
        </p:nvCxnSpPr>
        <p:spPr>
          <a:xfrm flipV="1">
            <a:off x="991927" y="1860945"/>
            <a:ext cx="0" cy="367197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/>
          <p:cNvCxnSpPr/>
          <p:nvPr/>
        </p:nvCxnSpPr>
        <p:spPr>
          <a:xfrm flipV="1">
            <a:off x="11693854" y="1839703"/>
            <a:ext cx="0" cy="367197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829309" y="270035"/>
            <a:ext cx="10260511" cy="841705"/>
          </a:xfrm>
        </p:spPr>
        <p:txBody>
          <a:bodyPr>
            <a:noAutofit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Cuerpos de Cajal presentes en células con el interferente para </a:t>
            </a:r>
            <a:r>
              <a:rPr lang="el-GR" b="1" dirty="0">
                <a:solidFill>
                  <a:schemeClr val="bg1"/>
                </a:solidFill>
              </a:rPr>
              <a:t>α-</a:t>
            </a:r>
            <a:r>
              <a:rPr lang="es-EC" b="1" dirty="0">
                <a:solidFill>
                  <a:schemeClr val="bg1"/>
                </a:solidFill>
              </a:rPr>
              <a:t>DB2 </a:t>
            </a:r>
          </a:p>
        </p:txBody>
      </p:sp>
    </p:spTree>
    <p:extLst>
      <p:ext uri="{BB962C8B-B14F-4D97-AF65-F5344CB8AC3E}">
        <p14:creationId xmlns:p14="http://schemas.microsoft.com/office/powerpoint/2010/main" val="218665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555" y="1746684"/>
            <a:ext cx="4832055" cy="461218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829309" y="270035"/>
            <a:ext cx="10260511" cy="841705"/>
          </a:xfrm>
        </p:spPr>
        <p:txBody>
          <a:bodyPr>
            <a:noAutofit/>
          </a:bodyPr>
          <a:lstStyle/>
          <a:p>
            <a:pPr algn="ctr"/>
            <a:r>
              <a:rPr lang="es-EC" b="1" dirty="0" smtClean="0"/>
              <a:t>Cuerpos de Cajal presentes en células con el interferente para </a:t>
            </a:r>
            <a:r>
              <a:rPr lang="el-GR" b="1" dirty="0"/>
              <a:t>α-</a:t>
            </a:r>
            <a:r>
              <a:rPr lang="es-EC" b="1" dirty="0"/>
              <a:t>DB2 </a:t>
            </a:r>
          </a:p>
        </p:txBody>
      </p:sp>
    </p:spTree>
    <p:extLst>
      <p:ext uri="{BB962C8B-B14F-4D97-AF65-F5344CB8AC3E}">
        <p14:creationId xmlns:p14="http://schemas.microsoft.com/office/powerpoint/2010/main" val="365428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539520744"/>
              </p:ext>
            </p:extLst>
          </p:nvPr>
        </p:nvGraphicFramePr>
        <p:xfrm>
          <a:off x="309716" y="280220"/>
          <a:ext cx="11739716" cy="6268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8568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Conclusión</a:t>
            </a:r>
            <a:endParaRPr lang="es-EC" b="1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838200" y="2474554"/>
            <a:ext cx="10515600" cy="1802478"/>
          </a:xfrm>
        </p:spPr>
        <p:txBody>
          <a:bodyPr>
            <a:normAutofit lnSpcReduction="10000"/>
          </a:bodyPr>
          <a:lstStyle/>
          <a:p>
            <a:pPr marL="0" lvl="0" indent="0" algn="ctr">
              <a:buNone/>
            </a:pPr>
            <a:r>
              <a:rPr lang="es-EC" dirty="0"/>
              <a:t>La disminución de Nopp140 en las células N1E115 que expresan el RNAi </a:t>
            </a:r>
            <a:r>
              <a:rPr lang="es-EC" dirty="0" smtClean="0"/>
              <a:t>para α-DB </a:t>
            </a:r>
            <a:r>
              <a:rPr lang="es-EC" dirty="0"/>
              <a:t>indica una posible relación funcional </a:t>
            </a:r>
            <a:r>
              <a:rPr lang="es-EC" dirty="0" smtClean="0"/>
              <a:t>entre α-DB2 y Nopp140, además la disminución de la α-DB2 </a:t>
            </a:r>
            <a:r>
              <a:rPr lang="es-EC" dirty="0"/>
              <a:t>no afecta los niveles de coilina </a:t>
            </a:r>
            <a:r>
              <a:rPr lang="es-EC" dirty="0" smtClean="0"/>
              <a:t>pero </a:t>
            </a:r>
            <a:r>
              <a:rPr lang="es-EC" dirty="0" smtClean="0"/>
              <a:t>indica que participa </a:t>
            </a:r>
            <a:r>
              <a:rPr lang="es-EC" dirty="0" smtClean="0"/>
              <a:t>en </a:t>
            </a:r>
            <a:r>
              <a:rPr lang="es-EC" dirty="0"/>
              <a:t>el ensamblaje y/o funcionamiento de los cuerpos de Cajal</a:t>
            </a:r>
            <a:r>
              <a:rPr lang="es-EC" dirty="0" smtClean="0"/>
              <a:t>.</a:t>
            </a:r>
            <a:endParaRPr lang="es-EC" dirty="0"/>
          </a:p>
          <a:p>
            <a:pPr marL="0" lvl="0" indent="0" algn="ctr">
              <a:buNone/>
            </a:pP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 rot="16200000">
            <a:off x="5698273" y="364273"/>
            <a:ext cx="795454" cy="12192000"/>
          </a:xfrm>
          <a:prstGeom prst="rect">
            <a:avLst/>
          </a:prstGeom>
          <a:solidFill>
            <a:srgbClr val="CC0066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0322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676400" y="647854"/>
            <a:ext cx="10515600" cy="2852737"/>
          </a:xfrm>
        </p:spPr>
        <p:txBody>
          <a:bodyPr/>
          <a:lstStyle/>
          <a:p>
            <a:r>
              <a:rPr lang="es-EC" dirty="0" smtClean="0"/>
              <a:t>RESUMEN DE RESULTADOS</a:t>
            </a:r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 rot="16200000">
            <a:off x="5698273" y="364273"/>
            <a:ext cx="795454" cy="12192000"/>
          </a:xfrm>
          <a:prstGeom prst="rect">
            <a:avLst/>
          </a:prstGeom>
          <a:solidFill>
            <a:srgbClr val="CC0066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5320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7"/>
          <p:cNvSpPr txBox="1"/>
          <p:nvPr/>
        </p:nvSpPr>
        <p:spPr>
          <a:xfrm>
            <a:off x="10327988" y="5721527"/>
            <a:ext cx="928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Núcleo</a:t>
            </a:r>
            <a:endParaRPr lang="en-US" sz="2000" b="1" dirty="0"/>
          </a:p>
        </p:txBody>
      </p:sp>
      <p:sp>
        <p:nvSpPr>
          <p:cNvPr id="19" name="Oval 41"/>
          <p:cNvSpPr/>
          <p:nvPr/>
        </p:nvSpPr>
        <p:spPr>
          <a:xfrm>
            <a:off x="7364988" y="5155599"/>
            <a:ext cx="316087" cy="22577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59"/>
          <p:cNvSpPr/>
          <p:nvPr/>
        </p:nvSpPr>
        <p:spPr>
          <a:xfrm>
            <a:off x="2243702" y="4156051"/>
            <a:ext cx="7916611" cy="975122"/>
          </a:xfrm>
          <a:custGeom>
            <a:avLst/>
            <a:gdLst>
              <a:gd name="connsiteX0" fmla="*/ 2475237 w 7288780"/>
              <a:gd name="connsiteY0" fmla="*/ 689752 h 1717560"/>
              <a:gd name="connsiteX1" fmla="*/ 2432904 w 7288780"/>
              <a:gd name="connsiteY1" fmla="*/ 506307 h 1717560"/>
              <a:gd name="connsiteX2" fmla="*/ 1572126 w 7288780"/>
              <a:gd name="connsiteY2" fmla="*/ 590974 h 1717560"/>
              <a:gd name="connsiteX3" fmla="*/ 838348 w 7288780"/>
              <a:gd name="connsiteY3" fmla="*/ 1014307 h 1717560"/>
              <a:gd name="connsiteX4" fmla="*/ 626682 w 7288780"/>
              <a:gd name="connsiteY4" fmla="*/ 1000196 h 1717560"/>
              <a:gd name="connsiteX5" fmla="*/ 654904 w 7288780"/>
              <a:gd name="connsiteY5" fmla="*/ 830863 h 1717560"/>
              <a:gd name="connsiteX6" fmla="*/ 1529793 w 7288780"/>
              <a:gd name="connsiteY6" fmla="*/ 379307 h 1717560"/>
              <a:gd name="connsiteX7" fmla="*/ 2616348 w 7288780"/>
              <a:gd name="connsiteY7" fmla="*/ 336974 h 1717560"/>
              <a:gd name="connsiteX8" fmla="*/ 1967237 w 7288780"/>
              <a:gd name="connsiteY8" fmla="*/ 224085 h 1717560"/>
              <a:gd name="connsiteX9" fmla="*/ 1261682 w 7288780"/>
              <a:gd name="connsiteY9" fmla="*/ 351085 h 1717560"/>
              <a:gd name="connsiteX10" fmla="*/ 683126 w 7288780"/>
              <a:gd name="connsiteY10" fmla="*/ 703863 h 1717560"/>
              <a:gd name="connsiteX11" fmla="*/ 231570 w 7288780"/>
              <a:gd name="connsiteY11" fmla="*/ 1225974 h 1717560"/>
              <a:gd name="connsiteX12" fmla="*/ 5793 w 7288780"/>
              <a:gd name="connsiteY12" fmla="*/ 1183641 h 1717560"/>
              <a:gd name="connsiteX13" fmla="*/ 132793 w 7288780"/>
              <a:gd name="connsiteY13" fmla="*/ 844974 h 1717560"/>
              <a:gd name="connsiteX14" fmla="*/ 796015 w 7288780"/>
              <a:gd name="connsiteY14" fmla="*/ 336974 h 1717560"/>
              <a:gd name="connsiteX15" fmla="*/ 2108348 w 7288780"/>
              <a:gd name="connsiteY15" fmla="*/ 12419 h 1717560"/>
              <a:gd name="connsiteX16" fmla="*/ 3223126 w 7288780"/>
              <a:gd name="connsiteY16" fmla="*/ 68863 h 1717560"/>
              <a:gd name="connsiteX17" fmla="*/ 3844015 w 7288780"/>
              <a:gd name="connsiteY17" fmla="*/ 82974 h 1717560"/>
              <a:gd name="connsiteX18" fmla="*/ 5537348 w 7288780"/>
              <a:gd name="connsiteY18" fmla="*/ 181752 h 1717560"/>
              <a:gd name="connsiteX19" fmla="*/ 6172348 w 7288780"/>
              <a:gd name="connsiteY19" fmla="*/ 407530 h 1717560"/>
              <a:gd name="connsiteX20" fmla="*/ 6073570 w 7288780"/>
              <a:gd name="connsiteY20" fmla="*/ 548641 h 1717560"/>
              <a:gd name="connsiteX21" fmla="*/ 5297459 w 7288780"/>
              <a:gd name="connsiteY21" fmla="*/ 379307 h 1717560"/>
              <a:gd name="connsiteX22" fmla="*/ 3194904 w 7288780"/>
              <a:gd name="connsiteY22" fmla="*/ 308752 h 1717560"/>
              <a:gd name="connsiteX23" fmla="*/ 2955015 w 7288780"/>
              <a:gd name="connsiteY23" fmla="*/ 492196 h 1717560"/>
              <a:gd name="connsiteX24" fmla="*/ 3180793 w 7288780"/>
              <a:gd name="connsiteY24" fmla="*/ 351085 h 1717560"/>
              <a:gd name="connsiteX25" fmla="*/ 5382126 w 7288780"/>
              <a:gd name="connsiteY25" fmla="*/ 435752 h 1717560"/>
              <a:gd name="connsiteX26" fmla="*/ 6525126 w 7288780"/>
              <a:gd name="connsiteY26" fmla="*/ 887307 h 1717560"/>
              <a:gd name="connsiteX27" fmla="*/ 7258904 w 7288780"/>
              <a:gd name="connsiteY27" fmla="*/ 1494085 h 1717560"/>
              <a:gd name="connsiteX28" fmla="*/ 7103682 w 7288780"/>
              <a:gd name="connsiteY28" fmla="*/ 1705752 h 1717560"/>
              <a:gd name="connsiteX29" fmla="*/ 6708570 w 7288780"/>
              <a:gd name="connsiteY29" fmla="*/ 1183641 h 1717560"/>
              <a:gd name="connsiteX30" fmla="*/ 5791348 w 7288780"/>
              <a:gd name="connsiteY30" fmla="*/ 647419 h 1717560"/>
              <a:gd name="connsiteX31" fmla="*/ 3900459 w 7288780"/>
              <a:gd name="connsiteY31" fmla="*/ 534530 h 1717560"/>
              <a:gd name="connsiteX32" fmla="*/ 3096126 w 7288780"/>
              <a:gd name="connsiteY32" fmla="*/ 506307 h 1717560"/>
              <a:gd name="connsiteX33" fmla="*/ 3039682 w 7288780"/>
              <a:gd name="connsiteY33" fmla="*/ 619196 h 1717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288780" h="1717560">
                <a:moveTo>
                  <a:pt x="2475237" y="689752"/>
                </a:moveTo>
                <a:cubicBezTo>
                  <a:pt x="2529330" y="606261"/>
                  <a:pt x="2583423" y="522770"/>
                  <a:pt x="2432904" y="506307"/>
                </a:cubicBezTo>
                <a:cubicBezTo>
                  <a:pt x="2282385" y="489844"/>
                  <a:pt x="1837885" y="506307"/>
                  <a:pt x="1572126" y="590974"/>
                </a:cubicBezTo>
                <a:cubicBezTo>
                  <a:pt x="1306367" y="675641"/>
                  <a:pt x="995922" y="946103"/>
                  <a:pt x="838348" y="1014307"/>
                </a:cubicBezTo>
                <a:cubicBezTo>
                  <a:pt x="680774" y="1082511"/>
                  <a:pt x="657256" y="1030770"/>
                  <a:pt x="626682" y="1000196"/>
                </a:cubicBezTo>
                <a:cubicBezTo>
                  <a:pt x="596108" y="969622"/>
                  <a:pt x="504385" y="934345"/>
                  <a:pt x="654904" y="830863"/>
                </a:cubicBezTo>
                <a:cubicBezTo>
                  <a:pt x="805422" y="727382"/>
                  <a:pt x="1202886" y="461622"/>
                  <a:pt x="1529793" y="379307"/>
                </a:cubicBezTo>
                <a:cubicBezTo>
                  <a:pt x="1856700" y="296992"/>
                  <a:pt x="2543441" y="362844"/>
                  <a:pt x="2616348" y="336974"/>
                </a:cubicBezTo>
                <a:cubicBezTo>
                  <a:pt x="2689255" y="311104"/>
                  <a:pt x="2193015" y="221733"/>
                  <a:pt x="1967237" y="224085"/>
                </a:cubicBezTo>
                <a:cubicBezTo>
                  <a:pt x="1741459" y="226437"/>
                  <a:pt x="1475700" y="271122"/>
                  <a:pt x="1261682" y="351085"/>
                </a:cubicBezTo>
                <a:cubicBezTo>
                  <a:pt x="1047664" y="431048"/>
                  <a:pt x="854811" y="558048"/>
                  <a:pt x="683126" y="703863"/>
                </a:cubicBezTo>
                <a:cubicBezTo>
                  <a:pt x="511441" y="849678"/>
                  <a:pt x="344459" y="1146011"/>
                  <a:pt x="231570" y="1225974"/>
                </a:cubicBezTo>
                <a:cubicBezTo>
                  <a:pt x="118681" y="1305937"/>
                  <a:pt x="22256" y="1247141"/>
                  <a:pt x="5793" y="1183641"/>
                </a:cubicBezTo>
                <a:cubicBezTo>
                  <a:pt x="-10670" y="1120141"/>
                  <a:pt x="1089" y="986085"/>
                  <a:pt x="132793" y="844974"/>
                </a:cubicBezTo>
                <a:cubicBezTo>
                  <a:pt x="264497" y="703863"/>
                  <a:pt x="466756" y="475733"/>
                  <a:pt x="796015" y="336974"/>
                </a:cubicBezTo>
                <a:cubicBezTo>
                  <a:pt x="1125274" y="198215"/>
                  <a:pt x="1703829" y="57104"/>
                  <a:pt x="2108348" y="12419"/>
                </a:cubicBezTo>
                <a:cubicBezTo>
                  <a:pt x="2512867" y="-32266"/>
                  <a:pt x="2933848" y="57104"/>
                  <a:pt x="3223126" y="68863"/>
                </a:cubicBezTo>
                <a:cubicBezTo>
                  <a:pt x="3512404" y="80622"/>
                  <a:pt x="3844015" y="82974"/>
                  <a:pt x="3844015" y="82974"/>
                </a:cubicBezTo>
                <a:cubicBezTo>
                  <a:pt x="4229719" y="101789"/>
                  <a:pt x="5149292" y="127659"/>
                  <a:pt x="5537348" y="181752"/>
                </a:cubicBezTo>
                <a:cubicBezTo>
                  <a:pt x="5925404" y="235845"/>
                  <a:pt x="6082978" y="346382"/>
                  <a:pt x="6172348" y="407530"/>
                </a:cubicBezTo>
                <a:cubicBezTo>
                  <a:pt x="6261718" y="468678"/>
                  <a:pt x="6219385" y="553345"/>
                  <a:pt x="6073570" y="548641"/>
                </a:cubicBezTo>
                <a:cubicBezTo>
                  <a:pt x="5927755" y="543937"/>
                  <a:pt x="5777237" y="419289"/>
                  <a:pt x="5297459" y="379307"/>
                </a:cubicBezTo>
                <a:cubicBezTo>
                  <a:pt x="4817681" y="339325"/>
                  <a:pt x="3585311" y="289937"/>
                  <a:pt x="3194904" y="308752"/>
                </a:cubicBezTo>
                <a:cubicBezTo>
                  <a:pt x="2804497" y="327567"/>
                  <a:pt x="2957367" y="485140"/>
                  <a:pt x="2955015" y="492196"/>
                </a:cubicBezTo>
                <a:cubicBezTo>
                  <a:pt x="2952663" y="499252"/>
                  <a:pt x="2776275" y="360492"/>
                  <a:pt x="3180793" y="351085"/>
                </a:cubicBezTo>
                <a:cubicBezTo>
                  <a:pt x="3585311" y="341678"/>
                  <a:pt x="4824737" y="346382"/>
                  <a:pt x="5382126" y="435752"/>
                </a:cubicBezTo>
                <a:cubicBezTo>
                  <a:pt x="5939515" y="525122"/>
                  <a:pt x="6212330" y="710918"/>
                  <a:pt x="6525126" y="887307"/>
                </a:cubicBezTo>
                <a:cubicBezTo>
                  <a:pt x="6837922" y="1063696"/>
                  <a:pt x="7162478" y="1357678"/>
                  <a:pt x="7258904" y="1494085"/>
                </a:cubicBezTo>
                <a:cubicBezTo>
                  <a:pt x="7355330" y="1630492"/>
                  <a:pt x="7195404" y="1757493"/>
                  <a:pt x="7103682" y="1705752"/>
                </a:cubicBezTo>
                <a:cubicBezTo>
                  <a:pt x="7011960" y="1654011"/>
                  <a:pt x="6927292" y="1360030"/>
                  <a:pt x="6708570" y="1183641"/>
                </a:cubicBezTo>
                <a:cubicBezTo>
                  <a:pt x="6489848" y="1007252"/>
                  <a:pt x="6259366" y="755604"/>
                  <a:pt x="5791348" y="647419"/>
                </a:cubicBezTo>
                <a:cubicBezTo>
                  <a:pt x="5323330" y="539234"/>
                  <a:pt x="4349663" y="558049"/>
                  <a:pt x="3900459" y="534530"/>
                </a:cubicBezTo>
                <a:cubicBezTo>
                  <a:pt x="3451255" y="511011"/>
                  <a:pt x="3239589" y="492196"/>
                  <a:pt x="3096126" y="506307"/>
                </a:cubicBezTo>
                <a:cubicBezTo>
                  <a:pt x="2952663" y="520418"/>
                  <a:pt x="3039682" y="619196"/>
                  <a:pt x="3039682" y="619196"/>
                </a:cubicBezTo>
              </a:path>
            </a:pathLst>
          </a:custGeom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47"/>
          <p:cNvSpPr txBox="1"/>
          <p:nvPr/>
        </p:nvSpPr>
        <p:spPr>
          <a:xfrm>
            <a:off x="9244404" y="4148739"/>
            <a:ext cx="593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R.E.</a:t>
            </a:r>
            <a:endParaRPr lang="en-US" sz="2000" b="1" dirty="0"/>
          </a:p>
        </p:txBody>
      </p:sp>
      <p:sp>
        <p:nvSpPr>
          <p:cNvPr id="22" name="Freeform 5"/>
          <p:cNvSpPr/>
          <p:nvPr/>
        </p:nvSpPr>
        <p:spPr>
          <a:xfrm>
            <a:off x="0" y="364318"/>
            <a:ext cx="12192000" cy="1179531"/>
          </a:xfrm>
          <a:custGeom>
            <a:avLst/>
            <a:gdLst>
              <a:gd name="connsiteX0" fmla="*/ 0 w 7323667"/>
              <a:gd name="connsiteY0" fmla="*/ 395213 h 395213"/>
              <a:gd name="connsiteX1" fmla="*/ 3781778 w 7323667"/>
              <a:gd name="connsiteY1" fmla="*/ 102 h 395213"/>
              <a:gd name="connsiteX2" fmla="*/ 7323667 w 7323667"/>
              <a:gd name="connsiteY2" fmla="*/ 352879 h 39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23667" h="395213">
                <a:moveTo>
                  <a:pt x="0" y="395213"/>
                </a:moveTo>
                <a:cubicBezTo>
                  <a:pt x="1280583" y="201185"/>
                  <a:pt x="2561167" y="7158"/>
                  <a:pt x="3781778" y="102"/>
                </a:cubicBezTo>
                <a:cubicBezTo>
                  <a:pt x="5002389" y="-6954"/>
                  <a:pt x="7323667" y="352879"/>
                  <a:pt x="7323667" y="352879"/>
                </a:cubicBezTo>
              </a:path>
            </a:pathLst>
          </a:custGeom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5"/>
          <p:cNvSpPr/>
          <p:nvPr/>
        </p:nvSpPr>
        <p:spPr>
          <a:xfrm>
            <a:off x="0" y="636675"/>
            <a:ext cx="12192000" cy="1179531"/>
          </a:xfrm>
          <a:custGeom>
            <a:avLst/>
            <a:gdLst>
              <a:gd name="connsiteX0" fmla="*/ 0 w 7323667"/>
              <a:gd name="connsiteY0" fmla="*/ 395213 h 395213"/>
              <a:gd name="connsiteX1" fmla="*/ 3781778 w 7323667"/>
              <a:gd name="connsiteY1" fmla="*/ 102 h 395213"/>
              <a:gd name="connsiteX2" fmla="*/ 7323667 w 7323667"/>
              <a:gd name="connsiteY2" fmla="*/ 352879 h 39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23667" h="395213">
                <a:moveTo>
                  <a:pt x="0" y="395213"/>
                </a:moveTo>
                <a:cubicBezTo>
                  <a:pt x="1280583" y="201185"/>
                  <a:pt x="2561167" y="7158"/>
                  <a:pt x="3781778" y="102"/>
                </a:cubicBezTo>
                <a:cubicBezTo>
                  <a:pt x="5002389" y="-6954"/>
                  <a:pt x="7323667" y="352879"/>
                  <a:pt x="7323667" y="352879"/>
                </a:cubicBezTo>
              </a:path>
            </a:pathLst>
          </a:custGeom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47"/>
          <p:cNvSpPr txBox="1"/>
          <p:nvPr/>
        </p:nvSpPr>
        <p:spPr>
          <a:xfrm>
            <a:off x="183760" y="3050213"/>
            <a:ext cx="1371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Citoplasma</a:t>
            </a:r>
            <a:endParaRPr lang="en-US" sz="2000" b="1" dirty="0"/>
          </a:p>
        </p:txBody>
      </p:sp>
      <p:sp>
        <p:nvSpPr>
          <p:cNvPr id="25" name="TextBox 47"/>
          <p:cNvSpPr txBox="1"/>
          <p:nvPr/>
        </p:nvSpPr>
        <p:spPr>
          <a:xfrm>
            <a:off x="108355" y="553973"/>
            <a:ext cx="1446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Extracelular</a:t>
            </a:r>
            <a:endParaRPr lang="en-US" sz="2000" b="1" dirty="0"/>
          </a:p>
        </p:txBody>
      </p:sp>
      <p:sp>
        <p:nvSpPr>
          <p:cNvPr id="26" name="TextBox 120"/>
          <p:cNvSpPr txBox="1"/>
          <p:nvPr/>
        </p:nvSpPr>
        <p:spPr>
          <a:xfrm rot="16200000">
            <a:off x="2331203" y="2054342"/>
            <a:ext cx="814827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α-DB2</a:t>
            </a:r>
            <a:endParaRPr lang="en-US" sz="1600" b="1" dirty="0"/>
          </a:p>
        </p:txBody>
      </p:sp>
      <p:sp>
        <p:nvSpPr>
          <p:cNvPr id="27" name="TextBox 120"/>
          <p:cNvSpPr txBox="1"/>
          <p:nvPr/>
        </p:nvSpPr>
        <p:spPr>
          <a:xfrm rot="16200000">
            <a:off x="5009529" y="1514116"/>
            <a:ext cx="814827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α-DB2</a:t>
            </a:r>
            <a:endParaRPr lang="en-US" sz="1600" b="1" dirty="0"/>
          </a:p>
        </p:txBody>
      </p:sp>
      <p:sp>
        <p:nvSpPr>
          <p:cNvPr id="28" name="TextBox 120"/>
          <p:cNvSpPr txBox="1"/>
          <p:nvPr/>
        </p:nvSpPr>
        <p:spPr>
          <a:xfrm rot="16200000">
            <a:off x="7663441" y="1504143"/>
            <a:ext cx="814827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α-DB2</a:t>
            </a:r>
            <a:endParaRPr lang="en-US" sz="1600" b="1" dirty="0"/>
          </a:p>
        </p:txBody>
      </p:sp>
      <p:sp>
        <p:nvSpPr>
          <p:cNvPr id="31" name="TextBox 120"/>
          <p:cNvSpPr txBox="1"/>
          <p:nvPr/>
        </p:nvSpPr>
        <p:spPr>
          <a:xfrm rot="16200000">
            <a:off x="7149531" y="5552250"/>
            <a:ext cx="814827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α-DB2</a:t>
            </a:r>
            <a:endParaRPr lang="en-US" sz="1600" b="1" dirty="0"/>
          </a:p>
        </p:txBody>
      </p:sp>
      <p:sp>
        <p:nvSpPr>
          <p:cNvPr id="32" name="Oval 41"/>
          <p:cNvSpPr/>
          <p:nvPr/>
        </p:nvSpPr>
        <p:spPr>
          <a:xfrm>
            <a:off x="3845533" y="5758264"/>
            <a:ext cx="292167" cy="2418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41"/>
          <p:cNvSpPr/>
          <p:nvPr/>
        </p:nvSpPr>
        <p:spPr>
          <a:xfrm>
            <a:off x="3997933" y="5910664"/>
            <a:ext cx="292167" cy="2418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41"/>
          <p:cNvSpPr/>
          <p:nvPr/>
        </p:nvSpPr>
        <p:spPr>
          <a:xfrm>
            <a:off x="4150333" y="6063064"/>
            <a:ext cx="292167" cy="2418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41"/>
          <p:cNvSpPr/>
          <p:nvPr/>
        </p:nvSpPr>
        <p:spPr>
          <a:xfrm>
            <a:off x="4302733" y="6215464"/>
            <a:ext cx="292167" cy="2418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41"/>
          <p:cNvSpPr/>
          <p:nvPr/>
        </p:nvSpPr>
        <p:spPr>
          <a:xfrm>
            <a:off x="3829176" y="5973861"/>
            <a:ext cx="292167" cy="2418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41"/>
          <p:cNvSpPr/>
          <p:nvPr/>
        </p:nvSpPr>
        <p:spPr>
          <a:xfrm>
            <a:off x="3981576" y="6126261"/>
            <a:ext cx="292167" cy="2418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41"/>
          <p:cNvSpPr/>
          <p:nvPr/>
        </p:nvSpPr>
        <p:spPr>
          <a:xfrm>
            <a:off x="4133976" y="6278661"/>
            <a:ext cx="292167" cy="2418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41"/>
          <p:cNvSpPr/>
          <p:nvPr/>
        </p:nvSpPr>
        <p:spPr>
          <a:xfrm>
            <a:off x="3533638" y="5927762"/>
            <a:ext cx="292167" cy="2418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41"/>
          <p:cNvSpPr/>
          <p:nvPr/>
        </p:nvSpPr>
        <p:spPr>
          <a:xfrm>
            <a:off x="3686038" y="6080162"/>
            <a:ext cx="292167" cy="2418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1"/>
          <p:cNvSpPr/>
          <p:nvPr/>
        </p:nvSpPr>
        <p:spPr>
          <a:xfrm>
            <a:off x="3838438" y="6232562"/>
            <a:ext cx="292167" cy="2418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990838" y="6384962"/>
            <a:ext cx="292167" cy="2418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1"/>
          <p:cNvSpPr/>
          <p:nvPr/>
        </p:nvSpPr>
        <p:spPr>
          <a:xfrm>
            <a:off x="3478504" y="6102575"/>
            <a:ext cx="292167" cy="2418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1"/>
          <p:cNvSpPr/>
          <p:nvPr/>
        </p:nvSpPr>
        <p:spPr>
          <a:xfrm>
            <a:off x="3630904" y="6254975"/>
            <a:ext cx="292167" cy="2418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1"/>
          <p:cNvSpPr/>
          <p:nvPr/>
        </p:nvSpPr>
        <p:spPr>
          <a:xfrm>
            <a:off x="3783304" y="6407375"/>
            <a:ext cx="292167" cy="2418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1"/>
          <p:cNvSpPr/>
          <p:nvPr/>
        </p:nvSpPr>
        <p:spPr>
          <a:xfrm>
            <a:off x="4117130" y="5789226"/>
            <a:ext cx="292167" cy="2418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120"/>
          <p:cNvSpPr txBox="1"/>
          <p:nvPr/>
        </p:nvSpPr>
        <p:spPr>
          <a:xfrm rot="16200000">
            <a:off x="3684253" y="5341688"/>
            <a:ext cx="872789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α-DB2</a:t>
            </a:r>
            <a:endParaRPr lang="en-US" sz="1600" b="1" dirty="0"/>
          </a:p>
        </p:txBody>
      </p:sp>
      <p:sp>
        <p:nvSpPr>
          <p:cNvPr id="48" name="TextBox 49"/>
          <p:cNvSpPr txBox="1"/>
          <p:nvPr/>
        </p:nvSpPr>
        <p:spPr>
          <a:xfrm>
            <a:off x="4786248" y="6179831"/>
            <a:ext cx="1128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Nucléolo</a:t>
            </a:r>
            <a:endParaRPr lang="en-US" sz="2000" b="1" dirty="0"/>
          </a:p>
        </p:txBody>
      </p:sp>
      <p:sp>
        <p:nvSpPr>
          <p:cNvPr id="49" name="TextBox 49"/>
          <p:cNvSpPr txBox="1"/>
          <p:nvPr/>
        </p:nvSpPr>
        <p:spPr>
          <a:xfrm>
            <a:off x="7901577" y="5921582"/>
            <a:ext cx="1281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Cuerpo</a:t>
            </a:r>
            <a:r>
              <a:rPr lang="en-US" sz="2000" b="1" dirty="0" smtClean="0"/>
              <a:t> de</a:t>
            </a:r>
          </a:p>
          <a:p>
            <a:r>
              <a:rPr lang="en-US" sz="2000" b="1" dirty="0" smtClean="0"/>
              <a:t> Cajal</a:t>
            </a:r>
            <a:endParaRPr lang="en-US" sz="2000" b="1" dirty="0"/>
          </a:p>
        </p:txBody>
      </p:sp>
      <p:sp>
        <p:nvSpPr>
          <p:cNvPr id="50" name="Oval 147"/>
          <p:cNvSpPr/>
          <p:nvPr/>
        </p:nvSpPr>
        <p:spPr>
          <a:xfrm>
            <a:off x="1437024" y="4558655"/>
            <a:ext cx="8890964" cy="5776289"/>
          </a:xfrm>
          <a:prstGeom prst="ellipse">
            <a:avLst/>
          </a:prstGeom>
          <a:noFill/>
          <a:ln w="28575">
            <a:solidFill>
              <a:srgbClr val="BFBF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41"/>
          <p:cNvSpPr/>
          <p:nvPr/>
        </p:nvSpPr>
        <p:spPr>
          <a:xfrm>
            <a:off x="8561292" y="2726176"/>
            <a:ext cx="316087" cy="225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41"/>
          <p:cNvSpPr/>
          <p:nvPr/>
        </p:nvSpPr>
        <p:spPr>
          <a:xfrm>
            <a:off x="8713692" y="2878576"/>
            <a:ext cx="316087" cy="225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41"/>
          <p:cNvSpPr/>
          <p:nvPr/>
        </p:nvSpPr>
        <p:spPr>
          <a:xfrm>
            <a:off x="8866092" y="3030976"/>
            <a:ext cx="316087" cy="225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41"/>
          <p:cNvSpPr/>
          <p:nvPr/>
        </p:nvSpPr>
        <p:spPr>
          <a:xfrm>
            <a:off x="9018492" y="3183376"/>
            <a:ext cx="316087" cy="225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41"/>
          <p:cNvSpPr/>
          <p:nvPr/>
        </p:nvSpPr>
        <p:spPr>
          <a:xfrm>
            <a:off x="8526707" y="2870026"/>
            <a:ext cx="316087" cy="225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41"/>
          <p:cNvSpPr/>
          <p:nvPr/>
        </p:nvSpPr>
        <p:spPr>
          <a:xfrm>
            <a:off x="8697335" y="3094173"/>
            <a:ext cx="316087" cy="225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41"/>
          <p:cNvSpPr/>
          <p:nvPr/>
        </p:nvSpPr>
        <p:spPr>
          <a:xfrm>
            <a:off x="8849735" y="3246573"/>
            <a:ext cx="316087" cy="225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41"/>
          <p:cNvSpPr/>
          <p:nvPr/>
        </p:nvSpPr>
        <p:spPr>
          <a:xfrm>
            <a:off x="8249397" y="2895674"/>
            <a:ext cx="316087" cy="225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41"/>
          <p:cNvSpPr/>
          <p:nvPr/>
        </p:nvSpPr>
        <p:spPr>
          <a:xfrm>
            <a:off x="8401797" y="3048074"/>
            <a:ext cx="316087" cy="225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41"/>
          <p:cNvSpPr/>
          <p:nvPr/>
        </p:nvSpPr>
        <p:spPr>
          <a:xfrm>
            <a:off x="8554197" y="3200474"/>
            <a:ext cx="316087" cy="225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41"/>
          <p:cNvSpPr/>
          <p:nvPr/>
        </p:nvSpPr>
        <p:spPr>
          <a:xfrm>
            <a:off x="8706597" y="3352874"/>
            <a:ext cx="316087" cy="225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41"/>
          <p:cNvSpPr/>
          <p:nvPr/>
        </p:nvSpPr>
        <p:spPr>
          <a:xfrm>
            <a:off x="8194263" y="3070487"/>
            <a:ext cx="316087" cy="225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41"/>
          <p:cNvSpPr/>
          <p:nvPr/>
        </p:nvSpPr>
        <p:spPr>
          <a:xfrm>
            <a:off x="8346663" y="3222887"/>
            <a:ext cx="316087" cy="225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41"/>
          <p:cNvSpPr/>
          <p:nvPr/>
        </p:nvSpPr>
        <p:spPr>
          <a:xfrm>
            <a:off x="8499063" y="3375287"/>
            <a:ext cx="316087" cy="225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41"/>
          <p:cNvSpPr/>
          <p:nvPr/>
        </p:nvSpPr>
        <p:spPr>
          <a:xfrm>
            <a:off x="8832889" y="2757138"/>
            <a:ext cx="316087" cy="225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41"/>
          <p:cNvSpPr/>
          <p:nvPr/>
        </p:nvSpPr>
        <p:spPr>
          <a:xfrm>
            <a:off x="5999358" y="4625772"/>
            <a:ext cx="316087" cy="225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41"/>
          <p:cNvSpPr/>
          <p:nvPr/>
        </p:nvSpPr>
        <p:spPr>
          <a:xfrm>
            <a:off x="6151758" y="4778172"/>
            <a:ext cx="316087" cy="225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41"/>
          <p:cNvSpPr/>
          <p:nvPr/>
        </p:nvSpPr>
        <p:spPr>
          <a:xfrm>
            <a:off x="6304158" y="4930572"/>
            <a:ext cx="316087" cy="225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41"/>
          <p:cNvSpPr/>
          <p:nvPr/>
        </p:nvSpPr>
        <p:spPr>
          <a:xfrm>
            <a:off x="6456558" y="5082972"/>
            <a:ext cx="316087" cy="225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41"/>
          <p:cNvSpPr/>
          <p:nvPr/>
        </p:nvSpPr>
        <p:spPr>
          <a:xfrm>
            <a:off x="5983001" y="4841369"/>
            <a:ext cx="316087" cy="225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41"/>
          <p:cNvSpPr/>
          <p:nvPr/>
        </p:nvSpPr>
        <p:spPr>
          <a:xfrm>
            <a:off x="6135401" y="4993769"/>
            <a:ext cx="316087" cy="225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41"/>
          <p:cNvSpPr/>
          <p:nvPr/>
        </p:nvSpPr>
        <p:spPr>
          <a:xfrm>
            <a:off x="6287801" y="5146169"/>
            <a:ext cx="316087" cy="225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41"/>
          <p:cNvSpPr/>
          <p:nvPr/>
        </p:nvSpPr>
        <p:spPr>
          <a:xfrm>
            <a:off x="5772943" y="4714516"/>
            <a:ext cx="316087" cy="225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41"/>
          <p:cNvSpPr/>
          <p:nvPr/>
        </p:nvSpPr>
        <p:spPr>
          <a:xfrm>
            <a:off x="5839863" y="4947670"/>
            <a:ext cx="316087" cy="225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41"/>
          <p:cNvSpPr/>
          <p:nvPr/>
        </p:nvSpPr>
        <p:spPr>
          <a:xfrm>
            <a:off x="5992263" y="5100070"/>
            <a:ext cx="316087" cy="225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41"/>
          <p:cNvSpPr/>
          <p:nvPr/>
        </p:nvSpPr>
        <p:spPr>
          <a:xfrm>
            <a:off x="6144663" y="5252470"/>
            <a:ext cx="316087" cy="225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41"/>
          <p:cNvSpPr/>
          <p:nvPr/>
        </p:nvSpPr>
        <p:spPr>
          <a:xfrm>
            <a:off x="5717809" y="4889329"/>
            <a:ext cx="316087" cy="225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41"/>
          <p:cNvSpPr/>
          <p:nvPr/>
        </p:nvSpPr>
        <p:spPr>
          <a:xfrm>
            <a:off x="5784729" y="5122483"/>
            <a:ext cx="316087" cy="225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41"/>
          <p:cNvSpPr/>
          <p:nvPr/>
        </p:nvSpPr>
        <p:spPr>
          <a:xfrm>
            <a:off x="5937129" y="5274883"/>
            <a:ext cx="316087" cy="225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41"/>
          <p:cNvSpPr/>
          <p:nvPr/>
        </p:nvSpPr>
        <p:spPr>
          <a:xfrm>
            <a:off x="6270955" y="4656734"/>
            <a:ext cx="316087" cy="22577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41"/>
          <p:cNvSpPr/>
          <p:nvPr/>
        </p:nvSpPr>
        <p:spPr>
          <a:xfrm>
            <a:off x="2665196" y="4017986"/>
            <a:ext cx="316087" cy="22577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41"/>
          <p:cNvSpPr/>
          <p:nvPr/>
        </p:nvSpPr>
        <p:spPr>
          <a:xfrm>
            <a:off x="8194263" y="4695890"/>
            <a:ext cx="316087" cy="22577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41"/>
          <p:cNvSpPr/>
          <p:nvPr/>
        </p:nvSpPr>
        <p:spPr>
          <a:xfrm>
            <a:off x="4669542" y="1425258"/>
            <a:ext cx="316087" cy="22577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41"/>
          <p:cNvSpPr/>
          <p:nvPr/>
        </p:nvSpPr>
        <p:spPr>
          <a:xfrm>
            <a:off x="5388054" y="5058989"/>
            <a:ext cx="1145485" cy="22577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Nopp140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85" name="TextBox 120"/>
          <p:cNvSpPr txBox="1"/>
          <p:nvPr/>
        </p:nvSpPr>
        <p:spPr>
          <a:xfrm rot="16200000">
            <a:off x="5773144" y="4324142"/>
            <a:ext cx="814827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α-DB2</a:t>
            </a:r>
            <a:endParaRPr lang="en-US" sz="1600" b="1" dirty="0"/>
          </a:p>
        </p:txBody>
      </p:sp>
      <p:sp>
        <p:nvSpPr>
          <p:cNvPr id="86" name="Oval 41"/>
          <p:cNvSpPr/>
          <p:nvPr/>
        </p:nvSpPr>
        <p:spPr>
          <a:xfrm>
            <a:off x="6315445" y="5081402"/>
            <a:ext cx="627982" cy="198499"/>
          </a:xfrm>
          <a:prstGeom prst="ellipse">
            <a:avLst/>
          </a:prstGeom>
          <a:solidFill>
            <a:srgbClr val="FF0000">
              <a:alpha val="26000"/>
            </a:srgb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B23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88" name="Oval 41"/>
          <p:cNvSpPr/>
          <p:nvPr/>
        </p:nvSpPr>
        <p:spPr>
          <a:xfrm>
            <a:off x="7950096" y="4620821"/>
            <a:ext cx="880332" cy="170669"/>
          </a:xfrm>
          <a:prstGeom prst="ellipse">
            <a:avLst/>
          </a:prstGeom>
          <a:solidFill>
            <a:srgbClr val="C14AE6">
              <a:alpha val="32000"/>
            </a:srgb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Coilina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89" name="Oval 41"/>
          <p:cNvSpPr/>
          <p:nvPr/>
        </p:nvSpPr>
        <p:spPr>
          <a:xfrm>
            <a:off x="4399100" y="1360382"/>
            <a:ext cx="880332" cy="170669"/>
          </a:xfrm>
          <a:prstGeom prst="ellipse">
            <a:avLst/>
          </a:prstGeom>
          <a:solidFill>
            <a:srgbClr val="C14AE6">
              <a:alpha val="32000"/>
            </a:srgb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Coilina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90" name="Oval 41"/>
          <p:cNvSpPr/>
          <p:nvPr/>
        </p:nvSpPr>
        <p:spPr>
          <a:xfrm>
            <a:off x="2383073" y="3907113"/>
            <a:ext cx="880332" cy="170669"/>
          </a:xfrm>
          <a:prstGeom prst="ellipse">
            <a:avLst/>
          </a:prstGeom>
          <a:solidFill>
            <a:srgbClr val="C14AE6">
              <a:alpha val="32000"/>
            </a:srgb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Coilina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91" name="TextBox 120"/>
          <p:cNvSpPr txBox="1"/>
          <p:nvPr/>
        </p:nvSpPr>
        <p:spPr>
          <a:xfrm rot="16200000">
            <a:off x="2447076" y="4389607"/>
            <a:ext cx="814827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α-DB2</a:t>
            </a:r>
            <a:endParaRPr lang="en-US" sz="1600" b="1" dirty="0"/>
          </a:p>
        </p:txBody>
      </p:sp>
      <p:sp>
        <p:nvSpPr>
          <p:cNvPr id="92" name="TextBox 120"/>
          <p:cNvSpPr txBox="1"/>
          <p:nvPr/>
        </p:nvSpPr>
        <p:spPr>
          <a:xfrm rot="16200000">
            <a:off x="4452786" y="1822545"/>
            <a:ext cx="814827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α-DB2</a:t>
            </a:r>
            <a:endParaRPr lang="en-US" sz="1600" b="1" dirty="0"/>
          </a:p>
        </p:txBody>
      </p:sp>
      <p:sp>
        <p:nvSpPr>
          <p:cNvPr id="93" name="TextBox 120"/>
          <p:cNvSpPr txBox="1"/>
          <p:nvPr/>
        </p:nvSpPr>
        <p:spPr>
          <a:xfrm rot="16200000">
            <a:off x="8394579" y="2374829"/>
            <a:ext cx="814827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α-DB2</a:t>
            </a:r>
            <a:endParaRPr lang="en-US" sz="1600" b="1" dirty="0"/>
          </a:p>
        </p:txBody>
      </p:sp>
      <p:sp>
        <p:nvSpPr>
          <p:cNvPr id="94" name="TextBox 120"/>
          <p:cNvSpPr txBox="1"/>
          <p:nvPr/>
        </p:nvSpPr>
        <p:spPr>
          <a:xfrm rot="16200000">
            <a:off x="7985971" y="5096627"/>
            <a:ext cx="814827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α-DB2</a:t>
            </a:r>
            <a:endParaRPr lang="en-US" sz="1600" b="1" dirty="0"/>
          </a:p>
        </p:txBody>
      </p:sp>
      <p:sp>
        <p:nvSpPr>
          <p:cNvPr id="95" name="Oval 41"/>
          <p:cNvSpPr/>
          <p:nvPr/>
        </p:nvSpPr>
        <p:spPr>
          <a:xfrm>
            <a:off x="7887759" y="3131962"/>
            <a:ext cx="1145485" cy="22577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Nopp140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96" name="Oval 41"/>
          <p:cNvSpPr/>
          <p:nvPr/>
        </p:nvSpPr>
        <p:spPr>
          <a:xfrm>
            <a:off x="8816559" y="3317402"/>
            <a:ext cx="627982" cy="198499"/>
          </a:xfrm>
          <a:prstGeom prst="ellipse">
            <a:avLst/>
          </a:prstGeom>
          <a:solidFill>
            <a:srgbClr val="FF0000">
              <a:alpha val="26000"/>
            </a:srgb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B23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97" name="Oval 41"/>
          <p:cNvSpPr/>
          <p:nvPr/>
        </p:nvSpPr>
        <p:spPr>
          <a:xfrm>
            <a:off x="7684895" y="2915238"/>
            <a:ext cx="1145485" cy="22577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Nopp140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98" name="Oval 41"/>
          <p:cNvSpPr/>
          <p:nvPr/>
        </p:nvSpPr>
        <p:spPr>
          <a:xfrm>
            <a:off x="8859151" y="2978368"/>
            <a:ext cx="1145485" cy="22577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Nopp140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00" name="Oval 41"/>
          <p:cNvSpPr/>
          <p:nvPr/>
        </p:nvSpPr>
        <p:spPr>
          <a:xfrm>
            <a:off x="5238146" y="4836996"/>
            <a:ext cx="1145485" cy="22577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Nopp140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01" name="Oval 41"/>
          <p:cNvSpPr/>
          <p:nvPr/>
        </p:nvSpPr>
        <p:spPr>
          <a:xfrm>
            <a:off x="6443712" y="4905020"/>
            <a:ext cx="1145485" cy="22577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Nopp140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02" name="Oval 41"/>
          <p:cNvSpPr/>
          <p:nvPr/>
        </p:nvSpPr>
        <p:spPr>
          <a:xfrm>
            <a:off x="3160131" y="2899130"/>
            <a:ext cx="1145485" cy="22577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Nopp140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03" name="Oval 41"/>
          <p:cNvSpPr/>
          <p:nvPr/>
        </p:nvSpPr>
        <p:spPr>
          <a:xfrm>
            <a:off x="4102493" y="3541783"/>
            <a:ext cx="627982" cy="198499"/>
          </a:xfrm>
          <a:prstGeom prst="ellipse">
            <a:avLst/>
          </a:prstGeom>
          <a:solidFill>
            <a:srgbClr val="FF0000">
              <a:alpha val="26000"/>
            </a:srgb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B23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04" name="Oval 41"/>
          <p:cNvSpPr/>
          <p:nvPr/>
        </p:nvSpPr>
        <p:spPr>
          <a:xfrm>
            <a:off x="4322909" y="2933397"/>
            <a:ext cx="1145485" cy="22577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Nopp140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05" name="Oval 41"/>
          <p:cNvSpPr/>
          <p:nvPr/>
        </p:nvSpPr>
        <p:spPr>
          <a:xfrm>
            <a:off x="4176395" y="3207643"/>
            <a:ext cx="1145485" cy="22577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Nopp140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10" name="Oval 41"/>
          <p:cNvSpPr/>
          <p:nvPr/>
        </p:nvSpPr>
        <p:spPr>
          <a:xfrm>
            <a:off x="7116778" y="2074848"/>
            <a:ext cx="880332" cy="170669"/>
          </a:xfrm>
          <a:prstGeom prst="ellipse">
            <a:avLst/>
          </a:prstGeom>
          <a:solidFill>
            <a:srgbClr val="C14AE6">
              <a:alpha val="32000"/>
            </a:srgb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Coilina</a:t>
            </a:r>
            <a:endParaRPr lang="en-US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9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50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00182 -0.5969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986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-0.00417 -0.4354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2178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0.00247 -0.4636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2319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00651 -0.3775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-1888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03 -0.3763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1881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0.00196 -0.4178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0903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00196 -0.4208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104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0.00052 -0.4439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2199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0.0056 -0.4312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21574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00326 -0.43009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2150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44444E-6 L 0.00742 -0.41319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-20671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0.01198 -0.4011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" y="-20069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00469 -0.3995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19977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00938 -0.4131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20671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0.00833 -0.4627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2314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0.00703 -0.4479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22407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-0.00547 -0.4872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2437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0.00156 -0.41713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0856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4.07407E-6 L -0.00195 -0.3606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1803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0026 -0.6488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32454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00351 -0.58287 " pathEditMode="fixed" rAng="0" ptsTypes="AA">
                                      <p:cBhvr>
                                        <p:cTn id="10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29144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0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5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8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9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1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8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0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5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8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1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5" dur="25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6" dur="25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7" dur="25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8" dur="25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0" dur="25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1" dur="25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2" dur="25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3" dur="25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5" dur="250" autoRev="1" fill="remov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6" dur="250" autoRev="1" fill="remov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7" dur="250" autoRev="1" fill="remov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8" dur="250" autoRev="1" fill="remov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0" dur="25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1" dur="25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2" dur="25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3" dur="25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  <p:bldP spid="20" grpId="0" animBg="1"/>
      <p:bldP spid="21" grpId="0"/>
      <p:bldP spid="22" grpId="0" animBg="1"/>
      <p:bldP spid="23" grpId="0" animBg="1"/>
      <p:bldP spid="24" grpId="0"/>
      <p:bldP spid="25" grpId="0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1" grpId="0" animBg="1"/>
      <p:bldP spid="31" grpId="1" animBg="1"/>
      <p:bldP spid="31" grpId="2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7" grpId="1" animBg="1"/>
      <p:bldP spid="47" grpId="2" animBg="1"/>
      <p:bldP spid="48" grpId="0"/>
      <p:bldP spid="49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6" grpId="0" animBg="1"/>
      <p:bldP spid="86" grpId="1" animBg="1"/>
      <p:bldP spid="88" grpId="0" animBg="1"/>
      <p:bldP spid="88" grpId="1" animBg="1"/>
      <p:bldP spid="89" grpId="0" animBg="1"/>
      <p:bldP spid="89" grpId="1" animBg="1"/>
      <p:bldP spid="89" grpId="2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7" grpId="2" animBg="1"/>
      <p:bldP spid="98" grpId="0" animBg="1"/>
      <p:bldP spid="98" grpId="1" animBg="1"/>
      <p:bldP spid="98" grpId="2" animBg="1"/>
      <p:bldP spid="100" grpId="0" animBg="1"/>
      <p:bldP spid="100" grpId="1" animBg="1"/>
      <p:bldP spid="100" grpId="2" animBg="1"/>
      <p:bldP spid="101" grpId="0" animBg="1"/>
      <p:bldP spid="101" grpId="1" animBg="1"/>
      <p:bldP spid="101" grpId="2" animBg="1"/>
      <p:bldP spid="102" grpId="0" animBg="1"/>
      <p:bldP spid="102" grpId="1" animBg="1"/>
      <p:bldP spid="102" grpId="2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5" grpId="2" animBg="1"/>
      <p:bldP spid="110" grpId="0" animBg="1"/>
      <p:bldP spid="110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Recomendaciones</a:t>
            </a:r>
            <a:endParaRPr lang="es-EC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600702"/>
            <a:ext cx="10515600" cy="4351338"/>
          </a:xfrm>
        </p:spPr>
        <p:txBody>
          <a:bodyPr/>
          <a:lstStyle/>
          <a:p>
            <a:pPr lvl="0"/>
            <a:r>
              <a:rPr lang="es-EC" dirty="0"/>
              <a:t>Secuenciar los productos de α-DB2B obtenidos por PCR tiempo real con cDNA de </a:t>
            </a:r>
            <a:r>
              <a:rPr lang="es-EC" dirty="0" smtClean="0"/>
              <a:t>cerebro </a:t>
            </a:r>
            <a:r>
              <a:rPr lang="es-EC" dirty="0"/>
              <a:t>de ratón y </a:t>
            </a:r>
            <a:r>
              <a:rPr lang="es-EC" dirty="0" smtClean="0"/>
              <a:t>cDNA de células N1E115 </a:t>
            </a:r>
            <a:r>
              <a:rPr lang="es-EC" dirty="0"/>
              <a:t>para determinar </a:t>
            </a:r>
            <a:r>
              <a:rPr lang="es-EC" dirty="0" smtClean="0"/>
              <a:t>la secuencia de las isoformas </a:t>
            </a:r>
            <a:r>
              <a:rPr lang="es-EC" dirty="0"/>
              <a:t>de splicing de α-DB2.</a:t>
            </a:r>
          </a:p>
          <a:p>
            <a:pPr marL="0" indent="0">
              <a:buNone/>
            </a:pPr>
            <a:endParaRPr lang="es-EC" dirty="0"/>
          </a:p>
          <a:p>
            <a:pPr lvl="0"/>
            <a:r>
              <a:rPr lang="es-EC" dirty="0" smtClean="0"/>
              <a:t>Construir el vector de expresión α-DB2-GFP </a:t>
            </a:r>
            <a:r>
              <a:rPr lang="es-EC" dirty="0"/>
              <a:t>para analizar </a:t>
            </a:r>
            <a:r>
              <a:rPr lang="es-EC" dirty="0" smtClean="0"/>
              <a:t>el transporte y la localización de </a:t>
            </a:r>
            <a:r>
              <a:rPr lang="es-EC" dirty="0"/>
              <a:t>la proteína exógena.</a:t>
            </a:r>
          </a:p>
          <a:p>
            <a:pPr marL="0" indent="0">
              <a:buNone/>
            </a:pPr>
            <a:endParaRPr lang="es-EC" dirty="0"/>
          </a:p>
          <a:p>
            <a:pPr lvl="0"/>
            <a:r>
              <a:rPr lang="es-EC" dirty="0" smtClean="0"/>
              <a:t>Demostrar mediante </a:t>
            </a:r>
            <a:r>
              <a:rPr lang="es-EC" dirty="0"/>
              <a:t>ensayos de </a:t>
            </a:r>
            <a:r>
              <a:rPr lang="es-EC" dirty="0" err="1" smtClean="0"/>
              <a:t>inmunoprecipitación</a:t>
            </a:r>
            <a:r>
              <a:rPr lang="es-EC" dirty="0" smtClean="0"/>
              <a:t>, si </a:t>
            </a:r>
            <a:r>
              <a:rPr lang="es-EC" dirty="0"/>
              <a:t>α-DB2 interacciona con </a:t>
            </a:r>
            <a:r>
              <a:rPr lang="es-EC" dirty="0" smtClean="0"/>
              <a:t>coilina. </a:t>
            </a:r>
            <a:endParaRPr lang="es-EC" dirty="0"/>
          </a:p>
          <a:p>
            <a:pPr marL="0" indent="0">
              <a:buNone/>
            </a:pPr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 rot="16200000">
            <a:off x="5698273" y="364273"/>
            <a:ext cx="795454" cy="12192000"/>
          </a:xfrm>
          <a:prstGeom prst="rect">
            <a:avLst/>
          </a:prstGeom>
          <a:solidFill>
            <a:srgbClr val="CC0066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3720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1523999" y="1623808"/>
            <a:ext cx="9144000" cy="2387600"/>
          </a:xfrm>
        </p:spPr>
        <p:txBody>
          <a:bodyPr/>
          <a:lstStyle/>
          <a:p>
            <a:r>
              <a:rPr lang="es-EC" sz="9600" dirty="0" smtClean="0"/>
              <a:t>GRACIAS</a:t>
            </a:r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 rot="16200000">
            <a:off x="5698273" y="364273"/>
            <a:ext cx="795454" cy="12192000"/>
          </a:xfrm>
          <a:prstGeom prst="rect">
            <a:avLst/>
          </a:prstGeom>
          <a:solidFill>
            <a:srgbClr val="CC0066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0583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710" y="2341372"/>
            <a:ext cx="1018463" cy="131127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s-EC" b="1" dirty="0" smtClean="0"/>
              <a:t>Gen DTNA</a:t>
            </a:r>
            <a:endParaRPr lang="es-EC" b="1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 rotWithShape="1">
          <a:blip r:embed="rId4"/>
          <a:srcRect l="4681" t="40173" r="12228" b="42508"/>
          <a:stretch/>
        </p:blipFill>
        <p:spPr bwMode="auto">
          <a:xfrm>
            <a:off x="107794" y="4386262"/>
            <a:ext cx="11006896" cy="1784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redondeado 4"/>
          <p:cNvSpPr/>
          <p:nvPr/>
        </p:nvSpPr>
        <p:spPr>
          <a:xfrm>
            <a:off x="322684" y="1281881"/>
            <a:ext cx="1866899" cy="941000"/>
          </a:xfrm>
          <a:prstGeom prst="roundRect">
            <a:avLst/>
          </a:prstGeom>
          <a:solidFill>
            <a:srgbClr val="CC0066"/>
          </a:solidFill>
          <a:ln>
            <a:solidFill>
              <a:srgbClr val="B38F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/>
              <a:t>CROMOSOMA 18</a:t>
            </a:r>
            <a:endParaRPr lang="es-EC" sz="2000" dirty="0"/>
          </a:p>
        </p:txBody>
      </p:sp>
      <p:sp>
        <p:nvSpPr>
          <p:cNvPr id="6" name="Rectángulo redondeado 5"/>
          <p:cNvSpPr/>
          <p:nvPr/>
        </p:nvSpPr>
        <p:spPr>
          <a:xfrm>
            <a:off x="2558977" y="1292852"/>
            <a:ext cx="1866899" cy="941000"/>
          </a:xfrm>
          <a:prstGeom prst="roundRect">
            <a:avLst/>
          </a:prstGeom>
          <a:solidFill>
            <a:srgbClr val="CC0066"/>
          </a:solidFill>
          <a:ln>
            <a:solidFill>
              <a:srgbClr val="B38F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/>
              <a:t>TAMAÑO ~440Kb</a:t>
            </a:r>
            <a:endParaRPr lang="es-EC" sz="2000" dirty="0"/>
          </a:p>
        </p:txBody>
      </p:sp>
      <p:sp>
        <p:nvSpPr>
          <p:cNvPr id="7" name="Rectángulo redondeado 6"/>
          <p:cNvSpPr/>
          <p:nvPr/>
        </p:nvSpPr>
        <p:spPr>
          <a:xfrm>
            <a:off x="7863221" y="1281881"/>
            <a:ext cx="1866899" cy="941000"/>
          </a:xfrm>
          <a:prstGeom prst="roundRect">
            <a:avLst/>
          </a:prstGeom>
          <a:solidFill>
            <a:srgbClr val="CC0066"/>
          </a:solidFill>
          <a:ln>
            <a:solidFill>
              <a:srgbClr val="B38F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/>
              <a:t>PRINCIPALES </a:t>
            </a:r>
            <a:r>
              <a:rPr lang="es-EC" sz="2000" dirty="0" smtClean="0"/>
              <a:t>ISOFORMAS</a:t>
            </a:r>
            <a:endParaRPr lang="es-EC" sz="20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122" y="3270866"/>
            <a:ext cx="1156273" cy="92594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/>
          <a:srcRect l="16631" t="22505" r="57195" b="62678"/>
          <a:stretch/>
        </p:blipFill>
        <p:spPr>
          <a:xfrm>
            <a:off x="2437062" y="2757246"/>
            <a:ext cx="2392865" cy="582227"/>
          </a:xfrm>
          <a:prstGeom prst="rect">
            <a:avLst/>
          </a:prstGeom>
        </p:spPr>
      </p:pic>
      <p:sp>
        <p:nvSpPr>
          <p:cNvPr id="16" name="Rectángulo redondeado 15"/>
          <p:cNvSpPr/>
          <p:nvPr/>
        </p:nvSpPr>
        <p:spPr>
          <a:xfrm>
            <a:off x="5395287" y="1281881"/>
            <a:ext cx="1866899" cy="941000"/>
          </a:xfrm>
          <a:prstGeom prst="roundRect">
            <a:avLst/>
          </a:prstGeom>
          <a:solidFill>
            <a:srgbClr val="CC0066"/>
          </a:solidFill>
          <a:ln>
            <a:solidFill>
              <a:srgbClr val="B38F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/>
              <a:t>EXPRESIÓN</a:t>
            </a:r>
            <a:endParaRPr lang="es-EC" sz="2000" dirty="0"/>
          </a:p>
        </p:txBody>
      </p:sp>
      <p:cxnSp>
        <p:nvCxnSpPr>
          <p:cNvPr id="18" name="Conector recto de flecha 17"/>
          <p:cNvCxnSpPr/>
          <p:nvPr/>
        </p:nvCxnSpPr>
        <p:spPr>
          <a:xfrm>
            <a:off x="2437062" y="3562498"/>
            <a:ext cx="2306443" cy="223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Imagen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7163" y="3223377"/>
            <a:ext cx="1020918" cy="1020918"/>
          </a:xfrm>
          <a:prstGeom prst="rect">
            <a:avLst/>
          </a:prstGeom>
        </p:spPr>
      </p:pic>
      <p:pic>
        <p:nvPicPr>
          <p:cNvPr id="1032" name="Picture 8" descr="Resultado de imagen para cromosom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74" y="2586645"/>
            <a:ext cx="1585318" cy="118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20"/>
          <p:cNvSpPr/>
          <p:nvPr/>
        </p:nvSpPr>
        <p:spPr>
          <a:xfrm>
            <a:off x="8796671" y="6288120"/>
            <a:ext cx="25564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solidFill>
                  <a:srgbClr val="000000"/>
                </a:solidFill>
                <a:ea typeface="Calibri" panose="020F0502020204030204" pitchFamily="34" charset="0"/>
              </a:rPr>
              <a:t>(</a:t>
            </a:r>
            <a:r>
              <a:rPr lang="es-EC" sz="14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Ambrose</a:t>
            </a:r>
            <a:r>
              <a:rPr lang="es-EC" sz="1400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s-EC" sz="1400" dirty="0">
                <a:solidFill>
                  <a:srgbClr val="000000"/>
                </a:solidFill>
                <a:ea typeface="Calibri" panose="020F0502020204030204" pitchFamily="34" charset="0"/>
              </a:rPr>
              <a:t>et </a:t>
            </a:r>
            <a:r>
              <a:rPr lang="es-EC" sz="1400" dirty="0" smtClean="0">
                <a:solidFill>
                  <a:srgbClr val="000000"/>
                </a:solidFill>
                <a:ea typeface="Calibri" panose="020F0502020204030204" pitchFamily="34" charset="0"/>
              </a:rPr>
              <a:t>al, </a:t>
            </a:r>
            <a:r>
              <a:rPr lang="en-US" sz="1400" i="1" dirty="0"/>
              <a:t>Genomics</a:t>
            </a:r>
            <a:r>
              <a:rPr lang="es-EC" sz="1400" dirty="0" smtClean="0">
                <a:solidFill>
                  <a:srgbClr val="000000"/>
                </a:solidFill>
                <a:ea typeface="Calibri" panose="020F0502020204030204" pitchFamily="34" charset="0"/>
              </a:rPr>
              <a:t>, 1997)</a:t>
            </a:r>
            <a:endParaRPr lang="es-EC" sz="140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8109153" y="2412337"/>
            <a:ext cx="12354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α-DB1</a:t>
            </a:r>
          </a:p>
          <a:p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α-DB2</a:t>
            </a:r>
          </a:p>
          <a:p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α-DB3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3836020" y="4438185"/>
            <a:ext cx="1204326" cy="16503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Rectángulo 25"/>
          <p:cNvSpPr/>
          <p:nvPr/>
        </p:nvSpPr>
        <p:spPr>
          <a:xfrm>
            <a:off x="7996355" y="4438184"/>
            <a:ext cx="1370669" cy="16503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Rectángulo 26"/>
          <p:cNvSpPr/>
          <p:nvPr/>
        </p:nvSpPr>
        <p:spPr>
          <a:xfrm>
            <a:off x="5168818" y="4453168"/>
            <a:ext cx="763631" cy="16503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Rectángulo redondeado 22"/>
          <p:cNvSpPr/>
          <p:nvPr/>
        </p:nvSpPr>
        <p:spPr>
          <a:xfrm>
            <a:off x="10074905" y="1285377"/>
            <a:ext cx="1866899" cy="941000"/>
          </a:xfrm>
          <a:prstGeom prst="roundRect">
            <a:avLst/>
          </a:prstGeom>
          <a:solidFill>
            <a:srgbClr val="CC0066"/>
          </a:solidFill>
          <a:ln>
            <a:solidFill>
              <a:srgbClr val="B38F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/>
              <a:t>FUNCIONES</a:t>
            </a:r>
            <a:endParaRPr lang="es-EC" sz="2000" dirty="0"/>
          </a:p>
        </p:txBody>
      </p:sp>
      <p:sp>
        <p:nvSpPr>
          <p:cNvPr id="25" name="CuadroTexto 24"/>
          <p:cNvSpPr txBox="1"/>
          <p:nvPr/>
        </p:nvSpPr>
        <p:spPr>
          <a:xfrm>
            <a:off x="9875659" y="2397153"/>
            <a:ext cx="23548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Señalización</a:t>
            </a:r>
            <a:endParaRPr lang="en-US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Organización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n-US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estabilidad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agrupaciónes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AchR</a:t>
            </a:r>
            <a:endParaRPr lang="en-US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875659" y="2417650"/>
            <a:ext cx="20661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Producción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GMP y NOS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Correcta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formación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función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BSC</a:t>
            </a:r>
          </a:p>
        </p:txBody>
      </p:sp>
    </p:spTree>
    <p:extLst>
      <p:ext uri="{BB962C8B-B14F-4D97-AF65-F5344CB8AC3E}">
        <p14:creationId xmlns:p14="http://schemas.microsoft.com/office/powerpoint/2010/main" val="391020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  <p:bldP spid="25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808704" y="0"/>
            <a:ext cx="10515600" cy="1325563"/>
          </a:xfrm>
        </p:spPr>
        <p:txBody>
          <a:bodyPr/>
          <a:lstStyle/>
          <a:p>
            <a:pPr algn="ctr"/>
            <a:r>
              <a:rPr lang="es-EC" b="1" dirty="0" smtClean="0"/>
              <a:t>Extracción de proteínas</a:t>
            </a:r>
            <a:endParaRPr lang="es-EC" b="1" dirty="0"/>
          </a:p>
        </p:txBody>
      </p:sp>
      <p:pic>
        <p:nvPicPr>
          <p:cNvPr id="5122" name="Picture 2" descr="Resultado de imagen para cell culture di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500" y="1398411"/>
            <a:ext cx="1254065" cy="125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lecha derecha 13"/>
          <p:cNvSpPr/>
          <p:nvPr/>
        </p:nvSpPr>
        <p:spPr>
          <a:xfrm>
            <a:off x="3444479" y="1975389"/>
            <a:ext cx="368805" cy="231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/>
          </a:p>
        </p:txBody>
      </p:sp>
      <p:sp>
        <p:nvSpPr>
          <p:cNvPr id="15" name="Rectángulo redondeado 14"/>
          <p:cNvSpPr/>
          <p:nvPr/>
        </p:nvSpPr>
        <p:spPr>
          <a:xfrm>
            <a:off x="2093113" y="2802859"/>
            <a:ext cx="1135710" cy="334293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Cultivo</a:t>
            </a:r>
            <a:endParaRPr lang="es-EC" sz="1400" b="1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337" y="1121928"/>
            <a:ext cx="1435207" cy="1706921"/>
          </a:xfrm>
          <a:prstGeom prst="rect">
            <a:avLst/>
          </a:prstGeom>
        </p:spPr>
      </p:pic>
      <p:sp>
        <p:nvSpPr>
          <p:cNvPr id="19" name="Flecha derecha 18"/>
          <p:cNvSpPr/>
          <p:nvPr/>
        </p:nvSpPr>
        <p:spPr>
          <a:xfrm>
            <a:off x="5580472" y="1927276"/>
            <a:ext cx="466366" cy="279144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/>
          </a:p>
        </p:txBody>
      </p:sp>
      <p:pic>
        <p:nvPicPr>
          <p:cNvPr id="5126" name="Picture 6" descr="Resultado de imagen para phosphate buffered sa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456" y="1278959"/>
            <a:ext cx="1373517" cy="137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ruz 17"/>
          <p:cNvSpPr/>
          <p:nvPr/>
        </p:nvSpPr>
        <p:spPr>
          <a:xfrm>
            <a:off x="7837950" y="1798408"/>
            <a:ext cx="515795" cy="519083"/>
          </a:xfrm>
          <a:prstGeom prst="plus">
            <a:avLst>
              <a:gd name="adj" fmla="val 39634"/>
            </a:avLst>
          </a:prstGeom>
          <a:solidFill>
            <a:schemeClr val="bg1">
              <a:lumMod val="85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0072" y="1063305"/>
            <a:ext cx="1524000" cy="2305050"/>
          </a:xfrm>
          <a:prstGeom prst="rect">
            <a:avLst/>
          </a:prstGeom>
        </p:spPr>
      </p:pic>
      <p:sp>
        <p:nvSpPr>
          <p:cNvPr id="24" name="Flecha derecha 23"/>
          <p:cNvSpPr/>
          <p:nvPr/>
        </p:nvSpPr>
        <p:spPr>
          <a:xfrm rot="5400000">
            <a:off x="5270467" y="3827495"/>
            <a:ext cx="744761" cy="390215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130" name="Picture 10" descr="Resultado de imagen para bradford protein quantifica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65" y="4736690"/>
            <a:ext cx="2133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echa derecha 28"/>
          <p:cNvSpPr/>
          <p:nvPr/>
        </p:nvSpPr>
        <p:spPr>
          <a:xfrm>
            <a:off x="3577211" y="5497474"/>
            <a:ext cx="368805" cy="231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/>
          </a:p>
        </p:txBody>
      </p:sp>
      <p:pic>
        <p:nvPicPr>
          <p:cNvPr id="5132" name="Picture 12" descr="Resultado de imagen para electroforesis de proteina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976" y="4629721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ángulo redondeado 31"/>
          <p:cNvSpPr/>
          <p:nvPr/>
        </p:nvSpPr>
        <p:spPr>
          <a:xfrm>
            <a:off x="4141063" y="2802859"/>
            <a:ext cx="1135710" cy="334293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Lavado</a:t>
            </a:r>
            <a:endParaRPr lang="es-EC" sz="1400" b="1" dirty="0"/>
          </a:p>
        </p:txBody>
      </p:sp>
      <p:sp>
        <p:nvSpPr>
          <p:cNvPr id="33" name="Rectángulo redondeado 32"/>
          <p:cNvSpPr/>
          <p:nvPr/>
        </p:nvSpPr>
        <p:spPr>
          <a:xfrm>
            <a:off x="6214337" y="2910080"/>
            <a:ext cx="1285458" cy="27534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err="1" smtClean="0"/>
              <a:t>Resuspensión</a:t>
            </a:r>
            <a:endParaRPr lang="es-EC" sz="1400" b="1" dirty="0"/>
          </a:p>
        </p:txBody>
      </p:sp>
      <p:sp>
        <p:nvSpPr>
          <p:cNvPr id="34" name="Rectángulo redondeado 33"/>
          <p:cNvSpPr/>
          <p:nvPr/>
        </p:nvSpPr>
        <p:spPr>
          <a:xfrm>
            <a:off x="8909343" y="3429788"/>
            <a:ext cx="1285458" cy="27534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err="1" smtClean="0"/>
              <a:t>Sonicación</a:t>
            </a:r>
            <a:endParaRPr lang="es-EC" sz="1400" b="1" dirty="0"/>
          </a:p>
        </p:txBody>
      </p:sp>
      <p:sp>
        <p:nvSpPr>
          <p:cNvPr id="35" name="Rectángulo redondeado 34"/>
          <p:cNvSpPr/>
          <p:nvPr/>
        </p:nvSpPr>
        <p:spPr>
          <a:xfrm>
            <a:off x="1564036" y="6546631"/>
            <a:ext cx="1285458" cy="27534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Cuantificación</a:t>
            </a:r>
            <a:endParaRPr lang="es-EC" sz="1400" b="1" dirty="0"/>
          </a:p>
        </p:txBody>
      </p:sp>
      <p:sp>
        <p:nvSpPr>
          <p:cNvPr id="36" name="Rectángulo redondeado 35"/>
          <p:cNvSpPr/>
          <p:nvPr/>
        </p:nvSpPr>
        <p:spPr>
          <a:xfrm>
            <a:off x="4646795" y="6551366"/>
            <a:ext cx="1867353" cy="24764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Electroforesis en Gel</a:t>
            </a:r>
            <a:endParaRPr lang="es-EC" sz="1400" b="1" dirty="0"/>
          </a:p>
        </p:txBody>
      </p:sp>
      <p:sp>
        <p:nvSpPr>
          <p:cNvPr id="37" name="Flecha derecha 36"/>
          <p:cNvSpPr/>
          <p:nvPr/>
        </p:nvSpPr>
        <p:spPr>
          <a:xfrm>
            <a:off x="7347659" y="5497473"/>
            <a:ext cx="368805" cy="231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/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6088" y="4431660"/>
            <a:ext cx="2466975" cy="1847850"/>
          </a:xfrm>
          <a:prstGeom prst="rect">
            <a:avLst/>
          </a:prstGeom>
        </p:spPr>
      </p:pic>
      <p:sp>
        <p:nvSpPr>
          <p:cNvPr id="40" name="Rectángulo redondeado 39"/>
          <p:cNvSpPr/>
          <p:nvPr/>
        </p:nvSpPr>
        <p:spPr>
          <a:xfrm>
            <a:off x="8445291" y="6523660"/>
            <a:ext cx="1285458" cy="27534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Tinción</a:t>
            </a:r>
            <a:endParaRPr lang="es-EC" sz="1400" b="1" dirty="0"/>
          </a:p>
        </p:txBody>
      </p:sp>
    </p:spTree>
    <p:extLst>
      <p:ext uri="{BB962C8B-B14F-4D97-AF65-F5344CB8AC3E}">
        <p14:creationId xmlns:p14="http://schemas.microsoft.com/office/powerpoint/2010/main" val="330280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2265" y="39818"/>
            <a:ext cx="10515600" cy="1325563"/>
          </a:xfrm>
        </p:spPr>
        <p:txBody>
          <a:bodyPr/>
          <a:lstStyle/>
          <a:p>
            <a:pPr algn="ctr"/>
            <a:r>
              <a:rPr lang="es-EC" b="1" dirty="0" smtClean="0"/>
              <a:t>Inmunodetección en Fase Sólida</a:t>
            </a:r>
            <a:endParaRPr lang="es-EC" b="1" dirty="0"/>
          </a:p>
        </p:txBody>
      </p:sp>
      <p:pic>
        <p:nvPicPr>
          <p:cNvPr id="4" name="Picture 12" descr="Resultado de imagen para electroforesis de protei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87" y="1439969"/>
            <a:ext cx="2108172" cy="157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redondeado 4"/>
          <p:cNvSpPr/>
          <p:nvPr/>
        </p:nvSpPr>
        <p:spPr>
          <a:xfrm>
            <a:off x="838200" y="3125640"/>
            <a:ext cx="1867353" cy="24764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Electroforesis en Gel</a:t>
            </a:r>
            <a:endParaRPr lang="es-EC" sz="1400" b="1" dirty="0"/>
          </a:p>
        </p:txBody>
      </p:sp>
      <p:sp>
        <p:nvSpPr>
          <p:cNvPr id="6" name="Flecha derecha 5"/>
          <p:cNvSpPr/>
          <p:nvPr/>
        </p:nvSpPr>
        <p:spPr>
          <a:xfrm>
            <a:off x="2943034" y="2114001"/>
            <a:ext cx="368805" cy="231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/>
          </a:p>
        </p:txBody>
      </p:sp>
      <p:pic>
        <p:nvPicPr>
          <p:cNvPr id="6146" name="Picture 2" descr="http://proteomics.case.edu/proteomics/westernblot-s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7" t="65209" b="4174"/>
          <a:stretch/>
        </p:blipFill>
        <p:spPr bwMode="auto">
          <a:xfrm>
            <a:off x="3494061" y="1316849"/>
            <a:ext cx="2001743" cy="172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redondeado 9"/>
          <p:cNvSpPr/>
          <p:nvPr/>
        </p:nvSpPr>
        <p:spPr>
          <a:xfrm>
            <a:off x="3554008" y="3249461"/>
            <a:ext cx="1867353" cy="24764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Transferencia</a:t>
            </a:r>
            <a:endParaRPr lang="es-EC" sz="1400" b="1" dirty="0"/>
          </a:p>
        </p:txBody>
      </p:sp>
      <p:sp>
        <p:nvSpPr>
          <p:cNvPr id="11" name="Flecha derecha 10"/>
          <p:cNvSpPr/>
          <p:nvPr/>
        </p:nvSpPr>
        <p:spPr>
          <a:xfrm>
            <a:off x="5663532" y="2167289"/>
            <a:ext cx="368805" cy="231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065" y="1525606"/>
            <a:ext cx="2221113" cy="1514395"/>
          </a:xfrm>
          <a:prstGeom prst="rect">
            <a:avLst/>
          </a:prstGeom>
        </p:spPr>
      </p:pic>
      <p:sp>
        <p:nvSpPr>
          <p:cNvPr id="14" name="Rectángulo redondeado 13"/>
          <p:cNvSpPr/>
          <p:nvPr/>
        </p:nvSpPr>
        <p:spPr>
          <a:xfrm>
            <a:off x="6553825" y="3249461"/>
            <a:ext cx="1867353" cy="24764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Tinción</a:t>
            </a:r>
            <a:endParaRPr lang="es-EC" sz="1400" b="1" dirty="0"/>
          </a:p>
        </p:txBody>
      </p:sp>
      <p:sp>
        <p:nvSpPr>
          <p:cNvPr id="15" name="Flecha derecha 14"/>
          <p:cNvSpPr/>
          <p:nvPr/>
        </p:nvSpPr>
        <p:spPr>
          <a:xfrm>
            <a:off x="8588906" y="2164535"/>
            <a:ext cx="368805" cy="231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/>
          </a:p>
        </p:txBody>
      </p:sp>
      <p:pic>
        <p:nvPicPr>
          <p:cNvPr id="6150" name="Picture 6" descr="Bløk® reagent coats the blot with a thin chemical layer that does not bind antibodies, leading to less non-specific binding by the antibodies and lower background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508" y="4335549"/>
            <a:ext cx="1773783" cy="166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ángulo redondeado 16"/>
          <p:cNvSpPr/>
          <p:nvPr/>
        </p:nvSpPr>
        <p:spPr>
          <a:xfrm>
            <a:off x="9193938" y="3295438"/>
            <a:ext cx="1867353" cy="24764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Bloqueo</a:t>
            </a:r>
            <a:endParaRPr lang="es-EC" sz="1400" b="1" dirty="0"/>
          </a:p>
        </p:txBody>
      </p:sp>
      <p:sp>
        <p:nvSpPr>
          <p:cNvPr id="18" name="Flecha derecha 17"/>
          <p:cNvSpPr/>
          <p:nvPr/>
        </p:nvSpPr>
        <p:spPr>
          <a:xfrm rot="5400000">
            <a:off x="9989996" y="3856272"/>
            <a:ext cx="368805" cy="231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1786" y="1441708"/>
            <a:ext cx="1641517" cy="1641517"/>
          </a:xfrm>
          <a:prstGeom prst="rect">
            <a:avLst/>
          </a:prstGeom>
        </p:spPr>
      </p:pic>
      <p:sp>
        <p:nvSpPr>
          <p:cNvPr id="21" name="Rectángulo redondeado 20"/>
          <p:cNvSpPr/>
          <p:nvPr/>
        </p:nvSpPr>
        <p:spPr>
          <a:xfrm>
            <a:off x="9375364" y="6051348"/>
            <a:ext cx="1715423" cy="467445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Incubación anticuerpo primario</a:t>
            </a:r>
            <a:endParaRPr lang="es-EC" sz="1400" b="1" dirty="0"/>
          </a:p>
        </p:txBody>
      </p:sp>
      <p:sp>
        <p:nvSpPr>
          <p:cNvPr id="22" name="Flecha derecha 21"/>
          <p:cNvSpPr/>
          <p:nvPr/>
        </p:nvSpPr>
        <p:spPr>
          <a:xfrm rot="10800000">
            <a:off x="8588906" y="5185365"/>
            <a:ext cx="368805" cy="231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0725" y="4335550"/>
            <a:ext cx="2830453" cy="1764050"/>
          </a:xfrm>
          <a:prstGeom prst="rect">
            <a:avLst/>
          </a:prstGeom>
        </p:spPr>
      </p:pic>
      <p:sp>
        <p:nvSpPr>
          <p:cNvPr id="26" name="Rectángulo redondeado 25"/>
          <p:cNvSpPr/>
          <p:nvPr/>
        </p:nvSpPr>
        <p:spPr>
          <a:xfrm>
            <a:off x="6032337" y="6099600"/>
            <a:ext cx="1883151" cy="467445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Incubación anticuerpo secundario</a:t>
            </a:r>
            <a:endParaRPr lang="es-EC" sz="1400" b="1" dirty="0"/>
          </a:p>
        </p:txBody>
      </p:sp>
      <p:sp>
        <p:nvSpPr>
          <p:cNvPr id="27" name="Flecha derecha 26"/>
          <p:cNvSpPr/>
          <p:nvPr/>
        </p:nvSpPr>
        <p:spPr>
          <a:xfrm rot="10800000">
            <a:off x="5076525" y="5185365"/>
            <a:ext cx="368805" cy="231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/>
          </a:p>
        </p:txBody>
      </p:sp>
      <p:pic>
        <p:nvPicPr>
          <p:cNvPr id="6158" name="Picture 14" descr="Resultado de imagen para western blot resultado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t="7040" r="57506" b="71694"/>
          <a:stretch/>
        </p:blipFill>
        <p:spPr bwMode="auto">
          <a:xfrm>
            <a:off x="1013001" y="4769939"/>
            <a:ext cx="3510116" cy="1061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 redondeado 28"/>
          <p:cNvSpPr/>
          <p:nvPr/>
        </p:nvSpPr>
        <p:spPr>
          <a:xfrm>
            <a:off x="2297271" y="5995810"/>
            <a:ext cx="941576" cy="467445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Revelado ECL</a:t>
            </a:r>
            <a:endParaRPr lang="es-EC" sz="1400" b="1" dirty="0"/>
          </a:p>
        </p:txBody>
      </p:sp>
    </p:spTree>
    <p:extLst>
      <p:ext uri="{BB962C8B-B14F-4D97-AF65-F5344CB8AC3E}">
        <p14:creationId xmlns:p14="http://schemas.microsoft.com/office/powerpoint/2010/main" val="375080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8991"/>
          </a:xfrm>
        </p:spPr>
        <p:txBody>
          <a:bodyPr/>
          <a:lstStyle/>
          <a:p>
            <a:pPr algn="ctr"/>
            <a:r>
              <a:rPr lang="es-EC" b="1" dirty="0" smtClean="0"/>
              <a:t>PCR Punto Final</a:t>
            </a:r>
            <a:endParaRPr lang="es-EC" b="1" dirty="0"/>
          </a:p>
        </p:txBody>
      </p:sp>
      <p:pic>
        <p:nvPicPr>
          <p:cNvPr id="7170" name="Picture 2" descr="http://geneius.blog.com/files/2011/11/nmb2114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2" b="71346"/>
          <a:stretch/>
        </p:blipFill>
        <p:spPr bwMode="auto">
          <a:xfrm>
            <a:off x="744894" y="1693994"/>
            <a:ext cx="2135239" cy="98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redondeado 4"/>
          <p:cNvSpPr/>
          <p:nvPr/>
        </p:nvSpPr>
        <p:spPr>
          <a:xfrm>
            <a:off x="794012" y="2884352"/>
            <a:ext cx="2086121" cy="45161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Oligonucleótidos específicos</a:t>
            </a:r>
            <a:endParaRPr lang="es-EC" sz="1400" b="1" dirty="0"/>
          </a:p>
        </p:txBody>
      </p:sp>
      <p:sp>
        <p:nvSpPr>
          <p:cNvPr id="6" name="Flecha derecha 5"/>
          <p:cNvSpPr/>
          <p:nvPr/>
        </p:nvSpPr>
        <p:spPr>
          <a:xfrm>
            <a:off x="3228820" y="1793664"/>
            <a:ext cx="368805" cy="231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50570" t="40288" r="-188" b="31408"/>
          <a:stretch/>
        </p:blipFill>
        <p:spPr>
          <a:xfrm>
            <a:off x="8586004" y="1339068"/>
            <a:ext cx="1490795" cy="131087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353" y="1426809"/>
            <a:ext cx="1633094" cy="1234315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>
            <a:off x="9365002" y="2852632"/>
            <a:ext cx="2086121" cy="45161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cDNA de N1E115 y Control Positivo</a:t>
            </a:r>
            <a:endParaRPr lang="es-EC" sz="1400" b="1" dirty="0"/>
          </a:p>
        </p:txBody>
      </p:sp>
      <p:sp>
        <p:nvSpPr>
          <p:cNvPr id="12" name="Flecha derecha 11"/>
          <p:cNvSpPr/>
          <p:nvPr/>
        </p:nvSpPr>
        <p:spPr>
          <a:xfrm>
            <a:off x="7992645" y="1793664"/>
            <a:ext cx="368805" cy="231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/>
          </a:p>
        </p:txBody>
      </p:sp>
      <p:sp>
        <p:nvSpPr>
          <p:cNvPr id="13" name="Rectángulo redondeado 12"/>
          <p:cNvSpPr/>
          <p:nvPr/>
        </p:nvSpPr>
        <p:spPr>
          <a:xfrm>
            <a:off x="8215232" y="5998696"/>
            <a:ext cx="2086121" cy="45161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Mezcla de la reacción</a:t>
            </a:r>
            <a:endParaRPr lang="es-EC" sz="1400" b="1" dirty="0"/>
          </a:p>
        </p:txBody>
      </p:sp>
      <p:pic>
        <p:nvPicPr>
          <p:cNvPr id="7174" name="Picture 6" descr="Resultado de imagen para eppendorf pc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032" y="4442143"/>
            <a:ext cx="552616" cy="136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scientific-equipment.com/images/equipment/5408ed0eeb70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891" y="4069607"/>
            <a:ext cx="1835457" cy="17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ángulo redondeado 16"/>
          <p:cNvSpPr/>
          <p:nvPr/>
        </p:nvSpPr>
        <p:spPr>
          <a:xfrm>
            <a:off x="5312309" y="5998696"/>
            <a:ext cx="2086121" cy="45161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Amplificación</a:t>
            </a:r>
            <a:endParaRPr lang="es-EC" sz="1400" b="1" dirty="0"/>
          </a:p>
        </p:txBody>
      </p:sp>
      <p:sp>
        <p:nvSpPr>
          <p:cNvPr id="18" name="Flecha derecha 17"/>
          <p:cNvSpPr/>
          <p:nvPr/>
        </p:nvSpPr>
        <p:spPr>
          <a:xfrm rot="10800000">
            <a:off x="4750448" y="4787955"/>
            <a:ext cx="368805" cy="231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/>
          </a:p>
        </p:txBody>
      </p:sp>
      <p:pic>
        <p:nvPicPr>
          <p:cNvPr id="7178" name="Picture 10" descr="Resultado de imagen para electroforesis agaros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688" y="3950145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lecha derecha 19"/>
          <p:cNvSpPr/>
          <p:nvPr/>
        </p:nvSpPr>
        <p:spPr>
          <a:xfrm rot="10800000">
            <a:off x="7477986" y="4818285"/>
            <a:ext cx="368805" cy="231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/>
          </a:p>
        </p:txBody>
      </p:sp>
      <p:sp>
        <p:nvSpPr>
          <p:cNvPr id="21" name="Rectángulo redondeado 20"/>
          <p:cNvSpPr/>
          <p:nvPr/>
        </p:nvSpPr>
        <p:spPr>
          <a:xfrm>
            <a:off x="2334114" y="5998696"/>
            <a:ext cx="2086121" cy="45161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Electroforesis en Gel</a:t>
            </a:r>
            <a:endParaRPr lang="es-EC" sz="1400" b="1" dirty="0"/>
          </a:p>
        </p:txBody>
      </p:sp>
      <p:sp>
        <p:nvSpPr>
          <p:cNvPr id="19" name="Rectángulo redondeado 18"/>
          <p:cNvSpPr/>
          <p:nvPr/>
        </p:nvSpPr>
        <p:spPr>
          <a:xfrm>
            <a:off x="6129111" y="2933979"/>
            <a:ext cx="2086121" cy="45161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RT-PCR (</a:t>
            </a:r>
            <a:r>
              <a:rPr lang="es-EC" sz="1400" dirty="0" smtClean="0"/>
              <a:t>M-MLV</a:t>
            </a:r>
            <a:r>
              <a:rPr lang="es-EC" sz="1400" b="1" dirty="0" smtClean="0"/>
              <a:t>)</a:t>
            </a:r>
            <a:endParaRPr lang="es-EC" sz="1400" b="1" dirty="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9300" y="1030954"/>
            <a:ext cx="1607491" cy="1483838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7" t="20754" r="39105" b="49216"/>
          <a:stretch/>
        </p:blipFill>
        <p:spPr>
          <a:xfrm>
            <a:off x="3822178" y="1412939"/>
            <a:ext cx="1283169" cy="1350838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5232329" y="1454935"/>
            <a:ext cx="739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28s</a:t>
            </a:r>
            <a:endParaRPr lang="es-EC" dirty="0"/>
          </a:p>
        </p:txBody>
      </p:sp>
      <p:sp>
        <p:nvSpPr>
          <p:cNvPr id="25" name="CuadroTexto 24"/>
          <p:cNvSpPr txBox="1"/>
          <p:nvPr/>
        </p:nvSpPr>
        <p:spPr>
          <a:xfrm>
            <a:off x="5191141" y="1719026"/>
            <a:ext cx="739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8s</a:t>
            </a:r>
            <a:endParaRPr lang="es-EC" dirty="0"/>
          </a:p>
        </p:txBody>
      </p:sp>
      <p:sp>
        <p:nvSpPr>
          <p:cNvPr id="26" name="Rectángulo redondeado 25"/>
          <p:cNvSpPr/>
          <p:nvPr/>
        </p:nvSpPr>
        <p:spPr>
          <a:xfrm>
            <a:off x="3515986" y="2888972"/>
            <a:ext cx="2086121" cy="45161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Extracción de RNA total</a:t>
            </a:r>
            <a:endParaRPr lang="es-EC" sz="1400" b="1" dirty="0"/>
          </a:p>
        </p:txBody>
      </p:sp>
      <p:sp>
        <p:nvSpPr>
          <p:cNvPr id="27" name="Flecha derecha 26"/>
          <p:cNvSpPr/>
          <p:nvPr/>
        </p:nvSpPr>
        <p:spPr>
          <a:xfrm>
            <a:off x="5773469" y="1799064"/>
            <a:ext cx="368805" cy="231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/>
          </a:p>
        </p:txBody>
      </p:sp>
    </p:spTree>
    <p:extLst>
      <p:ext uri="{BB962C8B-B14F-4D97-AF65-F5344CB8AC3E}">
        <p14:creationId xmlns:p14="http://schemas.microsoft.com/office/powerpoint/2010/main" val="273326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89" t="22109" r="30078" b="41740"/>
          <a:stretch/>
        </p:blipFill>
        <p:spPr>
          <a:xfrm>
            <a:off x="4037088" y="2209313"/>
            <a:ext cx="4642888" cy="3709115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 flipH="1">
            <a:off x="3614362" y="3882889"/>
            <a:ext cx="28333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757264" y="3711483"/>
            <a:ext cx="779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1000 pb</a:t>
            </a:r>
          </a:p>
        </p:txBody>
      </p:sp>
      <p:cxnSp>
        <p:nvCxnSpPr>
          <p:cNvPr id="10" name="Conector recto 9"/>
          <p:cNvCxnSpPr/>
          <p:nvPr/>
        </p:nvCxnSpPr>
        <p:spPr>
          <a:xfrm flipH="1">
            <a:off x="3614370" y="4021632"/>
            <a:ext cx="28333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H="1">
            <a:off x="3614367" y="4234727"/>
            <a:ext cx="28333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H="1">
            <a:off x="3614364" y="4414414"/>
            <a:ext cx="28333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 flipH="1">
            <a:off x="3614368" y="4590040"/>
            <a:ext cx="28333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H="1">
            <a:off x="3614363" y="4752869"/>
            <a:ext cx="28333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2848839" y="3873514"/>
            <a:ext cx="68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850 pb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2862814" y="4058700"/>
            <a:ext cx="68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650 pb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2862814" y="4248027"/>
            <a:ext cx="68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500 pb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2858849" y="4424799"/>
            <a:ext cx="68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400 pb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2880034" y="4614126"/>
            <a:ext cx="68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300 pb</a:t>
            </a:r>
          </a:p>
        </p:txBody>
      </p:sp>
      <p:cxnSp>
        <p:nvCxnSpPr>
          <p:cNvPr id="20" name="Conector recto 19"/>
          <p:cNvCxnSpPr/>
          <p:nvPr/>
        </p:nvCxnSpPr>
        <p:spPr>
          <a:xfrm flipH="1">
            <a:off x="8729305" y="5085356"/>
            <a:ext cx="28333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CuadroTexto 20"/>
          <p:cNvSpPr txBox="1"/>
          <p:nvPr/>
        </p:nvSpPr>
        <p:spPr>
          <a:xfrm>
            <a:off x="9008163" y="499741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149</a:t>
            </a:r>
          </a:p>
        </p:txBody>
      </p:sp>
      <p:cxnSp>
        <p:nvCxnSpPr>
          <p:cNvPr id="22" name="Conector recto 21"/>
          <p:cNvCxnSpPr/>
          <p:nvPr/>
        </p:nvCxnSpPr>
        <p:spPr>
          <a:xfrm flipH="1">
            <a:off x="8740036" y="4997416"/>
            <a:ext cx="28333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CuadroTexto 22"/>
          <p:cNvSpPr txBox="1"/>
          <p:nvPr/>
        </p:nvSpPr>
        <p:spPr>
          <a:xfrm>
            <a:off x="9023371" y="4812751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159 &amp; 160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4217287" y="1877078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M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4715888" y="1877077"/>
            <a:ext cx="102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-         +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6316467" y="1375507"/>
            <a:ext cx="1477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α</a:t>
            </a:r>
            <a:r>
              <a:rPr lang="en-US" b="1" dirty="0"/>
              <a:t>-DB2A</a:t>
            </a:r>
            <a:endParaRPr lang="es-MX" b="1" dirty="0"/>
          </a:p>
        </p:txBody>
      </p:sp>
      <p:sp>
        <p:nvSpPr>
          <p:cNvPr id="27" name="CuadroTexto 26"/>
          <p:cNvSpPr txBox="1"/>
          <p:nvPr/>
        </p:nvSpPr>
        <p:spPr>
          <a:xfrm>
            <a:off x="7305994" y="1370911"/>
            <a:ext cx="1477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α</a:t>
            </a:r>
            <a:r>
              <a:rPr lang="en-US" b="1" dirty="0"/>
              <a:t>-DB2B</a:t>
            </a:r>
            <a:endParaRPr lang="es-MX" sz="1600" b="1" dirty="0"/>
          </a:p>
        </p:txBody>
      </p:sp>
      <p:sp>
        <p:nvSpPr>
          <p:cNvPr id="28" name="Cerrar llave 27"/>
          <p:cNvSpPr/>
          <p:nvPr/>
        </p:nvSpPr>
        <p:spPr>
          <a:xfrm rot="16200000">
            <a:off x="7996875" y="1475741"/>
            <a:ext cx="96109" cy="720951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b="1"/>
          </a:p>
        </p:txBody>
      </p:sp>
      <p:sp>
        <p:nvSpPr>
          <p:cNvPr id="29" name="CuadroTexto 28"/>
          <p:cNvSpPr txBox="1"/>
          <p:nvPr/>
        </p:nvSpPr>
        <p:spPr>
          <a:xfrm>
            <a:off x="5689438" y="1861930"/>
            <a:ext cx="102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-         +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6694932" y="1874160"/>
            <a:ext cx="102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-       +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7684454" y="1859101"/>
            <a:ext cx="102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-       +</a:t>
            </a:r>
          </a:p>
        </p:txBody>
      </p:sp>
      <p:sp>
        <p:nvSpPr>
          <p:cNvPr id="32" name="Cerrar llave 31"/>
          <p:cNvSpPr/>
          <p:nvPr/>
        </p:nvSpPr>
        <p:spPr>
          <a:xfrm rot="16200000">
            <a:off x="7007352" y="1474080"/>
            <a:ext cx="96109" cy="720951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b="1"/>
          </a:p>
        </p:txBody>
      </p:sp>
      <p:sp>
        <p:nvSpPr>
          <p:cNvPr id="33" name="Cerrar llave 32"/>
          <p:cNvSpPr/>
          <p:nvPr/>
        </p:nvSpPr>
        <p:spPr>
          <a:xfrm rot="16200000">
            <a:off x="5999510" y="1458498"/>
            <a:ext cx="96109" cy="720951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b="1"/>
          </a:p>
        </p:txBody>
      </p:sp>
      <p:sp>
        <p:nvSpPr>
          <p:cNvPr id="34" name="Cerrar llave 33"/>
          <p:cNvSpPr/>
          <p:nvPr/>
        </p:nvSpPr>
        <p:spPr>
          <a:xfrm rot="16200000">
            <a:off x="5066580" y="1456319"/>
            <a:ext cx="96109" cy="720951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b="1"/>
          </a:p>
        </p:txBody>
      </p:sp>
      <p:sp>
        <p:nvSpPr>
          <p:cNvPr id="35" name="CuadroTexto 34"/>
          <p:cNvSpPr txBox="1"/>
          <p:nvPr/>
        </p:nvSpPr>
        <p:spPr>
          <a:xfrm>
            <a:off x="5249486" y="1374009"/>
            <a:ext cx="1477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α</a:t>
            </a:r>
            <a:r>
              <a:rPr lang="en-US" b="1" dirty="0"/>
              <a:t>-DB1</a:t>
            </a:r>
            <a:endParaRPr lang="es-MX" b="1" dirty="0"/>
          </a:p>
        </p:txBody>
      </p:sp>
      <p:sp>
        <p:nvSpPr>
          <p:cNvPr id="36" name="CuadroTexto 35"/>
          <p:cNvSpPr txBox="1"/>
          <p:nvPr/>
        </p:nvSpPr>
        <p:spPr>
          <a:xfrm>
            <a:off x="4402266" y="1371997"/>
            <a:ext cx="1477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GAPDH</a:t>
            </a:r>
            <a:endParaRPr lang="es-MX" b="1" dirty="0"/>
          </a:p>
        </p:txBody>
      </p:sp>
      <p:cxnSp>
        <p:nvCxnSpPr>
          <p:cNvPr id="37" name="Conector recto 36"/>
          <p:cNvCxnSpPr/>
          <p:nvPr/>
        </p:nvCxnSpPr>
        <p:spPr>
          <a:xfrm flipH="1">
            <a:off x="8740036" y="4877145"/>
            <a:ext cx="28333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CuadroTexto 37"/>
          <p:cNvSpPr txBox="1"/>
          <p:nvPr/>
        </p:nvSpPr>
        <p:spPr>
          <a:xfrm>
            <a:off x="9008163" y="4628085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195</a:t>
            </a:r>
          </a:p>
        </p:txBody>
      </p:sp>
      <p:cxnSp>
        <p:nvCxnSpPr>
          <p:cNvPr id="39" name="Conector recto 38"/>
          <p:cNvCxnSpPr/>
          <p:nvPr/>
        </p:nvCxnSpPr>
        <p:spPr>
          <a:xfrm flipH="1">
            <a:off x="3616638" y="4959861"/>
            <a:ext cx="28333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Conector recto 39"/>
          <p:cNvCxnSpPr/>
          <p:nvPr/>
        </p:nvCxnSpPr>
        <p:spPr>
          <a:xfrm flipH="1">
            <a:off x="3632565" y="5153205"/>
            <a:ext cx="28333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CuadroTexto 40"/>
          <p:cNvSpPr txBox="1"/>
          <p:nvPr/>
        </p:nvSpPr>
        <p:spPr>
          <a:xfrm>
            <a:off x="2868035" y="4806050"/>
            <a:ext cx="68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200 pb</a:t>
            </a:r>
          </a:p>
        </p:txBody>
      </p:sp>
      <p:sp>
        <p:nvSpPr>
          <p:cNvPr id="42" name="CuadroTexto 41"/>
          <p:cNvSpPr txBox="1"/>
          <p:nvPr/>
        </p:nvSpPr>
        <p:spPr>
          <a:xfrm>
            <a:off x="2870307" y="4972098"/>
            <a:ext cx="68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100 pb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3236"/>
          </a:xfrm>
        </p:spPr>
        <p:txBody>
          <a:bodyPr/>
          <a:lstStyle/>
          <a:p>
            <a:pPr algn="ctr"/>
            <a:r>
              <a:rPr lang="es-EC" b="1" dirty="0" smtClean="0"/>
              <a:t>PCR Tiempo Real</a:t>
            </a:r>
            <a:endParaRPr lang="es-EC" dirty="0"/>
          </a:p>
        </p:txBody>
      </p:sp>
      <p:pic>
        <p:nvPicPr>
          <p:cNvPr id="4" name="Picture 2" descr="http://geneius.blog.com/files/2011/11/nmb21140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2" b="71346"/>
          <a:stretch/>
        </p:blipFill>
        <p:spPr bwMode="auto">
          <a:xfrm>
            <a:off x="619432" y="1362433"/>
            <a:ext cx="2135239" cy="98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redondeado 4"/>
          <p:cNvSpPr/>
          <p:nvPr/>
        </p:nvSpPr>
        <p:spPr>
          <a:xfrm>
            <a:off x="643990" y="2756077"/>
            <a:ext cx="2086121" cy="45161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Oligonucleótidos específicos</a:t>
            </a:r>
            <a:endParaRPr lang="es-EC" sz="1400" b="1" dirty="0"/>
          </a:p>
        </p:txBody>
      </p:sp>
      <p:sp>
        <p:nvSpPr>
          <p:cNvPr id="6" name="Flecha derecha 5"/>
          <p:cNvSpPr/>
          <p:nvPr/>
        </p:nvSpPr>
        <p:spPr>
          <a:xfrm>
            <a:off x="2939855" y="1738197"/>
            <a:ext cx="368805" cy="231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/>
          </a:p>
        </p:txBody>
      </p:sp>
      <p:sp>
        <p:nvSpPr>
          <p:cNvPr id="43" name="Rectángulo redondeado 42"/>
          <p:cNvSpPr/>
          <p:nvPr/>
        </p:nvSpPr>
        <p:spPr>
          <a:xfrm>
            <a:off x="5046485" y="2771176"/>
            <a:ext cx="2086121" cy="45161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Verificación de amplificación</a:t>
            </a:r>
            <a:endParaRPr lang="es-EC" sz="1400" b="1" dirty="0"/>
          </a:p>
        </p:txBody>
      </p:sp>
      <p:sp>
        <p:nvSpPr>
          <p:cNvPr id="44" name="Flecha derecha 43"/>
          <p:cNvSpPr/>
          <p:nvPr/>
        </p:nvSpPr>
        <p:spPr>
          <a:xfrm>
            <a:off x="8355788" y="1859424"/>
            <a:ext cx="368805" cy="231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/>
          </a:p>
        </p:txBody>
      </p:sp>
      <p:pic>
        <p:nvPicPr>
          <p:cNvPr id="45" name="Picture 2" descr="https://encrypted-tbn1.gstatic.com/images?q=tbn:ANd9GcRLzSrgb_WUdHchvPde7s82tDl9JAMpNBxc3DELniWxbGJ3GuT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953" y="1376547"/>
            <a:ext cx="1273278" cy="127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Imagen 4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7" t="20754" r="39105" b="49216"/>
          <a:stretch/>
        </p:blipFill>
        <p:spPr>
          <a:xfrm>
            <a:off x="9398321" y="1370911"/>
            <a:ext cx="1283169" cy="1350838"/>
          </a:xfrm>
          <a:prstGeom prst="rect">
            <a:avLst/>
          </a:prstGeom>
        </p:spPr>
      </p:pic>
      <p:cxnSp>
        <p:nvCxnSpPr>
          <p:cNvPr id="47" name="Conector recto 46"/>
          <p:cNvCxnSpPr/>
          <p:nvPr/>
        </p:nvCxnSpPr>
        <p:spPr>
          <a:xfrm>
            <a:off x="10738912" y="1597573"/>
            <a:ext cx="696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/>
          <p:cNvCxnSpPr/>
          <p:nvPr/>
        </p:nvCxnSpPr>
        <p:spPr>
          <a:xfrm>
            <a:off x="10756976" y="1866063"/>
            <a:ext cx="696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uadroTexto 48"/>
          <p:cNvSpPr txBox="1"/>
          <p:nvPr/>
        </p:nvSpPr>
        <p:spPr>
          <a:xfrm>
            <a:off x="10808472" y="1412907"/>
            <a:ext cx="739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28s</a:t>
            </a:r>
            <a:endParaRPr lang="es-EC" dirty="0"/>
          </a:p>
        </p:txBody>
      </p:sp>
      <p:sp>
        <p:nvSpPr>
          <p:cNvPr id="50" name="CuadroTexto 49"/>
          <p:cNvSpPr txBox="1"/>
          <p:nvPr/>
        </p:nvSpPr>
        <p:spPr>
          <a:xfrm>
            <a:off x="10767284" y="1676998"/>
            <a:ext cx="739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8s</a:t>
            </a:r>
            <a:endParaRPr lang="es-EC" dirty="0"/>
          </a:p>
        </p:txBody>
      </p:sp>
      <p:sp>
        <p:nvSpPr>
          <p:cNvPr id="55" name="Rectángulo redondeado 54"/>
          <p:cNvSpPr/>
          <p:nvPr/>
        </p:nvSpPr>
        <p:spPr>
          <a:xfrm>
            <a:off x="9092129" y="2846944"/>
            <a:ext cx="2086121" cy="45161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Extracción de RNA total</a:t>
            </a:r>
            <a:endParaRPr lang="es-EC" sz="1400" b="1" dirty="0"/>
          </a:p>
        </p:txBody>
      </p:sp>
      <p:sp>
        <p:nvSpPr>
          <p:cNvPr id="56" name="Flecha derecha 55"/>
          <p:cNvSpPr/>
          <p:nvPr/>
        </p:nvSpPr>
        <p:spPr>
          <a:xfrm rot="10800000">
            <a:off x="11259997" y="4366477"/>
            <a:ext cx="368805" cy="231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/>
          </a:p>
        </p:txBody>
      </p:sp>
      <p:sp>
        <p:nvSpPr>
          <p:cNvPr id="57" name="Rectángulo redondeado 56"/>
          <p:cNvSpPr/>
          <p:nvPr/>
        </p:nvSpPr>
        <p:spPr>
          <a:xfrm>
            <a:off x="8961827" y="5788715"/>
            <a:ext cx="2086121" cy="45161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RT-PCR (</a:t>
            </a:r>
            <a:r>
              <a:rPr lang="es-EC" sz="1400" dirty="0" smtClean="0"/>
              <a:t>M-MLV</a:t>
            </a:r>
            <a:r>
              <a:rPr lang="es-EC" sz="1400" b="1" dirty="0" smtClean="0"/>
              <a:t>)</a:t>
            </a:r>
            <a:endParaRPr lang="es-EC" sz="1400" b="1" dirty="0"/>
          </a:p>
        </p:txBody>
      </p:sp>
      <p:pic>
        <p:nvPicPr>
          <p:cNvPr id="59" name="Imagen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6241" y="3813885"/>
            <a:ext cx="1607491" cy="1483838"/>
          </a:xfrm>
          <a:prstGeom prst="rect">
            <a:avLst/>
          </a:prstGeom>
        </p:spPr>
      </p:pic>
      <p:sp>
        <p:nvSpPr>
          <p:cNvPr id="60" name="Flecha derecha 59"/>
          <p:cNvSpPr/>
          <p:nvPr/>
        </p:nvSpPr>
        <p:spPr>
          <a:xfrm rot="10800000">
            <a:off x="8363191" y="4389033"/>
            <a:ext cx="368805" cy="231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/>
          </a:p>
        </p:txBody>
      </p:sp>
      <p:pic>
        <p:nvPicPr>
          <p:cNvPr id="61" name="Imagen 60"/>
          <p:cNvPicPr>
            <a:picLocks noChangeAspect="1"/>
          </p:cNvPicPr>
          <p:nvPr/>
        </p:nvPicPr>
        <p:blipFill rotWithShape="1">
          <a:blip r:embed="rId8"/>
          <a:srcRect l="23494" t="14495"/>
          <a:stretch/>
        </p:blipFill>
        <p:spPr>
          <a:xfrm>
            <a:off x="6430737" y="4035517"/>
            <a:ext cx="1795847" cy="921280"/>
          </a:xfrm>
          <a:prstGeom prst="rect">
            <a:avLst/>
          </a:prstGeom>
        </p:spPr>
      </p:pic>
      <p:pic>
        <p:nvPicPr>
          <p:cNvPr id="62" name="Imagen 6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7"/>
          <a:stretch/>
        </p:blipFill>
        <p:spPr>
          <a:xfrm>
            <a:off x="4238227" y="3492810"/>
            <a:ext cx="1667157" cy="2166362"/>
          </a:xfrm>
          <a:prstGeom prst="rect">
            <a:avLst/>
          </a:prstGeom>
        </p:spPr>
      </p:pic>
      <p:sp>
        <p:nvSpPr>
          <p:cNvPr id="63" name="Rectángulo redondeado 62"/>
          <p:cNvSpPr/>
          <p:nvPr/>
        </p:nvSpPr>
        <p:spPr>
          <a:xfrm>
            <a:off x="5087473" y="5788715"/>
            <a:ext cx="2086121" cy="45161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Estandarización</a:t>
            </a:r>
            <a:endParaRPr lang="es-EC" sz="1400" b="1" dirty="0"/>
          </a:p>
        </p:txBody>
      </p:sp>
      <p:sp>
        <p:nvSpPr>
          <p:cNvPr id="64" name="Flecha derecha 63"/>
          <p:cNvSpPr/>
          <p:nvPr/>
        </p:nvSpPr>
        <p:spPr>
          <a:xfrm rot="10800000">
            <a:off x="3713294" y="4344959"/>
            <a:ext cx="368805" cy="231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/>
          </a:p>
        </p:txBody>
      </p:sp>
      <p:sp>
        <p:nvSpPr>
          <p:cNvPr id="65" name="Rectángulo redondeado 64"/>
          <p:cNvSpPr/>
          <p:nvPr/>
        </p:nvSpPr>
        <p:spPr>
          <a:xfrm>
            <a:off x="746009" y="5788715"/>
            <a:ext cx="2086121" cy="45161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Amplificación</a:t>
            </a:r>
            <a:endParaRPr lang="es-EC" sz="1400" b="1" dirty="0"/>
          </a:p>
        </p:txBody>
      </p:sp>
      <p:pic>
        <p:nvPicPr>
          <p:cNvPr id="9222" name="Picture 6" descr="Resultado de imagen para sybr green thermo scientific ki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29" y="3799137"/>
            <a:ext cx="1943408" cy="15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33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1" grpId="0"/>
      <p:bldP spid="21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 animBg="1"/>
      <p:bldP spid="28" grpId="1" animBg="1"/>
      <p:bldP spid="29" grpId="0"/>
      <p:bldP spid="29" grpId="1"/>
      <p:bldP spid="30" grpId="0"/>
      <p:bldP spid="30" grpId="1"/>
      <p:bldP spid="31" grpId="0"/>
      <p:bldP spid="31" grpId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/>
      <p:bldP spid="35" grpId="1"/>
      <p:bldP spid="36" grpId="0"/>
      <p:bldP spid="36" grpId="1"/>
      <p:bldP spid="38" grpId="0"/>
      <p:bldP spid="38" grpId="1"/>
      <p:bldP spid="41" grpId="0"/>
      <p:bldP spid="41" grpId="1"/>
      <p:bldP spid="42" grpId="0"/>
      <p:bldP spid="42" grpId="1"/>
      <p:bldP spid="43" grpId="0" animBg="1"/>
      <p:bldP spid="43" grpId="1" animBg="1"/>
      <p:bldP spid="43" grpId="2" animBg="1"/>
      <p:bldP spid="44" grpId="0" animBg="1"/>
      <p:bldP spid="49" grpId="0"/>
      <p:bldP spid="50" grpId="0"/>
      <p:bldP spid="55" grpId="0" animBg="1"/>
      <p:bldP spid="56" grpId="0" animBg="1"/>
      <p:bldP spid="57" grpId="0" animBg="1"/>
      <p:bldP spid="60" grpId="0" animBg="1"/>
      <p:bldP spid="63" grpId="0" animBg="1"/>
      <p:bldP spid="64" grpId="0" animBg="1"/>
      <p:bldP spid="6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6187" y="0"/>
            <a:ext cx="10515600" cy="770501"/>
          </a:xfrm>
        </p:spPr>
        <p:txBody>
          <a:bodyPr/>
          <a:lstStyle/>
          <a:p>
            <a:pPr algn="ctr"/>
            <a:r>
              <a:rPr lang="es-EC" b="1" dirty="0" smtClean="0"/>
              <a:t>Inmunofluorescencia Indirecta</a:t>
            </a:r>
            <a:endParaRPr lang="es-EC" b="1" dirty="0"/>
          </a:p>
        </p:txBody>
      </p:sp>
      <p:pic>
        <p:nvPicPr>
          <p:cNvPr id="11266" name="Picture 2" descr="Resultado de imagen para cubreobjetos celu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02" y="1103336"/>
            <a:ext cx="2005709" cy="141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redondeado 4"/>
          <p:cNvSpPr/>
          <p:nvPr/>
        </p:nvSpPr>
        <p:spPr>
          <a:xfrm>
            <a:off x="643990" y="2711831"/>
            <a:ext cx="2086121" cy="45161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Cultivo</a:t>
            </a:r>
            <a:endParaRPr lang="es-EC" sz="1400" b="1" dirty="0"/>
          </a:p>
        </p:txBody>
      </p:sp>
      <p:sp>
        <p:nvSpPr>
          <p:cNvPr id="6" name="Flecha derecha 5"/>
          <p:cNvSpPr/>
          <p:nvPr/>
        </p:nvSpPr>
        <p:spPr>
          <a:xfrm>
            <a:off x="2939855" y="1693951"/>
            <a:ext cx="368805" cy="231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022" y="877771"/>
            <a:ext cx="863395" cy="1726790"/>
          </a:xfrm>
          <a:prstGeom prst="rect">
            <a:avLst/>
          </a:prstGeom>
        </p:spPr>
      </p:pic>
      <p:sp>
        <p:nvSpPr>
          <p:cNvPr id="9" name="Rectángulo redondeado 8"/>
          <p:cNvSpPr/>
          <p:nvPr/>
        </p:nvSpPr>
        <p:spPr>
          <a:xfrm>
            <a:off x="3308660" y="2711831"/>
            <a:ext cx="2086121" cy="45161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Fijado</a:t>
            </a:r>
            <a:endParaRPr lang="es-EC" sz="1400" b="1" dirty="0"/>
          </a:p>
        </p:txBody>
      </p:sp>
      <p:sp>
        <p:nvSpPr>
          <p:cNvPr id="10" name="Flecha derecha 9"/>
          <p:cNvSpPr/>
          <p:nvPr/>
        </p:nvSpPr>
        <p:spPr>
          <a:xfrm>
            <a:off x="5604523" y="1704434"/>
            <a:ext cx="368805" cy="231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/>
          </a:p>
        </p:txBody>
      </p:sp>
      <p:sp>
        <p:nvSpPr>
          <p:cNvPr id="11" name="Rectángulo redondeado 10"/>
          <p:cNvSpPr/>
          <p:nvPr/>
        </p:nvSpPr>
        <p:spPr>
          <a:xfrm>
            <a:off x="6157730" y="2711831"/>
            <a:ext cx="2086121" cy="45161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Permeabilización</a:t>
            </a:r>
            <a:endParaRPr lang="es-EC" sz="1400" b="1" dirty="0"/>
          </a:p>
        </p:txBody>
      </p:sp>
      <p:pic>
        <p:nvPicPr>
          <p:cNvPr id="11270" name="Picture 6" descr="Resultado de imagen para triton x-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693" y="1102346"/>
            <a:ext cx="1900756" cy="142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lecha derecha 12"/>
          <p:cNvSpPr/>
          <p:nvPr/>
        </p:nvSpPr>
        <p:spPr>
          <a:xfrm>
            <a:off x="8637995" y="1704434"/>
            <a:ext cx="368805" cy="231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/>
          </a:p>
        </p:txBody>
      </p:sp>
      <p:sp>
        <p:nvSpPr>
          <p:cNvPr id="14" name="Rectángulo redondeado 13"/>
          <p:cNvSpPr/>
          <p:nvPr/>
        </p:nvSpPr>
        <p:spPr>
          <a:xfrm>
            <a:off x="9191202" y="2711831"/>
            <a:ext cx="2086121" cy="45161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Bloqueo</a:t>
            </a:r>
            <a:endParaRPr lang="es-EC" sz="1400" b="1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7621" y="919021"/>
            <a:ext cx="1053281" cy="1644289"/>
          </a:xfrm>
          <a:prstGeom prst="rect">
            <a:avLst/>
          </a:prstGeom>
        </p:spPr>
      </p:pic>
      <p:sp>
        <p:nvSpPr>
          <p:cNvPr id="17" name="Flecha derecha 16"/>
          <p:cNvSpPr/>
          <p:nvPr/>
        </p:nvSpPr>
        <p:spPr>
          <a:xfrm rot="10800000">
            <a:off x="8618782" y="4236378"/>
            <a:ext cx="368805" cy="231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/>
          </a:p>
        </p:txBody>
      </p:sp>
      <p:sp>
        <p:nvSpPr>
          <p:cNvPr id="19" name="Flecha derecha 18"/>
          <p:cNvSpPr/>
          <p:nvPr/>
        </p:nvSpPr>
        <p:spPr>
          <a:xfrm rot="10800000">
            <a:off x="5259429" y="4273608"/>
            <a:ext cx="368805" cy="231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/>
          </a:p>
        </p:txBody>
      </p:sp>
      <p:sp>
        <p:nvSpPr>
          <p:cNvPr id="20" name="Rectángulo redondeado 19"/>
          <p:cNvSpPr/>
          <p:nvPr/>
        </p:nvSpPr>
        <p:spPr>
          <a:xfrm>
            <a:off x="9425515" y="5817072"/>
            <a:ext cx="2086121" cy="45161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Incubación anticuerpo primario</a:t>
            </a:r>
            <a:endParaRPr lang="es-EC" sz="1400" b="1" dirty="0"/>
          </a:p>
        </p:txBody>
      </p:sp>
      <p:pic>
        <p:nvPicPr>
          <p:cNvPr id="21" name="Picture 6" descr="Bløk® reagent coats the blot with a thin chemical layer that does not bind antibodies, leading to less non-specific binding by the antibodies and lower background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055" y="3674509"/>
            <a:ext cx="1773783" cy="166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5158" y="3778943"/>
            <a:ext cx="2830453" cy="1764050"/>
          </a:xfrm>
          <a:prstGeom prst="rect">
            <a:avLst/>
          </a:prstGeom>
        </p:spPr>
      </p:pic>
      <p:sp>
        <p:nvSpPr>
          <p:cNvPr id="23" name="Rectángulo redondeado 22"/>
          <p:cNvSpPr/>
          <p:nvPr/>
        </p:nvSpPr>
        <p:spPr>
          <a:xfrm>
            <a:off x="6297147" y="5817072"/>
            <a:ext cx="1883151" cy="467445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Incubación anticuerpo secundario</a:t>
            </a:r>
            <a:endParaRPr lang="es-EC" sz="1400" b="1" dirty="0"/>
          </a:p>
        </p:txBody>
      </p:sp>
      <p:sp>
        <p:nvSpPr>
          <p:cNvPr id="24" name="Flecha derecha 23"/>
          <p:cNvSpPr/>
          <p:nvPr/>
        </p:nvSpPr>
        <p:spPr>
          <a:xfrm rot="10800000">
            <a:off x="2659651" y="4236379"/>
            <a:ext cx="368805" cy="231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/>
          </a:p>
        </p:txBody>
      </p:sp>
      <p:sp>
        <p:nvSpPr>
          <p:cNvPr id="25" name="Rectángulo redondeado 24"/>
          <p:cNvSpPr/>
          <p:nvPr/>
        </p:nvSpPr>
        <p:spPr>
          <a:xfrm>
            <a:off x="3294237" y="5807626"/>
            <a:ext cx="1883151" cy="467445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Montaje</a:t>
            </a:r>
            <a:endParaRPr lang="es-EC" sz="1400" b="1" dirty="0"/>
          </a:p>
        </p:txBody>
      </p:sp>
      <p:sp>
        <p:nvSpPr>
          <p:cNvPr id="27" name="Rectángulo redondeado 26"/>
          <p:cNvSpPr/>
          <p:nvPr/>
        </p:nvSpPr>
        <p:spPr>
          <a:xfrm>
            <a:off x="446953" y="5801245"/>
            <a:ext cx="1883151" cy="467445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Detección</a:t>
            </a:r>
            <a:endParaRPr lang="es-EC" sz="1400" b="1" dirty="0"/>
          </a:p>
        </p:txBody>
      </p:sp>
      <p:pic>
        <p:nvPicPr>
          <p:cNvPr id="11276" name="Picture 12" descr="Resultado de imagen para confocal microscop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16" y="3502358"/>
            <a:ext cx="21336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9"/>
          <a:srcRect l="7042"/>
          <a:stretch/>
        </p:blipFill>
        <p:spPr>
          <a:xfrm>
            <a:off x="3177218" y="3950298"/>
            <a:ext cx="1985286" cy="13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7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88145"/>
            <a:ext cx="10515600" cy="799998"/>
          </a:xfrm>
        </p:spPr>
        <p:txBody>
          <a:bodyPr/>
          <a:lstStyle/>
          <a:p>
            <a:pPr algn="ctr"/>
            <a:r>
              <a:rPr lang="es-EC" b="1" dirty="0" smtClean="0"/>
              <a:t>Transfección</a:t>
            </a:r>
            <a:endParaRPr lang="es-EC" b="1" dirty="0"/>
          </a:p>
        </p:txBody>
      </p:sp>
      <p:sp>
        <p:nvSpPr>
          <p:cNvPr id="5" name="Flecha derecha 4"/>
          <p:cNvSpPr/>
          <p:nvPr/>
        </p:nvSpPr>
        <p:spPr>
          <a:xfrm>
            <a:off x="3751016" y="1761902"/>
            <a:ext cx="368805" cy="231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/>
          </a:p>
        </p:txBody>
      </p:sp>
      <p:sp>
        <p:nvSpPr>
          <p:cNvPr id="7" name="Flecha derecha 6"/>
          <p:cNvSpPr/>
          <p:nvPr/>
        </p:nvSpPr>
        <p:spPr>
          <a:xfrm>
            <a:off x="7098696" y="1761901"/>
            <a:ext cx="368805" cy="231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/>
          </a:p>
        </p:txBody>
      </p:sp>
      <p:sp>
        <p:nvSpPr>
          <p:cNvPr id="8" name="Rectángulo redondeado 7"/>
          <p:cNvSpPr/>
          <p:nvPr/>
        </p:nvSpPr>
        <p:spPr>
          <a:xfrm>
            <a:off x="1903493" y="3044588"/>
            <a:ext cx="2086121" cy="45161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DNA plasmídico</a:t>
            </a:r>
            <a:endParaRPr lang="es-EC" sz="1400" b="1" dirty="0"/>
          </a:p>
        </p:txBody>
      </p:sp>
      <p:pic>
        <p:nvPicPr>
          <p:cNvPr id="1030" name="Picture 6" descr="http://www.bocascientific.com/images/magnetofectamine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" t="11309" r="87422" b="56986"/>
          <a:stretch/>
        </p:blipFill>
        <p:spPr bwMode="auto">
          <a:xfrm>
            <a:off x="2549256" y="1178237"/>
            <a:ext cx="770041" cy="174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redondeado 12"/>
          <p:cNvSpPr/>
          <p:nvPr/>
        </p:nvSpPr>
        <p:spPr>
          <a:xfrm>
            <a:off x="4504126" y="3044588"/>
            <a:ext cx="2086121" cy="45161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err="1" smtClean="0"/>
              <a:t>Lipofectamina</a:t>
            </a:r>
            <a:r>
              <a:rPr lang="es-EC" sz="1400" b="1" dirty="0" smtClean="0"/>
              <a:t> 2000</a:t>
            </a:r>
            <a:endParaRPr lang="es-EC" sz="1400" b="1" dirty="0"/>
          </a:p>
        </p:txBody>
      </p:sp>
      <p:pic>
        <p:nvPicPr>
          <p:cNvPr id="1034" name="Picture 10" descr="http://www.bocascientific.com/images/magnetofectamine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1" t="55497" r="80040" b="13535"/>
          <a:stretch/>
        </p:blipFill>
        <p:spPr bwMode="auto">
          <a:xfrm>
            <a:off x="7987400" y="1268363"/>
            <a:ext cx="746882" cy="174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t="18474" r="39438" b="116"/>
          <a:stretch/>
        </p:blipFill>
        <p:spPr>
          <a:xfrm>
            <a:off x="4779903" y="1404308"/>
            <a:ext cx="1494043" cy="1504335"/>
          </a:xfrm>
          <a:prstGeom prst="rect">
            <a:avLst/>
          </a:prstGeom>
        </p:spPr>
      </p:pic>
      <p:sp>
        <p:nvSpPr>
          <p:cNvPr id="18" name="Rectángulo redondeado 17"/>
          <p:cNvSpPr/>
          <p:nvPr/>
        </p:nvSpPr>
        <p:spPr>
          <a:xfrm>
            <a:off x="7283098" y="3044588"/>
            <a:ext cx="2086121" cy="45161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Incubación</a:t>
            </a:r>
            <a:endParaRPr lang="es-EC" sz="1400" b="1" dirty="0"/>
          </a:p>
        </p:txBody>
      </p:sp>
      <p:sp>
        <p:nvSpPr>
          <p:cNvPr id="19" name="Flecha derecha 18"/>
          <p:cNvSpPr/>
          <p:nvPr/>
        </p:nvSpPr>
        <p:spPr>
          <a:xfrm rot="10800000">
            <a:off x="6729891" y="4562195"/>
            <a:ext cx="368805" cy="23103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/>
          </a:p>
        </p:txBody>
      </p:sp>
      <p:pic>
        <p:nvPicPr>
          <p:cNvPr id="1038" name="Picture 14" descr="https://tools.lifetechnologies.com/content/sfs/gallery/high/LfectLTX_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 t="68913" r="67459" b="12242"/>
          <a:stretch/>
        </p:blipFill>
        <p:spPr bwMode="auto">
          <a:xfrm>
            <a:off x="7420948" y="4140631"/>
            <a:ext cx="1879781" cy="107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ángulo redondeado 21"/>
          <p:cNvSpPr/>
          <p:nvPr/>
        </p:nvSpPr>
        <p:spPr>
          <a:xfrm>
            <a:off x="7317777" y="6068844"/>
            <a:ext cx="2086121" cy="45161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Adición</a:t>
            </a:r>
            <a:endParaRPr lang="es-EC" sz="1400" b="1" dirty="0"/>
          </a:p>
        </p:txBody>
      </p:sp>
      <p:pic>
        <p:nvPicPr>
          <p:cNvPr id="1040" name="Picture 16" descr="http://img.medscape.com/fullsize/migrated/editorial/journalcme/2008/12617/qiu.fig1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" t="55463" r="78073" b="19442"/>
          <a:stretch/>
        </p:blipFill>
        <p:spPr bwMode="auto">
          <a:xfrm>
            <a:off x="5262207" y="4297999"/>
            <a:ext cx="1306557" cy="99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9313" y="3872266"/>
            <a:ext cx="1841015" cy="1610888"/>
          </a:xfrm>
          <a:prstGeom prst="rect">
            <a:avLst/>
          </a:prstGeom>
        </p:spPr>
      </p:pic>
      <p:pic>
        <p:nvPicPr>
          <p:cNvPr id="27" name="Picture 12" descr="Resultado de imagen para confocal microscop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96" y="3610910"/>
            <a:ext cx="21336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 redondeado 28"/>
          <p:cNvSpPr/>
          <p:nvPr/>
        </p:nvSpPr>
        <p:spPr>
          <a:xfrm>
            <a:off x="2979496" y="6065936"/>
            <a:ext cx="2086121" cy="45161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CC00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Visualización/Análisis</a:t>
            </a:r>
            <a:endParaRPr lang="es-EC" sz="1400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5574888" y="5288456"/>
            <a:ext cx="752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err="1" smtClean="0"/>
              <a:t>mCherry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208913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1956" y="-12284"/>
            <a:ext cx="10515600" cy="973021"/>
          </a:xfrm>
        </p:spPr>
        <p:txBody>
          <a:bodyPr/>
          <a:lstStyle/>
          <a:p>
            <a:pPr algn="ctr"/>
            <a:r>
              <a:rPr lang="es-EC" b="1" dirty="0" smtClean="0"/>
              <a:t>Antecedentes</a:t>
            </a:r>
            <a:endParaRPr lang="es-EC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9779" t="42379" r="61994" b="29536"/>
          <a:stretch/>
        </p:blipFill>
        <p:spPr>
          <a:xfrm>
            <a:off x="284973" y="1351932"/>
            <a:ext cx="2054256" cy="394227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18790" t="51714" r="41877" b="32762"/>
          <a:stretch/>
        </p:blipFill>
        <p:spPr>
          <a:xfrm>
            <a:off x="2519642" y="1673845"/>
            <a:ext cx="7952787" cy="1764741"/>
          </a:xfrm>
          <a:prstGeom prst="rect">
            <a:avLst/>
          </a:prstGeom>
        </p:spPr>
      </p:pic>
      <p:sp>
        <p:nvSpPr>
          <p:cNvPr id="8" name="TextBox 24"/>
          <p:cNvSpPr txBox="1"/>
          <p:nvPr/>
        </p:nvSpPr>
        <p:spPr>
          <a:xfrm>
            <a:off x="2543610" y="738738"/>
            <a:ext cx="7417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Localización</a:t>
            </a:r>
            <a:r>
              <a:rPr lang="en-US" sz="2000" dirty="0" smtClean="0"/>
              <a:t> nuclear de α-Distrobrevina en </a:t>
            </a:r>
            <a:r>
              <a:rPr lang="en-US" sz="2000" dirty="0" err="1" smtClean="0"/>
              <a:t>diferentes</a:t>
            </a:r>
            <a:r>
              <a:rPr lang="en-US" sz="2000" dirty="0" smtClean="0"/>
              <a:t> </a:t>
            </a:r>
            <a:r>
              <a:rPr lang="en-US" sz="2000" dirty="0" err="1" smtClean="0"/>
              <a:t>líneas</a:t>
            </a:r>
            <a:r>
              <a:rPr lang="en-US" sz="2000" dirty="0" smtClean="0"/>
              <a:t> </a:t>
            </a:r>
            <a:r>
              <a:rPr lang="en-US" sz="2000" dirty="0" err="1" smtClean="0"/>
              <a:t>celulares</a:t>
            </a:r>
            <a:endParaRPr lang="en-US" sz="20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18790" t="33877" r="41943" b="63666"/>
          <a:stretch/>
        </p:blipFill>
        <p:spPr>
          <a:xfrm>
            <a:off x="2502335" y="1476460"/>
            <a:ext cx="7964129" cy="28022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8458349" y="3392086"/>
            <a:ext cx="37336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/>
              <a:t>(Fuentes-Mera, </a:t>
            </a:r>
            <a:r>
              <a:rPr lang="es-EC" sz="1400" dirty="0"/>
              <a:t>Experimental </a:t>
            </a:r>
            <a:r>
              <a:rPr lang="es-EC" sz="1400" dirty="0" err="1"/>
              <a:t>cell</a:t>
            </a:r>
            <a:r>
              <a:rPr lang="es-EC" sz="1400" dirty="0"/>
              <a:t> </a:t>
            </a:r>
            <a:r>
              <a:rPr lang="es-EC" sz="1400" dirty="0" smtClean="0"/>
              <a:t>research,2006)</a:t>
            </a:r>
            <a:endParaRPr lang="es-EC" sz="14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/>
          <a:srcRect l="23438" t="50303" r="46637" b="37399"/>
          <a:stretch/>
        </p:blipFill>
        <p:spPr>
          <a:xfrm>
            <a:off x="2914150" y="4089688"/>
            <a:ext cx="7455525" cy="172267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/>
          <a:srcRect l="23551" t="31351" r="46638" b="65625"/>
          <a:stretch/>
        </p:blipFill>
        <p:spPr>
          <a:xfrm>
            <a:off x="2943578" y="3675015"/>
            <a:ext cx="7412030" cy="4576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8"/>
          <a:srcRect l="49705" t="41757" r="749" b="15489"/>
          <a:stretch/>
        </p:blipFill>
        <p:spPr>
          <a:xfrm>
            <a:off x="-109738" y="1324628"/>
            <a:ext cx="6066264" cy="5616073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6435653" y="6002274"/>
            <a:ext cx="46309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 smtClean="0"/>
              <a:t>(</a:t>
            </a:r>
            <a:r>
              <a:rPr lang="es-EC" sz="1400" dirty="0" err="1" smtClean="0"/>
              <a:t>Gonzalez-Ramirez</a:t>
            </a:r>
            <a:r>
              <a:rPr lang="es-EC" sz="1400" dirty="0" smtClean="0"/>
              <a:t>, </a:t>
            </a:r>
            <a:r>
              <a:rPr lang="es-EC" sz="1400" dirty="0" err="1"/>
              <a:t>Journal</a:t>
            </a:r>
            <a:r>
              <a:rPr lang="es-EC" sz="1400" dirty="0"/>
              <a:t> of </a:t>
            </a:r>
            <a:r>
              <a:rPr lang="es-EC" sz="1400" dirty="0" err="1"/>
              <a:t>Cellular</a:t>
            </a:r>
            <a:r>
              <a:rPr lang="es-EC" sz="1400" dirty="0"/>
              <a:t> </a:t>
            </a:r>
            <a:r>
              <a:rPr lang="es-EC" sz="1400" dirty="0" err="1" smtClean="0"/>
              <a:t>Biochemistry</a:t>
            </a:r>
            <a:r>
              <a:rPr lang="es-EC" sz="1400" dirty="0" smtClean="0"/>
              <a:t>, 2008)</a:t>
            </a:r>
            <a:endParaRPr lang="es-EC" sz="1400" dirty="0"/>
          </a:p>
        </p:txBody>
      </p:sp>
      <p:sp>
        <p:nvSpPr>
          <p:cNvPr id="18" name="TextBox 24"/>
          <p:cNvSpPr txBox="1"/>
          <p:nvPr/>
        </p:nvSpPr>
        <p:spPr>
          <a:xfrm>
            <a:off x="3452509" y="727140"/>
            <a:ext cx="6087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Transporte</a:t>
            </a:r>
            <a:r>
              <a:rPr lang="en-US" sz="2000" dirty="0" smtClean="0"/>
              <a:t> al </a:t>
            </a:r>
            <a:r>
              <a:rPr lang="en-US" sz="2000" dirty="0" err="1" smtClean="0"/>
              <a:t>núcleo</a:t>
            </a:r>
            <a:r>
              <a:rPr lang="en-US" sz="2000" dirty="0" smtClean="0"/>
              <a:t> </a:t>
            </a:r>
            <a:r>
              <a:rPr lang="en-US" sz="2000" dirty="0" err="1" smtClean="0"/>
              <a:t>mediado</a:t>
            </a:r>
            <a:r>
              <a:rPr lang="en-US" sz="2000" dirty="0" smtClean="0"/>
              <a:t> </a:t>
            </a:r>
            <a:r>
              <a:rPr lang="en-US" sz="2000" dirty="0" err="1" smtClean="0"/>
              <a:t>por</a:t>
            </a:r>
            <a:r>
              <a:rPr lang="en-US" sz="2000" dirty="0" smtClean="0"/>
              <a:t> </a:t>
            </a:r>
            <a:r>
              <a:rPr lang="en-US" sz="2000" dirty="0" err="1" smtClean="0"/>
              <a:t>las</a:t>
            </a:r>
            <a:r>
              <a:rPr lang="en-US" sz="2000" dirty="0" smtClean="0"/>
              <a:t> importinas </a:t>
            </a:r>
            <a:r>
              <a:rPr lang="el-GR" sz="2000" dirty="0" smtClean="0"/>
              <a:t>α2</a:t>
            </a:r>
            <a:r>
              <a:rPr lang="el-GR" sz="2000" dirty="0"/>
              <a:t>/ </a:t>
            </a:r>
            <a:r>
              <a:rPr lang="el-GR" sz="2000" dirty="0" smtClean="0"/>
              <a:t>β1</a:t>
            </a:r>
            <a:endParaRPr lang="en-US" sz="2000" dirty="0"/>
          </a:p>
        </p:txBody>
      </p:sp>
      <p:pic>
        <p:nvPicPr>
          <p:cNvPr id="19" name="Imagen 18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6" t="2149" r="47492" b="47139"/>
          <a:stretch/>
        </p:blipFill>
        <p:spPr bwMode="auto">
          <a:xfrm>
            <a:off x="6795345" y="1840358"/>
            <a:ext cx="4714275" cy="44506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0" name="Rectángulo 19"/>
          <p:cNvSpPr/>
          <p:nvPr/>
        </p:nvSpPr>
        <p:spPr>
          <a:xfrm>
            <a:off x="10230566" y="6550223"/>
            <a:ext cx="1961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/>
              <a:t>(Aguilar</a:t>
            </a:r>
            <a:r>
              <a:rPr lang="es-EC" sz="1400" dirty="0"/>
              <a:t>, </a:t>
            </a:r>
            <a:r>
              <a:rPr lang="es-EC" sz="1400" dirty="0" smtClean="0"/>
              <a:t>A, FASEB, 2015)</a:t>
            </a:r>
            <a:endParaRPr lang="es-EC" sz="1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9751351" y="2648286"/>
            <a:ext cx="3204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/>
              <a:t>Células HeLa</a:t>
            </a:r>
            <a:endParaRPr lang="es-EC" sz="2400" dirty="0"/>
          </a:p>
        </p:txBody>
      </p:sp>
      <p:sp>
        <p:nvSpPr>
          <p:cNvPr id="25" name="CuadroTexto 24"/>
          <p:cNvSpPr txBox="1"/>
          <p:nvPr/>
        </p:nvSpPr>
        <p:spPr>
          <a:xfrm>
            <a:off x="9608834" y="4856552"/>
            <a:ext cx="3204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/>
              <a:t>Células C2C12</a:t>
            </a:r>
            <a:endParaRPr lang="es-EC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10"/>
          <a:srcRect l="49509" t="70203" r="34848" b="12399"/>
          <a:stretch/>
        </p:blipFill>
        <p:spPr>
          <a:xfrm>
            <a:off x="729081" y="5717926"/>
            <a:ext cx="1787486" cy="111775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10"/>
          <a:srcRect l="48923" t="35376" r="35434" b="56408"/>
          <a:stretch/>
        </p:blipFill>
        <p:spPr>
          <a:xfrm>
            <a:off x="663502" y="5271113"/>
            <a:ext cx="1787486" cy="527858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10464485" y="3151914"/>
            <a:ext cx="1204326" cy="3513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Rectángulo 27"/>
          <p:cNvSpPr/>
          <p:nvPr/>
        </p:nvSpPr>
        <p:spPr>
          <a:xfrm>
            <a:off x="10405501" y="3926839"/>
            <a:ext cx="1204326" cy="3513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9783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3" grpId="1"/>
      <p:bldP spid="18" grpId="0"/>
      <p:bldP spid="20" grpId="0"/>
      <p:bldP spid="3" grpId="0"/>
      <p:bldP spid="25" grpId="0"/>
      <p:bldP spid="25" grpId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3740"/>
          </a:xfrm>
        </p:spPr>
        <p:txBody>
          <a:bodyPr/>
          <a:lstStyle/>
          <a:p>
            <a:pPr algn="ctr"/>
            <a:r>
              <a:rPr lang="es-EC" b="1" dirty="0" smtClean="0"/>
              <a:t>Modelo celular: N1E115</a:t>
            </a:r>
            <a:endParaRPr lang="es-EC" b="1" dirty="0"/>
          </a:p>
        </p:txBody>
      </p:sp>
      <p:pic>
        <p:nvPicPr>
          <p:cNvPr id="3074" name="Picture 2" descr="http://www.atcc.org/~/media/Attachments/A/E/C/6/1850.ash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362" y="101764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75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Objetivo General</a:t>
            </a:r>
            <a:endParaRPr lang="es-EC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961251"/>
            <a:ext cx="10515600" cy="976569"/>
          </a:xfrm>
        </p:spPr>
        <p:txBody>
          <a:bodyPr/>
          <a:lstStyle/>
          <a:p>
            <a:pPr marL="0" indent="0" algn="ctr">
              <a:buNone/>
            </a:pPr>
            <a:r>
              <a:rPr lang="es-EC" dirty="0"/>
              <a:t>Analizar la distribución y función nuclear de la α-Distrobrevina en las células neuronales  N1E115.</a:t>
            </a:r>
          </a:p>
          <a:p>
            <a:pPr marL="0" indent="0" algn="ctr">
              <a:buNone/>
            </a:pPr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 rot="16200000">
            <a:off x="5698273" y="364273"/>
            <a:ext cx="795454" cy="12192000"/>
          </a:xfrm>
          <a:prstGeom prst="rect">
            <a:avLst/>
          </a:prstGeom>
          <a:solidFill>
            <a:srgbClr val="CC0066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0671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Objetivos Particulares</a:t>
            </a:r>
            <a:endParaRPr lang="es-EC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761123"/>
          </a:xfrm>
        </p:spPr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s-EC" dirty="0"/>
              <a:t>Identificar la isoforma de la α-Distrobrevina que se encuentra presente en las células N1E115.</a:t>
            </a:r>
          </a:p>
          <a:p>
            <a:pPr marL="514350" lvl="0" indent="-514350">
              <a:buFont typeface="+mj-lt"/>
              <a:buAutoNum type="arabicPeriod"/>
            </a:pPr>
            <a:r>
              <a:rPr lang="es-EC" dirty="0"/>
              <a:t>Analizar la distribución </a:t>
            </a:r>
            <a:r>
              <a:rPr lang="es-EC" dirty="0" err="1"/>
              <a:t>subcelular</a:t>
            </a:r>
            <a:r>
              <a:rPr lang="es-EC" dirty="0"/>
              <a:t> de la α-Distrobrevina  en las células N1E115.</a:t>
            </a:r>
          </a:p>
          <a:p>
            <a:pPr marL="514350" lvl="0" indent="-514350">
              <a:buFont typeface="+mj-lt"/>
              <a:buAutoNum type="arabicPeriod"/>
            </a:pPr>
            <a:r>
              <a:rPr lang="es-EC" dirty="0"/>
              <a:t>Identificar la función de la α-Distrobrevina  en el nucléolo y los cuerpos de Cajal</a:t>
            </a:r>
            <a:r>
              <a:rPr lang="es-EC" dirty="0" smtClean="0"/>
              <a:t>.</a:t>
            </a:r>
            <a:endParaRPr lang="es-EC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838200" y="1825624"/>
            <a:ext cx="10515600" cy="2761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s-EC" dirty="0" smtClean="0"/>
              <a:t>Identificar la isoforma de la α-Distrobrevina que se encuentra presente en las células N1E115.</a:t>
            </a:r>
          </a:p>
          <a:p>
            <a:pPr marL="514350" indent="-514350">
              <a:buFont typeface="+mj-lt"/>
              <a:buAutoNum type="arabicPeriod"/>
            </a:pPr>
            <a:r>
              <a:rPr lang="es-EC" dirty="0" smtClean="0">
                <a:solidFill>
                  <a:schemeClr val="bg1">
                    <a:lumMod val="85000"/>
                  </a:schemeClr>
                </a:solidFill>
              </a:rPr>
              <a:t>Analizar la distribución </a:t>
            </a:r>
            <a:r>
              <a:rPr lang="es-EC" dirty="0" err="1" smtClean="0">
                <a:solidFill>
                  <a:schemeClr val="bg1">
                    <a:lumMod val="85000"/>
                  </a:schemeClr>
                </a:solidFill>
              </a:rPr>
              <a:t>subcelular</a:t>
            </a:r>
            <a:r>
              <a:rPr lang="es-EC" dirty="0" smtClean="0">
                <a:solidFill>
                  <a:schemeClr val="bg1">
                    <a:lumMod val="85000"/>
                  </a:schemeClr>
                </a:solidFill>
              </a:rPr>
              <a:t> de la α-Distrobrevina  en las células N1E115.</a:t>
            </a:r>
          </a:p>
          <a:p>
            <a:pPr marL="514350" indent="-514350">
              <a:buFont typeface="+mj-lt"/>
              <a:buAutoNum type="arabicPeriod"/>
            </a:pPr>
            <a:r>
              <a:rPr lang="es-EC" dirty="0" smtClean="0">
                <a:solidFill>
                  <a:schemeClr val="bg1">
                    <a:lumMod val="85000"/>
                  </a:schemeClr>
                </a:solidFill>
              </a:rPr>
              <a:t>Identificar la función de la α-Distrobrevina  en el nucléolo y los cuerpos de Cajal.</a:t>
            </a:r>
            <a:endParaRPr lang="es-EC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 rot="16200000">
            <a:off x="5698273" y="364273"/>
            <a:ext cx="795454" cy="12192000"/>
          </a:xfrm>
          <a:prstGeom prst="rect">
            <a:avLst/>
          </a:prstGeom>
          <a:solidFill>
            <a:srgbClr val="CC0066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6494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-121572"/>
            <a:ext cx="10515600" cy="1325563"/>
          </a:xfrm>
        </p:spPr>
        <p:txBody>
          <a:bodyPr/>
          <a:lstStyle/>
          <a:p>
            <a:pPr algn="ctr"/>
            <a:r>
              <a:rPr lang="es-EC" b="1" dirty="0" smtClean="0"/>
              <a:t>Estrategia Experimental</a:t>
            </a:r>
            <a:endParaRPr lang="es-EC" b="1" dirty="0"/>
          </a:p>
        </p:txBody>
      </p:sp>
      <p:sp>
        <p:nvSpPr>
          <p:cNvPr id="4" name="Rectángulo 3"/>
          <p:cNvSpPr/>
          <p:nvPr/>
        </p:nvSpPr>
        <p:spPr>
          <a:xfrm rot="16200000">
            <a:off x="5698273" y="364273"/>
            <a:ext cx="795454" cy="12192000"/>
          </a:xfrm>
          <a:prstGeom prst="rect">
            <a:avLst/>
          </a:prstGeom>
          <a:solidFill>
            <a:srgbClr val="CC0066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Rectángulo 4"/>
          <p:cNvSpPr/>
          <p:nvPr/>
        </p:nvSpPr>
        <p:spPr>
          <a:xfrm>
            <a:off x="5014452" y="1489587"/>
            <a:ext cx="2079522" cy="693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Cultivo Celular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566219" y="2468357"/>
            <a:ext cx="2344994" cy="9512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Inmunodetección en fase sólida de </a:t>
            </a:r>
            <a:r>
              <a:rPr lang="el-GR" b="1" dirty="0" smtClean="0">
                <a:solidFill>
                  <a:schemeClr val="tx1"/>
                </a:solidFill>
              </a:rPr>
              <a:t>α</a:t>
            </a:r>
            <a:r>
              <a:rPr lang="en-US" b="1" dirty="0" smtClean="0">
                <a:solidFill>
                  <a:schemeClr val="tx1"/>
                </a:solidFill>
              </a:rPr>
              <a:t>-DB</a:t>
            </a:r>
            <a:endParaRPr lang="es-EC" b="1" dirty="0">
              <a:solidFill>
                <a:schemeClr val="tx1"/>
              </a:solidFill>
            </a:endParaRPr>
          </a:p>
        </p:txBody>
      </p:sp>
      <p:cxnSp>
        <p:nvCxnSpPr>
          <p:cNvPr id="14" name="Conector recto 13"/>
          <p:cNvCxnSpPr>
            <a:stCxn id="5" idx="2"/>
          </p:cNvCxnSpPr>
          <p:nvPr/>
        </p:nvCxnSpPr>
        <p:spPr>
          <a:xfrm>
            <a:off x="6054213" y="2182761"/>
            <a:ext cx="0" cy="13273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3738716" y="2335621"/>
            <a:ext cx="0" cy="13273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/>
          <p:cNvCxnSpPr/>
          <p:nvPr/>
        </p:nvCxnSpPr>
        <p:spPr>
          <a:xfrm flipH="1">
            <a:off x="3738716" y="2315497"/>
            <a:ext cx="2315497" cy="29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H="1">
            <a:off x="4911214" y="2943992"/>
            <a:ext cx="76437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5675586" y="2581745"/>
            <a:ext cx="1150883" cy="7244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Controles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positivos</a:t>
            </a:r>
            <a:endParaRPr lang="es-EC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4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65000"/>
          </a:schemeClr>
        </a:solidFill>
        <a:ln>
          <a:solidFill>
            <a:schemeClr val="bg1">
              <a:lumMod val="6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TM03090434[[fn=Caracteres de madera]]</Template>
  <TotalTime>3387</TotalTime>
  <Words>2390</Words>
  <Application>Microsoft Office PowerPoint</Application>
  <PresentationFormat>Panorámica</PresentationFormat>
  <Paragraphs>435</Paragraphs>
  <Slides>45</Slides>
  <Notes>36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Times New Roman</vt:lpstr>
      <vt:lpstr>Tema de Office</vt:lpstr>
      <vt:lpstr>  DEPARTAMENTO DE CIENCIAS DE LA VIDA Y LA AGRICULTURA   CARRERA DE INGENIERÍA EN BIOTECNOLOGÍA      “ANÁLISIS DE LA DISTRIBUCIÓN Y FUNCIÓN NUCLEAR DE LA  α-DISTROBREVINA EN LAS CÉLULAS NEURONALES N1E115”</vt:lpstr>
      <vt:lpstr>Complejo de Proteínas Asociadas a la Distrofina (DAPC)</vt:lpstr>
      <vt:lpstr>Familia de las distrobrevinas</vt:lpstr>
      <vt:lpstr>Gen DTNA</vt:lpstr>
      <vt:lpstr>Antecedentes</vt:lpstr>
      <vt:lpstr>Modelo celular: N1E115</vt:lpstr>
      <vt:lpstr>Objetivo General</vt:lpstr>
      <vt:lpstr>Objetivos Particulares</vt:lpstr>
      <vt:lpstr>Estrategia Experimental</vt:lpstr>
      <vt:lpstr>Detección de bandas utilizando un anticuerpo específico contra α-Distrobrevina</vt:lpstr>
      <vt:lpstr>Estrategia Experimental</vt:lpstr>
      <vt:lpstr>Análisis de productos amplificados con cebadores específicos</vt:lpstr>
      <vt:lpstr>Estrategia Experimental</vt:lpstr>
      <vt:lpstr>Reporte de resultados de la PCR Tiempo Real-Cualitativo</vt:lpstr>
      <vt:lpstr>Presentación de PowerPoint</vt:lpstr>
      <vt:lpstr>Conclusión</vt:lpstr>
      <vt:lpstr>Objetivos Particulares</vt:lpstr>
      <vt:lpstr>Estrategia Experimental</vt:lpstr>
      <vt:lpstr>Distribución de α-Distrobrevina en las células N1E115</vt:lpstr>
      <vt:lpstr>Presentación de PowerPoint</vt:lpstr>
      <vt:lpstr>Cuerpos de Cajal</vt:lpstr>
      <vt:lpstr>Estrategia Experimental</vt:lpstr>
      <vt:lpstr>Presentación de PowerPoint</vt:lpstr>
      <vt:lpstr>Presentación de PowerPoint</vt:lpstr>
      <vt:lpstr>Conclusión</vt:lpstr>
      <vt:lpstr>Objetivos Particulares</vt:lpstr>
      <vt:lpstr>RNA interferente (shRNA)</vt:lpstr>
      <vt:lpstr>Estrategia Experimental</vt:lpstr>
      <vt:lpstr>Disminución en los niveles de las proteínas α-DB2 y Nopp140</vt:lpstr>
      <vt:lpstr>Disminución en los niveles de las proteínas α-DB2 y Coilina</vt:lpstr>
      <vt:lpstr>Estrategia Experimental</vt:lpstr>
      <vt:lpstr>Cuerpos de Cajal presentes en células con el interferente para α-DB2 </vt:lpstr>
      <vt:lpstr>Cuerpos de Cajal presentes en células con el interferente para α-DB2 </vt:lpstr>
      <vt:lpstr>Presentación de PowerPoint</vt:lpstr>
      <vt:lpstr>Conclusión</vt:lpstr>
      <vt:lpstr>RESUMEN DE RESULTADOS</vt:lpstr>
      <vt:lpstr>Presentación de PowerPoint</vt:lpstr>
      <vt:lpstr>Recomendaciones</vt:lpstr>
      <vt:lpstr>GRACIAS</vt:lpstr>
      <vt:lpstr>Extracción de proteínas</vt:lpstr>
      <vt:lpstr>Inmunodetección en Fase Sólida</vt:lpstr>
      <vt:lpstr>PCR Punto Final</vt:lpstr>
      <vt:lpstr>PCR Tiempo Real</vt:lpstr>
      <vt:lpstr>Inmunofluorescencia Indirecta</vt:lpstr>
      <vt:lpstr>Transfección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pc</dc:creator>
  <cp:lastModifiedBy>pc</cp:lastModifiedBy>
  <cp:revision>199</cp:revision>
  <dcterms:created xsi:type="dcterms:W3CDTF">2015-04-12T20:17:56Z</dcterms:created>
  <dcterms:modified xsi:type="dcterms:W3CDTF">2015-04-28T05:11:49Z</dcterms:modified>
</cp:coreProperties>
</file>