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66" r:id="rId6"/>
    <p:sldId id="277" r:id="rId7"/>
    <p:sldId id="279" r:id="rId8"/>
    <p:sldId id="278" r:id="rId9"/>
    <p:sldId id="276" r:id="rId10"/>
    <p:sldId id="284" r:id="rId11"/>
    <p:sldId id="269" r:id="rId12"/>
    <p:sldId id="280" r:id="rId13"/>
    <p:sldId id="274" r:id="rId14"/>
    <p:sldId id="282" r:id="rId15"/>
    <p:sldId id="270" r:id="rId16"/>
    <p:sldId id="271" r:id="rId17"/>
    <p:sldId id="273" r:id="rId18"/>
    <p:sldId id="283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AC412-886F-4C53-BC55-AC43A490AF1D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8F2F227-A930-44B9-BB51-42869F1FA437}">
      <dgm:prSet phldrT="[Texto]" custT="1"/>
      <dgm:spPr/>
      <dgm:t>
        <a:bodyPr/>
        <a:lstStyle/>
        <a:p>
          <a:r>
            <a:rPr lang="es-ES" sz="1600" dirty="0" smtClean="0"/>
            <a:t>Servicio Internet</a:t>
          </a:r>
          <a:endParaRPr lang="es-EC" sz="1600" dirty="0"/>
        </a:p>
      </dgm:t>
    </dgm:pt>
    <dgm:pt modelId="{1449E4B9-7990-4E82-B451-B6B814A427CA}" type="parTrans" cxnId="{75C5BCBE-4EE2-485D-805B-628BF095281E}">
      <dgm:prSet/>
      <dgm:spPr/>
      <dgm:t>
        <a:bodyPr/>
        <a:lstStyle/>
        <a:p>
          <a:endParaRPr lang="es-EC" sz="1600"/>
        </a:p>
      </dgm:t>
    </dgm:pt>
    <dgm:pt modelId="{B56FD881-960D-44F6-9A0F-B80B63CFE988}" type="sibTrans" cxnId="{75C5BCBE-4EE2-485D-805B-628BF095281E}">
      <dgm:prSet/>
      <dgm:spPr/>
      <dgm:t>
        <a:bodyPr/>
        <a:lstStyle/>
        <a:p>
          <a:endParaRPr lang="es-EC" sz="1600"/>
        </a:p>
      </dgm:t>
    </dgm:pt>
    <dgm:pt modelId="{1592893A-D37C-440D-9ABC-0708C732437F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CONATEL</a:t>
          </a:r>
        </a:p>
        <a:p>
          <a:r>
            <a:rPr lang="es-ES" sz="1600" dirty="0" smtClean="0"/>
            <a:t>2007</a:t>
          </a:r>
          <a:endParaRPr lang="es-EC" sz="1600" dirty="0"/>
        </a:p>
      </dgm:t>
    </dgm:pt>
    <dgm:pt modelId="{61D27592-7A30-401A-807A-BF50CE6C4971}" type="parTrans" cxnId="{1FE0CC2D-6D26-41A2-B515-D9834BC7ED33}">
      <dgm:prSet/>
      <dgm:spPr/>
      <dgm:t>
        <a:bodyPr/>
        <a:lstStyle/>
        <a:p>
          <a:endParaRPr lang="es-EC" sz="1600"/>
        </a:p>
      </dgm:t>
    </dgm:pt>
    <dgm:pt modelId="{3CF5BFA6-FA12-48A4-B59C-EEA7D746BA04}" type="sibTrans" cxnId="{1FE0CC2D-6D26-41A2-B515-D9834BC7ED33}">
      <dgm:prSet/>
      <dgm:spPr/>
      <dgm:t>
        <a:bodyPr/>
        <a:lstStyle/>
        <a:p>
          <a:endParaRPr lang="es-EC" sz="1600"/>
        </a:p>
      </dgm:t>
    </dgm:pt>
    <dgm:pt modelId="{DA45CC7F-BD8F-4F8F-B7B7-CD160F96C439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Fibra Óptica</a:t>
          </a:r>
        </a:p>
        <a:p>
          <a:r>
            <a:rPr lang="es-ES" sz="1600" dirty="0" smtClean="0"/>
            <a:t>Satelital</a:t>
          </a:r>
          <a:endParaRPr lang="es-EC" sz="1600" dirty="0"/>
        </a:p>
      </dgm:t>
    </dgm:pt>
    <dgm:pt modelId="{20320982-99D9-4380-9FDB-87DD08B9661F}" type="parTrans" cxnId="{5AEF391D-BB23-4933-A461-27C88CB53B55}">
      <dgm:prSet/>
      <dgm:spPr/>
      <dgm:t>
        <a:bodyPr/>
        <a:lstStyle/>
        <a:p>
          <a:endParaRPr lang="es-EC" sz="1600"/>
        </a:p>
      </dgm:t>
    </dgm:pt>
    <dgm:pt modelId="{6BD3B8E8-EEF4-4553-87F1-288C2877B541}" type="sibTrans" cxnId="{5AEF391D-BB23-4933-A461-27C88CB53B55}">
      <dgm:prSet/>
      <dgm:spPr/>
      <dgm:t>
        <a:bodyPr/>
        <a:lstStyle/>
        <a:p>
          <a:endParaRPr lang="es-EC" sz="1600"/>
        </a:p>
      </dgm:t>
    </dgm:pt>
    <dgm:pt modelId="{E04EF73F-0269-43F4-BB4D-B47B67FCFF43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Quito</a:t>
          </a:r>
        </a:p>
        <a:p>
          <a:r>
            <a:rPr lang="es-ES" sz="1600" dirty="0" smtClean="0"/>
            <a:t>Guayaquil</a:t>
          </a:r>
        </a:p>
        <a:p>
          <a:r>
            <a:rPr lang="es-ES" sz="1600" dirty="0" smtClean="0"/>
            <a:t>Cuenca</a:t>
          </a:r>
        </a:p>
        <a:p>
          <a:r>
            <a:rPr lang="es-ES" sz="1600" dirty="0" smtClean="0"/>
            <a:t>Manta</a:t>
          </a:r>
        </a:p>
        <a:p>
          <a:r>
            <a:rPr lang="es-ES" sz="1600" dirty="0" smtClean="0"/>
            <a:t>Portoviejo</a:t>
          </a:r>
          <a:endParaRPr lang="es-EC" sz="1600" dirty="0"/>
        </a:p>
      </dgm:t>
    </dgm:pt>
    <dgm:pt modelId="{F3FA4960-6206-4239-9920-49C4D8B79707}" type="parTrans" cxnId="{EBD03009-0A8E-4578-BF2E-E6991912754D}">
      <dgm:prSet/>
      <dgm:spPr/>
      <dgm:t>
        <a:bodyPr/>
        <a:lstStyle/>
        <a:p>
          <a:endParaRPr lang="es-EC" sz="1600"/>
        </a:p>
      </dgm:t>
    </dgm:pt>
    <dgm:pt modelId="{27DB71AC-1B3D-4142-AB8E-2B16722C8B28}" type="sibTrans" cxnId="{EBD03009-0A8E-4578-BF2E-E6991912754D}">
      <dgm:prSet/>
      <dgm:spPr/>
      <dgm:t>
        <a:bodyPr/>
        <a:lstStyle/>
        <a:p>
          <a:endParaRPr lang="es-EC" sz="1600"/>
        </a:p>
      </dgm:t>
    </dgm:pt>
    <dgm:pt modelId="{906B0CBB-ADB3-47E6-BCB8-2C6AA444A96B}">
      <dgm:prSet phldrT="[Texto]" custT="1"/>
      <dgm:spPr>
        <a:ln>
          <a:noFill/>
        </a:ln>
      </dgm:spPr>
      <dgm:t>
        <a:bodyPr/>
        <a:lstStyle/>
        <a:p>
          <a:r>
            <a:rPr lang="es-ES" sz="1600" dirty="0" smtClean="0"/>
            <a:t>Matriz</a:t>
          </a:r>
        </a:p>
        <a:p>
          <a:r>
            <a:rPr lang="es-ES" sz="1600" dirty="0" smtClean="0"/>
            <a:t>Valle de los Chillos</a:t>
          </a:r>
          <a:endParaRPr lang="es-EC" sz="1600" dirty="0"/>
        </a:p>
      </dgm:t>
    </dgm:pt>
    <dgm:pt modelId="{E6A1158A-1E25-4365-A51D-AC46D95FB449}" type="parTrans" cxnId="{10AB1731-0E00-417B-BCDC-5B5ED787075C}">
      <dgm:prSet/>
      <dgm:spPr/>
      <dgm:t>
        <a:bodyPr/>
        <a:lstStyle/>
        <a:p>
          <a:endParaRPr lang="es-EC" sz="1600"/>
        </a:p>
      </dgm:t>
    </dgm:pt>
    <dgm:pt modelId="{692CF90C-1C43-4489-8061-29D925A49C97}" type="sibTrans" cxnId="{10AB1731-0E00-417B-BCDC-5B5ED787075C}">
      <dgm:prSet/>
      <dgm:spPr/>
      <dgm:t>
        <a:bodyPr/>
        <a:lstStyle/>
        <a:p>
          <a:endParaRPr lang="es-EC" sz="1600"/>
        </a:p>
      </dgm:t>
    </dgm:pt>
    <dgm:pt modelId="{514AC9E7-E52D-4F73-89F7-9E045A0D5292}" type="pres">
      <dgm:prSet presAssocID="{C4DAC412-886F-4C53-BC55-AC43A490AF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C27519-C694-4101-9EBC-1BCED028DACB}" type="pres">
      <dgm:prSet presAssocID="{E8F2F227-A930-44B9-BB51-42869F1FA4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7D9DED-2F6B-475C-9EFE-B41AE7848E44}" type="pres">
      <dgm:prSet presAssocID="{E8F2F227-A930-44B9-BB51-42869F1FA437}" presName="spNode" presStyleCnt="0"/>
      <dgm:spPr/>
    </dgm:pt>
    <dgm:pt modelId="{BDEE2439-0145-4CCE-A2E3-B54B4BB07EED}" type="pres">
      <dgm:prSet presAssocID="{B56FD881-960D-44F6-9A0F-B80B63CFE988}" presName="sibTrans" presStyleLbl="sibTrans1D1" presStyleIdx="0" presStyleCnt="5"/>
      <dgm:spPr/>
      <dgm:t>
        <a:bodyPr/>
        <a:lstStyle/>
        <a:p>
          <a:endParaRPr lang="es-EC"/>
        </a:p>
      </dgm:t>
    </dgm:pt>
    <dgm:pt modelId="{E4D7C4A4-F33C-4100-865F-3C0093CDA108}" type="pres">
      <dgm:prSet presAssocID="{1592893A-D37C-440D-9ABC-0708C73243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3766CB-9759-4C10-956C-C1187B70F440}" type="pres">
      <dgm:prSet presAssocID="{1592893A-D37C-440D-9ABC-0708C732437F}" presName="spNode" presStyleCnt="0"/>
      <dgm:spPr/>
    </dgm:pt>
    <dgm:pt modelId="{31A49C03-916A-4915-BEB1-E32E86AA28D1}" type="pres">
      <dgm:prSet presAssocID="{3CF5BFA6-FA12-48A4-B59C-EEA7D746BA04}" presName="sibTrans" presStyleLbl="sibTrans1D1" presStyleIdx="1" presStyleCnt="5"/>
      <dgm:spPr/>
      <dgm:t>
        <a:bodyPr/>
        <a:lstStyle/>
        <a:p>
          <a:endParaRPr lang="es-EC"/>
        </a:p>
      </dgm:t>
    </dgm:pt>
    <dgm:pt modelId="{A363F0EC-B89A-4500-82D7-7EA0A6DBCDAD}" type="pres">
      <dgm:prSet presAssocID="{DA45CC7F-BD8F-4F8F-B7B7-CD160F96C4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C0B75D-C647-4E32-BFD9-17C6A34C72F0}" type="pres">
      <dgm:prSet presAssocID="{DA45CC7F-BD8F-4F8F-B7B7-CD160F96C439}" presName="spNode" presStyleCnt="0"/>
      <dgm:spPr/>
    </dgm:pt>
    <dgm:pt modelId="{AF618855-1A50-4D2A-9F71-26F39547F305}" type="pres">
      <dgm:prSet presAssocID="{6BD3B8E8-EEF4-4553-87F1-288C2877B541}" presName="sibTrans" presStyleLbl="sibTrans1D1" presStyleIdx="2" presStyleCnt="5"/>
      <dgm:spPr/>
      <dgm:t>
        <a:bodyPr/>
        <a:lstStyle/>
        <a:p>
          <a:endParaRPr lang="es-EC"/>
        </a:p>
      </dgm:t>
    </dgm:pt>
    <dgm:pt modelId="{BC30E5C7-463E-425F-8534-F71A9145EF4F}" type="pres">
      <dgm:prSet presAssocID="{E04EF73F-0269-43F4-BB4D-B47B67FCFF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064202-BCBD-46F7-BF75-933E6845779D}" type="pres">
      <dgm:prSet presAssocID="{E04EF73F-0269-43F4-BB4D-B47B67FCFF43}" presName="spNode" presStyleCnt="0"/>
      <dgm:spPr/>
    </dgm:pt>
    <dgm:pt modelId="{3E096072-0E08-4ACA-BA24-296DC4CEE1D0}" type="pres">
      <dgm:prSet presAssocID="{27DB71AC-1B3D-4142-AB8E-2B16722C8B28}" presName="sibTrans" presStyleLbl="sibTrans1D1" presStyleIdx="3" presStyleCnt="5"/>
      <dgm:spPr/>
      <dgm:t>
        <a:bodyPr/>
        <a:lstStyle/>
        <a:p>
          <a:endParaRPr lang="es-EC"/>
        </a:p>
      </dgm:t>
    </dgm:pt>
    <dgm:pt modelId="{39DB67AF-33E2-4E2B-8361-0AD3CAD96953}" type="pres">
      <dgm:prSet presAssocID="{906B0CBB-ADB3-47E6-BCB8-2C6AA444A9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C15DC3-267C-4ABE-8F74-1180C300C8BF}" type="pres">
      <dgm:prSet presAssocID="{906B0CBB-ADB3-47E6-BCB8-2C6AA444A96B}" presName="spNode" presStyleCnt="0"/>
      <dgm:spPr/>
    </dgm:pt>
    <dgm:pt modelId="{E96B0C95-222E-4DE9-A6C1-BC6915719542}" type="pres">
      <dgm:prSet presAssocID="{692CF90C-1C43-4489-8061-29D925A49C97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1FE0CC2D-6D26-41A2-B515-D9834BC7ED33}" srcId="{C4DAC412-886F-4C53-BC55-AC43A490AF1D}" destId="{1592893A-D37C-440D-9ABC-0708C732437F}" srcOrd="1" destOrd="0" parTransId="{61D27592-7A30-401A-807A-BF50CE6C4971}" sibTransId="{3CF5BFA6-FA12-48A4-B59C-EEA7D746BA04}"/>
    <dgm:cxn modelId="{D0DDA7FC-DB32-4D5C-9711-E9647C0853DC}" type="presOf" srcId="{E8F2F227-A930-44B9-BB51-42869F1FA437}" destId="{58C27519-C694-4101-9EBC-1BCED028DACB}" srcOrd="0" destOrd="0" presId="urn:microsoft.com/office/officeart/2005/8/layout/cycle6"/>
    <dgm:cxn modelId="{5AEF391D-BB23-4933-A461-27C88CB53B55}" srcId="{C4DAC412-886F-4C53-BC55-AC43A490AF1D}" destId="{DA45CC7F-BD8F-4F8F-B7B7-CD160F96C439}" srcOrd="2" destOrd="0" parTransId="{20320982-99D9-4380-9FDB-87DD08B9661F}" sibTransId="{6BD3B8E8-EEF4-4553-87F1-288C2877B541}"/>
    <dgm:cxn modelId="{BED449D6-D5F1-4C1B-BA49-7C91B01F42A3}" type="presOf" srcId="{6BD3B8E8-EEF4-4553-87F1-288C2877B541}" destId="{AF618855-1A50-4D2A-9F71-26F39547F305}" srcOrd="0" destOrd="0" presId="urn:microsoft.com/office/officeart/2005/8/layout/cycle6"/>
    <dgm:cxn modelId="{10AB1731-0E00-417B-BCDC-5B5ED787075C}" srcId="{C4DAC412-886F-4C53-BC55-AC43A490AF1D}" destId="{906B0CBB-ADB3-47E6-BCB8-2C6AA444A96B}" srcOrd="4" destOrd="0" parTransId="{E6A1158A-1E25-4365-A51D-AC46D95FB449}" sibTransId="{692CF90C-1C43-4489-8061-29D925A49C97}"/>
    <dgm:cxn modelId="{FA8A3C11-5C7D-4AD7-9011-D5E10827F897}" type="presOf" srcId="{3CF5BFA6-FA12-48A4-B59C-EEA7D746BA04}" destId="{31A49C03-916A-4915-BEB1-E32E86AA28D1}" srcOrd="0" destOrd="0" presId="urn:microsoft.com/office/officeart/2005/8/layout/cycle6"/>
    <dgm:cxn modelId="{CFCA868D-5251-4F07-8E0E-7B0C2206E2CA}" type="presOf" srcId="{B56FD881-960D-44F6-9A0F-B80B63CFE988}" destId="{BDEE2439-0145-4CCE-A2E3-B54B4BB07EED}" srcOrd="0" destOrd="0" presId="urn:microsoft.com/office/officeart/2005/8/layout/cycle6"/>
    <dgm:cxn modelId="{1E3DF6BF-63A4-4EA5-81CC-6A57AF2482D1}" type="presOf" srcId="{DA45CC7F-BD8F-4F8F-B7B7-CD160F96C439}" destId="{A363F0EC-B89A-4500-82D7-7EA0A6DBCDAD}" srcOrd="0" destOrd="0" presId="urn:microsoft.com/office/officeart/2005/8/layout/cycle6"/>
    <dgm:cxn modelId="{75C5BCBE-4EE2-485D-805B-628BF095281E}" srcId="{C4DAC412-886F-4C53-BC55-AC43A490AF1D}" destId="{E8F2F227-A930-44B9-BB51-42869F1FA437}" srcOrd="0" destOrd="0" parTransId="{1449E4B9-7990-4E82-B451-B6B814A427CA}" sibTransId="{B56FD881-960D-44F6-9A0F-B80B63CFE988}"/>
    <dgm:cxn modelId="{70309321-7607-4921-A34E-E2AE008594A6}" type="presOf" srcId="{27DB71AC-1B3D-4142-AB8E-2B16722C8B28}" destId="{3E096072-0E08-4ACA-BA24-296DC4CEE1D0}" srcOrd="0" destOrd="0" presId="urn:microsoft.com/office/officeart/2005/8/layout/cycle6"/>
    <dgm:cxn modelId="{2AC3A1BA-6346-4D79-9278-790A0C914540}" type="presOf" srcId="{1592893A-D37C-440D-9ABC-0708C732437F}" destId="{E4D7C4A4-F33C-4100-865F-3C0093CDA108}" srcOrd="0" destOrd="0" presId="urn:microsoft.com/office/officeart/2005/8/layout/cycle6"/>
    <dgm:cxn modelId="{EBD03009-0A8E-4578-BF2E-E6991912754D}" srcId="{C4DAC412-886F-4C53-BC55-AC43A490AF1D}" destId="{E04EF73F-0269-43F4-BB4D-B47B67FCFF43}" srcOrd="3" destOrd="0" parTransId="{F3FA4960-6206-4239-9920-49C4D8B79707}" sibTransId="{27DB71AC-1B3D-4142-AB8E-2B16722C8B28}"/>
    <dgm:cxn modelId="{D7A6DA0C-1B02-4792-9559-AC527BD5E458}" type="presOf" srcId="{692CF90C-1C43-4489-8061-29D925A49C97}" destId="{E96B0C95-222E-4DE9-A6C1-BC6915719542}" srcOrd="0" destOrd="0" presId="urn:microsoft.com/office/officeart/2005/8/layout/cycle6"/>
    <dgm:cxn modelId="{46855B8F-DA2B-4E08-BBE8-DF30183074E0}" type="presOf" srcId="{E04EF73F-0269-43F4-BB4D-B47B67FCFF43}" destId="{BC30E5C7-463E-425F-8534-F71A9145EF4F}" srcOrd="0" destOrd="0" presId="urn:microsoft.com/office/officeart/2005/8/layout/cycle6"/>
    <dgm:cxn modelId="{3AB32EFC-8168-4FDE-B1EC-EF469729FBA1}" type="presOf" srcId="{C4DAC412-886F-4C53-BC55-AC43A490AF1D}" destId="{514AC9E7-E52D-4F73-89F7-9E045A0D5292}" srcOrd="0" destOrd="0" presId="urn:microsoft.com/office/officeart/2005/8/layout/cycle6"/>
    <dgm:cxn modelId="{3CAC385E-5378-4DC2-9621-EC1DC8CFE94F}" type="presOf" srcId="{906B0CBB-ADB3-47E6-BCB8-2C6AA444A96B}" destId="{39DB67AF-33E2-4E2B-8361-0AD3CAD96953}" srcOrd="0" destOrd="0" presId="urn:microsoft.com/office/officeart/2005/8/layout/cycle6"/>
    <dgm:cxn modelId="{49CF7665-EB4C-4252-ACBA-0CFC0BEB3268}" type="presParOf" srcId="{514AC9E7-E52D-4F73-89F7-9E045A0D5292}" destId="{58C27519-C694-4101-9EBC-1BCED028DACB}" srcOrd="0" destOrd="0" presId="urn:microsoft.com/office/officeart/2005/8/layout/cycle6"/>
    <dgm:cxn modelId="{7F6266BB-5FEB-40AF-B32F-5A47ACA297A3}" type="presParOf" srcId="{514AC9E7-E52D-4F73-89F7-9E045A0D5292}" destId="{F37D9DED-2F6B-475C-9EFE-B41AE7848E44}" srcOrd="1" destOrd="0" presId="urn:microsoft.com/office/officeart/2005/8/layout/cycle6"/>
    <dgm:cxn modelId="{37A7AFE3-06DD-491E-BA91-979AFA1AA5F2}" type="presParOf" srcId="{514AC9E7-E52D-4F73-89F7-9E045A0D5292}" destId="{BDEE2439-0145-4CCE-A2E3-B54B4BB07EED}" srcOrd="2" destOrd="0" presId="urn:microsoft.com/office/officeart/2005/8/layout/cycle6"/>
    <dgm:cxn modelId="{7F15C0BB-26E2-4CF4-93E5-BF985DEA8BB6}" type="presParOf" srcId="{514AC9E7-E52D-4F73-89F7-9E045A0D5292}" destId="{E4D7C4A4-F33C-4100-865F-3C0093CDA108}" srcOrd="3" destOrd="0" presId="urn:microsoft.com/office/officeart/2005/8/layout/cycle6"/>
    <dgm:cxn modelId="{388CC253-B423-4BEA-A911-F62EB552AB88}" type="presParOf" srcId="{514AC9E7-E52D-4F73-89F7-9E045A0D5292}" destId="{F53766CB-9759-4C10-956C-C1187B70F440}" srcOrd="4" destOrd="0" presId="urn:microsoft.com/office/officeart/2005/8/layout/cycle6"/>
    <dgm:cxn modelId="{483F6173-71B8-4160-9B9F-2AD9BBD4B684}" type="presParOf" srcId="{514AC9E7-E52D-4F73-89F7-9E045A0D5292}" destId="{31A49C03-916A-4915-BEB1-E32E86AA28D1}" srcOrd="5" destOrd="0" presId="urn:microsoft.com/office/officeart/2005/8/layout/cycle6"/>
    <dgm:cxn modelId="{28618D76-BCAC-4867-8E42-909C7ECD3B7A}" type="presParOf" srcId="{514AC9E7-E52D-4F73-89F7-9E045A0D5292}" destId="{A363F0EC-B89A-4500-82D7-7EA0A6DBCDAD}" srcOrd="6" destOrd="0" presId="urn:microsoft.com/office/officeart/2005/8/layout/cycle6"/>
    <dgm:cxn modelId="{9CB5886B-2BA8-409D-8D15-367A5D670F0A}" type="presParOf" srcId="{514AC9E7-E52D-4F73-89F7-9E045A0D5292}" destId="{08C0B75D-C647-4E32-BFD9-17C6A34C72F0}" srcOrd="7" destOrd="0" presId="urn:microsoft.com/office/officeart/2005/8/layout/cycle6"/>
    <dgm:cxn modelId="{B8CEE16D-35DA-408E-9EF3-2C5B51987152}" type="presParOf" srcId="{514AC9E7-E52D-4F73-89F7-9E045A0D5292}" destId="{AF618855-1A50-4D2A-9F71-26F39547F305}" srcOrd="8" destOrd="0" presId="urn:microsoft.com/office/officeart/2005/8/layout/cycle6"/>
    <dgm:cxn modelId="{9E8DE24C-3CD4-4374-9EC1-F7FF9DFB34A9}" type="presParOf" srcId="{514AC9E7-E52D-4F73-89F7-9E045A0D5292}" destId="{BC30E5C7-463E-425F-8534-F71A9145EF4F}" srcOrd="9" destOrd="0" presId="urn:microsoft.com/office/officeart/2005/8/layout/cycle6"/>
    <dgm:cxn modelId="{4C23F0B7-11A9-4F9B-BC9A-EF29B43CE747}" type="presParOf" srcId="{514AC9E7-E52D-4F73-89F7-9E045A0D5292}" destId="{7B064202-BCBD-46F7-BF75-933E6845779D}" srcOrd="10" destOrd="0" presId="urn:microsoft.com/office/officeart/2005/8/layout/cycle6"/>
    <dgm:cxn modelId="{18FAB4B9-83F8-47F1-A446-8B6EF1F3FCAA}" type="presParOf" srcId="{514AC9E7-E52D-4F73-89F7-9E045A0D5292}" destId="{3E096072-0E08-4ACA-BA24-296DC4CEE1D0}" srcOrd="11" destOrd="0" presId="urn:microsoft.com/office/officeart/2005/8/layout/cycle6"/>
    <dgm:cxn modelId="{681F7BB4-69FE-415D-84FF-62E49901B28F}" type="presParOf" srcId="{514AC9E7-E52D-4F73-89F7-9E045A0D5292}" destId="{39DB67AF-33E2-4E2B-8361-0AD3CAD96953}" srcOrd="12" destOrd="0" presId="urn:microsoft.com/office/officeart/2005/8/layout/cycle6"/>
    <dgm:cxn modelId="{3B1E461E-1BD9-434C-81BF-54666C18A487}" type="presParOf" srcId="{514AC9E7-E52D-4F73-89F7-9E045A0D5292}" destId="{55C15DC3-267C-4ABE-8F74-1180C300C8BF}" srcOrd="13" destOrd="0" presId="urn:microsoft.com/office/officeart/2005/8/layout/cycle6"/>
    <dgm:cxn modelId="{90CDE912-FE42-43B6-8C31-D0D634E47442}" type="presParOf" srcId="{514AC9E7-E52D-4F73-89F7-9E045A0D5292}" destId="{E96B0C95-222E-4DE9-A6C1-BC691571954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4A258-36BE-43F2-984D-D70724B1B9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9000B3-44A8-4461-878C-034A1AE94859}">
      <dgm:prSet phldrT="[Texto]" custT="1"/>
      <dgm:spPr/>
      <dgm:t>
        <a:bodyPr/>
        <a:lstStyle/>
        <a:p>
          <a:r>
            <a:rPr lang="es-ES" sz="1600" dirty="0" smtClean="0"/>
            <a:t>SERVICIO</a:t>
          </a:r>
          <a:endParaRPr lang="es-EC" sz="1600" dirty="0"/>
        </a:p>
      </dgm:t>
    </dgm:pt>
    <dgm:pt modelId="{47BD70DB-F27B-4BD3-9733-6F52E766A393}" type="parTrans" cxnId="{AC2FE494-E23C-470D-8860-44A703CA70F0}">
      <dgm:prSet/>
      <dgm:spPr/>
      <dgm:t>
        <a:bodyPr/>
        <a:lstStyle/>
        <a:p>
          <a:endParaRPr lang="es-EC" sz="1600"/>
        </a:p>
      </dgm:t>
    </dgm:pt>
    <dgm:pt modelId="{F82D828E-E627-42E6-A039-0CFACF77D3B7}" type="sibTrans" cxnId="{AC2FE494-E23C-470D-8860-44A703CA70F0}">
      <dgm:prSet/>
      <dgm:spPr/>
      <dgm:t>
        <a:bodyPr/>
        <a:lstStyle/>
        <a:p>
          <a:endParaRPr lang="es-EC" sz="1600"/>
        </a:p>
      </dgm:t>
    </dgm:pt>
    <dgm:pt modelId="{7CA86374-1103-410E-8DC8-66F137650500}">
      <dgm:prSet phldrT="[Texto]" custT="1"/>
      <dgm:spPr/>
      <dgm:t>
        <a:bodyPr/>
        <a:lstStyle/>
        <a:p>
          <a:r>
            <a:rPr lang="es-ES" sz="1600" dirty="0" smtClean="0"/>
            <a:t>Ilimitado sin bloqueo de descargas</a:t>
          </a:r>
        </a:p>
        <a:p>
          <a:r>
            <a:rPr lang="es-ES" sz="1600" dirty="0" smtClean="0"/>
            <a:t>Instalación 24 – 48 horas</a:t>
          </a:r>
          <a:endParaRPr lang="es-EC" sz="1600" dirty="0"/>
        </a:p>
      </dgm:t>
    </dgm:pt>
    <dgm:pt modelId="{422BE124-5F24-42E3-9E64-A892FCD035A1}" type="parTrans" cxnId="{4328490C-E4A8-40E1-8F1C-5BB24AA241F9}">
      <dgm:prSet/>
      <dgm:spPr/>
      <dgm:t>
        <a:bodyPr/>
        <a:lstStyle/>
        <a:p>
          <a:endParaRPr lang="es-EC" sz="1600"/>
        </a:p>
      </dgm:t>
    </dgm:pt>
    <dgm:pt modelId="{B7B1E070-D599-4716-B5F8-F59ABD7B373A}" type="sibTrans" cxnId="{4328490C-E4A8-40E1-8F1C-5BB24AA241F9}">
      <dgm:prSet/>
      <dgm:spPr/>
      <dgm:t>
        <a:bodyPr/>
        <a:lstStyle/>
        <a:p>
          <a:endParaRPr lang="es-EC" sz="1600"/>
        </a:p>
      </dgm:t>
    </dgm:pt>
    <dgm:pt modelId="{854389EF-9F4C-41FB-ADC7-71C197602314}">
      <dgm:prSet phldrT="[Texto]" custT="1"/>
      <dgm:spPr/>
      <dgm:t>
        <a:bodyPr/>
        <a:lstStyle/>
        <a:p>
          <a:r>
            <a:rPr lang="es-ES" sz="1600" dirty="0" smtClean="0"/>
            <a:t>Antivirus – Anti spam – Firewall</a:t>
          </a:r>
        </a:p>
        <a:p>
          <a:r>
            <a:rPr lang="es-ES" sz="1600" dirty="0" smtClean="0"/>
            <a:t>Soporte Técnico Capacitado, Rápido y Eficiente</a:t>
          </a:r>
          <a:endParaRPr lang="es-EC" sz="1600" dirty="0"/>
        </a:p>
      </dgm:t>
    </dgm:pt>
    <dgm:pt modelId="{068D50CC-565F-4900-830E-B88F1BCDF86D}" type="parTrans" cxnId="{4EB47696-30C1-494C-B071-369D6CDCF418}">
      <dgm:prSet/>
      <dgm:spPr/>
      <dgm:t>
        <a:bodyPr/>
        <a:lstStyle/>
        <a:p>
          <a:endParaRPr lang="es-EC" sz="1600"/>
        </a:p>
      </dgm:t>
    </dgm:pt>
    <dgm:pt modelId="{0AC7D5BA-AEEB-4737-A8A3-BE99E2F6B39B}" type="sibTrans" cxnId="{4EB47696-30C1-494C-B071-369D6CDCF418}">
      <dgm:prSet/>
      <dgm:spPr/>
      <dgm:t>
        <a:bodyPr/>
        <a:lstStyle/>
        <a:p>
          <a:endParaRPr lang="es-EC" sz="1600"/>
        </a:p>
      </dgm:t>
    </dgm:pt>
    <dgm:pt modelId="{8A38F93A-A658-4D0B-99FE-95C1640E0E1F}">
      <dgm:prSet phldrT="[Texto]" custT="1"/>
      <dgm:spPr/>
      <dgm:t>
        <a:bodyPr/>
        <a:lstStyle/>
        <a:p>
          <a:r>
            <a:rPr lang="es-ES" sz="1600" dirty="0" smtClean="0"/>
            <a:t>Disponibilidad del Servicio del 99,7%</a:t>
          </a:r>
        </a:p>
        <a:p>
          <a:r>
            <a:rPr lang="es-ES" sz="1600" dirty="0" smtClean="0"/>
            <a:t>Hogares, Pymes, Cybers, Corporativo</a:t>
          </a:r>
        </a:p>
        <a:p>
          <a:endParaRPr lang="es-EC" sz="1600" dirty="0"/>
        </a:p>
      </dgm:t>
    </dgm:pt>
    <dgm:pt modelId="{F09DF444-1026-49B5-B780-F5C6FD832215}" type="parTrans" cxnId="{3B9CA2BC-238E-4770-8918-EF9EA7772283}">
      <dgm:prSet/>
      <dgm:spPr/>
      <dgm:t>
        <a:bodyPr/>
        <a:lstStyle/>
        <a:p>
          <a:endParaRPr lang="es-EC" sz="1600"/>
        </a:p>
      </dgm:t>
    </dgm:pt>
    <dgm:pt modelId="{4DFCCDF6-833F-4423-B022-1D0DDBBCE99B}" type="sibTrans" cxnId="{3B9CA2BC-238E-4770-8918-EF9EA7772283}">
      <dgm:prSet/>
      <dgm:spPr/>
      <dgm:t>
        <a:bodyPr/>
        <a:lstStyle/>
        <a:p>
          <a:endParaRPr lang="es-EC" sz="1600"/>
        </a:p>
      </dgm:t>
    </dgm:pt>
    <dgm:pt modelId="{2B49C42F-08B1-407E-8D29-D2F06984D5D3}" type="pres">
      <dgm:prSet presAssocID="{57F4A258-36BE-43F2-984D-D70724B1B9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EE923D7-6626-4A4B-9A87-6541F9065956}" type="pres">
      <dgm:prSet presAssocID="{8A9000B3-44A8-4461-878C-034A1AE94859}" presName="thickLine" presStyleLbl="alignNode1" presStyleIdx="0" presStyleCnt="1"/>
      <dgm:spPr/>
    </dgm:pt>
    <dgm:pt modelId="{15E908EB-B411-43F9-845E-759D0252C849}" type="pres">
      <dgm:prSet presAssocID="{8A9000B3-44A8-4461-878C-034A1AE94859}" presName="horz1" presStyleCnt="0"/>
      <dgm:spPr/>
    </dgm:pt>
    <dgm:pt modelId="{FE72C143-EDED-4A7E-B90E-6F580A2C253B}" type="pres">
      <dgm:prSet presAssocID="{8A9000B3-44A8-4461-878C-034A1AE94859}" presName="tx1" presStyleLbl="revTx" presStyleIdx="0" presStyleCnt="4"/>
      <dgm:spPr/>
      <dgm:t>
        <a:bodyPr/>
        <a:lstStyle/>
        <a:p>
          <a:endParaRPr lang="es-EC"/>
        </a:p>
      </dgm:t>
    </dgm:pt>
    <dgm:pt modelId="{02468636-E15E-4D31-BFEE-60C75AA2A521}" type="pres">
      <dgm:prSet presAssocID="{8A9000B3-44A8-4461-878C-034A1AE94859}" presName="vert1" presStyleCnt="0"/>
      <dgm:spPr/>
    </dgm:pt>
    <dgm:pt modelId="{8D7284E5-7ABC-4C60-8017-6110E1CEB192}" type="pres">
      <dgm:prSet presAssocID="{7CA86374-1103-410E-8DC8-66F137650500}" presName="vertSpace2a" presStyleCnt="0"/>
      <dgm:spPr/>
    </dgm:pt>
    <dgm:pt modelId="{2D2AEDA3-D9E8-49F8-B228-61DF0D8F6156}" type="pres">
      <dgm:prSet presAssocID="{7CA86374-1103-410E-8DC8-66F137650500}" presName="horz2" presStyleCnt="0"/>
      <dgm:spPr/>
    </dgm:pt>
    <dgm:pt modelId="{938CC57C-7A99-4D0C-830F-3A91EBD5E0DC}" type="pres">
      <dgm:prSet presAssocID="{7CA86374-1103-410E-8DC8-66F137650500}" presName="horzSpace2" presStyleCnt="0"/>
      <dgm:spPr/>
    </dgm:pt>
    <dgm:pt modelId="{A919ECB5-71DA-4F13-864D-07BC7C6F2226}" type="pres">
      <dgm:prSet presAssocID="{7CA86374-1103-410E-8DC8-66F137650500}" presName="tx2" presStyleLbl="revTx" presStyleIdx="1" presStyleCnt="4"/>
      <dgm:spPr/>
      <dgm:t>
        <a:bodyPr/>
        <a:lstStyle/>
        <a:p>
          <a:endParaRPr lang="es-EC"/>
        </a:p>
      </dgm:t>
    </dgm:pt>
    <dgm:pt modelId="{E332DF62-8FD1-40CF-890B-A2942F11B4E3}" type="pres">
      <dgm:prSet presAssocID="{7CA86374-1103-410E-8DC8-66F137650500}" presName="vert2" presStyleCnt="0"/>
      <dgm:spPr/>
    </dgm:pt>
    <dgm:pt modelId="{52C9959E-731A-4429-993F-A0E2BE8D7B0F}" type="pres">
      <dgm:prSet presAssocID="{7CA86374-1103-410E-8DC8-66F137650500}" presName="thinLine2b" presStyleLbl="callout" presStyleIdx="0" presStyleCnt="3"/>
      <dgm:spPr/>
    </dgm:pt>
    <dgm:pt modelId="{22BBD401-B362-4080-B8AF-444C6488E404}" type="pres">
      <dgm:prSet presAssocID="{7CA86374-1103-410E-8DC8-66F137650500}" presName="vertSpace2b" presStyleCnt="0"/>
      <dgm:spPr/>
    </dgm:pt>
    <dgm:pt modelId="{23DABFAA-70FF-4ED4-A37D-E753B901632E}" type="pres">
      <dgm:prSet presAssocID="{854389EF-9F4C-41FB-ADC7-71C197602314}" presName="horz2" presStyleCnt="0"/>
      <dgm:spPr/>
    </dgm:pt>
    <dgm:pt modelId="{D99CCA36-1419-4151-ACEF-18B023022A5B}" type="pres">
      <dgm:prSet presAssocID="{854389EF-9F4C-41FB-ADC7-71C197602314}" presName="horzSpace2" presStyleCnt="0"/>
      <dgm:spPr/>
    </dgm:pt>
    <dgm:pt modelId="{C55ABCC1-0DE8-4052-99D4-8B98F4C5F44F}" type="pres">
      <dgm:prSet presAssocID="{854389EF-9F4C-41FB-ADC7-71C197602314}" presName="tx2" presStyleLbl="revTx" presStyleIdx="2" presStyleCnt="4"/>
      <dgm:spPr/>
      <dgm:t>
        <a:bodyPr/>
        <a:lstStyle/>
        <a:p>
          <a:endParaRPr lang="es-EC"/>
        </a:p>
      </dgm:t>
    </dgm:pt>
    <dgm:pt modelId="{4E365707-1C2E-43A1-AA5F-F2CF74DD3CE4}" type="pres">
      <dgm:prSet presAssocID="{854389EF-9F4C-41FB-ADC7-71C197602314}" presName="vert2" presStyleCnt="0"/>
      <dgm:spPr/>
    </dgm:pt>
    <dgm:pt modelId="{864B95EB-D1AB-4CA1-A831-F34DFE9C50A0}" type="pres">
      <dgm:prSet presAssocID="{854389EF-9F4C-41FB-ADC7-71C197602314}" presName="thinLine2b" presStyleLbl="callout" presStyleIdx="1" presStyleCnt="3"/>
      <dgm:spPr/>
    </dgm:pt>
    <dgm:pt modelId="{CF8A174A-ED0F-4FB3-8057-01F79E2E53FB}" type="pres">
      <dgm:prSet presAssocID="{854389EF-9F4C-41FB-ADC7-71C197602314}" presName="vertSpace2b" presStyleCnt="0"/>
      <dgm:spPr/>
    </dgm:pt>
    <dgm:pt modelId="{F7E480D0-2458-4FFF-BB5D-90908E69061F}" type="pres">
      <dgm:prSet presAssocID="{8A38F93A-A658-4D0B-99FE-95C1640E0E1F}" presName="horz2" presStyleCnt="0"/>
      <dgm:spPr/>
    </dgm:pt>
    <dgm:pt modelId="{599F8F38-6E13-47C8-BAE7-F6A063A87BCE}" type="pres">
      <dgm:prSet presAssocID="{8A38F93A-A658-4D0B-99FE-95C1640E0E1F}" presName="horzSpace2" presStyleCnt="0"/>
      <dgm:spPr/>
    </dgm:pt>
    <dgm:pt modelId="{B546C1FB-AE05-42B6-9F16-31E3D1427F93}" type="pres">
      <dgm:prSet presAssocID="{8A38F93A-A658-4D0B-99FE-95C1640E0E1F}" presName="tx2" presStyleLbl="revTx" presStyleIdx="3" presStyleCnt="4"/>
      <dgm:spPr/>
      <dgm:t>
        <a:bodyPr/>
        <a:lstStyle/>
        <a:p>
          <a:endParaRPr lang="es-EC"/>
        </a:p>
      </dgm:t>
    </dgm:pt>
    <dgm:pt modelId="{EE148C95-669F-4462-93C0-5AFFA793C9A7}" type="pres">
      <dgm:prSet presAssocID="{8A38F93A-A658-4D0B-99FE-95C1640E0E1F}" presName="vert2" presStyleCnt="0"/>
      <dgm:spPr/>
    </dgm:pt>
    <dgm:pt modelId="{9AF53BE1-FC02-41B9-B32E-72DCD34502AA}" type="pres">
      <dgm:prSet presAssocID="{8A38F93A-A658-4D0B-99FE-95C1640E0E1F}" presName="thinLine2b" presStyleLbl="callout" presStyleIdx="2" presStyleCnt="3"/>
      <dgm:spPr/>
    </dgm:pt>
    <dgm:pt modelId="{731625EE-CBE5-4658-803E-A4C5C0215D7C}" type="pres">
      <dgm:prSet presAssocID="{8A38F93A-A658-4D0B-99FE-95C1640E0E1F}" presName="vertSpace2b" presStyleCnt="0"/>
      <dgm:spPr/>
    </dgm:pt>
  </dgm:ptLst>
  <dgm:cxnLst>
    <dgm:cxn modelId="{03A3A4B2-35DA-46C0-AF10-040333E09839}" type="presOf" srcId="{8A9000B3-44A8-4461-878C-034A1AE94859}" destId="{FE72C143-EDED-4A7E-B90E-6F580A2C253B}" srcOrd="0" destOrd="0" presId="urn:microsoft.com/office/officeart/2008/layout/LinedList"/>
    <dgm:cxn modelId="{4328490C-E4A8-40E1-8F1C-5BB24AA241F9}" srcId="{8A9000B3-44A8-4461-878C-034A1AE94859}" destId="{7CA86374-1103-410E-8DC8-66F137650500}" srcOrd="0" destOrd="0" parTransId="{422BE124-5F24-42E3-9E64-A892FCD035A1}" sibTransId="{B7B1E070-D599-4716-B5F8-F59ABD7B373A}"/>
    <dgm:cxn modelId="{AC2FE494-E23C-470D-8860-44A703CA70F0}" srcId="{57F4A258-36BE-43F2-984D-D70724B1B97B}" destId="{8A9000B3-44A8-4461-878C-034A1AE94859}" srcOrd="0" destOrd="0" parTransId="{47BD70DB-F27B-4BD3-9733-6F52E766A393}" sibTransId="{F82D828E-E627-42E6-A039-0CFACF77D3B7}"/>
    <dgm:cxn modelId="{4EB47696-30C1-494C-B071-369D6CDCF418}" srcId="{8A9000B3-44A8-4461-878C-034A1AE94859}" destId="{854389EF-9F4C-41FB-ADC7-71C197602314}" srcOrd="1" destOrd="0" parTransId="{068D50CC-565F-4900-830E-B88F1BCDF86D}" sibTransId="{0AC7D5BA-AEEB-4737-A8A3-BE99E2F6B39B}"/>
    <dgm:cxn modelId="{3B9CA2BC-238E-4770-8918-EF9EA7772283}" srcId="{8A9000B3-44A8-4461-878C-034A1AE94859}" destId="{8A38F93A-A658-4D0B-99FE-95C1640E0E1F}" srcOrd="2" destOrd="0" parTransId="{F09DF444-1026-49B5-B780-F5C6FD832215}" sibTransId="{4DFCCDF6-833F-4423-B022-1D0DDBBCE99B}"/>
    <dgm:cxn modelId="{71635F71-D0A4-45A7-A5B4-7460720DA5A4}" type="presOf" srcId="{8A38F93A-A658-4D0B-99FE-95C1640E0E1F}" destId="{B546C1FB-AE05-42B6-9F16-31E3D1427F93}" srcOrd="0" destOrd="0" presId="urn:microsoft.com/office/officeart/2008/layout/LinedList"/>
    <dgm:cxn modelId="{74A08CA3-8E36-4EFD-9ADC-11A9B6A37B09}" type="presOf" srcId="{57F4A258-36BE-43F2-984D-D70724B1B97B}" destId="{2B49C42F-08B1-407E-8D29-D2F06984D5D3}" srcOrd="0" destOrd="0" presId="urn:microsoft.com/office/officeart/2008/layout/LinedList"/>
    <dgm:cxn modelId="{EE8F5010-E4AB-493E-8F8A-C8A52EEF1A3C}" type="presOf" srcId="{7CA86374-1103-410E-8DC8-66F137650500}" destId="{A919ECB5-71DA-4F13-864D-07BC7C6F2226}" srcOrd="0" destOrd="0" presId="urn:microsoft.com/office/officeart/2008/layout/LinedList"/>
    <dgm:cxn modelId="{E36451ED-A091-4942-A4EE-DAB746DBF2DC}" type="presOf" srcId="{854389EF-9F4C-41FB-ADC7-71C197602314}" destId="{C55ABCC1-0DE8-4052-99D4-8B98F4C5F44F}" srcOrd="0" destOrd="0" presId="urn:microsoft.com/office/officeart/2008/layout/LinedList"/>
    <dgm:cxn modelId="{F13AF3C7-5B9D-4358-8AC4-1DDCA72E3F0B}" type="presParOf" srcId="{2B49C42F-08B1-407E-8D29-D2F06984D5D3}" destId="{EEE923D7-6626-4A4B-9A87-6541F9065956}" srcOrd="0" destOrd="0" presId="urn:microsoft.com/office/officeart/2008/layout/LinedList"/>
    <dgm:cxn modelId="{C4363058-7754-488A-A56C-27E9ECDB44D7}" type="presParOf" srcId="{2B49C42F-08B1-407E-8D29-D2F06984D5D3}" destId="{15E908EB-B411-43F9-845E-759D0252C849}" srcOrd="1" destOrd="0" presId="urn:microsoft.com/office/officeart/2008/layout/LinedList"/>
    <dgm:cxn modelId="{39D95EB5-E34D-461C-9CD6-9D400C3C878E}" type="presParOf" srcId="{15E908EB-B411-43F9-845E-759D0252C849}" destId="{FE72C143-EDED-4A7E-B90E-6F580A2C253B}" srcOrd="0" destOrd="0" presId="urn:microsoft.com/office/officeart/2008/layout/LinedList"/>
    <dgm:cxn modelId="{91A99573-CC2C-4EEB-8E63-71588425B12B}" type="presParOf" srcId="{15E908EB-B411-43F9-845E-759D0252C849}" destId="{02468636-E15E-4D31-BFEE-60C75AA2A521}" srcOrd="1" destOrd="0" presId="urn:microsoft.com/office/officeart/2008/layout/LinedList"/>
    <dgm:cxn modelId="{A6EA148F-AB2D-47C3-84DF-810F6A4D7515}" type="presParOf" srcId="{02468636-E15E-4D31-BFEE-60C75AA2A521}" destId="{8D7284E5-7ABC-4C60-8017-6110E1CEB192}" srcOrd="0" destOrd="0" presId="urn:microsoft.com/office/officeart/2008/layout/LinedList"/>
    <dgm:cxn modelId="{F98196CA-9475-4E36-9A3C-2C7405588911}" type="presParOf" srcId="{02468636-E15E-4D31-BFEE-60C75AA2A521}" destId="{2D2AEDA3-D9E8-49F8-B228-61DF0D8F6156}" srcOrd="1" destOrd="0" presId="urn:microsoft.com/office/officeart/2008/layout/LinedList"/>
    <dgm:cxn modelId="{714B1B40-5A95-4128-B8BA-30FDD8565A60}" type="presParOf" srcId="{2D2AEDA3-D9E8-49F8-B228-61DF0D8F6156}" destId="{938CC57C-7A99-4D0C-830F-3A91EBD5E0DC}" srcOrd="0" destOrd="0" presId="urn:microsoft.com/office/officeart/2008/layout/LinedList"/>
    <dgm:cxn modelId="{31E35A09-2248-46A6-98A0-072F5B24A399}" type="presParOf" srcId="{2D2AEDA3-D9E8-49F8-B228-61DF0D8F6156}" destId="{A919ECB5-71DA-4F13-864D-07BC7C6F2226}" srcOrd="1" destOrd="0" presId="urn:microsoft.com/office/officeart/2008/layout/LinedList"/>
    <dgm:cxn modelId="{77DA328C-D687-4D29-9CAD-B534F6173A7C}" type="presParOf" srcId="{2D2AEDA3-D9E8-49F8-B228-61DF0D8F6156}" destId="{E332DF62-8FD1-40CF-890B-A2942F11B4E3}" srcOrd="2" destOrd="0" presId="urn:microsoft.com/office/officeart/2008/layout/LinedList"/>
    <dgm:cxn modelId="{0093E143-8953-497E-B855-86D4779AFB6B}" type="presParOf" srcId="{02468636-E15E-4D31-BFEE-60C75AA2A521}" destId="{52C9959E-731A-4429-993F-A0E2BE8D7B0F}" srcOrd="2" destOrd="0" presId="urn:microsoft.com/office/officeart/2008/layout/LinedList"/>
    <dgm:cxn modelId="{CFDFC1FF-597C-4133-9469-741F7FD4E52B}" type="presParOf" srcId="{02468636-E15E-4D31-BFEE-60C75AA2A521}" destId="{22BBD401-B362-4080-B8AF-444C6488E404}" srcOrd="3" destOrd="0" presId="urn:microsoft.com/office/officeart/2008/layout/LinedList"/>
    <dgm:cxn modelId="{B709029B-973A-490F-A807-6C925602FFD4}" type="presParOf" srcId="{02468636-E15E-4D31-BFEE-60C75AA2A521}" destId="{23DABFAA-70FF-4ED4-A37D-E753B901632E}" srcOrd="4" destOrd="0" presId="urn:microsoft.com/office/officeart/2008/layout/LinedList"/>
    <dgm:cxn modelId="{0116ACE0-A4A0-4106-95B9-11A33A029762}" type="presParOf" srcId="{23DABFAA-70FF-4ED4-A37D-E753B901632E}" destId="{D99CCA36-1419-4151-ACEF-18B023022A5B}" srcOrd="0" destOrd="0" presId="urn:microsoft.com/office/officeart/2008/layout/LinedList"/>
    <dgm:cxn modelId="{145AB926-6E33-4CC9-B3F6-06E8DF0B7DFE}" type="presParOf" srcId="{23DABFAA-70FF-4ED4-A37D-E753B901632E}" destId="{C55ABCC1-0DE8-4052-99D4-8B98F4C5F44F}" srcOrd="1" destOrd="0" presId="urn:microsoft.com/office/officeart/2008/layout/LinedList"/>
    <dgm:cxn modelId="{4F7F7398-4B89-430E-A3F9-05A634B6C493}" type="presParOf" srcId="{23DABFAA-70FF-4ED4-A37D-E753B901632E}" destId="{4E365707-1C2E-43A1-AA5F-F2CF74DD3CE4}" srcOrd="2" destOrd="0" presId="urn:microsoft.com/office/officeart/2008/layout/LinedList"/>
    <dgm:cxn modelId="{07089351-6A77-4359-917B-BCBA890DFED4}" type="presParOf" srcId="{02468636-E15E-4D31-BFEE-60C75AA2A521}" destId="{864B95EB-D1AB-4CA1-A831-F34DFE9C50A0}" srcOrd="5" destOrd="0" presId="urn:microsoft.com/office/officeart/2008/layout/LinedList"/>
    <dgm:cxn modelId="{469A22B4-8010-49F3-AB84-596A42F3DE1E}" type="presParOf" srcId="{02468636-E15E-4D31-BFEE-60C75AA2A521}" destId="{CF8A174A-ED0F-4FB3-8057-01F79E2E53FB}" srcOrd="6" destOrd="0" presId="urn:microsoft.com/office/officeart/2008/layout/LinedList"/>
    <dgm:cxn modelId="{9793DC15-BA69-4180-9093-33B8F887F667}" type="presParOf" srcId="{02468636-E15E-4D31-BFEE-60C75AA2A521}" destId="{F7E480D0-2458-4FFF-BB5D-90908E69061F}" srcOrd="7" destOrd="0" presId="urn:microsoft.com/office/officeart/2008/layout/LinedList"/>
    <dgm:cxn modelId="{129A9581-9EB0-449E-ADDC-5E46BE70AA5D}" type="presParOf" srcId="{F7E480D0-2458-4FFF-BB5D-90908E69061F}" destId="{599F8F38-6E13-47C8-BAE7-F6A063A87BCE}" srcOrd="0" destOrd="0" presId="urn:microsoft.com/office/officeart/2008/layout/LinedList"/>
    <dgm:cxn modelId="{0A84C410-2C32-426B-BEC4-EAC4C677DFAC}" type="presParOf" srcId="{F7E480D0-2458-4FFF-BB5D-90908E69061F}" destId="{B546C1FB-AE05-42B6-9F16-31E3D1427F93}" srcOrd="1" destOrd="0" presId="urn:microsoft.com/office/officeart/2008/layout/LinedList"/>
    <dgm:cxn modelId="{A7B76E34-F7C7-404A-8E7A-E827812BAC8E}" type="presParOf" srcId="{F7E480D0-2458-4FFF-BB5D-90908E69061F}" destId="{EE148C95-669F-4462-93C0-5AFFA793C9A7}" srcOrd="2" destOrd="0" presId="urn:microsoft.com/office/officeart/2008/layout/LinedList"/>
    <dgm:cxn modelId="{5DD57F38-F4AF-4137-9D05-EAEC13803718}" type="presParOf" srcId="{02468636-E15E-4D31-BFEE-60C75AA2A521}" destId="{9AF53BE1-FC02-41B9-B32E-72DCD34502AA}" srcOrd="8" destOrd="0" presId="urn:microsoft.com/office/officeart/2008/layout/LinedList"/>
    <dgm:cxn modelId="{7D838C8C-F6EA-4AA0-BDD5-DF8E5249F1C3}" type="presParOf" srcId="{02468636-E15E-4D31-BFEE-60C75AA2A521}" destId="{731625EE-CBE5-4658-803E-A4C5C0215D7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0F98A-0A21-4387-96D0-8374D2524CF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025A982-83D0-4BDB-BBA3-858224940E71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accent2"/>
              </a:solidFill>
            </a:rPr>
            <a:t>TIC</a:t>
          </a:r>
        </a:p>
      </dgm:t>
    </dgm:pt>
    <dgm:pt modelId="{B2FB5E48-06A7-40BD-B9B1-EF8C8E6FAD4E}" type="parTrans" cxnId="{E9EF103C-CA6C-4F5F-84BA-FF615ED381DE}">
      <dgm:prSet/>
      <dgm:spPr/>
      <dgm:t>
        <a:bodyPr/>
        <a:lstStyle/>
        <a:p>
          <a:endParaRPr lang="es-EC" sz="1600"/>
        </a:p>
      </dgm:t>
    </dgm:pt>
    <dgm:pt modelId="{F13F2170-14C9-4267-BEDE-90865BBDE8F0}" type="sibTrans" cxnId="{E9EF103C-CA6C-4F5F-84BA-FF615ED381DE}">
      <dgm:prSet/>
      <dgm:spPr/>
      <dgm:t>
        <a:bodyPr/>
        <a:lstStyle/>
        <a:p>
          <a:endParaRPr lang="es-EC" sz="1600"/>
        </a:p>
      </dgm:t>
    </dgm:pt>
    <dgm:pt modelId="{742C695F-F5BB-4B9E-9039-AF88B277EF98}">
      <dgm:prSet phldrT="[Texto]" custT="1"/>
      <dgm:spPr/>
      <dgm:t>
        <a:bodyPr/>
        <a:lstStyle/>
        <a:p>
          <a:r>
            <a:rPr lang="es-ES" sz="1600" dirty="0" smtClean="0"/>
            <a:t>Eliminar Barreras</a:t>
          </a:r>
        </a:p>
      </dgm:t>
    </dgm:pt>
    <dgm:pt modelId="{76963AA7-EF48-4BCC-A90E-0F81D7C02740}" type="parTrans" cxnId="{883E50B9-EEF4-4532-8D68-3858991EAB09}">
      <dgm:prSet/>
      <dgm:spPr/>
      <dgm:t>
        <a:bodyPr/>
        <a:lstStyle/>
        <a:p>
          <a:endParaRPr lang="es-EC" sz="1600"/>
        </a:p>
      </dgm:t>
    </dgm:pt>
    <dgm:pt modelId="{4029A2A7-9A80-44BB-8F5A-C582D378D7FD}" type="sibTrans" cxnId="{883E50B9-EEF4-4532-8D68-3858991EAB09}">
      <dgm:prSet/>
      <dgm:spPr/>
      <dgm:t>
        <a:bodyPr/>
        <a:lstStyle/>
        <a:p>
          <a:endParaRPr lang="es-EC" sz="1600"/>
        </a:p>
      </dgm:t>
    </dgm:pt>
    <dgm:pt modelId="{29FD5705-AA76-4F29-99D3-1F14C08A8DBD}" type="pres">
      <dgm:prSet presAssocID="{C0E0F98A-0A21-4387-96D0-8374D2524CF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81FF1219-4F8C-406A-9DB8-0E68EADE2FDD}" type="pres">
      <dgm:prSet presAssocID="{C0E0F98A-0A21-4387-96D0-8374D2524CFC}" presName="arrowNode" presStyleLbl="node1" presStyleIdx="0" presStyleCnt="1" custAng="338337" custScaleX="103223" custLinFactNeighborX="2742" custLinFactNeighborY="1397"/>
      <dgm:spPr/>
    </dgm:pt>
    <dgm:pt modelId="{9FD0F00E-3351-45CC-AE40-2029F944A4F3}" type="pres">
      <dgm:prSet presAssocID="{A025A982-83D0-4BDB-BBA3-858224940E71}" presName="txNode1" presStyleLbl="revTx" presStyleIdx="0" presStyleCnt="2" custScaleY="63542" custLinFactNeighborX="2987" custLinFactNeighborY="-222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A2B633-81AB-4596-9B1D-6EF2A719D1A0}" type="pres">
      <dgm:prSet presAssocID="{742C695F-F5BB-4B9E-9039-AF88B277EF98}" presName="txNode2" presStyleLbl="revTx" presStyleIdx="1" presStyleCnt="2" custScaleX="69413" custLinFactY="-200000" custLinFactNeighborX="-19516" custLinFactNeighborY="-2642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3E50B9-EEF4-4532-8D68-3858991EAB09}" srcId="{C0E0F98A-0A21-4387-96D0-8374D2524CFC}" destId="{742C695F-F5BB-4B9E-9039-AF88B277EF98}" srcOrd="1" destOrd="0" parTransId="{76963AA7-EF48-4BCC-A90E-0F81D7C02740}" sibTransId="{4029A2A7-9A80-44BB-8F5A-C582D378D7FD}"/>
    <dgm:cxn modelId="{B01225B5-99BB-41C8-B263-5B1EA4BE96B6}" type="presOf" srcId="{A025A982-83D0-4BDB-BBA3-858224940E71}" destId="{9FD0F00E-3351-45CC-AE40-2029F944A4F3}" srcOrd="0" destOrd="0" presId="urn:microsoft.com/office/officeart/2009/3/layout/DescendingProcess"/>
    <dgm:cxn modelId="{E9EF103C-CA6C-4F5F-84BA-FF615ED381DE}" srcId="{C0E0F98A-0A21-4387-96D0-8374D2524CFC}" destId="{A025A982-83D0-4BDB-BBA3-858224940E71}" srcOrd="0" destOrd="0" parTransId="{B2FB5E48-06A7-40BD-B9B1-EF8C8E6FAD4E}" sibTransId="{F13F2170-14C9-4267-BEDE-90865BBDE8F0}"/>
    <dgm:cxn modelId="{A4E49618-81BC-45B5-A712-53402A8040F0}" type="presOf" srcId="{742C695F-F5BB-4B9E-9039-AF88B277EF98}" destId="{39A2B633-81AB-4596-9B1D-6EF2A719D1A0}" srcOrd="0" destOrd="0" presId="urn:microsoft.com/office/officeart/2009/3/layout/DescendingProcess"/>
    <dgm:cxn modelId="{DC6081E2-DF09-4567-8970-25B6F25C17B0}" type="presOf" srcId="{C0E0F98A-0A21-4387-96D0-8374D2524CFC}" destId="{29FD5705-AA76-4F29-99D3-1F14C08A8DBD}" srcOrd="0" destOrd="0" presId="urn:microsoft.com/office/officeart/2009/3/layout/DescendingProcess"/>
    <dgm:cxn modelId="{F2A757D3-2C1A-4CD9-AFF2-DC524FC5BFC8}" type="presParOf" srcId="{29FD5705-AA76-4F29-99D3-1F14C08A8DBD}" destId="{81FF1219-4F8C-406A-9DB8-0E68EADE2FDD}" srcOrd="0" destOrd="0" presId="urn:microsoft.com/office/officeart/2009/3/layout/DescendingProcess"/>
    <dgm:cxn modelId="{B4068373-5D2A-4F5D-B270-ED0A9A50C23C}" type="presParOf" srcId="{29FD5705-AA76-4F29-99D3-1F14C08A8DBD}" destId="{9FD0F00E-3351-45CC-AE40-2029F944A4F3}" srcOrd="1" destOrd="0" presId="urn:microsoft.com/office/officeart/2009/3/layout/DescendingProcess"/>
    <dgm:cxn modelId="{FDFDA113-E1AA-4A8F-B0B8-B19376A131E8}" type="presParOf" srcId="{29FD5705-AA76-4F29-99D3-1F14C08A8DBD}" destId="{39A2B633-81AB-4596-9B1D-6EF2A719D1A0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247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556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2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203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63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503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207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50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895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478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138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65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962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05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29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526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8C00-E115-44B3-B285-97913C2F53C3}" type="datetimeFigureOut">
              <a:rPr lang="es-EC" smtClean="0"/>
              <a:t>18/11/2015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242367-8D4E-47B6-B2E1-D521D5190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4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15-10-01%20BSC%20iPLANET.xls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emf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228042"/>
            <a:ext cx="7766936" cy="1272309"/>
          </a:xfrm>
        </p:spPr>
        <p:txBody>
          <a:bodyPr/>
          <a:lstStyle/>
          <a:p>
            <a:pPr algn="ctr"/>
            <a:r>
              <a:rPr lang="es-EC" sz="2200" b="1" dirty="0">
                <a:solidFill>
                  <a:schemeClr val="tx1"/>
                </a:solidFill>
              </a:rPr>
              <a:t>FORMULACIÓN DEL PLAN ESTRATÉGICO BASADO EN LA METODOLOGÍA DEL CUADRO DE MANDO INTEGRAL PARA LA EMPRESA iPLANET</a:t>
            </a:r>
            <a:endParaRPr lang="es-EC" sz="22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05268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AUTOR: AUCATOMA GUAMÁN SANTIAGO DAVID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DIRECTOR: ING. CÉSAR SEGOVIA</a:t>
            </a:r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E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SANGOLQUÍ, OCTUBRE 2015</a:t>
            </a: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67" y="377118"/>
            <a:ext cx="4171950" cy="1338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5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727323" y="0"/>
            <a:ext cx="414699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62" y="57954"/>
            <a:ext cx="2170621" cy="450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4659569" cy="328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FODA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43470"/>
              </p:ext>
            </p:extLst>
          </p:nvPr>
        </p:nvGraphicFramePr>
        <p:xfrm>
          <a:off x="463638" y="566670"/>
          <a:ext cx="11114469" cy="6217920"/>
        </p:xfrm>
        <a:graphic>
          <a:graphicData uri="http://schemas.openxmlformats.org/drawingml/2006/table">
            <a:tbl>
              <a:tblPr/>
              <a:tblGrid>
                <a:gridCol w="3704823"/>
                <a:gridCol w="3704823"/>
                <a:gridCol w="3704823"/>
              </a:tblGrid>
              <a:tr h="771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OPORTUNIDADES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AMENAZAS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</a:tr>
              <a:tr h="1967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O1: El sector de Correos y Comunicaciones es una industria en crecimiento.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O17: El Plan de Desarrollo de Banda Ancha promueve políticas para una competencia justa y de calidad.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A1: Una caída no controlada de los precios puede afectar a la rentabilidad de la organización.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O2: La estabilidad de la inflación permite a la población mantener el poder adquisitivo de su dinero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O18: Gran oportunidad de captar clientes en el mercado al existir solamente una cobertura del 37,46% de abonados.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A2: Las tasas de interés pasivas que son más atractivas son las que comprometen el capital a un considerable tiempo.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O3: La deflación permite ofertar servicios de internet a menor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O19: Políticas claras de protección al medioambiente, generan mejores prácticas empresariales en el manejo de desechos tecnológicos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A3: El ISD aumenta el costo de los bienes importados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O4: Los créditos productivos manejan una accesible tasa de interés.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O20: En la actualidad existen barreras de entrada que dificultan el acceso de nuevos competidores.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A4: Inversión extranjera enfocada en actividades de extractivismo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O5: Las tasas de interés pasivas manejan un porcentaje de interés atractivo a mayor plazo.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A5: Una Balanza Comercial negativa quiere decir que salen más dólares que los que ingresan a nuestra economía.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O6: Un buen nivel de PEA permite escoger entre varias opciones la mejor mano de obra.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A6: La imposición arancelaría encarece las herramientas y equipos necesarios para proveer servicios de internet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O7: Enfoque Gubernamental en desarrollar Ciencia y Tecnología dentro del país.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A7: El alto Riesgo País genera desconfianza en los mercados internacionales.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O8: Una Asamblea Nacional con mayoría gubernamental evita pugnas de intereses al realizar creación y reformas de leyes.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A8: La concentración de Poder disminuye los espacios de participación de los diferentes sectores políticos.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O9: La transformación de la Justicia ha generado mayor confianza en la población a nivel jurídico.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A9: El aumento de población con empleo inadecuado afecta a los ingresos de las familias.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O10: El impulsar carreras de ciencia y tecnología permite el desarrollo de la industria de telecomunicaciones.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A10: Las personas desempleadas no gozan de ingresos para lograr satisfacer sus necesidades en bienes ni servicios.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O11: Una mayor población con empleo pleno da señales de una economía sostenida.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A11: El incumplimiento de las normativas de cuidado del Medio Ambiente acarrea grandes sanciones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O12: Un aumento tolerable del precio de la canasta básica familiar permite que la población pueda mantener su poder adquisitivo.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A12: Empresas grandes y consolidadas dominan el 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O13: Un Salario Básico Unificado que se ajuste a la realidad económica del país garantiza la estabilidad laboral.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A13: El internet móvil es un servicio en crecimiento.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O14: Mejores índices de Seguridad permiten a iPlanet desenvolverse en un entorno más seguro y confiable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A14: Los equipos tecnológicos que se necesitan para brindar el servicio de internet son importados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O15: La inclusión de personas con discapacidad por ley, genera confianza y reconocimiento social para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A15: Los clientes siempre tienen la capacidad de cambiar de proveedor de servicios de internet.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O16: La promoción de Infocentros, genera en la población interés y demanda de TIC.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C" sz="1200" b="0" i="0" u="none" strike="noStrike" kern="1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465956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MATRIZ ESTRATÉGICA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56008"/>
              </p:ext>
            </p:extLst>
          </p:nvPr>
        </p:nvGraphicFramePr>
        <p:xfrm>
          <a:off x="677690" y="960069"/>
          <a:ext cx="8596312" cy="5311394"/>
        </p:xfrm>
        <a:graphic>
          <a:graphicData uri="http://schemas.openxmlformats.org/drawingml/2006/table">
            <a:tbl>
              <a:tblPr firstRow="1" firstCol="1" bandRow="1"/>
              <a:tblGrid>
                <a:gridCol w="2799606"/>
                <a:gridCol w="579670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 GERENCIAL</a:t>
                      </a:r>
                      <a:endParaRPr lang="es-EC" sz="16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F1O12,D14O17,D14O18,F1A12,F9A12,D1A15,D2A12,D14A12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Diseñar El Plan Estratégico De Marketing Organizacional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F1A15,D1A12,D14A15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 el Departamento de Atención al Cliente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F5O4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Diseñar el Plan Anual de Inversiones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F6O6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el Plan de Carrera del Personal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F7O6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el Plan de Actividades Anuales para Integración del Personal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F11O10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 el Departamento de Investigación y Desarrollo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D10O6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el Plan de Selección de Personal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D12O10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Plan Anual de Capacitación de la Organización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D15O4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un Plan de Renovación de Equipos Tecnológicos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F2A14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Diseñar el programa de Alianzas Estratégicas con Proveedores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D8A6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Presupuestos Anuales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D7A12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el Plan Financiero Organizacional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F1O18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Plan de Servicios de Internet en Zonas de Baja Cobertura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F10O18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Nuevos Servicios para los Usuarios</a:t>
                      </a:r>
                      <a:endParaRPr lang="es-EC" sz="16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F12O18</a:t>
                      </a:r>
                      <a:endParaRPr lang="es-EC" sz="16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un Programa de Instalación y Activación del Servicio</a:t>
                      </a:r>
                      <a:endParaRPr lang="es-EC" sz="16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1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661018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DIRECCIONAMIENTO ESTRATÉGICO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 descr="http://www.iplanet.ec/images/stories/ipla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7" y="1110392"/>
            <a:ext cx="2006487" cy="66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822739" y="2034809"/>
            <a:ext cx="2989412" cy="350310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/>
          <p:cNvSpPr/>
          <p:nvPr/>
        </p:nvSpPr>
        <p:spPr>
          <a:xfrm>
            <a:off x="943732" y="2148685"/>
            <a:ext cx="2736000" cy="2651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0" name="Grupo 9"/>
          <p:cNvGrpSpPr/>
          <p:nvPr/>
        </p:nvGrpSpPr>
        <p:grpSpPr>
          <a:xfrm>
            <a:off x="943732" y="4914961"/>
            <a:ext cx="2736000" cy="507928"/>
            <a:chOff x="128137" y="3534962"/>
            <a:chExt cx="2177891" cy="483953"/>
          </a:xfrm>
        </p:grpSpPr>
        <p:sp>
          <p:nvSpPr>
            <p:cNvPr id="11" name="Rectángulo 10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300" kern="120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868713" y="497809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ndara" panose="020E0502030303020204" pitchFamily="34" charset="0"/>
              </a:rPr>
              <a:t>MISIÓN</a:t>
            </a:r>
            <a:endParaRPr lang="es-EC" dirty="0"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95789" y="2225959"/>
            <a:ext cx="24318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Candara" panose="020E0502030303020204" pitchFamily="34" charset="0"/>
              </a:rPr>
              <a:t>Facilitar el acceso a tecnologías de información mediante la oferta de un servicio de internet que cumpla las necesidades de nuestros usuarios y genere una experiencia única de navegación, apoyados en principios y valores con un alto enfoque hacia el cliente y sus accionistas</a:t>
            </a:r>
            <a:endParaRPr lang="es-EC" sz="1400" dirty="0">
              <a:latin typeface="Candara" panose="020E0502030303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97378" y="2031894"/>
            <a:ext cx="2989412" cy="350310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4318371" y="2145770"/>
            <a:ext cx="2736000" cy="2651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8" name="Grupo 17"/>
          <p:cNvGrpSpPr/>
          <p:nvPr/>
        </p:nvGrpSpPr>
        <p:grpSpPr>
          <a:xfrm>
            <a:off x="4318371" y="4912046"/>
            <a:ext cx="2736000" cy="507928"/>
            <a:chOff x="128137" y="3534962"/>
            <a:chExt cx="2177891" cy="483953"/>
          </a:xfrm>
        </p:grpSpPr>
        <p:sp>
          <p:nvSpPr>
            <p:cNvPr id="19" name="Rectángulo 18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300" kern="120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5243352" y="49751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ndara" panose="020E0502030303020204" pitchFamily="34" charset="0"/>
              </a:rPr>
              <a:t>VISIÓN</a:t>
            </a:r>
            <a:endParaRPr lang="es-EC" dirty="0">
              <a:latin typeface="Candara" panose="020E0502030303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470428" y="2532138"/>
            <a:ext cx="2431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Candara" panose="020E0502030303020204" pitchFamily="34" charset="0"/>
              </a:rPr>
              <a:t>Ser la empresa líder en brindar la mejor experiencia de navegación en internet a nivel nacional, con un tecnología de punta y un fuerte compromiso, orientado a satisfacer las necesidades de nuestros usuarios</a:t>
            </a:r>
            <a:endParaRPr lang="es-EC" sz="1400" dirty="0">
              <a:latin typeface="Candara" panose="020E0502030303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530864" y="2042625"/>
            <a:ext cx="2989412" cy="350310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ángulo 23"/>
          <p:cNvSpPr/>
          <p:nvPr/>
        </p:nvSpPr>
        <p:spPr>
          <a:xfrm>
            <a:off x="7651857" y="2156501"/>
            <a:ext cx="2736000" cy="2651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25" name="Grupo 24"/>
          <p:cNvGrpSpPr/>
          <p:nvPr/>
        </p:nvGrpSpPr>
        <p:grpSpPr>
          <a:xfrm>
            <a:off x="7651857" y="4922777"/>
            <a:ext cx="2736000" cy="507928"/>
            <a:chOff x="128137" y="3534962"/>
            <a:chExt cx="2177891" cy="483953"/>
          </a:xfrm>
        </p:grpSpPr>
        <p:sp>
          <p:nvSpPr>
            <p:cNvPr id="26" name="Rectángulo 25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300" kern="1200"/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7829860" y="4985912"/>
            <a:ext cx="247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ndara" panose="020E0502030303020204" pitchFamily="34" charset="0"/>
              </a:rPr>
              <a:t>PRINCIPIOS Y VALORES</a:t>
            </a:r>
            <a:endParaRPr lang="es-EC" dirty="0">
              <a:latin typeface="Candara" panose="020E0502030303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803914" y="2240288"/>
            <a:ext cx="24318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latin typeface="Candara" panose="020E0502030303020204" pitchFamily="34" charset="0"/>
              </a:rPr>
              <a:t>PRINCIPIOS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CALIDAD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RESPONSABILIDAD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RESPETO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MEJORAMIENTO CONTÍNUO</a:t>
            </a:r>
          </a:p>
          <a:p>
            <a:pPr algn="ctr"/>
            <a:endParaRPr lang="es-ES" sz="1400" i="1" dirty="0">
              <a:latin typeface="Candara" panose="020E0502030303020204" pitchFamily="34" charset="0"/>
            </a:endParaRPr>
          </a:p>
          <a:p>
            <a:r>
              <a:rPr lang="es-ES" sz="1400" b="1" i="1" dirty="0" smtClean="0">
                <a:latin typeface="Candara" panose="020E0502030303020204" pitchFamily="34" charset="0"/>
              </a:rPr>
              <a:t>VALORES</a:t>
            </a:r>
          </a:p>
          <a:p>
            <a:pPr algn="ctr"/>
            <a:r>
              <a:rPr lang="es-ES" sz="1400" dirty="0" smtClean="0">
                <a:latin typeface="Candara" panose="020E0502030303020204" pitchFamily="34" charset="0"/>
              </a:rPr>
              <a:t>COMPROMISO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VOCACIÓN DE SERVICIO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LIDERAZGO</a:t>
            </a:r>
          </a:p>
          <a:p>
            <a:pPr algn="ctr"/>
            <a:r>
              <a:rPr lang="es-ES" sz="1400" i="1" dirty="0" smtClean="0">
                <a:latin typeface="Candara" panose="020E0502030303020204" pitchFamily="34" charset="0"/>
              </a:rPr>
              <a:t>DISCIPLINA</a:t>
            </a:r>
            <a:endParaRPr lang="es-ES" sz="14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0008" y="264017"/>
            <a:ext cx="6114882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MAPA ESTRATÉGICO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7727323" y="0"/>
            <a:ext cx="414699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pic>
        <p:nvPicPr>
          <p:cNvPr id="76" name="Imagen 7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83" y="134612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Rectángulo 77"/>
          <p:cNvSpPr/>
          <p:nvPr/>
        </p:nvSpPr>
        <p:spPr>
          <a:xfrm>
            <a:off x="7006107" y="6575898"/>
            <a:ext cx="953037" cy="26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5" y="1091075"/>
            <a:ext cx="11370611" cy="53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661018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BSC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" name="Imagen 30" descr="http://www.iplanet.ec/images/stories/iplan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6" y="947666"/>
            <a:ext cx="2006487" cy="66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ángulo 31"/>
          <p:cNvSpPr/>
          <p:nvPr/>
        </p:nvSpPr>
        <p:spPr>
          <a:xfrm>
            <a:off x="829828" y="2722246"/>
            <a:ext cx="5290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i="1" dirty="0" smtClean="0">
                <a:latin typeface="Candara" panose="020E0502030303020204" pitchFamily="34" charset="0"/>
              </a:rPr>
              <a:t>“El </a:t>
            </a:r>
            <a:r>
              <a:rPr lang="es-EC" i="1" dirty="0">
                <a:latin typeface="Candara" panose="020E0502030303020204" pitchFamily="34" charset="0"/>
              </a:rPr>
              <a:t>Cuadro de Mando Integral (CMI), también conocido como </a:t>
            </a:r>
            <a:r>
              <a:rPr lang="es-EC" i="1" dirty="0" err="1">
                <a:latin typeface="Candara" panose="020E0502030303020204" pitchFamily="34" charset="0"/>
              </a:rPr>
              <a:t>Balanced</a:t>
            </a:r>
            <a:r>
              <a:rPr lang="es-EC" i="1" dirty="0">
                <a:latin typeface="Candara" panose="020E0502030303020204" pitchFamily="34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</a:rPr>
              <a:t>Scorecard</a:t>
            </a:r>
            <a:r>
              <a:rPr lang="es-EC" i="1" dirty="0">
                <a:latin typeface="Candara" panose="020E0502030303020204" pitchFamily="34" charset="0"/>
              </a:rPr>
              <a:t> (BSC) o </a:t>
            </a:r>
            <a:r>
              <a:rPr lang="es-EC" i="1" dirty="0" err="1">
                <a:latin typeface="Candara" panose="020E0502030303020204" pitchFamily="34" charset="0"/>
              </a:rPr>
              <a:t>dashboard</a:t>
            </a:r>
            <a:r>
              <a:rPr lang="es-EC" i="1" dirty="0">
                <a:latin typeface="Candara" panose="020E0502030303020204" pitchFamily="34" charset="0"/>
              </a:rPr>
              <a:t>, es una herramienta de control empresarial que permite establecer y monitorizar los objetivos de una empresa y de sus diferentes áreas o </a:t>
            </a:r>
            <a:r>
              <a:rPr lang="es-EC" i="1" dirty="0" smtClean="0">
                <a:latin typeface="Candara" panose="020E0502030303020204" pitchFamily="34" charset="0"/>
              </a:rPr>
              <a:t>unidades”</a:t>
            </a:r>
            <a:endParaRPr lang="es-EC" i="1" dirty="0">
              <a:latin typeface="Candara" panose="020E0502030303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539191" y="1709357"/>
            <a:ext cx="2989412" cy="35031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ángulo 34"/>
          <p:cNvSpPr/>
          <p:nvPr/>
        </p:nvSpPr>
        <p:spPr>
          <a:xfrm>
            <a:off x="6660184" y="1823233"/>
            <a:ext cx="2736000" cy="26512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36" name="Grupo 35"/>
          <p:cNvGrpSpPr/>
          <p:nvPr/>
        </p:nvGrpSpPr>
        <p:grpSpPr>
          <a:xfrm>
            <a:off x="6660184" y="4589509"/>
            <a:ext cx="2736000" cy="507928"/>
            <a:chOff x="128137" y="3534962"/>
            <a:chExt cx="2177891" cy="483953"/>
          </a:xfrm>
        </p:grpSpPr>
        <p:sp>
          <p:nvSpPr>
            <p:cNvPr id="37" name="Rectángulo 36">
              <a:hlinkClick r:id="rId4" action="ppaction://hlinkfile"/>
            </p:cNvPr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128137" y="3534962"/>
              <a:ext cx="2177891" cy="4839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300" kern="1200"/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7162118" y="4658807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BSC iPLANET</a:t>
            </a:r>
            <a:endParaRPr lang="es-EC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1" name="Imagen 4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28" y="1922888"/>
            <a:ext cx="2534737" cy="24816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16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5612" y="148107"/>
            <a:ext cx="6359581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RESUMEN INICIATIVAS ESTRATÉGICAS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4856"/>
          <a:stretch/>
        </p:blipFill>
        <p:spPr>
          <a:xfrm>
            <a:off x="2312698" y="730465"/>
            <a:ext cx="5256000" cy="59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439286"/>
            <a:ext cx="603760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CONCLUSIONES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7882" y="1249252"/>
            <a:ext cx="92470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La </a:t>
            </a:r>
            <a:r>
              <a:rPr lang="es-ES" dirty="0" smtClean="0"/>
              <a:t>ausencia </a:t>
            </a:r>
            <a:r>
              <a:rPr lang="es-ES" dirty="0"/>
              <a:t>de un análisis FODA había generado un gran desconocimiento de los factores internos y externos que influyen en el desempeño de la empresa dentro del sector de las telecomunicaciones, por lo que las decisiones que se tomaban no generaban los resultados deseados</a:t>
            </a:r>
            <a:r>
              <a:rPr lang="es-ES" dirty="0" smtClean="0"/>
              <a:t>.</a:t>
            </a:r>
          </a:p>
          <a:p>
            <a:pPr lvl="0" algn="just"/>
            <a:endParaRPr lang="es-EC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/>
              <a:t>La empresa iPlanet ha manejado como fortaleza su estrategia de ofrecer sus servicios en zonas de baja cobertura, pero evidenciaba a su vez una carencia de estrategias que la orienten a la consecución de su misión y visión</a:t>
            </a:r>
            <a:r>
              <a:rPr lang="es-ES" dirty="0" smtClean="0"/>
              <a:t>.</a:t>
            </a:r>
          </a:p>
          <a:p>
            <a:pPr lvl="0" algn="just"/>
            <a:endParaRPr lang="es-EC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El  Cuadro de Mando Integral permitirá dar un apropiado seguimiento y control al cumplimiento de cada objetivo estratégico planteado, evaluando el nivel de gestión de cada área que influye en la consecución de los mismos, es decir, que </a:t>
            </a:r>
            <a:r>
              <a:rPr lang="es-ES" dirty="0" smtClean="0"/>
              <a:t>permitirá </a:t>
            </a:r>
            <a:r>
              <a:rPr lang="es-ES" dirty="0"/>
              <a:t>monitorear la efectividad de la empresa en todo su conjunto</a:t>
            </a:r>
            <a:r>
              <a:rPr lang="es-ES" dirty="0" smtClean="0"/>
              <a:t>.</a:t>
            </a:r>
          </a:p>
          <a:p>
            <a:pPr lvl="0"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 el estudio realizado a la empresa iPlanet surge la necesidad de diseñar e implementar una Planificación Estratégica basado en la metodología del Cuadro de Mando Integral que permita replantear sus objetivos acorde a una nueva visión de negocio.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80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542729"/>
            <a:ext cx="603760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RECOMENDACIONES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7882" y="1519709"/>
            <a:ext cx="92470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Implementar un Plan Estratégico que permita a la empresa ganar participación y reconocimiento en el sector de las telecomunicaciones, logrando construir un negocio sólido y rentable que perdure en el largo plazo</a:t>
            </a:r>
            <a:r>
              <a:rPr lang="es-ES" dirty="0" smtClean="0"/>
              <a:t>.</a:t>
            </a:r>
          </a:p>
          <a:p>
            <a:pPr lvl="0"/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Difundir los objetivos estratégicos a todos los niveles de la organización, para que el personal los asuma como propios y se genere un compromiso general hacia su consecución</a:t>
            </a:r>
            <a:r>
              <a:rPr lang="es-ES" dirty="0" smtClean="0"/>
              <a:t>.</a:t>
            </a:r>
          </a:p>
          <a:p>
            <a:pPr lvl="0"/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Implementar la herramienta del Cuadro de Mando Integral para dar un apropiado seguimiento al nivel de cumplimiento de los objetivos estratégicos planteados y así tomar las acciones necesarias que aseguren dicho cumplimiento</a:t>
            </a:r>
            <a:r>
              <a:rPr lang="es-ES" dirty="0" smtClean="0"/>
              <a:t>.</a:t>
            </a:r>
          </a:p>
          <a:p>
            <a:pPr lvl="0"/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Crear los departamentos de Servicio al Cliente e Investigación y Desarrollo, que agregaran valor y son claves para un mejor funcionamiento de la empresa.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63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566" y="1596980"/>
            <a:ext cx="4801436" cy="3003039"/>
          </a:xfrm>
          <a:prstGeom prst="rect">
            <a:avLst/>
          </a:prstGeom>
          <a:effectLst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18" y="841187"/>
            <a:ext cx="2047875" cy="13239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47036" y="2395470"/>
            <a:ext cx="2693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Segoe Print" panose="02000600000000000000" pitchFamily="2" charset="0"/>
              </a:rPr>
              <a:t>GET</a:t>
            </a:r>
          </a:p>
          <a:p>
            <a:pPr algn="ctr"/>
            <a:r>
              <a:rPr lang="es-ES" sz="2800" b="1" dirty="0" smtClean="0">
                <a:latin typeface="Segoe Print" panose="02000600000000000000" pitchFamily="2" charset="0"/>
              </a:rPr>
              <a:t>EXCITED</a:t>
            </a:r>
          </a:p>
          <a:p>
            <a:pPr algn="ctr"/>
            <a:r>
              <a:rPr lang="es-ES" dirty="0" smtClean="0">
                <a:latin typeface="Segoe Print" panose="02000600000000000000" pitchFamily="2" charset="0"/>
              </a:rPr>
              <a:t>AND</a:t>
            </a:r>
          </a:p>
          <a:p>
            <a:pPr algn="ctr"/>
            <a:r>
              <a:rPr lang="es-ES" sz="2800" b="1" dirty="0" smtClean="0">
                <a:latin typeface="Segoe Print" panose="02000600000000000000" pitchFamily="2" charset="0"/>
              </a:rPr>
              <a:t>MAKE THINGS</a:t>
            </a:r>
          </a:p>
          <a:p>
            <a:pPr algn="ctr"/>
            <a:r>
              <a:rPr lang="es-ES" sz="2800" b="1" dirty="0" smtClean="0">
                <a:latin typeface="Segoe Print" panose="02000600000000000000" pitchFamily="2" charset="0"/>
              </a:rPr>
              <a:t>HAPPEN</a:t>
            </a:r>
          </a:p>
        </p:txBody>
      </p:sp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8874758" y="6457890"/>
            <a:ext cx="367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Segoe Print" panose="02000600000000000000" pitchFamily="2" charset="0"/>
              </a:rPr>
              <a:t>Santiago Aucatoma G.</a:t>
            </a:r>
          </a:p>
        </p:txBody>
      </p:sp>
    </p:spTree>
    <p:extLst>
      <p:ext uri="{BB962C8B-B14F-4D97-AF65-F5344CB8AC3E}">
        <p14:creationId xmlns:p14="http://schemas.microsoft.com/office/powerpoint/2010/main" val="4377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34" y="93717"/>
            <a:ext cx="4062091" cy="6367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GIRO DEL NEGOCIO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8550878"/>
              </p:ext>
            </p:extLst>
          </p:nvPr>
        </p:nvGraphicFramePr>
        <p:xfrm>
          <a:off x="-891506" y="938726"/>
          <a:ext cx="6030175" cy="367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http://www.iplanet.ec/images/stories/iplanet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37" y="2444481"/>
            <a:ext cx="2006487" cy="66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267520220"/>
              </p:ext>
            </p:extLst>
          </p:nvPr>
        </p:nvGraphicFramePr>
        <p:xfrm>
          <a:off x="4466105" y="1068475"/>
          <a:ext cx="5656687" cy="250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4"/>
          <a:srcRect l="25004" r="24932" b="18668"/>
          <a:stretch/>
        </p:blipFill>
        <p:spPr>
          <a:xfrm>
            <a:off x="7508381" y="3846125"/>
            <a:ext cx="2614411" cy="12043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5"/>
          <a:srcRect l="24516" r="24434" b="18036"/>
          <a:stretch/>
        </p:blipFill>
        <p:spPr>
          <a:xfrm>
            <a:off x="4588095" y="5379488"/>
            <a:ext cx="2955703" cy="12136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6"/>
          <a:srcRect l="22543" r="22214" b="17821"/>
          <a:stretch/>
        </p:blipFill>
        <p:spPr>
          <a:xfrm>
            <a:off x="4623513" y="3846125"/>
            <a:ext cx="2884868" cy="137317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123797" y="5586210"/>
            <a:ext cx="23423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PLANES INTERNET</a:t>
            </a:r>
            <a:endParaRPr lang="es-ES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238824" y="730465"/>
            <a:ext cx="24083" cy="41248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644" y="148107"/>
            <a:ext cx="2503748" cy="58235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PROBLEMA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8927114"/>
              </p:ext>
            </p:extLst>
          </p:nvPr>
        </p:nvGraphicFramePr>
        <p:xfrm>
          <a:off x="175058" y="730466"/>
          <a:ext cx="3495422" cy="422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ángulo 18"/>
          <p:cNvSpPr/>
          <p:nvPr/>
        </p:nvSpPr>
        <p:spPr>
          <a:xfrm>
            <a:off x="3047194" y="2944475"/>
            <a:ext cx="2672090" cy="2347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/>
              <a:t>PNVB 2013 -2017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 smtClean="0"/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dirty="0" smtClean="0"/>
              <a:t>O4: </a:t>
            </a:r>
            <a:r>
              <a:rPr lang="es-EC" sz="1400" kern="1200" dirty="0" smtClean="0"/>
              <a:t>Fortalecer las capacidades y potencialidades de la ciudadanía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dirty="0" smtClean="0"/>
              <a:t>O9: </a:t>
            </a:r>
            <a:r>
              <a:rPr lang="es-EC" sz="1400" kern="1200" dirty="0" smtClean="0"/>
              <a:t>Garantizar el trabajo digno en todas sus formas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dirty="0" smtClean="0"/>
              <a:t>O10: </a:t>
            </a:r>
            <a:r>
              <a:rPr lang="es-EC" sz="1400" kern="1200" dirty="0" smtClean="0"/>
              <a:t>Impulsar la transformación de la matriz productiva 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kern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18" y="5123519"/>
            <a:ext cx="3271234" cy="1129133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-9003" y="2320590"/>
            <a:ext cx="2190134" cy="2722688"/>
            <a:chOff x="-12405" y="1425921"/>
            <a:chExt cx="2190134" cy="2722688"/>
          </a:xfrm>
        </p:grpSpPr>
        <p:sp>
          <p:nvSpPr>
            <p:cNvPr id="21" name="Rectángulo 20"/>
            <p:cNvSpPr/>
            <p:nvPr/>
          </p:nvSpPr>
          <p:spPr>
            <a:xfrm>
              <a:off x="-12404" y="1687131"/>
              <a:ext cx="2190133" cy="24614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-12405" y="1425921"/>
              <a:ext cx="2190133" cy="2461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1992 - Superintendencia de Telecomunicaciones</a:t>
              </a:r>
            </a:p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 dirty="0" smtClean="0"/>
            </a:p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Control Técnico – Ético Servicios Telecomunicaciones</a:t>
              </a:r>
            </a:p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Espectro Radioeléctrico </a:t>
              </a:r>
              <a:endParaRPr lang="es-EC" sz="1600" kern="1200" dirty="0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5947844" y="998113"/>
            <a:ext cx="26402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INDUSTRIAS PRIORITARIAS</a:t>
            </a:r>
            <a:endParaRPr lang="es-ES" sz="1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lecha doblada 25"/>
          <p:cNvSpPr/>
          <p:nvPr/>
        </p:nvSpPr>
        <p:spPr>
          <a:xfrm>
            <a:off x="6131966" y="1453810"/>
            <a:ext cx="339134" cy="453496"/>
          </a:xfrm>
          <a:prstGeom prst="bentArrow">
            <a:avLst>
              <a:gd name="adj1" fmla="val 0"/>
              <a:gd name="adj2" fmla="val 34494"/>
              <a:gd name="adj3" fmla="val 50000"/>
              <a:gd name="adj4" fmla="val 4375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493768" y="1427085"/>
            <a:ext cx="25949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INDUSTRIA TECNOLÓGICA</a:t>
            </a:r>
            <a:endParaRPr lang="es-ES" sz="1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787131" y="1827948"/>
            <a:ext cx="21425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SERVICIOS INTERNET</a:t>
            </a:r>
            <a:endParaRPr lang="es-ES" sz="1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echa doblada 35"/>
          <p:cNvSpPr/>
          <p:nvPr/>
        </p:nvSpPr>
        <p:spPr>
          <a:xfrm>
            <a:off x="6459549" y="1907306"/>
            <a:ext cx="339134" cy="453496"/>
          </a:xfrm>
          <a:prstGeom prst="bentArrow">
            <a:avLst>
              <a:gd name="adj1" fmla="val 0"/>
              <a:gd name="adj2" fmla="val 34494"/>
              <a:gd name="adj3" fmla="val 50000"/>
              <a:gd name="adj4" fmla="val 4375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314" y="2390292"/>
            <a:ext cx="864469" cy="55921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366" y="2350344"/>
            <a:ext cx="852969" cy="56864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1"/>
          <a:srcRect t="21503" b="23469"/>
          <a:stretch/>
        </p:blipFill>
        <p:spPr>
          <a:xfrm>
            <a:off x="8231562" y="2412970"/>
            <a:ext cx="1281283" cy="51386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2"/>
          <a:srcRect l="8219" t="31656" r="7001" b="21350"/>
          <a:stretch/>
        </p:blipFill>
        <p:spPr>
          <a:xfrm>
            <a:off x="6039867" y="3176013"/>
            <a:ext cx="1584102" cy="38919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4297" y="3063973"/>
            <a:ext cx="1250689" cy="384171"/>
          </a:xfrm>
          <a:prstGeom prst="rect">
            <a:avLst/>
          </a:prstGeom>
        </p:spPr>
      </p:pic>
      <p:sp>
        <p:nvSpPr>
          <p:cNvPr id="42" name="Más 41"/>
          <p:cNvSpPr/>
          <p:nvPr/>
        </p:nvSpPr>
        <p:spPr>
          <a:xfrm>
            <a:off x="6627716" y="4217210"/>
            <a:ext cx="401519" cy="37645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CuadroTexto 42"/>
          <p:cNvSpPr txBox="1"/>
          <p:nvPr/>
        </p:nvSpPr>
        <p:spPr>
          <a:xfrm>
            <a:off x="6002769" y="3847979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Fortalecimiento</a:t>
            </a:r>
            <a:endParaRPr lang="es-EC" sz="16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002769" y="4624347"/>
            <a:ext cx="164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Reconocimiento</a:t>
            </a:r>
            <a:endParaRPr lang="es-EC" sz="1600" dirty="0"/>
          </a:p>
        </p:txBody>
      </p:sp>
      <p:sp>
        <p:nvSpPr>
          <p:cNvPr id="47" name="Más 46"/>
          <p:cNvSpPr/>
          <p:nvPr/>
        </p:nvSpPr>
        <p:spPr>
          <a:xfrm>
            <a:off x="6627715" y="5024256"/>
            <a:ext cx="401519" cy="37645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CuadroTexto 47"/>
          <p:cNvSpPr txBox="1"/>
          <p:nvPr/>
        </p:nvSpPr>
        <p:spPr>
          <a:xfrm>
            <a:off x="6028529" y="5417942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Posicionamiento</a:t>
            </a:r>
            <a:endParaRPr lang="es-EC" sz="1600" dirty="0"/>
          </a:p>
        </p:txBody>
      </p:sp>
      <p:sp>
        <p:nvSpPr>
          <p:cNvPr id="49" name="Igual que 48"/>
          <p:cNvSpPr/>
          <p:nvPr/>
        </p:nvSpPr>
        <p:spPr>
          <a:xfrm>
            <a:off x="7804230" y="3835668"/>
            <a:ext cx="472957" cy="33855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8333131" y="3672663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PLANIFICACIÓN</a:t>
            </a:r>
          </a:p>
          <a:p>
            <a:pPr algn="ctr"/>
            <a:r>
              <a:rPr lang="es-ES" b="1" dirty="0" smtClean="0"/>
              <a:t>ESTRATÉGICA</a:t>
            </a:r>
            <a:endParaRPr lang="es-EC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212512" y="4487153"/>
            <a:ext cx="1239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/>
              <a:t>Diagnóstico</a:t>
            </a:r>
          </a:p>
          <a:p>
            <a:pPr algn="r"/>
            <a:endParaRPr lang="es-ES" sz="1600" dirty="0"/>
          </a:p>
          <a:p>
            <a:pPr algn="r"/>
            <a:r>
              <a:rPr lang="es-ES" sz="1600" dirty="0" smtClean="0"/>
              <a:t>Objetivos</a:t>
            </a:r>
          </a:p>
          <a:p>
            <a:pPr algn="r"/>
            <a:endParaRPr lang="es-ES" sz="1600" dirty="0"/>
          </a:p>
          <a:p>
            <a:pPr algn="r"/>
            <a:r>
              <a:rPr lang="es-ES" sz="1600" dirty="0" smtClean="0"/>
              <a:t>Estrategias</a:t>
            </a:r>
          </a:p>
          <a:p>
            <a:pPr algn="r"/>
            <a:endParaRPr lang="es-ES" sz="1600" dirty="0"/>
          </a:p>
          <a:p>
            <a:pPr algn="r"/>
            <a:r>
              <a:rPr lang="es-ES" sz="1600" dirty="0" smtClean="0"/>
              <a:t>BSC</a:t>
            </a:r>
            <a:endParaRPr lang="es-EC" sz="1600" dirty="0"/>
          </a:p>
        </p:txBody>
      </p:sp>
      <p:cxnSp>
        <p:nvCxnSpPr>
          <p:cNvPr id="32" name="Conector angular 31"/>
          <p:cNvCxnSpPr>
            <a:stCxn id="50" idx="3"/>
            <a:endCxn id="27" idx="3"/>
          </p:cNvCxnSpPr>
          <p:nvPr/>
        </p:nvCxnSpPr>
        <p:spPr>
          <a:xfrm flipH="1">
            <a:off x="9451954" y="3995829"/>
            <a:ext cx="700906" cy="1399265"/>
          </a:xfrm>
          <a:prstGeom prst="bentConnector3">
            <a:avLst>
              <a:gd name="adj1" fmla="val -3261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835195" y="730464"/>
            <a:ext cx="0" cy="576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5835195" y="3610464"/>
            <a:ext cx="5047453" cy="49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0008" y="264017"/>
            <a:ext cx="6114882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DIAGRAMA ISHIKAWA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8577331" y="0"/>
            <a:ext cx="325835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pic>
        <p:nvPicPr>
          <p:cNvPr id="76" name="Imagen 7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83" y="134612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Rectángulo 77"/>
          <p:cNvSpPr/>
          <p:nvPr/>
        </p:nvSpPr>
        <p:spPr>
          <a:xfrm>
            <a:off x="7006107" y="6575898"/>
            <a:ext cx="953037" cy="26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3" y="865078"/>
            <a:ext cx="11157225" cy="54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17736" y="1023870"/>
            <a:ext cx="4517903" cy="6761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OBJETIVO GENERAL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5915" y="1867436"/>
            <a:ext cx="813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Formular el plan estratégico, </a:t>
            </a:r>
            <a:r>
              <a:rPr lang="es-ES" dirty="0"/>
              <a:t>aplicando la metodología del cuadro de mando integral para la empresa iPlanet, para el año 2015</a:t>
            </a:r>
            <a:endParaRPr lang="es-EC" dirty="0"/>
          </a:p>
          <a:p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75443" y="2841449"/>
            <a:ext cx="5504753" cy="6761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OBJETIVOS ESPECÍFICOS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23622" y="3685015"/>
            <a:ext cx="813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Realizar un estudio de la situación actual de la empresa </a:t>
            </a:r>
            <a:r>
              <a:rPr lang="es-ES" dirty="0" smtClean="0"/>
              <a:t>iPlanet</a:t>
            </a:r>
          </a:p>
          <a:p>
            <a:pPr lvl="0"/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Elaborar un direccionamiento estratégico para la empresa </a:t>
            </a:r>
            <a:r>
              <a:rPr lang="es-ES" dirty="0" smtClean="0"/>
              <a:t>iPlanet</a:t>
            </a:r>
          </a:p>
          <a:p>
            <a:pPr lvl="0"/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Diseñar </a:t>
            </a:r>
            <a:r>
              <a:rPr lang="es-ES" dirty="0"/>
              <a:t>un cuadro de mando integral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03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465956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MACROAMBIENTE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6314" y="2228044"/>
            <a:ext cx="20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MACROAMBIENTE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99791" y="1507085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FACTOR ECONÓMICO</a:t>
            </a:r>
            <a:endParaRPr lang="es-EC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8845" y="1131453"/>
            <a:ext cx="20734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PIB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INFLACIÓN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TASA DE INTERÉS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IMPUESTO SALIDA DE CAPITALES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PEA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IED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BALANZA COMERCIAL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ARANCELES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241875" y="3818886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FACTOR </a:t>
            </a:r>
          </a:p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POLÍTICO</a:t>
            </a:r>
            <a:endParaRPr lang="es-EC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05125" y="4522667"/>
            <a:ext cx="207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EJECUTIVO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LEGISLATIVO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JUDICIAL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53600" y="1507085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FACTOR SOCIO CULTURAL</a:t>
            </a:r>
            <a:endParaRPr lang="es-EC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027099" y="966625"/>
            <a:ext cx="2073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EDUCACIÓN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EMPLEO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SUBEMPLEO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DESEMPLEO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CANASTA BÁSICA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SUELDOS Y SALARIOS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SEGURIDAD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53600" y="3819687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FACTOR TECNOLÓGICO</a:t>
            </a:r>
            <a:endParaRPr lang="es-EC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27099" y="3819687"/>
            <a:ext cx="207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TIC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INTERNET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27676" y="5073830"/>
            <a:ext cx="20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FACTOR AMBIENTAL</a:t>
            </a:r>
            <a:endParaRPr lang="es-EC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47734" y="4858386"/>
            <a:ext cx="207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DESECHOS TECNOLÓGICOS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CUIDADO MEDIO AMBIENTE</a:t>
            </a:r>
          </a:p>
        </p:txBody>
      </p:sp>
      <p:sp>
        <p:nvSpPr>
          <p:cNvPr id="3" name="Flecha a la derecha con bandas 2"/>
          <p:cNvSpPr/>
          <p:nvPr/>
        </p:nvSpPr>
        <p:spPr>
          <a:xfrm rot="12950463">
            <a:off x="3464705" y="2457472"/>
            <a:ext cx="579549" cy="472364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 la derecha con bandas 16"/>
          <p:cNvSpPr/>
          <p:nvPr/>
        </p:nvSpPr>
        <p:spPr>
          <a:xfrm rot="19665252">
            <a:off x="6229057" y="2432883"/>
            <a:ext cx="579549" cy="472364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 la derecha con bandas 17"/>
          <p:cNvSpPr/>
          <p:nvPr/>
        </p:nvSpPr>
        <p:spPr>
          <a:xfrm rot="7146881">
            <a:off x="3655910" y="3360335"/>
            <a:ext cx="579549" cy="472364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a la derecha con bandas 18"/>
          <p:cNvSpPr/>
          <p:nvPr/>
        </p:nvSpPr>
        <p:spPr>
          <a:xfrm rot="2849198">
            <a:off x="6143649" y="3322837"/>
            <a:ext cx="579549" cy="472364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 la derecha con bandas 19"/>
          <p:cNvSpPr/>
          <p:nvPr/>
        </p:nvSpPr>
        <p:spPr>
          <a:xfrm rot="5400000">
            <a:off x="4928235" y="4018188"/>
            <a:ext cx="579549" cy="472364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t="8563" b="14937"/>
          <a:stretch/>
        </p:blipFill>
        <p:spPr>
          <a:xfrm>
            <a:off x="4373932" y="2665931"/>
            <a:ext cx="1637929" cy="12363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64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cto 43"/>
          <p:cNvCxnSpPr>
            <a:stCxn id="38" idx="0"/>
            <a:endCxn id="28" idx="2"/>
          </p:cNvCxnSpPr>
          <p:nvPr/>
        </p:nvCxnSpPr>
        <p:spPr>
          <a:xfrm flipH="1" flipV="1">
            <a:off x="5283273" y="2250831"/>
            <a:ext cx="13348" cy="251790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35" idx="3"/>
            <a:endCxn id="32" idx="1"/>
          </p:cNvCxnSpPr>
          <p:nvPr/>
        </p:nvCxnSpPr>
        <p:spPr>
          <a:xfrm flipV="1">
            <a:off x="3510429" y="3378071"/>
            <a:ext cx="3662791" cy="2447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5045937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5 FUERZAS DE PORTER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38419" y="2532179"/>
            <a:ext cx="2544541" cy="1772529"/>
            <a:chOff x="3885843" y="1978514"/>
            <a:chExt cx="1695869" cy="16958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ectángulo redondeado 19"/>
            <p:cNvSpPr/>
            <p:nvPr/>
          </p:nvSpPr>
          <p:spPr>
            <a:xfrm>
              <a:off x="3885843" y="1978514"/>
              <a:ext cx="1695869" cy="16958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3968629" y="2061300"/>
              <a:ext cx="1530297" cy="1530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 smtClean="0">
                  <a:latin typeface="Candara" panose="020E0502030303020204" pitchFamily="34" charset="0"/>
                </a:rPr>
                <a:t>COMPETENCIA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600" dirty="0" smtClean="0">
                  <a:latin typeface="Candara" panose="020E0502030303020204" pitchFamily="34" charset="0"/>
                </a:rPr>
                <a:t>CNT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600" dirty="0" smtClean="0">
                  <a:latin typeface="Candara" panose="020E0502030303020204" pitchFamily="34" charset="0"/>
                </a:rPr>
                <a:t>TV CABLE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600" dirty="0" smtClean="0">
                  <a:latin typeface="Candara" panose="020E0502030303020204" pitchFamily="34" charset="0"/>
                </a:rPr>
                <a:t>PUNTONET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600" dirty="0" smtClean="0">
                  <a:latin typeface="Candara" panose="020E0502030303020204" pitchFamily="34" charset="0"/>
                </a:rPr>
                <a:t>NETLIFE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600" dirty="0" smtClean="0">
                  <a:latin typeface="Candara" panose="020E0502030303020204" pitchFamily="34" charset="0"/>
                </a:rPr>
                <a:t>CLARO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066555" y="846375"/>
            <a:ext cx="2433435" cy="1404456"/>
            <a:chOff x="3885843" y="1978514"/>
            <a:chExt cx="1695869" cy="16958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ángulo redondeado 27"/>
            <p:cNvSpPr/>
            <p:nvPr/>
          </p:nvSpPr>
          <p:spPr>
            <a:xfrm>
              <a:off x="3885843" y="1978514"/>
              <a:ext cx="1695869" cy="16958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3968629" y="2061300"/>
              <a:ext cx="1530297" cy="1530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dirty="0" smtClean="0">
                  <a:latin typeface="Candara" panose="020E0502030303020204" pitchFamily="34" charset="0"/>
                </a:rPr>
                <a:t>NUEVOS COMPETIDORES</a:t>
              </a: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 smtClean="0">
                  <a:latin typeface="Candara" panose="020E0502030303020204" pitchFamily="34" charset="0"/>
                </a:rPr>
                <a:t>REQUISITOS DE CAPITAL</a:t>
              </a: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>
                  <a:latin typeface="Candara" panose="020E0502030303020204" pitchFamily="34" charset="0"/>
                </a:rPr>
                <a:t>DOMINIO DE MERCADO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7173220" y="2537962"/>
            <a:ext cx="2573294" cy="1680217"/>
            <a:chOff x="3885843" y="1978514"/>
            <a:chExt cx="1695869" cy="16958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3885843" y="1978514"/>
              <a:ext cx="1695869" cy="16958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3968629" y="2061300"/>
              <a:ext cx="1530297" cy="1530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latin typeface="Candara" panose="020E0502030303020204" pitchFamily="34" charset="0"/>
                </a:rPr>
                <a:t>CLIENTES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>
                <a:latin typeface="Candara" panose="020E0502030303020204" pitchFamily="34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Candara" panose="020E0502030303020204" pitchFamily="34" charset="0"/>
                </a:rPr>
                <a:t>HOGARES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andara" panose="020E0502030303020204" pitchFamily="34" charset="0"/>
                </a:rPr>
                <a:t>PYMES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Candara" panose="020E0502030303020204" pitchFamily="34" charset="0"/>
                </a:rPr>
                <a:t>CORPORATIVOS</a:t>
              </a:r>
              <a:endParaRPr lang="es-ES" sz="1600" kern="1200" dirty="0" smtClean="0">
                <a:latin typeface="Candara" panose="020E0502030303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37135" y="2562435"/>
            <a:ext cx="2573294" cy="1680217"/>
            <a:chOff x="3885843" y="1978514"/>
            <a:chExt cx="1695869" cy="16958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Rectángulo redondeado 34"/>
            <p:cNvSpPr/>
            <p:nvPr/>
          </p:nvSpPr>
          <p:spPr>
            <a:xfrm>
              <a:off x="3885843" y="1978514"/>
              <a:ext cx="1695869" cy="16958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3968629" y="2061300"/>
              <a:ext cx="1530297" cy="1530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latin typeface="Candara" panose="020E0502030303020204" pitchFamily="34" charset="0"/>
                </a:rPr>
                <a:t>PROVEEDORES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>
                <a:latin typeface="Candara" panose="020E0502030303020204" pitchFamily="34" charset="0"/>
              </a:endParaRP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Candara" panose="020E0502030303020204" pitchFamily="34" charset="0"/>
                </a:rPr>
                <a:t>ZC MAYORISTAS</a:t>
              </a: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andara" panose="020E0502030303020204" pitchFamily="34" charset="0"/>
                </a:rPr>
                <a:t>AIRE EC</a:t>
              </a: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Candara" panose="020E0502030303020204" pitchFamily="34" charset="0"/>
                </a:rPr>
                <a:t>MAYORISTAS</a:t>
              </a:r>
              <a:endParaRPr lang="es-ES" sz="1600" kern="1200" dirty="0" smtClean="0">
                <a:latin typeface="Candara" panose="020E0502030303020204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079903" y="4768733"/>
            <a:ext cx="2433435" cy="1632067"/>
            <a:chOff x="3885843" y="1978516"/>
            <a:chExt cx="1695869" cy="16958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Rectángulo redondeado 37"/>
            <p:cNvSpPr/>
            <p:nvPr/>
          </p:nvSpPr>
          <p:spPr>
            <a:xfrm>
              <a:off x="3885843" y="1978516"/>
              <a:ext cx="1695869" cy="169587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ángulo 38"/>
            <p:cNvSpPr/>
            <p:nvPr/>
          </p:nvSpPr>
          <p:spPr>
            <a:xfrm>
              <a:off x="3968629" y="2061300"/>
              <a:ext cx="1530297" cy="1530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dirty="0" smtClean="0">
                  <a:latin typeface="Candara" panose="020E0502030303020204" pitchFamily="34" charset="0"/>
                </a:rPr>
                <a:t>SUSTITUTOS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b="1" dirty="0" smtClean="0">
                <a:latin typeface="Candara" panose="020E0502030303020204" pitchFamily="34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 smtClean="0">
                  <a:latin typeface="Candara" panose="020E0502030303020204" pitchFamily="34" charset="0"/>
                </a:rPr>
                <a:t>INTERNET MÓVIL</a:t>
              </a:r>
              <a:endParaRPr lang="es-ES" sz="1400" kern="12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6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6" y="0"/>
            <a:ext cx="2493806" cy="7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4659569" cy="582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MICROAMBIENTE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33633" y="1089009"/>
            <a:ext cx="2758400" cy="576000"/>
            <a:chOff x="0" y="0"/>
            <a:chExt cx="2758400" cy="576000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ADMINISTRATIVA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33633" y="1891801"/>
            <a:ext cx="2758400" cy="1537199"/>
            <a:chOff x="0" y="770318"/>
            <a:chExt cx="2758400" cy="1537199"/>
          </a:xfrm>
        </p:grpSpPr>
        <p:sp>
          <p:nvSpPr>
            <p:cNvPr id="21" name="Rectángulo 20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Compromiso</a:t>
              </a:r>
              <a:endParaRPr lang="es-EC" sz="2000" kern="1200" dirty="0">
                <a:latin typeface="Candara" panose="020E050203030302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Plan Estratégico</a:t>
              </a:r>
              <a:endParaRPr lang="es-EC" sz="2000" kern="1200" dirty="0">
                <a:latin typeface="Candara" panose="020E050203030302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Reuniones Ejecutivas</a:t>
              </a:r>
              <a:endParaRPr lang="es-EC" sz="2000" kern="1200" dirty="0">
                <a:latin typeface="Candara" panose="020E050203030302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Organigrama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707197" y="1089009"/>
            <a:ext cx="2758400" cy="576000"/>
            <a:chOff x="0" y="0"/>
            <a:chExt cx="2758400" cy="576000"/>
          </a:xfrm>
        </p:grpSpPr>
        <p:sp>
          <p:nvSpPr>
            <p:cNvPr id="24" name="Rectángulo 23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FINANCIERA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707197" y="1891801"/>
            <a:ext cx="2758400" cy="1537199"/>
            <a:chOff x="0" y="770318"/>
            <a:chExt cx="2758400" cy="1537199"/>
          </a:xfrm>
        </p:grpSpPr>
        <p:sp>
          <p:nvSpPr>
            <p:cNvPr id="27" name="Rectángulo 26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Análisis Financiero</a:t>
              </a:r>
              <a:endParaRPr lang="es-EC" sz="2000" kern="1200" dirty="0" smtClean="0">
                <a:latin typeface="Candara" panose="020E050203030302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Presupuestos</a:t>
              </a:r>
              <a:endParaRPr lang="es-EC" sz="2000" kern="1200" dirty="0" smtClean="0">
                <a:latin typeface="Candara" panose="020E050203030302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Indicadores</a:t>
              </a:r>
              <a:endParaRPr lang="es-EC" sz="2000" kern="1200" dirty="0" smtClean="0">
                <a:latin typeface="Candara" panose="020E050203030302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940426" y="1089009"/>
            <a:ext cx="2758400" cy="576000"/>
            <a:chOff x="0" y="0"/>
            <a:chExt cx="2758400" cy="576000"/>
          </a:xfrm>
        </p:grpSpPr>
        <p:sp>
          <p:nvSpPr>
            <p:cNvPr id="30" name="Rectángulo 29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latin typeface="Candara" panose="020E0502030303020204" pitchFamily="34" charset="0"/>
                </a:rPr>
                <a:t>TALENTO HUMANO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6940426" y="1891801"/>
            <a:ext cx="2758400" cy="1537199"/>
            <a:chOff x="0" y="770318"/>
            <a:chExt cx="2758400" cy="1537199"/>
          </a:xfrm>
        </p:grpSpPr>
        <p:sp>
          <p:nvSpPr>
            <p:cNvPr id="33" name="Rectángulo 32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>
                  <a:latin typeface="Candara" panose="020E0502030303020204" pitchFamily="34" charset="0"/>
                </a:rPr>
                <a:t>Compromiso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Ambiente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>
                  <a:latin typeface="Candara" panose="020E0502030303020204" pitchFamily="34" charset="0"/>
                </a:rPr>
                <a:t>Selección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Capacitación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73968" y="3880876"/>
            <a:ext cx="2758400" cy="576000"/>
            <a:chOff x="0" y="0"/>
            <a:chExt cx="2758400" cy="576000"/>
          </a:xfrm>
        </p:grpSpPr>
        <p:sp>
          <p:nvSpPr>
            <p:cNvPr id="36" name="Rectángulo 35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latin typeface="Candara" panose="020E0502030303020204" pitchFamily="34" charset="0"/>
                </a:rPr>
                <a:t>COMERCIAL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473968" y="4683668"/>
            <a:ext cx="2758400" cy="1537199"/>
            <a:chOff x="0" y="770318"/>
            <a:chExt cx="2758400" cy="1537199"/>
          </a:xfrm>
        </p:grpSpPr>
        <p:sp>
          <p:nvSpPr>
            <p:cNvPr id="39" name="Rectángulo 38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Venta Directa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err="1" smtClean="0">
                  <a:latin typeface="Candara" panose="020E0502030303020204" pitchFamily="34" charset="0"/>
                </a:rPr>
                <a:t>Call</a:t>
              </a:r>
              <a:r>
                <a:rPr lang="es-ES" sz="2000" dirty="0" smtClean="0">
                  <a:latin typeface="Candara" panose="020E0502030303020204" pitchFamily="34" charset="0"/>
                </a:rPr>
                <a:t> Center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Marketing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>
                  <a:latin typeface="Candara" panose="020E0502030303020204" pitchFamily="34" charset="0"/>
                </a:rPr>
                <a:t>Zonas Estratégicas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3707197" y="3880876"/>
            <a:ext cx="2758400" cy="576000"/>
            <a:chOff x="0" y="0"/>
            <a:chExt cx="2758400" cy="576000"/>
          </a:xfrm>
        </p:grpSpPr>
        <p:sp>
          <p:nvSpPr>
            <p:cNvPr id="42" name="Rectángulo 41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0" y="0"/>
              <a:ext cx="2758400" cy="57600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latin typeface="Candara" panose="020E0502030303020204" pitchFamily="34" charset="0"/>
                </a:rPr>
                <a:t>TECNOLÓGICA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707197" y="4683668"/>
            <a:ext cx="2758400" cy="1537199"/>
            <a:chOff x="0" y="770318"/>
            <a:chExt cx="2758400" cy="1537199"/>
          </a:xfrm>
        </p:grpSpPr>
        <p:sp>
          <p:nvSpPr>
            <p:cNvPr id="45" name="Rectángulo 44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0" y="770318"/>
              <a:ext cx="2758400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>
                  <a:latin typeface="Candara" panose="020E0502030303020204" pitchFamily="34" charset="0"/>
                </a:rPr>
                <a:t>Equipos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>
                  <a:latin typeface="Candara" panose="020E0502030303020204" pitchFamily="34" charset="0"/>
                </a:rPr>
                <a:t>Hardware y Software</a:t>
              </a:r>
              <a:endParaRPr lang="es-EC" sz="2000" kern="12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5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727323" y="57954"/>
            <a:ext cx="414699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62" y="57954"/>
            <a:ext cx="2170621" cy="450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0007" y="264017"/>
            <a:ext cx="4659569" cy="328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FODA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25179"/>
              </p:ext>
            </p:extLst>
          </p:nvPr>
        </p:nvGraphicFramePr>
        <p:xfrm>
          <a:off x="1051348" y="592426"/>
          <a:ext cx="9457812" cy="6024861"/>
        </p:xfrm>
        <a:graphic>
          <a:graphicData uri="http://schemas.openxmlformats.org/drawingml/2006/table">
            <a:tbl>
              <a:tblPr/>
              <a:tblGrid>
                <a:gridCol w="4728906"/>
                <a:gridCol w="4728906"/>
              </a:tblGrid>
              <a:tr h="2201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F1: iPlanet oferta servicios accesibles y atractivos para el 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D1: Actualmente la empresa no cuenta con un Departamento Especializado de Atención al Cliente.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F2: iPlanet maneja buenas relaciones con sus proveedores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D2: No existe un Plan Estratégico Organizacional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F3: Nivel Directivo y Gerencial comprometido con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D3: Estructura Organizacional desactualizada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F4: Misión y Visión, claramente definido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D4: Falta de empowerment en las diferentes áreas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F5: La empresa goza de liquidez y solvencia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D5: Reuniones de Dirección nulas o poco continuas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89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F6: Personal comprometido con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D6: No existe una cultura organizacional definida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F7: Ambiente laboral adecuado para el desarrollo del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D7: No existe un análisis periódico de la situación financiera de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F8: Infraestructura adecuada para el desarrollo de las actividades y la atención al cliente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D8: No se elabora con anticipación el presupuesto financiero de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F9: Información de los servicios que oferta mediante página web oficial de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D9: No existe un apropiado indicador de cartera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F10: La empresa cuenta con equipos modernos para brindar el servicio de internet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D10: No existe un modelo definido para los procesos de selección del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44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F11: La empresa cuenta con hardware y software adecuado para que su personal realice sus actividades diarias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D11: No se han actualizado los descriptivos de Puestos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F12: iPlanet tiene identificadas las áreas primarias y de apoyo que generan valor al servicio de internet.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D12: No existe un Plan Anual de Capacitación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89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D13: No existe una comunicación vertical apropiada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D14: </a:t>
                      </a:r>
                      <a:r>
                        <a:rPr lang="es-EC" sz="1400" b="1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s-EC" sz="1400" b="0" i="0" u="none" strike="noStrike" kern="100" baseline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 existe un Plan Estratégico de Marketing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D15: Existen ciertos equipos de computación que necesitan renovación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kern="1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1186</TotalTime>
  <Words>1794</Words>
  <Application>Microsoft Office PowerPoint</Application>
  <PresentationFormat>Panorámica</PresentationFormat>
  <Paragraphs>300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Book Antiqua</vt:lpstr>
      <vt:lpstr>Candara</vt:lpstr>
      <vt:lpstr>Segoe Print</vt:lpstr>
      <vt:lpstr>Times New Roman</vt:lpstr>
      <vt:lpstr>Trebuchet MS</vt:lpstr>
      <vt:lpstr>Wingdings</vt:lpstr>
      <vt:lpstr>Wingdings 3</vt:lpstr>
      <vt:lpstr>Faceta</vt:lpstr>
      <vt:lpstr>FORMULACIÓN DEL PLAN ESTRATÉGICO BASADO EN LA METODOLOGÍA DEL CUADRO DE MANDO INTEGRAL PARA LA EMPRESA iPLANET</vt:lpstr>
      <vt:lpstr>GIRO DEL NEGOCIO</vt:lpstr>
      <vt:lpstr>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FORMULACIÓN DEL PLAN ESTRATÉGICO BASADO EN LA METODOLOGÍA DEL CUADRO DE MANDO INTEGRAL PARA LA EMPRESA iPLANET</dc:title>
  <dc:creator>Santiago AG</dc:creator>
  <cp:lastModifiedBy>Santiago AG</cp:lastModifiedBy>
  <cp:revision>174</cp:revision>
  <dcterms:created xsi:type="dcterms:W3CDTF">2015-10-23T05:12:09Z</dcterms:created>
  <dcterms:modified xsi:type="dcterms:W3CDTF">2015-11-19T03:11:13Z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