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66" r:id="rId2"/>
    <p:sldId id="373" r:id="rId3"/>
    <p:sldId id="267" r:id="rId4"/>
    <p:sldId id="374" r:id="rId5"/>
    <p:sldId id="375" r:id="rId6"/>
    <p:sldId id="376" r:id="rId7"/>
    <p:sldId id="377" r:id="rId8"/>
    <p:sldId id="378" r:id="rId9"/>
    <p:sldId id="420" r:id="rId10"/>
    <p:sldId id="418" r:id="rId11"/>
    <p:sldId id="412" r:id="rId12"/>
    <p:sldId id="413" r:id="rId13"/>
    <p:sldId id="414" r:id="rId14"/>
    <p:sldId id="416" r:id="rId15"/>
    <p:sldId id="417" r:id="rId16"/>
    <p:sldId id="415" r:id="rId17"/>
    <p:sldId id="381" r:id="rId18"/>
    <p:sldId id="383" r:id="rId19"/>
    <p:sldId id="406" r:id="rId20"/>
    <p:sldId id="385" r:id="rId21"/>
    <p:sldId id="392" r:id="rId22"/>
    <p:sldId id="391" r:id="rId23"/>
    <p:sldId id="386" r:id="rId24"/>
    <p:sldId id="394" r:id="rId25"/>
    <p:sldId id="398" r:id="rId26"/>
    <p:sldId id="387" r:id="rId27"/>
    <p:sldId id="395" r:id="rId28"/>
    <p:sldId id="409" r:id="rId29"/>
    <p:sldId id="410" r:id="rId30"/>
    <p:sldId id="411" r:id="rId31"/>
    <p:sldId id="403" r:id="rId32"/>
    <p:sldId id="404" r:id="rId33"/>
    <p:sldId id="372"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9" autoAdjust="0"/>
    <p:restoredTop sz="97869" autoAdjust="0"/>
  </p:normalViewPr>
  <p:slideViewPr>
    <p:cSldViewPr>
      <p:cViewPr>
        <p:scale>
          <a:sx n="70" d="100"/>
          <a:sy n="70" d="100"/>
        </p:scale>
        <p:origin x="-178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17.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96FF5-F725-4C5B-9520-D0D3F8C21AA6}" type="doc">
      <dgm:prSet loTypeId="urn:microsoft.com/office/officeart/2005/8/layout/hList6" loCatId="list" qsTypeId="urn:microsoft.com/office/officeart/2005/8/quickstyle/3d1" qsCatId="3D" csTypeId="urn:microsoft.com/office/officeart/2005/8/colors/accent5_2" csCatId="accent5" phldr="1"/>
      <dgm:spPr/>
      <dgm:t>
        <a:bodyPr/>
        <a:lstStyle/>
        <a:p>
          <a:endParaRPr lang="es-EC"/>
        </a:p>
      </dgm:t>
    </dgm:pt>
    <dgm:pt modelId="{5C757BCC-4E5D-402B-AD91-1D561E339C89}">
      <dgm:prSet phldrT="[Texto]" custT="1"/>
      <dgm:spPr/>
      <dgm:t>
        <a:bodyPr/>
        <a:lstStyle/>
        <a:p>
          <a:r>
            <a:rPr lang="es-EC" sz="2000" dirty="0" smtClean="0">
              <a:hlinkClick xmlns:r="http://schemas.openxmlformats.org/officeDocument/2006/relationships" r:id="rId1" action="ppaction://hlinksldjump"/>
            </a:rPr>
            <a:t>INTRODUCCIÓN</a:t>
          </a:r>
          <a:endParaRPr lang="es-EC" sz="1800" b="1" dirty="0"/>
        </a:p>
      </dgm:t>
    </dgm:pt>
    <dgm:pt modelId="{0C3C5F8A-09CB-4221-8A3D-F355190B408C}" type="parTrans" cxnId="{8703C377-80C4-4FF4-A2C2-426BF2468606}">
      <dgm:prSet/>
      <dgm:spPr/>
      <dgm:t>
        <a:bodyPr/>
        <a:lstStyle/>
        <a:p>
          <a:endParaRPr lang="es-EC"/>
        </a:p>
      </dgm:t>
    </dgm:pt>
    <dgm:pt modelId="{C20990E3-E758-4667-8B62-BC4F28531CC0}" type="sibTrans" cxnId="{8703C377-80C4-4FF4-A2C2-426BF2468606}">
      <dgm:prSet/>
      <dgm:spPr/>
      <dgm:t>
        <a:bodyPr/>
        <a:lstStyle/>
        <a:p>
          <a:endParaRPr lang="es-EC"/>
        </a:p>
      </dgm:t>
    </dgm:pt>
    <dgm:pt modelId="{B1E89308-F162-47D9-95C1-DFF950D296D3}">
      <dgm:prSet phldrT="[Texto]" custT="1"/>
      <dgm:spPr/>
      <dgm:t>
        <a:bodyPr/>
        <a:lstStyle/>
        <a:p>
          <a:r>
            <a:rPr lang="es-EC" sz="1800" dirty="0" smtClean="0"/>
            <a:t>Antecedentes</a:t>
          </a:r>
          <a:endParaRPr lang="es-EC" sz="1800" dirty="0"/>
        </a:p>
      </dgm:t>
    </dgm:pt>
    <dgm:pt modelId="{D1AE0348-C3E4-46EF-9EC5-7C50983BBD92}" type="parTrans" cxnId="{C2EBD6CD-75AB-4219-BCFF-1DF4DA84312E}">
      <dgm:prSet/>
      <dgm:spPr/>
      <dgm:t>
        <a:bodyPr/>
        <a:lstStyle/>
        <a:p>
          <a:endParaRPr lang="es-EC"/>
        </a:p>
      </dgm:t>
    </dgm:pt>
    <dgm:pt modelId="{025EFEE9-F428-4153-AF93-FF4ED65033F7}" type="sibTrans" cxnId="{C2EBD6CD-75AB-4219-BCFF-1DF4DA84312E}">
      <dgm:prSet/>
      <dgm:spPr/>
      <dgm:t>
        <a:bodyPr/>
        <a:lstStyle/>
        <a:p>
          <a:endParaRPr lang="es-EC"/>
        </a:p>
      </dgm:t>
    </dgm:pt>
    <dgm:pt modelId="{89DF7712-7CB1-42BB-8A92-C75F9B90C75D}">
      <dgm:prSet phldrT="[Texto]" custT="1"/>
      <dgm:spPr/>
      <dgm:t>
        <a:bodyPr/>
        <a:lstStyle/>
        <a:p>
          <a:r>
            <a:rPr lang="es-EC" sz="1800" dirty="0" smtClean="0"/>
            <a:t>Objetivos</a:t>
          </a:r>
          <a:endParaRPr lang="es-EC" sz="1800" dirty="0"/>
        </a:p>
      </dgm:t>
    </dgm:pt>
    <dgm:pt modelId="{2D236627-6352-469B-B914-5BA363AF0FF1}" type="parTrans" cxnId="{2036F78A-A982-4D3A-8DD5-C82827804A2C}">
      <dgm:prSet/>
      <dgm:spPr/>
      <dgm:t>
        <a:bodyPr/>
        <a:lstStyle/>
        <a:p>
          <a:endParaRPr lang="es-EC"/>
        </a:p>
      </dgm:t>
    </dgm:pt>
    <dgm:pt modelId="{CD982052-1F3D-4812-BBC5-06E55C0D843C}" type="sibTrans" cxnId="{2036F78A-A982-4D3A-8DD5-C82827804A2C}">
      <dgm:prSet/>
      <dgm:spPr/>
      <dgm:t>
        <a:bodyPr/>
        <a:lstStyle/>
        <a:p>
          <a:endParaRPr lang="es-EC"/>
        </a:p>
      </dgm:t>
    </dgm:pt>
    <dgm:pt modelId="{300AD88B-34B4-4EA6-8410-8049F1BF4DFF}">
      <dgm:prSet phldrT="[Texto]" custT="1"/>
      <dgm:spPr/>
      <dgm:t>
        <a:bodyPr/>
        <a:lstStyle/>
        <a:p>
          <a:r>
            <a:rPr lang="es-EC" sz="2000" dirty="0" smtClean="0">
              <a:hlinkClick xmlns:r="http://schemas.openxmlformats.org/officeDocument/2006/relationships" r:id="rId2" action="ppaction://hlinksldjump"/>
            </a:rPr>
            <a:t>NORMAS Y ESTÁNDAR HERRAMIENTAS</a:t>
          </a:r>
          <a:r>
            <a:rPr lang="es-EC" sz="2000" dirty="0" smtClean="0"/>
            <a:t>  </a:t>
          </a:r>
          <a:r>
            <a:rPr lang="es-EC" sz="2000" dirty="0" smtClean="0">
              <a:hlinkClick xmlns:r="http://schemas.openxmlformats.org/officeDocument/2006/relationships" r:id="rId2" action="ppaction://hlinksldjump"/>
            </a:rPr>
            <a:t>METODOLOGÍA  </a:t>
          </a:r>
          <a:endParaRPr lang="es-EC" sz="2000" dirty="0" smtClean="0"/>
        </a:p>
      </dgm:t>
    </dgm:pt>
    <dgm:pt modelId="{7B844B4E-615B-469E-93DD-0ECBABCA5FDB}" type="parTrans" cxnId="{91BDD2EF-BE6F-4EA7-B5BD-3787B322DFA0}">
      <dgm:prSet/>
      <dgm:spPr/>
      <dgm:t>
        <a:bodyPr/>
        <a:lstStyle/>
        <a:p>
          <a:endParaRPr lang="es-EC"/>
        </a:p>
      </dgm:t>
    </dgm:pt>
    <dgm:pt modelId="{0C69C272-EAFE-4BB4-B200-CBFAB3CFB391}" type="sibTrans" cxnId="{91BDD2EF-BE6F-4EA7-B5BD-3787B322DFA0}">
      <dgm:prSet/>
      <dgm:spPr/>
      <dgm:t>
        <a:bodyPr/>
        <a:lstStyle/>
        <a:p>
          <a:endParaRPr lang="es-EC"/>
        </a:p>
      </dgm:t>
    </dgm:pt>
    <dgm:pt modelId="{55094E04-33F8-4F22-92CB-B248C69E6999}">
      <dgm:prSet phldrT="[Texto]" custT="1"/>
      <dgm:spPr/>
      <dgm:t>
        <a:bodyPr/>
        <a:lstStyle/>
        <a:p>
          <a:r>
            <a:rPr lang="es-ES" sz="1800" dirty="0" smtClean="0"/>
            <a:t>Metodología de Análisis Forense</a:t>
          </a:r>
          <a:endParaRPr lang="es-EC" sz="1800" b="1" u="sng" dirty="0"/>
        </a:p>
      </dgm:t>
    </dgm:pt>
    <dgm:pt modelId="{38A039D7-D879-437D-9FC3-8D4901C1C537}" type="parTrans" cxnId="{E78BEF2A-1190-474D-AA59-5F9B349CE952}">
      <dgm:prSet/>
      <dgm:spPr/>
      <dgm:t>
        <a:bodyPr/>
        <a:lstStyle/>
        <a:p>
          <a:endParaRPr lang="es-EC"/>
        </a:p>
      </dgm:t>
    </dgm:pt>
    <dgm:pt modelId="{57F07E6F-D0DB-4C24-82D2-F50DD8461683}" type="sibTrans" cxnId="{E78BEF2A-1190-474D-AA59-5F9B349CE952}">
      <dgm:prSet/>
      <dgm:spPr/>
      <dgm:t>
        <a:bodyPr/>
        <a:lstStyle/>
        <a:p>
          <a:endParaRPr lang="es-EC"/>
        </a:p>
      </dgm:t>
    </dgm:pt>
    <dgm:pt modelId="{0CE5A669-A307-4575-A74B-EFB4EF063939}">
      <dgm:prSet phldrT="[Texto]" custT="1"/>
      <dgm:spPr/>
      <dgm:t>
        <a:bodyPr/>
        <a:lstStyle/>
        <a:p>
          <a:r>
            <a:rPr lang="es-EC" sz="2000" dirty="0" smtClean="0">
              <a:hlinkClick xmlns:r="http://schemas.openxmlformats.org/officeDocument/2006/relationships" r:id="rId3" action="ppaction://hlinksldjump"/>
            </a:rPr>
            <a:t>CONCLUSIONES Y RECOMENDACIONES</a:t>
          </a:r>
          <a:endParaRPr lang="es-EC" sz="2000" dirty="0" smtClean="0"/>
        </a:p>
      </dgm:t>
    </dgm:pt>
    <dgm:pt modelId="{CF0FF844-F64C-4A76-9806-FF713C9D5AC8}" type="parTrans" cxnId="{8E93D1BB-6723-48B1-8BAA-B1EF7DEA893F}">
      <dgm:prSet/>
      <dgm:spPr/>
      <dgm:t>
        <a:bodyPr/>
        <a:lstStyle/>
        <a:p>
          <a:endParaRPr lang="es-EC"/>
        </a:p>
      </dgm:t>
    </dgm:pt>
    <dgm:pt modelId="{6D3E6A49-1E8E-414C-9D68-7573E5FC509A}" type="sibTrans" cxnId="{8E93D1BB-6723-48B1-8BAA-B1EF7DEA893F}">
      <dgm:prSet/>
      <dgm:spPr/>
      <dgm:t>
        <a:bodyPr/>
        <a:lstStyle/>
        <a:p>
          <a:endParaRPr lang="es-EC"/>
        </a:p>
      </dgm:t>
    </dgm:pt>
    <dgm:pt modelId="{0CFE1AA2-3B3B-48BE-A84A-9E2FB8761249}">
      <dgm:prSet phldrT="[Texto]" custT="1"/>
      <dgm:spPr/>
      <dgm:t>
        <a:bodyPr/>
        <a:lstStyle/>
        <a:p>
          <a:r>
            <a:rPr lang="es-EC" sz="1800" dirty="0" smtClean="0"/>
            <a:t>Alcance</a:t>
          </a:r>
          <a:endParaRPr lang="es-EC" sz="1800" dirty="0"/>
        </a:p>
      </dgm:t>
    </dgm:pt>
    <dgm:pt modelId="{A9AEF566-7013-4FD7-813E-9FDAC2A99028}" type="parTrans" cxnId="{569AF5E5-C47F-46EA-9FDA-F8ABA88D03A6}">
      <dgm:prSet/>
      <dgm:spPr/>
      <dgm:t>
        <a:bodyPr/>
        <a:lstStyle/>
        <a:p>
          <a:endParaRPr lang="es-EC"/>
        </a:p>
      </dgm:t>
    </dgm:pt>
    <dgm:pt modelId="{3B25962D-C695-4035-B8B2-0C7D60886E7E}" type="sibTrans" cxnId="{569AF5E5-C47F-46EA-9FDA-F8ABA88D03A6}">
      <dgm:prSet/>
      <dgm:spPr/>
      <dgm:t>
        <a:bodyPr/>
        <a:lstStyle/>
        <a:p>
          <a:endParaRPr lang="es-EC"/>
        </a:p>
      </dgm:t>
    </dgm:pt>
    <dgm:pt modelId="{5FEEB434-89EE-4CDD-8C85-09FEEFD593B8}">
      <dgm:prSet phldrT="[Texto]" custT="1"/>
      <dgm:spPr/>
      <dgm:t>
        <a:bodyPr/>
        <a:lstStyle/>
        <a:p>
          <a:r>
            <a:rPr lang="es-EC" sz="1800" dirty="0" smtClean="0"/>
            <a:t>Resoluciones</a:t>
          </a:r>
        </a:p>
      </dgm:t>
    </dgm:pt>
    <dgm:pt modelId="{E5EEDBB4-55B5-4A6C-BD51-3319BC1A2760}" type="parTrans" cxnId="{32A8E449-CDE7-41AA-9C03-BF3E66B239A4}">
      <dgm:prSet/>
      <dgm:spPr/>
      <dgm:t>
        <a:bodyPr/>
        <a:lstStyle/>
        <a:p>
          <a:endParaRPr lang="es-EC"/>
        </a:p>
      </dgm:t>
    </dgm:pt>
    <dgm:pt modelId="{1A1F3994-AC66-4DF5-832D-DF2FEA704978}" type="sibTrans" cxnId="{32A8E449-CDE7-41AA-9C03-BF3E66B239A4}">
      <dgm:prSet/>
      <dgm:spPr/>
      <dgm:t>
        <a:bodyPr/>
        <a:lstStyle/>
        <a:p>
          <a:endParaRPr lang="es-EC"/>
        </a:p>
      </dgm:t>
    </dgm:pt>
    <dgm:pt modelId="{37E003DA-93D4-4144-8DC3-FED39D9304EB}">
      <dgm:prSet phldrT="[Texto]" custT="1"/>
      <dgm:spPr/>
      <dgm:t>
        <a:bodyPr/>
        <a:lstStyle/>
        <a:p>
          <a:r>
            <a:rPr lang="es-EC" sz="1800" dirty="0" smtClean="0"/>
            <a:t>Sugerencias</a:t>
          </a:r>
        </a:p>
      </dgm:t>
    </dgm:pt>
    <dgm:pt modelId="{B103D3FF-A1EE-44BF-8837-C54A330B7595}" type="parTrans" cxnId="{642FD8F2-5546-4786-B918-C9AD1A340487}">
      <dgm:prSet/>
      <dgm:spPr/>
      <dgm:t>
        <a:bodyPr/>
        <a:lstStyle/>
        <a:p>
          <a:endParaRPr lang="es-EC"/>
        </a:p>
      </dgm:t>
    </dgm:pt>
    <dgm:pt modelId="{9DC66DE0-DFCF-4A49-BCA6-2C6EBD1F25C3}" type="sibTrans" cxnId="{642FD8F2-5546-4786-B918-C9AD1A340487}">
      <dgm:prSet/>
      <dgm:spPr/>
      <dgm:t>
        <a:bodyPr/>
        <a:lstStyle/>
        <a:p>
          <a:endParaRPr lang="es-EC"/>
        </a:p>
      </dgm:t>
    </dgm:pt>
    <dgm:pt modelId="{4A590CCC-F836-43DB-9D99-DFD4761FC1DB}">
      <dgm:prSet phldrT="[Texto]" custT="1"/>
      <dgm:spPr/>
      <dgm:t>
        <a:bodyPr/>
        <a:lstStyle/>
        <a:p>
          <a:r>
            <a:rPr lang="es-EC" sz="1800" b="0" u="none" dirty="0" smtClean="0"/>
            <a:t>Norma y estándar</a:t>
          </a:r>
          <a:endParaRPr lang="es-EC" sz="1800" b="0" u="none" dirty="0"/>
        </a:p>
      </dgm:t>
    </dgm:pt>
    <dgm:pt modelId="{1BF88430-A0D2-4A29-A75A-977D32E6DF74}" type="parTrans" cxnId="{001A69CD-0ECE-468E-A01F-A4BAB6F9A651}">
      <dgm:prSet/>
      <dgm:spPr/>
      <dgm:t>
        <a:bodyPr/>
        <a:lstStyle/>
        <a:p>
          <a:endParaRPr lang="es-ES"/>
        </a:p>
      </dgm:t>
    </dgm:pt>
    <dgm:pt modelId="{5970EE88-6A9F-4620-A0BD-34368B7EA2B1}" type="sibTrans" cxnId="{001A69CD-0ECE-468E-A01F-A4BAB6F9A651}">
      <dgm:prSet/>
      <dgm:spPr/>
      <dgm:t>
        <a:bodyPr/>
        <a:lstStyle/>
        <a:p>
          <a:endParaRPr lang="es-ES"/>
        </a:p>
      </dgm:t>
    </dgm:pt>
    <dgm:pt modelId="{AAF58846-EE43-4F58-9316-F2909E104F03}">
      <dgm:prSet phldrT="[Texto]" custT="1"/>
      <dgm:spPr/>
      <dgm:t>
        <a:bodyPr/>
        <a:lstStyle/>
        <a:p>
          <a:r>
            <a:rPr lang="es-ES" sz="1800" dirty="0" smtClean="0"/>
            <a:t>Entorno de Investigación Asistido Por Computadora         </a:t>
          </a:r>
          <a:r>
            <a:rPr lang="es-EC" sz="1800" dirty="0" smtClean="0"/>
            <a:t>( CAINE)</a:t>
          </a:r>
          <a:endParaRPr lang="es-EC" sz="1800" b="0" u="none" dirty="0"/>
        </a:p>
      </dgm:t>
    </dgm:pt>
    <dgm:pt modelId="{9CDF1068-41D3-4D97-9C71-BE67B5977968}" type="parTrans" cxnId="{8272B462-D17B-4381-B6E1-1BB07F800FD2}">
      <dgm:prSet/>
      <dgm:spPr/>
      <dgm:t>
        <a:bodyPr/>
        <a:lstStyle/>
        <a:p>
          <a:endParaRPr lang="es-ES"/>
        </a:p>
      </dgm:t>
    </dgm:pt>
    <dgm:pt modelId="{0E539DDB-46F2-4EBE-8717-84E3D1CABF08}" type="sibTrans" cxnId="{8272B462-D17B-4381-B6E1-1BB07F800FD2}">
      <dgm:prSet/>
      <dgm:spPr/>
      <dgm:t>
        <a:bodyPr/>
        <a:lstStyle/>
        <a:p>
          <a:endParaRPr lang="es-ES"/>
        </a:p>
      </dgm:t>
    </dgm:pt>
    <dgm:pt modelId="{851C5DF9-0687-465A-B644-F946D4997F0E}" type="pres">
      <dgm:prSet presAssocID="{F4C96FF5-F725-4C5B-9520-D0D3F8C21AA6}" presName="Name0" presStyleCnt="0">
        <dgm:presLayoutVars>
          <dgm:dir/>
          <dgm:resizeHandles val="exact"/>
        </dgm:presLayoutVars>
      </dgm:prSet>
      <dgm:spPr/>
      <dgm:t>
        <a:bodyPr/>
        <a:lstStyle/>
        <a:p>
          <a:endParaRPr lang="es-ES"/>
        </a:p>
      </dgm:t>
    </dgm:pt>
    <dgm:pt modelId="{67819679-EA0E-4F4F-823C-1DAD709FE5D0}" type="pres">
      <dgm:prSet presAssocID="{5C757BCC-4E5D-402B-AD91-1D561E339C89}" presName="node" presStyleLbl="node1" presStyleIdx="0" presStyleCnt="3">
        <dgm:presLayoutVars>
          <dgm:bulletEnabled val="1"/>
        </dgm:presLayoutVars>
      </dgm:prSet>
      <dgm:spPr/>
      <dgm:t>
        <a:bodyPr/>
        <a:lstStyle/>
        <a:p>
          <a:endParaRPr lang="es-ES"/>
        </a:p>
      </dgm:t>
    </dgm:pt>
    <dgm:pt modelId="{D14B16B0-2C15-4894-9846-F8BBF54CEBD0}" type="pres">
      <dgm:prSet presAssocID="{C20990E3-E758-4667-8B62-BC4F28531CC0}" presName="sibTrans" presStyleCnt="0"/>
      <dgm:spPr/>
    </dgm:pt>
    <dgm:pt modelId="{90EE6317-EA5E-4184-AF87-9B1A5C9A6AD6}" type="pres">
      <dgm:prSet presAssocID="{300AD88B-34B4-4EA6-8410-8049F1BF4DFF}" presName="node" presStyleLbl="node1" presStyleIdx="1" presStyleCnt="3" custLinFactNeighborX="-45893" custLinFactNeighborY="519">
        <dgm:presLayoutVars>
          <dgm:bulletEnabled val="1"/>
        </dgm:presLayoutVars>
      </dgm:prSet>
      <dgm:spPr/>
      <dgm:t>
        <a:bodyPr/>
        <a:lstStyle/>
        <a:p>
          <a:endParaRPr lang="es-ES"/>
        </a:p>
      </dgm:t>
    </dgm:pt>
    <dgm:pt modelId="{FBA05A21-1E6D-441F-81A1-E0073CE212BA}" type="pres">
      <dgm:prSet presAssocID="{0C69C272-EAFE-4BB4-B200-CBFAB3CFB391}" presName="sibTrans" presStyleCnt="0"/>
      <dgm:spPr/>
    </dgm:pt>
    <dgm:pt modelId="{E6AD637E-F0A9-4813-830F-DB9952BA7B3E}" type="pres">
      <dgm:prSet presAssocID="{0CE5A669-A307-4575-A74B-EFB4EF063939}" presName="node" presStyleLbl="node1" presStyleIdx="2" presStyleCnt="3" custLinFactNeighborX="57069" custLinFactNeighborY="691">
        <dgm:presLayoutVars>
          <dgm:bulletEnabled val="1"/>
        </dgm:presLayoutVars>
      </dgm:prSet>
      <dgm:spPr/>
      <dgm:t>
        <a:bodyPr/>
        <a:lstStyle/>
        <a:p>
          <a:endParaRPr lang="es-ES"/>
        </a:p>
      </dgm:t>
    </dgm:pt>
  </dgm:ptLst>
  <dgm:cxnLst>
    <dgm:cxn modelId="{EA9C190B-6C97-4233-82FA-68C468167FA2}" type="presOf" srcId="{37E003DA-93D4-4144-8DC3-FED39D9304EB}" destId="{E6AD637E-F0A9-4813-830F-DB9952BA7B3E}" srcOrd="0" destOrd="2" presId="urn:microsoft.com/office/officeart/2005/8/layout/hList6"/>
    <dgm:cxn modelId="{31335540-1B2C-4753-BD3E-24415C5CC275}" type="presOf" srcId="{F4C96FF5-F725-4C5B-9520-D0D3F8C21AA6}" destId="{851C5DF9-0687-465A-B644-F946D4997F0E}" srcOrd="0" destOrd="0" presId="urn:microsoft.com/office/officeart/2005/8/layout/hList6"/>
    <dgm:cxn modelId="{569AF5E5-C47F-46EA-9FDA-F8ABA88D03A6}" srcId="{5C757BCC-4E5D-402B-AD91-1D561E339C89}" destId="{0CFE1AA2-3B3B-48BE-A84A-9E2FB8761249}" srcOrd="2" destOrd="0" parTransId="{A9AEF566-7013-4FD7-813E-9FDAC2A99028}" sibTransId="{3B25962D-C695-4035-B8B2-0C7D60886E7E}"/>
    <dgm:cxn modelId="{76D0D1F0-0358-4EEE-A2B8-5F70B212AD46}" type="presOf" srcId="{5C757BCC-4E5D-402B-AD91-1D561E339C89}" destId="{67819679-EA0E-4F4F-823C-1DAD709FE5D0}" srcOrd="0" destOrd="0" presId="urn:microsoft.com/office/officeart/2005/8/layout/hList6"/>
    <dgm:cxn modelId="{001A69CD-0ECE-468E-A01F-A4BAB6F9A651}" srcId="{300AD88B-34B4-4EA6-8410-8049F1BF4DFF}" destId="{4A590CCC-F836-43DB-9D99-DFD4761FC1DB}" srcOrd="0" destOrd="0" parTransId="{1BF88430-A0D2-4A29-A75A-977D32E6DF74}" sibTransId="{5970EE88-6A9F-4620-A0BD-34368B7EA2B1}"/>
    <dgm:cxn modelId="{8272B462-D17B-4381-B6E1-1BB07F800FD2}" srcId="{300AD88B-34B4-4EA6-8410-8049F1BF4DFF}" destId="{AAF58846-EE43-4F58-9316-F2909E104F03}" srcOrd="1" destOrd="0" parTransId="{9CDF1068-41D3-4D97-9C71-BE67B5977968}" sibTransId="{0E539DDB-46F2-4EBE-8717-84E3D1CABF08}"/>
    <dgm:cxn modelId="{4EE16FAF-9378-4E77-971C-583BF046512F}" type="presOf" srcId="{5FEEB434-89EE-4CDD-8C85-09FEEFD593B8}" destId="{E6AD637E-F0A9-4813-830F-DB9952BA7B3E}" srcOrd="0" destOrd="1" presId="urn:microsoft.com/office/officeart/2005/8/layout/hList6"/>
    <dgm:cxn modelId="{642FD8F2-5546-4786-B918-C9AD1A340487}" srcId="{0CE5A669-A307-4575-A74B-EFB4EF063939}" destId="{37E003DA-93D4-4144-8DC3-FED39D9304EB}" srcOrd="1" destOrd="0" parTransId="{B103D3FF-A1EE-44BF-8837-C54A330B7595}" sibTransId="{9DC66DE0-DFCF-4A49-BCA6-2C6EBD1F25C3}"/>
    <dgm:cxn modelId="{91BDD2EF-BE6F-4EA7-B5BD-3787B322DFA0}" srcId="{F4C96FF5-F725-4C5B-9520-D0D3F8C21AA6}" destId="{300AD88B-34B4-4EA6-8410-8049F1BF4DFF}" srcOrd="1" destOrd="0" parTransId="{7B844B4E-615B-469E-93DD-0ECBABCA5FDB}" sibTransId="{0C69C272-EAFE-4BB4-B200-CBFAB3CFB391}"/>
    <dgm:cxn modelId="{BBC60F40-4948-4CDC-8C7F-A99A43F76043}" type="presOf" srcId="{0CFE1AA2-3B3B-48BE-A84A-9E2FB8761249}" destId="{67819679-EA0E-4F4F-823C-1DAD709FE5D0}" srcOrd="0" destOrd="3" presId="urn:microsoft.com/office/officeart/2005/8/layout/hList6"/>
    <dgm:cxn modelId="{32A8E449-CDE7-41AA-9C03-BF3E66B239A4}" srcId="{0CE5A669-A307-4575-A74B-EFB4EF063939}" destId="{5FEEB434-89EE-4CDD-8C85-09FEEFD593B8}" srcOrd="0" destOrd="0" parTransId="{E5EEDBB4-55B5-4A6C-BD51-3319BC1A2760}" sibTransId="{1A1F3994-AC66-4DF5-832D-DF2FEA704978}"/>
    <dgm:cxn modelId="{D9EF044C-002A-4F88-B44E-AEA01EB019A5}" type="presOf" srcId="{4A590CCC-F836-43DB-9D99-DFD4761FC1DB}" destId="{90EE6317-EA5E-4184-AF87-9B1A5C9A6AD6}" srcOrd="0" destOrd="1" presId="urn:microsoft.com/office/officeart/2005/8/layout/hList6"/>
    <dgm:cxn modelId="{994DECF9-4E82-4DAB-99D6-7F4A0AF86FEB}" type="presOf" srcId="{AAF58846-EE43-4F58-9316-F2909E104F03}" destId="{90EE6317-EA5E-4184-AF87-9B1A5C9A6AD6}" srcOrd="0" destOrd="2" presId="urn:microsoft.com/office/officeart/2005/8/layout/hList6"/>
    <dgm:cxn modelId="{4733A0BF-09CC-4232-B3AF-28B2C8CCEDDB}" type="presOf" srcId="{300AD88B-34B4-4EA6-8410-8049F1BF4DFF}" destId="{90EE6317-EA5E-4184-AF87-9B1A5C9A6AD6}" srcOrd="0" destOrd="0" presId="urn:microsoft.com/office/officeart/2005/8/layout/hList6"/>
    <dgm:cxn modelId="{C2EBD6CD-75AB-4219-BCFF-1DF4DA84312E}" srcId="{5C757BCC-4E5D-402B-AD91-1D561E339C89}" destId="{B1E89308-F162-47D9-95C1-DFF950D296D3}" srcOrd="0" destOrd="0" parTransId="{D1AE0348-C3E4-46EF-9EC5-7C50983BBD92}" sibTransId="{025EFEE9-F428-4153-AF93-FF4ED65033F7}"/>
    <dgm:cxn modelId="{CD0A00A7-2947-4681-A88B-16D7EEC05BA3}" type="presOf" srcId="{55094E04-33F8-4F22-92CB-B248C69E6999}" destId="{90EE6317-EA5E-4184-AF87-9B1A5C9A6AD6}" srcOrd="0" destOrd="3" presId="urn:microsoft.com/office/officeart/2005/8/layout/hList6"/>
    <dgm:cxn modelId="{FEB23526-98D7-408D-9231-0B9AF30E08D5}" type="presOf" srcId="{0CE5A669-A307-4575-A74B-EFB4EF063939}" destId="{E6AD637E-F0A9-4813-830F-DB9952BA7B3E}" srcOrd="0" destOrd="0" presId="urn:microsoft.com/office/officeart/2005/8/layout/hList6"/>
    <dgm:cxn modelId="{2036F78A-A982-4D3A-8DD5-C82827804A2C}" srcId="{5C757BCC-4E5D-402B-AD91-1D561E339C89}" destId="{89DF7712-7CB1-42BB-8A92-C75F9B90C75D}" srcOrd="1" destOrd="0" parTransId="{2D236627-6352-469B-B914-5BA363AF0FF1}" sibTransId="{CD982052-1F3D-4812-BBC5-06E55C0D843C}"/>
    <dgm:cxn modelId="{E78BEF2A-1190-474D-AA59-5F9B349CE952}" srcId="{300AD88B-34B4-4EA6-8410-8049F1BF4DFF}" destId="{55094E04-33F8-4F22-92CB-B248C69E6999}" srcOrd="2" destOrd="0" parTransId="{38A039D7-D879-437D-9FC3-8D4901C1C537}" sibTransId="{57F07E6F-D0DB-4C24-82D2-F50DD8461683}"/>
    <dgm:cxn modelId="{8703C377-80C4-4FF4-A2C2-426BF2468606}" srcId="{F4C96FF5-F725-4C5B-9520-D0D3F8C21AA6}" destId="{5C757BCC-4E5D-402B-AD91-1D561E339C89}" srcOrd="0" destOrd="0" parTransId="{0C3C5F8A-09CB-4221-8A3D-F355190B408C}" sibTransId="{C20990E3-E758-4667-8B62-BC4F28531CC0}"/>
    <dgm:cxn modelId="{8E93D1BB-6723-48B1-8BAA-B1EF7DEA893F}" srcId="{F4C96FF5-F725-4C5B-9520-D0D3F8C21AA6}" destId="{0CE5A669-A307-4575-A74B-EFB4EF063939}" srcOrd="2" destOrd="0" parTransId="{CF0FF844-F64C-4A76-9806-FF713C9D5AC8}" sibTransId="{6D3E6A49-1E8E-414C-9D68-7573E5FC509A}"/>
    <dgm:cxn modelId="{3E9A5459-11DB-4250-B554-6D1756B840F5}" type="presOf" srcId="{B1E89308-F162-47D9-95C1-DFF950D296D3}" destId="{67819679-EA0E-4F4F-823C-1DAD709FE5D0}" srcOrd="0" destOrd="1" presId="urn:microsoft.com/office/officeart/2005/8/layout/hList6"/>
    <dgm:cxn modelId="{737275B5-624C-440D-A1C2-B1EB3C92958F}" type="presOf" srcId="{89DF7712-7CB1-42BB-8A92-C75F9B90C75D}" destId="{67819679-EA0E-4F4F-823C-1DAD709FE5D0}" srcOrd="0" destOrd="2" presId="urn:microsoft.com/office/officeart/2005/8/layout/hList6"/>
    <dgm:cxn modelId="{DE39EC96-3F4F-4F75-97BB-BB1E19E032A4}" type="presParOf" srcId="{851C5DF9-0687-465A-B644-F946D4997F0E}" destId="{67819679-EA0E-4F4F-823C-1DAD709FE5D0}" srcOrd="0" destOrd="0" presId="urn:microsoft.com/office/officeart/2005/8/layout/hList6"/>
    <dgm:cxn modelId="{DE2F1A0E-293E-4787-A75D-CD9483DDFD08}" type="presParOf" srcId="{851C5DF9-0687-465A-B644-F946D4997F0E}" destId="{D14B16B0-2C15-4894-9846-F8BBF54CEBD0}" srcOrd="1" destOrd="0" presId="urn:microsoft.com/office/officeart/2005/8/layout/hList6"/>
    <dgm:cxn modelId="{39C6E8B5-583E-45E7-9848-CD2683BDE338}" type="presParOf" srcId="{851C5DF9-0687-465A-B644-F946D4997F0E}" destId="{90EE6317-EA5E-4184-AF87-9B1A5C9A6AD6}" srcOrd="2" destOrd="0" presId="urn:microsoft.com/office/officeart/2005/8/layout/hList6"/>
    <dgm:cxn modelId="{B7AD2B0A-0D0E-434D-B530-53137B31540B}" type="presParOf" srcId="{851C5DF9-0687-465A-B644-F946D4997F0E}" destId="{FBA05A21-1E6D-441F-81A1-E0073CE212BA}" srcOrd="3" destOrd="0" presId="urn:microsoft.com/office/officeart/2005/8/layout/hList6"/>
    <dgm:cxn modelId="{05029E33-48B5-453C-8D7A-E962AAA4E948}" type="presParOf" srcId="{851C5DF9-0687-465A-B644-F946D4997F0E}" destId="{E6AD637E-F0A9-4813-830F-DB9952BA7B3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19679-EA0E-4F4F-823C-1DAD709FE5D0}">
      <dsp:nvSpPr>
        <dsp:cNvPr id="0" name=""/>
        <dsp:cNvSpPr/>
      </dsp:nvSpPr>
      <dsp:spPr>
        <a:xfrm rot="16200000">
          <a:off x="-988404" y="989402"/>
          <a:ext cx="4573196" cy="2594390"/>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C" sz="2000" kern="1200" dirty="0" smtClean="0">
              <a:hlinkClick xmlns:r="http://schemas.openxmlformats.org/officeDocument/2006/relationships" r:id="" action="ppaction://hlinksldjump"/>
            </a:rPr>
            <a:t>INTRODUCCIÓN</a:t>
          </a:r>
          <a:endParaRPr lang="es-EC" sz="1800" b="1" kern="1200" dirty="0"/>
        </a:p>
        <a:p>
          <a:pPr marL="171450" lvl="1" indent="-171450" algn="l" defTabSz="800100">
            <a:lnSpc>
              <a:spcPct val="90000"/>
            </a:lnSpc>
            <a:spcBef>
              <a:spcPct val="0"/>
            </a:spcBef>
            <a:spcAft>
              <a:spcPct val="15000"/>
            </a:spcAft>
            <a:buChar char="••"/>
          </a:pPr>
          <a:r>
            <a:rPr lang="es-EC" sz="1800" kern="1200" dirty="0" smtClean="0"/>
            <a:t>Antecedentes</a:t>
          </a:r>
          <a:endParaRPr lang="es-EC" sz="1800" kern="1200" dirty="0"/>
        </a:p>
        <a:p>
          <a:pPr marL="171450" lvl="1" indent="-171450" algn="l" defTabSz="800100">
            <a:lnSpc>
              <a:spcPct val="90000"/>
            </a:lnSpc>
            <a:spcBef>
              <a:spcPct val="0"/>
            </a:spcBef>
            <a:spcAft>
              <a:spcPct val="15000"/>
            </a:spcAft>
            <a:buChar char="••"/>
          </a:pPr>
          <a:r>
            <a:rPr lang="es-EC" sz="1800" kern="1200" dirty="0" smtClean="0"/>
            <a:t>Objetivos</a:t>
          </a:r>
          <a:endParaRPr lang="es-EC" sz="1800" kern="1200" dirty="0"/>
        </a:p>
        <a:p>
          <a:pPr marL="171450" lvl="1" indent="-171450" algn="l" defTabSz="800100">
            <a:lnSpc>
              <a:spcPct val="90000"/>
            </a:lnSpc>
            <a:spcBef>
              <a:spcPct val="0"/>
            </a:spcBef>
            <a:spcAft>
              <a:spcPct val="15000"/>
            </a:spcAft>
            <a:buChar char="••"/>
          </a:pPr>
          <a:r>
            <a:rPr lang="es-EC" sz="1800" kern="1200" dirty="0" smtClean="0"/>
            <a:t>Alcance</a:t>
          </a:r>
          <a:endParaRPr lang="es-EC" sz="1800" kern="1200" dirty="0"/>
        </a:p>
      </dsp:txBody>
      <dsp:txXfrm rot="5400000">
        <a:off x="999" y="914638"/>
        <a:ext cx="2594390" cy="2743918"/>
      </dsp:txXfrm>
    </dsp:sp>
    <dsp:sp modelId="{90EE6317-EA5E-4184-AF87-9B1A5C9A6AD6}">
      <dsp:nvSpPr>
        <dsp:cNvPr id="0" name=""/>
        <dsp:cNvSpPr/>
      </dsp:nvSpPr>
      <dsp:spPr>
        <a:xfrm rot="16200000">
          <a:off x="1711267" y="989402"/>
          <a:ext cx="4573196" cy="2594390"/>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C" sz="2000" kern="1200" dirty="0" smtClean="0">
              <a:hlinkClick xmlns:r="http://schemas.openxmlformats.org/officeDocument/2006/relationships" r:id="" action="ppaction://hlinksldjump"/>
            </a:rPr>
            <a:t>NORMAS Y ESTÁNDAR HERRAMIENTAS</a:t>
          </a:r>
          <a:r>
            <a:rPr lang="es-EC" sz="2000" kern="1200" dirty="0" smtClean="0"/>
            <a:t>  </a:t>
          </a:r>
          <a:r>
            <a:rPr lang="es-EC" sz="2000" kern="1200" dirty="0" smtClean="0">
              <a:hlinkClick xmlns:r="http://schemas.openxmlformats.org/officeDocument/2006/relationships" r:id="" action="ppaction://hlinksldjump"/>
            </a:rPr>
            <a:t>METODOLOGÍA  </a:t>
          </a:r>
          <a:endParaRPr lang="es-EC" sz="2000" kern="1200" dirty="0" smtClean="0"/>
        </a:p>
        <a:p>
          <a:pPr marL="171450" lvl="1" indent="-171450" algn="l" defTabSz="800100">
            <a:lnSpc>
              <a:spcPct val="90000"/>
            </a:lnSpc>
            <a:spcBef>
              <a:spcPct val="0"/>
            </a:spcBef>
            <a:spcAft>
              <a:spcPct val="15000"/>
            </a:spcAft>
            <a:buChar char="••"/>
          </a:pPr>
          <a:r>
            <a:rPr lang="es-EC" sz="1800" b="0" u="none" kern="1200" dirty="0" smtClean="0"/>
            <a:t>Norma y estándar</a:t>
          </a:r>
          <a:endParaRPr lang="es-EC" sz="1800" b="0" u="none" kern="1200" dirty="0"/>
        </a:p>
        <a:p>
          <a:pPr marL="171450" lvl="1" indent="-171450" algn="l" defTabSz="800100">
            <a:lnSpc>
              <a:spcPct val="90000"/>
            </a:lnSpc>
            <a:spcBef>
              <a:spcPct val="0"/>
            </a:spcBef>
            <a:spcAft>
              <a:spcPct val="15000"/>
            </a:spcAft>
            <a:buChar char="••"/>
          </a:pPr>
          <a:r>
            <a:rPr lang="es-ES" sz="1800" kern="1200" dirty="0" smtClean="0"/>
            <a:t>Entorno de Investigación Asistido Por Computadora         </a:t>
          </a:r>
          <a:r>
            <a:rPr lang="es-EC" sz="1800" kern="1200" dirty="0" smtClean="0"/>
            <a:t>( CAINE)</a:t>
          </a:r>
          <a:endParaRPr lang="es-EC" sz="1800" b="0" u="none" kern="1200" dirty="0"/>
        </a:p>
        <a:p>
          <a:pPr marL="171450" lvl="1" indent="-171450" algn="l" defTabSz="800100">
            <a:lnSpc>
              <a:spcPct val="90000"/>
            </a:lnSpc>
            <a:spcBef>
              <a:spcPct val="0"/>
            </a:spcBef>
            <a:spcAft>
              <a:spcPct val="15000"/>
            </a:spcAft>
            <a:buChar char="••"/>
          </a:pPr>
          <a:r>
            <a:rPr lang="es-ES" sz="1800" kern="1200" dirty="0" smtClean="0"/>
            <a:t>Metodología de Análisis Forense</a:t>
          </a:r>
          <a:endParaRPr lang="es-EC" sz="1800" b="1" u="sng" kern="1200" dirty="0"/>
        </a:p>
      </dsp:txBody>
      <dsp:txXfrm rot="5400000">
        <a:off x="2700670" y="914638"/>
        <a:ext cx="2594390" cy="2743918"/>
      </dsp:txXfrm>
    </dsp:sp>
    <dsp:sp modelId="{E6AD637E-F0A9-4813-830F-DB9952BA7B3E}">
      <dsp:nvSpPr>
        <dsp:cNvPr id="0" name=""/>
        <dsp:cNvSpPr/>
      </dsp:nvSpPr>
      <dsp:spPr>
        <a:xfrm rot="16200000">
          <a:off x="4590533" y="989402"/>
          <a:ext cx="4573196" cy="2594390"/>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EC" sz="2000" kern="1200" dirty="0" smtClean="0">
              <a:hlinkClick xmlns:r="http://schemas.openxmlformats.org/officeDocument/2006/relationships" r:id="" action="ppaction://hlinksldjump"/>
            </a:rPr>
            <a:t>CONCLUSIONES Y RECOMENDACIONES</a:t>
          </a:r>
          <a:endParaRPr lang="es-EC" sz="2000" kern="1200" dirty="0" smtClean="0"/>
        </a:p>
        <a:p>
          <a:pPr marL="171450" lvl="1" indent="-171450" algn="l" defTabSz="800100">
            <a:lnSpc>
              <a:spcPct val="90000"/>
            </a:lnSpc>
            <a:spcBef>
              <a:spcPct val="0"/>
            </a:spcBef>
            <a:spcAft>
              <a:spcPct val="15000"/>
            </a:spcAft>
            <a:buChar char="••"/>
          </a:pPr>
          <a:r>
            <a:rPr lang="es-EC" sz="1800" kern="1200" dirty="0" smtClean="0"/>
            <a:t>Resoluciones</a:t>
          </a:r>
        </a:p>
        <a:p>
          <a:pPr marL="171450" lvl="1" indent="-171450" algn="l" defTabSz="800100">
            <a:lnSpc>
              <a:spcPct val="90000"/>
            </a:lnSpc>
            <a:spcBef>
              <a:spcPct val="0"/>
            </a:spcBef>
            <a:spcAft>
              <a:spcPct val="15000"/>
            </a:spcAft>
            <a:buChar char="••"/>
          </a:pPr>
          <a:r>
            <a:rPr lang="es-EC" sz="1800" kern="1200" dirty="0" smtClean="0"/>
            <a:t>Sugerencias</a:t>
          </a:r>
        </a:p>
      </dsp:txBody>
      <dsp:txXfrm rot="5400000">
        <a:off x="5579936" y="914638"/>
        <a:ext cx="2594390" cy="274391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4AFB4-F8A0-497F-912F-47D4B1AA2A59}" type="datetimeFigureOut">
              <a:rPr lang="es-MX" smtClean="0"/>
              <a:pPr/>
              <a:t>20/11/2015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E766B-DF93-4A2C-A636-01FDEA528875}" type="slidenum">
              <a:rPr lang="es-MX" smtClean="0"/>
              <a:pPr/>
              <a:t>‹Nº›</a:t>
            </a:fld>
            <a:endParaRPr lang="es-MX" dirty="0"/>
          </a:p>
        </p:txBody>
      </p:sp>
    </p:spTree>
    <p:extLst>
      <p:ext uri="{BB962C8B-B14F-4D97-AF65-F5344CB8AC3E}">
        <p14:creationId xmlns:p14="http://schemas.microsoft.com/office/powerpoint/2010/main"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1</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2</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pPr/>
              <a:t>33</a:t>
            </a:fld>
            <a:endParaRPr lang="es-MX" dirty="0"/>
          </a:p>
        </p:txBody>
      </p:sp>
    </p:spTree>
    <p:extLst>
      <p:ext uri="{BB962C8B-B14F-4D97-AF65-F5344CB8AC3E}">
        <p14:creationId xmlns:p14="http://schemas.microsoft.com/office/powerpoint/2010/main" val="270688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EBD9B24-1A9D-45DB-8190-E84E20695CB7}" type="datetime1">
              <a:rPr lang="es-MX" smtClean="0"/>
              <a:pPr/>
              <a:t>20/11/2015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51801582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70F698-016B-4232-8E64-DF3FEC7BF572}" type="datetime1">
              <a:rPr lang="es-MX" smtClean="0"/>
              <a:pPr/>
              <a:t>20/11/2015</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2648416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97C16DE-0C27-48DC-9ED8-1A29F53D2C63}" type="datetime1">
              <a:rPr lang="es-MX" smtClean="0"/>
              <a:pPr/>
              <a:t>20/11/2015</a:t>
            </a:fld>
            <a:endParaRPr lang="es-MX" dirty="0"/>
          </a:p>
        </p:txBody>
      </p:sp>
      <p:sp>
        <p:nvSpPr>
          <p:cNvPr id="5" name="4 Marcador de pie de página"/>
          <p:cNvSpPr>
            <a:spLocks noGrp="1"/>
          </p:cNvSpPr>
          <p:nvPr>
            <p:ph type="ftr" sz="quarter" idx="11"/>
          </p:nvPr>
        </p:nvSpPr>
        <p:spPr/>
        <p:txBody>
          <a:bodyPr/>
          <a:lstStyle/>
          <a:p>
            <a:r>
              <a:rPr lang="es-MX" dirty="0" smtClean="0"/>
              <a:t>Duque Rosa Sánchez 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13732352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4238EE2-38E8-4126-8B84-27C6804B849A}" type="datetime1">
              <a:rPr lang="es-MX" smtClean="0"/>
              <a:pPr/>
              <a:t>20/11/2015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7391299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3B53CB-C8F5-4F29-A82B-79F2A4B34C4D}" type="datetime1">
              <a:rPr lang="es-MX" smtClean="0"/>
              <a:pPr/>
              <a:t>20/11/2015</a:t>
            </a:fld>
            <a:endParaRPr lang="es-MX" dirty="0"/>
          </a:p>
        </p:txBody>
      </p:sp>
      <p:sp>
        <p:nvSpPr>
          <p:cNvPr id="5" name="4 Marcador de pie de página"/>
          <p:cNvSpPr>
            <a:spLocks noGrp="1"/>
          </p:cNvSpPr>
          <p:nvPr>
            <p:ph type="ftr" sz="quarter" idx="11"/>
          </p:nvPr>
        </p:nvSpPr>
        <p:spPr/>
        <p:txBody>
          <a:body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34030876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90BE94C-DB5D-4E0C-859C-6E0505320D23}" type="datetime1">
              <a:rPr lang="es-MX" smtClean="0"/>
              <a:pPr/>
              <a:t>20/11/2015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2915522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837D42-C469-457E-A413-4FE0B1A8F7C7}" type="datetime1">
              <a:rPr lang="es-MX" smtClean="0"/>
              <a:pPr/>
              <a:t>20/11/2015</a:t>
            </a:fld>
            <a:endParaRPr lang="es-MX" dirty="0"/>
          </a:p>
        </p:txBody>
      </p:sp>
      <p:sp>
        <p:nvSpPr>
          <p:cNvPr id="8" name="7 Marcador de pie de página"/>
          <p:cNvSpPr>
            <a:spLocks noGrp="1"/>
          </p:cNvSpPr>
          <p:nvPr>
            <p:ph type="ftr" sz="quarter" idx="11"/>
          </p:nvPr>
        </p:nvSpPr>
        <p:spPr/>
        <p:txBody>
          <a:bodyPr/>
          <a:lstStyle/>
          <a:p>
            <a:r>
              <a:rPr lang="es-MX" dirty="0" smtClean="0"/>
              <a:t>Duque Rosa Sánchez Jhoanna</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00924760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A954BFD-3159-4B1F-9D6D-8AF0E8852635}" type="datetime1">
              <a:rPr lang="es-MX" smtClean="0"/>
              <a:pPr/>
              <a:t>20/11/2015</a:t>
            </a:fld>
            <a:endParaRPr lang="es-MX" dirty="0"/>
          </a:p>
        </p:txBody>
      </p:sp>
      <p:sp>
        <p:nvSpPr>
          <p:cNvPr id="4" name="3 Marcador de pie de página"/>
          <p:cNvSpPr>
            <a:spLocks noGrp="1"/>
          </p:cNvSpPr>
          <p:nvPr>
            <p:ph type="ftr" sz="quarter" idx="11"/>
          </p:nvPr>
        </p:nvSpPr>
        <p:spPr/>
        <p:txBody>
          <a:bodyPr/>
          <a:lstStyle/>
          <a:p>
            <a:r>
              <a:rPr lang="es-MX" dirty="0" smtClean="0"/>
              <a:t>Duque Rosa Sánchez Jhoanna</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41468906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AA01B3-42CD-4F02-8ED5-174F85E2A2A4}" type="datetime1">
              <a:rPr lang="es-MX" smtClean="0"/>
              <a:pPr/>
              <a:t>20/11/2015</a:t>
            </a:fld>
            <a:endParaRPr lang="es-MX" dirty="0"/>
          </a:p>
        </p:txBody>
      </p:sp>
      <p:sp>
        <p:nvSpPr>
          <p:cNvPr id="3" name="2 Marcador de pie de página"/>
          <p:cNvSpPr>
            <a:spLocks noGrp="1"/>
          </p:cNvSpPr>
          <p:nvPr>
            <p:ph type="ftr" sz="quarter" idx="11"/>
          </p:nvPr>
        </p:nvSpPr>
        <p:spPr/>
        <p:txBody>
          <a:bodyPr/>
          <a:lstStyle/>
          <a:p>
            <a:r>
              <a:rPr lang="es-MX" dirty="0" smtClean="0"/>
              <a:t>Duque Rosa Sánchez Jhoanna</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28678762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4943E83-A708-40D0-ABEC-44FBD32386AF}" type="datetime1">
              <a:rPr lang="es-MX" smtClean="0"/>
              <a:pPr/>
              <a:t>20/11/2015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15950595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C9FDCD-82D9-43FF-973F-91E41331338A}" type="datetime1">
              <a:rPr lang="es-MX" smtClean="0"/>
              <a:pPr/>
              <a:t>20/11/2015</a:t>
            </a:fld>
            <a:endParaRPr lang="es-MX" dirty="0"/>
          </a:p>
        </p:txBody>
      </p:sp>
      <p:sp>
        <p:nvSpPr>
          <p:cNvPr id="6" name="5 Marcador de pie de página"/>
          <p:cNvSpPr>
            <a:spLocks noGrp="1"/>
          </p:cNvSpPr>
          <p:nvPr>
            <p:ph type="ftr" sz="quarter" idx="11"/>
          </p:nvPr>
        </p:nvSpPr>
        <p:spPr/>
        <p:txBody>
          <a:bodyPr/>
          <a:lstStyle/>
          <a:p>
            <a:r>
              <a:rPr lang="es-MX" dirty="0" smtClean="0"/>
              <a:t>Duque Rosa Sánchez Jhoanna</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40821440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2EA96-C1F3-4BCD-9176-A65B8ABA04B7}" type="datetime1">
              <a:rPr lang="es-MX" smtClean="0"/>
              <a:pPr/>
              <a:t>20/11/2015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smtClean="0"/>
              <a:t>Duque Rosa - Sánchez </a:t>
            </a:r>
            <a:r>
              <a:rPr lang="es-MX" dirty="0" err="1" smtClean="0"/>
              <a:t>Jhoanna</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pPr/>
              <a:t>‹Nº›</a:t>
            </a:fld>
            <a:endParaRPr lang="es-MX" dirty="0"/>
          </a:p>
        </p:txBody>
      </p:sp>
    </p:spTree>
    <p:extLst>
      <p:ext uri="{BB962C8B-B14F-4D97-AF65-F5344CB8AC3E}">
        <p14:creationId xmlns:p14="http://schemas.microsoft.com/office/powerpoint/2010/main"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hyperlink" Target="INFORME%20TECNICO.docx" TargetMode="Externa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1647423" y="531501"/>
            <a:ext cx="2924577" cy="809267"/>
          </a:xfrm>
          <a:prstGeom prst="rect">
            <a:avLst/>
          </a:prstGeom>
        </p:spPr>
      </p:pic>
      <p:sp>
        <p:nvSpPr>
          <p:cNvPr id="5" name="4 CuadroTexto"/>
          <p:cNvSpPr txBox="1"/>
          <p:nvPr/>
        </p:nvSpPr>
        <p:spPr>
          <a:xfrm>
            <a:off x="1403648" y="1628800"/>
            <a:ext cx="6624736" cy="453970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TESIS </a:t>
            </a:r>
            <a:r>
              <a:rPr lang="es-MX" sz="28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PREVIO A LA OBTENCIÓN DEL TÍTULO DE INGENIERO </a:t>
            </a:r>
            <a:r>
              <a:rPr lang="es-MX" sz="2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EN SISTEMAS E INFORMÁTICA</a:t>
            </a: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endParaRPr lang="es-EC" sz="1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Integrante: Gabriela </a:t>
            </a:r>
            <a:r>
              <a:rPr lang="es-EC" sz="2500" b="1" spc="50" dirty="0" err="1"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Peñaherrera</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a:t>
            </a: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    </a:t>
            </a:r>
            <a:r>
              <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	</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	 Daniel Orellana</a:t>
            </a:r>
          </a:p>
          <a:p>
            <a:pPr marL="285750" indent="-285750">
              <a:buFont typeface="Arial" panose="020B0604020202020204" pitchFamily="34" charset="0"/>
              <a:buChar char="•"/>
            </a:pPr>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DIRECTOR: Ing. Germán </a:t>
            </a:r>
            <a:r>
              <a:rPr lang="es-EC" sz="2500" b="1" spc="50" dirty="0" err="1"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Ñacato</a:t>
            </a: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 C.</a:t>
            </a:r>
          </a:p>
          <a:p>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INFORMANTE: Ing. Arturo De La Torre.</a:t>
            </a:r>
          </a:p>
          <a:p>
            <a:endPar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a:p>
            <a:pPr algn="r"/>
            <a:r>
              <a:rPr lang="es-EC" sz="25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NOVIEMBRE/2015</a:t>
            </a:r>
            <a:endParaRPr lang="es-EC" sz="2500" b="1" spc="50" dirty="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2477" y="72008"/>
            <a:ext cx="2225867" cy="1484784"/>
          </a:xfrm>
          <a:prstGeom prst="rect">
            <a:avLst/>
          </a:prstGeom>
        </p:spPr>
      </p:pic>
    </p:spTree>
    <p:extLst>
      <p:ext uri="{BB962C8B-B14F-4D97-AF65-F5344CB8AC3E}">
        <p14:creationId xmlns:p14="http://schemas.microsoft.com/office/powerpoint/2010/main" val="3358878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INFORMATICA FORENSE</a:t>
            </a:r>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ÍNDICE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
        <p:nvSpPr>
          <p:cNvPr id="2" name="1 Marcador de contenido"/>
          <p:cNvSpPr>
            <a:spLocks noGrp="1"/>
          </p:cNvSpPr>
          <p:nvPr>
            <p:ph idx="1"/>
          </p:nvPr>
        </p:nvSpPr>
        <p:spPr>
          <a:xfrm>
            <a:off x="980246" y="3386609"/>
            <a:ext cx="2619646" cy="504056"/>
          </a:xfrm>
        </p:spPr>
        <p:txBody>
          <a:bodyPr>
            <a:normAutofit fontScale="92500" lnSpcReduction="10000"/>
          </a:bodyPr>
          <a:lstStyle/>
          <a:p>
            <a:pPr marL="0" indent="0">
              <a:buNone/>
            </a:pPr>
            <a:r>
              <a:rPr lang="es-ES" dirty="0" smtClean="0"/>
              <a:t>QUÉ PERMITE?</a:t>
            </a:r>
            <a:endParaRPr lang="es-ES" dirty="0"/>
          </a:p>
        </p:txBody>
      </p:sp>
      <p:sp>
        <p:nvSpPr>
          <p:cNvPr id="3" name="2 Rectángulo"/>
          <p:cNvSpPr/>
          <p:nvPr/>
        </p:nvSpPr>
        <p:spPr>
          <a:xfrm>
            <a:off x="251520" y="1720226"/>
            <a:ext cx="3600400" cy="1200329"/>
          </a:xfrm>
          <a:prstGeom prst="rect">
            <a:avLst/>
          </a:prstGeom>
          <a:solidFill>
            <a:schemeClr val="accent4">
              <a:lumMod val="60000"/>
              <a:lumOff val="40000"/>
            </a:schemeClr>
          </a:solidFill>
        </p:spPr>
        <p:txBody>
          <a:bodyPr wrap="square">
            <a:spAutoFit/>
          </a:bodyPr>
          <a:lstStyle/>
          <a:p>
            <a:r>
              <a:rPr lang="es-BO" altLang="es-EC" dirty="0" smtClean="0"/>
              <a:t>Es </a:t>
            </a:r>
            <a:r>
              <a:rPr lang="es-BO" altLang="es-EC" dirty="0"/>
              <a:t>la aplicación de </a:t>
            </a:r>
            <a:r>
              <a:rPr lang="es-BO" altLang="es-EC" dirty="0" smtClean="0"/>
              <a:t>técnicas </a:t>
            </a:r>
            <a:r>
              <a:rPr lang="es-BO" altLang="es-EC" dirty="0"/>
              <a:t>científicas y analíticas </a:t>
            </a:r>
            <a:r>
              <a:rPr lang="es-BO" altLang="es-EC" dirty="0" smtClean="0"/>
              <a:t>, especializadas </a:t>
            </a:r>
            <a:r>
              <a:rPr lang="es-BO" altLang="es-EC" dirty="0"/>
              <a:t>en infraestructura </a:t>
            </a:r>
            <a:r>
              <a:rPr lang="es-BO" altLang="es-EC" dirty="0" smtClean="0"/>
              <a:t>tecnológica.</a:t>
            </a:r>
            <a:endParaRPr lang="es-ES" dirty="0"/>
          </a:p>
        </p:txBody>
      </p:sp>
      <p:sp>
        <p:nvSpPr>
          <p:cNvPr id="16" name="1 Marcador de contenido"/>
          <p:cNvSpPr txBox="1">
            <a:spLocks/>
          </p:cNvSpPr>
          <p:nvPr/>
        </p:nvSpPr>
        <p:spPr>
          <a:xfrm>
            <a:off x="980246" y="1196752"/>
            <a:ext cx="2358972"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t>QUÉ ES?</a:t>
            </a:r>
            <a:endParaRPr lang="es-ES" dirty="0"/>
          </a:p>
        </p:txBody>
      </p:sp>
      <p:sp>
        <p:nvSpPr>
          <p:cNvPr id="4" name="3 Rectángulo"/>
          <p:cNvSpPr/>
          <p:nvPr/>
        </p:nvSpPr>
        <p:spPr>
          <a:xfrm>
            <a:off x="629308" y="4145082"/>
            <a:ext cx="3222612" cy="1200329"/>
          </a:xfrm>
          <a:prstGeom prst="rect">
            <a:avLst/>
          </a:prstGeom>
          <a:solidFill>
            <a:schemeClr val="accent4">
              <a:lumMod val="60000"/>
              <a:lumOff val="40000"/>
            </a:schemeClr>
          </a:solidFill>
        </p:spPr>
        <p:txBody>
          <a:bodyPr wrap="square">
            <a:spAutoFit/>
          </a:bodyPr>
          <a:lstStyle/>
          <a:p>
            <a:r>
              <a:rPr lang="es-BO" dirty="0" smtClean="0"/>
              <a:t>Permite </a:t>
            </a:r>
            <a:r>
              <a:rPr lang="es-BO" dirty="0"/>
              <a:t>la solución de conflictos </a:t>
            </a:r>
            <a:r>
              <a:rPr lang="es-BO" dirty="0" smtClean="0"/>
              <a:t>tecnológicos</a:t>
            </a:r>
          </a:p>
          <a:p>
            <a:endParaRPr lang="es-BO" dirty="0"/>
          </a:p>
          <a:p>
            <a:r>
              <a:rPr lang="es-BO" altLang="es-EC" dirty="0"/>
              <a:t>Garantizar la efectividad</a:t>
            </a:r>
            <a:endParaRPr lang="es-ES" dirty="0"/>
          </a:p>
        </p:txBody>
      </p:sp>
      <p:sp>
        <p:nvSpPr>
          <p:cNvPr id="5" name="4 Rectángulo"/>
          <p:cNvSpPr/>
          <p:nvPr/>
        </p:nvSpPr>
        <p:spPr>
          <a:xfrm>
            <a:off x="5393250" y="4145082"/>
            <a:ext cx="3247068" cy="923330"/>
          </a:xfrm>
          <a:prstGeom prst="rect">
            <a:avLst/>
          </a:prstGeom>
          <a:solidFill>
            <a:schemeClr val="accent6">
              <a:lumMod val="60000"/>
              <a:lumOff val="40000"/>
            </a:schemeClr>
          </a:solidFill>
        </p:spPr>
        <p:txBody>
          <a:bodyPr wrap="square">
            <a:spAutoFit/>
          </a:bodyPr>
          <a:lstStyle/>
          <a:p>
            <a:r>
              <a:rPr lang="es-BO" altLang="es-EC" dirty="0"/>
              <a:t>P</a:t>
            </a:r>
            <a:r>
              <a:rPr lang="es-BO" altLang="es-EC" dirty="0" smtClean="0"/>
              <a:t>olíticas </a:t>
            </a:r>
            <a:r>
              <a:rPr lang="es-BO" altLang="es-EC" dirty="0"/>
              <a:t>de </a:t>
            </a:r>
            <a:r>
              <a:rPr lang="es-BO" altLang="es-EC" dirty="0" smtClean="0"/>
              <a:t>seguridad informática  </a:t>
            </a:r>
            <a:endParaRPr lang="es-BO" altLang="es-EC" dirty="0"/>
          </a:p>
          <a:p>
            <a:r>
              <a:rPr lang="es-BO" altLang="es-EC" dirty="0" smtClean="0"/>
              <a:t>Protección  de datos</a:t>
            </a:r>
            <a:endParaRPr lang="es-ES" dirty="0"/>
          </a:p>
        </p:txBody>
      </p:sp>
      <p:sp>
        <p:nvSpPr>
          <p:cNvPr id="19" name="18 Rectángulo"/>
          <p:cNvSpPr/>
          <p:nvPr/>
        </p:nvSpPr>
        <p:spPr>
          <a:xfrm>
            <a:off x="4963065" y="964090"/>
            <a:ext cx="2962286" cy="553998"/>
          </a:xfrm>
          <a:prstGeom prst="rect">
            <a:avLst/>
          </a:prstGeom>
        </p:spPr>
        <p:txBody>
          <a:bodyPr wrap="none">
            <a:spAutoFit/>
          </a:bodyPr>
          <a:lstStyle/>
          <a:p>
            <a:r>
              <a:rPr lang="es-BO" sz="3000" dirty="0"/>
              <a:t>¿En qué consiste?</a:t>
            </a:r>
            <a:endParaRPr lang="es-ES" sz="3000" dirty="0"/>
          </a:p>
        </p:txBody>
      </p:sp>
      <p:sp>
        <p:nvSpPr>
          <p:cNvPr id="20" name="19 Rectángulo"/>
          <p:cNvSpPr/>
          <p:nvPr/>
        </p:nvSpPr>
        <p:spPr>
          <a:xfrm>
            <a:off x="4652739" y="1700487"/>
            <a:ext cx="3951709" cy="1200329"/>
          </a:xfrm>
          <a:prstGeom prst="rect">
            <a:avLst/>
          </a:prstGeom>
          <a:solidFill>
            <a:schemeClr val="accent4">
              <a:lumMod val="60000"/>
              <a:lumOff val="40000"/>
            </a:schemeClr>
          </a:solidFill>
        </p:spPr>
        <p:txBody>
          <a:bodyPr wrap="square">
            <a:spAutoFit/>
          </a:bodyPr>
          <a:lstStyle/>
          <a:p>
            <a:r>
              <a:rPr lang="es-BO" altLang="es-EC" dirty="0"/>
              <a:t>Consiste en la investigación de los sistemas de información con el fin de detectar evidencias de la vulneración de los sistemas</a:t>
            </a:r>
            <a:endParaRPr lang="es-ES" dirty="0"/>
          </a:p>
        </p:txBody>
      </p:sp>
      <p:cxnSp>
        <p:nvCxnSpPr>
          <p:cNvPr id="21" name="20 Conector recto de flecha"/>
          <p:cNvCxnSpPr>
            <a:endCxn id="5" idx="1"/>
          </p:cNvCxnSpPr>
          <p:nvPr/>
        </p:nvCxnSpPr>
        <p:spPr>
          <a:xfrm>
            <a:off x="3851920" y="4437112"/>
            <a:ext cx="1541330" cy="169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5" idx="1"/>
          </p:cNvCxnSpPr>
          <p:nvPr/>
        </p:nvCxnSpPr>
        <p:spPr>
          <a:xfrm flipV="1">
            <a:off x="3851920" y="4606747"/>
            <a:ext cx="1541330" cy="550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167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69688" y="565005"/>
            <a:ext cx="422546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HERRAMIENTAS</a:t>
            </a:r>
            <a:endParaRPr lang="es-EC" b="1" dirty="0">
              <a:latin typeface="Arial" panose="020B0604020202020204" pitchFamily="34" charset="0"/>
              <a:cs typeface="Arial" panose="020B0604020202020204" pitchFamily="34" charset="0"/>
            </a:endParaRPr>
          </a:p>
        </p:txBody>
      </p:sp>
      <p:sp>
        <p:nvSpPr>
          <p:cNvPr id="2" name="1 Rectángulo"/>
          <p:cNvSpPr/>
          <p:nvPr/>
        </p:nvSpPr>
        <p:spPr>
          <a:xfrm>
            <a:off x="2483768" y="1309410"/>
            <a:ext cx="2905539" cy="369332"/>
          </a:xfrm>
          <a:prstGeom prst="rect">
            <a:avLst/>
          </a:prstGeom>
        </p:spPr>
        <p:txBody>
          <a:bodyPr wrap="none">
            <a:spAutoFit/>
          </a:bodyPr>
          <a:lstStyle/>
          <a:p>
            <a:r>
              <a:rPr lang="es-ES" b="1" dirty="0"/>
              <a:t>Alternativas de Analizadores</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606607799"/>
              </p:ext>
            </p:extLst>
          </p:nvPr>
        </p:nvGraphicFramePr>
        <p:xfrm>
          <a:off x="2182420" y="2564904"/>
          <a:ext cx="3960440" cy="3024336"/>
        </p:xfrm>
        <a:graphic>
          <a:graphicData uri="http://schemas.openxmlformats.org/drawingml/2006/table">
            <a:tbl>
              <a:tblPr firstRow="1" firstCol="1" bandRow="1">
                <a:tableStyleId>{5C22544A-7EE6-4342-B048-85BDC9FD1C3A}</a:tableStyleId>
              </a:tblPr>
              <a:tblGrid>
                <a:gridCol w="1510845"/>
                <a:gridCol w="2449595"/>
              </a:tblGrid>
              <a:tr h="479536">
                <a:tc gridSpan="2">
                  <a:txBody>
                    <a:bodyPr/>
                    <a:lstStyle/>
                    <a:p>
                      <a:pPr indent="252095" algn="l">
                        <a:lnSpc>
                          <a:spcPct val="150000"/>
                        </a:lnSpc>
                        <a:spcAft>
                          <a:spcPts val="0"/>
                        </a:spcAft>
                      </a:pPr>
                      <a:r>
                        <a:rPr lang="es-EC" sz="1200" dirty="0">
                          <a:effectLst/>
                        </a:rPr>
                        <a:t>Alternativas</a:t>
                      </a:r>
                      <a:endParaRPr lang="es-ES" sz="1200" dirty="0">
                        <a:effectLst/>
                        <a:latin typeface="Times New Roman"/>
                        <a:ea typeface="Times New Roman"/>
                      </a:endParaRPr>
                    </a:p>
                  </a:txBody>
                  <a:tcPr marL="68580" marR="68580" marT="0" marB="0"/>
                </a:tc>
                <a:tc hMerge="1">
                  <a:txBody>
                    <a:bodyPr/>
                    <a:lstStyle/>
                    <a:p>
                      <a:endParaRPr lang="es-ES"/>
                    </a:p>
                  </a:txBody>
                  <a:tcPr/>
                </a:tc>
              </a:tr>
              <a:tr h="479536">
                <a:tc>
                  <a:txBody>
                    <a:bodyPr/>
                    <a:lstStyle/>
                    <a:p>
                      <a:pPr indent="252095" algn="l">
                        <a:lnSpc>
                          <a:spcPct val="150000"/>
                        </a:lnSpc>
                        <a:spcAft>
                          <a:spcPts val="0"/>
                        </a:spcAft>
                      </a:pPr>
                      <a:r>
                        <a:rPr lang="es-EC" sz="1200">
                          <a:effectLst/>
                        </a:rPr>
                        <a:t>A</a:t>
                      </a:r>
                      <a:endParaRPr lang="es-ES" sz="1200">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err="1">
                          <a:effectLst/>
                        </a:rPr>
                        <a:t>Caine</a:t>
                      </a:r>
                      <a:endParaRPr lang="es-ES" sz="1200" dirty="0">
                        <a:effectLst/>
                        <a:latin typeface="Times New Roman"/>
                        <a:ea typeface="Times New Roman"/>
                      </a:endParaRPr>
                    </a:p>
                  </a:txBody>
                  <a:tcPr marL="68580" marR="68580" marT="0" marB="0"/>
                </a:tc>
              </a:tr>
              <a:tr h="533091">
                <a:tc>
                  <a:txBody>
                    <a:bodyPr/>
                    <a:lstStyle/>
                    <a:p>
                      <a:pPr indent="252095" algn="l">
                        <a:lnSpc>
                          <a:spcPct val="150000"/>
                        </a:lnSpc>
                        <a:spcAft>
                          <a:spcPts val="0"/>
                        </a:spcAft>
                      </a:pPr>
                      <a:r>
                        <a:rPr lang="es-EC" sz="1200">
                          <a:effectLst/>
                        </a:rPr>
                        <a:t>B</a:t>
                      </a:r>
                      <a:endParaRPr lang="es-ES" sz="1200">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a:effectLst/>
                        </a:rPr>
                        <a:t>CD and DVD Inspector</a:t>
                      </a:r>
                      <a:endParaRPr lang="es-ES" sz="1200" dirty="0">
                        <a:effectLst/>
                        <a:latin typeface="Times New Roman"/>
                        <a:ea typeface="Times New Roman"/>
                      </a:endParaRPr>
                    </a:p>
                  </a:txBody>
                  <a:tcPr marL="68580" marR="68580" marT="0" marB="0"/>
                </a:tc>
              </a:tr>
              <a:tr h="505755">
                <a:tc>
                  <a:txBody>
                    <a:bodyPr/>
                    <a:lstStyle/>
                    <a:p>
                      <a:pPr indent="252095" algn="l">
                        <a:lnSpc>
                          <a:spcPct val="150000"/>
                        </a:lnSpc>
                        <a:spcAft>
                          <a:spcPts val="0"/>
                        </a:spcAft>
                      </a:pPr>
                      <a:r>
                        <a:rPr lang="es-EC" sz="1200">
                          <a:effectLst/>
                        </a:rPr>
                        <a:t>C</a:t>
                      </a:r>
                      <a:endParaRPr lang="es-ES" sz="1200">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a:effectLst/>
                        </a:rPr>
                        <a:t>VSO Inspector</a:t>
                      </a:r>
                      <a:endParaRPr lang="es-ES" sz="1200" dirty="0">
                        <a:effectLst/>
                        <a:latin typeface="Times New Roman"/>
                        <a:ea typeface="Times New Roman"/>
                      </a:endParaRPr>
                    </a:p>
                  </a:txBody>
                  <a:tcPr marL="68580" marR="68580" marT="0" marB="0"/>
                </a:tc>
              </a:tr>
              <a:tr h="513209">
                <a:tc>
                  <a:txBody>
                    <a:bodyPr/>
                    <a:lstStyle/>
                    <a:p>
                      <a:pPr indent="252095" algn="l">
                        <a:lnSpc>
                          <a:spcPct val="150000"/>
                        </a:lnSpc>
                        <a:spcAft>
                          <a:spcPts val="0"/>
                        </a:spcAft>
                      </a:pPr>
                      <a:r>
                        <a:rPr lang="es-EC" sz="1200">
                          <a:effectLst/>
                        </a:rPr>
                        <a:t>D</a:t>
                      </a:r>
                      <a:endParaRPr lang="es-ES" sz="1200">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err="1">
                          <a:effectLst/>
                        </a:rPr>
                        <a:t>CDRoller</a:t>
                      </a:r>
                      <a:endParaRPr lang="es-ES" sz="1200" dirty="0">
                        <a:effectLst/>
                        <a:latin typeface="Times New Roman"/>
                        <a:ea typeface="Times New Roman"/>
                      </a:endParaRPr>
                    </a:p>
                  </a:txBody>
                  <a:tcPr marL="68580" marR="68580" marT="0" marB="0"/>
                </a:tc>
              </a:tr>
              <a:tr h="513209">
                <a:tc>
                  <a:txBody>
                    <a:bodyPr/>
                    <a:lstStyle/>
                    <a:p>
                      <a:pPr indent="252095" algn="l">
                        <a:lnSpc>
                          <a:spcPct val="150000"/>
                        </a:lnSpc>
                        <a:spcAft>
                          <a:spcPts val="0"/>
                        </a:spcAft>
                      </a:pPr>
                      <a:r>
                        <a:rPr lang="es-EC" sz="1200">
                          <a:effectLst/>
                        </a:rPr>
                        <a:t>E</a:t>
                      </a:r>
                      <a:endParaRPr lang="es-ES" sz="1200">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a:effectLst/>
                        </a:rPr>
                        <a:t>CD/DVD </a:t>
                      </a:r>
                      <a:r>
                        <a:rPr lang="es-EC" sz="1200" dirty="0" err="1">
                          <a:effectLst/>
                        </a:rPr>
                        <a:t>Diagnostic</a:t>
                      </a:r>
                      <a:endParaRPr lang="es-ES" sz="1200" dirty="0">
                        <a:effectLst/>
                        <a:latin typeface="Times New Roman"/>
                        <a:ea typeface="Times New Roman"/>
                      </a:endParaRPr>
                    </a:p>
                  </a:txBody>
                  <a:tcPr marL="68580" marR="68580" marT="0" marB="0"/>
                </a:tc>
              </a:tr>
            </a:tbl>
          </a:graphicData>
        </a:graphic>
      </p:graphicFrame>
      <p:sp>
        <p:nvSpPr>
          <p:cNvPr id="17" name="5 Marcador de pie de página"/>
          <p:cNvSpPr txBox="1">
            <a:spLocks/>
          </p:cNvSpPr>
          <p:nvPr/>
        </p:nvSpPr>
        <p:spPr>
          <a:xfrm>
            <a:off x="2836168" y="6352073"/>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3"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900021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75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69688" y="565005"/>
            <a:ext cx="4225464" cy="923330"/>
          </a:xfrm>
          <a:prstGeom prst="rect">
            <a:avLst/>
          </a:prstGeom>
        </p:spPr>
        <p:txBody>
          <a:bodyPr wrap="square">
            <a:spAutoFit/>
          </a:bodyPr>
          <a:lstStyle/>
          <a:p>
            <a:pPr algn="ctr"/>
            <a:r>
              <a:rPr lang="es-EC" b="1" dirty="0" smtClean="0">
                <a:latin typeface="Arial" panose="020B0604020202020204" pitchFamily="34" charset="0"/>
                <a:cs typeface="Arial" panose="020B0604020202020204" pitchFamily="34" charset="0"/>
              </a:rPr>
              <a:t>PORQUE </a:t>
            </a:r>
            <a:r>
              <a:rPr lang="es-EC" b="1" dirty="0">
                <a:latin typeface="Arial" panose="020B0604020202020204" pitchFamily="34" charset="0"/>
                <a:cs typeface="Arial" panose="020B0604020202020204" pitchFamily="34" charset="0"/>
              </a:rPr>
              <a:t>CAINE ?</a:t>
            </a:r>
          </a:p>
          <a:p>
            <a:r>
              <a:rPr lang="es-EC" b="1" dirty="0">
                <a:latin typeface="Arial" panose="020B0604020202020204" pitchFamily="34" charset="0"/>
                <a:cs typeface="Arial" panose="020B0604020202020204" pitchFamily="34" charset="0"/>
              </a:rPr>
              <a:t> </a:t>
            </a:r>
          </a:p>
          <a:p>
            <a:endParaRPr lang="es-EC" b="1" dirty="0">
              <a:latin typeface="Arial" panose="020B0604020202020204" pitchFamily="34" charset="0"/>
              <a:cs typeface="Arial" panose="020B0604020202020204" pitchFamily="34" charset="0"/>
            </a:endParaRPr>
          </a:p>
        </p:txBody>
      </p:sp>
      <p:sp>
        <p:nvSpPr>
          <p:cNvPr id="17" name="5 Marcador de pie de página"/>
          <p:cNvSpPr txBox="1">
            <a:spLocks/>
          </p:cNvSpPr>
          <p:nvPr/>
        </p:nvSpPr>
        <p:spPr>
          <a:xfrm>
            <a:off x="2836168" y="6352073"/>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843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1958" t="48695" r="42834" b="25652"/>
          <a:stretch/>
        </p:blipFill>
        <p:spPr bwMode="auto">
          <a:xfrm>
            <a:off x="35496" y="1761866"/>
            <a:ext cx="6579983" cy="20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2015022" y="4077072"/>
            <a:ext cx="4069146" cy="1754326"/>
          </a:xfrm>
          <a:prstGeom prst="rect">
            <a:avLst/>
          </a:prstGeom>
          <a:solidFill>
            <a:schemeClr val="accent3">
              <a:lumMod val="60000"/>
              <a:lumOff val="40000"/>
            </a:schemeClr>
          </a:solidFill>
        </p:spPr>
        <p:txBody>
          <a:bodyPr wrap="square">
            <a:spAutoFit/>
          </a:bodyPr>
          <a:lstStyle/>
          <a:p>
            <a:pPr algn="just"/>
            <a:r>
              <a:rPr lang="es-EC" dirty="0">
                <a:latin typeface="Arial Narrow" pitchFamily="34" charset="0"/>
              </a:rPr>
              <a:t>CAINE es una </a:t>
            </a:r>
            <a:r>
              <a:rPr lang="es-ES" dirty="0">
                <a:latin typeface="Arial Narrow" pitchFamily="34" charset="0"/>
              </a:rPr>
              <a:t>interfaz </a:t>
            </a:r>
            <a:r>
              <a:rPr lang="es-ES" dirty="0" smtClean="0">
                <a:latin typeface="Arial Narrow" pitchFamily="34" charset="0"/>
              </a:rPr>
              <a:t>gráfica amigable </a:t>
            </a:r>
            <a:r>
              <a:rPr lang="es-EC" dirty="0">
                <a:latin typeface="Arial Narrow" pitchFamily="34" charset="0"/>
              </a:rPr>
              <a:t>de código </a:t>
            </a:r>
            <a:r>
              <a:rPr lang="es-EC" dirty="0" smtClean="0">
                <a:latin typeface="Arial Narrow" pitchFamily="34" charset="0"/>
              </a:rPr>
              <a:t>abierto </a:t>
            </a:r>
            <a:r>
              <a:rPr lang="es-ES" dirty="0" smtClean="0">
                <a:latin typeface="Arial Narrow" pitchFamily="34" charset="0"/>
              </a:rPr>
              <a:t>que </a:t>
            </a:r>
            <a:r>
              <a:rPr lang="es-ES" dirty="0">
                <a:latin typeface="Arial Narrow" pitchFamily="34" charset="0"/>
              </a:rPr>
              <a:t>integra  herramientas forenses convertidas en módulos de software,  gracias a un proceso semiautomático puede generar informes,  documentación  y resultados de una manera eficaz. </a:t>
            </a:r>
            <a:endParaRPr lang="es-EC" dirty="0">
              <a:latin typeface="Arial Narrow" pitchFamily="34" charset="0"/>
            </a:endParaRPr>
          </a:p>
        </p:txBody>
      </p:sp>
      <p:sp>
        <p:nvSpPr>
          <p:cNvPr id="14" name="2 CuadroTexto"/>
          <p:cNvSpPr txBox="1"/>
          <p:nvPr/>
        </p:nvSpPr>
        <p:spPr>
          <a:xfrm>
            <a:off x="6948265" y="2045166"/>
            <a:ext cx="2008668"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indent="-400050" fontAlgn="t">
              <a:buFont typeface="+mj-lt"/>
              <a:buAutoNum type="romanUcPeriod"/>
            </a:pPr>
            <a:r>
              <a:rPr lang="es-EC" sz="1600" b="1" i="1" dirty="0"/>
              <a:t>Multiplataforma</a:t>
            </a:r>
          </a:p>
          <a:p>
            <a:pPr marL="400050" indent="-400050" fontAlgn="t">
              <a:buFont typeface="+mj-lt"/>
              <a:buAutoNum type="romanUcPeriod"/>
            </a:pPr>
            <a:r>
              <a:rPr lang="es-EC" sz="1600" b="1" i="1" dirty="0"/>
              <a:t>Interfaz Amigable </a:t>
            </a:r>
          </a:p>
          <a:p>
            <a:pPr marL="400050" indent="-400050" fontAlgn="t">
              <a:buFont typeface="+mj-lt"/>
              <a:buAutoNum type="romanUcPeriod"/>
            </a:pPr>
            <a:r>
              <a:rPr lang="es-EC" sz="1600" b="1" i="1" dirty="0"/>
              <a:t>Emisión de Reportes</a:t>
            </a:r>
          </a:p>
          <a:p>
            <a:pPr marL="400050" indent="-400050" fontAlgn="t">
              <a:buFont typeface="+mj-lt"/>
              <a:buAutoNum type="romanUcPeriod"/>
            </a:pPr>
            <a:r>
              <a:rPr lang="es-EC" sz="1600" b="1" i="1" dirty="0"/>
              <a:t>Open </a:t>
            </a:r>
            <a:r>
              <a:rPr lang="es-EC" sz="1600" b="1" i="1" dirty="0" err="1"/>
              <a:t>Source</a:t>
            </a:r>
            <a:endParaRPr lang="es-EC" sz="1600" b="1" i="1" dirty="0"/>
          </a:p>
          <a:p>
            <a:pPr marL="400050" indent="-400050" fontAlgn="t">
              <a:buFont typeface="+mj-lt"/>
              <a:buAutoNum type="romanUcPeriod"/>
            </a:pPr>
            <a:r>
              <a:rPr lang="es-EC" sz="1600" b="1" i="1" dirty="0"/>
              <a:t>Soporte</a:t>
            </a:r>
          </a:p>
        </p:txBody>
      </p:sp>
      <p:cxnSp>
        <p:nvCxnSpPr>
          <p:cNvPr id="19" name="18 Conector angular"/>
          <p:cNvCxnSpPr/>
          <p:nvPr/>
        </p:nvCxnSpPr>
        <p:spPr>
          <a:xfrm>
            <a:off x="6600766" y="2204864"/>
            <a:ext cx="332786" cy="12833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327277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1000"/>
                                        <p:tgtEl>
                                          <p:spTgt spid="18433"/>
                                        </p:tgtEl>
                                      </p:cBhvr>
                                    </p:animEffect>
                                    <p:anim calcmode="lin" valueType="num">
                                      <p:cBhvr>
                                        <p:cTn id="8" dur="1000" fill="hold"/>
                                        <p:tgtEl>
                                          <p:spTgt spid="18433"/>
                                        </p:tgtEl>
                                        <p:attrNameLst>
                                          <p:attrName>ppt_x</p:attrName>
                                        </p:attrNameLst>
                                      </p:cBhvr>
                                      <p:tavLst>
                                        <p:tav tm="0">
                                          <p:val>
                                            <p:strVal val="#ppt_x"/>
                                          </p:val>
                                        </p:tav>
                                        <p:tav tm="100000">
                                          <p:val>
                                            <p:strVal val="#ppt_x"/>
                                          </p:val>
                                        </p:tav>
                                      </p:tavLst>
                                    </p:anim>
                                    <p:anim calcmode="lin" valueType="num">
                                      <p:cBhvr>
                                        <p:cTn id="9" dur="1000" fill="hold"/>
                                        <p:tgtEl>
                                          <p:spTgt spid="184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childTnLst>
                          </p:cTn>
                        </p:par>
                        <p:par>
                          <p:cTn id="14" fill="hold">
                            <p:stCondLst>
                              <p:cond delay="1500"/>
                            </p:stCondLst>
                            <p:childTnLst>
                              <p:par>
                                <p:cTn id="15" presetID="26"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3750" fill="hold"/>
                                        <p:tgtEl>
                                          <p:spTgt spid="13"/>
                                        </p:tgtEl>
                                        <p:attrNameLst>
                                          <p:attrName>ppt_x</p:attrName>
                                        </p:attrNameLst>
                                      </p:cBhvr>
                                      <p:tavLst>
                                        <p:tav tm="0">
                                          <p:val>
                                            <p:strVal val="#ppt_x"/>
                                          </p:val>
                                        </p:tav>
                                        <p:tav tm="100000">
                                          <p:val>
                                            <p:strVal val="#ppt_x"/>
                                          </p:val>
                                        </p:tav>
                                      </p:tavLst>
                                    </p:anim>
                                    <p:anim calcmode="lin" valueType="num">
                                      <p:cBhvr additive="base">
                                        <p:cTn id="36" dur="3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395537" y="1124744"/>
            <a:ext cx="3816424" cy="10081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4 Marcador de fecha"/>
          <p:cNvSpPr>
            <a:spLocks noGrp="1"/>
          </p:cNvSpPr>
          <p:nvPr>
            <p:ph type="dt" sz="half" idx="10"/>
          </p:nvPr>
        </p:nvSpPr>
        <p:spPr>
          <a:xfrm>
            <a:off x="371496" y="6449695"/>
            <a:ext cx="2133600" cy="365125"/>
          </a:xfrm>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351892" y="588030"/>
            <a:ext cx="4824536"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HERRAMIENTA CAINE</a:t>
            </a:r>
            <a:endParaRPr lang="en-US" sz="2000" b="1" dirty="0">
              <a:latin typeface="Arial" panose="020B0604020202020204" pitchFamily="34" charset="0"/>
              <a:cs typeface="Arial" panose="020B0604020202020204" pitchFamily="34" charset="0"/>
            </a:endParaRPr>
          </a:p>
        </p:txBody>
      </p:sp>
      <p:sp>
        <p:nvSpPr>
          <p:cNvPr id="10" name="9 Rectángulo"/>
          <p:cNvSpPr/>
          <p:nvPr/>
        </p:nvSpPr>
        <p:spPr>
          <a:xfrm>
            <a:off x="200246" y="4245188"/>
            <a:ext cx="4378570" cy="1200329"/>
          </a:xfrm>
          <a:prstGeom prst="rect">
            <a:avLst/>
          </a:prstGeom>
          <a:ln>
            <a:solidFill>
              <a:schemeClr val="accent5">
                <a:lumMod val="75000"/>
              </a:schemeClr>
            </a:solidFill>
          </a:ln>
        </p:spPr>
        <p:txBody>
          <a:bodyPr wrap="square">
            <a:spAutoFit/>
          </a:bodyPr>
          <a:lstStyle/>
          <a:p>
            <a:pPr marL="285750" indent="-285750">
              <a:buFont typeface="Arial" pitchFamily="34" charset="0"/>
              <a:buChar char="•"/>
            </a:pPr>
            <a:r>
              <a:rPr lang="es-ES" dirty="0" smtClean="0"/>
              <a:t>Interfaz </a:t>
            </a:r>
            <a:r>
              <a:rPr lang="es-ES" dirty="0"/>
              <a:t>gráfica </a:t>
            </a:r>
            <a:r>
              <a:rPr lang="es-ES" dirty="0" smtClean="0"/>
              <a:t>homogénea amigable.</a:t>
            </a:r>
          </a:p>
          <a:p>
            <a:pPr marL="285750" indent="-285750">
              <a:buFont typeface="Arial" pitchFamily="34" charset="0"/>
              <a:buChar char="•"/>
            </a:pPr>
            <a:r>
              <a:rPr lang="es-ES" dirty="0" smtClean="0"/>
              <a:t>Ofrece </a:t>
            </a:r>
            <a:r>
              <a:rPr lang="es-ES" dirty="0"/>
              <a:t>un entorno Linux </a:t>
            </a:r>
            <a:r>
              <a:rPr lang="es-ES" dirty="0" smtClean="0"/>
              <a:t>completo</a:t>
            </a:r>
          </a:p>
          <a:p>
            <a:pPr marL="285750" indent="-285750">
              <a:buFont typeface="Arial" pitchFamily="34" charset="0"/>
              <a:buChar char="•"/>
            </a:pPr>
            <a:r>
              <a:rPr lang="es-ES" dirty="0" smtClean="0"/>
              <a:t>Tiene </a:t>
            </a:r>
            <a:r>
              <a:rPr lang="es-ES" dirty="0"/>
              <a:t>cientos de aplicaciones </a:t>
            </a:r>
            <a:r>
              <a:rPr lang="es-ES" dirty="0" smtClean="0"/>
              <a:t>instaladas</a:t>
            </a:r>
          </a:p>
          <a:p>
            <a:pPr marL="285750" indent="-285750">
              <a:buFont typeface="Arial" pitchFamily="34" charset="0"/>
              <a:buChar char="•"/>
            </a:pPr>
            <a:r>
              <a:rPr lang="es-ES" dirty="0" smtClean="0"/>
              <a:t>Genera semiautomáticamente reportes.</a:t>
            </a:r>
            <a:endParaRPr lang="es-ES" dirty="0"/>
          </a:p>
        </p:txBody>
      </p:sp>
      <p:sp>
        <p:nvSpPr>
          <p:cNvPr id="14" name="13 CuadroTexto">
            <a:hlinkClick r:id="rId2" action="ppaction://hlinksldjump"/>
          </p:cNvPr>
          <p:cNvSpPr txBox="1"/>
          <p:nvPr/>
        </p:nvSpPr>
        <p:spPr>
          <a:xfrm>
            <a:off x="216159" y="6091067"/>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5 Marcador de pie de página"/>
          <p:cNvSpPr txBox="1">
            <a:spLocks/>
          </p:cNvSpPr>
          <p:nvPr/>
        </p:nvSpPr>
        <p:spPr>
          <a:xfrm>
            <a:off x="2764160" y="6462717"/>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07" t="22266" r="38008" b="26120"/>
          <a:stretch/>
        </p:blipFill>
        <p:spPr bwMode="auto">
          <a:xfrm>
            <a:off x="4644009" y="1484784"/>
            <a:ext cx="432559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76685" y="1365371"/>
            <a:ext cx="3419251" cy="646331"/>
          </a:xfrm>
          <a:prstGeom prst="rect">
            <a:avLst/>
          </a:prstGeom>
        </p:spPr>
        <p:txBody>
          <a:bodyPr wrap="square">
            <a:spAutoFit/>
          </a:bodyPr>
          <a:lstStyle/>
          <a:p>
            <a:pPr algn="ctr"/>
            <a:r>
              <a:rPr lang="es-ES" dirty="0">
                <a:solidFill>
                  <a:schemeClr val="bg1"/>
                </a:solidFill>
              </a:rPr>
              <a:t>Entorno de Investigación Asistido Por Computadora</a:t>
            </a:r>
          </a:p>
        </p:txBody>
      </p:sp>
      <p:sp>
        <p:nvSpPr>
          <p:cNvPr id="5" name="4 Rectángulo"/>
          <p:cNvSpPr/>
          <p:nvPr/>
        </p:nvSpPr>
        <p:spPr>
          <a:xfrm>
            <a:off x="200246" y="2141859"/>
            <a:ext cx="4303289" cy="1200329"/>
          </a:xfrm>
          <a:prstGeom prst="rect">
            <a:avLst/>
          </a:prstGeom>
          <a:ln>
            <a:solidFill>
              <a:schemeClr val="tx1">
                <a:lumMod val="75000"/>
                <a:lumOff val="25000"/>
              </a:schemeClr>
            </a:solidFill>
          </a:ln>
        </p:spPr>
        <p:txBody>
          <a:bodyPr wrap="square">
            <a:spAutoFit/>
          </a:bodyPr>
          <a:lstStyle/>
          <a:p>
            <a:pPr algn="ctr"/>
            <a:r>
              <a:rPr lang="es-ES" dirty="0" smtClean="0"/>
              <a:t>Permite </a:t>
            </a:r>
            <a:r>
              <a:rPr lang="es-ES" dirty="0"/>
              <a:t>hacer peritaje a cualquier dispositivo de almacenamiento siguiendo un protocolo y no contaminando la información.</a:t>
            </a:r>
          </a:p>
        </p:txBody>
      </p:sp>
      <p:sp>
        <p:nvSpPr>
          <p:cNvPr id="7" name="6 Elipse"/>
          <p:cNvSpPr/>
          <p:nvPr/>
        </p:nvSpPr>
        <p:spPr>
          <a:xfrm>
            <a:off x="769758" y="3476908"/>
            <a:ext cx="2779948" cy="67217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smtClean="0"/>
              <a:t>Características</a:t>
            </a:r>
            <a:endParaRPr lang="es-ES" dirty="0"/>
          </a:p>
        </p:txBody>
      </p:sp>
      <p:pic>
        <p:nvPicPr>
          <p:cNvPr id="16"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82654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par>
                          <p:cTn id="8" fill="hold">
                            <p:stCondLst>
                              <p:cond delay="10"/>
                            </p:stCondLst>
                            <p:childTnLst>
                              <p:par>
                                <p:cTn id="9" presetID="1" presetClass="entr" presetSubtype="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par>
                          <p:cTn id="11" fill="hold">
                            <p:stCondLst>
                              <p:cond delay="1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510"/>
                            </p:stCondLst>
                            <p:childTnLst>
                              <p:par>
                                <p:cTn id="16" presetID="6"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325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500500"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ESTÁNDAR </a:t>
            </a:r>
            <a:r>
              <a:rPr lang="es-ES" sz="2000" b="1" dirty="0">
                <a:effectLst>
                  <a:outerShdw blurRad="38100" dist="38100" dir="2700000" algn="tl">
                    <a:srgbClr val="000000">
                      <a:alpha val="43137"/>
                    </a:srgbClr>
                  </a:outerShdw>
                </a:effectLst>
              </a:rPr>
              <a:t>ISO 27037</a:t>
            </a:r>
          </a:p>
          <a:p>
            <a:endParaRPr lang="es-EC" sz="2000" b="1" dirty="0" smtClean="0">
              <a:latin typeface="Arial" panose="020B0604020202020204" pitchFamily="34" charset="0"/>
              <a:cs typeface="Arial" panose="020B0604020202020204" pitchFamily="34" charset="0"/>
            </a:endParaRPr>
          </a:p>
        </p:txBody>
      </p: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19458" name="Picture 2" descr="http://peritoit.files.wordpress.com/2012/10/iso-27037.png?w=194&amp;h=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71" y="1837861"/>
            <a:ext cx="2952328" cy="1975506"/>
          </a:xfrm>
          <a:prstGeom prst="rect">
            <a:avLst/>
          </a:prstGeom>
          <a:noFill/>
          <a:extLst>
            <a:ext uri="{909E8E84-426E-40DD-AFC4-6F175D3DCCD1}">
              <a14:hiddenFill xmlns:a14="http://schemas.microsoft.com/office/drawing/2010/main">
                <a:solidFill>
                  <a:srgbClr val="FFFFFF"/>
                </a:solidFill>
              </a14:hiddenFill>
            </a:ext>
          </a:extLst>
        </p:spPr>
      </p:pic>
      <p:pic>
        <p:nvPicPr>
          <p:cNvPr id="13"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
        <p:nvSpPr>
          <p:cNvPr id="3" name="2 Flecha derecha"/>
          <p:cNvSpPr/>
          <p:nvPr/>
        </p:nvSpPr>
        <p:spPr>
          <a:xfrm>
            <a:off x="1009416" y="5157192"/>
            <a:ext cx="7451016" cy="950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Esta norma  ayuda durante todo el proceso de la investigación.</a:t>
            </a:r>
          </a:p>
          <a:p>
            <a:pPr algn="ctr"/>
            <a:endParaRPr lang="es-ES" dirty="0"/>
          </a:p>
        </p:txBody>
      </p:sp>
      <p:sp>
        <p:nvSpPr>
          <p:cNvPr id="4" name="3 Rectángulo"/>
          <p:cNvSpPr/>
          <p:nvPr/>
        </p:nvSpPr>
        <p:spPr>
          <a:xfrm>
            <a:off x="5220072" y="1484784"/>
            <a:ext cx="1944216" cy="7723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ESTANDARES DE SEGURIDAD</a:t>
            </a:r>
            <a:endParaRPr lang="es-ES" dirty="0"/>
          </a:p>
        </p:txBody>
      </p:sp>
      <p:sp>
        <p:nvSpPr>
          <p:cNvPr id="5" name="4 Elipse"/>
          <p:cNvSpPr/>
          <p:nvPr/>
        </p:nvSpPr>
        <p:spPr>
          <a:xfrm>
            <a:off x="3851920" y="2825614"/>
            <a:ext cx="2736304" cy="125145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Organización Internacional para la Estandarización (ISO)</a:t>
            </a:r>
          </a:p>
        </p:txBody>
      </p:sp>
      <p:sp>
        <p:nvSpPr>
          <p:cNvPr id="14" name="13 Elipse"/>
          <p:cNvSpPr/>
          <p:nvPr/>
        </p:nvSpPr>
        <p:spPr>
          <a:xfrm>
            <a:off x="6588224" y="2798846"/>
            <a:ext cx="2555776" cy="126418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Comisión </a:t>
            </a:r>
            <a:r>
              <a:rPr lang="es-ES" dirty="0"/>
              <a:t>Electrotécnica Internacional (IEC</a:t>
            </a:r>
            <a:r>
              <a:rPr lang="es-ES" dirty="0" smtClean="0"/>
              <a:t>).</a:t>
            </a:r>
            <a:endParaRPr lang="es-ES" dirty="0"/>
          </a:p>
        </p:txBody>
      </p:sp>
    </p:spTree>
    <p:extLst>
      <p:ext uri="{BB962C8B-B14F-4D97-AF65-F5344CB8AC3E}">
        <p14:creationId xmlns:p14="http://schemas.microsoft.com/office/powerpoint/2010/main" val="392770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2000"/>
                                        <p:tgtEl>
                                          <p:spTgt spid="3"/>
                                        </p:tgtEl>
                                      </p:cBhvr>
                                    </p:animEffect>
                                    <p:anim calcmode="lin" valueType="num">
                                      <p:cBhvr>
                                        <p:cTn id="31" dur="2000" fill="hold"/>
                                        <p:tgtEl>
                                          <p:spTgt spid="3"/>
                                        </p:tgtEl>
                                        <p:attrNameLst>
                                          <p:attrName>ppt_w</p:attrName>
                                        </p:attrNameLst>
                                      </p:cBhvr>
                                      <p:tavLst>
                                        <p:tav tm="0" fmla="#ppt_w*sin(2.5*pi*$)">
                                          <p:val>
                                            <p:fltVal val="0"/>
                                          </p:val>
                                        </p:tav>
                                        <p:tav tm="100000">
                                          <p:val>
                                            <p:fltVal val="1"/>
                                          </p:val>
                                        </p:tav>
                                      </p:tavLst>
                                    </p:anim>
                                    <p:anim calcmode="lin" valueType="num">
                                      <p:cBhvr>
                                        <p:cTn id="3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80618"/>
            <a:ext cx="45005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NORMAS</a:t>
            </a:r>
          </a:p>
        </p:txBody>
      </p: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sp>
        <p:nvSpPr>
          <p:cNvPr id="3" name="2 Rectángulo"/>
          <p:cNvSpPr/>
          <p:nvPr/>
        </p:nvSpPr>
        <p:spPr>
          <a:xfrm>
            <a:off x="179511" y="1187460"/>
            <a:ext cx="3423501" cy="369332"/>
          </a:xfrm>
          <a:prstGeom prst="rect">
            <a:avLst/>
          </a:prstGeom>
        </p:spPr>
        <p:txBody>
          <a:bodyPr wrap="none">
            <a:spAutoFit/>
          </a:bodyPr>
          <a:lstStyle/>
          <a:p>
            <a:pPr lvl="0"/>
            <a:r>
              <a:rPr lang="es-ES" b="1" dirty="0"/>
              <a:t>Constitución Política del </a:t>
            </a:r>
            <a:r>
              <a:rPr lang="es-ES" b="1" dirty="0" smtClean="0"/>
              <a:t>Ecuador: </a:t>
            </a:r>
            <a:endParaRPr lang="es-ES" dirty="0"/>
          </a:p>
        </p:txBody>
      </p:sp>
      <p:sp>
        <p:nvSpPr>
          <p:cNvPr id="6" name="5 Rectángulo"/>
          <p:cNvSpPr/>
          <p:nvPr/>
        </p:nvSpPr>
        <p:spPr>
          <a:xfrm>
            <a:off x="179511" y="1510625"/>
            <a:ext cx="4572000" cy="830997"/>
          </a:xfrm>
          <a:prstGeom prst="rect">
            <a:avLst/>
          </a:prstGeom>
        </p:spPr>
        <p:txBody>
          <a:bodyPr>
            <a:spAutoFit/>
          </a:bodyPr>
          <a:lstStyle/>
          <a:p>
            <a:r>
              <a:rPr lang="es-ES" sz="1200" dirty="0"/>
              <a:t>Art. 389 El Estado garantiza el derecho a las personas a la protección frente a los desastres antrópicos mediante la prevención, mitigación, recuperación y mejoramiento de las condiciones minimizando la vulnerabilidad</a:t>
            </a:r>
          </a:p>
        </p:txBody>
      </p:sp>
      <p:sp>
        <p:nvSpPr>
          <p:cNvPr id="7" name="6 Rectángulo"/>
          <p:cNvSpPr/>
          <p:nvPr/>
        </p:nvSpPr>
        <p:spPr>
          <a:xfrm>
            <a:off x="5732215" y="1876182"/>
            <a:ext cx="3108800" cy="369332"/>
          </a:xfrm>
          <a:prstGeom prst="rect">
            <a:avLst/>
          </a:prstGeom>
        </p:spPr>
        <p:txBody>
          <a:bodyPr wrap="none">
            <a:spAutoFit/>
          </a:bodyPr>
          <a:lstStyle/>
          <a:p>
            <a:pPr lvl="0"/>
            <a:r>
              <a:rPr lang="es-ES" b="1" dirty="0"/>
              <a:t>Código Orgánico Integral Penal</a:t>
            </a:r>
            <a:endParaRPr lang="es-ES" dirty="0"/>
          </a:p>
        </p:txBody>
      </p:sp>
      <p:sp>
        <p:nvSpPr>
          <p:cNvPr id="11" name="10 Rectángulo"/>
          <p:cNvSpPr/>
          <p:nvPr/>
        </p:nvSpPr>
        <p:spPr>
          <a:xfrm>
            <a:off x="5940152" y="2526289"/>
            <a:ext cx="2915815" cy="1384995"/>
          </a:xfrm>
          <a:prstGeom prst="rect">
            <a:avLst/>
          </a:prstGeom>
        </p:spPr>
        <p:txBody>
          <a:bodyPr wrap="square">
            <a:spAutoFit/>
          </a:bodyPr>
          <a:lstStyle/>
          <a:p>
            <a:pPr algn="just"/>
            <a:r>
              <a:rPr lang="es-ES" sz="1200" dirty="0"/>
              <a:t>Art. 229: Personas que infringen la ley de la privacidad revelando información contenida en archivos, base de datos o medios semejantes a través de un sistema electrónico o informático , las cuales se sancionaran con pena privativa de libertad de uno a tres  años.</a:t>
            </a:r>
          </a:p>
        </p:txBody>
      </p:sp>
      <p:sp>
        <p:nvSpPr>
          <p:cNvPr id="13" name="12 Rectángulo"/>
          <p:cNvSpPr/>
          <p:nvPr/>
        </p:nvSpPr>
        <p:spPr>
          <a:xfrm>
            <a:off x="5843239" y="4315571"/>
            <a:ext cx="3300761" cy="1200329"/>
          </a:xfrm>
          <a:prstGeom prst="rect">
            <a:avLst/>
          </a:prstGeom>
        </p:spPr>
        <p:txBody>
          <a:bodyPr wrap="square">
            <a:spAutoFit/>
          </a:bodyPr>
          <a:lstStyle/>
          <a:p>
            <a:pPr algn="just"/>
            <a:r>
              <a:rPr lang="es-ES" sz="1200" dirty="0"/>
              <a:t>Art. 456: Aplicar cadena de custodia a los elementos físicos o contenido digital como materia de prueba con el fin de garantizar la autenticidad, integridad y conservación de estado original de la evidencia, llevando documentación de los hechos de cada custodio. </a:t>
            </a:r>
          </a:p>
        </p:txBody>
      </p:sp>
      <p:sp>
        <p:nvSpPr>
          <p:cNvPr id="14" name="13 Rectángulo"/>
          <p:cNvSpPr/>
          <p:nvPr/>
        </p:nvSpPr>
        <p:spPr>
          <a:xfrm>
            <a:off x="179511" y="3737862"/>
            <a:ext cx="3888433" cy="646331"/>
          </a:xfrm>
          <a:prstGeom prst="rect">
            <a:avLst/>
          </a:prstGeom>
        </p:spPr>
        <p:txBody>
          <a:bodyPr wrap="square">
            <a:spAutoFit/>
          </a:bodyPr>
          <a:lstStyle/>
          <a:p>
            <a:pPr lvl="0"/>
            <a:r>
              <a:rPr lang="es-ES" b="1" dirty="0"/>
              <a:t>Ley de Comercio Electrónico, firmas electrónicas y mensaje de datos</a:t>
            </a:r>
          </a:p>
        </p:txBody>
      </p:sp>
      <p:sp>
        <p:nvSpPr>
          <p:cNvPr id="15" name="14 Rectángulo"/>
          <p:cNvSpPr/>
          <p:nvPr/>
        </p:nvSpPr>
        <p:spPr>
          <a:xfrm>
            <a:off x="243323" y="4509120"/>
            <a:ext cx="3680605" cy="648072"/>
          </a:xfrm>
          <a:prstGeom prst="rect">
            <a:avLst/>
          </a:prstGeom>
        </p:spPr>
        <p:txBody>
          <a:bodyPr wrap="square">
            <a:spAutoFit/>
          </a:bodyPr>
          <a:lstStyle/>
          <a:p>
            <a:r>
              <a:rPr lang="es-ES" sz="1200" dirty="0"/>
              <a:t>Art. 7: Originalidad de datos, </a:t>
            </a:r>
            <a:r>
              <a:rPr lang="es-ES" sz="1200" dirty="0" smtClean="0"/>
              <a:t>conservar la integridad </a:t>
            </a:r>
            <a:r>
              <a:rPr lang="es-ES" sz="1200" dirty="0"/>
              <a:t>y veracidad, logrado por procedimientos para verificar si ha sido modificado.</a:t>
            </a:r>
          </a:p>
        </p:txBody>
      </p:sp>
      <p:sp>
        <p:nvSpPr>
          <p:cNvPr id="16" name="15 Rectángulo"/>
          <p:cNvSpPr/>
          <p:nvPr/>
        </p:nvSpPr>
        <p:spPr>
          <a:xfrm>
            <a:off x="243323" y="5157192"/>
            <a:ext cx="3824621" cy="648072"/>
          </a:xfrm>
          <a:prstGeom prst="rect">
            <a:avLst/>
          </a:prstGeom>
        </p:spPr>
        <p:txBody>
          <a:bodyPr wrap="square">
            <a:spAutoFit/>
          </a:bodyPr>
          <a:lstStyle/>
          <a:p>
            <a:r>
              <a:rPr lang="es-ES" sz="1200" dirty="0"/>
              <a:t>Art. 12: Duplicación de </a:t>
            </a:r>
            <a:r>
              <a:rPr lang="es-ES" sz="1200" dirty="0" smtClean="0"/>
              <a:t>información, </a:t>
            </a:r>
            <a:r>
              <a:rPr lang="es-ES" sz="1200" dirty="0"/>
              <a:t>cada </a:t>
            </a:r>
            <a:r>
              <a:rPr lang="es-ES" sz="1200" dirty="0" smtClean="0"/>
              <a:t>dato se estudiara </a:t>
            </a:r>
            <a:r>
              <a:rPr lang="es-ES" sz="1200" dirty="0"/>
              <a:t>de manera diferente ya que se tendrá que verificar técnicamente la autenticidad</a:t>
            </a:r>
          </a:p>
        </p:txBody>
      </p:sp>
      <p:pic>
        <p:nvPicPr>
          <p:cNvPr id="26626" name="Picture 2" descr="http://softwaresistemasdegestion.mejoramiso.com/wp-content/uploads/2014/04/programa-normas-i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231000"/>
            <a:ext cx="2500159" cy="1521602"/>
          </a:xfrm>
          <a:prstGeom prst="rect">
            <a:avLst/>
          </a:prstGeom>
          <a:noFill/>
          <a:extLst>
            <a:ext uri="{909E8E84-426E-40DD-AFC4-6F175D3DCCD1}">
              <a14:hiddenFill xmlns:a14="http://schemas.microsoft.com/office/drawing/2010/main">
                <a:solidFill>
                  <a:srgbClr val="FFFFFF"/>
                </a:solidFill>
              </a14:hiddenFill>
            </a:ext>
          </a:extLst>
        </p:spPr>
      </p:pic>
      <p:pic>
        <p:nvPicPr>
          <p:cNvPr id="18"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3097917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1000" fill="hold"/>
                                        <p:tgtEl>
                                          <p:spTgt spid="26626"/>
                                        </p:tgtEl>
                                        <p:attrNameLst>
                                          <p:attrName>ppt_x</p:attrName>
                                        </p:attrNameLst>
                                      </p:cBhvr>
                                      <p:tavLst>
                                        <p:tav tm="0">
                                          <p:val>
                                            <p:strVal val="#ppt_x"/>
                                          </p:val>
                                        </p:tav>
                                        <p:tav tm="100000">
                                          <p:val>
                                            <p:strVal val="#ppt_x"/>
                                          </p:val>
                                        </p:tav>
                                      </p:tavLst>
                                    </p:anim>
                                    <p:anim calcmode="lin" valueType="num">
                                      <p:cBhvr additive="base">
                                        <p:cTn id="8" dur="1000" fill="hold"/>
                                        <p:tgtEl>
                                          <p:spTgt spid="266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par>
                          <p:cTn id="31" fill="hold">
                            <p:stCondLst>
                              <p:cond delay="1000"/>
                            </p:stCondLst>
                            <p:childTnLst>
                              <p:par>
                                <p:cTn id="32" presetID="3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childTnLst>
                          </p:cTn>
                        </p:par>
                        <p:par>
                          <p:cTn id="53" fill="hold">
                            <p:stCondLst>
                              <p:cond delay="1000"/>
                            </p:stCondLst>
                            <p:childTnLst>
                              <p:par>
                                <p:cTn id="54" presetID="3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childTnLst>
                          </p:cTn>
                        </p:par>
                        <p:par>
                          <p:cTn id="60" fill="hold">
                            <p:stCondLst>
                              <p:cond delay="2000"/>
                            </p:stCondLst>
                            <p:childTnLst>
                              <p:par>
                                <p:cTn id="61" presetID="31"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 calcmode="lin" valueType="num">
                                      <p:cBhvr>
                                        <p:cTn id="65" dur="1000" fill="hold"/>
                                        <p:tgtEl>
                                          <p:spTgt spid="16"/>
                                        </p:tgtEl>
                                        <p:attrNameLst>
                                          <p:attrName>style.rotation</p:attrName>
                                        </p:attrNameLst>
                                      </p:cBhvr>
                                      <p:tavLst>
                                        <p:tav tm="0">
                                          <p:val>
                                            <p:fltVal val="90"/>
                                          </p:val>
                                        </p:tav>
                                        <p:tav tm="100000">
                                          <p:val>
                                            <p:fltVal val="0"/>
                                          </p:val>
                                        </p:tav>
                                      </p:tavLst>
                                    </p:anim>
                                    <p:animEffect transition="in" filter="fade">
                                      <p:cBhvr>
                                        <p:cTn id="6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79598"/>
            <a:ext cx="45005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METODOLOGÍA </a:t>
            </a:r>
          </a:p>
        </p:txBody>
      </p: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sp>
        <p:nvSpPr>
          <p:cNvPr id="2" name="1 Rectángulo"/>
          <p:cNvSpPr/>
          <p:nvPr/>
        </p:nvSpPr>
        <p:spPr>
          <a:xfrm>
            <a:off x="221851" y="5239040"/>
            <a:ext cx="4572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ES" i="1" dirty="0"/>
              <a:t>E</a:t>
            </a:r>
            <a:r>
              <a:rPr lang="es-ES" i="1" dirty="0" smtClean="0"/>
              <a:t>l </a:t>
            </a:r>
            <a:r>
              <a:rPr lang="es-ES" i="1" dirty="0"/>
              <a:t>hecho de que una investigación haya seguido pautas aceptadas y ordenadas en su proceso, facilitarían la tarea de jueces y magistrados para dictaminar la </a:t>
            </a:r>
            <a:r>
              <a:rPr lang="es-ES" i="1" dirty="0" smtClean="0"/>
              <a:t>sentencia.</a:t>
            </a:r>
            <a:endParaRPr lang="es-ES" i="1" dirty="0"/>
          </a:p>
        </p:txBody>
      </p:sp>
      <p:sp>
        <p:nvSpPr>
          <p:cNvPr id="5" name="4 Rectángulo redondeado"/>
          <p:cNvSpPr/>
          <p:nvPr/>
        </p:nvSpPr>
        <p:spPr>
          <a:xfrm>
            <a:off x="62667" y="1333266"/>
            <a:ext cx="2376264" cy="158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NORMAS/ESTANDAR</a:t>
            </a:r>
            <a:endParaRPr lang="es-ES" dirty="0"/>
          </a:p>
        </p:txBody>
      </p:sp>
      <p:pic>
        <p:nvPicPr>
          <p:cNvPr id="20484" name="Picture 4" descr="http://wostservices.com/wp-content/uploads/2015/06/Reconocidos-a-Nivel-Nacio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90" y="2348880"/>
            <a:ext cx="1962218" cy="2856723"/>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www.clubplaneta.com.mx/gif/novi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361" y="1936588"/>
            <a:ext cx="2257214" cy="2270979"/>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1.bp.blogspot.com/-XuoNb9ZBrBY/UUc_yBuIMOI/AAAAAAAAAtY/C_mU7l8RlRQ/s400/Metodolog%C3%ADa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1" y="2096144"/>
            <a:ext cx="2938849" cy="195186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a:off x="2438931" y="3573016"/>
            <a:ext cx="47688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20 Conector recto de flecha"/>
          <p:cNvCxnSpPr/>
          <p:nvPr/>
        </p:nvCxnSpPr>
        <p:spPr>
          <a:xfrm>
            <a:off x="5682538" y="3356992"/>
            <a:ext cx="47688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6" name="0 Imagen"/>
          <p:cNvPicPr/>
          <p:nvPr/>
        </p:nvPicPr>
        <p:blipFill>
          <a:blip r:embed="rId6"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pic>
        <p:nvPicPr>
          <p:cNvPr id="1026" name="Picture 2" descr="http://www.imageneslindasparaenamorar.com/imagenes01/imagenes-gif-exito.jpg"/>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4551258"/>
            <a:ext cx="2759825" cy="128108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07851" y="1700808"/>
            <a:ext cx="477988"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solidFill>
                  <a:schemeClr val="accent1">
                    <a:lumMod val="40000"/>
                    <a:lumOff val="60000"/>
                  </a:schemeClr>
                </a:solidFill>
              </a:rPr>
              <a:t>CONSTATADO</a:t>
            </a:r>
            <a:endParaRPr lang="es-ES" dirty="0">
              <a:solidFill>
                <a:schemeClr val="accent1">
                  <a:lumMod val="40000"/>
                  <a:lumOff val="60000"/>
                </a:schemeClr>
              </a:solidFill>
            </a:endParaRPr>
          </a:p>
        </p:txBody>
      </p:sp>
      <p:sp>
        <p:nvSpPr>
          <p:cNvPr id="18" name="17 Rectángulo"/>
          <p:cNvSpPr/>
          <p:nvPr/>
        </p:nvSpPr>
        <p:spPr>
          <a:xfrm rot="5400000">
            <a:off x="3949661" y="897643"/>
            <a:ext cx="477988"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solidFill>
                  <a:schemeClr val="accent1">
                    <a:lumMod val="40000"/>
                    <a:lumOff val="60000"/>
                  </a:schemeClr>
                </a:solidFill>
              </a:rPr>
              <a:t>NECESIDAD</a:t>
            </a:r>
            <a:endParaRPr lang="es-ES" dirty="0">
              <a:solidFill>
                <a:schemeClr val="accent1">
                  <a:lumMod val="40000"/>
                  <a:lumOff val="60000"/>
                </a:schemeClr>
              </a:solidFill>
            </a:endParaRPr>
          </a:p>
        </p:txBody>
      </p:sp>
      <p:sp>
        <p:nvSpPr>
          <p:cNvPr id="19" name="18 Rectángulo"/>
          <p:cNvSpPr/>
          <p:nvPr/>
        </p:nvSpPr>
        <p:spPr>
          <a:xfrm>
            <a:off x="5692062" y="1650839"/>
            <a:ext cx="477988"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smtClean="0">
                <a:solidFill>
                  <a:schemeClr val="accent1">
                    <a:lumMod val="40000"/>
                    <a:lumOff val="60000"/>
                  </a:schemeClr>
                </a:solidFill>
              </a:rPr>
              <a:t>UTILIZA</a:t>
            </a:r>
            <a:endParaRPr lang="es-ES" dirty="0">
              <a:solidFill>
                <a:schemeClr val="accent1">
                  <a:lumMod val="40000"/>
                  <a:lumOff val="60000"/>
                </a:schemeClr>
              </a:solidFill>
            </a:endParaRPr>
          </a:p>
        </p:txBody>
      </p:sp>
    </p:spTree>
    <p:extLst>
      <p:ext uri="{BB962C8B-B14F-4D97-AF65-F5344CB8AC3E}">
        <p14:creationId xmlns:p14="http://schemas.microsoft.com/office/powerpoint/2010/main" val="3177045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additive="base">
                                        <p:cTn id="12" dur="500" fill="hold"/>
                                        <p:tgtEl>
                                          <p:spTgt spid="20484"/>
                                        </p:tgtEl>
                                        <p:attrNameLst>
                                          <p:attrName>ppt_x</p:attrName>
                                        </p:attrNameLst>
                                      </p:cBhvr>
                                      <p:tavLst>
                                        <p:tav tm="0">
                                          <p:val>
                                            <p:strVal val="#ppt_x"/>
                                          </p:val>
                                        </p:tav>
                                        <p:tav tm="100000">
                                          <p:val>
                                            <p:strVal val="#ppt_x"/>
                                          </p:val>
                                        </p:tav>
                                      </p:tavLst>
                                    </p:anim>
                                    <p:anim calcmode="lin" valueType="num">
                                      <p:cBhvr additive="base">
                                        <p:cTn id="13"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20488"/>
                                        </p:tgtEl>
                                        <p:attrNameLst>
                                          <p:attrName>style.visibility</p:attrName>
                                        </p:attrNameLst>
                                      </p:cBhvr>
                                      <p:to>
                                        <p:strVal val="visible"/>
                                      </p:to>
                                    </p:set>
                                    <p:animEffect transition="in" filter="circle(in)">
                                      <p:cBhvr>
                                        <p:cTn id="24" dur="2000"/>
                                        <p:tgtEl>
                                          <p:spTgt spid="2048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5" presetClass="entr" presetSubtype="0" fill="hold" nodeType="afterEffect">
                                  <p:stCondLst>
                                    <p:cond delay="0"/>
                                  </p:stCondLst>
                                  <p:childTnLst>
                                    <p:set>
                                      <p:cBhvr>
                                        <p:cTn id="34" dur="1" fill="hold">
                                          <p:stCondLst>
                                            <p:cond delay="0"/>
                                          </p:stCondLst>
                                        </p:cTn>
                                        <p:tgtEl>
                                          <p:spTgt spid="20490"/>
                                        </p:tgtEl>
                                        <p:attrNameLst>
                                          <p:attrName>style.visibility</p:attrName>
                                        </p:attrNameLst>
                                      </p:cBhvr>
                                      <p:to>
                                        <p:strVal val="visible"/>
                                      </p:to>
                                    </p:set>
                                    <p:animEffect transition="in" filter="fade">
                                      <p:cBhvr>
                                        <p:cTn id="35" dur="2000"/>
                                        <p:tgtEl>
                                          <p:spTgt spid="20490"/>
                                        </p:tgtEl>
                                      </p:cBhvr>
                                    </p:animEffect>
                                    <p:anim calcmode="lin" valueType="num">
                                      <p:cBhvr>
                                        <p:cTn id="36" dur="2000" fill="hold"/>
                                        <p:tgtEl>
                                          <p:spTgt spid="20490"/>
                                        </p:tgtEl>
                                        <p:attrNameLst>
                                          <p:attrName>ppt_w</p:attrName>
                                        </p:attrNameLst>
                                      </p:cBhvr>
                                      <p:tavLst>
                                        <p:tav tm="0" fmla="#ppt_w*sin(2.5*pi*$)">
                                          <p:val>
                                            <p:fltVal val="0"/>
                                          </p:val>
                                        </p:tav>
                                        <p:tav tm="100000">
                                          <p:val>
                                            <p:fltVal val="1"/>
                                          </p:val>
                                        </p:tav>
                                      </p:tavLst>
                                    </p:anim>
                                    <p:anim calcmode="lin" valueType="num">
                                      <p:cBhvr>
                                        <p:cTn id="37" dur="2000" fill="hold"/>
                                        <p:tgtEl>
                                          <p:spTgt spid="2049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1000"/>
                                        <p:tgtEl>
                                          <p:spTgt spid="1026"/>
                                        </p:tgtEl>
                                      </p:cBhvr>
                                    </p:animEffect>
                                    <p:anim calcmode="lin" valueType="num">
                                      <p:cBhvr>
                                        <p:cTn id="43" dur="1000" fill="hold"/>
                                        <p:tgtEl>
                                          <p:spTgt spid="1026"/>
                                        </p:tgtEl>
                                        <p:attrNameLst>
                                          <p:attrName>ppt_x</p:attrName>
                                        </p:attrNameLst>
                                      </p:cBhvr>
                                      <p:tavLst>
                                        <p:tav tm="0">
                                          <p:val>
                                            <p:strVal val="#ppt_x"/>
                                          </p:val>
                                        </p:tav>
                                        <p:tav tm="100000">
                                          <p:val>
                                            <p:strVal val="#ppt_x"/>
                                          </p:val>
                                        </p:tav>
                                      </p:tavLst>
                                    </p:anim>
                                    <p:anim calcmode="lin" valueType="num">
                                      <p:cBhvr>
                                        <p:cTn id="4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5496" y="579598"/>
            <a:ext cx="45005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FASES DE LA METODOLOGÍA </a:t>
            </a:r>
          </a:p>
        </p:txBody>
      </p: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20" t="39985" r="16926" b="17688"/>
          <a:stretch/>
        </p:blipFill>
        <p:spPr bwMode="auto">
          <a:xfrm>
            <a:off x="186962" y="1556792"/>
            <a:ext cx="8698067" cy="378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11"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3689971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179512" y="580618"/>
            <a:ext cx="4248472"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PREPARACIÓN DEL ESCENARIO</a:t>
            </a:r>
            <a:endParaRPr lang="en-US" sz="2000" b="1" dirty="0">
              <a:latin typeface="Arial" panose="020B0604020202020204" pitchFamily="34" charset="0"/>
              <a:cs typeface="Arial" panose="020B0604020202020204" pitchFamily="34" charset="0"/>
            </a:endParaRPr>
          </a:p>
        </p:txBody>
      </p:sp>
      <p:sp>
        <p:nvSpPr>
          <p:cNvPr id="15" name="14 Rectángulo"/>
          <p:cNvSpPr/>
          <p:nvPr/>
        </p:nvSpPr>
        <p:spPr>
          <a:xfrm>
            <a:off x="467544" y="1556792"/>
            <a:ext cx="8517249" cy="4462760"/>
          </a:xfrm>
          <a:prstGeom prst="rect">
            <a:avLst/>
          </a:prstGeom>
        </p:spPr>
        <p:txBody>
          <a:bodyPr wrap="square">
            <a:spAutoFit/>
          </a:bodyPr>
          <a:lstStyle/>
          <a:p>
            <a:r>
              <a:rPr lang="es-ES" sz="1600" dirty="0"/>
              <a:t>En esta fase se realiza la recolección de evidencia, se procede principalmente con:</a:t>
            </a:r>
          </a:p>
          <a:p>
            <a:endParaRPr lang="es-ES" sz="1600" dirty="0"/>
          </a:p>
          <a:p>
            <a:pPr marL="285750" lvl="0" indent="-285750">
              <a:buFont typeface="Arial" pitchFamily="34" charset="0"/>
              <a:buChar char="•"/>
            </a:pPr>
            <a:r>
              <a:rPr lang="es-ES" sz="1600" b="1" dirty="0"/>
              <a:t>Escenario: </a:t>
            </a:r>
            <a:r>
              <a:rPr lang="es-ES" sz="1600" dirty="0"/>
              <a:t>Laboratorio de Multimedia, bloque ¨H¨, cuarto piso de la Universidad de las Fuerzas Armadas.</a:t>
            </a:r>
          </a:p>
          <a:p>
            <a:pPr marL="285750" lvl="0" indent="-285750">
              <a:buFont typeface="Arial" pitchFamily="34" charset="0"/>
              <a:buChar char="•"/>
            </a:pPr>
            <a:endParaRPr lang="es-ES" sz="1600" dirty="0"/>
          </a:p>
          <a:p>
            <a:pPr marL="285750" lvl="0" indent="-285750">
              <a:buFont typeface="Arial" pitchFamily="34" charset="0"/>
              <a:buChar char="•"/>
            </a:pPr>
            <a:r>
              <a:rPr lang="es-ES" sz="1600" b="1" dirty="0"/>
              <a:t>Recepción de solicitudes de análisis forense</a:t>
            </a:r>
            <a:r>
              <a:rPr lang="es-ES" sz="1600" dirty="0"/>
              <a:t>: Caso de estudio de tesis</a:t>
            </a:r>
          </a:p>
          <a:p>
            <a:pPr marL="285750" lvl="0" indent="-285750">
              <a:buFont typeface="Arial" pitchFamily="34" charset="0"/>
              <a:buChar char="•"/>
            </a:pPr>
            <a:endParaRPr lang="es-ES" sz="1600" dirty="0"/>
          </a:p>
          <a:p>
            <a:pPr marL="285750" lvl="0" indent="-285750">
              <a:buFont typeface="Arial" pitchFamily="34" charset="0"/>
              <a:buChar char="•"/>
            </a:pPr>
            <a:r>
              <a:rPr lang="es-ES" sz="1600" b="1" dirty="0"/>
              <a:t>Revisión de políticas y legislación en el Ecuador y a nivel internacional</a:t>
            </a:r>
            <a:r>
              <a:rPr lang="es-ES" sz="1600" dirty="0"/>
              <a:t>: Descrito en el Marco legal de informática Forense en el Ecuador.</a:t>
            </a:r>
          </a:p>
          <a:p>
            <a:pPr marL="285750" lvl="0" indent="-285750">
              <a:buFont typeface="Arial" pitchFamily="34" charset="0"/>
              <a:buChar char="•"/>
            </a:pPr>
            <a:endParaRPr lang="es-ES" sz="1600" dirty="0"/>
          </a:p>
          <a:p>
            <a:pPr marL="285750" lvl="0" indent="-285750">
              <a:buFont typeface="Arial" pitchFamily="34" charset="0"/>
              <a:buChar char="•"/>
            </a:pPr>
            <a:r>
              <a:rPr lang="es-ES" sz="1600" b="1" dirty="0"/>
              <a:t>Formación del equipo para el análisis forense</a:t>
            </a:r>
            <a:r>
              <a:rPr lang="es-ES" sz="1600" dirty="0"/>
              <a:t>.</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endParaRPr lang="es-EC" dirty="0"/>
          </a:p>
        </p:txBody>
      </p:sp>
      <p:sp>
        <p:nvSpPr>
          <p:cNvPr id="16" name="15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2527102633"/>
              </p:ext>
            </p:extLst>
          </p:nvPr>
        </p:nvGraphicFramePr>
        <p:xfrm>
          <a:off x="1691680" y="4362710"/>
          <a:ext cx="4680520" cy="1920240"/>
        </p:xfrm>
        <a:graphic>
          <a:graphicData uri="http://schemas.openxmlformats.org/drawingml/2006/table">
            <a:tbl>
              <a:tblPr firstRow="1" firstCol="1" bandRow="1">
                <a:tableStyleId>{5C22544A-7EE6-4342-B048-85BDC9FD1C3A}</a:tableStyleId>
              </a:tblPr>
              <a:tblGrid>
                <a:gridCol w="1790433"/>
                <a:gridCol w="2890087"/>
              </a:tblGrid>
              <a:tr h="225164">
                <a:tc>
                  <a:txBody>
                    <a:bodyPr/>
                    <a:lstStyle/>
                    <a:p>
                      <a:pPr marL="457200" indent="252095" algn="l">
                        <a:lnSpc>
                          <a:spcPct val="150000"/>
                        </a:lnSpc>
                        <a:spcAft>
                          <a:spcPts val="0"/>
                        </a:spcAft>
                      </a:pPr>
                      <a:r>
                        <a:rPr lang="es-EC" sz="1200" dirty="0">
                          <a:effectLst/>
                        </a:rPr>
                        <a:t>Nombres</a:t>
                      </a:r>
                      <a:endParaRPr lang="es-ES" sz="1200" dirty="0">
                        <a:solidFill>
                          <a:srgbClr val="31849B"/>
                        </a:solidFill>
                        <a:effectLst/>
                        <a:latin typeface="Times New Roman"/>
                        <a:ea typeface="Times New Roman"/>
                      </a:endParaRPr>
                    </a:p>
                  </a:txBody>
                  <a:tcPr marL="68580" marR="68580" marT="0" marB="0"/>
                </a:tc>
                <a:tc>
                  <a:txBody>
                    <a:bodyPr/>
                    <a:lstStyle/>
                    <a:p>
                      <a:pPr marL="457200" indent="252095" algn="l">
                        <a:lnSpc>
                          <a:spcPct val="150000"/>
                        </a:lnSpc>
                        <a:spcAft>
                          <a:spcPts val="0"/>
                        </a:spcAft>
                      </a:pPr>
                      <a:r>
                        <a:rPr lang="es-EC" sz="1200">
                          <a:effectLst/>
                        </a:rPr>
                        <a:t>Tipo</a:t>
                      </a:r>
                      <a:endParaRPr lang="es-ES" sz="1200">
                        <a:solidFill>
                          <a:srgbClr val="31849B"/>
                        </a:solidFill>
                        <a:effectLst/>
                        <a:latin typeface="Times New Roman"/>
                        <a:ea typeface="Times New Roman"/>
                      </a:endParaRPr>
                    </a:p>
                  </a:txBody>
                  <a:tcPr marL="68580" marR="68580" marT="0" marB="0"/>
                </a:tc>
              </a:tr>
              <a:tr h="477226">
                <a:tc>
                  <a:txBody>
                    <a:bodyPr/>
                    <a:lstStyle/>
                    <a:p>
                      <a:pPr marL="457200" indent="252095" algn="l">
                        <a:lnSpc>
                          <a:spcPct val="150000"/>
                        </a:lnSpc>
                        <a:spcAft>
                          <a:spcPts val="0"/>
                        </a:spcAft>
                      </a:pPr>
                      <a:r>
                        <a:rPr lang="es-EC" sz="1200" dirty="0">
                          <a:effectLst/>
                        </a:rPr>
                        <a:t>Gabriela </a:t>
                      </a:r>
                      <a:r>
                        <a:rPr lang="es-EC" sz="1200" dirty="0" err="1">
                          <a:effectLst/>
                        </a:rPr>
                        <a:t>Peñaherrera</a:t>
                      </a:r>
                      <a:endParaRPr lang="es-ES" sz="1200" dirty="0">
                        <a:solidFill>
                          <a:srgbClr val="31849B"/>
                        </a:solidFill>
                        <a:effectLst/>
                        <a:latin typeface="Times New Roman"/>
                        <a:ea typeface="Times New Roman"/>
                      </a:endParaRPr>
                    </a:p>
                  </a:txBody>
                  <a:tcPr marL="68580" marR="68580" marT="0" marB="0"/>
                </a:tc>
                <a:tc>
                  <a:txBody>
                    <a:bodyPr/>
                    <a:lstStyle/>
                    <a:p>
                      <a:pPr marL="457200" indent="252095" algn="l">
                        <a:lnSpc>
                          <a:spcPct val="150000"/>
                        </a:lnSpc>
                        <a:spcAft>
                          <a:spcPts val="0"/>
                        </a:spcAft>
                      </a:pPr>
                      <a:r>
                        <a:rPr lang="es-EC" sz="1200">
                          <a:effectLst/>
                        </a:rPr>
                        <a:t>Egresado de Sistemas e Informática</a:t>
                      </a:r>
                      <a:endParaRPr lang="es-ES" sz="1200">
                        <a:solidFill>
                          <a:srgbClr val="31849B"/>
                        </a:solidFill>
                        <a:effectLst/>
                        <a:latin typeface="Times New Roman"/>
                        <a:ea typeface="Times New Roman"/>
                      </a:endParaRPr>
                    </a:p>
                  </a:txBody>
                  <a:tcPr marL="68580" marR="68580" marT="0" marB="0"/>
                </a:tc>
              </a:tr>
              <a:tr h="477226">
                <a:tc>
                  <a:txBody>
                    <a:bodyPr/>
                    <a:lstStyle/>
                    <a:p>
                      <a:pPr marL="457200" indent="252095" algn="l">
                        <a:lnSpc>
                          <a:spcPct val="150000"/>
                        </a:lnSpc>
                        <a:spcAft>
                          <a:spcPts val="0"/>
                        </a:spcAft>
                      </a:pPr>
                      <a:r>
                        <a:rPr lang="es-EC" sz="1200">
                          <a:effectLst/>
                        </a:rPr>
                        <a:t>Daniel  Orellana</a:t>
                      </a:r>
                      <a:endParaRPr lang="es-ES" sz="1200">
                        <a:solidFill>
                          <a:srgbClr val="31849B"/>
                        </a:solidFill>
                        <a:effectLst/>
                        <a:latin typeface="Times New Roman"/>
                        <a:ea typeface="Times New Roman"/>
                      </a:endParaRPr>
                    </a:p>
                  </a:txBody>
                  <a:tcPr marL="68580" marR="68580" marT="0" marB="0"/>
                </a:tc>
                <a:tc>
                  <a:txBody>
                    <a:bodyPr/>
                    <a:lstStyle/>
                    <a:p>
                      <a:pPr marL="457200" indent="252095" algn="l">
                        <a:lnSpc>
                          <a:spcPct val="150000"/>
                        </a:lnSpc>
                        <a:spcAft>
                          <a:spcPts val="0"/>
                        </a:spcAft>
                      </a:pPr>
                      <a:r>
                        <a:rPr lang="es-EC" sz="1200">
                          <a:effectLst/>
                        </a:rPr>
                        <a:t>Egresado de Sistemas e Informática</a:t>
                      </a:r>
                      <a:endParaRPr lang="es-ES" sz="1200">
                        <a:solidFill>
                          <a:srgbClr val="31849B"/>
                        </a:solidFill>
                        <a:effectLst/>
                        <a:latin typeface="Times New Roman"/>
                        <a:ea typeface="Times New Roman"/>
                      </a:endParaRPr>
                    </a:p>
                  </a:txBody>
                  <a:tcPr marL="68580" marR="68580" marT="0" marB="0"/>
                </a:tc>
              </a:tr>
              <a:tr h="477226">
                <a:tc>
                  <a:txBody>
                    <a:bodyPr/>
                    <a:lstStyle/>
                    <a:p>
                      <a:pPr marL="457200" indent="252095" algn="l">
                        <a:lnSpc>
                          <a:spcPct val="150000"/>
                        </a:lnSpc>
                        <a:spcAft>
                          <a:spcPts val="0"/>
                        </a:spcAft>
                      </a:pPr>
                      <a:r>
                        <a:rPr lang="es-EC" sz="1200">
                          <a:effectLst/>
                        </a:rPr>
                        <a:t>Germán Ñacato</a:t>
                      </a:r>
                      <a:endParaRPr lang="es-ES" sz="1200">
                        <a:solidFill>
                          <a:srgbClr val="31849B"/>
                        </a:solidFill>
                        <a:effectLst/>
                        <a:latin typeface="Times New Roman"/>
                        <a:ea typeface="Times New Roman"/>
                      </a:endParaRPr>
                    </a:p>
                  </a:txBody>
                  <a:tcPr marL="68580" marR="68580" marT="0" marB="0"/>
                </a:tc>
                <a:tc>
                  <a:txBody>
                    <a:bodyPr/>
                    <a:lstStyle/>
                    <a:p>
                      <a:pPr marL="457200" indent="252095" algn="l">
                        <a:lnSpc>
                          <a:spcPct val="150000"/>
                        </a:lnSpc>
                        <a:spcAft>
                          <a:spcPts val="0"/>
                        </a:spcAft>
                      </a:pPr>
                      <a:r>
                        <a:rPr lang="es-EC" sz="1200" dirty="0">
                          <a:effectLst/>
                        </a:rPr>
                        <a:t>Director de Tesis</a:t>
                      </a:r>
                      <a:endParaRPr lang="es-ES" sz="1200" dirty="0">
                        <a:solidFill>
                          <a:srgbClr val="31849B"/>
                        </a:solidFill>
                        <a:effectLst/>
                        <a:latin typeface="Times New Roman"/>
                        <a:ea typeface="Times New Roman"/>
                      </a:endParaRPr>
                    </a:p>
                  </a:txBody>
                  <a:tcPr marL="68580" marR="68580" marT="0" marB="0"/>
                </a:tc>
              </a:tr>
            </a:tbl>
          </a:graphicData>
        </a:graphic>
      </p:graphicFrame>
      <p:sp>
        <p:nvSpPr>
          <p:cNvPr id="14" name="5 Marcador de pie de página"/>
          <p:cNvSpPr txBox="1">
            <a:spLocks/>
          </p:cNvSpPr>
          <p:nvPr/>
        </p:nvSpPr>
        <p:spPr>
          <a:xfrm>
            <a:off x="2836168" y="6352073"/>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362574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_XAKH2DoqeY/UbaE5TPHdZI/AAAAAAAAADE/wGDkqt68zI4/s1600/audi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82666" y="282448"/>
            <a:ext cx="2181622" cy="1942608"/>
          </a:xfrm>
          <a:prstGeom prst="rect">
            <a:avLst/>
          </a:prstGeom>
          <a:noFill/>
          <a:extLst>
            <a:ext uri="{909E8E84-426E-40DD-AFC4-6F175D3DCCD1}">
              <a14:hiddenFill xmlns:a14="http://schemas.microsoft.com/office/drawing/2010/main">
                <a:solidFill>
                  <a:srgbClr val="FFFFFF"/>
                </a:solidFill>
              </a14:hiddenFill>
            </a:ext>
          </a:extLst>
        </p:spPr>
      </p:pic>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179512" y="580618"/>
            <a:ext cx="4248472"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PREPARACIÓN DEL ESCENARIO</a:t>
            </a:r>
            <a:endParaRPr lang="en-US" sz="2000" b="1" dirty="0">
              <a:latin typeface="Arial" panose="020B0604020202020204" pitchFamily="34" charset="0"/>
              <a:cs typeface="Arial" panose="020B0604020202020204" pitchFamily="34" charset="0"/>
            </a:endParaRPr>
          </a:p>
        </p:txBody>
      </p:sp>
      <p:sp>
        <p:nvSpPr>
          <p:cNvPr id="15" name="14 Rectángulo"/>
          <p:cNvSpPr/>
          <p:nvPr/>
        </p:nvSpPr>
        <p:spPr>
          <a:xfrm>
            <a:off x="169360" y="3067352"/>
            <a:ext cx="4258624"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buFont typeface="Arial" pitchFamily="34" charset="0"/>
              <a:buChar char="•"/>
            </a:pPr>
            <a:r>
              <a:rPr lang="es-ES" sz="1600" b="1" dirty="0"/>
              <a:t>Reconocimiento de la </a:t>
            </a:r>
            <a:r>
              <a:rPr lang="es-ES" sz="1600" b="1" dirty="0" smtClean="0"/>
              <a:t>organización</a:t>
            </a:r>
            <a:endParaRPr lang="es-ES" sz="1600" dirty="0" smtClean="0"/>
          </a:p>
          <a:p>
            <a:pPr lvl="0"/>
            <a:endParaRPr lang="es-ES" sz="1600" dirty="0"/>
          </a:p>
          <a:p>
            <a:pPr marL="285750" lvl="0" indent="-285750">
              <a:buFont typeface="Arial" pitchFamily="34" charset="0"/>
              <a:buChar char="•"/>
            </a:pPr>
            <a:r>
              <a:rPr lang="es-ES" sz="1600" b="1" dirty="0"/>
              <a:t>Reconocimiento del </a:t>
            </a:r>
            <a:r>
              <a:rPr lang="es-ES" sz="1600" b="1" dirty="0" smtClean="0"/>
              <a:t>personal.</a:t>
            </a:r>
            <a:endParaRPr lang="es-ES" sz="1600" dirty="0"/>
          </a:p>
          <a:p>
            <a:pPr marL="285750" lvl="0" indent="-285750">
              <a:buFont typeface="Arial" pitchFamily="34" charset="0"/>
              <a:buChar char="•"/>
            </a:pPr>
            <a:endParaRPr lang="es-ES" sz="1600" b="1" dirty="0" smtClean="0"/>
          </a:p>
          <a:p>
            <a:pPr marL="285750" lvl="0" indent="-285750">
              <a:buFont typeface="Arial" pitchFamily="34" charset="0"/>
              <a:buChar char="•"/>
            </a:pPr>
            <a:r>
              <a:rPr lang="es-ES" sz="1600" b="1" dirty="0" smtClean="0"/>
              <a:t>Identificar </a:t>
            </a:r>
            <a:r>
              <a:rPr lang="es-ES" sz="1600" b="1" dirty="0"/>
              <a:t>y asegurar el </a:t>
            </a:r>
            <a:r>
              <a:rPr lang="es-ES" sz="1600" b="1" dirty="0" smtClean="0"/>
              <a:t>escenario</a:t>
            </a:r>
            <a:r>
              <a:rPr lang="es-ES" sz="1600" dirty="0" smtClean="0"/>
              <a:t>.</a:t>
            </a:r>
          </a:p>
          <a:p>
            <a:pPr marL="285750" lvl="0" indent="-285750">
              <a:buFont typeface="Arial" pitchFamily="34" charset="0"/>
              <a:buChar char="•"/>
            </a:pPr>
            <a:endParaRPr lang="es-ES" sz="1600" b="1" dirty="0" smtClean="0"/>
          </a:p>
          <a:p>
            <a:pPr marL="285750" lvl="0" indent="-285750">
              <a:buFont typeface="Arial" pitchFamily="34" charset="0"/>
              <a:buChar char="•"/>
            </a:pPr>
            <a:r>
              <a:rPr lang="es-ES" sz="1600" b="1" dirty="0" smtClean="0"/>
              <a:t>Identificar </a:t>
            </a:r>
            <a:r>
              <a:rPr lang="es-ES" sz="1600" b="1" dirty="0"/>
              <a:t>el </a:t>
            </a:r>
            <a:r>
              <a:rPr lang="es-ES" sz="1600" b="1" dirty="0" smtClean="0"/>
              <a:t>incidente</a:t>
            </a:r>
            <a:r>
              <a:rPr lang="es-ES" sz="1600" dirty="0" smtClean="0"/>
              <a:t>. </a:t>
            </a:r>
          </a:p>
          <a:p>
            <a:pPr marL="285750" lvl="0" indent="-285750">
              <a:buFont typeface="Arial" pitchFamily="34" charset="0"/>
              <a:buChar char="•"/>
            </a:pPr>
            <a:endParaRPr lang="es-ES" sz="1600" b="1" dirty="0"/>
          </a:p>
          <a:p>
            <a:pPr marL="285750" lvl="0" indent="-285750">
              <a:buFont typeface="Arial" pitchFamily="34" charset="0"/>
              <a:buChar char="•"/>
            </a:pPr>
            <a:r>
              <a:rPr lang="es-ES" sz="1600" b="1" dirty="0" smtClean="0"/>
              <a:t>Identificar </a:t>
            </a:r>
            <a:r>
              <a:rPr lang="es-ES" sz="1600" b="1" dirty="0"/>
              <a:t>cadena de </a:t>
            </a:r>
            <a:r>
              <a:rPr lang="es-ES" sz="1600" b="1" dirty="0" smtClean="0"/>
              <a:t>custodia</a:t>
            </a:r>
            <a:r>
              <a:rPr lang="es-ES" sz="1600" dirty="0" smtClean="0"/>
              <a:t>.</a:t>
            </a:r>
            <a:endParaRPr lang="es-ES" sz="1600" dirty="0"/>
          </a:p>
          <a:p>
            <a:pPr marL="285750" lvl="0" indent="-285750">
              <a:buFont typeface="Arial" pitchFamily="34" charset="0"/>
              <a:buChar char="•"/>
            </a:pPr>
            <a:endParaRPr lang="es-ES" sz="1600" b="1" dirty="0" smtClean="0"/>
          </a:p>
          <a:p>
            <a:pPr marL="285750" lvl="0" indent="-285750">
              <a:buFont typeface="Arial" pitchFamily="34" charset="0"/>
              <a:buChar char="•"/>
            </a:pPr>
            <a:r>
              <a:rPr lang="es-ES" sz="1600" b="1" dirty="0" smtClean="0"/>
              <a:t>Las </a:t>
            </a:r>
            <a:r>
              <a:rPr lang="es-ES" sz="1600" b="1" dirty="0"/>
              <a:t>fotografías del DVD para el respectivo </a:t>
            </a:r>
            <a:r>
              <a:rPr lang="es-ES" sz="1600" b="1" dirty="0" smtClean="0"/>
              <a:t>análisis</a:t>
            </a:r>
            <a:r>
              <a:rPr lang="es-ES" sz="1600" dirty="0" smtClean="0"/>
              <a:t>.</a:t>
            </a:r>
            <a:endParaRPr lang="es-ES" sz="1600" dirty="0"/>
          </a:p>
        </p:txBody>
      </p:sp>
      <p:sp>
        <p:nvSpPr>
          <p:cNvPr id="16" name="15 CuadroTexto">
            <a:hlinkClick r:id="rId3"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228554344"/>
              </p:ext>
            </p:extLst>
          </p:nvPr>
        </p:nvGraphicFramePr>
        <p:xfrm>
          <a:off x="4726170" y="1556792"/>
          <a:ext cx="3878278" cy="4598248"/>
        </p:xfrm>
        <a:graphic>
          <a:graphicData uri="http://schemas.openxmlformats.org/drawingml/2006/table">
            <a:tbl>
              <a:tblPr firstRow="1" firstCol="1" bandRow="1">
                <a:tableStyleId>{5C22544A-7EE6-4342-B048-85BDC9FD1C3A}</a:tableStyleId>
              </a:tblPr>
              <a:tblGrid>
                <a:gridCol w="1213982"/>
                <a:gridCol w="2664296"/>
              </a:tblGrid>
              <a:tr h="720080">
                <a:tc>
                  <a:txBody>
                    <a:bodyPr/>
                    <a:lstStyle/>
                    <a:p>
                      <a:pPr indent="252095" algn="l">
                        <a:lnSpc>
                          <a:spcPct val="150000"/>
                        </a:lnSpc>
                        <a:spcAft>
                          <a:spcPts val="0"/>
                        </a:spcAft>
                      </a:pPr>
                      <a:r>
                        <a:rPr lang="es-EC" sz="1200" dirty="0">
                          <a:effectLst/>
                        </a:rPr>
                        <a:t>Disco Óptico</a:t>
                      </a:r>
                      <a:endParaRPr lang="es-ES" sz="1200" dirty="0">
                        <a:solidFill>
                          <a:srgbClr val="31849B"/>
                        </a:solidFill>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a:effectLst/>
                        </a:rPr>
                        <a:t>Datos</a:t>
                      </a:r>
                      <a:endParaRPr lang="es-ES" sz="1200" dirty="0">
                        <a:solidFill>
                          <a:srgbClr val="31849B"/>
                        </a:solidFill>
                        <a:effectLst/>
                        <a:latin typeface="Times New Roman"/>
                        <a:ea typeface="Times New Roman"/>
                      </a:endParaRPr>
                    </a:p>
                  </a:txBody>
                  <a:tcPr marL="68580" marR="68580" marT="0" marB="0"/>
                </a:tc>
              </a:tr>
              <a:tr h="1116124">
                <a:tc>
                  <a:txBody>
                    <a:bodyPr/>
                    <a:lstStyle/>
                    <a:p>
                      <a:pPr indent="252095" algn="l">
                        <a:lnSpc>
                          <a:spcPct val="150000"/>
                        </a:lnSpc>
                        <a:spcAft>
                          <a:spcPts val="0"/>
                        </a:spcAft>
                      </a:pPr>
                      <a:r>
                        <a:rPr lang="es-EC" sz="1200">
                          <a:effectLst/>
                        </a:rPr>
                        <a:t>DVD</a:t>
                      </a:r>
                      <a:endParaRPr lang="es-ES" sz="1200">
                        <a:solidFill>
                          <a:srgbClr val="31849B"/>
                        </a:solidFill>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a:effectLst/>
                        </a:rPr>
                        <a:t> </a:t>
                      </a:r>
                      <a:endParaRPr lang="es-ES" sz="1200" dirty="0">
                        <a:effectLst/>
                      </a:endParaRPr>
                    </a:p>
                    <a:p>
                      <a:pPr indent="252095" algn="l">
                        <a:lnSpc>
                          <a:spcPct val="150000"/>
                        </a:lnSpc>
                        <a:spcAft>
                          <a:spcPts val="0"/>
                        </a:spcAft>
                      </a:pPr>
                      <a:r>
                        <a:rPr lang="es-EC" sz="1200" dirty="0">
                          <a:effectLst/>
                        </a:rPr>
                        <a:t> </a:t>
                      </a:r>
                      <a:endParaRPr lang="es-EC" sz="1200" dirty="0" smtClean="0">
                        <a:effectLst/>
                      </a:endParaRPr>
                    </a:p>
                    <a:p>
                      <a:pPr indent="252095" algn="l">
                        <a:lnSpc>
                          <a:spcPct val="150000"/>
                        </a:lnSpc>
                        <a:spcAft>
                          <a:spcPts val="0"/>
                        </a:spcAft>
                      </a:pPr>
                      <a:endParaRPr lang="es-EC" sz="1200" dirty="0" smtClean="0">
                        <a:solidFill>
                          <a:srgbClr val="31849B"/>
                        </a:solidFill>
                        <a:effectLst/>
                        <a:latin typeface="Times New Roman"/>
                        <a:ea typeface="Times New Roman"/>
                      </a:endParaRPr>
                    </a:p>
                    <a:p>
                      <a:pPr indent="252095" algn="l">
                        <a:lnSpc>
                          <a:spcPct val="150000"/>
                        </a:lnSpc>
                        <a:spcAft>
                          <a:spcPts val="0"/>
                        </a:spcAft>
                      </a:pPr>
                      <a:endParaRPr lang="es-EC" sz="1200" dirty="0" smtClean="0">
                        <a:solidFill>
                          <a:srgbClr val="31849B"/>
                        </a:solidFill>
                        <a:effectLst/>
                        <a:latin typeface="Times New Roman"/>
                        <a:ea typeface="Times New Roman"/>
                      </a:endParaRPr>
                    </a:p>
                    <a:p>
                      <a:pPr indent="252095" algn="l">
                        <a:lnSpc>
                          <a:spcPct val="150000"/>
                        </a:lnSpc>
                        <a:spcAft>
                          <a:spcPts val="0"/>
                        </a:spcAft>
                      </a:pPr>
                      <a:endParaRPr lang="es-EC" sz="1200" dirty="0" smtClean="0">
                        <a:solidFill>
                          <a:srgbClr val="31849B"/>
                        </a:solidFill>
                        <a:effectLst/>
                        <a:latin typeface="Times New Roman"/>
                        <a:ea typeface="Times New Roman"/>
                      </a:endParaRPr>
                    </a:p>
                    <a:p>
                      <a:pPr indent="252095" algn="l">
                        <a:lnSpc>
                          <a:spcPct val="150000"/>
                        </a:lnSpc>
                        <a:spcAft>
                          <a:spcPts val="0"/>
                        </a:spcAft>
                      </a:pPr>
                      <a:endParaRPr lang="es-ES" sz="1200" dirty="0">
                        <a:solidFill>
                          <a:srgbClr val="31849B"/>
                        </a:solidFill>
                        <a:effectLst/>
                        <a:latin typeface="Times New Roman"/>
                        <a:ea typeface="Times New Roman"/>
                      </a:endParaRPr>
                    </a:p>
                  </a:txBody>
                  <a:tcPr marL="68580" marR="68580" marT="0" marB="0"/>
                </a:tc>
              </a:tr>
              <a:tr h="1116124">
                <a:tc>
                  <a:txBody>
                    <a:bodyPr/>
                    <a:lstStyle/>
                    <a:p>
                      <a:pPr indent="252095" algn="l">
                        <a:lnSpc>
                          <a:spcPct val="150000"/>
                        </a:lnSpc>
                        <a:spcAft>
                          <a:spcPts val="0"/>
                        </a:spcAft>
                      </a:pPr>
                      <a:r>
                        <a:rPr lang="es-EC" sz="1200">
                          <a:effectLst/>
                        </a:rPr>
                        <a:t>Etiqueta</a:t>
                      </a:r>
                      <a:endParaRPr lang="es-ES" sz="1200">
                        <a:solidFill>
                          <a:srgbClr val="31849B"/>
                        </a:solidFill>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a:effectLst/>
                        </a:rPr>
                        <a:t>Con marcador verde: Información Laboratorio Multimedia, 11/09/2015</a:t>
                      </a:r>
                      <a:endParaRPr lang="es-ES" sz="1200">
                        <a:solidFill>
                          <a:srgbClr val="31849B"/>
                        </a:solidFill>
                        <a:effectLst/>
                        <a:latin typeface="Times New Roman"/>
                        <a:ea typeface="Times New Roman"/>
                      </a:endParaRPr>
                    </a:p>
                  </a:txBody>
                  <a:tcPr marL="68580" marR="68580" marT="0" marB="0"/>
                </a:tc>
              </a:tr>
              <a:tr h="1116124">
                <a:tc>
                  <a:txBody>
                    <a:bodyPr/>
                    <a:lstStyle/>
                    <a:p>
                      <a:pPr indent="252095" algn="l">
                        <a:lnSpc>
                          <a:spcPct val="150000"/>
                        </a:lnSpc>
                        <a:spcAft>
                          <a:spcPts val="0"/>
                        </a:spcAft>
                      </a:pPr>
                      <a:r>
                        <a:rPr lang="es-EC" sz="1200">
                          <a:effectLst/>
                        </a:rPr>
                        <a:t>Hora y fecha</a:t>
                      </a:r>
                      <a:endParaRPr lang="es-ES" sz="1200">
                        <a:solidFill>
                          <a:srgbClr val="31849B"/>
                        </a:solidFill>
                        <a:effectLst/>
                        <a:latin typeface="Times New Roman"/>
                        <a:ea typeface="Times New Roman"/>
                      </a:endParaRPr>
                    </a:p>
                  </a:txBody>
                  <a:tcPr marL="68580" marR="68580" marT="0" marB="0"/>
                </a:tc>
                <a:tc>
                  <a:txBody>
                    <a:bodyPr/>
                    <a:lstStyle/>
                    <a:p>
                      <a:pPr indent="252095" algn="l">
                        <a:lnSpc>
                          <a:spcPct val="150000"/>
                        </a:lnSpc>
                        <a:spcAft>
                          <a:spcPts val="0"/>
                        </a:spcAft>
                      </a:pPr>
                      <a:r>
                        <a:rPr lang="es-EC" sz="1200" dirty="0">
                          <a:effectLst/>
                        </a:rPr>
                        <a:t>17:29</a:t>
                      </a:r>
                      <a:endParaRPr lang="es-ES" sz="1200" dirty="0">
                        <a:effectLst/>
                      </a:endParaRPr>
                    </a:p>
                    <a:p>
                      <a:pPr indent="252095" algn="l">
                        <a:lnSpc>
                          <a:spcPct val="150000"/>
                        </a:lnSpc>
                        <a:spcAft>
                          <a:spcPts val="0"/>
                        </a:spcAft>
                      </a:pPr>
                      <a:r>
                        <a:rPr lang="es-EC" sz="1200" dirty="0">
                          <a:effectLst/>
                        </a:rPr>
                        <a:t>11/09/2015</a:t>
                      </a:r>
                      <a:endParaRPr lang="es-ES" sz="1200" dirty="0">
                        <a:solidFill>
                          <a:srgbClr val="31849B"/>
                        </a:solidFill>
                        <a:effectLst/>
                        <a:latin typeface="Times New Roman"/>
                        <a:ea typeface="Times New Roman"/>
                      </a:endParaRPr>
                    </a:p>
                  </a:txBody>
                  <a:tcPr marL="68580" marR="68580" marT="0" marB="0"/>
                </a:tc>
              </a:tr>
            </a:tbl>
          </a:graphicData>
        </a:graphic>
      </p:graphicFrame>
      <p:pic>
        <p:nvPicPr>
          <p:cNvPr id="14" name="13 Imagen" descr="C:\Users\USER\Desktop\tesis\dvd1.JPG"/>
          <p:cNvPicPr/>
          <p:nvPr/>
        </p:nvPicPr>
        <p:blipFill rotWithShape="1">
          <a:blip r:embed="rId4" cstate="print">
            <a:extLst>
              <a:ext uri="{28A0092B-C50C-407E-A947-70E740481C1C}">
                <a14:useLocalDpi xmlns:a14="http://schemas.microsoft.com/office/drawing/2010/main" val="0"/>
              </a:ext>
            </a:extLst>
          </a:blip>
          <a:srcRect l="6335" t="19024" r="13695" b="7712"/>
          <a:stretch/>
        </p:blipFill>
        <p:spPr bwMode="auto">
          <a:xfrm>
            <a:off x="5941154" y="2348880"/>
            <a:ext cx="2446268" cy="1436945"/>
          </a:xfrm>
          <a:prstGeom prst="rect">
            <a:avLst/>
          </a:prstGeom>
          <a:noFill/>
          <a:ln>
            <a:noFill/>
          </a:ln>
          <a:extLst>
            <a:ext uri="{53640926-AAD7-44D8-BBD7-CCE9431645EC}">
              <a14:shadowObscured xmlns:a14="http://schemas.microsoft.com/office/drawing/2010/main"/>
            </a:ext>
          </a:extLst>
        </p:spPr>
      </p:pic>
      <p:sp>
        <p:nvSpPr>
          <p:cNvPr id="17"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18" name="0 Imagen"/>
          <p:cNvPicPr/>
          <p:nvPr/>
        </p:nvPicPr>
        <p:blipFill>
          <a:blip r:embed="rId5"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1784020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2267744" y="260648"/>
            <a:ext cx="4541619" cy="1256722"/>
          </a:xfrm>
          <a:prstGeom prst="rect">
            <a:avLst/>
          </a:prstGeom>
        </p:spPr>
      </p:pic>
      <p:sp>
        <p:nvSpPr>
          <p:cNvPr id="5" name="4 CuadroTexto"/>
          <p:cNvSpPr txBox="1"/>
          <p:nvPr/>
        </p:nvSpPr>
        <p:spPr>
          <a:xfrm>
            <a:off x="284966" y="2348880"/>
            <a:ext cx="8712968" cy="255454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0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ANÁLISIS FORENSE PARA DISPOSITIVO DE ALMACENAMIENTO ÓPTICOS,  CDS, DVDS Y BLU RAY.</a:t>
            </a:r>
            <a:endParaRPr lang="es-EC" sz="36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endParaRPr>
          </a:p>
        </p:txBody>
      </p:sp>
      <p:cxnSp>
        <p:nvCxnSpPr>
          <p:cNvPr id="10" name="9 Conector recto"/>
          <p:cNvCxnSpPr/>
          <p:nvPr/>
        </p:nvCxnSpPr>
        <p:spPr>
          <a:xfrm flipH="1">
            <a:off x="28496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28496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878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35496" y="580618"/>
            <a:ext cx="439248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IDENTIFICACIÓN DE EVIDENCIAS</a:t>
            </a:r>
            <a:endParaRPr lang="en-US" sz="2000" b="1" dirty="0">
              <a:latin typeface="Arial" panose="020B0604020202020204" pitchFamily="34" charset="0"/>
              <a:cs typeface="Arial" panose="020B0604020202020204" pitchFamily="34" charset="0"/>
            </a:endParaRPr>
          </a:p>
        </p:txBody>
      </p:sp>
      <p:sp>
        <p:nvSpPr>
          <p:cNvPr id="11" name="10 Rectángulo"/>
          <p:cNvSpPr/>
          <p:nvPr/>
        </p:nvSpPr>
        <p:spPr>
          <a:xfrm>
            <a:off x="251520" y="1916832"/>
            <a:ext cx="2592288" cy="2646878"/>
          </a:xfrm>
          <a:prstGeom prst="rect">
            <a:avLst/>
          </a:prstGeom>
        </p:spPr>
        <p:txBody>
          <a:bodyPr wrap="square">
            <a:spAutoFit/>
          </a:bodyPr>
          <a:lstStyle/>
          <a:p>
            <a:pPr algn="just"/>
            <a:r>
              <a:rPr lang="es-ES" dirty="0"/>
              <a:t>Comprende las siguientes actividades:</a:t>
            </a:r>
          </a:p>
          <a:p>
            <a:pPr marL="285750" indent="-285750" algn="just">
              <a:buFont typeface="Arial" pitchFamily="34" charset="0"/>
              <a:buChar char="•"/>
            </a:pPr>
            <a:endParaRPr lang="es-EC" dirty="0"/>
          </a:p>
          <a:p>
            <a:pPr marL="285750" lvl="0" indent="-285750">
              <a:buFont typeface="Arial" pitchFamily="34" charset="0"/>
              <a:buChar char="•"/>
            </a:pPr>
            <a:r>
              <a:rPr lang="es-ES" sz="1600" b="1" dirty="0">
                <a:solidFill>
                  <a:schemeClr val="dk1"/>
                </a:solidFill>
              </a:rPr>
              <a:t>Registro y contenidos del disco óptico</a:t>
            </a:r>
          </a:p>
          <a:p>
            <a:pPr marL="285750" lvl="0" indent="-285750">
              <a:buFont typeface="Arial" pitchFamily="34" charset="0"/>
              <a:buChar char="•"/>
            </a:pPr>
            <a:r>
              <a:rPr lang="es-ES" sz="1600" b="1" dirty="0">
                <a:solidFill>
                  <a:schemeClr val="dk1"/>
                </a:solidFill>
              </a:rPr>
              <a:t>Estructura física del disco óptico</a:t>
            </a:r>
          </a:p>
          <a:p>
            <a:pPr marL="285750" lvl="0" indent="-285750">
              <a:buFont typeface="Arial" pitchFamily="34" charset="0"/>
              <a:buChar char="•"/>
            </a:pPr>
            <a:r>
              <a:rPr lang="es-ES" sz="1600" b="1" dirty="0">
                <a:solidFill>
                  <a:schemeClr val="dk1"/>
                </a:solidFill>
              </a:rPr>
              <a:t>Datos contenidos en el disco óptico</a:t>
            </a:r>
          </a:p>
          <a:p>
            <a:pPr marL="285750" lvl="0" indent="-285750">
              <a:buFont typeface="Arial" pitchFamily="34" charset="0"/>
              <a:buChar char="•"/>
            </a:pPr>
            <a:r>
              <a:rPr lang="es-ES" sz="1600" b="1" dirty="0">
                <a:solidFill>
                  <a:schemeClr val="dk1"/>
                </a:solidFill>
              </a:rPr>
              <a:t>Documentos existentes</a:t>
            </a:r>
          </a:p>
        </p:txBody>
      </p:sp>
      <p:graphicFrame>
        <p:nvGraphicFramePr>
          <p:cNvPr id="2" name="1 Tabla"/>
          <p:cNvGraphicFramePr>
            <a:graphicFrameLocks noGrp="1"/>
          </p:cNvGraphicFramePr>
          <p:nvPr>
            <p:extLst>
              <p:ext uri="{D42A27DB-BD31-4B8C-83A1-F6EECF244321}">
                <p14:modId xmlns:p14="http://schemas.microsoft.com/office/powerpoint/2010/main" val="4225673270"/>
              </p:ext>
            </p:extLst>
          </p:nvPr>
        </p:nvGraphicFramePr>
        <p:xfrm>
          <a:off x="2987823" y="1556792"/>
          <a:ext cx="5981780" cy="4464496"/>
        </p:xfrm>
        <a:graphic>
          <a:graphicData uri="http://schemas.openxmlformats.org/drawingml/2006/table">
            <a:tbl>
              <a:tblPr firstRow="1" firstCol="1" bandRow="1">
                <a:tableStyleId>{5C22544A-7EE6-4342-B048-85BDC9FD1C3A}</a:tableStyleId>
              </a:tblPr>
              <a:tblGrid>
                <a:gridCol w="2990890"/>
                <a:gridCol w="2990890"/>
              </a:tblGrid>
              <a:tr h="234974">
                <a:tc>
                  <a:txBody>
                    <a:bodyPr/>
                    <a:lstStyle/>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Datos</a:t>
                      </a:r>
                      <a:endParaRPr lang="es-ES" sz="10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c>
                  <a:txBody>
                    <a:bodyPr/>
                    <a:lstStyle/>
                    <a:p>
                      <a:pPr indent="252095" algn="l">
                        <a:lnSpc>
                          <a:spcPct val="150000"/>
                        </a:lnSpc>
                        <a:spcAft>
                          <a:spcPts val="0"/>
                        </a:spcAft>
                      </a:pPr>
                      <a:r>
                        <a:rPr lang="es-EC" sz="1000">
                          <a:effectLst/>
                          <a:latin typeface="Verdana" panose="020B0604030504040204" pitchFamily="34" charset="0"/>
                          <a:ea typeface="Verdana" panose="020B0604030504040204" pitchFamily="34" charset="0"/>
                          <a:cs typeface="Verdana" panose="020B0604030504040204" pitchFamily="34" charset="0"/>
                        </a:rPr>
                        <a:t>Evidencia</a:t>
                      </a:r>
                      <a:endParaRPr lang="es-ES" sz="10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r>
              <a:tr h="3289628">
                <a:tc>
                  <a:txBody>
                    <a:bodyPr/>
                    <a:lstStyle/>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Evidencias:</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ctr">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Información Almacenada:</a:t>
                      </a:r>
                      <a:endParaRPr lang="es-ES" sz="10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c>
                  <a:txBody>
                    <a:bodyPr/>
                    <a:lstStyle/>
                    <a:p>
                      <a:pPr indent="252095" algn="l">
                        <a:lnSpc>
                          <a:spcPct val="150000"/>
                        </a:lnSpc>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 DVD: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l">
                        <a:lnSpc>
                          <a:spcPct val="150000"/>
                        </a:lnSpc>
                        <a:spcAft>
                          <a:spcPts val="0"/>
                        </a:spcAft>
                      </a:pPr>
                      <a:r>
                        <a:rPr lang="en-US" sz="1000" dirty="0">
                          <a:effectLst/>
                          <a:latin typeface="Verdana" panose="020B0604030504040204" pitchFamily="34" charset="0"/>
                          <a:ea typeface="Verdana" panose="020B0604030504040204" pitchFamily="34" charset="0"/>
                          <a:cs typeface="Verdana" panose="020B0604030504040204" pitchFamily="34" charset="0"/>
                        </a:rPr>
                        <a:t>DVD-R / 16X, 4,7 GB, 2HR</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 </a:t>
                      </a:r>
                      <a:r>
                        <a:rPr lang="en-US" sz="1000" dirty="0" err="1">
                          <a:effectLst/>
                          <a:latin typeface="Verdana" panose="020B0604030504040204" pitchFamily="34" charset="0"/>
                          <a:ea typeface="Verdana" panose="020B0604030504040204" pitchFamily="34" charset="0"/>
                          <a:cs typeface="Verdana" panose="020B0604030504040204" pitchFamily="34" charset="0"/>
                        </a:rPr>
                        <a:t>Etiqueta</a:t>
                      </a:r>
                      <a:r>
                        <a:rPr lang="es-EC" sz="1000" dirty="0">
                          <a:effectLst/>
                          <a:latin typeface="Verdana" panose="020B0604030504040204" pitchFamily="34" charset="0"/>
                          <a:ea typeface="Verdana" panose="020B0604030504040204" pitchFamily="34" charset="0"/>
                          <a:cs typeface="Verdana" panose="020B0604030504040204" pitchFamily="34" charset="0"/>
                        </a:rPr>
                        <a:t>: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Con marcador verde: Información Laboratorio Multimedia, 11/09/2015</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 Directorio: Plano</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 Archivos: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50000"/>
                        </a:lnSpc>
                        <a:spcAft>
                          <a:spcPts val="0"/>
                        </a:spcAft>
                        <a:buFont typeface="Symbol"/>
                        <a:buChar char=""/>
                      </a:pPr>
                      <a:r>
                        <a:rPr lang="es-EC" sz="1000" dirty="0">
                          <a:effectLst/>
                          <a:latin typeface="Verdana" panose="020B0604030504040204" pitchFamily="34" charset="0"/>
                          <a:ea typeface="Verdana" panose="020B0604030504040204" pitchFamily="34" charset="0"/>
                          <a:cs typeface="Verdana" panose="020B0604030504040204" pitchFamily="34" charset="0"/>
                        </a:rPr>
                        <a:t>cumpleaños, 26/01/2015,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marL="300355"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Tipo: Adobe </a:t>
                      </a:r>
                      <a:r>
                        <a:rPr lang="es-EC" sz="1000" dirty="0" err="1">
                          <a:effectLst/>
                          <a:latin typeface="Verdana" panose="020B0604030504040204" pitchFamily="34" charset="0"/>
                          <a:ea typeface="Verdana" panose="020B0604030504040204" pitchFamily="34" charset="0"/>
                          <a:cs typeface="Verdana" panose="020B0604030504040204" pitchFamily="34" charset="0"/>
                        </a:rPr>
                        <a:t>Illustrator</a:t>
                      </a:r>
                      <a:r>
                        <a:rPr lang="es-EC" sz="1000" dirty="0">
                          <a:effectLst/>
                          <a:latin typeface="Verdana" panose="020B0604030504040204" pitchFamily="34" charset="0"/>
                          <a:ea typeface="Verdana" panose="020B0604030504040204" pitchFamily="34" charset="0"/>
                          <a:cs typeface="Verdana" panose="020B0604030504040204" pitchFamily="34" charset="0"/>
                        </a:rPr>
                        <a:t>,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marL="300355"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Tamaño: 4.489KB</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l">
                        <a:lnSpc>
                          <a:spcPct val="150000"/>
                        </a:lnSpc>
                        <a:spcAft>
                          <a:spcPts val="0"/>
                        </a:spcAft>
                        <a:buFont typeface="Symbol"/>
                        <a:buChar char=""/>
                      </a:pPr>
                      <a:r>
                        <a:rPr lang="es-EC" sz="1000" dirty="0">
                          <a:effectLst/>
                          <a:latin typeface="Verdana" panose="020B0604030504040204" pitchFamily="34" charset="0"/>
                          <a:ea typeface="Verdana" panose="020B0604030504040204" pitchFamily="34" charset="0"/>
                          <a:cs typeface="Verdana" panose="020B0604030504040204" pitchFamily="34" charset="0"/>
                        </a:rPr>
                        <a:t>la mejor música electrónica 2014-2015, 21/02/2015,</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marL="300355"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Tipo: MP4 File, </a:t>
                      </a:r>
                      <a:endParaRPr lang="es-ES" sz="1000" dirty="0">
                        <a:effectLst/>
                        <a:latin typeface="Verdana" panose="020B0604030504040204" pitchFamily="34" charset="0"/>
                        <a:ea typeface="Verdana" panose="020B0604030504040204" pitchFamily="34" charset="0"/>
                        <a:cs typeface="Verdana" panose="020B0604030504040204" pitchFamily="34" charset="0"/>
                      </a:endParaRPr>
                    </a:p>
                    <a:p>
                      <a:pPr marL="300355"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Tamaño: 278.980 KB</a:t>
                      </a:r>
                      <a:endParaRPr lang="es-ES" sz="10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r>
              <a:tr h="469947">
                <a:tc>
                  <a:txBody>
                    <a:bodyPr/>
                    <a:lstStyle/>
                    <a:p>
                      <a:pPr indent="252095" algn="l">
                        <a:lnSpc>
                          <a:spcPct val="150000"/>
                        </a:lnSpc>
                        <a:spcAft>
                          <a:spcPts val="0"/>
                        </a:spcAft>
                      </a:pPr>
                      <a:r>
                        <a:rPr lang="es-EC" sz="1000">
                          <a:effectLst/>
                          <a:latin typeface="Verdana" panose="020B0604030504040204" pitchFamily="34" charset="0"/>
                          <a:ea typeface="Verdana" panose="020B0604030504040204" pitchFamily="34" charset="0"/>
                          <a:cs typeface="Verdana" panose="020B0604030504040204" pitchFamily="34" charset="0"/>
                        </a:rPr>
                        <a:t>          Lugar donde se encuentra:</a:t>
                      </a:r>
                      <a:endParaRPr lang="es-ES" sz="10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c>
                  <a:txBody>
                    <a:bodyPr/>
                    <a:lstStyle/>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Escritorio del Docente en el Laboratorio de Multimedia</a:t>
                      </a:r>
                      <a:endParaRPr lang="es-ES" sz="10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r>
              <a:tr h="469947">
                <a:tc>
                  <a:txBody>
                    <a:bodyPr/>
                    <a:lstStyle/>
                    <a:p>
                      <a:pPr indent="252095" algn="l">
                        <a:lnSpc>
                          <a:spcPct val="150000"/>
                        </a:lnSpc>
                        <a:spcAft>
                          <a:spcPts val="0"/>
                        </a:spcAft>
                      </a:pPr>
                      <a:r>
                        <a:rPr lang="es-EC" sz="1000">
                          <a:effectLst/>
                          <a:latin typeface="Verdana" panose="020B0604030504040204" pitchFamily="34" charset="0"/>
                          <a:ea typeface="Verdana" panose="020B0604030504040204" pitchFamily="34" charset="0"/>
                          <a:cs typeface="Verdana" panose="020B0604030504040204" pitchFamily="34" charset="0"/>
                        </a:rPr>
                        <a:t>         Como está almacenado el DVD:</a:t>
                      </a:r>
                      <a:endParaRPr lang="es-ES" sz="10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c>
                  <a:txBody>
                    <a:bodyPr/>
                    <a:lstStyle/>
                    <a:p>
                      <a:pPr indent="252095" algn="l">
                        <a:lnSpc>
                          <a:spcPct val="150000"/>
                        </a:lnSpc>
                        <a:spcAft>
                          <a:spcPts val="0"/>
                        </a:spcAft>
                      </a:pPr>
                      <a:r>
                        <a:rPr lang="es-EC" sz="1000" dirty="0">
                          <a:effectLst/>
                          <a:latin typeface="Verdana" panose="020B0604030504040204" pitchFamily="34" charset="0"/>
                          <a:ea typeface="Verdana" panose="020B0604030504040204" pitchFamily="34" charset="0"/>
                          <a:cs typeface="Verdana" panose="020B0604030504040204" pitchFamily="34" charset="0"/>
                        </a:rPr>
                        <a:t>El DVD está en una caja plástica pequeña transparente.</a:t>
                      </a:r>
                      <a:endParaRPr lang="es-ES" sz="10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59552" marR="59552" marT="0" marB="0"/>
                </a:tc>
              </a:tr>
            </a:tbl>
          </a:graphicData>
        </a:graphic>
      </p:graphicFrame>
      <p:sp>
        <p:nvSpPr>
          <p:cNvPr id="15"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10" name="0 Imagen"/>
          <p:cNvPicPr/>
          <p:nvPr/>
        </p:nvPicPr>
        <p:blipFill>
          <a:blip r:embed="rId2"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935914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35496" y="580618"/>
            <a:ext cx="4158405"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RECOLECCIÓN DE EVIDENCIAS</a:t>
            </a:r>
            <a:endParaRPr lang="en-US" sz="2000" b="1" dirty="0">
              <a:latin typeface="Arial" panose="020B0604020202020204" pitchFamily="34" charset="0"/>
              <a:cs typeface="Arial" panose="020B0604020202020204" pitchFamily="34" charset="0"/>
            </a:endParaRPr>
          </a:p>
        </p:txBody>
      </p:sp>
      <p:sp>
        <p:nvSpPr>
          <p:cNvPr id="26" name="25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sp>
        <p:nvSpPr>
          <p:cNvPr id="3" name="2 Rectángulo"/>
          <p:cNvSpPr/>
          <p:nvPr/>
        </p:nvSpPr>
        <p:spPr>
          <a:xfrm>
            <a:off x="179512" y="1323998"/>
            <a:ext cx="4572000" cy="646331"/>
          </a:xfrm>
          <a:prstGeom prst="rect">
            <a:avLst/>
          </a:prstGeom>
        </p:spPr>
        <p:txBody>
          <a:bodyPr>
            <a:spAutoFit/>
          </a:bodyPr>
          <a:lstStyle/>
          <a:p>
            <a:r>
              <a:rPr lang="es-ES" dirty="0" smtClean="0"/>
              <a:t>Copia </a:t>
            </a:r>
            <a:r>
              <a:rPr lang="es-ES" dirty="0"/>
              <a:t>exacta bit a bit del contenido de los </a:t>
            </a:r>
            <a:r>
              <a:rPr lang="es-ES" dirty="0" smtClean="0"/>
              <a:t> discos </a:t>
            </a:r>
            <a:r>
              <a:rPr lang="es-ES" dirty="0"/>
              <a:t>incautados </a:t>
            </a:r>
            <a:r>
              <a:rPr lang="es-ES" dirty="0" smtClean="0"/>
              <a:t>(IMAGEN)</a:t>
            </a:r>
            <a:endParaRPr lang="es-ES" dirty="0"/>
          </a:p>
        </p:txBody>
      </p:sp>
      <p:pic>
        <p:nvPicPr>
          <p:cNvPr id="28" name="0 Imagen"/>
          <p:cNvPicPr/>
          <p:nvPr/>
        </p:nvPicPr>
        <p:blipFill>
          <a:blip r:embed="rId3">
            <a:extLst>
              <a:ext uri="{28A0092B-C50C-407E-A947-70E740481C1C}">
                <a14:useLocalDpi xmlns:a14="http://schemas.microsoft.com/office/drawing/2010/main" val="0"/>
              </a:ext>
            </a:extLst>
          </a:blip>
          <a:stretch>
            <a:fillRect/>
          </a:stretch>
        </p:blipFill>
        <p:spPr>
          <a:xfrm>
            <a:off x="467544" y="2060848"/>
            <a:ext cx="4280592" cy="2160240"/>
          </a:xfrm>
          <a:prstGeom prst="rect">
            <a:avLst/>
          </a:prstGeom>
        </p:spPr>
      </p:pic>
      <p:pic>
        <p:nvPicPr>
          <p:cNvPr id="29" name="28 Imagen" descr="E:\pantallas\air2.jpg"/>
          <p:cNvPicPr/>
          <p:nvPr/>
        </p:nvPicPr>
        <p:blipFill>
          <a:blip r:embed="rId4">
            <a:extLst>
              <a:ext uri="{28A0092B-C50C-407E-A947-70E740481C1C}">
                <a14:useLocalDpi xmlns:a14="http://schemas.microsoft.com/office/drawing/2010/main" val="0"/>
              </a:ext>
            </a:extLst>
          </a:blip>
          <a:srcRect/>
          <a:stretch>
            <a:fillRect/>
          </a:stretch>
        </p:blipFill>
        <p:spPr bwMode="auto">
          <a:xfrm>
            <a:off x="4932040" y="980728"/>
            <a:ext cx="4107210" cy="3617170"/>
          </a:xfrm>
          <a:prstGeom prst="rect">
            <a:avLst/>
          </a:prstGeom>
          <a:noFill/>
          <a:ln>
            <a:noFill/>
          </a:ln>
        </p:spPr>
      </p:pic>
      <p:pic>
        <p:nvPicPr>
          <p:cNvPr id="30" name="29 Imagen" descr="E:\pantallas\copia1.jpg"/>
          <p:cNvPicPr/>
          <p:nvPr/>
        </p:nvPicPr>
        <p:blipFill rotWithShape="1">
          <a:blip r:embed="rId5">
            <a:extLst>
              <a:ext uri="{28A0092B-C50C-407E-A947-70E740481C1C}">
                <a14:useLocalDpi xmlns:a14="http://schemas.microsoft.com/office/drawing/2010/main" val="0"/>
              </a:ext>
            </a:extLst>
          </a:blip>
          <a:srcRect l="2096" b="59071"/>
          <a:stretch/>
        </p:blipFill>
        <p:spPr bwMode="auto">
          <a:xfrm>
            <a:off x="246068" y="4581128"/>
            <a:ext cx="5694083" cy="1584176"/>
          </a:xfrm>
          <a:prstGeom prst="rect">
            <a:avLst/>
          </a:prstGeom>
          <a:noFill/>
          <a:ln>
            <a:noFill/>
          </a:ln>
        </p:spPr>
      </p:pic>
      <p:pic>
        <p:nvPicPr>
          <p:cNvPr id="14" name="0 Imagen"/>
          <p:cNvPicPr/>
          <p:nvPr/>
        </p:nvPicPr>
        <p:blipFill>
          <a:blip r:embed="rId6"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163018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Elipse"/>
          <p:cNvSpPr/>
          <p:nvPr/>
        </p:nvSpPr>
        <p:spPr>
          <a:xfrm>
            <a:off x="288891" y="2209786"/>
            <a:ext cx="2640106" cy="5424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35496" y="580618"/>
            <a:ext cx="4176464"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Preservación </a:t>
            </a:r>
            <a:r>
              <a:rPr lang="es-EC" sz="2000" b="1" dirty="0">
                <a:latin typeface="Arial" panose="020B0604020202020204" pitchFamily="34" charset="0"/>
                <a:cs typeface="Arial" panose="020B0604020202020204" pitchFamily="34" charset="0"/>
              </a:rPr>
              <a:t>de las </a:t>
            </a:r>
            <a:r>
              <a:rPr lang="es-EC" sz="2000" b="1" dirty="0" smtClean="0">
                <a:latin typeface="Arial" panose="020B0604020202020204" pitchFamily="34" charset="0"/>
                <a:cs typeface="Arial" panose="020B0604020202020204" pitchFamily="34" charset="0"/>
              </a:rPr>
              <a:t>evidencias</a:t>
            </a:r>
            <a:endParaRPr lang="en-US" sz="2000" b="1" dirty="0">
              <a:latin typeface="Arial" panose="020B0604020202020204" pitchFamily="34" charset="0"/>
              <a:cs typeface="Arial" panose="020B0604020202020204" pitchFamily="34" charset="0"/>
            </a:endParaRPr>
          </a:p>
        </p:txBody>
      </p:sp>
      <p:sp>
        <p:nvSpPr>
          <p:cNvPr id="11" name="10 Rectángulo"/>
          <p:cNvSpPr/>
          <p:nvPr/>
        </p:nvSpPr>
        <p:spPr>
          <a:xfrm>
            <a:off x="288891" y="1161618"/>
            <a:ext cx="8517249" cy="646331"/>
          </a:xfrm>
          <a:prstGeom prst="rect">
            <a:avLst/>
          </a:prstGeom>
        </p:spPr>
        <p:txBody>
          <a:bodyPr wrap="square">
            <a:spAutoFit/>
          </a:bodyPr>
          <a:lstStyle/>
          <a:p>
            <a:r>
              <a:rPr lang="es-ES" dirty="0"/>
              <a:t>Se toman las medidas  técnicas  para conservar la evidencia </a:t>
            </a:r>
            <a:r>
              <a:rPr lang="es-ES" dirty="0" smtClean="0"/>
              <a:t>con una adecuada </a:t>
            </a:r>
            <a:r>
              <a:rPr lang="es-ES" dirty="0"/>
              <a:t>manipulación en </a:t>
            </a:r>
            <a:r>
              <a:rPr lang="es-ES" dirty="0" smtClean="0"/>
              <a:t>todo el proceso de análisis </a:t>
            </a:r>
            <a:r>
              <a:rPr lang="es-ES" dirty="0"/>
              <a:t>forense.</a:t>
            </a:r>
          </a:p>
        </p:txBody>
      </p:sp>
      <p:sp>
        <p:nvSpPr>
          <p:cNvPr id="14" name="13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5 Marcador de pie de página"/>
          <p:cNvSpPr txBox="1">
            <a:spLocks/>
          </p:cNvSpPr>
          <p:nvPr/>
        </p:nvSpPr>
        <p:spPr>
          <a:xfrm>
            <a:off x="2627784" y="6349970"/>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sp>
        <p:nvSpPr>
          <p:cNvPr id="2" name="1 Rectángulo"/>
          <p:cNvSpPr/>
          <p:nvPr/>
        </p:nvSpPr>
        <p:spPr>
          <a:xfrm>
            <a:off x="288891" y="3302982"/>
            <a:ext cx="3942184" cy="2308324"/>
          </a:xfrm>
          <a:prstGeom prst="rect">
            <a:avLst/>
          </a:prstGeom>
        </p:spPr>
        <p:txBody>
          <a:bodyPr wrap="square">
            <a:spAutoFit/>
          </a:bodyPr>
          <a:lstStyle/>
          <a:p>
            <a:r>
              <a:rPr lang="es-ES" b="1" dirty="0"/>
              <a:t>L</a:t>
            </a:r>
            <a:r>
              <a:rPr lang="es-ES" b="1" dirty="0" smtClean="0"/>
              <a:t>ugar </a:t>
            </a:r>
            <a:r>
              <a:rPr lang="es-ES" b="1" dirty="0"/>
              <a:t>de almacenamiento </a:t>
            </a:r>
            <a:endParaRPr lang="es-ES" b="1" dirty="0" smtClean="0"/>
          </a:p>
          <a:p>
            <a:pPr marL="285750" indent="-285750">
              <a:buFont typeface="Arial" pitchFamily="34" charset="0"/>
              <a:buChar char="•"/>
            </a:pPr>
            <a:r>
              <a:rPr lang="es-ES" dirty="0" smtClean="0"/>
              <a:t>Evadir sitios húmedos</a:t>
            </a:r>
          </a:p>
          <a:p>
            <a:pPr marL="285750" indent="-285750">
              <a:buFont typeface="Arial" pitchFamily="34" charset="0"/>
              <a:buChar char="•"/>
            </a:pPr>
            <a:r>
              <a:rPr lang="es-ES" dirty="0" smtClean="0"/>
              <a:t>Conservarlo en bolsas o cajas antiestéticas </a:t>
            </a:r>
          </a:p>
          <a:p>
            <a:pPr marL="285750" indent="-285750">
              <a:buFont typeface="Arial" pitchFamily="34" charset="0"/>
              <a:buChar char="•"/>
            </a:pPr>
            <a:r>
              <a:rPr lang="es-ES" dirty="0" smtClean="0"/>
              <a:t>Cambios bruscos de temperaturas.</a:t>
            </a:r>
          </a:p>
          <a:p>
            <a:pPr marL="285750" indent="-285750">
              <a:buFont typeface="Arial" pitchFamily="34" charset="0"/>
              <a:buChar char="•"/>
            </a:pPr>
            <a:r>
              <a:rPr lang="es-ES" dirty="0" smtClean="0"/>
              <a:t>Cantidad de polvo</a:t>
            </a:r>
          </a:p>
          <a:p>
            <a:pPr marL="285750" indent="-285750">
              <a:buFont typeface="Arial" pitchFamily="34" charset="0"/>
              <a:buChar char="•"/>
            </a:pPr>
            <a:r>
              <a:rPr lang="es-ES" dirty="0" smtClean="0"/>
              <a:t>Protección </a:t>
            </a:r>
            <a:r>
              <a:rPr lang="es-ES" dirty="0"/>
              <a:t>contra electricidad o </a:t>
            </a:r>
            <a:r>
              <a:rPr lang="es-ES" dirty="0" smtClean="0"/>
              <a:t>estática</a:t>
            </a:r>
            <a:endParaRPr lang="es-ES" dirty="0"/>
          </a:p>
        </p:txBody>
      </p:sp>
      <p:pic>
        <p:nvPicPr>
          <p:cNvPr id="16" name="15 Imagen" descr="C:\Users\USER\Desktop\tesis\dvd1.JPG"/>
          <p:cNvPicPr/>
          <p:nvPr/>
        </p:nvPicPr>
        <p:blipFill rotWithShape="1">
          <a:blip r:embed="rId3" cstate="print">
            <a:extLst>
              <a:ext uri="{28A0092B-C50C-407E-A947-70E740481C1C}">
                <a14:useLocalDpi xmlns:a14="http://schemas.microsoft.com/office/drawing/2010/main" val="0"/>
              </a:ext>
            </a:extLst>
          </a:blip>
          <a:srcRect l="6335" t="18335" r="35232" b="7712"/>
          <a:stretch/>
        </p:blipFill>
        <p:spPr bwMode="auto">
          <a:xfrm>
            <a:off x="4790489" y="3140968"/>
            <a:ext cx="2846273" cy="2736304"/>
          </a:xfrm>
          <a:prstGeom prst="rect">
            <a:avLst/>
          </a:prstGeom>
          <a:noFill/>
          <a:ln>
            <a:noFill/>
          </a:ln>
          <a:extLst>
            <a:ext uri="{53640926-AAD7-44D8-BBD7-CCE9431645EC}">
              <a14:shadowObscured xmlns:a14="http://schemas.microsoft.com/office/drawing/2010/main"/>
            </a:ext>
          </a:extLst>
        </p:spPr>
      </p:pic>
      <p:sp>
        <p:nvSpPr>
          <p:cNvPr id="18" name="17 Rectángulo"/>
          <p:cNvSpPr/>
          <p:nvPr/>
        </p:nvSpPr>
        <p:spPr>
          <a:xfrm>
            <a:off x="479959" y="2304197"/>
            <a:ext cx="3942184" cy="369332"/>
          </a:xfrm>
          <a:prstGeom prst="rect">
            <a:avLst/>
          </a:prstGeom>
        </p:spPr>
        <p:txBody>
          <a:bodyPr wrap="square">
            <a:spAutoFit/>
          </a:bodyPr>
          <a:lstStyle/>
          <a:p>
            <a:r>
              <a:rPr lang="es-ES" b="1" dirty="0" smtClean="0">
                <a:solidFill>
                  <a:schemeClr val="bg1"/>
                </a:solidFill>
                <a:effectLst>
                  <a:outerShdw blurRad="38100" dist="38100" dir="2700000" algn="tl">
                    <a:srgbClr val="000000">
                      <a:alpha val="43137"/>
                    </a:srgbClr>
                  </a:outerShdw>
                </a:effectLst>
              </a:rPr>
              <a:t>CADENA DE CUSTODIA</a:t>
            </a:r>
          </a:p>
        </p:txBody>
      </p:sp>
      <p:sp>
        <p:nvSpPr>
          <p:cNvPr id="19" name="18 Rectángulo"/>
          <p:cNvSpPr/>
          <p:nvPr/>
        </p:nvSpPr>
        <p:spPr>
          <a:xfrm>
            <a:off x="4075584" y="2304197"/>
            <a:ext cx="3088704" cy="369332"/>
          </a:xfrm>
          <a:prstGeom prst="rect">
            <a:avLst/>
          </a:prstGeom>
        </p:spPr>
        <p:txBody>
          <a:bodyPr wrap="square">
            <a:spAutoFit/>
          </a:bodyPr>
          <a:lstStyle/>
          <a:p>
            <a:r>
              <a:rPr lang="es-ES" dirty="0" smtClean="0"/>
              <a:t>Estándares de preservación</a:t>
            </a:r>
            <a:endParaRPr lang="es-ES" dirty="0"/>
          </a:p>
        </p:txBody>
      </p:sp>
      <p:cxnSp>
        <p:nvCxnSpPr>
          <p:cNvPr id="7" name="6 Conector recto de flecha"/>
          <p:cNvCxnSpPr/>
          <p:nvPr/>
        </p:nvCxnSpPr>
        <p:spPr>
          <a:xfrm>
            <a:off x="2928997" y="2488863"/>
            <a:ext cx="101575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19 Conector recto de flecha"/>
          <p:cNvCxnSpPr/>
          <p:nvPr/>
        </p:nvCxnSpPr>
        <p:spPr>
          <a:xfrm>
            <a:off x="1547664" y="2780928"/>
            <a:ext cx="0" cy="52205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7"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1553019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p:bldP spid="2"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242809"/>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705780"/>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252048" y="305670"/>
            <a:ext cx="3744416"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Análisis de las evidencias</a:t>
            </a:r>
            <a:endParaRPr lang="en-US" sz="2000" b="1" dirty="0">
              <a:latin typeface="Arial" panose="020B0604020202020204" pitchFamily="34" charset="0"/>
              <a:cs typeface="Arial" panose="020B0604020202020204" pitchFamily="34" charset="0"/>
            </a:endParaRPr>
          </a:p>
        </p:txBody>
      </p:sp>
      <p:sp>
        <p:nvSpPr>
          <p:cNvPr id="14" name="13 CuadroTexto">
            <a:hlinkClick r:id="rId2" action="ppaction://hlinksldjump"/>
          </p:cNvPr>
          <p:cNvSpPr txBox="1"/>
          <p:nvPr/>
        </p:nvSpPr>
        <p:spPr>
          <a:xfrm>
            <a:off x="7684725" y="6381027"/>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5 Marcador de pie de página"/>
          <p:cNvSpPr txBox="1">
            <a:spLocks/>
          </p:cNvSpPr>
          <p:nvPr/>
        </p:nvSpPr>
        <p:spPr>
          <a:xfrm>
            <a:off x="2627784" y="6349970"/>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sp>
        <p:nvSpPr>
          <p:cNvPr id="2" name="1 Rectángulo"/>
          <p:cNvSpPr/>
          <p:nvPr/>
        </p:nvSpPr>
        <p:spPr>
          <a:xfrm>
            <a:off x="1107167" y="819801"/>
            <a:ext cx="7632848" cy="369332"/>
          </a:xfrm>
          <a:prstGeom prst="rect">
            <a:avLst/>
          </a:prstGeom>
        </p:spPr>
        <p:txBody>
          <a:bodyPr wrap="square">
            <a:spAutoFit/>
          </a:bodyPr>
          <a:lstStyle/>
          <a:p>
            <a:pPr lvl="2"/>
            <a:r>
              <a:rPr lang="es-ES" b="1" dirty="0">
                <a:latin typeface="Arial Black" pitchFamily="34" charset="0"/>
              </a:rPr>
              <a:t>Procedimiento de análisis forense de discos ópticos</a:t>
            </a:r>
          </a:p>
        </p:txBody>
      </p:sp>
      <p:pic>
        <p:nvPicPr>
          <p:cNvPr id="18"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6181995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Análisis </a:t>
            </a:r>
            <a:r>
              <a:rPr lang="es-EC" sz="2000" b="1" dirty="0">
                <a:latin typeface="Arial" panose="020B0604020202020204" pitchFamily="34" charset="0"/>
                <a:cs typeface="Arial" panose="020B0604020202020204" pitchFamily="34" charset="0"/>
              </a:rPr>
              <a:t>de las evidencias</a:t>
            </a:r>
            <a:endParaRPr lang="en-US" sz="2000" b="1" dirty="0">
              <a:latin typeface="Arial" panose="020B0604020202020204" pitchFamily="34" charset="0"/>
              <a:cs typeface="Arial" panose="020B0604020202020204" pitchFamily="34" charset="0"/>
            </a:endParaRPr>
          </a:p>
        </p:txBody>
      </p:sp>
      <p:sp>
        <p:nvSpPr>
          <p:cNvPr id="11" name="10 Rectángulo"/>
          <p:cNvSpPr/>
          <p:nvPr/>
        </p:nvSpPr>
        <p:spPr>
          <a:xfrm>
            <a:off x="395536" y="1484784"/>
            <a:ext cx="8517249" cy="646331"/>
          </a:xfrm>
          <a:prstGeom prst="rect">
            <a:avLst/>
          </a:prstGeom>
        </p:spPr>
        <p:txBody>
          <a:bodyPr wrap="square">
            <a:spAutoFit/>
          </a:bodyPr>
          <a:lstStyle/>
          <a:p>
            <a:pPr algn="just"/>
            <a:endParaRPr lang="es-EC" dirty="0" smtClean="0"/>
          </a:p>
          <a:p>
            <a:pPr marL="285750" indent="-285750" algn="just">
              <a:buFont typeface="Arial" panose="020B0604020202020204" pitchFamily="34" charset="0"/>
              <a:buChar char="•"/>
            </a:pPr>
            <a:endParaRPr lang="es-EC" dirty="0"/>
          </a:p>
        </p:txBody>
      </p:sp>
      <p:sp>
        <p:nvSpPr>
          <p:cNvPr id="14" name="13 Rectángulo"/>
          <p:cNvSpPr/>
          <p:nvPr/>
        </p:nvSpPr>
        <p:spPr>
          <a:xfrm>
            <a:off x="251519" y="1259468"/>
            <a:ext cx="8424935" cy="369332"/>
          </a:xfrm>
          <a:prstGeom prst="rect">
            <a:avLst/>
          </a:prstGeom>
        </p:spPr>
        <p:txBody>
          <a:bodyPr wrap="square">
            <a:spAutoFit/>
          </a:bodyPr>
          <a:lstStyle/>
          <a:p>
            <a:pPr algn="just"/>
            <a:r>
              <a:rPr lang="es-ES" b="1" dirty="0"/>
              <a:t>Preparar un entorno de trabajo </a:t>
            </a:r>
            <a:endParaRPr lang="es-EC" b="1" dirty="0"/>
          </a:p>
        </p:txBody>
      </p:sp>
      <p:sp>
        <p:nvSpPr>
          <p:cNvPr id="17" name="16 CuadroTexto">
            <a:hlinkClick r:id="rId2" action="ppaction://hlinksldjump"/>
          </p:cNvPr>
          <p:cNvSpPr txBox="1"/>
          <p:nvPr/>
        </p:nvSpPr>
        <p:spPr>
          <a:xfrm>
            <a:off x="7246816" y="6345763"/>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5 Marcador de pie de página"/>
          <p:cNvSpPr txBox="1">
            <a:spLocks/>
          </p:cNvSpPr>
          <p:nvPr/>
        </p:nvSpPr>
        <p:spPr>
          <a:xfrm>
            <a:off x="2627784" y="6349970"/>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graphicFrame>
        <p:nvGraphicFramePr>
          <p:cNvPr id="3" name="2 Tabla"/>
          <p:cNvGraphicFramePr>
            <a:graphicFrameLocks noGrp="1"/>
          </p:cNvGraphicFramePr>
          <p:nvPr>
            <p:extLst>
              <p:ext uri="{D42A27DB-BD31-4B8C-83A1-F6EECF244321}">
                <p14:modId xmlns:p14="http://schemas.microsoft.com/office/powerpoint/2010/main" val="3616863825"/>
              </p:ext>
            </p:extLst>
          </p:nvPr>
        </p:nvGraphicFramePr>
        <p:xfrm>
          <a:off x="251520" y="1878252"/>
          <a:ext cx="8661265" cy="1666163"/>
        </p:xfrm>
        <a:graphic>
          <a:graphicData uri="http://schemas.openxmlformats.org/drawingml/2006/table">
            <a:tbl>
              <a:tblPr firstRow="1" firstCol="1" bandRow="1">
                <a:tableStyleId>{5DA37D80-6434-44D0-A028-1B22A696006F}</a:tableStyleId>
              </a:tblPr>
              <a:tblGrid>
                <a:gridCol w="990915"/>
                <a:gridCol w="3996119"/>
                <a:gridCol w="1635596"/>
                <a:gridCol w="1272231"/>
                <a:gridCol w="766404"/>
              </a:tblGrid>
              <a:tr h="270437">
                <a:tc gridSpan="5">
                  <a:txBody>
                    <a:bodyPr/>
                    <a:lstStyle/>
                    <a:p>
                      <a:pPr algn="ctr">
                        <a:lnSpc>
                          <a:spcPct val="115000"/>
                        </a:lnSpc>
                        <a:spcAft>
                          <a:spcPts val="0"/>
                        </a:spcAft>
                      </a:pPr>
                      <a:r>
                        <a:rPr lang="es-EC" sz="1600" dirty="0">
                          <a:effectLst/>
                          <a:latin typeface="Verdana" panose="020B0604030504040204" pitchFamily="34" charset="0"/>
                          <a:ea typeface="Verdana" panose="020B0604030504040204" pitchFamily="34" charset="0"/>
                          <a:cs typeface="Verdana" panose="020B0604030504040204" pitchFamily="34" charset="0"/>
                        </a:rPr>
                        <a:t>HARDWARE</a:t>
                      </a:r>
                      <a:endParaRPr lang="es-ES"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57655">
                <a:tc>
                  <a:txBody>
                    <a:bodyPr/>
                    <a:lstStyle/>
                    <a:p>
                      <a:pPr>
                        <a:lnSpc>
                          <a:spcPct val="115000"/>
                        </a:lnSpc>
                        <a:spcAft>
                          <a:spcPts val="0"/>
                        </a:spcAft>
                      </a:pPr>
                      <a:r>
                        <a:rPr lang="es-EC" sz="1050" dirty="0">
                          <a:effectLst/>
                        </a:rPr>
                        <a:t>Subtipo Activo</a:t>
                      </a:r>
                      <a:endParaRPr lang="es-ES" sz="105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Descripción</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nSpc>
                          <a:spcPct val="115000"/>
                        </a:lnSpc>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Marca</a:t>
                      </a:r>
                      <a:endParaRPr lang="es-E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nSpc>
                          <a:spcPct val="115000"/>
                        </a:lnSpc>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MODELO</a:t>
                      </a:r>
                      <a:endParaRPr lang="es-E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nSpc>
                          <a:spcPct val="115000"/>
                        </a:lnSpc>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COLOR</a:t>
                      </a:r>
                      <a:endParaRPr lang="es-E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557655">
                <a:tc>
                  <a:txBody>
                    <a:bodyPr/>
                    <a:lstStyle/>
                    <a:p>
                      <a:pPr>
                        <a:lnSpc>
                          <a:spcPct val="115000"/>
                        </a:lnSpc>
                        <a:spcAft>
                          <a:spcPts val="0"/>
                        </a:spcAft>
                      </a:pPr>
                      <a:r>
                        <a:rPr lang="es-EC" sz="1050" b="0">
                          <a:effectLst/>
                        </a:rPr>
                        <a:t>CPU</a:t>
                      </a:r>
                      <a:endParaRPr lang="es-ES" sz="1050" b="0">
                        <a:effectLst/>
                        <a:latin typeface="Calibri"/>
                        <a:ea typeface="Calibri"/>
                        <a:cs typeface="Times New Roman"/>
                      </a:endParaRPr>
                    </a:p>
                  </a:txBody>
                  <a:tcPr marL="68580" marR="68580" marT="0" marB="0"/>
                </a:tc>
                <a:tc>
                  <a:txBody>
                    <a:bodyPr/>
                    <a:lstStyle/>
                    <a:p>
                      <a:pPr indent="14605">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Estación trabajo Intel </a:t>
                      </a:r>
                      <a:r>
                        <a:rPr lang="es-EC" sz="1100" dirty="0" err="1">
                          <a:effectLst/>
                          <a:latin typeface="Verdana" panose="020B0604030504040204" pitchFamily="34" charset="0"/>
                          <a:ea typeface="Verdana" panose="020B0604030504040204" pitchFamily="34" charset="0"/>
                          <a:cs typeface="Verdana" panose="020B0604030504040204" pitchFamily="34" charset="0"/>
                        </a:rPr>
                        <a:t>Core</a:t>
                      </a:r>
                      <a:r>
                        <a:rPr lang="es-EC" sz="1100" dirty="0">
                          <a:effectLst/>
                          <a:latin typeface="Verdana" panose="020B0604030504040204" pitchFamily="34" charset="0"/>
                          <a:ea typeface="Verdana" panose="020B0604030504040204" pitchFamily="34" charset="0"/>
                          <a:cs typeface="Verdana" panose="020B0604030504040204" pitchFamily="34" charset="0"/>
                        </a:rPr>
                        <a:t> 2 </a:t>
                      </a:r>
                      <a:r>
                        <a:rPr lang="es-EC" sz="1100" dirty="0" err="1">
                          <a:effectLst/>
                          <a:latin typeface="Verdana" panose="020B0604030504040204" pitchFamily="34" charset="0"/>
                          <a:ea typeface="Verdana" panose="020B0604030504040204" pitchFamily="34" charset="0"/>
                          <a:cs typeface="Verdana" panose="020B0604030504040204" pitchFamily="34" charset="0"/>
                        </a:rPr>
                        <a:t>Quad</a:t>
                      </a:r>
                      <a:r>
                        <a:rPr lang="es-EC" sz="1100" dirty="0">
                          <a:effectLst/>
                          <a:latin typeface="Verdana" panose="020B0604030504040204" pitchFamily="34" charset="0"/>
                          <a:ea typeface="Verdana" panose="020B0604030504040204" pitchFamily="34" charset="0"/>
                          <a:cs typeface="Verdana" panose="020B0604030504040204" pitchFamily="34" charset="0"/>
                        </a:rPr>
                        <a:t> 2,83 GHz 4GB RAM 330 GB HDD DVD-RW</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12700">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FUJITSU SIEMENS</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32385">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YK7T034123</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Plomo</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270437">
                <a:tc>
                  <a:txBody>
                    <a:bodyPr/>
                    <a:lstStyle/>
                    <a:p>
                      <a:pPr>
                        <a:lnSpc>
                          <a:spcPct val="115000"/>
                        </a:lnSpc>
                        <a:spcAft>
                          <a:spcPts val="0"/>
                        </a:spcAft>
                      </a:pPr>
                      <a:r>
                        <a:rPr lang="es-EC" sz="1050" b="0" dirty="0">
                          <a:effectLst/>
                        </a:rPr>
                        <a:t>MONITOR</a:t>
                      </a:r>
                      <a:endParaRPr lang="es-ES" sz="1050" b="0" dirty="0">
                        <a:effectLst/>
                        <a:latin typeface="Calibri"/>
                        <a:ea typeface="Calibri"/>
                        <a:cs typeface="Times New Roman"/>
                      </a:endParaRPr>
                    </a:p>
                  </a:txBody>
                  <a:tcPr marL="68580" marR="68580" marT="0" marB="0"/>
                </a:tc>
                <a:tc>
                  <a:txBody>
                    <a:bodyPr/>
                    <a:lstStyle/>
                    <a:p>
                      <a:pPr indent="14605">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LCD TFT 19 Pulgadas</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12700">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FUJITSU SIEMENS</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32385">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 </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0955">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Blanco</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297763935"/>
              </p:ext>
            </p:extLst>
          </p:nvPr>
        </p:nvGraphicFramePr>
        <p:xfrm>
          <a:off x="251519" y="3573016"/>
          <a:ext cx="8733272" cy="2577084"/>
        </p:xfrm>
        <a:graphic>
          <a:graphicData uri="http://schemas.openxmlformats.org/drawingml/2006/table">
            <a:tbl>
              <a:tblPr firstRow="1" firstCol="1" bandRow="1">
                <a:tableStyleId>{5DA37D80-6434-44D0-A028-1B22A696006F}</a:tableStyleId>
              </a:tblPr>
              <a:tblGrid>
                <a:gridCol w="1018246"/>
                <a:gridCol w="1270988"/>
                <a:gridCol w="1622828"/>
                <a:gridCol w="1243714"/>
                <a:gridCol w="1012791"/>
                <a:gridCol w="2564705"/>
              </a:tblGrid>
              <a:tr h="182328">
                <a:tc gridSpan="6">
                  <a:txBody>
                    <a:bodyPr/>
                    <a:lstStyle/>
                    <a:p>
                      <a:pPr algn="ctr">
                        <a:lnSpc>
                          <a:spcPct val="115000"/>
                        </a:lnSpc>
                        <a:spcAft>
                          <a:spcPts val="0"/>
                        </a:spcAft>
                      </a:pPr>
                      <a:r>
                        <a:rPr lang="es-EC" sz="1600" dirty="0">
                          <a:effectLst/>
                        </a:rPr>
                        <a:t>SOFTWARE</a:t>
                      </a:r>
                      <a:endParaRPr lang="es-ES" sz="1600" dirty="0">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328">
                <a:tc>
                  <a:txBody>
                    <a:bodyPr/>
                    <a:lstStyle/>
                    <a:p>
                      <a:pPr algn="ct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NOMBRE</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4445" algn="ct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SISTEMA OPERATIVO</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lnSpc>
                          <a:spcPct val="115000"/>
                        </a:lnSpc>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VERSI</a:t>
                      </a:r>
                      <a:r>
                        <a:rPr lang="es-ES" sz="1100">
                          <a:effectLst/>
                          <a:latin typeface="Verdana" panose="020B0604030504040204" pitchFamily="34" charset="0"/>
                          <a:ea typeface="Verdana" panose="020B0604030504040204" pitchFamily="34" charset="0"/>
                          <a:cs typeface="Verdana" panose="020B0604030504040204" pitchFamily="34" charset="0"/>
                        </a:rPr>
                        <a:t>Ó</a:t>
                      </a:r>
                      <a:r>
                        <a:rPr lang="es-EC" sz="1100">
                          <a:effectLst/>
                          <a:latin typeface="Verdana" panose="020B0604030504040204" pitchFamily="34" charset="0"/>
                          <a:ea typeface="Verdana" panose="020B0604030504040204" pitchFamily="34" charset="0"/>
                          <a:cs typeface="Verdana" panose="020B0604030504040204" pitchFamily="34" charset="0"/>
                        </a:rPr>
                        <a:t>N</a:t>
                      </a:r>
                      <a:endParaRPr lang="es-E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gn="ctr">
                        <a:lnSpc>
                          <a:spcPct val="115000"/>
                        </a:lnSpc>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INTERFAZ</a:t>
                      </a:r>
                      <a:endParaRPr lang="es-E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635" algn="ctr">
                        <a:lnSpc>
                          <a:spcPct val="115000"/>
                        </a:lnSpc>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FUNCIÓN</a:t>
                      </a:r>
                      <a:endParaRPr lang="es-E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12065" algn="ctr">
                        <a:lnSpc>
                          <a:spcPct val="115000"/>
                        </a:lnSpc>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NOMBRE</a:t>
                      </a:r>
                      <a:endParaRPr lang="es-E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1462042">
                <a:tc>
                  <a:txBody>
                    <a:bodyPr/>
                    <a:lstStyle/>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DVD</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14605">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 DVD-R</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12700">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16 X</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32385">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4,7 GB</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2HR</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342900" lvl="0" indent="-342900" algn="just">
                        <a:lnSpc>
                          <a:spcPct val="150000"/>
                        </a:lnSpc>
                        <a:spcAft>
                          <a:spcPts val="0"/>
                        </a:spcAft>
                        <a:buFont typeface="Symbol"/>
                        <a:buChar char=""/>
                      </a:pPr>
                      <a:r>
                        <a:rPr lang="es-ES" sz="1100" dirty="0">
                          <a:effectLst/>
                          <a:latin typeface="Verdana" panose="020B0604030504040204" pitchFamily="34" charset="0"/>
                          <a:ea typeface="Verdana" panose="020B0604030504040204" pitchFamily="34" charset="0"/>
                          <a:cs typeface="Verdana" panose="020B0604030504040204" pitchFamily="34" charset="0"/>
                        </a:rPr>
                        <a:t>Cumpleaños</a:t>
                      </a:r>
                    </a:p>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Fecha: 26/01/2015,</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 Tipo: Adobe </a:t>
                      </a:r>
                      <a:r>
                        <a:rPr lang="es-EC" sz="1100" dirty="0" err="1">
                          <a:effectLst/>
                          <a:latin typeface="Verdana" panose="020B0604030504040204" pitchFamily="34" charset="0"/>
                          <a:ea typeface="Verdana" panose="020B0604030504040204" pitchFamily="34" charset="0"/>
                          <a:cs typeface="Verdana" panose="020B0604030504040204" pitchFamily="34" charset="0"/>
                        </a:rPr>
                        <a:t>Illustrator</a:t>
                      </a:r>
                      <a:r>
                        <a:rPr lang="es-EC" sz="1100" dirty="0">
                          <a:effectLst/>
                          <a:latin typeface="Verdana" panose="020B0604030504040204" pitchFamily="34" charset="0"/>
                          <a:ea typeface="Verdana" panose="020B0604030504040204" pitchFamily="34" charset="0"/>
                          <a:cs typeface="Verdana" panose="020B0604030504040204" pitchFamily="34" charset="0"/>
                        </a:rPr>
                        <a:t>, Tamaño: 4.489KB</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50000"/>
                        </a:lnSpc>
                        <a:spcAft>
                          <a:spcPts val="0"/>
                        </a:spcAft>
                        <a:buFont typeface="Symbol"/>
                        <a:buChar char=""/>
                      </a:pPr>
                      <a:r>
                        <a:rPr lang="es-ES" sz="1100" dirty="0">
                          <a:effectLst/>
                          <a:latin typeface="Verdana" panose="020B0604030504040204" pitchFamily="34" charset="0"/>
                          <a:ea typeface="Verdana" panose="020B0604030504040204" pitchFamily="34" charset="0"/>
                          <a:cs typeface="Verdana" panose="020B0604030504040204" pitchFamily="34" charset="0"/>
                        </a:rPr>
                        <a:t>La mejor música electrónica 2014-2015</a:t>
                      </a:r>
                    </a:p>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Fecha: 21/02/2015,</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Tipo: MP4 File, </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Tamaño: 278.980 KB</a:t>
                      </a:r>
                      <a:endParaRPr lang="es-E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pic>
        <p:nvPicPr>
          <p:cNvPr id="16"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pic>
        <p:nvPicPr>
          <p:cNvPr id="6146" name="Picture 2" descr="http://i258.photobucket.com/albums/hh262/AVEBLANCA/computadora20enferma.gif?t=122651200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252" y="5013176"/>
            <a:ext cx="17145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05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800" fill="hold"/>
                                        <p:tgtEl>
                                          <p:spTgt spid="14"/>
                                        </p:tgtEl>
                                        <p:attrNameLst>
                                          <p:attrName>ppt_x</p:attrName>
                                        </p:attrNameLst>
                                      </p:cBhvr>
                                      <p:tavLst>
                                        <p:tav tm="0">
                                          <p:val>
                                            <p:strVal val="#ppt_x"/>
                                          </p:val>
                                        </p:tav>
                                        <p:tav tm="100000">
                                          <p:val>
                                            <p:strVal val="#ppt_x"/>
                                          </p:val>
                                        </p:tav>
                                      </p:tavLst>
                                    </p:anim>
                                    <p:anim calcmode="lin" valueType="num">
                                      <p:cBhvr additive="base">
                                        <p:cTn id="8" dur="8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8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250"/>
                                        <p:tgtEl>
                                          <p:spTgt spid="5"/>
                                        </p:tgtEl>
                                      </p:cBhvr>
                                    </p:animEffect>
                                    <p:anim calcmode="lin" valueType="num">
                                      <p:cBhvr>
                                        <p:cTn id="19" dur="2250" fill="hold"/>
                                        <p:tgtEl>
                                          <p:spTgt spid="5"/>
                                        </p:tgtEl>
                                        <p:attrNameLst>
                                          <p:attrName>ppt_x</p:attrName>
                                        </p:attrNameLst>
                                      </p:cBhvr>
                                      <p:tavLst>
                                        <p:tav tm="0">
                                          <p:val>
                                            <p:strVal val="#ppt_x"/>
                                          </p:val>
                                        </p:tav>
                                        <p:tav tm="100000">
                                          <p:val>
                                            <p:strVal val="#ppt_x"/>
                                          </p:val>
                                        </p:tav>
                                      </p:tavLst>
                                    </p:anim>
                                    <p:anim calcmode="lin" valueType="num">
                                      <p:cBhvr>
                                        <p:cTn id="20" dur="2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INFORME</a:t>
            </a:r>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1 Rectángulo"/>
          <p:cNvSpPr/>
          <p:nvPr/>
        </p:nvSpPr>
        <p:spPr>
          <a:xfrm>
            <a:off x="84889" y="1124744"/>
            <a:ext cx="4631127" cy="923330"/>
          </a:xfrm>
          <a:prstGeom prst="rect">
            <a:avLst/>
          </a:prstGeom>
        </p:spPr>
        <p:txBody>
          <a:bodyPr wrap="square">
            <a:spAutoFit/>
          </a:bodyPr>
          <a:lstStyle/>
          <a:p>
            <a:pPr algn="just"/>
            <a:r>
              <a:rPr lang="es-ES" dirty="0"/>
              <a:t>Se registran cada antecedente o acontecimiento del evento, todo el trabajo realizado, conclusiones e impactos del </a:t>
            </a:r>
            <a:r>
              <a:rPr lang="es-ES" dirty="0" smtClean="0"/>
              <a:t>análisis.</a:t>
            </a:r>
          </a:p>
        </p:txBody>
      </p:sp>
      <p:graphicFrame>
        <p:nvGraphicFramePr>
          <p:cNvPr id="14" name="13 Tabla"/>
          <p:cNvGraphicFramePr>
            <a:graphicFrameLocks noGrp="1"/>
          </p:cNvGraphicFramePr>
          <p:nvPr>
            <p:extLst>
              <p:ext uri="{D42A27DB-BD31-4B8C-83A1-F6EECF244321}">
                <p14:modId xmlns:p14="http://schemas.microsoft.com/office/powerpoint/2010/main" val="1298901080"/>
              </p:ext>
            </p:extLst>
          </p:nvPr>
        </p:nvGraphicFramePr>
        <p:xfrm>
          <a:off x="431540" y="2924944"/>
          <a:ext cx="8568952" cy="1440160"/>
        </p:xfrm>
        <a:graphic>
          <a:graphicData uri="http://schemas.openxmlformats.org/drawingml/2006/table">
            <a:tbl>
              <a:tblPr firstRow="1" firstCol="1" bandRow="1">
                <a:tableStyleId>{3B4B98B0-60AC-42C2-AFA5-B58CD77FA1E5}</a:tableStyleId>
              </a:tblPr>
              <a:tblGrid>
                <a:gridCol w="968514"/>
                <a:gridCol w="1446059"/>
                <a:gridCol w="1890040"/>
                <a:gridCol w="1296466"/>
                <a:gridCol w="1299343"/>
                <a:gridCol w="1668530"/>
              </a:tblGrid>
              <a:tr h="754446">
                <a:tc>
                  <a:txBody>
                    <a:bodyPr/>
                    <a:lstStyle/>
                    <a:p>
                      <a:pPr indent="252095" algn="ctr">
                        <a:lnSpc>
                          <a:spcPct val="150000"/>
                        </a:lnSpc>
                        <a:spcBef>
                          <a:spcPts val="300"/>
                        </a:spcBef>
                        <a:spcAft>
                          <a:spcPts val="0"/>
                        </a:spcAft>
                      </a:pPr>
                      <a:r>
                        <a:rPr lang="es-EC" sz="1200" dirty="0">
                          <a:effectLst/>
                        </a:rPr>
                        <a:t>Sistema de archivo</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Nombre de Volumen</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3810" algn="ctr">
                        <a:lnSpc>
                          <a:spcPct val="150000"/>
                        </a:lnSpc>
                        <a:spcBef>
                          <a:spcPts val="300"/>
                        </a:spcBef>
                        <a:spcAft>
                          <a:spcPts val="0"/>
                        </a:spcAft>
                      </a:pPr>
                      <a:r>
                        <a:rPr lang="es-EC" sz="1200" dirty="0">
                          <a:effectLst/>
                        </a:rPr>
                        <a:t>Aplicación donde se grabó el DVD</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Tabla de localización</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6350" algn="ctr">
                        <a:lnSpc>
                          <a:spcPct val="150000"/>
                        </a:lnSpc>
                        <a:spcBef>
                          <a:spcPts val="300"/>
                        </a:spcBef>
                        <a:spcAft>
                          <a:spcPts val="0"/>
                        </a:spcAft>
                      </a:pPr>
                      <a:r>
                        <a:rPr lang="es-EC" sz="1200" dirty="0" smtClean="0">
                          <a:effectLst/>
                        </a:rPr>
                        <a:t>Bloque del Directorio Raíz</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a:effectLst/>
                        </a:rPr>
                        <a:t>Nombre de Codificación</a:t>
                      </a:r>
                      <a:endParaRPr lang="es-ES" sz="12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685714">
                <a:tc>
                  <a:txBody>
                    <a:bodyPr/>
                    <a:lstStyle/>
                    <a:p>
                      <a:pPr indent="252095" algn="ctr">
                        <a:lnSpc>
                          <a:spcPct val="150000"/>
                        </a:lnSpc>
                        <a:spcBef>
                          <a:spcPts val="300"/>
                        </a:spcBef>
                        <a:spcAft>
                          <a:spcPts val="0"/>
                        </a:spcAft>
                      </a:pPr>
                      <a:r>
                        <a:rPr lang="es-EC" sz="1200">
                          <a:effectLst/>
                        </a:rPr>
                        <a:t>ISO 9660</a:t>
                      </a:r>
                      <a:endParaRPr lang="es-ES" sz="12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ARQQSET_201321</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1590" algn="ctr">
                        <a:lnSpc>
                          <a:spcPct val="150000"/>
                        </a:lnSpc>
                        <a:spcBef>
                          <a:spcPts val="300"/>
                        </a:spcBef>
                        <a:spcAft>
                          <a:spcPts val="0"/>
                        </a:spcAft>
                      </a:pPr>
                      <a:r>
                        <a:rPr lang="es-EC" sz="1200" dirty="0">
                          <a:effectLst/>
                        </a:rPr>
                        <a:t>NERO BURNING ROM</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22-22</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111669149719</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UCS-2 LEVEL 3</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476839277"/>
              </p:ext>
            </p:extLst>
          </p:nvPr>
        </p:nvGraphicFramePr>
        <p:xfrm>
          <a:off x="464986" y="4437112"/>
          <a:ext cx="8502059" cy="1447800"/>
        </p:xfrm>
        <a:graphic>
          <a:graphicData uri="http://schemas.openxmlformats.org/drawingml/2006/table">
            <a:tbl>
              <a:tblPr firstRow="1" firstCol="1" bandRow="1">
                <a:tableStyleId>{3B4B98B0-60AC-42C2-AFA5-B58CD77FA1E5}</a:tableStyleId>
              </a:tblPr>
              <a:tblGrid>
                <a:gridCol w="965166"/>
                <a:gridCol w="1441059"/>
                <a:gridCol w="1883507"/>
                <a:gridCol w="1291984"/>
                <a:gridCol w="2920343"/>
              </a:tblGrid>
              <a:tr h="469402">
                <a:tc>
                  <a:txBody>
                    <a:bodyPr/>
                    <a:lstStyle/>
                    <a:p>
                      <a:pPr indent="252095" algn="ctr">
                        <a:lnSpc>
                          <a:spcPct val="150000"/>
                        </a:lnSpc>
                        <a:spcBef>
                          <a:spcPts val="300"/>
                        </a:spcBef>
                        <a:spcAft>
                          <a:spcPts val="0"/>
                        </a:spcAft>
                      </a:pPr>
                      <a:r>
                        <a:rPr lang="es-EC" sz="1200" dirty="0">
                          <a:effectLst/>
                        </a:rPr>
                        <a:t>Tamaño del Sector</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Tamaño de Bloque</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3810" algn="ctr">
                        <a:lnSpc>
                          <a:spcPct val="150000"/>
                        </a:lnSpc>
                        <a:spcBef>
                          <a:spcPts val="300"/>
                        </a:spcBef>
                        <a:spcAft>
                          <a:spcPts val="0"/>
                        </a:spcAft>
                      </a:pPr>
                      <a:r>
                        <a:rPr lang="es-EC" sz="1200">
                          <a:effectLst/>
                        </a:rPr>
                        <a:t>Rango Total de sectores</a:t>
                      </a:r>
                      <a:endParaRPr lang="es-ES" sz="12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Rango Total de bloques</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6350" algn="ctr">
                        <a:lnSpc>
                          <a:spcPct val="150000"/>
                        </a:lnSpc>
                        <a:spcBef>
                          <a:spcPts val="300"/>
                        </a:spcBef>
                        <a:spcAft>
                          <a:spcPts val="0"/>
                        </a:spcAft>
                      </a:pPr>
                      <a:r>
                        <a:rPr lang="es-EC" sz="1200">
                          <a:effectLst/>
                        </a:rPr>
                        <a:t> Archivos</a:t>
                      </a:r>
                      <a:endParaRPr lang="es-ES" sz="12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r h="610718">
                <a:tc>
                  <a:txBody>
                    <a:bodyPr/>
                    <a:lstStyle/>
                    <a:p>
                      <a:pPr indent="252095" algn="ctr">
                        <a:lnSpc>
                          <a:spcPct val="150000"/>
                        </a:lnSpc>
                        <a:spcBef>
                          <a:spcPts val="300"/>
                        </a:spcBef>
                        <a:spcAft>
                          <a:spcPts val="0"/>
                        </a:spcAft>
                      </a:pPr>
                      <a:r>
                        <a:rPr lang="es-EC" sz="1200">
                          <a:effectLst/>
                        </a:rPr>
                        <a:t>2048 Bytes</a:t>
                      </a:r>
                      <a:endParaRPr lang="es-ES" sz="12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2048 Bytes</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1590" algn="ctr">
                        <a:lnSpc>
                          <a:spcPct val="150000"/>
                        </a:lnSpc>
                        <a:spcBef>
                          <a:spcPts val="300"/>
                        </a:spcBef>
                        <a:spcAft>
                          <a:spcPts val="0"/>
                        </a:spcAft>
                      </a:pPr>
                      <a:r>
                        <a:rPr lang="es-EC" sz="1200" dirty="0">
                          <a:effectLst/>
                        </a:rPr>
                        <a:t>0 -143743</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9845" algn="ctr">
                        <a:lnSpc>
                          <a:spcPct val="150000"/>
                        </a:lnSpc>
                        <a:spcBef>
                          <a:spcPts val="300"/>
                        </a:spcBef>
                        <a:spcAft>
                          <a:spcPts val="0"/>
                        </a:spcAft>
                      </a:pPr>
                      <a:r>
                        <a:rPr lang="es-EC" sz="1200" dirty="0">
                          <a:effectLst/>
                        </a:rPr>
                        <a:t>0 -143743</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indent="252095" algn="ctr">
                        <a:lnSpc>
                          <a:spcPct val="150000"/>
                        </a:lnSpc>
                        <a:spcBef>
                          <a:spcPts val="300"/>
                        </a:spcBef>
                        <a:spcAft>
                          <a:spcPts val="0"/>
                        </a:spcAft>
                      </a:pPr>
                      <a:r>
                        <a:rPr lang="es-EC" sz="1200" dirty="0">
                          <a:effectLst/>
                        </a:rPr>
                        <a:t>Archivos borrados: color rojo</a:t>
                      </a:r>
                      <a:endParaRPr lang="es-ES" sz="1200" dirty="0">
                        <a:effectLst/>
                      </a:endParaRPr>
                    </a:p>
                    <a:p>
                      <a:pPr indent="252095" algn="ctr">
                        <a:lnSpc>
                          <a:spcPct val="150000"/>
                        </a:lnSpc>
                        <a:spcBef>
                          <a:spcPts val="300"/>
                        </a:spcBef>
                        <a:spcAft>
                          <a:spcPts val="0"/>
                        </a:spcAft>
                      </a:pPr>
                      <a:r>
                        <a:rPr lang="es-EC" sz="1200" dirty="0">
                          <a:effectLst/>
                        </a:rPr>
                        <a:t>Archivos permanentes: color azul</a:t>
                      </a:r>
                      <a:endParaRPr lang="es-ES" sz="1200" dirty="0">
                        <a:effectLst/>
                      </a:endParaRPr>
                    </a:p>
                    <a:p>
                      <a:pPr indent="252095" algn="ctr">
                        <a:lnSpc>
                          <a:spcPct val="150000"/>
                        </a:lnSpc>
                        <a:spcBef>
                          <a:spcPts val="300"/>
                        </a:spcBef>
                        <a:spcAft>
                          <a:spcPts val="0"/>
                        </a:spcAft>
                      </a:pPr>
                      <a:r>
                        <a:rPr lang="es-EC" sz="1200" dirty="0">
                          <a:effectLst/>
                        </a:rPr>
                        <a:t> </a:t>
                      </a:r>
                      <a:endParaRPr lang="es-ES" sz="12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r>
            </a:tbl>
          </a:graphicData>
        </a:graphic>
      </p:graphicFrame>
      <p:sp>
        <p:nvSpPr>
          <p:cNvPr id="16" name="5 Marcador de pie de página"/>
          <p:cNvSpPr txBox="1">
            <a:spLocks/>
          </p:cNvSpPr>
          <p:nvPr/>
        </p:nvSpPr>
        <p:spPr>
          <a:xfrm>
            <a:off x="2836168" y="6332838"/>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sp>
        <p:nvSpPr>
          <p:cNvPr id="17" name="16 Rectángulo"/>
          <p:cNvSpPr/>
          <p:nvPr/>
        </p:nvSpPr>
        <p:spPr>
          <a:xfrm>
            <a:off x="899592" y="2278906"/>
            <a:ext cx="7920880" cy="461665"/>
          </a:xfrm>
          <a:prstGeom prst="rect">
            <a:avLst/>
          </a:prstGeom>
        </p:spPr>
        <p:txBody>
          <a:bodyPr wrap="square">
            <a:spAutoFit/>
          </a:bodyPr>
          <a:lstStyle/>
          <a:p>
            <a:r>
              <a:rPr lang="es-ES" sz="2400" b="1" dirty="0">
                <a:solidFill>
                  <a:schemeClr val="accent5">
                    <a:lumMod val="50000"/>
                  </a:schemeClr>
                </a:solidFill>
                <a:effectLst>
                  <a:outerShdw blurRad="38100" dist="38100" dir="2700000" algn="tl">
                    <a:srgbClr val="000000">
                      <a:alpha val="43137"/>
                    </a:srgbClr>
                  </a:outerShdw>
                </a:effectLst>
              </a:rPr>
              <a:t>Características </a:t>
            </a:r>
            <a:r>
              <a:rPr lang="es-ES" sz="2400" b="1" dirty="0" smtClean="0">
                <a:solidFill>
                  <a:schemeClr val="accent5">
                    <a:lumMod val="50000"/>
                  </a:schemeClr>
                </a:solidFill>
                <a:effectLst>
                  <a:outerShdw blurRad="38100" dist="38100" dir="2700000" algn="tl">
                    <a:srgbClr val="000000">
                      <a:alpha val="43137"/>
                    </a:srgbClr>
                  </a:outerShdw>
                </a:effectLst>
              </a:rPr>
              <a:t>del dispositivo óptico analizado DVD</a:t>
            </a:r>
            <a:endParaRPr lang="es-ES" sz="2400" b="1" dirty="0">
              <a:solidFill>
                <a:schemeClr val="accent5">
                  <a:lumMod val="50000"/>
                </a:schemeClr>
              </a:solidFill>
              <a:effectLst>
                <a:outerShdw blurRad="38100" dist="38100" dir="2700000" algn="tl">
                  <a:srgbClr val="000000">
                    <a:alpha val="43137"/>
                  </a:srgbClr>
                </a:outerShdw>
              </a:effectLst>
            </a:endParaRPr>
          </a:p>
        </p:txBody>
      </p:sp>
      <p:sp>
        <p:nvSpPr>
          <p:cNvPr id="19" name="18 CuadroTexto"/>
          <p:cNvSpPr txBox="1"/>
          <p:nvPr/>
        </p:nvSpPr>
        <p:spPr>
          <a:xfrm>
            <a:off x="6201781" y="1586409"/>
            <a:ext cx="1925014" cy="3077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1400" b="1" dirty="0" smtClean="0">
                <a:solidFill>
                  <a:schemeClr val="bg1">
                    <a:lumMod val="95000"/>
                  </a:schemeClr>
                </a:solidFill>
                <a:effectLst>
                  <a:outerShdw blurRad="38100" dist="38100" dir="2700000" algn="tl">
                    <a:schemeClr val="bg1">
                      <a:alpha val="43000"/>
                    </a:schemeClr>
                  </a:outerShdw>
                </a:effectLst>
                <a:hlinkClick r:id="rId3" action="ppaction://hlinkfile"/>
              </a:rPr>
              <a:t>VER INFORME TÉCNICO</a:t>
            </a:r>
            <a:endParaRPr lang="es-ES" sz="1400" b="1" dirty="0">
              <a:solidFill>
                <a:schemeClr val="bg1">
                  <a:lumMod val="95000"/>
                </a:schemeClr>
              </a:solidFill>
              <a:effectLst>
                <a:outerShdw blurRad="38100" dist="38100" dir="2700000" algn="tl">
                  <a:schemeClr val="bg1">
                    <a:alpha val="43000"/>
                  </a:schemeClr>
                </a:outerShdw>
              </a:effectLst>
            </a:endParaRPr>
          </a:p>
        </p:txBody>
      </p:sp>
      <p:pic>
        <p:nvPicPr>
          <p:cNvPr id="18"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pic>
        <p:nvPicPr>
          <p:cNvPr id="7170" name="Picture 2" descr="http://www.cliparthut.com/clip-arts/1006/cd-gif-1006689.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1809446"/>
            <a:ext cx="1283531" cy="128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482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500"/>
                                        <p:tgtEl>
                                          <p:spTgt spid="17"/>
                                        </p:tgtEl>
                                      </p:cBhvr>
                                    </p:animEffect>
                                    <p:anim calcmode="lin" valueType="num">
                                      <p:cBhvr>
                                        <p:cTn id="8" dur="1500" fill="hold"/>
                                        <p:tgtEl>
                                          <p:spTgt spid="17"/>
                                        </p:tgtEl>
                                        <p:attrNameLst>
                                          <p:attrName>ppt_x</p:attrName>
                                        </p:attrNameLst>
                                      </p:cBhvr>
                                      <p:tavLst>
                                        <p:tav tm="0">
                                          <p:val>
                                            <p:strVal val="#ppt_x"/>
                                          </p:val>
                                        </p:tav>
                                        <p:tav tm="100000">
                                          <p:val>
                                            <p:strVal val="#ppt_x"/>
                                          </p:val>
                                        </p:tav>
                                      </p:tavLst>
                                    </p:anim>
                                    <p:anim calcmode="lin" valueType="num">
                                      <p:cBhvr>
                                        <p:cTn id="9" dur="1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500"/>
                                        <p:tgtEl>
                                          <p:spTgt spid="14"/>
                                        </p:tgtEl>
                                      </p:cBhvr>
                                    </p:animEffect>
                                    <p:anim calcmode="lin" valueType="num">
                                      <p:cBhvr>
                                        <p:cTn id="13" dur="1500" fill="hold"/>
                                        <p:tgtEl>
                                          <p:spTgt spid="14"/>
                                        </p:tgtEl>
                                        <p:attrNameLst>
                                          <p:attrName>ppt_x</p:attrName>
                                        </p:attrNameLst>
                                      </p:cBhvr>
                                      <p:tavLst>
                                        <p:tav tm="0">
                                          <p:val>
                                            <p:strVal val="#ppt_x"/>
                                          </p:val>
                                        </p:tav>
                                        <p:tav tm="100000">
                                          <p:val>
                                            <p:strVal val="#ppt_x"/>
                                          </p:val>
                                        </p:tav>
                                      </p:tavLst>
                                    </p:anim>
                                    <p:anim calcmode="lin" valueType="num">
                                      <p:cBhvr>
                                        <p:cTn id="14" dur="1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500"/>
                                        <p:tgtEl>
                                          <p:spTgt spid="15"/>
                                        </p:tgtEl>
                                      </p:cBhvr>
                                    </p:animEffect>
                                    <p:anim calcmode="lin" valueType="num">
                                      <p:cBhvr>
                                        <p:cTn id="18" dur="1500" fill="hold"/>
                                        <p:tgtEl>
                                          <p:spTgt spid="15"/>
                                        </p:tgtEl>
                                        <p:attrNameLst>
                                          <p:attrName>ppt_x</p:attrName>
                                        </p:attrNameLst>
                                      </p:cBhvr>
                                      <p:tavLst>
                                        <p:tav tm="0">
                                          <p:val>
                                            <p:strVal val="#ppt_x"/>
                                          </p:val>
                                        </p:tav>
                                        <p:tav tm="100000">
                                          <p:val>
                                            <p:strVal val="#ppt_x"/>
                                          </p:val>
                                        </p:tav>
                                      </p:tavLst>
                                    </p:anim>
                                    <p:anim calcmode="lin" valueType="num">
                                      <p:cBhvr>
                                        <p:cTn id="19" dur="1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9" presetClass="emph" presetSubtype="0" grpId="0" nodeType="afterEffect">
                                  <p:stCondLst>
                                    <p:cond delay="0"/>
                                  </p:stCondLst>
                                  <p:childTnLst>
                                    <p:set>
                                      <p:cBhvr rctx="PPT">
                                        <p:cTn id="22" dur="indefinite"/>
                                        <p:tgtEl>
                                          <p:spTgt spid="19"/>
                                        </p:tgtEl>
                                        <p:attrNameLst>
                                          <p:attrName>style.opacity</p:attrName>
                                        </p:attrNameLst>
                                      </p:cBhvr>
                                      <p:to>
                                        <p:strVal val="0.5"/>
                                      </p:to>
                                    </p:set>
                                    <p:animEffect filter="image" prLst="opacity: 0.5">
                                      <p:cBhvr rctx="IE">
                                        <p:cTn id="2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964618"/>
            <a:ext cx="14636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653879" y="1120635"/>
            <a:ext cx="7632848" cy="369332"/>
          </a:xfrm>
          <a:prstGeom prst="rect">
            <a:avLst/>
          </a:prstGeom>
        </p:spPr>
        <p:txBody>
          <a:bodyPr wrap="square">
            <a:spAutoFit/>
          </a:bodyPr>
          <a:lstStyle/>
          <a:p>
            <a:pPr lvl="2"/>
            <a:r>
              <a:rPr lang="es-ES" b="1" dirty="0">
                <a:latin typeface="Arial Black" pitchFamily="34" charset="0"/>
              </a:rPr>
              <a:t>Procedimiento de análisis forense de discos ópticos</a:t>
            </a:r>
          </a:p>
        </p:txBody>
      </p:sp>
      <p:sp>
        <p:nvSpPr>
          <p:cNvPr id="15" name="14 CuadroTexto"/>
          <p:cNvSpPr txBox="1"/>
          <p:nvPr/>
        </p:nvSpPr>
        <p:spPr>
          <a:xfrm>
            <a:off x="287524" y="588030"/>
            <a:ext cx="3744416"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Análisis de las evidencias</a:t>
            </a:r>
            <a:endParaRPr lang="en-US" sz="2000" b="1" dirty="0">
              <a:latin typeface="Arial" panose="020B0604020202020204" pitchFamily="34" charset="0"/>
              <a:cs typeface="Arial" panose="020B0604020202020204" pitchFamily="34" charset="0"/>
            </a:endParaRPr>
          </a:p>
        </p:txBody>
      </p:sp>
      <p:sp>
        <p:nvSpPr>
          <p:cNvPr id="20" name="5 Marcador de pie de página"/>
          <p:cNvSpPr txBox="1">
            <a:spLocks/>
          </p:cNvSpPr>
          <p:nvPr/>
        </p:nvSpPr>
        <p:spPr>
          <a:xfrm>
            <a:off x="2627784" y="6349970"/>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3"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636" t="22893" r="28673" b="44368"/>
          <a:stretch/>
        </p:blipFill>
        <p:spPr bwMode="auto">
          <a:xfrm>
            <a:off x="1595970" y="1491432"/>
            <a:ext cx="4959227" cy="158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3812" t="28542" r="28969" b="17024"/>
          <a:stretch/>
        </p:blipFill>
        <p:spPr bwMode="auto">
          <a:xfrm>
            <a:off x="395536" y="3094735"/>
            <a:ext cx="6768752" cy="362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2255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1" name="10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5 Marcador de pie de página"/>
          <p:cNvSpPr txBox="1">
            <a:spLocks/>
          </p:cNvSpPr>
          <p:nvPr/>
        </p:nvSpPr>
        <p:spPr>
          <a:xfrm>
            <a:off x="2627784" y="6349970"/>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sp>
        <p:nvSpPr>
          <p:cNvPr id="15" name="14 CuadroTexto"/>
          <p:cNvSpPr txBox="1"/>
          <p:nvPr/>
        </p:nvSpPr>
        <p:spPr>
          <a:xfrm>
            <a:off x="287524" y="588030"/>
            <a:ext cx="3744416"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Análisis de las evidencias</a:t>
            </a:r>
            <a:endParaRPr lang="en-US" sz="2000" b="1" dirty="0">
              <a:latin typeface="Arial" panose="020B0604020202020204" pitchFamily="34" charset="0"/>
              <a:cs typeface="Arial" panose="020B0604020202020204" pitchFamily="34" charset="0"/>
            </a:endParaRPr>
          </a:p>
        </p:txBody>
      </p:sp>
      <p:sp>
        <p:nvSpPr>
          <p:cNvPr id="16" name="15 Rectángulo"/>
          <p:cNvSpPr/>
          <p:nvPr/>
        </p:nvSpPr>
        <p:spPr>
          <a:xfrm>
            <a:off x="611560" y="1356777"/>
            <a:ext cx="7632848" cy="369332"/>
          </a:xfrm>
          <a:prstGeom prst="rect">
            <a:avLst/>
          </a:prstGeom>
        </p:spPr>
        <p:txBody>
          <a:bodyPr wrap="square">
            <a:spAutoFit/>
          </a:bodyPr>
          <a:lstStyle/>
          <a:p>
            <a:pPr lvl="2"/>
            <a:r>
              <a:rPr lang="es-ES" b="1" dirty="0">
                <a:latin typeface="Arial Black" pitchFamily="34" charset="0"/>
              </a:rPr>
              <a:t>Procedimiento de análisis forense de discos ópticos</a:t>
            </a:r>
          </a:p>
        </p:txBody>
      </p:sp>
      <p:pic>
        <p:nvPicPr>
          <p:cNvPr id="13"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pic>
        <p:nvPicPr>
          <p:cNvPr id="1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868" t="47385" r="28969" b="15337"/>
          <a:stretch/>
        </p:blipFill>
        <p:spPr bwMode="auto">
          <a:xfrm>
            <a:off x="287524" y="2420888"/>
            <a:ext cx="879246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9708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a:xfrm>
            <a:off x="467544" y="6438365"/>
            <a:ext cx="2133600" cy="365125"/>
          </a:xfrm>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REPORTE DE ANÁLISIS CD</a:t>
            </a:r>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529443" y="6278051"/>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5 Marcador de pie de página"/>
          <p:cNvSpPr txBox="1">
            <a:spLocks/>
          </p:cNvSpPr>
          <p:nvPr/>
        </p:nvSpPr>
        <p:spPr>
          <a:xfrm>
            <a:off x="2764160" y="6462717"/>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graphicFrame>
        <p:nvGraphicFramePr>
          <p:cNvPr id="2" name="1 Tabla"/>
          <p:cNvGraphicFramePr>
            <a:graphicFrameLocks noGrp="1"/>
          </p:cNvGraphicFramePr>
          <p:nvPr>
            <p:extLst>
              <p:ext uri="{D42A27DB-BD31-4B8C-83A1-F6EECF244321}">
                <p14:modId xmlns:p14="http://schemas.microsoft.com/office/powerpoint/2010/main" val="1673203581"/>
              </p:ext>
            </p:extLst>
          </p:nvPr>
        </p:nvGraphicFramePr>
        <p:xfrm>
          <a:off x="323528" y="1124744"/>
          <a:ext cx="8533833" cy="4872436"/>
        </p:xfrm>
        <a:graphic>
          <a:graphicData uri="http://schemas.openxmlformats.org/drawingml/2006/table">
            <a:tbl>
              <a:tblPr firstRow="1" firstCol="1" bandRow="1">
                <a:tableStyleId>{5C22544A-7EE6-4342-B048-85BDC9FD1C3A}</a:tableStyleId>
              </a:tblPr>
              <a:tblGrid>
                <a:gridCol w="792089"/>
                <a:gridCol w="1008111"/>
                <a:gridCol w="1224136"/>
                <a:gridCol w="1008112"/>
                <a:gridCol w="1152128"/>
                <a:gridCol w="1224136"/>
                <a:gridCol w="2125121"/>
              </a:tblGrid>
              <a:tr h="801728">
                <a:tc>
                  <a:txBody>
                    <a:bodyPr/>
                    <a:lstStyle/>
                    <a:p>
                      <a:pPr indent="252095" algn="l">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Disco óptico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Estado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Velocidad de transferencia</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Tamaño del archivo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635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Tiempo, análisis forense</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635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Error</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635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Observación</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r>
              <a:tr h="801728">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CD</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marL="0" indent="0" algn="l">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Muy bueno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159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48x lectura</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984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280Mb</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00:2:10</a:t>
                      </a:r>
                      <a:endParaRPr lang="es-ES" sz="1100">
                        <a:effectLst/>
                        <a:latin typeface="Verdana" panose="020B0604030504040204" pitchFamily="34" charset="0"/>
                        <a:ea typeface="Verdana" panose="020B0604030504040204" pitchFamily="34" charset="0"/>
                        <a:cs typeface="Verdana" panose="020B0604030504040204" pitchFamily="34" charset="0"/>
                      </a:endParaRPr>
                    </a:p>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 </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Visualiza los archivos modificados</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Análisis con CD en muy buen estado, sin ningún contratiempo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r>
              <a:tr h="1025407">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CD</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marL="0" indent="0" algn="l">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Bueno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159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48x lectura</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984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280Mb</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00:5:15</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Visualiza los archivos modificados</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El tiempo aumenta porque el CD está en un estado bueno, algo deteriorado la capa de protección inferior</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r>
              <a:tr h="2004320">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CD</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marL="0" indent="0" algn="l">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Deteriorado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159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48x lectura</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984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280Mb</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dirty="0" smtClean="0">
                          <a:effectLst/>
                          <a:latin typeface="Verdana" panose="020B0604030504040204" pitchFamily="34" charset="0"/>
                          <a:ea typeface="Verdana" panose="020B0604030504040204" pitchFamily="34" charset="0"/>
                          <a:cs typeface="Verdana" panose="020B0604030504040204" pitchFamily="34" charset="0"/>
                        </a:rPr>
                        <a:t>NO Visualiza </a:t>
                      </a:r>
                      <a:r>
                        <a:rPr lang="es-EC" sz="1100" dirty="0">
                          <a:effectLst/>
                          <a:latin typeface="Verdana" panose="020B0604030504040204" pitchFamily="34" charset="0"/>
                          <a:ea typeface="Verdana" panose="020B0604030504040204" pitchFamily="34" charset="0"/>
                          <a:cs typeface="Verdana" panose="020B0604030504040204" pitchFamily="34" charset="0"/>
                        </a:rPr>
                        <a:t>los archivos modificados</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No culmina realizar la copia de bit a bit del CD, por cuanto está deteriorado la capa inferior y la capa de datos. El láser infrarrojo no logra interpretar la información del CD en una cadena de ceros y unos.</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5594" marR="65594" marT="0" marB="0"/>
                </a:tc>
              </a:tr>
            </a:tbl>
          </a:graphicData>
        </a:graphic>
      </p:graphicFrame>
      <p:pic>
        <p:nvPicPr>
          <p:cNvPr id="10"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758816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a:xfrm>
            <a:off x="467544" y="6438365"/>
            <a:ext cx="2133600" cy="365125"/>
          </a:xfrm>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REPORTE DE ANÁLISIS DVD</a:t>
            </a:r>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529443" y="6278051"/>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5 Marcador de pie de página"/>
          <p:cNvSpPr txBox="1">
            <a:spLocks/>
          </p:cNvSpPr>
          <p:nvPr/>
        </p:nvSpPr>
        <p:spPr>
          <a:xfrm>
            <a:off x="2764160" y="6462717"/>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graphicFrame>
        <p:nvGraphicFramePr>
          <p:cNvPr id="3" name="2 Tabla"/>
          <p:cNvGraphicFramePr>
            <a:graphicFrameLocks noGrp="1"/>
          </p:cNvGraphicFramePr>
          <p:nvPr>
            <p:extLst>
              <p:ext uri="{D42A27DB-BD31-4B8C-83A1-F6EECF244321}">
                <p14:modId xmlns:p14="http://schemas.microsoft.com/office/powerpoint/2010/main" val="3954735812"/>
              </p:ext>
            </p:extLst>
          </p:nvPr>
        </p:nvGraphicFramePr>
        <p:xfrm>
          <a:off x="242594" y="1124744"/>
          <a:ext cx="8712968" cy="5029200"/>
        </p:xfrm>
        <a:graphic>
          <a:graphicData uri="http://schemas.openxmlformats.org/drawingml/2006/table">
            <a:tbl>
              <a:tblPr firstRow="1" firstCol="1" bandRow="1">
                <a:tableStyleId>{5C22544A-7EE6-4342-B048-85BDC9FD1C3A}</a:tableStyleId>
              </a:tblPr>
              <a:tblGrid>
                <a:gridCol w="799292"/>
                <a:gridCol w="937826"/>
                <a:gridCol w="1224136"/>
                <a:gridCol w="936104"/>
                <a:gridCol w="1152128"/>
                <a:gridCol w="1296144"/>
                <a:gridCol w="2367338"/>
              </a:tblGrid>
              <a:tr h="724154">
                <a:tc>
                  <a:txBody>
                    <a:bodyPr/>
                    <a:lstStyle/>
                    <a:p>
                      <a:pPr indent="381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Disco óptico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Estado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Velocidad de transferencia</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Tamaño del archivo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381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Tiempo, análisis forense</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Error</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Observación</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r>
              <a:tr h="724154">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DVD</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marL="0" indent="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Muy bueno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159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16x lectura</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984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280Mb</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00:6:20</a:t>
                      </a:r>
                      <a:endParaRPr lang="es-ES" sz="1100">
                        <a:effectLst/>
                        <a:latin typeface="Verdana" panose="020B0604030504040204" pitchFamily="34" charset="0"/>
                        <a:ea typeface="Verdana" panose="020B0604030504040204" pitchFamily="34" charset="0"/>
                        <a:cs typeface="Verdana" panose="020B0604030504040204" pitchFamily="34" charset="0"/>
                      </a:endParaRPr>
                    </a:p>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 </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Da el reporte de los archivos modificados</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Análisis con DVD en muy buen estado, sin ningún contratiempo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r>
              <a:tr h="1448308">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DVD</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marL="0" indent="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Bueno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159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16x lectura</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984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280Mb</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00:8:39:00</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dirty="0" smtClean="0">
                          <a:effectLst/>
                          <a:latin typeface="Verdana" panose="020B0604030504040204" pitchFamily="34" charset="0"/>
                          <a:ea typeface="Verdana" panose="020B0604030504040204" pitchFamily="34" charset="0"/>
                          <a:cs typeface="Verdana" panose="020B0604030504040204" pitchFamily="34" charset="0"/>
                        </a:rPr>
                        <a:t>Da </a:t>
                      </a:r>
                      <a:r>
                        <a:rPr lang="es-EC" sz="1100" dirty="0">
                          <a:effectLst/>
                          <a:latin typeface="Verdana" panose="020B0604030504040204" pitchFamily="34" charset="0"/>
                          <a:ea typeface="Verdana" panose="020B0604030504040204" pitchFamily="34" charset="0"/>
                          <a:cs typeface="Verdana" panose="020B0604030504040204" pitchFamily="34" charset="0"/>
                        </a:rPr>
                        <a:t>el reporte de los archivos modificados</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El tiempo aumenta porque el DVD está en un estado bueno, algo deteriorado la capa de protección inferior. Se debe verificar la copia de bita bit activando la técnica MD5</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r>
              <a:tr h="1629347">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DVD</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marL="0" indent="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Deteriorado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159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16x lectura</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984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280Mb</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 </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No culmina realizar la copia de bit a bit , por cuanto está deteriorado la capa inferior y la capa de datos. El láser infrarrojo no logra interpretar la información del DVD en una cadena de ceros y unos.</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0346" marR="60346" marT="0" marB="0"/>
                </a:tc>
              </a:tr>
            </a:tbl>
          </a:graphicData>
        </a:graphic>
      </p:graphicFrame>
      <p:pic>
        <p:nvPicPr>
          <p:cNvPr id="10"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063334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
        <p:nvSpPr>
          <p:cNvPr id="6" name="5 Marcador de pie de página"/>
          <p:cNvSpPr>
            <a:spLocks noGrp="1"/>
          </p:cNvSpPr>
          <p:nvPr>
            <p:ph type="ftr" sz="quarter" idx="11"/>
          </p:nvPr>
        </p:nvSpPr>
        <p:spPr>
          <a:xfrm>
            <a:off x="236240" y="6304235"/>
            <a:ext cx="2895600" cy="365125"/>
          </a:xfrm>
        </p:spPr>
        <p:txBody>
          <a:bodyPr/>
          <a:lstStyle/>
          <a:p>
            <a:pPr algn="l"/>
            <a:r>
              <a:rPr lang="es-MX" dirty="0" err="1" smtClean="0"/>
              <a:t>Peñaherrera</a:t>
            </a:r>
            <a:r>
              <a:rPr lang="es-MX" dirty="0" smtClean="0"/>
              <a:t> Gabriela</a:t>
            </a:r>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2" name="4 Marcador de fecha"/>
          <p:cNvSpPr>
            <a:spLocks noGrp="1"/>
          </p:cNvSpPr>
          <p:nvPr>
            <p:ph type="dt" sz="half" idx="10"/>
          </p:nvPr>
        </p:nvSpPr>
        <p:spPr>
          <a:xfrm>
            <a:off x="6827304" y="6309320"/>
            <a:ext cx="2133600" cy="365125"/>
          </a:xfrm>
        </p:spPr>
        <p:txBody>
          <a:bodyPr/>
          <a:lstStyle/>
          <a:p>
            <a:pPr algn="r"/>
            <a:fld id="{215F7BF7-066B-4B8E-ABE3-30A6D0CCDA91}" type="datetime1">
              <a:rPr lang="es-MX" smtClean="0"/>
              <a:pPr algn="r"/>
              <a:t>20/11/2015</a:t>
            </a:fld>
            <a:endParaRPr lang="es-MX" dirty="0"/>
          </a:p>
        </p:txBody>
      </p:sp>
      <p:graphicFrame>
        <p:nvGraphicFramePr>
          <p:cNvPr id="17" name="16 Diagrama"/>
          <p:cNvGraphicFramePr/>
          <p:nvPr>
            <p:extLst>
              <p:ext uri="{D42A27DB-BD31-4B8C-83A1-F6EECF244321}">
                <p14:modId xmlns:p14="http://schemas.microsoft.com/office/powerpoint/2010/main" val="695878536"/>
              </p:ext>
            </p:extLst>
          </p:nvPr>
        </p:nvGraphicFramePr>
        <p:xfrm>
          <a:off x="340820" y="1340768"/>
          <a:ext cx="8174327" cy="457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50151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a:xfrm>
            <a:off x="467544" y="6438365"/>
            <a:ext cx="2133600" cy="365125"/>
          </a:xfrm>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12 CuadroTexto"/>
          <p:cNvSpPr txBox="1"/>
          <p:nvPr/>
        </p:nvSpPr>
        <p:spPr>
          <a:xfrm>
            <a:off x="467544" y="580618"/>
            <a:ext cx="446449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REPORTE DE  ANÁLISIS BLU RAY</a:t>
            </a:r>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529443" y="6278051"/>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5 Marcador de pie de página"/>
          <p:cNvSpPr txBox="1">
            <a:spLocks/>
          </p:cNvSpPr>
          <p:nvPr/>
        </p:nvSpPr>
        <p:spPr>
          <a:xfrm>
            <a:off x="2764160" y="6462717"/>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graphicFrame>
        <p:nvGraphicFramePr>
          <p:cNvPr id="2" name="1 Tabla"/>
          <p:cNvGraphicFramePr>
            <a:graphicFrameLocks noGrp="1"/>
          </p:cNvGraphicFramePr>
          <p:nvPr>
            <p:extLst>
              <p:ext uri="{D42A27DB-BD31-4B8C-83A1-F6EECF244321}">
                <p14:modId xmlns:p14="http://schemas.microsoft.com/office/powerpoint/2010/main" val="1342348443"/>
              </p:ext>
            </p:extLst>
          </p:nvPr>
        </p:nvGraphicFramePr>
        <p:xfrm>
          <a:off x="323528" y="1196752"/>
          <a:ext cx="8424936" cy="4846473"/>
        </p:xfrm>
        <a:graphic>
          <a:graphicData uri="http://schemas.openxmlformats.org/drawingml/2006/table">
            <a:tbl>
              <a:tblPr firstRow="1" firstCol="1" bandRow="1">
                <a:tableStyleId>{5C22544A-7EE6-4342-B048-85BDC9FD1C3A}</a:tableStyleId>
              </a:tblPr>
              <a:tblGrid>
                <a:gridCol w="785661"/>
                <a:gridCol w="1014539"/>
                <a:gridCol w="1296144"/>
                <a:gridCol w="1080120"/>
                <a:gridCol w="1368152"/>
                <a:gridCol w="1296144"/>
                <a:gridCol w="1584176"/>
              </a:tblGrid>
              <a:tr h="571653">
                <a:tc>
                  <a:txBody>
                    <a:bodyPr/>
                    <a:lstStyle/>
                    <a:p>
                      <a:pPr indent="381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Disco óptico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Estado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Velocidad de transferencia</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Tamaño del archivo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Tiempo, análisis forense</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error</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381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Observación</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r>
              <a:tr h="606941">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BLU RAY</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marL="0" indent="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Muy bueno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1590"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8x lectura</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984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280Mb</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00:12:48</a:t>
                      </a:r>
                      <a:endParaRPr lang="es-ES" sz="1100">
                        <a:effectLst/>
                        <a:latin typeface="Verdana" panose="020B0604030504040204" pitchFamily="34" charset="0"/>
                        <a:ea typeface="Verdana" panose="020B0604030504040204" pitchFamily="34" charset="0"/>
                        <a:cs typeface="Verdana" panose="020B0604030504040204" pitchFamily="34" charset="0"/>
                      </a:endParaRPr>
                    </a:p>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 </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Visualiza los archivos modificados</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Análisis sin ningún contratiempo</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r>
              <a:tr h="1714960">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BLU RAY</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marL="0" indent="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Bueno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159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8x lectura</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984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280Mb</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00:16:17</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Visualiza los archivos modificados</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El tiempo aumenta porque el BLU RAY está en un estado bueno, algo deteriorado la capa de protección inferior</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r>
              <a:tr h="1714960">
                <a:tc>
                  <a:txBody>
                    <a:bodyPr/>
                    <a:lstStyle/>
                    <a:p>
                      <a:pPr indent="252095" algn="ctr">
                        <a:lnSpc>
                          <a:spcPct val="150000"/>
                        </a:lnSpc>
                        <a:spcBef>
                          <a:spcPts val="300"/>
                        </a:spcBef>
                        <a:spcAft>
                          <a:spcPts val="0"/>
                        </a:spcAft>
                      </a:pPr>
                      <a:r>
                        <a:rPr lang="es-EC" sz="1100">
                          <a:effectLst/>
                          <a:latin typeface="Verdana" panose="020B0604030504040204" pitchFamily="34" charset="0"/>
                          <a:ea typeface="Verdana" panose="020B0604030504040204" pitchFamily="34" charset="0"/>
                          <a:cs typeface="Verdana" panose="020B0604030504040204" pitchFamily="34" charset="0"/>
                        </a:rPr>
                        <a:t>BLU RAY</a:t>
                      </a:r>
                      <a:endParaRPr lang="es-ES" sz="110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marL="0" indent="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Deteriorado</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1590"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8x lectura</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984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280Mb</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00:19:21</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Visualiza los archivos modificados</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c>
                  <a:txBody>
                    <a:bodyPr/>
                    <a:lstStyle/>
                    <a:p>
                      <a:pPr indent="252095" algn="ctr">
                        <a:lnSpc>
                          <a:spcPct val="150000"/>
                        </a:lnSpc>
                        <a:spcBef>
                          <a:spcPts val="300"/>
                        </a:spcBef>
                        <a:spcAft>
                          <a:spcPts val="0"/>
                        </a:spcAft>
                      </a:pPr>
                      <a:r>
                        <a:rPr lang="es-EC" sz="1100" dirty="0">
                          <a:effectLst/>
                          <a:latin typeface="Verdana" panose="020B0604030504040204" pitchFamily="34" charset="0"/>
                          <a:ea typeface="Verdana" panose="020B0604030504040204" pitchFamily="34" charset="0"/>
                          <a:cs typeface="Verdana" panose="020B0604030504040204" pitchFamily="34" charset="0"/>
                        </a:rPr>
                        <a:t>Realiza la copia de bit a bit para el respectivo análisis forense, debido a que BLU RAY tiene resistencia a las ralladuras</a:t>
                      </a:r>
                      <a:endParaRPr lang="es-ES" sz="1100" dirty="0">
                        <a:solidFill>
                          <a:srgbClr val="31849B"/>
                        </a:solidFill>
                        <a:effectLst/>
                        <a:latin typeface="Verdana" panose="020B0604030504040204" pitchFamily="34" charset="0"/>
                        <a:ea typeface="Verdana" panose="020B0604030504040204" pitchFamily="34" charset="0"/>
                        <a:cs typeface="Verdana" panose="020B0604030504040204" pitchFamily="34" charset="0"/>
                      </a:endParaRPr>
                    </a:p>
                  </a:txBody>
                  <a:tcPr marL="62379" marR="62379" marT="0" marB="0"/>
                </a:tc>
              </a:tr>
            </a:tbl>
          </a:graphicData>
        </a:graphic>
      </p:graphicFrame>
      <p:pic>
        <p:nvPicPr>
          <p:cNvPr id="10"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515281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1005792" y="565005"/>
            <a:ext cx="299014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CONCLUSIONES</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245535" y="1340768"/>
            <a:ext cx="8634716" cy="4031873"/>
          </a:xfrm>
          <a:prstGeom prst="rect">
            <a:avLst/>
          </a:prstGeom>
        </p:spPr>
        <p:txBody>
          <a:bodyPr wrap="square">
            <a:spAutoFit/>
          </a:bodyPr>
          <a:lstStyle/>
          <a:p>
            <a:pPr marL="285750" indent="-285750" algn="just">
              <a:buFont typeface="Wingdings" pitchFamily="2" charset="2"/>
              <a:buChar char="ü"/>
            </a:pPr>
            <a:r>
              <a:rPr lang="es-EC" sz="1600" dirty="0"/>
              <a:t>Según los diferentes criterios de selección de las herramientas descritos </a:t>
            </a:r>
            <a:r>
              <a:rPr lang="es-EC" sz="1600" dirty="0" smtClean="0"/>
              <a:t>anteriormente, </a:t>
            </a:r>
            <a:r>
              <a:rPr lang="es-EC" sz="1600" dirty="0"/>
              <a:t>se concluye que la herramienta CAINE cumple con los requerimientos necesarios para realizar un estudio forense para discos </a:t>
            </a:r>
            <a:r>
              <a:rPr lang="es-EC" sz="1600" dirty="0" smtClean="0"/>
              <a:t>ópticos.</a:t>
            </a:r>
            <a:endParaRPr lang="es-ES" sz="1600" dirty="0"/>
          </a:p>
          <a:p>
            <a:pPr marL="285750" indent="-285750" algn="just">
              <a:buFont typeface="Wingdings" pitchFamily="2" charset="2"/>
              <a:buChar char="ü"/>
            </a:pPr>
            <a:endParaRPr lang="es-ES" sz="1600" dirty="0"/>
          </a:p>
          <a:p>
            <a:pPr marL="285750" indent="-285750" algn="just">
              <a:buFont typeface="Wingdings" pitchFamily="2" charset="2"/>
              <a:buChar char="ü"/>
            </a:pPr>
            <a:r>
              <a:rPr lang="es-EC" sz="1600" dirty="0"/>
              <a:t>La utilización de una buena guía </a:t>
            </a:r>
            <a:r>
              <a:rPr lang="es-EC" sz="1600" dirty="0" smtClean="0"/>
              <a:t>metodológica de análisis forense </a:t>
            </a:r>
            <a:r>
              <a:rPr lang="es-EC" sz="1600" dirty="0"/>
              <a:t>incluye las siguientes fases: Preparación de escenario, identificación, recolección y  preservación de evidencia e informe </a:t>
            </a:r>
            <a:r>
              <a:rPr lang="es-EC" sz="1600" dirty="0" smtClean="0"/>
              <a:t>final.</a:t>
            </a:r>
            <a:endParaRPr lang="es-ES" sz="1600" dirty="0"/>
          </a:p>
          <a:p>
            <a:pPr algn="just"/>
            <a:r>
              <a:rPr lang="es-EC" sz="1600" dirty="0"/>
              <a:t> </a:t>
            </a:r>
            <a:endParaRPr lang="es-ES" sz="1600" dirty="0"/>
          </a:p>
          <a:p>
            <a:pPr marL="285750" indent="-285750" algn="just">
              <a:buFont typeface="Wingdings" pitchFamily="2" charset="2"/>
              <a:buChar char="ü"/>
            </a:pPr>
            <a:r>
              <a:rPr lang="es-EC" sz="1600" dirty="0"/>
              <a:t>Una buena preservación de las evidencias permite </a:t>
            </a:r>
            <a:r>
              <a:rPr lang="es-EC" sz="1600" dirty="0" smtClean="0"/>
              <a:t>mantener  </a:t>
            </a:r>
            <a:r>
              <a:rPr lang="es-EC" sz="1600" dirty="0"/>
              <a:t>la </a:t>
            </a:r>
            <a:r>
              <a:rPr lang="es-EC" sz="1600" dirty="0" smtClean="0"/>
              <a:t>información, </a:t>
            </a:r>
            <a:r>
              <a:rPr lang="es-EC" sz="1600" dirty="0"/>
              <a:t>con el fin de evitar la  manipulación accidental e intencional de la misma, aplicando la norma ISO/IEC </a:t>
            </a:r>
            <a:r>
              <a:rPr lang="es-EC" sz="1600" dirty="0" smtClean="0"/>
              <a:t>27037.</a:t>
            </a:r>
            <a:endParaRPr lang="es-ES" sz="1600" dirty="0"/>
          </a:p>
          <a:p>
            <a:pPr algn="just"/>
            <a:r>
              <a:rPr lang="es-EC" sz="1600" dirty="0"/>
              <a:t> </a:t>
            </a:r>
            <a:endParaRPr lang="es-ES" sz="1600" dirty="0"/>
          </a:p>
          <a:p>
            <a:pPr marL="285750" indent="-285750" algn="just">
              <a:buFont typeface="Wingdings" pitchFamily="2" charset="2"/>
              <a:buChar char="ü"/>
            </a:pPr>
            <a:r>
              <a:rPr lang="es-EC" sz="1600" dirty="0"/>
              <a:t>El tiempo de análisis forense para discos ópticos depende de varios factores: el formato del disco óptico (NORMA ISO 9660), el estado físico, el tamaño de la información contenida y la velocidad de trasferencia de la lectura. </a:t>
            </a:r>
            <a:endParaRPr lang="es-EC" sz="1600" dirty="0" smtClean="0"/>
          </a:p>
          <a:p>
            <a:pPr marL="285750" indent="-285750" algn="just">
              <a:buFont typeface="Wingdings" pitchFamily="2" charset="2"/>
              <a:buChar char="ü"/>
            </a:pPr>
            <a:endParaRPr lang="es-ES" sz="1600" dirty="0"/>
          </a:p>
          <a:p>
            <a:pPr marL="285750" indent="-285750" algn="just">
              <a:buFont typeface="Wingdings" pitchFamily="2" charset="2"/>
              <a:buChar char="ü"/>
            </a:pPr>
            <a:r>
              <a:rPr lang="es-EC" sz="1600" dirty="0"/>
              <a:t>De los tres discos ópticos (CD, DVD, BLU RAY) para el respectivo análisis forense sin ningún tipo de contratiempos fue con BLU RAY, debido a que éste disco óptico tiene resistencia a las ralladuras</a:t>
            </a:r>
            <a:r>
              <a:rPr lang="es-EC" sz="1600" dirty="0" smtClean="0"/>
              <a:t>.</a:t>
            </a:r>
            <a:endParaRPr lang="es-EC" sz="1600" dirty="0"/>
          </a:p>
        </p:txBody>
      </p:sp>
      <p:sp>
        <p:nvSpPr>
          <p:cNvPr id="10" name="5 Marcador de pie de página"/>
          <p:cNvSpPr txBox="1">
            <a:spLocks/>
          </p:cNvSpPr>
          <p:nvPr/>
        </p:nvSpPr>
        <p:spPr>
          <a:xfrm>
            <a:off x="2836168" y="6352073"/>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3407120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200" fill="hold">
                                          <p:stCondLst>
                                            <p:cond delay="0"/>
                                          </p:stCondLst>
                                        </p:cTn>
                                        <p:tgtEl>
                                          <p:spTgt spid="5"/>
                                        </p:tgtEl>
                                        <p:attrNameLst>
                                          <p:attrName>r</p:attrName>
                                        </p:attrNameLst>
                                      </p:cBhvr>
                                    </p:animRot>
                                    <p:animRot by="-240000">
                                      <p:cBhvr>
                                        <p:cTn id="7" dur="400" fill="hold">
                                          <p:stCondLst>
                                            <p:cond delay="400"/>
                                          </p:stCondLst>
                                        </p:cTn>
                                        <p:tgtEl>
                                          <p:spTgt spid="5"/>
                                        </p:tgtEl>
                                        <p:attrNameLst>
                                          <p:attrName>r</p:attrName>
                                        </p:attrNameLst>
                                      </p:cBhvr>
                                    </p:animRot>
                                    <p:animRot by="240000">
                                      <p:cBhvr>
                                        <p:cTn id="8" dur="400" fill="hold">
                                          <p:stCondLst>
                                            <p:cond delay="800"/>
                                          </p:stCondLst>
                                        </p:cTn>
                                        <p:tgtEl>
                                          <p:spTgt spid="5"/>
                                        </p:tgtEl>
                                        <p:attrNameLst>
                                          <p:attrName>r</p:attrName>
                                        </p:attrNameLst>
                                      </p:cBhvr>
                                    </p:animRot>
                                    <p:animRot by="-240000">
                                      <p:cBhvr>
                                        <p:cTn id="9" dur="400" fill="hold">
                                          <p:stCondLst>
                                            <p:cond delay="1200"/>
                                          </p:stCondLst>
                                        </p:cTn>
                                        <p:tgtEl>
                                          <p:spTgt spid="5"/>
                                        </p:tgtEl>
                                        <p:attrNameLst>
                                          <p:attrName>r</p:attrName>
                                        </p:attrNameLst>
                                      </p:cBhvr>
                                    </p:animRot>
                                    <p:animRot by="120000">
                                      <p:cBhvr>
                                        <p:cTn id="10"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3" name="2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15 Rectángulo"/>
          <p:cNvSpPr/>
          <p:nvPr/>
        </p:nvSpPr>
        <p:spPr>
          <a:xfrm>
            <a:off x="827584" y="565005"/>
            <a:ext cx="2990144" cy="369332"/>
          </a:xfrm>
          <a:prstGeom prst="rect">
            <a:avLst/>
          </a:prstGeom>
        </p:spPr>
        <p:txBody>
          <a:bodyPr wrap="square">
            <a:spAutoFit/>
          </a:bodyPr>
          <a:lstStyle/>
          <a:p>
            <a:r>
              <a:rPr lang="es-EC" b="1" dirty="0" smtClean="0">
                <a:latin typeface="Arial" panose="020B0604020202020204" pitchFamily="34" charset="0"/>
                <a:cs typeface="Arial" panose="020B0604020202020204" pitchFamily="34" charset="0"/>
              </a:rPr>
              <a:t>RECOMENDACIONES</a:t>
            </a:r>
            <a:endParaRPr lang="es-EC" b="1" dirty="0">
              <a:latin typeface="Arial" panose="020B0604020202020204" pitchFamily="34" charset="0"/>
              <a:cs typeface="Arial" panose="020B0604020202020204" pitchFamily="34" charset="0"/>
            </a:endParaRPr>
          </a:p>
        </p:txBody>
      </p:sp>
      <p:sp>
        <p:nvSpPr>
          <p:cNvPr id="5" name="4 Rectángulo"/>
          <p:cNvSpPr/>
          <p:nvPr/>
        </p:nvSpPr>
        <p:spPr>
          <a:xfrm>
            <a:off x="323528" y="1712997"/>
            <a:ext cx="8490700" cy="3416320"/>
          </a:xfrm>
          <a:prstGeom prst="rect">
            <a:avLst/>
          </a:prstGeom>
        </p:spPr>
        <p:txBody>
          <a:bodyPr wrap="square">
            <a:spAutoFit/>
          </a:bodyPr>
          <a:lstStyle/>
          <a:p>
            <a:pPr marL="285750" indent="-285750" algn="just">
              <a:buFont typeface="Wingdings" pitchFamily="2" charset="2"/>
              <a:buChar char="ü"/>
            </a:pPr>
            <a:r>
              <a:rPr lang="es-ES" dirty="0"/>
              <a:t>Es necesario que los investigadores utilicen óptimos  procedimientos  para proteger la integridad de datos que se encuentran en los dispositivos </a:t>
            </a:r>
            <a:r>
              <a:rPr lang="es-ES" dirty="0" smtClean="0"/>
              <a:t>ópticos,  </a:t>
            </a:r>
            <a:r>
              <a:rPr lang="es-ES" dirty="0"/>
              <a:t>para </a:t>
            </a:r>
            <a:r>
              <a:rPr lang="es-ES" dirty="0" smtClean="0"/>
              <a:t> </a:t>
            </a:r>
            <a:r>
              <a:rPr lang="es-ES" dirty="0"/>
              <a:t>disminuir posibles vulnerabilidades o ataques que puedan </a:t>
            </a:r>
            <a:r>
              <a:rPr lang="es-ES" dirty="0" smtClean="0"/>
              <a:t>ocurrir.</a:t>
            </a:r>
            <a:endParaRPr lang="es-ES" dirty="0"/>
          </a:p>
          <a:p>
            <a:pPr marL="285750" indent="-285750" algn="just">
              <a:buFont typeface="Wingdings" pitchFamily="2" charset="2"/>
              <a:buChar char="ü"/>
            </a:pPr>
            <a:endParaRPr lang="es-ES" dirty="0"/>
          </a:p>
          <a:p>
            <a:pPr marL="285750" indent="-285750" algn="just">
              <a:buFont typeface="Wingdings" pitchFamily="2" charset="2"/>
              <a:buChar char="ü"/>
            </a:pPr>
            <a:r>
              <a:rPr lang="es-ES" dirty="0"/>
              <a:t>La aplicación </a:t>
            </a:r>
            <a:r>
              <a:rPr lang="es-ES" dirty="0" err="1"/>
              <a:t>Caine</a:t>
            </a:r>
            <a:r>
              <a:rPr lang="es-ES" dirty="0"/>
              <a:t> hace un análisis estricto de las zonas de código de los discos ópticos (formatos), razón por la cual se recomienda adquirir una licencia que permita leer discos ópticos independientemente de la zona.</a:t>
            </a:r>
          </a:p>
          <a:p>
            <a:pPr algn="just"/>
            <a:r>
              <a:rPr lang="es-ES" dirty="0"/>
              <a:t> </a:t>
            </a:r>
          </a:p>
          <a:p>
            <a:pPr marL="285750" indent="-285750" algn="just">
              <a:buFont typeface="Wingdings" pitchFamily="2" charset="2"/>
              <a:buChar char="ü"/>
            </a:pPr>
            <a:r>
              <a:rPr lang="es-ES" dirty="0"/>
              <a:t>Llenar los datos en los formularios secuenciales que despliega </a:t>
            </a:r>
            <a:r>
              <a:rPr lang="es-ES" dirty="0" err="1" smtClean="0"/>
              <a:t>Caine</a:t>
            </a:r>
            <a:r>
              <a:rPr lang="es-ES" dirty="0" smtClean="0"/>
              <a:t>,  </a:t>
            </a:r>
            <a:r>
              <a:rPr lang="es-ES" dirty="0"/>
              <a:t>para obtener la imagen </a:t>
            </a:r>
            <a:r>
              <a:rPr lang="es-ES" dirty="0" smtClean="0"/>
              <a:t>digital, </a:t>
            </a:r>
            <a:r>
              <a:rPr lang="es-ES" dirty="0"/>
              <a:t>la autopsia para obtener el reporte y análisis de la información óptima.</a:t>
            </a:r>
            <a:r>
              <a:rPr lang="es-EC" dirty="0"/>
              <a:t> </a:t>
            </a:r>
          </a:p>
          <a:p>
            <a:pPr algn="just"/>
            <a:endParaRPr lang="es-EC" dirty="0"/>
          </a:p>
        </p:txBody>
      </p:sp>
      <p:sp>
        <p:nvSpPr>
          <p:cNvPr id="10" name="5 Marcador de pie de página"/>
          <p:cNvSpPr txBox="1">
            <a:spLocks/>
          </p:cNvSpPr>
          <p:nvPr/>
        </p:nvSpPr>
        <p:spPr>
          <a:xfrm>
            <a:off x="2836168" y="6352073"/>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1"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1960768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2262629" y="620688"/>
            <a:ext cx="4541619" cy="1256722"/>
          </a:xfrm>
          <a:prstGeom prst="rect">
            <a:avLst/>
          </a:prstGeom>
        </p:spPr>
      </p:pic>
      <p:cxnSp>
        <p:nvCxnSpPr>
          <p:cNvPr id="10" name="9 Conector recto"/>
          <p:cNvCxnSpPr/>
          <p:nvPr/>
        </p:nvCxnSpPr>
        <p:spPr>
          <a:xfrm flipH="1">
            <a:off x="395536" y="630932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87065" y="2060848"/>
            <a:ext cx="6624736" cy="156966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4800" b="1" spc="50" dirty="0" smtClean="0">
                <a:ln w="11430"/>
                <a:solidFill>
                  <a:schemeClr val="accent3">
                    <a:lumMod val="50000"/>
                  </a:schemeClr>
                </a:solidFill>
                <a:effectLst>
                  <a:outerShdw blurRad="76200" dist="50800" dir="5400000" algn="tl" rotWithShape="0">
                    <a:srgbClr val="000000">
                      <a:alpha val="65000"/>
                    </a:srgbClr>
                  </a:outerShdw>
                </a:effectLst>
                <a:latin typeface="Rockwell" panose="02060603020205020403" pitchFamily="18" charset="0"/>
              </a:rPr>
              <a:t>GRACIAS POR SU ATENCIÓN</a:t>
            </a:r>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pic>
        <p:nvPicPr>
          <p:cNvPr id="1026" name="Picture 2" descr="http://www.gifmania.com/Gif-Animados-Fiestas/Imagenes-Graduacion/Birrete-Subiendo-Escaleras-839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21542"/>
            <a:ext cx="727280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010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idx="1"/>
          </p:nvPr>
        </p:nvSpPr>
        <p:spPr>
          <a:xfrm>
            <a:off x="4788024" y="1772816"/>
            <a:ext cx="4032448" cy="4032448"/>
          </a:xfrm>
        </p:spPr>
        <p:txBody>
          <a:bodyPr>
            <a:normAutofit/>
          </a:bodyPr>
          <a:lstStyle/>
          <a:p>
            <a:pPr marL="0" indent="0" algn="just">
              <a:buNone/>
            </a:pPr>
            <a:r>
              <a:rPr lang="es-EC" sz="2400" dirty="0" smtClean="0"/>
              <a:t>El presente trabajo plasma parte de los conocimientos adquiridos en la universidad en el ámbito forense.</a:t>
            </a:r>
          </a:p>
          <a:p>
            <a:pPr marL="0" indent="0" algn="just">
              <a:buNone/>
            </a:pPr>
            <a:r>
              <a:rPr lang="es-ES" sz="2400" dirty="0" smtClean="0"/>
              <a:t>Surge </a:t>
            </a:r>
            <a:r>
              <a:rPr lang="es-ES" sz="2400" dirty="0"/>
              <a:t>a partir del incremento de diferentes incidentes de seguridad en la </a:t>
            </a:r>
            <a:r>
              <a:rPr lang="es-ES" sz="2400" dirty="0" smtClean="0"/>
              <a:t>información personal y empresarial,  </a:t>
            </a:r>
            <a:r>
              <a:rPr lang="es-ES" sz="2400" dirty="0"/>
              <a:t>implementando y actualizando </a:t>
            </a:r>
            <a:r>
              <a:rPr lang="es-ES" sz="2400" dirty="0" smtClean="0"/>
              <a:t>varias técnicas.</a:t>
            </a:r>
            <a:endParaRPr lang="es-EC" sz="2400" dirty="0"/>
          </a:p>
        </p:txBody>
      </p:sp>
      <p:sp>
        <p:nvSpPr>
          <p:cNvPr id="12" name="4 Marcador de fecha"/>
          <p:cNvSpPr>
            <a:spLocks noGrp="1"/>
          </p:cNvSpPr>
          <p:nvPr>
            <p:ph type="dt" sz="half" idx="10"/>
          </p:nvPr>
        </p:nvSpPr>
        <p:spPr>
          <a:xfrm>
            <a:off x="206152" y="6348938"/>
            <a:ext cx="2133600" cy="365125"/>
          </a:xfrm>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INTRODUCCIÓN</a:t>
            </a:r>
            <a:endParaRPr lang="en-US" sz="2000" b="1" dirty="0">
              <a:latin typeface="Arial" panose="020B0604020202020204" pitchFamily="34" charset="0"/>
              <a:cs typeface="Arial" panose="020B0604020202020204" pitchFamily="34" charset="0"/>
            </a:endParaRPr>
          </a:p>
        </p:txBody>
      </p:sp>
      <p:sp>
        <p:nvSpPr>
          <p:cNvPr id="13" name="1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5 Marcador de pie de página"/>
          <p:cNvSpPr txBox="1">
            <a:spLocks/>
          </p:cNvSpPr>
          <p:nvPr/>
        </p:nvSpPr>
        <p:spPr>
          <a:xfrm>
            <a:off x="2836168" y="6348939"/>
            <a:ext cx="28956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MX" dirty="0" err="1" smtClean="0"/>
              <a:t>Peñaherrera</a:t>
            </a:r>
            <a:r>
              <a:rPr lang="es-MX" dirty="0" smtClean="0"/>
              <a:t> Gabriela</a:t>
            </a:r>
          </a:p>
        </p:txBody>
      </p:sp>
      <p:pic>
        <p:nvPicPr>
          <p:cNvPr id="1026" name="Picture 2" descr="http://www.neodigitalfarmacia.com/blog/wp-content/uploads/2014/03/12488811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89" y="1506186"/>
            <a:ext cx="3031975" cy="4657725"/>
          </a:xfrm>
          <a:prstGeom prst="rect">
            <a:avLst/>
          </a:prstGeom>
          <a:noFill/>
          <a:extLst>
            <a:ext uri="{909E8E84-426E-40DD-AFC4-6F175D3DCCD1}">
              <a14:hiddenFill xmlns:a14="http://schemas.microsoft.com/office/drawing/2010/main">
                <a:solidFill>
                  <a:srgbClr val="FFFFFF"/>
                </a:solidFill>
              </a14:hiddenFill>
            </a:ext>
          </a:extLst>
        </p:spPr>
      </p:pic>
      <p:pic>
        <p:nvPicPr>
          <p:cNvPr id="15"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pic>
        <p:nvPicPr>
          <p:cNvPr id="3074" name="Picture 2" descr="http://jumoro.files.wordpress.com/2008/01/reloj.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5945" y="1416215"/>
            <a:ext cx="1193299" cy="97869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033228" y="2645880"/>
            <a:ext cx="914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smtClean="0">
                <a:solidFill>
                  <a:schemeClr val="tx1"/>
                </a:solidFill>
              </a:rPr>
              <a:t>RECONSTRUIR</a:t>
            </a:r>
            <a:endParaRPr lang="es-ES" sz="900" dirty="0">
              <a:solidFill>
                <a:schemeClr val="tx1"/>
              </a:solidFill>
            </a:endParaRPr>
          </a:p>
        </p:txBody>
      </p:sp>
      <p:sp>
        <p:nvSpPr>
          <p:cNvPr id="16" name="15 Rectángulo"/>
          <p:cNvSpPr/>
          <p:nvPr/>
        </p:nvSpPr>
        <p:spPr>
          <a:xfrm>
            <a:off x="1915784" y="3304412"/>
            <a:ext cx="1216056" cy="340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smtClean="0">
                <a:solidFill>
                  <a:schemeClr val="tx1"/>
                </a:solidFill>
              </a:rPr>
              <a:t>E.VULNERABILIDADES</a:t>
            </a:r>
            <a:endParaRPr lang="es-ES" sz="900" dirty="0">
              <a:solidFill>
                <a:schemeClr val="tx1"/>
              </a:solidFill>
            </a:endParaRPr>
          </a:p>
        </p:txBody>
      </p:sp>
      <p:sp>
        <p:nvSpPr>
          <p:cNvPr id="17" name="16 Rectángulo"/>
          <p:cNvSpPr/>
          <p:nvPr/>
        </p:nvSpPr>
        <p:spPr>
          <a:xfrm>
            <a:off x="1915784" y="4005064"/>
            <a:ext cx="1149288" cy="340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smtClean="0">
                <a:solidFill>
                  <a:schemeClr val="tx1"/>
                </a:solidFill>
              </a:rPr>
              <a:t>M.INTEGRIDAD</a:t>
            </a:r>
            <a:endParaRPr lang="es-ES" sz="900" dirty="0">
              <a:solidFill>
                <a:schemeClr val="tx1"/>
              </a:solidFill>
            </a:endParaRPr>
          </a:p>
        </p:txBody>
      </p:sp>
    </p:spTree>
    <p:extLst>
      <p:ext uri="{BB962C8B-B14F-4D97-AF65-F5344CB8AC3E}">
        <p14:creationId xmlns:p14="http://schemas.microsoft.com/office/powerpoint/2010/main" val="1648632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p:cTn id="13"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idx="1"/>
          </p:nvPr>
        </p:nvSpPr>
        <p:spPr>
          <a:xfrm>
            <a:off x="3779912" y="1600200"/>
            <a:ext cx="5040560" cy="4781128"/>
          </a:xfrm>
        </p:spPr>
        <p:txBody>
          <a:bodyPr>
            <a:noAutofit/>
          </a:bodyPr>
          <a:lstStyle/>
          <a:p>
            <a:pPr algn="just"/>
            <a:r>
              <a:rPr lang="es-ES" sz="2400" dirty="0" smtClean="0"/>
              <a:t>En </a:t>
            </a:r>
            <a:r>
              <a:rPr lang="es-ES" sz="2400" dirty="0"/>
              <a:t>la sociedad actual existen miles de delitos informáticos que </a:t>
            </a:r>
            <a:r>
              <a:rPr lang="es-ES" sz="2400" dirty="0" smtClean="0"/>
              <a:t>pasan desapercibidos.</a:t>
            </a:r>
          </a:p>
          <a:p>
            <a:pPr algn="just"/>
            <a:r>
              <a:rPr lang="es-ES" sz="2400" dirty="0" smtClean="0"/>
              <a:t>Los dispositivos son </a:t>
            </a:r>
            <a:r>
              <a:rPr lang="es-ES" sz="2400" dirty="0"/>
              <a:t>frágiles al manejo de información </a:t>
            </a:r>
            <a:r>
              <a:rPr lang="es-ES" sz="2400" dirty="0" smtClean="0"/>
              <a:t>. </a:t>
            </a:r>
            <a:endParaRPr lang="es-EC" sz="2400" dirty="0" smtClean="0"/>
          </a:p>
          <a:p>
            <a:pPr algn="just"/>
            <a:r>
              <a:rPr lang="es-ES" sz="2400" dirty="0"/>
              <a:t>Una de las mayores preocupaciones con temas de seguridad es en cuanto al </a:t>
            </a:r>
            <a:r>
              <a:rPr lang="es-ES" sz="2400" dirty="0" smtClean="0"/>
              <a:t>manejo, </a:t>
            </a:r>
            <a:r>
              <a:rPr lang="es-ES" sz="2400" dirty="0"/>
              <a:t>la protección de información y materiales de </a:t>
            </a:r>
            <a:r>
              <a:rPr lang="es-ES" sz="2400" dirty="0" smtClean="0"/>
              <a:t>una empresa.</a:t>
            </a:r>
            <a:endParaRPr lang="es-EC" sz="2400"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0" y="580618"/>
            <a:ext cx="4499992"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PLANTEAMIENTO DEL PROBLEMA</a:t>
            </a:r>
            <a:endParaRPr lang="en-US" sz="2000" b="1" dirty="0">
              <a:latin typeface="Arial" panose="020B0604020202020204" pitchFamily="34" charset="0"/>
              <a:cs typeface="Arial" panose="020B0604020202020204" pitchFamily="34" charset="0"/>
            </a:endParaRPr>
          </a:p>
        </p:txBody>
      </p:sp>
      <p:sp>
        <p:nvSpPr>
          <p:cNvPr id="13" name="1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ÍNDICE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5 Marcador de pie de página"/>
          <p:cNvSpPr>
            <a:spLocks noGrp="1"/>
          </p:cNvSpPr>
          <p:nvPr>
            <p:ph type="ftr" sz="quarter" idx="11"/>
          </p:nvPr>
        </p:nvSpPr>
        <p:spPr>
          <a:xfrm>
            <a:off x="2699792" y="6349970"/>
            <a:ext cx="2895600" cy="365125"/>
          </a:xfrm>
        </p:spPr>
        <p:txBody>
          <a:bodyPr/>
          <a:lstStyle/>
          <a:p>
            <a:pPr algn="l"/>
            <a:r>
              <a:rPr lang="es-MX" dirty="0" err="1" smtClean="0"/>
              <a:t>Peñaherrera</a:t>
            </a:r>
            <a:r>
              <a:rPr lang="es-MX" dirty="0" smtClean="0"/>
              <a:t> Gabriela</a:t>
            </a: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pic>
        <p:nvPicPr>
          <p:cNvPr id="4098" name="Picture 2" descr="https://profmgodoy.files.wordpress.com/2013/03/sherlocksearchinghgclrfi11.gif?w=300&amp;h=30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4482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87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idx="1"/>
          </p:nvPr>
        </p:nvSpPr>
        <p:spPr>
          <a:xfrm>
            <a:off x="323528" y="1600200"/>
            <a:ext cx="8496944" cy="4781128"/>
          </a:xfrm>
        </p:spPr>
        <p:txBody>
          <a:bodyPr>
            <a:normAutofit/>
          </a:bodyPr>
          <a:lstStyle/>
          <a:p>
            <a:pPr marL="0" indent="0" algn="just">
              <a:buNone/>
            </a:pPr>
            <a:r>
              <a:rPr lang="es-ES" sz="2800" dirty="0"/>
              <a:t>Realizar  una guía metodológica que permita analizar y reconstruir la evidencia adquirida de los dispositivos ópticos,  haciendo uso de técnicas y herramientas de análisis </a:t>
            </a:r>
            <a:r>
              <a:rPr lang="es-ES" sz="2800" dirty="0" smtClean="0"/>
              <a:t>forense.</a:t>
            </a:r>
            <a:endParaRPr lang="es-EC" sz="2800"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sp>
        <p:nvSpPr>
          <p:cNvPr id="13" name="12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621" y="3645024"/>
            <a:ext cx="27527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175049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1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idx="1"/>
          </p:nvPr>
        </p:nvSpPr>
        <p:spPr>
          <a:xfrm>
            <a:off x="323527" y="1364329"/>
            <a:ext cx="8313289" cy="2856759"/>
          </a:xfrm>
        </p:spPr>
        <p:txBody>
          <a:bodyPr>
            <a:noAutofit/>
          </a:bodyPr>
          <a:lstStyle/>
          <a:p>
            <a:pPr lvl="0" algn="just"/>
            <a:r>
              <a:rPr lang="es-ES" sz="2200" dirty="0" smtClean="0"/>
              <a:t>Definir </a:t>
            </a:r>
            <a:r>
              <a:rPr lang="es-ES" sz="2200" dirty="0"/>
              <a:t>una guía metodológica </a:t>
            </a:r>
            <a:r>
              <a:rPr lang="es-ES" sz="2200" dirty="0" smtClean="0"/>
              <a:t>adecuada.</a:t>
            </a:r>
          </a:p>
          <a:p>
            <a:pPr lvl="0" algn="just"/>
            <a:r>
              <a:rPr lang="es-ES" sz="2200" dirty="0" smtClean="0"/>
              <a:t>Utilizar </a:t>
            </a:r>
            <a:r>
              <a:rPr lang="es-ES" sz="2200" dirty="0"/>
              <a:t>adecuadamente las </a:t>
            </a:r>
            <a:r>
              <a:rPr lang="es-ES" sz="2200" dirty="0" smtClean="0"/>
              <a:t>herramientas de análisis forense. </a:t>
            </a:r>
          </a:p>
          <a:p>
            <a:pPr lvl="0" algn="just"/>
            <a:r>
              <a:rPr lang="es-ES" sz="2200" dirty="0" smtClean="0"/>
              <a:t>Verificar </a:t>
            </a:r>
            <a:r>
              <a:rPr lang="es-ES" sz="2200" dirty="0"/>
              <a:t>el tipo de evidencia y sus características referentes al dispositivo que se ha proporcionado para el posterior análisis. </a:t>
            </a:r>
            <a:endParaRPr lang="es-ES" sz="2200" dirty="0" smtClean="0"/>
          </a:p>
          <a:p>
            <a:pPr lvl="0" algn="just"/>
            <a:r>
              <a:rPr lang="es-ES" sz="2200" dirty="0"/>
              <a:t>Preservar la integridad de la evidencia digital.</a:t>
            </a:r>
          </a:p>
          <a:p>
            <a:pPr lvl="0" algn="just"/>
            <a:r>
              <a:rPr lang="es-ES" sz="2200" dirty="0"/>
              <a:t>Conocer  las leyes y estatutos vigentes establecidos  para el análisis forense.</a:t>
            </a:r>
          </a:p>
          <a:p>
            <a:pPr lvl="0" algn="just"/>
            <a:endParaRPr lang="es-ES" sz="2200"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Í</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4098" name="Picture 2" descr="http://mediacionliliana.academia.iteso.mx/wp-content/uploads/sites/45/2015/08/objetiv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2418" y="4221089"/>
            <a:ext cx="2219701" cy="1821292"/>
          </a:xfrm>
          <a:prstGeom prst="rect">
            <a:avLst/>
          </a:prstGeom>
          <a:noFill/>
          <a:extLst>
            <a:ext uri="{909E8E84-426E-40DD-AFC4-6F175D3DCCD1}">
              <a14:hiddenFill xmlns:a14="http://schemas.microsoft.com/office/drawing/2010/main">
                <a:solidFill>
                  <a:srgbClr val="FFFFFF"/>
                </a:solidFill>
              </a14:hiddenFill>
            </a:ext>
          </a:extLst>
        </p:spPr>
      </p:pic>
      <p:pic>
        <p:nvPicPr>
          <p:cNvPr id="15"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1408851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1000"/>
                                        <p:tgtEl>
                                          <p:spTgt spid="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linds(horizontal)">
                                      <p:cBhvr>
                                        <p:cTn id="10" dur="1000"/>
                                        <p:tgtEl>
                                          <p:spTgt spid="1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linds(horizontal)">
                                      <p:cBhvr>
                                        <p:cTn id="13" dur="1000"/>
                                        <p:tgtEl>
                                          <p:spTgt spid="1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blinds(horizontal)">
                                      <p:cBhvr>
                                        <p:cTn id="16" dur="1000"/>
                                        <p:tgtEl>
                                          <p:spTgt spid="1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blinds(horizontal)">
                                      <p:cBhvr>
                                        <p:cTn id="19" dur="1000"/>
                                        <p:tgtEl>
                                          <p:spTgt spid="14">
                                            <p:txEl>
                                              <p:pRg st="4" end="4"/>
                                            </p:txEl>
                                          </p:spTgt>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12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idx="1"/>
          </p:nvPr>
        </p:nvSpPr>
        <p:spPr>
          <a:xfrm>
            <a:off x="323528" y="3645024"/>
            <a:ext cx="8496944" cy="2736304"/>
          </a:xfrm>
        </p:spPr>
        <p:txBody>
          <a:bodyPr>
            <a:normAutofit/>
          </a:bodyPr>
          <a:lstStyle/>
          <a:p>
            <a:pPr marL="0" indent="0" algn="just">
              <a:buNone/>
            </a:pPr>
            <a:r>
              <a:rPr lang="es-ES" sz="2800" dirty="0" smtClean="0"/>
              <a:t>Realizar </a:t>
            </a:r>
            <a:r>
              <a:rPr lang="es-ES" sz="2800" dirty="0"/>
              <a:t>una guía metodológica de un análisis </a:t>
            </a:r>
            <a:r>
              <a:rPr lang="es-ES" sz="2800" dirty="0" smtClean="0"/>
              <a:t>forense práctico, con  </a:t>
            </a:r>
            <a:r>
              <a:rPr lang="es-ES" sz="2800" dirty="0"/>
              <a:t>procesos que hacen referencia al análisis de la información y delitos  de  dispositivos de almacenamientos  ópticos  como </a:t>
            </a:r>
            <a:r>
              <a:rPr lang="es-ES" sz="2800" dirty="0" err="1"/>
              <a:t>CDs</a:t>
            </a:r>
            <a:r>
              <a:rPr lang="es-ES" sz="2800" dirty="0"/>
              <a:t> , </a:t>
            </a:r>
            <a:r>
              <a:rPr lang="es-ES" sz="2800" dirty="0" err="1"/>
              <a:t>DVDs</a:t>
            </a:r>
            <a:r>
              <a:rPr lang="es-ES" sz="2800" dirty="0"/>
              <a:t> Y </a:t>
            </a:r>
            <a:r>
              <a:rPr lang="es-ES" sz="2800" dirty="0" smtClean="0"/>
              <a:t>BLU-RAY</a:t>
            </a:r>
            <a:r>
              <a:rPr lang="es-ES" sz="2800" dirty="0"/>
              <a:t>.</a:t>
            </a:r>
            <a:endParaRPr lang="es-EC" dirty="0"/>
          </a:p>
        </p:txBody>
      </p:sp>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ÍNDICE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5122" name="Picture 2" descr="http://i.blogs.es/4275d6/alcanceyrelevancia/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27" y="1395709"/>
            <a:ext cx="3599681" cy="1938290"/>
          </a:xfrm>
          <a:prstGeom prst="rect">
            <a:avLst/>
          </a:prstGeom>
          <a:noFill/>
          <a:extLst>
            <a:ext uri="{909E8E84-426E-40DD-AFC4-6F175D3DCCD1}">
              <a14:hiddenFill xmlns:a14="http://schemas.microsoft.com/office/drawing/2010/main">
                <a:solidFill>
                  <a:srgbClr val="FFFFFF"/>
                </a:solidFill>
              </a14:hiddenFill>
            </a:ext>
          </a:extLst>
        </p:spPr>
      </p:pic>
      <p:pic>
        <p:nvPicPr>
          <p:cNvPr id="15" name="0 Imagen"/>
          <p:cNvPicPr/>
          <p:nvPr/>
        </p:nvPicPr>
        <p:blipFill>
          <a:blip r:embed="rId4"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Tree>
    <p:extLst>
      <p:ext uri="{BB962C8B-B14F-4D97-AF65-F5344CB8AC3E}">
        <p14:creationId xmlns:p14="http://schemas.microsoft.com/office/powerpoint/2010/main" val="2494512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circle(in)">
                                      <p:cBhvr>
                                        <p:cTn id="13"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fecha"/>
          <p:cNvSpPr>
            <a:spLocks noGrp="1"/>
          </p:cNvSpPr>
          <p:nvPr>
            <p:ph type="dt" sz="half" idx="10"/>
          </p:nvPr>
        </p:nvSpPr>
        <p:spPr/>
        <p:txBody>
          <a:bodyPr/>
          <a:lstStyle/>
          <a:p>
            <a:pPr algn="r"/>
            <a:fld id="{215F7BF7-066B-4B8E-ABE3-30A6D0CCDA91}" type="datetime1">
              <a:rPr lang="es-MX" smtClean="0"/>
              <a:pPr algn="r"/>
              <a:t>20/11/2015</a:t>
            </a:fld>
            <a:endParaRPr lang="es-MX" dirty="0"/>
          </a:p>
        </p:txBody>
      </p:sp>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707886"/>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Disco óptico</a:t>
            </a:r>
          </a:p>
          <a:p>
            <a:endParaRPr lang="en-US" sz="2000" b="1" dirty="0">
              <a:latin typeface="Arial" panose="020B0604020202020204" pitchFamily="34" charset="0"/>
              <a:cs typeface="Arial" panose="020B0604020202020204" pitchFamily="34" charset="0"/>
            </a:endParaRPr>
          </a:p>
        </p:txBody>
      </p:sp>
      <p:sp>
        <p:nvSpPr>
          <p:cNvPr id="11" name="10 CuadroTexto">
            <a:hlinkClick r:id="rId2" action="ppaction://hlinksldjump"/>
          </p:cNvPr>
          <p:cNvSpPr txBox="1"/>
          <p:nvPr/>
        </p:nvSpPr>
        <p:spPr>
          <a:xfrm>
            <a:off x="7164288" y="6165304"/>
            <a:ext cx="14401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ÍNDICE</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5 Marcador de pie de página"/>
          <p:cNvSpPr>
            <a:spLocks noGrp="1"/>
          </p:cNvSpPr>
          <p:nvPr>
            <p:ph type="ftr" sz="quarter" idx="11"/>
          </p:nvPr>
        </p:nvSpPr>
        <p:spPr>
          <a:xfrm>
            <a:off x="2764160" y="6349970"/>
            <a:ext cx="2895600" cy="365125"/>
          </a:xfrm>
        </p:spPr>
        <p:txBody>
          <a:bodyPr/>
          <a:lstStyle/>
          <a:p>
            <a:pPr algn="l"/>
            <a:r>
              <a:rPr lang="es-MX" dirty="0" err="1" smtClean="0"/>
              <a:t>Peñaherrera</a:t>
            </a:r>
            <a:r>
              <a:rPr lang="es-MX" dirty="0" smtClean="0"/>
              <a:t> Gabriela</a:t>
            </a:r>
          </a:p>
        </p:txBody>
      </p:sp>
      <p:pic>
        <p:nvPicPr>
          <p:cNvPr id="15" name="0 Imagen"/>
          <p:cNvPicPr/>
          <p:nvPr/>
        </p:nvPicPr>
        <p:blipFill>
          <a:blip r:embed="rId3" cstate="print">
            <a:extLst>
              <a:ext uri="{28A0092B-C50C-407E-A947-70E740481C1C}">
                <a14:useLocalDpi xmlns:a14="http://schemas.microsoft.com/office/drawing/2010/main" val="0"/>
              </a:ext>
            </a:extLst>
          </a:blip>
          <a:stretch>
            <a:fillRect/>
          </a:stretch>
        </p:blipFill>
        <p:spPr>
          <a:xfrm>
            <a:off x="6444208" y="199096"/>
            <a:ext cx="1728192" cy="478212"/>
          </a:xfrm>
          <a:prstGeom prst="rect">
            <a:avLst/>
          </a:prstGeom>
        </p:spPr>
      </p:pic>
      <p:sp>
        <p:nvSpPr>
          <p:cNvPr id="3" name="2 Rectángulo"/>
          <p:cNvSpPr/>
          <p:nvPr/>
        </p:nvSpPr>
        <p:spPr>
          <a:xfrm>
            <a:off x="251520" y="1720227"/>
            <a:ext cx="3456384" cy="646331"/>
          </a:xfrm>
          <a:prstGeom prst="rect">
            <a:avLst/>
          </a:prstGeom>
        </p:spPr>
        <p:txBody>
          <a:bodyPr wrap="square">
            <a:spAutoFit/>
          </a:bodyPr>
          <a:lstStyle/>
          <a:p>
            <a:r>
              <a:rPr lang="es-BO" altLang="es-EC" dirty="0" smtClean="0"/>
              <a:t>Medio de almacenamiento digital</a:t>
            </a:r>
          </a:p>
          <a:p>
            <a:endParaRPr lang="es-ES" dirty="0"/>
          </a:p>
        </p:txBody>
      </p:sp>
      <p:sp>
        <p:nvSpPr>
          <p:cNvPr id="16" name="1 Marcador de contenido"/>
          <p:cNvSpPr txBox="1">
            <a:spLocks/>
          </p:cNvSpPr>
          <p:nvPr/>
        </p:nvSpPr>
        <p:spPr>
          <a:xfrm>
            <a:off x="980246" y="1196752"/>
            <a:ext cx="2358972"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t>QUÉ ES?</a:t>
            </a:r>
            <a:endParaRPr lang="es-ES" dirty="0"/>
          </a:p>
        </p:txBody>
      </p:sp>
      <p:sp>
        <p:nvSpPr>
          <p:cNvPr id="14" name="13 Marcador de contenido"/>
          <p:cNvSpPr>
            <a:spLocks noGrp="1"/>
          </p:cNvSpPr>
          <p:nvPr>
            <p:ph idx="1"/>
          </p:nvPr>
        </p:nvSpPr>
        <p:spPr>
          <a:xfrm>
            <a:off x="6012160" y="5301208"/>
            <a:ext cx="2674640" cy="824955"/>
          </a:xfrm>
        </p:spPr>
        <p:txBody>
          <a:bodyPr/>
          <a:lstStyle/>
          <a:p>
            <a:endParaRPr lang="es-ES" dirty="0"/>
          </a:p>
        </p:txBody>
      </p:sp>
      <p:pic>
        <p:nvPicPr>
          <p:cNvPr id="1026" name="Picture 2" descr="http://www.gifmania.com/Gif-Animados-Tecnologia/Imagenes-Informatica/Discos-Duros/Disco-Duro-Funcionando-5252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1163" y="2043392"/>
            <a:ext cx="3367261" cy="3741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onchylucca.files.wordpress.com/2011/02/moving20cd.gif?w=95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5628" y="233418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1" name="1 Marcador de contenido"/>
          <p:cNvSpPr txBox="1">
            <a:spLocks/>
          </p:cNvSpPr>
          <p:nvPr/>
        </p:nvSpPr>
        <p:spPr>
          <a:xfrm>
            <a:off x="5525396" y="1347176"/>
            <a:ext cx="2358972" cy="5040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dirty="0" smtClean="0"/>
              <a:t>MECANISMO</a:t>
            </a:r>
            <a:endParaRPr lang="es-ES" dirty="0"/>
          </a:p>
        </p:txBody>
      </p:sp>
    </p:spTree>
    <p:extLst>
      <p:ext uri="{BB962C8B-B14F-4D97-AF65-F5344CB8AC3E}">
        <p14:creationId xmlns:p14="http://schemas.microsoft.com/office/powerpoint/2010/main" val="960592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TotalTime>
  <Words>1884</Words>
  <Application>Microsoft Office PowerPoint</Application>
  <PresentationFormat>Presentación en pantalla (4:3)</PresentationFormat>
  <Paragraphs>463</Paragraphs>
  <Slides>33</Slides>
  <Notes>3</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dc:creator>
  <cp:lastModifiedBy>USER</cp:lastModifiedBy>
  <cp:revision>432</cp:revision>
  <dcterms:created xsi:type="dcterms:W3CDTF">2013-09-26T18:03:10Z</dcterms:created>
  <dcterms:modified xsi:type="dcterms:W3CDTF">2015-11-20T15:07:14Z</dcterms:modified>
</cp:coreProperties>
</file>