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646" r:id="rId2"/>
    <p:sldId id="794" r:id="rId3"/>
    <p:sldId id="789" r:id="rId4"/>
    <p:sldId id="263" r:id="rId5"/>
    <p:sldId id="264" r:id="rId6"/>
    <p:sldId id="265" r:id="rId7"/>
    <p:sldId id="266" r:id="rId8"/>
    <p:sldId id="267" r:id="rId9"/>
    <p:sldId id="268" r:id="rId10"/>
    <p:sldId id="269" r:id="rId11"/>
    <p:sldId id="741" r:id="rId12"/>
    <p:sldId id="284" r:id="rId13"/>
    <p:sldId id="766" r:id="rId14"/>
    <p:sldId id="770" r:id="rId15"/>
    <p:sldId id="771" r:id="rId16"/>
    <p:sldId id="775" r:id="rId17"/>
    <p:sldId id="699" r:id="rId18"/>
    <p:sldId id="749" r:id="rId19"/>
    <p:sldId id="703" r:id="rId20"/>
    <p:sldId id="750" r:id="rId21"/>
    <p:sldId id="706" r:id="rId22"/>
    <p:sldId id="751" r:id="rId23"/>
    <p:sldId id="709" r:id="rId24"/>
    <p:sldId id="752" r:id="rId25"/>
    <p:sldId id="712" r:id="rId26"/>
    <p:sldId id="753" r:id="rId27"/>
    <p:sldId id="777" r:id="rId28"/>
    <p:sldId id="780" r:id="rId29"/>
    <p:sldId id="782" r:id="rId30"/>
    <p:sldId id="783" r:id="rId31"/>
    <p:sldId id="698" r:id="rId32"/>
    <p:sldId id="754" r:id="rId33"/>
    <p:sldId id="717" r:id="rId34"/>
    <p:sldId id="755" r:id="rId35"/>
    <p:sldId id="720" r:id="rId36"/>
    <p:sldId id="756" r:id="rId37"/>
    <p:sldId id="723" r:id="rId38"/>
    <p:sldId id="757" r:id="rId39"/>
    <p:sldId id="726" r:id="rId40"/>
    <p:sldId id="758" r:id="rId41"/>
    <p:sldId id="779" r:id="rId42"/>
    <p:sldId id="729" r:id="rId43"/>
    <p:sldId id="759" r:id="rId44"/>
    <p:sldId id="732" r:id="rId45"/>
    <p:sldId id="733" r:id="rId46"/>
    <p:sldId id="734" r:id="rId47"/>
    <p:sldId id="735" r:id="rId48"/>
    <p:sldId id="736" r:id="rId49"/>
    <p:sldId id="737" r:id="rId50"/>
    <p:sldId id="739" r:id="rId51"/>
    <p:sldId id="761" r:id="rId52"/>
    <p:sldId id="762" r:id="rId53"/>
    <p:sldId id="631" r:id="rId54"/>
    <p:sldId id="763" r:id="rId55"/>
    <p:sldId id="632" r:id="rId56"/>
    <p:sldId id="790" r:id="rId57"/>
    <p:sldId id="793" r:id="rId58"/>
    <p:sldId id="618" r:id="rId59"/>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DC0FF"/>
    <a:srgbClr val="FFE697"/>
    <a:srgbClr val="9ED561"/>
    <a:srgbClr val="B4DE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35443" autoAdjust="0"/>
  </p:normalViewPr>
  <p:slideViewPr>
    <p:cSldViewPr>
      <p:cViewPr>
        <p:scale>
          <a:sx n="58" d="100"/>
          <a:sy n="58" d="100"/>
        </p:scale>
        <p:origin x="-84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oleObject" Target="file:///F:\ALEJO\H%20I%20S%20T%20O%20R%20I%20C%20O-R%20U%20M%20I%20&#209;%20A%20H%20U%20Is\IR%20CICAM-PC\FINAL\FINAL_2010-NO3\7_JUL\An&#225;lisis%20datos_JUL_010.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F:\ALEJO\H%20I%20S%20T%20O%20R%20I%20C%20O-R%20U%20M%20I%20&#209;%20A%20H%20U%20Is\IR%20CICAM-PC\FINAL\FINAL_2010-NO3\11_NOV\An&#225;lisis%20datos_NOV_010.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F:\ALEJO\H%20I%20S%20T%20O%20R%20I%20C%20O-R%20U%20M%20I%20&#209;%20A%20H%20U%20Is\IR%20CICAM-PC\FINAL\FINAL_2010-NO3\8_AGO\An&#225;lisis%20datos_AGO_010.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F:\ALEJO\H%20I%20S%20T%20O%20R%20I%20C%20O-R%20U%20M%20I%20&#209;%20A%20H%20U%20Is\IR%20CICAM-PC\FINAL\FINAL_2011-NO3\2_FEB\An&#225;lisis%20datos_FEB_011.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F:\ALEJO\H%20I%20S%20T%20O%20R%20I%20C%20O-R%20U%20M%20I%20&#209;%20A%20H%20U%20Is\IR%20CICAM-PC\FINAL\FINAL_2012-SIN%20NO3%20SE%20ENUNCIA%20TOC\2_FEB\An&#225;lisis%20datos_FEB_012.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F:\ALEJO\H%20I%20S%20T%20O%20R%20I%20C%20O-R%20U%20M%20I%20&#209;%20A%20H%20U%20Is\IR%20CICAM-PC\FINAL\FINAL_2012-SIN%20NO3%20SE%20ENUNCIA%20TOC\5_MAY\An&#225;lisis%20datos_MAY_012.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F:\ALEJO\H%20I%20S%20T%20O%20R%20I%20C%20O-R%20U%20M%20I%20&#209;%20A%20H%20U%20Is\IR%20CICAM-PC\FINAL\FINAL_2013-ULTIMOS%20MESES%20TOC\7_JUL\An&#225;lisis%20datos_JUL_013.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F:\ALEJO\H%20I%20S%20T%20O%20R%20I%20C%20O-R%20U%20M%20I%20&#209;%20A%20H%20U%20Is\IR%20CICAM-PC\FINAL\FINAL_2013-ULTIMOS%20MESES%20TOC\8_AGO\An&#225;lisis%20datos_AGO_013.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F:\ALEJO\H%20I%20S%20T%20O%20R%20I%20C%20O-R%20U%20M%20I%20&#209;%20A%20H%20U%20Is\IR%20CICAM-PC\FINAL\FINAL_2014-TOC\11_NOV\An&#225;lisis%20datos_NOV_014.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F:\ALEJO\H%20I%20S%20T%20O%20R%20I%20C%20O-R%20U%20M%20I%20&#209;%20A%20H%20U%20Is\IR%20CICAM-PC\FINAL\FINAL_2014-TOC\2_FEB-88%20Muestras\An&#225;lisis%20datos_FEB_014.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F:\ALEJO\H%20I%20S%20T%20O%20R%20I%20C%20O-R%20U%20M%20I%20&#209;%20A%20H%20U%20Is\IR%20CICAM-PC\FINAL\FINAL_2014-TOC\5_MAY\An&#225;lisis%20datos_MAY_014.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F:\ALEJO\H%20I%20S%20T%20O%20R%20I%20C%20O-R%20U%20M%20I%20&#209;%20A%20H%20U%20Is\IR%20CICAM-PC\FINAL\FINAL_2011-NO3\10_OCT\An&#225;lisis%20datos_OCT_011.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F:\ALEJO\H%20I%20S%20T%20O%20R%20I%20C%20O-R%20U%20M%20I%20&#209;%20A%20H%20U%20Is\IR%20CICAM-PC\FINAL\FINAL_2014-TOC\9_SEP\An&#225;lisis%20datos_SEP_014.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F:\ALEJO\H%20I%20S%20T%20O%20R%20I%20C%20O-R%20U%20M%20I%20&#209;%20A%20H%20U%20Is\IR%20CICAM-PC\FINAL\FINAL_2014-TOC\7_JUL\An&#225;lisis%20datos_JUL_014.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F:\POBLEMAS-DIAPO.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F:\POBLEMAS-DIAPO.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F:\POBLEMAS-DIAPO.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F:\POBLEMAS-DIAPO.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C:\Users\diego\Desktop\FINAL%20TESIS-AQUI%20ESTA%20EL%20FINAL\POBLEMAS-DIAPO.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F:\POBLEMAS-DIAPO.xlsx" TargetMode="External"/></Relationships>
</file>

<file path=ppt/charts/_rels/chart28.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F:\POBLEMAS-DIAPO.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F:\ALEJO\H%20I%20S%20T%20O%20R%20I%20C%20O-R%20U%20M%20I%20&#209;%20A%20H%20U%20Is\IR%20CICAM-PC\FINAL\FINAL_2011-NO3\8_AGO\An&#225;lisis%20datos_AGO_01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F:\ALEJO\H%20I%20S%20T%20O%20R%20I%20C%20O-R%20U%20M%20I%20&#209;%20A%20H%20U%20Is\IR%20CICAM-PC\FINAL\FINAL_2012-SIN%20NO3%20SE%20ENUNCIA%20TOC\7_JUL\An&#225;lisis%20datos_JUL_01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F:\ALEJO\H%20I%20S%20T%20O%20R%20I%20C%20O-R%20U%20M%20I%20&#209;%20A%20H%20U%20Is\IR%20CICAM-PC\FINAL\FINAL_2013-ULTIMOS%20MESES%20TOC\5_MAY\An&#225;lisis%20datos_MAY_013.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F:\ALEJO\H%20I%20S%20T%20O%20R%20I%20C%20O-R%20U%20M%20I%20&#209;%20A%20H%20U%20Is\IR%20CICAM-PC\FINAL\FINAL_2014-TOC\6_JUN\An&#225;lisis%20datos_JUN_014.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F:\ALEJO\H%20I%20S%20T%20O%20R%20I%20C%20O-R%20U%20M%20I%20&#209;%20A%20H%20U%20Is\IR%20CICAM-PC\FINAL\FINAL_2014-TOC\8_AGO\An&#225;lisis%20datos_AGO_014.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F:\ALEJO\H%20I%20S%20T%20O%20R%20I%20C%20O-R%20U%20M%20I%20&#209;%20A%20H%20U%20Is\IR%20CICAM-PC\FINAL\FINAL_2014-TOC\9_SEP\An&#225;lisis%20datos_SEP_014.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F:\ALEJO\H%20I%20S%20T%20O%20R%20I%20C%20O-R%20U%20M%20I%20&#209;%20A%20H%20U%20Is\IR%20CICAM-PC\FINAL\FINAL_2014-TOC\11_NOV\An&#225;lisis%20datos_NOV_01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a:t>Cloro libre residual-JUL_010</a:t>
            </a:r>
          </a:p>
        </c:rich>
      </c:tx>
      <c:overlay val="0"/>
    </c:title>
    <c:autoTitleDeleted val="0"/>
    <c:plotArea>
      <c:layout/>
      <c:barChart>
        <c:barDir val="col"/>
        <c:grouping val="clustered"/>
        <c:varyColors val="0"/>
        <c:ser>
          <c:idx val="0"/>
          <c:order val="0"/>
          <c:spPr>
            <a:solidFill>
              <a:srgbClr val="00B0F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(Hoja1!$D$6;Hoja1!$E$6)</c:f>
              <c:strCache>
                <c:ptCount val="2"/>
                <c:pt idx="0">
                  <c:v>Fuera de Norma</c:v>
                </c:pt>
                <c:pt idx="1">
                  <c:v>%</c:v>
                </c:pt>
              </c:strCache>
            </c:strRef>
          </c:cat>
          <c:val>
            <c:numRef>
              <c:f>(Hoja1!$D$7;Hoja1!$E$7)</c:f>
              <c:numCache>
                <c:formatCode>0.00%</c:formatCode>
                <c:ptCount val="2"/>
                <c:pt idx="0" formatCode="General">
                  <c:v>19</c:v>
                </c:pt>
                <c:pt idx="1">
                  <c:v>0.22352941176470589</c:v>
                </c:pt>
              </c:numCache>
            </c:numRef>
          </c:val>
        </c:ser>
        <c:ser>
          <c:idx val="1"/>
          <c:order val="1"/>
          <c:spPr>
            <a:solidFill>
              <a:srgbClr val="00B05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(Hoja1!$D$6;Hoja1!$E$6)</c:f>
              <c:strCache>
                <c:ptCount val="2"/>
                <c:pt idx="0">
                  <c:v>Fuera de Norma</c:v>
                </c:pt>
                <c:pt idx="1">
                  <c:v>%</c:v>
                </c:pt>
              </c:strCache>
            </c:strRef>
          </c:cat>
          <c:val>
            <c:numRef>
              <c:f>(Hoja1!$D$8;Hoja1!$E$8)</c:f>
              <c:numCache>
                <c:formatCode>0.00%</c:formatCode>
                <c:ptCount val="2"/>
                <c:pt idx="0" formatCode="General">
                  <c:v>18</c:v>
                </c:pt>
                <c:pt idx="1">
                  <c:v>0.21176470588235294</c:v>
                </c:pt>
              </c:numCache>
            </c:numRef>
          </c:val>
        </c:ser>
        <c:dLbls>
          <c:showLegendKey val="0"/>
          <c:showVal val="0"/>
          <c:showCatName val="0"/>
          <c:showSerName val="0"/>
          <c:showPercent val="0"/>
          <c:showBubbleSize val="0"/>
        </c:dLbls>
        <c:gapWidth val="150"/>
        <c:axId val="25473408"/>
        <c:axId val="25474944"/>
      </c:barChart>
      <c:catAx>
        <c:axId val="25473408"/>
        <c:scaling>
          <c:orientation val="minMax"/>
        </c:scaling>
        <c:delete val="0"/>
        <c:axPos val="b"/>
        <c:numFmt formatCode="General" sourceLinked="0"/>
        <c:majorTickMark val="none"/>
        <c:minorTickMark val="none"/>
        <c:tickLblPos val="nextTo"/>
        <c:crossAx val="25474944"/>
        <c:crosses val="autoZero"/>
        <c:auto val="1"/>
        <c:lblAlgn val="ctr"/>
        <c:lblOffset val="100"/>
        <c:noMultiLvlLbl val="0"/>
      </c:catAx>
      <c:valAx>
        <c:axId val="25474944"/>
        <c:scaling>
          <c:orientation val="minMax"/>
        </c:scaling>
        <c:delete val="0"/>
        <c:axPos val="l"/>
        <c:majorGridlines/>
        <c:title>
          <c:tx>
            <c:rich>
              <a:bodyPr/>
              <a:lstStyle/>
              <a:p>
                <a:pPr>
                  <a:defRPr/>
                </a:pPr>
                <a:r>
                  <a:rPr lang="es-ES"/>
                  <a:t>Número de Muestras</a:t>
                </a:r>
              </a:p>
            </c:rich>
          </c:tx>
          <c:overlay val="0"/>
        </c:title>
        <c:numFmt formatCode="General" sourceLinked="1"/>
        <c:majorTickMark val="out"/>
        <c:minorTickMark val="none"/>
        <c:tickLblPos val="nextTo"/>
        <c:crossAx val="25473408"/>
        <c:crosses val="autoZero"/>
        <c:crossBetween val="between"/>
      </c:valAx>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sz="1800" b="1" i="0" baseline="0">
                <a:effectLst/>
              </a:rPr>
              <a:t>pH-NOV_010</a:t>
            </a:r>
            <a:endParaRPr lang="es-ES">
              <a:effectLst/>
            </a:endParaRPr>
          </a:p>
        </c:rich>
      </c:tx>
      <c:overlay val="0"/>
    </c:title>
    <c:autoTitleDeleted val="0"/>
    <c:plotArea>
      <c:layout/>
      <c:barChart>
        <c:barDir val="col"/>
        <c:grouping val="clustered"/>
        <c:varyColors val="0"/>
        <c:ser>
          <c:idx val="0"/>
          <c:order val="0"/>
          <c:spPr>
            <a:solidFill>
              <a:srgbClr val="00B0F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(Hoja2!$D$7;Hoja2!$E$7)</c:f>
              <c:strCache>
                <c:ptCount val="2"/>
                <c:pt idx="0">
                  <c:v>Fuera de Norma</c:v>
                </c:pt>
                <c:pt idx="1">
                  <c:v>%</c:v>
                </c:pt>
              </c:strCache>
            </c:strRef>
          </c:cat>
          <c:val>
            <c:numRef>
              <c:f>(Hoja2!$D$8;Hoja2!$E$8)</c:f>
              <c:numCache>
                <c:formatCode>0.00%</c:formatCode>
                <c:ptCount val="2"/>
                <c:pt idx="0" formatCode="General">
                  <c:v>3</c:v>
                </c:pt>
                <c:pt idx="1">
                  <c:v>3.5294117647058823E-2</c:v>
                </c:pt>
              </c:numCache>
            </c:numRef>
          </c:val>
        </c:ser>
        <c:ser>
          <c:idx val="1"/>
          <c:order val="1"/>
          <c:spPr>
            <a:solidFill>
              <a:srgbClr val="00B05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(Hoja2!$D$7;Hoja2!$E$7)</c:f>
              <c:strCache>
                <c:ptCount val="2"/>
                <c:pt idx="0">
                  <c:v>Fuera de Norma</c:v>
                </c:pt>
                <c:pt idx="1">
                  <c:v>%</c:v>
                </c:pt>
              </c:strCache>
            </c:strRef>
          </c:cat>
          <c:val>
            <c:numRef>
              <c:f>(Hoja2!$D$9;Hoja2!$E$9)</c:f>
              <c:numCache>
                <c:formatCode>0.00%</c:formatCode>
                <c:ptCount val="2"/>
                <c:pt idx="0" formatCode="General">
                  <c:v>0</c:v>
                </c:pt>
                <c:pt idx="1">
                  <c:v>0</c:v>
                </c:pt>
              </c:numCache>
            </c:numRef>
          </c:val>
        </c:ser>
        <c:dLbls>
          <c:showLegendKey val="0"/>
          <c:showVal val="0"/>
          <c:showCatName val="0"/>
          <c:showSerName val="0"/>
          <c:showPercent val="0"/>
          <c:showBubbleSize val="0"/>
        </c:dLbls>
        <c:gapWidth val="150"/>
        <c:axId val="72968832"/>
        <c:axId val="72979200"/>
      </c:barChart>
      <c:catAx>
        <c:axId val="72968832"/>
        <c:scaling>
          <c:orientation val="minMax"/>
        </c:scaling>
        <c:delete val="0"/>
        <c:axPos val="b"/>
        <c:title>
          <c:overlay val="0"/>
        </c:title>
        <c:numFmt formatCode="General" sourceLinked="0"/>
        <c:majorTickMark val="none"/>
        <c:minorTickMark val="none"/>
        <c:tickLblPos val="nextTo"/>
        <c:crossAx val="72979200"/>
        <c:crosses val="autoZero"/>
        <c:auto val="1"/>
        <c:lblAlgn val="ctr"/>
        <c:lblOffset val="100"/>
        <c:noMultiLvlLbl val="0"/>
      </c:catAx>
      <c:valAx>
        <c:axId val="72979200"/>
        <c:scaling>
          <c:orientation val="minMax"/>
        </c:scaling>
        <c:delete val="0"/>
        <c:axPos val="l"/>
        <c:majorGridlines/>
        <c:title>
          <c:tx>
            <c:rich>
              <a:bodyPr/>
              <a:lstStyle/>
              <a:p>
                <a:pPr>
                  <a:defRPr/>
                </a:pPr>
                <a:r>
                  <a:rPr lang="es-ES"/>
                  <a:t>Número</a:t>
                </a:r>
                <a:r>
                  <a:rPr lang="es-ES" baseline="0"/>
                  <a:t> de Muestras</a:t>
                </a:r>
                <a:endParaRPr lang="es-ES"/>
              </a:p>
            </c:rich>
          </c:tx>
          <c:overlay val="0"/>
        </c:title>
        <c:numFmt formatCode="General" sourceLinked="1"/>
        <c:majorTickMark val="out"/>
        <c:minorTickMark val="none"/>
        <c:tickLblPos val="nextTo"/>
        <c:crossAx val="72968832"/>
        <c:crosses val="autoZero"/>
        <c:crossBetween val="between"/>
      </c:valAx>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sz="1800" b="1" i="0" baseline="0">
                <a:effectLst/>
              </a:rPr>
              <a:t>pH-AGO_010</a:t>
            </a:r>
            <a:endParaRPr lang="es-ES">
              <a:effectLst/>
            </a:endParaRPr>
          </a:p>
        </c:rich>
      </c:tx>
      <c:overlay val="0"/>
    </c:title>
    <c:autoTitleDeleted val="0"/>
    <c:plotArea>
      <c:layout/>
      <c:barChart>
        <c:barDir val="col"/>
        <c:grouping val="clustered"/>
        <c:varyColors val="0"/>
        <c:ser>
          <c:idx val="0"/>
          <c:order val="0"/>
          <c:spPr>
            <a:solidFill>
              <a:srgbClr val="00B0F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(Hoja2!$D$7;Hoja2!$E$7)</c:f>
              <c:strCache>
                <c:ptCount val="2"/>
                <c:pt idx="0">
                  <c:v>Fuera de Norma</c:v>
                </c:pt>
                <c:pt idx="1">
                  <c:v>%</c:v>
                </c:pt>
              </c:strCache>
            </c:strRef>
          </c:cat>
          <c:val>
            <c:numRef>
              <c:f>(Hoja2!$D$8;Hoja2!$E$8)</c:f>
              <c:numCache>
                <c:formatCode>0.00%</c:formatCode>
                <c:ptCount val="2"/>
                <c:pt idx="0" formatCode="General">
                  <c:v>5</c:v>
                </c:pt>
                <c:pt idx="1">
                  <c:v>5.8823529411764705E-2</c:v>
                </c:pt>
              </c:numCache>
            </c:numRef>
          </c:val>
        </c:ser>
        <c:ser>
          <c:idx val="1"/>
          <c:order val="1"/>
          <c:spPr>
            <a:solidFill>
              <a:srgbClr val="00B05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(Hoja2!$D$7;Hoja2!$E$7)</c:f>
              <c:strCache>
                <c:ptCount val="2"/>
                <c:pt idx="0">
                  <c:v>Fuera de Norma</c:v>
                </c:pt>
                <c:pt idx="1">
                  <c:v>%</c:v>
                </c:pt>
              </c:strCache>
            </c:strRef>
          </c:cat>
          <c:val>
            <c:numRef>
              <c:f>(Hoja2!$D$9;Hoja2!$E$9)</c:f>
              <c:numCache>
                <c:formatCode>0.00%</c:formatCode>
                <c:ptCount val="2"/>
                <c:pt idx="0" formatCode="General">
                  <c:v>0</c:v>
                </c:pt>
                <c:pt idx="1">
                  <c:v>0</c:v>
                </c:pt>
              </c:numCache>
            </c:numRef>
          </c:val>
        </c:ser>
        <c:dLbls>
          <c:showLegendKey val="0"/>
          <c:showVal val="0"/>
          <c:showCatName val="0"/>
          <c:showSerName val="0"/>
          <c:showPercent val="0"/>
          <c:showBubbleSize val="0"/>
        </c:dLbls>
        <c:gapWidth val="150"/>
        <c:axId val="73013504"/>
        <c:axId val="73027584"/>
      </c:barChart>
      <c:catAx>
        <c:axId val="73013504"/>
        <c:scaling>
          <c:orientation val="minMax"/>
        </c:scaling>
        <c:delete val="0"/>
        <c:axPos val="b"/>
        <c:numFmt formatCode="General" sourceLinked="0"/>
        <c:majorTickMark val="none"/>
        <c:minorTickMark val="none"/>
        <c:tickLblPos val="nextTo"/>
        <c:crossAx val="73027584"/>
        <c:crosses val="autoZero"/>
        <c:auto val="1"/>
        <c:lblAlgn val="ctr"/>
        <c:lblOffset val="100"/>
        <c:noMultiLvlLbl val="0"/>
      </c:catAx>
      <c:valAx>
        <c:axId val="73027584"/>
        <c:scaling>
          <c:orientation val="minMax"/>
        </c:scaling>
        <c:delete val="0"/>
        <c:axPos val="l"/>
        <c:majorGridlines/>
        <c:title>
          <c:tx>
            <c:rich>
              <a:bodyPr/>
              <a:lstStyle/>
              <a:p>
                <a:pPr>
                  <a:defRPr/>
                </a:pPr>
                <a:r>
                  <a:rPr lang="es-ES"/>
                  <a:t>Número de Muestras</a:t>
                </a:r>
              </a:p>
            </c:rich>
          </c:tx>
          <c:overlay val="0"/>
        </c:title>
        <c:numFmt formatCode="General" sourceLinked="1"/>
        <c:majorTickMark val="out"/>
        <c:minorTickMark val="none"/>
        <c:tickLblPos val="nextTo"/>
        <c:crossAx val="73013504"/>
        <c:crosses val="autoZero"/>
        <c:crossBetween val="between"/>
      </c:valAx>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sz="1800" b="1" i="0" baseline="0" dirty="0" smtClean="0">
                <a:effectLst/>
              </a:rPr>
              <a:t>pH-FEB; MAY_011</a:t>
            </a:r>
            <a:endParaRPr lang="es-ES" dirty="0">
              <a:effectLst/>
            </a:endParaRPr>
          </a:p>
        </c:rich>
      </c:tx>
      <c:overlay val="0"/>
    </c:title>
    <c:autoTitleDeleted val="0"/>
    <c:plotArea>
      <c:layout/>
      <c:barChart>
        <c:barDir val="col"/>
        <c:grouping val="clustered"/>
        <c:varyColors val="0"/>
        <c:ser>
          <c:idx val="0"/>
          <c:order val="0"/>
          <c:spPr>
            <a:solidFill>
              <a:srgbClr val="00B0F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(Hoja2!$D$7;Hoja2!$E$7)</c:f>
              <c:strCache>
                <c:ptCount val="2"/>
                <c:pt idx="0">
                  <c:v>Fuera de Norma</c:v>
                </c:pt>
                <c:pt idx="1">
                  <c:v>%</c:v>
                </c:pt>
              </c:strCache>
            </c:strRef>
          </c:cat>
          <c:val>
            <c:numRef>
              <c:f>(Hoja2!$D$8;Hoja2!$E$8)</c:f>
              <c:numCache>
                <c:formatCode>0.00%</c:formatCode>
                <c:ptCount val="2"/>
                <c:pt idx="0" formatCode="General">
                  <c:v>3</c:v>
                </c:pt>
                <c:pt idx="1">
                  <c:v>3.5294117647058823E-2</c:v>
                </c:pt>
              </c:numCache>
            </c:numRef>
          </c:val>
        </c:ser>
        <c:ser>
          <c:idx val="1"/>
          <c:order val="1"/>
          <c:spPr>
            <a:solidFill>
              <a:srgbClr val="00B05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(Hoja2!$D$7;Hoja2!$E$7)</c:f>
              <c:strCache>
                <c:ptCount val="2"/>
                <c:pt idx="0">
                  <c:v>Fuera de Norma</c:v>
                </c:pt>
                <c:pt idx="1">
                  <c:v>%</c:v>
                </c:pt>
              </c:strCache>
            </c:strRef>
          </c:cat>
          <c:val>
            <c:numRef>
              <c:f>(Hoja2!$D$9;Hoja2!$E$9)</c:f>
              <c:numCache>
                <c:formatCode>0.00%</c:formatCode>
                <c:ptCount val="2"/>
                <c:pt idx="0" formatCode="General">
                  <c:v>0</c:v>
                </c:pt>
                <c:pt idx="1">
                  <c:v>0</c:v>
                </c:pt>
              </c:numCache>
            </c:numRef>
          </c:val>
        </c:ser>
        <c:dLbls>
          <c:showLegendKey val="0"/>
          <c:showVal val="0"/>
          <c:showCatName val="0"/>
          <c:showSerName val="0"/>
          <c:showPercent val="0"/>
          <c:showBubbleSize val="0"/>
        </c:dLbls>
        <c:gapWidth val="150"/>
        <c:axId val="73046272"/>
        <c:axId val="73068544"/>
      </c:barChart>
      <c:catAx>
        <c:axId val="73046272"/>
        <c:scaling>
          <c:orientation val="minMax"/>
        </c:scaling>
        <c:delete val="0"/>
        <c:axPos val="b"/>
        <c:numFmt formatCode="General" sourceLinked="0"/>
        <c:majorTickMark val="none"/>
        <c:minorTickMark val="none"/>
        <c:tickLblPos val="nextTo"/>
        <c:crossAx val="73068544"/>
        <c:crosses val="autoZero"/>
        <c:auto val="1"/>
        <c:lblAlgn val="ctr"/>
        <c:lblOffset val="100"/>
        <c:noMultiLvlLbl val="0"/>
      </c:catAx>
      <c:valAx>
        <c:axId val="73068544"/>
        <c:scaling>
          <c:orientation val="minMax"/>
        </c:scaling>
        <c:delete val="0"/>
        <c:axPos val="l"/>
        <c:majorGridlines/>
        <c:title>
          <c:tx>
            <c:rich>
              <a:bodyPr/>
              <a:lstStyle/>
              <a:p>
                <a:pPr>
                  <a:defRPr/>
                </a:pPr>
                <a:r>
                  <a:rPr lang="es-ES"/>
                  <a:t>Número de Muestras</a:t>
                </a:r>
              </a:p>
            </c:rich>
          </c:tx>
          <c:overlay val="0"/>
        </c:title>
        <c:numFmt formatCode="General" sourceLinked="1"/>
        <c:majorTickMark val="out"/>
        <c:minorTickMark val="none"/>
        <c:tickLblPos val="nextTo"/>
        <c:crossAx val="73046272"/>
        <c:crosses val="autoZero"/>
        <c:crossBetween val="between"/>
      </c:valAx>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sz="1800" b="1" i="0" baseline="0">
                <a:effectLst/>
              </a:rPr>
              <a:t>pH-FEB_012</a:t>
            </a:r>
            <a:endParaRPr lang="es-ES">
              <a:effectLst/>
            </a:endParaRPr>
          </a:p>
        </c:rich>
      </c:tx>
      <c:overlay val="0"/>
    </c:title>
    <c:autoTitleDeleted val="0"/>
    <c:plotArea>
      <c:layout/>
      <c:barChart>
        <c:barDir val="col"/>
        <c:grouping val="clustered"/>
        <c:varyColors val="0"/>
        <c:ser>
          <c:idx val="0"/>
          <c:order val="0"/>
          <c:spPr>
            <a:solidFill>
              <a:srgbClr val="00B0F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(Hoja1!$D$7;Hoja1!$E$7)</c:f>
              <c:strCache>
                <c:ptCount val="2"/>
                <c:pt idx="0">
                  <c:v>Fuera de Norma</c:v>
                </c:pt>
                <c:pt idx="1">
                  <c:v>%</c:v>
                </c:pt>
              </c:strCache>
            </c:strRef>
          </c:cat>
          <c:val>
            <c:numRef>
              <c:f>(Hoja1!$D$8;Hoja1!$E$8)</c:f>
              <c:numCache>
                <c:formatCode>0.00%</c:formatCode>
                <c:ptCount val="2"/>
                <c:pt idx="0" formatCode="General">
                  <c:v>3</c:v>
                </c:pt>
                <c:pt idx="1">
                  <c:v>3.5294117647058823E-2</c:v>
                </c:pt>
              </c:numCache>
            </c:numRef>
          </c:val>
        </c:ser>
        <c:ser>
          <c:idx val="1"/>
          <c:order val="1"/>
          <c:spPr>
            <a:solidFill>
              <a:srgbClr val="00B05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(Hoja1!$D$7;Hoja1!$E$7)</c:f>
              <c:strCache>
                <c:ptCount val="2"/>
                <c:pt idx="0">
                  <c:v>Fuera de Norma</c:v>
                </c:pt>
                <c:pt idx="1">
                  <c:v>%</c:v>
                </c:pt>
              </c:strCache>
            </c:strRef>
          </c:cat>
          <c:val>
            <c:numRef>
              <c:f>(Hoja1!$D$9;Hoja1!$E$9)</c:f>
              <c:numCache>
                <c:formatCode>0.00%</c:formatCode>
                <c:ptCount val="2"/>
                <c:pt idx="0" formatCode="General">
                  <c:v>0</c:v>
                </c:pt>
                <c:pt idx="1">
                  <c:v>0</c:v>
                </c:pt>
              </c:numCache>
            </c:numRef>
          </c:val>
        </c:ser>
        <c:dLbls>
          <c:showLegendKey val="0"/>
          <c:showVal val="0"/>
          <c:showCatName val="0"/>
          <c:showSerName val="0"/>
          <c:showPercent val="0"/>
          <c:showBubbleSize val="0"/>
        </c:dLbls>
        <c:gapWidth val="150"/>
        <c:axId val="73095040"/>
        <c:axId val="73096576"/>
      </c:barChart>
      <c:catAx>
        <c:axId val="73095040"/>
        <c:scaling>
          <c:orientation val="minMax"/>
        </c:scaling>
        <c:delete val="0"/>
        <c:axPos val="b"/>
        <c:numFmt formatCode="General" sourceLinked="0"/>
        <c:majorTickMark val="none"/>
        <c:minorTickMark val="none"/>
        <c:tickLblPos val="nextTo"/>
        <c:crossAx val="73096576"/>
        <c:crosses val="autoZero"/>
        <c:auto val="1"/>
        <c:lblAlgn val="ctr"/>
        <c:lblOffset val="100"/>
        <c:noMultiLvlLbl val="0"/>
      </c:catAx>
      <c:valAx>
        <c:axId val="73096576"/>
        <c:scaling>
          <c:orientation val="minMax"/>
        </c:scaling>
        <c:delete val="0"/>
        <c:axPos val="l"/>
        <c:majorGridlines/>
        <c:title>
          <c:tx>
            <c:rich>
              <a:bodyPr/>
              <a:lstStyle/>
              <a:p>
                <a:pPr>
                  <a:defRPr/>
                </a:pPr>
                <a:r>
                  <a:rPr lang="es-ES"/>
                  <a:t>Número</a:t>
                </a:r>
                <a:r>
                  <a:rPr lang="es-ES" baseline="0"/>
                  <a:t> de Muestras</a:t>
                </a:r>
                <a:endParaRPr lang="es-ES"/>
              </a:p>
            </c:rich>
          </c:tx>
          <c:overlay val="0"/>
        </c:title>
        <c:numFmt formatCode="General" sourceLinked="1"/>
        <c:majorTickMark val="out"/>
        <c:minorTickMark val="none"/>
        <c:tickLblPos val="nextTo"/>
        <c:crossAx val="73095040"/>
        <c:crosses val="autoZero"/>
        <c:crossBetween val="between"/>
      </c:valAx>
    </c:plotArea>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sz="1800" b="1" i="0" baseline="0">
                <a:effectLst/>
              </a:rPr>
              <a:t>pH-MAY_012</a:t>
            </a:r>
            <a:endParaRPr lang="es-ES">
              <a:effectLst/>
            </a:endParaRPr>
          </a:p>
        </c:rich>
      </c:tx>
      <c:overlay val="0"/>
    </c:title>
    <c:autoTitleDeleted val="0"/>
    <c:plotArea>
      <c:layout/>
      <c:barChart>
        <c:barDir val="col"/>
        <c:grouping val="clustered"/>
        <c:varyColors val="0"/>
        <c:ser>
          <c:idx val="0"/>
          <c:order val="0"/>
          <c:spPr>
            <a:solidFill>
              <a:srgbClr val="00B0F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(Hoja1!$D$7;Hoja1!$E$7)</c:f>
              <c:strCache>
                <c:ptCount val="2"/>
                <c:pt idx="0">
                  <c:v>Fuera de Norma</c:v>
                </c:pt>
                <c:pt idx="1">
                  <c:v>%</c:v>
                </c:pt>
              </c:strCache>
            </c:strRef>
          </c:cat>
          <c:val>
            <c:numRef>
              <c:f>(Hoja1!$D$8;Hoja1!$E$8)</c:f>
              <c:numCache>
                <c:formatCode>0.00%</c:formatCode>
                <c:ptCount val="2"/>
                <c:pt idx="0" formatCode="General">
                  <c:v>0</c:v>
                </c:pt>
                <c:pt idx="1">
                  <c:v>0</c:v>
                </c:pt>
              </c:numCache>
            </c:numRef>
          </c:val>
        </c:ser>
        <c:ser>
          <c:idx val="1"/>
          <c:order val="1"/>
          <c:spPr>
            <a:solidFill>
              <a:srgbClr val="00B05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(Hoja1!$D$7;Hoja1!$E$7)</c:f>
              <c:strCache>
                <c:ptCount val="2"/>
                <c:pt idx="0">
                  <c:v>Fuera de Norma</c:v>
                </c:pt>
                <c:pt idx="1">
                  <c:v>%</c:v>
                </c:pt>
              </c:strCache>
            </c:strRef>
          </c:cat>
          <c:val>
            <c:numRef>
              <c:f>(Hoja1!$D$9;Hoja1!$E$9)</c:f>
              <c:numCache>
                <c:formatCode>0.00%</c:formatCode>
                <c:ptCount val="2"/>
                <c:pt idx="0" formatCode="General">
                  <c:v>14</c:v>
                </c:pt>
                <c:pt idx="1">
                  <c:v>0.16470588235294117</c:v>
                </c:pt>
              </c:numCache>
            </c:numRef>
          </c:val>
        </c:ser>
        <c:dLbls>
          <c:showLegendKey val="0"/>
          <c:showVal val="0"/>
          <c:showCatName val="0"/>
          <c:showSerName val="0"/>
          <c:showPercent val="0"/>
          <c:showBubbleSize val="0"/>
        </c:dLbls>
        <c:gapWidth val="150"/>
        <c:axId val="74196096"/>
        <c:axId val="74197632"/>
      </c:barChart>
      <c:catAx>
        <c:axId val="74196096"/>
        <c:scaling>
          <c:orientation val="minMax"/>
        </c:scaling>
        <c:delete val="0"/>
        <c:axPos val="b"/>
        <c:numFmt formatCode="General" sourceLinked="0"/>
        <c:majorTickMark val="none"/>
        <c:minorTickMark val="none"/>
        <c:tickLblPos val="nextTo"/>
        <c:crossAx val="74197632"/>
        <c:crosses val="autoZero"/>
        <c:auto val="1"/>
        <c:lblAlgn val="ctr"/>
        <c:lblOffset val="100"/>
        <c:noMultiLvlLbl val="0"/>
      </c:catAx>
      <c:valAx>
        <c:axId val="74197632"/>
        <c:scaling>
          <c:orientation val="minMax"/>
        </c:scaling>
        <c:delete val="0"/>
        <c:axPos val="l"/>
        <c:majorGridlines/>
        <c:title>
          <c:tx>
            <c:rich>
              <a:bodyPr/>
              <a:lstStyle/>
              <a:p>
                <a:pPr>
                  <a:defRPr/>
                </a:pPr>
                <a:r>
                  <a:rPr lang="es-ES"/>
                  <a:t>Número de Muestras</a:t>
                </a:r>
              </a:p>
            </c:rich>
          </c:tx>
          <c:overlay val="0"/>
        </c:title>
        <c:numFmt formatCode="General" sourceLinked="1"/>
        <c:majorTickMark val="out"/>
        <c:minorTickMark val="none"/>
        <c:tickLblPos val="nextTo"/>
        <c:crossAx val="74196096"/>
        <c:crosses val="autoZero"/>
        <c:crossBetween val="between"/>
      </c:valAx>
    </c:plotArea>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sz="1800" b="1" i="0" baseline="0">
                <a:effectLst/>
              </a:rPr>
              <a:t>pH-JUL_013</a:t>
            </a:r>
            <a:endParaRPr lang="es-ES">
              <a:effectLst/>
            </a:endParaRPr>
          </a:p>
        </c:rich>
      </c:tx>
      <c:overlay val="0"/>
    </c:title>
    <c:autoTitleDeleted val="0"/>
    <c:plotArea>
      <c:layout/>
      <c:barChart>
        <c:barDir val="col"/>
        <c:grouping val="clustered"/>
        <c:varyColors val="0"/>
        <c:ser>
          <c:idx val="0"/>
          <c:order val="0"/>
          <c:spPr>
            <a:solidFill>
              <a:srgbClr val="00B0F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(Hoja1!$D$6;Hoja1!$E$6)</c:f>
              <c:strCache>
                <c:ptCount val="2"/>
                <c:pt idx="0">
                  <c:v>Fuera de Norma</c:v>
                </c:pt>
                <c:pt idx="1">
                  <c:v>%</c:v>
                </c:pt>
              </c:strCache>
            </c:strRef>
          </c:cat>
          <c:val>
            <c:numRef>
              <c:f>(Hoja1!$D$7;Hoja1!$E$7)</c:f>
              <c:numCache>
                <c:formatCode>0.00%</c:formatCode>
                <c:ptCount val="2"/>
                <c:pt idx="0" formatCode="General">
                  <c:v>6</c:v>
                </c:pt>
                <c:pt idx="1">
                  <c:v>6.9767441860465115E-2</c:v>
                </c:pt>
              </c:numCache>
            </c:numRef>
          </c:val>
        </c:ser>
        <c:ser>
          <c:idx val="1"/>
          <c:order val="1"/>
          <c:spPr>
            <a:solidFill>
              <a:srgbClr val="00B05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(Hoja1!$D$6;Hoja1!$E$6)</c:f>
              <c:strCache>
                <c:ptCount val="2"/>
                <c:pt idx="0">
                  <c:v>Fuera de Norma</c:v>
                </c:pt>
                <c:pt idx="1">
                  <c:v>%</c:v>
                </c:pt>
              </c:strCache>
            </c:strRef>
          </c:cat>
          <c:val>
            <c:numRef>
              <c:f>(Hoja1!$D$8;Hoja1!$E$8)</c:f>
              <c:numCache>
                <c:formatCode>0.00%</c:formatCode>
                <c:ptCount val="2"/>
                <c:pt idx="0" formatCode="General">
                  <c:v>0</c:v>
                </c:pt>
                <c:pt idx="1">
                  <c:v>0</c:v>
                </c:pt>
              </c:numCache>
            </c:numRef>
          </c:val>
        </c:ser>
        <c:dLbls>
          <c:showLegendKey val="0"/>
          <c:showVal val="0"/>
          <c:showCatName val="0"/>
          <c:showSerName val="0"/>
          <c:showPercent val="0"/>
          <c:showBubbleSize val="0"/>
        </c:dLbls>
        <c:gapWidth val="150"/>
        <c:axId val="74253824"/>
        <c:axId val="74255360"/>
      </c:barChart>
      <c:catAx>
        <c:axId val="74253824"/>
        <c:scaling>
          <c:orientation val="minMax"/>
        </c:scaling>
        <c:delete val="0"/>
        <c:axPos val="b"/>
        <c:numFmt formatCode="General" sourceLinked="0"/>
        <c:majorTickMark val="none"/>
        <c:minorTickMark val="none"/>
        <c:tickLblPos val="nextTo"/>
        <c:crossAx val="74255360"/>
        <c:crosses val="autoZero"/>
        <c:auto val="1"/>
        <c:lblAlgn val="ctr"/>
        <c:lblOffset val="100"/>
        <c:noMultiLvlLbl val="0"/>
      </c:catAx>
      <c:valAx>
        <c:axId val="74255360"/>
        <c:scaling>
          <c:orientation val="minMax"/>
        </c:scaling>
        <c:delete val="0"/>
        <c:axPos val="l"/>
        <c:majorGridlines/>
        <c:title>
          <c:tx>
            <c:rich>
              <a:bodyPr/>
              <a:lstStyle/>
              <a:p>
                <a:pPr>
                  <a:defRPr/>
                </a:pPr>
                <a:r>
                  <a:rPr lang="es-ES"/>
                  <a:t>Número de Muestras</a:t>
                </a:r>
              </a:p>
            </c:rich>
          </c:tx>
          <c:overlay val="0"/>
        </c:title>
        <c:numFmt formatCode="General" sourceLinked="1"/>
        <c:majorTickMark val="out"/>
        <c:minorTickMark val="none"/>
        <c:tickLblPos val="nextTo"/>
        <c:crossAx val="74253824"/>
        <c:crosses val="autoZero"/>
        <c:crossBetween val="between"/>
      </c:valAx>
    </c:plotArea>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sz="1800" b="1" i="0" baseline="0">
                <a:effectLst/>
              </a:rPr>
              <a:t>pH-AGO_013</a:t>
            </a:r>
            <a:endParaRPr lang="es-ES">
              <a:effectLst/>
            </a:endParaRPr>
          </a:p>
        </c:rich>
      </c:tx>
      <c:overlay val="0"/>
    </c:title>
    <c:autoTitleDeleted val="0"/>
    <c:plotArea>
      <c:layout/>
      <c:barChart>
        <c:barDir val="col"/>
        <c:grouping val="clustered"/>
        <c:varyColors val="0"/>
        <c:ser>
          <c:idx val="0"/>
          <c:order val="0"/>
          <c:spPr>
            <a:solidFill>
              <a:srgbClr val="00B0F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(Hoja1!$D$7;Hoja1!$E$7)</c:f>
              <c:strCache>
                <c:ptCount val="2"/>
                <c:pt idx="0">
                  <c:v>Fuera de Norma</c:v>
                </c:pt>
                <c:pt idx="1">
                  <c:v>%</c:v>
                </c:pt>
              </c:strCache>
            </c:strRef>
          </c:cat>
          <c:val>
            <c:numRef>
              <c:f>(Hoja1!$D$8;Hoja1!$E$8)</c:f>
              <c:numCache>
                <c:formatCode>0.00%</c:formatCode>
                <c:ptCount val="2"/>
                <c:pt idx="0" formatCode="General">
                  <c:v>5</c:v>
                </c:pt>
                <c:pt idx="1">
                  <c:v>5.8139534883720929E-2</c:v>
                </c:pt>
              </c:numCache>
            </c:numRef>
          </c:val>
        </c:ser>
        <c:ser>
          <c:idx val="1"/>
          <c:order val="1"/>
          <c:spPr>
            <a:solidFill>
              <a:srgbClr val="00B05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(Hoja1!$D$7;Hoja1!$E$7)</c:f>
              <c:strCache>
                <c:ptCount val="2"/>
                <c:pt idx="0">
                  <c:v>Fuera de Norma</c:v>
                </c:pt>
                <c:pt idx="1">
                  <c:v>%</c:v>
                </c:pt>
              </c:strCache>
            </c:strRef>
          </c:cat>
          <c:val>
            <c:numRef>
              <c:f>(Hoja1!$D$9;Hoja1!$E$9)</c:f>
              <c:numCache>
                <c:formatCode>0.00%</c:formatCode>
                <c:ptCount val="2"/>
                <c:pt idx="0" formatCode="General">
                  <c:v>0</c:v>
                </c:pt>
                <c:pt idx="1">
                  <c:v>0</c:v>
                </c:pt>
              </c:numCache>
            </c:numRef>
          </c:val>
        </c:ser>
        <c:dLbls>
          <c:showLegendKey val="0"/>
          <c:showVal val="0"/>
          <c:showCatName val="0"/>
          <c:showSerName val="0"/>
          <c:showPercent val="0"/>
          <c:showBubbleSize val="0"/>
        </c:dLbls>
        <c:gapWidth val="150"/>
        <c:axId val="74277632"/>
        <c:axId val="74279168"/>
      </c:barChart>
      <c:catAx>
        <c:axId val="74277632"/>
        <c:scaling>
          <c:orientation val="minMax"/>
        </c:scaling>
        <c:delete val="0"/>
        <c:axPos val="b"/>
        <c:numFmt formatCode="General" sourceLinked="0"/>
        <c:majorTickMark val="none"/>
        <c:minorTickMark val="none"/>
        <c:tickLblPos val="nextTo"/>
        <c:crossAx val="74279168"/>
        <c:crosses val="autoZero"/>
        <c:auto val="1"/>
        <c:lblAlgn val="ctr"/>
        <c:lblOffset val="100"/>
        <c:noMultiLvlLbl val="0"/>
      </c:catAx>
      <c:valAx>
        <c:axId val="74279168"/>
        <c:scaling>
          <c:orientation val="minMax"/>
        </c:scaling>
        <c:delete val="0"/>
        <c:axPos val="l"/>
        <c:majorGridlines/>
        <c:title>
          <c:tx>
            <c:rich>
              <a:bodyPr/>
              <a:lstStyle/>
              <a:p>
                <a:pPr>
                  <a:defRPr/>
                </a:pPr>
                <a:r>
                  <a:rPr lang="es-ES"/>
                  <a:t>Número  de Muestras</a:t>
                </a:r>
              </a:p>
            </c:rich>
          </c:tx>
          <c:overlay val="0"/>
        </c:title>
        <c:numFmt formatCode="General" sourceLinked="1"/>
        <c:majorTickMark val="out"/>
        <c:minorTickMark val="none"/>
        <c:tickLblPos val="nextTo"/>
        <c:crossAx val="74277632"/>
        <c:crosses val="autoZero"/>
        <c:crossBetween val="between"/>
      </c:valAx>
    </c:plotArea>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sz="1800" b="1" i="0" baseline="0">
                <a:effectLst/>
              </a:rPr>
              <a:t>pH-NOV_014</a:t>
            </a:r>
            <a:endParaRPr lang="es-ES">
              <a:effectLst/>
            </a:endParaRPr>
          </a:p>
        </c:rich>
      </c:tx>
      <c:overlay val="0"/>
    </c:title>
    <c:autoTitleDeleted val="0"/>
    <c:plotArea>
      <c:layout/>
      <c:barChart>
        <c:barDir val="col"/>
        <c:grouping val="clustered"/>
        <c:varyColors val="0"/>
        <c:ser>
          <c:idx val="0"/>
          <c:order val="0"/>
          <c:spPr>
            <a:solidFill>
              <a:srgbClr val="00B0F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(Hoja2!$D$6;Hoja2!$E$6)</c:f>
              <c:strCache>
                <c:ptCount val="2"/>
                <c:pt idx="0">
                  <c:v>Fuera de Norma</c:v>
                </c:pt>
                <c:pt idx="1">
                  <c:v>%</c:v>
                </c:pt>
              </c:strCache>
            </c:strRef>
          </c:cat>
          <c:val>
            <c:numRef>
              <c:f>(Hoja2!$D$7;Hoja2!$E$7)</c:f>
              <c:numCache>
                <c:formatCode>0.00%</c:formatCode>
                <c:ptCount val="2"/>
                <c:pt idx="0" formatCode="General">
                  <c:v>2</c:v>
                </c:pt>
                <c:pt idx="1">
                  <c:v>2.2988505747126436E-2</c:v>
                </c:pt>
              </c:numCache>
            </c:numRef>
          </c:val>
        </c:ser>
        <c:ser>
          <c:idx val="1"/>
          <c:order val="1"/>
          <c:spPr>
            <a:solidFill>
              <a:srgbClr val="00B05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(Hoja2!$D$6;Hoja2!$E$6)</c:f>
              <c:strCache>
                <c:ptCount val="2"/>
                <c:pt idx="0">
                  <c:v>Fuera de Norma</c:v>
                </c:pt>
                <c:pt idx="1">
                  <c:v>%</c:v>
                </c:pt>
              </c:strCache>
            </c:strRef>
          </c:cat>
          <c:val>
            <c:numRef>
              <c:f>(Hoja2!$D$8;Hoja2!$E$8)</c:f>
              <c:numCache>
                <c:formatCode>0.00%</c:formatCode>
                <c:ptCount val="2"/>
                <c:pt idx="0" formatCode="General">
                  <c:v>10</c:v>
                </c:pt>
                <c:pt idx="1">
                  <c:v>0.11494252873563218</c:v>
                </c:pt>
              </c:numCache>
            </c:numRef>
          </c:val>
        </c:ser>
        <c:dLbls>
          <c:showLegendKey val="0"/>
          <c:showVal val="0"/>
          <c:showCatName val="0"/>
          <c:showSerName val="0"/>
          <c:showPercent val="0"/>
          <c:showBubbleSize val="0"/>
        </c:dLbls>
        <c:gapWidth val="150"/>
        <c:axId val="74609024"/>
        <c:axId val="74610560"/>
      </c:barChart>
      <c:catAx>
        <c:axId val="74609024"/>
        <c:scaling>
          <c:orientation val="minMax"/>
        </c:scaling>
        <c:delete val="0"/>
        <c:axPos val="b"/>
        <c:numFmt formatCode="General" sourceLinked="0"/>
        <c:majorTickMark val="none"/>
        <c:minorTickMark val="none"/>
        <c:tickLblPos val="nextTo"/>
        <c:crossAx val="74610560"/>
        <c:crosses val="autoZero"/>
        <c:auto val="1"/>
        <c:lblAlgn val="ctr"/>
        <c:lblOffset val="100"/>
        <c:noMultiLvlLbl val="0"/>
      </c:catAx>
      <c:valAx>
        <c:axId val="74610560"/>
        <c:scaling>
          <c:orientation val="minMax"/>
        </c:scaling>
        <c:delete val="0"/>
        <c:axPos val="l"/>
        <c:majorGridlines/>
        <c:title>
          <c:tx>
            <c:rich>
              <a:bodyPr/>
              <a:lstStyle/>
              <a:p>
                <a:pPr>
                  <a:defRPr/>
                </a:pPr>
                <a:r>
                  <a:rPr lang="es-ES"/>
                  <a:t>Número de Muestras</a:t>
                </a:r>
              </a:p>
            </c:rich>
          </c:tx>
          <c:overlay val="0"/>
        </c:title>
        <c:numFmt formatCode="General" sourceLinked="1"/>
        <c:majorTickMark val="out"/>
        <c:minorTickMark val="none"/>
        <c:tickLblPos val="nextTo"/>
        <c:crossAx val="74609024"/>
        <c:crosses val="autoZero"/>
        <c:crossBetween val="between"/>
      </c:valAx>
    </c:plotArea>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sz="1800" b="1" i="0" baseline="0">
                <a:effectLst/>
              </a:rPr>
              <a:t>pH-FEB_014</a:t>
            </a:r>
            <a:endParaRPr lang="es-ES">
              <a:effectLst/>
            </a:endParaRPr>
          </a:p>
        </c:rich>
      </c:tx>
      <c:overlay val="0"/>
    </c:title>
    <c:autoTitleDeleted val="0"/>
    <c:plotArea>
      <c:layout/>
      <c:barChart>
        <c:barDir val="col"/>
        <c:grouping val="clustered"/>
        <c:varyColors val="0"/>
        <c:ser>
          <c:idx val="0"/>
          <c:order val="0"/>
          <c:spPr>
            <a:solidFill>
              <a:srgbClr val="00B0F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(Hoja1!$D$7;Hoja1!$E$7)</c:f>
              <c:strCache>
                <c:ptCount val="2"/>
                <c:pt idx="0">
                  <c:v>Fuera de Norma</c:v>
                </c:pt>
                <c:pt idx="1">
                  <c:v>%</c:v>
                </c:pt>
              </c:strCache>
            </c:strRef>
          </c:cat>
          <c:val>
            <c:numRef>
              <c:f>(Hoja1!$D$8;Hoja1!$E$8)</c:f>
              <c:numCache>
                <c:formatCode>0.00%</c:formatCode>
                <c:ptCount val="2"/>
                <c:pt idx="0" formatCode="General">
                  <c:v>12</c:v>
                </c:pt>
                <c:pt idx="1">
                  <c:v>0.13636363636363635</c:v>
                </c:pt>
              </c:numCache>
            </c:numRef>
          </c:val>
        </c:ser>
        <c:ser>
          <c:idx val="1"/>
          <c:order val="1"/>
          <c:spPr>
            <a:solidFill>
              <a:srgbClr val="00B05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(Hoja1!$D$7;Hoja1!$E$7)</c:f>
              <c:strCache>
                <c:ptCount val="2"/>
                <c:pt idx="0">
                  <c:v>Fuera de Norma</c:v>
                </c:pt>
                <c:pt idx="1">
                  <c:v>%</c:v>
                </c:pt>
              </c:strCache>
            </c:strRef>
          </c:cat>
          <c:val>
            <c:numRef>
              <c:f>(Hoja1!$D$9;Hoja1!$E$9)</c:f>
              <c:numCache>
                <c:formatCode>0.00%</c:formatCode>
                <c:ptCount val="2"/>
                <c:pt idx="0" formatCode="General">
                  <c:v>0</c:v>
                </c:pt>
                <c:pt idx="1">
                  <c:v>0</c:v>
                </c:pt>
              </c:numCache>
            </c:numRef>
          </c:val>
        </c:ser>
        <c:dLbls>
          <c:showLegendKey val="0"/>
          <c:showVal val="0"/>
          <c:showCatName val="0"/>
          <c:showSerName val="0"/>
          <c:showPercent val="0"/>
          <c:showBubbleSize val="0"/>
        </c:dLbls>
        <c:gapWidth val="150"/>
        <c:axId val="74661888"/>
        <c:axId val="74663424"/>
      </c:barChart>
      <c:catAx>
        <c:axId val="74661888"/>
        <c:scaling>
          <c:orientation val="minMax"/>
        </c:scaling>
        <c:delete val="0"/>
        <c:axPos val="b"/>
        <c:numFmt formatCode="General" sourceLinked="0"/>
        <c:majorTickMark val="none"/>
        <c:minorTickMark val="none"/>
        <c:tickLblPos val="nextTo"/>
        <c:crossAx val="74663424"/>
        <c:crosses val="autoZero"/>
        <c:auto val="1"/>
        <c:lblAlgn val="ctr"/>
        <c:lblOffset val="100"/>
        <c:noMultiLvlLbl val="0"/>
      </c:catAx>
      <c:valAx>
        <c:axId val="74663424"/>
        <c:scaling>
          <c:orientation val="minMax"/>
        </c:scaling>
        <c:delete val="0"/>
        <c:axPos val="l"/>
        <c:majorGridlines/>
        <c:title>
          <c:tx>
            <c:rich>
              <a:bodyPr/>
              <a:lstStyle/>
              <a:p>
                <a:pPr>
                  <a:defRPr/>
                </a:pPr>
                <a:r>
                  <a:rPr lang="es-ES"/>
                  <a:t>Número de Muestras</a:t>
                </a:r>
              </a:p>
            </c:rich>
          </c:tx>
          <c:overlay val="0"/>
        </c:title>
        <c:numFmt formatCode="General" sourceLinked="1"/>
        <c:majorTickMark val="out"/>
        <c:minorTickMark val="none"/>
        <c:tickLblPos val="nextTo"/>
        <c:crossAx val="74661888"/>
        <c:crosses val="autoZero"/>
        <c:crossBetween val="between"/>
      </c:valAx>
    </c:plotArea>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sz="1800" b="1" i="0" baseline="0">
                <a:effectLst/>
              </a:rPr>
              <a:t>pH-MAY_014</a:t>
            </a:r>
            <a:endParaRPr lang="es-ES">
              <a:effectLst/>
            </a:endParaRPr>
          </a:p>
        </c:rich>
      </c:tx>
      <c:overlay val="0"/>
    </c:title>
    <c:autoTitleDeleted val="0"/>
    <c:plotArea>
      <c:layout/>
      <c:barChart>
        <c:barDir val="col"/>
        <c:grouping val="clustered"/>
        <c:varyColors val="0"/>
        <c:ser>
          <c:idx val="0"/>
          <c:order val="0"/>
          <c:spPr>
            <a:solidFill>
              <a:srgbClr val="00B0F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(Hoja1!$D$6;Hoja1!$E$6)</c:f>
              <c:strCache>
                <c:ptCount val="2"/>
                <c:pt idx="0">
                  <c:v>Fuera de Norma</c:v>
                </c:pt>
                <c:pt idx="1">
                  <c:v>%</c:v>
                </c:pt>
              </c:strCache>
            </c:strRef>
          </c:cat>
          <c:val>
            <c:numRef>
              <c:f>(Hoja1!$D$7;Hoja1!$E$7)</c:f>
              <c:numCache>
                <c:formatCode>0.00%</c:formatCode>
                <c:ptCount val="2"/>
                <c:pt idx="0" formatCode="General">
                  <c:v>6</c:v>
                </c:pt>
                <c:pt idx="1">
                  <c:v>6.8965517241379309E-2</c:v>
                </c:pt>
              </c:numCache>
            </c:numRef>
          </c:val>
        </c:ser>
        <c:ser>
          <c:idx val="1"/>
          <c:order val="1"/>
          <c:spPr>
            <a:solidFill>
              <a:srgbClr val="00B05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(Hoja1!$D$6;Hoja1!$E$6)</c:f>
              <c:strCache>
                <c:ptCount val="2"/>
                <c:pt idx="0">
                  <c:v>Fuera de Norma</c:v>
                </c:pt>
                <c:pt idx="1">
                  <c:v>%</c:v>
                </c:pt>
              </c:strCache>
            </c:strRef>
          </c:cat>
          <c:val>
            <c:numRef>
              <c:f>(Hoja1!$D$8;Hoja1!$E$8)</c:f>
              <c:numCache>
                <c:formatCode>0.00%</c:formatCode>
                <c:ptCount val="2"/>
                <c:pt idx="0" formatCode="General">
                  <c:v>12</c:v>
                </c:pt>
                <c:pt idx="1">
                  <c:v>0.13793103448275862</c:v>
                </c:pt>
              </c:numCache>
            </c:numRef>
          </c:val>
        </c:ser>
        <c:dLbls>
          <c:showLegendKey val="0"/>
          <c:showVal val="0"/>
          <c:showCatName val="0"/>
          <c:showSerName val="0"/>
          <c:showPercent val="0"/>
          <c:showBubbleSize val="0"/>
        </c:dLbls>
        <c:gapWidth val="150"/>
        <c:axId val="74693248"/>
        <c:axId val="74707712"/>
      </c:barChart>
      <c:catAx>
        <c:axId val="74693248"/>
        <c:scaling>
          <c:orientation val="minMax"/>
        </c:scaling>
        <c:delete val="0"/>
        <c:axPos val="b"/>
        <c:title>
          <c:overlay val="0"/>
        </c:title>
        <c:numFmt formatCode="General" sourceLinked="0"/>
        <c:majorTickMark val="none"/>
        <c:minorTickMark val="none"/>
        <c:tickLblPos val="nextTo"/>
        <c:crossAx val="74707712"/>
        <c:crosses val="autoZero"/>
        <c:auto val="1"/>
        <c:lblAlgn val="ctr"/>
        <c:lblOffset val="100"/>
        <c:noMultiLvlLbl val="0"/>
      </c:catAx>
      <c:valAx>
        <c:axId val="74707712"/>
        <c:scaling>
          <c:orientation val="minMax"/>
        </c:scaling>
        <c:delete val="0"/>
        <c:axPos val="l"/>
        <c:majorGridlines/>
        <c:title>
          <c:tx>
            <c:rich>
              <a:bodyPr/>
              <a:lstStyle/>
              <a:p>
                <a:pPr>
                  <a:defRPr/>
                </a:pPr>
                <a:r>
                  <a:rPr lang="es-ES"/>
                  <a:t>Número</a:t>
                </a:r>
                <a:r>
                  <a:rPr lang="es-ES" baseline="0"/>
                  <a:t> de Muestras</a:t>
                </a:r>
                <a:endParaRPr lang="es-ES"/>
              </a:p>
            </c:rich>
          </c:tx>
          <c:overlay val="0"/>
        </c:title>
        <c:numFmt formatCode="General" sourceLinked="1"/>
        <c:majorTickMark val="out"/>
        <c:minorTickMark val="none"/>
        <c:tickLblPos val="nextTo"/>
        <c:crossAx val="74693248"/>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a:t>Cloro libre residual-OCT_011</a:t>
            </a:r>
          </a:p>
        </c:rich>
      </c:tx>
      <c:overlay val="0"/>
    </c:title>
    <c:autoTitleDeleted val="0"/>
    <c:plotArea>
      <c:layout/>
      <c:barChart>
        <c:barDir val="col"/>
        <c:grouping val="clustered"/>
        <c:varyColors val="0"/>
        <c:ser>
          <c:idx val="0"/>
          <c:order val="0"/>
          <c:spPr>
            <a:solidFill>
              <a:srgbClr val="00B0F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(Hoja1!$D$6;Hoja1!$E$6)</c:f>
              <c:strCache>
                <c:ptCount val="2"/>
                <c:pt idx="0">
                  <c:v>Fuera de Norma</c:v>
                </c:pt>
                <c:pt idx="1">
                  <c:v>%</c:v>
                </c:pt>
              </c:strCache>
            </c:strRef>
          </c:cat>
          <c:val>
            <c:numRef>
              <c:f>(Hoja1!$D$7;Hoja1!$E$7)</c:f>
              <c:numCache>
                <c:formatCode>0.00%</c:formatCode>
                <c:ptCount val="2"/>
                <c:pt idx="0" formatCode="General">
                  <c:v>1</c:v>
                </c:pt>
                <c:pt idx="1">
                  <c:v>1.1764705882352941E-2</c:v>
                </c:pt>
              </c:numCache>
            </c:numRef>
          </c:val>
        </c:ser>
        <c:ser>
          <c:idx val="1"/>
          <c:order val="1"/>
          <c:spPr>
            <a:solidFill>
              <a:srgbClr val="00B05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(Hoja1!$D$6;Hoja1!$E$6)</c:f>
              <c:strCache>
                <c:ptCount val="2"/>
                <c:pt idx="0">
                  <c:v>Fuera de Norma</c:v>
                </c:pt>
                <c:pt idx="1">
                  <c:v>%</c:v>
                </c:pt>
              </c:strCache>
            </c:strRef>
          </c:cat>
          <c:val>
            <c:numRef>
              <c:f>(Hoja1!$D$8;Hoja1!$E$8)</c:f>
              <c:numCache>
                <c:formatCode>0.00%</c:formatCode>
                <c:ptCount val="2"/>
                <c:pt idx="0" formatCode="General">
                  <c:v>11</c:v>
                </c:pt>
                <c:pt idx="1">
                  <c:v>0.12941176470588237</c:v>
                </c:pt>
              </c:numCache>
            </c:numRef>
          </c:val>
        </c:ser>
        <c:dLbls>
          <c:showLegendKey val="0"/>
          <c:showVal val="0"/>
          <c:showCatName val="0"/>
          <c:showSerName val="0"/>
          <c:showPercent val="0"/>
          <c:showBubbleSize val="0"/>
        </c:dLbls>
        <c:gapWidth val="150"/>
        <c:axId val="59216256"/>
        <c:axId val="59217792"/>
      </c:barChart>
      <c:catAx>
        <c:axId val="59216256"/>
        <c:scaling>
          <c:orientation val="minMax"/>
        </c:scaling>
        <c:delete val="0"/>
        <c:axPos val="b"/>
        <c:numFmt formatCode="General" sourceLinked="0"/>
        <c:majorTickMark val="none"/>
        <c:minorTickMark val="none"/>
        <c:tickLblPos val="nextTo"/>
        <c:crossAx val="59217792"/>
        <c:crosses val="autoZero"/>
        <c:auto val="1"/>
        <c:lblAlgn val="ctr"/>
        <c:lblOffset val="100"/>
        <c:noMultiLvlLbl val="0"/>
      </c:catAx>
      <c:valAx>
        <c:axId val="59217792"/>
        <c:scaling>
          <c:orientation val="minMax"/>
        </c:scaling>
        <c:delete val="0"/>
        <c:axPos val="l"/>
        <c:majorGridlines/>
        <c:title>
          <c:tx>
            <c:rich>
              <a:bodyPr/>
              <a:lstStyle/>
              <a:p>
                <a:pPr>
                  <a:defRPr/>
                </a:pPr>
                <a:r>
                  <a:rPr lang="es-ES"/>
                  <a:t>Número de Muestras</a:t>
                </a:r>
              </a:p>
            </c:rich>
          </c:tx>
          <c:overlay val="0"/>
        </c:title>
        <c:numFmt formatCode="General" sourceLinked="1"/>
        <c:majorTickMark val="out"/>
        <c:minorTickMark val="none"/>
        <c:tickLblPos val="nextTo"/>
        <c:crossAx val="59216256"/>
        <c:crosses val="autoZero"/>
        <c:crossBetween val="between"/>
      </c:valAx>
    </c:plotArea>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sz="1800" b="1" i="0" baseline="0">
                <a:effectLst/>
              </a:rPr>
              <a:t>pH-SEP_014</a:t>
            </a:r>
            <a:endParaRPr lang="es-ES">
              <a:effectLst/>
            </a:endParaRPr>
          </a:p>
        </c:rich>
      </c:tx>
      <c:overlay val="0"/>
    </c:title>
    <c:autoTitleDeleted val="0"/>
    <c:plotArea>
      <c:layout/>
      <c:barChart>
        <c:barDir val="col"/>
        <c:grouping val="clustered"/>
        <c:varyColors val="0"/>
        <c:ser>
          <c:idx val="0"/>
          <c:order val="0"/>
          <c:spPr>
            <a:solidFill>
              <a:srgbClr val="00B0F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(Hoja2!$D$6;Hoja2!$E$6)</c:f>
              <c:strCache>
                <c:ptCount val="2"/>
                <c:pt idx="0">
                  <c:v>Fuera de Norma</c:v>
                </c:pt>
                <c:pt idx="1">
                  <c:v>%</c:v>
                </c:pt>
              </c:strCache>
            </c:strRef>
          </c:cat>
          <c:val>
            <c:numRef>
              <c:f>(Hoja2!$D$7;Hoja2!$E$7)</c:f>
              <c:numCache>
                <c:formatCode>0.00%</c:formatCode>
                <c:ptCount val="2"/>
                <c:pt idx="0" formatCode="General">
                  <c:v>4</c:v>
                </c:pt>
                <c:pt idx="1">
                  <c:v>4.5977011494252873E-2</c:v>
                </c:pt>
              </c:numCache>
            </c:numRef>
          </c:val>
        </c:ser>
        <c:ser>
          <c:idx val="1"/>
          <c:order val="1"/>
          <c:spPr>
            <a:solidFill>
              <a:srgbClr val="00B05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(Hoja2!$D$6;Hoja2!$E$6)</c:f>
              <c:strCache>
                <c:ptCount val="2"/>
                <c:pt idx="0">
                  <c:v>Fuera de Norma</c:v>
                </c:pt>
                <c:pt idx="1">
                  <c:v>%</c:v>
                </c:pt>
              </c:strCache>
            </c:strRef>
          </c:cat>
          <c:val>
            <c:numRef>
              <c:f>(Hoja2!$D$8;Hoja2!$E$8)</c:f>
              <c:numCache>
                <c:formatCode>0.00%</c:formatCode>
                <c:ptCount val="2"/>
                <c:pt idx="0" formatCode="General">
                  <c:v>7</c:v>
                </c:pt>
                <c:pt idx="1">
                  <c:v>8.0459770114942528E-2</c:v>
                </c:pt>
              </c:numCache>
            </c:numRef>
          </c:val>
        </c:ser>
        <c:dLbls>
          <c:showLegendKey val="0"/>
          <c:showVal val="0"/>
          <c:showCatName val="0"/>
          <c:showSerName val="0"/>
          <c:showPercent val="0"/>
          <c:showBubbleSize val="0"/>
        </c:dLbls>
        <c:gapWidth val="150"/>
        <c:axId val="74332416"/>
        <c:axId val="74334208"/>
      </c:barChart>
      <c:catAx>
        <c:axId val="74332416"/>
        <c:scaling>
          <c:orientation val="minMax"/>
        </c:scaling>
        <c:delete val="0"/>
        <c:axPos val="b"/>
        <c:numFmt formatCode="General" sourceLinked="0"/>
        <c:majorTickMark val="none"/>
        <c:minorTickMark val="none"/>
        <c:tickLblPos val="nextTo"/>
        <c:crossAx val="74334208"/>
        <c:crosses val="autoZero"/>
        <c:auto val="1"/>
        <c:lblAlgn val="ctr"/>
        <c:lblOffset val="100"/>
        <c:noMultiLvlLbl val="0"/>
      </c:catAx>
      <c:valAx>
        <c:axId val="74334208"/>
        <c:scaling>
          <c:orientation val="minMax"/>
        </c:scaling>
        <c:delete val="0"/>
        <c:axPos val="l"/>
        <c:majorGridlines/>
        <c:title>
          <c:tx>
            <c:rich>
              <a:bodyPr/>
              <a:lstStyle/>
              <a:p>
                <a:pPr>
                  <a:defRPr/>
                </a:pPr>
                <a:r>
                  <a:rPr lang="es-ES"/>
                  <a:t>Número de Muestras</a:t>
                </a:r>
              </a:p>
            </c:rich>
          </c:tx>
          <c:overlay val="0"/>
        </c:title>
        <c:numFmt formatCode="General" sourceLinked="1"/>
        <c:majorTickMark val="out"/>
        <c:minorTickMark val="none"/>
        <c:tickLblPos val="nextTo"/>
        <c:crossAx val="74332416"/>
        <c:crosses val="autoZero"/>
        <c:crossBetween val="between"/>
      </c:valAx>
    </c:plotArea>
    <c:plotVisOnly val="1"/>
    <c:dispBlanksAs val="gap"/>
    <c:showDLblsOverMax val="0"/>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a:t>Turbidez-JUN-JUL_014</a:t>
            </a:r>
          </a:p>
        </c:rich>
      </c:tx>
      <c:overlay val="0"/>
    </c:title>
    <c:autoTitleDeleted val="0"/>
    <c:plotArea>
      <c:layout/>
      <c:barChart>
        <c:barDir val="col"/>
        <c:grouping val="clustered"/>
        <c:varyColors val="0"/>
        <c:ser>
          <c:idx val="0"/>
          <c:order val="0"/>
          <c:spPr>
            <a:solidFill>
              <a:srgbClr val="00B0F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(Hoja2!$D$5;Hoja2!$E$5)</c:f>
              <c:strCache>
                <c:ptCount val="2"/>
                <c:pt idx="0">
                  <c:v>Fuera de Norma</c:v>
                </c:pt>
                <c:pt idx="1">
                  <c:v>%</c:v>
                </c:pt>
              </c:strCache>
            </c:strRef>
          </c:cat>
          <c:val>
            <c:numRef>
              <c:f>(Hoja2!$D$6;Hoja2!$E$6)</c:f>
              <c:numCache>
                <c:formatCode>0.00%</c:formatCode>
                <c:ptCount val="2"/>
                <c:pt idx="0" formatCode="General">
                  <c:v>0</c:v>
                </c:pt>
                <c:pt idx="1">
                  <c:v>0</c:v>
                </c:pt>
              </c:numCache>
            </c:numRef>
          </c:val>
        </c:ser>
        <c:ser>
          <c:idx val="1"/>
          <c:order val="1"/>
          <c:spPr>
            <a:solidFill>
              <a:srgbClr val="00B05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(Hoja2!$D$5;Hoja2!$E$5)</c:f>
              <c:strCache>
                <c:ptCount val="2"/>
                <c:pt idx="0">
                  <c:v>Fuera de Norma</c:v>
                </c:pt>
                <c:pt idx="1">
                  <c:v>%</c:v>
                </c:pt>
              </c:strCache>
            </c:strRef>
          </c:cat>
          <c:val>
            <c:numRef>
              <c:f>(Hoja2!$D$7;Hoja2!$E$7)</c:f>
              <c:numCache>
                <c:formatCode>0.00%</c:formatCode>
                <c:ptCount val="2"/>
                <c:pt idx="0" formatCode="General">
                  <c:v>1</c:v>
                </c:pt>
                <c:pt idx="1">
                  <c:v>1.1494252873563218E-2</c:v>
                </c:pt>
              </c:numCache>
            </c:numRef>
          </c:val>
        </c:ser>
        <c:dLbls>
          <c:showLegendKey val="0"/>
          <c:showVal val="0"/>
          <c:showCatName val="0"/>
          <c:showSerName val="0"/>
          <c:showPercent val="0"/>
          <c:showBubbleSize val="0"/>
        </c:dLbls>
        <c:gapWidth val="150"/>
        <c:axId val="74369280"/>
        <c:axId val="74391552"/>
      </c:barChart>
      <c:catAx>
        <c:axId val="74369280"/>
        <c:scaling>
          <c:orientation val="minMax"/>
        </c:scaling>
        <c:delete val="0"/>
        <c:axPos val="b"/>
        <c:numFmt formatCode="General" sourceLinked="0"/>
        <c:majorTickMark val="none"/>
        <c:minorTickMark val="none"/>
        <c:tickLblPos val="nextTo"/>
        <c:crossAx val="74391552"/>
        <c:crosses val="autoZero"/>
        <c:auto val="1"/>
        <c:lblAlgn val="ctr"/>
        <c:lblOffset val="100"/>
        <c:noMultiLvlLbl val="0"/>
      </c:catAx>
      <c:valAx>
        <c:axId val="74391552"/>
        <c:scaling>
          <c:orientation val="minMax"/>
        </c:scaling>
        <c:delete val="0"/>
        <c:axPos val="l"/>
        <c:majorGridlines/>
        <c:title>
          <c:tx>
            <c:rich>
              <a:bodyPr/>
              <a:lstStyle/>
              <a:p>
                <a:pPr>
                  <a:defRPr/>
                </a:pPr>
                <a:r>
                  <a:rPr lang="es-ES"/>
                  <a:t>Número de Muestras</a:t>
                </a:r>
              </a:p>
            </c:rich>
          </c:tx>
          <c:overlay val="0"/>
        </c:title>
        <c:numFmt formatCode="General" sourceLinked="1"/>
        <c:majorTickMark val="out"/>
        <c:minorTickMark val="none"/>
        <c:tickLblPos val="nextTo"/>
        <c:crossAx val="74369280"/>
        <c:crosses val="autoZero"/>
        <c:crossBetween val="between"/>
      </c:valAx>
    </c:plotArea>
    <c:plotVisOnly val="1"/>
    <c:dispBlanksAs val="gap"/>
    <c:showDLblsOverMax val="0"/>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SECTORES PROBLEMA_2010-2014</a:t>
            </a:r>
          </a:p>
        </c:rich>
      </c:tx>
      <c:overlay val="0"/>
    </c:title>
    <c:autoTitleDeleted val="0"/>
    <c:plotArea>
      <c:layout/>
      <c:barChart>
        <c:barDir val="col"/>
        <c:grouping val="clustered"/>
        <c:varyColors val="0"/>
        <c:ser>
          <c:idx val="0"/>
          <c:order val="0"/>
          <c:tx>
            <c:strRef>
              <c:f>Cloro!$Z$5</c:f>
              <c:strCache>
                <c:ptCount val="1"/>
                <c:pt idx="0">
                  <c:v>SECTORES PROBLEMA_2010-2014</c:v>
                </c:pt>
              </c:strCache>
            </c:strRef>
          </c:tx>
          <c:spPr>
            <a:solidFill>
              <a:srgbClr val="00B05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Cloro!$X$6:$X$23</c:f>
              <c:strCache>
                <c:ptCount val="18"/>
                <c:pt idx="0">
                  <c:v>Sangolquí</c:v>
                </c:pt>
                <c:pt idx="1">
                  <c:v>Carlos Gavilánez</c:v>
                </c:pt>
                <c:pt idx="2">
                  <c:v>Loreto</c:v>
                </c:pt>
                <c:pt idx="3">
                  <c:v>Selva Alegre</c:v>
                </c:pt>
                <c:pt idx="4">
                  <c:v>Cotogchoa</c:v>
                </c:pt>
                <c:pt idx="5">
                  <c:v>El Milagro</c:v>
                </c:pt>
                <c:pt idx="6">
                  <c:v>Salcoto</c:v>
                </c:pt>
                <c:pt idx="7">
                  <c:v>San Fernando</c:v>
                </c:pt>
                <c:pt idx="8">
                  <c:v>Urb. La Colina</c:v>
                </c:pt>
                <c:pt idx="9">
                  <c:v>San Vicente</c:v>
                </c:pt>
                <c:pt idx="10">
                  <c:v>San Francisco Bajo</c:v>
                </c:pt>
                <c:pt idx="11">
                  <c:v>Club Los Chillos</c:v>
                </c:pt>
                <c:pt idx="12">
                  <c:v>San Pedro y Barrio San Pedro de Taboada</c:v>
                </c:pt>
                <c:pt idx="13">
                  <c:v>Santa Rosa</c:v>
                </c:pt>
                <c:pt idx="14">
                  <c:v>Rumiloma</c:v>
                </c:pt>
                <c:pt idx="15">
                  <c:v>El Triángulo</c:v>
                </c:pt>
                <c:pt idx="16">
                  <c:v>Fajardo</c:v>
                </c:pt>
                <c:pt idx="17">
                  <c:v>San Rafael</c:v>
                </c:pt>
              </c:strCache>
            </c:strRef>
          </c:cat>
          <c:val>
            <c:numRef>
              <c:f>Cloro!$Z$6:$Z$23</c:f>
              <c:numCache>
                <c:formatCode>General</c:formatCode>
                <c:ptCount val="18"/>
                <c:pt idx="0">
                  <c:v>5</c:v>
                </c:pt>
                <c:pt idx="1">
                  <c:v>5</c:v>
                </c:pt>
                <c:pt idx="2">
                  <c:v>5</c:v>
                </c:pt>
                <c:pt idx="3">
                  <c:v>5</c:v>
                </c:pt>
                <c:pt idx="4">
                  <c:v>5</c:v>
                </c:pt>
                <c:pt idx="5">
                  <c:v>5</c:v>
                </c:pt>
                <c:pt idx="6">
                  <c:v>5</c:v>
                </c:pt>
                <c:pt idx="7">
                  <c:v>4</c:v>
                </c:pt>
                <c:pt idx="8">
                  <c:v>4</c:v>
                </c:pt>
                <c:pt idx="9">
                  <c:v>4</c:v>
                </c:pt>
                <c:pt idx="10">
                  <c:v>4</c:v>
                </c:pt>
                <c:pt idx="11">
                  <c:v>4</c:v>
                </c:pt>
                <c:pt idx="12">
                  <c:v>4</c:v>
                </c:pt>
                <c:pt idx="13">
                  <c:v>4</c:v>
                </c:pt>
                <c:pt idx="14">
                  <c:v>4</c:v>
                </c:pt>
                <c:pt idx="15">
                  <c:v>4</c:v>
                </c:pt>
                <c:pt idx="16">
                  <c:v>4</c:v>
                </c:pt>
                <c:pt idx="17">
                  <c:v>4</c:v>
                </c:pt>
              </c:numCache>
            </c:numRef>
          </c:val>
        </c:ser>
        <c:dLbls>
          <c:showLegendKey val="0"/>
          <c:showVal val="0"/>
          <c:showCatName val="0"/>
          <c:showSerName val="0"/>
          <c:showPercent val="0"/>
          <c:showBubbleSize val="0"/>
        </c:dLbls>
        <c:gapWidth val="181"/>
        <c:axId val="74429568"/>
        <c:axId val="74431488"/>
      </c:barChart>
      <c:catAx>
        <c:axId val="74429568"/>
        <c:scaling>
          <c:orientation val="minMax"/>
        </c:scaling>
        <c:delete val="0"/>
        <c:axPos val="b"/>
        <c:title>
          <c:tx>
            <c:rich>
              <a:bodyPr/>
              <a:lstStyle/>
              <a:p>
                <a:pPr>
                  <a:defRPr sz="1300"/>
                </a:pPr>
                <a:r>
                  <a:rPr lang="es-ES" sz="1300"/>
                  <a:t>Sectores red agua potable cantón Rumiñahui</a:t>
                </a:r>
              </a:p>
            </c:rich>
          </c:tx>
          <c:overlay val="0"/>
        </c:title>
        <c:numFmt formatCode="General" sourceLinked="0"/>
        <c:majorTickMark val="none"/>
        <c:minorTickMark val="none"/>
        <c:tickLblPos val="nextTo"/>
        <c:crossAx val="74431488"/>
        <c:crosses val="autoZero"/>
        <c:auto val="1"/>
        <c:lblAlgn val="ctr"/>
        <c:lblOffset val="100"/>
        <c:noMultiLvlLbl val="0"/>
      </c:catAx>
      <c:valAx>
        <c:axId val="74431488"/>
        <c:scaling>
          <c:orientation val="minMax"/>
        </c:scaling>
        <c:delete val="0"/>
        <c:axPos val="l"/>
        <c:title>
          <c:tx>
            <c:rich>
              <a:bodyPr/>
              <a:lstStyle/>
              <a:p>
                <a:pPr>
                  <a:defRPr sz="1300"/>
                </a:pPr>
                <a:r>
                  <a:rPr lang="es-ES" sz="1300"/>
                  <a:t>Número de Años</a:t>
                </a:r>
              </a:p>
            </c:rich>
          </c:tx>
          <c:overlay val="0"/>
        </c:title>
        <c:numFmt formatCode="General" sourceLinked="1"/>
        <c:majorTickMark val="out"/>
        <c:minorTickMark val="none"/>
        <c:tickLblPos val="nextTo"/>
        <c:crossAx val="74429568"/>
        <c:crosses val="autoZero"/>
        <c:crossBetween val="between"/>
      </c:valAx>
    </c:plotArea>
    <c:plotVisOnly val="1"/>
    <c:dispBlanksAs val="gap"/>
    <c:showDLblsOverMax val="0"/>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Cloro!$Z$5</c:f>
              <c:strCache>
                <c:ptCount val="1"/>
                <c:pt idx="0">
                  <c:v>SECTORES PROBLEMA_2010-2014</c:v>
                </c:pt>
              </c:strCache>
            </c:strRef>
          </c:tx>
          <c:spPr>
            <a:solidFill>
              <a:srgbClr val="00B05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Cloro!$X$24:$X$36</c:f>
              <c:strCache>
                <c:ptCount val="13"/>
                <c:pt idx="0">
                  <c:v>Cashapamba</c:v>
                </c:pt>
                <c:pt idx="1">
                  <c:v>Dolores Vega 1ra etapa</c:v>
                </c:pt>
                <c:pt idx="2">
                  <c:v>Urbanización y Bohíos de Jatumpamba</c:v>
                </c:pt>
                <c:pt idx="3">
                  <c:v>Mushugñán</c:v>
                </c:pt>
                <c:pt idx="4">
                  <c:v> Luz de América</c:v>
                </c:pt>
                <c:pt idx="5">
                  <c:v>La Leticia</c:v>
                </c:pt>
                <c:pt idx="6">
                  <c:v>Inchalillo</c:v>
                </c:pt>
                <c:pt idx="7">
                  <c:v>San Francisco Alto</c:v>
                </c:pt>
                <c:pt idx="8">
                  <c:v>Albornoz</c:v>
                </c:pt>
                <c:pt idx="9">
                  <c:v>La Victoria</c:v>
                </c:pt>
                <c:pt idx="10">
                  <c:v> Pullincate</c:v>
                </c:pt>
                <c:pt idx="11">
                  <c:v>San Isidro y Barrio San Isidro</c:v>
                </c:pt>
                <c:pt idx="12">
                  <c:v>El Taxo</c:v>
                </c:pt>
              </c:strCache>
            </c:strRef>
          </c:cat>
          <c:val>
            <c:numRef>
              <c:f>Cloro!$Z$24:$Z$36</c:f>
              <c:numCache>
                <c:formatCode>General</c:formatCode>
                <c:ptCount val="13"/>
                <c:pt idx="0">
                  <c:v>3</c:v>
                </c:pt>
                <c:pt idx="1">
                  <c:v>3</c:v>
                </c:pt>
                <c:pt idx="2">
                  <c:v>3</c:v>
                </c:pt>
                <c:pt idx="3">
                  <c:v>3</c:v>
                </c:pt>
                <c:pt idx="4">
                  <c:v>3</c:v>
                </c:pt>
                <c:pt idx="5">
                  <c:v>3</c:v>
                </c:pt>
                <c:pt idx="6">
                  <c:v>2</c:v>
                </c:pt>
                <c:pt idx="7">
                  <c:v>2</c:v>
                </c:pt>
                <c:pt idx="8">
                  <c:v>2</c:v>
                </c:pt>
                <c:pt idx="9">
                  <c:v>2</c:v>
                </c:pt>
                <c:pt idx="10">
                  <c:v>2</c:v>
                </c:pt>
                <c:pt idx="11">
                  <c:v>2</c:v>
                </c:pt>
                <c:pt idx="12">
                  <c:v>2</c:v>
                </c:pt>
              </c:numCache>
            </c:numRef>
          </c:val>
        </c:ser>
        <c:dLbls>
          <c:showLegendKey val="0"/>
          <c:showVal val="0"/>
          <c:showCatName val="0"/>
          <c:showSerName val="0"/>
          <c:showPercent val="0"/>
          <c:showBubbleSize val="0"/>
        </c:dLbls>
        <c:gapWidth val="181"/>
        <c:axId val="74473856"/>
        <c:axId val="74475776"/>
      </c:barChart>
      <c:catAx>
        <c:axId val="74473856"/>
        <c:scaling>
          <c:orientation val="minMax"/>
        </c:scaling>
        <c:delete val="0"/>
        <c:axPos val="b"/>
        <c:title>
          <c:tx>
            <c:rich>
              <a:bodyPr/>
              <a:lstStyle/>
              <a:p>
                <a:pPr>
                  <a:defRPr sz="1300"/>
                </a:pPr>
                <a:r>
                  <a:rPr lang="es-ES" sz="1300" b="1" i="0" baseline="0">
                    <a:effectLst/>
                  </a:rPr>
                  <a:t>Sectores red agua potable cantón Rumiñahui</a:t>
                </a:r>
                <a:endParaRPr lang="es-ES" sz="1300">
                  <a:effectLst/>
                </a:endParaRPr>
              </a:p>
            </c:rich>
          </c:tx>
          <c:overlay val="0"/>
        </c:title>
        <c:numFmt formatCode="General" sourceLinked="0"/>
        <c:majorTickMark val="none"/>
        <c:minorTickMark val="none"/>
        <c:tickLblPos val="nextTo"/>
        <c:crossAx val="74475776"/>
        <c:crosses val="autoZero"/>
        <c:auto val="1"/>
        <c:lblAlgn val="ctr"/>
        <c:lblOffset val="100"/>
        <c:noMultiLvlLbl val="0"/>
      </c:catAx>
      <c:valAx>
        <c:axId val="74475776"/>
        <c:scaling>
          <c:orientation val="minMax"/>
          <c:max val="4"/>
        </c:scaling>
        <c:delete val="0"/>
        <c:axPos val="l"/>
        <c:title>
          <c:tx>
            <c:rich>
              <a:bodyPr/>
              <a:lstStyle/>
              <a:p>
                <a:pPr>
                  <a:defRPr sz="1300"/>
                </a:pPr>
                <a:r>
                  <a:rPr lang="es-ES" sz="1300" b="1" i="0" baseline="0">
                    <a:effectLst/>
                  </a:rPr>
                  <a:t>Número de Años</a:t>
                </a:r>
                <a:endParaRPr lang="es-ES" sz="1300">
                  <a:effectLst/>
                </a:endParaRPr>
              </a:p>
            </c:rich>
          </c:tx>
          <c:overlay val="0"/>
        </c:title>
        <c:numFmt formatCode="General" sourceLinked="1"/>
        <c:majorTickMark val="out"/>
        <c:minorTickMark val="none"/>
        <c:tickLblPos val="nextTo"/>
        <c:crossAx val="74473856"/>
        <c:crosses val="autoZero"/>
        <c:crossBetween val="between"/>
        <c:majorUnit val="1"/>
      </c:valAx>
    </c:plotArea>
    <c:plotVisOnly val="1"/>
    <c:dispBlanksAs val="gap"/>
    <c:showDLblsOverMax val="0"/>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Cloro!$Z$5</c:f>
              <c:strCache>
                <c:ptCount val="1"/>
                <c:pt idx="0">
                  <c:v>SECTORES PROBLEMA_2010-2014</c:v>
                </c:pt>
              </c:strCache>
            </c:strRef>
          </c:tx>
          <c:spPr>
            <a:solidFill>
              <a:srgbClr val="00B05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Cloro!$X$37:$X$55</c:f>
              <c:strCache>
                <c:ptCount val="19"/>
                <c:pt idx="0">
                  <c:v>El Cabre</c:v>
                </c:pt>
                <c:pt idx="1">
                  <c:v>Santa Clara El Rancho</c:v>
                </c:pt>
                <c:pt idx="2">
                  <c:v>Las Retamas</c:v>
                </c:pt>
                <c:pt idx="3">
                  <c:v>La Josefina</c:v>
                </c:pt>
                <c:pt idx="4">
                  <c:v>El Carmen </c:v>
                </c:pt>
                <c:pt idx="5">
                  <c:v>El Ángel</c:v>
                </c:pt>
                <c:pt idx="6">
                  <c:v>Coop. Eloy Alfaro</c:v>
                </c:pt>
                <c:pt idx="7">
                  <c:v>San Jorge</c:v>
                </c:pt>
                <c:pt idx="8">
                  <c:v>Los Ángeles</c:v>
                </c:pt>
                <c:pt idx="9">
                  <c:v> San Luis</c:v>
                </c:pt>
                <c:pt idx="10">
                  <c:v>El Manzano</c:v>
                </c:pt>
                <c:pt idx="11">
                  <c:v>El Choclo</c:v>
                </c:pt>
                <c:pt idx="12">
                  <c:v>Patahua</c:v>
                </c:pt>
                <c:pt idx="13">
                  <c:v>Rumipamba</c:v>
                </c:pt>
                <c:pt idx="14">
                  <c:v>Urb. Colegio de Economistas</c:v>
                </c:pt>
                <c:pt idx="15">
                  <c:v>Runahurco</c:v>
                </c:pt>
                <c:pt idx="16">
                  <c:v>El Bosque</c:v>
                </c:pt>
                <c:pt idx="17">
                  <c:v>Las Lanzas del Cortijo</c:v>
                </c:pt>
                <c:pt idx="18">
                  <c:v>Urbanización Banco de Fomento</c:v>
                </c:pt>
              </c:strCache>
            </c:strRef>
          </c:cat>
          <c:val>
            <c:numRef>
              <c:f>Cloro!$Z$37:$Z$55</c:f>
              <c:numCache>
                <c:formatCode>General</c:formatCode>
                <c:ptCount val="19"/>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numCache>
            </c:numRef>
          </c:val>
        </c:ser>
        <c:dLbls>
          <c:showLegendKey val="0"/>
          <c:showVal val="0"/>
          <c:showCatName val="0"/>
          <c:showSerName val="0"/>
          <c:showPercent val="0"/>
          <c:showBubbleSize val="0"/>
        </c:dLbls>
        <c:gapWidth val="181"/>
        <c:axId val="74505600"/>
        <c:axId val="74511872"/>
      </c:barChart>
      <c:catAx>
        <c:axId val="74505600"/>
        <c:scaling>
          <c:orientation val="minMax"/>
        </c:scaling>
        <c:delete val="0"/>
        <c:axPos val="b"/>
        <c:title>
          <c:tx>
            <c:rich>
              <a:bodyPr/>
              <a:lstStyle/>
              <a:p>
                <a:pPr>
                  <a:defRPr sz="1300"/>
                </a:pPr>
                <a:r>
                  <a:rPr lang="es-ES" sz="1300" b="1" i="0" baseline="0">
                    <a:effectLst/>
                    <a:latin typeface="+mn-lt"/>
                  </a:rPr>
                  <a:t>Sectores red agua potable cantón Rumiñahui</a:t>
                </a:r>
                <a:endParaRPr lang="es-ES" sz="1300">
                  <a:effectLst/>
                  <a:latin typeface="+mn-lt"/>
                </a:endParaRPr>
              </a:p>
            </c:rich>
          </c:tx>
          <c:overlay val="0"/>
        </c:title>
        <c:numFmt formatCode="General" sourceLinked="0"/>
        <c:majorTickMark val="none"/>
        <c:minorTickMark val="none"/>
        <c:tickLblPos val="nextTo"/>
        <c:crossAx val="74511872"/>
        <c:crosses val="autoZero"/>
        <c:auto val="1"/>
        <c:lblAlgn val="ctr"/>
        <c:lblOffset val="100"/>
        <c:noMultiLvlLbl val="0"/>
      </c:catAx>
      <c:valAx>
        <c:axId val="74511872"/>
        <c:scaling>
          <c:orientation val="minMax"/>
        </c:scaling>
        <c:delete val="0"/>
        <c:axPos val="l"/>
        <c:title>
          <c:tx>
            <c:rich>
              <a:bodyPr/>
              <a:lstStyle/>
              <a:p>
                <a:pPr>
                  <a:defRPr sz="1300"/>
                </a:pPr>
                <a:r>
                  <a:rPr lang="es-ES" sz="1300" b="1" i="0" baseline="0">
                    <a:effectLst/>
                    <a:latin typeface="+mn-lt"/>
                  </a:rPr>
                  <a:t>Número de Años</a:t>
                </a:r>
                <a:endParaRPr lang="es-ES" sz="1300">
                  <a:effectLst/>
                  <a:latin typeface="+mn-lt"/>
                </a:endParaRPr>
              </a:p>
            </c:rich>
          </c:tx>
          <c:overlay val="0"/>
        </c:title>
        <c:numFmt formatCode="General" sourceLinked="1"/>
        <c:majorTickMark val="out"/>
        <c:minorTickMark val="none"/>
        <c:tickLblPos val="nextTo"/>
        <c:crossAx val="74505600"/>
        <c:crosses val="autoZero"/>
        <c:crossBetween val="between"/>
      </c:valAx>
    </c:plotArea>
    <c:plotVisOnly val="1"/>
    <c:dispBlanksAs val="gap"/>
    <c:showDLblsOverMax val="0"/>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pH!$S$4</c:f>
              <c:strCache>
                <c:ptCount val="1"/>
                <c:pt idx="0">
                  <c:v>SECTORES PROBLEMA_2010-2014</c:v>
                </c:pt>
              </c:strCache>
            </c:strRef>
          </c:tx>
          <c:spPr>
            <a:solidFill>
              <a:srgbClr val="00B05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pH!$Q$5:$Q$15</c:f>
              <c:strCache>
                <c:ptCount val="11"/>
                <c:pt idx="0">
                  <c:v>Selva Alegre</c:v>
                </c:pt>
                <c:pt idx="1">
                  <c:v>San Fernando</c:v>
                </c:pt>
                <c:pt idx="2">
                  <c:v>El Milagro</c:v>
                </c:pt>
                <c:pt idx="3">
                  <c:v>Santa Rosa</c:v>
                </c:pt>
                <c:pt idx="4">
                  <c:v>San Rafael</c:v>
                </c:pt>
                <c:pt idx="5">
                  <c:v>Mushugñán</c:v>
                </c:pt>
                <c:pt idx="6">
                  <c:v>Cotogchoa</c:v>
                </c:pt>
                <c:pt idx="7">
                  <c:v>La Colina</c:v>
                </c:pt>
                <c:pt idx="8">
                  <c:v>Albornoz</c:v>
                </c:pt>
                <c:pt idx="9">
                  <c:v>Sangolquí</c:v>
                </c:pt>
                <c:pt idx="10">
                  <c:v>Salcoto</c:v>
                </c:pt>
              </c:strCache>
            </c:strRef>
          </c:cat>
          <c:val>
            <c:numRef>
              <c:f>pH!$S$5:$S$15</c:f>
              <c:numCache>
                <c:formatCode>General</c:formatCode>
                <c:ptCount val="11"/>
                <c:pt idx="0">
                  <c:v>4</c:v>
                </c:pt>
                <c:pt idx="1">
                  <c:v>3</c:v>
                </c:pt>
                <c:pt idx="2">
                  <c:v>3</c:v>
                </c:pt>
                <c:pt idx="3">
                  <c:v>3</c:v>
                </c:pt>
                <c:pt idx="4">
                  <c:v>2</c:v>
                </c:pt>
                <c:pt idx="5">
                  <c:v>2</c:v>
                </c:pt>
                <c:pt idx="6">
                  <c:v>2</c:v>
                </c:pt>
                <c:pt idx="7">
                  <c:v>2</c:v>
                </c:pt>
                <c:pt idx="8">
                  <c:v>2</c:v>
                </c:pt>
                <c:pt idx="9">
                  <c:v>2</c:v>
                </c:pt>
                <c:pt idx="10">
                  <c:v>2</c:v>
                </c:pt>
              </c:numCache>
            </c:numRef>
          </c:val>
        </c:ser>
        <c:dLbls>
          <c:showLegendKey val="0"/>
          <c:showVal val="0"/>
          <c:showCatName val="0"/>
          <c:showSerName val="0"/>
          <c:showPercent val="0"/>
          <c:showBubbleSize val="0"/>
        </c:dLbls>
        <c:gapWidth val="181"/>
        <c:axId val="74758784"/>
        <c:axId val="74765056"/>
      </c:barChart>
      <c:catAx>
        <c:axId val="74758784"/>
        <c:scaling>
          <c:orientation val="minMax"/>
        </c:scaling>
        <c:delete val="0"/>
        <c:axPos val="b"/>
        <c:title>
          <c:tx>
            <c:rich>
              <a:bodyPr/>
              <a:lstStyle/>
              <a:p>
                <a:pPr>
                  <a:defRPr sz="1300"/>
                </a:pPr>
                <a:r>
                  <a:rPr lang="es-ES" sz="1300" b="0" i="0" baseline="0">
                    <a:effectLst/>
                  </a:rPr>
                  <a:t>Sectores red agua potable cantón Rumiñahui</a:t>
                </a:r>
                <a:endParaRPr lang="es-ES" sz="1300" b="0">
                  <a:effectLst/>
                </a:endParaRPr>
              </a:p>
            </c:rich>
          </c:tx>
          <c:overlay val="0"/>
        </c:title>
        <c:numFmt formatCode="General" sourceLinked="0"/>
        <c:majorTickMark val="none"/>
        <c:minorTickMark val="none"/>
        <c:tickLblPos val="nextTo"/>
        <c:crossAx val="74765056"/>
        <c:crosses val="autoZero"/>
        <c:auto val="1"/>
        <c:lblAlgn val="ctr"/>
        <c:lblOffset val="100"/>
        <c:noMultiLvlLbl val="0"/>
      </c:catAx>
      <c:valAx>
        <c:axId val="74765056"/>
        <c:scaling>
          <c:orientation val="minMax"/>
          <c:max val="5"/>
        </c:scaling>
        <c:delete val="0"/>
        <c:axPos val="l"/>
        <c:title>
          <c:tx>
            <c:rich>
              <a:bodyPr/>
              <a:lstStyle/>
              <a:p>
                <a:pPr>
                  <a:defRPr sz="1300"/>
                </a:pPr>
                <a:r>
                  <a:rPr lang="es-ES" sz="1300" b="0" i="0" baseline="0">
                    <a:effectLst/>
                  </a:rPr>
                  <a:t>Número de Años</a:t>
                </a:r>
                <a:endParaRPr lang="es-ES" sz="1300" b="0">
                  <a:effectLst/>
                </a:endParaRPr>
              </a:p>
            </c:rich>
          </c:tx>
          <c:overlay val="0"/>
        </c:title>
        <c:numFmt formatCode="General" sourceLinked="1"/>
        <c:majorTickMark val="out"/>
        <c:minorTickMark val="none"/>
        <c:tickLblPos val="nextTo"/>
        <c:crossAx val="74758784"/>
        <c:crosses val="autoZero"/>
        <c:crossBetween val="between"/>
        <c:majorUnit val="1"/>
      </c:valAx>
    </c:plotArea>
    <c:plotVisOnly val="1"/>
    <c:dispBlanksAs val="gap"/>
    <c:showDLblsOverMax val="0"/>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pH!$U$4</c:f>
              <c:strCache>
                <c:ptCount val="1"/>
                <c:pt idx="0">
                  <c:v>SECTORES PROBLEMA_2010-2014</c:v>
                </c:pt>
              </c:strCache>
            </c:strRef>
          </c:tx>
          <c:spPr>
            <a:solidFill>
              <a:srgbClr val="00B050"/>
            </a:solidFill>
            <a:ln>
              <a:no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pH!$S$16:$S$41</c:f>
              <c:strCache>
                <c:ptCount val="26"/>
                <c:pt idx="0">
                  <c:v>San Rafael</c:v>
                </c:pt>
                <c:pt idx="1">
                  <c:v>San Vicente</c:v>
                </c:pt>
                <c:pt idx="2">
                  <c:v>Capelo</c:v>
                </c:pt>
                <c:pt idx="3">
                  <c:v>El Triángulo</c:v>
                </c:pt>
                <c:pt idx="4">
                  <c:v>El Cármen</c:v>
                </c:pt>
                <c:pt idx="5">
                  <c:v>Loreto</c:v>
                </c:pt>
                <c:pt idx="6">
                  <c:v>Carlos Gavilánez</c:v>
                </c:pt>
                <c:pt idx="7">
                  <c:v>San Francisco Bajo</c:v>
                </c:pt>
                <c:pt idx="8">
                  <c:v>Urb. Eloy Alfaro, EL MILAGRO</c:v>
                </c:pt>
                <c:pt idx="9">
                  <c:v>Urb. Economistas</c:v>
                </c:pt>
                <c:pt idx="10">
                  <c:v>Cashapamba</c:v>
                </c:pt>
                <c:pt idx="11">
                  <c:v>Runahurco</c:v>
                </c:pt>
                <c:pt idx="12">
                  <c:v>El Carmen</c:v>
                </c:pt>
                <c:pt idx="13">
                  <c:v>Inchalillo</c:v>
                </c:pt>
                <c:pt idx="14">
                  <c:v>Rumipamba</c:v>
                </c:pt>
                <c:pt idx="15">
                  <c:v>El Cabre</c:v>
                </c:pt>
                <c:pt idx="16">
                  <c:v>La Tola</c:v>
                </c:pt>
                <c:pt idx="17">
                  <c:v>Los Chillos</c:v>
                </c:pt>
                <c:pt idx="18">
                  <c:v>Curipungo</c:v>
                </c:pt>
                <c:pt idx="19">
                  <c:v>San Antonio de Pasochoa</c:v>
                </c:pt>
                <c:pt idx="20">
                  <c:v>Barrio Eloy Alfaro, COOP. ELOY ALFARO</c:v>
                </c:pt>
                <c:pt idx="21">
                  <c:v>La Victoria</c:v>
                </c:pt>
                <c:pt idx="22">
                  <c:v>Luz de América</c:v>
                </c:pt>
                <c:pt idx="23">
                  <c:v>La Josefina</c:v>
                </c:pt>
                <c:pt idx="24">
                  <c:v>Pullincate</c:v>
                </c:pt>
                <c:pt idx="25">
                  <c:v>Bohios de Jatumpamba</c:v>
                </c:pt>
              </c:strCache>
            </c:strRef>
          </c:cat>
          <c:val>
            <c:numRef>
              <c:f>pH!$U$16:$U$41</c:f>
              <c:numCache>
                <c:formatCode>General</c:formatCode>
                <c:ptCount val="26"/>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numCache>
            </c:numRef>
          </c:val>
        </c:ser>
        <c:dLbls>
          <c:showLegendKey val="0"/>
          <c:showVal val="0"/>
          <c:showCatName val="0"/>
          <c:showSerName val="0"/>
          <c:showPercent val="0"/>
          <c:showBubbleSize val="0"/>
        </c:dLbls>
        <c:gapWidth val="181"/>
        <c:axId val="74790784"/>
        <c:axId val="74833920"/>
      </c:barChart>
      <c:catAx>
        <c:axId val="74790784"/>
        <c:scaling>
          <c:orientation val="minMax"/>
        </c:scaling>
        <c:delete val="0"/>
        <c:axPos val="b"/>
        <c:title>
          <c:tx>
            <c:rich>
              <a:bodyPr/>
              <a:lstStyle/>
              <a:p>
                <a:pPr>
                  <a:defRPr sz="1300"/>
                </a:pPr>
                <a:r>
                  <a:rPr lang="es-ES" sz="1300" b="0" i="0" baseline="0">
                    <a:effectLst/>
                    <a:latin typeface="+mn-lt"/>
                  </a:rPr>
                  <a:t>Sectores red agua potable cantón Rumiñahui</a:t>
                </a:r>
                <a:endParaRPr lang="es-ES" sz="1300">
                  <a:effectLst/>
                  <a:latin typeface="+mn-lt"/>
                </a:endParaRPr>
              </a:p>
            </c:rich>
          </c:tx>
          <c:overlay val="0"/>
        </c:title>
        <c:numFmt formatCode="General" sourceLinked="0"/>
        <c:majorTickMark val="none"/>
        <c:minorTickMark val="none"/>
        <c:tickLblPos val="nextTo"/>
        <c:crossAx val="74833920"/>
        <c:crosses val="autoZero"/>
        <c:auto val="1"/>
        <c:lblAlgn val="ctr"/>
        <c:lblOffset val="100"/>
        <c:noMultiLvlLbl val="0"/>
      </c:catAx>
      <c:valAx>
        <c:axId val="74833920"/>
        <c:scaling>
          <c:orientation val="minMax"/>
          <c:max val="2"/>
          <c:min val="0"/>
        </c:scaling>
        <c:delete val="0"/>
        <c:axPos val="l"/>
        <c:title>
          <c:tx>
            <c:rich>
              <a:bodyPr/>
              <a:lstStyle/>
              <a:p>
                <a:pPr>
                  <a:defRPr sz="1300"/>
                </a:pPr>
                <a:r>
                  <a:rPr lang="es-ES" sz="1300" b="0" i="0" baseline="0">
                    <a:effectLst/>
                    <a:latin typeface="+mn-lt"/>
                  </a:rPr>
                  <a:t>Número de Años</a:t>
                </a:r>
                <a:endParaRPr lang="es-ES" sz="1300">
                  <a:effectLst/>
                  <a:latin typeface="+mn-lt"/>
                </a:endParaRPr>
              </a:p>
            </c:rich>
          </c:tx>
          <c:overlay val="0"/>
        </c:title>
        <c:numFmt formatCode="General" sourceLinked="1"/>
        <c:majorTickMark val="out"/>
        <c:minorTickMark val="none"/>
        <c:tickLblPos val="nextTo"/>
        <c:crossAx val="74790784"/>
        <c:crosses val="autoZero"/>
        <c:crossBetween val="between"/>
        <c:majorUnit val="1.5"/>
        <c:minorUnit val="1"/>
      </c:valAx>
    </c:plotArea>
    <c:plotVisOnly val="1"/>
    <c:dispBlanksAs val="gap"/>
    <c:showDLblsOverMax val="0"/>
  </c:chart>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Turbiedad!$I$2</c:f>
              <c:strCache>
                <c:ptCount val="1"/>
                <c:pt idx="0">
                  <c:v>SECTORES PROBLEMA_2014</c:v>
                </c:pt>
              </c:strCache>
            </c:strRef>
          </c:tx>
          <c:spPr>
            <a:solidFill>
              <a:srgbClr val="00B05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Turbiedad!$G$3:$G$4</c:f>
              <c:strCache>
                <c:ptCount val="2"/>
                <c:pt idx="0">
                  <c:v>Urb. La Colina</c:v>
                </c:pt>
                <c:pt idx="1">
                  <c:v>Carlos Gavilánez</c:v>
                </c:pt>
              </c:strCache>
            </c:strRef>
          </c:cat>
          <c:val>
            <c:numRef>
              <c:f>Turbiedad!$I$3:$I$4</c:f>
              <c:numCache>
                <c:formatCode>General</c:formatCode>
                <c:ptCount val="2"/>
                <c:pt idx="0">
                  <c:v>1</c:v>
                </c:pt>
                <c:pt idx="1">
                  <c:v>1</c:v>
                </c:pt>
              </c:numCache>
            </c:numRef>
          </c:val>
        </c:ser>
        <c:dLbls>
          <c:showLegendKey val="0"/>
          <c:showVal val="0"/>
          <c:showCatName val="0"/>
          <c:showSerName val="0"/>
          <c:showPercent val="0"/>
          <c:showBubbleSize val="0"/>
        </c:dLbls>
        <c:gapWidth val="181"/>
        <c:axId val="74859648"/>
        <c:axId val="74861568"/>
      </c:barChart>
      <c:catAx>
        <c:axId val="74859648"/>
        <c:scaling>
          <c:orientation val="minMax"/>
        </c:scaling>
        <c:delete val="0"/>
        <c:axPos val="b"/>
        <c:title>
          <c:tx>
            <c:rich>
              <a:bodyPr/>
              <a:lstStyle/>
              <a:p>
                <a:pPr>
                  <a:defRPr/>
                </a:pPr>
                <a:r>
                  <a:rPr lang="es-ES" sz="1100" b="0" i="0" baseline="0">
                    <a:effectLst/>
                  </a:rPr>
                  <a:t>Sectores red agua potable cantón Rumiñahui</a:t>
                </a:r>
                <a:endParaRPr lang="es-ES" sz="1100">
                  <a:effectLst/>
                </a:endParaRPr>
              </a:p>
            </c:rich>
          </c:tx>
          <c:overlay val="0"/>
        </c:title>
        <c:numFmt formatCode="General" sourceLinked="0"/>
        <c:majorTickMark val="none"/>
        <c:minorTickMark val="none"/>
        <c:tickLblPos val="nextTo"/>
        <c:crossAx val="74861568"/>
        <c:crosses val="autoZero"/>
        <c:auto val="1"/>
        <c:lblAlgn val="ctr"/>
        <c:lblOffset val="100"/>
        <c:noMultiLvlLbl val="0"/>
      </c:catAx>
      <c:valAx>
        <c:axId val="74861568"/>
        <c:scaling>
          <c:orientation val="minMax"/>
          <c:max val="2"/>
          <c:min val="0"/>
        </c:scaling>
        <c:delete val="0"/>
        <c:axPos val="l"/>
        <c:title>
          <c:tx>
            <c:rich>
              <a:bodyPr/>
              <a:lstStyle/>
              <a:p>
                <a:pPr>
                  <a:defRPr/>
                </a:pPr>
                <a:r>
                  <a:rPr lang="es-ES" sz="1100" b="0" i="0" baseline="0">
                    <a:effectLst/>
                  </a:rPr>
                  <a:t>Número de Años</a:t>
                </a:r>
                <a:endParaRPr lang="es-ES" sz="1100">
                  <a:effectLst/>
                </a:endParaRPr>
              </a:p>
            </c:rich>
          </c:tx>
          <c:overlay val="0"/>
        </c:title>
        <c:numFmt formatCode="General" sourceLinked="1"/>
        <c:majorTickMark val="out"/>
        <c:minorTickMark val="none"/>
        <c:tickLblPos val="nextTo"/>
        <c:crossAx val="74859648"/>
        <c:crosses val="autoZero"/>
        <c:crossBetween val="between"/>
        <c:majorUnit val="1.5"/>
        <c:minorUnit val="1"/>
      </c:valAx>
    </c:plotArea>
    <c:plotVisOnly val="1"/>
    <c:dispBlanksAs val="gap"/>
    <c:showDLblsOverMax val="0"/>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CT!$J$2</c:f>
              <c:strCache>
                <c:ptCount val="1"/>
                <c:pt idx="0">
                  <c:v>SECTORES PROBLEMA_2014</c:v>
                </c:pt>
              </c:strCache>
            </c:strRef>
          </c:tx>
          <c:spPr>
            <a:solidFill>
              <a:srgbClr val="00B05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CT!$H$3:$H$4</c:f>
              <c:strCache>
                <c:ptCount val="2"/>
                <c:pt idx="0">
                  <c:v>Urbanización La Colina</c:v>
                </c:pt>
                <c:pt idx="1">
                  <c:v>Dolores Vega 1</c:v>
                </c:pt>
              </c:strCache>
            </c:strRef>
          </c:cat>
          <c:val>
            <c:numRef>
              <c:f>CT!$J$3:$J$4</c:f>
              <c:numCache>
                <c:formatCode>General</c:formatCode>
                <c:ptCount val="2"/>
                <c:pt idx="0">
                  <c:v>1</c:v>
                </c:pt>
                <c:pt idx="1">
                  <c:v>1</c:v>
                </c:pt>
              </c:numCache>
            </c:numRef>
          </c:val>
        </c:ser>
        <c:dLbls>
          <c:showLegendKey val="0"/>
          <c:showVal val="0"/>
          <c:showCatName val="0"/>
          <c:showSerName val="0"/>
          <c:showPercent val="0"/>
          <c:showBubbleSize val="0"/>
        </c:dLbls>
        <c:gapWidth val="181"/>
        <c:axId val="74925184"/>
        <c:axId val="74927104"/>
      </c:barChart>
      <c:catAx>
        <c:axId val="74925184"/>
        <c:scaling>
          <c:orientation val="minMax"/>
        </c:scaling>
        <c:delete val="0"/>
        <c:axPos val="b"/>
        <c:title>
          <c:tx>
            <c:rich>
              <a:bodyPr/>
              <a:lstStyle/>
              <a:p>
                <a:pPr>
                  <a:defRPr/>
                </a:pPr>
                <a:r>
                  <a:rPr lang="es-ES" sz="1100" b="0" i="0" baseline="0">
                    <a:effectLst/>
                    <a:latin typeface="+mn-lt"/>
                  </a:rPr>
                  <a:t>Sectores red agua potable cantón Rumiñahui</a:t>
                </a:r>
                <a:endParaRPr lang="es-ES" sz="1100">
                  <a:effectLst/>
                  <a:latin typeface="+mn-lt"/>
                </a:endParaRPr>
              </a:p>
            </c:rich>
          </c:tx>
          <c:overlay val="0"/>
        </c:title>
        <c:numFmt formatCode="General" sourceLinked="0"/>
        <c:majorTickMark val="none"/>
        <c:minorTickMark val="none"/>
        <c:tickLblPos val="nextTo"/>
        <c:crossAx val="74927104"/>
        <c:crosses val="autoZero"/>
        <c:auto val="1"/>
        <c:lblAlgn val="ctr"/>
        <c:lblOffset val="100"/>
        <c:noMultiLvlLbl val="0"/>
      </c:catAx>
      <c:valAx>
        <c:axId val="74927104"/>
        <c:scaling>
          <c:orientation val="minMax"/>
          <c:max val="2"/>
          <c:min val="0"/>
        </c:scaling>
        <c:delete val="0"/>
        <c:axPos val="l"/>
        <c:title>
          <c:tx>
            <c:rich>
              <a:bodyPr/>
              <a:lstStyle/>
              <a:p>
                <a:pPr>
                  <a:defRPr/>
                </a:pPr>
                <a:r>
                  <a:rPr lang="es-ES" sz="1100" b="0" i="0" baseline="0">
                    <a:effectLst/>
                    <a:latin typeface="+mn-lt"/>
                  </a:rPr>
                  <a:t>Número de Años</a:t>
                </a:r>
                <a:endParaRPr lang="es-ES" sz="1100">
                  <a:effectLst/>
                  <a:latin typeface="+mn-lt"/>
                </a:endParaRPr>
              </a:p>
            </c:rich>
          </c:tx>
          <c:overlay val="0"/>
        </c:title>
        <c:numFmt formatCode="General" sourceLinked="1"/>
        <c:majorTickMark val="out"/>
        <c:minorTickMark val="none"/>
        <c:tickLblPos val="nextTo"/>
        <c:crossAx val="74925184"/>
        <c:crosses val="autoZero"/>
        <c:crossBetween val="between"/>
        <c:majorUnit val="1.5"/>
        <c:minorUnit val="1"/>
      </c:valAx>
    </c:plotArea>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a:t>Cloro libre residual-AGO_011</a:t>
            </a:r>
          </a:p>
        </c:rich>
      </c:tx>
      <c:overlay val="0"/>
    </c:title>
    <c:autoTitleDeleted val="0"/>
    <c:plotArea>
      <c:layout/>
      <c:barChart>
        <c:barDir val="col"/>
        <c:grouping val="clustered"/>
        <c:varyColors val="0"/>
        <c:ser>
          <c:idx val="0"/>
          <c:order val="0"/>
          <c:spPr>
            <a:solidFill>
              <a:srgbClr val="00B0F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(Hoja1!$D$6;Hoja1!$E$6)</c:f>
              <c:strCache>
                <c:ptCount val="2"/>
                <c:pt idx="0">
                  <c:v>Fuera de Norma</c:v>
                </c:pt>
                <c:pt idx="1">
                  <c:v>%</c:v>
                </c:pt>
              </c:strCache>
            </c:strRef>
          </c:cat>
          <c:val>
            <c:numRef>
              <c:f>(Hoja1!$D$7;Hoja1!$E$7)</c:f>
              <c:numCache>
                <c:formatCode>0.00%</c:formatCode>
                <c:ptCount val="2"/>
                <c:pt idx="0" formatCode="General">
                  <c:v>10</c:v>
                </c:pt>
                <c:pt idx="1">
                  <c:v>0.11764705882352941</c:v>
                </c:pt>
              </c:numCache>
            </c:numRef>
          </c:val>
        </c:ser>
        <c:ser>
          <c:idx val="1"/>
          <c:order val="1"/>
          <c:spPr>
            <a:solidFill>
              <a:srgbClr val="00B05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(Hoja1!$D$6;Hoja1!$E$6)</c:f>
              <c:strCache>
                <c:ptCount val="2"/>
                <c:pt idx="0">
                  <c:v>Fuera de Norma</c:v>
                </c:pt>
                <c:pt idx="1">
                  <c:v>%</c:v>
                </c:pt>
              </c:strCache>
            </c:strRef>
          </c:cat>
          <c:val>
            <c:numRef>
              <c:f>(Hoja1!$D$8;Hoja1!$E$8)</c:f>
              <c:numCache>
                <c:formatCode>0.00%</c:formatCode>
                <c:ptCount val="2"/>
                <c:pt idx="0" formatCode="General">
                  <c:v>13</c:v>
                </c:pt>
                <c:pt idx="1">
                  <c:v>0.15294117647058825</c:v>
                </c:pt>
              </c:numCache>
            </c:numRef>
          </c:val>
        </c:ser>
        <c:dLbls>
          <c:showLegendKey val="0"/>
          <c:showVal val="0"/>
          <c:showCatName val="0"/>
          <c:showSerName val="0"/>
          <c:showPercent val="0"/>
          <c:showBubbleSize val="0"/>
        </c:dLbls>
        <c:gapWidth val="150"/>
        <c:axId val="59313536"/>
        <c:axId val="59323520"/>
      </c:barChart>
      <c:catAx>
        <c:axId val="59313536"/>
        <c:scaling>
          <c:orientation val="minMax"/>
        </c:scaling>
        <c:delete val="0"/>
        <c:axPos val="b"/>
        <c:numFmt formatCode="General" sourceLinked="0"/>
        <c:majorTickMark val="none"/>
        <c:minorTickMark val="none"/>
        <c:tickLblPos val="nextTo"/>
        <c:crossAx val="59323520"/>
        <c:crosses val="autoZero"/>
        <c:auto val="1"/>
        <c:lblAlgn val="ctr"/>
        <c:lblOffset val="100"/>
        <c:noMultiLvlLbl val="0"/>
      </c:catAx>
      <c:valAx>
        <c:axId val="59323520"/>
        <c:scaling>
          <c:orientation val="minMax"/>
        </c:scaling>
        <c:delete val="0"/>
        <c:axPos val="l"/>
        <c:majorGridlines/>
        <c:title>
          <c:tx>
            <c:rich>
              <a:bodyPr/>
              <a:lstStyle/>
              <a:p>
                <a:pPr>
                  <a:defRPr/>
                </a:pPr>
                <a:r>
                  <a:rPr lang="es-ES"/>
                  <a:t>Número</a:t>
                </a:r>
                <a:r>
                  <a:rPr lang="es-ES" baseline="0"/>
                  <a:t> de Muestras</a:t>
                </a:r>
                <a:endParaRPr lang="es-ES"/>
              </a:p>
            </c:rich>
          </c:tx>
          <c:overlay val="0"/>
        </c:title>
        <c:numFmt formatCode="General" sourceLinked="1"/>
        <c:majorTickMark val="out"/>
        <c:minorTickMark val="none"/>
        <c:tickLblPos val="nextTo"/>
        <c:crossAx val="59313536"/>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a:t>Cloro libre residual-JUL_012</a:t>
            </a:r>
          </a:p>
        </c:rich>
      </c:tx>
      <c:overlay val="0"/>
    </c:title>
    <c:autoTitleDeleted val="0"/>
    <c:plotArea>
      <c:layout/>
      <c:barChart>
        <c:barDir val="col"/>
        <c:grouping val="clustered"/>
        <c:varyColors val="0"/>
        <c:ser>
          <c:idx val="0"/>
          <c:order val="0"/>
          <c:spPr>
            <a:solidFill>
              <a:srgbClr val="00B0F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(Hoja1!$D$6;Hoja1!$E$6)</c:f>
              <c:strCache>
                <c:ptCount val="2"/>
                <c:pt idx="0">
                  <c:v>Fuera de Norma</c:v>
                </c:pt>
                <c:pt idx="1">
                  <c:v>%</c:v>
                </c:pt>
              </c:strCache>
            </c:strRef>
          </c:cat>
          <c:val>
            <c:numRef>
              <c:f>(Hoja1!$D$7;Hoja1!$E$7)</c:f>
              <c:numCache>
                <c:formatCode>0.00%</c:formatCode>
                <c:ptCount val="2"/>
                <c:pt idx="0" formatCode="General">
                  <c:v>11</c:v>
                </c:pt>
                <c:pt idx="1">
                  <c:v>0.12941176470588237</c:v>
                </c:pt>
              </c:numCache>
            </c:numRef>
          </c:val>
        </c:ser>
        <c:ser>
          <c:idx val="1"/>
          <c:order val="1"/>
          <c:spPr>
            <a:solidFill>
              <a:srgbClr val="00B05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(Hoja1!$D$6;Hoja1!$E$6)</c:f>
              <c:strCache>
                <c:ptCount val="2"/>
                <c:pt idx="0">
                  <c:v>Fuera de Norma</c:v>
                </c:pt>
                <c:pt idx="1">
                  <c:v>%</c:v>
                </c:pt>
              </c:strCache>
            </c:strRef>
          </c:cat>
          <c:val>
            <c:numRef>
              <c:f>(Hoja1!$D$8;Hoja1!$E$8)</c:f>
              <c:numCache>
                <c:formatCode>0.00%</c:formatCode>
                <c:ptCount val="2"/>
                <c:pt idx="0" formatCode="General">
                  <c:v>4</c:v>
                </c:pt>
                <c:pt idx="1">
                  <c:v>4.7058823529411764E-2</c:v>
                </c:pt>
              </c:numCache>
            </c:numRef>
          </c:val>
        </c:ser>
        <c:dLbls>
          <c:showLegendKey val="0"/>
          <c:showVal val="0"/>
          <c:showCatName val="0"/>
          <c:showSerName val="0"/>
          <c:showPercent val="0"/>
          <c:showBubbleSize val="0"/>
        </c:dLbls>
        <c:gapWidth val="150"/>
        <c:axId val="69550848"/>
        <c:axId val="69552384"/>
      </c:barChart>
      <c:catAx>
        <c:axId val="69550848"/>
        <c:scaling>
          <c:orientation val="minMax"/>
        </c:scaling>
        <c:delete val="0"/>
        <c:axPos val="b"/>
        <c:numFmt formatCode="General" sourceLinked="0"/>
        <c:majorTickMark val="none"/>
        <c:minorTickMark val="none"/>
        <c:tickLblPos val="nextTo"/>
        <c:crossAx val="69552384"/>
        <c:crosses val="autoZero"/>
        <c:auto val="1"/>
        <c:lblAlgn val="ctr"/>
        <c:lblOffset val="100"/>
        <c:noMultiLvlLbl val="0"/>
      </c:catAx>
      <c:valAx>
        <c:axId val="69552384"/>
        <c:scaling>
          <c:orientation val="minMax"/>
        </c:scaling>
        <c:delete val="0"/>
        <c:axPos val="l"/>
        <c:majorGridlines/>
        <c:title>
          <c:tx>
            <c:rich>
              <a:bodyPr/>
              <a:lstStyle/>
              <a:p>
                <a:pPr>
                  <a:defRPr/>
                </a:pPr>
                <a:r>
                  <a:rPr lang="es-ES"/>
                  <a:t>Número de Muestras</a:t>
                </a:r>
              </a:p>
            </c:rich>
          </c:tx>
          <c:overlay val="0"/>
        </c:title>
        <c:numFmt formatCode="General" sourceLinked="1"/>
        <c:majorTickMark val="out"/>
        <c:minorTickMark val="none"/>
        <c:tickLblPos val="nextTo"/>
        <c:crossAx val="69550848"/>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a:t>Cloro libre residual-MAY_013</a:t>
            </a:r>
          </a:p>
        </c:rich>
      </c:tx>
      <c:overlay val="0"/>
    </c:title>
    <c:autoTitleDeleted val="0"/>
    <c:plotArea>
      <c:layout/>
      <c:barChart>
        <c:barDir val="col"/>
        <c:grouping val="clustered"/>
        <c:varyColors val="0"/>
        <c:ser>
          <c:idx val="0"/>
          <c:order val="0"/>
          <c:spPr>
            <a:solidFill>
              <a:srgbClr val="00B0F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(Hoja1!$D$7;Hoja1!$E$7)</c:f>
              <c:strCache>
                <c:ptCount val="2"/>
                <c:pt idx="0">
                  <c:v>Fuera de Norma</c:v>
                </c:pt>
                <c:pt idx="1">
                  <c:v>%</c:v>
                </c:pt>
              </c:strCache>
            </c:strRef>
          </c:cat>
          <c:val>
            <c:numRef>
              <c:f>(Hoja1!$D$8;Hoja1!$E$8)</c:f>
              <c:numCache>
                <c:formatCode>0.00%</c:formatCode>
                <c:ptCount val="2"/>
                <c:pt idx="0" formatCode="General">
                  <c:v>2</c:v>
                </c:pt>
                <c:pt idx="1">
                  <c:v>2.3255813953488372E-2</c:v>
                </c:pt>
              </c:numCache>
            </c:numRef>
          </c:val>
        </c:ser>
        <c:ser>
          <c:idx val="1"/>
          <c:order val="1"/>
          <c:spPr>
            <a:solidFill>
              <a:srgbClr val="00B05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(Hoja1!$D$7;Hoja1!$E$7)</c:f>
              <c:strCache>
                <c:ptCount val="2"/>
                <c:pt idx="0">
                  <c:v>Fuera de Norma</c:v>
                </c:pt>
                <c:pt idx="1">
                  <c:v>%</c:v>
                </c:pt>
              </c:strCache>
            </c:strRef>
          </c:cat>
          <c:val>
            <c:numRef>
              <c:f>(Hoja1!$D$9;Hoja1!$E$9)</c:f>
              <c:numCache>
                <c:formatCode>0.00%</c:formatCode>
                <c:ptCount val="2"/>
                <c:pt idx="0" formatCode="General">
                  <c:v>4</c:v>
                </c:pt>
                <c:pt idx="1">
                  <c:v>4.6511627906976744E-2</c:v>
                </c:pt>
              </c:numCache>
            </c:numRef>
          </c:val>
        </c:ser>
        <c:dLbls>
          <c:showLegendKey val="0"/>
          <c:showVal val="0"/>
          <c:showCatName val="0"/>
          <c:showSerName val="0"/>
          <c:showPercent val="0"/>
          <c:showBubbleSize val="0"/>
        </c:dLbls>
        <c:gapWidth val="150"/>
        <c:axId val="69578752"/>
        <c:axId val="69580288"/>
      </c:barChart>
      <c:catAx>
        <c:axId val="69578752"/>
        <c:scaling>
          <c:orientation val="minMax"/>
        </c:scaling>
        <c:delete val="0"/>
        <c:axPos val="b"/>
        <c:numFmt formatCode="General" sourceLinked="0"/>
        <c:majorTickMark val="none"/>
        <c:minorTickMark val="none"/>
        <c:tickLblPos val="nextTo"/>
        <c:crossAx val="69580288"/>
        <c:crosses val="autoZero"/>
        <c:auto val="1"/>
        <c:lblAlgn val="ctr"/>
        <c:lblOffset val="100"/>
        <c:noMultiLvlLbl val="0"/>
      </c:catAx>
      <c:valAx>
        <c:axId val="69580288"/>
        <c:scaling>
          <c:orientation val="minMax"/>
        </c:scaling>
        <c:delete val="0"/>
        <c:axPos val="l"/>
        <c:majorGridlines/>
        <c:title>
          <c:tx>
            <c:rich>
              <a:bodyPr/>
              <a:lstStyle/>
              <a:p>
                <a:pPr>
                  <a:defRPr/>
                </a:pPr>
                <a:r>
                  <a:rPr lang="es-ES"/>
                  <a:t>Número de Muestras</a:t>
                </a:r>
              </a:p>
            </c:rich>
          </c:tx>
          <c:overlay val="0"/>
        </c:title>
        <c:numFmt formatCode="General" sourceLinked="1"/>
        <c:majorTickMark val="out"/>
        <c:minorTickMark val="none"/>
        <c:tickLblPos val="nextTo"/>
        <c:crossAx val="69578752"/>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a:t>Cloro libre residual-JUN_014</a:t>
            </a:r>
          </a:p>
        </c:rich>
      </c:tx>
      <c:overlay val="0"/>
    </c:title>
    <c:autoTitleDeleted val="0"/>
    <c:plotArea>
      <c:layout/>
      <c:barChart>
        <c:barDir val="col"/>
        <c:grouping val="clustered"/>
        <c:varyColors val="0"/>
        <c:ser>
          <c:idx val="0"/>
          <c:order val="0"/>
          <c:spPr>
            <a:solidFill>
              <a:srgbClr val="00B0F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(Hoja1!$D$6;Hoja1!$E$6)</c:f>
              <c:strCache>
                <c:ptCount val="2"/>
                <c:pt idx="0">
                  <c:v>Fuera de Norma</c:v>
                </c:pt>
                <c:pt idx="1">
                  <c:v>%</c:v>
                </c:pt>
              </c:strCache>
            </c:strRef>
          </c:cat>
          <c:val>
            <c:numRef>
              <c:f>(Hoja1!$D$7;Hoja1!$E$7)</c:f>
              <c:numCache>
                <c:formatCode>0.00%</c:formatCode>
                <c:ptCount val="2"/>
                <c:pt idx="0" formatCode="General">
                  <c:v>3</c:v>
                </c:pt>
                <c:pt idx="1">
                  <c:v>3.4482758620689655E-2</c:v>
                </c:pt>
              </c:numCache>
            </c:numRef>
          </c:val>
        </c:ser>
        <c:ser>
          <c:idx val="1"/>
          <c:order val="1"/>
          <c:spPr>
            <a:solidFill>
              <a:srgbClr val="00B05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(Hoja1!$D$6;Hoja1!$E$6)</c:f>
              <c:strCache>
                <c:ptCount val="2"/>
                <c:pt idx="0">
                  <c:v>Fuera de Norma</c:v>
                </c:pt>
                <c:pt idx="1">
                  <c:v>%</c:v>
                </c:pt>
              </c:strCache>
            </c:strRef>
          </c:cat>
          <c:val>
            <c:numRef>
              <c:f>(Hoja1!$D$8;Hoja1!$E$8)</c:f>
              <c:numCache>
                <c:formatCode>0.00%</c:formatCode>
                <c:ptCount val="2"/>
                <c:pt idx="0" formatCode="General">
                  <c:v>1</c:v>
                </c:pt>
                <c:pt idx="1">
                  <c:v>1.1494252873563218E-2</c:v>
                </c:pt>
              </c:numCache>
            </c:numRef>
          </c:val>
        </c:ser>
        <c:dLbls>
          <c:showLegendKey val="0"/>
          <c:showVal val="0"/>
          <c:showCatName val="0"/>
          <c:showSerName val="0"/>
          <c:showPercent val="0"/>
          <c:showBubbleSize val="0"/>
        </c:dLbls>
        <c:gapWidth val="150"/>
        <c:axId val="69628672"/>
        <c:axId val="69630208"/>
      </c:barChart>
      <c:catAx>
        <c:axId val="69628672"/>
        <c:scaling>
          <c:orientation val="minMax"/>
        </c:scaling>
        <c:delete val="0"/>
        <c:axPos val="b"/>
        <c:numFmt formatCode="General" sourceLinked="0"/>
        <c:majorTickMark val="none"/>
        <c:minorTickMark val="none"/>
        <c:tickLblPos val="nextTo"/>
        <c:crossAx val="69630208"/>
        <c:crosses val="autoZero"/>
        <c:auto val="1"/>
        <c:lblAlgn val="ctr"/>
        <c:lblOffset val="100"/>
        <c:noMultiLvlLbl val="0"/>
      </c:catAx>
      <c:valAx>
        <c:axId val="69630208"/>
        <c:scaling>
          <c:orientation val="minMax"/>
        </c:scaling>
        <c:delete val="0"/>
        <c:axPos val="l"/>
        <c:majorGridlines/>
        <c:title>
          <c:tx>
            <c:rich>
              <a:bodyPr/>
              <a:lstStyle/>
              <a:p>
                <a:pPr>
                  <a:defRPr/>
                </a:pPr>
                <a:r>
                  <a:rPr lang="es-ES"/>
                  <a:t>Número de Muestras</a:t>
                </a:r>
              </a:p>
            </c:rich>
          </c:tx>
          <c:overlay val="0"/>
        </c:title>
        <c:numFmt formatCode="General" sourceLinked="1"/>
        <c:majorTickMark val="out"/>
        <c:minorTickMark val="none"/>
        <c:tickLblPos val="nextTo"/>
        <c:crossAx val="69628672"/>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sz="1800" b="1" i="0" u="none" strike="noStrike" baseline="0">
                <a:effectLst/>
              </a:rPr>
              <a:t>Cloro libre residual-AGO_014</a:t>
            </a:r>
            <a:endParaRPr lang="es-ES"/>
          </a:p>
        </c:rich>
      </c:tx>
      <c:overlay val="0"/>
    </c:title>
    <c:autoTitleDeleted val="0"/>
    <c:plotArea>
      <c:layout/>
      <c:barChart>
        <c:barDir val="col"/>
        <c:grouping val="clustered"/>
        <c:varyColors val="0"/>
        <c:ser>
          <c:idx val="0"/>
          <c:order val="0"/>
          <c:spPr>
            <a:solidFill>
              <a:srgbClr val="00B0F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(Hoja1!$D$6;Hoja1!$E$6)</c:f>
              <c:strCache>
                <c:ptCount val="2"/>
                <c:pt idx="0">
                  <c:v>Fuera de Norma</c:v>
                </c:pt>
                <c:pt idx="1">
                  <c:v>%</c:v>
                </c:pt>
              </c:strCache>
            </c:strRef>
          </c:cat>
          <c:val>
            <c:numRef>
              <c:f>(Hoja1!$D$7;Hoja1!$E$7)</c:f>
              <c:numCache>
                <c:formatCode>0.00%</c:formatCode>
                <c:ptCount val="2"/>
                <c:pt idx="0" formatCode="General">
                  <c:v>1</c:v>
                </c:pt>
                <c:pt idx="1">
                  <c:v>1.1494252873563218E-2</c:v>
                </c:pt>
              </c:numCache>
            </c:numRef>
          </c:val>
        </c:ser>
        <c:ser>
          <c:idx val="1"/>
          <c:order val="1"/>
          <c:spPr>
            <a:solidFill>
              <a:srgbClr val="00B05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(Hoja1!$D$6;Hoja1!$E$6)</c:f>
              <c:strCache>
                <c:ptCount val="2"/>
                <c:pt idx="0">
                  <c:v>Fuera de Norma</c:v>
                </c:pt>
                <c:pt idx="1">
                  <c:v>%</c:v>
                </c:pt>
              </c:strCache>
            </c:strRef>
          </c:cat>
          <c:val>
            <c:numRef>
              <c:f>(Hoja1!$D$8;Hoja1!$E$8)</c:f>
              <c:numCache>
                <c:formatCode>0.00%</c:formatCode>
                <c:ptCount val="2"/>
                <c:pt idx="0" formatCode="General">
                  <c:v>8</c:v>
                </c:pt>
                <c:pt idx="1">
                  <c:v>9.1954022988505746E-2</c:v>
                </c:pt>
              </c:numCache>
            </c:numRef>
          </c:val>
        </c:ser>
        <c:dLbls>
          <c:showLegendKey val="0"/>
          <c:showVal val="0"/>
          <c:showCatName val="0"/>
          <c:showSerName val="0"/>
          <c:showPercent val="0"/>
          <c:showBubbleSize val="0"/>
        </c:dLbls>
        <c:gapWidth val="150"/>
        <c:axId val="71716864"/>
        <c:axId val="71718400"/>
      </c:barChart>
      <c:catAx>
        <c:axId val="71716864"/>
        <c:scaling>
          <c:orientation val="minMax"/>
        </c:scaling>
        <c:delete val="0"/>
        <c:axPos val="b"/>
        <c:numFmt formatCode="General" sourceLinked="0"/>
        <c:majorTickMark val="none"/>
        <c:minorTickMark val="none"/>
        <c:tickLblPos val="nextTo"/>
        <c:crossAx val="71718400"/>
        <c:crosses val="autoZero"/>
        <c:auto val="1"/>
        <c:lblAlgn val="ctr"/>
        <c:lblOffset val="100"/>
        <c:noMultiLvlLbl val="0"/>
      </c:catAx>
      <c:valAx>
        <c:axId val="71718400"/>
        <c:scaling>
          <c:orientation val="minMax"/>
        </c:scaling>
        <c:delete val="0"/>
        <c:axPos val="l"/>
        <c:majorGridlines/>
        <c:title>
          <c:tx>
            <c:rich>
              <a:bodyPr/>
              <a:lstStyle/>
              <a:p>
                <a:pPr>
                  <a:defRPr/>
                </a:pPr>
                <a:r>
                  <a:rPr lang="es-ES"/>
                  <a:t>Número de Muestras</a:t>
                </a:r>
              </a:p>
            </c:rich>
          </c:tx>
          <c:overlay val="0"/>
        </c:title>
        <c:numFmt formatCode="General" sourceLinked="1"/>
        <c:majorTickMark val="out"/>
        <c:minorTickMark val="none"/>
        <c:tickLblPos val="nextTo"/>
        <c:crossAx val="71716864"/>
        <c:crosses val="autoZero"/>
        <c:crossBetween val="between"/>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sz="1800" b="1" i="0" u="none" strike="noStrike" baseline="0">
                <a:effectLst/>
              </a:rPr>
              <a:t>Cloro libre residual-SEP_014</a:t>
            </a:r>
            <a:endParaRPr lang="es-ES"/>
          </a:p>
        </c:rich>
      </c:tx>
      <c:overlay val="0"/>
    </c:title>
    <c:autoTitleDeleted val="0"/>
    <c:plotArea>
      <c:layout/>
      <c:barChart>
        <c:barDir val="col"/>
        <c:grouping val="clustered"/>
        <c:varyColors val="0"/>
        <c:ser>
          <c:idx val="0"/>
          <c:order val="0"/>
          <c:spPr>
            <a:solidFill>
              <a:srgbClr val="00B0F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(Hoja1!$D$8;Hoja1!$E$8)</c:f>
              <c:strCache>
                <c:ptCount val="2"/>
                <c:pt idx="0">
                  <c:v>Fuera de Norma</c:v>
                </c:pt>
                <c:pt idx="1">
                  <c:v>%</c:v>
                </c:pt>
              </c:strCache>
            </c:strRef>
          </c:cat>
          <c:val>
            <c:numRef>
              <c:f>(Hoja1!$D$9;Hoja1!$E$9)</c:f>
              <c:numCache>
                <c:formatCode>0.00%</c:formatCode>
                <c:ptCount val="2"/>
                <c:pt idx="0" formatCode="General">
                  <c:v>4</c:v>
                </c:pt>
                <c:pt idx="1">
                  <c:v>4.5977011494252873E-2</c:v>
                </c:pt>
              </c:numCache>
            </c:numRef>
          </c:val>
        </c:ser>
        <c:ser>
          <c:idx val="1"/>
          <c:order val="1"/>
          <c:spPr>
            <a:solidFill>
              <a:srgbClr val="00B05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(Hoja1!$D$8;Hoja1!$E$8)</c:f>
              <c:strCache>
                <c:ptCount val="2"/>
                <c:pt idx="0">
                  <c:v>Fuera de Norma</c:v>
                </c:pt>
                <c:pt idx="1">
                  <c:v>%</c:v>
                </c:pt>
              </c:strCache>
            </c:strRef>
          </c:cat>
          <c:val>
            <c:numRef>
              <c:f>(Hoja1!$D$10;Hoja1!$E$10)</c:f>
              <c:numCache>
                <c:formatCode>0.00%</c:formatCode>
                <c:ptCount val="2"/>
                <c:pt idx="0" formatCode="General">
                  <c:v>5</c:v>
                </c:pt>
                <c:pt idx="1">
                  <c:v>5.7471264367816091E-2</c:v>
                </c:pt>
              </c:numCache>
            </c:numRef>
          </c:val>
        </c:ser>
        <c:dLbls>
          <c:showLegendKey val="0"/>
          <c:showVal val="0"/>
          <c:showCatName val="0"/>
          <c:showSerName val="0"/>
          <c:showPercent val="0"/>
          <c:showBubbleSize val="0"/>
        </c:dLbls>
        <c:gapWidth val="150"/>
        <c:axId val="71732224"/>
        <c:axId val="72880896"/>
      </c:barChart>
      <c:catAx>
        <c:axId val="71732224"/>
        <c:scaling>
          <c:orientation val="minMax"/>
        </c:scaling>
        <c:delete val="0"/>
        <c:axPos val="b"/>
        <c:numFmt formatCode="General" sourceLinked="0"/>
        <c:majorTickMark val="none"/>
        <c:minorTickMark val="none"/>
        <c:tickLblPos val="nextTo"/>
        <c:crossAx val="72880896"/>
        <c:crosses val="autoZero"/>
        <c:auto val="1"/>
        <c:lblAlgn val="ctr"/>
        <c:lblOffset val="100"/>
        <c:noMultiLvlLbl val="0"/>
      </c:catAx>
      <c:valAx>
        <c:axId val="72880896"/>
        <c:scaling>
          <c:orientation val="minMax"/>
        </c:scaling>
        <c:delete val="0"/>
        <c:axPos val="l"/>
        <c:majorGridlines/>
        <c:title>
          <c:tx>
            <c:rich>
              <a:bodyPr/>
              <a:lstStyle/>
              <a:p>
                <a:pPr>
                  <a:defRPr/>
                </a:pPr>
                <a:r>
                  <a:rPr lang="es-ES"/>
                  <a:t>Número de Muestras</a:t>
                </a:r>
              </a:p>
            </c:rich>
          </c:tx>
          <c:overlay val="0"/>
        </c:title>
        <c:numFmt formatCode="General" sourceLinked="1"/>
        <c:majorTickMark val="out"/>
        <c:minorTickMark val="none"/>
        <c:tickLblPos val="nextTo"/>
        <c:crossAx val="71732224"/>
        <c:crosses val="autoZero"/>
        <c:crossBetween val="between"/>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sz="1800" b="1" i="0" u="none" strike="noStrike" baseline="0">
                <a:effectLst/>
              </a:rPr>
              <a:t>Cloro libre residual-NOV_014</a:t>
            </a:r>
            <a:endParaRPr lang="es-ES"/>
          </a:p>
        </c:rich>
      </c:tx>
      <c:overlay val="0"/>
    </c:title>
    <c:autoTitleDeleted val="0"/>
    <c:plotArea>
      <c:layout/>
      <c:barChart>
        <c:barDir val="col"/>
        <c:grouping val="clustered"/>
        <c:varyColors val="0"/>
        <c:ser>
          <c:idx val="0"/>
          <c:order val="0"/>
          <c:spPr>
            <a:solidFill>
              <a:srgbClr val="00B0F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(Hoja1!$D$6;Hoja1!$E$6)</c:f>
              <c:strCache>
                <c:ptCount val="2"/>
                <c:pt idx="0">
                  <c:v>Fuera de Norma</c:v>
                </c:pt>
                <c:pt idx="1">
                  <c:v>%</c:v>
                </c:pt>
              </c:strCache>
            </c:strRef>
          </c:cat>
          <c:val>
            <c:numRef>
              <c:f>(Hoja1!$D$7;Hoja1!$E$7)</c:f>
              <c:numCache>
                <c:formatCode>0.00%</c:formatCode>
                <c:ptCount val="2"/>
                <c:pt idx="0" formatCode="General">
                  <c:v>6</c:v>
                </c:pt>
                <c:pt idx="1">
                  <c:v>6.8965517241379309E-2</c:v>
                </c:pt>
              </c:numCache>
            </c:numRef>
          </c:val>
        </c:ser>
        <c:ser>
          <c:idx val="1"/>
          <c:order val="1"/>
          <c:spPr>
            <a:solidFill>
              <a:srgbClr val="00B05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(Hoja1!$D$6;Hoja1!$E$6)</c:f>
              <c:strCache>
                <c:ptCount val="2"/>
                <c:pt idx="0">
                  <c:v>Fuera de Norma</c:v>
                </c:pt>
                <c:pt idx="1">
                  <c:v>%</c:v>
                </c:pt>
              </c:strCache>
            </c:strRef>
          </c:cat>
          <c:val>
            <c:numRef>
              <c:f>(Hoja1!$D$8;Hoja1!$E$8)</c:f>
              <c:numCache>
                <c:formatCode>0.00%</c:formatCode>
                <c:ptCount val="2"/>
                <c:pt idx="0" formatCode="General">
                  <c:v>4</c:v>
                </c:pt>
                <c:pt idx="1">
                  <c:v>4.5977011494252873E-2</c:v>
                </c:pt>
              </c:numCache>
            </c:numRef>
          </c:val>
        </c:ser>
        <c:dLbls>
          <c:showLegendKey val="0"/>
          <c:showVal val="0"/>
          <c:showCatName val="0"/>
          <c:showSerName val="0"/>
          <c:showPercent val="0"/>
          <c:showBubbleSize val="0"/>
        </c:dLbls>
        <c:gapWidth val="150"/>
        <c:axId val="72902912"/>
        <c:axId val="72916992"/>
      </c:barChart>
      <c:catAx>
        <c:axId val="72902912"/>
        <c:scaling>
          <c:orientation val="minMax"/>
        </c:scaling>
        <c:delete val="0"/>
        <c:axPos val="b"/>
        <c:numFmt formatCode="General" sourceLinked="0"/>
        <c:majorTickMark val="none"/>
        <c:minorTickMark val="none"/>
        <c:tickLblPos val="nextTo"/>
        <c:crossAx val="72916992"/>
        <c:crosses val="autoZero"/>
        <c:auto val="1"/>
        <c:lblAlgn val="ctr"/>
        <c:lblOffset val="100"/>
        <c:noMultiLvlLbl val="0"/>
      </c:catAx>
      <c:valAx>
        <c:axId val="72916992"/>
        <c:scaling>
          <c:orientation val="minMax"/>
        </c:scaling>
        <c:delete val="0"/>
        <c:axPos val="l"/>
        <c:majorGridlines/>
        <c:title>
          <c:tx>
            <c:rich>
              <a:bodyPr/>
              <a:lstStyle/>
              <a:p>
                <a:pPr>
                  <a:defRPr/>
                </a:pPr>
                <a:r>
                  <a:rPr lang="es-ES"/>
                  <a:t>Número de Muestras</a:t>
                </a:r>
              </a:p>
            </c:rich>
          </c:tx>
          <c:overlay val="0"/>
        </c:title>
        <c:numFmt formatCode="General" sourceLinked="1"/>
        <c:majorTickMark val="out"/>
        <c:minorTickMark val="none"/>
        <c:tickLblPos val="nextTo"/>
        <c:crossAx val="72902912"/>
        <c:crosses val="autoZero"/>
        <c:crossBetween val="between"/>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AE3C58-6A1D-467C-A167-C6B7047574E1}"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s-ES"/>
        </a:p>
      </dgm:t>
    </dgm:pt>
    <dgm:pt modelId="{1DA1F9A8-927F-43DA-A5D5-7954C85BB1D4}">
      <dgm:prSet phldrT="[Texto]" custT="1"/>
      <dgm:spPr>
        <a:solidFill>
          <a:srgbClr val="9ED561"/>
        </a:solidFill>
      </dgm:spPr>
      <dgm:t>
        <a:bodyPr/>
        <a:lstStyle/>
        <a:p>
          <a:pPr algn="ctr"/>
          <a:r>
            <a:rPr lang="es-ES_tradnl" sz="1450" b="1" dirty="0" smtClean="0"/>
            <a:t>Analizar </a:t>
          </a:r>
          <a:r>
            <a:rPr lang="es-EC" sz="1450" b="1" dirty="0" smtClean="0"/>
            <a:t>bioestadísticamente los datos históricos de la calidad del agua potable del cantón Rumiñahui</a:t>
          </a:r>
          <a:endParaRPr lang="es-ES" sz="1450" b="1" dirty="0"/>
        </a:p>
      </dgm:t>
    </dgm:pt>
    <dgm:pt modelId="{7A1A10AC-AA40-4233-9ECE-CE7E406C4663}" type="parTrans" cxnId="{CB7BC6F4-0F65-4B62-B83C-D434673F7AA5}">
      <dgm:prSet/>
      <dgm:spPr/>
      <dgm:t>
        <a:bodyPr/>
        <a:lstStyle/>
        <a:p>
          <a:endParaRPr lang="es-ES"/>
        </a:p>
      </dgm:t>
    </dgm:pt>
    <dgm:pt modelId="{1B7DCC39-9B2B-4870-B227-176862E6C374}" type="sibTrans" cxnId="{CB7BC6F4-0F65-4B62-B83C-D434673F7AA5}">
      <dgm:prSet/>
      <dgm:spPr/>
      <dgm:t>
        <a:bodyPr/>
        <a:lstStyle/>
        <a:p>
          <a:endParaRPr lang="es-ES"/>
        </a:p>
      </dgm:t>
    </dgm:pt>
    <dgm:pt modelId="{21B58002-2B01-4BCE-812C-E6CFA52B8021}">
      <dgm:prSet phldrT="[Texto]" custT="1"/>
      <dgm:spPr>
        <a:solidFill>
          <a:schemeClr val="bg1"/>
        </a:solidFill>
        <a:ln w="76200">
          <a:solidFill>
            <a:srgbClr val="FFE697"/>
          </a:solidFill>
        </a:ln>
      </dgm:spPr>
      <dgm:t>
        <a:bodyPr/>
        <a:lstStyle/>
        <a:p>
          <a:r>
            <a:rPr lang="es-ES_tradnl" sz="1100" dirty="0" smtClean="0">
              <a:solidFill>
                <a:schemeClr val="tx1"/>
              </a:solidFill>
            </a:rPr>
            <a:t>Recopilar </a:t>
          </a:r>
          <a:r>
            <a:rPr lang="es-EC" sz="1100" dirty="0" smtClean="0">
              <a:solidFill>
                <a:schemeClr val="tx1"/>
              </a:solidFill>
            </a:rPr>
            <a:t>datos históricos de análisis físico-químicos y microbiológicos del agua potable del cantón Rumiñahui</a:t>
          </a:r>
          <a:endParaRPr lang="es-ES" sz="1100" dirty="0">
            <a:solidFill>
              <a:schemeClr val="tx1"/>
            </a:solidFill>
          </a:endParaRPr>
        </a:p>
      </dgm:t>
    </dgm:pt>
    <dgm:pt modelId="{6CC820F4-96C5-400E-94D8-B700A7C6E3CC}" type="parTrans" cxnId="{4F5382EF-786A-4681-A128-B8EA445CF603}">
      <dgm:prSet/>
      <dgm:spPr/>
      <dgm:t>
        <a:bodyPr/>
        <a:lstStyle/>
        <a:p>
          <a:endParaRPr lang="es-ES"/>
        </a:p>
      </dgm:t>
    </dgm:pt>
    <dgm:pt modelId="{FE25D32B-2E6C-4DA1-A2DF-533AA2F29182}" type="sibTrans" cxnId="{4F5382EF-786A-4681-A128-B8EA445CF603}">
      <dgm:prSet/>
      <dgm:spPr/>
      <dgm:t>
        <a:bodyPr/>
        <a:lstStyle/>
        <a:p>
          <a:endParaRPr lang="es-ES"/>
        </a:p>
      </dgm:t>
    </dgm:pt>
    <dgm:pt modelId="{5A11680B-A85F-4AF5-8A04-DA3CB9AB689D}">
      <dgm:prSet phldrT="[Texto]" custT="1"/>
      <dgm:spPr>
        <a:solidFill>
          <a:schemeClr val="bg1"/>
        </a:solidFill>
        <a:ln w="76200">
          <a:solidFill>
            <a:schemeClr val="accent1">
              <a:lumMod val="20000"/>
              <a:lumOff val="80000"/>
            </a:schemeClr>
          </a:solidFill>
        </a:ln>
      </dgm:spPr>
      <dgm:t>
        <a:bodyPr/>
        <a:lstStyle/>
        <a:p>
          <a:r>
            <a:rPr lang="es-EC" sz="1100" dirty="0" smtClean="0">
              <a:solidFill>
                <a:schemeClr val="tx1"/>
              </a:solidFill>
            </a:rPr>
            <a:t>Determinar los sectores más sensibles a variaciones en la calidad del agua potable</a:t>
          </a:r>
          <a:endParaRPr lang="es-ES" sz="1100" dirty="0">
            <a:solidFill>
              <a:schemeClr val="tx1"/>
            </a:solidFill>
          </a:endParaRPr>
        </a:p>
      </dgm:t>
    </dgm:pt>
    <dgm:pt modelId="{FE79CE09-AD05-45FB-8CB6-F2FFB139A949}" type="parTrans" cxnId="{6DD04B34-FC67-49E5-AB7F-309060B3C0D3}">
      <dgm:prSet/>
      <dgm:spPr/>
      <dgm:t>
        <a:bodyPr/>
        <a:lstStyle/>
        <a:p>
          <a:endParaRPr lang="es-ES"/>
        </a:p>
      </dgm:t>
    </dgm:pt>
    <dgm:pt modelId="{95A10418-A227-41F0-8237-2E5E592DEB8B}" type="sibTrans" cxnId="{6DD04B34-FC67-49E5-AB7F-309060B3C0D3}">
      <dgm:prSet/>
      <dgm:spPr/>
      <dgm:t>
        <a:bodyPr/>
        <a:lstStyle/>
        <a:p>
          <a:endParaRPr lang="es-ES"/>
        </a:p>
      </dgm:t>
    </dgm:pt>
    <dgm:pt modelId="{058375D8-B610-42F4-97A1-0DF5D6D9C74C}">
      <dgm:prSet phldrT="[Texto]" custT="1"/>
      <dgm:spPr>
        <a:solidFill>
          <a:schemeClr val="bg1"/>
        </a:solidFill>
        <a:ln w="76200">
          <a:solidFill>
            <a:srgbClr val="0DC0FF"/>
          </a:solidFill>
        </a:ln>
      </dgm:spPr>
      <dgm:t>
        <a:bodyPr/>
        <a:lstStyle/>
        <a:p>
          <a:r>
            <a:rPr lang="es-EC" sz="1100" dirty="0" smtClean="0">
              <a:solidFill>
                <a:schemeClr val="tx1"/>
              </a:solidFill>
            </a:rPr>
            <a:t>Demarcar los sectores que indicarían un mejor control en la calidad del agua potable</a:t>
          </a:r>
          <a:endParaRPr lang="es-ES" sz="1100" dirty="0">
            <a:solidFill>
              <a:schemeClr val="tx1"/>
            </a:solidFill>
          </a:endParaRPr>
        </a:p>
      </dgm:t>
    </dgm:pt>
    <dgm:pt modelId="{A8712BB3-8F4F-497D-8B87-00F031131BA3}" type="parTrans" cxnId="{1EAB5C2D-B6E8-450E-8764-A62ACFA95A12}">
      <dgm:prSet/>
      <dgm:spPr/>
      <dgm:t>
        <a:bodyPr/>
        <a:lstStyle/>
        <a:p>
          <a:endParaRPr lang="es-ES"/>
        </a:p>
      </dgm:t>
    </dgm:pt>
    <dgm:pt modelId="{F5BF7B33-B8E3-4342-8311-DDFE478D20B0}" type="sibTrans" cxnId="{1EAB5C2D-B6E8-450E-8764-A62ACFA95A12}">
      <dgm:prSet/>
      <dgm:spPr/>
      <dgm:t>
        <a:bodyPr/>
        <a:lstStyle/>
        <a:p>
          <a:endParaRPr lang="es-ES"/>
        </a:p>
      </dgm:t>
    </dgm:pt>
    <dgm:pt modelId="{E882CD6D-C801-4A0C-BA06-CF89F8218F82}">
      <dgm:prSet phldrT="[Texto]"/>
      <dgm:spPr>
        <a:solidFill>
          <a:schemeClr val="bg1"/>
        </a:solidFill>
        <a:ln w="76200">
          <a:solidFill>
            <a:schemeClr val="bg2">
              <a:lumMod val="90000"/>
            </a:schemeClr>
          </a:solidFill>
        </a:ln>
      </dgm:spPr>
      <dgm:t>
        <a:bodyPr/>
        <a:lstStyle/>
        <a:p>
          <a:r>
            <a:rPr lang="es-EC" dirty="0" smtClean="0">
              <a:solidFill>
                <a:schemeClr val="tx1"/>
              </a:solidFill>
            </a:rPr>
            <a:t>Clasificar los datos históricos de manera que permitan desarrollar un análisis bioestadístico mediante la utilización de gráficos de calidad</a:t>
          </a:r>
          <a:endParaRPr lang="es-ES" dirty="0">
            <a:solidFill>
              <a:schemeClr val="tx1"/>
            </a:solidFill>
          </a:endParaRPr>
        </a:p>
      </dgm:t>
    </dgm:pt>
    <dgm:pt modelId="{68FCBB86-4A5D-4151-9BD9-1A96639AC0F7}" type="parTrans" cxnId="{CC8B7A23-112A-4168-B910-FA8EEF8E6EDA}">
      <dgm:prSet/>
      <dgm:spPr/>
      <dgm:t>
        <a:bodyPr/>
        <a:lstStyle/>
        <a:p>
          <a:endParaRPr lang="es-ES"/>
        </a:p>
      </dgm:t>
    </dgm:pt>
    <dgm:pt modelId="{3DA56DD9-764A-4BA1-AB11-E6322340F4C7}" type="sibTrans" cxnId="{CC8B7A23-112A-4168-B910-FA8EEF8E6EDA}">
      <dgm:prSet/>
      <dgm:spPr/>
      <dgm:t>
        <a:bodyPr/>
        <a:lstStyle/>
        <a:p>
          <a:endParaRPr lang="es-ES"/>
        </a:p>
      </dgm:t>
    </dgm:pt>
    <dgm:pt modelId="{2A280BBF-9EE1-491A-B808-70D71056ED69}" type="pres">
      <dgm:prSet presAssocID="{CBAE3C58-6A1D-467C-A167-C6B7047574E1}" presName="Name0" presStyleCnt="0">
        <dgm:presLayoutVars>
          <dgm:chMax val="1"/>
          <dgm:dir/>
          <dgm:animLvl val="ctr"/>
          <dgm:resizeHandles val="exact"/>
        </dgm:presLayoutVars>
      </dgm:prSet>
      <dgm:spPr/>
      <dgm:t>
        <a:bodyPr/>
        <a:lstStyle/>
        <a:p>
          <a:endParaRPr lang="es-ES"/>
        </a:p>
      </dgm:t>
    </dgm:pt>
    <dgm:pt modelId="{97B75779-789D-44AF-8FDE-2B1B3CABC787}" type="pres">
      <dgm:prSet presAssocID="{1DA1F9A8-927F-43DA-A5D5-7954C85BB1D4}" presName="centerShape" presStyleLbl="node0" presStyleIdx="0" presStyleCnt="1" custScaleX="144618" custScaleY="135579"/>
      <dgm:spPr/>
      <dgm:t>
        <a:bodyPr/>
        <a:lstStyle/>
        <a:p>
          <a:endParaRPr lang="es-ES"/>
        </a:p>
      </dgm:t>
    </dgm:pt>
    <dgm:pt modelId="{0564DACA-5213-4B95-950B-555D1349E1A2}" type="pres">
      <dgm:prSet presAssocID="{6CC820F4-96C5-400E-94D8-B700A7C6E3CC}" presName="parTrans" presStyleLbl="sibTrans2D1" presStyleIdx="0" presStyleCnt="4"/>
      <dgm:spPr/>
      <dgm:t>
        <a:bodyPr/>
        <a:lstStyle/>
        <a:p>
          <a:endParaRPr lang="es-ES"/>
        </a:p>
      </dgm:t>
    </dgm:pt>
    <dgm:pt modelId="{2B53298D-4534-4854-A9E4-3AA8907CDE3C}" type="pres">
      <dgm:prSet presAssocID="{6CC820F4-96C5-400E-94D8-B700A7C6E3CC}" presName="connectorText" presStyleLbl="sibTrans2D1" presStyleIdx="0" presStyleCnt="4"/>
      <dgm:spPr/>
      <dgm:t>
        <a:bodyPr/>
        <a:lstStyle/>
        <a:p>
          <a:endParaRPr lang="es-ES"/>
        </a:p>
      </dgm:t>
    </dgm:pt>
    <dgm:pt modelId="{09413E22-008D-4C3A-8929-D81D2558A621}" type="pres">
      <dgm:prSet presAssocID="{21B58002-2B01-4BCE-812C-E6CFA52B8021}" presName="node" presStyleLbl="node1" presStyleIdx="0" presStyleCnt="4" custScaleX="80052" custScaleY="86961">
        <dgm:presLayoutVars>
          <dgm:bulletEnabled val="1"/>
        </dgm:presLayoutVars>
      </dgm:prSet>
      <dgm:spPr/>
      <dgm:t>
        <a:bodyPr/>
        <a:lstStyle/>
        <a:p>
          <a:endParaRPr lang="es-ES"/>
        </a:p>
      </dgm:t>
    </dgm:pt>
    <dgm:pt modelId="{2F1AC796-A06F-4D1F-9088-B0BF50160519}" type="pres">
      <dgm:prSet presAssocID="{FE79CE09-AD05-45FB-8CB6-F2FFB139A949}" presName="parTrans" presStyleLbl="sibTrans2D1" presStyleIdx="1" presStyleCnt="4"/>
      <dgm:spPr/>
      <dgm:t>
        <a:bodyPr/>
        <a:lstStyle/>
        <a:p>
          <a:endParaRPr lang="es-ES"/>
        </a:p>
      </dgm:t>
    </dgm:pt>
    <dgm:pt modelId="{28CB05D1-2FA0-4217-A971-D31381827EF8}" type="pres">
      <dgm:prSet presAssocID="{FE79CE09-AD05-45FB-8CB6-F2FFB139A949}" presName="connectorText" presStyleLbl="sibTrans2D1" presStyleIdx="1" presStyleCnt="4"/>
      <dgm:spPr/>
      <dgm:t>
        <a:bodyPr/>
        <a:lstStyle/>
        <a:p>
          <a:endParaRPr lang="es-ES"/>
        </a:p>
      </dgm:t>
    </dgm:pt>
    <dgm:pt modelId="{5BA98C39-784C-42E3-AD64-4B5A4AD6E919}" type="pres">
      <dgm:prSet presAssocID="{5A11680B-A85F-4AF5-8A04-DA3CB9AB689D}" presName="node" presStyleLbl="node1" presStyleIdx="1" presStyleCnt="4" custScaleX="89424" custScaleY="95364">
        <dgm:presLayoutVars>
          <dgm:bulletEnabled val="1"/>
        </dgm:presLayoutVars>
      </dgm:prSet>
      <dgm:spPr/>
      <dgm:t>
        <a:bodyPr/>
        <a:lstStyle/>
        <a:p>
          <a:endParaRPr lang="es-ES"/>
        </a:p>
      </dgm:t>
    </dgm:pt>
    <dgm:pt modelId="{8A1CF4A6-E83E-4D7F-8C0D-E08773E7F313}" type="pres">
      <dgm:prSet presAssocID="{A8712BB3-8F4F-497D-8B87-00F031131BA3}" presName="parTrans" presStyleLbl="sibTrans2D1" presStyleIdx="2" presStyleCnt="4"/>
      <dgm:spPr/>
      <dgm:t>
        <a:bodyPr/>
        <a:lstStyle/>
        <a:p>
          <a:endParaRPr lang="es-ES"/>
        </a:p>
      </dgm:t>
    </dgm:pt>
    <dgm:pt modelId="{959B0203-F89A-460B-A745-E5B353B1E163}" type="pres">
      <dgm:prSet presAssocID="{A8712BB3-8F4F-497D-8B87-00F031131BA3}" presName="connectorText" presStyleLbl="sibTrans2D1" presStyleIdx="2" presStyleCnt="4"/>
      <dgm:spPr/>
      <dgm:t>
        <a:bodyPr/>
        <a:lstStyle/>
        <a:p>
          <a:endParaRPr lang="es-ES"/>
        </a:p>
      </dgm:t>
    </dgm:pt>
    <dgm:pt modelId="{1545C9DC-CEFB-4578-AA9E-58BF58654E1B}" type="pres">
      <dgm:prSet presAssocID="{058375D8-B610-42F4-97A1-0DF5D6D9C74C}" presName="node" presStyleLbl="node1" presStyleIdx="2" presStyleCnt="4" custScaleX="84665" custScaleY="81265">
        <dgm:presLayoutVars>
          <dgm:bulletEnabled val="1"/>
        </dgm:presLayoutVars>
      </dgm:prSet>
      <dgm:spPr/>
      <dgm:t>
        <a:bodyPr/>
        <a:lstStyle/>
        <a:p>
          <a:endParaRPr lang="es-ES"/>
        </a:p>
      </dgm:t>
    </dgm:pt>
    <dgm:pt modelId="{3C658954-33FF-415F-99BB-6CBA155D69CB}" type="pres">
      <dgm:prSet presAssocID="{68FCBB86-4A5D-4151-9BD9-1A96639AC0F7}" presName="parTrans" presStyleLbl="sibTrans2D1" presStyleIdx="3" presStyleCnt="4"/>
      <dgm:spPr/>
      <dgm:t>
        <a:bodyPr/>
        <a:lstStyle/>
        <a:p>
          <a:endParaRPr lang="es-ES"/>
        </a:p>
      </dgm:t>
    </dgm:pt>
    <dgm:pt modelId="{DEE476A4-4E73-4565-B6DC-CF3FC6233648}" type="pres">
      <dgm:prSet presAssocID="{68FCBB86-4A5D-4151-9BD9-1A96639AC0F7}" presName="connectorText" presStyleLbl="sibTrans2D1" presStyleIdx="3" presStyleCnt="4"/>
      <dgm:spPr/>
      <dgm:t>
        <a:bodyPr/>
        <a:lstStyle/>
        <a:p>
          <a:endParaRPr lang="es-ES"/>
        </a:p>
      </dgm:t>
    </dgm:pt>
    <dgm:pt modelId="{3A17F949-B53D-483F-9751-39387640C972}" type="pres">
      <dgm:prSet presAssocID="{E882CD6D-C801-4A0C-BA06-CF89F8218F82}" presName="node" presStyleLbl="node1" presStyleIdx="3" presStyleCnt="4" custScaleX="80156" custScaleY="95364">
        <dgm:presLayoutVars>
          <dgm:bulletEnabled val="1"/>
        </dgm:presLayoutVars>
      </dgm:prSet>
      <dgm:spPr/>
      <dgm:t>
        <a:bodyPr/>
        <a:lstStyle/>
        <a:p>
          <a:endParaRPr lang="es-ES"/>
        </a:p>
      </dgm:t>
    </dgm:pt>
  </dgm:ptLst>
  <dgm:cxnLst>
    <dgm:cxn modelId="{6265E163-73FD-4002-AEAC-BB5F1097DCE9}" type="presOf" srcId="{E882CD6D-C801-4A0C-BA06-CF89F8218F82}" destId="{3A17F949-B53D-483F-9751-39387640C972}" srcOrd="0" destOrd="0" presId="urn:microsoft.com/office/officeart/2005/8/layout/radial5"/>
    <dgm:cxn modelId="{5A93460F-8BCB-4057-B7DC-9AECBCEA0892}" type="presOf" srcId="{6CC820F4-96C5-400E-94D8-B700A7C6E3CC}" destId="{2B53298D-4534-4854-A9E4-3AA8907CDE3C}" srcOrd="1" destOrd="0" presId="urn:microsoft.com/office/officeart/2005/8/layout/radial5"/>
    <dgm:cxn modelId="{869579A2-98D3-4D3F-887A-CF4BA8CF9ED0}" type="presOf" srcId="{6CC820F4-96C5-400E-94D8-B700A7C6E3CC}" destId="{0564DACA-5213-4B95-950B-555D1349E1A2}" srcOrd="0" destOrd="0" presId="urn:microsoft.com/office/officeart/2005/8/layout/radial5"/>
    <dgm:cxn modelId="{1EAB5C2D-B6E8-450E-8764-A62ACFA95A12}" srcId="{1DA1F9A8-927F-43DA-A5D5-7954C85BB1D4}" destId="{058375D8-B610-42F4-97A1-0DF5D6D9C74C}" srcOrd="2" destOrd="0" parTransId="{A8712BB3-8F4F-497D-8B87-00F031131BA3}" sibTransId="{F5BF7B33-B8E3-4342-8311-DDFE478D20B0}"/>
    <dgm:cxn modelId="{CC8B7A23-112A-4168-B910-FA8EEF8E6EDA}" srcId="{1DA1F9A8-927F-43DA-A5D5-7954C85BB1D4}" destId="{E882CD6D-C801-4A0C-BA06-CF89F8218F82}" srcOrd="3" destOrd="0" parTransId="{68FCBB86-4A5D-4151-9BD9-1A96639AC0F7}" sibTransId="{3DA56DD9-764A-4BA1-AB11-E6322340F4C7}"/>
    <dgm:cxn modelId="{D8B299FC-D96E-4721-9435-766FAEE3B85C}" type="presOf" srcId="{68FCBB86-4A5D-4151-9BD9-1A96639AC0F7}" destId="{3C658954-33FF-415F-99BB-6CBA155D69CB}" srcOrd="0" destOrd="0" presId="urn:microsoft.com/office/officeart/2005/8/layout/radial5"/>
    <dgm:cxn modelId="{CB7BC6F4-0F65-4B62-B83C-D434673F7AA5}" srcId="{CBAE3C58-6A1D-467C-A167-C6B7047574E1}" destId="{1DA1F9A8-927F-43DA-A5D5-7954C85BB1D4}" srcOrd="0" destOrd="0" parTransId="{7A1A10AC-AA40-4233-9ECE-CE7E406C4663}" sibTransId="{1B7DCC39-9B2B-4870-B227-176862E6C374}"/>
    <dgm:cxn modelId="{B3078F17-67EA-4AF7-8120-5AB3300DB313}" type="presOf" srcId="{CBAE3C58-6A1D-467C-A167-C6B7047574E1}" destId="{2A280BBF-9EE1-491A-B808-70D71056ED69}" srcOrd="0" destOrd="0" presId="urn:microsoft.com/office/officeart/2005/8/layout/radial5"/>
    <dgm:cxn modelId="{DB70BABB-9A24-4814-9E14-7840A7F04947}" type="presOf" srcId="{FE79CE09-AD05-45FB-8CB6-F2FFB139A949}" destId="{2F1AC796-A06F-4D1F-9088-B0BF50160519}" srcOrd="0" destOrd="0" presId="urn:microsoft.com/office/officeart/2005/8/layout/radial5"/>
    <dgm:cxn modelId="{393F30E8-3B70-4F05-A17F-D37BBF8C57A4}" type="presOf" srcId="{1DA1F9A8-927F-43DA-A5D5-7954C85BB1D4}" destId="{97B75779-789D-44AF-8FDE-2B1B3CABC787}" srcOrd="0" destOrd="0" presId="urn:microsoft.com/office/officeart/2005/8/layout/radial5"/>
    <dgm:cxn modelId="{4F5382EF-786A-4681-A128-B8EA445CF603}" srcId="{1DA1F9A8-927F-43DA-A5D5-7954C85BB1D4}" destId="{21B58002-2B01-4BCE-812C-E6CFA52B8021}" srcOrd="0" destOrd="0" parTransId="{6CC820F4-96C5-400E-94D8-B700A7C6E3CC}" sibTransId="{FE25D32B-2E6C-4DA1-A2DF-533AA2F29182}"/>
    <dgm:cxn modelId="{A6DFBF9C-7BA1-4123-B72D-2723E4D4FFEC}" type="presOf" srcId="{21B58002-2B01-4BCE-812C-E6CFA52B8021}" destId="{09413E22-008D-4C3A-8929-D81D2558A621}" srcOrd="0" destOrd="0" presId="urn:microsoft.com/office/officeart/2005/8/layout/radial5"/>
    <dgm:cxn modelId="{D2898182-CBB3-4A81-9E42-50395C433551}" type="presOf" srcId="{68FCBB86-4A5D-4151-9BD9-1A96639AC0F7}" destId="{DEE476A4-4E73-4565-B6DC-CF3FC6233648}" srcOrd="1" destOrd="0" presId="urn:microsoft.com/office/officeart/2005/8/layout/radial5"/>
    <dgm:cxn modelId="{04A8796C-234E-4382-9A3A-C55A106446DE}" type="presOf" srcId="{5A11680B-A85F-4AF5-8A04-DA3CB9AB689D}" destId="{5BA98C39-784C-42E3-AD64-4B5A4AD6E919}" srcOrd="0" destOrd="0" presId="urn:microsoft.com/office/officeart/2005/8/layout/radial5"/>
    <dgm:cxn modelId="{6DD04B34-FC67-49E5-AB7F-309060B3C0D3}" srcId="{1DA1F9A8-927F-43DA-A5D5-7954C85BB1D4}" destId="{5A11680B-A85F-4AF5-8A04-DA3CB9AB689D}" srcOrd="1" destOrd="0" parTransId="{FE79CE09-AD05-45FB-8CB6-F2FFB139A949}" sibTransId="{95A10418-A227-41F0-8237-2E5E592DEB8B}"/>
    <dgm:cxn modelId="{905B7AFB-925D-4FB1-AF64-DA7A40EF79C6}" type="presOf" srcId="{A8712BB3-8F4F-497D-8B87-00F031131BA3}" destId="{8A1CF4A6-E83E-4D7F-8C0D-E08773E7F313}" srcOrd="0" destOrd="0" presId="urn:microsoft.com/office/officeart/2005/8/layout/radial5"/>
    <dgm:cxn modelId="{4228E3AA-4E89-4B84-B9F6-E2C7CEAF9710}" type="presOf" srcId="{058375D8-B610-42F4-97A1-0DF5D6D9C74C}" destId="{1545C9DC-CEFB-4578-AA9E-58BF58654E1B}" srcOrd="0" destOrd="0" presId="urn:microsoft.com/office/officeart/2005/8/layout/radial5"/>
    <dgm:cxn modelId="{E566FE4D-B004-4D3C-B964-260BE3FE3819}" type="presOf" srcId="{FE79CE09-AD05-45FB-8CB6-F2FFB139A949}" destId="{28CB05D1-2FA0-4217-A971-D31381827EF8}" srcOrd="1" destOrd="0" presId="urn:microsoft.com/office/officeart/2005/8/layout/radial5"/>
    <dgm:cxn modelId="{ABC661A2-5268-45EC-8200-BDE903FC25E0}" type="presOf" srcId="{A8712BB3-8F4F-497D-8B87-00F031131BA3}" destId="{959B0203-F89A-460B-A745-E5B353B1E163}" srcOrd="1" destOrd="0" presId="urn:microsoft.com/office/officeart/2005/8/layout/radial5"/>
    <dgm:cxn modelId="{F846D67B-71B0-44BC-BECC-9D829F9EBB08}" type="presParOf" srcId="{2A280BBF-9EE1-491A-B808-70D71056ED69}" destId="{97B75779-789D-44AF-8FDE-2B1B3CABC787}" srcOrd="0" destOrd="0" presId="urn:microsoft.com/office/officeart/2005/8/layout/radial5"/>
    <dgm:cxn modelId="{65AA2A7B-3793-4CFF-B801-69300EA3B649}" type="presParOf" srcId="{2A280BBF-9EE1-491A-B808-70D71056ED69}" destId="{0564DACA-5213-4B95-950B-555D1349E1A2}" srcOrd="1" destOrd="0" presId="urn:microsoft.com/office/officeart/2005/8/layout/radial5"/>
    <dgm:cxn modelId="{BBEA3CC5-5BDF-4D33-9B09-C3376CA62BBF}" type="presParOf" srcId="{0564DACA-5213-4B95-950B-555D1349E1A2}" destId="{2B53298D-4534-4854-A9E4-3AA8907CDE3C}" srcOrd="0" destOrd="0" presId="urn:microsoft.com/office/officeart/2005/8/layout/radial5"/>
    <dgm:cxn modelId="{7B311D10-23E2-437D-ACB0-507858CEED84}" type="presParOf" srcId="{2A280BBF-9EE1-491A-B808-70D71056ED69}" destId="{09413E22-008D-4C3A-8929-D81D2558A621}" srcOrd="2" destOrd="0" presId="urn:microsoft.com/office/officeart/2005/8/layout/radial5"/>
    <dgm:cxn modelId="{2108A537-C5EF-4D9B-AC27-A675598FDFA7}" type="presParOf" srcId="{2A280BBF-9EE1-491A-B808-70D71056ED69}" destId="{2F1AC796-A06F-4D1F-9088-B0BF50160519}" srcOrd="3" destOrd="0" presId="urn:microsoft.com/office/officeart/2005/8/layout/radial5"/>
    <dgm:cxn modelId="{4A2358CA-383E-4F6E-8141-1C4ABB48D22D}" type="presParOf" srcId="{2F1AC796-A06F-4D1F-9088-B0BF50160519}" destId="{28CB05D1-2FA0-4217-A971-D31381827EF8}" srcOrd="0" destOrd="0" presId="urn:microsoft.com/office/officeart/2005/8/layout/radial5"/>
    <dgm:cxn modelId="{AADD8527-FC6D-47CB-ADA7-1D9B8418CED6}" type="presParOf" srcId="{2A280BBF-9EE1-491A-B808-70D71056ED69}" destId="{5BA98C39-784C-42E3-AD64-4B5A4AD6E919}" srcOrd="4" destOrd="0" presId="urn:microsoft.com/office/officeart/2005/8/layout/radial5"/>
    <dgm:cxn modelId="{D66C1D4E-EF85-4406-965B-0DB99966658D}" type="presParOf" srcId="{2A280BBF-9EE1-491A-B808-70D71056ED69}" destId="{8A1CF4A6-E83E-4D7F-8C0D-E08773E7F313}" srcOrd="5" destOrd="0" presId="urn:microsoft.com/office/officeart/2005/8/layout/radial5"/>
    <dgm:cxn modelId="{B3BFBDE4-C52A-434F-8362-23CDB8410F16}" type="presParOf" srcId="{8A1CF4A6-E83E-4D7F-8C0D-E08773E7F313}" destId="{959B0203-F89A-460B-A745-E5B353B1E163}" srcOrd="0" destOrd="0" presId="urn:microsoft.com/office/officeart/2005/8/layout/radial5"/>
    <dgm:cxn modelId="{9958C98E-0BCC-4D23-8609-D04B32750E59}" type="presParOf" srcId="{2A280BBF-9EE1-491A-B808-70D71056ED69}" destId="{1545C9DC-CEFB-4578-AA9E-58BF58654E1B}" srcOrd="6" destOrd="0" presId="urn:microsoft.com/office/officeart/2005/8/layout/radial5"/>
    <dgm:cxn modelId="{41EB2A89-E7C9-4E4B-96BE-B3324E821BEC}" type="presParOf" srcId="{2A280BBF-9EE1-491A-B808-70D71056ED69}" destId="{3C658954-33FF-415F-99BB-6CBA155D69CB}" srcOrd="7" destOrd="0" presId="urn:microsoft.com/office/officeart/2005/8/layout/radial5"/>
    <dgm:cxn modelId="{5AB6A0CD-9903-4B7C-82D2-DB7ACD733AFD}" type="presParOf" srcId="{3C658954-33FF-415F-99BB-6CBA155D69CB}" destId="{DEE476A4-4E73-4565-B6DC-CF3FC6233648}" srcOrd="0" destOrd="0" presId="urn:microsoft.com/office/officeart/2005/8/layout/radial5"/>
    <dgm:cxn modelId="{38D0E834-F992-4851-B30A-E68FB5B81F06}" type="presParOf" srcId="{2A280BBF-9EE1-491A-B808-70D71056ED69}" destId="{3A17F949-B53D-483F-9751-39387640C972}"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0.24706</cdr:x>
      <cdr:y>0.32754</cdr:y>
    </cdr:from>
    <cdr:to>
      <cdr:x>0.4</cdr:x>
      <cdr:y>0.42361</cdr:y>
    </cdr:to>
    <cdr:sp macro="" textlink="">
      <cdr:nvSpPr>
        <cdr:cNvPr id="2" name="1 CuadroTexto"/>
        <cdr:cNvSpPr txBox="1"/>
      </cdr:nvSpPr>
      <cdr:spPr>
        <a:xfrm xmlns:a="http://schemas.openxmlformats.org/drawingml/2006/main">
          <a:off x="1512168" y="1227584"/>
          <a:ext cx="936104"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ES" sz="1400" dirty="0" smtClean="0"/>
            <a:t>MAR</a:t>
          </a:r>
          <a:endParaRPr lang="es-ES" sz="1400" dirty="0"/>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1EB206C3-BDA0-4380-B41B-0414D0E9370F}" type="datetimeFigureOut">
              <a:rPr lang="es-ES" smtClean="0"/>
              <a:t>02/12/2015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297A3D3-49BB-4130-B3C3-18A7F14FFA13}" type="slidenum">
              <a:rPr lang="es-ES" smtClean="0"/>
              <a:t>‹Nº›</a:t>
            </a:fld>
            <a:endParaRPr lang="es-ES"/>
          </a:p>
        </p:txBody>
      </p:sp>
    </p:spTree>
    <p:extLst>
      <p:ext uri="{BB962C8B-B14F-4D97-AF65-F5344CB8AC3E}">
        <p14:creationId xmlns:p14="http://schemas.microsoft.com/office/powerpoint/2010/main" val="909809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1EB206C3-BDA0-4380-B41B-0414D0E9370F}" type="datetimeFigureOut">
              <a:rPr lang="es-ES" smtClean="0"/>
              <a:t>02/12/2015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297A3D3-49BB-4130-B3C3-18A7F14FFA13}" type="slidenum">
              <a:rPr lang="es-ES" smtClean="0"/>
              <a:t>‹Nº›</a:t>
            </a:fld>
            <a:endParaRPr lang="es-ES"/>
          </a:p>
        </p:txBody>
      </p:sp>
    </p:spTree>
    <p:extLst>
      <p:ext uri="{BB962C8B-B14F-4D97-AF65-F5344CB8AC3E}">
        <p14:creationId xmlns:p14="http://schemas.microsoft.com/office/powerpoint/2010/main" val="2730215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1EB206C3-BDA0-4380-B41B-0414D0E9370F}" type="datetimeFigureOut">
              <a:rPr lang="es-ES" smtClean="0"/>
              <a:t>02/12/2015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297A3D3-49BB-4130-B3C3-18A7F14FFA13}" type="slidenum">
              <a:rPr lang="es-ES" smtClean="0"/>
              <a:t>‹Nº›</a:t>
            </a:fld>
            <a:endParaRPr lang="es-ES"/>
          </a:p>
        </p:txBody>
      </p:sp>
    </p:spTree>
    <p:extLst>
      <p:ext uri="{BB962C8B-B14F-4D97-AF65-F5344CB8AC3E}">
        <p14:creationId xmlns:p14="http://schemas.microsoft.com/office/powerpoint/2010/main" val="418558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1EB206C3-BDA0-4380-B41B-0414D0E9370F}" type="datetimeFigureOut">
              <a:rPr lang="es-ES" smtClean="0"/>
              <a:t>02/12/2015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297A3D3-49BB-4130-B3C3-18A7F14FFA13}" type="slidenum">
              <a:rPr lang="es-ES" smtClean="0"/>
              <a:t>‹Nº›</a:t>
            </a:fld>
            <a:endParaRPr lang="es-ES"/>
          </a:p>
        </p:txBody>
      </p:sp>
    </p:spTree>
    <p:extLst>
      <p:ext uri="{BB962C8B-B14F-4D97-AF65-F5344CB8AC3E}">
        <p14:creationId xmlns:p14="http://schemas.microsoft.com/office/powerpoint/2010/main" val="153890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1EB206C3-BDA0-4380-B41B-0414D0E9370F}" type="datetimeFigureOut">
              <a:rPr lang="es-ES" smtClean="0"/>
              <a:t>02/12/2015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297A3D3-49BB-4130-B3C3-18A7F14FFA13}" type="slidenum">
              <a:rPr lang="es-ES" smtClean="0"/>
              <a:t>‹Nº›</a:t>
            </a:fld>
            <a:endParaRPr lang="es-ES"/>
          </a:p>
        </p:txBody>
      </p:sp>
    </p:spTree>
    <p:extLst>
      <p:ext uri="{BB962C8B-B14F-4D97-AF65-F5344CB8AC3E}">
        <p14:creationId xmlns:p14="http://schemas.microsoft.com/office/powerpoint/2010/main" val="2575824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1EB206C3-BDA0-4380-B41B-0414D0E9370F}" type="datetimeFigureOut">
              <a:rPr lang="es-ES" smtClean="0"/>
              <a:t>02/12/2015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E297A3D3-49BB-4130-B3C3-18A7F14FFA13}" type="slidenum">
              <a:rPr lang="es-ES" smtClean="0"/>
              <a:t>‹Nº›</a:t>
            </a:fld>
            <a:endParaRPr lang="es-ES"/>
          </a:p>
        </p:txBody>
      </p:sp>
    </p:spTree>
    <p:extLst>
      <p:ext uri="{BB962C8B-B14F-4D97-AF65-F5344CB8AC3E}">
        <p14:creationId xmlns:p14="http://schemas.microsoft.com/office/powerpoint/2010/main" val="202108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1EB206C3-BDA0-4380-B41B-0414D0E9370F}" type="datetimeFigureOut">
              <a:rPr lang="es-ES" smtClean="0"/>
              <a:t>02/12/2015</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E297A3D3-49BB-4130-B3C3-18A7F14FFA13}" type="slidenum">
              <a:rPr lang="es-ES" smtClean="0"/>
              <a:t>‹Nº›</a:t>
            </a:fld>
            <a:endParaRPr lang="es-ES"/>
          </a:p>
        </p:txBody>
      </p:sp>
    </p:spTree>
    <p:extLst>
      <p:ext uri="{BB962C8B-B14F-4D97-AF65-F5344CB8AC3E}">
        <p14:creationId xmlns:p14="http://schemas.microsoft.com/office/powerpoint/2010/main" val="2213990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1EB206C3-BDA0-4380-B41B-0414D0E9370F}" type="datetimeFigureOut">
              <a:rPr lang="es-ES" smtClean="0"/>
              <a:t>02/12/2015</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E297A3D3-49BB-4130-B3C3-18A7F14FFA13}" type="slidenum">
              <a:rPr lang="es-ES" smtClean="0"/>
              <a:t>‹Nº›</a:t>
            </a:fld>
            <a:endParaRPr lang="es-ES"/>
          </a:p>
        </p:txBody>
      </p:sp>
    </p:spTree>
    <p:extLst>
      <p:ext uri="{BB962C8B-B14F-4D97-AF65-F5344CB8AC3E}">
        <p14:creationId xmlns:p14="http://schemas.microsoft.com/office/powerpoint/2010/main" val="3551028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EB206C3-BDA0-4380-B41B-0414D0E9370F}" type="datetimeFigureOut">
              <a:rPr lang="es-ES" smtClean="0"/>
              <a:t>02/12/2015</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E297A3D3-49BB-4130-B3C3-18A7F14FFA13}" type="slidenum">
              <a:rPr lang="es-ES" smtClean="0"/>
              <a:t>‹Nº›</a:t>
            </a:fld>
            <a:endParaRPr lang="es-ES"/>
          </a:p>
        </p:txBody>
      </p:sp>
    </p:spTree>
    <p:extLst>
      <p:ext uri="{BB962C8B-B14F-4D97-AF65-F5344CB8AC3E}">
        <p14:creationId xmlns:p14="http://schemas.microsoft.com/office/powerpoint/2010/main" val="3936285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EB206C3-BDA0-4380-B41B-0414D0E9370F}" type="datetimeFigureOut">
              <a:rPr lang="es-ES" smtClean="0"/>
              <a:t>02/12/2015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E297A3D3-49BB-4130-B3C3-18A7F14FFA13}" type="slidenum">
              <a:rPr lang="es-ES" smtClean="0"/>
              <a:t>‹Nº›</a:t>
            </a:fld>
            <a:endParaRPr lang="es-ES"/>
          </a:p>
        </p:txBody>
      </p:sp>
    </p:spTree>
    <p:extLst>
      <p:ext uri="{BB962C8B-B14F-4D97-AF65-F5344CB8AC3E}">
        <p14:creationId xmlns:p14="http://schemas.microsoft.com/office/powerpoint/2010/main" val="1065067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EB206C3-BDA0-4380-B41B-0414D0E9370F}" type="datetimeFigureOut">
              <a:rPr lang="es-ES" smtClean="0"/>
              <a:t>02/12/2015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E297A3D3-49BB-4130-B3C3-18A7F14FFA13}" type="slidenum">
              <a:rPr lang="es-ES" smtClean="0"/>
              <a:t>‹Nº›</a:t>
            </a:fld>
            <a:endParaRPr lang="es-ES"/>
          </a:p>
        </p:txBody>
      </p:sp>
    </p:spTree>
    <p:extLst>
      <p:ext uri="{BB962C8B-B14F-4D97-AF65-F5344CB8AC3E}">
        <p14:creationId xmlns:p14="http://schemas.microsoft.com/office/powerpoint/2010/main" val="51462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B206C3-BDA0-4380-B41B-0414D0E9370F}" type="datetimeFigureOut">
              <a:rPr lang="es-ES" smtClean="0"/>
              <a:t>02/12/2015</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97A3D3-49BB-4130-B3C3-18A7F14FFA13}" type="slidenum">
              <a:rPr lang="es-ES" smtClean="0"/>
              <a:t>‹Nº›</a:t>
            </a:fld>
            <a:endParaRPr lang="es-ES"/>
          </a:p>
        </p:txBody>
      </p:sp>
    </p:spTree>
    <p:extLst>
      <p:ext uri="{BB962C8B-B14F-4D97-AF65-F5344CB8AC3E}">
        <p14:creationId xmlns:p14="http://schemas.microsoft.com/office/powerpoint/2010/main" val="1767458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1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 Id="rId5" Type="http://schemas.openxmlformats.org/officeDocument/2006/relationships/chart" Target="../charts/chart9.xml"/><Relationship Id="rId4" Type="http://schemas.openxmlformats.org/officeDocument/2006/relationships/chart" Target="../charts/chart8.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chart" Target="../charts/chart11.xml"/><Relationship Id="rId5" Type="http://schemas.openxmlformats.org/officeDocument/2006/relationships/chart" Target="../charts/chart10.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xml"/><Relationship Id="rId4" Type="http://schemas.openxmlformats.org/officeDocument/2006/relationships/chart" Target="../charts/chart14.xml"/></Relationships>
</file>

<file path=ppt/slides/_rels/slide2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2.xml"/><Relationship Id="rId5" Type="http://schemas.openxmlformats.org/officeDocument/2006/relationships/chart" Target="../charts/chart20.xml"/><Relationship Id="rId4" Type="http://schemas.openxmlformats.org/officeDocument/2006/relationships/chart" Target="../charts/chart19.xml"/></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png"/><Relationship Id="rId7"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3.png"/><Relationship Id="rId2" Type="http://schemas.openxmlformats.org/officeDocument/2006/relationships/image" Target="../media/image58.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chart" Target="../charts/chart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chart" Target="../charts/chart2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chart" Target="../charts/chart2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chart" Target="../charts/chart2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l="20313" t="10001" r="31250" b="16000"/>
          <a:stretch>
            <a:fillRect/>
          </a:stretch>
        </p:blipFill>
        <p:spPr bwMode="auto">
          <a:xfrm>
            <a:off x="35496" y="-12304"/>
            <a:ext cx="9107488" cy="6897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395536" y="188640"/>
            <a:ext cx="8064896" cy="2616101"/>
          </a:xfrm>
          <a:prstGeom prst="rect">
            <a:avLst/>
          </a:prstGeom>
          <a:noFill/>
        </p:spPr>
        <p:txBody>
          <a:bodyPr wrap="square" rtlCol="0">
            <a:spAutoFit/>
          </a:bodyPr>
          <a:lstStyle/>
          <a:p>
            <a:pPr algn="r"/>
            <a:r>
              <a:rPr lang="es-ES" sz="2800" b="1" dirty="0" smtClean="0">
                <a:solidFill>
                  <a:schemeClr val="bg1"/>
                </a:solidFill>
              </a:rPr>
              <a:t>ESTUDIO BIOESTADÍSTICO HISTÓRICO  </a:t>
            </a:r>
            <a:r>
              <a:rPr lang="es-EC" sz="2800" b="1" dirty="0" smtClean="0">
                <a:solidFill>
                  <a:schemeClr val="bg1"/>
                </a:solidFill>
              </a:rPr>
              <a:t>DE LA CALIDAD DE AGUA POTABLE DEL CANTÓN RUMIÑAHUI EN EL CENTRO DE INVESTIGACIONES Y CONTROL AMBIENTAL “CICAM” DE LA ESCUELA POLITÉCNICA NACIONAL.</a:t>
            </a:r>
            <a:r>
              <a:rPr lang="es-EC" sz="2400" dirty="0" smtClean="0"/>
              <a:t>   </a:t>
            </a:r>
            <a:endParaRPr lang="es-ES" sz="2400" dirty="0" smtClean="0"/>
          </a:p>
          <a:p>
            <a:endParaRPr lang="es-ES" sz="2400" b="1" dirty="0"/>
          </a:p>
        </p:txBody>
      </p:sp>
      <p:sp>
        <p:nvSpPr>
          <p:cNvPr id="7" name="6 CuadroTexto"/>
          <p:cNvSpPr txBox="1"/>
          <p:nvPr/>
        </p:nvSpPr>
        <p:spPr>
          <a:xfrm>
            <a:off x="395536" y="3837235"/>
            <a:ext cx="8064896" cy="1938992"/>
          </a:xfrm>
          <a:prstGeom prst="rect">
            <a:avLst/>
          </a:prstGeom>
          <a:noFill/>
        </p:spPr>
        <p:txBody>
          <a:bodyPr wrap="square" rtlCol="0">
            <a:spAutoFit/>
          </a:bodyPr>
          <a:lstStyle/>
          <a:p>
            <a:pPr algn="r"/>
            <a:r>
              <a:rPr lang="es-EC" sz="3200" b="1" dirty="0" smtClean="0">
                <a:solidFill>
                  <a:schemeClr val="bg1"/>
                </a:solidFill>
              </a:rPr>
              <a:t>PATRICIO LASCANO P.</a:t>
            </a:r>
          </a:p>
          <a:p>
            <a:pPr algn="r"/>
            <a:r>
              <a:rPr lang="es-EC" sz="3200" dirty="0" smtClean="0">
                <a:solidFill>
                  <a:schemeClr val="bg1"/>
                </a:solidFill>
              </a:rPr>
              <a:t>TRABAJO DE TITULACIÓN</a:t>
            </a:r>
            <a:endParaRPr lang="es-EC" sz="3200" dirty="0" smtClean="0">
              <a:solidFill>
                <a:schemeClr val="bg1"/>
              </a:solidFill>
            </a:endParaRPr>
          </a:p>
          <a:p>
            <a:pPr algn="r"/>
            <a:r>
              <a:rPr lang="es-EC" sz="3200" dirty="0" smtClean="0">
                <a:solidFill>
                  <a:schemeClr val="bg1"/>
                </a:solidFill>
              </a:rPr>
              <a:t>OCT_2015</a:t>
            </a:r>
            <a:r>
              <a:rPr lang="es-EC" sz="2400" dirty="0" smtClean="0"/>
              <a:t>   </a:t>
            </a:r>
            <a:endParaRPr lang="es-ES" sz="2400" dirty="0" smtClean="0"/>
          </a:p>
          <a:p>
            <a:endParaRPr lang="es-ES" sz="2400" b="1" dirty="0"/>
          </a:p>
        </p:txBody>
      </p:sp>
      <p:pic>
        <p:nvPicPr>
          <p:cNvPr id="8" name="7 Imagen" descr="C:\CEPAS\3.jpg"/>
          <p:cNvPicPr/>
          <p:nvPr/>
        </p:nvPicPr>
        <p:blipFill>
          <a:blip r:embed="rId3">
            <a:extLst>
              <a:ext uri="{28A0092B-C50C-407E-A947-70E740481C1C}">
                <a14:useLocalDpi xmlns:a14="http://schemas.microsoft.com/office/drawing/2010/main" val="0"/>
              </a:ext>
            </a:extLst>
          </a:blip>
          <a:srcRect/>
          <a:stretch>
            <a:fillRect/>
          </a:stretch>
        </p:blipFill>
        <p:spPr bwMode="auto">
          <a:xfrm rot="317340">
            <a:off x="2694212" y="4713901"/>
            <a:ext cx="1705704" cy="1520039"/>
          </a:xfrm>
          <a:prstGeom prst="rect">
            <a:avLst/>
          </a:prstGeom>
          <a:noFill/>
          <a:ln>
            <a:noFill/>
          </a:ln>
        </p:spPr>
      </p:pic>
      <p:pic>
        <p:nvPicPr>
          <p:cNvPr id="10" name="9 Imagen"/>
          <p:cNvPicPr/>
          <p:nvPr/>
        </p:nvPicPr>
        <p:blipFill rotWithShape="1">
          <a:blip r:embed="rId4"/>
          <a:srcRect l="44126" t="46988" r="33870" b="34538"/>
          <a:stretch/>
        </p:blipFill>
        <p:spPr bwMode="auto">
          <a:xfrm>
            <a:off x="4584140" y="2349475"/>
            <a:ext cx="4308340" cy="1223541"/>
          </a:xfrm>
          <a:prstGeom prst="rect">
            <a:avLst/>
          </a:prstGeom>
          <a:ln>
            <a:noFill/>
          </a:ln>
          <a:extLst>
            <a:ext uri="{53640926-AAD7-44D8-BBD7-CCE9431645EC}">
              <a14:shadowObscured xmlns:a14="http://schemas.microsoft.com/office/drawing/2010/main"/>
            </a:ext>
          </a:extLst>
        </p:spPr>
      </p:pic>
      <p:pic>
        <p:nvPicPr>
          <p:cNvPr id="11" name="10 Imagen"/>
          <p:cNvPicPr/>
          <p:nvPr/>
        </p:nvPicPr>
        <p:blipFill>
          <a:blip r:embed="rId5">
            <a:extLst>
              <a:ext uri="{28A0092B-C50C-407E-A947-70E740481C1C}">
                <a14:useLocalDpi xmlns:a14="http://schemas.microsoft.com/office/drawing/2010/main" val="0"/>
              </a:ext>
            </a:extLst>
          </a:blip>
          <a:srcRect/>
          <a:stretch>
            <a:fillRect/>
          </a:stretch>
        </p:blipFill>
        <p:spPr bwMode="auto">
          <a:xfrm rot="20890986">
            <a:off x="691871" y="4857369"/>
            <a:ext cx="1795189" cy="1233102"/>
          </a:xfrm>
          <a:prstGeom prst="rect">
            <a:avLst/>
          </a:prstGeom>
          <a:noFill/>
        </p:spPr>
      </p:pic>
    </p:spTree>
    <p:extLst>
      <p:ext uri="{BB962C8B-B14F-4D97-AF65-F5344CB8AC3E}">
        <p14:creationId xmlns:p14="http://schemas.microsoft.com/office/powerpoint/2010/main" val="29939755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2 Título"/>
          <p:cNvSpPr>
            <a:spLocks noGrp="1"/>
          </p:cNvSpPr>
          <p:nvPr>
            <p:ph type="title"/>
          </p:nvPr>
        </p:nvSpPr>
        <p:spPr>
          <a:xfrm>
            <a:off x="457200" y="485800"/>
            <a:ext cx="8229600" cy="1143000"/>
          </a:xfrm>
        </p:spPr>
        <p:txBody>
          <a:bodyPr/>
          <a:lstStyle/>
          <a:p>
            <a:pPr eaLnBrk="1" hangingPunct="1"/>
            <a:r>
              <a:rPr lang="es-ES" altLang="es-ES" dirty="0" smtClean="0"/>
              <a:t>Sistemas y sectores</a:t>
            </a:r>
          </a:p>
        </p:txBody>
      </p:sp>
      <p:graphicFrame>
        <p:nvGraphicFramePr>
          <p:cNvPr id="4" name="1 Marcador de contenido"/>
          <p:cNvGraphicFramePr>
            <a:graphicFrameLocks/>
          </p:cNvGraphicFramePr>
          <p:nvPr>
            <p:extLst>
              <p:ext uri="{D42A27DB-BD31-4B8C-83A1-F6EECF244321}">
                <p14:modId xmlns:p14="http://schemas.microsoft.com/office/powerpoint/2010/main" val="1021542355"/>
              </p:ext>
            </p:extLst>
          </p:nvPr>
        </p:nvGraphicFramePr>
        <p:xfrm>
          <a:off x="519113" y="2027411"/>
          <a:ext cx="8229600" cy="396534"/>
        </p:xfrm>
        <a:graphic>
          <a:graphicData uri="http://schemas.openxmlformats.org/drawingml/2006/table">
            <a:tbl>
              <a:tblPr firstRow="1" bandRow="1">
                <a:tableStyleId>{5940675A-B579-460E-94D1-54222C63F5DA}</a:tableStyleId>
              </a:tblPr>
              <a:tblGrid>
                <a:gridCol w="4114800"/>
                <a:gridCol w="4114800"/>
              </a:tblGrid>
              <a:tr h="393700">
                <a:tc>
                  <a:txBody>
                    <a:bodyPr/>
                    <a:lstStyle/>
                    <a:p>
                      <a:pPr algn="ctr"/>
                      <a:r>
                        <a:rPr lang="es-ES" sz="2000" dirty="0" smtClean="0"/>
                        <a:t>URB. COL. ECONOMISTAS</a:t>
                      </a:r>
                      <a:endParaRPr lang="es-ES" sz="2000" dirty="0"/>
                    </a:p>
                  </a:txBody>
                  <a:tcPr marT="45867" marB="45867" anchor="ctr"/>
                </a:tc>
                <a:tc>
                  <a:txBody>
                    <a:bodyPr/>
                    <a:lstStyle/>
                    <a:p>
                      <a:pPr algn="l" fontAlgn="b"/>
                      <a:r>
                        <a:rPr kumimoji="0" lang="es-ES" sz="2000" kern="1200" dirty="0" smtClean="0">
                          <a:solidFill>
                            <a:schemeClr val="tx1"/>
                          </a:solidFill>
                          <a:latin typeface="+mn-lt"/>
                          <a:ea typeface="+mn-ea"/>
                          <a:cs typeface="+mn-cs"/>
                        </a:rPr>
                        <a:t>Urb. Economistas</a:t>
                      </a:r>
                      <a:endParaRPr kumimoji="0" lang="es-ES" sz="2000" kern="1200" dirty="0">
                        <a:solidFill>
                          <a:schemeClr val="tx1"/>
                        </a:solidFill>
                        <a:latin typeface="+mn-lt"/>
                        <a:ea typeface="+mn-ea"/>
                        <a:cs typeface="+mn-cs"/>
                      </a:endParaRPr>
                    </a:p>
                  </a:txBody>
                  <a:tcPr marL="0" marR="0" marT="0" marB="0" anchor="ctr"/>
                </a:tc>
              </a:tr>
            </a:tbl>
          </a:graphicData>
        </a:graphic>
      </p:graphicFrame>
      <p:graphicFrame>
        <p:nvGraphicFramePr>
          <p:cNvPr id="5" name="1 Marcador de contenido"/>
          <p:cNvGraphicFramePr>
            <a:graphicFrameLocks/>
          </p:cNvGraphicFramePr>
          <p:nvPr>
            <p:extLst>
              <p:ext uri="{D42A27DB-BD31-4B8C-83A1-F6EECF244321}">
                <p14:modId xmlns:p14="http://schemas.microsoft.com/office/powerpoint/2010/main" val="270764012"/>
              </p:ext>
            </p:extLst>
          </p:nvPr>
        </p:nvGraphicFramePr>
        <p:xfrm>
          <a:off x="519113" y="2603674"/>
          <a:ext cx="8229600" cy="396534"/>
        </p:xfrm>
        <a:graphic>
          <a:graphicData uri="http://schemas.openxmlformats.org/drawingml/2006/table">
            <a:tbl>
              <a:tblPr firstRow="1" bandRow="1">
                <a:tableStyleId>{5940675A-B579-460E-94D1-54222C63F5DA}</a:tableStyleId>
              </a:tblPr>
              <a:tblGrid>
                <a:gridCol w="4114800"/>
                <a:gridCol w="4114800"/>
              </a:tblGrid>
              <a:tr h="393700">
                <a:tc>
                  <a:txBody>
                    <a:bodyPr/>
                    <a:lstStyle/>
                    <a:p>
                      <a:pPr algn="ctr"/>
                      <a:r>
                        <a:rPr lang="es-ES" sz="2000" dirty="0" smtClean="0"/>
                        <a:t>PATAHUA</a:t>
                      </a:r>
                      <a:endParaRPr lang="es-ES" sz="2000" dirty="0"/>
                    </a:p>
                  </a:txBody>
                  <a:tcPr marT="45867" marB="45867" anchor="ctr"/>
                </a:tc>
                <a:tc>
                  <a:txBody>
                    <a:bodyPr/>
                    <a:lstStyle/>
                    <a:p>
                      <a:pPr algn="l" fontAlgn="b"/>
                      <a:r>
                        <a:rPr kumimoji="0" lang="es-ES" sz="2000" kern="1200" dirty="0" smtClean="0">
                          <a:solidFill>
                            <a:schemeClr val="tx1"/>
                          </a:solidFill>
                          <a:latin typeface="+mn-lt"/>
                          <a:ea typeface="+mn-ea"/>
                          <a:cs typeface="+mn-cs"/>
                        </a:rPr>
                        <a:t>Patahua</a:t>
                      </a:r>
                      <a:endParaRPr kumimoji="0" lang="es-ES" sz="2000" kern="1200" dirty="0">
                        <a:solidFill>
                          <a:schemeClr val="tx1"/>
                        </a:solidFill>
                        <a:latin typeface="+mn-lt"/>
                        <a:ea typeface="+mn-ea"/>
                        <a:cs typeface="+mn-cs"/>
                      </a:endParaRPr>
                    </a:p>
                  </a:txBody>
                  <a:tcPr marL="0" marR="0" marT="0" marB="0" anchor="ctr"/>
                </a:tc>
              </a:tr>
            </a:tbl>
          </a:graphicData>
        </a:graphic>
      </p:graphicFrame>
      <p:graphicFrame>
        <p:nvGraphicFramePr>
          <p:cNvPr id="6" name="1 Marcador de contenido"/>
          <p:cNvGraphicFramePr>
            <a:graphicFrameLocks/>
          </p:cNvGraphicFramePr>
          <p:nvPr>
            <p:extLst>
              <p:ext uri="{D42A27DB-BD31-4B8C-83A1-F6EECF244321}">
                <p14:modId xmlns:p14="http://schemas.microsoft.com/office/powerpoint/2010/main" val="1782367238"/>
              </p:ext>
            </p:extLst>
          </p:nvPr>
        </p:nvGraphicFramePr>
        <p:xfrm>
          <a:off x="519113" y="3146599"/>
          <a:ext cx="8229600" cy="396534"/>
        </p:xfrm>
        <a:graphic>
          <a:graphicData uri="http://schemas.openxmlformats.org/drawingml/2006/table">
            <a:tbl>
              <a:tblPr firstRow="1" bandRow="1">
                <a:tableStyleId>{5940675A-B579-460E-94D1-54222C63F5DA}</a:tableStyleId>
              </a:tblPr>
              <a:tblGrid>
                <a:gridCol w="4114800"/>
                <a:gridCol w="4114800"/>
              </a:tblGrid>
              <a:tr h="393700">
                <a:tc>
                  <a:txBody>
                    <a:bodyPr/>
                    <a:lstStyle/>
                    <a:p>
                      <a:pPr algn="ctr"/>
                      <a:r>
                        <a:rPr lang="es-ES" sz="2000" dirty="0" smtClean="0"/>
                        <a:t>LORETO BAJO</a:t>
                      </a:r>
                      <a:endParaRPr lang="es-ES" sz="2000" dirty="0"/>
                    </a:p>
                  </a:txBody>
                  <a:tcPr marT="45867" marB="45867" anchor="ctr"/>
                </a:tc>
                <a:tc>
                  <a:txBody>
                    <a:bodyPr/>
                    <a:lstStyle/>
                    <a:p>
                      <a:pPr algn="l" fontAlgn="b"/>
                      <a:r>
                        <a:rPr kumimoji="0" lang="es-ES" sz="2000" kern="1200" dirty="0" smtClean="0">
                          <a:solidFill>
                            <a:schemeClr val="tx1"/>
                          </a:solidFill>
                          <a:latin typeface="+mn-lt"/>
                          <a:ea typeface="+mn-ea"/>
                          <a:cs typeface="+mn-cs"/>
                        </a:rPr>
                        <a:t>Loreto Bajo</a:t>
                      </a:r>
                      <a:endParaRPr kumimoji="0" lang="es-ES" sz="2000" kern="1200" dirty="0">
                        <a:solidFill>
                          <a:schemeClr val="tx1"/>
                        </a:solidFill>
                        <a:latin typeface="+mn-lt"/>
                        <a:ea typeface="+mn-ea"/>
                        <a:cs typeface="+mn-cs"/>
                      </a:endParaRPr>
                    </a:p>
                  </a:txBody>
                  <a:tcPr marL="0" marR="0" marT="0" marB="0" anchor="ctr"/>
                </a:tc>
              </a:tr>
            </a:tbl>
          </a:graphicData>
        </a:graphic>
      </p:graphicFrame>
      <p:graphicFrame>
        <p:nvGraphicFramePr>
          <p:cNvPr id="7" name="1 Marcador de contenido"/>
          <p:cNvGraphicFramePr>
            <a:graphicFrameLocks/>
          </p:cNvGraphicFramePr>
          <p:nvPr>
            <p:extLst>
              <p:ext uri="{D42A27DB-BD31-4B8C-83A1-F6EECF244321}">
                <p14:modId xmlns:p14="http://schemas.microsoft.com/office/powerpoint/2010/main" val="2692250211"/>
              </p:ext>
            </p:extLst>
          </p:nvPr>
        </p:nvGraphicFramePr>
        <p:xfrm>
          <a:off x="519113" y="3721274"/>
          <a:ext cx="8229600" cy="396534"/>
        </p:xfrm>
        <a:graphic>
          <a:graphicData uri="http://schemas.openxmlformats.org/drawingml/2006/table">
            <a:tbl>
              <a:tblPr firstRow="1" bandRow="1">
                <a:tableStyleId>{5940675A-B579-460E-94D1-54222C63F5DA}</a:tableStyleId>
              </a:tblPr>
              <a:tblGrid>
                <a:gridCol w="4114800"/>
                <a:gridCol w="4114800"/>
              </a:tblGrid>
              <a:tr h="393700">
                <a:tc>
                  <a:txBody>
                    <a:bodyPr/>
                    <a:lstStyle/>
                    <a:p>
                      <a:pPr algn="ctr"/>
                      <a:r>
                        <a:rPr lang="es-ES" sz="2000" dirty="0" smtClean="0"/>
                        <a:t>EL BOSQUE</a:t>
                      </a:r>
                      <a:endParaRPr lang="es-ES" sz="2000" dirty="0"/>
                    </a:p>
                  </a:txBody>
                  <a:tcPr marT="45867" marB="45867" anchor="ctr"/>
                </a:tc>
                <a:tc>
                  <a:txBody>
                    <a:bodyPr/>
                    <a:lstStyle/>
                    <a:p>
                      <a:pPr algn="l" fontAlgn="b"/>
                      <a:r>
                        <a:rPr kumimoji="0" lang="es-ES" sz="2000" kern="1200" dirty="0" smtClean="0">
                          <a:solidFill>
                            <a:schemeClr val="tx1"/>
                          </a:solidFill>
                          <a:latin typeface="+mn-lt"/>
                          <a:ea typeface="+mn-ea"/>
                          <a:cs typeface="+mn-cs"/>
                        </a:rPr>
                        <a:t>El Bosque</a:t>
                      </a:r>
                      <a:endParaRPr kumimoji="0" lang="es-ES" sz="2000" kern="1200" dirty="0">
                        <a:solidFill>
                          <a:schemeClr val="tx1"/>
                        </a:solidFill>
                        <a:latin typeface="+mn-lt"/>
                        <a:ea typeface="+mn-ea"/>
                        <a:cs typeface="+mn-cs"/>
                      </a:endParaRPr>
                    </a:p>
                  </a:txBody>
                  <a:tcPr marL="0" marR="0" marT="0" marB="0" anchor="ctr"/>
                </a:tc>
              </a:tr>
            </a:tbl>
          </a:graphicData>
        </a:graphic>
      </p:graphicFrame>
      <p:graphicFrame>
        <p:nvGraphicFramePr>
          <p:cNvPr id="8" name="1 Marcador de contenido"/>
          <p:cNvGraphicFramePr>
            <a:graphicFrameLocks/>
          </p:cNvGraphicFramePr>
          <p:nvPr>
            <p:extLst>
              <p:ext uri="{D42A27DB-BD31-4B8C-83A1-F6EECF244321}">
                <p14:modId xmlns:p14="http://schemas.microsoft.com/office/powerpoint/2010/main" val="1256106575"/>
              </p:ext>
            </p:extLst>
          </p:nvPr>
        </p:nvGraphicFramePr>
        <p:xfrm>
          <a:off x="519113" y="4365104"/>
          <a:ext cx="8229600" cy="396534"/>
        </p:xfrm>
        <a:graphic>
          <a:graphicData uri="http://schemas.openxmlformats.org/drawingml/2006/table">
            <a:tbl>
              <a:tblPr firstRow="1" bandRow="1">
                <a:tableStyleId>{5940675A-B579-460E-94D1-54222C63F5DA}</a:tableStyleId>
              </a:tblPr>
              <a:tblGrid>
                <a:gridCol w="4114800"/>
                <a:gridCol w="4114800"/>
              </a:tblGrid>
              <a:tr h="393700">
                <a:tc>
                  <a:txBody>
                    <a:bodyPr/>
                    <a:lstStyle/>
                    <a:p>
                      <a:pPr algn="ctr"/>
                      <a:r>
                        <a:rPr lang="es-ES" sz="2000" dirty="0" smtClean="0"/>
                        <a:t>EL COLEGIO</a:t>
                      </a:r>
                      <a:endParaRPr lang="es-ES" sz="2000" dirty="0"/>
                    </a:p>
                  </a:txBody>
                  <a:tcPr marT="45867" marB="45867" anchor="ctr"/>
                </a:tc>
                <a:tc>
                  <a:txBody>
                    <a:bodyPr/>
                    <a:lstStyle/>
                    <a:p>
                      <a:pPr algn="l" fontAlgn="b"/>
                      <a:r>
                        <a:rPr kumimoji="0" lang="es-ES" sz="2000" kern="1200" dirty="0" smtClean="0">
                          <a:solidFill>
                            <a:schemeClr val="tx1"/>
                          </a:solidFill>
                          <a:latin typeface="+mn-lt"/>
                          <a:ea typeface="+mn-ea"/>
                          <a:cs typeface="+mn-cs"/>
                        </a:rPr>
                        <a:t>El Colegio</a:t>
                      </a:r>
                      <a:endParaRPr kumimoji="0" lang="es-ES" sz="2000" kern="1200" dirty="0">
                        <a:solidFill>
                          <a:schemeClr val="tx1"/>
                        </a:solidFill>
                        <a:latin typeface="+mn-lt"/>
                        <a:ea typeface="+mn-ea"/>
                        <a:cs typeface="+mn-cs"/>
                      </a:endParaRPr>
                    </a:p>
                  </a:txBody>
                  <a:tcPr marL="0" marR="0" marT="0" marB="0" anchor="ctr"/>
                </a:tc>
              </a:tr>
            </a:tbl>
          </a:graphicData>
        </a:graphic>
      </p:graphicFrame>
      <p:pic>
        <p:nvPicPr>
          <p:cNvPr id="9" name="8 Imagen" descr="hoja_agua potable"/>
          <p:cNvPicPr>
            <a:picLocks noChangeAspect="1" noChangeArrowheads="1"/>
          </p:cNvPicPr>
          <p:nvPr/>
        </p:nvPicPr>
        <p:blipFill rotWithShape="1">
          <a:blip r:embed="rId2">
            <a:extLst>
              <a:ext uri="{28A0092B-C50C-407E-A947-70E740481C1C}">
                <a14:useLocalDpi xmlns:a14="http://schemas.microsoft.com/office/drawing/2010/main" val="0"/>
              </a:ext>
            </a:extLst>
          </a:blip>
          <a:srcRect l="14144" t="7153" r="60621" b="3343"/>
          <a:stretch/>
        </p:blipFill>
        <p:spPr bwMode="auto">
          <a:xfrm>
            <a:off x="35496" y="5481638"/>
            <a:ext cx="4355432"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0 CuadroTexto"/>
          <p:cNvSpPr txBox="1"/>
          <p:nvPr/>
        </p:nvSpPr>
        <p:spPr>
          <a:xfrm>
            <a:off x="5580112" y="6084004"/>
            <a:ext cx="3168352" cy="369332"/>
          </a:xfrm>
          <a:prstGeom prst="rect">
            <a:avLst/>
          </a:prstGeom>
          <a:noFill/>
        </p:spPr>
        <p:txBody>
          <a:bodyPr wrap="square" rtlCol="0">
            <a:spAutoFit/>
          </a:bodyPr>
          <a:lstStyle/>
          <a:p>
            <a:pPr algn="ctr"/>
            <a:r>
              <a:rPr lang="es-ES" b="1" dirty="0" smtClean="0">
                <a:solidFill>
                  <a:srgbClr val="0070C0"/>
                </a:solidFill>
                <a:latin typeface="Arial Black" panose="020B0A04020102020204" pitchFamily="34" charset="0"/>
              </a:rPr>
              <a:t>AGUA POTABLE</a:t>
            </a:r>
            <a:endParaRPr lang="es-ES" b="1" dirty="0">
              <a:solidFill>
                <a:srgbClr val="0070C0"/>
              </a:solidFill>
              <a:latin typeface="Arial Black" panose="020B0A04020102020204" pitchFamily="34" charset="0"/>
            </a:endParaRPr>
          </a:p>
        </p:txBody>
      </p:sp>
      <p:sp>
        <p:nvSpPr>
          <p:cNvPr id="10" name="9 CuadroTexto"/>
          <p:cNvSpPr txBox="1"/>
          <p:nvPr/>
        </p:nvSpPr>
        <p:spPr>
          <a:xfrm>
            <a:off x="3275856" y="5003884"/>
            <a:ext cx="2592288" cy="369332"/>
          </a:xfrm>
          <a:prstGeom prst="rect">
            <a:avLst/>
          </a:prstGeom>
          <a:noFill/>
        </p:spPr>
        <p:txBody>
          <a:bodyPr wrap="square" rtlCol="0">
            <a:spAutoFit/>
          </a:bodyPr>
          <a:lstStyle/>
          <a:p>
            <a:pPr algn="ctr"/>
            <a:r>
              <a:rPr lang="es-ES" b="1" dirty="0" smtClean="0"/>
              <a:t>Fuente:</a:t>
            </a:r>
            <a:r>
              <a:rPr lang="es-ES" dirty="0" smtClean="0"/>
              <a:t> (DAPAC-R, 2015).</a:t>
            </a:r>
            <a:endParaRPr lang="es-ES" dirty="0"/>
          </a:p>
        </p:txBody>
      </p:sp>
    </p:spTree>
    <p:extLst>
      <p:ext uri="{BB962C8B-B14F-4D97-AF65-F5344CB8AC3E}">
        <p14:creationId xmlns:p14="http://schemas.microsoft.com/office/powerpoint/2010/main" val="12047074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13 Diagrama"/>
          <p:cNvGraphicFramePr/>
          <p:nvPr>
            <p:extLst>
              <p:ext uri="{D42A27DB-BD31-4B8C-83A1-F6EECF244321}">
                <p14:modId xmlns:p14="http://schemas.microsoft.com/office/powerpoint/2010/main" val="3060843680"/>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14 Rectángulo"/>
          <p:cNvSpPr/>
          <p:nvPr/>
        </p:nvSpPr>
        <p:spPr>
          <a:xfrm>
            <a:off x="395536" y="332656"/>
            <a:ext cx="2922660" cy="923330"/>
          </a:xfrm>
          <a:prstGeom prst="rect">
            <a:avLst/>
          </a:prstGeom>
          <a:noFill/>
        </p:spPr>
        <p:txBody>
          <a:bodyPr wrap="none" lIns="91440" tIns="45720" rIns="91440" bIns="45720">
            <a:spAutoFit/>
          </a:bodyPr>
          <a:lstStyle/>
          <a:p>
            <a:pPr algn="ctr"/>
            <a:r>
              <a:rPr lang="es-ES" sz="54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Objetivos</a:t>
            </a:r>
            <a:endParaRPr lang="es-ES"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592756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2 Título"/>
          <p:cNvSpPr>
            <a:spLocks noGrp="1"/>
          </p:cNvSpPr>
          <p:nvPr>
            <p:ph type="title"/>
          </p:nvPr>
        </p:nvSpPr>
        <p:spPr>
          <a:xfrm>
            <a:off x="457200" y="188640"/>
            <a:ext cx="8229600" cy="792088"/>
          </a:xfrm>
        </p:spPr>
        <p:txBody>
          <a:bodyPr/>
          <a:lstStyle/>
          <a:p>
            <a:pPr eaLnBrk="1" hangingPunct="1"/>
            <a:r>
              <a:rPr lang="es-ES" altLang="es-ES" sz="4000" dirty="0" smtClean="0"/>
              <a:t>Límites</a:t>
            </a:r>
          </a:p>
        </p:txBody>
      </p:sp>
      <p:graphicFrame>
        <p:nvGraphicFramePr>
          <p:cNvPr id="2" name="1 Tabla"/>
          <p:cNvGraphicFramePr>
            <a:graphicFrameLocks noGrp="1"/>
          </p:cNvGraphicFramePr>
          <p:nvPr>
            <p:extLst>
              <p:ext uri="{D42A27DB-BD31-4B8C-83A1-F6EECF244321}">
                <p14:modId xmlns:p14="http://schemas.microsoft.com/office/powerpoint/2010/main" val="2542238879"/>
              </p:ext>
            </p:extLst>
          </p:nvPr>
        </p:nvGraphicFramePr>
        <p:xfrm>
          <a:off x="457200" y="1124744"/>
          <a:ext cx="8229599" cy="4895849"/>
        </p:xfrm>
        <a:graphic>
          <a:graphicData uri="http://schemas.openxmlformats.org/drawingml/2006/table">
            <a:tbl>
              <a:tblPr firstRow="1" firstCol="1" bandRow="1">
                <a:tableStyleId>{5C22544A-7EE6-4342-B048-85BDC9FD1C3A}</a:tableStyleId>
              </a:tblPr>
              <a:tblGrid>
                <a:gridCol w="1629461"/>
                <a:gridCol w="1272296"/>
                <a:gridCol w="1800636"/>
                <a:gridCol w="1762780"/>
                <a:gridCol w="1764426"/>
              </a:tblGrid>
              <a:tr h="1528642">
                <a:tc>
                  <a:txBody>
                    <a:bodyPr/>
                    <a:lstStyle/>
                    <a:p>
                      <a:pPr algn="ctr">
                        <a:lnSpc>
                          <a:spcPct val="115000"/>
                        </a:lnSpc>
                        <a:spcAft>
                          <a:spcPts val="0"/>
                        </a:spcAft>
                      </a:pPr>
                      <a:r>
                        <a:rPr lang="es-EC" sz="1200" dirty="0">
                          <a:effectLst/>
                        </a:rPr>
                        <a:t> </a:t>
                      </a:r>
                      <a:endParaRPr lang="es-ES" sz="1200" dirty="0">
                        <a:effectLst/>
                      </a:endParaRPr>
                    </a:p>
                    <a:p>
                      <a:pPr algn="ctr">
                        <a:lnSpc>
                          <a:spcPct val="115000"/>
                        </a:lnSpc>
                        <a:spcAft>
                          <a:spcPts val="0"/>
                        </a:spcAft>
                      </a:pPr>
                      <a:r>
                        <a:rPr lang="es-EC" sz="1200" dirty="0">
                          <a:effectLst/>
                        </a:rPr>
                        <a:t> </a:t>
                      </a:r>
                      <a:endParaRPr lang="es-ES" sz="1200" dirty="0">
                        <a:effectLst/>
                      </a:endParaRPr>
                    </a:p>
                    <a:p>
                      <a:pPr algn="ctr">
                        <a:lnSpc>
                          <a:spcPct val="115000"/>
                        </a:lnSpc>
                        <a:spcAft>
                          <a:spcPts val="0"/>
                        </a:spcAft>
                      </a:pPr>
                      <a:r>
                        <a:rPr lang="es-EC" sz="1200" dirty="0">
                          <a:effectLst/>
                        </a:rPr>
                        <a:t>PARÁMETRO</a:t>
                      </a:r>
                      <a:endParaRPr lang="es-ES" sz="12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200" dirty="0">
                          <a:effectLst/>
                        </a:rPr>
                        <a:t> </a:t>
                      </a:r>
                      <a:endParaRPr lang="es-ES" sz="1200" dirty="0">
                        <a:effectLst/>
                      </a:endParaRPr>
                    </a:p>
                    <a:p>
                      <a:pPr algn="ctr">
                        <a:lnSpc>
                          <a:spcPct val="115000"/>
                        </a:lnSpc>
                        <a:spcAft>
                          <a:spcPts val="0"/>
                        </a:spcAft>
                      </a:pPr>
                      <a:r>
                        <a:rPr lang="es-EC" sz="1200" dirty="0">
                          <a:effectLst/>
                        </a:rPr>
                        <a:t> </a:t>
                      </a:r>
                      <a:endParaRPr lang="es-ES" sz="1200" dirty="0">
                        <a:effectLst/>
                      </a:endParaRPr>
                    </a:p>
                    <a:p>
                      <a:pPr algn="ctr">
                        <a:lnSpc>
                          <a:spcPct val="115000"/>
                        </a:lnSpc>
                        <a:spcAft>
                          <a:spcPts val="0"/>
                        </a:spcAft>
                      </a:pPr>
                      <a:r>
                        <a:rPr lang="es-EC" sz="1200" dirty="0">
                          <a:effectLst/>
                        </a:rPr>
                        <a:t>UNIDAD</a:t>
                      </a:r>
                      <a:endParaRPr lang="es-ES" sz="12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200" dirty="0">
                          <a:effectLst/>
                        </a:rPr>
                        <a:t>LÍMITE MÁXIMO PERMISIBLE</a:t>
                      </a:r>
                      <a:endParaRPr lang="es-ES" sz="1200" dirty="0">
                        <a:effectLst/>
                      </a:endParaRPr>
                    </a:p>
                    <a:p>
                      <a:pPr algn="ctr">
                        <a:lnSpc>
                          <a:spcPct val="115000"/>
                        </a:lnSpc>
                        <a:spcAft>
                          <a:spcPts val="0"/>
                        </a:spcAft>
                      </a:pPr>
                      <a:r>
                        <a:rPr lang="es-EC" sz="1200" dirty="0">
                          <a:effectLst/>
                        </a:rPr>
                        <a:t>NTE INEN 1-108:2006 (Segunda Revisión)</a:t>
                      </a:r>
                      <a:endParaRPr lang="es-ES" sz="12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200" dirty="0">
                          <a:effectLst/>
                        </a:rPr>
                        <a:t>LÍMITE MÁXIMO PERMISIBLE</a:t>
                      </a:r>
                      <a:endParaRPr lang="es-ES" sz="1200" dirty="0">
                        <a:effectLst/>
                      </a:endParaRPr>
                    </a:p>
                    <a:p>
                      <a:pPr algn="ctr">
                        <a:lnSpc>
                          <a:spcPct val="115000"/>
                        </a:lnSpc>
                        <a:spcAft>
                          <a:spcPts val="0"/>
                        </a:spcAft>
                      </a:pPr>
                      <a:r>
                        <a:rPr lang="es-EC" sz="1200" dirty="0">
                          <a:effectLst/>
                        </a:rPr>
                        <a:t>NTE INEN 1-108:2011 (Cuarta Revisión)</a:t>
                      </a:r>
                      <a:endParaRPr lang="es-ES" sz="12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200" dirty="0">
                          <a:effectLst/>
                        </a:rPr>
                        <a:t>LÍMITE MÁXIMO PERMISIBLE</a:t>
                      </a:r>
                      <a:endParaRPr lang="es-ES" sz="1200" dirty="0">
                        <a:effectLst/>
                      </a:endParaRPr>
                    </a:p>
                    <a:p>
                      <a:pPr algn="ctr">
                        <a:lnSpc>
                          <a:spcPct val="115000"/>
                        </a:lnSpc>
                        <a:spcAft>
                          <a:spcPts val="0"/>
                        </a:spcAft>
                      </a:pPr>
                      <a:r>
                        <a:rPr lang="es-EC" sz="1200" dirty="0">
                          <a:effectLst/>
                        </a:rPr>
                        <a:t>NTE INEN 1-108:2011 (Quinta Revisión)</a:t>
                      </a:r>
                      <a:endParaRPr lang="es-ES" sz="1200" dirty="0">
                        <a:effectLst/>
                        <a:latin typeface="Calibri"/>
                        <a:ea typeface="Calibri"/>
                        <a:cs typeface="Times New Roman"/>
                      </a:endParaRPr>
                    </a:p>
                  </a:txBody>
                  <a:tcPr marL="68580" marR="68580" marT="0" marB="0" anchor="ctr"/>
                </a:tc>
              </a:tr>
              <a:tr h="372738">
                <a:tc>
                  <a:txBody>
                    <a:bodyPr/>
                    <a:lstStyle/>
                    <a:p>
                      <a:pPr algn="ctr">
                        <a:lnSpc>
                          <a:spcPct val="115000"/>
                        </a:lnSpc>
                        <a:spcAft>
                          <a:spcPts val="0"/>
                        </a:spcAft>
                      </a:pPr>
                      <a:r>
                        <a:rPr lang="es-EC" sz="1200" dirty="0">
                          <a:effectLst/>
                        </a:rPr>
                        <a:t>Cloro </a:t>
                      </a:r>
                      <a:r>
                        <a:rPr lang="es-EC" sz="1200" dirty="0" smtClean="0">
                          <a:effectLst/>
                        </a:rPr>
                        <a:t>libre residual</a:t>
                      </a:r>
                      <a:endParaRPr lang="es-ES" sz="12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mg/L</a:t>
                      </a:r>
                      <a:endParaRPr lang="es-ES" sz="14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400" dirty="0">
                          <a:effectLst/>
                        </a:rPr>
                        <a:t>0.3 a 1.5</a:t>
                      </a:r>
                      <a:endParaRPr lang="es-ES" sz="14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400">
                          <a:effectLst/>
                        </a:rPr>
                        <a:t>0.3 a 1.5</a:t>
                      </a:r>
                      <a:endParaRPr lang="es-ES" sz="14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400">
                          <a:effectLst/>
                        </a:rPr>
                        <a:t>0.3 a 1.5</a:t>
                      </a:r>
                      <a:endParaRPr lang="es-ES" sz="1400">
                        <a:effectLst/>
                        <a:latin typeface="Calibri"/>
                        <a:ea typeface="Calibri"/>
                        <a:cs typeface="Times New Roman"/>
                      </a:endParaRPr>
                    </a:p>
                  </a:txBody>
                  <a:tcPr marL="68580" marR="68580" marT="0" marB="0" anchor="ctr"/>
                </a:tc>
              </a:tr>
              <a:tr h="372738">
                <a:tc>
                  <a:txBody>
                    <a:bodyPr/>
                    <a:lstStyle/>
                    <a:p>
                      <a:pPr algn="ctr">
                        <a:lnSpc>
                          <a:spcPct val="115000"/>
                        </a:lnSpc>
                        <a:spcAft>
                          <a:spcPts val="0"/>
                        </a:spcAft>
                      </a:pPr>
                      <a:r>
                        <a:rPr lang="es-EC" sz="1200" dirty="0">
                          <a:effectLst/>
                        </a:rPr>
                        <a:t>Coliformes Fecales</a:t>
                      </a:r>
                      <a:endParaRPr lang="es-ES" sz="12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NMP/100mL</a:t>
                      </a:r>
                      <a:endParaRPr lang="es-ES" sz="14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400" dirty="0">
                          <a:effectLst/>
                        </a:rPr>
                        <a:t>&lt;2</a:t>
                      </a:r>
                      <a:endParaRPr lang="es-ES" sz="14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400">
                          <a:effectLst/>
                        </a:rPr>
                        <a:t>&lt;1.1</a:t>
                      </a:r>
                      <a:endParaRPr lang="es-ES" sz="14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400">
                          <a:effectLst/>
                        </a:rPr>
                        <a:t>&lt;1.1</a:t>
                      </a:r>
                      <a:endParaRPr lang="es-ES" sz="1400">
                        <a:effectLst/>
                        <a:latin typeface="Calibri"/>
                        <a:ea typeface="Calibri"/>
                        <a:cs typeface="Times New Roman"/>
                      </a:endParaRPr>
                    </a:p>
                  </a:txBody>
                  <a:tcPr marL="68580" marR="68580" marT="0" marB="0" anchor="ctr"/>
                </a:tc>
              </a:tr>
              <a:tr h="372738">
                <a:tc>
                  <a:txBody>
                    <a:bodyPr/>
                    <a:lstStyle/>
                    <a:p>
                      <a:pPr algn="ctr">
                        <a:lnSpc>
                          <a:spcPct val="115000"/>
                        </a:lnSpc>
                        <a:spcAft>
                          <a:spcPts val="0"/>
                        </a:spcAft>
                      </a:pPr>
                      <a:r>
                        <a:rPr lang="es-EC" sz="1200">
                          <a:effectLst/>
                        </a:rPr>
                        <a:t>Coliformes Totales</a:t>
                      </a:r>
                      <a:endParaRPr lang="es-ES" sz="12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NMP/100mL</a:t>
                      </a:r>
                      <a:endParaRPr lang="es-ES" sz="14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400">
                          <a:effectLst/>
                        </a:rPr>
                        <a:t>&lt;2</a:t>
                      </a:r>
                      <a:endParaRPr lang="es-ES" sz="14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400" dirty="0">
                          <a:effectLst/>
                        </a:rPr>
                        <a:t>-</a:t>
                      </a:r>
                      <a:endParaRPr lang="es-ES" sz="14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400">
                          <a:effectLst/>
                        </a:rPr>
                        <a:t>-</a:t>
                      </a:r>
                      <a:endParaRPr lang="es-ES" sz="1400">
                        <a:effectLst/>
                        <a:latin typeface="Calibri"/>
                        <a:ea typeface="Calibri"/>
                        <a:cs typeface="Times New Roman"/>
                      </a:endParaRPr>
                    </a:p>
                  </a:txBody>
                  <a:tcPr marL="68580" marR="68580" marT="0" marB="0" anchor="ctr"/>
                </a:tc>
              </a:tr>
              <a:tr h="372738">
                <a:tc>
                  <a:txBody>
                    <a:bodyPr/>
                    <a:lstStyle/>
                    <a:p>
                      <a:pPr algn="ctr">
                        <a:lnSpc>
                          <a:spcPct val="115000"/>
                        </a:lnSpc>
                        <a:spcAft>
                          <a:spcPts val="0"/>
                        </a:spcAft>
                      </a:pPr>
                      <a:r>
                        <a:rPr lang="es-EC" sz="1200">
                          <a:effectLst/>
                        </a:rPr>
                        <a:t>Conductividad</a:t>
                      </a:r>
                      <a:endParaRPr lang="es-ES" sz="12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µs/cm</a:t>
                      </a:r>
                      <a:endParaRPr lang="es-ES" sz="14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400">
                          <a:effectLst/>
                        </a:rPr>
                        <a:t>-</a:t>
                      </a:r>
                      <a:endParaRPr lang="es-ES" sz="14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400">
                          <a:effectLst/>
                        </a:rPr>
                        <a:t>-</a:t>
                      </a:r>
                      <a:endParaRPr lang="es-ES" sz="14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400">
                          <a:effectLst/>
                        </a:rPr>
                        <a:t>-</a:t>
                      </a:r>
                      <a:endParaRPr lang="es-ES" sz="1400">
                        <a:effectLst/>
                        <a:latin typeface="Calibri"/>
                        <a:ea typeface="Calibri"/>
                        <a:cs typeface="Times New Roman"/>
                      </a:endParaRPr>
                    </a:p>
                  </a:txBody>
                  <a:tcPr marL="68580" marR="68580" marT="0" marB="0" anchor="ctr"/>
                </a:tc>
              </a:tr>
              <a:tr h="372738">
                <a:tc>
                  <a:txBody>
                    <a:bodyPr/>
                    <a:lstStyle/>
                    <a:p>
                      <a:pPr algn="ctr">
                        <a:lnSpc>
                          <a:spcPct val="115000"/>
                        </a:lnSpc>
                        <a:spcAft>
                          <a:spcPts val="0"/>
                        </a:spcAft>
                      </a:pPr>
                      <a:r>
                        <a:rPr lang="es-EC" sz="1200" dirty="0">
                          <a:effectLst/>
                        </a:rPr>
                        <a:t>Nitratos, N-NO</a:t>
                      </a:r>
                      <a:r>
                        <a:rPr lang="es-EC" sz="1200" baseline="-25000" dirty="0">
                          <a:effectLst/>
                        </a:rPr>
                        <a:t>3</a:t>
                      </a:r>
                      <a:endParaRPr lang="es-ES" sz="12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mg/L</a:t>
                      </a:r>
                      <a:endParaRPr lang="es-ES" sz="14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400">
                          <a:effectLst/>
                        </a:rPr>
                        <a:t>10</a:t>
                      </a:r>
                      <a:endParaRPr lang="es-ES" sz="14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400" dirty="0">
                          <a:effectLst/>
                        </a:rPr>
                        <a:t>11.3</a:t>
                      </a:r>
                      <a:endParaRPr lang="es-ES" sz="14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400">
                          <a:effectLst/>
                        </a:rPr>
                        <a:t>50 (NO</a:t>
                      </a:r>
                      <a:r>
                        <a:rPr lang="es-EC" sz="1400" baseline="-25000">
                          <a:effectLst/>
                        </a:rPr>
                        <a:t>3</a:t>
                      </a:r>
                      <a:r>
                        <a:rPr lang="es-EC" sz="1400">
                          <a:effectLst/>
                        </a:rPr>
                        <a:t>)</a:t>
                      </a:r>
                      <a:endParaRPr lang="es-ES" sz="1400">
                        <a:effectLst/>
                        <a:latin typeface="Calibri"/>
                        <a:ea typeface="Calibri"/>
                        <a:cs typeface="Times New Roman"/>
                      </a:endParaRPr>
                    </a:p>
                  </a:txBody>
                  <a:tcPr marL="68580" marR="68580" marT="0" marB="0" anchor="ctr"/>
                </a:tc>
              </a:tr>
              <a:tr h="372738">
                <a:tc>
                  <a:txBody>
                    <a:bodyPr/>
                    <a:lstStyle/>
                    <a:p>
                      <a:pPr algn="ctr">
                        <a:lnSpc>
                          <a:spcPct val="115000"/>
                        </a:lnSpc>
                        <a:spcAft>
                          <a:spcPts val="0"/>
                        </a:spcAft>
                      </a:pPr>
                      <a:r>
                        <a:rPr lang="es-EC" sz="1200">
                          <a:effectLst/>
                        </a:rPr>
                        <a:t>pH</a:t>
                      </a:r>
                      <a:endParaRPr lang="es-ES" sz="12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 </a:t>
                      </a:r>
                      <a:r>
                        <a:rPr lang="es-EC" sz="1400" dirty="0" smtClean="0">
                          <a:effectLst/>
                        </a:rPr>
                        <a:t>-</a:t>
                      </a:r>
                      <a:endParaRPr lang="es-ES" sz="14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400">
                          <a:effectLst/>
                        </a:rPr>
                        <a:t>6.5 a 8.5</a:t>
                      </a:r>
                      <a:endParaRPr lang="es-ES" sz="14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400" dirty="0">
                          <a:effectLst/>
                        </a:rPr>
                        <a:t>-</a:t>
                      </a:r>
                      <a:endParaRPr lang="es-ES" sz="14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400">
                          <a:effectLst/>
                        </a:rPr>
                        <a:t>-</a:t>
                      </a:r>
                      <a:endParaRPr lang="es-ES" sz="1400">
                        <a:effectLst/>
                        <a:latin typeface="Calibri"/>
                        <a:ea typeface="Calibri"/>
                        <a:cs typeface="Times New Roman"/>
                      </a:endParaRPr>
                    </a:p>
                  </a:txBody>
                  <a:tcPr marL="68580" marR="68580" marT="0" marB="0" anchor="ctr"/>
                </a:tc>
              </a:tr>
              <a:tr h="372738">
                <a:tc>
                  <a:txBody>
                    <a:bodyPr/>
                    <a:lstStyle/>
                    <a:p>
                      <a:pPr algn="ctr">
                        <a:lnSpc>
                          <a:spcPct val="115000"/>
                        </a:lnSpc>
                        <a:spcAft>
                          <a:spcPts val="0"/>
                        </a:spcAft>
                      </a:pPr>
                      <a:r>
                        <a:rPr lang="es-EC" sz="1200">
                          <a:effectLst/>
                        </a:rPr>
                        <a:t>Turbiedad</a:t>
                      </a:r>
                      <a:endParaRPr lang="es-ES" sz="12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NTU</a:t>
                      </a:r>
                      <a:endParaRPr lang="es-ES" sz="14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400">
                          <a:effectLst/>
                        </a:rPr>
                        <a:t>5</a:t>
                      </a:r>
                      <a:endParaRPr lang="es-ES" sz="14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400">
                          <a:effectLst/>
                        </a:rPr>
                        <a:t>5</a:t>
                      </a:r>
                      <a:endParaRPr lang="es-ES" sz="14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400">
                          <a:effectLst/>
                        </a:rPr>
                        <a:t>5</a:t>
                      </a:r>
                      <a:endParaRPr lang="es-ES" sz="1400">
                        <a:effectLst/>
                        <a:latin typeface="Calibri"/>
                        <a:ea typeface="Calibri"/>
                        <a:cs typeface="Times New Roman"/>
                      </a:endParaRPr>
                    </a:p>
                  </a:txBody>
                  <a:tcPr marL="68580" marR="68580" marT="0" marB="0" anchor="ctr"/>
                </a:tc>
              </a:tr>
              <a:tr h="758041">
                <a:tc>
                  <a:txBody>
                    <a:bodyPr/>
                    <a:lstStyle/>
                    <a:p>
                      <a:pPr algn="ctr">
                        <a:lnSpc>
                          <a:spcPct val="115000"/>
                        </a:lnSpc>
                        <a:spcAft>
                          <a:spcPts val="0"/>
                        </a:spcAft>
                      </a:pPr>
                      <a:r>
                        <a:rPr lang="es-EC" sz="1200">
                          <a:effectLst/>
                        </a:rPr>
                        <a:t>Carbón Orgánico Total</a:t>
                      </a:r>
                      <a:endParaRPr lang="es-ES" sz="12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mg/L</a:t>
                      </a:r>
                      <a:endParaRPr lang="es-ES" sz="14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400">
                          <a:effectLst/>
                        </a:rPr>
                        <a:t>-</a:t>
                      </a:r>
                      <a:endParaRPr lang="es-ES" sz="14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400" dirty="0">
                          <a:effectLst/>
                        </a:rPr>
                        <a:t>-</a:t>
                      </a:r>
                      <a:endParaRPr lang="es-ES" sz="14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400" dirty="0">
                          <a:effectLst/>
                        </a:rPr>
                        <a:t>-</a:t>
                      </a:r>
                      <a:endParaRPr lang="es-ES" sz="1400" dirty="0">
                        <a:effectLst/>
                        <a:latin typeface="Calibri"/>
                        <a:ea typeface="Calibri"/>
                        <a:cs typeface="Times New Roman"/>
                      </a:endParaRPr>
                    </a:p>
                  </a:txBody>
                  <a:tcPr marL="68580" marR="68580" marT="0" marB="0" anchor="ctr"/>
                </a:tc>
              </a:tr>
            </a:tbl>
          </a:graphicData>
        </a:graphic>
      </p:graphicFrame>
      <p:sp>
        <p:nvSpPr>
          <p:cNvPr id="3" name="2 CuadroTexto"/>
          <p:cNvSpPr txBox="1"/>
          <p:nvPr/>
        </p:nvSpPr>
        <p:spPr>
          <a:xfrm>
            <a:off x="4860032" y="6167045"/>
            <a:ext cx="3744416" cy="369332"/>
          </a:xfrm>
          <a:prstGeom prst="rect">
            <a:avLst/>
          </a:prstGeom>
          <a:noFill/>
        </p:spPr>
        <p:txBody>
          <a:bodyPr wrap="square" rtlCol="0">
            <a:spAutoFit/>
          </a:bodyPr>
          <a:lstStyle/>
          <a:p>
            <a:pPr algn="r"/>
            <a:r>
              <a:rPr lang="es-ES" dirty="0" smtClean="0"/>
              <a:t>Fuente: (</a:t>
            </a:r>
            <a:r>
              <a:rPr lang="es-EC" dirty="0" smtClean="0"/>
              <a:t>NTE </a:t>
            </a:r>
            <a:r>
              <a:rPr lang="es-EC" dirty="0"/>
              <a:t>INEN </a:t>
            </a:r>
            <a:r>
              <a:rPr lang="es-EC" dirty="0" smtClean="0"/>
              <a:t>1108, 2006-11).</a:t>
            </a:r>
          </a:p>
        </p:txBody>
      </p:sp>
    </p:spTree>
    <p:extLst>
      <p:ext uri="{BB962C8B-B14F-4D97-AF65-F5344CB8AC3E}">
        <p14:creationId xmlns:p14="http://schemas.microsoft.com/office/powerpoint/2010/main" val="750632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35496" y="-27384"/>
            <a:ext cx="1704380" cy="6897688"/>
            <a:chOff x="-12700" y="-178706"/>
            <a:chExt cx="9107488" cy="6897688"/>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l="20313" t="10001" r="31250" b="16000"/>
            <a:stretch>
              <a:fillRect/>
            </a:stretch>
          </p:blipFill>
          <p:spPr bwMode="auto">
            <a:xfrm>
              <a:off x="-12700" y="-178706"/>
              <a:ext cx="9107488" cy="6897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6 Imagen"/>
            <p:cNvPicPr/>
            <p:nvPr/>
          </p:nvPicPr>
          <p:blipFill rotWithShape="1">
            <a:blip r:embed="rId3">
              <a:extLst>
                <a:ext uri="{BEBA8EAE-BF5A-486C-A8C5-ECC9F3942E4B}">
                  <a14:imgProps xmlns:a14="http://schemas.microsoft.com/office/drawing/2010/main">
                    <a14:imgLayer r:embed="rId4">
                      <a14:imgEffect>
                        <a14:sharpenSoften amount="-33000"/>
                      </a14:imgEffect>
                      <a14:imgEffect>
                        <a14:brightnessContrast bright="-70000" contrast="-43000"/>
                      </a14:imgEffect>
                    </a14:imgLayer>
                  </a14:imgProps>
                </a:ext>
              </a:extLst>
            </a:blip>
            <a:srcRect l="44126" t="46988" r="33870" b="34538"/>
            <a:stretch/>
          </p:blipFill>
          <p:spPr bwMode="auto">
            <a:xfrm>
              <a:off x="4584140" y="2053418"/>
              <a:ext cx="4308340" cy="1223541"/>
            </a:xfrm>
            <a:prstGeom prst="rect">
              <a:avLst/>
            </a:prstGeom>
            <a:ln>
              <a:noFill/>
            </a:ln>
            <a:extLst>
              <a:ext uri="{53640926-AAD7-44D8-BBD7-CCE9431645EC}">
                <a14:shadowObscured xmlns:a14="http://schemas.microsoft.com/office/drawing/2010/main"/>
              </a:ext>
            </a:extLst>
          </p:spPr>
        </p:pic>
      </p:grpSp>
      <p:sp>
        <p:nvSpPr>
          <p:cNvPr id="2" name="1 Título"/>
          <p:cNvSpPr>
            <a:spLocks noGrp="1"/>
          </p:cNvSpPr>
          <p:nvPr>
            <p:ph type="title"/>
          </p:nvPr>
        </p:nvSpPr>
        <p:spPr>
          <a:xfrm>
            <a:off x="457200" y="332656"/>
            <a:ext cx="8229600" cy="648072"/>
          </a:xfrm>
        </p:spPr>
        <p:txBody>
          <a:bodyPr>
            <a:noAutofit/>
          </a:bodyPr>
          <a:lstStyle/>
          <a:p>
            <a:r>
              <a:rPr lang="es-ES" altLang="es-ES" sz="2400" b="1" dirty="0" smtClean="0"/>
              <a:t>Cloro libre residual</a:t>
            </a:r>
            <a:r>
              <a:rPr lang="es-ES" sz="2400" b="1" dirty="0" smtClean="0"/>
              <a:t/>
            </a:r>
            <a:br>
              <a:rPr lang="es-ES" sz="2400" b="1" dirty="0" smtClean="0"/>
            </a:br>
            <a:r>
              <a:rPr lang="es-ES" sz="2400" b="1" dirty="0" smtClean="0"/>
              <a:t>Intervalo </a:t>
            </a:r>
            <a:r>
              <a:rPr lang="es-ES" sz="2400" b="1" dirty="0"/>
              <a:t>de confianza para la </a:t>
            </a:r>
            <a:r>
              <a:rPr lang="es-ES" sz="2400" b="1" dirty="0" smtClean="0"/>
              <a:t>proporción </a:t>
            </a:r>
            <a:r>
              <a:rPr lang="es-ES" sz="2400" b="1" dirty="0"/>
              <a:t>(con valores</a:t>
            </a:r>
            <a:r>
              <a:rPr lang="es-ES" sz="2400" b="1" dirty="0" smtClean="0"/>
              <a:t>) 2010</a:t>
            </a:r>
            <a:endParaRPr lang="es-ES" sz="2400" b="1" dirty="0"/>
          </a:p>
        </p:txBody>
      </p:sp>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8359" t="34000" r="34570" b="17000"/>
          <a:stretch/>
        </p:blipFill>
        <p:spPr bwMode="auto">
          <a:xfrm>
            <a:off x="2600351" y="1124744"/>
            <a:ext cx="4131889"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0" name="1 Gráfico"/>
          <p:cNvGraphicFramePr>
            <a:graphicFrameLocks/>
          </p:cNvGraphicFramePr>
          <p:nvPr>
            <p:extLst>
              <p:ext uri="{D42A27DB-BD31-4B8C-83A1-F6EECF244321}">
                <p14:modId xmlns:p14="http://schemas.microsoft.com/office/powerpoint/2010/main" val="3922861870"/>
              </p:ext>
            </p:extLst>
          </p:nvPr>
        </p:nvGraphicFramePr>
        <p:xfrm>
          <a:off x="2421618" y="3789040"/>
          <a:ext cx="4526646" cy="27432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511228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0648"/>
            <a:ext cx="8229600" cy="648072"/>
          </a:xfrm>
        </p:spPr>
        <p:txBody>
          <a:bodyPr>
            <a:noAutofit/>
          </a:bodyPr>
          <a:lstStyle/>
          <a:p>
            <a:r>
              <a:rPr lang="es-ES" sz="2400" b="1" dirty="0" smtClean="0"/>
              <a:t>Intervalo </a:t>
            </a:r>
            <a:r>
              <a:rPr lang="es-ES" sz="2400" b="1" dirty="0"/>
              <a:t>de confianza para la </a:t>
            </a:r>
            <a:r>
              <a:rPr lang="es-ES" sz="2400" b="1" dirty="0" smtClean="0"/>
              <a:t>proporción </a:t>
            </a:r>
            <a:r>
              <a:rPr lang="es-ES" sz="2400" b="1" dirty="0"/>
              <a:t>(con valores</a:t>
            </a:r>
            <a:r>
              <a:rPr lang="es-ES" sz="2400" b="1" dirty="0" smtClean="0"/>
              <a:t>) 2011</a:t>
            </a:r>
            <a:endParaRPr lang="es-ES" sz="2400" b="1" dirty="0"/>
          </a:p>
        </p:txBody>
      </p:sp>
      <p:graphicFrame>
        <p:nvGraphicFramePr>
          <p:cNvPr id="10" name="1 Gráfico"/>
          <p:cNvGraphicFramePr>
            <a:graphicFrameLocks/>
          </p:cNvGraphicFramePr>
          <p:nvPr>
            <p:extLst>
              <p:ext uri="{D42A27DB-BD31-4B8C-83A1-F6EECF244321}">
                <p14:modId xmlns:p14="http://schemas.microsoft.com/office/powerpoint/2010/main" val="3646892511"/>
              </p:ext>
            </p:extLst>
          </p:nvPr>
        </p:nvGraphicFramePr>
        <p:xfrm>
          <a:off x="2339752" y="3861048"/>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1 Gráfico"/>
          <p:cNvGraphicFramePr>
            <a:graphicFrameLocks/>
          </p:cNvGraphicFramePr>
          <p:nvPr>
            <p:extLst>
              <p:ext uri="{D42A27DB-BD31-4B8C-83A1-F6EECF244321}">
                <p14:modId xmlns:p14="http://schemas.microsoft.com/office/powerpoint/2010/main" val="720600742"/>
              </p:ext>
            </p:extLst>
          </p:nvPr>
        </p:nvGraphicFramePr>
        <p:xfrm>
          <a:off x="2339752" y="980728"/>
          <a:ext cx="457200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054" t="31667" r="52150" b="27000"/>
          <a:stretch/>
        </p:blipFill>
        <p:spPr bwMode="auto">
          <a:xfrm>
            <a:off x="179512" y="5570464"/>
            <a:ext cx="1872208" cy="1084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467544" y="1844824"/>
            <a:ext cx="1440160" cy="646331"/>
          </a:xfrm>
          <a:prstGeom prst="rect">
            <a:avLst/>
          </a:prstGeom>
          <a:noFill/>
        </p:spPr>
        <p:txBody>
          <a:bodyPr wrap="square" rtlCol="0">
            <a:spAutoFit/>
          </a:bodyPr>
          <a:lstStyle/>
          <a:p>
            <a:pPr algn="ctr"/>
            <a:r>
              <a:rPr lang="es-ES" dirty="0"/>
              <a:t>n</a:t>
            </a:r>
            <a:r>
              <a:rPr lang="es-ES" dirty="0" smtClean="0"/>
              <a:t> = 85</a:t>
            </a:r>
          </a:p>
          <a:p>
            <a:pPr algn="ctr"/>
            <a:r>
              <a:rPr lang="es-ES" dirty="0" smtClean="0"/>
              <a:t>NDC = 95%</a:t>
            </a:r>
            <a:endParaRPr lang="es-ES" dirty="0"/>
          </a:p>
        </p:txBody>
      </p:sp>
    </p:spTree>
    <p:extLst>
      <p:ext uri="{BB962C8B-B14F-4D97-AF65-F5344CB8AC3E}">
        <p14:creationId xmlns:p14="http://schemas.microsoft.com/office/powerpoint/2010/main" val="17993704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7 Grupo"/>
          <p:cNvGrpSpPr/>
          <p:nvPr/>
        </p:nvGrpSpPr>
        <p:grpSpPr>
          <a:xfrm>
            <a:off x="7421175" y="10666"/>
            <a:ext cx="1704380" cy="6897688"/>
            <a:chOff x="-12700" y="-178706"/>
            <a:chExt cx="9107488" cy="6897688"/>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l="20313" t="10001" r="31250" b="16000"/>
            <a:stretch>
              <a:fillRect/>
            </a:stretch>
          </p:blipFill>
          <p:spPr bwMode="auto">
            <a:xfrm>
              <a:off x="-12700" y="-178706"/>
              <a:ext cx="9107488" cy="6897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9 Imagen"/>
            <p:cNvPicPr/>
            <p:nvPr/>
          </p:nvPicPr>
          <p:blipFill rotWithShape="1">
            <a:blip r:embed="rId3">
              <a:extLst>
                <a:ext uri="{BEBA8EAE-BF5A-486C-A8C5-ECC9F3942E4B}">
                  <a14:imgProps xmlns:a14="http://schemas.microsoft.com/office/drawing/2010/main">
                    <a14:imgLayer r:embed="rId4">
                      <a14:imgEffect>
                        <a14:sharpenSoften amount="-33000"/>
                      </a14:imgEffect>
                      <a14:imgEffect>
                        <a14:brightnessContrast bright="-70000" contrast="-43000"/>
                      </a14:imgEffect>
                    </a14:imgLayer>
                  </a14:imgProps>
                </a:ext>
              </a:extLst>
            </a:blip>
            <a:srcRect l="44126" t="46988" r="33870" b="34538"/>
            <a:stretch/>
          </p:blipFill>
          <p:spPr bwMode="auto">
            <a:xfrm>
              <a:off x="4584140" y="2053418"/>
              <a:ext cx="4308340" cy="1223541"/>
            </a:xfrm>
            <a:prstGeom prst="rect">
              <a:avLst/>
            </a:prstGeom>
            <a:ln>
              <a:noFill/>
            </a:ln>
            <a:extLst>
              <a:ext uri="{53640926-AAD7-44D8-BBD7-CCE9431645EC}">
                <a14:shadowObscured xmlns:a14="http://schemas.microsoft.com/office/drawing/2010/main"/>
              </a:ext>
            </a:extLst>
          </p:spPr>
        </p:pic>
      </p:grpSp>
      <p:sp>
        <p:nvSpPr>
          <p:cNvPr id="2" name="1 Título"/>
          <p:cNvSpPr>
            <a:spLocks noGrp="1"/>
          </p:cNvSpPr>
          <p:nvPr>
            <p:ph type="title"/>
          </p:nvPr>
        </p:nvSpPr>
        <p:spPr>
          <a:xfrm>
            <a:off x="457200" y="116632"/>
            <a:ext cx="8229600" cy="648072"/>
          </a:xfrm>
        </p:spPr>
        <p:txBody>
          <a:bodyPr>
            <a:noAutofit/>
          </a:bodyPr>
          <a:lstStyle/>
          <a:p>
            <a:r>
              <a:rPr lang="es-ES" sz="2200" b="1" dirty="0" smtClean="0"/>
              <a:t>Intervalo </a:t>
            </a:r>
            <a:r>
              <a:rPr lang="es-ES" sz="2200" b="1" dirty="0"/>
              <a:t>de confianza para la </a:t>
            </a:r>
            <a:r>
              <a:rPr lang="es-ES" sz="2200" b="1" dirty="0" smtClean="0"/>
              <a:t>proporción </a:t>
            </a:r>
            <a:r>
              <a:rPr lang="es-ES" sz="2200" b="1" dirty="0"/>
              <a:t>(con valores</a:t>
            </a:r>
            <a:r>
              <a:rPr lang="es-ES" sz="2200" b="1" dirty="0" smtClean="0"/>
              <a:t>) 2012</a:t>
            </a:r>
            <a:endParaRPr lang="es-ES" sz="2200" b="1" dirty="0"/>
          </a:p>
        </p:txBody>
      </p:sp>
      <p:graphicFrame>
        <p:nvGraphicFramePr>
          <p:cNvPr id="3" name="1 Gráfico"/>
          <p:cNvGraphicFramePr>
            <a:graphicFrameLocks/>
          </p:cNvGraphicFramePr>
          <p:nvPr>
            <p:extLst>
              <p:ext uri="{D42A27DB-BD31-4B8C-83A1-F6EECF244321}">
                <p14:modId xmlns:p14="http://schemas.microsoft.com/office/powerpoint/2010/main" val="882071289"/>
              </p:ext>
            </p:extLst>
          </p:nvPr>
        </p:nvGraphicFramePr>
        <p:xfrm>
          <a:off x="2400400" y="757808"/>
          <a:ext cx="4363888" cy="2671192"/>
        </p:xfrm>
        <a:graphic>
          <a:graphicData uri="http://schemas.openxmlformats.org/drawingml/2006/chart">
            <c:chart xmlns:c="http://schemas.openxmlformats.org/drawingml/2006/chart" xmlns:r="http://schemas.openxmlformats.org/officeDocument/2006/relationships" r:id="rId5"/>
          </a:graphicData>
        </a:graphic>
      </p:graphicFrame>
      <p:sp>
        <p:nvSpPr>
          <p:cNvPr id="4" name="1 Título"/>
          <p:cNvSpPr txBox="1">
            <a:spLocks/>
          </p:cNvSpPr>
          <p:nvPr/>
        </p:nvSpPr>
        <p:spPr>
          <a:xfrm>
            <a:off x="467544" y="3429000"/>
            <a:ext cx="8229600"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200" b="1" dirty="0" smtClean="0"/>
              <a:t>Intervalo de confianza para la proporción (con valores) 2013</a:t>
            </a:r>
            <a:endParaRPr lang="es-ES" sz="2200" b="1" dirty="0"/>
          </a:p>
        </p:txBody>
      </p:sp>
      <p:graphicFrame>
        <p:nvGraphicFramePr>
          <p:cNvPr id="5" name="1 Gráfico"/>
          <p:cNvGraphicFramePr>
            <a:graphicFrameLocks/>
          </p:cNvGraphicFramePr>
          <p:nvPr>
            <p:extLst>
              <p:ext uri="{D42A27DB-BD31-4B8C-83A1-F6EECF244321}">
                <p14:modId xmlns:p14="http://schemas.microsoft.com/office/powerpoint/2010/main" val="2609138499"/>
              </p:ext>
            </p:extLst>
          </p:nvPr>
        </p:nvGraphicFramePr>
        <p:xfrm>
          <a:off x="2422104" y="4072458"/>
          <a:ext cx="4320480" cy="2607382"/>
        </p:xfrm>
        <a:graphic>
          <a:graphicData uri="http://schemas.openxmlformats.org/drawingml/2006/chart">
            <c:chart xmlns:c="http://schemas.openxmlformats.org/drawingml/2006/chart" xmlns:r="http://schemas.openxmlformats.org/officeDocument/2006/relationships" r:id="rId6"/>
          </a:graphicData>
        </a:graphic>
      </p:graphicFrame>
      <p:sp>
        <p:nvSpPr>
          <p:cNvPr id="6" name="5 CuadroTexto"/>
          <p:cNvSpPr txBox="1"/>
          <p:nvPr/>
        </p:nvSpPr>
        <p:spPr>
          <a:xfrm>
            <a:off x="467544" y="1844824"/>
            <a:ext cx="1440160" cy="646331"/>
          </a:xfrm>
          <a:prstGeom prst="rect">
            <a:avLst/>
          </a:prstGeom>
          <a:noFill/>
        </p:spPr>
        <p:txBody>
          <a:bodyPr wrap="square" rtlCol="0">
            <a:spAutoFit/>
          </a:bodyPr>
          <a:lstStyle/>
          <a:p>
            <a:pPr algn="ctr"/>
            <a:r>
              <a:rPr lang="es-ES" dirty="0"/>
              <a:t>n</a:t>
            </a:r>
            <a:r>
              <a:rPr lang="es-ES" dirty="0" smtClean="0"/>
              <a:t> = 85</a:t>
            </a:r>
          </a:p>
          <a:p>
            <a:pPr algn="ctr"/>
            <a:r>
              <a:rPr lang="es-ES" dirty="0" smtClean="0"/>
              <a:t>NDC = 95%</a:t>
            </a:r>
            <a:endParaRPr lang="es-ES" dirty="0"/>
          </a:p>
        </p:txBody>
      </p:sp>
      <p:sp>
        <p:nvSpPr>
          <p:cNvPr id="7" name="6 CuadroTexto"/>
          <p:cNvSpPr txBox="1"/>
          <p:nvPr/>
        </p:nvSpPr>
        <p:spPr>
          <a:xfrm>
            <a:off x="467544" y="4942909"/>
            <a:ext cx="1440160" cy="646331"/>
          </a:xfrm>
          <a:prstGeom prst="rect">
            <a:avLst/>
          </a:prstGeom>
          <a:noFill/>
        </p:spPr>
        <p:txBody>
          <a:bodyPr wrap="square" rtlCol="0">
            <a:spAutoFit/>
          </a:bodyPr>
          <a:lstStyle/>
          <a:p>
            <a:pPr algn="ctr"/>
            <a:r>
              <a:rPr lang="es-ES" dirty="0"/>
              <a:t>n</a:t>
            </a:r>
            <a:r>
              <a:rPr lang="es-ES" dirty="0" smtClean="0"/>
              <a:t> = 86</a:t>
            </a:r>
          </a:p>
          <a:p>
            <a:pPr algn="ctr"/>
            <a:r>
              <a:rPr lang="es-ES" dirty="0" smtClean="0"/>
              <a:t>NDC = 95%</a:t>
            </a:r>
            <a:endParaRPr lang="es-ES" dirty="0"/>
          </a:p>
        </p:txBody>
      </p:sp>
    </p:spTree>
    <p:extLst>
      <p:ext uri="{BB962C8B-B14F-4D97-AF65-F5344CB8AC3E}">
        <p14:creationId xmlns:p14="http://schemas.microsoft.com/office/powerpoint/2010/main" val="17993704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0648"/>
            <a:ext cx="8229600" cy="648072"/>
          </a:xfrm>
        </p:spPr>
        <p:txBody>
          <a:bodyPr>
            <a:noAutofit/>
          </a:bodyPr>
          <a:lstStyle/>
          <a:p>
            <a:r>
              <a:rPr lang="es-ES" sz="2400" b="1" dirty="0" smtClean="0"/>
              <a:t>Intervalo </a:t>
            </a:r>
            <a:r>
              <a:rPr lang="es-ES" sz="2400" b="1" dirty="0"/>
              <a:t>de confianza para la </a:t>
            </a:r>
            <a:r>
              <a:rPr lang="es-ES" sz="2400" b="1" dirty="0" smtClean="0"/>
              <a:t>proporción </a:t>
            </a:r>
            <a:r>
              <a:rPr lang="es-ES" sz="2400" b="1" dirty="0"/>
              <a:t>(con valores</a:t>
            </a:r>
            <a:r>
              <a:rPr lang="es-ES" sz="2400" b="1" dirty="0" smtClean="0"/>
              <a:t>) 2014</a:t>
            </a:r>
            <a:endParaRPr lang="es-ES" sz="2400" b="1" dirty="0"/>
          </a:p>
        </p:txBody>
      </p:sp>
      <p:graphicFrame>
        <p:nvGraphicFramePr>
          <p:cNvPr id="5" name="1 Gráfico"/>
          <p:cNvGraphicFramePr>
            <a:graphicFrameLocks/>
          </p:cNvGraphicFramePr>
          <p:nvPr>
            <p:extLst>
              <p:ext uri="{D42A27DB-BD31-4B8C-83A1-F6EECF244321}">
                <p14:modId xmlns:p14="http://schemas.microsoft.com/office/powerpoint/2010/main" val="619567078"/>
              </p:ext>
            </p:extLst>
          </p:nvPr>
        </p:nvGraphicFramePr>
        <p:xfrm>
          <a:off x="467544" y="1052736"/>
          <a:ext cx="3960440" cy="23042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1 Gráfico"/>
          <p:cNvGraphicFramePr>
            <a:graphicFrameLocks/>
          </p:cNvGraphicFramePr>
          <p:nvPr>
            <p:extLst>
              <p:ext uri="{D42A27DB-BD31-4B8C-83A1-F6EECF244321}">
                <p14:modId xmlns:p14="http://schemas.microsoft.com/office/powerpoint/2010/main" val="3647961368"/>
              </p:ext>
            </p:extLst>
          </p:nvPr>
        </p:nvGraphicFramePr>
        <p:xfrm>
          <a:off x="4788024" y="1052736"/>
          <a:ext cx="4032448" cy="23042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1 Gráfico"/>
          <p:cNvGraphicFramePr>
            <a:graphicFrameLocks/>
          </p:cNvGraphicFramePr>
          <p:nvPr>
            <p:extLst>
              <p:ext uri="{D42A27DB-BD31-4B8C-83A1-F6EECF244321}">
                <p14:modId xmlns:p14="http://schemas.microsoft.com/office/powerpoint/2010/main" val="1777639309"/>
              </p:ext>
            </p:extLst>
          </p:nvPr>
        </p:nvGraphicFramePr>
        <p:xfrm>
          <a:off x="539552" y="3501008"/>
          <a:ext cx="3888432" cy="25271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1 Gráfico"/>
          <p:cNvGraphicFramePr>
            <a:graphicFrameLocks/>
          </p:cNvGraphicFramePr>
          <p:nvPr>
            <p:extLst>
              <p:ext uri="{D42A27DB-BD31-4B8C-83A1-F6EECF244321}">
                <p14:modId xmlns:p14="http://schemas.microsoft.com/office/powerpoint/2010/main" val="3347560341"/>
              </p:ext>
            </p:extLst>
          </p:nvPr>
        </p:nvGraphicFramePr>
        <p:xfrm>
          <a:off x="4788024" y="3501008"/>
          <a:ext cx="3995936" cy="2527176"/>
        </p:xfrm>
        <a:graphic>
          <a:graphicData uri="http://schemas.openxmlformats.org/drawingml/2006/chart">
            <c:chart xmlns:c="http://schemas.openxmlformats.org/drawingml/2006/chart" xmlns:r="http://schemas.openxmlformats.org/officeDocument/2006/relationships" r:id="rId5"/>
          </a:graphicData>
        </a:graphic>
      </p:graphicFrame>
      <p:sp>
        <p:nvSpPr>
          <p:cNvPr id="9" name="8 CuadroTexto"/>
          <p:cNvSpPr txBox="1"/>
          <p:nvPr/>
        </p:nvSpPr>
        <p:spPr>
          <a:xfrm>
            <a:off x="3995936" y="6021288"/>
            <a:ext cx="1440160" cy="646331"/>
          </a:xfrm>
          <a:prstGeom prst="rect">
            <a:avLst/>
          </a:prstGeom>
          <a:noFill/>
        </p:spPr>
        <p:txBody>
          <a:bodyPr wrap="square" rtlCol="0">
            <a:spAutoFit/>
          </a:bodyPr>
          <a:lstStyle/>
          <a:p>
            <a:pPr algn="ctr"/>
            <a:r>
              <a:rPr lang="es-ES" dirty="0"/>
              <a:t>n</a:t>
            </a:r>
            <a:r>
              <a:rPr lang="es-ES" dirty="0" smtClean="0"/>
              <a:t> = 87</a:t>
            </a:r>
          </a:p>
          <a:p>
            <a:pPr algn="ctr"/>
            <a:r>
              <a:rPr lang="es-ES" dirty="0" smtClean="0"/>
              <a:t>NDC = 95%</a:t>
            </a:r>
            <a:endParaRPr lang="es-ES" dirty="0"/>
          </a:p>
        </p:txBody>
      </p:sp>
    </p:spTree>
    <p:extLst>
      <p:ext uri="{BB962C8B-B14F-4D97-AF65-F5344CB8AC3E}">
        <p14:creationId xmlns:p14="http://schemas.microsoft.com/office/powerpoint/2010/main" val="35541901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12 Grupo"/>
          <p:cNvGrpSpPr/>
          <p:nvPr/>
        </p:nvGrpSpPr>
        <p:grpSpPr>
          <a:xfrm>
            <a:off x="35496" y="-27384"/>
            <a:ext cx="1704380" cy="6897688"/>
            <a:chOff x="-12700" y="-178706"/>
            <a:chExt cx="9107488" cy="6897688"/>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l="20313" t="10001" r="31250" b="16000"/>
            <a:stretch>
              <a:fillRect/>
            </a:stretch>
          </p:blipFill>
          <p:spPr bwMode="auto">
            <a:xfrm>
              <a:off x="-12700" y="-178706"/>
              <a:ext cx="9107488" cy="6897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14 Imagen"/>
            <p:cNvPicPr/>
            <p:nvPr/>
          </p:nvPicPr>
          <p:blipFill rotWithShape="1">
            <a:blip r:embed="rId3">
              <a:extLst>
                <a:ext uri="{BEBA8EAE-BF5A-486C-A8C5-ECC9F3942E4B}">
                  <a14:imgProps xmlns:a14="http://schemas.microsoft.com/office/drawing/2010/main">
                    <a14:imgLayer r:embed="rId4">
                      <a14:imgEffect>
                        <a14:sharpenSoften amount="-33000"/>
                      </a14:imgEffect>
                      <a14:imgEffect>
                        <a14:brightnessContrast bright="-70000" contrast="-43000"/>
                      </a14:imgEffect>
                    </a14:imgLayer>
                  </a14:imgProps>
                </a:ext>
              </a:extLst>
            </a:blip>
            <a:srcRect l="44126" t="46988" r="33870" b="34538"/>
            <a:stretch/>
          </p:blipFill>
          <p:spPr bwMode="auto">
            <a:xfrm>
              <a:off x="4584140" y="2053418"/>
              <a:ext cx="4308340" cy="1223541"/>
            </a:xfrm>
            <a:prstGeom prst="rect">
              <a:avLst/>
            </a:prstGeom>
            <a:ln>
              <a:noFill/>
            </a:ln>
            <a:extLst>
              <a:ext uri="{53640926-AAD7-44D8-BBD7-CCE9431645EC}">
                <a14:shadowObscured xmlns:a14="http://schemas.microsoft.com/office/drawing/2010/main"/>
              </a:ext>
            </a:extLst>
          </p:spPr>
        </p:pic>
      </p:grpSp>
      <p:sp>
        <p:nvSpPr>
          <p:cNvPr id="6" name="5 Rectángulo"/>
          <p:cNvSpPr/>
          <p:nvPr/>
        </p:nvSpPr>
        <p:spPr>
          <a:xfrm>
            <a:off x="2566286" y="116632"/>
            <a:ext cx="3918444" cy="954107"/>
          </a:xfrm>
          <a:prstGeom prst="rect">
            <a:avLst/>
          </a:prstGeom>
        </p:spPr>
        <p:txBody>
          <a:bodyPr wrap="none">
            <a:spAutoFit/>
          </a:bodyPr>
          <a:lstStyle/>
          <a:p>
            <a:pPr marL="107950" algn="ctr"/>
            <a:r>
              <a:rPr lang="es-ES" altLang="es-ES" sz="2800" b="1" dirty="0" smtClean="0"/>
              <a:t>Histograma</a:t>
            </a:r>
          </a:p>
          <a:p>
            <a:pPr marL="107950" algn="ctr"/>
            <a:r>
              <a:rPr lang="es-ES" altLang="es-ES" sz="2800" b="1" dirty="0" smtClean="0"/>
              <a:t>Cloro libre residual 2010</a:t>
            </a:r>
            <a:endParaRPr lang="es-ES" altLang="es-ES" sz="2800" b="1" dirty="0"/>
          </a:p>
        </p:txBody>
      </p:sp>
      <p:grpSp>
        <p:nvGrpSpPr>
          <p:cNvPr id="12" name="11 Grupo"/>
          <p:cNvGrpSpPr/>
          <p:nvPr/>
        </p:nvGrpSpPr>
        <p:grpSpPr>
          <a:xfrm>
            <a:off x="1030014" y="1181777"/>
            <a:ext cx="6939956" cy="4983527"/>
            <a:chOff x="1030014" y="1181777"/>
            <a:chExt cx="6939956" cy="4983527"/>
          </a:xfrm>
        </p:grpSpPr>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3427" t="33586" r="13146" b="17310"/>
            <a:stretch/>
          </p:blipFill>
          <p:spPr bwMode="auto">
            <a:xfrm>
              <a:off x="1030014" y="1181777"/>
              <a:ext cx="3382869" cy="2241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43723" t="33587" r="12554" b="17586"/>
            <a:stretch/>
          </p:blipFill>
          <p:spPr bwMode="auto">
            <a:xfrm>
              <a:off x="4556899" y="1198607"/>
              <a:ext cx="3399477" cy="2224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44154" t="33311" r="11692" b="17586"/>
            <a:stretch/>
          </p:blipFill>
          <p:spPr bwMode="auto">
            <a:xfrm>
              <a:off x="1043608" y="3918082"/>
              <a:ext cx="3325962" cy="2247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35938" t="33587" r="20582" b="17862"/>
            <a:stretch/>
          </p:blipFill>
          <p:spPr bwMode="auto">
            <a:xfrm>
              <a:off x="4570493" y="3918081"/>
              <a:ext cx="3399477" cy="2247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Elipse"/>
            <p:cNvSpPr/>
            <p:nvPr/>
          </p:nvSpPr>
          <p:spPr>
            <a:xfrm rot="18631254">
              <a:off x="1341267" y="1442268"/>
              <a:ext cx="1310542" cy="1008112"/>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8" name="7 Elipse"/>
            <p:cNvSpPr/>
            <p:nvPr/>
          </p:nvSpPr>
          <p:spPr>
            <a:xfrm rot="18631254">
              <a:off x="4869589" y="1650388"/>
              <a:ext cx="1679761" cy="799156"/>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9" name="8 Elipse"/>
            <p:cNvSpPr/>
            <p:nvPr/>
          </p:nvSpPr>
          <p:spPr>
            <a:xfrm rot="2533032">
              <a:off x="1364642" y="4253536"/>
              <a:ext cx="1685512" cy="1008112"/>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10" name="9 Elipse"/>
            <p:cNvSpPr/>
            <p:nvPr/>
          </p:nvSpPr>
          <p:spPr>
            <a:xfrm rot="3283444">
              <a:off x="5564206" y="4372698"/>
              <a:ext cx="1598760" cy="1008112"/>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grpSp>
      <p:graphicFrame>
        <p:nvGraphicFramePr>
          <p:cNvPr id="4" name="3 Tabla"/>
          <p:cNvGraphicFramePr>
            <a:graphicFrameLocks noGrp="1"/>
          </p:cNvGraphicFramePr>
          <p:nvPr>
            <p:extLst>
              <p:ext uri="{D42A27DB-BD31-4B8C-83A1-F6EECF244321}">
                <p14:modId xmlns:p14="http://schemas.microsoft.com/office/powerpoint/2010/main" val="3385854357"/>
              </p:ext>
            </p:extLst>
          </p:nvPr>
        </p:nvGraphicFramePr>
        <p:xfrm>
          <a:off x="6363586" y="6309320"/>
          <a:ext cx="2286000" cy="400050"/>
        </p:xfrm>
        <a:graphic>
          <a:graphicData uri="http://schemas.openxmlformats.org/drawingml/2006/table">
            <a:tbl>
              <a:tblPr/>
              <a:tblGrid>
                <a:gridCol w="1524000"/>
                <a:gridCol w="762000"/>
              </a:tblGrid>
              <a:tr h="200025">
                <a:tc gridSpan="2">
                  <a:txBody>
                    <a:bodyPr/>
                    <a:lstStyle/>
                    <a:p>
                      <a:pPr algn="ctr" fontAlgn="b"/>
                      <a:r>
                        <a:rPr lang="es-ES" sz="1100" b="1" i="0" u="none" strike="noStrike" dirty="0">
                          <a:solidFill>
                            <a:srgbClr val="000000"/>
                          </a:solidFill>
                          <a:effectLst/>
                          <a:latin typeface="Calibri"/>
                        </a:rPr>
                        <a:t>Cloro Libre Residual_2010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r>
              <a:tr h="200025">
                <a:tc>
                  <a:txBody>
                    <a:bodyPr/>
                    <a:lstStyle/>
                    <a:p>
                      <a:pPr algn="ctr" fontAlgn="b"/>
                      <a:r>
                        <a:rPr lang="es-ES" sz="1100" b="1" i="0" u="none" strike="noStrike">
                          <a:solidFill>
                            <a:srgbClr val="000000"/>
                          </a:solidFill>
                          <a:effectLst/>
                          <a:latin typeface="Calibri"/>
                        </a:rPr>
                        <a:t>Número de Muestras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dirty="0">
                          <a:solidFill>
                            <a:srgbClr val="000000"/>
                          </a:solidFill>
                          <a:effectLst/>
                          <a:latin typeface="Calibri"/>
                        </a:rPr>
                        <a:t>85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r>
            </a:tbl>
          </a:graphicData>
        </a:graphic>
      </p:graphicFrame>
    </p:spTree>
    <p:extLst>
      <p:ext uri="{BB962C8B-B14F-4D97-AF65-F5344CB8AC3E}">
        <p14:creationId xmlns:p14="http://schemas.microsoft.com/office/powerpoint/2010/main" val="22673907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val="4015248997"/>
              </p:ext>
            </p:extLst>
          </p:nvPr>
        </p:nvGraphicFramePr>
        <p:xfrm>
          <a:off x="2555776" y="2492902"/>
          <a:ext cx="3744417" cy="3312360"/>
        </p:xfrm>
        <a:graphic>
          <a:graphicData uri="http://schemas.openxmlformats.org/drawingml/2006/table">
            <a:tbl>
              <a:tblPr/>
              <a:tblGrid>
                <a:gridCol w="1248139"/>
                <a:gridCol w="1248139"/>
                <a:gridCol w="1248139"/>
              </a:tblGrid>
              <a:tr h="286254">
                <a:tc gridSpan="3">
                  <a:txBody>
                    <a:bodyPr/>
                    <a:lstStyle/>
                    <a:p>
                      <a:pPr algn="ctr" fontAlgn="b"/>
                      <a:r>
                        <a:rPr lang="es-ES" sz="1100" b="1" i="0" u="none" strike="noStrike" dirty="0">
                          <a:solidFill>
                            <a:srgbClr val="000000"/>
                          </a:solidFill>
                          <a:effectLst/>
                          <a:latin typeface="Calibri"/>
                        </a:rPr>
                        <a:t>Cloro Libre Residual_2010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c hMerge="1">
                  <a:txBody>
                    <a:bodyPr/>
                    <a:lstStyle/>
                    <a:p>
                      <a:endParaRPr lang="es-ES"/>
                    </a:p>
                  </a:txBody>
                  <a:tcPr/>
                </a:tc>
              </a:tr>
              <a:tr h="286254">
                <a:tc gridSpan="2">
                  <a:txBody>
                    <a:bodyPr/>
                    <a:lstStyle/>
                    <a:p>
                      <a:pPr algn="ctr" fontAlgn="b"/>
                      <a:r>
                        <a:rPr lang="es-ES" sz="1100" b="1" i="0" u="none" strike="noStrike">
                          <a:solidFill>
                            <a:srgbClr val="000000"/>
                          </a:solidFill>
                          <a:effectLst/>
                          <a:latin typeface="Calibri"/>
                        </a:rPr>
                        <a:t>Número de Muestras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c>
                  <a:txBody>
                    <a:bodyPr/>
                    <a:lstStyle/>
                    <a:p>
                      <a:pPr algn="ctr" fontAlgn="b"/>
                      <a:r>
                        <a:rPr lang="es-ES" sz="1100" b="1" i="0" u="none" strike="noStrike">
                          <a:solidFill>
                            <a:srgbClr val="000000"/>
                          </a:solidFill>
                          <a:effectLst/>
                          <a:latin typeface="Calibri"/>
                        </a:rPr>
                        <a:t>85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72622">
                <a:tc>
                  <a:txBody>
                    <a:bodyPr/>
                    <a:lstStyle/>
                    <a:p>
                      <a:pPr algn="ctr" fontAlgn="b"/>
                      <a:r>
                        <a:rPr lang="es-ES" sz="1100" b="1" i="0" u="none" strike="noStrike">
                          <a:solidFill>
                            <a:srgbClr val="000000"/>
                          </a:solidFill>
                          <a:effectLst/>
                          <a:latin typeface="Calibri"/>
                        </a:rPr>
                        <a:t>IZQUIERDA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a:solidFill>
                            <a:srgbClr val="000000"/>
                          </a:solidFill>
                          <a:effectLst/>
                          <a:latin typeface="Calibri"/>
                        </a:rPr>
                        <a:t>MEDIA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a:solidFill>
                            <a:srgbClr val="000000"/>
                          </a:solidFill>
                          <a:effectLst/>
                          <a:latin typeface="Calibri"/>
                        </a:rPr>
                        <a:t>DERECHA</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272622">
                <a:tc>
                  <a:txBody>
                    <a:bodyPr/>
                    <a:lstStyle/>
                    <a:p>
                      <a:pPr algn="ctr" fontAlgn="b"/>
                      <a:r>
                        <a:rPr lang="es-ES" sz="1100" b="0" i="0" u="none" strike="noStrike">
                          <a:solidFill>
                            <a:srgbClr val="000000"/>
                          </a:solidFill>
                          <a:effectLst/>
                          <a:latin typeface="Calibri"/>
                        </a:rPr>
                        <a:t>ENE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ABR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72622">
                <a:tc>
                  <a:txBody>
                    <a:bodyPr/>
                    <a:lstStyle/>
                    <a:p>
                      <a:pPr algn="ctr" fontAlgn="b"/>
                      <a:r>
                        <a:rPr lang="es-ES" sz="1100" b="0" i="0" u="none" strike="noStrike">
                          <a:solidFill>
                            <a:srgbClr val="000000"/>
                          </a:solidFill>
                          <a:effectLst/>
                          <a:latin typeface="Calibri"/>
                        </a:rPr>
                        <a:t>FEB</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AGO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72622">
                <a:tc>
                  <a:txBody>
                    <a:bodyPr/>
                    <a:lstStyle/>
                    <a:p>
                      <a:pPr algn="ctr" fontAlgn="b"/>
                      <a:r>
                        <a:rPr lang="es-ES" sz="1100" b="0" i="0" u="none" strike="noStrike">
                          <a:solidFill>
                            <a:srgbClr val="000000"/>
                          </a:solidFill>
                          <a:effectLst/>
                          <a:latin typeface="Calibri"/>
                        </a:rPr>
                        <a:t>MAR</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OCT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72622">
                <a:tc>
                  <a:txBody>
                    <a:bodyPr/>
                    <a:lstStyle/>
                    <a:p>
                      <a:pPr algn="ctr" fontAlgn="b"/>
                      <a:r>
                        <a:rPr lang="es-ES" sz="1100" b="0" i="0" u="none" strike="noStrike">
                          <a:solidFill>
                            <a:srgbClr val="000000"/>
                          </a:solidFill>
                          <a:effectLst/>
                          <a:latin typeface="Calibri"/>
                        </a:rPr>
                        <a:t>MAY</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dirty="0">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72622">
                <a:tc>
                  <a:txBody>
                    <a:bodyPr/>
                    <a:lstStyle/>
                    <a:p>
                      <a:pPr algn="ctr" fontAlgn="b"/>
                      <a:r>
                        <a:rPr lang="es-ES" sz="1100" b="0" i="0" u="none" strike="noStrike">
                          <a:solidFill>
                            <a:srgbClr val="000000"/>
                          </a:solidFill>
                          <a:effectLst/>
                          <a:latin typeface="Calibri"/>
                        </a:rPr>
                        <a:t>JUN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72622">
                <a:tc>
                  <a:txBody>
                    <a:bodyPr/>
                    <a:lstStyle/>
                    <a:p>
                      <a:pPr algn="ctr" fontAlgn="b"/>
                      <a:r>
                        <a:rPr lang="es-ES" sz="1100" b="0" i="0" u="none" strike="noStrike">
                          <a:solidFill>
                            <a:srgbClr val="000000"/>
                          </a:solidFill>
                          <a:effectLst/>
                          <a:latin typeface="Calibri"/>
                        </a:rPr>
                        <a:t>JUL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72622">
                <a:tc>
                  <a:txBody>
                    <a:bodyPr/>
                    <a:lstStyle/>
                    <a:p>
                      <a:pPr algn="ctr" fontAlgn="b"/>
                      <a:r>
                        <a:rPr lang="es-ES" sz="1100" b="0" i="0" u="none" strike="noStrike">
                          <a:solidFill>
                            <a:srgbClr val="000000"/>
                          </a:solidFill>
                          <a:effectLst/>
                          <a:latin typeface="Calibri"/>
                        </a:rPr>
                        <a:t>SEP</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72622">
                <a:tc>
                  <a:txBody>
                    <a:bodyPr/>
                    <a:lstStyle/>
                    <a:p>
                      <a:pPr algn="ctr" fontAlgn="b"/>
                      <a:r>
                        <a:rPr lang="es-ES" sz="1100" b="0" i="0" u="none" strike="noStrike">
                          <a:solidFill>
                            <a:srgbClr val="000000"/>
                          </a:solidFill>
                          <a:effectLst/>
                          <a:latin typeface="Calibri"/>
                        </a:rPr>
                        <a:t>NOV</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86254">
                <a:tc>
                  <a:txBody>
                    <a:bodyPr/>
                    <a:lstStyle/>
                    <a:p>
                      <a:pPr algn="ctr" fontAlgn="b"/>
                      <a:r>
                        <a:rPr lang="es-ES" sz="1100" b="0" i="0" u="none" strike="noStrike">
                          <a:solidFill>
                            <a:srgbClr val="000000"/>
                          </a:solidFill>
                          <a:effectLst/>
                          <a:latin typeface="Calibri"/>
                        </a:rPr>
                        <a:t>DIC</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dirty="0">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bl>
          </a:graphicData>
        </a:graphic>
      </p:graphicFrame>
      <p:pic>
        <p:nvPicPr>
          <p:cNvPr id="6" name="5 Imagen" descr="hoja_agua potabl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142" t="7153" r="32890" b="3343"/>
          <a:stretch/>
        </p:blipFill>
        <p:spPr bwMode="auto">
          <a:xfrm>
            <a:off x="0" y="836712"/>
            <a:ext cx="9108504"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CuadroTexto"/>
          <p:cNvSpPr txBox="1"/>
          <p:nvPr/>
        </p:nvSpPr>
        <p:spPr>
          <a:xfrm>
            <a:off x="2195736" y="6021288"/>
            <a:ext cx="4824536" cy="369332"/>
          </a:xfrm>
          <a:prstGeom prst="rect">
            <a:avLst/>
          </a:prstGeom>
          <a:noFill/>
        </p:spPr>
        <p:txBody>
          <a:bodyPr wrap="square" rtlCol="0">
            <a:spAutoFit/>
          </a:bodyPr>
          <a:lstStyle/>
          <a:p>
            <a:pPr algn="ctr"/>
            <a:r>
              <a:rPr lang="es-ES" b="1" dirty="0"/>
              <a:t>Fuente: </a:t>
            </a:r>
            <a:r>
              <a:rPr lang="es-ES" dirty="0" smtClean="0"/>
              <a:t>(CICAM &amp; DAPAC-R, 2015).  </a:t>
            </a:r>
            <a:endParaRPr lang="es-ES" dirty="0"/>
          </a:p>
        </p:txBody>
      </p:sp>
    </p:spTree>
    <p:extLst>
      <p:ext uri="{BB962C8B-B14F-4D97-AF65-F5344CB8AC3E}">
        <p14:creationId xmlns:p14="http://schemas.microsoft.com/office/powerpoint/2010/main" val="15814590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12 Grupo"/>
          <p:cNvGrpSpPr/>
          <p:nvPr/>
        </p:nvGrpSpPr>
        <p:grpSpPr>
          <a:xfrm>
            <a:off x="35496" y="-27384"/>
            <a:ext cx="1704380" cy="6897688"/>
            <a:chOff x="-12700" y="-178706"/>
            <a:chExt cx="9107488" cy="6897688"/>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l="20313" t="10001" r="31250" b="16000"/>
            <a:stretch>
              <a:fillRect/>
            </a:stretch>
          </p:blipFill>
          <p:spPr bwMode="auto">
            <a:xfrm>
              <a:off x="-12700" y="-178706"/>
              <a:ext cx="9107488" cy="6897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14 Imagen"/>
            <p:cNvPicPr/>
            <p:nvPr/>
          </p:nvPicPr>
          <p:blipFill rotWithShape="1">
            <a:blip r:embed="rId3">
              <a:extLst>
                <a:ext uri="{BEBA8EAE-BF5A-486C-A8C5-ECC9F3942E4B}">
                  <a14:imgProps xmlns:a14="http://schemas.microsoft.com/office/drawing/2010/main">
                    <a14:imgLayer r:embed="rId4">
                      <a14:imgEffect>
                        <a14:sharpenSoften amount="-33000"/>
                      </a14:imgEffect>
                      <a14:imgEffect>
                        <a14:brightnessContrast bright="-70000" contrast="-43000"/>
                      </a14:imgEffect>
                    </a14:imgLayer>
                  </a14:imgProps>
                </a:ext>
              </a:extLst>
            </a:blip>
            <a:srcRect l="44126" t="46988" r="33870" b="34538"/>
            <a:stretch/>
          </p:blipFill>
          <p:spPr bwMode="auto">
            <a:xfrm>
              <a:off x="4584140" y="2053418"/>
              <a:ext cx="4308340" cy="1223541"/>
            </a:xfrm>
            <a:prstGeom prst="rect">
              <a:avLst/>
            </a:prstGeom>
            <a:ln>
              <a:noFill/>
            </a:ln>
            <a:extLst>
              <a:ext uri="{53640926-AAD7-44D8-BBD7-CCE9431645EC}">
                <a14:shadowObscured xmlns:a14="http://schemas.microsoft.com/office/drawing/2010/main"/>
              </a:ext>
            </a:extLst>
          </p:spPr>
        </p:pic>
      </p:grpSp>
      <p:sp>
        <p:nvSpPr>
          <p:cNvPr id="2" name="1 Rectángulo"/>
          <p:cNvSpPr/>
          <p:nvPr/>
        </p:nvSpPr>
        <p:spPr>
          <a:xfrm>
            <a:off x="2566286" y="116632"/>
            <a:ext cx="3918444" cy="954107"/>
          </a:xfrm>
          <a:prstGeom prst="rect">
            <a:avLst/>
          </a:prstGeom>
        </p:spPr>
        <p:txBody>
          <a:bodyPr wrap="none">
            <a:spAutoFit/>
          </a:bodyPr>
          <a:lstStyle/>
          <a:p>
            <a:pPr marL="107950" algn="ctr"/>
            <a:r>
              <a:rPr lang="es-ES" altLang="es-ES" sz="2800" b="1" dirty="0" smtClean="0"/>
              <a:t>Histograma</a:t>
            </a:r>
          </a:p>
          <a:p>
            <a:pPr marL="107950" algn="ctr"/>
            <a:r>
              <a:rPr lang="es-ES" altLang="es-ES" sz="2800" b="1" dirty="0" smtClean="0"/>
              <a:t>Cloro libre residual 2011</a:t>
            </a:r>
            <a:endParaRPr lang="es-ES" altLang="es-ES" sz="2800" b="1" dirty="0"/>
          </a:p>
        </p:txBody>
      </p:sp>
      <p:graphicFrame>
        <p:nvGraphicFramePr>
          <p:cNvPr id="4" name="3 Tabla"/>
          <p:cNvGraphicFramePr>
            <a:graphicFrameLocks noGrp="1"/>
          </p:cNvGraphicFramePr>
          <p:nvPr>
            <p:extLst>
              <p:ext uri="{D42A27DB-BD31-4B8C-83A1-F6EECF244321}">
                <p14:modId xmlns:p14="http://schemas.microsoft.com/office/powerpoint/2010/main" val="3806687134"/>
              </p:ext>
            </p:extLst>
          </p:nvPr>
        </p:nvGraphicFramePr>
        <p:xfrm>
          <a:off x="6390456" y="6309320"/>
          <a:ext cx="2286000" cy="400050"/>
        </p:xfrm>
        <a:graphic>
          <a:graphicData uri="http://schemas.openxmlformats.org/drawingml/2006/table">
            <a:tbl>
              <a:tblPr/>
              <a:tblGrid>
                <a:gridCol w="1524000"/>
                <a:gridCol w="762000"/>
              </a:tblGrid>
              <a:tr h="200025">
                <a:tc gridSpan="2">
                  <a:txBody>
                    <a:bodyPr/>
                    <a:lstStyle/>
                    <a:p>
                      <a:pPr algn="ctr" fontAlgn="b"/>
                      <a:r>
                        <a:rPr lang="es-ES" sz="1100" b="1" i="0" u="none" strike="noStrike">
                          <a:solidFill>
                            <a:srgbClr val="000000"/>
                          </a:solidFill>
                          <a:effectLst/>
                          <a:latin typeface="Calibri"/>
                        </a:rPr>
                        <a:t>Cloro Libre Residual_2011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r>
              <a:tr h="200025">
                <a:tc>
                  <a:txBody>
                    <a:bodyPr/>
                    <a:lstStyle/>
                    <a:p>
                      <a:pPr algn="ctr" fontAlgn="b"/>
                      <a:r>
                        <a:rPr lang="es-ES" sz="1100" b="1" i="0" u="none" strike="noStrike">
                          <a:solidFill>
                            <a:srgbClr val="000000"/>
                          </a:solidFill>
                          <a:effectLst/>
                          <a:latin typeface="Calibri"/>
                        </a:rPr>
                        <a:t>Número de Muestras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dirty="0">
                          <a:solidFill>
                            <a:srgbClr val="000000"/>
                          </a:solidFill>
                          <a:effectLst/>
                          <a:latin typeface="Calibri"/>
                        </a:rPr>
                        <a:t>85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r>
            </a:tbl>
          </a:graphicData>
        </a:graphic>
      </p:graphicFrame>
      <p:grpSp>
        <p:nvGrpSpPr>
          <p:cNvPr id="7" name="6 Grupo"/>
          <p:cNvGrpSpPr/>
          <p:nvPr/>
        </p:nvGrpSpPr>
        <p:grpSpPr>
          <a:xfrm>
            <a:off x="896837" y="1124745"/>
            <a:ext cx="7027768" cy="4968551"/>
            <a:chOff x="896837" y="1124745"/>
            <a:chExt cx="7027768" cy="4968551"/>
          </a:xfrm>
        </p:grpSpPr>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4935" t="33034" r="11584" b="16483"/>
            <a:stretch/>
          </p:blipFill>
          <p:spPr bwMode="auto">
            <a:xfrm>
              <a:off x="896837" y="1124745"/>
              <a:ext cx="3387131"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36099" t="33586" r="20743" b="16483"/>
            <a:stretch/>
          </p:blipFill>
          <p:spPr bwMode="auto">
            <a:xfrm>
              <a:off x="4525508" y="1124745"/>
              <a:ext cx="3399097"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51778" t="33862" r="5226" b="18138"/>
            <a:stretch/>
          </p:blipFill>
          <p:spPr bwMode="auto">
            <a:xfrm>
              <a:off x="927047" y="3857598"/>
              <a:ext cx="3406474" cy="2228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35156" t="33667" r="20899" b="17000"/>
            <a:stretch/>
          </p:blipFill>
          <p:spPr bwMode="auto">
            <a:xfrm>
              <a:off x="4525508" y="3857445"/>
              <a:ext cx="3399097" cy="2235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Elipse"/>
            <p:cNvSpPr/>
            <p:nvPr/>
          </p:nvSpPr>
          <p:spPr>
            <a:xfrm rot="18631254">
              <a:off x="1082481" y="1650388"/>
              <a:ext cx="1679761" cy="799156"/>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10" name="9 Elipse"/>
            <p:cNvSpPr/>
            <p:nvPr/>
          </p:nvSpPr>
          <p:spPr>
            <a:xfrm rot="18631254">
              <a:off x="4754889" y="1623234"/>
              <a:ext cx="1679761" cy="799156"/>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11" name="10 Elipse"/>
            <p:cNvSpPr/>
            <p:nvPr/>
          </p:nvSpPr>
          <p:spPr>
            <a:xfrm rot="18631254">
              <a:off x="1220864" y="4110839"/>
              <a:ext cx="1679761" cy="1192884"/>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12" name="11 Elipse"/>
            <p:cNvSpPr/>
            <p:nvPr/>
          </p:nvSpPr>
          <p:spPr>
            <a:xfrm rot="18631254">
              <a:off x="4797582" y="4291594"/>
              <a:ext cx="1679761" cy="799156"/>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grpSp>
    </p:spTree>
    <p:extLst>
      <p:ext uri="{BB962C8B-B14F-4D97-AF65-F5344CB8AC3E}">
        <p14:creationId xmlns:p14="http://schemas.microsoft.com/office/powerpoint/2010/main" val="11814363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12700" y="-12304"/>
            <a:ext cx="1704380" cy="6897688"/>
            <a:chOff x="-12700" y="-178706"/>
            <a:chExt cx="9107488" cy="6897688"/>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l="20313" t="10001" r="31250" b="16000"/>
            <a:stretch>
              <a:fillRect/>
            </a:stretch>
          </p:blipFill>
          <p:spPr bwMode="auto">
            <a:xfrm>
              <a:off x="-12700" y="-178706"/>
              <a:ext cx="9107488" cy="6897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5 Imagen"/>
            <p:cNvPicPr/>
            <p:nvPr/>
          </p:nvPicPr>
          <p:blipFill rotWithShape="1">
            <a:blip r:embed="rId3">
              <a:extLst>
                <a:ext uri="{BEBA8EAE-BF5A-486C-A8C5-ECC9F3942E4B}">
                  <a14:imgProps xmlns:a14="http://schemas.microsoft.com/office/drawing/2010/main">
                    <a14:imgLayer r:embed="rId4">
                      <a14:imgEffect>
                        <a14:sharpenSoften amount="-33000"/>
                      </a14:imgEffect>
                      <a14:imgEffect>
                        <a14:brightnessContrast bright="-70000" contrast="-43000"/>
                      </a14:imgEffect>
                    </a14:imgLayer>
                  </a14:imgProps>
                </a:ext>
              </a:extLst>
            </a:blip>
            <a:srcRect l="44126" t="46988" r="33870" b="34538"/>
            <a:stretch/>
          </p:blipFill>
          <p:spPr bwMode="auto">
            <a:xfrm>
              <a:off x="4584140" y="2053418"/>
              <a:ext cx="4308340" cy="1223541"/>
            </a:xfrm>
            <a:prstGeom prst="rect">
              <a:avLst/>
            </a:prstGeom>
            <a:ln>
              <a:noFill/>
            </a:ln>
            <a:extLst>
              <a:ext uri="{53640926-AAD7-44D8-BBD7-CCE9431645EC}">
                <a14:shadowObscured xmlns:a14="http://schemas.microsoft.com/office/drawing/2010/main"/>
              </a:ext>
            </a:extLst>
          </p:spPr>
        </p:pic>
      </p:grpSp>
      <p:sp>
        <p:nvSpPr>
          <p:cNvPr id="2" name="1 Título"/>
          <p:cNvSpPr>
            <a:spLocks noGrp="1"/>
          </p:cNvSpPr>
          <p:nvPr>
            <p:ph type="title"/>
          </p:nvPr>
        </p:nvSpPr>
        <p:spPr>
          <a:xfrm>
            <a:off x="878904" y="274638"/>
            <a:ext cx="8229600" cy="1143000"/>
          </a:xfrm>
        </p:spPr>
        <p:txBody>
          <a:bodyPr/>
          <a:lstStyle/>
          <a:p>
            <a:r>
              <a:rPr lang="es-ES" dirty="0" smtClean="0"/>
              <a:t>Justificación del Problema</a:t>
            </a:r>
            <a:endParaRPr lang="es-ES" dirty="0"/>
          </a:p>
        </p:txBody>
      </p:sp>
      <p:sp>
        <p:nvSpPr>
          <p:cNvPr id="3" name="2 Marcador de contenido"/>
          <p:cNvSpPr>
            <a:spLocks noGrp="1"/>
          </p:cNvSpPr>
          <p:nvPr>
            <p:ph idx="1"/>
          </p:nvPr>
        </p:nvSpPr>
        <p:spPr>
          <a:xfrm>
            <a:off x="1825352" y="1600200"/>
            <a:ext cx="6995120" cy="4525963"/>
          </a:xfrm>
        </p:spPr>
        <p:txBody>
          <a:bodyPr>
            <a:normAutofit fontScale="77500" lnSpcReduction="20000"/>
          </a:bodyPr>
          <a:lstStyle/>
          <a:p>
            <a:pPr algn="just"/>
            <a:r>
              <a:rPr lang="es-EC" dirty="0" smtClean="0"/>
              <a:t>El crecimiento acelerado población </a:t>
            </a:r>
            <a:r>
              <a:rPr lang="es-EC" dirty="0"/>
              <a:t>del Cantón  Rumiñahui (85852 habitantes-2014</a:t>
            </a:r>
            <a:r>
              <a:rPr lang="es-EC" dirty="0" smtClean="0"/>
              <a:t>). </a:t>
            </a:r>
          </a:p>
          <a:p>
            <a:pPr algn="just"/>
            <a:endParaRPr lang="es-EC" dirty="0" smtClean="0"/>
          </a:p>
          <a:p>
            <a:pPr algn="just"/>
            <a:r>
              <a:rPr lang="es-EC" dirty="0"/>
              <a:t>La necesidad de controlar </a:t>
            </a:r>
            <a:r>
              <a:rPr lang="es-EC" dirty="0" smtClean="0"/>
              <a:t>la </a:t>
            </a:r>
            <a:r>
              <a:rPr lang="es-EC" dirty="0"/>
              <a:t>calidad del agua </a:t>
            </a:r>
            <a:r>
              <a:rPr lang="es-EC" dirty="0" smtClean="0"/>
              <a:t>potable.</a:t>
            </a:r>
          </a:p>
          <a:p>
            <a:pPr algn="just"/>
            <a:endParaRPr lang="es-EC" dirty="0" smtClean="0"/>
          </a:p>
          <a:p>
            <a:pPr algn="just"/>
            <a:r>
              <a:rPr lang="es-EC" dirty="0"/>
              <a:t>La vulnerabilidad de algunos sectores por </a:t>
            </a:r>
            <a:r>
              <a:rPr lang="es-EC" dirty="0" smtClean="0"/>
              <a:t>consumir agua potable, </a:t>
            </a:r>
            <a:r>
              <a:rPr lang="es-EC" dirty="0"/>
              <a:t>que no cumplen con la normativa nacional. Calidad</a:t>
            </a:r>
            <a:r>
              <a:rPr lang="es-EC" dirty="0" smtClean="0"/>
              <a:t>.</a:t>
            </a:r>
            <a:endParaRPr lang="es-EC" dirty="0"/>
          </a:p>
          <a:p>
            <a:pPr algn="just"/>
            <a:endParaRPr lang="es-EC" dirty="0" smtClean="0"/>
          </a:p>
          <a:p>
            <a:pPr algn="just"/>
            <a:r>
              <a:rPr lang="es-EC" dirty="0" smtClean="0"/>
              <a:t>Servicio Ineficiente</a:t>
            </a:r>
          </a:p>
          <a:p>
            <a:pPr algn="just"/>
            <a:r>
              <a:rPr lang="es-EC" dirty="0" smtClean="0"/>
              <a:t>Variaciones de la calidad del agua potable</a:t>
            </a:r>
            <a:endParaRPr lang="es-EC" dirty="0"/>
          </a:p>
        </p:txBody>
      </p:sp>
      <p:sp>
        <p:nvSpPr>
          <p:cNvPr id="7" name="6 CuadroTexto"/>
          <p:cNvSpPr txBox="1"/>
          <p:nvPr/>
        </p:nvSpPr>
        <p:spPr>
          <a:xfrm>
            <a:off x="5796136" y="6021288"/>
            <a:ext cx="3024336" cy="461665"/>
          </a:xfrm>
          <a:prstGeom prst="rect">
            <a:avLst/>
          </a:prstGeom>
          <a:noFill/>
        </p:spPr>
        <p:txBody>
          <a:bodyPr wrap="square" rtlCol="0">
            <a:spAutoFit/>
          </a:bodyPr>
          <a:lstStyle/>
          <a:p>
            <a:pPr algn="r"/>
            <a:r>
              <a:rPr lang="es-ES" sz="1200" b="1" dirty="0" smtClean="0"/>
              <a:t>Fuente:</a:t>
            </a:r>
            <a:r>
              <a:rPr lang="es-ES" sz="1200" dirty="0" smtClean="0"/>
              <a:t> (Municipio Rumiñahui. 2012-2015 &amp; PLAN NACIONAL DEL BUEN VIVIR. 2014). </a:t>
            </a:r>
            <a:endParaRPr lang="es-ES" sz="1200" dirty="0"/>
          </a:p>
        </p:txBody>
      </p:sp>
    </p:spTree>
    <p:extLst>
      <p:ext uri="{BB962C8B-B14F-4D97-AF65-F5344CB8AC3E}">
        <p14:creationId xmlns:p14="http://schemas.microsoft.com/office/powerpoint/2010/main" val="24786979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hoja_agua potabl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142" t="7153" r="32890" b="3343"/>
          <a:stretch/>
        </p:blipFill>
        <p:spPr bwMode="auto">
          <a:xfrm>
            <a:off x="0" y="836712"/>
            <a:ext cx="9108504"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2 Tabla"/>
          <p:cNvGraphicFramePr>
            <a:graphicFrameLocks noGrp="1"/>
          </p:cNvGraphicFramePr>
          <p:nvPr>
            <p:extLst>
              <p:ext uri="{D42A27DB-BD31-4B8C-83A1-F6EECF244321}">
                <p14:modId xmlns:p14="http://schemas.microsoft.com/office/powerpoint/2010/main" val="897634218"/>
              </p:ext>
            </p:extLst>
          </p:nvPr>
        </p:nvGraphicFramePr>
        <p:xfrm>
          <a:off x="3059832" y="2420888"/>
          <a:ext cx="3312369" cy="3600402"/>
        </p:xfrm>
        <a:graphic>
          <a:graphicData uri="http://schemas.openxmlformats.org/drawingml/2006/table">
            <a:tbl>
              <a:tblPr/>
              <a:tblGrid>
                <a:gridCol w="1104123"/>
                <a:gridCol w="1104123"/>
                <a:gridCol w="1104123"/>
              </a:tblGrid>
              <a:tr h="286395">
                <a:tc gridSpan="3">
                  <a:txBody>
                    <a:bodyPr/>
                    <a:lstStyle/>
                    <a:p>
                      <a:pPr algn="ctr" fontAlgn="b"/>
                      <a:r>
                        <a:rPr lang="es-ES" sz="1100" b="1" i="0" u="none" strike="noStrike">
                          <a:solidFill>
                            <a:srgbClr val="000000"/>
                          </a:solidFill>
                          <a:effectLst/>
                          <a:latin typeface="Calibri"/>
                        </a:rPr>
                        <a:t>Cloro Libre Residual_2011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c hMerge="1">
                  <a:txBody>
                    <a:bodyPr/>
                    <a:lstStyle/>
                    <a:p>
                      <a:endParaRPr lang="es-ES"/>
                    </a:p>
                  </a:txBody>
                  <a:tcPr/>
                </a:tc>
              </a:tr>
              <a:tr h="286395">
                <a:tc gridSpan="2">
                  <a:txBody>
                    <a:bodyPr/>
                    <a:lstStyle/>
                    <a:p>
                      <a:pPr algn="ctr" fontAlgn="b"/>
                      <a:r>
                        <a:rPr lang="es-ES" sz="1100" b="1" i="0" u="none" strike="noStrike">
                          <a:solidFill>
                            <a:srgbClr val="000000"/>
                          </a:solidFill>
                          <a:effectLst/>
                          <a:latin typeface="Calibri"/>
                        </a:rPr>
                        <a:t>Número de Muestras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c>
                  <a:txBody>
                    <a:bodyPr/>
                    <a:lstStyle/>
                    <a:p>
                      <a:pPr algn="ctr" fontAlgn="b"/>
                      <a:r>
                        <a:rPr lang="es-ES" sz="1100" b="1" i="0" u="none" strike="noStrike">
                          <a:solidFill>
                            <a:srgbClr val="000000"/>
                          </a:solidFill>
                          <a:effectLst/>
                          <a:latin typeface="Calibri"/>
                        </a:rPr>
                        <a:t>85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86395">
                <a:tc>
                  <a:txBody>
                    <a:bodyPr/>
                    <a:lstStyle/>
                    <a:p>
                      <a:pPr algn="ctr" fontAlgn="b"/>
                      <a:r>
                        <a:rPr lang="es-ES" sz="1100" b="1" i="0" u="none" strike="noStrike">
                          <a:solidFill>
                            <a:srgbClr val="000000"/>
                          </a:solidFill>
                          <a:effectLst/>
                          <a:latin typeface="Calibri"/>
                        </a:rPr>
                        <a:t>IZQUIERDA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a:solidFill>
                            <a:srgbClr val="000000"/>
                          </a:solidFill>
                          <a:effectLst/>
                          <a:latin typeface="Calibri"/>
                        </a:rPr>
                        <a:t>MEDIA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a:solidFill>
                            <a:srgbClr val="000000"/>
                          </a:solidFill>
                          <a:effectLst/>
                          <a:latin typeface="Calibri"/>
                        </a:rPr>
                        <a:t>DERECHA</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72758">
                <a:tc>
                  <a:txBody>
                    <a:bodyPr/>
                    <a:lstStyle/>
                    <a:p>
                      <a:pPr algn="ctr" fontAlgn="b"/>
                      <a:r>
                        <a:rPr lang="es-ES" sz="1100" b="0" i="0" u="none" strike="noStrike">
                          <a:solidFill>
                            <a:srgbClr val="000000"/>
                          </a:solidFill>
                          <a:effectLst/>
                          <a:latin typeface="Calibri"/>
                        </a:rPr>
                        <a:t>ENE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SEP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72758">
                <a:tc>
                  <a:txBody>
                    <a:bodyPr/>
                    <a:lstStyle/>
                    <a:p>
                      <a:pPr algn="ctr" fontAlgn="b"/>
                      <a:r>
                        <a:rPr lang="es-ES" sz="1100" b="0" i="0" u="none" strike="noStrike">
                          <a:solidFill>
                            <a:srgbClr val="000000"/>
                          </a:solidFill>
                          <a:effectLst/>
                          <a:latin typeface="Calibri"/>
                        </a:rPr>
                        <a:t>FEB</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OCT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72758">
                <a:tc>
                  <a:txBody>
                    <a:bodyPr/>
                    <a:lstStyle/>
                    <a:p>
                      <a:pPr algn="ctr" fontAlgn="b"/>
                      <a:r>
                        <a:rPr lang="es-ES" sz="1100" b="0" i="0" u="none" strike="noStrike">
                          <a:solidFill>
                            <a:srgbClr val="000000"/>
                          </a:solidFill>
                          <a:effectLst/>
                          <a:latin typeface="Calibri"/>
                        </a:rPr>
                        <a:t>MAR</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72758">
                <a:tc>
                  <a:txBody>
                    <a:bodyPr/>
                    <a:lstStyle/>
                    <a:p>
                      <a:pPr algn="ctr" fontAlgn="b"/>
                      <a:r>
                        <a:rPr lang="es-ES" sz="1100" b="0" i="0" u="none" strike="noStrike">
                          <a:solidFill>
                            <a:srgbClr val="000000"/>
                          </a:solidFill>
                          <a:effectLst/>
                          <a:latin typeface="Calibri"/>
                        </a:rPr>
                        <a:t>ABR</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72758">
                <a:tc>
                  <a:txBody>
                    <a:bodyPr/>
                    <a:lstStyle/>
                    <a:p>
                      <a:pPr algn="ctr" fontAlgn="b"/>
                      <a:r>
                        <a:rPr lang="es-ES" sz="1100" b="0" i="0" u="none" strike="noStrike">
                          <a:solidFill>
                            <a:srgbClr val="000000"/>
                          </a:solidFill>
                          <a:effectLst/>
                          <a:latin typeface="Calibri"/>
                        </a:rPr>
                        <a:t>MAY</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72758">
                <a:tc>
                  <a:txBody>
                    <a:bodyPr/>
                    <a:lstStyle/>
                    <a:p>
                      <a:pPr algn="ctr" fontAlgn="b"/>
                      <a:r>
                        <a:rPr lang="es-ES" sz="1100" b="0" i="0" u="none" strike="noStrike">
                          <a:solidFill>
                            <a:srgbClr val="000000"/>
                          </a:solidFill>
                          <a:effectLst/>
                          <a:latin typeface="Calibri"/>
                        </a:rPr>
                        <a:t>JUN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72758">
                <a:tc>
                  <a:txBody>
                    <a:bodyPr/>
                    <a:lstStyle/>
                    <a:p>
                      <a:pPr algn="ctr" fontAlgn="b"/>
                      <a:r>
                        <a:rPr lang="es-ES" sz="1100" b="0" i="0" u="none" strike="noStrike">
                          <a:solidFill>
                            <a:srgbClr val="000000"/>
                          </a:solidFill>
                          <a:effectLst/>
                          <a:latin typeface="Calibri"/>
                        </a:rPr>
                        <a:t>JUL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72758">
                <a:tc>
                  <a:txBody>
                    <a:bodyPr/>
                    <a:lstStyle/>
                    <a:p>
                      <a:pPr algn="ctr" fontAlgn="b"/>
                      <a:r>
                        <a:rPr lang="es-ES" sz="1100" b="0" i="0" u="none" strike="noStrike">
                          <a:solidFill>
                            <a:srgbClr val="000000"/>
                          </a:solidFill>
                          <a:effectLst/>
                          <a:latin typeface="Calibri"/>
                        </a:rPr>
                        <a:t>AGO</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72758">
                <a:tc>
                  <a:txBody>
                    <a:bodyPr/>
                    <a:lstStyle/>
                    <a:p>
                      <a:pPr algn="ctr" fontAlgn="b"/>
                      <a:r>
                        <a:rPr lang="es-ES" sz="1100" b="0" i="0" u="none" strike="noStrike">
                          <a:solidFill>
                            <a:srgbClr val="000000"/>
                          </a:solidFill>
                          <a:effectLst/>
                          <a:latin typeface="Calibri"/>
                        </a:rPr>
                        <a:t>NOV</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86395">
                <a:tc>
                  <a:txBody>
                    <a:bodyPr/>
                    <a:lstStyle/>
                    <a:p>
                      <a:pPr algn="ctr" fontAlgn="b"/>
                      <a:r>
                        <a:rPr lang="es-ES" sz="1100" b="0" i="0" u="none" strike="noStrike">
                          <a:solidFill>
                            <a:srgbClr val="000000"/>
                          </a:solidFill>
                          <a:effectLst/>
                          <a:latin typeface="Calibri"/>
                        </a:rPr>
                        <a:t>DIC</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dirty="0">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bl>
          </a:graphicData>
        </a:graphic>
      </p:graphicFrame>
      <p:sp>
        <p:nvSpPr>
          <p:cNvPr id="4" name="3 CuadroTexto"/>
          <p:cNvSpPr txBox="1"/>
          <p:nvPr/>
        </p:nvSpPr>
        <p:spPr>
          <a:xfrm>
            <a:off x="2339752" y="6167045"/>
            <a:ext cx="4824536" cy="369332"/>
          </a:xfrm>
          <a:prstGeom prst="rect">
            <a:avLst/>
          </a:prstGeom>
          <a:noFill/>
        </p:spPr>
        <p:txBody>
          <a:bodyPr wrap="square" rtlCol="0">
            <a:spAutoFit/>
          </a:bodyPr>
          <a:lstStyle/>
          <a:p>
            <a:pPr algn="ctr"/>
            <a:r>
              <a:rPr lang="es-ES" b="1" dirty="0"/>
              <a:t>Fuente: </a:t>
            </a:r>
            <a:r>
              <a:rPr lang="es-ES" dirty="0" smtClean="0"/>
              <a:t>(CICAM &amp; DAPAC-R, 2015). </a:t>
            </a:r>
            <a:endParaRPr lang="es-ES" dirty="0"/>
          </a:p>
        </p:txBody>
      </p:sp>
    </p:spTree>
    <p:extLst>
      <p:ext uri="{BB962C8B-B14F-4D97-AF65-F5344CB8AC3E}">
        <p14:creationId xmlns:p14="http://schemas.microsoft.com/office/powerpoint/2010/main" val="12108731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566286" y="44624"/>
            <a:ext cx="3918444" cy="954107"/>
          </a:xfrm>
          <a:prstGeom prst="rect">
            <a:avLst/>
          </a:prstGeom>
        </p:spPr>
        <p:txBody>
          <a:bodyPr wrap="none">
            <a:spAutoFit/>
          </a:bodyPr>
          <a:lstStyle/>
          <a:p>
            <a:pPr marL="107950" algn="ctr"/>
            <a:r>
              <a:rPr lang="es-ES" altLang="es-ES" sz="2800" b="1" dirty="0" smtClean="0"/>
              <a:t>Histograma</a:t>
            </a:r>
            <a:endParaRPr lang="es-ES" altLang="es-ES" sz="2800" b="1" dirty="0"/>
          </a:p>
          <a:p>
            <a:pPr marL="107950" algn="ctr"/>
            <a:r>
              <a:rPr lang="es-ES" altLang="es-ES" sz="2800" b="1" dirty="0" smtClean="0"/>
              <a:t>Cloro libre residual 2012</a:t>
            </a:r>
            <a:endParaRPr lang="es-ES" altLang="es-ES" sz="2800" b="1" dirty="0"/>
          </a:p>
        </p:txBody>
      </p:sp>
      <p:grpSp>
        <p:nvGrpSpPr>
          <p:cNvPr id="11" name="10 Grupo"/>
          <p:cNvGrpSpPr/>
          <p:nvPr/>
        </p:nvGrpSpPr>
        <p:grpSpPr>
          <a:xfrm>
            <a:off x="1091973" y="1109455"/>
            <a:ext cx="7080427" cy="5055849"/>
            <a:chOff x="1091973" y="1109455"/>
            <a:chExt cx="7080427" cy="5055849"/>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922" t="33333" r="11523" b="17667"/>
            <a:stretch/>
          </p:blipFill>
          <p:spPr bwMode="auto">
            <a:xfrm>
              <a:off x="1091973" y="1109455"/>
              <a:ext cx="3386335"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5937" t="33667" r="20703" b="17667"/>
            <a:stretch/>
          </p:blipFill>
          <p:spPr bwMode="auto">
            <a:xfrm>
              <a:off x="4776202" y="1109455"/>
              <a:ext cx="3394239" cy="2232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5351" t="33333" r="20899" b="16000"/>
            <a:stretch/>
          </p:blipFill>
          <p:spPr bwMode="auto">
            <a:xfrm>
              <a:off x="1103794" y="3867434"/>
              <a:ext cx="3386335" cy="2297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6953" t="33333" r="29687" b="17667"/>
            <a:stretch/>
          </p:blipFill>
          <p:spPr bwMode="auto">
            <a:xfrm>
              <a:off x="4778160" y="3845759"/>
              <a:ext cx="3394240" cy="2319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Elipse"/>
            <p:cNvSpPr/>
            <p:nvPr/>
          </p:nvSpPr>
          <p:spPr>
            <a:xfrm>
              <a:off x="2339752" y="1340768"/>
              <a:ext cx="1224136" cy="936104"/>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8" name="7 Elipse"/>
            <p:cNvSpPr/>
            <p:nvPr/>
          </p:nvSpPr>
          <p:spPr>
            <a:xfrm rot="3666326">
              <a:off x="5782360" y="1622475"/>
              <a:ext cx="1706655" cy="936104"/>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9" name="8 Elipse"/>
            <p:cNvSpPr/>
            <p:nvPr/>
          </p:nvSpPr>
          <p:spPr>
            <a:xfrm rot="4410756">
              <a:off x="2130439" y="4370616"/>
              <a:ext cx="1637870" cy="1032861"/>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10" name="9 Elipse"/>
            <p:cNvSpPr/>
            <p:nvPr/>
          </p:nvSpPr>
          <p:spPr>
            <a:xfrm rot="4410756">
              <a:off x="5838537" y="4421085"/>
              <a:ext cx="1543910" cy="984905"/>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grpSp>
      <p:graphicFrame>
        <p:nvGraphicFramePr>
          <p:cNvPr id="3" name="2 Tabla"/>
          <p:cNvGraphicFramePr>
            <a:graphicFrameLocks noGrp="1"/>
          </p:cNvGraphicFramePr>
          <p:nvPr>
            <p:extLst>
              <p:ext uri="{D42A27DB-BD31-4B8C-83A1-F6EECF244321}">
                <p14:modId xmlns:p14="http://schemas.microsoft.com/office/powerpoint/2010/main" val="4229569904"/>
              </p:ext>
            </p:extLst>
          </p:nvPr>
        </p:nvGraphicFramePr>
        <p:xfrm>
          <a:off x="6390456" y="6309320"/>
          <a:ext cx="2286000" cy="400050"/>
        </p:xfrm>
        <a:graphic>
          <a:graphicData uri="http://schemas.openxmlformats.org/drawingml/2006/table">
            <a:tbl>
              <a:tblPr/>
              <a:tblGrid>
                <a:gridCol w="1524000"/>
                <a:gridCol w="762000"/>
              </a:tblGrid>
              <a:tr h="200025">
                <a:tc gridSpan="2">
                  <a:txBody>
                    <a:bodyPr/>
                    <a:lstStyle/>
                    <a:p>
                      <a:pPr algn="ctr" fontAlgn="b"/>
                      <a:r>
                        <a:rPr lang="es-ES" sz="1100" b="1" i="0" u="none" strike="noStrike">
                          <a:solidFill>
                            <a:srgbClr val="000000"/>
                          </a:solidFill>
                          <a:effectLst/>
                          <a:latin typeface="Calibri"/>
                        </a:rPr>
                        <a:t>Cloro Libre Residual_2012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r>
              <a:tr h="200025">
                <a:tc>
                  <a:txBody>
                    <a:bodyPr/>
                    <a:lstStyle/>
                    <a:p>
                      <a:pPr algn="ctr" fontAlgn="b"/>
                      <a:r>
                        <a:rPr lang="es-ES" sz="1100" b="1" i="0" u="none" strike="noStrike">
                          <a:solidFill>
                            <a:srgbClr val="000000"/>
                          </a:solidFill>
                          <a:effectLst/>
                          <a:latin typeface="Calibri"/>
                        </a:rPr>
                        <a:t>Número de Muestras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dirty="0">
                          <a:solidFill>
                            <a:srgbClr val="000000"/>
                          </a:solidFill>
                          <a:effectLst/>
                          <a:latin typeface="Calibri"/>
                        </a:rPr>
                        <a:t>85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r>
            </a:tbl>
          </a:graphicData>
        </a:graphic>
      </p:graphicFrame>
    </p:spTree>
    <p:extLst>
      <p:ext uri="{BB962C8B-B14F-4D97-AF65-F5344CB8AC3E}">
        <p14:creationId xmlns:p14="http://schemas.microsoft.com/office/powerpoint/2010/main" val="37915250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hoja_agua potabl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142" t="7153" r="32890" b="3343"/>
          <a:stretch/>
        </p:blipFill>
        <p:spPr bwMode="auto">
          <a:xfrm>
            <a:off x="0" y="836712"/>
            <a:ext cx="9108504"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2 Tabla"/>
          <p:cNvGraphicFramePr>
            <a:graphicFrameLocks noGrp="1"/>
          </p:cNvGraphicFramePr>
          <p:nvPr>
            <p:extLst>
              <p:ext uri="{D42A27DB-BD31-4B8C-83A1-F6EECF244321}">
                <p14:modId xmlns:p14="http://schemas.microsoft.com/office/powerpoint/2010/main" val="1922409823"/>
              </p:ext>
            </p:extLst>
          </p:nvPr>
        </p:nvGraphicFramePr>
        <p:xfrm>
          <a:off x="2987823" y="2420888"/>
          <a:ext cx="3168354" cy="3312369"/>
        </p:xfrm>
        <a:graphic>
          <a:graphicData uri="http://schemas.openxmlformats.org/drawingml/2006/table">
            <a:tbl>
              <a:tblPr/>
              <a:tblGrid>
                <a:gridCol w="1056118"/>
                <a:gridCol w="1056118"/>
                <a:gridCol w="1056118"/>
              </a:tblGrid>
              <a:tr h="286254">
                <a:tc gridSpan="3">
                  <a:txBody>
                    <a:bodyPr/>
                    <a:lstStyle/>
                    <a:p>
                      <a:pPr algn="ctr" fontAlgn="b"/>
                      <a:r>
                        <a:rPr lang="es-ES" sz="1100" b="1" i="0" u="none" strike="noStrike" dirty="0">
                          <a:solidFill>
                            <a:srgbClr val="000000"/>
                          </a:solidFill>
                          <a:effectLst/>
                          <a:latin typeface="Calibri"/>
                        </a:rPr>
                        <a:t>Cloro Libre Residual_2012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c hMerge="1">
                  <a:txBody>
                    <a:bodyPr/>
                    <a:lstStyle/>
                    <a:p>
                      <a:endParaRPr lang="es-ES"/>
                    </a:p>
                  </a:txBody>
                  <a:tcPr/>
                </a:tc>
              </a:tr>
              <a:tr h="286254">
                <a:tc gridSpan="2">
                  <a:txBody>
                    <a:bodyPr/>
                    <a:lstStyle/>
                    <a:p>
                      <a:pPr algn="ctr" fontAlgn="b"/>
                      <a:r>
                        <a:rPr lang="es-ES" sz="1100" b="1" i="0" u="none" strike="noStrike">
                          <a:solidFill>
                            <a:srgbClr val="000000"/>
                          </a:solidFill>
                          <a:effectLst/>
                          <a:latin typeface="Calibri"/>
                        </a:rPr>
                        <a:t>Número de Muestras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c>
                  <a:txBody>
                    <a:bodyPr/>
                    <a:lstStyle/>
                    <a:p>
                      <a:pPr algn="ctr" fontAlgn="b"/>
                      <a:r>
                        <a:rPr lang="es-ES" sz="1100" b="1" i="0" u="none" strike="noStrike">
                          <a:solidFill>
                            <a:srgbClr val="000000"/>
                          </a:solidFill>
                          <a:effectLst/>
                          <a:latin typeface="Calibri"/>
                        </a:rPr>
                        <a:t>85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72623">
                <a:tc>
                  <a:txBody>
                    <a:bodyPr/>
                    <a:lstStyle/>
                    <a:p>
                      <a:pPr algn="ctr" fontAlgn="b"/>
                      <a:r>
                        <a:rPr lang="es-ES" sz="1100" b="1" i="0" u="none" strike="noStrike">
                          <a:solidFill>
                            <a:srgbClr val="000000"/>
                          </a:solidFill>
                          <a:effectLst/>
                          <a:latin typeface="Calibri"/>
                        </a:rPr>
                        <a:t>IZQUIERDA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a:solidFill>
                            <a:srgbClr val="000000"/>
                          </a:solidFill>
                          <a:effectLst/>
                          <a:latin typeface="Calibri"/>
                        </a:rPr>
                        <a:t>MEDIA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a:solidFill>
                            <a:srgbClr val="000000"/>
                          </a:solidFill>
                          <a:effectLst/>
                          <a:latin typeface="Calibri"/>
                        </a:rPr>
                        <a:t>DERECHA</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272623">
                <a:tc>
                  <a:txBody>
                    <a:bodyPr/>
                    <a:lstStyle/>
                    <a:p>
                      <a:pPr algn="ctr" fontAlgn="b"/>
                      <a:r>
                        <a:rPr lang="es-ES" sz="1100" b="0" i="0" u="none" strike="noStrike">
                          <a:solidFill>
                            <a:srgbClr val="000000"/>
                          </a:solidFill>
                          <a:effectLst/>
                          <a:latin typeface="Calibri"/>
                        </a:rPr>
                        <a:t>MAY</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ENE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72623">
                <a:tc>
                  <a:txBody>
                    <a:bodyPr/>
                    <a:lstStyle/>
                    <a:p>
                      <a:pPr algn="ctr" fontAlgn="b"/>
                      <a:r>
                        <a:rPr lang="es-ES" sz="1100" b="0" i="0" u="none" strike="noStrike">
                          <a:solidFill>
                            <a:srgbClr val="000000"/>
                          </a:solidFill>
                          <a:effectLst/>
                          <a:latin typeface="Calibri"/>
                        </a:rPr>
                        <a:t>JUN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FEB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72623">
                <a:tc>
                  <a:txBody>
                    <a:bodyPr/>
                    <a:lstStyle/>
                    <a:p>
                      <a:pPr algn="ctr" fontAlgn="b"/>
                      <a:r>
                        <a:rPr lang="es-ES" sz="1100" b="0" i="0" u="none" strike="noStrike">
                          <a:solidFill>
                            <a:srgbClr val="000000"/>
                          </a:solidFill>
                          <a:effectLst/>
                          <a:latin typeface="Calibri"/>
                        </a:rPr>
                        <a:t>JUL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MAR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72623">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ABR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72623">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AGO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72623">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SEP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72623">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OCT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72623">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NOV</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86254">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DIC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dirty="0">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bl>
          </a:graphicData>
        </a:graphic>
      </p:graphicFrame>
      <p:sp>
        <p:nvSpPr>
          <p:cNvPr id="4" name="3 CuadroTexto"/>
          <p:cNvSpPr txBox="1"/>
          <p:nvPr/>
        </p:nvSpPr>
        <p:spPr>
          <a:xfrm>
            <a:off x="2195736" y="6021288"/>
            <a:ext cx="4824536" cy="369332"/>
          </a:xfrm>
          <a:prstGeom prst="rect">
            <a:avLst/>
          </a:prstGeom>
          <a:noFill/>
        </p:spPr>
        <p:txBody>
          <a:bodyPr wrap="square" rtlCol="0">
            <a:spAutoFit/>
          </a:bodyPr>
          <a:lstStyle/>
          <a:p>
            <a:pPr algn="ctr"/>
            <a:r>
              <a:rPr lang="es-ES" b="1" dirty="0"/>
              <a:t>Fuente: </a:t>
            </a:r>
            <a:r>
              <a:rPr lang="es-ES" dirty="0" smtClean="0"/>
              <a:t>(CICAM &amp; DAPAC-R, 2015). </a:t>
            </a:r>
            <a:endParaRPr lang="es-ES" dirty="0"/>
          </a:p>
        </p:txBody>
      </p:sp>
    </p:spTree>
    <p:extLst>
      <p:ext uri="{BB962C8B-B14F-4D97-AF65-F5344CB8AC3E}">
        <p14:creationId xmlns:p14="http://schemas.microsoft.com/office/powerpoint/2010/main" val="7578615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12 Grupo"/>
          <p:cNvGrpSpPr/>
          <p:nvPr/>
        </p:nvGrpSpPr>
        <p:grpSpPr>
          <a:xfrm>
            <a:off x="35496" y="-27384"/>
            <a:ext cx="1704380" cy="6897688"/>
            <a:chOff x="-12700" y="-178706"/>
            <a:chExt cx="9107488" cy="6897688"/>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l="20313" t="10001" r="31250" b="16000"/>
            <a:stretch>
              <a:fillRect/>
            </a:stretch>
          </p:blipFill>
          <p:spPr bwMode="auto">
            <a:xfrm>
              <a:off x="-12700" y="-178706"/>
              <a:ext cx="9107488" cy="6897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14 Imagen"/>
            <p:cNvPicPr/>
            <p:nvPr/>
          </p:nvPicPr>
          <p:blipFill rotWithShape="1">
            <a:blip r:embed="rId3">
              <a:extLst>
                <a:ext uri="{BEBA8EAE-BF5A-486C-A8C5-ECC9F3942E4B}">
                  <a14:imgProps xmlns:a14="http://schemas.microsoft.com/office/drawing/2010/main">
                    <a14:imgLayer r:embed="rId4">
                      <a14:imgEffect>
                        <a14:sharpenSoften amount="-33000"/>
                      </a14:imgEffect>
                      <a14:imgEffect>
                        <a14:brightnessContrast bright="-70000" contrast="-43000"/>
                      </a14:imgEffect>
                    </a14:imgLayer>
                  </a14:imgProps>
                </a:ext>
              </a:extLst>
            </a:blip>
            <a:srcRect l="44126" t="46988" r="33870" b="34538"/>
            <a:stretch/>
          </p:blipFill>
          <p:spPr bwMode="auto">
            <a:xfrm>
              <a:off x="4584140" y="2053418"/>
              <a:ext cx="4308340" cy="1223541"/>
            </a:xfrm>
            <a:prstGeom prst="rect">
              <a:avLst/>
            </a:prstGeom>
            <a:ln>
              <a:noFill/>
            </a:ln>
            <a:extLst>
              <a:ext uri="{53640926-AAD7-44D8-BBD7-CCE9431645EC}">
                <a14:shadowObscured xmlns:a14="http://schemas.microsoft.com/office/drawing/2010/main"/>
              </a:ext>
            </a:extLst>
          </p:spPr>
        </p:pic>
      </p:grpSp>
      <p:sp>
        <p:nvSpPr>
          <p:cNvPr id="6" name="5 Rectángulo"/>
          <p:cNvSpPr/>
          <p:nvPr/>
        </p:nvSpPr>
        <p:spPr>
          <a:xfrm>
            <a:off x="2566286" y="116632"/>
            <a:ext cx="3918444" cy="954107"/>
          </a:xfrm>
          <a:prstGeom prst="rect">
            <a:avLst/>
          </a:prstGeom>
        </p:spPr>
        <p:txBody>
          <a:bodyPr wrap="none">
            <a:spAutoFit/>
          </a:bodyPr>
          <a:lstStyle/>
          <a:p>
            <a:pPr marL="107950" algn="ctr"/>
            <a:r>
              <a:rPr lang="es-ES" altLang="es-ES" sz="2800" b="1" dirty="0" smtClean="0"/>
              <a:t>Histograma</a:t>
            </a:r>
            <a:endParaRPr lang="es-ES" altLang="es-ES" sz="2800" b="1" dirty="0"/>
          </a:p>
          <a:p>
            <a:pPr marL="107950" algn="ctr"/>
            <a:r>
              <a:rPr lang="es-ES" altLang="es-ES" sz="2800" b="1" dirty="0" smtClean="0"/>
              <a:t>Cloro libre residual 2013</a:t>
            </a:r>
            <a:endParaRPr lang="es-ES" altLang="es-ES" sz="2800" b="1" dirty="0"/>
          </a:p>
        </p:txBody>
      </p:sp>
      <p:graphicFrame>
        <p:nvGraphicFramePr>
          <p:cNvPr id="3" name="2 Tabla"/>
          <p:cNvGraphicFramePr>
            <a:graphicFrameLocks noGrp="1"/>
          </p:cNvGraphicFramePr>
          <p:nvPr>
            <p:extLst>
              <p:ext uri="{D42A27DB-BD31-4B8C-83A1-F6EECF244321}">
                <p14:modId xmlns:p14="http://schemas.microsoft.com/office/powerpoint/2010/main" val="3985017084"/>
              </p:ext>
            </p:extLst>
          </p:nvPr>
        </p:nvGraphicFramePr>
        <p:xfrm>
          <a:off x="6390456" y="6269310"/>
          <a:ext cx="2286000" cy="400050"/>
        </p:xfrm>
        <a:graphic>
          <a:graphicData uri="http://schemas.openxmlformats.org/drawingml/2006/table">
            <a:tbl>
              <a:tblPr/>
              <a:tblGrid>
                <a:gridCol w="1524000"/>
                <a:gridCol w="762000"/>
              </a:tblGrid>
              <a:tr h="200025">
                <a:tc gridSpan="2">
                  <a:txBody>
                    <a:bodyPr/>
                    <a:lstStyle/>
                    <a:p>
                      <a:pPr algn="ctr" fontAlgn="b"/>
                      <a:r>
                        <a:rPr lang="es-ES" sz="1100" b="1" i="0" u="none" strike="noStrike">
                          <a:solidFill>
                            <a:srgbClr val="000000"/>
                          </a:solidFill>
                          <a:effectLst/>
                          <a:latin typeface="Calibri"/>
                        </a:rPr>
                        <a:t>Cloro Libre Residual_2013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r>
              <a:tr h="200025">
                <a:tc>
                  <a:txBody>
                    <a:bodyPr/>
                    <a:lstStyle/>
                    <a:p>
                      <a:pPr algn="ctr" fontAlgn="b"/>
                      <a:r>
                        <a:rPr lang="es-ES" sz="1100" b="1" i="0" u="none" strike="noStrike">
                          <a:solidFill>
                            <a:srgbClr val="000000"/>
                          </a:solidFill>
                          <a:effectLst/>
                          <a:latin typeface="Calibri"/>
                        </a:rPr>
                        <a:t>Número de Muestras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dirty="0">
                          <a:solidFill>
                            <a:srgbClr val="000000"/>
                          </a:solidFill>
                          <a:effectLst/>
                          <a:latin typeface="Calibri"/>
                        </a:rPr>
                        <a:t>86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r>
            </a:tbl>
          </a:graphicData>
        </a:graphic>
      </p:graphicFrame>
      <p:grpSp>
        <p:nvGrpSpPr>
          <p:cNvPr id="4" name="3 Grupo"/>
          <p:cNvGrpSpPr/>
          <p:nvPr/>
        </p:nvGrpSpPr>
        <p:grpSpPr>
          <a:xfrm>
            <a:off x="1187624" y="1230376"/>
            <a:ext cx="6840760" cy="4790912"/>
            <a:chOff x="1187624" y="1230376"/>
            <a:chExt cx="6840760" cy="4790912"/>
          </a:xfrm>
        </p:grpSpPr>
        <p:pic>
          <p:nvPicPr>
            <p:cNvPr id="1024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4766" t="33333" r="21875" b="17000"/>
            <a:stretch/>
          </p:blipFill>
          <p:spPr bwMode="auto">
            <a:xfrm>
              <a:off x="1187624" y="1230376"/>
              <a:ext cx="3240360" cy="2174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44043" t="34000" r="11914" b="16333"/>
            <a:stretch/>
          </p:blipFill>
          <p:spPr bwMode="auto">
            <a:xfrm>
              <a:off x="4736938" y="1230376"/>
              <a:ext cx="3291446" cy="217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35547" t="33667" r="20703" b="17667"/>
            <a:stretch/>
          </p:blipFill>
          <p:spPr bwMode="auto">
            <a:xfrm>
              <a:off x="1187625" y="3909268"/>
              <a:ext cx="3240360" cy="2112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36328" t="33333" r="20118" b="17334"/>
            <a:stretch/>
          </p:blipFill>
          <p:spPr bwMode="auto">
            <a:xfrm>
              <a:off x="4736939" y="3885481"/>
              <a:ext cx="3291445" cy="2112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Elipse"/>
            <p:cNvSpPr/>
            <p:nvPr/>
          </p:nvSpPr>
          <p:spPr>
            <a:xfrm rot="3666326">
              <a:off x="2936000" y="1705243"/>
              <a:ext cx="1606399" cy="883676"/>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10" name="9 Elipse"/>
            <p:cNvSpPr/>
            <p:nvPr/>
          </p:nvSpPr>
          <p:spPr>
            <a:xfrm rot="4390792">
              <a:off x="5742536" y="1656492"/>
              <a:ext cx="1679364" cy="916726"/>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11" name="10 Elipse"/>
            <p:cNvSpPr/>
            <p:nvPr/>
          </p:nvSpPr>
          <p:spPr>
            <a:xfrm rot="18839083">
              <a:off x="1380923" y="4328407"/>
              <a:ext cx="1606399" cy="883676"/>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12" name="11 Elipse"/>
            <p:cNvSpPr/>
            <p:nvPr/>
          </p:nvSpPr>
          <p:spPr>
            <a:xfrm rot="3093362">
              <a:off x="5780283" y="4301864"/>
              <a:ext cx="1457643" cy="883676"/>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grpSp>
    </p:spTree>
    <p:extLst>
      <p:ext uri="{BB962C8B-B14F-4D97-AF65-F5344CB8AC3E}">
        <p14:creationId xmlns:p14="http://schemas.microsoft.com/office/powerpoint/2010/main" val="1606608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hoja_agua potabl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142" t="7153" r="32890" b="3343"/>
          <a:stretch/>
        </p:blipFill>
        <p:spPr bwMode="auto">
          <a:xfrm>
            <a:off x="0" y="836712"/>
            <a:ext cx="9108504"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2 Tabla"/>
          <p:cNvGraphicFramePr>
            <a:graphicFrameLocks noGrp="1"/>
          </p:cNvGraphicFramePr>
          <p:nvPr>
            <p:extLst>
              <p:ext uri="{D42A27DB-BD31-4B8C-83A1-F6EECF244321}">
                <p14:modId xmlns:p14="http://schemas.microsoft.com/office/powerpoint/2010/main" val="2141062484"/>
              </p:ext>
            </p:extLst>
          </p:nvPr>
        </p:nvGraphicFramePr>
        <p:xfrm>
          <a:off x="2771797" y="2708918"/>
          <a:ext cx="3600402" cy="3096348"/>
        </p:xfrm>
        <a:graphic>
          <a:graphicData uri="http://schemas.openxmlformats.org/drawingml/2006/table">
            <a:tbl>
              <a:tblPr/>
              <a:tblGrid>
                <a:gridCol w="1200134"/>
                <a:gridCol w="1200134"/>
                <a:gridCol w="1200134"/>
              </a:tblGrid>
              <a:tr h="355318">
                <a:tc gridSpan="3">
                  <a:txBody>
                    <a:bodyPr/>
                    <a:lstStyle/>
                    <a:p>
                      <a:pPr algn="ctr" fontAlgn="b"/>
                      <a:r>
                        <a:rPr lang="es-ES" sz="1100" b="1" i="0" u="none" strike="noStrike">
                          <a:solidFill>
                            <a:srgbClr val="000000"/>
                          </a:solidFill>
                          <a:effectLst/>
                          <a:latin typeface="Calibri"/>
                        </a:rPr>
                        <a:t>Cloro Libre Residual_2013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c hMerge="1">
                  <a:txBody>
                    <a:bodyPr/>
                    <a:lstStyle/>
                    <a:p>
                      <a:endParaRPr lang="es-ES"/>
                    </a:p>
                  </a:txBody>
                  <a:tcPr/>
                </a:tc>
              </a:tr>
              <a:tr h="355318">
                <a:tc gridSpan="2">
                  <a:txBody>
                    <a:bodyPr/>
                    <a:lstStyle/>
                    <a:p>
                      <a:pPr algn="ctr" fontAlgn="b"/>
                      <a:r>
                        <a:rPr lang="es-ES" sz="1100" b="1" i="0" u="none" strike="noStrike">
                          <a:solidFill>
                            <a:srgbClr val="000000"/>
                          </a:solidFill>
                          <a:effectLst/>
                          <a:latin typeface="Calibri"/>
                        </a:rPr>
                        <a:t>Número de Muestras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c>
                  <a:txBody>
                    <a:bodyPr/>
                    <a:lstStyle/>
                    <a:p>
                      <a:pPr algn="ctr" fontAlgn="b"/>
                      <a:r>
                        <a:rPr lang="es-ES" sz="1100" b="1" i="0" u="none" strike="noStrike">
                          <a:solidFill>
                            <a:srgbClr val="000000"/>
                          </a:solidFill>
                          <a:effectLst/>
                          <a:latin typeface="Calibri"/>
                        </a:rPr>
                        <a:t>86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338399">
                <a:tc>
                  <a:txBody>
                    <a:bodyPr/>
                    <a:lstStyle/>
                    <a:p>
                      <a:pPr algn="ctr" fontAlgn="b"/>
                      <a:r>
                        <a:rPr lang="es-ES" sz="1100" b="1" i="0" u="none" strike="noStrike">
                          <a:solidFill>
                            <a:srgbClr val="000000"/>
                          </a:solidFill>
                          <a:effectLst/>
                          <a:latin typeface="Calibri"/>
                        </a:rPr>
                        <a:t>IZQUIERDA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a:solidFill>
                            <a:srgbClr val="000000"/>
                          </a:solidFill>
                          <a:effectLst/>
                          <a:latin typeface="Calibri"/>
                        </a:rPr>
                        <a:t>MEDIA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a:solidFill>
                            <a:srgbClr val="000000"/>
                          </a:solidFill>
                          <a:effectLst/>
                          <a:latin typeface="Calibri"/>
                        </a:rPr>
                        <a:t>DERECHA</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338399">
                <a:tc>
                  <a:txBody>
                    <a:bodyPr/>
                    <a:lstStyle/>
                    <a:p>
                      <a:pPr algn="ctr" fontAlgn="b"/>
                      <a:r>
                        <a:rPr lang="es-ES" sz="1100" b="0" i="0" u="none" strike="noStrike">
                          <a:solidFill>
                            <a:srgbClr val="000000"/>
                          </a:solidFill>
                          <a:effectLst/>
                          <a:latin typeface="Calibri"/>
                        </a:rPr>
                        <a:t>MAR</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FEB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ENE</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38399">
                <a:tc>
                  <a:txBody>
                    <a:bodyPr/>
                    <a:lstStyle/>
                    <a:p>
                      <a:pPr algn="ctr" fontAlgn="b"/>
                      <a:r>
                        <a:rPr lang="es-ES" sz="1100" b="0" i="0" u="none" strike="noStrike">
                          <a:solidFill>
                            <a:srgbClr val="000000"/>
                          </a:solidFill>
                          <a:effectLst/>
                          <a:latin typeface="Calibri"/>
                        </a:rPr>
                        <a:t>MAY</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ABR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38399">
                <a:tc>
                  <a:txBody>
                    <a:bodyPr/>
                    <a:lstStyle/>
                    <a:p>
                      <a:pPr algn="ctr" fontAlgn="b"/>
                      <a:r>
                        <a:rPr lang="es-ES" sz="1100" b="0" i="0" u="none" strike="noStrike">
                          <a:solidFill>
                            <a:srgbClr val="000000"/>
                          </a:solidFill>
                          <a:effectLst/>
                          <a:latin typeface="Calibri"/>
                        </a:rPr>
                        <a:t>JUN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JUL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38399">
                <a:tc>
                  <a:txBody>
                    <a:bodyPr/>
                    <a:lstStyle/>
                    <a:p>
                      <a:pPr algn="ctr" fontAlgn="b"/>
                      <a:r>
                        <a:rPr lang="es-ES" sz="1100" b="0" i="0" u="none" strike="noStrike">
                          <a:solidFill>
                            <a:srgbClr val="000000"/>
                          </a:solidFill>
                          <a:effectLst/>
                          <a:latin typeface="Calibri"/>
                        </a:rPr>
                        <a:t>SEP</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AGO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38399">
                <a:tc>
                  <a:txBody>
                    <a:bodyPr/>
                    <a:lstStyle/>
                    <a:p>
                      <a:pPr algn="ctr" fontAlgn="b"/>
                      <a:r>
                        <a:rPr lang="es-ES" sz="1100" b="0" i="0" u="none" strike="noStrike">
                          <a:solidFill>
                            <a:srgbClr val="000000"/>
                          </a:solidFill>
                          <a:effectLst/>
                          <a:latin typeface="Calibri"/>
                        </a:rPr>
                        <a:t>NOV</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OCT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55318">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DIC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dirty="0">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bl>
          </a:graphicData>
        </a:graphic>
      </p:graphicFrame>
      <p:sp>
        <p:nvSpPr>
          <p:cNvPr id="4" name="3 CuadroTexto"/>
          <p:cNvSpPr txBox="1"/>
          <p:nvPr/>
        </p:nvSpPr>
        <p:spPr>
          <a:xfrm>
            <a:off x="2195736" y="6023029"/>
            <a:ext cx="4824536" cy="369332"/>
          </a:xfrm>
          <a:prstGeom prst="rect">
            <a:avLst/>
          </a:prstGeom>
          <a:noFill/>
        </p:spPr>
        <p:txBody>
          <a:bodyPr wrap="square" rtlCol="0">
            <a:spAutoFit/>
          </a:bodyPr>
          <a:lstStyle/>
          <a:p>
            <a:pPr algn="ctr"/>
            <a:r>
              <a:rPr lang="es-ES" b="1" dirty="0"/>
              <a:t>Fuente: </a:t>
            </a:r>
            <a:r>
              <a:rPr lang="es-ES" dirty="0" smtClean="0"/>
              <a:t>(CICAM &amp; DAPAC-R, 2015). </a:t>
            </a:r>
            <a:endParaRPr lang="es-ES" dirty="0"/>
          </a:p>
        </p:txBody>
      </p:sp>
    </p:spTree>
    <p:extLst>
      <p:ext uri="{BB962C8B-B14F-4D97-AF65-F5344CB8AC3E}">
        <p14:creationId xmlns:p14="http://schemas.microsoft.com/office/powerpoint/2010/main" val="7578615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566286" y="44624"/>
            <a:ext cx="3918444" cy="954107"/>
          </a:xfrm>
          <a:prstGeom prst="rect">
            <a:avLst/>
          </a:prstGeom>
        </p:spPr>
        <p:txBody>
          <a:bodyPr wrap="none">
            <a:spAutoFit/>
          </a:bodyPr>
          <a:lstStyle/>
          <a:p>
            <a:pPr marL="107950" algn="ctr"/>
            <a:r>
              <a:rPr lang="es-ES" altLang="es-ES" sz="2800" b="1" dirty="0" smtClean="0"/>
              <a:t>Histograma</a:t>
            </a:r>
            <a:endParaRPr lang="es-ES" altLang="es-ES" sz="2800" b="1" dirty="0"/>
          </a:p>
          <a:p>
            <a:pPr marL="107950" algn="ctr"/>
            <a:r>
              <a:rPr lang="es-ES" altLang="es-ES" sz="2800" b="1" dirty="0" smtClean="0"/>
              <a:t>Cloro libre residual 2014</a:t>
            </a:r>
            <a:endParaRPr lang="es-ES" altLang="es-ES" sz="2800" b="1" dirty="0"/>
          </a:p>
        </p:txBody>
      </p:sp>
      <p:graphicFrame>
        <p:nvGraphicFramePr>
          <p:cNvPr id="3" name="2 Tabla"/>
          <p:cNvGraphicFramePr>
            <a:graphicFrameLocks noGrp="1"/>
          </p:cNvGraphicFramePr>
          <p:nvPr>
            <p:extLst>
              <p:ext uri="{D42A27DB-BD31-4B8C-83A1-F6EECF244321}">
                <p14:modId xmlns:p14="http://schemas.microsoft.com/office/powerpoint/2010/main" val="2536263695"/>
              </p:ext>
            </p:extLst>
          </p:nvPr>
        </p:nvGraphicFramePr>
        <p:xfrm>
          <a:off x="6390456" y="6093296"/>
          <a:ext cx="2286000" cy="600075"/>
        </p:xfrm>
        <a:graphic>
          <a:graphicData uri="http://schemas.openxmlformats.org/drawingml/2006/table">
            <a:tbl>
              <a:tblPr/>
              <a:tblGrid>
                <a:gridCol w="762000"/>
                <a:gridCol w="762000"/>
                <a:gridCol w="762000"/>
              </a:tblGrid>
              <a:tr h="200025">
                <a:tc gridSpan="3">
                  <a:txBody>
                    <a:bodyPr/>
                    <a:lstStyle/>
                    <a:p>
                      <a:pPr algn="ctr" fontAlgn="b"/>
                      <a:r>
                        <a:rPr lang="es-ES" sz="1100" b="1" i="0" u="none" strike="noStrike">
                          <a:solidFill>
                            <a:srgbClr val="000000"/>
                          </a:solidFill>
                          <a:effectLst/>
                          <a:latin typeface="Calibri"/>
                        </a:rPr>
                        <a:t>Cloro Libre Residual_2014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c hMerge="1">
                  <a:txBody>
                    <a:bodyPr/>
                    <a:lstStyle/>
                    <a:p>
                      <a:endParaRPr lang="es-ES"/>
                    </a:p>
                  </a:txBody>
                  <a:tcPr/>
                </a:tc>
              </a:tr>
              <a:tr h="200025">
                <a:tc gridSpan="2">
                  <a:txBody>
                    <a:bodyPr/>
                    <a:lstStyle/>
                    <a:p>
                      <a:pPr algn="ctr" fontAlgn="b"/>
                      <a:r>
                        <a:rPr lang="es-ES" sz="1100" b="1" i="0" u="none" strike="noStrike">
                          <a:solidFill>
                            <a:srgbClr val="000000"/>
                          </a:solidFill>
                          <a:effectLst/>
                          <a:latin typeface="Calibri"/>
                        </a:rPr>
                        <a:t>Número de Muestras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c>
                  <a:txBody>
                    <a:bodyPr/>
                    <a:lstStyle/>
                    <a:p>
                      <a:pPr algn="ctr" fontAlgn="b"/>
                      <a:r>
                        <a:rPr lang="es-ES" sz="1100" b="1" i="0" u="none" strike="noStrike">
                          <a:solidFill>
                            <a:srgbClr val="000000"/>
                          </a:solidFill>
                          <a:effectLst/>
                          <a:latin typeface="Calibri"/>
                        </a:rPr>
                        <a:t>87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00025">
                <a:tc>
                  <a:txBody>
                    <a:bodyPr/>
                    <a:lstStyle/>
                    <a:p>
                      <a:pPr algn="ctr" fontAlgn="b"/>
                      <a:r>
                        <a:rPr lang="es-ES" sz="1100" b="1"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ctr" fontAlgn="b"/>
                      <a:r>
                        <a:rPr lang="es-ES" sz="1100" b="1" i="0" u="none" strike="noStrike">
                          <a:solidFill>
                            <a:srgbClr val="000000"/>
                          </a:solidFill>
                          <a:effectLst/>
                          <a:latin typeface="Calibri"/>
                        </a:rPr>
                        <a:t>FEB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ctr" fontAlgn="b"/>
                      <a:r>
                        <a:rPr lang="es-ES" sz="1100" b="1" i="0" u="none" strike="noStrike" dirty="0">
                          <a:solidFill>
                            <a:srgbClr val="000000"/>
                          </a:solidFill>
                          <a:effectLst/>
                          <a:latin typeface="Calibri"/>
                        </a:rPr>
                        <a:t>88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r>
            </a:tbl>
          </a:graphicData>
        </a:graphic>
      </p:graphicFrame>
      <p:grpSp>
        <p:nvGrpSpPr>
          <p:cNvPr id="5" name="4 Grupo"/>
          <p:cNvGrpSpPr/>
          <p:nvPr/>
        </p:nvGrpSpPr>
        <p:grpSpPr>
          <a:xfrm>
            <a:off x="1043608" y="1052736"/>
            <a:ext cx="7128793" cy="5005333"/>
            <a:chOff x="1043608" y="1052736"/>
            <a:chExt cx="7128793" cy="5005333"/>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156" t="32666" r="21289" b="16667"/>
            <a:stretch/>
          </p:blipFill>
          <p:spPr bwMode="auto">
            <a:xfrm>
              <a:off x="1043608" y="1067966"/>
              <a:ext cx="3384376" cy="2306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930" t="33000" r="28515" b="16333"/>
            <a:stretch/>
          </p:blipFill>
          <p:spPr bwMode="auto">
            <a:xfrm>
              <a:off x="4788023" y="1052736"/>
              <a:ext cx="3384377" cy="2306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5156" t="33333" r="21094" b="17000"/>
            <a:stretch/>
          </p:blipFill>
          <p:spPr bwMode="auto">
            <a:xfrm>
              <a:off x="1043608" y="3806854"/>
              <a:ext cx="3384376" cy="2251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6523" t="33333" r="19336" b="18000"/>
            <a:stretch/>
          </p:blipFill>
          <p:spPr bwMode="auto">
            <a:xfrm>
              <a:off x="4788023" y="3806853"/>
              <a:ext cx="3384378" cy="2251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Elipse"/>
            <p:cNvSpPr/>
            <p:nvPr/>
          </p:nvSpPr>
          <p:spPr>
            <a:xfrm>
              <a:off x="2325183" y="1412776"/>
              <a:ext cx="1310713" cy="1080120"/>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10" name="9 Elipse"/>
            <p:cNvSpPr/>
            <p:nvPr/>
          </p:nvSpPr>
          <p:spPr>
            <a:xfrm>
              <a:off x="6069599" y="1340768"/>
              <a:ext cx="1310713" cy="1080120"/>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11" name="10 Elipse"/>
            <p:cNvSpPr/>
            <p:nvPr/>
          </p:nvSpPr>
          <p:spPr>
            <a:xfrm>
              <a:off x="2253175" y="4149080"/>
              <a:ext cx="1310713" cy="1080120"/>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12" name="11 Elipse"/>
            <p:cNvSpPr/>
            <p:nvPr/>
          </p:nvSpPr>
          <p:spPr>
            <a:xfrm rot="20758151">
              <a:off x="5112925" y="3983164"/>
              <a:ext cx="1557665" cy="1219419"/>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grpSp>
      <p:pic>
        <p:nvPicPr>
          <p:cNvPr id="13" name="12 Imagen"/>
          <p:cNvPicPr/>
          <p:nvPr/>
        </p:nvPicPr>
        <p:blipFill rotWithShape="1">
          <a:blip r:embed="rId6"/>
          <a:srcRect l="57290" t="46988" r="33870" b="38957"/>
          <a:stretch/>
        </p:blipFill>
        <p:spPr bwMode="auto">
          <a:xfrm>
            <a:off x="107504" y="112651"/>
            <a:ext cx="1152128" cy="9553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377961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hoja_agua potabl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142" t="7153" r="32890" b="3343"/>
          <a:stretch/>
        </p:blipFill>
        <p:spPr bwMode="auto">
          <a:xfrm>
            <a:off x="0" y="836712"/>
            <a:ext cx="9108504"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2 Tabla"/>
          <p:cNvGraphicFramePr>
            <a:graphicFrameLocks noGrp="1"/>
          </p:cNvGraphicFramePr>
          <p:nvPr>
            <p:extLst>
              <p:ext uri="{D42A27DB-BD31-4B8C-83A1-F6EECF244321}">
                <p14:modId xmlns:p14="http://schemas.microsoft.com/office/powerpoint/2010/main" val="2284164047"/>
              </p:ext>
            </p:extLst>
          </p:nvPr>
        </p:nvGraphicFramePr>
        <p:xfrm>
          <a:off x="2987823" y="2492896"/>
          <a:ext cx="3456384" cy="3456386"/>
        </p:xfrm>
        <a:graphic>
          <a:graphicData uri="http://schemas.openxmlformats.org/drawingml/2006/table">
            <a:tbl>
              <a:tblPr/>
              <a:tblGrid>
                <a:gridCol w="1152128"/>
                <a:gridCol w="1152128"/>
                <a:gridCol w="1152128"/>
              </a:tblGrid>
              <a:tr h="324036">
                <a:tc gridSpan="3">
                  <a:txBody>
                    <a:bodyPr/>
                    <a:lstStyle/>
                    <a:p>
                      <a:pPr algn="ctr" fontAlgn="b"/>
                      <a:r>
                        <a:rPr lang="es-ES" sz="1100" b="1" i="0" u="none" strike="noStrike">
                          <a:solidFill>
                            <a:srgbClr val="000000"/>
                          </a:solidFill>
                          <a:effectLst/>
                          <a:latin typeface="Calibri"/>
                        </a:rPr>
                        <a:t>Cloro Libre Residual_2014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c hMerge="1">
                  <a:txBody>
                    <a:bodyPr/>
                    <a:lstStyle/>
                    <a:p>
                      <a:endParaRPr lang="es-ES"/>
                    </a:p>
                  </a:txBody>
                  <a:tcPr/>
                </a:tc>
              </a:tr>
              <a:tr h="324036">
                <a:tc gridSpan="2">
                  <a:txBody>
                    <a:bodyPr/>
                    <a:lstStyle/>
                    <a:p>
                      <a:pPr algn="ctr" fontAlgn="b"/>
                      <a:r>
                        <a:rPr lang="es-ES" sz="1100" b="1" i="0" u="none" strike="noStrike">
                          <a:solidFill>
                            <a:srgbClr val="000000"/>
                          </a:solidFill>
                          <a:effectLst/>
                          <a:latin typeface="Calibri"/>
                        </a:rPr>
                        <a:t>Número de Muestras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c>
                  <a:txBody>
                    <a:bodyPr/>
                    <a:lstStyle/>
                    <a:p>
                      <a:pPr algn="ctr" fontAlgn="b"/>
                      <a:r>
                        <a:rPr lang="es-ES" sz="1100" b="1" i="0" u="none" strike="noStrike">
                          <a:solidFill>
                            <a:srgbClr val="000000"/>
                          </a:solidFill>
                          <a:effectLst/>
                          <a:latin typeface="Calibri"/>
                        </a:rPr>
                        <a:t>87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324036">
                <a:tc>
                  <a:txBody>
                    <a:bodyPr/>
                    <a:lstStyle/>
                    <a:p>
                      <a:pPr algn="ctr" fontAlgn="b"/>
                      <a:r>
                        <a:rPr lang="es-ES" sz="1100" b="1"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a:solidFill>
                            <a:srgbClr val="000000"/>
                          </a:solidFill>
                          <a:effectLst/>
                          <a:latin typeface="Calibri"/>
                        </a:rPr>
                        <a:t>FEB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a:solidFill>
                            <a:srgbClr val="000000"/>
                          </a:solidFill>
                          <a:effectLst/>
                          <a:latin typeface="Calibri"/>
                        </a:rPr>
                        <a:t>88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308606">
                <a:tc>
                  <a:txBody>
                    <a:bodyPr/>
                    <a:lstStyle/>
                    <a:p>
                      <a:pPr algn="ctr" fontAlgn="b"/>
                      <a:r>
                        <a:rPr lang="es-ES" sz="1100" b="1" i="0" u="none" strike="noStrike">
                          <a:solidFill>
                            <a:srgbClr val="000000"/>
                          </a:solidFill>
                          <a:effectLst/>
                          <a:latin typeface="Calibri"/>
                        </a:rPr>
                        <a:t>IZQUIERDA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a:solidFill>
                            <a:srgbClr val="000000"/>
                          </a:solidFill>
                          <a:effectLst/>
                          <a:latin typeface="Calibri"/>
                        </a:rPr>
                        <a:t>MEDIA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a:solidFill>
                            <a:srgbClr val="000000"/>
                          </a:solidFill>
                          <a:effectLst/>
                          <a:latin typeface="Calibri"/>
                        </a:rPr>
                        <a:t>DERECHA</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308606">
                <a:tc>
                  <a:txBody>
                    <a:bodyPr/>
                    <a:lstStyle/>
                    <a:p>
                      <a:pPr algn="ctr" fontAlgn="b"/>
                      <a:r>
                        <a:rPr lang="es-ES" sz="1100" b="0" i="0" u="none" strike="noStrike">
                          <a:solidFill>
                            <a:srgbClr val="000000"/>
                          </a:solidFill>
                          <a:effectLst/>
                          <a:latin typeface="Calibri"/>
                        </a:rPr>
                        <a:t>ABR</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ENE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08606">
                <a:tc>
                  <a:txBody>
                    <a:bodyPr/>
                    <a:lstStyle/>
                    <a:p>
                      <a:pPr algn="ctr" fontAlgn="b"/>
                      <a:r>
                        <a:rPr lang="es-ES" sz="1100" b="0" i="0" u="none" strike="noStrike">
                          <a:solidFill>
                            <a:srgbClr val="000000"/>
                          </a:solidFill>
                          <a:effectLst/>
                          <a:latin typeface="Calibri"/>
                        </a:rPr>
                        <a:t>MAY</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FEB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08606">
                <a:tc>
                  <a:txBody>
                    <a:bodyPr/>
                    <a:lstStyle/>
                    <a:p>
                      <a:pPr algn="ctr" fontAlgn="b"/>
                      <a:r>
                        <a:rPr lang="es-ES" sz="1100" b="0" i="0" u="none" strike="noStrike">
                          <a:solidFill>
                            <a:srgbClr val="000000"/>
                          </a:solidFill>
                          <a:effectLst/>
                          <a:latin typeface="Calibri"/>
                        </a:rPr>
                        <a:t>JUN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MAR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08606">
                <a:tc>
                  <a:txBody>
                    <a:bodyPr/>
                    <a:lstStyle/>
                    <a:p>
                      <a:pPr algn="ctr" fontAlgn="b"/>
                      <a:r>
                        <a:rPr lang="es-ES" sz="1100" b="0" i="0" u="none" strike="noStrike">
                          <a:solidFill>
                            <a:srgbClr val="000000"/>
                          </a:solidFill>
                          <a:effectLst/>
                          <a:latin typeface="Calibri"/>
                        </a:rPr>
                        <a:t>JUL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OCT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08606">
                <a:tc>
                  <a:txBody>
                    <a:bodyPr/>
                    <a:lstStyle/>
                    <a:p>
                      <a:pPr algn="ctr" fontAlgn="b"/>
                      <a:r>
                        <a:rPr lang="es-ES" sz="1100" b="0" i="0" u="none" strike="noStrike">
                          <a:solidFill>
                            <a:srgbClr val="000000"/>
                          </a:solidFill>
                          <a:effectLst/>
                          <a:latin typeface="Calibri"/>
                        </a:rPr>
                        <a:t>AGO</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DIC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08606">
                <a:tc>
                  <a:txBody>
                    <a:bodyPr/>
                    <a:lstStyle/>
                    <a:p>
                      <a:pPr algn="ctr" fontAlgn="b"/>
                      <a:r>
                        <a:rPr lang="es-ES" sz="1100" b="0" i="0" u="none" strike="noStrike">
                          <a:solidFill>
                            <a:srgbClr val="000000"/>
                          </a:solidFill>
                          <a:effectLst/>
                          <a:latin typeface="Calibri"/>
                        </a:rPr>
                        <a:t>SEP</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24036">
                <a:tc>
                  <a:txBody>
                    <a:bodyPr/>
                    <a:lstStyle/>
                    <a:p>
                      <a:pPr algn="ctr" fontAlgn="b"/>
                      <a:r>
                        <a:rPr lang="es-ES" sz="1100" b="0" i="0" u="none" strike="noStrike">
                          <a:solidFill>
                            <a:srgbClr val="000000"/>
                          </a:solidFill>
                          <a:effectLst/>
                          <a:latin typeface="Calibri"/>
                        </a:rPr>
                        <a:t>NOV</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dirty="0">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bl>
          </a:graphicData>
        </a:graphic>
      </p:graphicFrame>
      <p:sp>
        <p:nvSpPr>
          <p:cNvPr id="4" name="3 CuadroTexto"/>
          <p:cNvSpPr txBox="1"/>
          <p:nvPr/>
        </p:nvSpPr>
        <p:spPr>
          <a:xfrm>
            <a:off x="2267744" y="6093296"/>
            <a:ext cx="4824536" cy="369332"/>
          </a:xfrm>
          <a:prstGeom prst="rect">
            <a:avLst/>
          </a:prstGeom>
          <a:noFill/>
        </p:spPr>
        <p:txBody>
          <a:bodyPr wrap="square" rtlCol="0">
            <a:spAutoFit/>
          </a:bodyPr>
          <a:lstStyle/>
          <a:p>
            <a:pPr algn="ctr"/>
            <a:r>
              <a:rPr lang="es-ES" b="1" dirty="0"/>
              <a:t>Fuente: </a:t>
            </a:r>
            <a:r>
              <a:rPr lang="es-ES" dirty="0" smtClean="0"/>
              <a:t>(CICAM &amp; DAPAC-R, 2015). </a:t>
            </a:r>
            <a:endParaRPr lang="es-ES" dirty="0"/>
          </a:p>
        </p:txBody>
      </p:sp>
    </p:spTree>
    <p:extLst>
      <p:ext uri="{BB962C8B-B14F-4D97-AF65-F5344CB8AC3E}">
        <p14:creationId xmlns:p14="http://schemas.microsoft.com/office/powerpoint/2010/main" val="7578615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Grupo"/>
          <p:cNvGrpSpPr/>
          <p:nvPr/>
        </p:nvGrpSpPr>
        <p:grpSpPr>
          <a:xfrm>
            <a:off x="35496" y="-27384"/>
            <a:ext cx="1704380" cy="6897688"/>
            <a:chOff x="-12700" y="-178706"/>
            <a:chExt cx="9107488" cy="6897688"/>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l="20313" t="10001" r="31250" b="16000"/>
            <a:stretch>
              <a:fillRect/>
            </a:stretch>
          </p:blipFill>
          <p:spPr bwMode="auto">
            <a:xfrm>
              <a:off x="-12700" y="-178706"/>
              <a:ext cx="9107488" cy="6897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8 Imagen"/>
            <p:cNvPicPr/>
            <p:nvPr/>
          </p:nvPicPr>
          <p:blipFill rotWithShape="1">
            <a:blip r:embed="rId3">
              <a:extLst>
                <a:ext uri="{BEBA8EAE-BF5A-486C-A8C5-ECC9F3942E4B}">
                  <a14:imgProps xmlns:a14="http://schemas.microsoft.com/office/drawing/2010/main">
                    <a14:imgLayer r:embed="rId4">
                      <a14:imgEffect>
                        <a14:sharpenSoften amount="-33000"/>
                      </a14:imgEffect>
                      <a14:imgEffect>
                        <a14:brightnessContrast bright="-70000" contrast="-43000"/>
                      </a14:imgEffect>
                    </a14:imgLayer>
                  </a14:imgProps>
                </a:ext>
              </a:extLst>
            </a:blip>
            <a:srcRect l="44126" t="46988" r="33870" b="34538"/>
            <a:stretch/>
          </p:blipFill>
          <p:spPr bwMode="auto">
            <a:xfrm>
              <a:off x="4584140" y="2053418"/>
              <a:ext cx="4308340" cy="1223541"/>
            </a:xfrm>
            <a:prstGeom prst="rect">
              <a:avLst/>
            </a:prstGeom>
            <a:ln>
              <a:noFill/>
            </a:ln>
            <a:extLst>
              <a:ext uri="{53640926-AAD7-44D8-BBD7-CCE9431645EC}">
                <a14:shadowObscured xmlns:a14="http://schemas.microsoft.com/office/drawing/2010/main"/>
              </a:ext>
            </a:extLst>
          </p:spPr>
        </p:pic>
      </p:grpSp>
      <p:sp>
        <p:nvSpPr>
          <p:cNvPr id="2" name="1 Título"/>
          <p:cNvSpPr>
            <a:spLocks noGrp="1"/>
          </p:cNvSpPr>
          <p:nvPr>
            <p:ph type="title"/>
          </p:nvPr>
        </p:nvSpPr>
        <p:spPr>
          <a:xfrm>
            <a:off x="457200" y="260648"/>
            <a:ext cx="8229600" cy="648072"/>
          </a:xfrm>
        </p:spPr>
        <p:txBody>
          <a:bodyPr>
            <a:noAutofit/>
          </a:bodyPr>
          <a:lstStyle/>
          <a:p>
            <a:r>
              <a:rPr lang="es-ES" sz="2400" b="1" dirty="0" smtClean="0"/>
              <a:t>Potencial Hidrógeno</a:t>
            </a:r>
            <a:br>
              <a:rPr lang="es-ES" sz="2400" b="1" dirty="0" smtClean="0"/>
            </a:br>
            <a:r>
              <a:rPr lang="es-ES" sz="2400" b="1" dirty="0" smtClean="0"/>
              <a:t>Intervalo </a:t>
            </a:r>
            <a:r>
              <a:rPr lang="es-ES" sz="2400" b="1" dirty="0"/>
              <a:t>de confianza para la </a:t>
            </a:r>
            <a:r>
              <a:rPr lang="es-ES" sz="2400" b="1" dirty="0" smtClean="0"/>
              <a:t>proporción </a:t>
            </a:r>
            <a:r>
              <a:rPr lang="es-ES" sz="2400" b="1" dirty="0"/>
              <a:t>(con valores</a:t>
            </a:r>
            <a:r>
              <a:rPr lang="es-ES" sz="2400" b="1" dirty="0" smtClean="0"/>
              <a:t>) 2010</a:t>
            </a:r>
            <a:endParaRPr lang="es-ES" sz="2400" b="1" dirty="0"/>
          </a:p>
        </p:txBody>
      </p:sp>
      <p:graphicFrame>
        <p:nvGraphicFramePr>
          <p:cNvPr id="5" name="1 Gráfico"/>
          <p:cNvGraphicFramePr>
            <a:graphicFrameLocks/>
          </p:cNvGraphicFramePr>
          <p:nvPr>
            <p:extLst>
              <p:ext uri="{D42A27DB-BD31-4B8C-83A1-F6EECF244321}">
                <p14:modId xmlns:p14="http://schemas.microsoft.com/office/powerpoint/2010/main" val="988369033"/>
              </p:ext>
            </p:extLst>
          </p:nvPr>
        </p:nvGraphicFramePr>
        <p:xfrm>
          <a:off x="4211960" y="3933056"/>
          <a:ext cx="4104456" cy="25202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1 Gráfico"/>
          <p:cNvGraphicFramePr>
            <a:graphicFrameLocks/>
          </p:cNvGraphicFramePr>
          <p:nvPr>
            <p:extLst>
              <p:ext uri="{D42A27DB-BD31-4B8C-83A1-F6EECF244321}">
                <p14:modId xmlns:p14="http://schemas.microsoft.com/office/powerpoint/2010/main" val="1599425679"/>
              </p:ext>
            </p:extLst>
          </p:nvPr>
        </p:nvGraphicFramePr>
        <p:xfrm>
          <a:off x="1907704" y="1124744"/>
          <a:ext cx="4176464" cy="244827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0307361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0648"/>
            <a:ext cx="8229600" cy="648072"/>
          </a:xfrm>
        </p:spPr>
        <p:txBody>
          <a:bodyPr>
            <a:noAutofit/>
          </a:bodyPr>
          <a:lstStyle/>
          <a:p>
            <a:r>
              <a:rPr lang="es-ES" sz="2400" b="1" dirty="0" smtClean="0"/>
              <a:t>Intervalo </a:t>
            </a:r>
            <a:r>
              <a:rPr lang="es-ES" sz="2400" b="1" dirty="0"/>
              <a:t>de confianza para la </a:t>
            </a:r>
            <a:r>
              <a:rPr lang="es-ES" sz="2400" b="1" dirty="0" smtClean="0"/>
              <a:t>proporción </a:t>
            </a:r>
            <a:r>
              <a:rPr lang="es-ES" sz="2400" b="1" dirty="0"/>
              <a:t>(con valores</a:t>
            </a:r>
            <a:r>
              <a:rPr lang="es-ES" sz="2400" b="1" dirty="0" smtClean="0"/>
              <a:t>) 2011</a:t>
            </a:r>
            <a:endParaRPr lang="es-ES" sz="2400" b="1" dirty="0"/>
          </a:p>
        </p:txBody>
      </p:sp>
      <p:graphicFrame>
        <p:nvGraphicFramePr>
          <p:cNvPr id="8" name="1 Gráfico"/>
          <p:cNvGraphicFramePr>
            <a:graphicFrameLocks/>
          </p:cNvGraphicFramePr>
          <p:nvPr>
            <p:extLst>
              <p:ext uri="{D42A27DB-BD31-4B8C-83A1-F6EECF244321}">
                <p14:modId xmlns:p14="http://schemas.microsoft.com/office/powerpoint/2010/main" val="3201944679"/>
              </p:ext>
            </p:extLst>
          </p:nvPr>
        </p:nvGraphicFramePr>
        <p:xfrm>
          <a:off x="2545432" y="764704"/>
          <a:ext cx="4032448" cy="2520280"/>
        </p:xfrm>
        <a:graphic>
          <a:graphicData uri="http://schemas.openxmlformats.org/drawingml/2006/chart">
            <c:chart xmlns:c="http://schemas.openxmlformats.org/drawingml/2006/chart" xmlns:r="http://schemas.openxmlformats.org/officeDocument/2006/relationships" r:id="rId2"/>
          </a:graphicData>
        </a:graphic>
      </p:graphicFrame>
      <p:sp>
        <p:nvSpPr>
          <p:cNvPr id="9" name="1 Título"/>
          <p:cNvSpPr txBox="1">
            <a:spLocks/>
          </p:cNvSpPr>
          <p:nvPr/>
        </p:nvSpPr>
        <p:spPr>
          <a:xfrm>
            <a:off x="446856" y="3284984"/>
            <a:ext cx="8229600"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2400" b="1" smtClean="0"/>
              <a:t>Intervalo de confianza para la proporción (con valores), 2012</a:t>
            </a:r>
            <a:endParaRPr lang="es-ES" sz="2400" b="1" dirty="0"/>
          </a:p>
        </p:txBody>
      </p:sp>
      <p:graphicFrame>
        <p:nvGraphicFramePr>
          <p:cNvPr id="10" name="1 Gráfico"/>
          <p:cNvGraphicFramePr>
            <a:graphicFrameLocks/>
          </p:cNvGraphicFramePr>
          <p:nvPr>
            <p:extLst>
              <p:ext uri="{D42A27DB-BD31-4B8C-83A1-F6EECF244321}">
                <p14:modId xmlns:p14="http://schemas.microsoft.com/office/powerpoint/2010/main" val="2311922875"/>
              </p:ext>
            </p:extLst>
          </p:nvPr>
        </p:nvGraphicFramePr>
        <p:xfrm>
          <a:off x="368102" y="3933056"/>
          <a:ext cx="3915866" cy="27363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1 Gráfico"/>
          <p:cNvGraphicFramePr>
            <a:graphicFrameLocks/>
          </p:cNvGraphicFramePr>
          <p:nvPr>
            <p:extLst>
              <p:ext uri="{D42A27DB-BD31-4B8C-83A1-F6EECF244321}">
                <p14:modId xmlns:p14="http://schemas.microsoft.com/office/powerpoint/2010/main" val="2689308563"/>
              </p:ext>
            </p:extLst>
          </p:nvPr>
        </p:nvGraphicFramePr>
        <p:xfrm>
          <a:off x="4549080" y="3941812"/>
          <a:ext cx="432048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241463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0648"/>
            <a:ext cx="8229600" cy="648072"/>
          </a:xfrm>
        </p:spPr>
        <p:txBody>
          <a:bodyPr>
            <a:noAutofit/>
          </a:bodyPr>
          <a:lstStyle/>
          <a:p>
            <a:r>
              <a:rPr lang="es-ES" sz="2400" b="1" dirty="0" smtClean="0"/>
              <a:t>Intervalo </a:t>
            </a:r>
            <a:r>
              <a:rPr lang="es-ES" sz="2400" b="1" dirty="0"/>
              <a:t>de confianza para la </a:t>
            </a:r>
            <a:r>
              <a:rPr lang="es-ES" sz="2400" b="1" dirty="0" smtClean="0"/>
              <a:t>proporción </a:t>
            </a:r>
            <a:r>
              <a:rPr lang="es-ES" sz="2400" b="1" dirty="0"/>
              <a:t>(con valores</a:t>
            </a:r>
            <a:r>
              <a:rPr lang="es-ES" sz="2400" b="1" dirty="0" smtClean="0"/>
              <a:t>), 2013</a:t>
            </a:r>
            <a:endParaRPr lang="es-ES" sz="2400" b="1" dirty="0"/>
          </a:p>
        </p:txBody>
      </p:sp>
      <p:graphicFrame>
        <p:nvGraphicFramePr>
          <p:cNvPr id="3" name="1 Gráfico"/>
          <p:cNvGraphicFramePr>
            <a:graphicFrameLocks/>
          </p:cNvGraphicFramePr>
          <p:nvPr>
            <p:extLst>
              <p:ext uri="{D42A27DB-BD31-4B8C-83A1-F6EECF244321}">
                <p14:modId xmlns:p14="http://schemas.microsoft.com/office/powerpoint/2010/main" val="1483978228"/>
              </p:ext>
            </p:extLst>
          </p:nvPr>
        </p:nvGraphicFramePr>
        <p:xfrm>
          <a:off x="395536" y="1052736"/>
          <a:ext cx="4248472" cy="28083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1 Gráfico"/>
          <p:cNvGraphicFramePr>
            <a:graphicFrameLocks/>
          </p:cNvGraphicFramePr>
          <p:nvPr>
            <p:extLst>
              <p:ext uri="{D42A27DB-BD31-4B8C-83A1-F6EECF244321}">
                <p14:modId xmlns:p14="http://schemas.microsoft.com/office/powerpoint/2010/main" val="452314955"/>
              </p:ext>
            </p:extLst>
          </p:nvPr>
        </p:nvGraphicFramePr>
        <p:xfrm>
          <a:off x="4283968" y="3645024"/>
          <a:ext cx="4536504" cy="2671192"/>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453" t="21667" r="51953" b="25333"/>
          <a:stretch/>
        </p:blipFill>
        <p:spPr bwMode="auto">
          <a:xfrm>
            <a:off x="6444208" y="1124744"/>
            <a:ext cx="2107254" cy="1947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46414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718667" y="1540721"/>
            <a:ext cx="7669757" cy="3832495"/>
            <a:chOff x="718667" y="2836862"/>
            <a:chExt cx="7669757" cy="3832495"/>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539" t="46333" r="51953" b="24000"/>
            <a:stretch/>
          </p:blipFill>
          <p:spPr bwMode="auto">
            <a:xfrm>
              <a:off x="718667" y="3933056"/>
              <a:ext cx="2000250"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Flecha derecha"/>
            <p:cNvSpPr/>
            <p:nvPr/>
          </p:nvSpPr>
          <p:spPr>
            <a:xfrm>
              <a:off x="2718917" y="4409145"/>
              <a:ext cx="916979" cy="6760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8" name="7 Grupo"/>
            <p:cNvGrpSpPr/>
            <p:nvPr/>
          </p:nvGrpSpPr>
          <p:grpSpPr>
            <a:xfrm>
              <a:off x="3672805" y="2836862"/>
              <a:ext cx="4715619" cy="3832495"/>
              <a:chOff x="3928054" y="1116788"/>
              <a:chExt cx="4985817" cy="3976514"/>
            </a:xfrm>
          </p:grpSpPr>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656" t="21420" r="32226" b="9000"/>
              <a:stretch/>
            </p:blipFill>
            <p:spPr bwMode="auto">
              <a:xfrm>
                <a:off x="3928054" y="1116788"/>
                <a:ext cx="4985817" cy="3976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CuadroTexto"/>
              <p:cNvSpPr txBox="1"/>
              <p:nvPr/>
            </p:nvSpPr>
            <p:spPr>
              <a:xfrm>
                <a:off x="5364088" y="2696237"/>
                <a:ext cx="2448272" cy="510948"/>
              </a:xfrm>
              <a:prstGeom prst="rect">
                <a:avLst/>
              </a:prstGeom>
              <a:noFill/>
            </p:spPr>
            <p:txBody>
              <a:bodyPr wrap="square" rtlCol="0">
                <a:spAutoFit/>
              </a:bodyPr>
              <a:lstStyle/>
              <a:p>
                <a:pPr algn="ctr"/>
                <a:r>
                  <a:rPr lang="es-ES" sz="2600" b="1" dirty="0" smtClean="0"/>
                  <a:t>57 SECTORES</a:t>
                </a:r>
                <a:endParaRPr lang="es-ES" sz="2600" b="1" dirty="0"/>
              </a:p>
            </p:txBody>
          </p:sp>
        </p:grpSp>
      </p:grpSp>
      <p:sp>
        <p:nvSpPr>
          <p:cNvPr id="11" name="10 Rectángulo"/>
          <p:cNvSpPr/>
          <p:nvPr/>
        </p:nvSpPr>
        <p:spPr>
          <a:xfrm>
            <a:off x="403591" y="5445224"/>
            <a:ext cx="8583312" cy="923330"/>
          </a:xfrm>
          <a:prstGeom prst="rect">
            <a:avLst/>
          </a:prstGeom>
          <a:noFill/>
        </p:spPr>
        <p:txBody>
          <a:bodyPr wrap="none" lIns="91440" tIns="45720" rIns="91440" bIns="45720">
            <a:spAutoFit/>
          </a:bodyPr>
          <a:lstStyle/>
          <a:p>
            <a:pPr algn="ctr"/>
            <a:r>
              <a:rPr lang="es-E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Sans Unicode"/>
                <a:cs typeface="Lucida Sans Unicode"/>
              </a:rPr>
              <a:t>∴ </a:t>
            </a:r>
            <a:r>
              <a:rPr lang="es-E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DAPAC-R y HABITANTES</a:t>
            </a:r>
            <a:endParaRPr lang="es-E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12" name="2 Título"/>
          <p:cNvSpPr txBox="1">
            <a:spLocks/>
          </p:cNvSpPr>
          <p:nvPr/>
        </p:nvSpPr>
        <p:spPr>
          <a:xfrm>
            <a:off x="1403648" y="197768"/>
            <a:ext cx="655272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s-ES_tradnl" sz="3600" b="1" cap="all" dirty="0" smtClean="0"/>
              <a:t>FORMULACIÓN DEL PROBLEMA</a:t>
            </a:r>
            <a:endParaRPr lang="es-ES" sz="3600" b="1" dirty="0"/>
          </a:p>
        </p:txBody>
      </p:sp>
      <p:sp>
        <p:nvSpPr>
          <p:cNvPr id="13" name="12 CuadroTexto"/>
          <p:cNvSpPr txBox="1"/>
          <p:nvPr/>
        </p:nvSpPr>
        <p:spPr>
          <a:xfrm>
            <a:off x="6588224" y="6368554"/>
            <a:ext cx="1944216" cy="276999"/>
          </a:xfrm>
          <a:prstGeom prst="rect">
            <a:avLst/>
          </a:prstGeom>
          <a:noFill/>
        </p:spPr>
        <p:txBody>
          <a:bodyPr wrap="square" rtlCol="0">
            <a:spAutoFit/>
          </a:bodyPr>
          <a:lstStyle/>
          <a:p>
            <a:r>
              <a:rPr lang="es-ES" sz="1200" b="1" dirty="0" smtClean="0"/>
              <a:t>Fuente:</a:t>
            </a:r>
            <a:r>
              <a:rPr lang="es-ES" sz="1200" dirty="0" smtClean="0"/>
              <a:t> (Fierro, C. 2015).</a:t>
            </a:r>
            <a:endParaRPr lang="es-ES" sz="1200" dirty="0"/>
          </a:p>
        </p:txBody>
      </p:sp>
    </p:spTree>
    <p:extLst>
      <p:ext uri="{BB962C8B-B14F-4D97-AF65-F5344CB8AC3E}">
        <p14:creationId xmlns:p14="http://schemas.microsoft.com/office/powerpoint/2010/main" val="31016290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0648"/>
            <a:ext cx="8229600" cy="648072"/>
          </a:xfrm>
        </p:spPr>
        <p:txBody>
          <a:bodyPr>
            <a:noAutofit/>
          </a:bodyPr>
          <a:lstStyle/>
          <a:p>
            <a:r>
              <a:rPr lang="es-ES" sz="2400" b="1" dirty="0" smtClean="0"/>
              <a:t>Intervalo </a:t>
            </a:r>
            <a:r>
              <a:rPr lang="es-ES" sz="2400" b="1" dirty="0"/>
              <a:t>de confianza para la </a:t>
            </a:r>
            <a:r>
              <a:rPr lang="es-ES" sz="2400" b="1" dirty="0" smtClean="0"/>
              <a:t>proporción </a:t>
            </a:r>
            <a:r>
              <a:rPr lang="es-ES" sz="2400" b="1" dirty="0"/>
              <a:t>(con valores</a:t>
            </a:r>
            <a:r>
              <a:rPr lang="es-ES" sz="2400" b="1" dirty="0" smtClean="0"/>
              <a:t>), 2014</a:t>
            </a:r>
            <a:endParaRPr lang="es-ES" sz="2400" b="1" dirty="0"/>
          </a:p>
        </p:txBody>
      </p:sp>
      <p:graphicFrame>
        <p:nvGraphicFramePr>
          <p:cNvPr id="3" name="1 Gráfico"/>
          <p:cNvGraphicFramePr>
            <a:graphicFrameLocks/>
          </p:cNvGraphicFramePr>
          <p:nvPr>
            <p:extLst>
              <p:ext uri="{D42A27DB-BD31-4B8C-83A1-F6EECF244321}">
                <p14:modId xmlns:p14="http://schemas.microsoft.com/office/powerpoint/2010/main" val="1127959887"/>
              </p:ext>
            </p:extLst>
          </p:nvPr>
        </p:nvGraphicFramePr>
        <p:xfrm>
          <a:off x="4860032" y="3861048"/>
          <a:ext cx="3744416" cy="237626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1 Gráfico"/>
          <p:cNvGraphicFramePr>
            <a:graphicFrameLocks/>
          </p:cNvGraphicFramePr>
          <p:nvPr>
            <p:extLst>
              <p:ext uri="{D42A27DB-BD31-4B8C-83A1-F6EECF244321}">
                <p14:modId xmlns:p14="http://schemas.microsoft.com/office/powerpoint/2010/main" val="1490270252"/>
              </p:ext>
            </p:extLst>
          </p:nvPr>
        </p:nvGraphicFramePr>
        <p:xfrm>
          <a:off x="683568" y="980728"/>
          <a:ext cx="4086200" cy="23797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1 Gráfico"/>
          <p:cNvGraphicFramePr>
            <a:graphicFrameLocks/>
          </p:cNvGraphicFramePr>
          <p:nvPr>
            <p:extLst>
              <p:ext uri="{D42A27DB-BD31-4B8C-83A1-F6EECF244321}">
                <p14:modId xmlns:p14="http://schemas.microsoft.com/office/powerpoint/2010/main" val="4084969213"/>
              </p:ext>
            </p:extLst>
          </p:nvPr>
        </p:nvGraphicFramePr>
        <p:xfrm>
          <a:off x="4932040" y="908720"/>
          <a:ext cx="4032448" cy="24482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1 Gráfico"/>
          <p:cNvGraphicFramePr>
            <a:graphicFrameLocks/>
          </p:cNvGraphicFramePr>
          <p:nvPr>
            <p:extLst>
              <p:ext uri="{D42A27DB-BD31-4B8C-83A1-F6EECF244321}">
                <p14:modId xmlns:p14="http://schemas.microsoft.com/office/powerpoint/2010/main" val="2020565846"/>
              </p:ext>
            </p:extLst>
          </p:nvPr>
        </p:nvGraphicFramePr>
        <p:xfrm>
          <a:off x="827584" y="3861048"/>
          <a:ext cx="3816424" cy="237626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7046414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12 Grupo"/>
          <p:cNvGrpSpPr/>
          <p:nvPr/>
        </p:nvGrpSpPr>
        <p:grpSpPr>
          <a:xfrm>
            <a:off x="35496" y="-27384"/>
            <a:ext cx="1704380" cy="6897688"/>
            <a:chOff x="-12700" y="-178706"/>
            <a:chExt cx="9107488" cy="6897688"/>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l="20313" t="10001" r="31250" b="16000"/>
            <a:stretch>
              <a:fillRect/>
            </a:stretch>
          </p:blipFill>
          <p:spPr bwMode="auto">
            <a:xfrm>
              <a:off x="-12700" y="-178706"/>
              <a:ext cx="9107488" cy="6897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14 Imagen"/>
            <p:cNvPicPr/>
            <p:nvPr/>
          </p:nvPicPr>
          <p:blipFill rotWithShape="1">
            <a:blip r:embed="rId3">
              <a:extLst>
                <a:ext uri="{BEBA8EAE-BF5A-486C-A8C5-ECC9F3942E4B}">
                  <a14:imgProps xmlns:a14="http://schemas.microsoft.com/office/drawing/2010/main">
                    <a14:imgLayer r:embed="rId4">
                      <a14:imgEffect>
                        <a14:sharpenSoften amount="-33000"/>
                      </a14:imgEffect>
                      <a14:imgEffect>
                        <a14:brightnessContrast bright="-70000" contrast="-43000"/>
                      </a14:imgEffect>
                    </a14:imgLayer>
                  </a14:imgProps>
                </a:ext>
              </a:extLst>
            </a:blip>
            <a:srcRect l="44126" t="46988" r="33870" b="34538"/>
            <a:stretch/>
          </p:blipFill>
          <p:spPr bwMode="auto">
            <a:xfrm>
              <a:off x="4584140" y="2053418"/>
              <a:ext cx="4308340" cy="1223541"/>
            </a:xfrm>
            <a:prstGeom prst="rect">
              <a:avLst/>
            </a:prstGeom>
            <a:ln>
              <a:noFill/>
            </a:ln>
            <a:extLst>
              <a:ext uri="{53640926-AAD7-44D8-BBD7-CCE9431645EC}">
                <a14:shadowObscured xmlns:a14="http://schemas.microsoft.com/office/drawing/2010/main"/>
              </a:ext>
            </a:extLst>
          </p:spPr>
        </p:pic>
      </p:grpSp>
      <p:sp>
        <p:nvSpPr>
          <p:cNvPr id="6" name="5 Rectángulo"/>
          <p:cNvSpPr/>
          <p:nvPr/>
        </p:nvSpPr>
        <p:spPr>
          <a:xfrm>
            <a:off x="3526389" y="188640"/>
            <a:ext cx="1998239" cy="954107"/>
          </a:xfrm>
          <a:prstGeom prst="rect">
            <a:avLst/>
          </a:prstGeom>
        </p:spPr>
        <p:txBody>
          <a:bodyPr wrap="none">
            <a:spAutoFit/>
          </a:bodyPr>
          <a:lstStyle/>
          <a:p>
            <a:pPr marL="107950" algn="ctr"/>
            <a:r>
              <a:rPr lang="es-ES" altLang="es-ES" sz="2800" b="1" dirty="0" smtClean="0"/>
              <a:t>Histograma</a:t>
            </a:r>
          </a:p>
          <a:p>
            <a:pPr marL="107950" algn="ctr"/>
            <a:r>
              <a:rPr lang="es-ES" altLang="es-ES" sz="2800" b="1" dirty="0" smtClean="0"/>
              <a:t>pH 2010</a:t>
            </a:r>
            <a:endParaRPr lang="es-ES" altLang="es-ES" sz="2800" b="1" dirty="0"/>
          </a:p>
        </p:txBody>
      </p:sp>
      <p:grpSp>
        <p:nvGrpSpPr>
          <p:cNvPr id="2" name="1 Grupo"/>
          <p:cNvGrpSpPr/>
          <p:nvPr/>
        </p:nvGrpSpPr>
        <p:grpSpPr>
          <a:xfrm>
            <a:off x="1256978" y="1246532"/>
            <a:ext cx="6699399" cy="4630740"/>
            <a:chOff x="1256978" y="1246532"/>
            <a:chExt cx="6699399" cy="4630740"/>
          </a:xfrm>
        </p:grpSpPr>
        <p:pic>
          <p:nvPicPr>
            <p:cNvPr id="1638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6367" t="33000" r="30274" b="16667"/>
            <a:stretch/>
          </p:blipFill>
          <p:spPr bwMode="auto">
            <a:xfrm>
              <a:off x="1256978" y="1246532"/>
              <a:ext cx="3098998" cy="2107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41992" t="33333" r="14063" b="17000"/>
            <a:stretch/>
          </p:blipFill>
          <p:spPr bwMode="auto">
            <a:xfrm>
              <a:off x="4773340" y="1246532"/>
              <a:ext cx="3183036" cy="2107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34961" t="33333" r="21094" b="17334"/>
            <a:stretch/>
          </p:blipFill>
          <p:spPr bwMode="auto">
            <a:xfrm>
              <a:off x="1256978" y="3838820"/>
              <a:ext cx="3098997" cy="2038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42579" t="32666" r="13477" b="17667"/>
            <a:stretch/>
          </p:blipFill>
          <p:spPr bwMode="auto">
            <a:xfrm>
              <a:off x="4773341" y="3838820"/>
              <a:ext cx="3183036" cy="2038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Elipse"/>
            <p:cNvSpPr/>
            <p:nvPr/>
          </p:nvSpPr>
          <p:spPr>
            <a:xfrm rot="18858529">
              <a:off x="2173166" y="1620241"/>
              <a:ext cx="1580166" cy="941264"/>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8" name="7 Elipse"/>
            <p:cNvSpPr/>
            <p:nvPr/>
          </p:nvSpPr>
          <p:spPr>
            <a:xfrm rot="2437232">
              <a:off x="5730143" y="1652704"/>
              <a:ext cx="1527841" cy="941264"/>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9" name="8 Elipse"/>
            <p:cNvSpPr/>
            <p:nvPr/>
          </p:nvSpPr>
          <p:spPr>
            <a:xfrm>
              <a:off x="2411760" y="4123253"/>
              <a:ext cx="1080120" cy="941264"/>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10" name="9 Elipse"/>
            <p:cNvSpPr/>
            <p:nvPr/>
          </p:nvSpPr>
          <p:spPr>
            <a:xfrm rot="163627">
              <a:off x="5817838" y="4071909"/>
              <a:ext cx="1220250" cy="941264"/>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grpSp>
      <p:graphicFrame>
        <p:nvGraphicFramePr>
          <p:cNvPr id="4" name="3 Tabla"/>
          <p:cNvGraphicFramePr>
            <a:graphicFrameLocks noGrp="1"/>
          </p:cNvGraphicFramePr>
          <p:nvPr>
            <p:extLst>
              <p:ext uri="{D42A27DB-BD31-4B8C-83A1-F6EECF244321}">
                <p14:modId xmlns:p14="http://schemas.microsoft.com/office/powerpoint/2010/main" val="2071898579"/>
              </p:ext>
            </p:extLst>
          </p:nvPr>
        </p:nvGraphicFramePr>
        <p:xfrm>
          <a:off x="6390456" y="6069285"/>
          <a:ext cx="2286000" cy="600075"/>
        </p:xfrm>
        <a:graphic>
          <a:graphicData uri="http://schemas.openxmlformats.org/drawingml/2006/table">
            <a:tbl>
              <a:tblPr/>
              <a:tblGrid>
                <a:gridCol w="762000"/>
                <a:gridCol w="762000"/>
                <a:gridCol w="762000"/>
              </a:tblGrid>
              <a:tr h="200025">
                <a:tc gridSpan="3">
                  <a:txBody>
                    <a:bodyPr/>
                    <a:lstStyle/>
                    <a:p>
                      <a:pPr algn="ctr" fontAlgn="b"/>
                      <a:r>
                        <a:rPr lang="es-ES" sz="1100" b="1" i="0" u="none" strike="noStrike">
                          <a:solidFill>
                            <a:srgbClr val="000000"/>
                          </a:solidFill>
                          <a:effectLst/>
                          <a:latin typeface="Calibri"/>
                        </a:rPr>
                        <a:t>pH_2010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c hMerge="1">
                  <a:txBody>
                    <a:bodyPr/>
                    <a:lstStyle/>
                    <a:p>
                      <a:endParaRPr lang="es-ES"/>
                    </a:p>
                  </a:txBody>
                  <a:tcPr/>
                </a:tc>
              </a:tr>
              <a:tr h="200025">
                <a:tc gridSpan="2">
                  <a:txBody>
                    <a:bodyPr/>
                    <a:lstStyle/>
                    <a:p>
                      <a:pPr algn="ctr" fontAlgn="b"/>
                      <a:r>
                        <a:rPr lang="es-ES" sz="1100" b="1" i="0" u="none" strike="noStrike">
                          <a:solidFill>
                            <a:srgbClr val="000000"/>
                          </a:solidFill>
                          <a:effectLst/>
                          <a:latin typeface="Calibri"/>
                        </a:rPr>
                        <a:t>Número de Muestras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c>
                  <a:txBody>
                    <a:bodyPr/>
                    <a:lstStyle/>
                    <a:p>
                      <a:pPr algn="ctr" fontAlgn="b"/>
                      <a:r>
                        <a:rPr lang="es-ES" sz="1100" b="1" i="0" u="none" strike="noStrike">
                          <a:solidFill>
                            <a:srgbClr val="000000"/>
                          </a:solidFill>
                          <a:effectLst/>
                          <a:latin typeface="Calibri"/>
                        </a:rPr>
                        <a:t>85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00025">
                <a:tc>
                  <a:txBody>
                    <a:bodyPr/>
                    <a:lstStyle/>
                    <a:p>
                      <a:pPr algn="ctr" fontAlgn="b"/>
                      <a:r>
                        <a:rPr lang="es-ES" sz="1100" b="1"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ctr" fontAlgn="b"/>
                      <a:r>
                        <a:rPr lang="es-ES" sz="1100" b="1" i="0" u="none" strike="noStrike">
                          <a:solidFill>
                            <a:srgbClr val="000000"/>
                          </a:solidFill>
                          <a:effectLst/>
                          <a:latin typeface="Calibri"/>
                        </a:rPr>
                        <a:t>MAR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ctr" fontAlgn="b"/>
                      <a:r>
                        <a:rPr lang="es-ES" sz="1100" b="1" i="0" u="none" strike="noStrike" dirty="0">
                          <a:solidFill>
                            <a:srgbClr val="000000"/>
                          </a:solidFill>
                          <a:effectLst/>
                          <a:latin typeface="Calibri"/>
                        </a:rPr>
                        <a:t>86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r>
            </a:tbl>
          </a:graphicData>
        </a:graphic>
      </p:graphicFrame>
    </p:spTree>
    <p:extLst>
      <p:ext uri="{BB962C8B-B14F-4D97-AF65-F5344CB8AC3E}">
        <p14:creationId xmlns:p14="http://schemas.microsoft.com/office/powerpoint/2010/main" val="18197898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hoja_agua potabl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142" t="7153" r="32890" b="3343"/>
          <a:stretch/>
        </p:blipFill>
        <p:spPr bwMode="auto">
          <a:xfrm>
            <a:off x="0" y="836712"/>
            <a:ext cx="9108504"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2 Tabla"/>
          <p:cNvGraphicFramePr>
            <a:graphicFrameLocks noGrp="1"/>
          </p:cNvGraphicFramePr>
          <p:nvPr>
            <p:extLst>
              <p:ext uri="{D42A27DB-BD31-4B8C-83A1-F6EECF244321}">
                <p14:modId xmlns:p14="http://schemas.microsoft.com/office/powerpoint/2010/main" val="3028599393"/>
              </p:ext>
            </p:extLst>
          </p:nvPr>
        </p:nvGraphicFramePr>
        <p:xfrm>
          <a:off x="2843808" y="2348880"/>
          <a:ext cx="3456384" cy="3600399"/>
        </p:xfrm>
        <a:graphic>
          <a:graphicData uri="http://schemas.openxmlformats.org/drawingml/2006/table">
            <a:tbl>
              <a:tblPr/>
              <a:tblGrid>
                <a:gridCol w="1152128"/>
                <a:gridCol w="1152128"/>
                <a:gridCol w="1152128"/>
              </a:tblGrid>
              <a:tr h="285315">
                <a:tc gridSpan="3">
                  <a:txBody>
                    <a:bodyPr/>
                    <a:lstStyle/>
                    <a:p>
                      <a:pPr algn="ctr" fontAlgn="b"/>
                      <a:r>
                        <a:rPr lang="es-ES" sz="1100" b="1" i="0" u="none" strike="noStrike" dirty="0">
                          <a:solidFill>
                            <a:srgbClr val="000000"/>
                          </a:solidFill>
                          <a:effectLst/>
                          <a:latin typeface="Calibri"/>
                        </a:rPr>
                        <a:t>pH_2010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c hMerge="1">
                  <a:txBody>
                    <a:bodyPr/>
                    <a:lstStyle/>
                    <a:p>
                      <a:endParaRPr lang="es-ES"/>
                    </a:p>
                  </a:txBody>
                  <a:tcPr/>
                </a:tc>
              </a:tr>
              <a:tr h="285315">
                <a:tc gridSpan="2">
                  <a:txBody>
                    <a:bodyPr/>
                    <a:lstStyle/>
                    <a:p>
                      <a:pPr algn="ctr" fontAlgn="b"/>
                      <a:r>
                        <a:rPr lang="es-ES" sz="1100" b="1" i="0" u="none" strike="noStrike">
                          <a:solidFill>
                            <a:srgbClr val="000000"/>
                          </a:solidFill>
                          <a:effectLst/>
                          <a:latin typeface="Calibri"/>
                        </a:rPr>
                        <a:t>Número de Muestras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c>
                  <a:txBody>
                    <a:bodyPr/>
                    <a:lstStyle/>
                    <a:p>
                      <a:pPr algn="ctr" fontAlgn="b"/>
                      <a:r>
                        <a:rPr lang="es-ES" sz="1100" b="1" i="0" u="none" strike="noStrike">
                          <a:solidFill>
                            <a:srgbClr val="000000"/>
                          </a:solidFill>
                          <a:effectLst/>
                          <a:latin typeface="Calibri"/>
                        </a:rPr>
                        <a:t>85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85315">
                <a:tc>
                  <a:txBody>
                    <a:bodyPr/>
                    <a:lstStyle/>
                    <a:p>
                      <a:pPr algn="ctr" fontAlgn="b"/>
                      <a:r>
                        <a:rPr lang="es-ES" sz="1100" b="1"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a:solidFill>
                            <a:srgbClr val="000000"/>
                          </a:solidFill>
                          <a:effectLst/>
                          <a:latin typeface="Calibri"/>
                        </a:rPr>
                        <a:t>MAR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a:solidFill>
                            <a:srgbClr val="000000"/>
                          </a:solidFill>
                          <a:effectLst/>
                          <a:latin typeface="Calibri"/>
                        </a:rPr>
                        <a:t>86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71728">
                <a:tc>
                  <a:txBody>
                    <a:bodyPr/>
                    <a:lstStyle/>
                    <a:p>
                      <a:pPr algn="ctr" fontAlgn="b"/>
                      <a:r>
                        <a:rPr lang="es-ES" sz="1100" b="1" i="0" u="none" strike="noStrike">
                          <a:solidFill>
                            <a:srgbClr val="000000"/>
                          </a:solidFill>
                          <a:effectLst/>
                          <a:latin typeface="Calibri"/>
                        </a:rPr>
                        <a:t>IZQUIERDA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a:solidFill>
                            <a:srgbClr val="000000"/>
                          </a:solidFill>
                          <a:effectLst/>
                          <a:latin typeface="Calibri"/>
                        </a:rPr>
                        <a:t>MEDIA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a:solidFill>
                            <a:srgbClr val="000000"/>
                          </a:solidFill>
                          <a:effectLst/>
                          <a:latin typeface="Calibri"/>
                        </a:rPr>
                        <a:t>DERECHA</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271728">
                <a:tc>
                  <a:txBody>
                    <a:bodyPr/>
                    <a:lstStyle/>
                    <a:p>
                      <a:pPr algn="ctr" fontAlgn="b"/>
                      <a:r>
                        <a:rPr lang="es-ES" sz="1100" b="0" i="0" u="none" strike="noStrike">
                          <a:solidFill>
                            <a:srgbClr val="000000"/>
                          </a:solidFill>
                          <a:effectLst/>
                          <a:latin typeface="Calibri"/>
                        </a:rPr>
                        <a:t>JUL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ENE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NOV</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71728">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FEB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DIC</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71728">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MAR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85315">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ABR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71728">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MAY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71728">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JUN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71728">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AGO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71728">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SEP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85315">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dirty="0">
                          <a:solidFill>
                            <a:srgbClr val="000000"/>
                          </a:solidFill>
                          <a:effectLst/>
                          <a:latin typeface="Calibri"/>
                        </a:rPr>
                        <a:t>OCT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dirty="0">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bl>
          </a:graphicData>
        </a:graphic>
      </p:graphicFrame>
      <p:sp>
        <p:nvSpPr>
          <p:cNvPr id="4" name="3 CuadroTexto"/>
          <p:cNvSpPr txBox="1"/>
          <p:nvPr/>
        </p:nvSpPr>
        <p:spPr>
          <a:xfrm>
            <a:off x="2195736" y="6095037"/>
            <a:ext cx="4824536" cy="369332"/>
          </a:xfrm>
          <a:prstGeom prst="rect">
            <a:avLst/>
          </a:prstGeom>
          <a:noFill/>
        </p:spPr>
        <p:txBody>
          <a:bodyPr wrap="square" rtlCol="0">
            <a:spAutoFit/>
          </a:bodyPr>
          <a:lstStyle/>
          <a:p>
            <a:pPr algn="ctr"/>
            <a:r>
              <a:rPr lang="es-ES" b="1" dirty="0"/>
              <a:t>Fuente: </a:t>
            </a:r>
            <a:r>
              <a:rPr lang="es-ES" dirty="0" smtClean="0"/>
              <a:t>(CICAM &amp; DAPAC-R, 2015). </a:t>
            </a:r>
            <a:endParaRPr lang="es-ES" dirty="0"/>
          </a:p>
        </p:txBody>
      </p:sp>
    </p:spTree>
    <p:extLst>
      <p:ext uri="{BB962C8B-B14F-4D97-AF65-F5344CB8AC3E}">
        <p14:creationId xmlns:p14="http://schemas.microsoft.com/office/powerpoint/2010/main" val="7578615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3526388" y="116632"/>
            <a:ext cx="1998239" cy="954107"/>
          </a:xfrm>
          <a:prstGeom prst="rect">
            <a:avLst/>
          </a:prstGeom>
        </p:spPr>
        <p:txBody>
          <a:bodyPr wrap="none">
            <a:spAutoFit/>
          </a:bodyPr>
          <a:lstStyle/>
          <a:p>
            <a:pPr marL="107950" algn="ctr"/>
            <a:r>
              <a:rPr lang="es-ES" altLang="es-ES" sz="2800" b="1" dirty="0" smtClean="0"/>
              <a:t>Histograma</a:t>
            </a:r>
            <a:endParaRPr lang="es-ES" altLang="es-ES" sz="2800" b="1" dirty="0"/>
          </a:p>
          <a:p>
            <a:pPr marL="107950" algn="ctr"/>
            <a:r>
              <a:rPr lang="es-ES" altLang="es-ES" sz="2800" b="1" dirty="0" smtClean="0"/>
              <a:t>pH 2011</a:t>
            </a:r>
            <a:endParaRPr lang="es-ES" altLang="es-ES" sz="2800" b="1" dirty="0"/>
          </a:p>
        </p:txBody>
      </p:sp>
      <p:grpSp>
        <p:nvGrpSpPr>
          <p:cNvPr id="4" name="3 Grupo"/>
          <p:cNvGrpSpPr/>
          <p:nvPr/>
        </p:nvGrpSpPr>
        <p:grpSpPr>
          <a:xfrm>
            <a:off x="803522" y="1124744"/>
            <a:ext cx="7409675" cy="4991591"/>
            <a:chOff x="803522" y="1173713"/>
            <a:chExt cx="7409675" cy="4991591"/>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782" t="33334" r="30274" b="16666"/>
            <a:stretch/>
          </p:blipFill>
          <p:spPr bwMode="auto">
            <a:xfrm>
              <a:off x="803523" y="1196955"/>
              <a:ext cx="3480445" cy="2320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586" t="32333" r="30077" b="15667"/>
            <a:stretch/>
          </p:blipFill>
          <p:spPr bwMode="auto">
            <a:xfrm>
              <a:off x="4690242" y="1173713"/>
              <a:ext cx="3410150" cy="2343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080" t="33666" r="30274" b="15668"/>
            <a:stretch/>
          </p:blipFill>
          <p:spPr bwMode="auto">
            <a:xfrm>
              <a:off x="803522" y="4010253"/>
              <a:ext cx="3480445" cy="2155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9205" t="32999" r="27149" b="18000"/>
            <a:stretch/>
          </p:blipFill>
          <p:spPr bwMode="auto">
            <a:xfrm>
              <a:off x="4690242" y="4010253"/>
              <a:ext cx="3410150" cy="2155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Elipse"/>
            <p:cNvSpPr/>
            <p:nvPr/>
          </p:nvSpPr>
          <p:spPr>
            <a:xfrm rot="2925555">
              <a:off x="2630833" y="1674903"/>
              <a:ext cx="1846130" cy="844758"/>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8" name="7 Elipse"/>
            <p:cNvSpPr/>
            <p:nvPr/>
          </p:nvSpPr>
          <p:spPr>
            <a:xfrm rot="2060986">
              <a:off x="6663735" y="1743607"/>
              <a:ext cx="1549462" cy="844758"/>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9" name="8 Elipse"/>
            <p:cNvSpPr/>
            <p:nvPr/>
          </p:nvSpPr>
          <p:spPr>
            <a:xfrm>
              <a:off x="2123728" y="4293096"/>
              <a:ext cx="1148625" cy="1152128"/>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10" name="9 Elipse"/>
            <p:cNvSpPr/>
            <p:nvPr/>
          </p:nvSpPr>
          <p:spPr>
            <a:xfrm rot="18078038">
              <a:off x="6591917" y="4569655"/>
              <a:ext cx="1909850" cy="1147436"/>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grpSp>
      <p:graphicFrame>
        <p:nvGraphicFramePr>
          <p:cNvPr id="3" name="2 Tabla"/>
          <p:cNvGraphicFramePr>
            <a:graphicFrameLocks noGrp="1"/>
          </p:cNvGraphicFramePr>
          <p:nvPr>
            <p:extLst>
              <p:ext uri="{D42A27DB-BD31-4B8C-83A1-F6EECF244321}">
                <p14:modId xmlns:p14="http://schemas.microsoft.com/office/powerpoint/2010/main" val="2482570126"/>
              </p:ext>
            </p:extLst>
          </p:nvPr>
        </p:nvGraphicFramePr>
        <p:xfrm>
          <a:off x="6030416" y="6341318"/>
          <a:ext cx="2286000" cy="400050"/>
        </p:xfrm>
        <a:graphic>
          <a:graphicData uri="http://schemas.openxmlformats.org/drawingml/2006/table">
            <a:tbl>
              <a:tblPr/>
              <a:tblGrid>
                <a:gridCol w="1524000"/>
                <a:gridCol w="762000"/>
              </a:tblGrid>
              <a:tr h="200025">
                <a:tc gridSpan="2">
                  <a:txBody>
                    <a:bodyPr/>
                    <a:lstStyle/>
                    <a:p>
                      <a:pPr algn="ctr" fontAlgn="b"/>
                      <a:r>
                        <a:rPr lang="es-ES" sz="1100" b="1" i="0" u="none" strike="noStrike">
                          <a:solidFill>
                            <a:srgbClr val="000000"/>
                          </a:solidFill>
                          <a:effectLst/>
                          <a:latin typeface="Calibri"/>
                        </a:rPr>
                        <a:t>pH_2011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r>
              <a:tr h="200025">
                <a:tc>
                  <a:txBody>
                    <a:bodyPr/>
                    <a:lstStyle/>
                    <a:p>
                      <a:pPr algn="ctr" fontAlgn="b"/>
                      <a:r>
                        <a:rPr lang="es-ES" sz="1100" b="1" i="0" u="none" strike="noStrike">
                          <a:solidFill>
                            <a:srgbClr val="000000"/>
                          </a:solidFill>
                          <a:effectLst/>
                          <a:latin typeface="Calibri"/>
                        </a:rPr>
                        <a:t>Número de Muestras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dirty="0">
                          <a:solidFill>
                            <a:srgbClr val="000000"/>
                          </a:solidFill>
                          <a:effectLst/>
                          <a:latin typeface="Calibri"/>
                        </a:rPr>
                        <a:t>85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bl>
          </a:graphicData>
        </a:graphic>
      </p:graphicFrame>
    </p:spTree>
    <p:extLst>
      <p:ext uri="{BB962C8B-B14F-4D97-AF65-F5344CB8AC3E}">
        <p14:creationId xmlns:p14="http://schemas.microsoft.com/office/powerpoint/2010/main" val="8229234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hoja_agua potabl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142" t="7153" r="32890" b="3343"/>
          <a:stretch/>
        </p:blipFill>
        <p:spPr bwMode="auto">
          <a:xfrm>
            <a:off x="0" y="836712"/>
            <a:ext cx="9108504"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2 Tabla"/>
          <p:cNvGraphicFramePr>
            <a:graphicFrameLocks noGrp="1"/>
          </p:cNvGraphicFramePr>
          <p:nvPr>
            <p:extLst>
              <p:ext uri="{D42A27DB-BD31-4B8C-83A1-F6EECF244321}">
                <p14:modId xmlns:p14="http://schemas.microsoft.com/office/powerpoint/2010/main" val="1269812838"/>
              </p:ext>
            </p:extLst>
          </p:nvPr>
        </p:nvGraphicFramePr>
        <p:xfrm>
          <a:off x="2843808" y="2420888"/>
          <a:ext cx="3312369" cy="3456384"/>
        </p:xfrm>
        <a:graphic>
          <a:graphicData uri="http://schemas.openxmlformats.org/drawingml/2006/table">
            <a:tbl>
              <a:tblPr/>
              <a:tblGrid>
                <a:gridCol w="1104123"/>
                <a:gridCol w="1104123"/>
                <a:gridCol w="1104123"/>
              </a:tblGrid>
              <a:tr h="396634">
                <a:tc gridSpan="3">
                  <a:txBody>
                    <a:bodyPr/>
                    <a:lstStyle/>
                    <a:p>
                      <a:pPr algn="ctr" fontAlgn="b"/>
                      <a:r>
                        <a:rPr lang="es-ES" sz="1100" b="1" i="0" u="none" strike="noStrike">
                          <a:solidFill>
                            <a:srgbClr val="000000"/>
                          </a:solidFill>
                          <a:effectLst/>
                          <a:latin typeface="Calibri"/>
                        </a:rPr>
                        <a:t>pH_2011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c hMerge="1">
                  <a:txBody>
                    <a:bodyPr/>
                    <a:lstStyle/>
                    <a:p>
                      <a:endParaRPr lang="es-ES"/>
                    </a:p>
                  </a:txBody>
                  <a:tcPr/>
                </a:tc>
              </a:tr>
              <a:tr h="396634">
                <a:tc gridSpan="2">
                  <a:txBody>
                    <a:bodyPr/>
                    <a:lstStyle/>
                    <a:p>
                      <a:pPr algn="ctr" fontAlgn="b"/>
                      <a:r>
                        <a:rPr lang="es-ES" sz="1100" b="1" i="0" u="none" strike="noStrike">
                          <a:solidFill>
                            <a:srgbClr val="000000"/>
                          </a:solidFill>
                          <a:effectLst/>
                          <a:latin typeface="Calibri"/>
                        </a:rPr>
                        <a:t>Número de Muestras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c>
                  <a:txBody>
                    <a:bodyPr/>
                    <a:lstStyle/>
                    <a:p>
                      <a:pPr algn="ctr" fontAlgn="b"/>
                      <a:r>
                        <a:rPr lang="es-ES" sz="1100" b="1" i="0" u="none" strike="noStrike">
                          <a:solidFill>
                            <a:srgbClr val="000000"/>
                          </a:solidFill>
                          <a:effectLst/>
                          <a:latin typeface="Calibri"/>
                        </a:rPr>
                        <a:t>85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377747">
                <a:tc>
                  <a:txBody>
                    <a:bodyPr/>
                    <a:lstStyle/>
                    <a:p>
                      <a:pPr algn="ctr" fontAlgn="b"/>
                      <a:r>
                        <a:rPr lang="es-ES" sz="1100" b="1" i="0" u="none" strike="noStrike">
                          <a:solidFill>
                            <a:srgbClr val="000000"/>
                          </a:solidFill>
                          <a:effectLst/>
                          <a:latin typeface="Calibri"/>
                        </a:rPr>
                        <a:t>IZQUIERDA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a:solidFill>
                            <a:srgbClr val="000000"/>
                          </a:solidFill>
                          <a:effectLst/>
                          <a:latin typeface="Calibri"/>
                        </a:rPr>
                        <a:t>MEDIA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a:solidFill>
                            <a:srgbClr val="000000"/>
                          </a:solidFill>
                          <a:effectLst/>
                          <a:latin typeface="Calibri"/>
                        </a:rPr>
                        <a:t>DERECHA</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377747">
                <a:tc>
                  <a:txBody>
                    <a:bodyPr/>
                    <a:lstStyle/>
                    <a:p>
                      <a:pPr algn="ctr" fontAlgn="b"/>
                      <a:r>
                        <a:rPr lang="es-ES" sz="1100" b="0" i="0" u="none" strike="noStrike">
                          <a:solidFill>
                            <a:srgbClr val="000000"/>
                          </a:solidFill>
                          <a:effectLst/>
                          <a:latin typeface="Calibri"/>
                        </a:rPr>
                        <a:t>JUL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MAR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ENE</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77747">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MAY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FEB</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77747">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JUN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ABR</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77747">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SEP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AGO</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77747">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DIC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OCT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96634">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dirty="0">
                          <a:solidFill>
                            <a:srgbClr val="000000"/>
                          </a:solidFill>
                          <a:effectLst/>
                          <a:latin typeface="Calibri"/>
                        </a:rPr>
                        <a:t>NOV</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bl>
          </a:graphicData>
        </a:graphic>
      </p:graphicFrame>
      <p:sp>
        <p:nvSpPr>
          <p:cNvPr id="4" name="3 CuadroTexto"/>
          <p:cNvSpPr txBox="1"/>
          <p:nvPr/>
        </p:nvSpPr>
        <p:spPr>
          <a:xfrm>
            <a:off x="2123728" y="6023029"/>
            <a:ext cx="4824536" cy="369332"/>
          </a:xfrm>
          <a:prstGeom prst="rect">
            <a:avLst/>
          </a:prstGeom>
          <a:noFill/>
        </p:spPr>
        <p:txBody>
          <a:bodyPr wrap="square" rtlCol="0">
            <a:spAutoFit/>
          </a:bodyPr>
          <a:lstStyle/>
          <a:p>
            <a:pPr algn="ctr"/>
            <a:r>
              <a:rPr lang="es-ES" b="1" dirty="0"/>
              <a:t>Fuente: </a:t>
            </a:r>
            <a:r>
              <a:rPr lang="es-ES" dirty="0" smtClean="0"/>
              <a:t>(CICAM &amp; DAPAC-R, 2015). </a:t>
            </a:r>
            <a:endParaRPr lang="es-ES" dirty="0"/>
          </a:p>
        </p:txBody>
      </p:sp>
    </p:spTree>
    <p:extLst>
      <p:ext uri="{BB962C8B-B14F-4D97-AF65-F5344CB8AC3E}">
        <p14:creationId xmlns:p14="http://schemas.microsoft.com/office/powerpoint/2010/main" val="7578615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3526388" y="188640"/>
            <a:ext cx="1998239" cy="954107"/>
          </a:xfrm>
          <a:prstGeom prst="rect">
            <a:avLst/>
          </a:prstGeom>
        </p:spPr>
        <p:txBody>
          <a:bodyPr wrap="none">
            <a:spAutoFit/>
          </a:bodyPr>
          <a:lstStyle/>
          <a:p>
            <a:pPr marL="107950" algn="ctr"/>
            <a:r>
              <a:rPr lang="es-ES" altLang="es-ES" sz="2800" b="1" dirty="0" smtClean="0"/>
              <a:t>Histograma</a:t>
            </a:r>
            <a:endParaRPr lang="es-ES" altLang="es-ES" sz="2800" b="1" dirty="0"/>
          </a:p>
          <a:p>
            <a:pPr marL="107950" algn="ctr"/>
            <a:r>
              <a:rPr lang="es-ES" altLang="es-ES" sz="2800" b="1" dirty="0" smtClean="0"/>
              <a:t>pH 2012</a:t>
            </a:r>
            <a:endParaRPr lang="es-ES" altLang="es-ES" sz="2800" b="1" dirty="0"/>
          </a:p>
        </p:txBody>
      </p:sp>
      <p:grpSp>
        <p:nvGrpSpPr>
          <p:cNvPr id="2" name="1 Grupo"/>
          <p:cNvGrpSpPr/>
          <p:nvPr/>
        </p:nvGrpSpPr>
        <p:grpSpPr>
          <a:xfrm>
            <a:off x="892462" y="1186465"/>
            <a:ext cx="7423954" cy="4978839"/>
            <a:chOff x="755576" y="1186465"/>
            <a:chExt cx="7423954" cy="4978839"/>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7344" t="33000" r="28906" b="16667"/>
            <a:stretch/>
          </p:blipFill>
          <p:spPr bwMode="auto">
            <a:xfrm>
              <a:off x="4644008" y="1186465"/>
              <a:ext cx="3456384" cy="229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960" t="33000" r="21289" b="17000"/>
            <a:stretch/>
          </p:blipFill>
          <p:spPr bwMode="auto">
            <a:xfrm>
              <a:off x="755576" y="1186465"/>
              <a:ext cx="3456384" cy="2314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6172" t="33000" r="30469" b="15000"/>
            <a:stretch/>
          </p:blipFill>
          <p:spPr bwMode="auto">
            <a:xfrm>
              <a:off x="755576" y="3909910"/>
              <a:ext cx="3656086" cy="2255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6172" t="33000" r="30664" b="15668"/>
            <a:stretch/>
          </p:blipFill>
          <p:spPr bwMode="auto">
            <a:xfrm>
              <a:off x="4714118" y="3909910"/>
              <a:ext cx="3386274" cy="2255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Elipse"/>
            <p:cNvSpPr/>
            <p:nvPr/>
          </p:nvSpPr>
          <p:spPr>
            <a:xfrm rot="18683660">
              <a:off x="2617593" y="1627557"/>
              <a:ext cx="1855500" cy="1194684"/>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10" name="9 Elipse"/>
            <p:cNvSpPr/>
            <p:nvPr/>
          </p:nvSpPr>
          <p:spPr>
            <a:xfrm rot="2404671">
              <a:off x="6614228" y="1666035"/>
              <a:ext cx="1565302" cy="996152"/>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12" name="11 Elipse"/>
            <p:cNvSpPr/>
            <p:nvPr/>
          </p:nvSpPr>
          <p:spPr>
            <a:xfrm rot="3500954">
              <a:off x="1982209" y="4306641"/>
              <a:ext cx="1494161" cy="1006738"/>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13" name="12 Elipse"/>
            <p:cNvSpPr/>
            <p:nvPr/>
          </p:nvSpPr>
          <p:spPr>
            <a:xfrm rot="19183949">
              <a:off x="6002583" y="4207191"/>
              <a:ext cx="1375180" cy="1241938"/>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grpSp>
      <p:graphicFrame>
        <p:nvGraphicFramePr>
          <p:cNvPr id="4" name="3 Tabla"/>
          <p:cNvGraphicFramePr>
            <a:graphicFrameLocks noGrp="1"/>
          </p:cNvGraphicFramePr>
          <p:nvPr>
            <p:extLst>
              <p:ext uri="{D42A27DB-BD31-4B8C-83A1-F6EECF244321}">
                <p14:modId xmlns:p14="http://schemas.microsoft.com/office/powerpoint/2010/main" val="3029344323"/>
              </p:ext>
            </p:extLst>
          </p:nvPr>
        </p:nvGraphicFramePr>
        <p:xfrm>
          <a:off x="6102424" y="6309320"/>
          <a:ext cx="2286000" cy="400050"/>
        </p:xfrm>
        <a:graphic>
          <a:graphicData uri="http://schemas.openxmlformats.org/drawingml/2006/table">
            <a:tbl>
              <a:tblPr/>
              <a:tblGrid>
                <a:gridCol w="1524000"/>
                <a:gridCol w="762000"/>
              </a:tblGrid>
              <a:tr h="200025">
                <a:tc gridSpan="2">
                  <a:txBody>
                    <a:bodyPr/>
                    <a:lstStyle/>
                    <a:p>
                      <a:pPr algn="ctr" fontAlgn="b"/>
                      <a:r>
                        <a:rPr lang="es-ES" sz="1100" b="1" i="0" u="none" strike="noStrike">
                          <a:solidFill>
                            <a:srgbClr val="000000"/>
                          </a:solidFill>
                          <a:effectLst/>
                          <a:latin typeface="Calibri"/>
                        </a:rPr>
                        <a:t>pH_2012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r>
              <a:tr h="200025">
                <a:tc>
                  <a:txBody>
                    <a:bodyPr/>
                    <a:lstStyle/>
                    <a:p>
                      <a:pPr algn="ctr" fontAlgn="b"/>
                      <a:r>
                        <a:rPr lang="es-ES" sz="1100" b="1" i="0" u="none" strike="noStrike">
                          <a:solidFill>
                            <a:srgbClr val="000000"/>
                          </a:solidFill>
                          <a:effectLst/>
                          <a:latin typeface="Calibri"/>
                        </a:rPr>
                        <a:t>Número de Muestras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dirty="0">
                          <a:solidFill>
                            <a:srgbClr val="000000"/>
                          </a:solidFill>
                          <a:effectLst/>
                          <a:latin typeface="Calibri"/>
                        </a:rPr>
                        <a:t>85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bl>
          </a:graphicData>
        </a:graphic>
      </p:graphicFrame>
    </p:spTree>
    <p:extLst>
      <p:ext uri="{BB962C8B-B14F-4D97-AF65-F5344CB8AC3E}">
        <p14:creationId xmlns:p14="http://schemas.microsoft.com/office/powerpoint/2010/main" val="33136658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hoja_agua potabl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142" t="7153" r="32890" b="3343"/>
          <a:stretch/>
        </p:blipFill>
        <p:spPr bwMode="auto">
          <a:xfrm>
            <a:off x="0" y="836712"/>
            <a:ext cx="9108504"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2 Tabla"/>
          <p:cNvGraphicFramePr>
            <a:graphicFrameLocks noGrp="1"/>
          </p:cNvGraphicFramePr>
          <p:nvPr>
            <p:extLst>
              <p:ext uri="{D42A27DB-BD31-4B8C-83A1-F6EECF244321}">
                <p14:modId xmlns:p14="http://schemas.microsoft.com/office/powerpoint/2010/main" val="1159122827"/>
              </p:ext>
            </p:extLst>
          </p:nvPr>
        </p:nvGraphicFramePr>
        <p:xfrm>
          <a:off x="2987825" y="2420888"/>
          <a:ext cx="3528390" cy="3600401"/>
        </p:xfrm>
        <a:graphic>
          <a:graphicData uri="http://schemas.openxmlformats.org/drawingml/2006/table">
            <a:tbl>
              <a:tblPr/>
              <a:tblGrid>
                <a:gridCol w="1176130"/>
                <a:gridCol w="1176130"/>
                <a:gridCol w="1176130"/>
              </a:tblGrid>
              <a:tr h="339051">
                <a:tc gridSpan="3">
                  <a:txBody>
                    <a:bodyPr/>
                    <a:lstStyle/>
                    <a:p>
                      <a:pPr algn="ctr" fontAlgn="b"/>
                      <a:r>
                        <a:rPr lang="es-ES" sz="1100" b="1" i="0" u="none" strike="noStrike">
                          <a:solidFill>
                            <a:srgbClr val="000000"/>
                          </a:solidFill>
                          <a:effectLst/>
                          <a:latin typeface="Calibri"/>
                        </a:rPr>
                        <a:t>pH_2012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c hMerge="1">
                  <a:txBody>
                    <a:bodyPr/>
                    <a:lstStyle/>
                    <a:p>
                      <a:endParaRPr lang="es-ES"/>
                    </a:p>
                  </a:txBody>
                  <a:tcPr/>
                </a:tc>
              </a:tr>
              <a:tr h="339051">
                <a:tc gridSpan="2">
                  <a:txBody>
                    <a:bodyPr/>
                    <a:lstStyle/>
                    <a:p>
                      <a:pPr algn="ctr" fontAlgn="b"/>
                      <a:r>
                        <a:rPr lang="es-ES" sz="1100" b="1" i="0" u="none" strike="noStrike">
                          <a:solidFill>
                            <a:srgbClr val="000000"/>
                          </a:solidFill>
                          <a:effectLst/>
                          <a:latin typeface="Calibri"/>
                        </a:rPr>
                        <a:t>Número de Muestras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c>
                  <a:txBody>
                    <a:bodyPr/>
                    <a:lstStyle/>
                    <a:p>
                      <a:pPr algn="ctr" fontAlgn="b"/>
                      <a:r>
                        <a:rPr lang="es-ES" sz="1100" b="1" i="0" u="none" strike="noStrike">
                          <a:solidFill>
                            <a:srgbClr val="000000"/>
                          </a:solidFill>
                          <a:effectLst/>
                          <a:latin typeface="Calibri"/>
                        </a:rPr>
                        <a:t>85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322906">
                <a:tc>
                  <a:txBody>
                    <a:bodyPr/>
                    <a:lstStyle/>
                    <a:p>
                      <a:pPr algn="ctr" fontAlgn="b"/>
                      <a:r>
                        <a:rPr lang="es-ES" sz="1100" b="1" i="0" u="none" strike="noStrike">
                          <a:solidFill>
                            <a:srgbClr val="000000"/>
                          </a:solidFill>
                          <a:effectLst/>
                          <a:latin typeface="Calibri"/>
                        </a:rPr>
                        <a:t>IZQUIERDA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a:solidFill>
                            <a:srgbClr val="000000"/>
                          </a:solidFill>
                          <a:effectLst/>
                          <a:latin typeface="Calibri"/>
                        </a:rPr>
                        <a:t>MEDIA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a:solidFill>
                            <a:srgbClr val="000000"/>
                          </a:solidFill>
                          <a:effectLst/>
                          <a:latin typeface="Calibri"/>
                        </a:rPr>
                        <a:t>DERECHA</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322906">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MAR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ENE</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22906">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ABR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FEB</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22906">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MAY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AGO</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22906">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JUN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DIC</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22906">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JUL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22906">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SEP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22906">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OCT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39051">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NOV</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dirty="0">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bl>
          </a:graphicData>
        </a:graphic>
      </p:graphicFrame>
      <p:sp>
        <p:nvSpPr>
          <p:cNvPr id="4" name="3 CuadroTexto"/>
          <p:cNvSpPr txBox="1"/>
          <p:nvPr/>
        </p:nvSpPr>
        <p:spPr>
          <a:xfrm>
            <a:off x="2339752" y="6095037"/>
            <a:ext cx="4824536" cy="369332"/>
          </a:xfrm>
          <a:prstGeom prst="rect">
            <a:avLst/>
          </a:prstGeom>
          <a:noFill/>
        </p:spPr>
        <p:txBody>
          <a:bodyPr wrap="square" rtlCol="0">
            <a:spAutoFit/>
          </a:bodyPr>
          <a:lstStyle/>
          <a:p>
            <a:pPr algn="ctr"/>
            <a:r>
              <a:rPr lang="es-ES" b="1" dirty="0"/>
              <a:t>Fuente: </a:t>
            </a:r>
            <a:r>
              <a:rPr lang="es-ES" dirty="0" smtClean="0"/>
              <a:t>(CICAM &amp; DAPAC-R, 2015). </a:t>
            </a:r>
            <a:endParaRPr lang="es-ES" dirty="0"/>
          </a:p>
        </p:txBody>
      </p:sp>
    </p:spTree>
    <p:extLst>
      <p:ext uri="{BB962C8B-B14F-4D97-AF65-F5344CB8AC3E}">
        <p14:creationId xmlns:p14="http://schemas.microsoft.com/office/powerpoint/2010/main" val="7578615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3526388" y="170637"/>
            <a:ext cx="1998239" cy="954107"/>
          </a:xfrm>
          <a:prstGeom prst="rect">
            <a:avLst/>
          </a:prstGeom>
        </p:spPr>
        <p:txBody>
          <a:bodyPr wrap="none">
            <a:spAutoFit/>
          </a:bodyPr>
          <a:lstStyle/>
          <a:p>
            <a:pPr marL="107950" algn="ctr"/>
            <a:r>
              <a:rPr lang="es-ES" altLang="es-ES" sz="2800" b="1" dirty="0" smtClean="0"/>
              <a:t>Histograma</a:t>
            </a:r>
            <a:endParaRPr lang="es-ES" altLang="es-ES" sz="2800" b="1" dirty="0"/>
          </a:p>
          <a:p>
            <a:pPr marL="107950" algn="ctr"/>
            <a:r>
              <a:rPr lang="es-ES" altLang="es-ES" sz="2800" b="1" dirty="0" smtClean="0"/>
              <a:t>pH 2013</a:t>
            </a:r>
            <a:endParaRPr lang="es-ES" altLang="es-ES" sz="2800" b="1" dirty="0"/>
          </a:p>
        </p:txBody>
      </p:sp>
      <p:grpSp>
        <p:nvGrpSpPr>
          <p:cNvPr id="2" name="1 Grupo"/>
          <p:cNvGrpSpPr/>
          <p:nvPr/>
        </p:nvGrpSpPr>
        <p:grpSpPr>
          <a:xfrm>
            <a:off x="467544" y="1124744"/>
            <a:ext cx="8136903" cy="5184576"/>
            <a:chOff x="467544" y="1124744"/>
            <a:chExt cx="8136903" cy="5184576"/>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984" t="33000" r="22266" b="15668"/>
            <a:stretch/>
          </p:blipFill>
          <p:spPr bwMode="auto">
            <a:xfrm>
              <a:off x="467544" y="1124744"/>
              <a:ext cx="3892933"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172" t="33000" r="30273" b="15668"/>
            <a:stretch/>
          </p:blipFill>
          <p:spPr bwMode="auto">
            <a:xfrm>
              <a:off x="4613634" y="1124744"/>
              <a:ext cx="3990813"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5352" t="32667" r="20507" b="17334"/>
            <a:stretch/>
          </p:blipFill>
          <p:spPr bwMode="auto">
            <a:xfrm>
              <a:off x="467544" y="3861048"/>
              <a:ext cx="3892933" cy="2448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6368" t="33666" r="30078" b="15668"/>
            <a:stretch/>
          </p:blipFill>
          <p:spPr bwMode="auto">
            <a:xfrm>
              <a:off x="4613634" y="3844110"/>
              <a:ext cx="3990813" cy="2465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Elipse"/>
            <p:cNvSpPr/>
            <p:nvPr/>
          </p:nvSpPr>
          <p:spPr>
            <a:xfrm rot="2292522">
              <a:off x="2851622" y="1618694"/>
              <a:ext cx="1310713" cy="1080120"/>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8" name="7 Elipse"/>
            <p:cNvSpPr/>
            <p:nvPr/>
          </p:nvSpPr>
          <p:spPr>
            <a:xfrm>
              <a:off x="6141607" y="1260278"/>
              <a:ext cx="1310713" cy="1080120"/>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9" name="8 Elipse"/>
            <p:cNvSpPr/>
            <p:nvPr/>
          </p:nvSpPr>
          <p:spPr>
            <a:xfrm rot="19248241">
              <a:off x="885304" y="4304792"/>
              <a:ext cx="1751208" cy="823766"/>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10" name="9 Elipse"/>
            <p:cNvSpPr/>
            <p:nvPr/>
          </p:nvSpPr>
          <p:spPr>
            <a:xfrm rot="2292522">
              <a:off x="6149857" y="4315344"/>
              <a:ext cx="1354999" cy="1015434"/>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grpSp>
      <p:graphicFrame>
        <p:nvGraphicFramePr>
          <p:cNvPr id="4" name="3 Tabla"/>
          <p:cNvGraphicFramePr>
            <a:graphicFrameLocks noGrp="1"/>
          </p:cNvGraphicFramePr>
          <p:nvPr>
            <p:extLst>
              <p:ext uri="{D42A27DB-BD31-4B8C-83A1-F6EECF244321}">
                <p14:modId xmlns:p14="http://schemas.microsoft.com/office/powerpoint/2010/main" val="3276105977"/>
              </p:ext>
            </p:extLst>
          </p:nvPr>
        </p:nvGraphicFramePr>
        <p:xfrm>
          <a:off x="6300192" y="6381328"/>
          <a:ext cx="2286000" cy="400050"/>
        </p:xfrm>
        <a:graphic>
          <a:graphicData uri="http://schemas.openxmlformats.org/drawingml/2006/table">
            <a:tbl>
              <a:tblPr/>
              <a:tblGrid>
                <a:gridCol w="1524000"/>
                <a:gridCol w="762000"/>
              </a:tblGrid>
              <a:tr h="200025">
                <a:tc gridSpan="2">
                  <a:txBody>
                    <a:bodyPr/>
                    <a:lstStyle/>
                    <a:p>
                      <a:pPr algn="ctr" fontAlgn="b"/>
                      <a:r>
                        <a:rPr lang="es-ES" sz="1100" b="1" i="0" u="none" strike="noStrike">
                          <a:solidFill>
                            <a:srgbClr val="000000"/>
                          </a:solidFill>
                          <a:effectLst/>
                          <a:latin typeface="Calibri"/>
                        </a:rPr>
                        <a:t>pH_2013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r>
              <a:tr h="200025">
                <a:tc>
                  <a:txBody>
                    <a:bodyPr/>
                    <a:lstStyle/>
                    <a:p>
                      <a:pPr algn="ctr" fontAlgn="b"/>
                      <a:r>
                        <a:rPr lang="es-ES" sz="1100" b="1" i="0" u="none" strike="noStrike">
                          <a:solidFill>
                            <a:srgbClr val="000000"/>
                          </a:solidFill>
                          <a:effectLst/>
                          <a:latin typeface="Calibri"/>
                        </a:rPr>
                        <a:t>Número de Muestras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dirty="0">
                          <a:solidFill>
                            <a:srgbClr val="000000"/>
                          </a:solidFill>
                          <a:effectLst/>
                          <a:latin typeface="Calibri"/>
                        </a:rPr>
                        <a:t>86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bl>
          </a:graphicData>
        </a:graphic>
      </p:graphicFrame>
    </p:spTree>
    <p:extLst>
      <p:ext uri="{BB962C8B-B14F-4D97-AF65-F5344CB8AC3E}">
        <p14:creationId xmlns:p14="http://schemas.microsoft.com/office/powerpoint/2010/main" val="33136658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hoja_agua potabl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142" t="7153" r="32890" b="3343"/>
          <a:stretch/>
        </p:blipFill>
        <p:spPr bwMode="auto">
          <a:xfrm>
            <a:off x="0" y="836712"/>
            <a:ext cx="9108504"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4 Tabla"/>
          <p:cNvGraphicFramePr>
            <a:graphicFrameLocks noGrp="1"/>
          </p:cNvGraphicFramePr>
          <p:nvPr>
            <p:extLst>
              <p:ext uri="{D42A27DB-BD31-4B8C-83A1-F6EECF244321}">
                <p14:modId xmlns:p14="http://schemas.microsoft.com/office/powerpoint/2010/main" val="24180535"/>
              </p:ext>
            </p:extLst>
          </p:nvPr>
        </p:nvGraphicFramePr>
        <p:xfrm>
          <a:off x="2987823" y="2420888"/>
          <a:ext cx="3312369" cy="3368927"/>
        </p:xfrm>
        <a:graphic>
          <a:graphicData uri="http://schemas.openxmlformats.org/drawingml/2006/table">
            <a:tbl>
              <a:tblPr/>
              <a:tblGrid>
                <a:gridCol w="1104123"/>
                <a:gridCol w="1104123"/>
                <a:gridCol w="1104123"/>
              </a:tblGrid>
              <a:tr h="315837">
                <a:tc gridSpan="3">
                  <a:txBody>
                    <a:bodyPr/>
                    <a:lstStyle/>
                    <a:p>
                      <a:pPr algn="ctr" fontAlgn="b"/>
                      <a:r>
                        <a:rPr lang="es-ES" sz="1100" b="1" i="0" u="none" strike="noStrike" dirty="0">
                          <a:solidFill>
                            <a:srgbClr val="000000"/>
                          </a:solidFill>
                          <a:effectLst/>
                          <a:latin typeface="Calibri"/>
                        </a:rPr>
                        <a:t>pH_2013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c hMerge="1">
                  <a:txBody>
                    <a:bodyPr/>
                    <a:lstStyle/>
                    <a:p>
                      <a:endParaRPr lang="es-ES"/>
                    </a:p>
                  </a:txBody>
                  <a:tcPr/>
                </a:tc>
              </a:tr>
              <a:tr h="315837">
                <a:tc gridSpan="2">
                  <a:txBody>
                    <a:bodyPr/>
                    <a:lstStyle/>
                    <a:p>
                      <a:pPr algn="ctr" fontAlgn="b"/>
                      <a:r>
                        <a:rPr lang="es-ES" sz="1100" b="1" i="0" u="none" strike="noStrike">
                          <a:solidFill>
                            <a:srgbClr val="000000"/>
                          </a:solidFill>
                          <a:effectLst/>
                          <a:latin typeface="Calibri"/>
                        </a:rPr>
                        <a:t>Número de Muestras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c>
                  <a:txBody>
                    <a:bodyPr/>
                    <a:lstStyle/>
                    <a:p>
                      <a:pPr algn="ctr" fontAlgn="b"/>
                      <a:r>
                        <a:rPr lang="es-ES" sz="1100" b="1" i="0" u="none" strike="noStrike">
                          <a:solidFill>
                            <a:srgbClr val="000000"/>
                          </a:solidFill>
                          <a:effectLst/>
                          <a:latin typeface="Calibri"/>
                        </a:rPr>
                        <a:t>86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300797">
                <a:tc>
                  <a:txBody>
                    <a:bodyPr/>
                    <a:lstStyle/>
                    <a:p>
                      <a:pPr algn="ctr" fontAlgn="b"/>
                      <a:r>
                        <a:rPr lang="es-ES" sz="1100" b="1" i="0" u="none" strike="noStrike">
                          <a:solidFill>
                            <a:srgbClr val="000000"/>
                          </a:solidFill>
                          <a:effectLst/>
                          <a:latin typeface="Calibri"/>
                        </a:rPr>
                        <a:t>IZQUIERDA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a:solidFill>
                            <a:srgbClr val="000000"/>
                          </a:solidFill>
                          <a:effectLst/>
                          <a:latin typeface="Calibri"/>
                        </a:rPr>
                        <a:t>MEDIA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a:solidFill>
                            <a:srgbClr val="000000"/>
                          </a:solidFill>
                          <a:effectLst/>
                          <a:latin typeface="Calibri"/>
                        </a:rPr>
                        <a:t>DERECHA</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300797">
                <a:tc>
                  <a:txBody>
                    <a:bodyPr/>
                    <a:lstStyle/>
                    <a:p>
                      <a:pPr algn="ctr" fontAlgn="b"/>
                      <a:r>
                        <a:rPr lang="es-ES" sz="1100" b="0" i="0" u="none" strike="noStrike">
                          <a:solidFill>
                            <a:srgbClr val="000000"/>
                          </a:solidFill>
                          <a:effectLst/>
                          <a:latin typeface="Calibri"/>
                        </a:rPr>
                        <a:t>MAR</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dirty="0">
                          <a:solidFill>
                            <a:srgbClr val="000000"/>
                          </a:solidFill>
                          <a:effectLst/>
                          <a:latin typeface="Calibri"/>
                        </a:rPr>
                        <a:t>FEB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ENE</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15837">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ABR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MAY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00797">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JUN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JUL</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00797">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AGO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00797">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SEP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00797">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OCT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00797">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NOV</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315837">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DIC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dirty="0">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bl>
          </a:graphicData>
        </a:graphic>
      </p:graphicFrame>
      <p:sp>
        <p:nvSpPr>
          <p:cNvPr id="4" name="3 CuadroTexto"/>
          <p:cNvSpPr txBox="1"/>
          <p:nvPr/>
        </p:nvSpPr>
        <p:spPr>
          <a:xfrm>
            <a:off x="2267744" y="5949280"/>
            <a:ext cx="4824536" cy="369332"/>
          </a:xfrm>
          <a:prstGeom prst="rect">
            <a:avLst/>
          </a:prstGeom>
          <a:noFill/>
        </p:spPr>
        <p:txBody>
          <a:bodyPr wrap="square" rtlCol="0">
            <a:spAutoFit/>
          </a:bodyPr>
          <a:lstStyle/>
          <a:p>
            <a:pPr algn="ctr"/>
            <a:r>
              <a:rPr lang="es-ES" b="1" dirty="0"/>
              <a:t>Fuente: </a:t>
            </a:r>
            <a:r>
              <a:rPr lang="es-ES" dirty="0" smtClean="0"/>
              <a:t>(CICAM &amp; DAPAC-R, 2015). </a:t>
            </a:r>
            <a:endParaRPr lang="es-ES" dirty="0"/>
          </a:p>
        </p:txBody>
      </p:sp>
    </p:spTree>
    <p:extLst>
      <p:ext uri="{BB962C8B-B14F-4D97-AF65-F5344CB8AC3E}">
        <p14:creationId xmlns:p14="http://schemas.microsoft.com/office/powerpoint/2010/main" val="7578615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12 Grupo"/>
          <p:cNvGrpSpPr/>
          <p:nvPr/>
        </p:nvGrpSpPr>
        <p:grpSpPr>
          <a:xfrm>
            <a:off x="35496" y="-27384"/>
            <a:ext cx="1704380" cy="6897688"/>
            <a:chOff x="-12700" y="-178706"/>
            <a:chExt cx="9107488" cy="6897688"/>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l="20313" t="10001" r="31250" b="16000"/>
            <a:stretch>
              <a:fillRect/>
            </a:stretch>
          </p:blipFill>
          <p:spPr bwMode="auto">
            <a:xfrm>
              <a:off x="-12700" y="-178706"/>
              <a:ext cx="9107488" cy="6897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14 Imagen"/>
            <p:cNvPicPr/>
            <p:nvPr/>
          </p:nvPicPr>
          <p:blipFill rotWithShape="1">
            <a:blip r:embed="rId3">
              <a:extLst>
                <a:ext uri="{BEBA8EAE-BF5A-486C-A8C5-ECC9F3942E4B}">
                  <a14:imgProps xmlns:a14="http://schemas.microsoft.com/office/drawing/2010/main">
                    <a14:imgLayer r:embed="rId4">
                      <a14:imgEffect>
                        <a14:sharpenSoften amount="-33000"/>
                      </a14:imgEffect>
                      <a14:imgEffect>
                        <a14:brightnessContrast bright="-70000" contrast="-43000"/>
                      </a14:imgEffect>
                    </a14:imgLayer>
                  </a14:imgProps>
                </a:ext>
              </a:extLst>
            </a:blip>
            <a:srcRect l="44126" t="46988" r="33870" b="34538"/>
            <a:stretch/>
          </p:blipFill>
          <p:spPr bwMode="auto">
            <a:xfrm>
              <a:off x="4584140" y="2053418"/>
              <a:ext cx="4308340" cy="1223541"/>
            </a:xfrm>
            <a:prstGeom prst="rect">
              <a:avLst/>
            </a:prstGeom>
            <a:ln>
              <a:noFill/>
            </a:ln>
            <a:extLst>
              <a:ext uri="{53640926-AAD7-44D8-BBD7-CCE9431645EC}">
                <a14:shadowObscured xmlns:a14="http://schemas.microsoft.com/office/drawing/2010/main"/>
              </a:ext>
            </a:extLst>
          </p:spPr>
        </p:pic>
      </p:grpSp>
      <p:sp>
        <p:nvSpPr>
          <p:cNvPr id="6" name="5 Rectángulo"/>
          <p:cNvSpPr/>
          <p:nvPr/>
        </p:nvSpPr>
        <p:spPr>
          <a:xfrm>
            <a:off x="3526390" y="98629"/>
            <a:ext cx="1998239" cy="954107"/>
          </a:xfrm>
          <a:prstGeom prst="rect">
            <a:avLst/>
          </a:prstGeom>
        </p:spPr>
        <p:txBody>
          <a:bodyPr wrap="none">
            <a:spAutoFit/>
          </a:bodyPr>
          <a:lstStyle/>
          <a:p>
            <a:pPr marL="107950" algn="ctr"/>
            <a:r>
              <a:rPr lang="es-ES" altLang="es-ES" sz="2800" b="1" dirty="0" smtClean="0"/>
              <a:t>Histograma</a:t>
            </a:r>
          </a:p>
          <a:p>
            <a:pPr marL="107950" algn="ctr"/>
            <a:r>
              <a:rPr lang="es-ES" altLang="es-ES" sz="2800" b="1" dirty="0" smtClean="0"/>
              <a:t>pH 2014</a:t>
            </a:r>
            <a:endParaRPr lang="es-ES" altLang="es-ES" sz="2800" b="1" dirty="0"/>
          </a:p>
        </p:txBody>
      </p:sp>
      <p:grpSp>
        <p:nvGrpSpPr>
          <p:cNvPr id="4" name="3 Grupo"/>
          <p:cNvGrpSpPr/>
          <p:nvPr/>
        </p:nvGrpSpPr>
        <p:grpSpPr>
          <a:xfrm>
            <a:off x="755576" y="1052736"/>
            <a:ext cx="7637859" cy="5040560"/>
            <a:chOff x="755576" y="1052736"/>
            <a:chExt cx="7637859" cy="5040560"/>
          </a:xfrm>
        </p:grpSpPr>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3789" t="33333" r="22461" b="15667"/>
            <a:stretch/>
          </p:blipFill>
          <p:spPr bwMode="auto">
            <a:xfrm>
              <a:off x="755576" y="1052736"/>
              <a:ext cx="3528392" cy="2410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42871" t="33666" r="14258" b="16000"/>
            <a:stretch/>
          </p:blipFill>
          <p:spPr bwMode="auto">
            <a:xfrm>
              <a:off x="4716016" y="1052736"/>
              <a:ext cx="3677419" cy="2410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34179" t="33666" r="22461" b="16000"/>
            <a:stretch/>
          </p:blipFill>
          <p:spPr bwMode="auto">
            <a:xfrm>
              <a:off x="755576" y="3933056"/>
              <a:ext cx="3528392"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25977" t="33000" r="29672" b="16333"/>
            <a:stretch/>
          </p:blipFill>
          <p:spPr bwMode="auto">
            <a:xfrm>
              <a:off x="4716015" y="3933056"/>
              <a:ext cx="3677419"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Elipse"/>
            <p:cNvSpPr/>
            <p:nvPr/>
          </p:nvSpPr>
          <p:spPr>
            <a:xfrm rot="18258838">
              <a:off x="1908027" y="1555069"/>
              <a:ext cx="1691211" cy="1004414"/>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8" name="7 Elipse"/>
            <p:cNvSpPr/>
            <p:nvPr/>
          </p:nvSpPr>
          <p:spPr>
            <a:xfrm>
              <a:off x="6084167" y="1340768"/>
              <a:ext cx="1224137" cy="1004414"/>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9" name="8 Elipse"/>
            <p:cNvSpPr/>
            <p:nvPr/>
          </p:nvSpPr>
          <p:spPr>
            <a:xfrm rot="2769417">
              <a:off x="1792920" y="4325601"/>
              <a:ext cx="1659618" cy="871672"/>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10" name="9 Elipse"/>
            <p:cNvSpPr/>
            <p:nvPr/>
          </p:nvSpPr>
          <p:spPr>
            <a:xfrm>
              <a:off x="6084167" y="4293096"/>
              <a:ext cx="1296145" cy="1004414"/>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grpSp>
      <p:graphicFrame>
        <p:nvGraphicFramePr>
          <p:cNvPr id="3" name="2 Tabla"/>
          <p:cNvGraphicFramePr>
            <a:graphicFrameLocks noGrp="1"/>
          </p:cNvGraphicFramePr>
          <p:nvPr>
            <p:extLst>
              <p:ext uri="{D42A27DB-BD31-4B8C-83A1-F6EECF244321}">
                <p14:modId xmlns:p14="http://schemas.microsoft.com/office/powerpoint/2010/main" val="2960805917"/>
              </p:ext>
            </p:extLst>
          </p:nvPr>
        </p:nvGraphicFramePr>
        <p:xfrm>
          <a:off x="6390456" y="6165304"/>
          <a:ext cx="2286000" cy="600075"/>
        </p:xfrm>
        <a:graphic>
          <a:graphicData uri="http://schemas.openxmlformats.org/drawingml/2006/table">
            <a:tbl>
              <a:tblPr/>
              <a:tblGrid>
                <a:gridCol w="762000"/>
                <a:gridCol w="762000"/>
                <a:gridCol w="762000"/>
              </a:tblGrid>
              <a:tr h="200025">
                <a:tc gridSpan="3">
                  <a:txBody>
                    <a:bodyPr/>
                    <a:lstStyle/>
                    <a:p>
                      <a:pPr algn="ctr" fontAlgn="b"/>
                      <a:r>
                        <a:rPr lang="es-ES" sz="1100" b="1" i="0" u="none" strike="noStrike">
                          <a:solidFill>
                            <a:srgbClr val="000000"/>
                          </a:solidFill>
                          <a:effectLst/>
                          <a:latin typeface="Calibri"/>
                        </a:rPr>
                        <a:t>pH_2014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c hMerge="1">
                  <a:txBody>
                    <a:bodyPr/>
                    <a:lstStyle/>
                    <a:p>
                      <a:endParaRPr lang="es-ES"/>
                    </a:p>
                  </a:txBody>
                  <a:tcPr/>
                </a:tc>
              </a:tr>
              <a:tr h="200025">
                <a:tc gridSpan="2">
                  <a:txBody>
                    <a:bodyPr/>
                    <a:lstStyle/>
                    <a:p>
                      <a:pPr algn="ctr" fontAlgn="b"/>
                      <a:r>
                        <a:rPr lang="es-ES" sz="1100" b="1" i="0" u="none" strike="noStrike">
                          <a:solidFill>
                            <a:srgbClr val="000000"/>
                          </a:solidFill>
                          <a:effectLst/>
                          <a:latin typeface="Calibri"/>
                        </a:rPr>
                        <a:t>Número de Muestras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c>
                  <a:txBody>
                    <a:bodyPr/>
                    <a:lstStyle/>
                    <a:p>
                      <a:pPr algn="ctr" fontAlgn="b"/>
                      <a:r>
                        <a:rPr lang="es-ES" sz="1100" b="1" i="0" u="none" strike="noStrike">
                          <a:solidFill>
                            <a:srgbClr val="000000"/>
                          </a:solidFill>
                          <a:effectLst/>
                          <a:latin typeface="Calibri"/>
                        </a:rPr>
                        <a:t>87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00025">
                <a:tc>
                  <a:txBody>
                    <a:bodyPr/>
                    <a:lstStyle/>
                    <a:p>
                      <a:pPr algn="ctr" fontAlgn="b"/>
                      <a:r>
                        <a:rPr lang="es-ES" sz="1100" b="1"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ctr" fontAlgn="b"/>
                      <a:r>
                        <a:rPr lang="es-ES" sz="1100" b="1" i="0" u="none" strike="noStrike">
                          <a:solidFill>
                            <a:srgbClr val="000000"/>
                          </a:solidFill>
                          <a:effectLst/>
                          <a:latin typeface="Calibri"/>
                        </a:rPr>
                        <a:t>FEB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ctr" fontAlgn="b"/>
                      <a:r>
                        <a:rPr lang="es-ES" sz="1100" b="1" i="0" u="none" strike="noStrike" dirty="0">
                          <a:solidFill>
                            <a:srgbClr val="000000"/>
                          </a:solidFill>
                          <a:effectLst/>
                          <a:latin typeface="Calibri"/>
                        </a:rPr>
                        <a:t>88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r>
            </a:tbl>
          </a:graphicData>
        </a:graphic>
      </p:graphicFrame>
    </p:spTree>
    <p:extLst>
      <p:ext uri="{BB962C8B-B14F-4D97-AF65-F5344CB8AC3E}">
        <p14:creationId xmlns:p14="http://schemas.microsoft.com/office/powerpoint/2010/main" val="33136658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3 Título"/>
          <p:cNvSpPr>
            <a:spLocks noGrp="1"/>
          </p:cNvSpPr>
          <p:nvPr>
            <p:ph type="title"/>
          </p:nvPr>
        </p:nvSpPr>
        <p:spPr/>
        <p:txBody>
          <a:bodyPr/>
          <a:lstStyle/>
          <a:p>
            <a:pPr eaLnBrk="1" hangingPunct="1"/>
            <a:r>
              <a:rPr lang="es-ES" altLang="es-ES" dirty="0" smtClean="0"/>
              <a:t>Sistemas y sectores</a:t>
            </a:r>
            <a:endParaRPr lang="es-EC" altLang="es-ES" dirty="0" smtClean="0"/>
          </a:p>
        </p:txBody>
      </p:sp>
      <p:graphicFrame>
        <p:nvGraphicFramePr>
          <p:cNvPr id="2" name="1 Marcador de contenido"/>
          <p:cNvGraphicFramePr>
            <a:graphicFrameLocks noGrp="1"/>
          </p:cNvGraphicFramePr>
          <p:nvPr>
            <p:ph idx="1"/>
            <p:extLst>
              <p:ext uri="{D42A27DB-BD31-4B8C-83A1-F6EECF244321}">
                <p14:modId xmlns:p14="http://schemas.microsoft.com/office/powerpoint/2010/main" val="102817603"/>
              </p:ext>
            </p:extLst>
          </p:nvPr>
        </p:nvGraphicFramePr>
        <p:xfrm>
          <a:off x="457200" y="1412776"/>
          <a:ext cx="8229600" cy="1981200"/>
        </p:xfrm>
        <a:graphic>
          <a:graphicData uri="http://schemas.openxmlformats.org/drawingml/2006/table">
            <a:tbl>
              <a:tblPr firstRow="1" bandRow="1">
                <a:tableStyleId>{5940675A-B579-460E-94D1-54222C63F5DA}</a:tableStyleId>
              </a:tblPr>
              <a:tblGrid>
                <a:gridCol w="4114800"/>
                <a:gridCol w="4114800"/>
              </a:tblGrid>
              <a:tr h="370840">
                <a:tc rowSpan="5">
                  <a:txBody>
                    <a:bodyPr/>
                    <a:lstStyle/>
                    <a:p>
                      <a:pPr algn="l"/>
                      <a:r>
                        <a:rPr lang="es-ES" sz="2000" dirty="0" smtClean="0"/>
                        <a:t>                   SANGOLQUÍ</a:t>
                      </a:r>
                      <a:endParaRPr lang="es-ES" sz="2000" dirty="0"/>
                    </a:p>
                  </a:txBody>
                  <a:tcPr anchor="ctr"/>
                </a:tc>
                <a:tc>
                  <a:txBody>
                    <a:bodyPr/>
                    <a:lstStyle/>
                    <a:p>
                      <a:r>
                        <a:rPr lang="es-ES" sz="2000" dirty="0" smtClean="0"/>
                        <a:t>Sangolquí (ciudad)</a:t>
                      </a:r>
                      <a:endParaRPr lang="es-ES" sz="2000" dirty="0"/>
                    </a:p>
                  </a:txBody>
                  <a:tcPr/>
                </a:tc>
              </a:tr>
              <a:tr h="370840">
                <a:tc vMerge="1">
                  <a:txBody>
                    <a:bodyPr/>
                    <a:lstStyle/>
                    <a:p>
                      <a:endParaRPr lang="es-ES"/>
                    </a:p>
                  </a:txBody>
                  <a:tcPr/>
                </a:tc>
                <a:tc>
                  <a:txBody>
                    <a:bodyPr/>
                    <a:lstStyle/>
                    <a:p>
                      <a:r>
                        <a:rPr lang="es-ES" sz="2000" dirty="0" smtClean="0"/>
                        <a:t>San Sebastián</a:t>
                      </a:r>
                      <a:endParaRPr lang="es-ES" sz="2000" dirty="0"/>
                    </a:p>
                  </a:txBody>
                  <a:tcPr/>
                </a:tc>
              </a:tr>
              <a:tr h="370840">
                <a:tc vMerge="1">
                  <a:txBody>
                    <a:bodyPr/>
                    <a:lstStyle/>
                    <a:p>
                      <a:endParaRPr lang="es-ES"/>
                    </a:p>
                  </a:txBody>
                  <a:tcPr/>
                </a:tc>
                <a:tc>
                  <a:txBody>
                    <a:bodyPr/>
                    <a:lstStyle/>
                    <a:p>
                      <a:r>
                        <a:rPr lang="es-ES" sz="2000" dirty="0" smtClean="0"/>
                        <a:t>La Florida</a:t>
                      </a:r>
                      <a:endParaRPr lang="es-ES" sz="2000" dirty="0"/>
                    </a:p>
                  </a:txBody>
                  <a:tcPr/>
                </a:tc>
              </a:tr>
              <a:tr h="370840">
                <a:tc vMerge="1">
                  <a:txBody>
                    <a:bodyPr/>
                    <a:lstStyle/>
                    <a:p>
                      <a:endParaRPr lang="es-ES"/>
                    </a:p>
                  </a:txBody>
                  <a:tcPr/>
                </a:tc>
                <a:tc>
                  <a:txBody>
                    <a:bodyPr/>
                    <a:lstStyle/>
                    <a:p>
                      <a:r>
                        <a:rPr lang="es-ES" sz="2000" dirty="0" smtClean="0"/>
                        <a:t>Sector el Choclo</a:t>
                      </a:r>
                      <a:endParaRPr lang="es-ES" sz="2000" dirty="0"/>
                    </a:p>
                  </a:txBody>
                  <a:tcPr/>
                </a:tc>
              </a:tr>
              <a:tr h="370840">
                <a:tc vMerge="1">
                  <a:txBody>
                    <a:bodyPr/>
                    <a:lstStyle/>
                    <a:p>
                      <a:endParaRPr lang="es-ES"/>
                    </a:p>
                  </a:txBody>
                  <a:tcPr/>
                </a:tc>
                <a:tc>
                  <a:txBody>
                    <a:bodyPr/>
                    <a:lstStyle/>
                    <a:p>
                      <a:r>
                        <a:rPr lang="es-ES" sz="2000" dirty="0" smtClean="0"/>
                        <a:t>San Jorge</a:t>
                      </a:r>
                      <a:endParaRPr lang="es-ES" sz="2000" dirty="0"/>
                    </a:p>
                  </a:txBody>
                  <a:tcPr/>
                </a:tc>
              </a:tr>
            </a:tbl>
          </a:graphicData>
        </a:graphic>
      </p:graphicFrame>
      <p:graphicFrame>
        <p:nvGraphicFramePr>
          <p:cNvPr id="6" name="1 Marcador de contenido"/>
          <p:cNvGraphicFramePr>
            <a:graphicFrameLocks/>
          </p:cNvGraphicFramePr>
          <p:nvPr>
            <p:extLst>
              <p:ext uri="{D42A27DB-BD31-4B8C-83A1-F6EECF244321}">
                <p14:modId xmlns:p14="http://schemas.microsoft.com/office/powerpoint/2010/main" val="811774639"/>
              </p:ext>
            </p:extLst>
          </p:nvPr>
        </p:nvGraphicFramePr>
        <p:xfrm>
          <a:off x="468313" y="3680048"/>
          <a:ext cx="8229600" cy="1981200"/>
        </p:xfrm>
        <a:graphic>
          <a:graphicData uri="http://schemas.openxmlformats.org/drawingml/2006/table">
            <a:tbl>
              <a:tblPr firstRow="1" bandRow="1">
                <a:tableStyleId>{5940675A-B579-460E-94D1-54222C63F5DA}</a:tableStyleId>
              </a:tblPr>
              <a:tblGrid>
                <a:gridCol w="4114800"/>
                <a:gridCol w="4114800"/>
              </a:tblGrid>
              <a:tr h="370840">
                <a:tc rowSpan="5">
                  <a:txBody>
                    <a:bodyPr/>
                    <a:lstStyle/>
                    <a:p>
                      <a:pPr algn="just"/>
                      <a:r>
                        <a:rPr lang="es-ES" sz="2000" dirty="0" smtClean="0"/>
                        <a:t>                   SANTA ROSA</a:t>
                      </a:r>
                      <a:endParaRPr lang="es-ES" sz="2000" dirty="0"/>
                    </a:p>
                  </a:txBody>
                  <a:tcPr anchor="ctr"/>
                </a:tc>
                <a:tc>
                  <a:txBody>
                    <a:bodyPr/>
                    <a:lstStyle/>
                    <a:p>
                      <a:r>
                        <a:rPr lang="es-ES" sz="2000" dirty="0" smtClean="0"/>
                        <a:t>La Tola</a:t>
                      </a:r>
                      <a:endParaRPr lang="es-ES" sz="2000" dirty="0"/>
                    </a:p>
                  </a:txBody>
                  <a:tcPr/>
                </a:tc>
              </a:tr>
              <a:tr h="370840">
                <a:tc vMerge="1">
                  <a:txBody>
                    <a:bodyPr/>
                    <a:lstStyle/>
                    <a:p>
                      <a:endParaRPr lang="es-ES"/>
                    </a:p>
                  </a:txBody>
                  <a:tcPr/>
                </a:tc>
                <a:tc>
                  <a:txBody>
                    <a:bodyPr/>
                    <a:lstStyle/>
                    <a:p>
                      <a:r>
                        <a:rPr lang="es-ES" sz="2000" dirty="0" smtClean="0"/>
                        <a:t>Santa Rosa</a:t>
                      </a:r>
                      <a:endParaRPr lang="es-ES" sz="2000" dirty="0"/>
                    </a:p>
                  </a:txBody>
                  <a:tcPr/>
                </a:tc>
              </a:tr>
              <a:tr h="370840">
                <a:tc vMerge="1">
                  <a:txBody>
                    <a:bodyPr/>
                    <a:lstStyle/>
                    <a:p>
                      <a:endParaRPr lang="es-ES"/>
                    </a:p>
                  </a:txBody>
                  <a:tcPr/>
                </a:tc>
                <a:tc>
                  <a:txBody>
                    <a:bodyPr/>
                    <a:lstStyle/>
                    <a:p>
                      <a:r>
                        <a:rPr lang="es-ES" sz="2000" dirty="0" smtClean="0"/>
                        <a:t>San Nicolás</a:t>
                      </a:r>
                      <a:endParaRPr lang="es-ES" sz="2000" dirty="0"/>
                    </a:p>
                  </a:txBody>
                  <a:tcPr/>
                </a:tc>
              </a:tr>
              <a:tr h="370840">
                <a:tc vMerge="1">
                  <a:txBody>
                    <a:bodyPr/>
                    <a:lstStyle/>
                    <a:p>
                      <a:endParaRPr lang="es-ES"/>
                    </a:p>
                  </a:txBody>
                  <a:tcPr/>
                </a:tc>
                <a:tc>
                  <a:txBody>
                    <a:bodyPr/>
                    <a:lstStyle/>
                    <a:p>
                      <a:r>
                        <a:rPr lang="es-ES" sz="2000" dirty="0" smtClean="0"/>
                        <a:t>La Victoria</a:t>
                      </a:r>
                      <a:endParaRPr lang="es-ES" sz="2000" dirty="0"/>
                    </a:p>
                  </a:txBody>
                  <a:tcPr/>
                </a:tc>
              </a:tr>
              <a:tr h="370840">
                <a:tc vMerge="1">
                  <a:txBody>
                    <a:bodyPr/>
                    <a:lstStyle/>
                    <a:p>
                      <a:endParaRPr lang="es-ES"/>
                    </a:p>
                  </a:txBody>
                  <a:tcPr/>
                </a:tc>
                <a:tc>
                  <a:txBody>
                    <a:bodyPr/>
                    <a:lstStyle/>
                    <a:p>
                      <a:r>
                        <a:rPr lang="es-ES" sz="2000" dirty="0" smtClean="0"/>
                        <a:t>El Cabre</a:t>
                      </a:r>
                      <a:endParaRPr lang="es-ES" sz="2000" dirty="0"/>
                    </a:p>
                  </a:txBody>
                  <a:tcPr/>
                </a:tc>
              </a:tr>
            </a:tbl>
          </a:graphicData>
        </a:graphic>
      </p:graphicFrame>
      <p:pic>
        <p:nvPicPr>
          <p:cNvPr id="7" name="6 Imagen"/>
          <p:cNvPicPr/>
          <p:nvPr/>
        </p:nvPicPr>
        <p:blipFill rotWithShape="1">
          <a:blip r:embed="rId2"/>
          <a:srcRect l="34904" t="46998" r="50663" b="19073"/>
          <a:stretch/>
        </p:blipFill>
        <p:spPr bwMode="auto">
          <a:xfrm>
            <a:off x="3105720" y="1484784"/>
            <a:ext cx="1394272" cy="1800200"/>
          </a:xfrm>
          <a:prstGeom prst="rect">
            <a:avLst/>
          </a:prstGeom>
          <a:ln>
            <a:noFill/>
          </a:ln>
          <a:extLst>
            <a:ext uri="{53640926-AAD7-44D8-BBD7-CCE9431645EC}">
              <a14:shadowObscured xmlns:a14="http://schemas.microsoft.com/office/drawing/2010/main"/>
            </a:ext>
          </a:extLst>
        </p:spPr>
      </p:pic>
      <p:pic>
        <p:nvPicPr>
          <p:cNvPr id="9" name="8 Imagen"/>
          <p:cNvPicPr/>
          <p:nvPr/>
        </p:nvPicPr>
        <p:blipFill rotWithShape="1">
          <a:blip r:embed="rId3"/>
          <a:srcRect l="41678" t="24379" r="39323" b="20581"/>
          <a:stretch/>
        </p:blipFill>
        <p:spPr bwMode="auto">
          <a:xfrm>
            <a:off x="3105720" y="3776062"/>
            <a:ext cx="1394272" cy="1741170"/>
          </a:xfrm>
          <a:prstGeom prst="rect">
            <a:avLst/>
          </a:prstGeom>
          <a:ln>
            <a:noFill/>
          </a:ln>
          <a:extLst>
            <a:ext uri="{53640926-AAD7-44D8-BBD7-CCE9431645EC}">
              <a14:shadowObscured xmlns:a14="http://schemas.microsoft.com/office/drawing/2010/main"/>
            </a:ext>
          </a:extLst>
        </p:spPr>
      </p:pic>
      <p:sp>
        <p:nvSpPr>
          <p:cNvPr id="3" name="2 CuadroTexto"/>
          <p:cNvSpPr txBox="1"/>
          <p:nvPr/>
        </p:nvSpPr>
        <p:spPr>
          <a:xfrm>
            <a:off x="5580112" y="6084004"/>
            <a:ext cx="3168352" cy="369332"/>
          </a:xfrm>
          <a:prstGeom prst="rect">
            <a:avLst/>
          </a:prstGeom>
          <a:noFill/>
        </p:spPr>
        <p:txBody>
          <a:bodyPr wrap="square" rtlCol="0">
            <a:spAutoFit/>
          </a:bodyPr>
          <a:lstStyle/>
          <a:p>
            <a:pPr algn="ctr"/>
            <a:r>
              <a:rPr lang="es-ES" b="1" dirty="0" smtClean="0">
                <a:solidFill>
                  <a:srgbClr val="0070C0"/>
                </a:solidFill>
                <a:latin typeface="Arial Black" panose="020B0A04020102020204" pitchFamily="34" charset="0"/>
              </a:rPr>
              <a:t>AGUA POTABLE</a:t>
            </a:r>
            <a:endParaRPr lang="es-ES" b="1" dirty="0">
              <a:solidFill>
                <a:srgbClr val="0070C0"/>
              </a:solidFill>
              <a:latin typeface="Arial Black" panose="020B0A04020102020204" pitchFamily="34" charset="0"/>
            </a:endParaRPr>
          </a:p>
        </p:txBody>
      </p:sp>
      <p:sp>
        <p:nvSpPr>
          <p:cNvPr id="4" name="3 CuadroTexto"/>
          <p:cNvSpPr txBox="1"/>
          <p:nvPr/>
        </p:nvSpPr>
        <p:spPr>
          <a:xfrm>
            <a:off x="3275856" y="5877272"/>
            <a:ext cx="2592288" cy="338554"/>
          </a:xfrm>
          <a:prstGeom prst="rect">
            <a:avLst/>
          </a:prstGeom>
          <a:noFill/>
        </p:spPr>
        <p:txBody>
          <a:bodyPr wrap="square" rtlCol="0">
            <a:spAutoFit/>
          </a:bodyPr>
          <a:lstStyle/>
          <a:p>
            <a:pPr algn="ctr"/>
            <a:r>
              <a:rPr lang="es-ES" sz="1600" b="1" dirty="0" smtClean="0"/>
              <a:t>Fuente:</a:t>
            </a:r>
            <a:r>
              <a:rPr lang="es-ES" sz="1600" dirty="0" smtClean="0"/>
              <a:t> (DAPAC-R, 2015).</a:t>
            </a:r>
            <a:endParaRPr lang="es-ES" sz="1600" dirty="0"/>
          </a:p>
        </p:txBody>
      </p:sp>
    </p:spTree>
    <p:extLst>
      <p:ext uri="{BB962C8B-B14F-4D97-AF65-F5344CB8AC3E}">
        <p14:creationId xmlns:p14="http://schemas.microsoft.com/office/powerpoint/2010/main" val="33229136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hoja_agua potabl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142" t="7153" r="32890" b="3343"/>
          <a:stretch/>
        </p:blipFill>
        <p:spPr bwMode="auto">
          <a:xfrm>
            <a:off x="0" y="404664"/>
            <a:ext cx="9108504"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2 Tabla"/>
          <p:cNvGraphicFramePr>
            <a:graphicFrameLocks noGrp="1"/>
          </p:cNvGraphicFramePr>
          <p:nvPr>
            <p:extLst>
              <p:ext uri="{D42A27DB-BD31-4B8C-83A1-F6EECF244321}">
                <p14:modId xmlns:p14="http://schemas.microsoft.com/office/powerpoint/2010/main" val="3154269539"/>
              </p:ext>
            </p:extLst>
          </p:nvPr>
        </p:nvGraphicFramePr>
        <p:xfrm>
          <a:off x="2699792" y="2276872"/>
          <a:ext cx="2952327" cy="3898705"/>
        </p:xfrm>
        <a:graphic>
          <a:graphicData uri="http://schemas.openxmlformats.org/drawingml/2006/table">
            <a:tbl>
              <a:tblPr/>
              <a:tblGrid>
                <a:gridCol w="984109"/>
                <a:gridCol w="984109"/>
                <a:gridCol w="984109"/>
              </a:tblGrid>
              <a:tr h="268435">
                <a:tc gridSpan="3">
                  <a:txBody>
                    <a:bodyPr/>
                    <a:lstStyle/>
                    <a:p>
                      <a:pPr algn="ctr" fontAlgn="b"/>
                      <a:r>
                        <a:rPr lang="es-ES" sz="1100" b="1" i="0" u="none" strike="noStrike">
                          <a:solidFill>
                            <a:srgbClr val="000000"/>
                          </a:solidFill>
                          <a:effectLst/>
                          <a:latin typeface="Calibri"/>
                        </a:rPr>
                        <a:t>pH_2014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c hMerge="1">
                  <a:txBody>
                    <a:bodyPr/>
                    <a:lstStyle/>
                    <a:p>
                      <a:endParaRPr lang="es-ES"/>
                    </a:p>
                  </a:txBody>
                  <a:tcPr/>
                </a:tc>
              </a:tr>
              <a:tr h="268435">
                <a:tc gridSpan="2">
                  <a:txBody>
                    <a:bodyPr/>
                    <a:lstStyle/>
                    <a:p>
                      <a:pPr algn="ctr" fontAlgn="b"/>
                      <a:r>
                        <a:rPr lang="es-ES" sz="1100" b="1" i="0" u="none" strike="noStrike">
                          <a:solidFill>
                            <a:srgbClr val="000000"/>
                          </a:solidFill>
                          <a:effectLst/>
                          <a:latin typeface="Calibri"/>
                        </a:rPr>
                        <a:t>Número de Muestras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c>
                  <a:txBody>
                    <a:bodyPr/>
                    <a:lstStyle/>
                    <a:p>
                      <a:pPr algn="ctr" fontAlgn="b"/>
                      <a:r>
                        <a:rPr lang="es-ES" sz="1100" b="1" i="0" u="none" strike="noStrike">
                          <a:solidFill>
                            <a:srgbClr val="000000"/>
                          </a:solidFill>
                          <a:effectLst/>
                          <a:latin typeface="Calibri"/>
                        </a:rPr>
                        <a:t>87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68435">
                <a:tc>
                  <a:txBody>
                    <a:bodyPr/>
                    <a:lstStyle/>
                    <a:p>
                      <a:pPr algn="ctr" fontAlgn="b"/>
                      <a:r>
                        <a:rPr lang="es-ES" sz="1100" b="1"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a:solidFill>
                            <a:srgbClr val="000000"/>
                          </a:solidFill>
                          <a:effectLst/>
                          <a:latin typeface="Calibri"/>
                        </a:rPr>
                        <a:t>FEB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a:solidFill>
                            <a:srgbClr val="000000"/>
                          </a:solidFill>
                          <a:effectLst/>
                          <a:latin typeface="Calibri"/>
                        </a:rPr>
                        <a:t>88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55653">
                <a:tc>
                  <a:txBody>
                    <a:bodyPr/>
                    <a:lstStyle/>
                    <a:p>
                      <a:pPr algn="ctr" fontAlgn="b"/>
                      <a:r>
                        <a:rPr lang="es-ES" sz="1100" b="1" i="0" u="none" strike="noStrike">
                          <a:solidFill>
                            <a:srgbClr val="000000"/>
                          </a:solidFill>
                          <a:effectLst/>
                          <a:latin typeface="Calibri"/>
                        </a:rPr>
                        <a:t>IZQUIERDA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a:solidFill>
                            <a:srgbClr val="000000"/>
                          </a:solidFill>
                          <a:effectLst/>
                          <a:latin typeface="Calibri"/>
                        </a:rPr>
                        <a:t>MEDIA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a:solidFill>
                            <a:srgbClr val="000000"/>
                          </a:solidFill>
                          <a:effectLst/>
                          <a:latin typeface="Calibri"/>
                        </a:rPr>
                        <a:t>DERECHA</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268435">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ENE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NOV</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55653">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FEB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55653">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MAR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55653">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ABR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55653">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MAY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55653">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JUN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55653">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JUL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55653">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AGO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55653">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SEP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55653">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OCT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68435">
                <a:tc>
                  <a:txBody>
                    <a:bodyPr/>
                    <a:lstStyle/>
                    <a:p>
                      <a:pPr algn="ctr" fontAlgn="b"/>
                      <a:r>
                        <a:rPr lang="es-ES" sz="1100" b="0" i="0" u="none" strike="noStrike">
                          <a:solidFill>
                            <a:srgbClr val="000000"/>
                          </a:solidFill>
                          <a:effectLst/>
                          <a:latin typeface="Calibri"/>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DIC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dirty="0">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bl>
          </a:graphicData>
        </a:graphic>
      </p:graphicFrame>
      <p:sp>
        <p:nvSpPr>
          <p:cNvPr id="4" name="3 CuadroTexto"/>
          <p:cNvSpPr txBox="1"/>
          <p:nvPr/>
        </p:nvSpPr>
        <p:spPr>
          <a:xfrm>
            <a:off x="2267744" y="6305242"/>
            <a:ext cx="3816424" cy="369332"/>
          </a:xfrm>
          <a:prstGeom prst="rect">
            <a:avLst/>
          </a:prstGeom>
          <a:noFill/>
        </p:spPr>
        <p:txBody>
          <a:bodyPr wrap="square" rtlCol="0">
            <a:spAutoFit/>
          </a:bodyPr>
          <a:lstStyle/>
          <a:p>
            <a:pPr algn="ctr"/>
            <a:r>
              <a:rPr lang="es-ES" b="1" dirty="0"/>
              <a:t>Fuente: </a:t>
            </a:r>
            <a:r>
              <a:rPr lang="es-ES" dirty="0" smtClean="0"/>
              <a:t>(CICAM &amp; DAPAC-R, 2015). </a:t>
            </a:r>
            <a:endParaRPr lang="es-ES" dirty="0"/>
          </a:p>
        </p:txBody>
      </p:sp>
    </p:spTree>
    <p:extLst>
      <p:ext uri="{BB962C8B-B14F-4D97-AF65-F5344CB8AC3E}">
        <p14:creationId xmlns:p14="http://schemas.microsoft.com/office/powerpoint/2010/main" val="7578615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404664"/>
            <a:ext cx="8229600" cy="1224136"/>
          </a:xfrm>
        </p:spPr>
        <p:txBody>
          <a:bodyPr>
            <a:noAutofit/>
          </a:bodyPr>
          <a:lstStyle/>
          <a:p>
            <a:r>
              <a:rPr lang="es-ES" altLang="es-ES" sz="2800" b="1" dirty="0"/>
              <a:t>Turbidez</a:t>
            </a:r>
            <a:r>
              <a:rPr lang="es-ES" sz="2700" b="1" dirty="0" smtClean="0"/>
              <a:t/>
            </a:r>
            <a:br>
              <a:rPr lang="es-ES" sz="2700" b="1" dirty="0" smtClean="0"/>
            </a:br>
            <a:r>
              <a:rPr lang="es-ES" sz="2700" b="1" dirty="0" smtClean="0"/>
              <a:t>Intervalo </a:t>
            </a:r>
            <a:r>
              <a:rPr lang="es-ES" sz="2700" b="1" dirty="0"/>
              <a:t>de confianza para la </a:t>
            </a:r>
            <a:r>
              <a:rPr lang="es-ES" sz="2700" b="1" dirty="0" smtClean="0"/>
              <a:t>proporción </a:t>
            </a:r>
            <a:r>
              <a:rPr lang="es-ES" sz="2700" b="1" dirty="0"/>
              <a:t>(con valores</a:t>
            </a:r>
            <a:r>
              <a:rPr lang="es-ES" sz="2700" b="1" dirty="0" smtClean="0"/>
              <a:t>)  2014</a:t>
            </a:r>
            <a:endParaRPr lang="es-ES" sz="2700" b="1" dirty="0"/>
          </a:p>
        </p:txBody>
      </p:sp>
      <p:graphicFrame>
        <p:nvGraphicFramePr>
          <p:cNvPr id="5" name="1 Gráfico"/>
          <p:cNvGraphicFramePr>
            <a:graphicFrameLocks/>
          </p:cNvGraphicFramePr>
          <p:nvPr>
            <p:extLst>
              <p:ext uri="{D42A27DB-BD31-4B8C-83A1-F6EECF244321}">
                <p14:modId xmlns:p14="http://schemas.microsoft.com/office/powerpoint/2010/main" val="2335644621"/>
              </p:ext>
            </p:extLst>
          </p:nvPr>
        </p:nvGraphicFramePr>
        <p:xfrm>
          <a:off x="2286000" y="2057400"/>
          <a:ext cx="4878288" cy="3027784"/>
        </p:xfrm>
        <a:graphic>
          <a:graphicData uri="http://schemas.openxmlformats.org/drawingml/2006/chart">
            <c:chart xmlns:c="http://schemas.openxmlformats.org/drawingml/2006/chart" xmlns:r="http://schemas.openxmlformats.org/officeDocument/2006/relationships" r:id="rId2"/>
          </a:graphicData>
        </a:graphic>
      </p:graphicFrame>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602" t="25000" r="62732" b="29333"/>
          <a:stretch/>
        </p:blipFill>
        <p:spPr bwMode="auto">
          <a:xfrm>
            <a:off x="467544" y="4509120"/>
            <a:ext cx="1570806" cy="2033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55767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3335664" y="188640"/>
            <a:ext cx="2379689" cy="954107"/>
          </a:xfrm>
          <a:prstGeom prst="rect">
            <a:avLst/>
          </a:prstGeom>
        </p:spPr>
        <p:txBody>
          <a:bodyPr wrap="none">
            <a:spAutoFit/>
          </a:bodyPr>
          <a:lstStyle/>
          <a:p>
            <a:pPr marL="107950" algn="ctr"/>
            <a:r>
              <a:rPr lang="es-ES" altLang="es-ES" sz="2800" b="1" dirty="0" smtClean="0"/>
              <a:t>Histograma</a:t>
            </a:r>
          </a:p>
          <a:p>
            <a:pPr marL="107950" algn="ctr"/>
            <a:r>
              <a:rPr lang="es-ES" altLang="es-ES" sz="2800" b="1" dirty="0" smtClean="0"/>
              <a:t>Turbidez 2014</a:t>
            </a:r>
            <a:endParaRPr lang="es-ES" altLang="es-ES" sz="2800" b="1" dirty="0"/>
          </a:p>
        </p:txBody>
      </p:sp>
      <p:grpSp>
        <p:nvGrpSpPr>
          <p:cNvPr id="3" name="2 Grupo"/>
          <p:cNvGrpSpPr/>
          <p:nvPr/>
        </p:nvGrpSpPr>
        <p:grpSpPr>
          <a:xfrm>
            <a:off x="2750738" y="1292040"/>
            <a:ext cx="3693470" cy="4997088"/>
            <a:chOff x="2750738" y="1292040"/>
            <a:chExt cx="3693470" cy="4997088"/>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360" t="32000" r="13281" b="17334"/>
            <a:stretch/>
          </p:blipFill>
          <p:spPr bwMode="auto">
            <a:xfrm>
              <a:off x="2750738" y="1292040"/>
              <a:ext cx="3646934" cy="249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5547" t="33000" r="20899" b="17000"/>
            <a:stretch/>
          </p:blipFill>
          <p:spPr bwMode="auto">
            <a:xfrm>
              <a:off x="2797273" y="3861048"/>
              <a:ext cx="3646935" cy="2428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Elipse"/>
            <p:cNvSpPr/>
            <p:nvPr/>
          </p:nvSpPr>
          <p:spPr>
            <a:xfrm rot="3008953">
              <a:off x="2904145" y="1978906"/>
              <a:ext cx="1972532" cy="1080120"/>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
          <p:nvSpPr>
            <p:cNvPr id="9" name="8 Elipse"/>
            <p:cNvSpPr/>
            <p:nvPr/>
          </p:nvSpPr>
          <p:spPr>
            <a:xfrm rot="3436058">
              <a:off x="2917472" y="4580058"/>
              <a:ext cx="1972532" cy="1045400"/>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grpSp>
      <p:graphicFrame>
        <p:nvGraphicFramePr>
          <p:cNvPr id="4" name="3 Tabla"/>
          <p:cNvGraphicFramePr>
            <a:graphicFrameLocks noGrp="1"/>
          </p:cNvGraphicFramePr>
          <p:nvPr>
            <p:extLst>
              <p:ext uri="{D42A27DB-BD31-4B8C-83A1-F6EECF244321}">
                <p14:modId xmlns:p14="http://schemas.microsoft.com/office/powerpoint/2010/main" val="2555307941"/>
              </p:ext>
            </p:extLst>
          </p:nvPr>
        </p:nvGraphicFramePr>
        <p:xfrm>
          <a:off x="6588224" y="6269310"/>
          <a:ext cx="2286000" cy="400050"/>
        </p:xfrm>
        <a:graphic>
          <a:graphicData uri="http://schemas.openxmlformats.org/drawingml/2006/table">
            <a:tbl>
              <a:tblPr/>
              <a:tblGrid>
                <a:gridCol w="1524000"/>
                <a:gridCol w="762000"/>
              </a:tblGrid>
              <a:tr h="200025">
                <a:tc gridSpan="2">
                  <a:txBody>
                    <a:bodyPr/>
                    <a:lstStyle/>
                    <a:p>
                      <a:pPr algn="ctr" fontAlgn="b"/>
                      <a:r>
                        <a:rPr lang="es-ES" sz="1100" b="1" i="0" u="none" strike="noStrike" dirty="0">
                          <a:solidFill>
                            <a:srgbClr val="000000"/>
                          </a:solidFill>
                          <a:effectLst/>
                          <a:latin typeface="Calibri"/>
                        </a:rPr>
                        <a:t>Turbiedad_2014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r>
              <a:tr h="200025">
                <a:tc>
                  <a:txBody>
                    <a:bodyPr/>
                    <a:lstStyle/>
                    <a:p>
                      <a:pPr algn="ctr" fontAlgn="b"/>
                      <a:r>
                        <a:rPr lang="es-ES" sz="1100" b="1" i="0" u="none" strike="noStrike" dirty="0">
                          <a:solidFill>
                            <a:srgbClr val="000000"/>
                          </a:solidFill>
                          <a:effectLst/>
                          <a:latin typeface="Calibri"/>
                        </a:rPr>
                        <a:t>Número de Muestra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dirty="0" smtClean="0">
                          <a:solidFill>
                            <a:srgbClr val="000000"/>
                          </a:solidFill>
                          <a:effectLst/>
                          <a:latin typeface="Calibri"/>
                        </a:rPr>
                        <a:t>87</a:t>
                      </a:r>
                      <a:endParaRPr lang="es-ES" sz="1100" b="1"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r>
            </a:tbl>
          </a:graphicData>
        </a:graphic>
      </p:graphicFrame>
      <p:grpSp>
        <p:nvGrpSpPr>
          <p:cNvPr id="10" name="9 Grupo"/>
          <p:cNvGrpSpPr/>
          <p:nvPr/>
        </p:nvGrpSpPr>
        <p:grpSpPr>
          <a:xfrm>
            <a:off x="35496" y="-27384"/>
            <a:ext cx="2088232" cy="6897688"/>
            <a:chOff x="-12700" y="-178706"/>
            <a:chExt cx="9107488" cy="6897688"/>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l="20313" t="10001" r="31250" b="16000"/>
            <a:stretch>
              <a:fillRect/>
            </a:stretch>
          </p:blipFill>
          <p:spPr bwMode="auto">
            <a:xfrm>
              <a:off x="-12700" y="-178706"/>
              <a:ext cx="9107488" cy="6897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11 Imagen"/>
            <p:cNvPicPr/>
            <p:nvPr/>
          </p:nvPicPr>
          <p:blipFill rotWithShape="1">
            <a:blip r:embed="rId5">
              <a:extLst>
                <a:ext uri="{BEBA8EAE-BF5A-486C-A8C5-ECC9F3942E4B}">
                  <a14:imgProps xmlns:a14="http://schemas.microsoft.com/office/drawing/2010/main">
                    <a14:imgLayer r:embed="rId6">
                      <a14:imgEffect>
                        <a14:sharpenSoften amount="-33000"/>
                      </a14:imgEffect>
                      <a14:imgEffect>
                        <a14:brightnessContrast bright="-70000" contrast="-43000"/>
                      </a14:imgEffect>
                    </a14:imgLayer>
                  </a14:imgProps>
                </a:ext>
              </a:extLst>
            </a:blip>
            <a:srcRect l="44126" t="46988" r="33870" b="34538"/>
            <a:stretch/>
          </p:blipFill>
          <p:spPr bwMode="auto">
            <a:xfrm>
              <a:off x="4584140" y="2053418"/>
              <a:ext cx="4308340" cy="1223541"/>
            </a:xfrm>
            <a:prstGeom prst="rect">
              <a:avLst/>
            </a:prstGeom>
            <a:ln>
              <a:noFill/>
            </a:ln>
            <a:extLst>
              <a:ext uri="{53640926-AAD7-44D8-BBD7-CCE9431645EC}">
                <a14:shadowObscured xmlns:a14="http://schemas.microsoft.com/office/drawing/2010/main"/>
              </a:ext>
            </a:extLst>
          </p:spPr>
        </p:pic>
      </p:grpSp>
      <p:pic>
        <p:nvPicPr>
          <p:cNvPr id="13" name="12 Imagen"/>
          <p:cNvPicPr/>
          <p:nvPr/>
        </p:nvPicPr>
        <p:blipFill rotWithShape="1">
          <a:blip r:embed="rId7"/>
          <a:srcRect l="57290" t="46988" r="33870" b="38957"/>
          <a:stretch/>
        </p:blipFill>
        <p:spPr bwMode="auto">
          <a:xfrm>
            <a:off x="7236296" y="758317"/>
            <a:ext cx="1527026" cy="13148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136658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hoja_agua potabl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142" t="7153" r="32890" b="3343"/>
          <a:stretch/>
        </p:blipFill>
        <p:spPr bwMode="auto">
          <a:xfrm>
            <a:off x="0" y="620688"/>
            <a:ext cx="9108504"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7 Tabla"/>
          <p:cNvGraphicFramePr>
            <a:graphicFrameLocks noGrp="1"/>
          </p:cNvGraphicFramePr>
          <p:nvPr>
            <p:extLst>
              <p:ext uri="{D42A27DB-BD31-4B8C-83A1-F6EECF244321}">
                <p14:modId xmlns:p14="http://schemas.microsoft.com/office/powerpoint/2010/main" val="85632885"/>
              </p:ext>
            </p:extLst>
          </p:nvPr>
        </p:nvGraphicFramePr>
        <p:xfrm>
          <a:off x="3059831" y="2204864"/>
          <a:ext cx="3096345" cy="3821933"/>
        </p:xfrm>
        <a:graphic>
          <a:graphicData uri="http://schemas.openxmlformats.org/drawingml/2006/table">
            <a:tbl>
              <a:tblPr/>
              <a:tblGrid>
                <a:gridCol w="1032115"/>
                <a:gridCol w="1032115"/>
                <a:gridCol w="1032115"/>
              </a:tblGrid>
              <a:tr h="264015">
                <a:tc gridSpan="3">
                  <a:txBody>
                    <a:bodyPr/>
                    <a:lstStyle/>
                    <a:p>
                      <a:pPr algn="ctr" fontAlgn="b"/>
                      <a:r>
                        <a:rPr lang="es-ES" sz="1100" b="1" i="0" u="none" strike="noStrike" dirty="0">
                          <a:solidFill>
                            <a:srgbClr val="000000"/>
                          </a:solidFill>
                          <a:effectLst/>
                          <a:latin typeface="Calibri"/>
                        </a:rPr>
                        <a:t>Turbiedad_2014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c hMerge="1">
                  <a:txBody>
                    <a:bodyPr/>
                    <a:lstStyle/>
                    <a:p>
                      <a:endParaRPr lang="es-ES"/>
                    </a:p>
                  </a:txBody>
                  <a:tcPr/>
                </a:tc>
              </a:tr>
              <a:tr h="264015">
                <a:tc gridSpan="2">
                  <a:txBody>
                    <a:bodyPr/>
                    <a:lstStyle/>
                    <a:p>
                      <a:pPr algn="ctr" fontAlgn="b"/>
                      <a:r>
                        <a:rPr lang="es-ES" sz="1100" b="1" i="0" u="none" strike="noStrike">
                          <a:solidFill>
                            <a:srgbClr val="000000"/>
                          </a:solidFill>
                          <a:effectLst/>
                          <a:latin typeface="Calibri"/>
                        </a:rPr>
                        <a:t>Número de Muestra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s-ES"/>
                    </a:p>
                  </a:txBody>
                  <a:tcPr/>
                </a:tc>
                <a:tc>
                  <a:txBody>
                    <a:bodyPr/>
                    <a:lstStyle/>
                    <a:p>
                      <a:pPr algn="ctr" fontAlgn="b"/>
                      <a:r>
                        <a:rPr lang="es-ES" sz="1100" b="1" i="0" u="none" strike="noStrike">
                          <a:solidFill>
                            <a:srgbClr val="000000"/>
                          </a:solidFill>
                          <a:effectLst/>
                          <a:latin typeface="Calibri"/>
                        </a:rPr>
                        <a:t>87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251443">
                <a:tc>
                  <a:txBody>
                    <a:bodyPr/>
                    <a:lstStyle/>
                    <a:p>
                      <a:pPr algn="ctr" fontAlgn="b"/>
                      <a:r>
                        <a:rPr lang="es-ES" sz="1100" b="1" i="0" u="none" strike="noStrike">
                          <a:solidFill>
                            <a:srgbClr val="000000"/>
                          </a:solidFill>
                          <a:effectLst/>
                          <a:latin typeface="Calibri"/>
                        </a:rPr>
                        <a:t>IZQUIERDA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a:solidFill>
                            <a:srgbClr val="000000"/>
                          </a:solidFill>
                          <a:effectLst/>
                          <a:latin typeface="Calibri"/>
                        </a:rPr>
                        <a:t>MEDIA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s-ES" sz="1100" b="1" i="0" u="none" strike="noStrike">
                          <a:solidFill>
                            <a:srgbClr val="000000"/>
                          </a:solidFill>
                          <a:effectLst/>
                          <a:latin typeface="Calibri"/>
                        </a:rPr>
                        <a:t>DERECHA</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251443">
                <a:tc>
                  <a:txBody>
                    <a:bodyPr/>
                    <a:lstStyle/>
                    <a:p>
                      <a:pPr algn="ctr" fontAlgn="b"/>
                      <a:r>
                        <a:rPr lang="es-ES" sz="1100" b="0" i="0" u="none" strike="noStrike">
                          <a:solidFill>
                            <a:srgbClr val="000000"/>
                          </a:solidFill>
                          <a:effectLst/>
                          <a:latin typeface="Calibri"/>
                        </a:rPr>
                        <a:t>ENE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51443">
                <a:tc>
                  <a:txBody>
                    <a:bodyPr/>
                    <a:lstStyle/>
                    <a:p>
                      <a:pPr algn="ctr" fontAlgn="b"/>
                      <a:r>
                        <a:rPr lang="es-ES" sz="1100" b="0" i="0" u="none" strike="noStrike">
                          <a:solidFill>
                            <a:srgbClr val="000000"/>
                          </a:solidFill>
                          <a:effectLst/>
                          <a:latin typeface="Calibri"/>
                        </a:rPr>
                        <a:t>FEB</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51443">
                <a:tc>
                  <a:txBody>
                    <a:bodyPr/>
                    <a:lstStyle/>
                    <a:p>
                      <a:pPr algn="ctr" fontAlgn="b"/>
                      <a:r>
                        <a:rPr lang="es-ES" sz="1100" b="0" i="0" u="none" strike="noStrike">
                          <a:solidFill>
                            <a:srgbClr val="000000"/>
                          </a:solidFill>
                          <a:effectLst/>
                          <a:latin typeface="Calibri"/>
                        </a:rPr>
                        <a:t>MAR</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51443">
                <a:tc>
                  <a:txBody>
                    <a:bodyPr/>
                    <a:lstStyle/>
                    <a:p>
                      <a:pPr algn="ctr" fontAlgn="b"/>
                      <a:r>
                        <a:rPr lang="es-ES" sz="1100" b="0" i="0" u="none" strike="noStrike">
                          <a:solidFill>
                            <a:srgbClr val="000000"/>
                          </a:solidFill>
                          <a:effectLst/>
                          <a:latin typeface="Calibri"/>
                        </a:rPr>
                        <a:t>ABR</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51443">
                <a:tc>
                  <a:txBody>
                    <a:bodyPr/>
                    <a:lstStyle/>
                    <a:p>
                      <a:pPr algn="ctr" fontAlgn="b"/>
                      <a:r>
                        <a:rPr lang="es-ES" sz="1100" b="0" i="0" u="none" strike="noStrike">
                          <a:solidFill>
                            <a:srgbClr val="000000"/>
                          </a:solidFill>
                          <a:effectLst/>
                          <a:latin typeface="Calibri"/>
                        </a:rPr>
                        <a:t>MAY</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51443">
                <a:tc>
                  <a:txBody>
                    <a:bodyPr/>
                    <a:lstStyle/>
                    <a:p>
                      <a:pPr algn="ctr" fontAlgn="b"/>
                      <a:r>
                        <a:rPr lang="es-ES" sz="1100" b="0" i="0" u="none" strike="noStrike">
                          <a:solidFill>
                            <a:srgbClr val="000000"/>
                          </a:solidFill>
                          <a:effectLst/>
                          <a:latin typeface="Calibri"/>
                        </a:rPr>
                        <a:t>JUN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51443">
                <a:tc>
                  <a:txBody>
                    <a:bodyPr/>
                    <a:lstStyle/>
                    <a:p>
                      <a:pPr algn="ctr" fontAlgn="b"/>
                      <a:r>
                        <a:rPr lang="es-ES" sz="1100" b="0" i="0" u="none" strike="noStrike">
                          <a:solidFill>
                            <a:srgbClr val="000000"/>
                          </a:solidFill>
                          <a:effectLst/>
                          <a:latin typeface="Calibri"/>
                        </a:rPr>
                        <a:t>JUL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51443">
                <a:tc>
                  <a:txBody>
                    <a:bodyPr/>
                    <a:lstStyle/>
                    <a:p>
                      <a:pPr algn="ctr" fontAlgn="b"/>
                      <a:r>
                        <a:rPr lang="es-ES" sz="1100" b="0" i="0" u="none" strike="noStrike">
                          <a:solidFill>
                            <a:srgbClr val="000000"/>
                          </a:solidFill>
                          <a:effectLst/>
                          <a:latin typeface="Calibri"/>
                        </a:rPr>
                        <a:t>AGO</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51443">
                <a:tc>
                  <a:txBody>
                    <a:bodyPr/>
                    <a:lstStyle/>
                    <a:p>
                      <a:pPr algn="ctr" fontAlgn="b"/>
                      <a:r>
                        <a:rPr lang="es-ES" sz="1100" b="0" i="0" u="none" strike="noStrike">
                          <a:solidFill>
                            <a:srgbClr val="000000"/>
                          </a:solidFill>
                          <a:effectLst/>
                          <a:latin typeface="Calibri"/>
                        </a:rPr>
                        <a:t>SEP</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64015">
                <a:tc>
                  <a:txBody>
                    <a:bodyPr/>
                    <a:lstStyle/>
                    <a:p>
                      <a:pPr algn="ctr" fontAlgn="b"/>
                      <a:r>
                        <a:rPr lang="es-ES" sz="1100" b="0" i="0" u="none" strike="noStrike">
                          <a:solidFill>
                            <a:srgbClr val="000000"/>
                          </a:solidFill>
                          <a:effectLst/>
                          <a:latin typeface="Calibri"/>
                        </a:rPr>
                        <a:t>OCT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51443">
                <a:tc>
                  <a:txBody>
                    <a:bodyPr/>
                    <a:lstStyle/>
                    <a:p>
                      <a:pPr algn="ctr" fontAlgn="b"/>
                      <a:r>
                        <a:rPr lang="es-ES" sz="1100" b="0" i="0" u="none" strike="noStrike">
                          <a:solidFill>
                            <a:srgbClr val="000000"/>
                          </a:solidFill>
                          <a:effectLst/>
                          <a:latin typeface="Calibri"/>
                        </a:rPr>
                        <a:t>NOV</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264015">
                <a:tc>
                  <a:txBody>
                    <a:bodyPr/>
                    <a:lstStyle/>
                    <a:p>
                      <a:pPr algn="ctr" fontAlgn="b"/>
                      <a:r>
                        <a:rPr lang="es-ES" sz="1100" b="0" i="0" u="none" strike="noStrike" dirty="0">
                          <a:solidFill>
                            <a:srgbClr val="000000"/>
                          </a:solidFill>
                          <a:effectLst/>
                          <a:latin typeface="Calibri"/>
                        </a:rPr>
                        <a:t>DIC</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dirty="0">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s-ES" sz="1100" b="0" i="0" u="none" strike="noStrike" dirty="0">
                          <a:solidFill>
                            <a:srgbClr val="000000"/>
                          </a:solidFill>
                          <a:effectLst/>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bl>
          </a:graphicData>
        </a:graphic>
      </p:graphicFrame>
      <p:sp>
        <p:nvSpPr>
          <p:cNvPr id="4" name="3 CuadroTexto"/>
          <p:cNvSpPr txBox="1"/>
          <p:nvPr/>
        </p:nvSpPr>
        <p:spPr>
          <a:xfrm>
            <a:off x="2195736" y="6095037"/>
            <a:ext cx="4824536" cy="369332"/>
          </a:xfrm>
          <a:prstGeom prst="rect">
            <a:avLst/>
          </a:prstGeom>
          <a:noFill/>
        </p:spPr>
        <p:txBody>
          <a:bodyPr wrap="square" rtlCol="0">
            <a:spAutoFit/>
          </a:bodyPr>
          <a:lstStyle/>
          <a:p>
            <a:pPr algn="ctr"/>
            <a:r>
              <a:rPr lang="es-ES" b="1" dirty="0"/>
              <a:t>Fuente: </a:t>
            </a:r>
            <a:r>
              <a:rPr lang="es-ES" dirty="0" smtClean="0"/>
              <a:t>(CICAM &amp; DAPAC-R, 2015). </a:t>
            </a:r>
            <a:endParaRPr lang="es-ES" dirty="0"/>
          </a:p>
        </p:txBody>
      </p:sp>
    </p:spTree>
    <p:extLst>
      <p:ext uri="{BB962C8B-B14F-4D97-AF65-F5344CB8AC3E}">
        <p14:creationId xmlns:p14="http://schemas.microsoft.com/office/powerpoint/2010/main" val="35422863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p:nvPr/>
        </p:nvPicPr>
        <p:blipFill rotWithShape="1">
          <a:blip r:embed="rId2" cstate="print"/>
          <a:srcRect l="27955" t="38320" r="10427" b="46719"/>
          <a:stretch/>
        </p:blipFill>
        <p:spPr bwMode="auto">
          <a:xfrm>
            <a:off x="0" y="6021288"/>
            <a:ext cx="9143999" cy="792088"/>
          </a:xfrm>
          <a:prstGeom prst="rect">
            <a:avLst/>
          </a:prstGeom>
          <a:ln>
            <a:noFill/>
          </a:ln>
          <a:extLst>
            <a:ext uri="{53640926-AAD7-44D8-BBD7-CCE9431645EC}">
              <a14:shadowObscured xmlns:a14="http://schemas.microsoft.com/office/drawing/2010/main"/>
            </a:ext>
          </a:extLst>
        </p:spPr>
      </p:pic>
      <p:sp>
        <p:nvSpPr>
          <p:cNvPr id="2" name="1 Título"/>
          <p:cNvSpPr>
            <a:spLocks noGrp="1"/>
          </p:cNvSpPr>
          <p:nvPr>
            <p:ph type="title"/>
          </p:nvPr>
        </p:nvSpPr>
        <p:spPr>
          <a:xfrm>
            <a:off x="1547664" y="188640"/>
            <a:ext cx="6192688" cy="1143000"/>
          </a:xfrm>
        </p:spPr>
        <p:txBody>
          <a:bodyPr>
            <a:noAutofit/>
          </a:bodyPr>
          <a:lstStyle/>
          <a:p>
            <a:pPr marL="107950"/>
            <a:r>
              <a:rPr lang="es-ES" altLang="es-ES" sz="2800" b="1" dirty="0" smtClean="0"/>
              <a:t>Análisis total</a:t>
            </a:r>
            <a:r>
              <a:rPr lang="es-ES" altLang="es-ES" sz="2800" b="1" dirty="0"/>
              <a:t/>
            </a:r>
            <a:br>
              <a:rPr lang="es-ES" altLang="es-ES" sz="2800" b="1" dirty="0"/>
            </a:br>
            <a:r>
              <a:rPr lang="es-ES" altLang="es-ES" sz="2800" b="1" dirty="0" smtClean="0"/>
              <a:t>Cloro libre residual</a:t>
            </a:r>
            <a:endParaRPr lang="es-ES" sz="2800" dirty="0"/>
          </a:p>
        </p:txBody>
      </p:sp>
      <p:graphicFrame>
        <p:nvGraphicFramePr>
          <p:cNvPr id="6" name="8 Gráfico"/>
          <p:cNvGraphicFramePr>
            <a:graphicFrameLocks/>
          </p:cNvGraphicFramePr>
          <p:nvPr>
            <p:extLst>
              <p:ext uri="{D42A27DB-BD31-4B8C-83A1-F6EECF244321}">
                <p14:modId xmlns:p14="http://schemas.microsoft.com/office/powerpoint/2010/main" val="2554715058"/>
              </p:ext>
            </p:extLst>
          </p:nvPr>
        </p:nvGraphicFramePr>
        <p:xfrm>
          <a:off x="467544" y="1628800"/>
          <a:ext cx="8352928" cy="48245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398278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1547664" y="188640"/>
            <a:ext cx="6192688" cy="1143000"/>
          </a:xfrm>
        </p:spPr>
        <p:txBody>
          <a:bodyPr>
            <a:noAutofit/>
          </a:bodyPr>
          <a:lstStyle/>
          <a:p>
            <a:pPr marL="107950"/>
            <a:r>
              <a:rPr lang="es-ES" altLang="es-ES" sz="2800" b="1" dirty="0" smtClean="0"/>
              <a:t>Análisis total</a:t>
            </a:r>
            <a:r>
              <a:rPr lang="es-ES" altLang="es-ES" sz="2800" b="1" dirty="0"/>
              <a:t/>
            </a:r>
            <a:br>
              <a:rPr lang="es-ES" altLang="es-ES" sz="2800" b="1" dirty="0"/>
            </a:br>
            <a:r>
              <a:rPr lang="es-ES" altLang="es-ES" sz="2800" b="1" dirty="0"/>
              <a:t>Cloro </a:t>
            </a:r>
            <a:r>
              <a:rPr lang="es-ES" altLang="es-ES" sz="2800" b="1" dirty="0" smtClean="0"/>
              <a:t>libre residual</a:t>
            </a:r>
            <a:endParaRPr lang="es-ES" sz="2800" dirty="0"/>
          </a:p>
        </p:txBody>
      </p:sp>
      <p:graphicFrame>
        <p:nvGraphicFramePr>
          <p:cNvPr id="6" name="1 Gráfico"/>
          <p:cNvGraphicFramePr>
            <a:graphicFrameLocks/>
          </p:cNvGraphicFramePr>
          <p:nvPr>
            <p:extLst>
              <p:ext uri="{D42A27DB-BD31-4B8C-83A1-F6EECF244321}">
                <p14:modId xmlns:p14="http://schemas.microsoft.com/office/powerpoint/2010/main" val="2820467890"/>
              </p:ext>
            </p:extLst>
          </p:nvPr>
        </p:nvGraphicFramePr>
        <p:xfrm>
          <a:off x="467544" y="1243012"/>
          <a:ext cx="8208912" cy="4850284"/>
        </p:xfrm>
        <a:graphic>
          <a:graphicData uri="http://schemas.openxmlformats.org/drawingml/2006/chart">
            <c:chart xmlns:c="http://schemas.openxmlformats.org/drawingml/2006/chart" xmlns:r="http://schemas.openxmlformats.org/officeDocument/2006/relationships" r:id="rId2"/>
          </a:graphicData>
        </a:graphic>
      </p:graphicFrame>
      <p:pic>
        <p:nvPicPr>
          <p:cNvPr id="7" name="6 Imagen"/>
          <p:cNvPicPr/>
          <p:nvPr/>
        </p:nvPicPr>
        <p:blipFill rotWithShape="1">
          <a:blip r:embed="rId3" cstate="print"/>
          <a:srcRect l="27955" t="38320" r="10427" b="46719"/>
          <a:stretch/>
        </p:blipFill>
        <p:spPr bwMode="auto">
          <a:xfrm>
            <a:off x="0" y="6021288"/>
            <a:ext cx="9143999" cy="7920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885418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1547664" y="188640"/>
            <a:ext cx="6192688" cy="1143000"/>
          </a:xfrm>
        </p:spPr>
        <p:txBody>
          <a:bodyPr>
            <a:noAutofit/>
          </a:bodyPr>
          <a:lstStyle/>
          <a:p>
            <a:pPr marL="107950"/>
            <a:r>
              <a:rPr lang="es-ES" altLang="es-ES" sz="2800" b="1" dirty="0" smtClean="0"/>
              <a:t>Análisis total</a:t>
            </a:r>
            <a:r>
              <a:rPr lang="es-ES" altLang="es-ES" sz="2800" b="1" dirty="0"/>
              <a:t/>
            </a:r>
            <a:br>
              <a:rPr lang="es-ES" altLang="es-ES" sz="2800" b="1" dirty="0"/>
            </a:br>
            <a:r>
              <a:rPr lang="es-ES" altLang="es-ES" sz="2800" b="1" dirty="0"/>
              <a:t>Cloro </a:t>
            </a:r>
            <a:r>
              <a:rPr lang="es-ES" altLang="es-ES" sz="2800" b="1" dirty="0" smtClean="0"/>
              <a:t>libre residual</a:t>
            </a:r>
            <a:endParaRPr lang="es-ES" sz="2800" dirty="0"/>
          </a:p>
        </p:txBody>
      </p:sp>
      <p:graphicFrame>
        <p:nvGraphicFramePr>
          <p:cNvPr id="7" name="2 Gráfico"/>
          <p:cNvGraphicFramePr>
            <a:graphicFrameLocks/>
          </p:cNvGraphicFramePr>
          <p:nvPr>
            <p:extLst>
              <p:ext uri="{D42A27DB-BD31-4B8C-83A1-F6EECF244321}">
                <p14:modId xmlns:p14="http://schemas.microsoft.com/office/powerpoint/2010/main" val="610113518"/>
              </p:ext>
            </p:extLst>
          </p:nvPr>
        </p:nvGraphicFramePr>
        <p:xfrm>
          <a:off x="395537" y="1603600"/>
          <a:ext cx="8352928" cy="4201664"/>
        </p:xfrm>
        <a:graphic>
          <a:graphicData uri="http://schemas.openxmlformats.org/drawingml/2006/chart">
            <c:chart xmlns:c="http://schemas.openxmlformats.org/drawingml/2006/chart" xmlns:r="http://schemas.openxmlformats.org/officeDocument/2006/relationships" r:id="rId2"/>
          </a:graphicData>
        </a:graphic>
      </p:graphicFrame>
      <p:pic>
        <p:nvPicPr>
          <p:cNvPr id="8" name="7 Imagen"/>
          <p:cNvPicPr/>
          <p:nvPr/>
        </p:nvPicPr>
        <p:blipFill rotWithShape="1">
          <a:blip r:embed="rId3" cstate="print"/>
          <a:srcRect l="27955" t="38320" r="10427" b="46719"/>
          <a:stretch/>
        </p:blipFill>
        <p:spPr bwMode="auto">
          <a:xfrm>
            <a:off x="0" y="6021288"/>
            <a:ext cx="9143999" cy="792088"/>
          </a:xfrm>
          <a:prstGeom prst="rect">
            <a:avLst/>
          </a:prstGeom>
          <a:ln>
            <a:noFill/>
          </a:ln>
          <a:extLst>
            <a:ext uri="{53640926-AAD7-44D8-BBD7-CCE9431645EC}">
              <a14:shadowObscured xmlns:a14="http://schemas.microsoft.com/office/drawing/2010/main"/>
            </a:ext>
          </a:extLst>
        </p:spPr>
      </p:pic>
      <p:pic>
        <p:nvPicPr>
          <p:cNvPr id="6" name="5 Imagen"/>
          <p:cNvPicPr/>
          <p:nvPr/>
        </p:nvPicPr>
        <p:blipFill rotWithShape="1">
          <a:blip r:embed="rId4"/>
          <a:srcRect l="57290" t="46988" r="33870" b="38957"/>
          <a:stretch/>
        </p:blipFill>
        <p:spPr bwMode="auto">
          <a:xfrm>
            <a:off x="7236296" y="476672"/>
            <a:ext cx="1527026" cy="13148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669889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1547664" y="188640"/>
            <a:ext cx="6192688" cy="1143000"/>
          </a:xfrm>
        </p:spPr>
        <p:txBody>
          <a:bodyPr>
            <a:noAutofit/>
          </a:bodyPr>
          <a:lstStyle/>
          <a:p>
            <a:pPr marL="107950"/>
            <a:r>
              <a:rPr lang="es-ES" altLang="es-ES" sz="2800" b="1" dirty="0" smtClean="0"/>
              <a:t>Análisis total</a:t>
            </a:r>
            <a:r>
              <a:rPr lang="es-ES" altLang="es-ES" sz="2800" b="1" dirty="0"/>
              <a:t/>
            </a:r>
            <a:br>
              <a:rPr lang="es-ES" altLang="es-ES" sz="2800" b="1" dirty="0"/>
            </a:br>
            <a:r>
              <a:rPr lang="es-ES" altLang="es-ES" sz="2800" b="1" dirty="0" smtClean="0"/>
              <a:t>Potencial Hidrógeno</a:t>
            </a:r>
            <a:endParaRPr lang="es-ES" sz="2800" dirty="0"/>
          </a:p>
        </p:txBody>
      </p:sp>
      <p:graphicFrame>
        <p:nvGraphicFramePr>
          <p:cNvPr id="7" name="1 Gráfico"/>
          <p:cNvGraphicFramePr>
            <a:graphicFrameLocks/>
          </p:cNvGraphicFramePr>
          <p:nvPr>
            <p:extLst>
              <p:ext uri="{D42A27DB-BD31-4B8C-83A1-F6EECF244321}">
                <p14:modId xmlns:p14="http://schemas.microsoft.com/office/powerpoint/2010/main" val="1738716134"/>
              </p:ext>
            </p:extLst>
          </p:nvPr>
        </p:nvGraphicFramePr>
        <p:xfrm>
          <a:off x="1403648" y="1700808"/>
          <a:ext cx="6336704" cy="3888432"/>
        </p:xfrm>
        <a:graphic>
          <a:graphicData uri="http://schemas.openxmlformats.org/drawingml/2006/chart">
            <c:chart xmlns:c="http://schemas.openxmlformats.org/drawingml/2006/chart" xmlns:r="http://schemas.openxmlformats.org/officeDocument/2006/relationships" r:id="rId2"/>
          </a:graphicData>
        </a:graphic>
      </p:graphicFrame>
      <p:pic>
        <p:nvPicPr>
          <p:cNvPr id="8" name="7 Imagen"/>
          <p:cNvPicPr/>
          <p:nvPr/>
        </p:nvPicPr>
        <p:blipFill rotWithShape="1">
          <a:blip r:embed="rId3" cstate="print"/>
          <a:srcRect l="27955" t="38320" r="10427" b="46719"/>
          <a:stretch/>
        </p:blipFill>
        <p:spPr bwMode="auto">
          <a:xfrm>
            <a:off x="0" y="6021288"/>
            <a:ext cx="9143999" cy="792088"/>
          </a:xfrm>
          <a:prstGeom prst="rect">
            <a:avLst/>
          </a:prstGeom>
          <a:ln>
            <a:noFill/>
          </a:ln>
          <a:extLst>
            <a:ext uri="{53640926-AAD7-44D8-BBD7-CCE9431645EC}">
              <a14:shadowObscured xmlns:a14="http://schemas.microsoft.com/office/drawing/2010/main"/>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602" t="25000" r="62732" b="29333"/>
          <a:stretch/>
        </p:blipFill>
        <p:spPr bwMode="auto">
          <a:xfrm>
            <a:off x="7380312" y="260648"/>
            <a:ext cx="1570806" cy="2033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1404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1547664" y="188640"/>
            <a:ext cx="6192688" cy="1143000"/>
          </a:xfrm>
        </p:spPr>
        <p:txBody>
          <a:bodyPr>
            <a:noAutofit/>
          </a:bodyPr>
          <a:lstStyle/>
          <a:p>
            <a:pPr marL="107950"/>
            <a:r>
              <a:rPr lang="es-ES" altLang="es-ES" sz="2800" b="1" dirty="0" smtClean="0"/>
              <a:t>Análisis total</a:t>
            </a:r>
            <a:r>
              <a:rPr lang="es-ES" altLang="es-ES" sz="2800" b="1" dirty="0"/>
              <a:t/>
            </a:r>
            <a:br>
              <a:rPr lang="es-ES" altLang="es-ES" sz="2800" b="1" dirty="0"/>
            </a:br>
            <a:r>
              <a:rPr lang="es-ES" altLang="es-ES" sz="2800" b="1" dirty="0"/>
              <a:t>Potencial Hidrógeno</a:t>
            </a:r>
            <a:endParaRPr lang="es-ES" sz="2800" dirty="0"/>
          </a:p>
        </p:txBody>
      </p:sp>
      <p:pic>
        <p:nvPicPr>
          <p:cNvPr id="6" name="5 Imagen"/>
          <p:cNvPicPr/>
          <p:nvPr/>
        </p:nvPicPr>
        <p:blipFill rotWithShape="1">
          <a:blip r:embed="rId2" cstate="print"/>
          <a:srcRect l="27955" t="38320" r="10427" b="46719"/>
          <a:stretch/>
        </p:blipFill>
        <p:spPr bwMode="auto">
          <a:xfrm>
            <a:off x="0" y="6021288"/>
            <a:ext cx="9143999" cy="792088"/>
          </a:xfrm>
          <a:prstGeom prst="rect">
            <a:avLst/>
          </a:prstGeom>
          <a:ln>
            <a:noFill/>
          </a:ln>
          <a:extLst>
            <a:ext uri="{53640926-AAD7-44D8-BBD7-CCE9431645EC}">
              <a14:shadowObscured xmlns:a14="http://schemas.microsoft.com/office/drawing/2010/main"/>
            </a:ext>
          </a:extLst>
        </p:spPr>
      </p:pic>
      <p:graphicFrame>
        <p:nvGraphicFramePr>
          <p:cNvPr id="7" name="5 Gráfico"/>
          <p:cNvGraphicFramePr>
            <a:graphicFrameLocks/>
          </p:cNvGraphicFramePr>
          <p:nvPr>
            <p:extLst>
              <p:ext uri="{D42A27DB-BD31-4B8C-83A1-F6EECF244321}">
                <p14:modId xmlns:p14="http://schemas.microsoft.com/office/powerpoint/2010/main" val="2835657014"/>
              </p:ext>
            </p:extLst>
          </p:nvPr>
        </p:nvGraphicFramePr>
        <p:xfrm>
          <a:off x="251520" y="1340768"/>
          <a:ext cx="8712967" cy="4824535"/>
        </p:xfrm>
        <a:graphic>
          <a:graphicData uri="http://schemas.openxmlformats.org/drawingml/2006/chart">
            <c:chart xmlns:c="http://schemas.openxmlformats.org/drawingml/2006/chart" xmlns:r="http://schemas.openxmlformats.org/officeDocument/2006/relationships" r:id="rId3"/>
          </a:graphicData>
        </a:graphic>
      </p:graphicFrame>
      <p:pic>
        <p:nvPicPr>
          <p:cNvPr id="8" name="7 Imagen"/>
          <p:cNvPicPr/>
          <p:nvPr/>
        </p:nvPicPr>
        <p:blipFill rotWithShape="1">
          <a:blip r:embed="rId4"/>
          <a:srcRect l="57290" t="46988" r="33870" b="38957"/>
          <a:stretch/>
        </p:blipFill>
        <p:spPr bwMode="auto">
          <a:xfrm>
            <a:off x="7236296" y="476672"/>
            <a:ext cx="1527026" cy="13148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37524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1 Gráfico"/>
          <p:cNvGraphicFramePr>
            <a:graphicFrameLocks/>
          </p:cNvGraphicFramePr>
          <p:nvPr>
            <p:extLst>
              <p:ext uri="{D42A27DB-BD31-4B8C-83A1-F6EECF244321}">
                <p14:modId xmlns:p14="http://schemas.microsoft.com/office/powerpoint/2010/main" val="1424214792"/>
              </p:ext>
            </p:extLst>
          </p:nvPr>
        </p:nvGraphicFramePr>
        <p:xfrm>
          <a:off x="1763688" y="1844824"/>
          <a:ext cx="5688632" cy="3528392"/>
        </p:xfrm>
        <a:graphic>
          <a:graphicData uri="http://schemas.openxmlformats.org/drawingml/2006/chart">
            <c:chart xmlns:c="http://schemas.openxmlformats.org/drawingml/2006/chart" xmlns:r="http://schemas.openxmlformats.org/officeDocument/2006/relationships" r:id="rId2"/>
          </a:graphicData>
        </a:graphic>
      </p:graphicFrame>
      <p:sp>
        <p:nvSpPr>
          <p:cNvPr id="7" name="1 Título"/>
          <p:cNvSpPr>
            <a:spLocks noGrp="1"/>
          </p:cNvSpPr>
          <p:nvPr>
            <p:ph type="title"/>
          </p:nvPr>
        </p:nvSpPr>
        <p:spPr>
          <a:xfrm>
            <a:off x="1547664" y="269776"/>
            <a:ext cx="6192688" cy="1143000"/>
          </a:xfrm>
        </p:spPr>
        <p:txBody>
          <a:bodyPr>
            <a:noAutofit/>
          </a:bodyPr>
          <a:lstStyle/>
          <a:p>
            <a:pPr marL="107950"/>
            <a:r>
              <a:rPr lang="es-ES" altLang="es-ES" sz="2800" b="1" dirty="0" smtClean="0"/>
              <a:t>Análisis total</a:t>
            </a:r>
            <a:r>
              <a:rPr lang="es-ES" altLang="es-ES" sz="2800" b="1" dirty="0"/>
              <a:t/>
            </a:r>
            <a:br>
              <a:rPr lang="es-ES" altLang="es-ES" sz="2800" b="1" dirty="0"/>
            </a:br>
            <a:r>
              <a:rPr lang="es-ES" altLang="es-ES" sz="2800" b="1" dirty="0" smtClean="0"/>
              <a:t>Turbiedad</a:t>
            </a:r>
            <a:endParaRPr lang="es-ES" sz="2800" dirty="0"/>
          </a:p>
        </p:txBody>
      </p:sp>
      <p:pic>
        <p:nvPicPr>
          <p:cNvPr id="8" name="7 Imagen"/>
          <p:cNvPicPr/>
          <p:nvPr/>
        </p:nvPicPr>
        <p:blipFill rotWithShape="1">
          <a:blip r:embed="rId3" cstate="print"/>
          <a:srcRect l="27955" t="38320" r="10427" b="46719"/>
          <a:stretch/>
        </p:blipFill>
        <p:spPr bwMode="auto">
          <a:xfrm>
            <a:off x="0" y="6021288"/>
            <a:ext cx="9143999" cy="792088"/>
          </a:xfrm>
          <a:prstGeom prst="rect">
            <a:avLst/>
          </a:prstGeom>
          <a:ln>
            <a:noFill/>
          </a:ln>
          <a:extLst>
            <a:ext uri="{53640926-AAD7-44D8-BBD7-CCE9431645EC}">
              <a14:shadowObscured xmlns:a14="http://schemas.microsoft.com/office/drawing/2010/main"/>
            </a:ext>
          </a:extLst>
        </p:spPr>
      </p:pic>
      <p:sp>
        <p:nvSpPr>
          <p:cNvPr id="6" name="1 CuadroTexto"/>
          <p:cNvSpPr txBox="1"/>
          <p:nvPr/>
        </p:nvSpPr>
        <p:spPr>
          <a:xfrm>
            <a:off x="3167844" y="2888940"/>
            <a:ext cx="936104" cy="36004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ES" sz="1400" dirty="0" smtClean="0"/>
              <a:t>JUN</a:t>
            </a:r>
            <a:endParaRPr lang="es-ES" sz="1400" dirty="0"/>
          </a:p>
        </p:txBody>
      </p:sp>
      <p:sp>
        <p:nvSpPr>
          <p:cNvPr id="9" name="1 CuadroTexto"/>
          <p:cNvSpPr txBox="1"/>
          <p:nvPr/>
        </p:nvSpPr>
        <p:spPr>
          <a:xfrm>
            <a:off x="5652120" y="2924944"/>
            <a:ext cx="936104" cy="36004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ES" sz="1400" dirty="0" smtClean="0"/>
              <a:t>JUL</a:t>
            </a:r>
            <a:endParaRPr lang="es-ES" sz="1400" dirty="0"/>
          </a:p>
        </p:txBody>
      </p:sp>
      <p:pic>
        <p:nvPicPr>
          <p:cNvPr id="10" name="9 Imagen"/>
          <p:cNvPicPr/>
          <p:nvPr/>
        </p:nvPicPr>
        <p:blipFill rotWithShape="1">
          <a:blip r:embed="rId4"/>
          <a:srcRect l="57290" t="46988" r="33870" b="38957"/>
          <a:stretch/>
        </p:blipFill>
        <p:spPr bwMode="auto">
          <a:xfrm>
            <a:off x="611560" y="764704"/>
            <a:ext cx="1527026" cy="13148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051663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367" t="29333" r="53125" b="7334"/>
          <a:stretch/>
        </p:blipFill>
        <p:spPr bwMode="auto">
          <a:xfrm>
            <a:off x="523875" y="1268760"/>
            <a:ext cx="1383829"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1 Marcador de contenido"/>
          <p:cNvGraphicFramePr>
            <a:graphicFrameLocks/>
          </p:cNvGraphicFramePr>
          <p:nvPr>
            <p:extLst>
              <p:ext uri="{D42A27DB-BD31-4B8C-83A1-F6EECF244321}">
                <p14:modId xmlns:p14="http://schemas.microsoft.com/office/powerpoint/2010/main" val="2597201970"/>
              </p:ext>
            </p:extLst>
          </p:nvPr>
        </p:nvGraphicFramePr>
        <p:xfrm>
          <a:off x="539750" y="1268760"/>
          <a:ext cx="8229600" cy="1112838"/>
        </p:xfrm>
        <a:graphic>
          <a:graphicData uri="http://schemas.openxmlformats.org/drawingml/2006/table">
            <a:tbl>
              <a:tblPr firstRow="1" bandRow="1">
                <a:tableStyleId>{5940675A-B579-460E-94D1-54222C63F5DA}</a:tableStyleId>
              </a:tblPr>
              <a:tblGrid>
                <a:gridCol w="4114800"/>
                <a:gridCol w="4114800"/>
              </a:tblGrid>
              <a:tr h="370946">
                <a:tc rowSpan="3">
                  <a:txBody>
                    <a:bodyPr/>
                    <a:lstStyle/>
                    <a:p>
                      <a:pPr algn="ctr"/>
                      <a:r>
                        <a:rPr lang="es-ES" sz="2000" dirty="0" smtClean="0"/>
                        <a:t>CASHAPAMBA</a:t>
                      </a:r>
                      <a:endParaRPr lang="es-ES" sz="2000" dirty="0"/>
                    </a:p>
                  </a:txBody>
                  <a:tcPr marT="45733" marB="45733" anchor="ctr"/>
                </a:tc>
                <a:tc>
                  <a:txBody>
                    <a:bodyPr/>
                    <a:lstStyle/>
                    <a:p>
                      <a:pPr algn="l" fontAlgn="b"/>
                      <a:r>
                        <a:rPr kumimoji="0" lang="es-ES" sz="2000" kern="1200" dirty="0">
                          <a:solidFill>
                            <a:schemeClr val="tx1"/>
                          </a:solidFill>
                          <a:latin typeface="+mn-lt"/>
                          <a:ea typeface="+mn-ea"/>
                          <a:cs typeface="+mn-cs"/>
                        </a:rPr>
                        <a:t>San Francisco </a:t>
                      </a:r>
                      <a:r>
                        <a:rPr kumimoji="0" lang="es-ES" sz="2000" kern="1200" dirty="0" smtClean="0">
                          <a:solidFill>
                            <a:schemeClr val="tx1"/>
                          </a:solidFill>
                          <a:latin typeface="+mn-lt"/>
                          <a:ea typeface="+mn-ea"/>
                          <a:cs typeface="+mn-cs"/>
                        </a:rPr>
                        <a:t>de </a:t>
                      </a:r>
                      <a:r>
                        <a:rPr kumimoji="0" lang="es-ES" sz="2000" kern="1200" dirty="0">
                          <a:solidFill>
                            <a:schemeClr val="tx1"/>
                          </a:solidFill>
                          <a:latin typeface="+mn-lt"/>
                          <a:ea typeface="+mn-ea"/>
                          <a:cs typeface="+mn-cs"/>
                        </a:rPr>
                        <a:t>la Colina </a:t>
                      </a:r>
                    </a:p>
                  </a:txBody>
                  <a:tcPr marL="0" marR="0" marT="0" marB="0" anchor="b"/>
                </a:tc>
              </a:tr>
              <a:tr h="370946">
                <a:tc vMerge="1">
                  <a:txBody>
                    <a:bodyPr/>
                    <a:lstStyle/>
                    <a:p>
                      <a:endParaRPr lang="es-ES"/>
                    </a:p>
                  </a:txBody>
                  <a:tcPr/>
                </a:tc>
                <a:tc>
                  <a:txBody>
                    <a:bodyPr/>
                    <a:lstStyle/>
                    <a:p>
                      <a:pPr algn="l" fontAlgn="b"/>
                      <a:r>
                        <a:rPr kumimoji="0" lang="es-ES" sz="2000" kern="1200" dirty="0">
                          <a:solidFill>
                            <a:schemeClr val="tx1"/>
                          </a:solidFill>
                          <a:latin typeface="+mn-lt"/>
                          <a:ea typeface="+mn-ea"/>
                          <a:cs typeface="+mn-cs"/>
                        </a:rPr>
                        <a:t>Santa Clara </a:t>
                      </a:r>
                      <a:r>
                        <a:rPr kumimoji="0" lang="es-ES" sz="2000" kern="1200" dirty="0" smtClean="0">
                          <a:solidFill>
                            <a:schemeClr val="tx1"/>
                          </a:solidFill>
                          <a:latin typeface="+mn-lt"/>
                          <a:ea typeface="+mn-ea"/>
                          <a:cs typeface="+mn-cs"/>
                        </a:rPr>
                        <a:t>el </a:t>
                      </a:r>
                      <a:r>
                        <a:rPr kumimoji="0" lang="es-ES" sz="2000" kern="1200" dirty="0">
                          <a:solidFill>
                            <a:schemeClr val="tx1"/>
                          </a:solidFill>
                          <a:latin typeface="+mn-lt"/>
                          <a:ea typeface="+mn-ea"/>
                          <a:cs typeface="+mn-cs"/>
                        </a:rPr>
                        <a:t>Rancho</a:t>
                      </a:r>
                    </a:p>
                  </a:txBody>
                  <a:tcPr marL="0" marR="0" marT="0" marB="0" anchor="b"/>
                </a:tc>
              </a:tr>
              <a:tr h="370946">
                <a:tc vMerge="1">
                  <a:txBody>
                    <a:bodyPr/>
                    <a:lstStyle/>
                    <a:p>
                      <a:endParaRPr lang="es-ES"/>
                    </a:p>
                  </a:txBody>
                  <a:tcPr/>
                </a:tc>
                <a:tc>
                  <a:txBody>
                    <a:bodyPr/>
                    <a:lstStyle/>
                    <a:p>
                      <a:pPr algn="l" fontAlgn="b"/>
                      <a:r>
                        <a:rPr kumimoji="0" lang="es-ES" sz="2000" kern="1200" dirty="0">
                          <a:solidFill>
                            <a:schemeClr val="tx1"/>
                          </a:solidFill>
                          <a:latin typeface="+mn-lt"/>
                          <a:ea typeface="+mn-ea"/>
                          <a:cs typeface="+mn-cs"/>
                        </a:rPr>
                        <a:t>Comuna Cashapamba</a:t>
                      </a:r>
                    </a:p>
                  </a:txBody>
                  <a:tcPr marL="0" marR="0" marT="0" marB="0" anchor="b"/>
                </a:tc>
              </a:tr>
            </a:tbl>
          </a:graphicData>
        </a:graphic>
      </p:graphicFrame>
      <p:graphicFrame>
        <p:nvGraphicFramePr>
          <p:cNvPr id="7" name="1 Marcador de contenido"/>
          <p:cNvGraphicFramePr>
            <a:graphicFrameLocks/>
          </p:cNvGraphicFramePr>
          <p:nvPr>
            <p:extLst>
              <p:ext uri="{D42A27DB-BD31-4B8C-83A1-F6EECF244321}">
                <p14:modId xmlns:p14="http://schemas.microsoft.com/office/powerpoint/2010/main" val="1357346911"/>
              </p:ext>
            </p:extLst>
          </p:nvPr>
        </p:nvGraphicFramePr>
        <p:xfrm>
          <a:off x="539750" y="2564904"/>
          <a:ext cx="8229600" cy="396164"/>
        </p:xfrm>
        <a:graphic>
          <a:graphicData uri="http://schemas.openxmlformats.org/drawingml/2006/table">
            <a:tbl>
              <a:tblPr firstRow="1" bandRow="1">
                <a:tableStyleId>{5940675A-B579-460E-94D1-54222C63F5DA}</a:tableStyleId>
              </a:tblPr>
              <a:tblGrid>
                <a:gridCol w="4114800"/>
                <a:gridCol w="4114800"/>
              </a:tblGrid>
              <a:tr h="392112">
                <a:tc>
                  <a:txBody>
                    <a:bodyPr/>
                    <a:lstStyle/>
                    <a:p>
                      <a:pPr algn="ctr"/>
                      <a:r>
                        <a:rPr lang="es-ES" sz="2000" dirty="0" smtClean="0"/>
                        <a:t>SAN PEDRO</a:t>
                      </a:r>
                      <a:endParaRPr lang="es-ES" sz="2000" dirty="0"/>
                    </a:p>
                  </a:txBody>
                  <a:tcPr marT="45682" marB="45682" anchor="ctr"/>
                </a:tc>
                <a:tc>
                  <a:txBody>
                    <a:bodyPr/>
                    <a:lstStyle/>
                    <a:p>
                      <a:pPr algn="l" fontAlgn="b"/>
                      <a:r>
                        <a:rPr lang="es-ES" sz="2000" dirty="0" smtClean="0"/>
                        <a:t>San Pedro</a:t>
                      </a:r>
                      <a:r>
                        <a:rPr kumimoji="0" lang="es-ES" sz="2000" kern="1200" dirty="0" smtClean="0">
                          <a:solidFill>
                            <a:schemeClr val="tx1"/>
                          </a:solidFill>
                          <a:latin typeface="+mn-lt"/>
                          <a:ea typeface="+mn-ea"/>
                          <a:cs typeface="+mn-cs"/>
                        </a:rPr>
                        <a:t> </a:t>
                      </a:r>
                      <a:endParaRPr kumimoji="0" lang="es-ES" sz="2000" kern="1200" dirty="0">
                        <a:solidFill>
                          <a:schemeClr val="tx1"/>
                        </a:solidFill>
                        <a:latin typeface="+mn-lt"/>
                        <a:ea typeface="+mn-ea"/>
                        <a:cs typeface="+mn-cs"/>
                      </a:endParaRPr>
                    </a:p>
                  </a:txBody>
                  <a:tcPr marL="0" marR="0" marT="0" marB="0" anchor="ctr"/>
                </a:tc>
              </a:tr>
            </a:tbl>
          </a:graphicData>
        </a:graphic>
      </p:graphicFrame>
      <p:graphicFrame>
        <p:nvGraphicFramePr>
          <p:cNvPr id="8" name="1 Marcador de contenido"/>
          <p:cNvGraphicFramePr>
            <a:graphicFrameLocks/>
          </p:cNvGraphicFramePr>
          <p:nvPr>
            <p:extLst>
              <p:ext uri="{D42A27DB-BD31-4B8C-83A1-F6EECF244321}">
                <p14:modId xmlns:p14="http://schemas.microsoft.com/office/powerpoint/2010/main" val="2655576697"/>
              </p:ext>
            </p:extLst>
          </p:nvPr>
        </p:nvGraphicFramePr>
        <p:xfrm>
          <a:off x="539750" y="3140968"/>
          <a:ext cx="8229600" cy="1112838"/>
        </p:xfrm>
        <a:graphic>
          <a:graphicData uri="http://schemas.openxmlformats.org/drawingml/2006/table">
            <a:tbl>
              <a:tblPr firstRow="1" bandRow="1">
                <a:tableStyleId>{5940675A-B579-460E-94D1-54222C63F5DA}</a:tableStyleId>
              </a:tblPr>
              <a:tblGrid>
                <a:gridCol w="4114800"/>
                <a:gridCol w="4114800"/>
              </a:tblGrid>
              <a:tr h="370946">
                <a:tc rowSpan="3">
                  <a:txBody>
                    <a:bodyPr/>
                    <a:lstStyle/>
                    <a:p>
                      <a:pPr algn="ctr"/>
                      <a:r>
                        <a:rPr kumimoji="0" lang="es-ES" sz="2000" kern="1200" dirty="0" smtClean="0">
                          <a:solidFill>
                            <a:schemeClr val="tx1"/>
                          </a:solidFill>
                          <a:latin typeface="+mn-lt"/>
                          <a:ea typeface="+mn-ea"/>
                          <a:cs typeface="+mn-cs"/>
                        </a:rPr>
                        <a:t>SAN RAFAEL</a:t>
                      </a:r>
                      <a:endParaRPr kumimoji="0" lang="es-ES" sz="2000" kern="1200" dirty="0">
                        <a:solidFill>
                          <a:schemeClr val="tx1"/>
                        </a:solidFill>
                        <a:latin typeface="+mn-lt"/>
                        <a:ea typeface="+mn-ea"/>
                        <a:cs typeface="+mn-cs"/>
                      </a:endParaRPr>
                    </a:p>
                  </a:txBody>
                  <a:tcPr marT="45733" marB="45733" anchor="ctr"/>
                </a:tc>
                <a:tc>
                  <a:txBody>
                    <a:bodyPr/>
                    <a:lstStyle/>
                    <a:p>
                      <a:pPr algn="l" fontAlgn="b"/>
                      <a:r>
                        <a:rPr kumimoji="0" lang="es-ES" sz="2000" kern="1200" dirty="0">
                          <a:solidFill>
                            <a:schemeClr val="tx1"/>
                          </a:solidFill>
                          <a:latin typeface="+mn-lt"/>
                          <a:ea typeface="+mn-ea"/>
                          <a:cs typeface="+mn-cs"/>
                        </a:rPr>
                        <a:t>San Rafael</a:t>
                      </a:r>
                    </a:p>
                  </a:txBody>
                  <a:tcPr marL="0" marR="0" marT="0" marB="0" anchor="b"/>
                </a:tc>
              </a:tr>
              <a:tr h="370946">
                <a:tc vMerge="1">
                  <a:txBody>
                    <a:bodyPr/>
                    <a:lstStyle/>
                    <a:p>
                      <a:endParaRPr lang="es-ES"/>
                    </a:p>
                  </a:txBody>
                  <a:tcPr/>
                </a:tc>
                <a:tc>
                  <a:txBody>
                    <a:bodyPr/>
                    <a:lstStyle/>
                    <a:p>
                      <a:pPr algn="l" fontAlgn="b"/>
                      <a:r>
                        <a:rPr kumimoji="0" lang="es-ES" sz="2000" kern="1200" dirty="0">
                          <a:solidFill>
                            <a:schemeClr val="tx1"/>
                          </a:solidFill>
                          <a:latin typeface="+mn-lt"/>
                          <a:ea typeface="+mn-ea"/>
                          <a:cs typeface="+mn-cs"/>
                        </a:rPr>
                        <a:t>San Luis</a:t>
                      </a:r>
                    </a:p>
                  </a:txBody>
                  <a:tcPr marL="0" marR="0" marT="0" marB="0" anchor="b"/>
                </a:tc>
              </a:tr>
              <a:tr h="370946">
                <a:tc vMerge="1">
                  <a:txBody>
                    <a:bodyPr/>
                    <a:lstStyle/>
                    <a:p>
                      <a:endParaRPr lang="es-ES"/>
                    </a:p>
                  </a:txBody>
                  <a:tcPr/>
                </a:tc>
                <a:tc>
                  <a:txBody>
                    <a:bodyPr/>
                    <a:lstStyle/>
                    <a:p>
                      <a:pPr algn="l" fontAlgn="b"/>
                      <a:r>
                        <a:rPr kumimoji="0" lang="es-ES" sz="2000" kern="1200" dirty="0">
                          <a:solidFill>
                            <a:schemeClr val="tx1"/>
                          </a:solidFill>
                          <a:latin typeface="+mn-lt"/>
                          <a:ea typeface="+mn-ea"/>
                          <a:cs typeface="+mn-cs"/>
                        </a:rPr>
                        <a:t>El </a:t>
                      </a:r>
                      <a:r>
                        <a:rPr kumimoji="0" lang="es-ES" sz="2000" kern="1200" dirty="0" smtClean="0">
                          <a:solidFill>
                            <a:schemeClr val="tx1"/>
                          </a:solidFill>
                          <a:latin typeface="+mn-lt"/>
                          <a:ea typeface="+mn-ea"/>
                          <a:cs typeface="+mn-cs"/>
                        </a:rPr>
                        <a:t>Triángulo</a:t>
                      </a:r>
                      <a:endParaRPr kumimoji="0" lang="es-ES" sz="2000" kern="1200" dirty="0">
                        <a:solidFill>
                          <a:schemeClr val="tx1"/>
                        </a:solidFill>
                        <a:latin typeface="+mn-lt"/>
                        <a:ea typeface="+mn-ea"/>
                        <a:cs typeface="+mn-cs"/>
                      </a:endParaRPr>
                    </a:p>
                  </a:txBody>
                  <a:tcPr marL="0" marR="0" marT="0" marB="0" anchor="b"/>
                </a:tc>
              </a:tr>
            </a:tbl>
          </a:graphicData>
        </a:graphic>
      </p:graphicFrame>
      <p:sp>
        <p:nvSpPr>
          <p:cNvPr id="11298" name="3 Título"/>
          <p:cNvSpPr>
            <a:spLocks noGrp="1"/>
          </p:cNvSpPr>
          <p:nvPr>
            <p:ph type="title"/>
          </p:nvPr>
        </p:nvSpPr>
        <p:spPr/>
        <p:txBody>
          <a:bodyPr/>
          <a:lstStyle/>
          <a:p>
            <a:pPr eaLnBrk="1" hangingPunct="1"/>
            <a:r>
              <a:rPr lang="es-ES" altLang="es-ES" dirty="0" smtClean="0"/>
              <a:t>Sistemas y sectores</a:t>
            </a:r>
            <a:endParaRPr lang="es-EC" altLang="es-ES" dirty="0" smtClean="0"/>
          </a:p>
        </p:txBody>
      </p:sp>
      <p:graphicFrame>
        <p:nvGraphicFramePr>
          <p:cNvPr id="10" name="1 Marcador de contenido"/>
          <p:cNvGraphicFramePr>
            <a:graphicFrameLocks/>
          </p:cNvGraphicFramePr>
          <p:nvPr>
            <p:extLst>
              <p:ext uri="{D42A27DB-BD31-4B8C-83A1-F6EECF244321}">
                <p14:modId xmlns:p14="http://schemas.microsoft.com/office/powerpoint/2010/main" val="3863048251"/>
              </p:ext>
            </p:extLst>
          </p:nvPr>
        </p:nvGraphicFramePr>
        <p:xfrm>
          <a:off x="519111" y="4437112"/>
          <a:ext cx="8301360" cy="396534"/>
        </p:xfrm>
        <a:graphic>
          <a:graphicData uri="http://schemas.openxmlformats.org/drawingml/2006/table">
            <a:tbl>
              <a:tblPr firstRow="1" bandRow="1">
                <a:tableStyleId>{5940675A-B579-460E-94D1-54222C63F5DA}</a:tableStyleId>
              </a:tblPr>
              <a:tblGrid>
                <a:gridCol w="4150680"/>
                <a:gridCol w="4150680"/>
              </a:tblGrid>
              <a:tr h="393700">
                <a:tc>
                  <a:txBody>
                    <a:bodyPr/>
                    <a:lstStyle/>
                    <a:p>
                      <a:pPr algn="ctr"/>
                      <a:r>
                        <a:rPr lang="es-ES" sz="2000" dirty="0" smtClean="0"/>
                        <a:t>FAJARDO</a:t>
                      </a:r>
                      <a:endParaRPr lang="es-ES" sz="2000" dirty="0"/>
                    </a:p>
                  </a:txBody>
                  <a:tcPr marT="45867" marB="45867" anchor="ctr"/>
                </a:tc>
                <a:tc>
                  <a:txBody>
                    <a:bodyPr/>
                    <a:lstStyle/>
                    <a:p>
                      <a:pPr algn="l" fontAlgn="b"/>
                      <a:r>
                        <a:rPr lang="es-ES" sz="2000" dirty="0" smtClean="0"/>
                        <a:t>Fajardo</a:t>
                      </a:r>
                      <a:endParaRPr kumimoji="0" lang="es-ES" sz="2000" kern="1200" dirty="0">
                        <a:solidFill>
                          <a:schemeClr val="tx1"/>
                        </a:solidFill>
                        <a:latin typeface="+mn-lt"/>
                        <a:ea typeface="+mn-ea"/>
                        <a:cs typeface="+mn-cs"/>
                      </a:endParaRPr>
                    </a:p>
                  </a:txBody>
                  <a:tcPr marL="0" marR="0" marT="0" marB="0" anchor="ctr"/>
                </a:tc>
              </a:tr>
            </a:tbl>
          </a:graphicData>
        </a:graphic>
      </p:graphicFrame>
      <p:graphicFrame>
        <p:nvGraphicFramePr>
          <p:cNvPr id="11" name="1 Marcador de contenido"/>
          <p:cNvGraphicFramePr>
            <a:graphicFrameLocks/>
          </p:cNvGraphicFramePr>
          <p:nvPr>
            <p:extLst>
              <p:ext uri="{D42A27DB-BD31-4B8C-83A1-F6EECF244321}">
                <p14:modId xmlns:p14="http://schemas.microsoft.com/office/powerpoint/2010/main" val="1584262999"/>
              </p:ext>
            </p:extLst>
          </p:nvPr>
        </p:nvGraphicFramePr>
        <p:xfrm>
          <a:off x="539750" y="5085184"/>
          <a:ext cx="8229600" cy="1112838"/>
        </p:xfrm>
        <a:graphic>
          <a:graphicData uri="http://schemas.openxmlformats.org/drawingml/2006/table">
            <a:tbl>
              <a:tblPr firstRow="1" bandRow="1">
                <a:tableStyleId>{5940675A-B579-460E-94D1-54222C63F5DA}</a:tableStyleId>
              </a:tblPr>
              <a:tblGrid>
                <a:gridCol w="4114800"/>
                <a:gridCol w="4114800"/>
              </a:tblGrid>
              <a:tr h="370946">
                <a:tc rowSpan="3">
                  <a:txBody>
                    <a:bodyPr/>
                    <a:lstStyle/>
                    <a:p>
                      <a:pPr algn="ctr"/>
                      <a:r>
                        <a:rPr kumimoji="0" lang="es-ES" sz="2000" kern="1200" dirty="0" smtClean="0">
                          <a:solidFill>
                            <a:schemeClr val="tx1"/>
                          </a:solidFill>
                          <a:latin typeface="+mn-lt"/>
                          <a:ea typeface="+mn-ea"/>
                          <a:cs typeface="+mn-cs"/>
                        </a:rPr>
                        <a:t>MUSHUÑAN</a:t>
                      </a:r>
                      <a:endParaRPr kumimoji="0" lang="es-ES" sz="2000" kern="1200" dirty="0">
                        <a:solidFill>
                          <a:schemeClr val="tx1"/>
                        </a:solidFill>
                        <a:latin typeface="+mn-lt"/>
                        <a:ea typeface="+mn-ea"/>
                        <a:cs typeface="+mn-cs"/>
                      </a:endParaRPr>
                    </a:p>
                  </a:txBody>
                  <a:tcPr marT="45733" marB="45733" anchor="ctr"/>
                </a:tc>
                <a:tc>
                  <a:txBody>
                    <a:bodyPr/>
                    <a:lstStyle/>
                    <a:p>
                      <a:pPr algn="l" fontAlgn="b"/>
                      <a:r>
                        <a:rPr kumimoji="0" lang="es-ES" sz="2000" kern="1200" dirty="0" smtClean="0">
                          <a:solidFill>
                            <a:schemeClr val="tx1"/>
                          </a:solidFill>
                          <a:latin typeface="+mn-lt"/>
                          <a:ea typeface="+mn-ea"/>
                          <a:cs typeface="+mn-cs"/>
                        </a:rPr>
                        <a:t>Bohíos Jatumpamba</a:t>
                      </a:r>
                      <a:endParaRPr kumimoji="0" lang="es-ES" sz="2000" kern="1200" dirty="0">
                        <a:solidFill>
                          <a:schemeClr val="tx1"/>
                        </a:solidFill>
                        <a:latin typeface="+mn-lt"/>
                        <a:ea typeface="+mn-ea"/>
                        <a:cs typeface="+mn-cs"/>
                      </a:endParaRPr>
                    </a:p>
                  </a:txBody>
                  <a:tcPr marL="0" marR="0" marT="0" marB="0" anchor="b"/>
                </a:tc>
              </a:tr>
              <a:tr h="370946">
                <a:tc vMerge="1">
                  <a:txBody>
                    <a:bodyPr/>
                    <a:lstStyle/>
                    <a:p>
                      <a:endParaRPr lang="es-ES"/>
                    </a:p>
                  </a:txBody>
                  <a:tcPr/>
                </a:tc>
                <a:tc>
                  <a:txBody>
                    <a:bodyPr/>
                    <a:lstStyle/>
                    <a:p>
                      <a:pPr algn="l" fontAlgn="b"/>
                      <a:r>
                        <a:rPr kumimoji="0" lang="es-ES" sz="2000" kern="1200" dirty="0" smtClean="0">
                          <a:solidFill>
                            <a:schemeClr val="tx1"/>
                          </a:solidFill>
                          <a:latin typeface="+mn-lt"/>
                          <a:ea typeface="+mn-ea"/>
                          <a:cs typeface="+mn-cs"/>
                        </a:rPr>
                        <a:t>La Josefina</a:t>
                      </a:r>
                      <a:endParaRPr kumimoji="0" lang="es-ES" sz="2000" kern="1200" dirty="0">
                        <a:solidFill>
                          <a:schemeClr val="tx1"/>
                        </a:solidFill>
                        <a:latin typeface="+mn-lt"/>
                        <a:ea typeface="+mn-ea"/>
                        <a:cs typeface="+mn-cs"/>
                      </a:endParaRPr>
                    </a:p>
                  </a:txBody>
                  <a:tcPr marL="0" marR="0" marT="0" marB="0" anchor="b"/>
                </a:tc>
              </a:tr>
              <a:tr h="370946">
                <a:tc vMerge="1">
                  <a:txBody>
                    <a:bodyPr/>
                    <a:lstStyle/>
                    <a:p>
                      <a:endParaRPr lang="es-ES"/>
                    </a:p>
                  </a:txBody>
                  <a:tcPr/>
                </a:tc>
                <a:tc>
                  <a:txBody>
                    <a:bodyPr/>
                    <a:lstStyle/>
                    <a:p>
                      <a:pPr algn="l" fontAlgn="b"/>
                      <a:r>
                        <a:rPr kumimoji="0" lang="es-ES" sz="2000" kern="1200" dirty="0" smtClean="0">
                          <a:solidFill>
                            <a:schemeClr val="tx1"/>
                          </a:solidFill>
                          <a:latin typeface="+mn-lt"/>
                          <a:ea typeface="+mn-ea"/>
                          <a:cs typeface="+mn-cs"/>
                        </a:rPr>
                        <a:t>Urb. De los Empleados Contraloría</a:t>
                      </a:r>
                      <a:endParaRPr kumimoji="0" lang="es-ES" sz="2000" kern="1200" dirty="0">
                        <a:solidFill>
                          <a:schemeClr val="tx1"/>
                        </a:solidFill>
                        <a:latin typeface="+mn-lt"/>
                        <a:ea typeface="+mn-ea"/>
                        <a:cs typeface="+mn-cs"/>
                      </a:endParaRPr>
                    </a:p>
                  </a:txBody>
                  <a:tcPr marL="0" marR="0" marT="0" marB="0" anchor="b"/>
                </a:tc>
              </a:tr>
            </a:tbl>
          </a:graphicData>
        </a:graphic>
      </p:graphicFrame>
      <p:sp>
        <p:nvSpPr>
          <p:cNvPr id="9" name="8 CuadroTexto"/>
          <p:cNvSpPr txBox="1"/>
          <p:nvPr/>
        </p:nvSpPr>
        <p:spPr>
          <a:xfrm>
            <a:off x="3491880" y="6309320"/>
            <a:ext cx="2592288" cy="338554"/>
          </a:xfrm>
          <a:prstGeom prst="rect">
            <a:avLst/>
          </a:prstGeom>
          <a:noFill/>
        </p:spPr>
        <p:txBody>
          <a:bodyPr wrap="square" rtlCol="0">
            <a:spAutoFit/>
          </a:bodyPr>
          <a:lstStyle/>
          <a:p>
            <a:pPr algn="ctr"/>
            <a:r>
              <a:rPr lang="es-ES" sz="1600" b="1" dirty="0" smtClean="0"/>
              <a:t>Fuente:</a:t>
            </a:r>
            <a:r>
              <a:rPr lang="es-ES" sz="1600" dirty="0" smtClean="0"/>
              <a:t> (DAPAC-R, 2015).</a:t>
            </a:r>
            <a:endParaRPr lang="es-ES" sz="1600" dirty="0"/>
          </a:p>
        </p:txBody>
      </p:sp>
    </p:spTree>
    <p:extLst>
      <p:ext uri="{BB962C8B-B14F-4D97-AF65-F5344CB8AC3E}">
        <p14:creationId xmlns:p14="http://schemas.microsoft.com/office/powerpoint/2010/main" val="19717919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a:spLocks noGrp="1"/>
          </p:cNvSpPr>
          <p:nvPr>
            <p:ph type="title"/>
          </p:nvPr>
        </p:nvSpPr>
        <p:spPr>
          <a:xfrm>
            <a:off x="1547664" y="269776"/>
            <a:ext cx="6192688" cy="1143000"/>
          </a:xfrm>
        </p:spPr>
        <p:txBody>
          <a:bodyPr>
            <a:noAutofit/>
          </a:bodyPr>
          <a:lstStyle/>
          <a:p>
            <a:pPr marL="107950"/>
            <a:r>
              <a:rPr lang="es-ES" altLang="es-ES" sz="2800" b="1" dirty="0" smtClean="0"/>
              <a:t>Análisis total</a:t>
            </a:r>
            <a:r>
              <a:rPr lang="es-ES" altLang="es-ES" sz="2800" b="1" dirty="0"/>
              <a:t/>
            </a:r>
            <a:br>
              <a:rPr lang="es-ES" altLang="es-ES" sz="2800" b="1" dirty="0"/>
            </a:br>
            <a:r>
              <a:rPr lang="es-ES" altLang="es-ES" sz="2800" b="1" dirty="0" smtClean="0"/>
              <a:t>Coliformes Totales</a:t>
            </a:r>
            <a:endParaRPr lang="es-ES" sz="2800" dirty="0"/>
          </a:p>
        </p:txBody>
      </p:sp>
      <p:graphicFrame>
        <p:nvGraphicFramePr>
          <p:cNvPr id="4" name="1 Gráfico"/>
          <p:cNvGraphicFramePr>
            <a:graphicFrameLocks/>
          </p:cNvGraphicFramePr>
          <p:nvPr>
            <p:extLst>
              <p:ext uri="{D42A27DB-BD31-4B8C-83A1-F6EECF244321}">
                <p14:modId xmlns:p14="http://schemas.microsoft.com/office/powerpoint/2010/main" val="3178743654"/>
              </p:ext>
            </p:extLst>
          </p:nvPr>
        </p:nvGraphicFramePr>
        <p:xfrm>
          <a:off x="1763688" y="2057400"/>
          <a:ext cx="6120680" cy="3747864"/>
        </p:xfrm>
        <a:graphic>
          <a:graphicData uri="http://schemas.openxmlformats.org/drawingml/2006/chart">
            <c:chart xmlns:c="http://schemas.openxmlformats.org/drawingml/2006/chart" xmlns:r="http://schemas.openxmlformats.org/officeDocument/2006/relationships" r:id="rId2"/>
          </a:graphicData>
        </a:graphic>
      </p:graphicFrame>
      <p:pic>
        <p:nvPicPr>
          <p:cNvPr id="6" name="5 Imagen"/>
          <p:cNvPicPr/>
          <p:nvPr/>
        </p:nvPicPr>
        <p:blipFill rotWithShape="1">
          <a:blip r:embed="rId3" cstate="print"/>
          <a:srcRect l="27955" t="38320" r="10427" b="46719"/>
          <a:stretch/>
        </p:blipFill>
        <p:spPr bwMode="auto">
          <a:xfrm>
            <a:off x="0" y="6021288"/>
            <a:ext cx="9143999" cy="792088"/>
          </a:xfrm>
          <a:prstGeom prst="rect">
            <a:avLst/>
          </a:prstGeom>
          <a:ln>
            <a:noFill/>
          </a:ln>
          <a:extLst>
            <a:ext uri="{53640926-AAD7-44D8-BBD7-CCE9431645EC}">
              <a14:shadowObscured xmlns:a14="http://schemas.microsoft.com/office/drawing/2010/main"/>
            </a:ext>
          </a:extLst>
        </p:spPr>
      </p:pic>
      <p:sp>
        <p:nvSpPr>
          <p:cNvPr id="9" name="1 CuadroTexto"/>
          <p:cNvSpPr txBox="1"/>
          <p:nvPr/>
        </p:nvSpPr>
        <p:spPr>
          <a:xfrm>
            <a:off x="5940152" y="3284984"/>
            <a:ext cx="936104" cy="36004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ES" sz="1400" dirty="0" smtClean="0"/>
              <a:t>ABR</a:t>
            </a:r>
            <a:endParaRPr lang="es-ES" sz="1400" dirty="0"/>
          </a:p>
        </p:txBody>
      </p:sp>
      <p:pic>
        <p:nvPicPr>
          <p:cNvPr id="8" name="7 Imagen"/>
          <p:cNvPicPr/>
          <p:nvPr/>
        </p:nvPicPr>
        <p:blipFill rotWithShape="1">
          <a:blip r:embed="rId4"/>
          <a:srcRect l="57290" t="46988" r="33870" b="38957"/>
          <a:stretch/>
        </p:blipFill>
        <p:spPr bwMode="auto">
          <a:xfrm>
            <a:off x="611560" y="764704"/>
            <a:ext cx="1527026" cy="13148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82807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9776"/>
            <a:ext cx="8229600" cy="1143000"/>
          </a:xfrm>
        </p:spPr>
        <p:txBody>
          <a:bodyPr/>
          <a:lstStyle/>
          <a:p>
            <a:r>
              <a:rPr lang="es-ES" dirty="0" smtClean="0"/>
              <a:t>Conclusiones</a:t>
            </a:r>
            <a:endParaRPr lang="es-ES" dirty="0"/>
          </a:p>
        </p:txBody>
      </p:sp>
      <p:sp>
        <p:nvSpPr>
          <p:cNvPr id="3" name="2 Marcador de contenido"/>
          <p:cNvSpPr>
            <a:spLocks noGrp="1"/>
          </p:cNvSpPr>
          <p:nvPr>
            <p:ph idx="1"/>
          </p:nvPr>
        </p:nvSpPr>
        <p:spPr>
          <a:xfrm>
            <a:off x="457200" y="1484784"/>
            <a:ext cx="8229600" cy="4752528"/>
          </a:xfrm>
        </p:spPr>
        <p:txBody>
          <a:bodyPr>
            <a:noAutofit/>
          </a:bodyPr>
          <a:lstStyle/>
          <a:p>
            <a:pPr algn="just"/>
            <a:r>
              <a:rPr lang="es-ES" sz="2000" dirty="0"/>
              <a:t>El análisis bioestadístico histórico de la calidad del agua potable del cantón Rumiñahui del cloro libre </a:t>
            </a:r>
            <a:r>
              <a:rPr lang="es-ES" sz="2000" dirty="0" smtClean="0"/>
              <a:t>residual, </a:t>
            </a:r>
            <a:r>
              <a:rPr lang="es-ES" sz="2000" dirty="0"/>
              <a:t>durante los años 2010 </a:t>
            </a:r>
            <a:r>
              <a:rPr lang="es-ES" sz="2000" dirty="0" smtClean="0"/>
              <a:t>al </a:t>
            </a:r>
            <a:r>
              <a:rPr lang="es-ES" sz="2000" dirty="0"/>
              <a:t>2014, con un nivel de confianza del 95% para todos los </a:t>
            </a:r>
            <a:r>
              <a:rPr lang="es-ES" sz="2000" dirty="0" smtClean="0"/>
              <a:t>datos muestreados, y de acuerdo a </a:t>
            </a:r>
            <a:r>
              <a:rPr lang="es-ES" sz="2000" dirty="0"/>
              <a:t>la norma NTE INEN 1108:2006-11</a:t>
            </a:r>
            <a:r>
              <a:rPr lang="es-ES" sz="2000" dirty="0" smtClean="0"/>
              <a:t>, indican existencia de  variación </a:t>
            </a:r>
            <a:r>
              <a:rPr lang="es-ES" sz="2000" dirty="0"/>
              <a:t>de la calidad del </a:t>
            </a:r>
            <a:r>
              <a:rPr lang="es-ES" sz="2000" dirty="0" smtClean="0"/>
              <a:t>agua potable, </a:t>
            </a:r>
            <a:r>
              <a:rPr lang="es-ES" sz="2000" dirty="0"/>
              <a:t>en los sectores: Sangolquí, Carlos Gavilánez, Loreto, Selva Alegre, Cotogchoa, El Milagro y </a:t>
            </a:r>
            <a:r>
              <a:rPr lang="es-ES" sz="2000" dirty="0" smtClean="0"/>
              <a:t>Salcoto.</a:t>
            </a:r>
          </a:p>
          <a:p>
            <a:pPr marL="0" indent="0" algn="just">
              <a:buNone/>
            </a:pPr>
            <a:endParaRPr lang="es-ES" sz="2000" dirty="0" smtClean="0"/>
          </a:p>
          <a:p>
            <a:pPr algn="just"/>
            <a:r>
              <a:rPr lang="es-ES" sz="2000" dirty="0" smtClean="0"/>
              <a:t>El </a:t>
            </a:r>
            <a:r>
              <a:rPr lang="es-ES" sz="2000" dirty="0"/>
              <a:t>análisis bioestadístico histórico de la calidad del agua potable del cantón Rumiñahui </a:t>
            </a:r>
            <a:r>
              <a:rPr lang="es-ES" sz="2000" dirty="0" smtClean="0"/>
              <a:t>del cloro libre residual</a:t>
            </a:r>
            <a:r>
              <a:rPr lang="es-ES" sz="2000" dirty="0"/>
              <a:t>, con un nivel de confianza del 95</a:t>
            </a:r>
            <a:r>
              <a:rPr lang="es-ES" sz="2000" dirty="0" smtClean="0"/>
              <a:t>%, y de </a:t>
            </a:r>
            <a:r>
              <a:rPr lang="es-ES" sz="2000" dirty="0"/>
              <a:t>acuerdo a la norma NTE INEN </a:t>
            </a:r>
            <a:r>
              <a:rPr lang="es-ES" sz="2000" dirty="0" smtClean="0"/>
              <a:t>1108:2006-11, indican sensibilidad a variación en cuatro años de monitoreo, en los sectores</a:t>
            </a:r>
            <a:r>
              <a:rPr lang="es-ES" sz="2000" dirty="0"/>
              <a:t>: San </a:t>
            </a:r>
            <a:r>
              <a:rPr lang="es-ES" sz="2000" dirty="0" smtClean="0"/>
              <a:t>Fernando, Urb</a:t>
            </a:r>
            <a:r>
              <a:rPr lang="es-ES" sz="2000" dirty="0"/>
              <a:t>. La Colina, Club Los Chillos y </a:t>
            </a:r>
            <a:r>
              <a:rPr lang="es-ES" sz="2000" dirty="0" err="1"/>
              <a:t>Rumiloma</a:t>
            </a:r>
            <a:r>
              <a:rPr lang="es-ES" sz="2000" dirty="0"/>
              <a:t> (2010,2012-2014); San Vicente </a:t>
            </a:r>
            <a:r>
              <a:rPr lang="es-ES" sz="2000" dirty="0" smtClean="0"/>
              <a:t>San </a:t>
            </a:r>
            <a:r>
              <a:rPr lang="es-ES" sz="2000" dirty="0"/>
              <a:t>Francisco </a:t>
            </a:r>
            <a:r>
              <a:rPr lang="es-ES" sz="2000" dirty="0" smtClean="0"/>
              <a:t>Bajo, San Pedro, </a:t>
            </a:r>
            <a:r>
              <a:rPr lang="es-ES" sz="2000" dirty="0"/>
              <a:t>Barrio San Pedro de </a:t>
            </a:r>
            <a:r>
              <a:rPr lang="es-ES" sz="2000" dirty="0" smtClean="0"/>
              <a:t>Taboada, </a:t>
            </a:r>
            <a:r>
              <a:rPr lang="es-ES" sz="2000" dirty="0"/>
              <a:t>Santa </a:t>
            </a:r>
            <a:r>
              <a:rPr lang="es-ES" sz="2000" dirty="0" smtClean="0"/>
              <a:t>Rosa y </a:t>
            </a:r>
            <a:r>
              <a:rPr lang="es-ES" sz="2000" dirty="0"/>
              <a:t>Fajardo</a:t>
            </a:r>
            <a:r>
              <a:rPr lang="es-ES" sz="2000" dirty="0" smtClean="0"/>
              <a:t> </a:t>
            </a:r>
            <a:r>
              <a:rPr lang="es-ES" sz="2000" dirty="0"/>
              <a:t>(2010, 2011,2013-2014</a:t>
            </a:r>
            <a:r>
              <a:rPr lang="es-ES" sz="2000" dirty="0" smtClean="0"/>
              <a:t>), </a:t>
            </a:r>
            <a:r>
              <a:rPr lang="es-ES" sz="2000" dirty="0"/>
              <a:t>El Triángulo </a:t>
            </a:r>
            <a:r>
              <a:rPr lang="es-ES" sz="2000" dirty="0" smtClean="0"/>
              <a:t>y San </a:t>
            </a:r>
            <a:r>
              <a:rPr lang="es-ES" sz="2000" dirty="0"/>
              <a:t>Rafael (2010-2013</a:t>
            </a:r>
            <a:r>
              <a:rPr lang="es-ES" sz="2000" dirty="0" smtClean="0"/>
              <a:t>).  </a:t>
            </a:r>
            <a:endParaRPr lang="es-ES" sz="2000" dirty="0"/>
          </a:p>
        </p:txBody>
      </p:sp>
    </p:spTree>
    <p:extLst>
      <p:ext uri="{BB962C8B-B14F-4D97-AF65-F5344CB8AC3E}">
        <p14:creationId xmlns:p14="http://schemas.microsoft.com/office/powerpoint/2010/main" val="21483580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6632"/>
            <a:ext cx="8229600" cy="720080"/>
          </a:xfrm>
        </p:spPr>
        <p:txBody>
          <a:bodyPr>
            <a:normAutofit fontScale="90000"/>
          </a:bodyPr>
          <a:lstStyle/>
          <a:p>
            <a:r>
              <a:rPr lang="es-ES" dirty="0" smtClean="0"/>
              <a:t>Conclusiones</a:t>
            </a:r>
            <a:endParaRPr lang="es-ES" dirty="0"/>
          </a:p>
        </p:txBody>
      </p:sp>
      <p:sp>
        <p:nvSpPr>
          <p:cNvPr id="3" name="2 Marcador de contenido"/>
          <p:cNvSpPr>
            <a:spLocks noGrp="1"/>
          </p:cNvSpPr>
          <p:nvPr>
            <p:ph idx="1"/>
          </p:nvPr>
        </p:nvSpPr>
        <p:spPr>
          <a:xfrm>
            <a:off x="457200" y="908720"/>
            <a:ext cx="8229600" cy="5438644"/>
          </a:xfrm>
        </p:spPr>
        <p:txBody>
          <a:bodyPr>
            <a:noAutofit/>
          </a:bodyPr>
          <a:lstStyle/>
          <a:p>
            <a:pPr algn="just"/>
            <a:r>
              <a:rPr lang="es-ES" sz="1700" dirty="0"/>
              <a:t>El análisis bioestadístico histórico de la calidad del agua potable del cantón Rumiñahui del cloro libre residual, con un nivel de confianza del 95% en todos los datos, indica sensibilidad a variación en </a:t>
            </a:r>
            <a:r>
              <a:rPr lang="es-ES" sz="1700" dirty="0" smtClean="0"/>
              <a:t>tres </a:t>
            </a:r>
            <a:r>
              <a:rPr lang="es-ES" sz="1700" dirty="0"/>
              <a:t>años de monitoreo, según la norma NTE INEN 1108:2006-11; en los sectores: Cashapamba, Dolores Vega 1ra etapa, Mushuñan (2010-2012), Urbanización y Bohíos de Jatumpamba (2010-2011, 2013), Luz de América y La Leticia(2012-2014).</a:t>
            </a:r>
          </a:p>
          <a:p>
            <a:pPr algn="just"/>
            <a:endParaRPr lang="es-ES" sz="1700" dirty="0" smtClean="0"/>
          </a:p>
          <a:p>
            <a:pPr algn="just"/>
            <a:r>
              <a:rPr lang="es-ES" sz="1700" dirty="0" smtClean="0"/>
              <a:t>El </a:t>
            </a:r>
            <a:r>
              <a:rPr lang="es-ES" sz="1700" dirty="0"/>
              <a:t>análisis bioestadístico histórico de la calidad del agua potable del cantón Rumiñahui del cloro libre residual, </a:t>
            </a:r>
            <a:r>
              <a:rPr lang="es-ES" sz="1700" dirty="0" smtClean="0"/>
              <a:t>con </a:t>
            </a:r>
            <a:r>
              <a:rPr lang="es-ES" sz="1700" dirty="0"/>
              <a:t>un nivel de confianza del 95</a:t>
            </a:r>
            <a:r>
              <a:rPr lang="es-ES" sz="1700" dirty="0" smtClean="0"/>
              <a:t>% en todos los datos, </a:t>
            </a:r>
            <a:r>
              <a:rPr lang="es-ES" sz="1700" dirty="0"/>
              <a:t>indica sensibilidad a variación en dos años de monitoreo, </a:t>
            </a:r>
            <a:r>
              <a:rPr lang="es-ES" sz="1700" dirty="0" smtClean="0"/>
              <a:t>según </a:t>
            </a:r>
            <a:r>
              <a:rPr lang="es-ES" sz="1700" dirty="0"/>
              <a:t>la norma NTE INEN </a:t>
            </a:r>
            <a:r>
              <a:rPr lang="es-ES" sz="1700" dirty="0" smtClean="0"/>
              <a:t>1108:2006-11; </a:t>
            </a:r>
            <a:r>
              <a:rPr lang="es-ES" sz="1700" dirty="0"/>
              <a:t>en </a:t>
            </a:r>
            <a:r>
              <a:rPr lang="es-ES" sz="1700" dirty="0" smtClean="0"/>
              <a:t>los </a:t>
            </a:r>
            <a:r>
              <a:rPr lang="es-ES" sz="1700" dirty="0"/>
              <a:t>sectores: Inchalillo y San Francisco Alto (2010-2011), Albornoz (2011-2012), La Victoria (</a:t>
            </a:r>
            <a:r>
              <a:rPr lang="es-ES" sz="1700" dirty="0" smtClean="0"/>
              <a:t>2011,2013</a:t>
            </a:r>
            <a:r>
              <a:rPr lang="es-ES" sz="1700" dirty="0"/>
              <a:t>), Pullincate (</a:t>
            </a:r>
            <a:r>
              <a:rPr lang="es-ES" sz="1700" dirty="0" smtClean="0"/>
              <a:t>2012, </a:t>
            </a:r>
            <a:r>
              <a:rPr lang="es-ES" sz="1700" dirty="0"/>
              <a:t>2014), El Taxo, San Isidro y Barrio San Isidro (2013-2014</a:t>
            </a:r>
            <a:r>
              <a:rPr lang="es-ES" sz="1700" dirty="0" smtClean="0"/>
              <a:t>).</a:t>
            </a:r>
          </a:p>
          <a:p>
            <a:pPr algn="just"/>
            <a:endParaRPr lang="es-ES" sz="1700" dirty="0"/>
          </a:p>
          <a:p>
            <a:pPr algn="just"/>
            <a:r>
              <a:rPr lang="es-ES" sz="1700" dirty="0" smtClean="0"/>
              <a:t>Según la norma NTE INEN 1108:2006:11, para el </a:t>
            </a:r>
            <a:r>
              <a:rPr lang="es-ES" sz="1700" dirty="0"/>
              <a:t>análisis bioestadístico histórico de la calidad del agua potable del cantón Rumiñahui del cloro libre residual, indica sensibilidad a variación en </a:t>
            </a:r>
            <a:r>
              <a:rPr lang="es-ES" sz="1700" dirty="0" smtClean="0"/>
              <a:t>un año </a:t>
            </a:r>
            <a:r>
              <a:rPr lang="es-ES" sz="1700" dirty="0"/>
              <a:t>de monitoreo, en los sectores: El Cabre, Santa Clara El Rancho y Las Retamas (2010), La Josefina (2011), El Carmen, El Ángel, Coop. Eloy Alfaro, San Jorge, Los Ángeles, San Luis y El Manzano (2012); El Choclo y Patahua (2013); Rumipamba, Urb. Colegio de Economistas, Runahurco, El Bosque, Las Lanzas del Cortijo y Urbanización Banco de Fomento (2014</a:t>
            </a:r>
            <a:r>
              <a:rPr lang="es-ES" sz="1700" dirty="0" smtClean="0"/>
              <a:t>).</a:t>
            </a:r>
            <a:endParaRPr lang="es-ES" sz="1700" dirty="0"/>
          </a:p>
        </p:txBody>
      </p:sp>
    </p:spTree>
    <p:extLst>
      <p:ext uri="{BB962C8B-B14F-4D97-AF65-F5344CB8AC3E}">
        <p14:creationId xmlns:p14="http://schemas.microsoft.com/office/powerpoint/2010/main" val="40980957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32656"/>
            <a:ext cx="8229600" cy="792088"/>
          </a:xfrm>
        </p:spPr>
        <p:txBody>
          <a:bodyPr>
            <a:noAutofit/>
          </a:bodyPr>
          <a:lstStyle/>
          <a:p>
            <a:r>
              <a:rPr lang="es-ES" dirty="0" smtClean="0"/>
              <a:t>Conclusiones</a:t>
            </a:r>
            <a:endParaRPr lang="es-ES" dirty="0"/>
          </a:p>
        </p:txBody>
      </p:sp>
      <p:sp>
        <p:nvSpPr>
          <p:cNvPr id="3" name="2 Marcador de contenido"/>
          <p:cNvSpPr>
            <a:spLocks noGrp="1"/>
          </p:cNvSpPr>
          <p:nvPr>
            <p:ph idx="1"/>
          </p:nvPr>
        </p:nvSpPr>
        <p:spPr>
          <a:xfrm>
            <a:off x="457200" y="1196752"/>
            <a:ext cx="8229600" cy="5400600"/>
          </a:xfrm>
        </p:spPr>
        <p:txBody>
          <a:bodyPr>
            <a:noAutofit/>
          </a:bodyPr>
          <a:lstStyle/>
          <a:p>
            <a:pPr algn="just"/>
            <a:r>
              <a:rPr lang="es-ES" sz="2000" dirty="0" smtClean="0"/>
              <a:t>El </a:t>
            </a:r>
            <a:r>
              <a:rPr lang="es-ES" sz="2000" dirty="0"/>
              <a:t>análisis bioestadístico histórico </a:t>
            </a:r>
            <a:r>
              <a:rPr lang="es-ES" sz="2000" dirty="0" smtClean="0"/>
              <a:t>del parámetro de pH en cuatro años de evaluación, </a:t>
            </a:r>
            <a:r>
              <a:rPr lang="es-ES" sz="2000" dirty="0"/>
              <a:t>indica existencia de </a:t>
            </a:r>
            <a:r>
              <a:rPr lang="es-ES" sz="2000" dirty="0" smtClean="0"/>
              <a:t>problemas de la </a:t>
            </a:r>
            <a:r>
              <a:rPr lang="es-ES" sz="2000" dirty="0"/>
              <a:t>calidad del agua potable</a:t>
            </a:r>
            <a:r>
              <a:rPr lang="es-ES" sz="2000" dirty="0" smtClean="0"/>
              <a:t>, </a:t>
            </a:r>
            <a:r>
              <a:rPr lang="es-ES" sz="2000" dirty="0"/>
              <a:t>en el sector: Selva Alegre (2010-2011,2013-2014</a:t>
            </a:r>
            <a:r>
              <a:rPr lang="es-ES" sz="2000" dirty="0" smtClean="0"/>
              <a:t>), al ser comparados con la norma NTE INEN 1108:2006-11 .</a:t>
            </a:r>
          </a:p>
          <a:p>
            <a:pPr algn="just"/>
            <a:endParaRPr lang="es-EC" sz="2000" dirty="0" smtClean="0"/>
          </a:p>
          <a:p>
            <a:pPr algn="just"/>
            <a:r>
              <a:rPr lang="es-ES" sz="2000" dirty="0" smtClean="0"/>
              <a:t>Al aplicar la norma NTE INEN 1108:2006-11, en el </a:t>
            </a:r>
            <a:r>
              <a:rPr lang="es-ES" sz="2000" dirty="0"/>
              <a:t>análisis bioestadístico histórico del parámetro de pH </a:t>
            </a:r>
            <a:r>
              <a:rPr lang="es-ES" sz="2000" dirty="0" smtClean="0"/>
              <a:t>durante tres </a:t>
            </a:r>
            <a:r>
              <a:rPr lang="es-ES" sz="2000" dirty="0"/>
              <a:t>años de evaluación, </a:t>
            </a:r>
            <a:r>
              <a:rPr lang="es-ES" sz="2000" dirty="0" smtClean="0"/>
              <a:t>se indica </a:t>
            </a:r>
            <a:r>
              <a:rPr lang="es-ES" sz="2000" dirty="0"/>
              <a:t>existencia de </a:t>
            </a:r>
            <a:r>
              <a:rPr lang="es-ES" sz="2000" dirty="0" smtClean="0"/>
              <a:t>variación </a:t>
            </a:r>
            <a:r>
              <a:rPr lang="es-ES" sz="2000" dirty="0"/>
              <a:t>de la calidad del agua potable</a:t>
            </a:r>
            <a:r>
              <a:rPr lang="es-ES" sz="2000" dirty="0" smtClean="0"/>
              <a:t>, </a:t>
            </a:r>
            <a:r>
              <a:rPr lang="es-ES" sz="2000" dirty="0"/>
              <a:t>en </a:t>
            </a:r>
            <a:r>
              <a:rPr lang="es-ES" sz="2000" dirty="0" smtClean="0"/>
              <a:t>los sectores</a:t>
            </a:r>
            <a:r>
              <a:rPr lang="es-ES" sz="2000" dirty="0"/>
              <a:t>: San Fernando (2010-2011,2013), El Milagro (2010-2011,2014), Santa Rosa (2012-2014</a:t>
            </a:r>
            <a:r>
              <a:rPr lang="es-ES" sz="2000" dirty="0" smtClean="0"/>
              <a:t>).</a:t>
            </a:r>
            <a:endParaRPr lang="es-ES" sz="2000" dirty="0"/>
          </a:p>
          <a:p>
            <a:pPr algn="just"/>
            <a:endParaRPr lang="es-ES" sz="2000" dirty="0"/>
          </a:p>
          <a:p>
            <a:pPr algn="just"/>
            <a:r>
              <a:rPr lang="es-ES" sz="2000" dirty="0" smtClean="0"/>
              <a:t>En el análisis bioestadístico histórico del parámetro de pH en dos años de evaluación se comparó con </a:t>
            </a:r>
            <a:r>
              <a:rPr lang="es-ES" sz="2000" dirty="0"/>
              <a:t>la norma NTE INEN </a:t>
            </a:r>
            <a:r>
              <a:rPr lang="es-ES" sz="2000" dirty="0" smtClean="0"/>
              <a:t>1108:2006-11, se evidencia la existencia de sectores sensibles a cambios en la calidad del agua potable, en los sectores: San Rafael (2010,2014), Mushugñán (2010-2011), Cotogchoa (2011,2014), La Colina (2011,2013), Albornoz (2012,2014) y Sangolquí, Salcoto (2013-2014).</a:t>
            </a:r>
          </a:p>
        </p:txBody>
      </p:sp>
    </p:spTree>
    <p:extLst>
      <p:ext uri="{BB962C8B-B14F-4D97-AF65-F5344CB8AC3E}">
        <p14:creationId xmlns:p14="http://schemas.microsoft.com/office/powerpoint/2010/main" val="35013527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Conclusiones</a:t>
            </a:r>
          </a:p>
        </p:txBody>
      </p:sp>
      <p:sp>
        <p:nvSpPr>
          <p:cNvPr id="3" name="2 Marcador de contenido"/>
          <p:cNvSpPr>
            <a:spLocks noGrp="1"/>
          </p:cNvSpPr>
          <p:nvPr>
            <p:ph idx="1"/>
          </p:nvPr>
        </p:nvSpPr>
        <p:spPr>
          <a:xfrm>
            <a:off x="457200" y="1312168"/>
            <a:ext cx="8229600" cy="4709120"/>
          </a:xfrm>
        </p:spPr>
        <p:txBody>
          <a:bodyPr>
            <a:normAutofit/>
          </a:bodyPr>
          <a:lstStyle/>
          <a:p>
            <a:pPr algn="just"/>
            <a:r>
              <a:rPr lang="es-ES" sz="2000" dirty="0" smtClean="0"/>
              <a:t>De acuerdo a la norma NTE INEN 1108:2006-11, aplicada al </a:t>
            </a:r>
            <a:r>
              <a:rPr lang="es-ES" sz="2000" dirty="0"/>
              <a:t>análisis bioestadístico histórico del parámetro </a:t>
            </a:r>
            <a:r>
              <a:rPr lang="es-ES" sz="2000" dirty="0" smtClean="0"/>
              <a:t>pH, durante un </a:t>
            </a:r>
            <a:r>
              <a:rPr lang="es-ES" sz="2000" dirty="0"/>
              <a:t>año de evaluación, </a:t>
            </a:r>
            <a:r>
              <a:rPr lang="es-ES" sz="2000" dirty="0" smtClean="0"/>
              <a:t>indica </a:t>
            </a:r>
            <a:r>
              <a:rPr lang="es-ES" sz="2000" dirty="0"/>
              <a:t>existencia de </a:t>
            </a:r>
            <a:r>
              <a:rPr lang="es-ES" sz="2000" dirty="0" smtClean="0"/>
              <a:t>variabilidad de la calidad del agua potable, en </a:t>
            </a:r>
            <a:r>
              <a:rPr lang="es-ES" sz="2000" dirty="0"/>
              <a:t>los sectores: San Rafael (2010), San Vicente, Capelo, El Triángulo (2011), El </a:t>
            </a:r>
            <a:r>
              <a:rPr lang="es-ES" sz="2000" dirty="0" smtClean="0"/>
              <a:t>Carmen </a:t>
            </a:r>
            <a:r>
              <a:rPr lang="es-ES" sz="2000" dirty="0"/>
              <a:t>(2012), Loreto, Carlos Gavilánez, San Francisco Bajo, Urb. Eloy Alfaro, EL MILAGRO, Urb. Economistas, Cashapamba (2013), Runahurco, El Carmen, Inchalillo, Rumipamba, El Cabre, La Tola, Los Chillos, Curipungo, San Antonio de Pasochoa, Barrio Eloy Alfaro, COOP. ELOY ALFARO, La Victoria, Luz de </a:t>
            </a:r>
            <a:r>
              <a:rPr lang="es-ES" sz="2000" dirty="0" smtClean="0"/>
              <a:t>América, </a:t>
            </a:r>
            <a:r>
              <a:rPr lang="es-ES" sz="2000" dirty="0"/>
              <a:t>La Josefina, Pullincate y Bohios de Jatumpamba (2014</a:t>
            </a:r>
            <a:r>
              <a:rPr lang="es-ES" sz="2000" dirty="0" smtClean="0"/>
              <a:t>).</a:t>
            </a:r>
          </a:p>
          <a:p>
            <a:pPr algn="just"/>
            <a:endParaRPr lang="es-ES_tradnl" sz="2000" dirty="0" smtClean="0"/>
          </a:p>
          <a:p>
            <a:pPr algn="just"/>
            <a:r>
              <a:rPr lang="es-ES_tradnl" sz="2000" dirty="0" smtClean="0"/>
              <a:t>En </a:t>
            </a:r>
            <a:r>
              <a:rPr lang="es-ES_tradnl" sz="2000" dirty="0"/>
              <a:t>el caso del análisis de turbiedad, del año 2014, al comparar con la norma NTE INEN 1108:2011 (cuarta revisión), se </a:t>
            </a:r>
            <a:r>
              <a:rPr lang="es-ES_tradnl" sz="2000" dirty="0" smtClean="0"/>
              <a:t>evidencia </a:t>
            </a:r>
            <a:r>
              <a:rPr lang="es-ES_tradnl" sz="2000" dirty="0"/>
              <a:t>variación de la calidad del agua potable en los sectores: </a:t>
            </a:r>
            <a:r>
              <a:rPr lang="es-ES" sz="2000" dirty="0"/>
              <a:t>Urb. La Colina y Carlos Gavilánez.</a:t>
            </a:r>
            <a:endParaRPr lang="es-ES" sz="2000" dirty="0" smtClean="0"/>
          </a:p>
          <a:p>
            <a:pPr algn="just"/>
            <a:endParaRPr lang="es-ES" sz="2000" dirty="0"/>
          </a:p>
          <a:p>
            <a:pPr lvl="0" algn="just"/>
            <a:endParaRPr lang="es-ES" sz="2000" dirty="0"/>
          </a:p>
        </p:txBody>
      </p:sp>
    </p:spTree>
    <p:extLst>
      <p:ext uri="{BB962C8B-B14F-4D97-AF65-F5344CB8AC3E}">
        <p14:creationId xmlns:p14="http://schemas.microsoft.com/office/powerpoint/2010/main" val="38471460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6632"/>
            <a:ext cx="8229600" cy="576064"/>
          </a:xfrm>
        </p:spPr>
        <p:txBody>
          <a:bodyPr>
            <a:noAutofit/>
          </a:bodyPr>
          <a:lstStyle/>
          <a:p>
            <a:r>
              <a:rPr lang="es-ES" dirty="0" smtClean="0"/>
              <a:t>Conclusiones</a:t>
            </a:r>
            <a:endParaRPr lang="es-ES" dirty="0"/>
          </a:p>
        </p:txBody>
      </p:sp>
      <p:sp>
        <p:nvSpPr>
          <p:cNvPr id="3" name="2 Marcador de contenido"/>
          <p:cNvSpPr>
            <a:spLocks noGrp="1"/>
          </p:cNvSpPr>
          <p:nvPr>
            <p:ph idx="1"/>
          </p:nvPr>
        </p:nvSpPr>
        <p:spPr>
          <a:xfrm>
            <a:off x="457200" y="1484784"/>
            <a:ext cx="8229600" cy="4752528"/>
          </a:xfrm>
        </p:spPr>
        <p:txBody>
          <a:bodyPr>
            <a:noAutofit/>
          </a:bodyPr>
          <a:lstStyle/>
          <a:p>
            <a:pPr algn="just"/>
            <a:r>
              <a:rPr lang="es-EC" sz="2000" dirty="0" smtClean="0"/>
              <a:t>El </a:t>
            </a:r>
            <a:r>
              <a:rPr lang="es-EC" sz="2000" dirty="0"/>
              <a:t>estudio bioestadístico histórico indica que los ensayos realizados por el personal técnico del CICAM, durante los años </a:t>
            </a:r>
            <a:r>
              <a:rPr lang="es-EC" sz="2000" dirty="0" smtClean="0"/>
              <a:t>2010 </a:t>
            </a:r>
            <a:r>
              <a:rPr lang="es-EC" sz="2000" dirty="0"/>
              <a:t>al 2013, para el parámetro de </a:t>
            </a:r>
            <a:r>
              <a:rPr lang="es-EC" sz="2000" dirty="0" smtClean="0"/>
              <a:t>turbidez; los </a:t>
            </a:r>
            <a:r>
              <a:rPr lang="es-EC" sz="2000" dirty="0"/>
              <a:t>años 2013 y </a:t>
            </a:r>
            <a:r>
              <a:rPr lang="es-EC" sz="2000" dirty="0" smtClean="0"/>
              <a:t>2014 </a:t>
            </a:r>
            <a:r>
              <a:rPr lang="es-EC" sz="2000" dirty="0"/>
              <a:t>para TOC</a:t>
            </a:r>
            <a:r>
              <a:rPr lang="es-EC" sz="2000" dirty="0" smtClean="0"/>
              <a:t>; los </a:t>
            </a:r>
            <a:r>
              <a:rPr lang="es-EC" sz="2000" dirty="0"/>
              <a:t>años 2010 al </a:t>
            </a:r>
            <a:r>
              <a:rPr lang="es-EC" sz="2000" dirty="0" smtClean="0"/>
              <a:t>2014 </a:t>
            </a:r>
            <a:r>
              <a:rPr lang="es-EC" sz="2000" dirty="0"/>
              <a:t>para coliformes </a:t>
            </a:r>
            <a:r>
              <a:rPr lang="es-EC" sz="2000" dirty="0" smtClean="0"/>
              <a:t>fecales</a:t>
            </a:r>
            <a:r>
              <a:rPr lang="es-EC" sz="2000" dirty="0"/>
              <a:t> </a:t>
            </a:r>
            <a:r>
              <a:rPr lang="es-EC" sz="2000" dirty="0" smtClean="0"/>
              <a:t>y los </a:t>
            </a:r>
            <a:r>
              <a:rPr lang="es-EC" sz="2000" dirty="0"/>
              <a:t>años 2010 al </a:t>
            </a:r>
            <a:r>
              <a:rPr lang="es-EC" sz="2000" dirty="0" smtClean="0"/>
              <a:t>2013 </a:t>
            </a:r>
            <a:r>
              <a:rPr lang="es-EC" sz="2000" dirty="0"/>
              <a:t>para coliformes </a:t>
            </a:r>
            <a:r>
              <a:rPr lang="es-EC" sz="2000" dirty="0" smtClean="0"/>
              <a:t>totales; cumplen </a:t>
            </a:r>
            <a:r>
              <a:rPr lang="es-EC" sz="2000" dirty="0"/>
              <a:t>los requisitos establecidos en la norma NTE INEN 1108:2006-11, en el 100% de las muestras y no presentan problemas en ningún sector de la red de distribución de agua potable del cantón Rumiñahui</a:t>
            </a:r>
            <a:r>
              <a:rPr lang="es-EC" sz="2000" dirty="0" smtClean="0"/>
              <a:t>.</a:t>
            </a:r>
            <a:endParaRPr lang="es-ES" sz="2000" dirty="0"/>
          </a:p>
          <a:p>
            <a:pPr algn="just"/>
            <a:endParaRPr lang="es-ES" sz="2000" dirty="0" smtClean="0"/>
          </a:p>
          <a:p>
            <a:pPr algn="just"/>
            <a:r>
              <a:rPr lang="es-ES" sz="2000" dirty="0" smtClean="0"/>
              <a:t>El </a:t>
            </a:r>
            <a:r>
              <a:rPr lang="es-EC" sz="2000" dirty="0"/>
              <a:t>estudio bioestadístico histórico </a:t>
            </a:r>
            <a:r>
              <a:rPr lang="es-EC" sz="2000" dirty="0" smtClean="0"/>
              <a:t>de los parámetros de: Nitratos (2010 y 2011), TOC (2013 y 2014), Turbiedad (2010 al 2013), Coliformes Totales y Fecales (2010 al 2014), indica cumplimiento de los requisitos de la norma NTE INEN 1108:2006-11, en referencia al agua potable.</a:t>
            </a:r>
            <a:endParaRPr lang="es-ES" sz="2000" dirty="0"/>
          </a:p>
        </p:txBody>
      </p:sp>
    </p:spTree>
    <p:extLst>
      <p:ext uri="{BB962C8B-B14F-4D97-AF65-F5344CB8AC3E}">
        <p14:creationId xmlns:p14="http://schemas.microsoft.com/office/powerpoint/2010/main" val="26048049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32656"/>
            <a:ext cx="8229600" cy="648072"/>
          </a:xfrm>
        </p:spPr>
        <p:txBody>
          <a:bodyPr>
            <a:noAutofit/>
          </a:bodyPr>
          <a:lstStyle/>
          <a:p>
            <a:r>
              <a:rPr lang="es-ES" sz="4000" dirty="0" smtClean="0"/>
              <a:t>Recomendaciones</a:t>
            </a:r>
            <a:endParaRPr lang="es-ES" sz="4000" dirty="0"/>
          </a:p>
        </p:txBody>
      </p:sp>
      <p:sp>
        <p:nvSpPr>
          <p:cNvPr id="3" name="2 Marcador de contenido"/>
          <p:cNvSpPr>
            <a:spLocks noGrp="1"/>
          </p:cNvSpPr>
          <p:nvPr>
            <p:ph idx="1"/>
          </p:nvPr>
        </p:nvSpPr>
        <p:spPr>
          <a:xfrm>
            <a:off x="395536" y="1628800"/>
            <a:ext cx="8229600" cy="4176464"/>
          </a:xfrm>
        </p:spPr>
        <p:txBody>
          <a:bodyPr>
            <a:noAutofit/>
          </a:bodyPr>
          <a:lstStyle/>
          <a:p>
            <a:pPr lvl="0" algn="just"/>
            <a:r>
              <a:rPr lang="es-EC" sz="1800" dirty="0" smtClean="0"/>
              <a:t>Se </a:t>
            </a:r>
            <a:r>
              <a:rPr lang="es-EC" sz="1800" dirty="0"/>
              <a:t>recomienda considerar la importancia de un muestreo específico </a:t>
            </a:r>
            <a:r>
              <a:rPr lang="es-EC" sz="1800" dirty="0" smtClean="0"/>
              <a:t>de los </a:t>
            </a:r>
            <a:r>
              <a:rPr lang="es-EC" sz="1800" dirty="0"/>
              <a:t>sectores afectados </a:t>
            </a:r>
            <a:r>
              <a:rPr lang="es-EC" sz="1800" dirty="0" smtClean="0"/>
              <a:t>en </a:t>
            </a:r>
            <a:r>
              <a:rPr lang="es-EC" sz="1800" dirty="0"/>
              <a:t>el año 2014, </a:t>
            </a:r>
            <a:r>
              <a:rPr lang="es-EC" sz="1800" dirty="0" smtClean="0"/>
              <a:t>para el parámetro turbidez.</a:t>
            </a:r>
          </a:p>
          <a:p>
            <a:pPr lvl="0" algn="just"/>
            <a:endParaRPr lang="es-EC" sz="1800" dirty="0" smtClean="0"/>
          </a:p>
          <a:p>
            <a:pPr lvl="0" algn="just"/>
            <a:r>
              <a:rPr lang="es-EC" sz="1800" dirty="0" smtClean="0"/>
              <a:t>Se recomienda al CICAM, dar </a:t>
            </a:r>
            <a:r>
              <a:rPr lang="es-EC" sz="1800" dirty="0"/>
              <a:t>seguimiento </a:t>
            </a:r>
            <a:r>
              <a:rPr lang="es-EC" sz="1800" dirty="0" smtClean="0"/>
              <a:t>a </a:t>
            </a:r>
            <a:r>
              <a:rPr lang="es-EC" sz="1800" dirty="0"/>
              <a:t>los </a:t>
            </a:r>
            <a:r>
              <a:rPr lang="es-EC" sz="1800" dirty="0" smtClean="0"/>
              <a:t>sectores con sensibilidad a variación de la calidad del </a:t>
            </a:r>
            <a:r>
              <a:rPr lang="es-EC" sz="1800" dirty="0"/>
              <a:t>agua </a:t>
            </a:r>
            <a:r>
              <a:rPr lang="es-EC" sz="1800" dirty="0" smtClean="0"/>
              <a:t>potable del cantón Rumiñahui, desde el año 2010 al presente, para identificar las variaciones de los parámetros: Cloro libre residual, pH y turbidez, que reportan valores fuera de norma </a:t>
            </a:r>
            <a:r>
              <a:rPr lang="es-EC" sz="1800" dirty="0"/>
              <a:t>NTE INEN 1108:2006-2011</a:t>
            </a:r>
            <a:r>
              <a:rPr lang="es-EC" sz="1800" dirty="0" smtClean="0"/>
              <a:t>.</a:t>
            </a:r>
          </a:p>
          <a:p>
            <a:pPr lvl="0" algn="just"/>
            <a:endParaRPr lang="es-EC" sz="1800" dirty="0"/>
          </a:p>
          <a:p>
            <a:pPr lvl="0" algn="just"/>
            <a:r>
              <a:rPr lang="es-ES_tradnl" sz="1800" dirty="0"/>
              <a:t>Se recomienda al DAPAC-R, promover actividades de fiscalización en todas las actividades del monitoreo del agua potable, para dar seguimiento, evaluar y regularizar las posibles causas de los sectores donde las muestras presentan incumplimiento de los requisitos de calidad del recurso agua potable, solicitados en la normativa vigente.</a:t>
            </a:r>
            <a:endParaRPr lang="es-EC" sz="1800" dirty="0" smtClean="0"/>
          </a:p>
          <a:p>
            <a:pPr lvl="0" algn="just"/>
            <a:endParaRPr lang="es-EC" sz="1800" dirty="0"/>
          </a:p>
          <a:p>
            <a:pPr lvl="0" algn="just"/>
            <a:endParaRPr lang="es-ES_tradnl" sz="1500" dirty="0" smtClean="0"/>
          </a:p>
          <a:p>
            <a:pPr lvl="0" algn="just"/>
            <a:endParaRPr lang="es-ES_tradnl" sz="1500" dirty="0"/>
          </a:p>
          <a:p>
            <a:pPr lvl="0" algn="just"/>
            <a:endParaRPr lang="es-ES_tradnl" sz="1500" dirty="0" smtClean="0"/>
          </a:p>
        </p:txBody>
      </p:sp>
    </p:spTree>
    <p:extLst>
      <p:ext uri="{BB962C8B-B14F-4D97-AF65-F5344CB8AC3E}">
        <p14:creationId xmlns:p14="http://schemas.microsoft.com/office/powerpoint/2010/main" val="1639992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Recomendaciones</a:t>
            </a:r>
          </a:p>
        </p:txBody>
      </p:sp>
      <p:sp>
        <p:nvSpPr>
          <p:cNvPr id="3" name="2 Marcador de contenido"/>
          <p:cNvSpPr>
            <a:spLocks noGrp="1"/>
          </p:cNvSpPr>
          <p:nvPr>
            <p:ph idx="1"/>
          </p:nvPr>
        </p:nvSpPr>
        <p:spPr>
          <a:xfrm>
            <a:off x="457200" y="1844824"/>
            <a:ext cx="8229600" cy="4309939"/>
          </a:xfrm>
        </p:spPr>
        <p:txBody>
          <a:bodyPr>
            <a:normAutofit/>
          </a:bodyPr>
          <a:lstStyle/>
          <a:p>
            <a:pPr lvl="0" algn="just"/>
            <a:endParaRPr lang="es-ES_tradnl" sz="2000" dirty="0"/>
          </a:p>
          <a:p>
            <a:pPr lvl="0" algn="just"/>
            <a:r>
              <a:rPr lang="es-ES_tradnl" sz="2000" dirty="0" smtClean="0"/>
              <a:t>Se </a:t>
            </a:r>
            <a:r>
              <a:rPr lang="es-ES_tradnl" sz="2000" dirty="0"/>
              <a:t>recomienda al DAPAC-R, realizar un control específico de la cloración del agua potable en </a:t>
            </a:r>
            <a:r>
              <a:rPr lang="es-ES_tradnl" sz="2000" dirty="0" smtClean="0"/>
              <a:t>campo, en los sectores que tienen mayor sensibilidad de afectación de la calidad del agua potable en el cantón Rumiñahui.</a:t>
            </a:r>
            <a:endParaRPr lang="es-ES_tradnl" sz="2000" dirty="0"/>
          </a:p>
          <a:p>
            <a:pPr lvl="0" algn="just"/>
            <a:endParaRPr lang="es-ES_tradnl" sz="2000" dirty="0"/>
          </a:p>
          <a:p>
            <a:pPr lvl="0" algn="just"/>
            <a:r>
              <a:rPr lang="es-ES_tradnl" sz="2000" dirty="0" smtClean="0"/>
              <a:t>Para verificar la calidad del agua potable del cantón Rumiñahui, se recomienda al CICAM-EPN, aplicar un cronograma de monitoreo al azar, de los sectores que presentan mayor sensibilidad de variación de la calidad del agua potable, analizados en este trabajo de titulación.</a:t>
            </a:r>
          </a:p>
        </p:txBody>
      </p:sp>
    </p:spTree>
    <p:extLst>
      <p:ext uri="{BB962C8B-B14F-4D97-AF65-F5344CB8AC3E}">
        <p14:creationId xmlns:p14="http://schemas.microsoft.com/office/powerpoint/2010/main" val="39918879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p:nvPr/>
        </p:nvPicPr>
        <p:blipFill rotWithShape="1">
          <a:blip r:embed="rId2"/>
          <a:srcRect l="44126" t="46988" r="33870" b="34538"/>
          <a:stretch/>
        </p:blipFill>
        <p:spPr bwMode="auto">
          <a:xfrm>
            <a:off x="370150" y="5013176"/>
            <a:ext cx="4308340" cy="1728192"/>
          </a:xfrm>
          <a:prstGeom prst="rect">
            <a:avLst/>
          </a:prstGeom>
          <a:ln>
            <a:noFill/>
          </a:ln>
          <a:extLst>
            <a:ext uri="{53640926-AAD7-44D8-BBD7-CCE9431645EC}">
              <a14:shadowObscured xmlns:a14="http://schemas.microsoft.com/office/drawing/2010/main"/>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250" t="28334" r="51367" b="24000"/>
          <a:stretch/>
        </p:blipFill>
        <p:spPr bwMode="auto">
          <a:xfrm>
            <a:off x="2930156" y="2276872"/>
            <a:ext cx="3496668"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rot="19464994">
            <a:off x="913770" y="2647924"/>
            <a:ext cx="7352907" cy="830997"/>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s-ES" sz="4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 U C H A S  G R A C I A S</a:t>
            </a:r>
            <a:endParaRPr lang="es-ES"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109" t="36667" r="57422" b="31667"/>
          <a:stretch/>
        </p:blipFill>
        <p:spPr bwMode="auto">
          <a:xfrm>
            <a:off x="5250293" y="4211538"/>
            <a:ext cx="2971800"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664" t="15667" r="52149" b="11999"/>
          <a:stretch/>
        </p:blipFill>
        <p:spPr bwMode="auto">
          <a:xfrm>
            <a:off x="899592" y="386615"/>
            <a:ext cx="2880320" cy="2893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23357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6027462" y="0"/>
            <a:ext cx="3098282" cy="6847706"/>
            <a:chOff x="6027462" y="0"/>
            <a:chExt cx="3098282" cy="6847706"/>
          </a:xfrm>
        </p:grpSpPr>
        <p:pic>
          <p:nvPicPr>
            <p:cNvPr id="11" name="10 Imagen"/>
            <p:cNvPicPr/>
            <p:nvPr/>
          </p:nvPicPr>
          <p:blipFill rotWithShape="1">
            <a:blip r:embed="rId2"/>
            <a:srcRect l="45066" t="18096" r="34315" b="20581"/>
            <a:stretch/>
          </p:blipFill>
          <p:spPr bwMode="auto">
            <a:xfrm>
              <a:off x="6821488" y="0"/>
              <a:ext cx="2304256" cy="6847706"/>
            </a:xfrm>
            <a:prstGeom prst="rect">
              <a:avLst/>
            </a:prstGeom>
            <a:ln>
              <a:noFill/>
            </a:ln>
            <a:extLst>
              <a:ext uri="{53640926-AAD7-44D8-BBD7-CCE9431645EC}">
                <a14:shadowObscured xmlns:a14="http://schemas.microsoft.com/office/drawing/2010/main"/>
              </a:ext>
            </a:extLst>
          </p:spPr>
        </p:pic>
        <p:pic>
          <p:nvPicPr>
            <p:cNvPr id="13" name="Imagen 12"/>
            <p:cNvPicPr>
              <a:picLocks noChangeAspect="1"/>
            </p:cNvPicPr>
            <p:nvPr/>
          </p:nvPicPr>
          <p:blipFill rotWithShape="1">
            <a:blip r:embed="rId3"/>
            <a:srcRect l="26310" t="41681" r="60525" b="38777"/>
            <a:stretch/>
          </p:blipFill>
          <p:spPr>
            <a:xfrm>
              <a:off x="6027462" y="1436217"/>
              <a:ext cx="504056" cy="420679"/>
            </a:xfrm>
            <a:prstGeom prst="rect">
              <a:avLst/>
            </a:prstGeom>
          </p:spPr>
        </p:pic>
      </p:grpSp>
      <p:sp>
        <p:nvSpPr>
          <p:cNvPr id="12290" name="2 Título"/>
          <p:cNvSpPr>
            <a:spLocks noGrp="1"/>
          </p:cNvSpPr>
          <p:nvPr>
            <p:ph type="title"/>
          </p:nvPr>
        </p:nvSpPr>
        <p:spPr/>
        <p:txBody>
          <a:bodyPr/>
          <a:lstStyle/>
          <a:p>
            <a:pPr eaLnBrk="1" hangingPunct="1"/>
            <a:r>
              <a:rPr lang="es-ES" altLang="es-ES" dirty="0" smtClean="0"/>
              <a:t>Sistemas y sectores</a:t>
            </a:r>
          </a:p>
        </p:txBody>
      </p:sp>
      <p:graphicFrame>
        <p:nvGraphicFramePr>
          <p:cNvPr id="4" name="1 Marcador de contenido"/>
          <p:cNvGraphicFramePr>
            <a:graphicFrameLocks/>
          </p:cNvGraphicFramePr>
          <p:nvPr>
            <p:extLst>
              <p:ext uri="{D42A27DB-BD31-4B8C-83A1-F6EECF244321}">
                <p14:modId xmlns:p14="http://schemas.microsoft.com/office/powerpoint/2010/main" val="1857320507"/>
              </p:ext>
            </p:extLst>
          </p:nvPr>
        </p:nvGraphicFramePr>
        <p:xfrm>
          <a:off x="446856" y="1448290"/>
          <a:ext cx="8229600" cy="396534"/>
        </p:xfrm>
        <a:graphic>
          <a:graphicData uri="http://schemas.openxmlformats.org/drawingml/2006/table">
            <a:tbl>
              <a:tblPr firstRow="1" bandRow="1">
                <a:tableStyleId>{5940675A-B579-460E-94D1-54222C63F5DA}</a:tableStyleId>
              </a:tblPr>
              <a:tblGrid>
                <a:gridCol w="4114800"/>
                <a:gridCol w="4114800"/>
              </a:tblGrid>
              <a:tr h="393700">
                <a:tc>
                  <a:txBody>
                    <a:bodyPr/>
                    <a:lstStyle/>
                    <a:p>
                      <a:pPr algn="ctr"/>
                      <a:r>
                        <a:rPr lang="es-ES" sz="2000" dirty="0" smtClean="0"/>
                        <a:t>LA COLINA</a:t>
                      </a:r>
                      <a:endParaRPr lang="es-ES" sz="2000" dirty="0"/>
                    </a:p>
                  </a:txBody>
                  <a:tcPr marT="45867" marB="45867" anchor="ctr"/>
                </a:tc>
                <a:tc>
                  <a:txBody>
                    <a:bodyPr/>
                    <a:lstStyle/>
                    <a:p>
                      <a:pPr algn="l" fontAlgn="b"/>
                      <a:r>
                        <a:rPr lang="es-ES" sz="2000" dirty="0" smtClean="0"/>
                        <a:t>La Colina</a:t>
                      </a:r>
                      <a:endParaRPr kumimoji="0" lang="es-ES" sz="2000" kern="1200" dirty="0">
                        <a:solidFill>
                          <a:schemeClr val="tx1"/>
                        </a:solidFill>
                        <a:latin typeface="+mn-lt"/>
                        <a:ea typeface="+mn-ea"/>
                        <a:cs typeface="+mn-cs"/>
                      </a:endParaRPr>
                    </a:p>
                  </a:txBody>
                  <a:tcPr marL="0" marR="0" marT="0" marB="0" anchor="ctr"/>
                </a:tc>
              </a:tr>
            </a:tbl>
          </a:graphicData>
        </a:graphic>
      </p:graphicFrame>
      <p:graphicFrame>
        <p:nvGraphicFramePr>
          <p:cNvPr id="5" name="1 Marcador de contenido"/>
          <p:cNvGraphicFramePr>
            <a:graphicFrameLocks/>
          </p:cNvGraphicFramePr>
          <p:nvPr>
            <p:extLst>
              <p:ext uri="{D42A27DB-BD31-4B8C-83A1-F6EECF244321}">
                <p14:modId xmlns:p14="http://schemas.microsoft.com/office/powerpoint/2010/main" val="1135906984"/>
              </p:ext>
            </p:extLst>
          </p:nvPr>
        </p:nvGraphicFramePr>
        <p:xfrm>
          <a:off x="446856" y="2096362"/>
          <a:ext cx="8229600" cy="396534"/>
        </p:xfrm>
        <a:graphic>
          <a:graphicData uri="http://schemas.openxmlformats.org/drawingml/2006/table">
            <a:tbl>
              <a:tblPr firstRow="1" bandRow="1">
                <a:tableStyleId>{5940675A-B579-460E-94D1-54222C63F5DA}</a:tableStyleId>
              </a:tblPr>
              <a:tblGrid>
                <a:gridCol w="4114800"/>
                <a:gridCol w="4114800"/>
              </a:tblGrid>
              <a:tr h="393700">
                <a:tc>
                  <a:txBody>
                    <a:bodyPr/>
                    <a:lstStyle/>
                    <a:p>
                      <a:pPr algn="ctr"/>
                      <a:r>
                        <a:rPr lang="es-ES" sz="2000" dirty="0" smtClean="0"/>
                        <a:t>INCHALILLO</a:t>
                      </a:r>
                      <a:endParaRPr lang="es-ES" sz="2000" dirty="0"/>
                    </a:p>
                  </a:txBody>
                  <a:tcPr marT="45867" marB="45867" anchor="ctr"/>
                </a:tc>
                <a:tc>
                  <a:txBody>
                    <a:bodyPr/>
                    <a:lstStyle/>
                    <a:p>
                      <a:pPr algn="l" fontAlgn="b"/>
                      <a:r>
                        <a:rPr lang="es-ES" sz="2000" dirty="0" smtClean="0"/>
                        <a:t>Inchalillo</a:t>
                      </a:r>
                      <a:endParaRPr kumimoji="0" lang="es-ES" sz="2000" kern="1200" dirty="0">
                        <a:solidFill>
                          <a:schemeClr val="tx1"/>
                        </a:solidFill>
                        <a:latin typeface="+mn-lt"/>
                        <a:ea typeface="+mn-ea"/>
                        <a:cs typeface="+mn-cs"/>
                      </a:endParaRPr>
                    </a:p>
                  </a:txBody>
                  <a:tcPr marL="0" marR="0" marT="0" marB="0" anchor="ctr"/>
                </a:tc>
              </a:tr>
            </a:tbl>
          </a:graphicData>
        </a:graphic>
      </p:graphicFrame>
      <p:graphicFrame>
        <p:nvGraphicFramePr>
          <p:cNvPr id="6" name="1 Marcador de contenido"/>
          <p:cNvGraphicFramePr>
            <a:graphicFrameLocks/>
          </p:cNvGraphicFramePr>
          <p:nvPr>
            <p:extLst>
              <p:ext uri="{D42A27DB-BD31-4B8C-83A1-F6EECF244321}">
                <p14:modId xmlns:p14="http://schemas.microsoft.com/office/powerpoint/2010/main" val="2637686454"/>
              </p:ext>
            </p:extLst>
          </p:nvPr>
        </p:nvGraphicFramePr>
        <p:xfrm>
          <a:off x="446856" y="2672426"/>
          <a:ext cx="8229600" cy="396534"/>
        </p:xfrm>
        <a:graphic>
          <a:graphicData uri="http://schemas.openxmlformats.org/drawingml/2006/table">
            <a:tbl>
              <a:tblPr firstRow="1" bandRow="1">
                <a:tableStyleId>{5940675A-B579-460E-94D1-54222C63F5DA}</a:tableStyleId>
              </a:tblPr>
              <a:tblGrid>
                <a:gridCol w="4114800"/>
                <a:gridCol w="4114800"/>
              </a:tblGrid>
              <a:tr h="393700">
                <a:tc>
                  <a:txBody>
                    <a:bodyPr/>
                    <a:lstStyle/>
                    <a:p>
                      <a:pPr algn="ctr"/>
                      <a:r>
                        <a:rPr lang="es-ES" sz="2000" dirty="0" smtClean="0"/>
                        <a:t>CAPELO</a:t>
                      </a:r>
                      <a:endParaRPr lang="es-ES" sz="2000" dirty="0"/>
                    </a:p>
                  </a:txBody>
                  <a:tcPr marT="45867" marB="45867"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ES" sz="2000" dirty="0" smtClean="0"/>
                        <a:t>Capelo</a:t>
                      </a:r>
                    </a:p>
                  </a:txBody>
                  <a:tcPr marL="0" marR="0" marT="0" marB="0" anchor="ctr"/>
                </a:tc>
              </a:tr>
            </a:tbl>
          </a:graphicData>
        </a:graphic>
      </p:graphicFrame>
      <p:graphicFrame>
        <p:nvGraphicFramePr>
          <p:cNvPr id="7" name="1 Marcador de contenido"/>
          <p:cNvGraphicFramePr>
            <a:graphicFrameLocks/>
          </p:cNvGraphicFramePr>
          <p:nvPr>
            <p:extLst>
              <p:ext uri="{D42A27DB-BD31-4B8C-83A1-F6EECF244321}">
                <p14:modId xmlns:p14="http://schemas.microsoft.com/office/powerpoint/2010/main" val="118021232"/>
              </p:ext>
            </p:extLst>
          </p:nvPr>
        </p:nvGraphicFramePr>
        <p:xfrm>
          <a:off x="446856" y="3248490"/>
          <a:ext cx="8229600" cy="396534"/>
        </p:xfrm>
        <a:graphic>
          <a:graphicData uri="http://schemas.openxmlformats.org/drawingml/2006/table">
            <a:tbl>
              <a:tblPr firstRow="1" bandRow="1">
                <a:tableStyleId>{5940675A-B579-460E-94D1-54222C63F5DA}</a:tableStyleId>
              </a:tblPr>
              <a:tblGrid>
                <a:gridCol w="4114800"/>
                <a:gridCol w="4114800"/>
              </a:tblGrid>
              <a:tr h="393700">
                <a:tc>
                  <a:txBody>
                    <a:bodyPr/>
                    <a:lstStyle/>
                    <a:p>
                      <a:pPr algn="ctr"/>
                      <a:r>
                        <a:rPr lang="es-ES" sz="2000" dirty="0" smtClean="0"/>
                        <a:t>URBZS SAN ISIDRO</a:t>
                      </a:r>
                      <a:endParaRPr lang="es-ES" sz="2000" dirty="0"/>
                    </a:p>
                  </a:txBody>
                  <a:tcPr marT="45867" marB="45867" anchor="ctr"/>
                </a:tc>
                <a:tc>
                  <a:txBody>
                    <a:bodyPr/>
                    <a:lstStyle/>
                    <a:p>
                      <a:pPr algn="l" fontAlgn="b"/>
                      <a:r>
                        <a:rPr lang="es-ES" sz="2000" dirty="0" smtClean="0"/>
                        <a:t>San Isidro</a:t>
                      </a:r>
                      <a:endParaRPr kumimoji="0" lang="es-ES" sz="2000" kern="1200" dirty="0">
                        <a:solidFill>
                          <a:schemeClr val="tx1"/>
                        </a:solidFill>
                        <a:latin typeface="+mn-lt"/>
                        <a:ea typeface="+mn-ea"/>
                        <a:cs typeface="+mn-cs"/>
                      </a:endParaRPr>
                    </a:p>
                  </a:txBody>
                  <a:tcPr marL="0" marR="0" marT="0" marB="0" anchor="ctr"/>
                </a:tc>
              </a:tr>
            </a:tbl>
          </a:graphicData>
        </a:graphic>
      </p:graphicFrame>
      <p:graphicFrame>
        <p:nvGraphicFramePr>
          <p:cNvPr id="8" name="1 Marcador de contenido"/>
          <p:cNvGraphicFramePr>
            <a:graphicFrameLocks/>
          </p:cNvGraphicFramePr>
          <p:nvPr>
            <p:extLst>
              <p:ext uri="{D42A27DB-BD31-4B8C-83A1-F6EECF244321}">
                <p14:modId xmlns:p14="http://schemas.microsoft.com/office/powerpoint/2010/main" val="1925929510"/>
              </p:ext>
            </p:extLst>
          </p:nvPr>
        </p:nvGraphicFramePr>
        <p:xfrm>
          <a:off x="446856" y="3824554"/>
          <a:ext cx="8229600" cy="396534"/>
        </p:xfrm>
        <a:graphic>
          <a:graphicData uri="http://schemas.openxmlformats.org/drawingml/2006/table">
            <a:tbl>
              <a:tblPr firstRow="1" bandRow="1">
                <a:tableStyleId>{5940675A-B579-460E-94D1-54222C63F5DA}</a:tableStyleId>
              </a:tblPr>
              <a:tblGrid>
                <a:gridCol w="4114800"/>
                <a:gridCol w="4114800"/>
              </a:tblGrid>
              <a:tr h="393700">
                <a:tc>
                  <a:txBody>
                    <a:bodyPr/>
                    <a:lstStyle/>
                    <a:p>
                      <a:pPr algn="ctr"/>
                      <a:r>
                        <a:rPr lang="es-ES" sz="2000" dirty="0" smtClean="0"/>
                        <a:t>SELVA ALEGRE</a:t>
                      </a:r>
                      <a:endParaRPr lang="es-ES" sz="2000" dirty="0"/>
                    </a:p>
                  </a:txBody>
                  <a:tcPr marT="45867" marB="45867" anchor="ctr"/>
                </a:tc>
                <a:tc>
                  <a:txBody>
                    <a:bodyPr/>
                    <a:lstStyle/>
                    <a:p>
                      <a:pPr algn="l" fontAlgn="b"/>
                      <a:r>
                        <a:rPr lang="es-ES" sz="2000" dirty="0" smtClean="0"/>
                        <a:t>Selva Alegre</a:t>
                      </a:r>
                      <a:endParaRPr kumimoji="0" lang="es-ES" sz="2000" kern="1200" dirty="0">
                        <a:solidFill>
                          <a:schemeClr val="tx1"/>
                        </a:solidFill>
                        <a:latin typeface="+mn-lt"/>
                        <a:ea typeface="+mn-ea"/>
                        <a:cs typeface="+mn-cs"/>
                      </a:endParaRPr>
                    </a:p>
                  </a:txBody>
                  <a:tcPr marL="0" marR="0" marT="0" marB="0" anchor="ctr"/>
                </a:tc>
              </a:tr>
            </a:tbl>
          </a:graphicData>
        </a:graphic>
      </p:graphicFrame>
      <p:graphicFrame>
        <p:nvGraphicFramePr>
          <p:cNvPr id="9" name="1 Marcador de contenido"/>
          <p:cNvGraphicFramePr>
            <a:graphicFrameLocks/>
          </p:cNvGraphicFramePr>
          <p:nvPr>
            <p:extLst>
              <p:ext uri="{D42A27DB-BD31-4B8C-83A1-F6EECF244321}">
                <p14:modId xmlns:p14="http://schemas.microsoft.com/office/powerpoint/2010/main" val="3057281797"/>
              </p:ext>
            </p:extLst>
          </p:nvPr>
        </p:nvGraphicFramePr>
        <p:xfrm>
          <a:off x="446856" y="4472626"/>
          <a:ext cx="8229600" cy="396534"/>
        </p:xfrm>
        <a:graphic>
          <a:graphicData uri="http://schemas.openxmlformats.org/drawingml/2006/table">
            <a:tbl>
              <a:tblPr firstRow="1" bandRow="1">
                <a:tableStyleId>{5940675A-B579-460E-94D1-54222C63F5DA}</a:tableStyleId>
              </a:tblPr>
              <a:tblGrid>
                <a:gridCol w="4114800"/>
                <a:gridCol w="4114800"/>
              </a:tblGrid>
              <a:tr h="393700">
                <a:tc>
                  <a:txBody>
                    <a:bodyPr/>
                    <a:lstStyle/>
                    <a:p>
                      <a:pPr algn="ctr"/>
                      <a:r>
                        <a:rPr lang="es-ES" sz="2000" dirty="0" smtClean="0"/>
                        <a:t>LOS CHILLOS</a:t>
                      </a:r>
                      <a:endParaRPr lang="es-ES" sz="2000" dirty="0"/>
                    </a:p>
                  </a:txBody>
                  <a:tcPr marT="45867" marB="45867" anchor="ctr"/>
                </a:tc>
                <a:tc>
                  <a:txBody>
                    <a:bodyPr/>
                    <a:lstStyle/>
                    <a:p>
                      <a:pPr algn="l" fontAlgn="b"/>
                      <a:r>
                        <a:rPr lang="es-ES" sz="2000" dirty="0" smtClean="0"/>
                        <a:t>Club los Chillos</a:t>
                      </a:r>
                      <a:endParaRPr kumimoji="0" lang="es-ES" sz="2000" kern="1200" dirty="0">
                        <a:solidFill>
                          <a:schemeClr val="tx1"/>
                        </a:solidFill>
                        <a:latin typeface="+mn-lt"/>
                        <a:ea typeface="+mn-ea"/>
                        <a:cs typeface="+mn-cs"/>
                      </a:endParaRPr>
                    </a:p>
                  </a:txBody>
                  <a:tcPr marL="0" marR="0" marT="0" marB="0" anchor="ctr"/>
                </a:tc>
              </a:tr>
            </a:tbl>
          </a:graphicData>
        </a:graphic>
      </p:graphicFrame>
      <p:graphicFrame>
        <p:nvGraphicFramePr>
          <p:cNvPr id="10" name="1 Marcador de contenido"/>
          <p:cNvGraphicFramePr>
            <a:graphicFrameLocks/>
          </p:cNvGraphicFramePr>
          <p:nvPr>
            <p:extLst>
              <p:ext uri="{D42A27DB-BD31-4B8C-83A1-F6EECF244321}">
                <p14:modId xmlns:p14="http://schemas.microsoft.com/office/powerpoint/2010/main" val="3504978580"/>
              </p:ext>
            </p:extLst>
          </p:nvPr>
        </p:nvGraphicFramePr>
        <p:xfrm>
          <a:off x="426219" y="5157192"/>
          <a:ext cx="8229600" cy="741362"/>
        </p:xfrm>
        <a:graphic>
          <a:graphicData uri="http://schemas.openxmlformats.org/drawingml/2006/table">
            <a:tbl>
              <a:tblPr firstRow="1" bandRow="1">
                <a:tableStyleId>{5940675A-B579-460E-94D1-54222C63F5DA}</a:tableStyleId>
              </a:tblPr>
              <a:tblGrid>
                <a:gridCol w="4114800"/>
                <a:gridCol w="4114800"/>
              </a:tblGrid>
              <a:tr h="370681">
                <a:tc rowSpan="2">
                  <a:txBody>
                    <a:bodyPr/>
                    <a:lstStyle/>
                    <a:p>
                      <a:pPr algn="ctr"/>
                      <a:r>
                        <a:rPr kumimoji="0" lang="es-ES" sz="2000" kern="1200" dirty="0" smtClean="0">
                          <a:solidFill>
                            <a:schemeClr val="tx1"/>
                          </a:solidFill>
                          <a:latin typeface="+mn-lt"/>
                          <a:ea typeface="+mn-ea"/>
                          <a:cs typeface="+mn-cs"/>
                        </a:rPr>
                        <a:t>ALBORNOZ</a:t>
                      </a:r>
                      <a:endParaRPr kumimoji="0" lang="es-ES" sz="2000" kern="1200" dirty="0">
                        <a:solidFill>
                          <a:schemeClr val="tx1"/>
                        </a:solidFill>
                        <a:latin typeface="+mn-lt"/>
                        <a:ea typeface="+mn-ea"/>
                        <a:cs typeface="+mn-cs"/>
                      </a:endParaRPr>
                    </a:p>
                  </a:txBody>
                  <a:tcPr marT="45700" marB="45700" anchor="ctr">
                    <a:lnB w="12700" cap="flat" cmpd="sng" algn="ctr">
                      <a:solidFill>
                        <a:schemeClr val="tx1"/>
                      </a:solidFill>
                      <a:prstDash val="solid"/>
                      <a:round/>
                      <a:headEnd type="none" w="med" len="med"/>
                      <a:tailEnd type="none" w="med" len="med"/>
                    </a:lnB>
                  </a:tcPr>
                </a:tc>
                <a:tc>
                  <a:txBody>
                    <a:bodyPr/>
                    <a:lstStyle/>
                    <a:p>
                      <a:pPr algn="l" fontAlgn="b"/>
                      <a:r>
                        <a:rPr kumimoji="0" lang="es-ES" sz="2000" kern="1200" dirty="0" smtClean="0">
                          <a:solidFill>
                            <a:schemeClr val="tx1"/>
                          </a:solidFill>
                          <a:latin typeface="+mn-lt"/>
                          <a:ea typeface="+mn-ea"/>
                          <a:cs typeface="+mn-cs"/>
                        </a:rPr>
                        <a:t>Salcoto</a:t>
                      </a:r>
                      <a:endParaRPr kumimoji="0" lang="es-ES" sz="2000" kern="1200" dirty="0">
                        <a:solidFill>
                          <a:schemeClr val="tx1"/>
                        </a:solidFill>
                        <a:latin typeface="+mn-lt"/>
                        <a:ea typeface="+mn-ea"/>
                        <a:cs typeface="+mn-cs"/>
                      </a:endParaRPr>
                    </a:p>
                  </a:txBody>
                  <a:tcPr marL="0" marR="0" marT="0" marB="0" anchor="b"/>
                </a:tc>
              </a:tr>
              <a:tr h="370681">
                <a:tc vMerge="1">
                  <a:txBody>
                    <a:bodyPr/>
                    <a:lstStyle/>
                    <a:p>
                      <a:endParaRPr lang="es-ES"/>
                    </a:p>
                  </a:txBody>
                  <a:tcPr/>
                </a:tc>
                <a:tc>
                  <a:txBody>
                    <a:bodyPr/>
                    <a:lstStyle/>
                    <a:p>
                      <a:pPr algn="l" fontAlgn="b"/>
                      <a:r>
                        <a:rPr kumimoji="0" lang="es-ES" sz="2000" kern="1200" dirty="0" smtClean="0">
                          <a:solidFill>
                            <a:schemeClr val="tx1"/>
                          </a:solidFill>
                          <a:latin typeface="+mn-lt"/>
                          <a:ea typeface="+mn-ea"/>
                          <a:cs typeface="+mn-cs"/>
                        </a:rPr>
                        <a:t>Albornoz</a:t>
                      </a:r>
                      <a:endParaRPr kumimoji="0" lang="es-ES" sz="2000" kern="1200" dirty="0">
                        <a:solidFill>
                          <a:schemeClr val="tx1"/>
                        </a:solidFill>
                        <a:latin typeface="+mn-lt"/>
                        <a:ea typeface="+mn-ea"/>
                        <a:cs typeface="+mn-cs"/>
                      </a:endParaRPr>
                    </a:p>
                  </a:txBody>
                  <a:tcPr marL="0" marR="0" marT="0" marB="0" anchor="b"/>
                </a:tc>
              </a:tr>
            </a:tbl>
          </a:graphicData>
        </a:graphic>
      </p:graphicFrame>
      <p:sp>
        <p:nvSpPr>
          <p:cNvPr id="12" name="11 CuadroTexto"/>
          <p:cNvSpPr txBox="1"/>
          <p:nvPr/>
        </p:nvSpPr>
        <p:spPr>
          <a:xfrm>
            <a:off x="3347864" y="6237312"/>
            <a:ext cx="2592288" cy="338554"/>
          </a:xfrm>
          <a:prstGeom prst="rect">
            <a:avLst/>
          </a:prstGeom>
          <a:noFill/>
        </p:spPr>
        <p:txBody>
          <a:bodyPr wrap="square" rtlCol="0">
            <a:spAutoFit/>
          </a:bodyPr>
          <a:lstStyle/>
          <a:p>
            <a:pPr algn="ctr"/>
            <a:r>
              <a:rPr lang="es-ES" sz="1600" b="1" dirty="0" smtClean="0"/>
              <a:t>Fuente:</a:t>
            </a:r>
            <a:r>
              <a:rPr lang="es-ES" sz="1600" dirty="0" smtClean="0"/>
              <a:t> (DAPAC-R, 2015).</a:t>
            </a:r>
            <a:endParaRPr lang="es-ES" sz="1600" dirty="0"/>
          </a:p>
        </p:txBody>
      </p:sp>
    </p:spTree>
    <p:extLst>
      <p:ext uri="{BB962C8B-B14F-4D97-AF65-F5344CB8AC3E}">
        <p14:creationId xmlns:p14="http://schemas.microsoft.com/office/powerpoint/2010/main" val="23189574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Imagen"/>
          <p:cNvPicPr/>
          <p:nvPr/>
        </p:nvPicPr>
        <p:blipFill rotWithShape="1">
          <a:blip r:embed="rId2"/>
          <a:srcRect l="45066" t="18096" r="34315" b="20581"/>
          <a:stretch/>
        </p:blipFill>
        <p:spPr bwMode="auto">
          <a:xfrm>
            <a:off x="6804248" y="0"/>
            <a:ext cx="2339752" cy="6858000"/>
          </a:xfrm>
          <a:prstGeom prst="rect">
            <a:avLst/>
          </a:prstGeom>
          <a:ln>
            <a:noFill/>
          </a:ln>
          <a:extLst>
            <a:ext uri="{53640926-AAD7-44D8-BBD7-CCE9431645EC}">
              <a14:shadowObscured xmlns:a14="http://schemas.microsoft.com/office/drawing/2010/main"/>
            </a:ext>
          </a:extLst>
        </p:spPr>
      </p:pic>
      <p:sp>
        <p:nvSpPr>
          <p:cNvPr id="13314" name="2 Título"/>
          <p:cNvSpPr>
            <a:spLocks noGrp="1"/>
          </p:cNvSpPr>
          <p:nvPr>
            <p:ph type="title"/>
          </p:nvPr>
        </p:nvSpPr>
        <p:spPr/>
        <p:txBody>
          <a:bodyPr/>
          <a:lstStyle/>
          <a:p>
            <a:pPr eaLnBrk="1" hangingPunct="1"/>
            <a:r>
              <a:rPr lang="es-ES" altLang="es-ES" dirty="0" smtClean="0"/>
              <a:t>Sistemas y sectores</a:t>
            </a:r>
          </a:p>
        </p:txBody>
      </p:sp>
      <p:graphicFrame>
        <p:nvGraphicFramePr>
          <p:cNvPr id="4" name="1 Marcador de contenido"/>
          <p:cNvGraphicFramePr>
            <a:graphicFrameLocks/>
          </p:cNvGraphicFramePr>
          <p:nvPr>
            <p:extLst>
              <p:ext uri="{D42A27DB-BD31-4B8C-83A1-F6EECF244321}">
                <p14:modId xmlns:p14="http://schemas.microsoft.com/office/powerpoint/2010/main" val="3347816213"/>
              </p:ext>
            </p:extLst>
          </p:nvPr>
        </p:nvGraphicFramePr>
        <p:xfrm>
          <a:off x="426219" y="1412776"/>
          <a:ext cx="8229600" cy="742950"/>
        </p:xfrm>
        <a:graphic>
          <a:graphicData uri="http://schemas.openxmlformats.org/drawingml/2006/table">
            <a:tbl>
              <a:tblPr firstRow="1" bandRow="1">
                <a:tableStyleId>{5940675A-B579-460E-94D1-54222C63F5DA}</a:tableStyleId>
              </a:tblPr>
              <a:tblGrid>
                <a:gridCol w="4114800"/>
                <a:gridCol w="4114800"/>
              </a:tblGrid>
              <a:tr h="371475">
                <a:tc rowSpan="2">
                  <a:txBody>
                    <a:bodyPr/>
                    <a:lstStyle/>
                    <a:p>
                      <a:pPr algn="ctr"/>
                      <a:r>
                        <a:rPr kumimoji="0" lang="es-ES" sz="2000" kern="1200" dirty="0" smtClean="0">
                          <a:solidFill>
                            <a:schemeClr val="tx1"/>
                          </a:solidFill>
                          <a:latin typeface="+mn-lt"/>
                          <a:ea typeface="+mn-ea"/>
                          <a:cs typeface="+mn-cs"/>
                        </a:rPr>
                        <a:t>LOS ANGELES</a:t>
                      </a:r>
                      <a:endParaRPr kumimoji="0" lang="es-ES" sz="2000" kern="1200" dirty="0">
                        <a:solidFill>
                          <a:schemeClr val="tx1"/>
                        </a:solidFill>
                        <a:latin typeface="+mn-lt"/>
                        <a:ea typeface="+mn-ea"/>
                        <a:cs typeface="+mn-cs"/>
                      </a:endParaRPr>
                    </a:p>
                  </a:txBody>
                  <a:tcPr marT="45798" marB="45798" anchor="ctr">
                    <a:lnB w="12700" cap="flat" cmpd="sng" algn="ctr">
                      <a:solidFill>
                        <a:schemeClr val="tx1"/>
                      </a:solidFill>
                      <a:prstDash val="solid"/>
                      <a:round/>
                      <a:headEnd type="none" w="med" len="med"/>
                      <a:tailEnd type="none" w="med" len="med"/>
                    </a:lnB>
                  </a:tcPr>
                </a:tc>
                <a:tc>
                  <a:txBody>
                    <a:bodyPr/>
                    <a:lstStyle/>
                    <a:p>
                      <a:pPr algn="l" fontAlgn="b"/>
                      <a:r>
                        <a:rPr kumimoji="0" lang="es-ES" sz="2000" kern="1200" dirty="0" smtClean="0">
                          <a:solidFill>
                            <a:schemeClr val="tx1"/>
                          </a:solidFill>
                          <a:latin typeface="+mn-lt"/>
                          <a:ea typeface="+mn-ea"/>
                          <a:cs typeface="+mn-cs"/>
                        </a:rPr>
                        <a:t>Dolores Vega 1</a:t>
                      </a:r>
                      <a:endParaRPr kumimoji="0" lang="es-ES" sz="2000" kern="1200" dirty="0">
                        <a:solidFill>
                          <a:schemeClr val="tx1"/>
                        </a:solidFill>
                        <a:latin typeface="+mn-lt"/>
                        <a:ea typeface="+mn-ea"/>
                        <a:cs typeface="+mn-cs"/>
                      </a:endParaRPr>
                    </a:p>
                  </a:txBody>
                  <a:tcPr marL="0" marR="0" marT="0" marB="0" anchor="b"/>
                </a:tc>
              </a:tr>
              <a:tr h="371475">
                <a:tc vMerge="1">
                  <a:txBody>
                    <a:bodyPr/>
                    <a:lstStyle/>
                    <a:p>
                      <a:endParaRPr lang="es-ES"/>
                    </a:p>
                  </a:txBody>
                  <a:tcPr/>
                </a:tc>
                <a:tc>
                  <a:txBody>
                    <a:bodyPr/>
                    <a:lstStyle/>
                    <a:p>
                      <a:pPr algn="l" fontAlgn="b"/>
                      <a:r>
                        <a:rPr kumimoji="0" lang="es-ES" sz="2000" kern="1200" dirty="0" smtClean="0">
                          <a:solidFill>
                            <a:schemeClr val="tx1"/>
                          </a:solidFill>
                          <a:latin typeface="+mn-lt"/>
                          <a:ea typeface="+mn-ea"/>
                          <a:cs typeface="+mn-cs"/>
                        </a:rPr>
                        <a:t>Dolores Vega 2</a:t>
                      </a:r>
                      <a:endParaRPr kumimoji="0" lang="es-ES" sz="2000" kern="1200" dirty="0">
                        <a:solidFill>
                          <a:schemeClr val="tx1"/>
                        </a:solidFill>
                        <a:latin typeface="+mn-lt"/>
                        <a:ea typeface="+mn-ea"/>
                        <a:cs typeface="+mn-cs"/>
                      </a:endParaRPr>
                    </a:p>
                  </a:txBody>
                  <a:tcPr marL="0" marR="0" marT="0" marB="0" anchor="b"/>
                </a:tc>
              </a:tr>
            </a:tbl>
          </a:graphicData>
        </a:graphic>
      </p:graphicFrame>
      <p:graphicFrame>
        <p:nvGraphicFramePr>
          <p:cNvPr id="5" name="1 Marcador de contenido"/>
          <p:cNvGraphicFramePr>
            <a:graphicFrameLocks/>
          </p:cNvGraphicFramePr>
          <p:nvPr>
            <p:extLst>
              <p:ext uri="{D42A27DB-BD31-4B8C-83A1-F6EECF244321}">
                <p14:modId xmlns:p14="http://schemas.microsoft.com/office/powerpoint/2010/main" val="186011799"/>
              </p:ext>
            </p:extLst>
          </p:nvPr>
        </p:nvGraphicFramePr>
        <p:xfrm>
          <a:off x="426219" y="3428901"/>
          <a:ext cx="8229600" cy="396534"/>
        </p:xfrm>
        <a:graphic>
          <a:graphicData uri="http://schemas.openxmlformats.org/drawingml/2006/table">
            <a:tbl>
              <a:tblPr firstRow="1" bandRow="1">
                <a:tableStyleId>{5940675A-B579-460E-94D1-54222C63F5DA}</a:tableStyleId>
              </a:tblPr>
              <a:tblGrid>
                <a:gridCol w="4114800"/>
                <a:gridCol w="4114800"/>
              </a:tblGrid>
              <a:tr h="393700">
                <a:tc>
                  <a:txBody>
                    <a:bodyPr/>
                    <a:lstStyle/>
                    <a:p>
                      <a:pPr algn="ctr"/>
                      <a:r>
                        <a:rPr lang="es-ES" sz="2000" dirty="0" smtClean="0"/>
                        <a:t>RUMILOMA</a:t>
                      </a:r>
                      <a:endParaRPr lang="es-ES" sz="2000" dirty="0"/>
                    </a:p>
                  </a:txBody>
                  <a:tcPr marT="45867" marB="45867" anchor="ctr"/>
                </a:tc>
                <a:tc>
                  <a:txBody>
                    <a:bodyPr/>
                    <a:lstStyle/>
                    <a:p>
                      <a:pPr algn="l" fontAlgn="b"/>
                      <a:r>
                        <a:rPr kumimoji="0" lang="es-ES" sz="2000" kern="1200" dirty="0" smtClean="0">
                          <a:solidFill>
                            <a:schemeClr val="tx1"/>
                          </a:solidFill>
                          <a:latin typeface="+mn-lt"/>
                          <a:ea typeface="+mn-ea"/>
                          <a:cs typeface="+mn-cs"/>
                        </a:rPr>
                        <a:t>Rumiloma</a:t>
                      </a:r>
                      <a:endParaRPr kumimoji="0" lang="es-ES" sz="2000" kern="1200" dirty="0">
                        <a:solidFill>
                          <a:schemeClr val="tx1"/>
                        </a:solidFill>
                        <a:latin typeface="+mn-lt"/>
                        <a:ea typeface="+mn-ea"/>
                        <a:cs typeface="+mn-cs"/>
                      </a:endParaRPr>
                    </a:p>
                  </a:txBody>
                  <a:tcPr marL="0" marR="0" marT="0" marB="0" anchor="ctr"/>
                </a:tc>
              </a:tr>
            </a:tbl>
          </a:graphicData>
        </a:graphic>
      </p:graphicFrame>
      <p:graphicFrame>
        <p:nvGraphicFramePr>
          <p:cNvPr id="6" name="1 Marcador de contenido"/>
          <p:cNvGraphicFramePr>
            <a:graphicFrameLocks/>
          </p:cNvGraphicFramePr>
          <p:nvPr>
            <p:extLst>
              <p:ext uri="{D42A27DB-BD31-4B8C-83A1-F6EECF244321}">
                <p14:modId xmlns:p14="http://schemas.microsoft.com/office/powerpoint/2010/main" val="2704479369"/>
              </p:ext>
            </p:extLst>
          </p:nvPr>
        </p:nvGraphicFramePr>
        <p:xfrm>
          <a:off x="426219" y="2400201"/>
          <a:ext cx="8229600" cy="741362"/>
        </p:xfrm>
        <a:graphic>
          <a:graphicData uri="http://schemas.openxmlformats.org/drawingml/2006/table">
            <a:tbl>
              <a:tblPr firstRow="1" bandRow="1">
                <a:tableStyleId>{5940675A-B579-460E-94D1-54222C63F5DA}</a:tableStyleId>
              </a:tblPr>
              <a:tblGrid>
                <a:gridCol w="4114800"/>
                <a:gridCol w="4114800"/>
              </a:tblGrid>
              <a:tr h="370681">
                <a:tc rowSpan="2">
                  <a:txBody>
                    <a:bodyPr/>
                    <a:lstStyle/>
                    <a:p>
                      <a:pPr algn="ctr"/>
                      <a:r>
                        <a:rPr kumimoji="0" lang="es-ES" sz="2000" kern="1200" dirty="0" smtClean="0">
                          <a:solidFill>
                            <a:schemeClr val="tx1"/>
                          </a:solidFill>
                          <a:latin typeface="+mn-lt"/>
                          <a:ea typeface="+mn-ea"/>
                          <a:cs typeface="+mn-cs"/>
                        </a:rPr>
                        <a:t>COTOGCHOA</a:t>
                      </a:r>
                      <a:endParaRPr kumimoji="0" lang="es-ES" sz="2000" kern="1200" dirty="0">
                        <a:solidFill>
                          <a:schemeClr val="tx1"/>
                        </a:solidFill>
                        <a:latin typeface="+mn-lt"/>
                        <a:ea typeface="+mn-ea"/>
                        <a:cs typeface="+mn-cs"/>
                      </a:endParaRPr>
                    </a:p>
                  </a:txBody>
                  <a:tcPr marT="45700" marB="45700" anchor="ctr">
                    <a:lnB w="12700" cap="flat" cmpd="sng" algn="ctr">
                      <a:solidFill>
                        <a:schemeClr val="tx1"/>
                      </a:solidFill>
                      <a:prstDash val="solid"/>
                      <a:round/>
                      <a:headEnd type="none" w="med" len="med"/>
                      <a:tailEnd type="none" w="med" len="med"/>
                    </a:lnB>
                  </a:tcPr>
                </a:tc>
                <a:tc>
                  <a:txBody>
                    <a:bodyPr/>
                    <a:lstStyle/>
                    <a:p>
                      <a:pPr algn="l" fontAlgn="b"/>
                      <a:r>
                        <a:rPr kumimoji="0" lang="es-ES" sz="2000" kern="1200" dirty="0" smtClean="0">
                          <a:solidFill>
                            <a:schemeClr val="tx1"/>
                          </a:solidFill>
                          <a:latin typeface="+mn-lt"/>
                          <a:ea typeface="+mn-ea"/>
                          <a:cs typeface="+mn-cs"/>
                        </a:rPr>
                        <a:t>Cotogchoa</a:t>
                      </a:r>
                      <a:endParaRPr kumimoji="0" lang="es-ES" sz="2000" kern="1200" dirty="0">
                        <a:solidFill>
                          <a:schemeClr val="tx1"/>
                        </a:solidFill>
                        <a:latin typeface="+mn-lt"/>
                        <a:ea typeface="+mn-ea"/>
                        <a:cs typeface="+mn-cs"/>
                      </a:endParaRPr>
                    </a:p>
                  </a:txBody>
                  <a:tcPr marL="0" marR="0" marT="0" marB="0" anchor="b"/>
                </a:tc>
              </a:tr>
              <a:tr h="370681">
                <a:tc vMerge="1">
                  <a:txBody>
                    <a:bodyPr/>
                    <a:lstStyle/>
                    <a:p>
                      <a:endParaRPr lang="es-ES"/>
                    </a:p>
                  </a:txBody>
                  <a:tcPr/>
                </a:tc>
                <a:tc>
                  <a:txBody>
                    <a:bodyPr/>
                    <a:lstStyle/>
                    <a:p>
                      <a:pPr algn="l" fontAlgn="b"/>
                      <a:r>
                        <a:rPr kumimoji="0" lang="es-ES" sz="2000" kern="1200" dirty="0" smtClean="0">
                          <a:solidFill>
                            <a:schemeClr val="tx1"/>
                          </a:solidFill>
                          <a:latin typeface="+mn-lt"/>
                          <a:ea typeface="+mn-ea"/>
                          <a:cs typeface="+mn-cs"/>
                        </a:rPr>
                        <a:t>El Pino</a:t>
                      </a:r>
                      <a:endParaRPr kumimoji="0" lang="es-ES" sz="2000" kern="1200" dirty="0">
                        <a:solidFill>
                          <a:schemeClr val="tx1"/>
                        </a:solidFill>
                        <a:latin typeface="+mn-lt"/>
                        <a:ea typeface="+mn-ea"/>
                        <a:cs typeface="+mn-cs"/>
                      </a:endParaRPr>
                    </a:p>
                  </a:txBody>
                  <a:tcPr marL="0" marR="0" marT="0" marB="0" anchor="b"/>
                </a:tc>
              </a:tr>
            </a:tbl>
          </a:graphicData>
        </a:graphic>
      </p:graphicFrame>
      <p:graphicFrame>
        <p:nvGraphicFramePr>
          <p:cNvPr id="7" name="1 Marcador de contenido"/>
          <p:cNvGraphicFramePr>
            <a:graphicFrameLocks/>
          </p:cNvGraphicFramePr>
          <p:nvPr>
            <p:extLst>
              <p:ext uri="{D42A27DB-BD31-4B8C-83A1-F6EECF244321}">
                <p14:modId xmlns:p14="http://schemas.microsoft.com/office/powerpoint/2010/main" val="1816581150"/>
              </p:ext>
            </p:extLst>
          </p:nvPr>
        </p:nvGraphicFramePr>
        <p:xfrm>
          <a:off x="426219" y="4005163"/>
          <a:ext cx="8229600" cy="396534"/>
        </p:xfrm>
        <a:graphic>
          <a:graphicData uri="http://schemas.openxmlformats.org/drawingml/2006/table">
            <a:tbl>
              <a:tblPr firstRow="1" bandRow="1">
                <a:tableStyleId>{5940675A-B579-460E-94D1-54222C63F5DA}</a:tableStyleId>
              </a:tblPr>
              <a:tblGrid>
                <a:gridCol w="4114800"/>
                <a:gridCol w="4114800"/>
              </a:tblGrid>
              <a:tr h="393700">
                <a:tc>
                  <a:txBody>
                    <a:bodyPr/>
                    <a:lstStyle/>
                    <a:p>
                      <a:pPr algn="ctr"/>
                      <a:r>
                        <a:rPr lang="es-ES" sz="2000" dirty="0" smtClean="0"/>
                        <a:t>LORETO</a:t>
                      </a:r>
                      <a:endParaRPr lang="es-ES" sz="2000" dirty="0"/>
                    </a:p>
                  </a:txBody>
                  <a:tcPr marT="45867" marB="45867" anchor="ctr"/>
                </a:tc>
                <a:tc>
                  <a:txBody>
                    <a:bodyPr/>
                    <a:lstStyle/>
                    <a:p>
                      <a:pPr algn="l" fontAlgn="b"/>
                      <a:r>
                        <a:rPr kumimoji="0" lang="es-ES" sz="2000" kern="1200" dirty="0" smtClean="0">
                          <a:solidFill>
                            <a:schemeClr val="tx1"/>
                          </a:solidFill>
                          <a:latin typeface="+mn-lt"/>
                          <a:ea typeface="+mn-ea"/>
                          <a:cs typeface="+mn-cs"/>
                        </a:rPr>
                        <a:t>Loreto</a:t>
                      </a:r>
                      <a:endParaRPr kumimoji="0" lang="es-ES" sz="2000" kern="1200" dirty="0">
                        <a:solidFill>
                          <a:schemeClr val="tx1"/>
                        </a:solidFill>
                        <a:latin typeface="+mn-lt"/>
                        <a:ea typeface="+mn-ea"/>
                        <a:cs typeface="+mn-cs"/>
                      </a:endParaRPr>
                    </a:p>
                  </a:txBody>
                  <a:tcPr marL="0" marR="0" marT="0" marB="0" anchor="ctr"/>
                </a:tc>
              </a:tr>
            </a:tbl>
          </a:graphicData>
        </a:graphic>
      </p:graphicFrame>
      <p:graphicFrame>
        <p:nvGraphicFramePr>
          <p:cNvPr id="8" name="1 Marcador de contenido"/>
          <p:cNvGraphicFramePr>
            <a:graphicFrameLocks/>
          </p:cNvGraphicFramePr>
          <p:nvPr>
            <p:extLst>
              <p:ext uri="{D42A27DB-BD31-4B8C-83A1-F6EECF244321}">
                <p14:modId xmlns:p14="http://schemas.microsoft.com/office/powerpoint/2010/main" val="1617897545"/>
              </p:ext>
            </p:extLst>
          </p:nvPr>
        </p:nvGraphicFramePr>
        <p:xfrm>
          <a:off x="446856" y="4619526"/>
          <a:ext cx="8229600" cy="396534"/>
        </p:xfrm>
        <a:graphic>
          <a:graphicData uri="http://schemas.openxmlformats.org/drawingml/2006/table">
            <a:tbl>
              <a:tblPr firstRow="1" bandRow="1">
                <a:tableStyleId>{5940675A-B579-460E-94D1-54222C63F5DA}</a:tableStyleId>
              </a:tblPr>
              <a:tblGrid>
                <a:gridCol w="4114800"/>
                <a:gridCol w="4114800"/>
              </a:tblGrid>
              <a:tr h="393700">
                <a:tc>
                  <a:txBody>
                    <a:bodyPr/>
                    <a:lstStyle/>
                    <a:p>
                      <a:pPr algn="ctr"/>
                      <a:r>
                        <a:rPr lang="es-ES" sz="2000" dirty="0" smtClean="0"/>
                        <a:t>EL MANZANO</a:t>
                      </a:r>
                      <a:endParaRPr lang="es-ES" sz="2000" dirty="0"/>
                    </a:p>
                  </a:txBody>
                  <a:tcPr marT="45867" marB="45867" anchor="ctr"/>
                </a:tc>
                <a:tc>
                  <a:txBody>
                    <a:bodyPr/>
                    <a:lstStyle/>
                    <a:p>
                      <a:pPr algn="l" fontAlgn="b"/>
                      <a:r>
                        <a:rPr kumimoji="0" lang="es-ES" sz="2000" kern="1200" dirty="0" smtClean="0">
                          <a:solidFill>
                            <a:schemeClr val="tx1"/>
                          </a:solidFill>
                          <a:latin typeface="+mn-lt"/>
                          <a:ea typeface="+mn-ea"/>
                          <a:cs typeface="+mn-cs"/>
                        </a:rPr>
                        <a:t>El Manzano</a:t>
                      </a:r>
                      <a:endParaRPr kumimoji="0" lang="es-ES" sz="2000" kern="1200" dirty="0">
                        <a:solidFill>
                          <a:schemeClr val="tx1"/>
                        </a:solidFill>
                        <a:latin typeface="+mn-lt"/>
                        <a:ea typeface="+mn-ea"/>
                        <a:cs typeface="+mn-cs"/>
                      </a:endParaRPr>
                    </a:p>
                  </a:txBody>
                  <a:tcPr marL="0" marR="0" marT="0" marB="0" anchor="ctr"/>
                </a:tc>
              </a:tr>
            </a:tbl>
          </a:graphicData>
        </a:graphic>
      </p:graphicFrame>
      <p:graphicFrame>
        <p:nvGraphicFramePr>
          <p:cNvPr id="9" name="1 Marcador de contenido"/>
          <p:cNvGraphicFramePr>
            <a:graphicFrameLocks/>
          </p:cNvGraphicFramePr>
          <p:nvPr>
            <p:extLst>
              <p:ext uri="{D42A27DB-BD31-4B8C-83A1-F6EECF244321}">
                <p14:modId xmlns:p14="http://schemas.microsoft.com/office/powerpoint/2010/main" val="2282345113"/>
              </p:ext>
            </p:extLst>
          </p:nvPr>
        </p:nvGraphicFramePr>
        <p:xfrm>
          <a:off x="446856" y="5195788"/>
          <a:ext cx="8229600" cy="396534"/>
        </p:xfrm>
        <a:graphic>
          <a:graphicData uri="http://schemas.openxmlformats.org/drawingml/2006/table">
            <a:tbl>
              <a:tblPr firstRow="1" bandRow="1">
                <a:tableStyleId>{5940675A-B579-460E-94D1-54222C63F5DA}</a:tableStyleId>
              </a:tblPr>
              <a:tblGrid>
                <a:gridCol w="4114800"/>
                <a:gridCol w="4114800"/>
              </a:tblGrid>
              <a:tr h="393700">
                <a:tc>
                  <a:txBody>
                    <a:bodyPr/>
                    <a:lstStyle/>
                    <a:p>
                      <a:pPr algn="ctr"/>
                      <a:r>
                        <a:rPr lang="es-ES" sz="2000" dirty="0" smtClean="0"/>
                        <a:t>SAN VICENTE</a:t>
                      </a:r>
                      <a:endParaRPr lang="es-ES" sz="2000" dirty="0"/>
                    </a:p>
                  </a:txBody>
                  <a:tcPr marT="45867" marB="45867" anchor="ctr"/>
                </a:tc>
                <a:tc>
                  <a:txBody>
                    <a:bodyPr/>
                    <a:lstStyle/>
                    <a:p>
                      <a:pPr algn="l" fontAlgn="b"/>
                      <a:r>
                        <a:rPr kumimoji="0" lang="es-ES" sz="2000" kern="1200" dirty="0" smtClean="0">
                          <a:solidFill>
                            <a:schemeClr val="tx1"/>
                          </a:solidFill>
                          <a:latin typeface="+mn-lt"/>
                          <a:ea typeface="+mn-ea"/>
                          <a:cs typeface="+mn-cs"/>
                        </a:rPr>
                        <a:t>San Vicente</a:t>
                      </a:r>
                      <a:endParaRPr kumimoji="0" lang="es-ES" sz="2000" kern="1200" dirty="0">
                        <a:solidFill>
                          <a:schemeClr val="tx1"/>
                        </a:solidFill>
                        <a:latin typeface="+mn-lt"/>
                        <a:ea typeface="+mn-ea"/>
                        <a:cs typeface="+mn-cs"/>
                      </a:endParaRPr>
                    </a:p>
                  </a:txBody>
                  <a:tcPr marL="0" marR="0" marT="0" marB="0" anchor="ctr"/>
                </a:tc>
              </a:tr>
            </a:tbl>
          </a:graphicData>
        </a:graphic>
      </p:graphicFrame>
      <p:graphicFrame>
        <p:nvGraphicFramePr>
          <p:cNvPr id="10" name="1 Marcador de contenido"/>
          <p:cNvGraphicFramePr>
            <a:graphicFrameLocks/>
          </p:cNvGraphicFramePr>
          <p:nvPr>
            <p:extLst>
              <p:ext uri="{D42A27DB-BD31-4B8C-83A1-F6EECF244321}">
                <p14:modId xmlns:p14="http://schemas.microsoft.com/office/powerpoint/2010/main" val="376216769"/>
              </p:ext>
            </p:extLst>
          </p:nvPr>
        </p:nvGraphicFramePr>
        <p:xfrm>
          <a:off x="446856" y="5772051"/>
          <a:ext cx="8229600" cy="396534"/>
        </p:xfrm>
        <a:graphic>
          <a:graphicData uri="http://schemas.openxmlformats.org/drawingml/2006/table">
            <a:tbl>
              <a:tblPr firstRow="1" bandRow="1">
                <a:tableStyleId>{5940675A-B579-460E-94D1-54222C63F5DA}</a:tableStyleId>
              </a:tblPr>
              <a:tblGrid>
                <a:gridCol w="4114800"/>
                <a:gridCol w="4114800"/>
              </a:tblGrid>
              <a:tr h="393700">
                <a:tc>
                  <a:txBody>
                    <a:bodyPr/>
                    <a:lstStyle/>
                    <a:p>
                      <a:pPr algn="ctr"/>
                      <a:r>
                        <a:rPr lang="es-ES" sz="2000" dirty="0" smtClean="0"/>
                        <a:t>LUZ DE AMÉRICA</a:t>
                      </a:r>
                      <a:endParaRPr lang="es-ES" sz="2000" dirty="0"/>
                    </a:p>
                  </a:txBody>
                  <a:tcPr marT="45867" marB="45867" anchor="ctr"/>
                </a:tc>
                <a:tc>
                  <a:txBody>
                    <a:bodyPr/>
                    <a:lstStyle/>
                    <a:p>
                      <a:pPr algn="l" fontAlgn="b"/>
                      <a:r>
                        <a:rPr kumimoji="0" lang="es-ES" sz="2000" kern="1200" dirty="0" smtClean="0">
                          <a:solidFill>
                            <a:schemeClr val="tx1"/>
                          </a:solidFill>
                          <a:latin typeface="+mn-lt"/>
                          <a:ea typeface="+mn-ea"/>
                          <a:cs typeface="+mn-cs"/>
                        </a:rPr>
                        <a:t>Luz de América</a:t>
                      </a:r>
                      <a:endParaRPr kumimoji="0" lang="es-ES" sz="2000" kern="1200" dirty="0">
                        <a:solidFill>
                          <a:schemeClr val="tx1"/>
                        </a:solidFill>
                        <a:latin typeface="+mn-lt"/>
                        <a:ea typeface="+mn-ea"/>
                        <a:cs typeface="+mn-cs"/>
                      </a:endParaRPr>
                    </a:p>
                  </a:txBody>
                  <a:tcPr marL="0" marR="0" marT="0" marB="0" anchor="ctr"/>
                </a:tc>
              </a:tr>
            </a:tbl>
          </a:graphicData>
        </a:graphic>
      </p:graphicFrame>
      <p:sp>
        <p:nvSpPr>
          <p:cNvPr id="11" name="10 CuadroTexto"/>
          <p:cNvSpPr txBox="1"/>
          <p:nvPr/>
        </p:nvSpPr>
        <p:spPr>
          <a:xfrm>
            <a:off x="3275856" y="6381328"/>
            <a:ext cx="2592288" cy="338554"/>
          </a:xfrm>
          <a:prstGeom prst="rect">
            <a:avLst/>
          </a:prstGeom>
          <a:noFill/>
        </p:spPr>
        <p:txBody>
          <a:bodyPr wrap="square" rtlCol="0">
            <a:spAutoFit/>
          </a:bodyPr>
          <a:lstStyle/>
          <a:p>
            <a:pPr algn="ctr"/>
            <a:r>
              <a:rPr lang="es-ES" sz="1600" b="1" dirty="0" smtClean="0"/>
              <a:t>Fuente:</a:t>
            </a:r>
            <a:r>
              <a:rPr lang="es-ES" sz="1600" dirty="0" smtClean="0"/>
              <a:t> (DAPAC-R, 2015).</a:t>
            </a:r>
            <a:endParaRPr lang="es-ES" sz="1600" dirty="0"/>
          </a:p>
        </p:txBody>
      </p:sp>
    </p:spTree>
    <p:extLst>
      <p:ext uri="{BB962C8B-B14F-4D97-AF65-F5344CB8AC3E}">
        <p14:creationId xmlns:p14="http://schemas.microsoft.com/office/powerpoint/2010/main" val="29205375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descr="hoja_agua potable"/>
          <p:cNvPicPr>
            <a:picLocks noChangeAspect="1" noChangeArrowheads="1"/>
          </p:cNvPicPr>
          <p:nvPr/>
        </p:nvPicPr>
        <p:blipFill rotWithShape="1">
          <a:blip r:embed="rId2">
            <a:extLst>
              <a:ext uri="{28A0092B-C50C-407E-A947-70E740481C1C}">
                <a14:useLocalDpi xmlns:a14="http://schemas.microsoft.com/office/drawing/2010/main" val="0"/>
              </a:ext>
            </a:extLst>
          </a:blip>
          <a:srcRect l="14144" t="7153" r="60621" b="3343"/>
          <a:stretch/>
        </p:blipFill>
        <p:spPr bwMode="auto">
          <a:xfrm>
            <a:off x="4788568" y="0"/>
            <a:ext cx="4355432"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2 Título"/>
          <p:cNvSpPr>
            <a:spLocks noGrp="1"/>
          </p:cNvSpPr>
          <p:nvPr>
            <p:ph type="title"/>
          </p:nvPr>
        </p:nvSpPr>
        <p:spPr>
          <a:xfrm>
            <a:off x="323528" y="274638"/>
            <a:ext cx="6696744" cy="1143000"/>
          </a:xfrm>
        </p:spPr>
        <p:txBody>
          <a:bodyPr/>
          <a:lstStyle/>
          <a:p>
            <a:pPr eaLnBrk="1" hangingPunct="1"/>
            <a:r>
              <a:rPr lang="es-ES" altLang="es-ES" dirty="0" smtClean="0"/>
              <a:t>Sistemas y sectores</a:t>
            </a:r>
          </a:p>
        </p:txBody>
      </p:sp>
      <p:graphicFrame>
        <p:nvGraphicFramePr>
          <p:cNvPr id="4" name="1 Marcador de contenido"/>
          <p:cNvGraphicFramePr>
            <a:graphicFrameLocks/>
          </p:cNvGraphicFramePr>
          <p:nvPr>
            <p:extLst>
              <p:ext uri="{D42A27DB-BD31-4B8C-83A1-F6EECF244321}">
                <p14:modId xmlns:p14="http://schemas.microsoft.com/office/powerpoint/2010/main" val="3305036253"/>
              </p:ext>
            </p:extLst>
          </p:nvPr>
        </p:nvGraphicFramePr>
        <p:xfrm>
          <a:off x="518864" y="1628800"/>
          <a:ext cx="8229600" cy="396534"/>
        </p:xfrm>
        <a:graphic>
          <a:graphicData uri="http://schemas.openxmlformats.org/drawingml/2006/table">
            <a:tbl>
              <a:tblPr firstRow="1" bandRow="1">
                <a:tableStyleId>{5940675A-B579-460E-94D1-54222C63F5DA}</a:tableStyleId>
              </a:tblPr>
              <a:tblGrid>
                <a:gridCol w="4114800"/>
                <a:gridCol w="4114800"/>
              </a:tblGrid>
              <a:tr h="393700">
                <a:tc>
                  <a:txBody>
                    <a:bodyPr/>
                    <a:lstStyle/>
                    <a:p>
                      <a:pPr algn="ctr"/>
                      <a:r>
                        <a:rPr lang="es-ES" sz="2000" dirty="0" smtClean="0"/>
                        <a:t>COOP. BCO. FOMENTO</a:t>
                      </a:r>
                      <a:endParaRPr lang="es-ES" sz="2000" dirty="0"/>
                    </a:p>
                  </a:txBody>
                  <a:tcPr marT="45867" marB="45867" anchor="ctr"/>
                </a:tc>
                <a:tc>
                  <a:txBody>
                    <a:bodyPr/>
                    <a:lstStyle/>
                    <a:p>
                      <a:pPr algn="l" fontAlgn="b"/>
                      <a:r>
                        <a:rPr kumimoji="0" lang="es-ES" sz="2000" kern="1200" dirty="0" smtClean="0">
                          <a:solidFill>
                            <a:schemeClr val="tx1"/>
                          </a:solidFill>
                          <a:latin typeface="+mn-lt"/>
                          <a:ea typeface="+mn-ea"/>
                          <a:cs typeface="+mn-cs"/>
                        </a:rPr>
                        <a:t>Urb. Banco de Fomento</a:t>
                      </a:r>
                      <a:endParaRPr kumimoji="0" lang="es-ES" sz="2000" kern="1200" dirty="0">
                        <a:solidFill>
                          <a:schemeClr val="tx1"/>
                        </a:solidFill>
                        <a:latin typeface="+mn-lt"/>
                        <a:ea typeface="+mn-ea"/>
                        <a:cs typeface="+mn-cs"/>
                      </a:endParaRPr>
                    </a:p>
                  </a:txBody>
                  <a:tcPr marL="0" marR="0" marT="0" marB="0" anchor="ctr"/>
                </a:tc>
              </a:tr>
            </a:tbl>
          </a:graphicData>
        </a:graphic>
      </p:graphicFrame>
      <p:graphicFrame>
        <p:nvGraphicFramePr>
          <p:cNvPr id="5" name="1 Marcador de contenido"/>
          <p:cNvGraphicFramePr>
            <a:graphicFrameLocks/>
          </p:cNvGraphicFramePr>
          <p:nvPr>
            <p:extLst>
              <p:ext uri="{D42A27DB-BD31-4B8C-83A1-F6EECF244321}">
                <p14:modId xmlns:p14="http://schemas.microsoft.com/office/powerpoint/2010/main" val="380019204"/>
              </p:ext>
            </p:extLst>
          </p:nvPr>
        </p:nvGraphicFramePr>
        <p:xfrm>
          <a:off x="498227" y="2254275"/>
          <a:ext cx="8229600" cy="741362"/>
        </p:xfrm>
        <a:graphic>
          <a:graphicData uri="http://schemas.openxmlformats.org/drawingml/2006/table">
            <a:tbl>
              <a:tblPr firstRow="1" bandRow="1">
                <a:tableStyleId>{5940675A-B579-460E-94D1-54222C63F5DA}</a:tableStyleId>
              </a:tblPr>
              <a:tblGrid>
                <a:gridCol w="4114800"/>
                <a:gridCol w="4114800"/>
              </a:tblGrid>
              <a:tr h="370681">
                <a:tc rowSpan="2">
                  <a:txBody>
                    <a:bodyPr/>
                    <a:lstStyle/>
                    <a:p>
                      <a:pPr algn="ctr"/>
                      <a:r>
                        <a:rPr kumimoji="0" lang="es-ES" sz="2000" kern="1200" dirty="0" smtClean="0">
                          <a:solidFill>
                            <a:schemeClr val="tx1"/>
                          </a:solidFill>
                          <a:latin typeface="+mn-lt"/>
                          <a:ea typeface="+mn-ea"/>
                          <a:cs typeface="+mn-cs"/>
                        </a:rPr>
                        <a:t>EL MILAGRO</a:t>
                      </a:r>
                      <a:endParaRPr kumimoji="0" lang="es-ES" sz="2000" kern="1200" dirty="0">
                        <a:solidFill>
                          <a:schemeClr val="tx1"/>
                        </a:solidFill>
                        <a:latin typeface="+mn-lt"/>
                        <a:ea typeface="+mn-ea"/>
                        <a:cs typeface="+mn-cs"/>
                      </a:endParaRPr>
                    </a:p>
                  </a:txBody>
                  <a:tcPr marT="45700" marB="45700" anchor="ctr">
                    <a:lnB w="12700" cap="flat" cmpd="sng" algn="ctr">
                      <a:solidFill>
                        <a:schemeClr val="tx1"/>
                      </a:solidFill>
                      <a:prstDash val="solid"/>
                      <a:round/>
                      <a:headEnd type="none" w="med" len="med"/>
                      <a:tailEnd type="none" w="med" len="med"/>
                    </a:lnB>
                  </a:tcPr>
                </a:tc>
                <a:tc>
                  <a:txBody>
                    <a:bodyPr/>
                    <a:lstStyle/>
                    <a:p>
                      <a:pPr algn="l" fontAlgn="b"/>
                      <a:r>
                        <a:rPr kumimoji="0" lang="es-ES" sz="2000" kern="1200" dirty="0" smtClean="0">
                          <a:solidFill>
                            <a:schemeClr val="tx1"/>
                          </a:solidFill>
                          <a:latin typeface="+mn-lt"/>
                          <a:ea typeface="+mn-ea"/>
                          <a:cs typeface="+mn-cs"/>
                        </a:rPr>
                        <a:t>Eloy Alfaro </a:t>
                      </a:r>
                      <a:endParaRPr kumimoji="0" lang="es-ES" sz="2000" kern="1200" dirty="0">
                        <a:solidFill>
                          <a:schemeClr val="tx1"/>
                        </a:solidFill>
                        <a:latin typeface="+mn-lt"/>
                        <a:ea typeface="+mn-ea"/>
                        <a:cs typeface="+mn-cs"/>
                      </a:endParaRPr>
                    </a:p>
                  </a:txBody>
                  <a:tcPr marL="0" marR="0" marT="0" marB="0" anchor="b"/>
                </a:tc>
              </a:tr>
              <a:tr h="370681">
                <a:tc vMerge="1">
                  <a:txBody>
                    <a:bodyPr/>
                    <a:lstStyle/>
                    <a:p>
                      <a:endParaRPr lang="es-ES"/>
                    </a:p>
                  </a:txBody>
                  <a:tcPr/>
                </a:tc>
                <a:tc>
                  <a:txBody>
                    <a:bodyPr/>
                    <a:lstStyle/>
                    <a:p>
                      <a:pPr algn="l" fontAlgn="b"/>
                      <a:r>
                        <a:rPr kumimoji="0" lang="es-ES" sz="2000" kern="1200" dirty="0" smtClean="0">
                          <a:solidFill>
                            <a:schemeClr val="tx1"/>
                          </a:solidFill>
                          <a:latin typeface="+mn-lt"/>
                          <a:ea typeface="+mn-ea"/>
                          <a:cs typeface="+mn-cs"/>
                        </a:rPr>
                        <a:t>El Milagro</a:t>
                      </a:r>
                      <a:endParaRPr kumimoji="0" lang="es-ES" sz="2000" kern="1200" dirty="0">
                        <a:solidFill>
                          <a:schemeClr val="tx1"/>
                        </a:solidFill>
                        <a:latin typeface="+mn-lt"/>
                        <a:ea typeface="+mn-ea"/>
                        <a:cs typeface="+mn-cs"/>
                      </a:endParaRPr>
                    </a:p>
                  </a:txBody>
                  <a:tcPr marL="0" marR="0" marT="0" marB="0" anchor="b"/>
                </a:tc>
              </a:tr>
            </a:tbl>
          </a:graphicData>
        </a:graphic>
      </p:graphicFrame>
      <p:graphicFrame>
        <p:nvGraphicFramePr>
          <p:cNvPr id="6" name="1 Marcador de contenido"/>
          <p:cNvGraphicFramePr>
            <a:graphicFrameLocks/>
          </p:cNvGraphicFramePr>
          <p:nvPr>
            <p:extLst>
              <p:ext uri="{D42A27DB-BD31-4B8C-83A1-F6EECF244321}">
                <p14:modId xmlns:p14="http://schemas.microsoft.com/office/powerpoint/2010/main" val="348680980"/>
              </p:ext>
            </p:extLst>
          </p:nvPr>
        </p:nvGraphicFramePr>
        <p:xfrm>
          <a:off x="518864" y="3213125"/>
          <a:ext cx="8229600" cy="396534"/>
        </p:xfrm>
        <a:graphic>
          <a:graphicData uri="http://schemas.openxmlformats.org/drawingml/2006/table">
            <a:tbl>
              <a:tblPr firstRow="1" bandRow="1">
                <a:tableStyleId>{5940675A-B579-460E-94D1-54222C63F5DA}</a:tableStyleId>
              </a:tblPr>
              <a:tblGrid>
                <a:gridCol w="4114800"/>
                <a:gridCol w="4114800"/>
              </a:tblGrid>
              <a:tr h="393700">
                <a:tc>
                  <a:txBody>
                    <a:bodyPr/>
                    <a:lstStyle/>
                    <a:p>
                      <a:pPr algn="ctr"/>
                      <a:r>
                        <a:rPr lang="es-ES" sz="2000" dirty="0" smtClean="0"/>
                        <a:t>SAN FERNANDO</a:t>
                      </a:r>
                      <a:endParaRPr lang="es-ES" sz="2000" dirty="0"/>
                    </a:p>
                  </a:txBody>
                  <a:tcPr marT="45867" marB="45867" anchor="ctr"/>
                </a:tc>
                <a:tc>
                  <a:txBody>
                    <a:bodyPr/>
                    <a:lstStyle/>
                    <a:p>
                      <a:pPr algn="l" fontAlgn="b"/>
                      <a:r>
                        <a:rPr kumimoji="0" lang="es-ES" sz="2000" kern="1200" dirty="0" smtClean="0">
                          <a:solidFill>
                            <a:schemeClr val="tx1"/>
                          </a:solidFill>
                          <a:latin typeface="+mn-lt"/>
                          <a:ea typeface="+mn-ea"/>
                          <a:cs typeface="+mn-cs"/>
                        </a:rPr>
                        <a:t>San Fernando</a:t>
                      </a:r>
                      <a:endParaRPr kumimoji="0" lang="es-ES" sz="2000" kern="1200" dirty="0">
                        <a:solidFill>
                          <a:schemeClr val="tx1"/>
                        </a:solidFill>
                        <a:latin typeface="+mn-lt"/>
                        <a:ea typeface="+mn-ea"/>
                        <a:cs typeface="+mn-cs"/>
                      </a:endParaRPr>
                    </a:p>
                  </a:txBody>
                  <a:tcPr marL="0" marR="0" marT="0" marB="0" anchor="ctr"/>
                </a:tc>
              </a:tr>
            </a:tbl>
          </a:graphicData>
        </a:graphic>
      </p:graphicFrame>
      <p:graphicFrame>
        <p:nvGraphicFramePr>
          <p:cNvPr id="7" name="1 Marcador de contenido"/>
          <p:cNvGraphicFramePr>
            <a:graphicFrameLocks/>
          </p:cNvGraphicFramePr>
          <p:nvPr>
            <p:extLst>
              <p:ext uri="{D42A27DB-BD31-4B8C-83A1-F6EECF244321}">
                <p14:modId xmlns:p14="http://schemas.microsoft.com/office/powerpoint/2010/main" val="726679961"/>
              </p:ext>
            </p:extLst>
          </p:nvPr>
        </p:nvGraphicFramePr>
        <p:xfrm>
          <a:off x="518864" y="3827487"/>
          <a:ext cx="8229600" cy="396534"/>
        </p:xfrm>
        <a:graphic>
          <a:graphicData uri="http://schemas.openxmlformats.org/drawingml/2006/table">
            <a:tbl>
              <a:tblPr firstRow="1" bandRow="1">
                <a:tableStyleId>{5940675A-B579-460E-94D1-54222C63F5DA}</a:tableStyleId>
              </a:tblPr>
              <a:tblGrid>
                <a:gridCol w="4114800"/>
                <a:gridCol w="4114800"/>
              </a:tblGrid>
              <a:tr h="393700">
                <a:tc>
                  <a:txBody>
                    <a:bodyPr/>
                    <a:lstStyle/>
                    <a:p>
                      <a:pPr algn="ctr"/>
                      <a:r>
                        <a:rPr lang="es-ES" sz="2000" dirty="0" smtClean="0"/>
                        <a:t>GAVILÁNEZ</a:t>
                      </a:r>
                      <a:endParaRPr lang="es-ES" sz="2000" dirty="0"/>
                    </a:p>
                  </a:txBody>
                  <a:tcPr marT="45867" marB="45867" anchor="ctr"/>
                </a:tc>
                <a:tc>
                  <a:txBody>
                    <a:bodyPr/>
                    <a:lstStyle/>
                    <a:p>
                      <a:pPr algn="l" fontAlgn="b"/>
                      <a:r>
                        <a:rPr kumimoji="0" lang="es-ES" sz="2000" kern="1200" dirty="0" smtClean="0">
                          <a:solidFill>
                            <a:schemeClr val="tx1"/>
                          </a:solidFill>
                          <a:latin typeface="+mn-lt"/>
                          <a:ea typeface="+mn-ea"/>
                          <a:cs typeface="+mn-cs"/>
                        </a:rPr>
                        <a:t>Carlos Gavilánez</a:t>
                      </a:r>
                      <a:endParaRPr kumimoji="0" lang="es-ES" sz="2000" kern="1200" dirty="0">
                        <a:solidFill>
                          <a:schemeClr val="tx1"/>
                        </a:solidFill>
                        <a:latin typeface="+mn-lt"/>
                        <a:ea typeface="+mn-ea"/>
                        <a:cs typeface="+mn-cs"/>
                      </a:endParaRPr>
                    </a:p>
                  </a:txBody>
                  <a:tcPr marL="0" marR="0" marT="0" marB="0" anchor="ctr"/>
                </a:tc>
              </a:tr>
            </a:tbl>
          </a:graphicData>
        </a:graphic>
      </p:graphicFrame>
      <p:graphicFrame>
        <p:nvGraphicFramePr>
          <p:cNvPr id="8" name="1 Marcador de contenido"/>
          <p:cNvGraphicFramePr>
            <a:graphicFrameLocks/>
          </p:cNvGraphicFramePr>
          <p:nvPr>
            <p:extLst>
              <p:ext uri="{D42A27DB-BD31-4B8C-83A1-F6EECF244321}">
                <p14:modId xmlns:p14="http://schemas.microsoft.com/office/powerpoint/2010/main" val="1197891998"/>
              </p:ext>
            </p:extLst>
          </p:nvPr>
        </p:nvGraphicFramePr>
        <p:xfrm>
          <a:off x="498227" y="4402162"/>
          <a:ext cx="8229600" cy="396534"/>
        </p:xfrm>
        <a:graphic>
          <a:graphicData uri="http://schemas.openxmlformats.org/drawingml/2006/table">
            <a:tbl>
              <a:tblPr firstRow="1" bandRow="1">
                <a:tableStyleId>{5940675A-B579-460E-94D1-54222C63F5DA}</a:tableStyleId>
              </a:tblPr>
              <a:tblGrid>
                <a:gridCol w="4114800"/>
                <a:gridCol w="4114800"/>
              </a:tblGrid>
              <a:tr h="393700">
                <a:tc>
                  <a:txBody>
                    <a:bodyPr/>
                    <a:lstStyle/>
                    <a:p>
                      <a:pPr algn="ctr"/>
                      <a:r>
                        <a:rPr lang="es-ES" sz="2000" dirty="0" smtClean="0"/>
                        <a:t>EL CARMEN</a:t>
                      </a:r>
                      <a:endParaRPr lang="es-ES" sz="2000" dirty="0"/>
                    </a:p>
                  </a:txBody>
                  <a:tcPr marT="45867" marB="45867" anchor="ctr"/>
                </a:tc>
                <a:tc>
                  <a:txBody>
                    <a:bodyPr/>
                    <a:lstStyle/>
                    <a:p>
                      <a:pPr algn="l" fontAlgn="b"/>
                      <a:r>
                        <a:rPr kumimoji="0" lang="es-ES" sz="2000" kern="1200" dirty="0" smtClean="0">
                          <a:solidFill>
                            <a:schemeClr val="tx1"/>
                          </a:solidFill>
                          <a:latin typeface="+mn-lt"/>
                          <a:ea typeface="+mn-ea"/>
                          <a:cs typeface="+mn-cs"/>
                        </a:rPr>
                        <a:t>El Carmen</a:t>
                      </a:r>
                      <a:endParaRPr kumimoji="0" lang="es-ES" sz="2000" kern="1200" dirty="0">
                        <a:solidFill>
                          <a:schemeClr val="tx1"/>
                        </a:solidFill>
                        <a:latin typeface="+mn-lt"/>
                        <a:ea typeface="+mn-ea"/>
                        <a:cs typeface="+mn-cs"/>
                      </a:endParaRPr>
                    </a:p>
                  </a:txBody>
                  <a:tcPr marL="0" marR="0" marT="0" marB="0" anchor="ctr"/>
                </a:tc>
              </a:tr>
            </a:tbl>
          </a:graphicData>
        </a:graphic>
      </p:graphicFrame>
      <p:graphicFrame>
        <p:nvGraphicFramePr>
          <p:cNvPr id="9" name="1 Marcador de contenido"/>
          <p:cNvGraphicFramePr>
            <a:graphicFrameLocks/>
          </p:cNvGraphicFramePr>
          <p:nvPr>
            <p:extLst>
              <p:ext uri="{D42A27DB-BD31-4B8C-83A1-F6EECF244321}">
                <p14:modId xmlns:p14="http://schemas.microsoft.com/office/powerpoint/2010/main" val="4000721721"/>
              </p:ext>
            </p:extLst>
          </p:nvPr>
        </p:nvGraphicFramePr>
        <p:xfrm>
          <a:off x="518864" y="4978425"/>
          <a:ext cx="8229600" cy="396534"/>
        </p:xfrm>
        <a:graphic>
          <a:graphicData uri="http://schemas.openxmlformats.org/drawingml/2006/table">
            <a:tbl>
              <a:tblPr firstRow="1" bandRow="1">
                <a:tableStyleId>{5940675A-B579-460E-94D1-54222C63F5DA}</a:tableStyleId>
              </a:tblPr>
              <a:tblGrid>
                <a:gridCol w="4114800"/>
                <a:gridCol w="4114800"/>
              </a:tblGrid>
              <a:tr h="393700">
                <a:tc>
                  <a:txBody>
                    <a:bodyPr/>
                    <a:lstStyle/>
                    <a:p>
                      <a:pPr algn="ctr"/>
                      <a:r>
                        <a:rPr lang="es-ES" sz="2000" dirty="0" smtClean="0"/>
                        <a:t>CURIPUNGO</a:t>
                      </a:r>
                      <a:endParaRPr lang="es-ES" sz="2000" dirty="0"/>
                    </a:p>
                  </a:txBody>
                  <a:tcPr marT="45867" marB="45867" anchor="ctr"/>
                </a:tc>
                <a:tc>
                  <a:txBody>
                    <a:bodyPr/>
                    <a:lstStyle/>
                    <a:p>
                      <a:pPr algn="l" fontAlgn="b"/>
                      <a:r>
                        <a:rPr kumimoji="0" lang="es-ES" sz="2000" kern="1200" dirty="0" smtClean="0">
                          <a:solidFill>
                            <a:schemeClr val="tx1"/>
                          </a:solidFill>
                          <a:latin typeface="+mn-lt"/>
                          <a:ea typeface="+mn-ea"/>
                          <a:cs typeface="+mn-cs"/>
                        </a:rPr>
                        <a:t>Curipungo</a:t>
                      </a:r>
                      <a:endParaRPr kumimoji="0" lang="es-ES" sz="2000" kern="1200" dirty="0">
                        <a:solidFill>
                          <a:schemeClr val="tx1"/>
                        </a:solidFill>
                        <a:latin typeface="+mn-lt"/>
                        <a:ea typeface="+mn-ea"/>
                        <a:cs typeface="+mn-cs"/>
                      </a:endParaRPr>
                    </a:p>
                  </a:txBody>
                  <a:tcPr marL="0" marR="0" marT="0" marB="0" anchor="ctr"/>
                </a:tc>
              </a:tr>
            </a:tbl>
          </a:graphicData>
        </a:graphic>
      </p:graphicFrame>
      <p:graphicFrame>
        <p:nvGraphicFramePr>
          <p:cNvPr id="10" name="1 Marcador de contenido"/>
          <p:cNvGraphicFramePr>
            <a:graphicFrameLocks/>
          </p:cNvGraphicFramePr>
          <p:nvPr>
            <p:extLst>
              <p:ext uri="{D42A27DB-BD31-4B8C-83A1-F6EECF244321}">
                <p14:modId xmlns:p14="http://schemas.microsoft.com/office/powerpoint/2010/main" val="1415030981"/>
              </p:ext>
            </p:extLst>
          </p:nvPr>
        </p:nvGraphicFramePr>
        <p:xfrm>
          <a:off x="518864" y="5624754"/>
          <a:ext cx="8229600" cy="396534"/>
        </p:xfrm>
        <a:graphic>
          <a:graphicData uri="http://schemas.openxmlformats.org/drawingml/2006/table">
            <a:tbl>
              <a:tblPr firstRow="1" bandRow="1">
                <a:tableStyleId>{5940675A-B579-460E-94D1-54222C63F5DA}</a:tableStyleId>
              </a:tblPr>
              <a:tblGrid>
                <a:gridCol w="4114800"/>
                <a:gridCol w="4114800"/>
              </a:tblGrid>
              <a:tr h="393700">
                <a:tc>
                  <a:txBody>
                    <a:bodyPr/>
                    <a:lstStyle/>
                    <a:p>
                      <a:pPr algn="ctr"/>
                      <a:r>
                        <a:rPr lang="es-ES" sz="2000" dirty="0" smtClean="0"/>
                        <a:t>RUNAHURCO</a:t>
                      </a:r>
                      <a:endParaRPr lang="es-ES" sz="2000" dirty="0"/>
                    </a:p>
                  </a:txBody>
                  <a:tcPr marT="45867" marB="45867" anchor="ctr"/>
                </a:tc>
                <a:tc>
                  <a:txBody>
                    <a:bodyPr/>
                    <a:lstStyle/>
                    <a:p>
                      <a:pPr algn="l" fontAlgn="b"/>
                      <a:r>
                        <a:rPr kumimoji="0" lang="es-ES" sz="2000" kern="1200" dirty="0" smtClean="0">
                          <a:solidFill>
                            <a:schemeClr val="tx1"/>
                          </a:solidFill>
                          <a:latin typeface="+mn-lt"/>
                          <a:ea typeface="+mn-ea"/>
                          <a:cs typeface="+mn-cs"/>
                        </a:rPr>
                        <a:t>Runahurco</a:t>
                      </a:r>
                      <a:endParaRPr kumimoji="0" lang="es-ES" sz="2000" kern="1200" dirty="0">
                        <a:solidFill>
                          <a:schemeClr val="tx1"/>
                        </a:solidFill>
                        <a:latin typeface="+mn-lt"/>
                        <a:ea typeface="+mn-ea"/>
                        <a:cs typeface="+mn-cs"/>
                      </a:endParaRPr>
                    </a:p>
                  </a:txBody>
                  <a:tcPr marL="0" marR="0" marT="0" marB="0" anchor="ctr"/>
                </a:tc>
              </a:tr>
            </a:tbl>
          </a:graphicData>
        </a:graphic>
      </p:graphicFrame>
      <p:sp>
        <p:nvSpPr>
          <p:cNvPr id="12" name="11 CuadroTexto"/>
          <p:cNvSpPr txBox="1"/>
          <p:nvPr/>
        </p:nvSpPr>
        <p:spPr>
          <a:xfrm>
            <a:off x="3275856" y="6300028"/>
            <a:ext cx="2592288" cy="338554"/>
          </a:xfrm>
          <a:prstGeom prst="rect">
            <a:avLst/>
          </a:prstGeom>
          <a:noFill/>
        </p:spPr>
        <p:txBody>
          <a:bodyPr wrap="square" rtlCol="0">
            <a:spAutoFit/>
          </a:bodyPr>
          <a:lstStyle/>
          <a:p>
            <a:pPr algn="ctr"/>
            <a:r>
              <a:rPr lang="es-ES" sz="1600" b="1" dirty="0" smtClean="0"/>
              <a:t>Fuente:</a:t>
            </a:r>
            <a:r>
              <a:rPr lang="es-ES" sz="1600" dirty="0" smtClean="0"/>
              <a:t> (DAPAC-R, 2015).</a:t>
            </a:r>
            <a:endParaRPr lang="es-ES" sz="1600" dirty="0"/>
          </a:p>
        </p:txBody>
      </p:sp>
    </p:spTree>
    <p:extLst>
      <p:ext uri="{BB962C8B-B14F-4D97-AF65-F5344CB8AC3E}">
        <p14:creationId xmlns:p14="http://schemas.microsoft.com/office/powerpoint/2010/main" val="8583727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367" t="29333" r="53125" b="7334"/>
          <a:stretch/>
        </p:blipFill>
        <p:spPr bwMode="auto">
          <a:xfrm>
            <a:off x="467544" y="1340768"/>
            <a:ext cx="1383829"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2" name="2 Título"/>
          <p:cNvSpPr>
            <a:spLocks noGrp="1"/>
          </p:cNvSpPr>
          <p:nvPr>
            <p:ph type="title"/>
          </p:nvPr>
        </p:nvSpPr>
        <p:spPr/>
        <p:txBody>
          <a:bodyPr/>
          <a:lstStyle/>
          <a:p>
            <a:pPr eaLnBrk="1" hangingPunct="1"/>
            <a:r>
              <a:rPr lang="es-ES" altLang="es-ES" dirty="0" smtClean="0"/>
              <a:t>Sistemas y sectores</a:t>
            </a:r>
          </a:p>
        </p:txBody>
      </p:sp>
      <p:graphicFrame>
        <p:nvGraphicFramePr>
          <p:cNvPr id="4" name="1 Marcador de contenido"/>
          <p:cNvGraphicFramePr>
            <a:graphicFrameLocks/>
          </p:cNvGraphicFramePr>
          <p:nvPr>
            <p:extLst>
              <p:ext uri="{D42A27DB-BD31-4B8C-83A1-F6EECF244321}">
                <p14:modId xmlns:p14="http://schemas.microsoft.com/office/powerpoint/2010/main" val="2289509452"/>
              </p:ext>
            </p:extLst>
          </p:nvPr>
        </p:nvGraphicFramePr>
        <p:xfrm>
          <a:off x="498227" y="1341314"/>
          <a:ext cx="8229600" cy="741362"/>
        </p:xfrm>
        <a:graphic>
          <a:graphicData uri="http://schemas.openxmlformats.org/drawingml/2006/table">
            <a:tbl>
              <a:tblPr firstRow="1" bandRow="1">
                <a:tableStyleId>{5940675A-B579-460E-94D1-54222C63F5DA}</a:tableStyleId>
              </a:tblPr>
              <a:tblGrid>
                <a:gridCol w="4114800"/>
                <a:gridCol w="4114800"/>
              </a:tblGrid>
              <a:tr h="370681">
                <a:tc rowSpan="2">
                  <a:txBody>
                    <a:bodyPr/>
                    <a:lstStyle/>
                    <a:p>
                      <a:pPr algn="ctr"/>
                      <a:r>
                        <a:rPr kumimoji="0" lang="es-ES" sz="2000" kern="1200" dirty="0" smtClean="0">
                          <a:solidFill>
                            <a:schemeClr val="tx1"/>
                          </a:solidFill>
                          <a:latin typeface="+mn-lt"/>
                          <a:ea typeface="+mn-ea"/>
                          <a:cs typeface="+mn-cs"/>
                        </a:rPr>
                        <a:t>SAN FCO JIJON</a:t>
                      </a:r>
                      <a:endParaRPr kumimoji="0" lang="es-ES" sz="2000" kern="1200" dirty="0">
                        <a:solidFill>
                          <a:schemeClr val="tx1"/>
                        </a:solidFill>
                        <a:latin typeface="+mn-lt"/>
                        <a:ea typeface="+mn-ea"/>
                        <a:cs typeface="+mn-cs"/>
                      </a:endParaRPr>
                    </a:p>
                  </a:txBody>
                  <a:tcPr marT="45700" marB="45700" anchor="ctr">
                    <a:lnB w="12700" cap="flat" cmpd="sng" algn="ctr">
                      <a:solidFill>
                        <a:schemeClr val="tx1"/>
                      </a:solidFill>
                      <a:prstDash val="solid"/>
                      <a:round/>
                      <a:headEnd type="none" w="med" len="med"/>
                      <a:tailEnd type="none" w="med" len="med"/>
                    </a:lnB>
                  </a:tcPr>
                </a:tc>
                <a:tc>
                  <a:txBody>
                    <a:bodyPr/>
                    <a:lstStyle/>
                    <a:p>
                      <a:pPr algn="l" fontAlgn="b"/>
                      <a:r>
                        <a:rPr kumimoji="0" lang="es-ES" sz="2000" kern="1200" dirty="0" smtClean="0">
                          <a:solidFill>
                            <a:schemeClr val="tx1"/>
                          </a:solidFill>
                          <a:latin typeface="+mn-lt"/>
                          <a:ea typeface="+mn-ea"/>
                          <a:cs typeface="+mn-cs"/>
                        </a:rPr>
                        <a:t>San Francisco Alto</a:t>
                      </a:r>
                      <a:endParaRPr kumimoji="0" lang="es-ES" sz="2000" kern="1200" dirty="0">
                        <a:solidFill>
                          <a:schemeClr val="tx1"/>
                        </a:solidFill>
                        <a:latin typeface="+mn-lt"/>
                        <a:ea typeface="+mn-ea"/>
                        <a:cs typeface="+mn-cs"/>
                      </a:endParaRPr>
                    </a:p>
                  </a:txBody>
                  <a:tcPr marL="0" marR="0" marT="0" marB="0" anchor="b"/>
                </a:tc>
              </a:tr>
              <a:tr h="370681">
                <a:tc vMerge="1">
                  <a:txBody>
                    <a:bodyPr/>
                    <a:lstStyle/>
                    <a:p>
                      <a:endParaRPr lang="es-ES"/>
                    </a:p>
                  </a:txBody>
                  <a:tcPr/>
                </a:tc>
                <a:tc>
                  <a:txBody>
                    <a:bodyPr/>
                    <a:lstStyle/>
                    <a:p>
                      <a:pPr algn="l" fontAlgn="b"/>
                      <a:r>
                        <a:rPr kumimoji="0" lang="es-ES" sz="2000" kern="1200" dirty="0" smtClean="0">
                          <a:solidFill>
                            <a:schemeClr val="tx1"/>
                          </a:solidFill>
                          <a:latin typeface="+mn-lt"/>
                          <a:ea typeface="+mn-ea"/>
                          <a:cs typeface="+mn-cs"/>
                        </a:rPr>
                        <a:t>San Francisco Bajo</a:t>
                      </a:r>
                      <a:endParaRPr kumimoji="0" lang="es-ES" sz="2000" kern="1200" dirty="0">
                        <a:solidFill>
                          <a:schemeClr val="tx1"/>
                        </a:solidFill>
                        <a:latin typeface="+mn-lt"/>
                        <a:ea typeface="+mn-ea"/>
                        <a:cs typeface="+mn-cs"/>
                      </a:endParaRPr>
                    </a:p>
                  </a:txBody>
                  <a:tcPr marL="0" marR="0" marT="0" marB="0" anchor="b"/>
                </a:tc>
              </a:tr>
            </a:tbl>
          </a:graphicData>
        </a:graphic>
      </p:graphicFrame>
      <p:graphicFrame>
        <p:nvGraphicFramePr>
          <p:cNvPr id="5" name="1 Marcador de contenido"/>
          <p:cNvGraphicFramePr>
            <a:graphicFrameLocks/>
          </p:cNvGraphicFramePr>
          <p:nvPr>
            <p:extLst>
              <p:ext uri="{D42A27DB-BD31-4B8C-83A1-F6EECF244321}">
                <p14:modId xmlns:p14="http://schemas.microsoft.com/office/powerpoint/2010/main" val="3003951249"/>
              </p:ext>
            </p:extLst>
          </p:nvPr>
        </p:nvGraphicFramePr>
        <p:xfrm>
          <a:off x="518864" y="2349376"/>
          <a:ext cx="8229600" cy="396534"/>
        </p:xfrm>
        <a:graphic>
          <a:graphicData uri="http://schemas.openxmlformats.org/drawingml/2006/table">
            <a:tbl>
              <a:tblPr firstRow="1" bandRow="1">
                <a:tableStyleId>{5940675A-B579-460E-94D1-54222C63F5DA}</a:tableStyleId>
              </a:tblPr>
              <a:tblGrid>
                <a:gridCol w="4114800"/>
                <a:gridCol w="4114800"/>
              </a:tblGrid>
              <a:tr h="393700">
                <a:tc>
                  <a:txBody>
                    <a:bodyPr/>
                    <a:lstStyle/>
                    <a:p>
                      <a:pPr algn="ctr"/>
                      <a:r>
                        <a:rPr lang="es-ES" sz="2000" dirty="0" smtClean="0"/>
                        <a:t>DIAN BAJO</a:t>
                      </a:r>
                      <a:endParaRPr lang="es-ES" sz="2000" dirty="0"/>
                    </a:p>
                  </a:txBody>
                  <a:tcPr marT="45867" marB="45867" anchor="ctr"/>
                </a:tc>
                <a:tc>
                  <a:txBody>
                    <a:bodyPr/>
                    <a:lstStyle/>
                    <a:p>
                      <a:pPr algn="l" fontAlgn="b"/>
                      <a:r>
                        <a:rPr kumimoji="0" lang="es-ES" sz="2000" kern="1200" dirty="0" smtClean="0">
                          <a:solidFill>
                            <a:schemeClr val="tx1"/>
                          </a:solidFill>
                          <a:latin typeface="+mn-lt"/>
                          <a:ea typeface="+mn-ea"/>
                          <a:cs typeface="+mn-cs"/>
                        </a:rPr>
                        <a:t>Dian Bajo</a:t>
                      </a:r>
                      <a:endParaRPr kumimoji="0" lang="es-ES" sz="2000" kern="1200" dirty="0">
                        <a:solidFill>
                          <a:schemeClr val="tx1"/>
                        </a:solidFill>
                        <a:latin typeface="+mn-lt"/>
                        <a:ea typeface="+mn-ea"/>
                        <a:cs typeface="+mn-cs"/>
                      </a:endParaRPr>
                    </a:p>
                  </a:txBody>
                  <a:tcPr marL="0" marR="0" marT="0" marB="0" anchor="ctr"/>
                </a:tc>
              </a:tr>
            </a:tbl>
          </a:graphicData>
        </a:graphic>
      </p:graphicFrame>
      <p:graphicFrame>
        <p:nvGraphicFramePr>
          <p:cNvPr id="6" name="1 Marcador de contenido"/>
          <p:cNvGraphicFramePr>
            <a:graphicFrameLocks/>
          </p:cNvGraphicFramePr>
          <p:nvPr>
            <p:extLst>
              <p:ext uri="{D42A27DB-BD31-4B8C-83A1-F6EECF244321}">
                <p14:modId xmlns:p14="http://schemas.microsoft.com/office/powerpoint/2010/main" val="1143809123"/>
              </p:ext>
            </p:extLst>
          </p:nvPr>
        </p:nvGraphicFramePr>
        <p:xfrm>
          <a:off x="518864" y="2925639"/>
          <a:ext cx="8229600" cy="396534"/>
        </p:xfrm>
        <a:graphic>
          <a:graphicData uri="http://schemas.openxmlformats.org/drawingml/2006/table">
            <a:tbl>
              <a:tblPr firstRow="1" bandRow="1">
                <a:tableStyleId>{5940675A-B579-460E-94D1-54222C63F5DA}</a:tableStyleId>
              </a:tblPr>
              <a:tblGrid>
                <a:gridCol w="4114800"/>
                <a:gridCol w="4114800"/>
              </a:tblGrid>
              <a:tr h="393700">
                <a:tc>
                  <a:txBody>
                    <a:bodyPr/>
                    <a:lstStyle/>
                    <a:p>
                      <a:pPr algn="ctr"/>
                      <a:r>
                        <a:rPr lang="es-ES" sz="2000" dirty="0" smtClean="0"/>
                        <a:t>PULLINCATE</a:t>
                      </a:r>
                      <a:endParaRPr lang="es-ES" sz="2000" dirty="0"/>
                    </a:p>
                  </a:txBody>
                  <a:tcPr marT="45867" marB="45867" anchor="ctr"/>
                </a:tc>
                <a:tc>
                  <a:txBody>
                    <a:bodyPr/>
                    <a:lstStyle/>
                    <a:p>
                      <a:pPr algn="l" fontAlgn="b"/>
                      <a:r>
                        <a:rPr kumimoji="0" lang="es-ES" sz="2000" kern="1200" dirty="0" smtClean="0">
                          <a:solidFill>
                            <a:schemeClr val="tx1"/>
                          </a:solidFill>
                          <a:latin typeface="+mn-lt"/>
                          <a:ea typeface="+mn-ea"/>
                          <a:cs typeface="+mn-cs"/>
                        </a:rPr>
                        <a:t>Pullincate</a:t>
                      </a:r>
                      <a:endParaRPr kumimoji="0" lang="es-ES" sz="2000" kern="1200" dirty="0">
                        <a:solidFill>
                          <a:schemeClr val="tx1"/>
                        </a:solidFill>
                        <a:latin typeface="+mn-lt"/>
                        <a:ea typeface="+mn-ea"/>
                        <a:cs typeface="+mn-cs"/>
                      </a:endParaRPr>
                    </a:p>
                  </a:txBody>
                  <a:tcPr marL="0" marR="0" marT="0" marB="0" anchor="ctr"/>
                </a:tc>
              </a:tr>
            </a:tbl>
          </a:graphicData>
        </a:graphic>
      </p:graphicFrame>
      <p:graphicFrame>
        <p:nvGraphicFramePr>
          <p:cNvPr id="7" name="1 Marcador de contenido"/>
          <p:cNvGraphicFramePr>
            <a:graphicFrameLocks/>
          </p:cNvGraphicFramePr>
          <p:nvPr>
            <p:extLst>
              <p:ext uri="{D42A27DB-BD31-4B8C-83A1-F6EECF244321}">
                <p14:modId xmlns:p14="http://schemas.microsoft.com/office/powerpoint/2010/main" val="2206218564"/>
              </p:ext>
            </p:extLst>
          </p:nvPr>
        </p:nvGraphicFramePr>
        <p:xfrm>
          <a:off x="518864" y="3500314"/>
          <a:ext cx="8229600" cy="396534"/>
        </p:xfrm>
        <a:graphic>
          <a:graphicData uri="http://schemas.openxmlformats.org/drawingml/2006/table">
            <a:tbl>
              <a:tblPr firstRow="1" bandRow="1">
                <a:tableStyleId>{5940675A-B579-460E-94D1-54222C63F5DA}</a:tableStyleId>
              </a:tblPr>
              <a:tblGrid>
                <a:gridCol w="4114800"/>
                <a:gridCol w="4114800"/>
              </a:tblGrid>
              <a:tr h="393700">
                <a:tc>
                  <a:txBody>
                    <a:bodyPr/>
                    <a:lstStyle/>
                    <a:p>
                      <a:pPr algn="ctr"/>
                      <a:r>
                        <a:rPr lang="es-ES" sz="2000" dirty="0" smtClean="0"/>
                        <a:t>LA LETICIA</a:t>
                      </a:r>
                      <a:endParaRPr lang="es-ES" sz="2000" dirty="0"/>
                    </a:p>
                  </a:txBody>
                  <a:tcPr marT="45867" marB="45867" anchor="ctr"/>
                </a:tc>
                <a:tc>
                  <a:txBody>
                    <a:bodyPr/>
                    <a:lstStyle/>
                    <a:p>
                      <a:pPr algn="l" fontAlgn="b"/>
                      <a:r>
                        <a:rPr kumimoji="0" lang="es-ES" sz="2000" kern="1200" dirty="0" smtClean="0">
                          <a:solidFill>
                            <a:schemeClr val="tx1"/>
                          </a:solidFill>
                          <a:latin typeface="+mn-lt"/>
                          <a:ea typeface="+mn-ea"/>
                          <a:cs typeface="+mn-cs"/>
                        </a:rPr>
                        <a:t>La Leticia</a:t>
                      </a:r>
                      <a:endParaRPr kumimoji="0" lang="es-ES" sz="2000" kern="1200" dirty="0">
                        <a:solidFill>
                          <a:schemeClr val="tx1"/>
                        </a:solidFill>
                        <a:latin typeface="+mn-lt"/>
                        <a:ea typeface="+mn-ea"/>
                        <a:cs typeface="+mn-cs"/>
                      </a:endParaRPr>
                    </a:p>
                  </a:txBody>
                  <a:tcPr marL="0" marR="0" marT="0" marB="0" anchor="ctr"/>
                </a:tc>
              </a:tr>
            </a:tbl>
          </a:graphicData>
        </a:graphic>
      </p:graphicFrame>
      <p:graphicFrame>
        <p:nvGraphicFramePr>
          <p:cNvPr id="8" name="1 Marcador de contenido"/>
          <p:cNvGraphicFramePr>
            <a:graphicFrameLocks/>
          </p:cNvGraphicFramePr>
          <p:nvPr>
            <p:extLst>
              <p:ext uri="{D42A27DB-BD31-4B8C-83A1-F6EECF244321}">
                <p14:modId xmlns:p14="http://schemas.microsoft.com/office/powerpoint/2010/main" val="1628429785"/>
              </p:ext>
            </p:extLst>
          </p:nvPr>
        </p:nvGraphicFramePr>
        <p:xfrm>
          <a:off x="518864" y="4076576"/>
          <a:ext cx="8229600" cy="396534"/>
        </p:xfrm>
        <a:graphic>
          <a:graphicData uri="http://schemas.openxmlformats.org/drawingml/2006/table">
            <a:tbl>
              <a:tblPr firstRow="1" bandRow="1">
                <a:tableStyleId>{5940675A-B579-460E-94D1-54222C63F5DA}</a:tableStyleId>
              </a:tblPr>
              <a:tblGrid>
                <a:gridCol w="4114800"/>
                <a:gridCol w="4114800"/>
              </a:tblGrid>
              <a:tr h="393700">
                <a:tc>
                  <a:txBody>
                    <a:bodyPr/>
                    <a:lstStyle/>
                    <a:p>
                      <a:pPr algn="ctr"/>
                      <a:r>
                        <a:rPr lang="es-ES" sz="2000" dirty="0" smtClean="0"/>
                        <a:t>SAN ISIDRO</a:t>
                      </a:r>
                      <a:endParaRPr lang="es-ES" sz="2000" dirty="0"/>
                    </a:p>
                  </a:txBody>
                  <a:tcPr marT="45867" marB="45867" anchor="ctr"/>
                </a:tc>
                <a:tc>
                  <a:txBody>
                    <a:bodyPr/>
                    <a:lstStyle/>
                    <a:p>
                      <a:pPr algn="l" fontAlgn="b"/>
                      <a:r>
                        <a:rPr kumimoji="0" lang="es-ES" sz="2000" kern="1200" dirty="0" smtClean="0">
                          <a:solidFill>
                            <a:schemeClr val="tx1"/>
                          </a:solidFill>
                          <a:latin typeface="+mn-lt"/>
                          <a:ea typeface="+mn-ea"/>
                          <a:cs typeface="+mn-cs"/>
                        </a:rPr>
                        <a:t>San Isidro</a:t>
                      </a:r>
                      <a:endParaRPr kumimoji="0" lang="es-ES" sz="2000" kern="1200" dirty="0">
                        <a:solidFill>
                          <a:schemeClr val="tx1"/>
                        </a:solidFill>
                        <a:latin typeface="+mn-lt"/>
                        <a:ea typeface="+mn-ea"/>
                        <a:cs typeface="+mn-cs"/>
                      </a:endParaRPr>
                    </a:p>
                  </a:txBody>
                  <a:tcPr marL="0" marR="0" marT="0" marB="0" anchor="ctr"/>
                </a:tc>
              </a:tr>
            </a:tbl>
          </a:graphicData>
        </a:graphic>
      </p:graphicFrame>
      <p:graphicFrame>
        <p:nvGraphicFramePr>
          <p:cNvPr id="9" name="1 Marcador de contenido"/>
          <p:cNvGraphicFramePr>
            <a:graphicFrameLocks/>
          </p:cNvGraphicFramePr>
          <p:nvPr>
            <p:extLst>
              <p:ext uri="{D42A27DB-BD31-4B8C-83A1-F6EECF244321}">
                <p14:modId xmlns:p14="http://schemas.microsoft.com/office/powerpoint/2010/main" val="3072199558"/>
              </p:ext>
            </p:extLst>
          </p:nvPr>
        </p:nvGraphicFramePr>
        <p:xfrm>
          <a:off x="518864" y="4652839"/>
          <a:ext cx="8229600" cy="396534"/>
        </p:xfrm>
        <a:graphic>
          <a:graphicData uri="http://schemas.openxmlformats.org/drawingml/2006/table">
            <a:tbl>
              <a:tblPr firstRow="1" bandRow="1">
                <a:tableStyleId>{5940675A-B579-460E-94D1-54222C63F5DA}</a:tableStyleId>
              </a:tblPr>
              <a:tblGrid>
                <a:gridCol w="4114800"/>
                <a:gridCol w="4114800"/>
              </a:tblGrid>
              <a:tr h="393700">
                <a:tc>
                  <a:txBody>
                    <a:bodyPr/>
                    <a:lstStyle/>
                    <a:p>
                      <a:pPr algn="ctr"/>
                      <a:r>
                        <a:rPr lang="es-ES" sz="2000" dirty="0" smtClean="0"/>
                        <a:t>LANZAS DEL CORTIJO</a:t>
                      </a:r>
                      <a:endParaRPr lang="es-ES" sz="2000" dirty="0"/>
                    </a:p>
                  </a:txBody>
                  <a:tcPr marT="45867" marB="45867" anchor="ctr"/>
                </a:tc>
                <a:tc>
                  <a:txBody>
                    <a:bodyPr/>
                    <a:lstStyle/>
                    <a:p>
                      <a:pPr algn="l" fontAlgn="b"/>
                      <a:r>
                        <a:rPr kumimoji="0" lang="es-ES" sz="2000" kern="1200" dirty="0" smtClean="0">
                          <a:solidFill>
                            <a:schemeClr val="tx1"/>
                          </a:solidFill>
                          <a:latin typeface="+mn-lt"/>
                          <a:ea typeface="+mn-ea"/>
                          <a:cs typeface="+mn-cs"/>
                        </a:rPr>
                        <a:t>Barrio las Lanzas del Cortijo</a:t>
                      </a:r>
                      <a:endParaRPr kumimoji="0" lang="es-ES" sz="2000" kern="1200" dirty="0">
                        <a:solidFill>
                          <a:schemeClr val="tx1"/>
                        </a:solidFill>
                        <a:latin typeface="+mn-lt"/>
                        <a:ea typeface="+mn-ea"/>
                        <a:cs typeface="+mn-cs"/>
                      </a:endParaRPr>
                    </a:p>
                  </a:txBody>
                  <a:tcPr marL="0" marR="0" marT="0" marB="0" anchor="ctr"/>
                </a:tc>
              </a:tr>
            </a:tbl>
          </a:graphicData>
        </a:graphic>
      </p:graphicFrame>
      <p:graphicFrame>
        <p:nvGraphicFramePr>
          <p:cNvPr id="10" name="1 Marcador de contenido"/>
          <p:cNvGraphicFramePr>
            <a:graphicFrameLocks/>
          </p:cNvGraphicFramePr>
          <p:nvPr>
            <p:extLst>
              <p:ext uri="{D42A27DB-BD31-4B8C-83A1-F6EECF244321}">
                <p14:modId xmlns:p14="http://schemas.microsoft.com/office/powerpoint/2010/main" val="736984850"/>
              </p:ext>
            </p:extLst>
          </p:nvPr>
        </p:nvGraphicFramePr>
        <p:xfrm>
          <a:off x="518864" y="5195764"/>
          <a:ext cx="8229600" cy="396534"/>
        </p:xfrm>
        <a:graphic>
          <a:graphicData uri="http://schemas.openxmlformats.org/drawingml/2006/table">
            <a:tbl>
              <a:tblPr firstRow="1" bandRow="1">
                <a:tableStyleId>{5940675A-B579-460E-94D1-54222C63F5DA}</a:tableStyleId>
              </a:tblPr>
              <a:tblGrid>
                <a:gridCol w="4114800"/>
                <a:gridCol w="4114800"/>
              </a:tblGrid>
              <a:tr h="393700">
                <a:tc>
                  <a:txBody>
                    <a:bodyPr/>
                    <a:lstStyle/>
                    <a:p>
                      <a:pPr algn="ctr"/>
                      <a:r>
                        <a:rPr lang="es-ES" sz="2000" dirty="0" smtClean="0"/>
                        <a:t>COOP. ELOY ALFARO</a:t>
                      </a:r>
                      <a:endParaRPr lang="es-ES" sz="2000" dirty="0"/>
                    </a:p>
                  </a:txBody>
                  <a:tcPr marT="45867" marB="45867" anchor="ctr"/>
                </a:tc>
                <a:tc>
                  <a:txBody>
                    <a:bodyPr/>
                    <a:lstStyle/>
                    <a:p>
                      <a:pPr algn="l" fontAlgn="b"/>
                      <a:r>
                        <a:rPr kumimoji="0" lang="es-ES" sz="2000" kern="1200" dirty="0" smtClean="0">
                          <a:solidFill>
                            <a:schemeClr val="tx1"/>
                          </a:solidFill>
                          <a:latin typeface="+mn-lt"/>
                          <a:ea typeface="+mn-ea"/>
                          <a:cs typeface="+mn-cs"/>
                        </a:rPr>
                        <a:t>Coop. Eloy Alfaro</a:t>
                      </a:r>
                      <a:endParaRPr kumimoji="0" lang="es-ES" sz="2000" kern="1200" dirty="0">
                        <a:solidFill>
                          <a:schemeClr val="tx1"/>
                        </a:solidFill>
                        <a:latin typeface="+mn-lt"/>
                        <a:ea typeface="+mn-ea"/>
                        <a:cs typeface="+mn-cs"/>
                      </a:endParaRPr>
                    </a:p>
                  </a:txBody>
                  <a:tcPr marL="0" marR="0" marT="0" marB="0" anchor="ctr"/>
                </a:tc>
              </a:tr>
            </a:tbl>
          </a:graphicData>
        </a:graphic>
      </p:graphicFrame>
      <p:graphicFrame>
        <p:nvGraphicFramePr>
          <p:cNvPr id="11" name="1 Marcador de contenido"/>
          <p:cNvGraphicFramePr>
            <a:graphicFrameLocks/>
          </p:cNvGraphicFramePr>
          <p:nvPr>
            <p:extLst>
              <p:ext uri="{D42A27DB-BD31-4B8C-83A1-F6EECF244321}">
                <p14:modId xmlns:p14="http://schemas.microsoft.com/office/powerpoint/2010/main" val="3679603337"/>
              </p:ext>
            </p:extLst>
          </p:nvPr>
        </p:nvGraphicFramePr>
        <p:xfrm>
          <a:off x="518864" y="5805364"/>
          <a:ext cx="8229600" cy="396534"/>
        </p:xfrm>
        <a:graphic>
          <a:graphicData uri="http://schemas.openxmlformats.org/drawingml/2006/table">
            <a:tbl>
              <a:tblPr firstRow="1" bandRow="1">
                <a:tableStyleId>{5940675A-B579-460E-94D1-54222C63F5DA}</a:tableStyleId>
              </a:tblPr>
              <a:tblGrid>
                <a:gridCol w="4114800"/>
                <a:gridCol w="4114800"/>
              </a:tblGrid>
              <a:tr h="393700">
                <a:tc>
                  <a:txBody>
                    <a:bodyPr/>
                    <a:lstStyle/>
                    <a:p>
                      <a:pPr algn="ctr"/>
                      <a:r>
                        <a:rPr lang="es-ES" sz="2000" dirty="0" smtClean="0"/>
                        <a:t>SALGADO</a:t>
                      </a:r>
                      <a:endParaRPr lang="es-ES" sz="2000" dirty="0"/>
                    </a:p>
                  </a:txBody>
                  <a:tcPr marT="45867" marB="45867" anchor="ctr"/>
                </a:tc>
                <a:tc>
                  <a:txBody>
                    <a:bodyPr/>
                    <a:lstStyle/>
                    <a:p>
                      <a:pPr algn="l" fontAlgn="b"/>
                      <a:r>
                        <a:rPr kumimoji="0" lang="es-ES" sz="2000" kern="1200" dirty="0" smtClean="0">
                          <a:solidFill>
                            <a:schemeClr val="tx1"/>
                          </a:solidFill>
                          <a:latin typeface="+mn-lt"/>
                          <a:ea typeface="+mn-ea"/>
                          <a:cs typeface="+mn-cs"/>
                        </a:rPr>
                        <a:t>Salgado</a:t>
                      </a:r>
                      <a:endParaRPr kumimoji="0" lang="es-ES" sz="2000" kern="1200" dirty="0">
                        <a:solidFill>
                          <a:schemeClr val="tx1"/>
                        </a:solidFill>
                        <a:latin typeface="+mn-lt"/>
                        <a:ea typeface="+mn-ea"/>
                        <a:cs typeface="+mn-cs"/>
                      </a:endParaRPr>
                    </a:p>
                  </a:txBody>
                  <a:tcPr marL="0" marR="0" marT="0" marB="0" anchor="ctr"/>
                </a:tc>
              </a:tr>
            </a:tbl>
          </a:graphicData>
        </a:graphic>
      </p:graphicFrame>
      <p:sp>
        <p:nvSpPr>
          <p:cNvPr id="12" name="11 CuadroTexto"/>
          <p:cNvSpPr txBox="1"/>
          <p:nvPr/>
        </p:nvSpPr>
        <p:spPr>
          <a:xfrm>
            <a:off x="3275856" y="6381328"/>
            <a:ext cx="2592288" cy="338554"/>
          </a:xfrm>
          <a:prstGeom prst="rect">
            <a:avLst/>
          </a:prstGeom>
          <a:noFill/>
        </p:spPr>
        <p:txBody>
          <a:bodyPr wrap="square" rtlCol="0">
            <a:spAutoFit/>
          </a:bodyPr>
          <a:lstStyle/>
          <a:p>
            <a:r>
              <a:rPr lang="es-ES" sz="1600" b="1" dirty="0" smtClean="0"/>
              <a:t>Fuente:</a:t>
            </a:r>
            <a:r>
              <a:rPr lang="es-ES" sz="1600" dirty="0" smtClean="0"/>
              <a:t> (DAPAC-R, 2015).</a:t>
            </a:r>
            <a:endParaRPr lang="es-ES" sz="1600" dirty="0"/>
          </a:p>
        </p:txBody>
      </p:sp>
    </p:spTree>
    <p:extLst>
      <p:ext uri="{BB962C8B-B14F-4D97-AF65-F5344CB8AC3E}">
        <p14:creationId xmlns:p14="http://schemas.microsoft.com/office/powerpoint/2010/main" val="188023690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5758</TotalTime>
  <Words>2567</Words>
  <Application>Microsoft Office PowerPoint</Application>
  <PresentationFormat>Presentación en pantalla (4:3)</PresentationFormat>
  <Paragraphs>763</Paragraphs>
  <Slides>58</Slides>
  <Notes>0</Notes>
  <HiddenSlides>0</HiddenSlides>
  <MMClips>0</MMClips>
  <ScaleCrop>false</ScaleCrop>
  <HeadingPairs>
    <vt:vector size="4" baseType="variant">
      <vt:variant>
        <vt:lpstr>Tema</vt:lpstr>
      </vt:variant>
      <vt:variant>
        <vt:i4>1</vt:i4>
      </vt:variant>
      <vt:variant>
        <vt:lpstr>Títulos de diapositiva</vt:lpstr>
      </vt:variant>
      <vt:variant>
        <vt:i4>58</vt:i4>
      </vt:variant>
    </vt:vector>
  </HeadingPairs>
  <TitlesOfParts>
    <vt:vector size="59" baseType="lpstr">
      <vt:lpstr>Tema de Office</vt:lpstr>
      <vt:lpstr>Presentación de PowerPoint</vt:lpstr>
      <vt:lpstr>Justificación del Problema</vt:lpstr>
      <vt:lpstr>Presentación de PowerPoint</vt:lpstr>
      <vt:lpstr>Sistemas y sectores</vt:lpstr>
      <vt:lpstr>Sistemas y sectores</vt:lpstr>
      <vt:lpstr>Sistemas y sectores</vt:lpstr>
      <vt:lpstr>Sistemas y sectores</vt:lpstr>
      <vt:lpstr>Sistemas y sectores</vt:lpstr>
      <vt:lpstr>Sistemas y sectores</vt:lpstr>
      <vt:lpstr>Sistemas y sectores</vt:lpstr>
      <vt:lpstr>Presentación de PowerPoint</vt:lpstr>
      <vt:lpstr>Límites</vt:lpstr>
      <vt:lpstr>Cloro libre residual Intervalo de confianza para la proporción (con valores) 2010</vt:lpstr>
      <vt:lpstr>Intervalo de confianza para la proporción (con valores) 2011</vt:lpstr>
      <vt:lpstr>Intervalo de confianza para la proporción (con valores) 2012</vt:lpstr>
      <vt:lpstr>Intervalo de confianza para la proporción (con valores) 2014</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Potencial Hidrógeno Intervalo de confianza para la proporción (con valores) 2010</vt:lpstr>
      <vt:lpstr>Intervalo de confianza para la proporción (con valores) 2011</vt:lpstr>
      <vt:lpstr>Intervalo de confianza para la proporción (con valores), 2013</vt:lpstr>
      <vt:lpstr>Intervalo de confianza para la proporción (con valores), 2014</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Turbidez Intervalo de confianza para la proporción (con valores)  2014</vt:lpstr>
      <vt:lpstr>Presentación de PowerPoint</vt:lpstr>
      <vt:lpstr>Presentación de PowerPoint</vt:lpstr>
      <vt:lpstr>Análisis total Cloro libre residual</vt:lpstr>
      <vt:lpstr>Análisis total Cloro libre residual</vt:lpstr>
      <vt:lpstr>Análisis total Cloro libre residual</vt:lpstr>
      <vt:lpstr>Análisis total Potencial Hidrógeno</vt:lpstr>
      <vt:lpstr>Análisis total Potencial Hidrógeno</vt:lpstr>
      <vt:lpstr>Análisis total Turbiedad</vt:lpstr>
      <vt:lpstr>Análisis total Coliformes Totales</vt:lpstr>
      <vt:lpstr>Conclusiones</vt:lpstr>
      <vt:lpstr>Conclusiones</vt:lpstr>
      <vt:lpstr>Conclusiones</vt:lpstr>
      <vt:lpstr>Conclusiones</vt:lpstr>
      <vt:lpstr>Conclusiones</vt:lpstr>
      <vt:lpstr>Recomendaciones</vt:lpstr>
      <vt:lpstr>Recomendaciones</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diego</dc:creator>
  <cp:lastModifiedBy>diego</cp:lastModifiedBy>
  <cp:revision>381</cp:revision>
  <dcterms:created xsi:type="dcterms:W3CDTF">2015-10-12T04:48:46Z</dcterms:created>
  <dcterms:modified xsi:type="dcterms:W3CDTF">2015-12-02T20:31:48Z</dcterms:modified>
</cp:coreProperties>
</file>