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7" r:id="rId24"/>
    <p:sldId id="278" r:id="rId25"/>
    <p:sldId id="279" r:id="rId26"/>
    <p:sldId id="280" r:id="rId27"/>
    <p:sldId id="283" r:id="rId28"/>
    <p:sldId id="281" r:id="rId29"/>
    <p:sldId id="284" r:id="rId30"/>
    <p:sldId id="285" r:id="rId3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jandro Becerra Erazo" initials="DBE" lastIdx="1" clrIdx="0">
    <p:extLst>
      <p:ext uri="{19B8F6BF-5375-455C-9EA6-DF929625EA0E}">
        <p15:presenceInfo xmlns:p15="http://schemas.microsoft.com/office/powerpoint/2012/main" userId="70161751d4b9e3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7199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outlineViewPr>
    <p:cViewPr>
      <p:scale>
        <a:sx n="33" d="100"/>
        <a:sy n="33" d="100"/>
      </p:scale>
      <p:origin x="0" y="-1221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992767-AD0F-4033-AC07-D7ED9E836DFD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9C33431-1CEE-4D87-B348-C4C6492C8725}">
      <dgm:prSet custT="1"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CONSTITUCIÓN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POLÍTICA</a:t>
          </a:r>
          <a:endParaRPr kumimoji="0" lang="es-ES" altLang="ja-JP" sz="1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gm:t>
    </dgm:pt>
    <dgm:pt modelId="{07C170AC-AFD7-4257-8A45-DFBB3CA31613}" type="parTrans" cxnId="{12538614-2796-4624-AA15-D46079F4F6EE}">
      <dgm:prSet/>
      <dgm:spPr/>
      <dgm:t>
        <a:bodyPr/>
        <a:lstStyle/>
        <a:p>
          <a:endParaRPr lang="es-EC"/>
        </a:p>
      </dgm:t>
    </dgm:pt>
    <dgm:pt modelId="{AEC8AFD7-08DB-4456-B074-B94298E04886}" type="sibTrans" cxnId="{12538614-2796-4624-AA15-D46079F4F6EE}">
      <dgm:prSet/>
      <dgm:spPr/>
      <dgm:t>
        <a:bodyPr/>
        <a:lstStyle/>
        <a:p>
          <a:endParaRPr lang="es-EC"/>
        </a:p>
      </dgm:t>
    </dgm:pt>
    <dgm:pt modelId="{349B2258-44B8-403F-B9BB-EEC122F62C86}">
      <dgm:prSet custT="1"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CONVENIOS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INTERNACIONALES</a:t>
          </a:r>
          <a:endParaRPr kumimoji="0" lang="es-ES" altLang="ja-JP" sz="9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gm:t>
    </dgm:pt>
    <dgm:pt modelId="{251F487C-52FB-4D2C-8632-831206182F92}" type="parTrans" cxnId="{772F8B87-047C-4351-9D90-6AD134E3F87D}">
      <dgm:prSet/>
      <dgm:spPr/>
      <dgm:t>
        <a:bodyPr/>
        <a:lstStyle/>
        <a:p>
          <a:endParaRPr lang="es-EC"/>
        </a:p>
      </dgm:t>
    </dgm:pt>
    <dgm:pt modelId="{F034F1EE-F783-4433-A4C7-8BF1EC8002D1}" type="sibTrans" cxnId="{772F8B87-047C-4351-9D90-6AD134E3F87D}">
      <dgm:prSet/>
      <dgm:spPr/>
      <dgm:t>
        <a:bodyPr/>
        <a:lstStyle/>
        <a:p>
          <a:endParaRPr lang="es-EC"/>
        </a:p>
      </dgm:t>
    </dgm:pt>
    <dgm:pt modelId="{AD542E9A-66FE-4390-8546-DDED6CF02830}">
      <dgm:prSet custT="1"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CÓDIGOS</a:t>
          </a:r>
          <a:endParaRPr kumimoji="0" lang="es-ES" altLang="ja-JP" sz="1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gm:t>
    </dgm:pt>
    <dgm:pt modelId="{EF6B005C-8484-4861-93CB-05D0C713CF5B}" type="parTrans" cxnId="{E207C506-C9DB-4C98-B009-667D1F604F9D}">
      <dgm:prSet/>
      <dgm:spPr/>
      <dgm:t>
        <a:bodyPr/>
        <a:lstStyle/>
        <a:p>
          <a:endParaRPr lang="es-EC"/>
        </a:p>
      </dgm:t>
    </dgm:pt>
    <dgm:pt modelId="{726A12EC-27F1-422D-B10F-797958D54495}" type="sibTrans" cxnId="{E207C506-C9DB-4C98-B009-667D1F604F9D}">
      <dgm:prSet/>
      <dgm:spPr/>
      <dgm:t>
        <a:bodyPr/>
        <a:lstStyle/>
        <a:p>
          <a:endParaRPr lang="es-EC"/>
        </a:p>
      </dgm:t>
    </dgm:pt>
    <dgm:pt modelId="{DF2D9CB5-0AE1-4B4A-8AB2-C9218F465431}">
      <dgm:prSet custT="1"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DECRETOS</a:t>
          </a:r>
          <a:endParaRPr kumimoji="0" lang="es-ES" altLang="ja-JP" sz="1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gm:t>
    </dgm:pt>
    <dgm:pt modelId="{DE4FEF06-7CCE-42BA-9EE7-EB89ED2882DD}" type="parTrans" cxnId="{21F39BBE-C691-405A-B671-9C3E6F775223}">
      <dgm:prSet/>
      <dgm:spPr/>
      <dgm:t>
        <a:bodyPr/>
        <a:lstStyle/>
        <a:p>
          <a:endParaRPr lang="es-EC"/>
        </a:p>
      </dgm:t>
    </dgm:pt>
    <dgm:pt modelId="{FF6FB447-8B18-4FE9-885A-0420AA2B7138}" type="sibTrans" cxnId="{21F39BBE-C691-405A-B671-9C3E6F775223}">
      <dgm:prSet/>
      <dgm:spPr/>
      <dgm:t>
        <a:bodyPr/>
        <a:lstStyle/>
        <a:p>
          <a:endParaRPr lang="es-EC"/>
        </a:p>
      </dgm:t>
    </dgm:pt>
    <dgm:pt modelId="{08790DBC-4B9B-4896-9875-08DEC86C9641}">
      <dgm:prSet custT="1"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LEYES GENERALES  /  LEYES ESPECÍFICAS</a:t>
          </a:r>
          <a:endParaRPr kumimoji="0" lang="es-ES" altLang="ja-JP" sz="1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gm:t>
    </dgm:pt>
    <dgm:pt modelId="{F9B1F42E-7A92-4925-959B-66803A6EC882}" type="parTrans" cxnId="{DBF87A8E-7996-4AE1-BA09-FC4A5F890759}">
      <dgm:prSet/>
      <dgm:spPr/>
      <dgm:t>
        <a:bodyPr/>
        <a:lstStyle/>
        <a:p>
          <a:endParaRPr lang="es-EC"/>
        </a:p>
      </dgm:t>
    </dgm:pt>
    <dgm:pt modelId="{C8515E8D-2B56-4499-BE45-FBC68489EEB7}" type="sibTrans" cxnId="{DBF87A8E-7996-4AE1-BA09-FC4A5F890759}">
      <dgm:prSet/>
      <dgm:spPr/>
      <dgm:t>
        <a:bodyPr/>
        <a:lstStyle/>
        <a:p>
          <a:endParaRPr lang="es-EC"/>
        </a:p>
      </dgm:t>
    </dgm:pt>
    <dgm:pt modelId="{B776742E-D667-40D0-8D94-1C4E3FD6CB90}">
      <dgm:prSet custT="1"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NORMAS  /  REGLAMENTOS  /  INSTRUCTIVOS</a:t>
          </a:r>
          <a:endParaRPr kumimoji="0" lang="es-ES" altLang="ja-JP" sz="1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gm:t>
    </dgm:pt>
    <dgm:pt modelId="{037CC271-9A7B-4EAB-A577-36049AE87DA1}" type="parTrans" cxnId="{470E539B-EB32-4F97-AE11-E651B9E32565}">
      <dgm:prSet/>
      <dgm:spPr/>
      <dgm:t>
        <a:bodyPr/>
        <a:lstStyle/>
        <a:p>
          <a:endParaRPr lang="es-EC"/>
        </a:p>
      </dgm:t>
    </dgm:pt>
    <dgm:pt modelId="{39618DF0-B441-4D76-9731-0E9505EA518F}" type="sibTrans" cxnId="{470E539B-EB32-4F97-AE11-E651B9E32565}">
      <dgm:prSet/>
      <dgm:spPr/>
      <dgm:t>
        <a:bodyPr/>
        <a:lstStyle/>
        <a:p>
          <a:endParaRPr lang="es-EC"/>
        </a:p>
      </dgm:t>
    </dgm:pt>
    <dgm:pt modelId="{C124E85A-A7D0-400C-8AFC-8D330F6FF387}" type="pres">
      <dgm:prSet presAssocID="{00992767-AD0F-4033-AC07-D7ED9E836DFD}" presName="Name0" presStyleCnt="0">
        <dgm:presLayoutVars>
          <dgm:dir/>
          <dgm:animLvl val="lvl"/>
          <dgm:resizeHandles val="exact"/>
        </dgm:presLayoutVars>
      </dgm:prSet>
      <dgm:spPr/>
    </dgm:pt>
    <dgm:pt modelId="{C28DFA0B-88F2-4DDF-B891-2C938B401C83}" type="pres">
      <dgm:prSet presAssocID="{79C33431-1CEE-4D87-B348-C4C6492C8725}" presName="Name8" presStyleCnt="0"/>
      <dgm:spPr/>
    </dgm:pt>
    <dgm:pt modelId="{3797DF83-6DED-480F-80D0-63BB32343C56}" type="pres">
      <dgm:prSet presAssocID="{79C33431-1CEE-4D87-B348-C4C6492C8725}" presName="level" presStyleLbl="node1" presStyleIdx="0" presStyleCnt="6" custScaleX="119909" custScaleY="10636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024008-52A4-49EC-9D58-8F1F49228A40}" type="pres">
      <dgm:prSet presAssocID="{79C33431-1CEE-4D87-B348-C4C6492C87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CB5C92-246A-451B-AD9D-C89ED66971CF}" type="pres">
      <dgm:prSet presAssocID="{349B2258-44B8-403F-B9BB-EEC122F62C86}" presName="Name8" presStyleCnt="0"/>
      <dgm:spPr/>
    </dgm:pt>
    <dgm:pt modelId="{C595D5E2-5C8B-46D7-920B-9DA06A6422C0}" type="pres">
      <dgm:prSet presAssocID="{349B2258-44B8-403F-B9BB-EEC122F62C86}" presName="level" presStyleLbl="node1" presStyleIdx="1" presStyleCnt="6" custScaleX="10697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21389F-2A8E-492A-B56D-651E83509312}" type="pres">
      <dgm:prSet presAssocID="{349B2258-44B8-403F-B9BB-EEC122F62C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84D833-5E3A-4855-9243-0464CA3A2E67}" type="pres">
      <dgm:prSet presAssocID="{AD542E9A-66FE-4390-8546-DDED6CF02830}" presName="Name8" presStyleCnt="0"/>
      <dgm:spPr/>
    </dgm:pt>
    <dgm:pt modelId="{0A011330-9B70-4E8C-9B30-CFF0C0C8442B}" type="pres">
      <dgm:prSet presAssocID="{AD542E9A-66FE-4390-8546-DDED6CF02830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DA1DE3-3C30-49C0-B352-5F715B7E6D75}" type="pres">
      <dgm:prSet presAssocID="{AD542E9A-66FE-4390-8546-DDED6CF0283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EF0879-F3BF-4AF7-A8F6-AB079BA502A1}" type="pres">
      <dgm:prSet presAssocID="{DF2D9CB5-0AE1-4B4A-8AB2-C9218F465431}" presName="Name8" presStyleCnt="0"/>
      <dgm:spPr/>
    </dgm:pt>
    <dgm:pt modelId="{BCC699BE-B092-4D36-BC1E-13EB53BF2457}" type="pres">
      <dgm:prSet presAssocID="{DF2D9CB5-0AE1-4B4A-8AB2-C9218F465431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490F8F-F8CB-4A4A-8A6B-0674F2ED1A34}" type="pres">
      <dgm:prSet presAssocID="{DF2D9CB5-0AE1-4B4A-8AB2-C9218F4654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6F08A5-5476-41C9-8E18-BC192CF0D528}" type="pres">
      <dgm:prSet presAssocID="{08790DBC-4B9B-4896-9875-08DEC86C9641}" presName="Name8" presStyleCnt="0"/>
      <dgm:spPr/>
    </dgm:pt>
    <dgm:pt modelId="{F07F1337-D040-4206-8728-10DA04452A0F}" type="pres">
      <dgm:prSet presAssocID="{08790DBC-4B9B-4896-9875-08DEC86C9641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EFB144-8A9A-49A6-9EED-C84291446C2D}" type="pres">
      <dgm:prSet presAssocID="{08790DBC-4B9B-4896-9875-08DEC86C964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DF1172-DC77-46E8-A543-00D7DE5E890E}" type="pres">
      <dgm:prSet presAssocID="{B776742E-D667-40D0-8D94-1C4E3FD6CB90}" presName="Name8" presStyleCnt="0"/>
      <dgm:spPr/>
    </dgm:pt>
    <dgm:pt modelId="{908A9B5C-E101-465A-B366-D5F846AE45A1}" type="pres">
      <dgm:prSet presAssocID="{B776742E-D667-40D0-8D94-1C4E3FD6CB90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860C3D-9571-4691-A44A-A1C2138DBCE9}" type="pres">
      <dgm:prSet presAssocID="{B776742E-D667-40D0-8D94-1C4E3FD6CB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BF4178C-5CE8-4711-AC3C-36FA5A06D845}" type="presOf" srcId="{AD542E9A-66FE-4390-8546-DDED6CF02830}" destId="{40DA1DE3-3C30-49C0-B352-5F715B7E6D75}" srcOrd="1" destOrd="0" presId="urn:microsoft.com/office/officeart/2005/8/layout/pyramid1"/>
    <dgm:cxn modelId="{6613652A-3419-4F76-92F6-A2945917D16B}" type="presOf" srcId="{08790DBC-4B9B-4896-9875-08DEC86C9641}" destId="{36EFB144-8A9A-49A6-9EED-C84291446C2D}" srcOrd="1" destOrd="0" presId="urn:microsoft.com/office/officeart/2005/8/layout/pyramid1"/>
    <dgm:cxn modelId="{84EF632E-764D-43BE-9B90-4249683770A1}" type="presOf" srcId="{79C33431-1CEE-4D87-B348-C4C6492C8725}" destId="{3797DF83-6DED-480F-80D0-63BB32343C56}" srcOrd="0" destOrd="0" presId="urn:microsoft.com/office/officeart/2005/8/layout/pyramid1"/>
    <dgm:cxn modelId="{1EBCBDDB-F5B5-4A07-B714-A3E0E5980251}" type="presOf" srcId="{349B2258-44B8-403F-B9BB-EEC122F62C86}" destId="{0D21389F-2A8E-492A-B56D-651E83509312}" srcOrd="1" destOrd="0" presId="urn:microsoft.com/office/officeart/2005/8/layout/pyramid1"/>
    <dgm:cxn modelId="{BD273E75-F25F-4E3B-93A7-C5873D7A0950}" type="presOf" srcId="{08790DBC-4B9B-4896-9875-08DEC86C9641}" destId="{F07F1337-D040-4206-8728-10DA04452A0F}" srcOrd="0" destOrd="0" presId="urn:microsoft.com/office/officeart/2005/8/layout/pyramid1"/>
    <dgm:cxn modelId="{321DB99E-703F-48F0-A577-093AA0C6506B}" type="presOf" srcId="{B776742E-D667-40D0-8D94-1C4E3FD6CB90}" destId="{48860C3D-9571-4691-A44A-A1C2138DBCE9}" srcOrd="1" destOrd="0" presId="urn:microsoft.com/office/officeart/2005/8/layout/pyramid1"/>
    <dgm:cxn modelId="{360617AE-CAF2-4455-BEA9-F6DC7543981D}" type="presOf" srcId="{00992767-AD0F-4033-AC07-D7ED9E836DFD}" destId="{C124E85A-A7D0-400C-8AFC-8D330F6FF387}" srcOrd="0" destOrd="0" presId="urn:microsoft.com/office/officeart/2005/8/layout/pyramid1"/>
    <dgm:cxn modelId="{E207C506-C9DB-4C98-B009-667D1F604F9D}" srcId="{00992767-AD0F-4033-AC07-D7ED9E836DFD}" destId="{AD542E9A-66FE-4390-8546-DDED6CF02830}" srcOrd="2" destOrd="0" parTransId="{EF6B005C-8484-4861-93CB-05D0C713CF5B}" sibTransId="{726A12EC-27F1-422D-B10F-797958D54495}"/>
    <dgm:cxn modelId="{12538614-2796-4624-AA15-D46079F4F6EE}" srcId="{00992767-AD0F-4033-AC07-D7ED9E836DFD}" destId="{79C33431-1CEE-4D87-B348-C4C6492C8725}" srcOrd="0" destOrd="0" parTransId="{07C170AC-AFD7-4257-8A45-DFBB3CA31613}" sibTransId="{AEC8AFD7-08DB-4456-B074-B94298E04886}"/>
    <dgm:cxn modelId="{21F39BBE-C691-405A-B671-9C3E6F775223}" srcId="{00992767-AD0F-4033-AC07-D7ED9E836DFD}" destId="{DF2D9CB5-0AE1-4B4A-8AB2-C9218F465431}" srcOrd="3" destOrd="0" parTransId="{DE4FEF06-7CCE-42BA-9EE7-EB89ED2882DD}" sibTransId="{FF6FB447-8B18-4FE9-885A-0420AA2B7138}"/>
    <dgm:cxn modelId="{9F316261-5943-4435-A2EE-7E7F90210B50}" type="presOf" srcId="{DF2D9CB5-0AE1-4B4A-8AB2-C9218F465431}" destId="{BCC699BE-B092-4D36-BC1E-13EB53BF2457}" srcOrd="0" destOrd="0" presId="urn:microsoft.com/office/officeart/2005/8/layout/pyramid1"/>
    <dgm:cxn modelId="{544D5D17-4284-4C11-BF01-F22F224A3533}" type="presOf" srcId="{349B2258-44B8-403F-B9BB-EEC122F62C86}" destId="{C595D5E2-5C8B-46D7-920B-9DA06A6422C0}" srcOrd="0" destOrd="0" presId="urn:microsoft.com/office/officeart/2005/8/layout/pyramid1"/>
    <dgm:cxn modelId="{9090DE6B-7A04-4F00-9F43-67F9A8C18482}" type="presOf" srcId="{B776742E-D667-40D0-8D94-1C4E3FD6CB90}" destId="{908A9B5C-E101-465A-B366-D5F846AE45A1}" srcOrd="0" destOrd="0" presId="urn:microsoft.com/office/officeart/2005/8/layout/pyramid1"/>
    <dgm:cxn modelId="{F3AD2169-7D10-4574-B9C3-E81406462B97}" type="presOf" srcId="{DF2D9CB5-0AE1-4B4A-8AB2-C9218F465431}" destId="{22490F8F-F8CB-4A4A-8A6B-0674F2ED1A34}" srcOrd="1" destOrd="0" presId="urn:microsoft.com/office/officeart/2005/8/layout/pyramid1"/>
    <dgm:cxn modelId="{45578F33-D932-48B3-AF22-4B62ACBB92EC}" type="presOf" srcId="{79C33431-1CEE-4D87-B348-C4C6492C8725}" destId="{E5024008-52A4-49EC-9D58-8F1F49228A40}" srcOrd="1" destOrd="0" presId="urn:microsoft.com/office/officeart/2005/8/layout/pyramid1"/>
    <dgm:cxn modelId="{470E539B-EB32-4F97-AE11-E651B9E32565}" srcId="{00992767-AD0F-4033-AC07-D7ED9E836DFD}" destId="{B776742E-D667-40D0-8D94-1C4E3FD6CB90}" srcOrd="5" destOrd="0" parTransId="{037CC271-9A7B-4EAB-A577-36049AE87DA1}" sibTransId="{39618DF0-B441-4D76-9731-0E9505EA518F}"/>
    <dgm:cxn modelId="{92F14172-A0BE-4BDF-A0A0-B52AC96B3F38}" type="presOf" srcId="{AD542E9A-66FE-4390-8546-DDED6CF02830}" destId="{0A011330-9B70-4E8C-9B30-CFF0C0C8442B}" srcOrd="0" destOrd="0" presId="urn:microsoft.com/office/officeart/2005/8/layout/pyramid1"/>
    <dgm:cxn modelId="{772F8B87-047C-4351-9D90-6AD134E3F87D}" srcId="{00992767-AD0F-4033-AC07-D7ED9E836DFD}" destId="{349B2258-44B8-403F-B9BB-EEC122F62C86}" srcOrd="1" destOrd="0" parTransId="{251F487C-52FB-4D2C-8632-831206182F92}" sibTransId="{F034F1EE-F783-4433-A4C7-8BF1EC8002D1}"/>
    <dgm:cxn modelId="{DBF87A8E-7996-4AE1-BA09-FC4A5F890759}" srcId="{00992767-AD0F-4033-AC07-D7ED9E836DFD}" destId="{08790DBC-4B9B-4896-9875-08DEC86C9641}" srcOrd="4" destOrd="0" parTransId="{F9B1F42E-7A92-4925-959B-66803A6EC882}" sibTransId="{C8515E8D-2B56-4499-BE45-FBC68489EEB7}"/>
    <dgm:cxn modelId="{E826FCEB-1254-4E4A-86FA-8E38705D83C5}" type="presParOf" srcId="{C124E85A-A7D0-400C-8AFC-8D330F6FF387}" destId="{C28DFA0B-88F2-4DDF-B891-2C938B401C83}" srcOrd="0" destOrd="0" presId="urn:microsoft.com/office/officeart/2005/8/layout/pyramid1"/>
    <dgm:cxn modelId="{8B1DC4FE-1895-4663-B60D-A9D8F58466EA}" type="presParOf" srcId="{C28DFA0B-88F2-4DDF-B891-2C938B401C83}" destId="{3797DF83-6DED-480F-80D0-63BB32343C56}" srcOrd="0" destOrd="0" presId="urn:microsoft.com/office/officeart/2005/8/layout/pyramid1"/>
    <dgm:cxn modelId="{BD4C02F6-6878-40FD-A34F-0950E4C0AEC8}" type="presParOf" srcId="{C28DFA0B-88F2-4DDF-B891-2C938B401C83}" destId="{E5024008-52A4-49EC-9D58-8F1F49228A40}" srcOrd="1" destOrd="0" presId="urn:microsoft.com/office/officeart/2005/8/layout/pyramid1"/>
    <dgm:cxn modelId="{D26923BC-DED1-4CB3-8943-1B17741E4B00}" type="presParOf" srcId="{C124E85A-A7D0-400C-8AFC-8D330F6FF387}" destId="{7CCB5C92-246A-451B-AD9D-C89ED66971CF}" srcOrd="1" destOrd="0" presId="urn:microsoft.com/office/officeart/2005/8/layout/pyramid1"/>
    <dgm:cxn modelId="{1049D19E-9E74-4BBB-9CE8-DD6209323AEE}" type="presParOf" srcId="{7CCB5C92-246A-451B-AD9D-C89ED66971CF}" destId="{C595D5E2-5C8B-46D7-920B-9DA06A6422C0}" srcOrd="0" destOrd="0" presId="urn:microsoft.com/office/officeart/2005/8/layout/pyramid1"/>
    <dgm:cxn modelId="{C0FF6918-2FE1-426D-AEBA-FE9D78F6A1CA}" type="presParOf" srcId="{7CCB5C92-246A-451B-AD9D-C89ED66971CF}" destId="{0D21389F-2A8E-492A-B56D-651E83509312}" srcOrd="1" destOrd="0" presId="urn:microsoft.com/office/officeart/2005/8/layout/pyramid1"/>
    <dgm:cxn modelId="{0314B9D8-7866-4774-B007-77A440A1FF97}" type="presParOf" srcId="{C124E85A-A7D0-400C-8AFC-8D330F6FF387}" destId="{DF84D833-5E3A-4855-9243-0464CA3A2E67}" srcOrd="2" destOrd="0" presId="urn:microsoft.com/office/officeart/2005/8/layout/pyramid1"/>
    <dgm:cxn modelId="{F75F12DE-CF51-41CF-BEA1-B138887A2D2D}" type="presParOf" srcId="{DF84D833-5E3A-4855-9243-0464CA3A2E67}" destId="{0A011330-9B70-4E8C-9B30-CFF0C0C8442B}" srcOrd="0" destOrd="0" presId="urn:microsoft.com/office/officeart/2005/8/layout/pyramid1"/>
    <dgm:cxn modelId="{3B42401B-B4FE-4C69-A50D-4982BF00CC6F}" type="presParOf" srcId="{DF84D833-5E3A-4855-9243-0464CA3A2E67}" destId="{40DA1DE3-3C30-49C0-B352-5F715B7E6D75}" srcOrd="1" destOrd="0" presId="urn:microsoft.com/office/officeart/2005/8/layout/pyramid1"/>
    <dgm:cxn modelId="{63F724C3-EA17-401D-A88D-0C659E539328}" type="presParOf" srcId="{C124E85A-A7D0-400C-8AFC-8D330F6FF387}" destId="{8FEF0879-F3BF-4AF7-A8F6-AB079BA502A1}" srcOrd="3" destOrd="0" presId="urn:microsoft.com/office/officeart/2005/8/layout/pyramid1"/>
    <dgm:cxn modelId="{8F1DFD51-D594-4E1F-8792-0BADCF55D275}" type="presParOf" srcId="{8FEF0879-F3BF-4AF7-A8F6-AB079BA502A1}" destId="{BCC699BE-B092-4D36-BC1E-13EB53BF2457}" srcOrd="0" destOrd="0" presId="urn:microsoft.com/office/officeart/2005/8/layout/pyramid1"/>
    <dgm:cxn modelId="{49DBCC0F-24D6-4FFC-BA9F-028667FF051A}" type="presParOf" srcId="{8FEF0879-F3BF-4AF7-A8F6-AB079BA502A1}" destId="{22490F8F-F8CB-4A4A-8A6B-0674F2ED1A34}" srcOrd="1" destOrd="0" presId="urn:microsoft.com/office/officeart/2005/8/layout/pyramid1"/>
    <dgm:cxn modelId="{0F8FF1AB-40D1-473F-ACB9-57E53AF23E45}" type="presParOf" srcId="{C124E85A-A7D0-400C-8AFC-8D330F6FF387}" destId="{F66F08A5-5476-41C9-8E18-BC192CF0D528}" srcOrd="4" destOrd="0" presId="urn:microsoft.com/office/officeart/2005/8/layout/pyramid1"/>
    <dgm:cxn modelId="{F8BAF0D1-DBAB-4109-9AA1-2389932435FF}" type="presParOf" srcId="{F66F08A5-5476-41C9-8E18-BC192CF0D528}" destId="{F07F1337-D040-4206-8728-10DA04452A0F}" srcOrd="0" destOrd="0" presId="urn:microsoft.com/office/officeart/2005/8/layout/pyramid1"/>
    <dgm:cxn modelId="{B1B9F8BE-FAF2-48ED-B406-203AFBC02E15}" type="presParOf" srcId="{F66F08A5-5476-41C9-8E18-BC192CF0D528}" destId="{36EFB144-8A9A-49A6-9EED-C84291446C2D}" srcOrd="1" destOrd="0" presId="urn:microsoft.com/office/officeart/2005/8/layout/pyramid1"/>
    <dgm:cxn modelId="{B012B669-1E9B-4796-8C5D-E7A18CCD9FA0}" type="presParOf" srcId="{C124E85A-A7D0-400C-8AFC-8D330F6FF387}" destId="{97DF1172-DC77-46E8-A543-00D7DE5E890E}" srcOrd="5" destOrd="0" presId="urn:microsoft.com/office/officeart/2005/8/layout/pyramid1"/>
    <dgm:cxn modelId="{AF60DBF6-C56F-4C6A-8BAB-6C23EC93FAF0}" type="presParOf" srcId="{97DF1172-DC77-46E8-A543-00D7DE5E890E}" destId="{908A9B5C-E101-465A-B366-D5F846AE45A1}" srcOrd="0" destOrd="0" presId="urn:microsoft.com/office/officeart/2005/8/layout/pyramid1"/>
    <dgm:cxn modelId="{95C70D4B-B5B2-4EC8-B37C-E576E8E4F829}" type="presParOf" srcId="{97DF1172-DC77-46E8-A543-00D7DE5E890E}" destId="{48860C3D-9571-4691-A44A-A1C2138DBCE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1332A6-EBD1-48BF-988E-A19688D494C2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3B3B1BA-7F9F-4A48-BFCE-C62817CC0B72}">
      <dgm:prSet phldrT="[Texto]"/>
      <dgm:spPr/>
      <dgm:t>
        <a:bodyPr/>
        <a:lstStyle/>
        <a:p>
          <a:r>
            <a:rPr lang="es-EC" dirty="0" smtClean="0"/>
            <a:t>Manual de Gestión de la Seguridad y Salud </a:t>
          </a:r>
          <a:endParaRPr lang="es-EC" dirty="0"/>
        </a:p>
      </dgm:t>
    </dgm:pt>
    <dgm:pt modelId="{FB96FF64-AA44-4CCE-81B7-FFCA8DD31FF0}" type="parTrans" cxnId="{100770A6-BF48-4958-B970-CC3DBF73EBEA}">
      <dgm:prSet/>
      <dgm:spPr/>
      <dgm:t>
        <a:bodyPr/>
        <a:lstStyle/>
        <a:p>
          <a:endParaRPr lang="es-EC"/>
        </a:p>
      </dgm:t>
    </dgm:pt>
    <dgm:pt modelId="{8133BCF2-70D3-45A7-AF8D-D2AE5EEA7550}" type="sibTrans" cxnId="{100770A6-BF48-4958-B970-CC3DBF73EBEA}">
      <dgm:prSet/>
      <dgm:spPr/>
      <dgm:t>
        <a:bodyPr/>
        <a:lstStyle/>
        <a:p>
          <a:endParaRPr lang="es-EC"/>
        </a:p>
      </dgm:t>
    </dgm:pt>
    <dgm:pt modelId="{ECBF1E1B-8885-4975-98B0-34982E8ABD00}">
      <dgm:prSet phldrT="[Texto]" custT="1"/>
      <dgm:spPr/>
      <dgm:t>
        <a:bodyPr/>
        <a:lstStyle/>
        <a:p>
          <a:r>
            <a:rPr lang="es-EC" sz="1500" dirty="0" smtClean="0"/>
            <a:t>Disposiciones Reglamentarias</a:t>
          </a:r>
          <a:endParaRPr lang="es-EC" sz="1500" dirty="0"/>
        </a:p>
      </dgm:t>
    </dgm:pt>
    <dgm:pt modelId="{F727E7F1-2168-438A-830F-167B5E3855CB}" type="parTrans" cxnId="{538D7AD7-1C4F-4949-86FD-EA004FE764D7}">
      <dgm:prSet/>
      <dgm:spPr/>
      <dgm:t>
        <a:bodyPr/>
        <a:lstStyle/>
        <a:p>
          <a:endParaRPr lang="es-EC"/>
        </a:p>
      </dgm:t>
    </dgm:pt>
    <dgm:pt modelId="{F94F15B6-E9D7-405A-938A-9CCE47601606}" type="sibTrans" cxnId="{538D7AD7-1C4F-4949-86FD-EA004FE764D7}">
      <dgm:prSet/>
      <dgm:spPr/>
      <dgm:t>
        <a:bodyPr/>
        <a:lstStyle/>
        <a:p>
          <a:endParaRPr lang="es-EC"/>
        </a:p>
      </dgm:t>
    </dgm:pt>
    <dgm:pt modelId="{E016039A-94E2-4622-B6CF-F77BE7E3B1B2}">
      <dgm:prSet phldrT="[Texto]" custT="1"/>
      <dgm:spPr/>
      <dgm:t>
        <a:bodyPr/>
        <a:lstStyle/>
        <a:p>
          <a:r>
            <a:rPr lang="es-EC" sz="1500" dirty="0" smtClean="0"/>
            <a:t>Accidentes Mayores en el Laboratorio</a:t>
          </a:r>
          <a:endParaRPr lang="es-EC" sz="1500" dirty="0"/>
        </a:p>
      </dgm:t>
    </dgm:pt>
    <dgm:pt modelId="{A9D3FF19-8D4A-41BD-B970-D1E1D148E518}" type="parTrans" cxnId="{BB8B0B11-E680-49A0-ACF1-BE63400ADEA5}">
      <dgm:prSet/>
      <dgm:spPr/>
      <dgm:t>
        <a:bodyPr/>
        <a:lstStyle/>
        <a:p>
          <a:endParaRPr lang="es-EC"/>
        </a:p>
      </dgm:t>
    </dgm:pt>
    <dgm:pt modelId="{22543ED2-14BD-4A6B-A76E-476584D55D0C}" type="sibTrans" cxnId="{BB8B0B11-E680-49A0-ACF1-BE63400ADEA5}">
      <dgm:prSet/>
      <dgm:spPr/>
      <dgm:t>
        <a:bodyPr/>
        <a:lstStyle/>
        <a:p>
          <a:endParaRPr lang="es-EC"/>
        </a:p>
      </dgm:t>
    </dgm:pt>
    <dgm:pt modelId="{8AEE19C7-4F55-49B4-8635-AB3432480C19}">
      <dgm:prSet phldrT="[Texto]" custT="1"/>
      <dgm:spPr/>
      <dgm:t>
        <a:bodyPr/>
        <a:lstStyle/>
        <a:p>
          <a:r>
            <a:rPr lang="es-EC" sz="1500" dirty="0" smtClean="0"/>
            <a:t>Señalización de Seguridad </a:t>
          </a:r>
          <a:endParaRPr lang="es-EC" sz="1500" dirty="0"/>
        </a:p>
      </dgm:t>
    </dgm:pt>
    <dgm:pt modelId="{B5255E10-BA53-4A54-BAA6-FB17F76FDAE1}" type="parTrans" cxnId="{5168890F-09C6-48A8-8107-CB0885A74485}">
      <dgm:prSet/>
      <dgm:spPr/>
      <dgm:t>
        <a:bodyPr/>
        <a:lstStyle/>
        <a:p>
          <a:endParaRPr lang="es-EC"/>
        </a:p>
      </dgm:t>
    </dgm:pt>
    <dgm:pt modelId="{DC0E9F98-7101-4C30-88BE-391768462BCB}" type="sibTrans" cxnId="{5168890F-09C6-48A8-8107-CB0885A74485}">
      <dgm:prSet/>
      <dgm:spPr/>
      <dgm:t>
        <a:bodyPr/>
        <a:lstStyle/>
        <a:p>
          <a:endParaRPr lang="es-EC"/>
        </a:p>
      </dgm:t>
    </dgm:pt>
    <dgm:pt modelId="{D85A80B5-B755-465B-B1DF-23AD21BCF2AE}">
      <dgm:prSet phldrT="[Texto]" custT="1"/>
      <dgm:spPr/>
      <dgm:t>
        <a:bodyPr/>
        <a:lstStyle/>
        <a:p>
          <a:r>
            <a:rPr lang="es-EC" sz="1500" dirty="0" smtClean="0"/>
            <a:t>Investigación de accidentes e incidentes</a:t>
          </a:r>
          <a:endParaRPr lang="es-EC" sz="1500" dirty="0"/>
        </a:p>
      </dgm:t>
    </dgm:pt>
    <dgm:pt modelId="{C08505EA-A1B7-4D01-866B-98CF6A8176C5}" type="parTrans" cxnId="{674301ED-81CA-45D4-88B1-5FA232949AF8}">
      <dgm:prSet/>
      <dgm:spPr/>
      <dgm:t>
        <a:bodyPr/>
        <a:lstStyle/>
        <a:p>
          <a:endParaRPr lang="es-EC"/>
        </a:p>
      </dgm:t>
    </dgm:pt>
    <dgm:pt modelId="{42A72F02-0532-40AE-A602-A9C3D66AB20E}" type="sibTrans" cxnId="{674301ED-81CA-45D4-88B1-5FA232949AF8}">
      <dgm:prSet/>
      <dgm:spPr/>
      <dgm:t>
        <a:bodyPr/>
        <a:lstStyle/>
        <a:p>
          <a:endParaRPr lang="es-EC"/>
        </a:p>
      </dgm:t>
    </dgm:pt>
    <dgm:pt modelId="{B09E1CFB-E20D-40E9-94F9-F8192E8996F0}">
      <dgm:prSet custT="1"/>
      <dgm:spPr/>
      <dgm:t>
        <a:bodyPr/>
        <a:lstStyle/>
        <a:p>
          <a:r>
            <a:rPr lang="es-EC" sz="1500" dirty="0" smtClean="0"/>
            <a:t>Gestión de la Seguridad y Salud Ocupacional</a:t>
          </a:r>
          <a:endParaRPr lang="es-EC" sz="1500" dirty="0"/>
        </a:p>
      </dgm:t>
    </dgm:pt>
    <dgm:pt modelId="{C91EC6C7-164A-49E4-BD28-31615F2F74BE}" type="parTrans" cxnId="{9C3E56BA-42C9-4C30-B764-454A88D6BFD2}">
      <dgm:prSet/>
      <dgm:spPr/>
      <dgm:t>
        <a:bodyPr/>
        <a:lstStyle/>
        <a:p>
          <a:endParaRPr lang="es-EC"/>
        </a:p>
      </dgm:t>
    </dgm:pt>
    <dgm:pt modelId="{CF649EFD-19BB-4998-A27E-AB0F6AAE095A}" type="sibTrans" cxnId="{9C3E56BA-42C9-4C30-B764-454A88D6BFD2}">
      <dgm:prSet/>
      <dgm:spPr/>
      <dgm:t>
        <a:bodyPr/>
        <a:lstStyle/>
        <a:p>
          <a:endParaRPr lang="es-EC"/>
        </a:p>
      </dgm:t>
    </dgm:pt>
    <dgm:pt modelId="{8BED1565-40CC-4787-86A5-20CA73C982FD}">
      <dgm:prSet custT="1"/>
      <dgm:spPr/>
      <dgm:t>
        <a:bodyPr/>
        <a:lstStyle/>
        <a:p>
          <a:r>
            <a:rPr lang="es-EC" sz="1500" dirty="0" smtClean="0"/>
            <a:t>Prevención de Riesgos en la Población vulnerable</a:t>
          </a:r>
          <a:endParaRPr lang="es-EC" sz="1500" dirty="0"/>
        </a:p>
      </dgm:t>
    </dgm:pt>
    <dgm:pt modelId="{25D1A54D-24D2-41AA-9530-4BA2E7AC95AE}" type="parTrans" cxnId="{7E84D7B2-3324-4558-8F5A-350F3DF798DC}">
      <dgm:prSet/>
      <dgm:spPr/>
      <dgm:t>
        <a:bodyPr/>
        <a:lstStyle/>
        <a:p>
          <a:endParaRPr lang="es-EC"/>
        </a:p>
      </dgm:t>
    </dgm:pt>
    <dgm:pt modelId="{E5C50E6C-AAB5-4395-A074-3E6920D6E7EE}" type="sibTrans" cxnId="{7E84D7B2-3324-4558-8F5A-350F3DF798DC}">
      <dgm:prSet/>
      <dgm:spPr/>
      <dgm:t>
        <a:bodyPr/>
        <a:lstStyle/>
        <a:p>
          <a:endParaRPr lang="es-EC"/>
        </a:p>
      </dgm:t>
    </dgm:pt>
    <dgm:pt modelId="{3D218784-AAF9-4EA9-ADA2-AA3E717E31DD}">
      <dgm:prSet custT="1"/>
      <dgm:spPr/>
      <dgm:t>
        <a:bodyPr/>
        <a:lstStyle/>
        <a:p>
          <a:r>
            <a:rPr lang="es-EC" sz="1500" dirty="0" smtClean="0"/>
            <a:t>Prevención de Riesgos Laborales Propios del Laboratorio</a:t>
          </a:r>
          <a:endParaRPr lang="es-EC" sz="1500" dirty="0"/>
        </a:p>
      </dgm:t>
    </dgm:pt>
    <dgm:pt modelId="{5CDE07DD-B86D-4CED-883F-A8DA8659B7DD}" type="parTrans" cxnId="{67B26820-0E94-41DD-B1FF-89E8C44B9575}">
      <dgm:prSet/>
      <dgm:spPr/>
      <dgm:t>
        <a:bodyPr/>
        <a:lstStyle/>
        <a:p>
          <a:endParaRPr lang="es-EC"/>
        </a:p>
      </dgm:t>
    </dgm:pt>
    <dgm:pt modelId="{7FF6674D-2E1E-406A-B49E-64DCF063C83D}" type="sibTrans" cxnId="{67B26820-0E94-41DD-B1FF-89E8C44B9575}">
      <dgm:prSet/>
      <dgm:spPr/>
      <dgm:t>
        <a:bodyPr/>
        <a:lstStyle/>
        <a:p>
          <a:endParaRPr lang="es-EC"/>
        </a:p>
      </dgm:t>
    </dgm:pt>
    <dgm:pt modelId="{53362FC3-3AE2-434D-A8F4-9F8BF7F8FB5B}">
      <dgm:prSet custT="1"/>
      <dgm:spPr/>
      <dgm:t>
        <a:bodyPr/>
        <a:lstStyle/>
        <a:p>
          <a:r>
            <a:rPr lang="es-EC" sz="1500" dirty="0" smtClean="0"/>
            <a:t>Capacitación de los Usuarios</a:t>
          </a:r>
          <a:endParaRPr lang="es-EC" sz="1500" dirty="0"/>
        </a:p>
      </dgm:t>
    </dgm:pt>
    <dgm:pt modelId="{4CA76A57-634F-41A4-92D4-59AEC622D603}" type="parTrans" cxnId="{68D2661B-B051-46FC-91D8-87C7F7E33172}">
      <dgm:prSet/>
      <dgm:spPr/>
      <dgm:t>
        <a:bodyPr/>
        <a:lstStyle/>
        <a:p>
          <a:endParaRPr lang="es-EC"/>
        </a:p>
      </dgm:t>
    </dgm:pt>
    <dgm:pt modelId="{AA476AC5-40B9-40E4-AD55-6A4A7363C3F5}" type="sibTrans" cxnId="{68D2661B-B051-46FC-91D8-87C7F7E33172}">
      <dgm:prSet/>
      <dgm:spPr/>
      <dgm:t>
        <a:bodyPr/>
        <a:lstStyle/>
        <a:p>
          <a:endParaRPr lang="es-EC"/>
        </a:p>
      </dgm:t>
    </dgm:pt>
    <dgm:pt modelId="{848D1C74-94DE-45C7-A1CE-D4B52B8780EC}">
      <dgm:prSet custT="1"/>
      <dgm:spPr/>
      <dgm:t>
        <a:bodyPr/>
        <a:lstStyle/>
        <a:p>
          <a:r>
            <a:rPr lang="es-EC" sz="1500" dirty="0" smtClean="0"/>
            <a:t>Gestión Ambiental</a:t>
          </a:r>
          <a:endParaRPr lang="es-EC" sz="1500" dirty="0"/>
        </a:p>
      </dgm:t>
    </dgm:pt>
    <dgm:pt modelId="{5E1ED363-7199-4A57-959D-B1626462B14B}" type="parTrans" cxnId="{7441DFD7-E42F-4671-B313-DF9D0193CE74}">
      <dgm:prSet/>
      <dgm:spPr/>
      <dgm:t>
        <a:bodyPr/>
        <a:lstStyle/>
        <a:p>
          <a:endParaRPr lang="es-EC"/>
        </a:p>
      </dgm:t>
    </dgm:pt>
    <dgm:pt modelId="{C737761E-1DE1-43F7-A4ED-714F6BC5DDF0}" type="sibTrans" cxnId="{7441DFD7-E42F-4671-B313-DF9D0193CE74}">
      <dgm:prSet/>
      <dgm:spPr/>
      <dgm:t>
        <a:bodyPr/>
        <a:lstStyle/>
        <a:p>
          <a:endParaRPr lang="es-EC"/>
        </a:p>
      </dgm:t>
    </dgm:pt>
    <dgm:pt modelId="{C1175536-F16D-4263-9631-EB1667023B99}">
      <dgm:prSet custT="1"/>
      <dgm:spPr/>
      <dgm:t>
        <a:bodyPr/>
        <a:lstStyle/>
        <a:p>
          <a:r>
            <a:rPr lang="es-EC" sz="1500" dirty="0" smtClean="0"/>
            <a:t>Disposiciones Generales-Transitorias</a:t>
          </a:r>
          <a:endParaRPr lang="es-EC" sz="1500" dirty="0"/>
        </a:p>
      </dgm:t>
    </dgm:pt>
    <dgm:pt modelId="{BAE7FB77-F24D-43FC-8816-8802BF75953F}" type="parTrans" cxnId="{9C84756A-7DD6-4F2A-AF6D-A7137FBF19A7}">
      <dgm:prSet/>
      <dgm:spPr/>
      <dgm:t>
        <a:bodyPr/>
        <a:lstStyle/>
        <a:p>
          <a:endParaRPr lang="es-EC"/>
        </a:p>
      </dgm:t>
    </dgm:pt>
    <dgm:pt modelId="{AF6CDD8F-1291-477B-A0C6-C314ED3ECB42}" type="sibTrans" cxnId="{9C84756A-7DD6-4F2A-AF6D-A7137FBF19A7}">
      <dgm:prSet/>
      <dgm:spPr/>
      <dgm:t>
        <a:bodyPr/>
        <a:lstStyle/>
        <a:p>
          <a:endParaRPr lang="es-EC"/>
        </a:p>
      </dgm:t>
    </dgm:pt>
    <dgm:pt modelId="{BA27F8AA-5D80-4A72-9EA1-55C658EC9B98}" type="pres">
      <dgm:prSet presAssocID="{471332A6-EBD1-48BF-988E-A19688D494C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782B57F-395E-4AD7-AF10-F14916D037B9}" type="pres">
      <dgm:prSet presAssocID="{83B3B1BA-7F9F-4A48-BFCE-C62817CC0B72}" presName="centerShape" presStyleLbl="node0" presStyleIdx="0" presStyleCnt="1" custScaleX="177508" custScaleY="180282"/>
      <dgm:spPr/>
      <dgm:t>
        <a:bodyPr/>
        <a:lstStyle/>
        <a:p>
          <a:endParaRPr lang="es-EC"/>
        </a:p>
      </dgm:t>
    </dgm:pt>
    <dgm:pt modelId="{14336D40-F883-4AD7-ACCF-348DF295E56E}" type="pres">
      <dgm:prSet presAssocID="{ECBF1E1B-8885-4975-98B0-34982E8ABD00}" presName="node" presStyleLbl="node1" presStyleIdx="0" presStyleCnt="10" custScaleX="192829" custScaleY="1792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7EBF04-60F2-4B45-AE7C-7948D83521A8}" type="pres">
      <dgm:prSet presAssocID="{ECBF1E1B-8885-4975-98B0-34982E8ABD00}" presName="dummy" presStyleCnt="0"/>
      <dgm:spPr/>
    </dgm:pt>
    <dgm:pt modelId="{845B4CC5-84B5-4D95-860F-DE49EE69C5FD}" type="pres">
      <dgm:prSet presAssocID="{F94F15B6-E9D7-405A-938A-9CCE47601606}" presName="sibTrans" presStyleLbl="sibTrans2D1" presStyleIdx="0" presStyleCnt="10"/>
      <dgm:spPr/>
      <dgm:t>
        <a:bodyPr/>
        <a:lstStyle/>
        <a:p>
          <a:endParaRPr lang="es-EC"/>
        </a:p>
      </dgm:t>
    </dgm:pt>
    <dgm:pt modelId="{04BC8F36-CEF0-421E-87CA-F8F09E94FC37}" type="pres">
      <dgm:prSet presAssocID="{B09E1CFB-E20D-40E9-94F9-F8192E8996F0}" presName="node" presStyleLbl="node1" presStyleIdx="1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F5A1D5-E310-4A42-94DF-AE507B425994}" type="pres">
      <dgm:prSet presAssocID="{B09E1CFB-E20D-40E9-94F9-F8192E8996F0}" presName="dummy" presStyleCnt="0"/>
      <dgm:spPr/>
    </dgm:pt>
    <dgm:pt modelId="{4C5DDD6A-F50E-462C-BF79-D2E8FA8E15D4}" type="pres">
      <dgm:prSet presAssocID="{CF649EFD-19BB-4998-A27E-AB0F6AAE095A}" presName="sibTrans" presStyleLbl="sibTrans2D1" presStyleIdx="1" presStyleCnt="10"/>
      <dgm:spPr/>
      <dgm:t>
        <a:bodyPr/>
        <a:lstStyle/>
        <a:p>
          <a:endParaRPr lang="es-EC"/>
        </a:p>
      </dgm:t>
    </dgm:pt>
    <dgm:pt modelId="{2D2678A5-EB87-49A5-9B8E-0E028C077ED6}" type="pres">
      <dgm:prSet presAssocID="{8BED1565-40CC-4787-86A5-20CA73C982FD}" presName="node" presStyleLbl="node1" presStyleIdx="2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7D7F47-9FDE-460E-B284-D0667C1A7904}" type="pres">
      <dgm:prSet presAssocID="{8BED1565-40CC-4787-86A5-20CA73C982FD}" presName="dummy" presStyleCnt="0"/>
      <dgm:spPr/>
    </dgm:pt>
    <dgm:pt modelId="{629F737F-EDA7-4246-99FD-42B75F16BA2E}" type="pres">
      <dgm:prSet presAssocID="{E5C50E6C-AAB5-4395-A074-3E6920D6E7EE}" presName="sibTrans" presStyleLbl="sibTrans2D1" presStyleIdx="2" presStyleCnt="10"/>
      <dgm:spPr/>
      <dgm:t>
        <a:bodyPr/>
        <a:lstStyle/>
        <a:p>
          <a:endParaRPr lang="es-EC"/>
        </a:p>
      </dgm:t>
    </dgm:pt>
    <dgm:pt modelId="{D40F64AF-A0B5-4C87-B49C-1C5B99174121}" type="pres">
      <dgm:prSet presAssocID="{3D218784-AAF9-4EA9-ADA2-AA3E717E31DD}" presName="node" presStyleLbl="node1" presStyleIdx="3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6BE894-BF7F-43B8-9BC2-44310B865DE5}" type="pres">
      <dgm:prSet presAssocID="{3D218784-AAF9-4EA9-ADA2-AA3E717E31DD}" presName="dummy" presStyleCnt="0"/>
      <dgm:spPr/>
    </dgm:pt>
    <dgm:pt modelId="{0A4A7F62-C00D-4155-8BBA-95802BEE57AF}" type="pres">
      <dgm:prSet presAssocID="{7FF6674D-2E1E-406A-B49E-64DCF063C83D}" presName="sibTrans" presStyleLbl="sibTrans2D1" presStyleIdx="3" presStyleCnt="10"/>
      <dgm:spPr/>
      <dgm:t>
        <a:bodyPr/>
        <a:lstStyle/>
        <a:p>
          <a:endParaRPr lang="es-EC"/>
        </a:p>
      </dgm:t>
    </dgm:pt>
    <dgm:pt modelId="{6FCA2CEF-698C-4460-8E4D-7DA0155C94CB}" type="pres">
      <dgm:prSet presAssocID="{E016039A-94E2-4622-B6CF-F77BE7E3B1B2}" presName="node" presStyleLbl="node1" presStyleIdx="4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5E36C4-FD15-402B-BE06-EE5953217664}" type="pres">
      <dgm:prSet presAssocID="{E016039A-94E2-4622-B6CF-F77BE7E3B1B2}" presName="dummy" presStyleCnt="0"/>
      <dgm:spPr/>
    </dgm:pt>
    <dgm:pt modelId="{DE5C9952-02CD-49B9-B14A-962F1FD94E3E}" type="pres">
      <dgm:prSet presAssocID="{22543ED2-14BD-4A6B-A76E-476584D55D0C}" presName="sibTrans" presStyleLbl="sibTrans2D1" presStyleIdx="4" presStyleCnt="10"/>
      <dgm:spPr/>
      <dgm:t>
        <a:bodyPr/>
        <a:lstStyle/>
        <a:p>
          <a:endParaRPr lang="es-EC"/>
        </a:p>
      </dgm:t>
    </dgm:pt>
    <dgm:pt modelId="{1FAFC8CC-DDCB-4F2C-AB63-5A38562A7DAD}" type="pres">
      <dgm:prSet presAssocID="{8AEE19C7-4F55-49B4-8635-AB3432480C19}" presName="node" presStyleLbl="node1" presStyleIdx="5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8D332F-CFA9-4C04-AE8F-AF0D4D00BFB0}" type="pres">
      <dgm:prSet presAssocID="{8AEE19C7-4F55-49B4-8635-AB3432480C19}" presName="dummy" presStyleCnt="0"/>
      <dgm:spPr/>
    </dgm:pt>
    <dgm:pt modelId="{2A3102E3-258D-4AF8-83C8-DDC4361F9719}" type="pres">
      <dgm:prSet presAssocID="{DC0E9F98-7101-4C30-88BE-391768462BCB}" presName="sibTrans" presStyleLbl="sibTrans2D1" presStyleIdx="5" presStyleCnt="10"/>
      <dgm:spPr/>
      <dgm:t>
        <a:bodyPr/>
        <a:lstStyle/>
        <a:p>
          <a:endParaRPr lang="es-EC"/>
        </a:p>
      </dgm:t>
    </dgm:pt>
    <dgm:pt modelId="{11C109BD-9F9B-4A9A-9AC4-D4E6E8BD46B7}" type="pres">
      <dgm:prSet presAssocID="{D85A80B5-B755-465B-B1DF-23AD21BCF2AE}" presName="node" presStyleLbl="node1" presStyleIdx="6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A333C2-BA0D-45C5-86F4-F6412F4FB1E6}" type="pres">
      <dgm:prSet presAssocID="{D85A80B5-B755-465B-B1DF-23AD21BCF2AE}" presName="dummy" presStyleCnt="0"/>
      <dgm:spPr/>
    </dgm:pt>
    <dgm:pt modelId="{15241F3A-D9CA-4511-AAD9-A67FD88CCD96}" type="pres">
      <dgm:prSet presAssocID="{42A72F02-0532-40AE-A602-A9C3D66AB20E}" presName="sibTrans" presStyleLbl="sibTrans2D1" presStyleIdx="6" presStyleCnt="10"/>
      <dgm:spPr/>
      <dgm:t>
        <a:bodyPr/>
        <a:lstStyle/>
        <a:p>
          <a:endParaRPr lang="es-EC"/>
        </a:p>
      </dgm:t>
    </dgm:pt>
    <dgm:pt modelId="{9A34D03C-6D63-42F8-87C6-7A8FEC8AE054}" type="pres">
      <dgm:prSet presAssocID="{53362FC3-3AE2-434D-A8F4-9F8BF7F8FB5B}" presName="node" presStyleLbl="node1" presStyleIdx="7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E92E27-4EE4-4785-9101-9805C55FD948}" type="pres">
      <dgm:prSet presAssocID="{53362FC3-3AE2-434D-A8F4-9F8BF7F8FB5B}" presName="dummy" presStyleCnt="0"/>
      <dgm:spPr/>
    </dgm:pt>
    <dgm:pt modelId="{1AA53982-1E95-4183-A9A8-AF2BA466FF6F}" type="pres">
      <dgm:prSet presAssocID="{AA476AC5-40B9-40E4-AD55-6A4A7363C3F5}" presName="sibTrans" presStyleLbl="sibTrans2D1" presStyleIdx="7" presStyleCnt="10"/>
      <dgm:spPr/>
      <dgm:t>
        <a:bodyPr/>
        <a:lstStyle/>
        <a:p>
          <a:endParaRPr lang="es-EC"/>
        </a:p>
      </dgm:t>
    </dgm:pt>
    <dgm:pt modelId="{A35F14BD-2F92-4796-B050-B5EC29C37AE4}" type="pres">
      <dgm:prSet presAssocID="{848D1C74-94DE-45C7-A1CE-D4B52B8780EC}" presName="node" presStyleLbl="node1" presStyleIdx="8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B09785-48DF-47D4-9C02-2746C4965D57}" type="pres">
      <dgm:prSet presAssocID="{848D1C74-94DE-45C7-A1CE-D4B52B8780EC}" presName="dummy" presStyleCnt="0"/>
      <dgm:spPr/>
    </dgm:pt>
    <dgm:pt modelId="{D06F2EA3-CF45-487B-8EDC-3BDCCF1ECD5C}" type="pres">
      <dgm:prSet presAssocID="{C737761E-1DE1-43F7-A4ED-714F6BC5DDF0}" presName="sibTrans" presStyleLbl="sibTrans2D1" presStyleIdx="8" presStyleCnt="10"/>
      <dgm:spPr/>
      <dgm:t>
        <a:bodyPr/>
        <a:lstStyle/>
        <a:p>
          <a:endParaRPr lang="es-EC"/>
        </a:p>
      </dgm:t>
    </dgm:pt>
    <dgm:pt modelId="{A21FE996-F4E1-4203-A517-E2532F8F1B2D}" type="pres">
      <dgm:prSet presAssocID="{C1175536-F16D-4263-9631-EB1667023B99}" presName="node" presStyleLbl="node1" presStyleIdx="9" presStyleCnt="10" custScaleX="169199" custScaleY="168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EEC545-3462-4945-A529-0AF457BACF18}" type="pres">
      <dgm:prSet presAssocID="{C1175536-F16D-4263-9631-EB1667023B99}" presName="dummy" presStyleCnt="0"/>
      <dgm:spPr/>
    </dgm:pt>
    <dgm:pt modelId="{9FE9AE70-9D31-4294-99C2-3E09ADD7EF6A}" type="pres">
      <dgm:prSet presAssocID="{AF6CDD8F-1291-477B-A0C6-C314ED3ECB42}" presName="sibTrans" presStyleLbl="sibTrans2D1" presStyleIdx="9" presStyleCnt="10"/>
      <dgm:spPr/>
      <dgm:t>
        <a:bodyPr/>
        <a:lstStyle/>
        <a:p>
          <a:endParaRPr lang="es-EC"/>
        </a:p>
      </dgm:t>
    </dgm:pt>
  </dgm:ptLst>
  <dgm:cxnLst>
    <dgm:cxn modelId="{07CD0E98-1E19-4D27-A49E-37FFC07C8EF6}" type="presOf" srcId="{D85A80B5-B755-465B-B1DF-23AD21BCF2AE}" destId="{11C109BD-9F9B-4A9A-9AC4-D4E6E8BD46B7}" srcOrd="0" destOrd="0" presId="urn:microsoft.com/office/officeart/2005/8/layout/radial6"/>
    <dgm:cxn modelId="{43DCA92E-AE40-4B8F-8D70-315E9319E937}" type="presOf" srcId="{C1175536-F16D-4263-9631-EB1667023B99}" destId="{A21FE996-F4E1-4203-A517-E2532F8F1B2D}" srcOrd="0" destOrd="0" presId="urn:microsoft.com/office/officeart/2005/8/layout/radial6"/>
    <dgm:cxn modelId="{6F82319B-F269-4AC8-B9E3-26F1523B40D2}" type="presOf" srcId="{E5C50E6C-AAB5-4395-A074-3E6920D6E7EE}" destId="{629F737F-EDA7-4246-99FD-42B75F16BA2E}" srcOrd="0" destOrd="0" presId="urn:microsoft.com/office/officeart/2005/8/layout/radial6"/>
    <dgm:cxn modelId="{5F48CA4C-269B-4D25-B23B-52CE7BA5EFA3}" type="presOf" srcId="{CF649EFD-19BB-4998-A27E-AB0F6AAE095A}" destId="{4C5DDD6A-F50E-462C-BF79-D2E8FA8E15D4}" srcOrd="0" destOrd="0" presId="urn:microsoft.com/office/officeart/2005/8/layout/radial6"/>
    <dgm:cxn modelId="{A31443B0-405E-4FBA-9CC9-C932CA3916C6}" type="presOf" srcId="{53362FC3-3AE2-434D-A8F4-9F8BF7F8FB5B}" destId="{9A34D03C-6D63-42F8-87C6-7A8FEC8AE054}" srcOrd="0" destOrd="0" presId="urn:microsoft.com/office/officeart/2005/8/layout/radial6"/>
    <dgm:cxn modelId="{67B26820-0E94-41DD-B1FF-89E8C44B9575}" srcId="{83B3B1BA-7F9F-4A48-BFCE-C62817CC0B72}" destId="{3D218784-AAF9-4EA9-ADA2-AA3E717E31DD}" srcOrd="3" destOrd="0" parTransId="{5CDE07DD-B86D-4CED-883F-A8DA8659B7DD}" sibTransId="{7FF6674D-2E1E-406A-B49E-64DCF063C83D}"/>
    <dgm:cxn modelId="{F5FE685A-48D5-4A7D-B0D0-15207013A6C9}" type="presOf" srcId="{C737761E-1DE1-43F7-A4ED-714F6BC5DDF0}" destId="{D06F2EA3-CF45-487B-8EDC-3BDCCF1ECD5C}" srcOrd="0" destOrd="0" presId="urn:microsoft.com/office/officeart/2005/8/layout/radial6"/>
    <dgm:cxn modelId="{D64E1FEC-3735-4280-8074-93379FED355F}" type="presOf" srcId="{8BED1565-40CC-4787-86A5-20CA73C982FD}" destId="{2D2678A5-EB87-49A5-9B8E-0E028C077ED6}" srcOrd="0" destOrd="0" presId="urn:microsoft.com/office/officeart/2005/8/layout/radial6"/>
    <dgm:cxn modelId="{7E84D7B2-3324-4558-8F5A-350F3DF798DC}" srcId="{83B3B1BA-7F9F-4A48-BFCE-C62817CC0B72}" destId="{8BED1565-40CC-4787-86A5-20CA73C982FD}" srcOrd="2" destOrd="0" parTransId="{25D1A54D-24D2-41AA-9530-4BA2E7AC95AE}" sibTransId="{E5C50E6C-AAB5-4395-A074-3E6920D6E7EE}"/>
    <dgm:cxn modelId="{29F875F6-4C53-43D8-BF3F-84363E95B1BE}" type="presOf" srcId="{B09E1CFB-E20D-40E9-94F9-F8192E8996F0}" destId="{04BC8F36-CEF0-421E-87CA-F8F09E94FC37}" srcOrd="0" destOrd="0" presId="urn:microsoft.com/office/officeart/2005/8/layout/radial6"/>
    <dgm:cxn modelId="{DD123352-0E82-4D8F-AE98-862ADB4311F8}" type="presOf" srcId="{8AEE19C7-4F55-49B4-8635-AB3432480C19}" destId="{1FAFC8CC-DDCB-4F2C-AB63-5A38562A7DAD}" srcOrd="0" destOrd="0" presId="urn:microsoft.com/office/officeart/2005/8/layout/radial6"/>
    <dgm:cxn modelId="{9C84756A-7DD6-4F2A-AF6D-A7137FBF19A7}" srcId="{83B3B1BA-7F9F-4A48-BFCE-C62817CC0B72}" destId="{C1175536-F16D-4263-9631-EB1667023B99}" srcOrd="9" destOrd="0" parTransId="{BAE7FB77-F24D-43FC-8816-8802BF75953F}" sibTransId="{AF6CDD8F-1291-477B-A0C6-C314ED3ECB42}"/>
    <dgm:cxn modelId="{1F11600E-EAE3-4841-A131-B28206D90972}" type="presOf" srcId="{3D218784-AAF9-4EA9-ADA2-AA3E717E31DD}" destId="{D40F64AF-A0B5-4C87-B49C-1C5B99174121}" srcOrd="0" destOrd="0" presId="urn:microsoft.com/office/officeart/2005/8/layout/radial6"/>
    <dgm:cxn modelId="{90F7D48E-1621-43D5-9C17-90F2AE44F75F}" type="presOf" srcId="{AF6CDD8F-1291-477B-A0C6-C314ED3ECB42}" destId="{9FE9AE70-9D31-4294-99C2-3E09ADD7EF6A}" srcOrd="0" destOrd="0" presId="urn:microsoft.com/office/officeart/2005/8/layout/radial6"/>
    <dgm:cxn modelId="{5F5DE485-0E3B-446B-A3D0-8C1D1BA0E69E}" type="presOf" srcId="{7FF6674D-2E1E-406A-B49E-64DCF063C83D}" destId="{0A4A7F62-C00D-4155-8BBA-95802BEE57AF}" srcOrd="0" destOrd="0" presId="urn:microsoft.com/office/officeart/2005/8/layout/radial6"/>
    <dgm:cxn modelId="{BB8B0B11-E680-49A0-ACF1-BE63400ADEA5}" srcId="{83B3B1BA-7F9F-4A48-BFCE-C62817CC0B72}" destId="{E016039A-94E2-4622-B6CF-F77BE7E3B1B2}" srcOrd="4" destOrd="0" parTransId="{A9D3FF19-8D4A-41BD-B970-D1E1D148E518}" sibTransId="{22543ED2-14BD-4A6B-A76E-476584D55D0C}"/>
    <dgm:cxn modelId="{100770A6-BF48-4958-B970-CC3DBF73EBEA}" srcId="{471332A6-EBD1-48BF-988E-A19688D494C2}" destId="{83B3B1BA-7F9F-4A48-BFCE-C62817CC0B72}" srcOrd="0" destOrd="0" parTransId="{FB96FF64-AA44-4CCE-81B7-FFCA8DD31FF0}" sibTransId="{8133BCF2-70D3-45A7-AF8D-D2AE5EEA7550}"/>
    <dgm:cxn modelId="{E8943ABD-83ED-47C1-977A-AB7097DAE56A}" type="presOf" srcId="{848D1C74-94DE-45C7-A1CE-D4B52B8780EC}" destId="{A35F14BD-2F92-4796-B050-B5EC29C37AE4}" srcOrd="0" destOrd="0" presId="urn:microsoft.com/office/officeart/2005/8/layout/radial6"/>
    <dgm:cxn modelId="{518C04DA-7872-4B4F-A9AC-BFA639548C4D}" type="presOf" srcId="{471332A6-EBD1-48BF-988E-A19688D494C2}" destId="{BA27F8AA-5D80-4A72-9EA1-55C658EC9B98}" srcOrd="0" destOrd="0" presId="urn:microsoft.com/office/officeart/2005/8/layout/radial6"/>
    <dgm:cxn modelId="{7441DFD7-E42F-4671-B313-DF9D0193CE74}" srcId="{83B3B1BA-7F9F-4A48-BFCE-C62817CC0B72}" destId="{848D1C74-94DE-45C7-A1CE-D4B52B8780EC}" srcOrd="8" destOrd="0" parTransId="{5E1ED363-7199-4A57-959D-B1626462B14B}" sibTransId="{C737761E-1DE1-43F7-A4ED-714F6BC5DDF0}"/>
    <dgm:cxn modelId="{C29EC935-84FD-4D73-BCF2-DDD6FA126E89}" type="presOf" srcId="{42A72F02-0532-40AE-A602-A9C3D66AB20E}" destId="{15241F3A-D9CA-4511-AAD9-A67FD88CCD96}" srcOrd="0" destOrd="0" presId="urn:microsoft.com/office/officeart/2005/8/layout/radial6"/>
    <dgm:cxn modelId="{538D7AD7-1C4F-4949-86FD-EA004FE764D7}" srcId="{83B3B1BA-7F9F-4A48-BFCE-C62817CC0B72}" destId="{ECBF1E1B-8885-4975-98B0-34982E8ABD00}" srcOrd="0" destOrd="0" parTransId="{F727E7F1-2168-438A-830F-167B5E3855CB}" sibTransId="{F94F15B6-E9D7-405A-938A-9CCE47601606}"/>
    <dgm:cxn modelId="{68253095-53E6-43B7-9A98-F452DAD5F2ED}" type="presOf" srcId="{F94F15B6-E9D7-405A-938A-9CCE47601606}" destId="{845B4CC5-84B5-4D95-860F-DE49EE69C5FD}" srcOrd="0" destOrd="0" presId="urn:microsoft.com/office/officeart/2005/8/layout/radial6"/>
    <dgm:cxn modelId="{58CED977-30E4-4129-8201-575BD05DB324}" type="presOf" srcId="{83B3B1BA-7F9F-4A48-BFCE-C62817CC0B72}" destId="{F782B57F-395E-4AD7-AF10-F14916D037B9}" srcOrd="0" destOrd="0" presId="urn:microsoft.com/office/officeart/2005/8/layout/radial6"/>
    <dgm:cxn modelId="{5168890F-09C6-48A8-8107-CB0885A74485}" srcId="{83B3B1BA-7F9F-4A48-BFCE-C62817CC0B72}" destId="{8AEE19C7-4F55-49B4-8635-AB3432480C19}" srcOrd="5" destOrd="0" parTransId="{B5255E10-BA53-4A54-BAA6-FB17F76FDAE1}" sibTransId="{DC0E9F98-7101-4C30-88BE-391768462BCB}"/>
    <dgm:cxn modelId="{9C3E56BA-42C9-4C30-B764-454A88D6BFD2}" srcId="{83B3B1BA-7F9F-4A48-BFCE-C62817CC0B72}" destId="{B09E1CFB-E20D-40E9-94F9-F8192E8996F0}" srcOrd="1" destOrd="0" parTransId="{C91EC6C7-164A-49E4-BD28-31615F2F74BE}" sibTransId="{CF649EFD-19BB-4998-A27E-AB0F6AAE095A}"/>
    <dgm:cxn modelId="{FE65D61D-DF54-45FE-A031-0B6B2C05924B}" type="presOf" srcId="{22543ED2-14BD-4A6B-A76E-476584D55D0C}" destId="{DE5C9952-02CD-49B9-B14A-962F1FD94E3E}" srcOrd="0" destOrd="0" presId="urn:microsoft.com/office/officeart/2005/8/layout/radial6"/>
    <dgm:cxn modelId="{2C123356-219D-4AC9-A1C4-8BB654B82AE2}" type="presOf" srcId="{DC0E9F98-7101-4C30-88BE-391768462BCB}" destId="{2A3102E3-258D-4AF8-83C8-DDC4361F9719}" srcOrd="0" destOrd="0" presId="urn:microsoft.com/office/officeart/2005/8/layout/radial6"/>
    <dgm:cxn modelId="{1AA6BB16-FA07-480E-923F-96259BD9CD0A}" type="presOf" srcId="{AA476AC5-40B9-40E4-AD55-6A4A7363C3F5}" destId="{1AA53982-1E95-4183-A9A8-AF2BA466FF6F}" srcOrd="0" destOrd="0" presId="urn:microsoft.com/office/officeart/2005/8/layout/radial6"/>
    <dgm:cxn modelId="{674301ED-81CA-45D4-88B1-5FA232949AF8}" srcId="{83B3B1BA-7F9F-4A48-BFCE-C62817CC0B72}" destId="{D85A80B5-B755-465B-B1DF-23AD21BCF2AE}" srcOrd="6" destOrd="0" parTransId="{C08505EA-A1B7-4D01-866B-98CF6A8176C5}" sibTransId="{42A72F02-0532-40AE-A602-A9C3D66AB20E}"/>
    <dgm:cxn modelId="{912E398E-E030-4F5B-BC47-838B59568EF5}" type="presOf" srcId="{ECBF1E1B-8885-4975-98B0-34982E8ABD00}" destId="{14336D40-F883-4AD7-ACCF-348DF295E56E}" srcOrd="0" destOrd="0" presId="urn:microsoft.com/office/officeart/2005/8/layout/radial6"/>
    <dgm:cxn modelId="{68D2661B-B051-46FC-91D8-87C7F7E33172}" srcId="{83B3B1BA-7F9F-4A48-BFCE-C62817CC0B72}" destId="{53362FC3-3AE2-434D-A8F4-9F8BF7F8FB5B}" srcOrd="7" destOrd="0" parTransId="{4CA76A57-634F-41A4-92D4-59AEC622D603}" sibTransId="{AA476AC5-40B9-40E4-AD55-6A4A7363C3F5}"/>
    <dgm:cxn modelId="{06369951-8906-4DA7-8CD4-980DE600EEE2}" type="presOf" srcId="{E016039A-94E2-4622-B6CF-F77BE7E3B1B2}" destId="{6FCA2CEF-698C-4460-8E4D-7DA0155C94CB}" srcOrd="0" destOrd="0" presId="urn:microsoft.com/office/officeart/2005/8/layout/radial6"/>
    <dgm:cxn modelId="{8A292A06-7F17-4E74-8C23-E2968540E6B2}" type="presParOf" srcId="{BA27F8AA-5D80-4A72-9EA1-55C658EC9B98}" destId="{F782B57F-395E-4AD7-AF10-F14916D037B9}" srcOrd="0" destOrd="0" presId="urn:microsoft.com/office/officeart/2005/8/layout/radial6"/>
    <dgm:cxn modelId="{DD1D5A32-FE54-494A-99F3-5A9B2F90529D}" type="presParOf" srcId="{BA27F8AA-5D80-4A72-9EA1-55C658EC9B98}" destId="{14336D40-F883-4AD7-ACCF-348DF295E56E}" srcOrd="1" destOrd="0" presId="urn:microsoft.com/office/officeart/2005/8/layout/radial6"/>
    <dgm:cxn modelId="{3BCE9638-D523-4561-910C-4A30AD8803A1}" type="presParOf" srcId="{BA27F8AA-5D80-4A72-9EA1-55C658EC9B98}" destId="{B27EBF04-60F2-4B45-AE7C-7948D83521A8}" srcOrd="2" destOrd="0" presId="urn:microsoft.com/office/officeart/2005/8/layout/radial6"/>
    <dgm:cxn modelId="{86308080-524A-49BE-8B2D-C63D9443BCB2}" type="presParOf" srcId="{BA27F8AA-5D80-4A72-9EA1-55C658EC9B98}" destId="{845B4CC5-84B5-4D95-860F-DE49EE69C5FD}" srcOrd="3" destOrd="0" presId="urn:microsoft.com/office/officeart/2005/8/layout/radial6"/>
    <dgm:cxn modelId="{FBAD66C1-448F-4755-AE84-58A2C57F822E}" type="presParOf" srcId="{BA27F8AA-5D80-4A72-9EA1-55C658EC9B98}" destId="{04BC8F36-CEF0-421E-87CA-F8F09E94FC37}" srcOrd="4" destOrd="0" presId="urn:microsoft.com/office/officeart/2005/8/layout/radial6"/>
    <dgm:cxn modelId="{E757C495-2EF0-4ADB-BD07-00B490553B2A}" type="presParOf" srcId="{BA27F8AA-5D80-4A72-9EA1-55C658EC9B98}" destId="{3EF5A1D5-E310-4A42-94DF-AE507B425994}" srcOrd="5" destOrd="0" presId="urn:microsoft.com/office/officeart/2005/8/layout/radial6"/>
    <dgm:cxn modelId="{495046FF-27CF-454E-A98F-28C2FEB3A0FA}" type="presParOf" srcId="{BA27F8AA-5D80-4A72-9EA1-55C658EC9B98}" destId="{4C5DDD6A-F50E-462C-BF79-D2E8FA8E15D4}" srcOrd="6" destOrd="0" presId="urn:microsoft.com/office/officeart/2005/8/layout/radial6"/>
    <dgm:cxn modelId="{89AC8B24-EA74-44D7-A057-C54E905FDDA6}" type="presParOf" srcId="{BA27F8AA-5D80-4A72-9EA1-55C658EC9B98}" destId="{2D2678A5-EB87-49A5-9B8E-0E028C077ED6}" srcOrd="7" destOrd="0" presId="urn:microsoft.com/office/officeart/2005/8/layout/radial6"/>
    <dgm:cxn modelId="{EFD3C1D9-065C-4EA1-B6F2-D88A95DC6EB3}" type="presParOf" srcId="{BA27F8AA-5D80-4A72-9EA1-55C658EC9B98}" destId="{D07D7F47-9FDE-460E-B284-D0667C1A7904}" srcOrd="8" destOrd="0" presId="urn:microsoft.com/office/officeart/2005/8/layout/radial6"/>
    <dgm:cxn modelId="{FBA1F9CF-2888-44E5-89DB-0D02B58C47AE}" type="presParOf" srcId="{BA27F8AA-5D80-4A72-9EA1-55C658EC9B98}" destId="{629F737F-EDA7-4246-99FD-42B75F16BA2E}" srcOrd="9" destOrd="0" presId="urn:microsoft.com/office/officeart/2005/8/layout/radial6"/>
    <dgm:cxn modelId="{4A6DC08C-75C1-41DF-BD37-DA736F27ECB7}" type="presParOf" srcId="{BA27F8AA-5D80-4A72-9EA1-55C658EC9B98}" destId="{D40F64AF-A0B5-4C87-B49C-1C5B99174121}" srcOrd="10" destOrd="0" presId="urn:microsoft.com/office/officeart/2005/8/layout/radial6"/>
    <dgm:cxn modelId="{8177B603-301B-46F1-8247-FECA2FE3FC53}" type="presParOf" srcId="{BA27F8AA-5D80-4A72-9EA1-55C658EC9B98}" destId="{6C6BE894-BF7F-43B8-9BC2-44310B865DE5}" srcOrd="11" destOrd="0" presId="urn:microsoft.com/office/officeart/2005/8/layout/radial6"/>
    <dgm:cxn modelId="{E6524C31-4DBB-4F84-9480-901C4786AE3D}" type="presParOf" srcId="{BA27F8AA-5D80-4A72-9EA1-55C658EC9B98}" destId="{0A4A7F62-C00D-4155-8BBA-95802BEE57AF}" srcOrd="12" destOrd="0" presId="urn:microsoft.com/office/officeart/2005/8/layout/radial6"/>
    <dgm:cxn modelId="{4816FF48-BE3E-4885-ACFC-E90176FAE55A}" type="presParOf" srcId="{BA27F8AA-5D80-4A72-9EA1-55C658EC9B98}" destId="{6FCA2CEF-698C-4460-8E4D-7DA0155C94CB}" srcOrd="13" destOrd="0" presId="urn:microsoft.com/office/officeart/2005/8/layout/radial6"/>
    <dgm:cxn modelId="{DF6D2EEC-8E18-489D-8345-D18ABA240FF7}" type="presParOf" srcId="{BA27F8AA-5D80-4A72-9EA1-55C658EC9B98}" destId="{795E36C4-FD15-402B-BE06-EE5953217664}" srcOrd="14" destOrd="0" presId="urn:microsoft.com/office/officeart/2005/8/layout/radial6"/>
    <dgm:cxn modelId="{746E7AF5-A008-4945-9732-9CFBEAA4A8CB}" type="presParOf" srcId="{BA27F8AA-5D80-4A72-9EA1-55C658EC9B98}" destId="{DE5C9952-02CD-49B9-B14A-962F1FD94E3E}" srcOrd="15" destOrd="0" presId="urn:microsoft.com/office/officeart/2005/8/layout/radial6"/>
    <dgm:cxn modelId="{71990F21-B793-4910-9577-EDFE7E83A847}" type="presParOf" srcId="{BA27F8AA-5D80-4A72-9EA1-55C658EC9B98}" destId="{1FAFC8CC-DDCB-4F2C-AB63-5A38562A7DAD}" srcOrd="16" destOrd="0" presId="urn:microsoft.com/office/officeart/2005/8/layout/radial6"/>
    <dgm:cxn modelId="{DD46CB0D-F1EB-4FEB-A008-C262DE3DA658}" type="presParOf" srcId="{BA27F8AA-5D80-4A72-9EA1-55C658EC9B98}" destId="{798D332F-CFA9-4C04-AE8F-AF0D4D00BFB0}" srcOrd="17" destOrd="0" presId="urn:microsoft.com/office/officeart/2005/8/layout/radial6"/>
    <dgm:cxn modelId="{43FC2948-CD13-480D-9FD4-5D7050A38EAC}" type="presParOf" srcId="{BA27F8AA-5D80-4A72-9EA1-55C658EC9B98}" destId="{2A3102E3-258D-4AF8-83C8-DDC4361F9719}" srcOrd="18" destOrd="0" presId="urn:microsoft.com/office/officeart/2005/8/layout/radial6"/>
    <dgm:cxn modelId="{F186A601-E11B-49B9-B7C6-08DB92A3EA26}" type="presParOf" srcId="{BA27F8AA-5D80-4A72-9EA1-55C658EC9B98}" destId="{11C109BD-9F9B-4A9A-9AC4-D4E6E8BD46B7}" srcOrd="19" destOrd="0" presId="urn:microsoft.com/office/officeart/2005/8/layout/radial6"/>
    <dgm:cxn modelId="{68328237-D435-457B-86B9-A7D5D839AE50}" type="presParOf" srcId="{BA27F8AA-5D80-4A72-9EA1-55C658EC9B98}" destId="{9BA333C2-BA0D-45C5-86F4-F6412F4FB1E6}" srcOrd="20" destOrd="0" presId="urn:microsoft.com/office/officeart/2005/8/layout/radial6"/>
    <dgm:cxn modelId="{9FDAC6CA-8B84-4898-A63D-9A8D78EDA131}" type="presParOf" srcId="{BA27F8AA-5D80-4A72-9EA1-55C658EC9B98}" destId="{15241F3A-D9CA-4511-AAD9-A67FD88CCD96}" srcOrd="21" destOrd="0" presId="urn:microsoft.com/office/officeart/2005/8/layout/radial6"/>
    <dgm:cxn modelId="{0838E76E-0B83-4960-87A5-392F4694D0E4}" type="presParOf" srcId="{BA27F8AA-5D80-4A72-9EA1-55C658EC9B98}" destId="{9A34D03C-6D63-42F8-87C6-7A8FEC8AE054}" srcOrd="22" destOrd="0" presId="urn:microsoft.com/office/officeart/2005/8/layout/radial6"/>
    <dgm:cxn modelId="{0602C716-D5FA-4AD5-A249-4E13246D8180}" type="presParOf" srcId="{BA27F8AA-5D80-4A72-9EA1-55C658EC9B98}" destId="{73E92E27-4EE4-4785-9101-9805C55FD948}" srcOrd="23" destOrd="0" presId="urn:microsoft.com/office/officeart/2005/8/layout/radial6"/>
    <dgm:cxn modelId="{61E20BDC-3F2D-4013-B51A-EE7370D81926}" type="presParOf" srcId="{BA27F8AA-5D80-4A72-9EA1-55C658EC9B98}" destId="{1AA53982-1E95-4183-A9A8-AF2BA466FF6F}" srcOrd="24" destOrd="0" presId="urn:microsoft.com/office/officeart/2005/8/layout/radial6"/>
    <dgm:cxn modelId="{FD0B0DDD-F56D-4417-A8FB-EF6C5006E14E}" type="presParOf" srcId="{BA27F8AA-5D80-4A72-9EA1-55C658EC9B98}" destId="{A35F14BD-2F92-4796-B050-B5EC29C37AE4}" srcOrd="25" destOrd="0" presId="urn:microsoft.com/office/officeart/2005/8/layout/radial6"/>
    <dgm:cxn modelId="{0D2F5610-4140-48E2-8998-BCC39B7113C4}" type="presParOf" srcId="{BA27F8AA-5D80-4A72-9EA1-55C658EC9B98}" destId="{71B09785-48DF-47D4-9C02-2746C4965D57}" srcOrd="26" destOrd="0" presId="urn:microsoft.com/office/officeart/2005/8/layout/radial6"/>
    <dgm:cxn modelId="{8FDF6E19-6E20-4731-B052-1A0D7FB11B11}" type="presParOf" srcId="{BA27F8AA-5D80-4A72-9EA1-55C658EC9B98}" destId="{D06F2EA3-CF45-487B-8EDC-3BDCCF1ECD5C}" srcOrd="27" destOrd="0" presId="urn:microsoft.com/office/officeart/2005/8/layout/radial6"/>
    <dgm:cxn modelId="{4672E675-F2CB-4ECF-93C5-7D83B54DC9CB}" type="presParOf" srcId="{BA27F8AA-5D80-4A72-9EA1-55C658EC9B98}" destId="{A21FE996-F4E1-4203-A517-E2532F8F1B2D}" srcOrd="28" destOrd="0" presId="urn:microsoft.com/office/officeart/2005/8/layout/radial6"/>
    <dgm:cxn modelId="{4A665893-170F-4F14-BEC7-7BF37C36CC7D}" type="presParOf" srcId="{BA27F8AA-5D80-4A72-9EA1-55C658EC9B98}" destId="{8AEEC545-3462-4945-A529-0AF457BACF18}" srcOrd="29" destOrd="0" presId="urn:microsoft.com/office/officeart/2005/8/layout/radial6"/>
    <dgm:cxn modelId="{2B1EE369-988B-46ED-A6CD-D041340C604C}" type="presParOf" srcId="{BA27F8AA-5D80-4A72-9EA1-55C658EC9B98}" destId="{9FE9AE70-9D31-4294-99C2-3E09ADD7EF6A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7DF83-6DED-480F-80D0-63BB32343C56}">
      <dsp:nvSpPr>
        <dsp:cNvPr id="0" name=""/>
        <dsp:cNvSpPr/>
      </dsp:nvSpPr>
      <dsp:spPr>
        <a:xfrm>
          <a:off x="1762261" y="0"/>
          <a:ext cx="938758" cy="531754"/>
        </a:xfrm>
        <a:prstGeom prst="trapezoid">
          <a:avLst>
            <a:gd name="adj" fmla="val 736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CONSTITUCIÓN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POLÍTICA</a:t>
          </a:r>
          <a:endParaRPr kumimoji="0" lang="es-ES" altLang="ja-JP" sz="1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sp:txBody>
      <dsp:txXfrm>
        <a:off x="1762261" y="0"/>
        <a:ext cx="938758" cy="531754"/>
      </dsp:txXfrm>
    </dsp:sp>
    <dsp:sp modelId="{C595D5E2-5C8B-46D7-920B-9DA06A6422C0}">
      <dsp:nvSpPr>
        <dsp:cNvPr id="0" name=""/>
        <dsp:cNvSpPr/>
      </dsp:nvSpPr>
      <dsp:spPr>
        <a:xfrm>
          <a:off x="1419166" y="531754"/>
          <a:ext cx="1624948" cy="499957"/>
        </a:xfrm>
        <a:prstGeom prst="trapezoid">
          <a:avLst>
            <a:gd name="adj" fmla="val 736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9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CONVENIOS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9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INTERNACIONALES</a:t>
          </a:r>
          <a:endParaRPr kumimoji="0" lang="es-ES" altLang="ja-JP" sz="9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sp:txBody>
      <dsp:txXfrm>
        <a:off x="1703532" y="531754"/>
        <a:ext cx="1056216" cy="499957"/>
      </dsp:txXfrm>
    </dsp:sp>
    <dsp:sp modelId="{0A011330-9B70-4E8C-9B30-CFF0C0C8442B}">
      <dsp:nvSpPr>
        <dsp:cNvPr id="0" name=""/>
        <dsp:cNvSpPr/>
      </dsp:nvSpPr>
      <dsp:spPr>
        <a:xfrm>
          <a:off x="1104116" y="1031711"/>
          <a:ext cx="2255048" cy="499957"/>
        </a:xfrm>
        <a:prstGeom prst="trapezoid">
          <a:avLst>
            <a:gd name="adj" fmla="val 736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CÓDIGOS</a:t>
          </a:r>
          <a:endParaRPr kumimoji="0" lang="es-ES" altLang="ja-JP" sz="1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sp:txBody>
      <dsp:txXfrm>
        <a:off x="1498750" y="1031711"/>
        <a:ext cx="1465781" cy="499957"/>
      </dsp:txXfrm>
    </dsp:sp>
    <dsp:sp modelId="{BCC699BE-B092-4D36-BC1E-13EB53BF2457}">
      <dsp:nvSpPr>
        <dsp:cNvPr id="0" name=""/>
        <dsp:cNvSpPr/>
      </dsp:nvSpPr>
      <dsp:spPr>
        <a:xfrm>
          <a:off x="736077" y="1531669"/>
          <a:ext cx="2991126" cy="499957"/>
        </a:xfrm>
        <a:prstGeom prst="trapezoid">
          <a:avLst>
            <a:gd name="adj" fmla="val 736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DECRETOS</a:t>
          </a:r>
          <a:endParaRPr kumimoji="0" lang="es-ES" altLang="ja-JP" sz="1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sp:txBody>
      <dsp:txXfrm>
        <a:off x="1259524" y="1531669"/>
        <a:ext cx="1944232" cy="499957"/>
      </dsp:txXfrm>
    </dsp:sp>
    <dsp:sp modelId="{F07F1337-D040-4206-8728-10DA04452A0F}">
      <dsp:nvSpPr>
        <dsp:cNvPr id="0" name=""/>
        <dsp:cNvSpPr/>
      </dsp:nvSpPr>
      <dsp:spPr>
        <a:xfrm>
          <a:off x="368038" y="2031626"/>
          <a:ext cx="3727204" cy="499957"/>
        </a:xfrm>
        <a:prstGeom prst="trapezoid">
          <a:avLst>
            <a:gd name="adj" fmla="val 736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LEYES GENERALES  /  LEYES ESPECÍFICAS</a:t>
          </a:r>
          <a:endParaRPr kumimoji="0" lang="es-ES" altLang="ja-JP" sz="1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sp:txBody>
      <dsp:txXfrm>
        <a:off x="1020299" y="2031626"/>
        <a:ext cx="2422682" cy="499957"/>
      </dsp:txXfrm>
    </dsp:sp>
    <dsp:sp modelId="{908A9B5C-E101-465A-B366-D5F846AE45A1}">
      <dsp:nvSpPr>
        <dsp:cNvPr id="0" name=""/>
        <dsp:cNvSpPr/>
      </dsp:nvSpPr>
      <dsp:spPr>
        <a:xfrm>
          <a:off x="0" y="2531583"/>
          <a:ext cx="4463281" cy="499957"/>
        </a:xfrm>
        <a:prstGeom prst="trapezoid">
          <a:avLst>
            <a:gd name="adj" fmla="val 736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115000"/>
            <a:buFont typeface="Wingdings" panose="05000000000000000000" pitchFamily="2" charset="2"/>
            <a:buNone/>
            <a:tabLst/>
          </a:pPr>
          <a:r>
            <a:rPr kumimoji="0" lang="es-ES_tradnl" sz="1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NORMAS  /  REGLAMENTOS  /  INSTRUCTIVOS</a:t>
          </a:r>
          <a:endParaRPr kumimoji="0" lang="es-ES" altLang="ja-JP" sz="1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ＭＳ Ｐゴシック" panose="020B0600070205080204" pitchFamily="34" charset="-128"/>
          </a:endParaRPr>
        </a:p>
      </dsp:txBody>
      <dsp:txXfrm>
        <a:off x="781074" y="2531583"/>
        <a:ext cx="2901133" cy="499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C8728-8FF6-4B60-AC5B-51F9D9A819C7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5E879-7846-4908-800B-68A85146BC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095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Exigiendo un trabajo Digno.</a:t>
            </a:r>
          </a:p>
          <a:p>
            <a:endParaRPr lang="es-EC" dirty="0" smtClean="0"/>
          </a:p>
          <a:p>
            <a:r>
              <a:rPr lang="es-EC" dirty="0" smtClean="0"/>
              <a:t>SART sistema de auditorias de riesgos del trabajo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5616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Registro apoyado por mediciones y software </a:t>
            </a:r>
            <a:r>
              <a:rPr lang="es-EC" dirty="0" err="1" smtClean="0"/>
              <a:t>ergonautaz</a:t>
            </a:r>
            <a:r>
              <a:rPr lang="es-EC" dirty="0" smtClean="0"/>
              <a:t> de la Universidad de Valencia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4937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Químicos</a:t>
            </a:r>
            <a:r>
              <a:rPr lang="es-EC" baseline="0" dirty="0" smtClean="0"/>
              <a:t> por las partículas de polvos </a:t>
            </a:r>
            <a:r>
              <a:rPr lang="es-EC" baseline="0" dirty="0" err="1" smtClean="0"/>
              <a:t>caussadas</a:t>
            </a:r>
            <a:r>
              <a:rPr lang="es-EC" baseline="0" dirty="0" smtClean="0"/>
              <a:t> del corte por plasma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3156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Atrapamiento:</a:t>
            </a:r>
            <a:r>
              <a:rPr lang="es-EC" baseline="0" dirty="0" smtClean="0"/>
              <a:t> engranes, matrices o punzones, resguardos</a:t>
            </a:r>
          </a:p>
          <a:p>
            <a:r>
              <a:rPr lang="es-EC" baseline="0" dirty="0" smtClean="0"/>
              <a:t>Ruido: Al juntarse varios procesos que generan ruido estos se combinan  Amolado</a:t>
            </a:r>
          </a:p>
          <a:p>
            <a:r>
              <a:rPr lang="es-EC" baseline="0" dirty="0" smtClean="0"/>
              <a:t>Eléctrico: Interruptores contactos directos: partes activas contactos indirectos: masa puestas accidentalmente en tensión</a:t>
            </a:r>
          </a:p>
          <a:p>
            <a:r>
              <a:rPr lang="es-EC" baseline="0" dirty="0" smtClean="0"/>
              <a:t>Proyección: soldadura, piqueta al soldar salpicadura de chispas, procesos con arranque de viruta. Maquinaria con tiempo de vida útil acabada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5653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 pesar que la causa de un accidente parezca falla</a:t>
            </a:r>
            <a:r>
              <a:rPr lang="es-EC" baseline="0" dirty="0" smtClean="0"/>
              <a:t> técnica o humana los fallos por accidentes son fallos en el Sistema de Gestión de la seguridad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4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1DG:Obligaciones, prohibiciones,</a:t>
            </a:r>
            <a:r>
              <a:rPr lang="es-EC" baseline="0" dirty="0" smtClean="0"/>
              <a:t> sanciones, incumplimientos.</a:t>
            </a:r>
          </a:p>
          <a:p>
            <a:r>
              <a:rPr lang="es-EC" baseline="0" dirty="0" smtClean="0"/>
              <a:t>2GSSO: Responsable: Trabajo de titulación </a:t>
            </a:r>
          </a:p>
          <a:p>
            <a:r>
              <a:rPr lang="es-EC" dirty="0" smtClean="0"/>
              <a:t>5</a:t>
            </a:r>
            <a:r>
              <a:rPr lang="es-EC" baseline="0" dirty="0" smtClean="0"/>
              <a:t> ACC </a:t>
            </a:r>
            <a:r>
              <a:rPr lang="es-EC" baseline="0" dirty="0" err="1" smtClean="0"/>
              <a:t>mAYOREs</a:t>
            </a:r>
            <a:r>
              <a:rPr lang="es-EC" baseline="0" dirty="0" smtClean="0"/>
              <a:t> </a:t>
            </a:r>
            <a:r>
              <a:rPr lang="es-EC" dirty="0" smtClean="0"/>
              <a:t>Plan</a:t>
            </a:r>
            <a:r>
              <a:rPr lang="es-EC" baseline="0" dirty="0" smtClean="0"/>
              <a:t> de emergencia de la ESPE sustancia </a:t>
            </a:r>
            <a:r>
              <a:rPr lang="es-EC" baseline="0" dirty="0" err="1" smtClean="0"/>
              <a:t>imfalmables</a:t>
            </a:r>
            <a:endParaRPr lang="es-EC" baseline="0" dirty="0" smtClean="0"/>
          </a:p>
          <a:p>
            <a:r>
              <a:rPr lang="es-EC" baseline="0" dirty="0" smtClean="0"/>
              <a:t>6SEÑALES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INEN –ISO 3864-1:2013, </a:t>
            </a:r>
          </a:p>
          <a:p>
            <a:r>
              <a:rPr lang="es-EC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Capacitacion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C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Induccion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capacitación, información</a:t>
            </a:r>
          </a:p>
          <a:p>
            <a:r>
              <a:rPr lang="es-EC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GAMBIENTAl:Buenas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practicas ambientales</a:t>
            </a:r>
          </a:p>
          <a:p>
            <a:endParaRPr lang="es-EC" baseline="0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3465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262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Exposiciones</a:t>
            </a:r>
            <a:r>
              <a:rPr lang="es-EC" baseline="0" dirty="0" smtClean="0"/>
              <a:t>  a riesgos</a:t>
            </a:r>
          </a:p>
          <a:p>
            <a:r>
              <a:rPr lang="es-EC" baseline="0" dirty="0" smtClean="0"/>
              <a:t>Desarrollado políticas, procesos de control registros, cultura preventiva</a:t>
            </a:r>
          </a:p>
          <a:p>
            <a:endParaRPr lang="es-EC" baseline="0" dirty="0" smtClean="0"/>
          </a:p>
          <a:p>
            <a:r>
              <a:rPr lang="es-EC" baseline="0" dirty="0" smtClean="0"/>
              <a:t>Calidad y garantía de la Educación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785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Cada Accidentes</a:t>
            </a:r>
            <a:r>
              <a:rPr lang="es-EC" baseline="0" dirty="0" smtClean="0"/>
              <a:t> con lesiones graves o mortal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399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228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64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2512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Fortaleza: Basta experiencia en el campo de los procesos de manufactura</a:t>
            </a:r>
          </a:p>
          <a:p>
            <a:r>
              <a:rPr lang="es-EC" dirty="0" smtClean="0"/>
              <a:t>Oportunidades</a:t>
            </a:r>
            <a:r>
              <a:rPr lang="es-EC" baseline="0" dirty="0" smtClean="0"/>
              <a:t>: Convenios Institucionales</a:t>
            </a:r>
          </a:p>
          <a:p>
            <a:r>
              <a:rPr lang="es-EC" baseline="0" dirty="0" smtClean="0"/>
              <a:t>Debilidades: Documentación no vigente </a:t>
            </a:r>
          </a:p>
          <a:p>
            <a:r>
              <a:rPr lang="es-EC" dirty="0" smtClean="0"/>
              <a:t>Amenazas:</a:t>
            </a:r>
            <a:r>
              <a:rPr lang="es-EC" baseline="0" dirty="0" smtClean="0"/>
              <a:t> Falta de presupuesto destinadas a mejoras de equipos.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5115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Mecánicos:</a:t>
            </a:r>
            <a:r>
              <a:rPr lang="es-EC" baseline="0" dirty="0" smtClean="0"/>
              <a:t> Máquina herramienta y por el orden y aseo</a:t>
            </a:r>
          </a:p>
          <a:p>
            <a:r>
              <a:rPr lang="es-EC" baseline="0" dirty="0" smtClean="0"/>
              <a:t>Físicos: de Naturaleza física.</a:t>
            </a:r>
          </a:p>
          <a:p>
            <a:endParaRPr lang="es-EC" baseline="0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020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LD: Cortes magulladuras pequeñas,</a:t>
            </a:r>
            <a:r>
              <a:rPr lang="es-EC" baseline="0" dirty="0" smtClean="0"/>
              <a:t> irritación: Dolor de Cabeza</a:t>
            </a:r>
          </a:p>
          <a:p>
            <a:r>
              <a:rPr lang="es-EC" dirty="0" smtClean="0"/>
              <a:t>D: Laceraciones quemaduras, torceduras importantes fracturas menores Sordera</a:t>
            </a:r>
          </a:p>
          <a:p>
            <a:r>
              <a:rPr lang="es-EC" dirty="0" smtClean="0"/>
              <a:t>ED: Amputaciones,</a:t>
            </a:r>
            <a:r>
              <a:rPr lang="es-EC" baseline="0" dirty="0" smtClean="0"/>
              <a:t> fracturas mayores intoxicaciones Cáncer </a:t>
            </a:r>
          </a:p>
          <a:p>
            <a:r>
              <a:rPr lang="es-EC" baseline="0" dirty="0" err="1" smtClean="0"/>
              <a:t>ProAlta</a:t>
            </a:r>
            <a:r>
              <a:rPr lang="es-EC" baseline="0" dirty="0" smtClean="0"/>
              <a:t> ocurrirá siempre, en algunas </a:t>
            </a:r>
            <a:r>
              <a:rPr lang="es-EC" baseline="0" dirty="0" err="1" smtClean="0"/>
              <a:t>ocaciones</a:t>
            </a:r>
            <a:r>
              <a:rPr lang="es-EC" baseline="0" dirty="0" smtClean="0"/>
              <a:t>, rara vez</a:t>
            </a:r>
          </a:p>
          <a:p>
            <a:r>
              <a:rPr lang="es-EC" baseline="0" dirty="0" smtClean="0"/>
              <a:t>Frecuencia de exposición </a:t>
            </a:r>
            <a:r>
              <a:rPr lang="es-EC" baseline="0" dirty="0" err="1" smtClean="0"/>
              <a:t>senciblidad</a:t>
            </a:r>
            <a:r>
              <a:rPr lang="es-EC" baseline="0" dirty="0" smtClean="0"/>
              <a:t> del trabajador y experiencia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5E879-7846-4908-800B-68A85146BCB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991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895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609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933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098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407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3935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23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315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19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103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7441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55660-D2BA-4997-BB95-31B44F55A793}" type="datetimeFigureOut">
              <a:rPr lang="es-EC" smtClean="0"/>
              <a:t>15/12/2015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3AD3B-359B-4794-B6C8-71CB660E4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44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955061" y="593389"/>
            <a:ext cx="796999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CARRERA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DE INGENIERÍA MECÁNICA </a:t>
            </a: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4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s-US" sz="2300" b="1" dirty="0" smtClean="0"/>
              <a:t>“</a:t>
            </a:r>
            <a:r>
              <a:rPr lang="es-EC" sz="2400" b="1" dirty="0"/>
              <a:t>DISEÑO ESTRUCTURADO DE UN SISTEMA DE SEGURIDAD Y SALUD OCUPACIONAL Y PROPUESTA DE TRATAMIENTO DE </a:t>
            </a:r>
            <a:r>
              <a:rPr lang="es-EC" sz="2400" b="1" dirty="0" smtClean="0"/>
              <a:t>RIESGOS </a:t>
            </a:r>
            <a:r>
              <a:rPr lang="es-EC" sz="2400" b="1" dirty="0"/>
              <a:t>APLICADOS AL LABORATORIO DE PROCESOS DE MANUFACTURA DE LA UNIVERSIDAD DE LAS FUERZAS ARMADAS ESPE, BASADO EN LA NORMA </a:t>
            </a:r>
            <a:r>
              <a:rPr lang="es-EC" sz="2400" b="1" dirty="0" smtClean="0"/>
              <a:t>OHSAS-18001</a:t>
            </a:r>
            <a:r>
              <a:rPr lang="es-US" sz="2300" b="1" dirty="0" smtClean="0"/>
              <a:t>”</a:t>
            </a:r>
            <a:endParaRPr lang="es-US" sz="2300" dirty="0"/>
          </a:p>
          <a:p>
            <a:pPr algn="ctr"/>
            <a:endParaRPr lang="es-EC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C" sz="2000" dirty="0" smtClean="0"/>
              <a:t>BECERRA ERAZO DANIEL ALEJANDRO</a:t>
            </a:r>
            <a:endParaRPr lang="es-US" sz="2000" dirty="0"/>
          </a:p>
          <a:p>
            <a:pPr algn="ctr"/>
            <a:endParaRPr lang="es-US" sz="2000" dirty="0" smtClean="0"/>
          </a:p>
          <a:p>
            <a:pPr algn="ctr"/>
            <a:r>
              <a:rPr lang="es-US" sz="2000" dirty="0" smtClean="0"/>
              <a:t>DIRECTOR: ING. ALBERTO NADALE.</a:t>
            </a:r>
          </a:p>
          <a:p>
            <a:pPr algn="ctr"/>
            <a:r>
              <a:rPr lang="es-US" sz="2000" dirty="0" smtClean="0"/>
              <a:t>CODIRECTOR</a:t>
            </a:r>
            <a:r>
              <a:rPr lang="es-US" sz="2000" dirty="0"/>
              <a:t>: ING. </a:t>
            </a:r>
            <a:r>
              <a:rPr lang="es-US" sz="2000" dirty="0" smtClean="0"/>
              <a:t>JUAN DÍAZ.</a:t>
            </a:r>
            <a:endParaRPr lang="es-US" sz="2000" dirty="0"/>
          </a:p>
          <a:p>
            <a:pPr algn="ctr"/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000" dirty="0">
                <a:latin typeface="Arial" pitchFamily="34" charset="0"/>
                <a:cs typeface="Arial" pitchFamily="34" charset="0"/>
              </a:rPr>
              <a:t> </a:t>
            </a:r>
            <a:r>
              <a:rPr lang="es-US" sz="2000" dirty="0"/>
              <a:t>SANGOLQUÍ, </a:t>
            </a:r>
            <a:r>
              <a:rPr lang="es-US" sz="2000" dirty="0" smtClean="0"/>
              <a:t>DICIEMBRE 2015</a:t>
            </a:r>
            <a:endParaRPr lang="es-US" sz="2000" dirty="0"/>
          </a:p>
          <a:p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1511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3709"/>
            <a:ext cx="7886700" cy="1325563"/>
          </a:xfrm>
        </p:spPr>
        <p:txBody>
          <a:bodyPr/>
          <a:lstStyle/>
          <a:p>
            <a:r>
              <a:rPr lang="es-EC" dirty="0"/>
              <a:t>Identificación de Peligros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-1693" t="-7855" r="1693" b="53014"/>
          <a:stretch/>
        </p:blipFill>
        <p:spPr>
          <a:xfrm>
            <a:off x="478222" y="1892061"/>
            <a:ext cx="3615556" cy="41762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46952" b="-1"/>
          <a:stretch/>
        </p:blipFill>
        <p:spPr>
          <a:xfrm>
            <a:off x="4591504" y="1546167"/>
            <a:ext cx="3797645" cy="42431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2484" t="27083" r="20912" b="53820"/>
          <a:stretch/>
        </p:blipFill>
        <p:spPr>
          <a:xfrm>
            <a:off x="410380" y="1357715"/>
            <a:ext cx="3770744" cy="11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Evaluación de Riesgos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2167" t="38412" r="16691" b="23698"/>
          <a:stretch/>
        </p:blipFill>
        <p:spPr>
          <a:xfrm>
            <a:off x="1496909" y="2254250"/>
            <a:ext cx="6150182" cy="3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s-EC" dirty="0" smtClean="0"/>
              <a:t>Evaluación de Riesgos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8482" t="28721" r="56216" b="16220"/>
          <a:stretch/>
        </p:blipFill>
        <p:spPr>
          <a:xfrm>
            <a:off x="1575210" y="991281"/>
            <a:ext cx="4484914" cy="518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726" y="-330333"/>
            <a:ext cx="7886700" cy="1325563"/>
          </a:xfrm>
        </p:spPr>
        <p:txBody>
          <a:bodyPr/>
          <a:lstStyle/>
          <a:p>
            <a:r>
              <a:rPr lang="es-EC" dirty="0" smtClean="0"/>
              <a:t>Evaluación de Riesgos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44283"/>
          <a:stretch/>
        </p:blipFill>
        <p:spPr>
          <a:xfrm>
            <a:off x="947790" y="735085"/>
            <a:ext cx="7410599" cy="50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325437"/>
            <a:ext cx="7886700" cy="1325563"/>
          </a:xfrm>
        </p:spPr>
        <p:txBody>
          <a:bodyPr/>
          <a:lstStyle/>
          <a:p>
            <a:r>
              <a:rPr lang="es-EC" dirty="0" smtClean="0"/>
              <a:t>Priorización de los Riesgos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76850" y="1285875"/>
            <a:ext cx="3619500" cy="4351338"/>
          </a:xfrm>
        </p:spPr>
        <p:txBody>
          <a:bodyPr>
            <a:normAutofit fontScale="25000" lnSpcReduction="20000"/>
          </a:bodyPr>
          <a:lstStyle/>
          <a:p>
            <a:r>
              <a:rPr lang="es-EC" sz="9600" dirty="0" smtClean="0"/>
              <a:t>Riesgos con mayor peligrosidad son:</a:t>
            </a:r>
          </a:p>
          <a:p>
            <a:r>
              <a:rPr lang="es-EC" sz="8000" dirty="0" smtClean="0"/>
              <a:t>Mecánicos: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sz="6400" dirty="0" smtClean="0"/>
              <a:t>Caídas del Personal al Mismo nivel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sz="6400" dirty="0" smtClean="0"/>
              <a:t>Caídas de Objetos en manipulación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sz="6400" dirty="0" smtClean="0"/>
              <a:t>Caídas de Objetos Desprendidos.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sz="6400" dirty="0" smtClean="0"/>
              <a:t>Golpes/Cortes por objetos herramientas.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sz="6400" b="1" dirty="0" smtClean="0"/>
              <a:t>Proyección de fragmentos o partículas.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sz="6400" b="1" dirty="0" smtClean="0"/>
              <a:t>Atrapamiento por o entre objetos.</a:t>
            </a:r>
          </a:p>
          <a:p>
            <a:r>
              <a:rPr lang="es-EC" sz="8000" dirty="0" smtClean="0"/>
              <a:t>Físicos: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sz="6400" b="1" dirty="0" smtClean="0"/>
              <a:t>Contactos eléctricos directos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sz="6400" b="1" dirty="0" smtClean="0"/>
              <a:t>Contactos eléctricos indirectos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sz="6400" b="1" dirty="0" smtClean="0"/>
              <a:t>Exposición al Ruido</a:t>
            </a:r>
            <a:endParaRPr lang="es-EC" sz="6400" b="1" dirty="0"/>
          </a:p>
          <a:p>
            <a:pPr lvl="1"/>
            <a:endParaRPr lang="es-EC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285874"/>
            <a:ext cx="5000625" cy="493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83732"/>
            <a:ext cx="7886700" cy="1325563"/>
          </a:xfrm>
        </p:spPr>
        <p:txBody>
          <a:bodyPr/>
          <a:lstStyle/>
          <a:p>
            <a:r>
              <a:rPr lang="es-EC" dirty="0" smtClean="0"/>
              <a:t>Plano de Riesgos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5696" t="15973" r="8418" b="13541"/>
          <a:stretch/>
        </p:blipFill>
        <p:spPr>
          <a:xfrm>
            <a:off x="533399" y="1155700"/>
            <a:ext cx="7747001" cy="46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1325563"/>
          </a:xfrm>
        </p:spPr>
        <p:txBody>
          <a:bodyPr/>
          <a:lstStyle/>
          <a:p>
            <a:r>
              <a:rPr lang="es-EC" dirty="0" smtClean="0"/>
              <a:t>Análisis de los Riesgos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181100"/>
            <a:ext cx="7886700" cy="470852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b="1" dirty="0"/>
              <a:t>Riesgo de atrapamiento </a:t>
            </a:r>
            <a:r>
              <a:rPr lang="es-ES" dirty="0"/>
              <a:t>en los procesos de maquinado, mecanizado, calderería y conformado.</a:t>
            </a:r>
            <a:endParaRPr lang="es-EC" dirty="0"/>
          </a:p>
          <a:p>
            <a:pPr lvl="0"/>
            <a:r>
              <a:rPr lang="es-ES" b="1" dirty="0"/>
              <a:t>Riesgo de exposición a ruido </a:t>
            </a:r>
            <a:r>
              <a:rPr lang="es-ES" dirty="0" smtClean="0"/>
              <a:t>En </a:t>
            </a:r>
            <a:r>
              <a:rPr lang="es-ES" dirty="0"/>
              <a:t>la medición del riesgo del ruido con el sonómetro, se encontró que el valor más alto medido fue de 85,3 </a:t>
            </a:r>
            <a:r>
              <a:rPr lang="es-ES" dirty="0" err="1"/>
              <a:t>dBA</a:t>
            </a:r>
            <a:r>
              <a:rPr lang="es-ES" dirty="0"/>
              <a:t>  y el valor promedio fue de 75,2 </a:t>
            </a:r>
            <a:r>
              <a:rPr lang="es-ES" dirty="0" err="1"/>
              <a:t>dBA</a:t>
            </a:r>
            <a:r>
              <a:rPr lang="es-ES" dirty="0"/>
              <a:t>,  siendo el valor máximo permitido de 85 </a:t>
            </a:r>
            <a:r>
              <a:rPr lang="es-ES" dirty="0" err="1" smtClean="0"/>
              <a:t>dBA</a:t>
            </a:r>
            <a:r>
              <a:rPr lang="es-ES" dirty="0" smtClean="0"/>
              <a:t>.</a:t>
            </a:r>
            <a:endParaRPr lang="es-EC" dirty="0"/>
          </a:p>
          <a:p>
            <a:pPr lvl="0"/>
            <a:r>
              <a:rPr lang="es-ES" b="1" dirty="0"/>
              <a:t>Riesgo eléctrico </a:t>
            </a:r>
            <a:r>
              <a:rPr lang="es-EC" dirty="0" smtClean="0"/>
              <a:t>El laboratorio al trabajar en su mayoría con energía eléctrica, los contactos directos e indirectos son probables y dañinos</a:t>
            </a:r>
            <a:endParaRPr lang="es-EC" dirty="0"/>
          </a:p>
          <a:p>
            <a:pPr lvl="0"/>
            <a:r>
              <a:rPr lang="es-ES" b="1" dirty="0"/>
              <a:t>Riesgos por proyección de partículas </a:t>
            </a:r>
            <a:r>
              <a:rPr lang="es-ES" dirty="0" smtClean="0"/>
              <a:t>procesos </a:t>
            </a:r>
            <a:r>
              <a:rPr lang="es-ES" dirty="0"/>
              <a:t>donde existe arranque de viruta o desprendimiento de material.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72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Manual de Gestión de la Seguridad y Salud Ocupacional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Nivel organizacional del LPM.</a:t>
            </a:r>
          </a:p>
          <a:p>
            <a:pPr marL="0" indent="0">
              <a:buNone/>
            </a:pPr>
            <a:endParaRPr lang="es-EC" dirty="0" smtClean="0"/>
          </a:p>
          <a:p>
            <a:r>
              <a:rPr lang="es-EC" dirty="0" smtClean="0"/>
              <a:t>Reglamento basado en los requisitos que pide el  Ministerio del Trabajo.</a:t>
            </a:r>
          </a:p>
          <a:p>
            <a:pPr marL="0" indent="0">
              <a:buNone/>
            </a:pPr>
            <a:endParaRPr lang="es-EC" dirty="0" smtClean="0"/>
          </a:p>
          <a:p>
            <a:r>
              <a:rPr lang="es-EC" dirty="0" smtClean="0"/>
              <a:t>Normas OHSAS18001.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689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Objetivos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C" dirty="0" smtClean="0"/>
          </a:p>
          <a:p>
            <a:pPr marL="914400" lvl="1" indent="-457200">
              <a:buFont typeface="+mj-lt"/>
              <a:buAutoNum type="arabicPeriod"/>
            </a:pPr>
            <a:r>
              <a:rPr lang="es-EC" dirty="0" smtClean="0"/>
              <a:t>Proteger la integridad física y psicológica de los usuarios.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 smtClean="0"/>
              <a:t>Implementar normas enfocadas a la seguridad y salud de los usuarios.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 smtClean="0"/>
              <a:t>Cumplir con los requisitos legales.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 smtClean="0"/>
              <a:t>Prevenir accidentes y/o enfermedades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 smtClean="0"/>
              <a:t>Capacitar a los usuarios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 smtClean="0"/>
              <a:t>Mantener el mejoramiento continuo.</a:t>
            </a:r>
          </a:p>
          <a:p>
            <a:pPr marL="457200" lvl="1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94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177283"/>
              </p:ext>
            </p:extLst>
          </p:nvPr>
        </p:nvGraphicFramePr>
        <p:xfrm>
          <a:off x="-759855" y="373489"/>
          <a:ext cx="9144001" cy="5988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61416"/>
          <a:stretch/>
        </p:blipFill>
        <p:spPr>
          <a:xfrm>
            <a:off x="7070501" y="1211217"/>
            <a:ext cx="2073499" cy="403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2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ANTECEDENTES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6831" y="1239390"/>
            <a:ext cx="7886700" cy="4351338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s-EC" sz="2500" dirty="0" smtClean="0"/>
              <a:t>La Seguridad y Salud Ocupacional ha tomado gran importancia a nivel mundial y especialmente en nuestro país con el plan del Buen Vivir; por lo que el Ecuador a redoblando esfuerzo en prevención de riesgos laborales.</a:t>
            </a:r>
          </a:p>
          <a:p>
            <a:pPr marL="0" indent="0" algn="just">
              <a:buNone/>
            </a:pPr>
            <a:endParaRPr lang="es-EC" sz="2500" dirty="0" smtClean="0"/>
          </a:p>
          <a:p>
            <a:pPr marL="0" indent="0" algn="just">
              <a:buNone/>
            </a:pPr>
            <a:endParaRPr lang="es-EC" sz="2500" dirty="0"/>
          </a:p>
          <a:p>
            <a:pPr marL="0" indent="0" algn="just">
              <a:buNone/>
            </a:pPr>
            <a:endParaRPr lang="es-EC" sz="2500" dirty="0" smtClean="0"/>
          </a:p>
          <a:p>
            <a:pPr marL="0" indent="0" algn="just">
              <a:buNone/>
            </a:pPr>
            <a:endParaRPr lang="es-EC" sz="2500" dirty="0" smtClean="0"/>
          </a:p>
          <a:p>
            <a:pPr algn="just"/>
            <a:r>
              <a:rPr lang="es-EC" sz="2500" dirty="0" smtClean="0"/>
              <a:t>“El Ecuador invierte cerca de 36 millones de dólares al año en subsidios por incapacidad producto de accidentes laborales” Fuente: El comercio. </a:t>
            </a:r>
            <a:endParaRPr lang="es-EC" sz="25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42" t="-4279" r="58650" b="4279"/>
          <a:stretch/>
        </p:blipFill>
        <p:spPr>
          <a:xfrm>
            <a:off x="3662955" y="2578979"/>
            <a:ext cx="1818090" cy="16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Tratamiento de los principales Riesgos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Método.</a:t>
            </a:r>
          </a:p>
          <a:p>
            <a:endParaRPr lang="es-EC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222" y="1825625"/>
            <a:ext cx="6418794" cy="3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Riesgo atrapamiento por o entre objetos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Colocar los diferentes protectores en todas las máquinas donde el sistema de trasmisión de potencia no esté al alcance del </a:t>
            </a:r>
            <a:r>
              <a:rPr lang="es-ES" dirty="0" smtClean="0"/>
              <a:t>usuario.</a:t>
            </a:r>
            <a:endParaRPr lang="es-EC" dirty="0"/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41" y="3116887"/>
            <a:ext cx="2595570" cy="26320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95" y="3067007"/>
            <a:ext cx="2408348" cy="26819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19" y="3116888"/>
            <a:ext cx="2696735" cy="26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0944" t="13170" r="1551" b="28980"/>
          <a:stretch/>
        </p:blipFill>
        <p:spPr>
          <a:xfrm>
            <a:off x="837127" y="669701"/>
            <a:ext cx="7521261" cy="44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Riesgo exposición al ruido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C" dirty="0"/>
              <a:t>Revisar el funcionamiento y ajuste de las diferentes partes de la maquinaria, y planificar revisiones periódicas de las mismas.</a:t>
            </a:r>
          </a:p>
          <a:p>
            <a:pPr lvl="0"/>
            <a:r>
              <a:rPr lang="es-EC" dirty="0"/>
              <a:t>Capacitar al usuarios con </a:t>
            </a:r>
            <a:r>
              <a:rPr lang="es-EC" dirty="0" smtClean="0"/>
              <a:t>charlas</a:t>
            </a:r>
          </a:p>
          <a:p>
            <a:pPr marL="0" lvl="0" indent="0">
              <a:buNone/>
            </a:pPr>
            <a:r>
              <a:rPr lang="es-EC" dirty="0" smtClean="0"/>
              <a:t> </a:t>
            </a:r>
            <a:r>
              <a:rPr lang="es-EC" dirty="0"/>
              <a:t>de seguridad y confort acústico </a:t>
            </a:r>
            <a:endParaRPr lang="es-EC" dirty="0" smtClean="0"/>
          </a:p>
          <a:p>
            <a:pPr marL="0" lvl="0" indent="0">
              <a:buNone/>
            </a:pPr>
            <a:r>
              <a:rPr lang="es-EC" dirty="0" smtClean="0"/>
              <a:t>en </a:t>
            </a:r>
            <a:r>
              <a:rPr lang="es-EC" dirty="0"/>
              <a:t>el taller</a:t>
            </a:r>
          </a:p>
          <a:p>
            <a:r>
              <a:rPr lang="es-EC" dirty="0"/>
              <a:t>Controlar el uso </a:t>
            </a:r>
            <a:r>
              <a:rPr lang="es-EC" dirty="0" smtClean="0"/>
              <a:t>de </a:t>
            </a:r>
          </a:p>
          <a:p>
            <a:pPr marL="0" indent="0">
              <a:buNone/>
            </a:pPr>
            <a:r>
              <a:rPr lang="es-EC" dirty="0" smtClean="0"/>
              <a:t>protectores </a:t>
            </a:r>
            <a:r>
              <a:rPr lang="es-EC" dirty="0"/>
              <a:t>auditivos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"/>
          <a:stretch/>
        </p:blipFill>
        <p:spPr>
          <a:xfrm>
            <a:off x="5831715" y="3248694"/>
            <a:ext cx="2462280" cy="18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Riesgo eléctrico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/>
              <a:t>Realizar un mantenimiento eléctrico por un profesional en el área eléctrica.</a:t>
            </a:r>
          </a:p>
          <a:p>
            <a:r>
              <a:rPr lang="es-EC" sz="2400" dirty="0"/>
              <a:t>Cambiar cada tomacorriente que no estén adecuadamente seguros como también asegurar las conexiones internas de las máquinas con protecciones seguras si es posible atornilladas.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79" y="4091446"/>
            <a:ext cx="2484059" cy="20855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09" y="3608316"/>
            <a:ext cx="3121517" cy="22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9495" y="103304"/>
            <a:ext cx="7886700" cy="1325563"/>
          </a:xfrm>
        </p:spPr>
        <p:txBody>
          <a:bodyPr/>
          <a:lstStyle/>
          <a:p>
            <a:r>
              <a:rPr lang="es-EC" b="1" dirty="0" smtClean="0"/>
              <a:t>Riesgo de proyección de partículas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6435" y="936529"/>
            <a:ext cx="7886700" cy="4351338"/>
          </a:xfrm>
        </p:spPr>
        <p:txBody>
          <a:bodyPr/>
          <a:lstStyle/>
          <a:p>
            <a:r>
              <a:rPr lang="es-EC" dirty="0"/>
              <a:t>Implantar guardas en las máquinas (esmeril, taladro, fresa, torno) haciéndolas más seguras para el trabajo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1" y="2213058"/>
            <a:ext cx="4019550" cy="2152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72" y="1850906"/>
            <a:ext cx="3695700" cy="20574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36" y="4365709"/>
            <a:ext cx="3486016" cy="18313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126" t="-466" r="-2126" b="9726"/>
          <a:stretch/>
        </p:blipFill>
        <p:spPr>
          <a:xfrm>
            <a:off x="4449785" y="3908306"/>
            <a:ext cx="1606387" cy="22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5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740" y="0"/>
            <a:ext cx="7886700" cy="1325563"/>
          </a:xfrm>
        </p:spPr>
        <p:txBody>
          <a:bodyPr/>
          <a:lstStyle/>
          <a:p>
            <a:r>
              <a:rPr lang="es-EC" b="1" dirty="0" smtClean="0"/>
              <a:t>Conclusiones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2740" y="969472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s-ES" dirty="0"/>
              <a:t>El método recomendado por el Instituto Nacional de Seguridad e Higiene del Trabajo utilizado para la evaluación y diagnóstico de los peligros  en el laboratorio, fue sencillo, práctico y comprensible; el cual deberá ser utilizado cada vez que se realice la identificación de riesgos en el laboratorio</a:t>
            </a:r>
            <a:r>
              <a:rPr lang="es-ES" dirty="0" smtClean="0"/>
              <a:t>.</a:t>
            </a:r>
            <a:endParaRPr lang="es-EC" dirty="0"/>
          </a:p>
          <a:p>
            <a:pPr lvl="0"/>
            <a:r>
              <a:rPr lang="es-ES" dirty="0"/>
              <a:t>Los principales riesgos que se encontró al analizar el Laboratorio de Procesos de Manufactura son los mecánicos en especial atrapamiento por o entre objetos, proyección de partículas, además de los riesgos físicos donde hubo altos niveles de ruido, como también la exposición al riesgo eléctrico. </a:t>
            </a:r>
            <a:endParaRPr lang="es-EC" dirty="0"/>
          </a:p>
          <a:p>
            <a:pPr marL="0" indent="0">
              <a:buNone/>
            </a:pPr>
            <a:endParaRPr lang="es-EC" dirty="0"/>
          </a:p>
          <a:p>
            <a:pPr lvl="0"/>
            <a:r>
              <a:rPr lang="es-ES" dirty="0"/>
              <a:t>En la medición del riesgo del ruido con el sonómetro, se encontró que el valor más alto medido fue de 85,3 </a:t>
            </a:r>
            <a:r>
              <a:rPr lang="es-ES" dirty="0" err="1"/>
              <a:t>dBA</a:t>
            </a:r>
            <a:r>
              <a:rPr lang="es-ES" dirty="0"/>
              <a:t>  y el valor promedio fue de 75,2 </a:t>
            </a:r>
            <a:r>
              <a:rPr lang="es-ES" dirty="0" err="1"/>
              <a:t>dBA</a:t>
            </a:r>
            <a:r>
              <a:rPr lang="es-ES" dirty="0"/>
              <a:t>,  siendo el valor máximo permitido de 85 </a:t>
            </a:r>
            <a:r>
              <a:rPr lang="es-ES" dirty="0" err="1"/>
              <a:t>dBA</a:t>
            </a:r>
            <a:r>
              <a:rPr lang="es-ES" dirty="0"/>
              <a:t> tal como lo señala el Decreto Ejecutivo 2393 de fecha 17 de noviembre de 1986 en su  art.55 numeral 6, con lo mencionado el valor más alto excede en 0.3 </a:t>
            </a:r>
            <a:r>
              <a:rPr lang="es-ES" dirty="0" err="1"/>
              <a:t>dBA</a:t>
            </a:r>
            <a:r>
              <a:rPr lang="es-ES" dirty="0"/>
              <a:t> de lo permitido por lo que este riesgo se lo considera primordial.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81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5467" y="936983"/>
            <a:ext cx="7886700" cy="435133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s-ES" dirty="0"/>
              <a:t>Las leyes ecuatorianas para la seguridad ocupacional  y salud laboral dentro de instituciones educativas no están completamente detalladas por lo que el manual de seguridad planteado en este proyecto se adaptó a la situación del Laboratorio de Procesos de Manufactura donde los usuarios se mezclan entre trabajadores con dependencia laboral y estudiantes y fue realizado tomando en cuenta las recomendaciones del Ministerio de Relaciones Laborales y las Normas OHSAS 18001, creando lineamientos que al implementarlos se podrá conseguir una mejor eficiencia en la prevención de riesgos a través de un procesos de mejora continua.</a:t>
            </a:r>
            <a:endParaRPr lang="es-EC" dirty="0"/>
          </a:p>
          <a:p>
            <a:endParaRPr lang="es-EC" dirty="0"/>
          </a:p>
          <a:p>
            <a:pPr lvl="0"/>
            <a:r>
              <a:rPr lang="es-ES" dirty="0"/>
              <a:t>El manual de Gestión de la Seguridad ayudara a los usuarios del laboratorio a tener mayor conocimiento de los riesgos expuestos y responsabilidad en el tema de seguridad y salud ocupacional.</a:t>
            </a:r>
            <a:endParaRPr lang="es-EC" dirty="0"/>
          </a:p>
          <a:p>
            <a:endParaRPr lang="es-EC" dirty="0"/>
          </a:p>
          <a:p>
            <a:pPr lvl="0"/>
            <a:r>
              <a:rPr lang="es-ES" dirty="0"/>
              <a:t>La implementación de este Manual de Seguridad tiene mayor posibilidad de éxito cuando cada persona que concurre en el laboratorio tenga un compromiso con la seguridad y salud, especialmente el personal jerárquicamente superior por tener mayor influencia en el medio. 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791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Recomendaciones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39259"/>
            <a:ext cx="7886700" cy="435133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s-ES" dirty="0"/>
              <a:t>Realizar la evaluación de riesgos y renovación del Manual cada vez que se implemente un nuevo proceso o se realice cambios en el </a:t>
            </a:r>
            <a:r>
              <a:rPr lang="es-ES" dirty="0" err="1"/>
              <a:t>layout</a:t>
            </a:r>
            <a:r>
              <a:rPr lang="es-ES" dirty="0"/>
              <a:t> del laboratorio o por defecto cada dos años como lo indica el Art 434 del código del trabajo.</a:t>
            </a:r>
            <a:endParaRPr lang="es-EC" dirty="0"/>
          </a:p>
          <a:p>
            <a:endParaRPr lang="es-EC" dirty="0"/>
          </a:p>
          <a:p>
            <a:pPr lvl="0"/>
            <a:r>
              <a:rPr lang="es-ES" dirty="0"/>
              <a:t>Capacitar a los estudiantes en temas de seguridad y salud, poniendo como requisito tomar la materia de Seguridad Industrial antes de hacer prácticas en el Laboratorio de Procesos de Manufactura.</a:t>
            </a:r>
            <a:endParaRPr lang="es-EC" dirty="0"/>
          </a:p>
          <a:p>
            <a:endParaRPr lang="es-EC" dirty="0"/>
          </a:p>
          <a:p>
            <a:pPr lvl="0"/>
            <a:r>
              <a:rPr lang="es-ES" dirty="0"/>
              <a:t>Controlar con mayor eficiencia el Riesgo del ruido, tomando en cuenta los niveles recomendados por el INSHT (para talleres de metal-mecánica de 60 a 70 </a:t>
            </a:r>
            <a:r>
              <a:rPr lang="es-ES" dirty="0" err="1"/>
              <a:t>dBA</a:t>
            </a:r>
            <a:r>
              <a:rPr lang="es-ES" dirty="0"/>
              <a:t>); a través del aislamiento del medio de transmisión  del Ruido y uso de los protectores auditivos.</a:t>
            </a:r>
            <a:endParaRPr lang="es-EC" dirty="0"/>
          </a:p>
          <a:p>
            <a:endParaRPr lang="es-EC" dirty="0"/>
          </a:p>
          <a:p>
            <a:pPr lvl="0"/>
            <a:r>
              <a:rPr lang="es-ES" dirty="0"/>
              <a:t>En el proceso de Gestión de la Seguridad y Salud Ocupacional hacer conocer a los usuarios la política de seguridad y salud del Laboratorio de Procesos de Manufactura concientizándolos y comprometiéndolos a cumplirla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198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z="1800" dirty="0"/>
              <a:t>Implementar la señalización necesaria para poder informar con claridad a los usuarios sobre las prohibiciones, obligaciones, precauciones del Laboratorio en el ámbito de seguridad y salud</a:t>
            </a:r>
            <a:r>
              <a:rPr lang="es-ES" sz="1800" dirty="0" smtClean="0"/>
              <a:t>.</a:t>
            </a:r>
          </a:p>
          <a:p>
            <a:pPr marL="0" lvl="0" indent="0">
              <a:buNone/>
            </a:pPr>
            <a:endParaRPr lang="es-EC" sz="1800" dirty="0"/>
          </a:p>
          <a:p>
            <a:pPr lvl="0"/>
            <a:r>
              <a:rPr lang="es-ES" sz="1800" dirty="0"/>
              <a:t>Mediante exposiciones teórico-prácticas se pondrá a conocimiento a los usuarios del laboratorio sobre los riesgos que están expuestos en cada lugar de trabajo y de esta manera generar conciencia. </a:t>
            </a:r>
            <a:endParaRPr lang="es-ES" sz="1800" dirty="0" smtClean="0"/>
          </a:p>
          <a:p>
            <a:pPr marL="0" lvl="0" indent="0">
              <a:buNone/>
            </a:pPr>
            <a:endParaRPr lang="es-EC" sz="1800" dirty="0"/>
          </a:p>
          <a:p>
            <a:pPr lvl="0"/>
            <a:r>
              <a:rPr lang="es-ES" sz="1800" dirty="0"/>
              <a:t>Realizar procesos de auditoria para garantizar la eficiencia del Sistema de Gestión de la Seguridad.</a:t>
            </a:r>
            <a:endParaRPr lang="es-EC" sz="18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100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Definición del Problema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1225" y="1481071"/>
            <a:ext cx="7886700" cy="4625351"/>
          </a:xfrm>
        </p:spPr>
        <p:txBody>
          <a:bodyPr>
            <a:normAutofit lnSpcReduction="10000"/>
          </a:bodyPr>
          <a:lstStyle/>
          <a:p>
            <a:r>
              <a:rPr lang="es-EC" dirty="0" smtClean="0"/>
              <a:t>A nivel mundial cada 15 segundos, 153 trabajadores tienen un accidente </a:t>
            </a:r>
            <a:r>
              <a:rPr lang="es-EC" b="1" dirty="0" smtClean="0"/>
              <a:t>Fuente </a:t>
            </a:r>
            <a:r>
              <a:rPr lang="es-EC" dirty="0" smtClean="0"/>
              <a:t>OIT.</a:t>
            </a:r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/>
          </a:p>
          <a:p>
            <a:r>
              <a:rPr lang="es-EC" dirty="0" smtClean="0"/>
              <a:t>La ausencia de un sistema de gestión eficaz y actualizado para la seguridad y salud ocupacional dentro del laboratorio.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30" y="2235290"/>
            <a:ext cx="4841919" cy="22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C" dirty="0" smtClean="0"/>
          </a:p>
          <a:p>
            <a:pPr algn="ctr"/>
            <a:endParaRPr lang="es-EC" dirty="0"/>
          </a:p>
          <a:p>
            <a:pPr marL="0" indent="0" algn="ctr">
              <a:buNone/>
            </a:pPr>
            <a:r>
              <a:rPr lang="es-EC" sz="5400" b="1" dirty="0" smtClean="0"/>
              <a:t>GRACIAS</a:t>
            </a:r>
            <a:endParaRPr lang="es-EC" sz="5400" b="1" dirty="0"/>
          </a:p>
        </p:txBody>
      </p:sp>
    </p:spTree>
    <p:extLst>
      <p:ext uri="{BB962C8B-B14F-4D97-AF65-F5344CB8AC3E}">
        <p14:creationId xmlns:p14="http://schemas.microsoft.com/office/powerpoint/2010/main" val="8524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err="1" smtClean="0"/>
              <a:t>Tye</a:t>
            </a:r>
            <a:r>
              <a:rPr lang="es-EC" dirty="0" smtClean="0"/>
              <a:t>/Pearson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804" y="1690689"/>
            <a:ext cx="7488392" cy="37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77896"/>
            <a:ext cx="7886700" cy="4351338"/>
          </a:xfrm>
        </p:spPr>
        <p:txBody>
          <a:bodyPr>
            <a:normAutofit/>
          </a:bodyPr>
          <a:lstStyle/>
          <a:p>
            <a:r>
              <a:rPr lang="es-EC" i="1" dirty="0"/>
              <a:t>Diseñar un Manual Práctico de Gestión de </a:t>
            </a:r>
            <a:r>
              <a:rPr lang="es-EC" i="1" dirty="0" smtClean="0"/>
              <a:t>la Seguridad </a:t>
            </a:r>
            <a:r>
              <a:rPr lang="es-EC" i="1" dirty="0"/>
              <a:t>y Salud Ocupacional basada en la norma internacional OHSAS </a:t>
            </a:r>
            <a:r>
              <a:rPr lang="es-EC" i="1" dirty="0" smtClean="0"/>
              <a:t>18001.</a:t>
            </a:r>
          </a:p>
          <a:p>
            <a:pPr lvl="0"/>
            <a:r>
              <a:rPr lang="es-EC" dirty="0"/>
              <a:t>Identificar los peligros y riesgos asociados a las actividades que se desarrollan en las distintas áreas y puestos de </a:t>
            </a:r>
            <a:r>
              <a:rPr lang="es-EC" dirty="0" smtClean="0"/>
              <a:t>trabajo. </a:t>
            </a:r>
            <a:endParaRPr lang="es-EC" dirty="0"/>
          </a:p>
          <a:p>
            <a:pPr lvl="0"/>
            <a:r>
              <a:rPr lang="es-EC" dirty="0"/>
              <a:t>Evaluar la severidad de los daños que puede sufrir el personal usuario del laboratorio </a:t>
            </a:r>
            <a:r>
              <a:rPr lang="es-EC" dirty="0" smtClean="0"/>
              <a:t>como </a:t>
            </a:r>
            <a:r>
              <a:rPr lang="es-EC" dirty="0"/>
              <a:t>consecuencia de la exposición a los riesgos asociados a las diferentes </a:t>
            </a:r>
            <a:r>
              <a:rPr lang="es-EC" dirty="0" smtClean="0"/>
              <a:t>actividades.</a:t>
            </a:r>
            <a:endParaRPr lang="es-EC" dirty="0"/>
          </a:p>
          <a:p>
            <a:endParaRPr lang="es-EC" dirty="0" smtClean="0"/>
          </a:p>
          <a:p>
            <a:endParaRPr lang="es-EC" dirty="0"/>
          </a:p>
        </p:txBody>
      </p:sp>
      <p:pic>
        <p:nvPicPr>
          <p:cNvPr id="2050" name="Picture 2" descr="http://developingthebusiness.com/wp-content/uploads/2015/02/Goals-300x26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10404" r="448"/>
          <a:stretch/>
        </p:blipFill>
        <p:spPr bwMode="auto">
          <a:xfrm>
            <a:off x="7315199" y="757322"/>
            <a:ext cx="1187355" cy="10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C" dirty="0"/>
              <a:t>Establecer las estrategias de prevención, evasión  y/o control que se requiere para minimizar los riesgos a los que están expuestos el personal.</a:t>
            </a:r>
          </a:p>
          <a:p>
            <a:endParaRPr lang="es-EC" dirty="0" smtClean="0"/>
          </a:p>
          <a:p>
            <a:pPr lvl="0"/>
            <a:r>
              <a:rPr lang="es-EC" dirty="0"/>
              <a:t>Diseñar </a:t>
            </a:r>
            <a:r>
              <a:rPr lang="es-EC" dirty="0" smtClean="0"/>
              <a:t>una </a:t>
            </a:r>
            <a:r>
              <a:rPr lang="es-EC" dirty="0"/>
              <a:t>propuesta de tratamiento de peligros que fueron relevados </a:t>
            </a:r>
            <a:r>
              <a:rPr lang="es-EC" dirty="0" smtClean="0"/>
              <a:t>anteriormente.</a:t>
            </a:r>
          </a:p>
          <a:p>
            <a:pPr marL="0" lvl="0" indent="0">
              <a:buNone/>
            </a:pPr>
            <a:endParaRPr lang="es-EC" dirty="0" smtClean="0"/>
          </a:p>
          <a:p>
            <a:r>
              <a:rPr lang="es-EC" dirty="0"/>
              <a:t>Elaborar el presupuesto operacional para las acciones de seguridad planteadas.</a:t>
            </a:r>
          </a:p>
          <a:p>
            <a:pPr lvl="0"/>
            <a:endParaRPr lang="es-EC" dirty="0"/>
          </a:p>
          <a:p>
            <a:endParaRPr lang="es-EC" dirty="0"/>
          </a:p>
        </p:txBody>
      </p:sp>
      <p:pic>
        <p:nvPicPr>
          <p:cNvPr id="4" name="Picture 2" descr="http://developingthebusiness.com/wp-content/uploads/2015/02/Goals-300x26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10404" r="448"/>
          <a:stretch/>
        </p:blipFill>
        <p:spPr bwMode="auto">
          <a:xfrm>
            <a:off x="7315199" y="757322"/>
            <a:ext cx="1187355" cy="10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4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10580"/>
            <a:ext cx="7886700" cy="1325563"/>
          </a:xfrm>
        </p:spPr>
        <p:txBody>
          <a:bodyPr/>
          <a:lstStyle/>
          <a:p>
            <a:r>
              <a:rPr lang="es-EC" dirty="0" smtClean="0"/>
              <a:t>Alcance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33111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s-EC" dirty="0"/>
              <a:t>D</a:t>
            </a:r>
            <a:r>
              <a:rPr lang="es-EC" dirty="0" smtClean="0"/>
              <a:t>efinir </a:t>
            </a:r>
            <a:r>
              <a:rPr lang="es-EC" dirty="0"/>
              <a:t>objetivos, políticas, </a:t>
            </a:r>
            <a:r>
              <a:rPr lang="es-EC" dirty="0" smtClean="0"/>
              <a:t>procedimientos y </a:t>
            </a:r>
            <a:r>
              <a:rPr lang="es-EC" dirty="0"/>
              <a:t>registros </a:t>
            </a:r>
            <a:r>
              <a:rPr lang="es-EC" dirty="0" smtClean="0"/>
              <a:t>de </a:t>
            </a:r>
            <a:r>
              <a:rPr lang="es-EC" dirty="0"/>
              <a:t>acuerdo a los lineamientos de la Norma OHSAS 18001 y a la Ley </a:t>
            </a:r>
            <a:r>
              <a:rPr lang="es-EC" dirty="0" smtClean="0"/>
              <a:t>Ecuatoriana</a:t>
            </a:r>
          </a:p>
          <a:p>
            <a:pPr marL="0" indent="0">
              <a:buNone/>
            </a:pPr>
            <a:endParaRPr lang="es-EC" dirty="0" smtClean="0"/>
          </a:p>
          <a:p>
            <a:r>
              <a:rPr lang="es-EC" dirty="0"/>
              <a:t>Entregar </a:t>
            </a:r>
            <a:r>
              <a:rPr lang="es-EC" dirty="0" smtClean="0"/>
              <a:t>un </a:t>
            </a:r>
            <a:r>
              <a:rPr lang="es-EC" dirty="0"/>
              <a:t>Manual Práctico de Gestión de Riesgos laborales, basado en la norma OHSAS 18001, para una posterior implementación y seguimiento. </a:t>
            </a:r>
            <a:endParaRPr lang="es-EC" dirty="0" smtClean="0"/>
          </a:p>
          <a:p>
            <a:pPr marL="0" indent="0">
              <a:buNone/>
            </a:pPr>
            <a:r>
              <a:rPr lang="es-EC" dirty="0" smtClean="0"/>
              <a:t> </a:t>
            </a:r>
          </a:p>
          <a:p>
            <a:r>
              <a:rPr lang="es-EC" dirty="0"/>
              <a:t>Revelar el peligro al que se encuentran expuestos los usuarios junto con el análisis de los riesgos, para continuar con el  tratamiento de los principales riesgos ya identificados.</a:t>
            </a:r>
          </a:p>
          <a:p>
            <a:endParaRPr lang="es-EC" dirty="0"/>
          </a:p>
          <a:p>
            <a:endParaRPr lang="es-EC" dirty="0"/>
          </a:p>
        </p:txBody>
      </p:sp>
      <p:pic>
        <p:nvPicPr>
          <p:cNvPr id="1026" name="Picture 2" descr="http://www.muypymes.com/wp-content/uploads/2012/05/c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1" b="10763"/>
          <a:stretch/>
        </p:blipFill>
        <p:spPr bwMode="auto">
          <a:xfrm>
            <a:off x="6755641" y="650430"/>
            <a:ext cx="1555846" cy="8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526"/>
            <a:ext cx="7886700" cy="1325563"/>
          </a:xfrm>
        </p:spPr>
        <p:txBody>
          <a:bodyPr/>
          <a:lstStyle/>
          <a:p>
            <a:r>
              <a:rPr lang="es-EC" dirty="0" smtClean="0"/>
              <a:t>Normativa Legal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3507" y="3618078"/>
            <a:ext cx="7886700" cy="4351338"/>
          </a:xfrm>
        </p:spPr>
        <p:txBody>
          <a:bodyPr>
            <a:normAutofit/>
          </a:bodyPr>
          <a:lstStyle/>
          <a:p>
            <a:pPr lvl="0"/>
            <a:r>
              <a:rPr lang="es-EC" sz="1800" dirty="0"/>
              <a:t>El Decreto Ejecutivo 2393, sobre el Reglamento de Seguridad y Salud de los Trabajadores y mejoramiento del Medio Ambiente </a:t>
            </a:r>
          </a:p>
          <a:p>
            <a:pPr lvl="0"/>
            <a:r>
              <a:rPr lang="es-EC" sz="1800" dirty="0"/>
              <a:t>La Resolución CD 333, Reglamento para el Sistema de Auditorias de       Riesgos del Trabajo SART </a:t>
            </a:r>
          </a:p>
          <a:p>
            <a:pPr lvl="0"/>
            <a:r>
              <a:rPr lang="es-EC" sz="1800" dirty="0"/>
              <a:t>La Resolución 390, Reglamento del Seguro General de Riesgos del       Trabajo </a:t>
            </a:r>
          </a:p>
          <a:p>
            <a:pPr lvl="0"/>
            <a:r>
              <a:rPr lang="es-EC" sz="1800" dirty="0"/>
              <a:t>Código del Trabajo</a:t>
            </a:r>
          </a:p>
          <a:p>
            <a:pPr lvl="0"/>
            <a:r>
              <a:rPr lang="es-EC" sz="1800" dirty="0"/>
              <a:t>Acuerdo Ministerial 203 del MRL Manual Elaboración Reglamentos de Seguridad y Salud Ocupacional</a:t>
            </a:r>
          </a:p>
          <a:p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24534452"/>
              </p:ext>
            </p:extLst>
          </p:nvPr>
        </p:nvGraphicFramePr>
        <p:xfrm>
          <a:off x="3882229" y="586537"/>
          <a:ext cx="4463282" cy="3031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84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Identificación de Riesgos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Examen inicial</a:t>
            </a:r>
          </a:p>
          <a:p>
            <a:pPr marL="0" indent="0">
              <a:buNone/>
            </a:pPr>
            <a:endParaRPr lang="es-EC" dirty="0" smtClean="0"/>
          </a:p>
          <a:p>
            <a:pPr marL="971550" lvl="1" indent="-514350">
              <a:buFont typeface="+mj-lt"/>
              <a:buAutoNum type="arabicPeriod"/>
            </a:pPr>
            <a:r>
              <a:rPr lang="es-EC" dirty="0" smtClean="0"/>
              <a:t>Registro Puesto de Trabajo.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dirty="0" smtClean="0"/>
              <a:t>Reglamento actual.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dirty="0" smtClean="0"/>
              <a:t>Funciones de los usuarios.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dirty="0" smtClean="0"/>
              <a:t>Análisis FODA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C" dirty="0" smtClean="0"/>
              <a:t>Organigrama</a:t>
            </a:r>
          </a:p>
          <a:p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0849" t="15834" r="43441" b="13229"/>
          <a:stretch/>
        </p:blipFill>
        <p:spPr>
          <a:xfrm>
            <a:off x="5170169" y="1303020"/>
            <a:ext cx="3569971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2767</TotalTime>
  <Words>1738</Words>
  <Application>Microsoft Office PowerPoint</Application>
  <PresentationFormat>Presentación en pantalla (4:3)</PresentationFormat>
  <Paragraphs>202</Paragraphs>
  <Slides>30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Tahoma</vt:lpstr>
      <vt:lpstr>Wingdings</vt:lpstr>
      <vt:lpstr>Tema de Office</vt:lpstr>
      <vt:lpstr>Presentación de PowerPoint</vt:lpstr>
      <vt:lpstr>ANTECEDENTES</vt:lpstr>
      <vt:lpstr>Definición del Problema</vt:lpstr>
      <vt:lpstr>Tye/Pearson</vt:lpstr>
      <vt:lpstr>Objetivos</vt:lpstr>
      <vt:lpstr>Objetivos</vt:lpstr>
      <vt:lpstr>Alcance </vt:lpstr>
      <vt:lpstr>Normativa Legal</vt:lpstr>
      <vt:lpstr>Identificación de Riesgos</vt:lpstr>
      <vt:lpstr>Identificación de Peligros</vt:lpstr>
      <vt:lpstr>Evaluación de Riesgos</vt:lpstr>
      <vt:lpstr>Evaluación de Riesgos</vt:lpstr>
      <vt:lpstr>Evaluación de Riesgos</vt:lpstr>
      <vt:lpstr>Priorización de los Riesgos</vt:lpstr>
      <vt:lpstr>Plano de Riesgos</vt:lpstr>
      <vt:lpstr>Análisis de los Riesgos</vt:lpstr>
      <vt:lpstr>Manual de Gestión de la Seguridad y Salud Ocupacional</vt:lpstr>
      <vt:lpstr>Objetivos</vt:lpstr>
      <vt:lpstr>Presentación de PowerPoint</vt:lpstr>
      <vt:lpstr>Tratamiento de los principales Riesgos</vt:lpstr>
      <vt:lpstr>Riesgo atrapamiento por o entre objetos</vt:lpstr>
      <vt:lpstr>Presentación de PowerPoint</vt:lpstr>
      <vt:lpstr>Riesgo exposición al ruido</vt:lpstr>
      <vt:lpstr>Riesgo eléctrico</vt:lpstr>
      <vt:lpstr>Riesgo de proyección de partículas</vt:lpstr>
      <vt:lpstr>Conclusiones</vt:lpstr>
      <vt:lpstr>Presentación de PowerPoint</vt:lpstr>
      <vt:lpstr>Recomendaciones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</dc:creator>
  <cp:lastModifiedBy>Danieljandro Becerra Erazo</cp:lastModifiedBy>
  <cp:revision>122</cp:revision>
  <dcterms:created xsi:type="dcterms:W3CDTF">2015-11-10T17:05:29Z</dcterms:created>
  <dcterms:modified xsi:type="dcterms:W3CDTF">2015-12-15T19:47:06Z</dcterms:modified>
</cp:coreProperties>
</file>