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9" r:id="rId1"/>
  </p:sldMasterIdLst>
  <p:notesMasterIdLst>
    <p:notesMasterId r:id="rId19"/>
  </p:notesMasterIdLst>
  <p:sldIdLst>
    <p:sldId id="256" r:id="rId2"/>
    <p:sldId id="257" r:id="rId3"/>
    <p:sldId id="260" r:id="rId4"/>
    <p:sldId id="258" r:id="rId5"/>
    <p:sldId id="261" r:id="rId6"/>
    <p:sldId id="263" r:id="rId7"/>
    <p:sldId id="265" r:id="rId8"/>
    <p:sldId id="270" r:id="rId9"/>
    <p:sldId id="271" r:id="rId10"/>
    <p:sldId id="262" r:id="rId11"/>
    <p:sldId id="272" r:id="rId12"/>
    <p:sldId id="273" r:id="rId13"/>
    <p:sldId id="274"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9946" autoAdjust="0"/>
  </p:normalViewPr>
  <p:slideViewPr>
    <p:cSldViewPr snapToGrid="0">
      <p:cViewPr varScale="1">
        <p:scale>
          <a:sx n="78" d="100"/>
          <a:sy n="78"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D5909-C221-4367-A832-811BAA642D03}" type="doc">
      <dgm:prSet loTypeId="urn:microsoft.com/office/officeart/2005/8/layout/cycle4" loCatId="cycle" qsTypeId="urn:microsoft.com/office/officeart/2005/8/quickstyle/simple3" qsCatId="simple" csTypeId="urn:microsoft.com/office/officeart/2005/8/colors/colorful5" csCatId="colorful" phldr="1"/>
      <dgm:spPr/>
      <dgm:t>
        <a:bodyPr/>
        <a:lstStyle/>
        <a:p>
          <a:endParaRPr lang="es-EC"/>
        </a:p>
      </dgm:t>
    </dgm:pt>
    <dgm:pt modelId="{1016E503-242D-489D-A0C8-2CA2AB7317C3}">
      <dgm:prSet phldrT="[Texto]"/>
      <dgm:spPr/>
      <dgm:t>
        <a:bodyPr/>
        <a:lstStyle/>
        <a:p>
          <a:r>
            <a:rPr lang="es-EC" dirty="0" smtClean="0">
              <a:latin typeface="Arial" pitchFamily="34" charset="0"/>
              <a:cs typeface="Arial" pitchFamily="34" charset="0"/>
            </a:rPr>
            <a:t>Preparación de las semillas</a:t>
          </a:r>
          <a:endParaRPr lang="es-EC" dirty="0">
            <a:latin typeface="Arial" pitchFamily="34" charset="0"/>
            <a:cs typeface="Arial" pitchFamily="34" charset="0"/>
          </a:endParaRPr>
        </a:p>
      </dgm:t>
    </dgm:pt>
    <dgm:pt modelId="{FAD5ECA5-DEC0-4089-B6AC-C05D13C5C164}" type="parTrans" cxnId="{D047599B-54F8-49A0-92E2-EEA8A1A249C8}">
      <dgm:prSet/>
      <dgm:spPr/>
      <dgm:t>
        <a:bodyPr/>
        <a:lstStyle/>
        <a:p>
          <a:endParaRPr lang="es-EC"/>
        </a:p>
      </dgm:t>
    </dgm:pt>
    <dgm:pt modelId="{82B62A4B-751C-4336-B124-FFD53F5AD33F}" type="sibTrans" cxnId="{D047599B-54F8-49A0-92E2-EEA8A1A249C8}">
      <dgm:prSet/>
      <dgm:spPr/>
      <dgm:t>
        <a:bodyPr/>
        <a:lstStyle/>
        <a:p>
          <a:endParaRPr lang="es-EC"/>
        </a:p>
      </dgm:t>
    </dgm:pt>
    <dgm:pt modelId="{AD731846-4DA5-4E82-927E-383EE8E5F62C}">
      <dgm:prSet phldrT="[Texto]" custT="1"/>
      <dgm:spPr>
        <a:blipFill rotWithShape="0">
          <a:blip xmlns:r="http://schemas.openxmlformats.org/officeDocument/2006/relationships" r:embed="rId1"/>
          <a:stretch>
            <a:fillRect/>
          </a:stretch>
        </a:blipFill>
      </dgm:spPr>
      <dgm:t>
        <a:bodyPr/>
        <a:lstStyle/>
        <a:p>
          <a:r>
            <a:rPr lang="es-EC" sz="400" dirty="0" smtClean="0">
              <a:latin typeface="Arial" pitchFamily="34" charset="0"/>
              <a:cs typeface="Arial" pitchFamily="34" charset="0"/>
            </a:rPr>
            <a:t>.</a:t>
          </a:r>
          <a:endParaRPr lang="es-EC" sz="400" dirty="0">
            <a:latin typeface="Arial" pitchFamily="34" charset="0"/>
            <a:cs typeface="Arial" pitchFamily="34" charset="0"/>
          </a:endParaRPr>
        </a:p>
      </dgm:t>
    </dgm:pt>
    <dgm:pt modelId="{192BC972-997F-497F-AC8F-58D2C6FB1D5A}" type="parTrans" cxnId="{42B97FAB-B2BB-4284-B2F6-6A851033141B}">
      <dgm:prSet/>
      <dgm:spPr/>
      <dgm:t>
        <a:bodyPr/>
        <a:lstStyle/>
        <a:p>
          <a:endParaRPr lang="es-EC"/>
        </a:p>
      </dgm:t>
    </dgm:pt>
    <dgm:pt modelId="{236F92A0-AF1E-4989-8AF8-9D671E0298E3}" type="sibTrans" cxnId="{42B97FAB-B2BB-4284-B2F6-6A851033141B}">
      <dgm:prSet/>
      <dgm:spPr/>
      <dgm:t>
        <a:bodyPr/>
        <a:lstStyle/>
        <a:p>
          <a:endParaRPr lang="es-EC"/>
        </a:p>
      </dgm:t>
    </dgm:pt>
    <dgm:pt modelId="{493D7439-A0D1-493D-B955-31EC48C8B3F5}">
      <dgm:prSet phldrT="[Texto]"/>
      <dgm:spPr/>
      <dgm:t>
        <a:bodyPr/>
        <a:lstStyle/>
        <a:p>
          <a:r>
            <a:rPr lang="es-EC" dirty="0" smtClean="0">
              <a:latin typeface="Arial" pitchFamily="34" charset="0"/>
              <a:cs typeface="Arial" pitchFamily="34" charset="0"/>
            </a:rPr>
            <a:t>Extracción de aceite por prensado</a:t>
          </a:r>
          <a:endParaRPr lang="es-EC" dirty="0">
            <a:latin typeface="Arial" pitchFamily="34" charset="0"/>
            <a:cs typeface="Arial" pitchFamily="34" charset="0"/>
          </a:endParaRPr>
        </a:p>
      </dgm:t>
    </dgm:pt>
    <dgm:pt modelId="{1EDE476B-73EB-42AA-AE9A-A06A23E882BB}" type="parTrans" cxnId="{16126819-4D6A-49D4-BD1A-D830E66EB364}">
      <dgm:prSet/>
      <dgm:spPr/>
      <dgm:t>
        <a:bodyPr/>
        <a:lstStyle/>
        <a:p>
          <a:endParaRPr lang="es-EC"/>
        </a:p>
      </dgm:t>
    </dgm:pt>
    <dgm:pt modelId="{16A2F2B6-0F63-42D9-A6C0-FB80206643B5}" type="sibTrans" cxnId="{16126819-4D6A-49D4-BD1A-D830E66EB364}">
      <dgm:prSet/>
      <dgm:spPr/>
      <dgm:t>
        <a:bodyPr/>
        <a:lstStyle/>
        <a:p>
          <a:endParaRPr lang="es-EC"/>
        </a:p>
      </dgm:t>
    </dgm:pt>
    <dgm:pt modelId="{46A39D17-967F-45B8-9A10-991C80C66CF6}">
      <dgm:prSet phldrT="[Texto]" custT="1"/>
      <dgm:spPr>
        <a:blipFill rotWithShape="0">
          <a:blip xmlns:r="http://schemas.openxmlformats.org/officeDocument/2006/relationships" r:embed="rId2"/>
          <a:stretch>
            <a:fillRect/>
          </a:stretch>
        </a:blipFill>
      </dgm:spPr>
      <dgm:t>
        <a:bodyPr/>
        <a:lstStyle/>
        <a:p>
          <a:r>
            <a:rPr lang="es-EC" sz="200" dirty="0" smtClean="0">
              <a:latin typeface="Arial" pitchFamily="34" charset="0"/>
              <a:cs typeface="Arial" pitchFamily="34" charset="0"/>
            </a:rPr>
            <a:t>.</a:t>
          </a:r>
          <a:endParaRPr lang="es-EC" sz="200" dirty="0">
            <a:latin typeface="Arial" pitchFamily="34" charset="0"/>
            <a:cs typeface="Arial" pitchFamily="34" charset="0"/>
          </a:endParaRPr>
        </a:p>
      </dgm:t>
    </dgm:pt>
    <dgm:pt modelId="{895A2513-0EF9-4399-8F83-49827D9FEE2A}" type="parTrans" cxnId="{15A1B464-547E-4DD5-8AF8-8AB3B1C20542}">
      <dgm:prSet/>
      <dgm:spPr/>
      <dgm:t>
        <a:bodyPr/>
        <a:lstStyle/>
        <a:p>
          <a:endParaRPr lang="es-EC"/>
        </a:p>
      </dgm:t>
    </dgm:pt>
    <dgm:pt modelId="{400D6EB7-48D1-4795-874E-78F704ABEBC1}" type="sibTrans" cxnId="{15A1B464-547E-4DD5-8AF8-8AB3B1C20542}">
      <dgm:prSet/>
      <dgm:spPr/>
      <dgm:t>
        <a:bodyPr/>
        <a:lstStyle/>
        <a:p>
          <a:endParaRPr lang="es-EC"/>
        </a:p>
      </dgm:t>
    </dgm:pt>
    <dgm:pt modelId="{DF30099C-0F4A-49A3-8138-8801973CA811}">
      <dgm:prSet phldrT="[Texto]"/>
      <dgm:spPr/>
      <dgm:t>
        <a:bodyPr/>
        <a:lstStyle/>
        <a:p>
          <a:r>
            <a:rPr lang="es-EC" dirty="0" smtClean="0">
              <a:latin typeface="Arial" pitchFamily="34" charset="0"/>
              <a:cs typeface="Arial" pitchFamily="34" charset="0"/>
            </a:rPr>
            <a:t>Tratamiento del aceite crudo</a:t>
          </a:r>
          <a:endParaRPr lang="es-EC" dirty="0">
            <a:latin typeface="Arial" pitchFamily="34" charset="0"/>
            <a:cs typeface="Arial" pitchFamily="34" charset="0"/>
          </a:endParaRPr>
        </a:p>
      </dgm:t>
    </dgm:pt>
    <dgm:pt modelId="{B02093CD-634E-4BD1-92B0-B187113CF730}" type="parTrans" cxnId="{9E2FBC08-AD67-4445-8956-65B302E9541C}">
      <dgm:prSet/>
      <dgm:spPr/>
      <dgm:t>
        <a:bodyPr/>
        <a:lstStyle/>
        <a:p>
          <a:endParaRPr lang="es-EC"/>
        </a:p>
      </dgm:t>
    </dgm:pt>
    <dgm:pt modelId="{65BE3907-E549-4A23-A403-87DD8EAEC347}" type="sibTrans" cxnId="{9E2FBC08-AD67-4445-8956-65B302E9541C}">
      <dgm:prSet/>
      <dgm:spPr/>
      <dgm:t>
        <a:bodyPr/>
        <a:lstStyle/>
        <a:p>
          <a:endParaRPr lang="es-EC"/>
        </a:p>
      </dgm:t>
    </dgm:pt>
    <dgm:pt modelId="{66C76384-855A-4C2E-90F9-14D2008B0A77}">
      <dgm:prSet phldrT="[Texto]" custT="1"/>
      <dgm:spPr>
        <a:blipFill rotWithShape="0">
          <a:blip xmlns:r="http://schemas.openxmlformats.org/officeDocument/2006/relationships" r:embed="rId3"/>
          <a:stretch>
            <a:fillRect/>
          </a:stretch>
        </a:blipFill>
      </dgm:spPr>
      <dgm:t>
        <a:bodyPr/>
        <a:lstStyle/>
        <a:p>
          <a:r>
            <a:rPr lang="es-EC" sz="400" dirty="0" smtClean="0">
              <a:latin typeface="Arial" pitchFamily="34" charset="0"/>
              <a:cs typeface="Arial" pitchFamily="34" charset="0"/>
            </a:rPr>
            <a:t>.</a:t>
          </a:r>
          <a:endParaRPr lang="es-EC" sz="400" dirty="0">
            <a:latin typeface="Arial" pitchFamily="34" charset="0"/>
            <a:cs typeface="Arial" pitchFamily="34" charset="0"/>
          </a:endParaRPr>
        </a:p>
      </dgm:t>
    </dgm:pt>
    <dgm:pt modelId="{9191F0E5-0E65-4E12-BB1A-3171254956FE}" type="parTrans" cxnId="{C8321737-C148-4C9D-8054-ACE3CC13D95F}">
      <dgm:prSet/>
      <dgm:spPr/>
      <dgm:t>
        <a:bodyPr/>
        <a:lstStyle/>
        <a:p>
          <a:endParaRPr lang="es-EC"/>
        </a:p>
      </dgm:t>
    </dgm:pt>
    <dgm:pt modelId="{4535DCDE-4CD0-45A8-B898-06D63E791280}" type="sibTrans" cxnId="{C8321737-C148-4C9D-8054-ACE3CC13D95F}">
      <dgm:prSet/>
      <dgm:spPr/>
      <dgm:t>
        <a:bodyPr/>
        <a:lstStyle/>
        <a:p>
          <a:endParaRPr lang="es-EC"/>
        </a:p>
      </dgm:t>
    </dgm:pt>
    <dgm:pt modelId="{60A3775B-3C8D-4796-911D-000011512928}">
      <dgm:prSet phldrT="[Texto]"/>
      <dgm:spPr/>
      <dgm:t>
        <a:bodyPr/>
        <a:lstStyle/>
        <a:p>
          <a:r>
            <a:rPr lang="es-EC" dirty="0" smtClean="0">
              <a:latin typeface="Arial" pitchFamily="34" charset="0"/>
              <a:cs typeface="Arial" pitchFamily="34" charset="0"/>
            </a:rPr>
            <a:t>Tratamiento de la harina</a:t>
          </a:r>
          <a:endParaRPr lang="es-EC" dirty="0">
            <a:latin typeface="Arial" pitchFamily="34" charset="0"/>
            <a:cs typeface="Arial" pitchFamily="34" charset="0"/>
          </a:endParaRPr>
        </a:p>
      </dgm:t>
    </dgm:pt>
    <dgm:pt modelId="{36A229D4-6332-48CD-B51E-7BDEDF3A689D}" type="parTrans" cxnId="{0C2319C7-3DE0-451C-A43D-4B3F398D8A74}">
      <dgm:prSet/>
      <dgm:spPr/>
      <dgm:t>
        <a:bodyPr/>
        <a:lstStyle/>
        <a:p>
          <a:endParaRPr lang="es-EC"/>
        </a:p>
      </dgm:t>
    </dgm:pt>
    <dgm:pt modelId="{8400E604-7D75-41D0-AD8C-2FF7FE89802A}" type="sibTrans" cxnId="{0C2319C7-3DE0-451C-A43D-4B3F398D8A74}">
      <dgm:prSet/>
      <dgm:spPr/>
      <dgm:t>
        <a:bodyPr/>
        <a:lstStyle/>
        <a:p>
          <a:endParaRPr lang="es-EC"/>
        </a:p>
      </dgm:t>
    </dgm:pt>
    <dgm:pt modelId="{070A5445-93FB-4A19-8084-1C3AECF99FD8}">
      <dgm:prSet phldrT="[Texto]" custT="1"/>
      <dgm:spPr>
        <a:blipFill rotWithShape="0">
          <a:blip xmlns:r="http://schemas.openxmlformats.org/officeDocument/2006/relationships" r:embed="rId4"/>
          <a:stretch>
            <a:fillRect/>
          </a:stretch>
        </a:blipFill>
      </dgm:spPr>
      <dgm:t>
        <a:bodyPr/>
        <a:lstStyle/>
        <a:p>
          <a:r>
            <a:rPr lang="es-EC" sz="400" dirty="0" smtClean="0">
              <a:latin typeface="Arial" pitchFamily="34" charset="0"/>
              <a:cs typeface="Arial" pitchFamily="34" charset="0"/>
            </a:rPr>
            <a:t>.</a:t>
          </a:r>
          <a:endParaRPr lang="es-EC" sz="400" dirty="0">
            <a:latin typeface="Arial" pitchFamily="34" charset="0"/>
            <a:cs typeface="Arial" pitchFamily="34" charset="0"/>
          </a:endParaRPr>
        </a:p>
      </dgm:t>
    </dgm:pt>
    <dgm:pt modelId="{04C5C07D-DF84-4AA9-A2EB-600AA3402052}" type="parTrans" cxnId="{D7A30A7E-8194-476F-8985-575808AE809A}">
      <dgm:prSet/>
      <dgm:spPr/>
      <dgm:t>
        <a:bodyPr/>
        <a:lstStyle/>
        <a:p>
          <a:endParaRPr lang="es-EC"/>
        </a:p>
      </dgm:t>
    </dgm:pt>
    <dgm:pt modelId="{992449FD-8804-4124-8734-E3646A13D702}" type="sibTrans" cxnId="{D7A30A7E-8194-476F-8985-575808AE809A}">
      <dgm:prSet/>
      <dgm:spPr/>
      <dgm:t>
        <a:bodyPr/>
        <a:lstStyle/>
        <a:p>
          <a:endParaRPr lang="es-EC"/>
        </a:p>
      </dgm:t>
    </dgm:pt>
    <dgm:pt modelId="{F54BC781-AC7E-485A-A0FE-8B22759BCEEE}" type="pres">
      <dgm:prSet presAssocID="{821D5909-C221-4367-A832-811BAA642D03}" presName="cycleMatrixDiagram" presStyleCnt="0">
        <dgm:presLayoutVars>
          <dgm:chMax val="1"/>
          <dgm:dir/>
          <dgm:animLvl val="lvl"/>
          <dgm:resizeHandles val="exact"/>
        </dgm:presLayoutVars>
      </dgm:prSet>
      <dgm:spPr/>
      <dgm:t>
        <a:bodyPr/>
        <a:lstStyle/>
        <a:p>
          <a:endParaRPr lang="es-EC"/>
        </a:p>
      </dgm:t>
    </dgm:pt>
    <dgm:pt modelId="{1EE2064C-61FF-4D33-BDE7-629FA4E2D2CA}" type="pres">
      <dgm:prSet presAssocID="{821D5909-C221-4367-A832-811BAA642D03}" presName="children" presStyleCnt="0"/>
      <dgm:spPr/>
    </dgm:pt>
    <dgm:pt modelId="{BF41B156-1952-4741-ACBD-59CD8280D268}" type="pres">
      <dgm:prSet presAssocID="{821D5909-C221-4367-A832-811BAA642D03}" presName="child1group" presStyleCnt="0"/>
      <dgm:spPr/>
    </dgm:pt>
    <dgm:pt modelId="{8233AD7F-8A35-4FD2-83B8-CECBA086190E}" type="pres">
      <dgm:prSet presAssocID="{821D5909-C221-4367-A832-811BAA642D03}" presName="child1" presStyleLbl="bgAcc1" presStyleIdx="0" presStyleCnt="4"/>
      <dgm:spPr/>
      <dgm:t>
        <a:bodyPr/>
        <a:lstStyle/>
        <a:p>
          <a:endParaRPr lang="es-EC"/>
        </a:p>
      </dgm:t>
    </dgm:pt>
    <dgm:pt modelId="{B06B101C-F53A-492E-9B10-0057DEE492C9}" type="pres">
      <dgm:prSet presAssocID="{821D5909-C221-4367-A832-811BAA642D03}" presName="child1Text" presStyleLbl="bgAcc1" presStyleIdx="0" presStyleCnt="4">
        <dgm:presLayoutVars>
          <dgm:bulletEnabled val="1"/>
        </dgm:presLayoutVars>
      </dgm:prSet>
      <dgm:spPr/>
      <dgm:t>
        <a:bodyPr/>
        <a:lstStyle/>
        <a:p>
          <a:endParaRPr lang="es-EC"/>
        </a:p>
      </dgm:t>
    </dgm:pt>
    <dgm:pt modelId="{82D9CCBA-C383-455E-8BDB-2D88D86ADF19}" type="pres">
      <dgm:prSet presAssocID="{821D5909-C221-4367-A832-811BAA642D03}" presName="child2group" presStyleCnt="0"/>
      <dgm:spPr/>
    </dgm:pt>
    <dgm:pt modelId="{B823A5F5-F440-435F-8D52-4C48E45B79C0}" type="pres">
      <dgm:prSet presAssocID="{821D5909-C221-4367-A832-811BAA642D03}" presName="child2" presStyleLbl="bgAcc1" presStyleIdx="1" presStyleCnt="4"/>
      <dgm:spPr/>
      <dgm:t>
        <a:bodyPr/>
        <a:lstStyle/>
        <a:p>
          <a:endParaRPr lang="es-EC"/>
        </a:p>
      </dgm:t>
    </dgm:pt>
    <dgm:pt modelId="{6D938295-DBBC-45FF-965B-BC8746C68994}" type="pres">
      <dgm:prSet presAssocID="{821D5909-C221-4367-A832-811BAA642D03}" presName="child2Text" presStyleLbl="bgAcc1" presStyleIdx="1" presStyleCnt="4">
        <dgm:presLayoutVars>
          <dgm:bulletEnabled val="1"/>
        </dgm:presLayoutVars>
      </dgm:prSet>
      <dgm:spPr/>
      <dgm:t>
        <a:bodyPr/>
        <a:lstStyle/>
        <a:p>
          <a:endParaRPr lang="es-EC"/>
        </a:p>
      </dgm:t>
    </dgm:pt>
    <dgm:pt modelId="{7D50B42E-2CB4-41C5-8BE5-84792D594AAB}" type="pres">
      <dgm:prSet presAssocID="{821D5909-C221-4367-A832-811BAA642D03}" presName="child3group" presStyleCnt="0"/>
      <dgm:spPr/>
    </dgm:pt>
    <dgm:pt modelId="{63BD0992-7CA3-47CF-9872-17B02B2972C8}" type="pres">
      <dgm:prSet presAssocID="{821D5909-C221-4367-A832-811BAA642D03}" presName="child3" presStyleLbl="bgAcc1" presStyleIdx="2" presStyleCnt="4"/>
      <dgm:spPr/>
      <dgm:t>
        <a:bodyPr/>
        <a:lstStyle/>
        <a:p>
          <a:endParaRPr lang="es-EC"/>
        </a:p>
      </dgm:t>
    </dgm:pt>
    <dgm:pt modelId="{8224B003-CD29-4518-A0E6-B04735030270}" type="pres">
      <dgm:prSet presAssocID="{821D5909-C221-4367-A832-811BAA642D03}" presName="child3Text" presStyleLbl="bgAcc1" presStyleIdx="2" presStyleCnt="4">
        <dgm:presLayoutVars>
          <dgm:bulletEnabled val="1"/>
        </dgm:presLayoutVars>
      </dgm:prSet>
      <dgm:spPr/>
      <dgm:t>
        <a:bodyPr/>
        <a:lstStyle/>
        <a:p>
          <a:endParaRPr lang="es-EC"/>
        </a:p>
      </dgm:t>
    </dgm:pt>
    <dgm:pt modelId="{B1D02EAE-0D35-417E-9C2C-DDDDE7586479}" type="pres">
      <dgm:prSet presAssocID="{821D5909-C221-4367-A832-811BAA642D03}" presName="child4group" presStyleCnt="0"/>
      <dgm:spPr/>
    </dgm:pt>
    <dgm:pt modelId="{08BC42CF-E665-4745-8F39-56A2B71A82DB}" type="pres">
      <dgm:prSet presAssocID="{821D5909-C221-4367-A832-811BAA642D03}" presName="child4" presStyleLbl="bgAcc1" presStyleIdx="3" presStyleCnt="4"/>
      <dgm:spPr/>
      <dgm:t>
        <a:bodyPr/>
        <a:lstStyle/>
        <a:p>
          <a:endParaRPr lang="es-EC"/>
        </a:p>
      </dgm:t>
    </dgm:pt>
    <dgm:pt modelId="{5F9A8FB5-C7CF-4B48-AB64-8A1526862A00}" type="pres">
      <dgm:prSet presAssocID="{821D5909-C221-4367-A832-811BAA642D03}" presName="child4Text" presStyleLbl="bgAcc1" presStyleIdx="3" presStyleCnt="4">
        <dgm:presLayoutVars>
          <dgm:bulletEnabled val="1"/>
        </dgm:presLayoutVars>
      </dgm:prSet>
      <dgm:spPr/>
      <dgm:t>
        <a:bodyPr/>
        <a:lstStyle/>
        <a:p>
          <a:endParaRPr lang="es-EC"/>
        </a:p>
      </dgm:t>
    </dgm:pt>
    <dgm:pt modelId="{EEFA170C-AB5F-48E2-B41F-70A20C81B475}" type="pres">
      <dgm:prSet presAssocID="{821D5909-C221-4367-A832-811BAA642D03}" presName="childPlaceholder" presStyleCnt="0"/>
      <dgm:spPr/>
    </dgm:pt>
    <dgm:pt modelId="{210DE9F7-74A0-411F-BD8A-0350BA1A71A7}" type="pres">
      <dgm:prSet presAssocID="{821D5909-C221-4367-A832-811BAA642D03}" presName="circle" presStyleCnt="0"/>
      <dgm:spPr/>
    </dgm:pt>
    <dgm:pt modelId="{845057A2-BAA2-418F-AD5A-C13CA1D8C9CF}" type="pres">
      <dgm:prSet presAssocID="{821D5909-C221-4367-A832-811BAA642D03}" presName="quadrant1" presStyleLbl="node1" presStyleIdx="0" presStyleCnt="4">
        <dgm:presLayoutVars>
          <dgm:chMax val="1"/>
          <dgm:bulletEnabled val="1"/>
        </dgm:presLayoutVars>
      </dgm:prSet>
      <dgm:spPr/>
      <dgm:t>
        <a:bodyPr/>
        <a:lstStyle/>
        <a:p>
          <a:endParaRPr lang="es-EC"/>
        </a:p>
      </dgm:t>
    </dgm:pt>
    <dgm:pt modelId="{B2A90D34-6976-457E-ACF5-DE15A1C7119E}" type="pres">
      <dgm:prSet presAssocID="{821D5909-C221-4367-A832-811BAA642D03}" presName="quadrant2" presStyleLbl="node1" presStyleIdx="1" presStyleCnt="4">
        <dgm:presLayoutVars>
          <dgm:chMax val="1"/>
          <dgm:bulletEnabled val="1"/>
        </dgm:presLayoutVars>
      </dgm:prSet>
      <dgm:spPr/>
      <dgm:t>
        <a:bodyPr/>
        <a:lstStyle/>
        <a:p>
          <a:endParaRPr lang="es-EC"/>
        </a:p>
      </dgm:t>
    </dgm:pt>
    <dgm:pt modelId="{D9A076E1-08F3-4DCC-9157-34B3BDCDA407}" type="pres">
      <dgm:prSet presAssocID="{821D5909-C221-4367-A832-811BAA642D03}" presName="quadrant3" presStyleLbl="node1" presStyleIdx="2" presStyleCnt="4">
        <dgm:presLayoutVars>
          <dgm:chMax val="1"/>
          <dgm:bulletEnabled val="1"/>
        </dgm:presLayoutVars>
      </dgm:prSet>
      <dgm:spPr/>
      <dgm:t>
        <a:bodyPr/>
        <a:lstStyle/>
        <a:p>
          <a:endParaRPr lang="es-EC"/>
        </a:p>
      </dgm:t>
    </dgm:pt>
    <dgm:pt modelId="{612F8498-C04C-4984-9002-04E169DD39AE}" type="pres">
      <dgm:prSet presAssocID="{821D5909-C221-4367-A832-811BAA642D03}" presName="quadrant4" presStyleLbl="node1" presStyleIdx="3" presStyleCnt="4">
        <dgm:presLayoutVars>
          <dgm:chMax val="1"/>
          <dgm:bulletEnabled val="1"/>
        </dgm:presLayoutVars>
      </dgm:prSet>
      <dgm:spPr/>
      <dgm:t>
        <a:bodyPr/>
        <a:lstStyle/>
        <a:p>
          <a:endParaRPr lang="es-EC"/>
        </a:p>
      </dgm:t>
    </dgm:pt>
    <dgm:pt modelId="{845C2897-7AD3-4768-8CB0-193BA7E441B1}" type="pres">
      <dgm:prSet presAssocID="{821D5909-C221-4367-A832-811BAA642D03}" presName="quadrantPlaceholder" presStyleCnt="0"/>
      <dgm:spPr/>
    </dgm:pt>
    <dgm:pt modelId="{4B724958-8B78-432C-B5CA-BED7C5793E92}" type="pres">
      <dgm:prSet presAssocID="{821D5909-C221-4367-A832-811BAA642D03}" presName="center1" presStyleLbl="fgShp" presStyleIdx="0" presStyleCnt="2"/>
      <dgm:spPr/>
    </dgm:pt>
    <dgm:pt modelId="{C3583FA0-1FD0-4704-AFB4-78963211F816}" type="pres">
      <dgm:prSet presAssocID="{821D5909-C221-4367-A832-811BAA642D03}" presName="center2" presStyleLbl="fgShp" presStyleIdx="1" presStyleCnt="2"/>
      <dgm:spPr/>
    </dgm:pt>
  </dgm:ptLst>
  <dgm:cxnLst>
    <dgm:cxn modelId="{42B97FAB-B2BB-4284-B2F6-6A851033141B}" srcId="{1016E503-242D-489D-A0C8-2CA2AB7317C3}" destId="{AD731846-4DA5-4E82-927E-383EE8E5F62C}" srcOrd="0" destOrd="0" parTransId="{192BC972-997F-497F-AC8F-58D2C6FB1D5A}" sibTransId="{236F92A0-AF1E-4989-8AF8-9D671E0298E3}"/>
    <dgm:cxn modelId="{EA01C169-DD80-4610-8EDD-79061C5B24EB}" type="presOf" srcId="{070A5445-93FB-4A19-8084-1C3AECF99FD8}" destId="{08BC42CF-E665-4745-8F39-56A2B71A82DB}" srcOrd="0" destOrd="0" presId="urn:microsoft.com/office/officeart/2005/8/layout/cycle4"/>
    <dgm:cxn modelId="{15A1B464-547E-4DD5-8AF8-8AB3B1C20542}" srcId="{493D7439-A0D1-493D-B955-31EC48C8B3F5}" destId="{46A39D17-967F-45B8-9A10-991C80C66CF6}" srcOrd="0" destOrd="0" parTransId="{895A2513-0EF9-4399-8F83-49827D9FEE2A}" sibTransId="{400D6EB7-48D1-4795-874E-78F704ABEBC1}"/>
    <dgm:cxn modelId="{C2BEA80E-462B-48AD-835C-D79FCADA726E}" type="presOf" srcId="{46A39D17-967F-45B8-9A10-991C80C66CF6}" destId="{B823A5F5-F440-435F-8D52-4C48E45B79C0}" srcOrd="0" destOrd="0" presId="urn:microsoft.com/office/officeart/2005/8/layout/cycle4"/>
    <dgm:cxn modelId="{0676384F-7239-41EF-B2AD-8C95982ED979}" type="presOf" srcId="{60A3775B-3C8D-4796-911D-000011512928}" destId="{612F8498-C04C-4984-9002-04E169DD39AE}" srcOrd="0" destOrd="0" presId="urn:microsoft.com/office/officeart/2005/8/layout/cycle4"/>
    <dgm:cxn modelId="{130FB723-A461-46E1-8175-103B356D02F0}" type="presOf" srcId="{DF30099C-0F4A-49A3-8138-8801973CA811}" destId="{D9A076E1-08F3-4DCC-9157-34B3BDCDA407}" srcOrd="0" destOrd="0" presId="urn:microsoft.com/office/officeart/2005/8/layout/cycle4"/>
    <dgm:cxn modelId="{98E138B8-7892-4CA6-A69D-8182D38FB078}" type="presOf" srcId="{070A5445-93FB-4A19-8084-1C3AECF99FD8}" destId="{5F9A8FB5-C7CF-4B48-AB64-8A1526862A00}" srcOrd="1" destOrd="0" presId="urn:microsoft.com/office/officeart/2005/8/layout/cycle4"/>
    <dgm:cxn modelId="{7D298F93-C123-4EF2-B330-13360B1B6D26}" type="presOf" srcId="{AD731846-4DA5-4E82-927E-383EE8E5F62C}" destId="{8233AD7F-8A35-4FD2-83B8-CECBA086190E}" srcOrd="0" destOrd="0" presId="urn:microsoft.com/office/officeart/2005/8/layout/cycle4"/>
    <dgm:cxn modelId="{16126819-4D6A-49D4-BD1A-D830E66EB364}" srcId="{821D5909-C221-4367-A832-811BAA642D03}" destId="{493D7439-A0D1-493D-B955-31EC48C8B3F5}" srcOrd="1" destOrd="0" parTransId="{1EDE476B-73EB-42AA-AE9A-A06A23E882BB}" sibTransId="{16A2F2B6-0F63-42D9-A6C0-FB80206643B5}"/>
    <dgm:cxn modelId="{D047599B-54F8-49A0-92E2-EEA8A1A249C8}" srcId="{821D5909-C221-4367-A832-811BAA642D03}" destId="{1016E503-242D-489D-A0C8-2CA2AB7317C3}" srcOrd="0" destOrd="0" parTransId="{FAD5ECA5-DEC0-4089-B6AC-C05D13C5C164}" sibTransId="{82B62A4B-751C-4336-B124-FFD53F5AD33F}"/>
    <dgm:cxn modelId="{9E2FBC08-AD67-4445-8956-65B302E9541C}" srcId="{821D5909-C221-4367-A832-811BAA642D03}" destId="{DF30099C-0F4A-49A3-8138-8801973CA811}" srcOrd="2" destOrd="0" parTransId="{B02093CD-634E-4BD1-92B0-B187113CF730}" sibTransId="{65BE3907-E549-4A23-A403-87DD8EAEC347}"/>
    <dgm:cxn modelId="{0C2319C7-3DE0-451C-A43D-4B3F398D8A74}" srcId="{821D5909-C221-4367-A832-811BAA642D03}" destId="{60A3775B-3C8D-4796-911D-000011512928}" srcOrd="3" destOrd="0" parTransId="{36A229D4-6332-48CD-B51E-7BDEDF3A689D}" sibTransId="{8400E604-7D75-41D0-AD8C-2FF7FE89802A}"/>
    <dgm:cxn modelId="{D7A30A7E-8194-476F-8985-575808AE809A}" srcId="{60A3775B-3C8D-4796-911D-000011512928}" destId="{070A5445-93FB-4A19-8084-1C3AECF99FD8}" srcOrd="0" destOrd="0" parTransId="{04C5C07D-DF84-4AA9-A2EB-600AA3402052}" sibTransId="{992449FD-8804-4124-8734-E3646A13D702}"/>
    <dgm:cxn modelId="{C8321737-C148-4C9D-8054-ACE3CC13D95F}" srcId="{DF30099C-0F4A-49A3-8138-8801973CA811}" destId="{66C76384-855A-4C2E-90F9-14D2008B0A77}" srcOrd="0" destOrd="0" parTransId="{9191F0E5-0E65-4E12-BB1A-3171254956FE}" sibTransId="{4535DCDE-4CD0-45A8-B898-06D63E791280}"/>
    <dgm:cxn modelId="{CD54E7F8-29B7-4ADE-9957-D3BA7D58D631}" type="presOf" srcId="{66C76384-855A-4C2E-90F9-14D2008B0A77}" destId="{8224B003-CD29-4518-A0E6-B04735030270}" srcOrd="1" destOrd="0" presId="urn:microsoft.com/office/officeart/2005/8/layout/cycle4"/>
    <dgm:cxn modelId="{8AFE8122-2261-4299-B887-6C97FA73CE65}" type="presOf" srcId="{493D7439-A0D1-493D-B955-31EC48C8B3F5}" destId="{B2A90D34-6976-457E-ACF5-DE15A1C7119E}" srcOrd="0" destOrd="0" presId="urn:microsoft.com/office/officeart/2005/8/layout/cycle4"/>
    <dgm:cxn modelId="{9D4FC171-440E-4D09-8CF6-2C15A4377152}" type="presOf" srcId="{821D5909-C221-4367-A832-811BAA642D03}" destId="{F54BC781-AC7E-485A-A0FE-8B22759BCEEE}" srcOrd="0" destOrd="0" presId="urn:microsoft.com/office/officeart/2005/8/layout/cycle4"/>
    <dgm:cxn modelId="{27BAF35D-7330-4C97-8D98-6E5B53620045}" type="presOf" srcId="{66C76384-855A-4C2E-90F9-14D2008B0A77}" destId="{63BD0992-7CA3-47CF-9872-17B02B2972C8}" srcOrd="0" destOrd="0" presId="urn:microsoft.com/office/officeart/2005/8/layout/cycle4"/>
    <dgm:cxn modelId="{6C850552-22CB-4A23-83B7-621849FCF3E1}" type="presOf" srcId="{AD731846-4DA5-4E82-927E-383EE8E5F62C}" destId="{B06B101C-F53A-492E-9B10-0057DEE492C9}" srcOrd="1" destOrd="0" presId="urn:microsoft.com/office/officeart/2005/8/layout/cycle4"/>
    <dgm:cxn modelId="{A53C4665-452D-4EEE-B0D2-C60FF36BD822}" type="presOf" srcId="{1016E503-242D-489D-A0C8-2CA2AB7317C3}" destId="{845057A2-BAA2-418F-AD5A-C13CA1D8C9CF}" srcOrd="0" destOrd="0" presId="urn:microsoft.com/office/officeart/2005/8/layout/cycle4"/>
    <dgm:cxn modelId="{D9A38E78-40FA-4021-9AA8-BCAD65442E2F}" type="presOf" srcId="{46A39D17-967F-45B8-9A10-991C80C66CF6}" destId="{6D938295-DBBC-45FF-965B-BC8746C68994}" srcOrd="1" destOrd="0" presId="urn:microsoft.com/office/officeart/2005/8/layout/cycle4"/>
    <dgm:cxn modelId="{4923DF9E-D358-4469-9293-2F0A2ADD49DC}" type="presParOf" srcId="{F54BC781-AC7E-485A-A0FE-8B22759BCEEE}" destId="{1EE2064C-61FF-4D33-BDE7-629FA4E2D2CA}" srcOrd="0" destOrd="0" presId="urn:microsoft.com/office/officeart/2005/8/layout/cycle4"/>
    <dgm:cxn modelId="{F9B1C592-B74F-42AB-961D-0A86B7167950}" type="presParOf" srcId="{1EE2064C-61FF-4D33-BDE7-629FA4E2D2CA}" destId="{BF41B156-1952-4741-ACBD-59CD8280D268}" srcOrd="0" destOrd="0" presId="urn:microsoft.com/office/officeart/2005/8/layout/cycle4"/>
    <dgm:cxn modelId="{AAE879EC-B89A-4EF4-8A84-33025F2522C8}" type="presParOf" srcId="{BF41B156-1952-4741-ACBD-59CD8280D268}" destId="{8233AD7F-8A35-4FD2-83B8-CECBA086190E}" srcOrd="0" destOrd="0" presId="urn:microsoft.com/office/officeart/2005/8/layout/cycle4"/>
    <dgm:cxn modelId="{BF5A8EE7-654D-4F84-95F7-525117A52A70}" type="presParOf" srcId="{BF41B156-1952-4741-ACBD-59CD8280D268}" destId="{B06B101C-F53A-492E-9B10-0057DEE492C9}" srcOrd="1" destOrd="0" presId="urn:microsoft.com/office/officeart/2005/8/layout/cycle4"/>
    <dgm:cxn modelId="{4C8FAD6B-C564-4D2B-9656-2C6E99AA4A7F}" type="presParOf" srcId="{1EE2064C-61FF-4D33-BDE7-629FA4E2D2CA}" destId="{82D9CCBA-C383-455E-8BDB-2D88D86ADF19}" srcOrd="1" destOrd="0" presId="urn:microsoft.com/office/officeart/2005/8/layout/cycle4"/>
    <dgm:cxn modelId="{BEBC887B-CF10-4A87-A2C7-1FFA27E2549C}" type="presParOf" srcId="{82D9CCBA-C383-455E-8BDB-2D88D86ADF19}" destId="{B823A5F5-F440-435F-8D52-4C48E45B79C0}" srcOrd="0" destOrd="0" presId="urn:microsoft.com/office/officeart/2005/8/layout/cycle4"/>
    <dgm:cxn modelId="{D5F3DF44-20CD-416E-9B04-33BEDEED896F}" type="presParOf" srcId="{82D9CCBA-C383-455E-8BDB-2D88D86ADF19}" destId="{6D938295-DBBC-45FF-965B-BC8746C68994}" srcOrd="1" destOrd="0" presId="urn:microsoft.com/office/officeart/2005/8/layout/cycle4"/>
    <dgm:cxn modelId="{40DE5941-E6EB-4925-A65C-D4D2C5662D27}" type="presParOf" srcId="{1EE2064C-61FF-4D33-BDE7-629FA4E2D2CA}" destId="{7D50B42E-2CB4-41C5-8BE5-84792D594AAB}" srcOrd="2" destOrd="0" presId="urn:microsoft.com/office/officeart/2005/8/layout/cycle4"/>
    <dgm:cxn modelId="{04924762-1BAB-4027-B627-6F7F3B711879}" type="presParOf" srcId="{7D50B42E-2CB4-41C5-8BE5-84792D594AAB}" destId="{63BD0992-7CA3-47CF-9872-17B02B2972C8}" srcOrd="0" destOrd="0" presId="urn:microsoft.com/office/officeart/2005/8/layout/cycle4"/>
    <dgm:cxn modelId="{73EB9F20-3DAC-4F4D-A052-2A0656C333E2}" type="presParOf" srcId="{7D50B42E-2CB4-41C5-8BE5-84792D594AAB}" destId="{8224B003-CD29-4518-A0E6-B04735030270}" srcOrd="1" destOrd="0" presId="urn:microsoft.com/office/officeart/2005/8/layout/cycle4"/>
    <dgm:cxn modelId="{700539D3-7527-44D4-9FCD-82BAB58EB4B7}" type="presParOf" srcId="{1EE2064C-61FF-4D33-BDE7-629FA4E2D2CA}" destId="{B1D02EAE-0D35-417E-9C2C-DDDDE7586479}" srcOrd="3" destOrd="0" presId="urn:microsoft.com/office/officeart/2005/8/layout/cycle4"/>
    <dgm:cxn modelId="{D5D02B23-53A8-457A-8DF6-0436410F8583}" type="presParOf" srcId="{B1D02EAE-0D35-417E-9C2C-DDDDE7586479}" destId="{08BC42CF-E665-4745-8F39-56A2B71A82DB}" srcOrd="0" destOrd="0" presId="urn:microsoft.com/office/officeart/2005/8/layout/cycle4"/>
    <dgm:cxn modelId="{8CC23115-7ECF-4AB6-B08F-DA6EC714BA54}" type="presParOf" srcId="{B1D02EAE-0D35-417E-9C2C-DDDDE7586479}" destId="{5F9A8FB5-C7CF-4B48-AB64-8A1526862A00}" srcOrd="1" destOrd="0" presId="urn:microsoft.com/office/officeart/2005/8/layout/cycle4"/>
    <dgm:cxn modelId="{04B4F086-DF9E-41B4-96E7-717FBF7C89E5}" type="presParOf" srcId="{1EE2064C-61FF-4D33-BDE7-629FA4E2D2CA}" destId="{EEFA170C-AB5F-48E2-B41F-70A20C81B475}" srcOrd="4" destOrd="0" presId="urn:microsoft.com/office/officeart/2005/8/layout/cycle4"/>
    <dgm:cxn modelId="{640C47B0-7D6B-4657-9173-F951789A88EE}" type="presParOf" srcId="{F54BC781-AC7E-485A-A0FE-8B22759BCEEE}" destId="{210DE9F7-74A0-411F-BD8A-0350BA1A71A7}" srcOrd="1" destOrd="0" presId="urn:microsoft.com/office/officeart/2005/8/layout/cycle4"/>
    <dgm:cxn modelId="{FCD0377B-73CB-4C8D-94AD-1F6E678F683F}" type="presParOf" srcId="{210DE9F7-74A0-411F-BD8A-0350BA1A71A7}" destId="{845057A2-BAA2-418F-AD5A-C13CA1D8C9CF}" srcOrd="0" destOrd="0" presId="urn:microsoft.com/office/officeart/2005/8/layout/cycle4"/>
    <dgm:cxn modelId="{2B01C598-3AB7-4B8D-A9AE-632E2C5A1BB3}" type="presParOf" srcId="{210DE9F7-74A0-411F-BD8A-0350BA1A71A7}" destId="{B2A90D34-6976-457E-ACF5-DE15A1C7119E}" srcOrd="1" destOrd="0" presId="urn:microsoft.com/office/officeart/2005/8/layout/cycle4"/>
    <dgm:cxn modelId="{BF3672C9-FF49-4154-B2B0-E2B811588722}" type="presParOf" srcId="{210DE9F7-74A0-411F-BD8A-0350BA1A71A7}" destId="{D9A076E1-08F3-4DCC-9157-34B3BDCDA407}" srcOrd="2" destOrd="0" presId="urn:microsoft.com/office/officeart/2005/8/layout/cycle4"/>
    <dgm:cxn modelId="{405FB410-5651-426C-9F18-8D9240523A2A}" type="presParOf" srcId="{210DE9F7-74A0-411F-BD8A-0350BA1A71A7}" destId="{612F8498-C04C-4984-9002-04E169DD39AE}" srcOrd="3" destOrd="0" presId="urn:microsoft.com/office/officeart/2005/8/layout/cycle4"/>
    <dgm:cxn modelId="{32E55CE7-7179-4696-8AE4-C202A2869E5C}" type="presParOf" srcId="{210DE9F7-74A0-411F-BD8A-0350BA1A71A7}" destId="{845C2897-7AD3-4768-8CB0-193BA7E441B1}" srcOrd="4" destOrd="0" presId="urn:microsoft.com/office/officeart/2005/8/layout/cycle4"/>
    <dgm:cxn modelId="{03C1F400-65BA-4B4F-88ED-43F71402A995}" type="presParOf" srcId="{F54BC781-AC7E-485A-A0FE-8B22759BCEEE}" destId="{4B724958-8B78-432C-B5CA-BED7C5793E92}" srcOrd="2" destOrd="0" presId="urn:microsoft.com/office/officeart/2005/8/layout/cycle4"/>
    <dgm:cxn modelId="{746B2D25-E869-4A7A-B416-B661B2230019}" type="presParOf" srcId="{F54BC781-AC7E-485A-A0FE-8B22759BCEEE}" destId="{C3583FA0-1FD0-4704-AFB4-78963211F81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6B024-E26E-4C8E-8E98-49F4A7E29220}" type="datetimeFigureOut">
              <a:rPr lang="es-EC" smtClean="0"/>
              <a:t>16/12/2015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92D47-46E8-4964-BC3B-C245C2366566}" type="slidenum">
              <a:rPr lang="es-EC" smtClean="0"/>
              <a:t>‹Nº›</a:t>
            </a:fld>
            <a:endParaRPr lang="es-EC"/>
          </a:p>
        </p:txBody>
      </p:sp>
    </p:spTree>
    <p:extLst>
      <p:ext uri="{BB962C8B-B14F-4D97-AF65-F5344CB8AC3E}">
        <p14:creationId xmlns:p14="http://schemas.microsoft.com/office/powerpoint/2010/main" val="51592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Art. 275.- El régimen de desarrollo es el conjunto organizado, sostenible y</a:t>
            </a:r>
            <a:r>
              <a:rPr lang="es-EC" baseline="0" dirty="0" smtClean="0"/>
              <a:t> </a:t>
            </a:r>
            <a:r>
              <a:rPr lang="es-EC" dirty="0" smtClean="0"/>
              <a:t>dinámico de los sistemas económicos, políticos, socio-culturales y</a:t>
            </a:r>
            <a:r>
              <a:rPr lang="es-EC" baseline="0" dirty="0" smtClean="0"/>
              <a:t> </a:t>
            </a:r>
            <a:r>
              <a:rPr lang="es-EC" dirty="0" smtClean="0"/>
              <a:t>ambientales, que garantizan la realización del buen vivir, del </a:t>
            </a:r>
            <a:r>
              <a:rPr lang="es-EC" dirty="0" err="1" smtClean="0"/>
              <a:t>sumak</a:t>
            </a:r>
            <a:r>
              <a:rPr lang="es-EC" dirty="0" smtClean="0"/>
              <a:t> </a:t>
            </a:r>
            <a:r>
              <a:rPr lang="es-EC" baseline="0" dirty="0" smtClean="0"/>
              <a:t> </a:t>
            </a:r>
            <a:r>
              <a:rPr lang="es-EC" dirty="0" err="1" smtClean="0"/>
              <a:t>kawsay</a:t>
            </a:r>
            <a:r>
              <a:rPr lang="es-EC" dirty="0" smtClean="0"/>
              <a:t>.</a:t>
            </a:r>
          </a:p>
          <a:p>
            <a:r>
              <a:rPr lang="es-EC" sz="1200" b="0" i="0" kern="1200" dirty="0" smtClean="0">
                <a:solidFill>
                  <a:schemeClr val="tx1"/>
                </a:solidFill>
                <a:effectLst/>
                <a:latin typeface="+mn-lt"/>
                <a:ea typeface="+mn-ea"/>
                <a:cs typeface="+mn-cs"/>
              </a:rPr>
              <a:t>Art. 281.-</a:t>
            </a:r>
            <a:r>
              <a:rPr lang="es-EC" sz="1200" b="1" i="0" kern="120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La soberanía alimentaria constituye un objetivo estratégico y</a:t>
            </a:r>
            <a:r>
              <a:rPr lang="es-EC" sz="1200" b="0" i="0" kern="1200" baseline="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una obligación del Estado para garantizar que las personas, comunidades,</a:t>
            </a:r>
            <a:r>
              <a:rPr lang="es-EC" sz="1200" b="0" i="0" kern="1200" baseline="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pueblos y nacionalidades alcancen la autosuficiencia de alimentos sanos y</a:t>
            </a:r>
            <a:r>
              <a:rPr lang="es-EC" sz="1200" b="0" i="0" kern="1200" baseline="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culturalmente apropiado de forma permanente.</a:t>
            </a: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EC692D47-46E8-4964-BC3B-C245C2366566}" type="slidenum">
              <a:rPr lang="es-EC" smtClean="0"/>
              <a:t>3</a:t>
            </a:fld>
            <a:endParaRPr lang="es-EC"/>
          </a:p>
        </p:txBody>
      </p:sp>
    </p:spTree>
    <p:extLst>
      <p:ext uri="{BB962C8B-B14F-4D97-AF65-F5344CB8AC3E}">
        <p14:creationId xmlns:p14="http://schemas.microsoft.com/office/powerpoint/2010/main" val="253302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5" name="Footer Placeholder 4"/>
          <p:cNvSpPr>
            <a:spLocks noGrp="1"/>
          </p:cNvSpPr>
          <p:nvPr>
            <p:ph type="ftr" sz="quarter" idx="11"/>
          </p:nvPr>
        </p:nvSpPr>
        <p:spPr/>
        <p:txBody>
          <a:bodyPr/>
          <a:lstStyle/>
          <a:p>
            <a:endParaRPr lang="es-CO">
              <a:solidFill>
                <a:srgbClr val="DFE6D0"/>
              </a:solidFill>
            </a:endParaRPr>
          </a:p>
        </p:txBody>
      </p:sp>
      <p:sp>
        <p:nvSpPr>
          <p:cNvPr id="6" name="Slide Number Placeholder 5"/>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4911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5" name="Footer Placeholder 4"/>
          <p:cNvSpPr>
            <a:spLocks noGrp="1"/>
          </p:cNvSpPr>
          <p:nvPr>
            <p:ph type="ftr" sz="quarter" idx="11"/>
          </p:nvPr>
        </p:nvSpPr>
        <p:spPr/>
        <p:txBody>
          <a:bodyPr/>
          <a:lstStyle/>
          <a:p>
            <a:endParaRPr lang="es-CO">
              <a:solidFill>
                <a:srgbClr val="DFE6D0"/>
              </a:solidFill>
            </a:endParaRPr>
          </a:p>
        </p:txBody>
      </p:sp>
      <p:sp>
        <p:nvSpPr>
          <p:cNvPr id="6" name="Slide Number Placeholder 5"/>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96001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5" name="Footer Placeholder 4"/>
          <p:cNvSpPr>
            <a:spLocks noGrp="1"/>
          </p:cNvSpPr>
          <p:nvPr>
            <p:ph type="ftr" sz="quarter" idx="11"/>
          </p:nvPr>
        </p:nvSpPr>
        <p:spPr/>
        <p:txBody>
          <a:bodyPr/>
          <a:lstStyle/>
          <a:p>
            <a:endParaRPr lang="es-CO">
              <a:solidFill>
                <a:srgbClr val="DFE6D0"/>
              </a:solidFill>
            </a:endParaRPr>
          </a:p>
        </p:txBody>
      </p:sp>
      <p:sp>
        <p:nvSpPr>
          <p:cNvPr id="6" name="Slide Number Placeholder 5"/>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47207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5" name="Footer Placeholder 4"/>
          <p:cNvSpPr>
            <a:spLocks noGrp="1"/>
          </p:cNvSpPr>
          <p:nvPr>
            <p:ph type="ftr" sz="quarter" idx="11"/>
          </p:nvPr>
        </p:nvSpPr>
        <p:spPr/>
        <p:txBody>
          <a:bodyPr/>
          <a:lstStyle/>
          <a:p>
            <a:endParaRPr lang="es-CO">
              <a:solidFill>
                <a:srgbClr val="DFE6D0"/>
              </a:solidFill>
            </a:endParaRPr>
          </a:p>
        </p:txBody>
      </p:sp>
      <p:sp>
        <p:nvSpPr>
          <p:cNvPr id="6" name="Slide Number Placeholder 5"/>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305913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609600" y="4463568"/>
            <a:ext cx="110744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41E6FDC1-4E6B-4863-9F76-B8F379A7375B}" type="datetimeFigureOut">
              <a:rPr lang="es-CO" smtClean="0">
                <a:solidFill>
                  <a:srgbClr val="1D3641"/>
                </a:solidFill>
              </a:rPr>
              <a:pPr/>
              <a:t>16/12/2015</a:t>
            </a:fld>
            <a:endParaRPr lang="es-CO">
              <a:solidFill>
                <a:srgbClr val="1D3641"/>
              </a:solidFill>
            </a:endParaRPr>
          </a:p>
        </p:txBody>
      </p:sp>
      <p:sp>
        <p:nvSpPr>
          <p:cNvPr id="91" name="Footer Placeholder 90"/>
          <p:cNvSpPr>
            <a:spLocks noGrp="1"/>
          </p:cNvSpPr>
          <p:nvPr>
            <p:ph type="ftr" sz="quarter" idx="11"/>
          </p:nvPr>
        </p:nvSpPr>
        <p:spPr/>
        <p:txBody>
          <a:bodyPr/>
          <a:lstStyle/>
          <a:p>
            <a:endParaRPr lang="es-CO">
              <a:solidFill>
                <a:srgbClr val="1D3641"/>
              </a:solidFill>
            </a:endParaRPr>
          </a:p>
        </p:txBody>
      </p:sp>
      <p:sp>
        <p:nvSpPr>
          <p:cNvPr id="92" name="Slide Number Placeholder 91"/>
          <p:cNvSpPr>
            <a:spLocks noGrp="1"/>
          </p:cNvSpPr>
          <p:nvPr>
            <p:ph type="sldNum" sz="quarter" idx="12"/>
          </p:nvPr>
        </p:nvSpPr>
        <p:spPr/>
        <p:txBody>
          <a:bodyPr/>
          <a:lstStyle/>
          <a:p>
            <a:fld id="{75CBA523-2C03-4FD5-A560-8B39C7B7F597}" type="slidenum">
              <a:rPr lang="es-CO" smtClean="0">
                <a:solidFill>
                  <a:srgbClr val="1D3641"/>
                </a:solidFill>
              </a:rPr>
              <a:pPr/>
              <a:t>‹Nº›</a:t>
            </a:fld>
            <a:endParaRPr lang="es-CO">
              <a:solidFill>
                <a:srgbClr val="1D3641"/>
              </a:solidFill>
            </a:endParaRPr>
          </a:p>
        </p:txBody>
      </p:sp>
    </p:spTree>
    <p:extLst>
      <p:ext uri="{BB962C8B-B14F-4D97-AF65-F5344CB8AC3E}">
        <p14:creationId xmlns:p14="http://schemas.microsoft.com/office/powerpoint/2010/main" val="625738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6" name="Footer Placeholder 5"/>
          <p:cNvSpPr>
            <a:spLocks noGrp="1"/>
          </p:cNvSpPr>
          <p:nvPr>
            <p:ph type="ftr" sz="quarter" idx="11"/>
          </p:nvPr>
        </p:nvSpPr>
        <p:spPr/>
        <p:txBody>
          <a:bodyPr/>
          <a:lstStyle/>
          <a:p>
            <a:endParaRPr lang="es-CO">
              <a:solidFill>
                <a:srgbClr val="DFE6D0"/>
              </a:solidFill>
            </a:endParaRPr>
          </a:p>
        </p:txBody>
      </p:sp>
      <p:sp>
        <p:nvSpPr>
          <p:cNvPr id="7" name="Slide Number Placeholder 6"/>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414920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8" name="Footer Placeholder 7"/>
          <p:cNvSpPr>
            <a:spLocks noGrp="1"/>
          </p:cNvSpPr>
          <p:nvPr>
            <p:ph type="ftr" sz="quarter" idx="11"/>
          </p:nvPr>
        </p:nvSpPr>
        <p:spPr/>
        <p:txBody>
          <a:bodyPr/>
          <a:lstStyle/>
          <a:p>
            <a:endParaRPr lang="es-CO">
              <a:solidFill>
                <a:srgbClr val="DFE6D0"/>
              </a:solidFill>
            </a:endParaRPr>
          </a:p>
        </p:txBody>
      </p:sp>
      <p:sp>
        <p:nvSpPr>
          <p:cNvPr id="9" name="Slide Number Placeholder 8"/>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14826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4" name="Footer Placeholder 3"/>
          <p:cNvSpPr>
            <a:spLocks noGrp="1"/>
          </p:cNvSpPr>
          <p:nvPr>
            <p:ph type="ftr" sz="quarter" idx="11"/>
          </p:nvPr>
        </p:nvSpPr>
        <p:spPr/>
        <p:txBody>
          <a:bodyPr/>
          <a:lstStyle/>
          <a:p>
            <a:endParaRPr lang="es-CO">
              <a:solidFill>
                <a:srgbClr val="DFE6D0"/>
              </a:solidFill>
            </a:endParaRPr>
          </a:p>
        </p:txBody>
      </p:sp>
      <p:sp>
        <p:nvSpPr>
          <p:cNvPr id="5" name="Slide Number Placeholder 4"/>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223433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3" name="Footer Placeholder 2"/>
          <p:cNvSpPr>
            <a:spLocks noGrp="1"/>
          </p:cNvSpPr>
          <p:nvPr>
            <p:ph type="ftr" sz="quarter" idx="11"/>
          </p:nvPr>
        </p:nvSpPr>
        <p:spPr/>
        <p:txBody>
          <a:bodyPr/>
          <a:lstStyle/>
          <a:p>
            <a:endParaRPr lang="es-CO">
              <a:solidFill>
                <a:srgbClr val="DFE6D0"/>
              </a:solidFill>
            </a:endParaRPr>
          </a:p>
        </p:txBody>
      </p:sp>
      <p:sp>
        <p:nvSpPr>
          <p:cNvPr id="4" name="Slide Number Placeholder 3"/>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Tree>
    <p:extLst>
      <p:ext uri="{BB962C8B-B14F-4D97-AF65-F5344CB8AC3E}">
        <p14:creationId xmlns:p14="http://schemas.microsoft.com/office/powerpoint/2010/main" val="131497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6" name="Footer Placeholder 5"/>
          <p:cNvSpPr>
            <a:spLocks noGrp="1"/>
          </p:cNvSpPr>
          <p:nvPr>
            <p:ph type="ftr" sz="quarter" idx="11"/>
          </p:nvPr>
        </p:nvSpPr>
        <p:spPr/>
        <p:txBody>
          <a:bodyPr/>
          <a:lstStyle/>
          <a:p>
            <a:endParaRPr lang="es-CO">
              <a:solidFill>
                <a:srgbClr val="DFE6D0"/>
              </a:solidFill>
            </a:endParaRPr>
          </a:p>
        </p:txBody>
      </p:sp>
      <p:sp>
        <p:nvSpPr>
          <p:cNvPr id="7" name="Slide Number Placeholder 6"/>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0031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41E6FDC1-4E6B-4863-9F76-B8F379A7375B}" type="datetimeFigureOut">
              <a:rPr lang="es-CO" smtClean="0">
                <a:solidFill>
                  <a:srgbClr val="DFE6D0"/>
                </a:solidFill>
              </a:rPr>
              <a:pPr/>
              <a:t>16/12/2015</a:t>
            </a:fld>
            <a:endParaRPr lang="es-CO">
              <a:solidFill>
                <a:srgbClr val="DFE6D0"/>
              </a:solidFill>
            </a:endParaRPr>
          </a:p>
        </p:txBody>
      </p:sp>
      <p:sp>
        <p:nvSpPr>
          <p:cNvPr id="6" name="Footer Placeholder 5"/>
          <p:cNvSpPr>
            <a:spLocks noGrp="1"/>
          </p:cNvSpPr>
          <p:nvPr>
            <p:ph type="ftr" sz="quarter" idx="11"/>
          </p:nvPr>
        </p:nvSpPr>
        <p:spPr/>
        <p:txBody>
          <a:bodyPr/>
          <a:lstStyle/>
          <a:p>
            <a:endParaRPr lang="es-CO">
              <a:solidFill>
                <a:srgbClr val="DFE6D0"/>
              </a:solidFill>
            </a:endParaRPr>
          </a:p>
        </p:txBody>
      </p:sp>
      <p:sp>
        <p:nvSpPr>
          <p:cNvPr id="7" name="Slide Number Placeholder 6"/>
          <p:cNvSpPr>
            <a:spLocks noGrp="1"/>
          </p:cNvSpPr>
          <p:nvPr>
            <p:ph type="sldNum" sz="quarter" idx="12"/>
          </p:nvPr>
        </p:nvSpPr>
        <p:spPr/>
        <p:txBody>
          <a:bodyPr/>
          <a:lstStyle/>
          <a:p>
            <a:fld id="{75CBA523-2C03-4FD5-A560-8B39C7B7F597}" type="slidenum">
              <a:rPr lang="es-CO" smtClean="0">
                <a:solidFill>
                  <a:srgbClr val="DFE6D0"/>
                </a:solidFill>
              </a:rPr>
              <a:pPr/>
              <a:t>‹Nº›</a:t>
            </a:fld>
            <a:endParaRPr lang="es-CO">
              <a:solidFill>
                <a:srgbClr val="DFE6D0"/>
              </a:solidFill>
            </a:endParaRPr>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7668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pPr defTabSz="914400"/>
            <a:fld id="{41E6FDC1-4E6B-4863-9F76-B8F379A7375B}" type="datetimeFigureOut">
              <a:rPr lang="es-CO" smtClean="0">
                <a:solidFill>
                  <a:srgbClr val="DFE6D0"/>
                </a:solidFill>
              </a:rPr>
              <a:pPr defTabSz="914400"/>
              <a:t>16/12/2015</a:t>
            </a:fld>
            <a:endParaRPr lang="es-CO">
              <a:solidFill>
                <a:srgbClr val="DFE6D0"/>
              </a:solidFill>
            </a:endParaRPr>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pPr defTabSz="914400"/>
            <a:endParaRPr lang="es-CO">
              <a:solidFill>
                <a:srgbClr val="DFE6D0"/>
              </a:solidFill>
            </a:endParaRPr>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pPr defTabSz="914400"/>
            <a:fld id="{75CBA523-2C03-4FD5-A560-8B39C7B7F597}" type="slidenum">
              <a:rPr lang="es-CO" smtClean="0">
                <a:solidFill>
                  <a:srgbClr val="DFE6D0"/>
                </a:solidFill>
              </a:rPr>
              <a:pPr defTabSz="914400"/>
              <a:t>‹Nº›</a:t>
            </a:fld>
            <a:endParaRPr lang="es-CO">
              <a:solidFill>
                <a:srgbClr val="DFE6D0"/>
              </a:solidFill>
            </a:endParaRPr>
          </a:p>
        </p:txBody>
      </p:sp>
    </p:spTree>
    <p:extLst>
      <p:ext uri="{BB962C8B-B14F-4D97-AF65-F5344CB8AC3E}">
        <p14:creationId xmlns:p14="http://schemas.microsoft.com/office/powerpoint/2010/main" val="1393034232"/>
      </p:ext>
    </p:extLst>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c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14"/>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CuadroTexto 9"/>
          <p:cNvSpPr txBox="1"/>
          <p:nvPr/>
        </p:nvSpPr>
        <p:spPr>
          <a:xfrm>
            <a:off x="1794456" y="4700377"/>
            <a:ext cx="8809149" cy="707886"/>
          </a:xfrm>
          <a:prstGeom prst="rect">
            <a:avLst/>
          </a:prstGeom>
          <a:noFill/>
        </p:spPr>
        <p:txBody>
          <a:bodyPr wrap="square" rtlCol="0">
            <a:spAutoFit/>
          </a:bodyPr>
          <a:lstStyle/>
          <a:p>
            <a:pPr algn="ctr"/>
            <a:r>
              <a:rPr lang="es-EC" sz="2000" b="1" dirty="0">
                <a:solidFill>
                  <a:schemeClr val="bg1"/>
                </a:solidFill>
                <a:latin typeface="Arial" panose="020B0604020202020204" pitchFamily="34" charset="0"/>
                <a:cs typeface="Arial" panose="020B0604020202020204" pitchFamily="34" charset="0"/>
              </a:rPr>
              <a:t>INFLUENCIA EN LOS SISTEMAS PRODUCTIVOS DEL ACEITE DE CHÍA Y SU EXPORTACIÓN</a:t>
            </a:r>
          </a:p>
        </p:txBody>
      </p:sp>
      <p:sp>
        <p:nvSpPr>
          <p:cNvPr id="12" name="Rectángulo 11"/>
          <p:cNvSpPr/>
          <p:nvPr/>
        </p:nvSpPr>
        <p:spPr>
          <a:xfrm>
            <a:off x="3151030" y="3096123"/>
            <a:ext cx="6096000" cy="965970"/>
          </a:xfrm>
          <a:prstGeom prst="rect">
            <a:avLst/>
          </a:prstGeom>
        </p:spPr>
        <p:txBody>
          <a:bodyPr>
            <a:spAutoFit/>
          </a:bodyPr>
          <a:lstStyle/>
          <a:p>
            <a:pPr algn="ctr">
              <a:lnSpc>
                <a:spcPct val="150000"/>
              </a:lnSpc>
              <a:spcAft>
                <a:spcPts val="0"/>
              </a:spcAft>
            </a:pPr>
            <a:r>
              <a:rPr lang="es-EC"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CARRERA DE INGENIERÍA EN COMERCIO EXTERIOR Y NEGOCIACIÓN INTERNACIONAL</a:t>
            </a:r>
            <a:endParaRPr lang="es-EC"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2758224" y="1717620"/>
            <a:ext cx="6881612" cy="965970"/>
          </a:xfrm>
          <a:prstGeom prst="rect">
            <a:avLst/>
          </a:prstGeom>
        </p:spPr>
        <p:txBody>
          <a:bodyPr wrap="square">
            <a:spAutoFit/>
          </a:bodyPr>
          <a:lstStyle/>
          <a:p>
            <a:pPr algn="ctr">
              <a:lnSpc>
                <a:spcPct val="150000"/>
              </a:lnSpc>
              <a:spcAft>
                <a:spcPts val="0"/>
              </a:spcAft>
            </a:pPr>
            <a:r>
              <a:rPr lang="es-EC"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DEPARTAMENTO DE </a:t>
            </a:r>
            <a:r>
              <a:rPr lang="es-EC" sz="20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CIENCIAS ADMINISTRATIVAS </a:t>
            </a:r>
            <a:r>
              <a:rPr lang="es-EC"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Y DE COMERCIO</a:t>
            </a:r>
            <a:endParaRPr lang="es-EC"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2758224" y="5697585"/>
            <a:ext cx="6096000" cy="1200329"/>
          </a:xfrm>
          <a:prstGeom prst="rect">
            <a:avLst/>
          </a:prstGeom>
        </p:spPr>
        <p:txBody>
          <a:bodyPr>
            <a:spAutoFit/>
          </a:bodyPr>
          <a:lstStyle/>
          <a:p>
            <a:pPr algn="ctr">
              <a:lnSpc>
                <a:spcPct val="150000"/>
              </a:lnSpc>
              <a:spcAft>
                <a:spcPts val="0"/>
              </a:spcAft>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AUTORAS: </a:t>
            </a:r>
          </a:p>
          <a:p>
            <a:pPr algn="ctr">
              <a:lnSpc>
                <a:spcPct val="150000"/>
              </a:lnSpc>
              <a:spcAft>
                <a:spcPts val="0"/>
              </a:spcAft>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DURÁN </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LUGMAÑA, GRACE LILIANA</a:t>
            </a:r>
          </a:p>
          <a:p>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		     CHICO </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VINUEZA, ANA GABRIELA</a:t>
            </a:r>
            <a:endParaRPr lang="es-EC" b="1"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794456" y="196212"/>
            <a:ext cx="4127500" cy="1376747"/>
          </a:xfrm>
          <a:prstGeom prst="rect">
            <a:avLst/>
          </a:prstGeom>
        </p:spPr>
      </p:pic>
      <p:pic>
        <p:nvPicPr>
          <p:cNvPr id="5" name="Imagen 4"/>
          <p:cNvPicPr>
            <a:picLocks noChangeAspect="1"/>
          </p:cNvPicPr>
          <p:nvPr/>
        </p:nvPicPr>
        <p:blipFill>
          <a:blip r:embed="rId4"/>
          <a:stretch>
            <a:fillRect/>
          </a:stretch>
        </p:blipFill>
        <p:spPr>
          <a:xfrm>
            <a:off x="6478430" y="196212"/>
            <a:ext cx="3656170" cy="1410260"/>
          </a:xfrm>
          <a:prstGeom prst="rect">
            <a:avLst/>
          </a:prstGeom>
        </p:spPr>
      </p:pic>
    </p:spTree>
    <p:extLst>
      <p:ext uri="{BB962C8B-B14F-4D97-AF65-F5344CB8AC3E}">
        <p14:creationId xmlns:p14="http://schemas.microsoft.com/office/powerpoint/2010/main" val="180312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73100" y="1167537"/>
            <a:ext cx="10629900" cy="1985159"/>
          </a:xfrm>
          <a:prstGeom prst="rect">
            <a:avLst/>
          </a:prstGeom>
        </p:spPr>
        <p:txBody>
          <a:bodyPr wrap="square">
            <a:spAutoFit/>
          </a:bodyPr>
          <a:lstStyle/>
          <a:p>
            <a:pPr algn="just">
              <a:lnSpc>
                <a:spcPct val="150000"/>
              </a:lnSpc>
            </a:pPr>
            <a:r>
              <a:rPr lang="es-EC" sz="1600" b="1" dirty="0">
                <a:latin typeface="Arial" panose="020B0604020202020204" pitchFamily="34" charset="0"/>
                <a:cs typeface="Arial" panose="020B0604020202020204" pitchFamily="34" charset="0"/>
              </a:rPr>
              <a:t>Partida Sistema Armonizado </a:t>
            </a:r>
            <a:r>
              <a:rPr lang="es-EC" sz="1600" b="1" dirty="0" smtClean="0">
                <a:latin typeface="Arial" panose="020B0604020202020204" pitchFamily="34" charset="0"/>
                <a:cs typeface="Arial" panose="020B0604020202020204" pitchFamily="34" charset="0"/>
              </a:rPr>
              <a:t>15.15</a:t>
            </a:r>
            <a:endParaRPr lang="es-EC" sz="16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sz="1600" dirty="0">
                <a:latin typeface="Arial" panose="020B0604020202020204" pitchFamily="34" charset="0"/>
                <a:cs typeface="Arial" panose="020B0604020202020204" pitchFamily="34" charset="0"/>
              </a:rPr>
              <a:t>Las demás grasas y aceites vegetales fijos (incluido el aceite de jojoba), y sus fracciones, incluso refinados, pero sin modificar químicamente</a:t>
            </a:r>
            <a:r>
              <a:rPr lang="es-EC" sz="1600" dirty="0" smtClean="0">
                <a:latin typeface="Arial" panose="020B0604020202020204" pitchFamily="34" charset="0"/>
                <a:cs typeface="Arial" panose="020B0604020202020204" pitchFamily="34" charset="0"/>
              </a:rPr>
              <a:t>.</a:t>
            </a:r>
          </a:p>
          <a:p>
            <a:pPr algn="just">
              <a:lnSpc>
                <a:spcPct val="150000"/>
              </a:lnSpc>
            </a:pPr>
            <a:r>
              <a:rPr lang="es-EC" sz="1600" b="1" dirty="0" err="1" smtClean="0">
                <a:latin typeface="Arial" panose="020B0604020202020204" pitchFamily="34" charset="0"/>
                <a:cs typeface="Arial" panose="020B0604020202020204" pitchFamily="34" charset="0"/>
              </a:rPr>
              <a:t>Subpartida</a:t>
            </a:r>
            <a:r>
              <a:rPr lang="es-EC" sz="1600" b="1" dirty="0" smtClean="0">
                <a:latin typeface="Arial" panose="020B0604020202020204" pitchFamily="34" charset="0"/>
                <a:cs typeface="Arial" panose="020B0604020202020204" pitchFamily="34" charset="0"/>
              </a:rPr>
              <a:t> </a:t>
            </a:r>
            <a:r>
              <a:rPr lang="es-EC" sz="1600" b="1" dirty="0">
                <a:latin typeface="Arial" panose="020B0604020202020204" pitchFamily="34" charset="0"/>
                <a:cs typeface="Arial" panose="020B0604020202020204" pitchFamily="34" charset="0"/>
              </a:rPr>
              <a:t>Sistema Armonizado </a:t>
            </a:r>
            <a:r>
              <a:rPr lang="es-EC" sz="1600" b="1" dirty="0" smtClean="0">
                <a:latin typeface="Arial" panose="020B0604020202020204" pitchFamily="34" charset="0"/>
                <a:cs typeface="Arial" panose="020B0604020202020204" pitchFamily="34" charset="0"/>
              </a:rPr>
              <a:t>1515.90</a:t>
            </a:r>
            <a:endParaRPr lang="es-EC" sz="16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sz="1600" dirty="0">
                <a:latin typeface="Arial" panose="020B0604020202020204" pitchFamily="34" charset="0"/>
                <a:cs typeface="Arial" panose="020B0604020202020204" pitchFamily="34" charset="0"/>
              </a:rPr>
              <a:t>Los demás</a:t>
            </a:r>
          </a:p>
        </p:txBody>
      </p:sp>
      <p:graphicFrame>
        <p:nvGraphicFramePr>
          <p:cNvPr id="6" name="Tabla 5"/>
          <p:cNvGraphicFramePr>
            <a:graphicFrameLocks noGrp="1"/>
          </p:cNvGraphicFramePr>
          <p:nvPr>
            <p:extLst>
              <p:ext uri="{D42A27DB-BD31-4B8C-83A1-F6EECF244321}">
                <p14:modId xmlns:p14="http://schemas.microsoft.com/office/powerpoint/2010/main" val="797447990"/>
              </p:ext>
            </p:extLst>
          </p:nvPr>
        </p:nvGraphicFramePr>
        <p:xfrm>
          <a:off x="298452" y="3468556"/>
          <a:ext cx="5689598" cy="2890080"/>
        </p:xfrm>
        <a:graphic>
          <a:graphicData uri="http://schemas.openxmlformats.org/drawingml/2006/table">
            <a:tbl>
              <a:tblPr firstRow="1" firstCol="1" bandRow="1"/>
              <a:tblGrid>
                <a:gridCol w="1508848"/>
                <a:gridCol w="836150"/>
                <a:gridCol w="836150"/>
                <a:gridCol w="836150"/>
                <a:gridCol w="836150"/>
                <a:gridCol w="836150"/>
              </a:tblGrid>
              <a:tr h="409575">
                <a:tc rowSpan="2">
                  <a:txBody>
                    <a:bodyPr/>
                    <a:lstStyle/>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Importadores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gridSpan="5">
                  <a:txBody>
                    <a:bodyPr/>
                    <a:lstStyle/>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Años </a:t>
                      </a:r>
                      <a:b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(Miles de Dólares)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550">
                <a:tc vMerge="1">
                  <a:txBody>
                    <a:bodyPr/>
                    <a:lstStyle/>
                    <a:p>
                      <a:endParaRPr lang="es-EC"/>
                    </a:p>
                  </a:txBody>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200025">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Mundo</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1192100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1443925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1523424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1643281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1776878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Francia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106087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143754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148010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172543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182871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6215">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Estados Unidos</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ct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75366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93416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115314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139660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166371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Países Bajos</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58212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121666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107418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100542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117743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Bélgica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24642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38343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34336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41785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109538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Alemania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80571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88262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90658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103749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100560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00025">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Ecuador</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306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380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193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1315339"/>
              </p:ext>
            </p:extLst>
          </p:nvPr>
        </p:nvGraphicFramePr>
        <p:xfrm>
          <a:off x="6183085" y="3468556"/>
          <a:ext cx="5776684" cy="2890080"/>
        </p:xfrm>
        <a:graphic>
          <a:graphicData uri="http://schemas.openxmlformats.org/drawingml/2006/table">
            <a:tbl>
              <a:tblPr firstRow="1" firstCol="1" bandRow="1"/>
              <a:tblGrid>
                <a:gridCol w="1561544"/>
                <a:gridCol w="843028"/>
                <a:gridCol w="843028"/>
                <a:gridCol w="843028"/>
                <a:gridCol w="843028"/>
                <a:gridCol w="843028"/>
              </a:tblGrid>
              <a:tr h="209550">
                <a:tc rowSpan="2">
                  <a:txBody>
                    <a:bodyPr/>
                    <a:lstStyle/>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Exportadores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gridSpan="5">
                  <a:txBody>
                    <a:bodyPr/>
                    <a:lstStyle/>
                    <a:p>
                      <a:pPr algn="ctr">
                        <a:lnSpc>
                          <a:spcPct val="150000"/>
                        </a:lnSpc>
                        <a:spcBef>
                          <a:spcPts val="1200"/>
                        </a:spcBef>
                        <a:spcAft>
                          <a:spcPts val="0"/>
                        </a:spcAft>
                      </a:pP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Años </a:t>
                      </a:r>
                      <a:b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s-EC" sz="14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(Miles de Dólares)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550">
                <a:tc vMerge="1">
                  <a:txBody>
                    <a:bodyPr/>
                    <a:lstStyle/>
                    <a:p>
                      <a:endParaRPr lang="es-EC"/>
                    </a:p>
                  </a:txBody>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lnSpc>
                          <a:spcPct val="150000"/>
                        </a:lnSpc>
                        <a:spcBef>
                          <a:spcPts val="1200"/>
                        </a:spcBef>
                        <a:spcAft>
                          <a:spcPts val="0"/>
                        </a:spcAft>
                      </a:pPr>
                      <a:r>
                        <a:rPr lang="es-EC"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200025">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Mundo</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2891125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4208384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4052020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3925978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3669990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India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627019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878385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751166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806340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692005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0447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Estados Unidos </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579171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847051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887637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728507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582967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Italia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115522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198433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165181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227259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238496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Bélgica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200304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257812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204240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203648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180253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Francia</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127376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170244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149695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156955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165515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00025">
                <a:tc>
                  <a:txBody>
                    <a:bodyPr/>
                    <a:lstStyle/>
                    <a:p>
                      <a:pPr>
                        <a:lnSpc>
                          <a:spcPct val="150000"/>
                        </a:lnSpc>
                        <a:spcBef>
                          <a:spcPts val="1200"/>
                        </a:spcBef>
                        <a:spcAft>
                          <a:spcPts val="0"/>
                        </a:spcAft>
                      </a:pPr>
                      <a:r>
                        <a:rPr lang="es-EC" sz="14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Ecuador</a:t>
                      </a:r>
                      <a:endParaRPr lang="es-EC"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FFFFFF"/>
                    </a:solidFill>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583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806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186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608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lnSpc>
                          <a:spcPct val="150000"/>
                        </a:lnSpc>
                        <a:spcBef>
                          <a:spcPts val="1200"/>
                        </a:spcBef>
                        <a:spcAft>
                          <a:spcPts val="0"/>
                        </a:spcAft>
                      </a:pPr>
                      <a:r>
                        <a:rPr lang="es-EC" sz="1400" dirty="0">
                          <a:effectLst/>
                          <a:latin typeface="Arial" panose="020B0604020202020204" pitchFamily="34" charset="0"/>
                          <a:ea typeface="Times New Roman" panose="02020603050405020304" pitchFamily="18" charset="0"/>
                          <a:cs typeface="Times New Roman" panose="02020603050405020304" pitchFamily="18" charset="0"/>
                        </a:rPr>
                        <a:t>728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pic>
        <p:nvPicPr>
          <p:cNvPr id="8" name="Imagen 7"/>
          <p:cNvPicPr>
            <a:picLocks noChangeAspect="1"/>
          </p:cNvPicPr>
          <p:nvPr/>
        </p:nvPicPr>
        <p:blipFill>
          <a:blip r:embed="rId2"/>
          <a:stretch>
            <a:fillRect/>
          </a:stretch>
        </p:blipFill>
        <p:spPr>
          <a:xfrm>
            <a:off x="9502905" y="119009"/>
            <a:ext cx="2006468" cy="1502914"/>
          </a:xfrm>
          <a:prstGeom prst="rect">
            <a:avLst/>
          </a:prstGeom>
        </p:spPr>
      </p:pic>
      <p:sp>
        <p:nvSpPr>
          <p:cNvPr id="9" name="4 Rectángulo"/>
          <p:cNvSpPr/>
          <p:nvPr/>
        </p:nvSpPr>
        <p:spPr>
          <a:xfrm>
            <a:off x="2792680" y="170359"/>
            <a:ext cx="6401176"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MERCADOS POTENCIALES</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2620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87889" y="684188"/>
            <a:ext cx="2266967" cy="400110"/>
          </a:xfrm>
          <a:prstGeom prst="rect">
            <a:avLst/>
          </a:prstGeom>
        </p:spPr>
        <p:txBody>
          <a:bodyPr wrap="none">
            <a:spAutoFit/>
          </a:bodyPr>
          <a:lstStyle/>
          <a:p>
            <a:r>
              <a:rPr lang="es-EC" sz="2000" b="1" dirty="0">
                <a:latin typeface="Arial Black" pitchFamily="34" charset="0"/>
              </a:rPr>
              <a:t>Industria ALES</a:t>
            </a:r>
            <a:endParaRPr lang="es-EC" sz="2000" dirty="0">
              <a:latin typeface="Arial Black" pitchFamily="34" charset="0"/>
            </a:endParaRPr>
          </a:p>
        </p:txBody>
      </p:sp>
      <p:pic>
        <p:nvPicPr>
          <p:cNvPr id="4" name="Picture 5" descr="bodegon"/>
          <p:cNvPicPr>
            <a:picLocks noChangeAspect="1" noChangeArrowheads="1"/>
          </p:cNvPicPr>
          <p:nvPr/>
        </p:nvPicPr>
        <p:blipFill rotWithShape="1">
          <a:blip r:embed="rId2">
            <a:extLst>
              <a:ext uri="{28A0092B-C50C-407E-A947-70E740481C1C}">
                <a14:useLocalDpi xmlns:a14="http://schemas.microsoft.com/office/drawing/2010/main" val="0"/>
              </a:ext>
            </a:extLst>
          </a:blip>
          <a:srcRect t="12227" r="73317" b="19594"/>
          <a:stretch/>
        </p:blipFill>
        <p:spPr bwMode="auto">
          <a:xfrm>
            <a:off x="2021960" y="4005065"/>
            <a:ext cx="1697777" cy="259924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2006804" y="1368812"/>
            <a:ext cx="8431223" cy="1636877"/>
            <a:chOff x="482803" y="1368811"/>
            <a:chExt cx="8431223" cy="1636877"/>
          </a:xfrm>
        </p:grpSpPr>
        <p:sp>
          <p:nvSpPr>
            <p:cNvPr id="5" name="4 CuadroTexto"/>
            <p:cNvSpPr txBox="1"/>
            <p:nvPr/>
          </p:nvSpPr>
          <p:spPr>
            <a:xfrm>
              <a:off x="482803" y="1856518"/>
              <a:ext cx="1944216" cy="800219"/>
            </a:xfrm>
            <a:prstGeom prst="rect">
              <a:avLst/>
            </a:prstGeom>
            <a:noFill/>
          </p:spPr>
          <p:txBody>
            <a:bodyPr wrap="square" rtlCol="0">
              <a:spAutoFit/>
            </a:bodyPr>
            <a:lstStyle/>
            <a:p>
              <a:r>
                <a:rPr lang="es-EC" sz="2800" dirty="0">
                  <a:solidFill>
                    <a:srgbClr val="C00000"/>
                  </a:solidFill>
                  <a:latin typeface="Copperplate Gothic Bold" pitchFamily="34" charset="0"/>
                </a:rPr>
                <a:t>71</a:t>
              </a:r>
              <a:r>
                <a:rPr lang="es-EC" dirty="0">
                  <a:solidFill>
                    <a:srgbClr val="C00000"/>
                  </a:solidFill>
                  <a:latin typeface="Copperplate Gothic Bold" pitchFamily="34" charset="0"/>
                </a:rPr>
                <a:t> Años de Trayectoria</a:t>
              </a:r>
            </a:p>
          </p:txBody>
        </p:sp>
        <p:pic>
          <p:nvPicPr>
            <p:cNvPr id="2052" name="Picture 4" descr="http://www.ec.all.biz/img/ec/catalog/1291.jpeg"/>
            <p:cNvPicPr>
              <a:picLocks noChangeAspect="1" noChangeArrowheads="1"/>
            </p:cNvPicPr>
            <p:nvPr/>
          </p:nvPicPr>
          <p:blipFill rotWithShape="1">
            <a:blip r:embed="rId3">
              <a:extLst>
                <a:ext uri="{28A0092B-C50C-407E-A947-70E740481C1C}">
                  <a14:useLocalDpi xmlns:a14="http://schemas.microsoft.com/office/drawing/2010/main" val="0"/>
                </a:ext>
              </a:extLst>
            </a:blip>
            <a:srcRect l="50901" t="9612" r="3710"/>
            <a:stretch/>
          </p:blipFill>
          <p:spPr bwMode="auto">
            <a:xfrm>
              <a:off x="6965636" y="1368811"/>
              <a:ext cx="1948390" cy="16368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 name="6 Conector recto de flecha"/>
            <p:cNvCxnSpPr>
              <a:stCxn id="5" idx="3"/>
            </p:cNvCxnSpPr>
            <p:nvPr/>
          </p:nvCxnSpPr>
          <p:spPr>
            <a:xfrm flipV="1">
              <a:off x="2427019" y="2256627"/>
              <a:ext cx="92084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7 Rectángulo"/>
            <p:cNvSpPr/>
            <p:nvPr/>
          </p:nvSpPr>
          <p:spPr>
            <a:xfrm>
              <a:off x="3347864" y="1942695"/>
              <a:ext cx="2606995" cy="646331"/>
            </a:xfrm>
            <a:prstGeom prst="rect">
              <a:avLst/>
            </a:prstGeom>
          </p:spPr>
          <p:txBody>
            <a:bodyPr wrap="square">
              <a:spAutoFit/>
            </a:bodyPr>
            <a:lstStyle/>
            <a:p>
              <a:pPr algn="ctr"/>
              <a:r>
                <a:rPr lang="es-EC" dirty="0">
                  <a:latin typeface="Arial" pitchFamily="34" charset="0"/>
                  <a:cs typeface="Arial" pitchFamily="34" charset="0"/>
                </a:rPr>
                <a:t>27 de noviembre de 1943 </a:t>
              </a:r>
            </a:p>
          </p:txBody>
        </p:sp>
        <p:cxnSp>
          <p:nvCxnSpPr>
            <p:cNvPr id="11" name="10 Conector recto de flecha"/>
            <p:cNvCxnSpPr/>
            <p:nvPr/>
          </p:nvCxnSpPr>
          <p:spPr>
            <a:xfrm flipV="1">
              <a:off x="5954859" y="2265859"/>
              <a:ext cx="92084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2" name="11 Imagen"/>
          <p:cNvPicPr/>
          <p:nvPr/>
        </p:nvPicPr>
        <p:blipFill rotWithShape="1">
          <a:blip r:embed="rId4"/>
          <a:srcRect l="35766" t="12011" r="17701" b="43794"/>
          <a:stretch/>
        </p:blipFill>
        <p:spPr bwMode="auto">
          <a:xfrm>
            <a:off x="5061467" y="2703970"/>
            <a:ext cx="2114654" cy="1301095"/>
          </a:xfrm>
          <a:prstGeom prst="rect">
            <a:avLst/>
          </a:prstGeom>
          <a:ln>
            <a:noFill/>
          </a:ln>
          <a:effectLst>
            <a:softEdge rad="112500"/>
          </a:effectLst>
          <a:extLst>
            <a:ext uri="{53640926-AAD7-44D8-BBD7-CCE9431645EC}">
              <a14:shadowObscured xmlns:a14="http://schemas.microsoft.com/office/drawing/2010/main"/>
            </a:ext>
          </a:extLst>
        </p:spPr>
      </p:pic>
      <p:pic>
        <p:nvPicPr>
          <p:cNvPr id="13"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36" y="330142"/>
            <a:ext cx="1368152" cy="11082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4232" y="4005064"/>
            <a:ext cx="1925842" cy="259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4173257" y="4136170"/>
            <a:ext cx="3766024" cy="2308324"/>
          </a:xfrm>
          <a:prstGeom prst="rect">
            <a:avLst/>
          </a:prstGeom>
          <a:noFill/>
        </p:spPr>
        <p:txBody>
          <a:bodyPr wrap="square" rtlCol="0">
            <a:spAutoFit/>
          </a:bodyPr>
          <a:lstStyle/>
          <a:p>
            <a:pPr algn="ctr">
              <a:lnSpc>
                <a:spcPct val="150000"/>
              </a:lnSpc>
            </a:pPr>
            <a:r>
              <a:rPr lang="es-EC" sz="1600" b="1" dirty="0">
                <a:latin typeface="Arial" panose="020B0604020202020204" pitchFamily="34" charset="0"/>
                <a:cs typeface="Arial" panose="020B0604020202020204" pitchFamily="34" charset="0"/>
              </a:rPr>
              <a:t>Estándares de Calidad</a:t>
            </a:r>
          </a:p>
          <a:p>
            <a:pPr marL="285750" indent="-285750" algn="just">
              <a:lnSpc>
                <a:spcPct val="150000"/>
              </a:lnSpc>
              <a:buFont typeface="Arial" pitchFamily="34" charset="0"/>
              <a:buChar char="•"/>
            </a:pPr>
            <a:r>
              <a:rPr lang="es-EC" sz="1600" b="1" dirty="0">
                <a:latin typeface="Arial" panose="020B0604020202020204" pitchFamily="34" charset="0"/>
                <a:cs typeface="Arial" panose="020B0604020202020204" pitchFamily="34" charset="0"/>
              </a:rPr>
              <a:t>ISO 9001:2000 </a:t>
            </a:r>
            <a:r>
              <a:rPr lang="es-EC" sz="1600" dirty="0">
                <a:latin typeface="Arial" pitchFamily="34" charset="0"/>
                <a:cs typeface="Arial" pitchFamily="34" charset="0"/>
              </a:rPr>
              <a:t>Sistema de gestión de calidad</a:t>
            </a:r>
            <a:endParaRPr lang="es-EC" sz="1600" dirty="0">
              <a:latin typeface="Arial" pitchFamily="34" charset="0"/>
              <a:ea typeface="Calibri"/>
              <a:cs typeface="Arial" pitchFamily="34" charset="0"/>
            </a:endParaRPr>
          </a:p>
          <a:p>
            <a:pPr marL="285750" indent="-285750" algn="just">
              <a:lnSpc>
                <a:spcPct val="150000"/>
              </a:lnSpc>
              <a:buFont typeface="Arial" pitchFamily="34" charset="0"/>
              <a:buChar char="•"/>
            </a:pPr>
            <a:r>
              <a:rPr lang="en-US" sz="1600" b="1" dirty="0">
                <a:latin typeface="Arial" panose="020B0604020202020204" pitchFamily="34" charset="0"/>
                <a:cs typeface="Arial" panose="020B0604020202020204" pitchFamily="34" charset="0"/>
              </a:rPr>
              <a:t>RSPO</a:t>
            </a:r>
            <a:r>
              <a:rPr lang="en-US" sz="1600" dirty="0">
                <a:latin typeface="Arial" pitchFamily="34" charset="0"/>
                <a:cs typeface="Arial" pitchFamily="34" charset="0"/>
              </a:rPr>
              <a:t>: Roundtable on sustainable palm oil</a:t>
            </a:r>
            <a:endParaRPr lang="es-EC" sz="1600" dirty="0">
              <a:latin typeface="Arial" pitchFamily="34" charset="0"/>
              <a:ea typeface="Calibri"/>
              <a:cs typeface="Arial" pitchFamily="34" charset="0"/>
            </a:endParaRPr>
          </a:p>
          <a:p>
            <a:pPr marL="285750" indent="-285750" algn="just">
              <a:lnSpc>
                <a:spcPct val="150000"/>
              </a:lnSpc>
              <a:buFont typeface="Arial" pitchFamily="34" charset="0"/>
              <a:buChar char="•"/>
            </a:pPr>
            <a:r>
              <a:rPr lang="es-EC" sz="1600" dirty="0">
                <a:latin typeface="Arial" pitchFamily="34" charset="0"/>
                <a:cs typeface="Arial" pitchFamily="34" charset="0"/>
              </a:rPr>
              <a:t>Certificación </a:t>
            </a:r>
            <a:r>
              <a:rPr lang="es-EC" sz="1600" b="1" dirty="0">
                <a:latin typeface="Arial" panose="020B0604020202020204" pitchFamily="34" charset="0"/>
                <a:cs typeface="Arial" panose="020B0604020202020204" pitchFamily="34" charset="0"/>
              </a:rPr>
              <a:t>KOSHER</a:t>
            </a:r>
          </a:p>
        </p:txBody>
      </p:sp>
    </p:spTree>
    <p:extLst>
      <p:ext uri="{BB962C8B-B14F-4D97-AF65-F5344CB8AC3E}">
        <p14:creationId xmlns:p14="http://schemas.microsoft.com/office/powerpoint/2010/main" val="11779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34307" y="598195"/>
            <a:ext cx="1780103" cy="461665"/>
          </a:xfrm>
          <a:prstGeom prst="rect">
            <a:avLst/>
          </a:prstGeom>
        </p:spPr>
        <p:txBody>
          <a:bodyPr wrap="none">
            <a:spAutoFit/>
          </a:bodyPr>
          <a:lstStyle/>
          <a:p>
            <a:r>
              <a:rPr lang="es-EC" sz="2400" b="1" dirty="0">
                <a:latin typeface="Arial" panose="020B0604020202020204" pitchFamily="34" charset="0"/>
                <a:cs typeface="Arial" panose="020B0604020202020204" pitchFamily="34" charset="0"/>
              </a:rPr>
              <a:t>LA FABRIL</a:t>
            </a:r>
            <a:endParaRPr lang="es-EC" sz="24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82" y="4069197"/>
            <a:ext cx="2725852" cy="1790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2182065" y="870995"/>
            <a:ext cx="8080695" cy="3071268"/>
            <a:chOff x="658064" y="870995"/>
            <a:chExt cx="8080695" cy="3071268"/>
          </a:xfrm>
        </p:grpSpPr>
        <p:sp>
          <p:nvSpPr>
            <p:cNvPr id="3" name="2 Rectángulo"/>
            <p:cNvSpPr/>
            <p:nvPr/>
          </p:nvSpPr>
          <p:spPr>
            <a:xfrm>
              <a:off x="2819097" y="2142908"/>
              <a:ext cx="1512168" cy="584775"/>
            </a:xfrm>
            <a:prstGeom prst="rect">
              <a:avLst/>
            </a:prstGeom>
          </p:spPr>
          <p:txBody>
            <a:bodyPr wrap="square">
              <a:spAutoFit/>
            </a:bodyPr>
            <a:lstStyle/>
            <a:p>
              <a:pPr algn="ctr"/>
              <a:r>
                <a:rPr lang="es-EC" sz="3200" dirty="0">
                  <a:solidFill>
                    <a:schemeClr val="accent6">
                      <a:lumMod val="75000"/>
                    </a:schemeClr>
                  </a:solidFill>
                  <a:latin typeface="Copperplate Gothic Bold" pitchFamily="34" charset="0"/>
                </a:rPr>
                <a:t>1966</a:t>
              </a:r>
            </a:p>
          </p:txBody>
        </p:sp>
        <p:cxnSp>
          <p:nvCxnSpPr>
            <p:cNvPr id="6" name="5 Conector recto de flecha"/>
            <p:cNvCxnSpPr>
              <a:endCxn id="3" idx="1"/>
            </p:cNvCxnSpPr>
            <p:nvPr/>
          </p:nvCxnSpPr>
          <p:spPr>
            <a:xfrm flipV="1">
              <a:off x="2240362" y="2435296"/>
              <a:ext cx="578735" cy="42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122" name="Picture 2" descr="http://www.cec.espol.edu.ec/Inscripcion/img/logos/lafabr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64" y="1702630"/>
              <a:ext cx="1487380" cy="1473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9 Conector recto de flecha"/>
            <p:cNvCxnSpPr/>
            <p:nvPr/>
          </p:nvCxnSpPr>
          <p:spPr>
            <a:xfrm flipV="1">
              <a:off x="4295222" y="2404326"/>
              <a:ext cx="891478" cy="84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 name="11 Imagen" descr="Resultado de imagen para El Proyecto Asociativo de Palma Aceitera"/>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888792"/>
              <a:ext cx="1296144" cy="1031068"/>
            </a:xfrm>
            <a:prstGeom prst="rect">
              <a:avLst/>
            </a:prstGeom>
            <a:ln>
              <a:noFill/>
            </a:ln>
            <a:effectLst>
              <a:softEdge rad="112500"/>
            </a:effec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62" t="62559" r="89238" b="25535"/>
            <a:stretch/>
          </p:blipFill>
          <p:spPr bwMode="auto">
            <a:xfrm>
              <a:off x="7616882" y="870995"/>
              <a:ext cx="1011772" cy="1045954"/>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61" t="62559" r="67317" b="25535"/>
            <a:stretch/>
          </p:blipFill>
          <p:spPr bwMode="auto">
            <a:xfrm>
              <a:off x="7701544" y="2913213"/>
              <a:ext cx="1037215" cy="1029050"/>
            </a:xfrm>
            <a:prstGeom prst="rect">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de flecha"/>
            <p:cNvCxnSpPr>
              <a:stCxn id="12" idx="3"/>
              <a:endCxn id="13" idx="1"/>
            </p:cNvCxnSpPr>
            <p:nvPr/>
          </p:nvCxnSpPr>
          <p:spPr>
            <a:xfrm flipV="1">
              <a:off x="6660232" y="1393972"/>
              <a:ext cx="956650" cy="10103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a:stCxn id="12" idx="3"/>
              <a:endCxn id="14" idx="1"/>
            </p:cNvCxnSpPr>
            <p:nvPr/>
          </p:nvCxnSpPr>
          <p:spPr>
            <a:xfrm>
              <a:off x="6660232" y="2404326"/>
              <a:ext cx="1041312" cy="10234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9" name="18 CuadroTexto"/>
          <p:cNvSpPr txBox="1"/>
          <p:nvPr/>
        </p:nvSpPr>
        <p:spPr>
          <a:xfrm>
            <a:off x="5134307" y="3787447"/>
            <a:ext cx="4733302" cy="2354491"/>
          </a:xfrm>
          <a:prstGeom prst="rect">
            <a:avLst/>
          </a:prstGeom>
          <a:noFill/>
        </p:spPr>
        <p:txBody>
          <a:bodyPr wrap="square" rtlCol="0">
            <a:spAutoFit/>
          </a:bodyPr>
          <a:lstStyle/>
          <a:p>
            <a:pPr algn="ctr">
              <a:lnSpc>
                <a:spcPct val="150000"/>
              </a:lnSpc>
            </a:pPr>
            <a:r>
              <a:rPr lang="es-EC" sz="1600" b="1" dirty="0">
                <a:latin typeface="Arial" panose="020B0604020202020204" pitchFamily="34" charset="0"/>
                <a:cs typeface="Arial" panose="020B0604020202020204" pitchFamily="34" charset="0"/>
              </a:rPr>
              <a:t>Estándares de Calidad</a:t>
            </a:r>
            <a:endParaRPr lang="es-EC" sz="1600" dirty="0">
              <a:latin typeface="Arial" pitchFamily="34" charset="0"/>
              <a:cs typeface="Arial" pitchFamily="34" charset="0"/>
            </a:endParaRPr>
          </a:p>
          <a:p>
            <a:pPr marL="285750" indent="-285750" algn="just">
              <a:lnSpc>
                <a:spcPct val="150000"/>
              </a:lnSpc>
              <a:buFont typeface="Arial" pitchFamily="34" charset="0"/>
              <a:buChar char="•"/>
            </a:pPr>
            <a:r>
              <a:rPr lang="es-EC" sz="1600" dirty="0">
                <a:latin typeface="Arial" pitchFamily="34" charset="0"/>
                <a:cs typeface="Arial" pitchFamily="34" charset="0"/>
              </a:rPr>
              <a:t>Certificación </a:t>
            </a:r>
            <a:r>
              <a:rPr lang="es-EC" sz="1600" b="1" dirty="0">
                <a:latin typeface="Arial" panose="020B0604020202020204" pitchFamily="34" charset="0"/>
                <a:cs typeface="Arial" panose="020B0604020202020204" pitchFamily="34" charset="0"/>
              </a:rPr>
              <a:t>de Buenas Prácticas de Manufactura </a:t>
            </a:r>
          </a:p>
          <a:p>
            <a:pPr marL="285750" indent="-285750" algn="just">
              <a:lnSpc>
                <a:spcPct val="150000"/>
              </a:lnSpc>
              <a:buFont typeface="Arial" pitchFamily="34" charset="0"/>
              <a:buChar char="•"/>
            </a:pPr>
            <a:r>
              <a:rPr lang="es-EC" sz="1600" b="1" dirty="0">
                <a:latin typeface="Arial" panose="020B0604020202020204" pitchFamily="34" charset="0"/>
                <a:cs typeface="Arial" panose="020B0604020202020204" pitchFamily="34" charset="0"/>
              </a:rPr>
              <a:t>ISO 9001:2000</a:t>
            </a:r>
            <a:r>
              <a:rPr lang="es-EC" sz="1600" dirty="0">
                <a:latin typeface="Arial" pitchFamily="34" charset="0"/>
                <a:cs typeface="Arial" pitchFamily="34" charset="0"/>
              </a:rPr>
              <a:t>: Calidad de procesos</a:t>
            </a:r>
          </a:p>
          <a:p>
            <a:pPr marL="285750" indent="-285750" algn="just">
              <a:lnSpc>
                <a:spcPct val="150000"/>
              </a:lnSpc>
              <a:buFont typeface="Arial" pitchFamily="34" charset="0"/>
              <a:buChar char="•"/>
            </a:pPr>
            <a:r>
              <a:rPr lang="es-EC" sz="1600" b="1" dirty="0">
                <a:latin typeface="Arial" panose="020B0604020202020204" pitchFamily="34" charset="0"/>
                <a:cs typeface="Arial" panose="020B0604020202020204" pitchFamily="34" charset="0"/>
              </a:rPr>
              <a:t>ISO 14001:2004: </a:t>
            </a:r>
            <a:r>
              <a:rPr lang="es-EC" sz="1600" dirty="0">
                <a:latin typeface="Arial" pitchFamily="34" charset="0"/>
                <a:cs typeface="Arial" pitchFamily="34" charset="0"/>
              </a:rPr>
              <a:t>Gestión ambiental.</a:t>
            </a:r>
          </a:p>
          <a:p>
            <a:pPr marL="285750" indent="-285750" algn="just">
              <a:lnSpc>
                <a:spcPct val="150000"/>
              </a:lnSpc>
              <a:buFont typeface="Arial" pitchFamily="34" charset="0"/>
              <a:buChar char="•"/>
            </a:pPr>
            <a:r>
              <a:rPr lang="es-EC" sz="1600" dirty="0">
                <a:latin typeface="Arial" pitchFamily="34" charset="0"/>
                <a:cs typeface="Arial" pitchFamily="34" charset="0"/>
              </a:rPr>
              <a:t>Sellos de calidad </a:t>
            </a:r>
            <a:r>
              <a:rPr lang="es-EC" sz="1600" b="1" dirty="0">
                <a:latin typeface="Arial" panose="020B0604020202020204" pitchFamily="34" charset="0"/>
                <a:cs typeface="Arial" panose="020B0604020202020204" pitchFamily="34" charset="0"/>
              </a:rPr>
              <a:t>INEN</a:t>
            </a:r>
          </a:p>
        </p:txBody>
      </p:sp>
    </p:spTree>
    <p:extLst>
      <p:ext uri="{BB962C8B-B14F-4D97-AF65-F5344CB8AC3E}">
        <p14:creationId xmlns:p14="http://schemas.microsoft.com/office/powerpoint/2010/main" val="304082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57005" y="509526"/>
            <a:ext cx="1879041" cy="461665"/>
          </a:xfrm>
          <a:prstGeom prst="rect">
            <a:avLst/>
          </a:prstGeom>
        </p:spPr>
        <p:txBody>
          <a:bodyPr wrap="none">
            <a:spAutoFit/>
          </a:bodyPr>
          <a:lstStyle/>
          <a:p>
            <a:r>
              <a:rPr lang="es-EC" sz="2400" b="1" dirty="0">
                <a:latin typeface="Arial" panose="020B0604020202020204" pitchFamily="34" charset="0"/>
                <a:cs typeface="Arial" panose="020B0604020202020204" pitchFamily="34" charset="0"/>
              </a:rPr>
              <a:t>DANEC S.A</a:t>
            </a:r>
            <a:endParaRPr lang="es-EC" sz="2400" dirty="0">
              <a:latin typeface="Arial" panose="020B0604020202020204" pitchFamily="34" charset="0"/>
              <a:cs typeface="Arial" panose="020B0604020202020204" pitchFamily="34" charset="0"/>
            </a:endParaRPr>
          </a:p>
        </p:txBody>
      </p:sp>
      <p:grpSp>
        <p:nvGrpSpPr>
          <p:cNvPr id="10" name="9 Grupo"/>
          <p:cNvGrpSpPr/>
          <p:nvPr/>
        </p:nvGrpSpPr>
        <p:grpSpPr>
          <a:xfrm>
            <a:off x="1802525" y="4296780"/>
            <a:ext cx="2042954" cy="2116815"/>
            <a:chOff x="368805" y="4293097"/>
            <a:chExt cx="2042954" cy="2116815"/>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87607"/>
            <a:stretch/>
          </p:blipFill>
          <p:spPr bwMode="auto">
            <a:xfrm>
              <a:off x="368805" y="4293097"/>
              <a:ext cx="1044539" cy="20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590" b="50000"/>
            <a:stretch/>
          </p:blipFill>
          <p:spPr bwMode="auto">
            <a:xfrm>
              <a:off x="988914" y="4465696"/>
              <a:ext cx="7390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91" t="51059" r="68643"/>
            <a:stretch/>
          </p:blipFill>
          <p:spPr bwMode="auto">
            <a:xfrm>
              <a:off x="1788044" y="4653136"/>
              <a:ext cx="623715" cy="172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10 Grupo"/>
          <p:cNvGrpSpPr/>
          <p:nvPr/>
        </p:nvGrpSpPr>
        <p:grpSpPr>
          <a:xfrm>
            <a:off x="7850098" y="4203831"/>
            <a:ext cx="2467005" cy="2160786"/>
            <a:chOff x="6444208" y="4293097"/>
            <a:chExt cx="2467005" cy="2160786"/>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035" t="50000" r="-186"/>
            <a:stretch/>
          </p:blipFill>
          <p:spPr bwMode="auto">
            <a:xfrm>
              <a:off x="7743984" y="4293097"/>
              <a:ext cx="1167229" cy="214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56" r="45033" b="50000"/>
            <a:stretch/>
          </p:blipFill>
          <p:spPr bwMode="auto">
            <a:xfrm>
              <a:off x="7046153" y="4465696"/>
              <a:ext cx="697831" cy="198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977" t="50000" r="25982"/>
            <a:stretch/>
          </p:blipFill>
          <p:spPr bwMode="auto">
            <a:xfrm>
              <a:off x="6444208" y="4653137"/>
              <a:ext cx="601945" cy="172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17 Grupo"/>
          <p:cNvGrpSpPr/>
          <p:nvPr/>
        </p:nvGrpSpPr>
        <p:grpSpPr>
          <a:xfrm>
            <a:off x="2268106" y="1288834"/>
            <a:ext cx="7675393" cy="1540064"/>
            <a:chOff x="744105" y="1288834"/>
            <a:chExt cx="7675393" cy="1540064"/>
          </a:xfrm>
        </p:grpSpPr>
        <p:pic>
          <p:nvPicPr>
            <p:cNvPr id="3" name="Picture 4" descr="http://www.danec.com/images/logo-dane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05" y="1620341"/>
              <a:ext cx="1967745" cy="877053"/>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454427" y="1766480"/>
              <a:ext cx="1386662" cy="584775"/>
            </a:xfrm>
            <a:prstGeom prst="rect">
              <a:avLst/>
            </a:prstGeom>
          </p:spPr>
          <p:txBody>
            <a:bodyPr wrap="none">
              <a:spAutoFit/>
            </a:bodyPr>
            <a:lstStyle/>
            <a:p>
              <a:r>
                <a:rPr lang="es-EC" sz="3200" dirty="0">
                  <a:solidFill>
                    <a:srgbClr val="FF0000"/>
                  </a:solidFill>
                  <a:latin typeface="Copperplate Gothic Bold" pitchFamily="34" charset="0"/>
                </a:rPr>
                <a:t>1971 </a:t>
              </a:r>
            </a:p>
          </p:txBody>
        </p:sp>
        <p:cxnSp>
          <p:nvCxnSpPr>
            <p:cNvPr id="14" name="13 Conector recto de flecha"/>
            <p:cNvCxnSpPr>
              <a:stCxn id="3" idx="3"/>
            </p:cNvCxnSpPr>
            <p:nvPr/>
          </p:nvCxnSpPr>
          <p:spPr>
            <a:xfrm>
              <a:off x="2711850" y="2058868"/>
              <a:ext cx="78003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flipV="1">
              <a:off x="4822030" y="2058866"/>
              <a:ext cx="78003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6" name="15 Imagen"/>
            <p:cNvPicPr/>
            <p:nvPr/>
          </p:nvPicPr>
          <p:blipFill rotWithShape="1">
            <a:blip r:embed="rId4"/>
            <a:srcRect l="23487" t="17209" r="26943" b="36271"/>
            <a:stretch/>
          </p:blipFill>
          <p:spPr bwMode="auto">
            <a:xfrm>
              <a:off x="5624311" y="1288834"/>
              <a:ext cx="2795187" cy="1540064"/>
            </a:xfrm>
            <a:prstGeom prst="rect">
              <a:avLst/>
            </a:prstGeom>
            <a:ln>
              <a:noFill/>
            </a:ln>
            <a:extLst>
              <a:ext uri="{53640926-AAD7-44D8-BBD7-CCE9431645EC}">
                <a14:shadowObscured xmlns:a14="http://schemas.microsoft.com/office/drawing/2010/main"/>
              </a:ext>
            </a:extLst>
          </p:spPr>
        </p:pic>
      </p:grpSp>
      <p:sp>
        <p:nvSpPr>
          <p:cNvPr id="19" name="18 CuadroTexto"/>
          <p:cNvSpPr txBox="1"/>
          <p:nvPr/>
        </p:nvSpPr>
        <p:spPr>
          <a:xfrm>
            <a:off x="3845479" y="2854156"/>
            <a:ext cx="4004618" cy="3739485"/>
          </a:xfrm>
          <a:prstGeom prst="rect">
            <a:avLst/>
          </a:prstGeom>
          <a:noFill/>
        </p:spPr>
        <p:txBody>
          <a:bodyPr wrap="square" rtlCol="0">
            <a:spAutoFit/>
          </a:bodyPr>
          <a:lstStyle/>
          <a:p>
            <a:r>
              <a:rPr lang="es-EC" sz="1600" b="1" dirty="0">
                <a:latin typeface="Arial" panose="020B0604020202020204" pitchFamily="34" charset="0"/>
                <a:cs typeface="Arial" panose="020B0604020202020204" pitchFamily="34" charset="0"/>
              </a:rPr>
              <a:t>Estándares de Calidad</a:t>
            </a:r>
            <a:endParaRPr lang="es-EC" sz="1600" dirty="0">
              <a:latin typeface="Arial" pitchFamily="34" charset="0"/>
              <a:cs typeface="Arial" pitchFamily="34" charset="0"/>
            </a:endParaRPr>
          </a:p>
          <a:p>
            <a:pPr marL="285750" indent="-285750" algn="just">
              <a:lnSpc>
                <a:spcPct val="150000"/>
              </a:lnSpc>
              <a:buFont typeface="Arial" pitchFamily="34" charset="0"/>
              <a:buChar char="•"/>
            </a:pPr>
            <a:r>
              <a:rPr lang="es-EC" sz="1600" dirty="0">
                <a:latin typeface="Arial" pitchFamily="34" charset="0"/>
                <a:cs typeface="Arial" pitchFamily="34" charset="0"/>
              </a:rPr>
              <a:t>Certificación de </a:t>
            </a:r>
            <a:r>
              <a:rPr lang="es-EC" sz="1600" b="1" dirty="0">
                <a:latin typeface="Arial" panose="020B0604020202020204" pitchFamily="34" charset="0"/>
                <a:cs typeface="Arial" panose="020B0604020202020204" pitchFamily="34" charset="0"/>
              </a:rPr>
              <a:t>Punto Verde </a:t>
            </a:r>
            <a:r>
              <a:rPr lang="es-EC" sz="1600" dirty="0">
                <a:latin typeface="Arial" pitchFamily="34" charset="0"/>
                <a:cs typeface="Arial" pitchFamily="34" charset="0"/>
              </a:rPr>
              <a:t>a: - Reducción de residuos - Reducción de consumo de agua  - Procesos limpios </a:t>
            </a:r>
          </a:p>
          <a:p>
            <a:pPr marL="285750" indent="-285750" algn="just">
              <a:lnSpc>
                <a:spcPct val="150000"/>
              </a:lnSpc>
              <a:buFont typeface="Arial" pitchFamily="34" charset="0"/>
              <a:buChar char="•"/>
            </a:pPr>
            <a:r>
              <a:rPr lang="es-EC" sz="1600" dirty="0">
                <a:latin typeface="Arial" pitchFamily="34" charset="0"/>
                <a:cs typeface="Arial" pitchFamily="34" charset="0"/>
              </a:rPr>
              <a:t>Certificación </a:t>
            </a:r>
            <a:r>
              <a:rPr lang="es-EC" sz="1600" b="1" dirty="0">
                <a:latin typeface="Arial" panose="020B0604020202020204" pitchFamily="34" charset="0"/>
                <a:cs typeface="Arial" panose="020B0604020202020204" pitchFamily="34" charset="0"/>
              </a:rPr>
              <a:t>KOSHER</a:t>
            </a:r>
          </a:p>
          <a:p>
            <a:pPr marL="285750" indent="-285750" algn="just">
              <a:lnSpc>
                <a:spcPct val="150000"/>
              </a:lnSpc>
              <a:buFont typeface="Arial" pitchFamily="34" charset="0"/>
              <a:buChar char="•"/>
            </a:pPr>
            <a:r>
              <a:rPr lang="es-EC" sz="1600" dirty="0">
                <a:latin typeface="Arial" pitchFamily="34" charset="0"/>
                <a:cs typeface="Arial" pitchFamily="34" charset="0"/>
              </a:rPr>
              <a:t>Certificación de </a:t>
            </a:r>
            <a:r>
              <a:rPr lang="es-EC" sz="1600" b="1" dirty="0">
                <a:latin typeface="Arial" panose="020B0604020202020204" pitchFamily="34" charset="0"/>
                <a:cs typeface="Arial" panose="020B0604020202020204" pitchFamily="34" charset="0"/>
              </a:rPr>
              <a:t>Buenas Prácticas de Manufacturas</a:t>
            </a:r>
          </a:p>
          <a:p>
            <a:pPr marL="285750" indent="-285750" algn="just">
              <a:lnSpc>
                <a:spcPct val="150000"/>
              </a:lnSpc>
              <a:buFont typeface="Arial" pitchFamily="34" charset="0"/>
              <a:buChar char="•"/>
            </a:pPr>
            <a:r>
              <a:rPr lang="es-EC" sz="1600" b="1" dirty="0">
                <a:latin typeface="Arial" panose="020B0604020202020204" pitchFamily="34" charset="0"/>
                <a:cs typeface="Arial" panose="020B0604020202020204" pitchFamily="34" charset="0"/>
              </a:rPr>
              <a:t>ISO 9001:2008</a:t>
            </a:r>
            <a:r>
              <a:rPr lang="es-EC" sz="1600" dirty="0">
                <a:latin typeface="Arial" pitchFamily="34" charset="0"/>
                <a:cs typeface="Arial" pitchFamily="34" charset="0"/>
              </a:rPr>
              <a:t>: Sistemas de gestión de calidad</a:t>
            </a:r>
          </a:p>
          <a:p>
            <a:pPr marL="285750" indent="-285750" algn="just">
              <a:lnSpc>
                <a:spcPct val="150000"/>
              </a:lnSpc>
              <a:buFont typeface="Arial" pitchFamily="34" charset="0"/>
              <a:buChar char="•"/>
            </a:pPr>
            <a:r>
              <a:rPr lang="es-EC" sz="1600" dirty="0">
                <a:latin typeface="Arial" pitchFamily="34" charset="0"/>
                <a:cs typeface="Arial" pitchFamily="34" charset="0"/>
              </a:rPr>
              <a:t>Certificación </a:t>
            </a:r>
            <a:r>
              <a:rPr lang="es-EC" sz="1600" b="1" dirty="0">
                <a:latin typeface="Arial" panose="020B0604020202020204" pitchFamily="34" charset="0"/>
                <a:cs typeface="Arial" panose="020B0604020202020204" pitchFamily="34" charset="0"/>
              </a:rPr>
              <a:t>HACCP</a:t>
            </a:r>
          </a:p>
        </p:txBody>
      </p:sp>
    </p:spTree>
    <p:extLst>
      <p:ext uri="{BB962C8B-B14F-4D97-AF65-F5344CB8AC3E}">
        <p14:creationId xmlns:p14="http://schemas.microsoft.com/office/powerpoint/2010/main" val="9095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33679" y="66401"/>
            <a:ext cx="1787669"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b="1" dirty="0" smtClean="0">
                <a:latin typeface="Arial" panose="020B0604020202020204" pitchFamily="34" charset="0"/>
                <a:cs typeface="Arial" panose="020B0604020202020204" pitchFamily="34" charset="0"/>
              </a:rPr>
              <a:t>ECONÓMICOS</a:t>
            </a:r>
            <a:endParaRPr lang="es-EC" b="1" dirty="0">
              <a:latin typeface="Arial" panose="020B0604020202020204" pitchFamily="34" charset="0"/>
              <a:cs typeface="Arial" panose="020B0604020202020204" pitchFamily="34" charset="0"/>
            </a:endParaRPr>
          </a:p>
        </p:txBody>
      </p:sp>
      <p:sp>
        <p:nvSpPr>
          <p:cNvPr id="4" name="Rectángulo 3"/>
          <p:cNvSpPr/>
          <p:nvPr/>
        </p:nvSpPr>
        <p:spPr>
          <a:xfrm>
            <a:off x="9281268" y="101267"/>
            <a:ext cx="1364476"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b="1" dirty="0" smtClean="0">
                <a:latin typeface="Arial" panose="020B0604020202020204" pitchFamily="34" charset="0"/>
                <a:cs typeface="Arial" panose="020B0604020202020204" pitchFamily="34" charset="0"/>
              </a:rPr>
              <a:t>SOCIALES</a:t>
            </a:r>
            <a:endParaRPr lang="es-EC" b="1" dirty="0">
              <a:latin typeface="Arial" panose="020B0604020202020204" pitchFamily="34" charset="0"/>
              <a:cs typeface="Arial" panose="020B0604020202020204" pitchFamily="34" charset="0"/>
            </a:endParaRPr>
          </a:p>
        </p:txBody>
      </p:sp>
      <p:sp>
        <p:nvSpPr>
          <p:cNvPr id="5" name="Rectángulo 4"/>
          <p:cNvSpPr/>
          <p:nvPr/>
        </p:nvSpPr>
        <p:spPr>
          <a:xfrm>
            <a:off x="5208748" y="6334062"/>
            <a:ext cx="183466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b="1" dirty="0" smtClean="0">
                <a:latin typeface="Arial" panose="020B0604020202020204" pitchFamily="34" charset="0"/>
                <a:cs typeface="Arial" panose="020B0604020202020204" pitchFamily="34" charset="0"/>
              </a:rPr>
              <a:t>AMBIENTALES</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240770" y="1262037"/>
            <a:ext cx="3048000" cy="338554"/>
          </a:xfrm>
          <a:prstGeom prst="rect">
            <a:avLst/>
          </a:prstGeom>
        </p:spPr>
        <p:txBody>
          <a:bodyPr wrap="square">
            <a:spAutoFit/>
          </a:bodyPr>
          <a:lstStyle/>
          <a:p>
            <a:pPr marL="285750" indent="-285750" algn="just">
              <a:buFont typeface="Arial" panose="020B0604020202020204" pitchFamily="34" charset="0"/>
              <a:buChar char="•"/>
            </a:pPr>
            <a:r>
              <a:rPr lang="es-EC" sz="1600" dirty="0" smtClean="0">
                <a:latin typeface="Arial" panose="020B0604020202020204" pitchFamily="34" charset="0"/>
                <a:cs typeface="Arial" panose="020B0604020202020204" pitchFamily="34" charset="0"/>
              </a:rPr>
              <a:t>Generación </a:t>
            </a:r>
            <a:r>
              <a:rPr lang="es-EC" sz="1600" dirty="0">
                <a:latin typeface="Arial" panose="020B0604020202020204" pitchFamily="34" charset="0"/>
                <a:cs typeface="Arial" panose="020B0604020202020204" pitchFamily="34" charset="0"/>
              </a:rPr>
              <a:t>de </a:t>
            </a:r>
            <a:r>
              <a:rPr lang="es-EC" sz="1600" dirty="0" smtClean="0">
                <a:latin typeface="Arial" panose="020B0604020202020204" pitchFamily="34" charset="0"/>
                <a:cs typeface="Arial" panose="020B0604020202020204" pitchFamily="34" charset="0"/>
              </a:rPr>
              <a:t>empleo</a:t>
            </a:r>
          </a:p>
        </p:txBody>
      </p:sp>
      <p:sp>
        <p:nvSpPr>
          <p:cNvPr id="7" name="Rectángulo 6"/>
          <p:cNvSpPr/>
          <p:nvPr/>
        </p:nvSpPr>
        <p:spPr>
          <a:xfrm>
            <a:off x="608084" y="5124911"/>
            <a:ext cx="1737976" cy="338554"/>
          </a:xfrm>
          <a:prstGeom prst="rect">
            <a:avLst/>
          </a:prstGeom>
        </p:spPr>
        <p:txBody>
          <a:bodyPr wrap="none">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Deforestación</a:t>
            </a:r>
            <a:endParaRPr lang="es-EC" sz="1600" dirty="0">
              <a:latin typeface="Arial" panose="020B0604020202020204" pitchFamily="34" charset="0"/>
              <a:cs typeface="Arial" panose="020B0604020202020204" pitchFamily="34" charset="0"/>
            </a:endParaRPr>
          </a:p>
        </p:txBody>
      </p:sp>
      <p:sp>
        <p:nvSpPr>
          <p:cNvPr id="8" name="Rectángulo 7"/>
          <p:cNvSpPr/>
          <p:nvPr/>
        </p:nvSpPr>
        <p:spPr>
          <a:xfrm>
            <a:off x="2481859" y="5018921"/>
            <a:ext cx="3025187" cy="421847"/>
          </a:xfrm>
          <a:prstGeom prst="rect">
            <a:avLst/>
          </a:prstGeom>
        </p:spPr>
        <p:txBody>
          <a:bodyPr wrap="none">
            <a:spAutoFit/>
          </a:bodyPr>
          <a:lstStyle/>
          <a:p>
            <a:pPr marL="285750" lvl="0" indent="-285750" algn="just">
              <a:lnSpc>
                <a:spcPct val="150000"/>
              </a:lnSpc>
              <a:spcAft>
                <a:spcPts val="1000"/>
              </a:spcAft>
              <a:buFont typeface="Arial" panose="020B0604020202020204" pitchFamily="34" charset="0"/>
              <a:buChar char="•"/>
            </a:pPr>
            <a:r>
              <a:rPr lang="es-EC" sz="1600" dirty="0">
                <a:latin typeface="Arial" panose="020B0604020202020204" pitchFamily="34" charset="0"/>
                <a:ea typeface="SimSun" panose="02010600030101010101" pitchFamily="2" charset="-122"/>
                <a:cs typeface="Arial" panose="020B0604020202020204" pitchFamily="34" charset="0"/>
              </a:rPr>
              <a:t>Contaminación agroquímica</a:t>
            </a:r>
            <a:endParaRPr lang="es-EC" sz="14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9" name="Rectángulo 8"/>
          <p:cNvSpPr/>
          <p:nvPr/>
        </p:nvSpPr>
        <p:spPr>
          <a:xfrm>
            <a:off x="5523160" y="5102214"/>
            <a:ext cx="3211135" cy="338554"/>
          </a:xfrm>
          <a:prstGeom prst="rect">
            <a:avLst/>
          </a:prstGeom>
        </p:spPr>
        <p:txBody>
          <a:bodyPr wrap="none">
            <a:spAutoFit/>
          </a:bodyPr>
          <a:lstStyle/>
          <a:p>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Generación de malos olores</a:t>
            </a:r>
            <a:endParaRPr lang="es-EC" sz="1600" dirty="0">
              <a:latin typeface="Arial" panose="020B0604020202020204" pitchFamily="34" charset="0"/>
              <a:cs typeface="Arial" panose="020B0604020202020204" pitchFamily="34" charset="0"/>
            </a:endParaRPr>
          </a:p>
        </p:txBody>
      </p:sp>
      <p:sp>
        <p:nvSpPr>
          <p:cNvPr id="10" name="Rectángulo 9"/>
          <p:cNvSpPr/>
          <p:nvPr/>
        </p:nvSpPr>
        <p:spPr>
          <a:xfrm>
            <a:off x="8807332" y="5102214"/>
            <a:ext cx="3130985" cy="338554"/>
          </a:xfrm>
          <a:prstGeom prst="rect">
            <a:avLst/>
          </a:prstGeom>
        </p:spPr>
        <p:txBody>
          <a:bodyPr wrap="none">
            <a:spAutoFit/>
          </a:bodyPr>
          <a:lstStyle/>
          <a:p>
            <a:r>
              <a:rPr lang="es-EC" sz="1600" dirty="0">
                <a:latin typeface="Arial" panose="020B0604020202020204" pitchFamily="34" charset="0"/>
                <a:cs typeface="Arial" panose="020B0604020202020204" pitchFamily="34" charset="0"/>
              </a:rPr>
              <a:t>•	Contaminación atmosférica</a:t>
            </a:r>
          </a:p>
        </p:txBody>
      </p:sp>
      <p:sp>
        <p:nvSpPr>
          <p:cNvPr id="11" name="Rectángulo 10"/>
          <p:cNvSpPr/>
          <p:nvPr/>
        </p:nvSpPr>
        <p:spPr>
          <a:xfrm>
            <a:off x="3288770" y="1262037"/>
            <a:ext cx="3839958" cy="338554"/>
          </a:xfrm>
          <a:prstGeom prst="rect">
            <a:avLst/>
          </a:prstGeom>
        </p:spPr>
        <p:txBody>
          <a:bodyPr wrap="square">
            <a:spAutoFit/>
          </a:bodyPr>
          <a:lstStyle/>
          <a:p>
            <a:pPr marL="285750" indent="-285750">
              <a:buFont typeface="Arial" panose="020B0604020202020204" pitchFamily="34" charset="0"/>
              <a:buChar char="•"/>
            </a:pPr>
            <a:r>
              <a:rPr lang="es-EC" sz="1600" dirty="0">
                <a:latin typeface="Arial" panose="020B0604020202020204" pitchFamily="34" charset="0"/>
                <a:cs typeface="Arial" panose="020B0604020202020204" pitchFamily="34" charset="0"/>
              </a:rPr>
              <a:t>Especialización de la mano de obra </a:t>
            </a:r>
          </a:p>
        </p:txBody>
      </p:sp>
      <p:sp>
        <p:nvSpPr>
          <p:cNvPr id="13" name="Rectángulo 12"/>
          <p:cNvSpPr/>
          <p:nvPr/>
        </p:nvSpPr>
        <p:spPr>
          <a:xfrm>
            <a:off x="7884269" y="1215372"/>
            <a:ext cx="3698448" cy="338554"/>
          </a:xfrm>
          <a:prstGeom prst="rect">
            <a:avLst/>
          </a:prstGeom>
        </p:spPr>
        <p:txBody>
          <a:bodyPr wrap="none">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Mejoramiento </a:t>
            </a:r>
            <a:r>
              <a:rPr lang="es-EC" sz="1600" dirty="0">
                <a:latin typeface="Arial" panose="020B0604020202020204" pitchFamily="34" charset="0"/>
                <a:cs typeface="Arial" panose="020B0604020202020204" pitchFamily="34" charset="0"/>
              </a:rPr>
              <a:t>de la calidad de vida </a:t>
            </a:r>
          </a:p>
        </p:txBody>
      </p:sp>
      <p:pic>
        <p:nvPicPr>
          <p:cNvPr id="12" name="Imagen 11"/>
          <p:cNvPicPr>
            <a:picLocks noChangeAspect="1"/>
          </p:cNvPicPr>
          <p:nvPr/>
        </p:nvPicPr>
        <p:blipFill>
          <a:blip r:embed="rId2"/>
          <a:stretch>
            <a:fillRect/>
          </a:stretch>
        </p:blipFill>
        <p:spPr>
          <a:xfrm>
            <a:off x="898252" y="1785518"/>
            <a:ext cx="1312008" cy="987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p:cNvPicPr>
            <a:picLocks noChangeAspect="1"/>
          </p:cNvPicPr>
          <p:nvPr/>
        </p:nvPicPr>
        <p:blipFill>
          <a:blip r:embed="rId3"/>
          <a:stretch>
            <a:fillRect/>
          </a:stretch>
        </p:blipFill>
        <p:spPr>
          <a:xfrm>
            <a:off x="4571051" y="1752103"/>
            <a:ext cx="1275395" cy="96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n 14"/>
          <p:cNvPicPr>
            <a:picLocks noChangeAspect="1"/>
          </p:cNvPicPr>
          <p:nvPr/>
        </p:nvPicPr>
        <p:blipFill rotWithShape="1">
          <a:blip r:embed="rId4"/>
          <a:srcRect l="3449" t="3414" r="4540" b="8125"/>
          <a:stretch/>
        </p:blipFill>
        <p:spPr>
          <a:xfrm>
            <a:off x="9378250" y="1785518"/>
            <a:ext cx="1267494" cy="987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a:blip r:embed="rId5"/>
          <a:stretch>
            <a:fillRect/>
          </a:stretch>
        </p:blipFill>
        <p:spPr>
          <a:xfrm>
            <a:off x="898252" y="4035197"/>
            <a:ext cx="1312008" cy="1015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p:cNvPicPr>
            <a:picLocks noChangeAspect="1"/>
          </p:cNvPicPr>
          <p:nvPr/>
        </p:nvPicPr>
        <p:blipFill>
          <a:blip r:embed="rId6"/>
          <a:stretch>
            <a:fillRect/>
          </a:stretch>
        </p:blipFill>
        <p:spPr>
          <a:xfrm>
            <a:off x="3578033" y="4035197"/>
            <a:ext cx="1282281" cy="1042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p:cNvPicPr>
            <a:picLocks noChangeAspect="1"/>
          </p:cNvPicPr>
          <p:nvPr/>
        </p:nvPicPr>
        <p:blipFill>
          <a:blip r:embed="rId7"/>
          <a:stretch>
            <a:fillRect/>
          </a:stretch>
        </p:blipFill>
        <p:spPr>
          <a:xfrm>
            <a:off x="6603221" y="4092319"/>
            <a:ext cx="1448580" cy="998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p:cNvPicPr>
            <a:picLocks noChangeAspect="1"/>
          </p:cNvPicPr>
          <p:nvPr/>
        </p:nvPicPr>
        <p:blipFill>
          <a:blip r:embed="rId8"/>
          <a:stretch>
            <a:fillRect/>
          </a:stretch>
        </p:blipFill>
        <p:spPr>
          <a:xfrm>
            <a:off x="9960644" y="4112298"/>
            <a:ext cx="1368593" cy="958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2" name="Conector recto de flecha 21"/>
          <p:cNvCxnSpPr/>
          <p:nvPr/>
        </p:nvCxnSpPr>
        <p:spPr>
          <a:xfrm>
            <a:off x="3045995" y="443724"/>
            <a:ext cx="966939" cy="652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3" idx="2"/>
          </p:cNvCxnSpPr>
          <p:nvPr/>
        </p:nvCxnSpPr>
        <p:spPr>
          <a:xfrm flipH="1">
            <a:off x="2006601" y="435733"/>
            <a:ext cx="1020913" cy="67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2"/>
          </p:cNvCxnSpPr>
          <p:nvPr/>
        </p:nvCxnSpPr>
        <p:spPr>
          <a:xfrm flipH="1">
            <a:off x="9960644" y="470599"/>
            <a:ext cx="2862" cy="639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V="1">
            <a:off x="6126082" y="5651500"/>
            <a:ext cx="731918" cy="68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5" idx="0"/>
          </p:cNvCxnSpPr>
          <p:nvPr/>
        </p:nvCxnSpPr>
        <p:spPr>
          <a:xfrm flipH="1" flipV="1">
            <a:off x="5144374" y="5651500"/>
            <a:ext cx="981709" cy="68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flipV="1">
            <a:off x="2346060" y="5547818"/>
            <a:ext cx="3734448" cy="782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5" idx="0"/>
          </p:cNvCxnSpPr>
          <p:nvPr/>
        </p:nvCxnSpPr>
        <p:spPr>
          <a:xfrm flipV="1">
            <a:off x="6126083" y="5547818"/>
            <a:ext cx="3252167" cy="786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4 Rectángulo"/>
          <p:cNvSpPr/>
          <p:nvPr/>
        </p:nvSpPr>
        <p:spPr>
          <a:xfrm>
            <a:off x="637922" y="2962327"/>
            <a:ext cx="10976338" cy="707886"/>
          </a:xfrm>
          <a:prstGeom prst="rect">
            <a:avLst/>
          </a:prstGeom>
          <a:noFill/>
        </p:spPr>
        <p:txBody>
          <a:bodyPr wrap="none" lIns="91440" tIns="45720" rIns="91440" bIns="45720">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EFECTOS DE LA PRODUCCIÓN DE ACEITE DE CHIA</a:t>
            </a:r>
            <a:endParaRPr lang="es-E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0712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15771" y="1553128"/>
            <a:ext cx="8360229" cy="450892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El sistema de prensado en frío es el proceso más óptimo para la extracción de aceite de semillas oleaginosas, permitiendo la obtención de un aceite extra virgen de calidad, el cual es altamente cotizado en mercados internacionales por conservar los beneficios nutricionales propios de la semilla </a:t>
            </a:r>
            <a:endParaRPr lang="es-EC" dirty="0" smtClean="0">
              <a:latin typeface="Arial" panose="020B0604020202020204" pitchFamily="34" charset="0"/>
              <a:ea typeface="SimSun" panose="02010600030101010101" pitchFamily="2" charset="-122"/>
              <a:cs typeface="Times New Roman" panose="02020603050405020304" pitchFamily="18" charset="0"/>
            </a:endParaRPr>
          </a:p>
          <a:p>
            <a:pPr lvl="0" algn="just">
              <a:lnSpc>
                <a:spcPct val="150000"/>
              </a:lnSpc>
              <a:spcBef>
                <a:spcPts val="1200"/>
              </a:spcBef>
              <a:spcAft>
                <a:spcPts val="0"/>
              </a:spcAft>
            </a:pPr>
            <a:endParaRPr lang="es-EC"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50000"/>
              </a:lnSpc>
              <a:spcBef>
                <a:spcPts val="1200"/>
              </a:spcBef>
              <a:spcAft>
                <a:spcPts val="100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El mercado nacional no presenta ningún atractivo para la comercialización de aceite de chía, esto debido a que la cultura alimentaria de los ecuatorianos no incluye a esta semilla en su dieta diaria, por el desconocimiento de sus potenciales alimenticios y nutricionales</a:t>
            </a:r>
            <a:endParaRPr lang="es-EC"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91125" y="1917700"/>
            <a:ext cx="1933665" cy="1411287"/>
          </a:xfrm>
          <a:prstGeom prst="ellipse">
            <a:avLst/>
          </a:prstGeom>
          <a:ln>
            <a:noFill/>
          </a:ln>
          <a:effectLst>
            <a:softEdge rad="112500"/>
          </a:effectLst>
        </p:spPr>
      </p:pic>
      <p:pic>
        <p:nvPicPr>
          <p:cNvPr id="5" name="Imagen 4"/>
          <p:cNvPicPr>
            <a:picLocks noChangeAspect="1"/>
          </p:cNvPicPr>
          <p:nvPr/>
        </p:nvPicPr>
        <p:blipFill>
          <a:blip r:embed="rId3"/>
          <a:stretch>
            <a:fillRect/>
          </a:stretch>
        </p:blipFill>
        <p:spPr>
          <a:xfrm>
            <a:off x="791125" y="4317393"/>
            <a:ext cx="1744662" cy="1744662"/>
          </a:xfrm>
          <a:prstGeom prst="ellipse">
            <a:avLst/>
          </a:prstGeom>
          <a:ln>
            <a:noFill/>
          </a:ln>
          <a:effectLst>
            <a:softEdge rad="112500"/>
          </a:effectLst>
        </p:spPr>
      </p:pic>
      <p:sp>
        <p:nvSpPr>
          <p:cNvPr id="6" name="4 Rectángulo"/>
          <p:cNvSpPr/>
          <p:nvPr/>
        </p:nvSpPr>
        <p:spPr>
          <a:xfrm>
            <a:off x="4962965" y="424359"/>
            <a:ext cx="2924198"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DISCUCIÓN</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0750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17371" y="1383506"/>
            <a:ext cx="8432800" cy="4093428"/>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Para llegar con buenas expectativas al mercado internacional de alimentos y de productos elaborados a base de Chía, se determina que los estándares de calidad establecidos por la norma de certificación  </a:t>
            </a:r>
            <a:r>
              <a:rPr lang="es-EC" dirty="0" err="1">
                <a:latin typeface="Arial" panose="020B0604020202020204" pitchFamily="34" charset="0"/>
                <a:ea typeface="SimSun" panose="02010600030101010101" pitchFamily="2" charset="-122"/>
                <a:cs typeface="Times New Roman" panose="02020603050405020304" pitchFamily="18" charset="0"/>
              </a:rPr>
              <a:t>Kosher</a:t>
            </a:r>
            <a:r>
              <a:rPr lang="es-EC" dirty="0">
                <a:latin typeface="Arial" panose="020B0604020202020204" pitchFamily="34" charset="0"/>
                <a:ea typeface="SimSun" panose="02010600030101010101" pitchFamily="2" charset="-122"/>
                <a:cs typeface="Times New Roman" panose="02020603050405020304" pitchFamily="18" charset="0"/>
              </a:rPr>
              <a:t>, son los más aceptados a nivel mundial. </a:t>
            </a:r>
            <a:endParaRPr lang="es-EC" dirty="0" smtClean="0">
              <a:latin typeface="Arial" panose="020B0604020202020204" pitchFamily="34" charset="0"/>
              <a:ea typeface="SimSun" panose="02010600030101010101" pitchFamily="2" charset="-122"/>
              <a:cs typeface="Times New Roman" panose="02020603050405020304" pitchFamily="18" charset="0"/>
            </a:endParaRPr>
          </a:p>
          <a:p>
            <a:pPr lvl="0" algn="just">
              <a:lnSpc>
                <a:spcPct val="150000"/>
              </a:lnSpc>
              <a:spcBef>
                <a:spcPts val="1200"/>
              </a:spcBef>
              <a:spcAft>
                <a:spcPts val="0"/>
              </a:spcAft>
            </a:pPr>
            <a:endParaRPr lang="es-EC"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50000"/>
              </a:lnSpc>
              <a:spcBef>
                <a:spcPts val="1200"/>
              </a:spcBef>
              <a:spcAft>
                <a:spcPts val="100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La implementación de procesos productivos a través del sistema de prensado en frío beneficia la generación de fuentes de empleo, por cuanto este requiere de mano de obra no especializada en las fases iniciales como la limpieza y acondicionamiento de las semillas</a:t>
            </a:r>
            <a:endParaRPr lang="es-EC"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421821" y="1638300"/>
            <a:ext cx="2368550" cy="1227137"/>
          </a:xfrm>
          <a:prstGeom prst="rect">
            <a:avLst/>
          </a:prstGeom>
          <a:ln>
            <a:noFill/>
          </a:ln>
          <a:effectLst>
            <a:softEdge rad="112500"/>
          </a:effectLst>
        </p:spPr>
      </p:pic>
      <p:pic>
        <p:nvPicPr>
          <p:cNvPr id="4" name="Imagen 3"/>
          <p:cNvPicPr>
            <a:picLocks noChangeAspect="1"/>
          </p:cNvPicPr>
          <p:nvPr/>
        </p:nvPicPr>
        <p:blipFill rotWithShape="1">
          <a:blip r:embed="rId3"/>
          <a:srcRect l="10736" r="9434"/>
          <a:stretch/>
        </p:blipFill>
        <p:spPr>
          <a:xfrm>
            <a:off x="529771" y="3838634"/>
            <a:ext cx="2387600" cy="1524000"/>
          </a:xfrm>
          <a:prstGeom prst="rect">
            <a:avLst/>
          </a:prstGeom>
          <a:ln>
            <a:noFill/>
          </a:ln>
          <a:effectLst>
            <a:softEdge rad="112500"/>
          </a:effectLst>
        </p:spPr>
      </p:pic>
    </p:spTree>
    <p:extLst>
      <p:ext uri="{BB962C8B-B14F-4D97-AF65-F5344CB8AC3E}">
        <p14:creationId xmlns:p14="http://schemas.microsoft.com/office/powerpoint/2010/main" val="103728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85143" y="726857"/>
            <a:ext cx="8389257" cy="5601533"/>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El modelo de </a:t>
            </a:r>
            <a:r>
              <a:rPr lang="es-EC" dirty="0" err="1">
                <a:latin typeface="Arial" panose="020B0604020202020204" pitchFamily="34" charset="0"/>
                <a:ea typeface="SimSun" panose="02010600030101010101" pitchFamily="2" charset="-122"/>
                <a:cs typeface="Times New Roman" panose="02020603050405020304" pitchFamily="18" charset="0"/>
              </a:rPr>
              <a:t>asociatividad</a:t>
            </a:r>
            <a:r>
              <a:rPr lang="es-EC" dirty="0">
                <a:latin typeface="Arial" panose="020B0604020202020204" pitchFamily="34" charset="0"/>
                <a:ea typeface="SimSun" panose="02010600030101010101" pitchFamily="2" charset="-122"/>
                <a:cs typeface="Times New Roman" panose="02020603050405020304" pitchFamily="18" charset="0"/>
              </a:rPr>
              <a:t> y el desarrollo de cadenas productivas de la Chía  beneficiarán la conformación de centros de acopio y la expansión de los procesos de industrialización y comercialización </a:t>
            </a:r>
            <a:r>
              <a:rPr lang="es-EC" dirty="0" smtClean="0">
                <a:latin typeface="Arial" panose="020B0604020202020204" pitchFamily="34" charset="0"/>
                <a:ea typeface="SimSun" panose="02010600030101010101" pitchFamily="2" charset="-122"/>
                <a:cs typeface="Times New Roman" panose="02020603050405020304" pitchFamily="18" charset="0"/>
              </a:rPr>
              <a:t>internacional</a:t>
            </a:r>
          </a:p>
          <a:p>
            <a:pPr lvl="0" algn="just">
              <a:lnSpc>
                <a:spcPct val="150000"/>
              </a:lnSpc>
              <a:spcBef>
                <a:spcPts val="1200"/>
              </a:spcBef>
              <a:spcAft>
                <a:spcPts val="0"/>
              </a:spcAft>
            </a:pPr>
            <a:endParaRPr lang="es-EC"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Políticas mundiales comunes exigen que el manejo de los desechos industriales se realicen con la aplicación de normas ambientales que garantizan el cuidado del agua, aire y suelo</a:t>
            </a:r>
            <a:r>
              <a:rPr lang="es-EC" dirty="0" smtClean="0">
                <a:latin typeface="Arial" panose="020B0604020202020204" pitchFamily="34" charset="0"/>
                <a:ea typeface="SimSun" panose="02010600030101010101" pitchFamily="2" charset="-122"/>
                <a:cs typeface="Times New Roman" panose="02020603050405020304" pitchFamily="18" charset="0"/>
              </a:rPr>
              <a:t>.</a:t>
            </a:r>
          </a:p>
          <a:p>
            <a:pPr lvl="0" algn="just">
              <a:lnSpc>
                <a:spcPct val="150000"/>
              </a:lnSpc>
              <a:spcBef>
                <a:spcPts val="1200"/>
              </a:spcBef>
              <a:spcAft>
                <a:spcPts val="0"/>
              </a:spcAft>
            </a:pPr>
            <a:endParaRPr lang="es-EC" sz="16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50000"/>
              </a:lnSpc>
              <a:spcBef>
                <a:spcPts val="1200"/>
              </a:spcBef>
              <a:spcAft>
                <a:spcPts val="1000"/>
              </a:spcAft>
              <a:buFont typeface="Symbol" panose="05050102010706020507" pitchFamily="18" charset="2"/>
              <a:buChar char=""/>
            </a:pPr>
            <a:r>
              <a:rPr lang="es-EC" dirty="0">
                <a:latin typeface="Arial" panose="020B0604020202020204" pitchFamily="34" charset="0"/>
                <a:ea typeface="SimSun" panose="02010600030101010101" pitchFamily="2" charset="-122"/>
                <a:cs typeface="Times New Roman" panose="02020603050405020304" pitchFamily="18" charset="0"/>
              </a:rPr>
              <a:t>Las empresas aceiteras han visto la oportunidad de alcanzar la eficacia en la cadena productiva, mediante la reutilización de los desperdicios o residuos industriales provenientes del proceso de extracción de aceites de las semillas oleaginosas,  para la diversificación de productos con valor agregado. </a:t>
            </a:r>
            <a:endParaRPr lang="es-EC"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76299" y="603811"/>
            <a:ext cx="1597025" cy="1377389"/>
          </a:xfrm>
          <a:prstGeom prst="rect">
            <a:avLst/>
          </a:prstGeom>
        </p:spPr>
      </p:pic>
      <p:pic>
        <p:nvPicPr>
          <p:cNvPr id="4" name="Imagen 3"/>
          <p:cNvPicPr>
            <a:picLocks noChangeAspect="1"/>
          </p:cNvPicPr>
          <p:nvPr/>
        </p:nvPicPr>
        <p:blipFill rotWithShape="1">
          <a:blip r:embed="rId3"/>
          <a:srcRect l="12848" r="12708"/>
          <a:stretch/>
        </p:blipFill>
        <p:spPr>
          <a:xfrm>
            <a:off x="825500" y="2727523"/>
            <a:ext cx="1701800" cy="1600200"/>
          </a:xfrm>
          <a:prstGeom prst="ellipse">
            <a:avLst/>
          </a:prstGeom>
          <a:ln>
            <a:noFill/>
          </a:ln>
          <a:effectLst>
            <a:softEdge rad="112500"/>
          </a:effectLst>
        </p:spPr>
      </p:pic>
      <p:pic>
        <p:nvPicPr>
          <p:cNvPr id="5" name="Imagen 4"/>
          <p:cNvPicPr>
            <a:picLocks noChangeAspect="1"/>
          </p:cNvPicPr>
          <p:nvPr/>
        </p:nvPicPr>
        <p:blipFill>
          <a:blip r:embed="rId4"/>
          <a:stretch>
            <a:fillRect/>
          </a:stretch>
        </p:blipFill>
        <p:spPr>
          <a:xfrm>
            <a:off x="825499" y="4724401"/>
            <a:ext cx="1992311" cy="1603990"/>
          </a:xfrm>
          <a:prstGeom prst="ellipse">
            <a:avLst/>
          </a:prstGeom>
          <a:ln>
            <a:noFill/>
          </a:ln>
          <a:effectLst>
            <a:softEdge rad="112500"/>
          </a:effectLst>
        </p:spPr>
      </p:pic>
    </p:spTree>
    <p:extLst>
      <p:ext uri="{BB962C8B-B14F-4D97-AF65-F5344CB8AC3E}">
        <p14:creationId xmlns:p14="http://schemas.microsoft.com/office/powerpoint/2010/main" val="346484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19200" y="62366"/>
            <a:ext cx="9817100" cy="6613553"/>
          </a:xfrm>
          <a:prstGeom prst="rect">
            <a:avLst/>
          </a:prstGeom>
          <a:noFill/>
          <a:ln>
            <a:noFill/>
          </a:ln>
        </p:spPr>
      </p:pic>
      <p:sp>
        <p:nvSpPr>
          <p:cNvPr id="2" name="Título 1"/>
          <p:cNvSpPr>
            <a:spLocks noGrp="1"/>
          </p:cNvSpPr>
          <p:nvPr>
            <p:ph type="title" idx="4294967295"/>
          </p:nvPr>
        </p:nvSpPr>
        <p:spPr>
          <a:xfrm>
            <a:off x="3149600" y="411616"/>
            <a:ext cx="5567363" cy="595313"/>
          </a:xfrm>
        </p:spPr>
        <p:txBody>
          <a:bodyPr>
            <a:normAutofit/>
          </a:bodyPr>
          <a:lstStyle/>
          <a:p>
            <a:pPr algn="ctr"/>
            <a:r>
              <a:rPr lang="es-EC" sz="2400" dirty="0" smtClean="0">
                <a:latin typeface="Arial" panose="020B0604020202020204" pitchFamily="34" charset="0"/>
                <a:cs typeface="Arial" panose="020B0604020202020204" pitchFamily="34" charset="0"/>
              </a:rPr>
              <a:t> </a:t>
            </a:r>
            <a:endParaRPr lang="es-EC" sz="2400" dirty="0">
              <a:latin typeface="Arial" panose="020B0604020202020204" pitchFamily="34" charset="0"/>
              <a:cs typeface="Arial" panose="020B0604020202020204" pitchFamily="34" charset="0"/>
            </a:endParaRPr>
          </a:p>
        </p:txBody>
      </p:sp>
      <p:sp>
        <p:nvSpPr>
          <p:cNvPr id="6" name="Rectángulo 5"/>
          <p:cNvSpPr/>
          <p:nvPr/>
        </p:nvSpPr>
        <p:spPr>
          <a:xfrm>
            <a:off x="1603008" y="1356179"/>
            <a:ext cx="8882743" cy="5078313"/>
          </a:xfrm>
          <a:prstGeom prst="rect">
            <a:avLst/>
          </a:prstGeom>
        </p:spPr>
        <p:txBody>
          <a:bodyPr wrap="square">
            <a:spAutoFit/>
          </a:bodyPr>
          <a:lstStyle/>
          <a:p>
            <a:pPr algn="just">
              <a:lnSpc>
                <a:spcPct val="150000"/>
              </a:lnSpc>
            </a:pPr>
            <a:r>
              <a:rPr lang="es-EC" dirty="0">
                <a:latin typeface="Arial" panose="020B0604020202020204" pitchFamily="34" charset="0"/>
                <a:cs typeface="Arial" panose="020B0604020202020204" pitchFamily="34" charset="0"/>
              </a:rPr>
              <a:t>El Ecuador por su ubicación geográfica privilegiada, combina un envidiable perfil costanero, una de las cadenas montañosas más extensa del mundo y una llanura amazónica rica en biodiversidad y recursos </a:t>
            </a:r>
            <a:r>
              <a:rPr lang="es-EC" dirty="0" smtClean="0">
                <a:latin typeface="Arial" panose="020B0604020202020204" pitchFamily="34" charset="0"/>
                <a:cs typeface="Arial" panose="020B0604020202020204" pitchFamily="34" charset="0"/>
              </a:rPr>
              <a:t>naturales. </a:t>
            </a:r>
          </a:p>
          <a:p>
            <a:pPr algn="just">
              <a:lnSpc>
                <a:spcPct val="150000"/>
              </a:lnSpc>
            </a:pP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problemática de la producción agrícola a nivel nacional ha desestimado la producción de chía por otros cultivos con mejores rendimientos económicos tales como: la papa, el chocho, el amaranto y la quinua. Las asociaciones organizadas de productores agrícolas de chía a nivel nacional, no se han beneficiado de los programas de fortalecimiento ejecutados por las instituciones del gobierno central y de los gobiernos autónomos descentralizados GADS, para obtener producción en menores tiempos, cultivos con mayor resistencia a al ataque de plagas y enfermedades.  Situaciones que influyen  directamente en la producción de este tipo de bienes.</a:t>
            </a:r>
          </a:p>
        </p:txBody>
      </p:sp>
      <p:sp>
        <p:nvSpPr>
          <p:cNvPr id="7" name="4 Rectángulo"/>
          <p:cNvSpPr/>
          <p:nvPr/>
        </p:nvSpPr>
        <p:spPr>
          <a:xfrm>
            <a:off x="3783676" y="324552"/>
            <a:ext cx="4038158" cy="769441"/>
          </a:xfrm>
          <a:prstGeom prst="rect">
            <a:avLst/>
          </a:prstGeom>
          <a:noFill/>
        </p:spPr>
        <p:txBody>
          <a:bodyPr wrap="none" lIns="91440" tIns="45720" rIns="91440" bIns="45720">
            <a:spAutoFit/>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INTRODUCCIÓN</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6726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t="15832"/>
          <a:stretch/>
        </p:blipFill>
        <p:spPr>
          <a:xfrm>
            <a:off x="622300" y="939800"/>
            <a:ext cx="11252200" cy="6286365"/>
          </a:xfrm>
          <a:prstGeom prst="rect">
            <a:avLst/>
          </a:prstGeom>
        </p:spPr>
      </p:pic>
      <p:sp>
        <p:nvSpPr>
          <p:cNvPr id="3" name="Marcador de contenido 2"/>
          <p:cNvSpPr>
            <a:spLocks noGrp="1"/>
          </p:cNvSpPr>
          <p:nvPr>
            <p:ph idx="1"/>
          </p:nvPr>
        </p:nvSpPr>
        <p:spPr>
          <a:xfrm>
            <a:off x="340530" y="1091353"/>
            <a:ext cx="11533970" cy="5766647"/>
          </a:xfrm>
        </p:spPr>
        <p:txBody>
          <a:bodyPr>
            <a:noAutofit/>
          </a:bodyPr>
          <a:lstStyle/>
          <a:p>
            <a:pPr marL="0" indent="0" algn="just">
              <a:lnSpc>
                <a:spcPct val="150000"/>
              </a:lnSpc>
              <a:buNone/>
            </a:pPr>
            <a:r>
              <a:rPr lang="es-EC" sz="1800" b="1" dirty="0" smtClean="0">
                <a:solidFill>
                  <a:schemeClr val="tx1"/>
                </a:solidFill>
                <a:latin typeface="Arial" panose="020B0604020202020204" pitchFamily="34" charset="0"/>
                <a:cs typeface="Arial" panose="020B0604020202020204" pitchFamily="34" charset="0"/>
              </a:rPr>
              <a:t>Objetivo N° 3.- </a:t>
            </a:r>
            <a:r>
              <a:rPr lang="es-EC" sz="1800" b="1" dirty="0">
                <a:solidFill>
                  <a:schemeClr val="tx1"/>
                </a:solidFill>
                <a:latin typeface="Arial" panose="020B0604020202020204" pitchFamily="34" charset="0"/>
                <a:cs typeface="Arial" panose="020B0604020202020204" pitchFamily="34" charset="0"/>
              </a:rPr>
              <a:t>Mejorar la calidad de vida de la </a:t>
            </a:r>
            <a:r>
              <a:rPr lang="es-EC" sz="1800" b="1" dirty="0" smtClean="0">
                <a:solidFill>
                  <a:schemeClr val="tx1"/>
                </a:solidFill>
                <a:latin typeface="Arial" panose="020B0604020202020204" pitchFamily="34" charset="0"/>
                <a:cs typeface="Arial" panose="020B0604020202020204" pitchFamily="34" charset="0"/>
              </a:rPr>
              <a:t>población</a:t>
            </a:r>
          </a:p>
          <a:p>
            <a:pPr algn="just">
              <a:lnSpc>
                <a:spcPct val="150000"/>
              </a:lnSpc>
            </a:pPr>
            <a:r>
              <a:rPr lang="es-EC" sz="1800" dirty="0">
                <a:solidFill>
                  <a:schemeClr val="tx1"/>
                </a:solidFill>
                <a:latin typeface="Arial" panose="020B0604020202020204" pitchFamily="34" charset="0"/>
                <a:cs typeface="Arial" panose="020B0604020202020204" pitchFamily="34" charset="0"/>
              </a:rPr>
              <a:t>Articular la producción </a:t>
            </a:r>
            <a:r>
              <a:rPr lang="es-EC" sz="1800" dirty="0" smtClean="0">
                <a:solidFill>
                  <a:schemeClr val="tx1"/>
                </a:solidFill>
                <a:latin typeface="Arial" panose="020B0604020202020204" pitchFamily="34" charset="0"/>
                <a:cs typeface="Arial" panose="020B0604020202020204" pitchFamily="34" charset="0"/>
              </a:rPr>
              <a:t>local/nacional</a:t>
            </a:r>
            <a:r>
              <a:rPr lang="es-EC" sz="1800" dirty="0">
                <a:solidFill>
                  <a:schemeClr val="tx1"/>
                </a:solidFill>
                <a:latin typeface="Arial" panose="020B0604020202020204" pitchFamily="34" charset="0"/>
                <a:cs typeface="Arial" panose="020B0604020202020204" pitchFamily="34" charset="0"/>
              </a:rPr>
              <a:t>, su distribución y su consumo a las necesidades nutricionales de la </a:t>
            </a:r>
            <a:r>
              <a:rPr lang="es-EC" sz="1800" dirty="0" smtClean="0">
                <a:solidFill>
                  <a:schemeClr val="tx1"/>
                </a:solidFill>
                <a:latin typeface="Arial" panose="020B0604020202020204" pitchFamily="34" charset="0"/>
                <a:cs typeface="Arial" panose="020B0604020202020204" pitchFamily="34" charset="0"/>
              </a:rPr>
              <a:t>población, a </a:t>
            </a:r>
            <a:r>
              <a:rPr lang="es-EC" sz="1800" dirty="0">
                <a:solidFill>
                  <a:schemeClr val="tx1"/>
                </a:solidFill>
                <a:latin typeface="Arial" panose="020B0604020202020204" pitchFamily="34" charset="0"/>
                <a:cs typeface="Arial" panose="020B0604020202020204" pitchFamily="34" charset="0"/>
              </a:rPr>
              <a:t>fin de garantizar la disponibilidad y el acceso permanente a alimentos nutritivos, sanos, saludables y seguros, </a:t>
            </a:r>
            <a:r>
              <a:rPr lang="es-EC" sz="1800" dirty="0" smtClean="0">
                <a:solidFill>
                  <a:schemeClr val="tx1"/>
                </a:solidFill>
                <a:latin typeface="Arial" panose="020B0604020202020204" pitchFamily="34" charset="0"/>
                <a:cs typeface="Arial" panose="020B0604020202020204" pitchFamily="34" charset="0"/>
              </a:rPr>
              <a:t>con pertinencia </a:t>
            </a:r>
            <a:r>
              <a:rPr lang="es-EC" sz="1800" dirty="0">
                <a:solidFill>
                  <a:schemeClr val="tx1"/>
                </a:solidFill>
                <a:latin typeface="Arial" panose="020B0604020202020204" pitchFamily="34" charset="0"/>
                <a:cs typeface="Arial" panose="020B0604020202020204" pitchFamily="34" charset="0"/>
              </a:rPr>
              <a:t>social, cultural y geográfica, contribuyendo con la garantía de la sostenibilidad y soberanía alimentarias.</a:t>
            </a:r>
            <a:endParaRPr lang="es-EC" sz="180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EC" sz="1800" dirty="0">
                <a:solidFill>
                  <a:schemeClr val="tx1"/>
                </a:solidFill>
                <a:latin typeface="Arial" panose="020B0604020202020204" pitchFamily="34" charset="0"/>
                <a:cs typeface="Arial" panose="020B0604020202020204" pitchFamily="34" charset="0"/>
              </a:rPr>
              <a:t>Fomentar la producción de cultivos tradicionales y su consumo como </a:t>
            </a:r>
            <a:r>
              <a:rPr lang="es-EC" sz="1800" dirty="0" smtClean="0">
                <a:solidFill>
                  <a:schemeClr val="tx1"/>
                </a:solidFill>
                <a:latin typeface="Arial" panose="020B0604020202020204" pitchFamily="34" charset="0"/>
                <a:cs typeface="Arial" panose="020B0604020202020204" pitchFamily="34" charset="0"/>
              </a:rPr>
              <a:t>alternativa </a:t>
            </a:r>
            <a:r>
              <a:rPr lang="es-EC" sz="1800" dirty="0">
                <a:solidFill>
                  <a:schemeClr val="tx1"/>
                </a:solidFill>
                <a:latin typeface="Arial" panose="020B0604020202020204" pitchFamily="34" charset="0"/>
                <a:cs typeface="Arial" panose="020B0604020202020204" pitchFamily="34" charset="0"/>
              </a:rPr>
              <a:t>de una dieta </a:t>
            </a:r>
            <a:r>
              <a:rPr lang="es-EC" sz="1800" dirty="0" smtClean="0">
                <a:solidFill>
                  <a:schemeClr val="tx1"/>
                </a:solidFill>
                <a:latin typeface="Arial" panose="020B0604020202020204" pitchFamily="34" charset="0"/>
                <a:cs typeface="Arial" panose="020B0604020202020204" pitchFamily="34" charset="0"/>
              </a:rPr>
              <a:t>saludable</a:t>
            </a:r>
          </a:p>
          <a:p>
            <a:pPr marL="0" indent="0" algn="just">
              <a:lnSpc>
                <a:spcPct val="150000"/>
              </a:lnSpc>
              <a:buNone/>
            </a:pPr>
            <a:r>
              <a:rPr lang="es-EC" sz="1800" b="1" dirty="0" smtClean="0">
                <a:solidFill>
                  <a:schemeClr val="tx1"/>
                </a:solidFill>
                <a:latin typeface="Arial" panose="020B0604020202020204" pitchFamily="34" charset="0"/>
                <a:cs typeface="Arial" panose="020B0604020202020204" pitchFamily="34" charset="0"/>
              </a:rPr>
              <a:t>Objetivo N° 8.- </a:t>
            </a:r>
            <a:r>
              <a:rPr lang="es-EC" sz="1800" b="1" dirty="0">
                <a:solidFill>
                  <a:schemeClr val="tx1"/>
                </a:solidFill>
                <a:latin typeface="Arial" panose="020B0604020202020204" pitchFamily="34" charset="0"/>
                <a:cs typeface="Arial" panose="020B0604020202020204" pitchFamily="34" charset="0"/>
              </a:rPr>
              <a:t>Consolidar el sistema económico social y solidario, de forma sostenible</a:t>
            </a:r>
            <a:endParaRPr lang="es-EC" sz="1800" b="1"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EC" sz="1800" dirty="0">
                <a:solidFill>
                  <a:schemeClr val="tx1"/>
                </a:solidFill>
                <a:latin typeface="Arial" panose="020B0604020202020204" pitchFamily="34" charset="0"/>
                <a:cs typeface="Arial" panose="020B0604020202020204" pitchFamily="34" charset="0"/>
              </a:rPr>
              <a:t>Impulsar la formación técnica y especializada dirigida al sector popular, en el marco de su incorporación en los procesos de sustitución de importaciones y la transformación de la matriz </a:t>
            </a:r>
            <a:r>
              <a:rPr lang="es-EC" sz="1800" dirty="0" smtClean="0">
                <a:solidFill>
                  <a:schemeClr val="tx1"/>
                </a:solidFill>
                <a:latin typeface="Arial" panose="020B0604020202020204" pitchFamily="34" charset="0"/>
                <a:cs typeface="Arial" panose="020B0604020202020204" pitchFamily="34" charset="0"/>
              </a:rPr>
              <a:t>productiva</a:t>
            </a:r>
          </a:p>
          <a:p>
            <a:pPr marL="0" indent="0" algn="just">
              <a:lnSpc>
                <a:spcPct val="150000"/>
              </a:lnSpc>
              <a:buNone/>
            </a:pPr>
            <a:r>
              <a:rPr lang="es-EC" sz="1800" b="1" dirty="0" smtClean="0">
                <a:solidFill>
                  <a:schemeClr val="tx1"/>
                </a:solidFill>
                <a:latin typeface="Arial" panose="020B0604020202020204" pitchFamily="34" charset="0"/>
                <a:cs typeface="Arial" panose="020B0604020202020204" pitchFamily="34" charset="0"/>
              </a:rPr>
              <a:t>Objetivo N° 10.- </a:t>
            </a:r>
            <a:r>
              <a:rPr lang="es-EC" sz="1800" b="1" dirty="0">
                <a:solidFill>
                  <a:schemeClr val="tx1"/>
                </a:solidFill>
                <a:latin typeface="Arial" panose="020B0604020202020204" pitchFamily="34" charset="0"/>
                <a:cs typeface="Arial" panose="020B0604020202020204" pitchFamily="34" charset="0"/>
              </a:rPr>
              <a:t>Impulsar la transformación de la matriz </a:t>
            </a:r>
            <a:r>
              <a:rPr lang="es-EC" sz="1800" b="1" dirty="0" smtClean="0">
                <a:solidFill>
                  <a:schemeClr val="tx1"/>
                </a:solidFill>
                <a:latin typeface="Arial" panose="020B0604020202020204" pitchFamily="34" charset="0"/>
                <a:cs typeface="Arial" panose="020B0604020202020204" pitchFamily="34" charset="0"/>
              </a:rPr>
              <a:t>productiva</a:t>
            </a:r>
          </a:p>
          <a:p>
            <a:pPr algn="just">
              <a:lnSpc>
                <a:spcPct val="150000"/>
              </a:lnSpc>
            </a:pPr>
            <a:r>
              <a:rPr lang="es-EC" sz="1800" dirty="0">
                <a:solidFill>
                  <a:schemeClr val="tx1"/>
                </a:solidFill>
                <a:latin typeface="Arial" panose="020B0604020202020204" pitchFamily="34" charset="0"/>
                <a:cs typeface="Arial" panose="020B0604020202020204" pitchFamily="34" charset="0"/>
              </a:rPr>
              <a:t>Consolidar la transformación productiva de los sectores prioritarios industriales y de manufactura, con procesos de incorporación de valor agregado, que maximicen el componente nacional y fortalezcan la capacidad de innovación y de aprendizaje </a:t>
            </a:r>
            <a:r>
              <a:rPr lang="es-EC" sz="1800" dirty="0" smtClean="0">
                <a:solidFill>
                  <a:schemeClr val="tx1"/>
                </a:solidFill>
                <a:latin typeface="Arial" panose="020B0604020202020204" pitchFamily="34" charset="0"/>
                <a:cs typeface="Arial" panose="020B0604020202020204" pitchFamily="34" charset="0"/>
              </a:rPr>
              <a:t>colectivo</a:t>
            </a:r>
          </a:p>
        </p:txBody>
      </p:sp>
      <p:sp>
        <p:nvSpPr>
          <p:cNvPr id="5" name="4 Rectángulo"/>
          <p:cNvSpPr/>
          <p:nvPr/>
        </p:nvSpPr>
        <p:spPr>
          <a:xfrm>
            <a:off x="340530" y="170359"/>
            <a:ext cx="11305467" cy="769441"/>
          </a:xfrm>
          <a:prstGeom prst="rect">
            <a:avLst/>
          </a:prstGeom>
          <a:noFill/>
        </p:spPr>
        <p:txBody>
          <a:bodyPr wrap="none" lIns="91440" tIns="45720" rIns="91440" bIns="45720">
            <a:spAutoFit/>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 NACIONAL DEL BUEN VIVIR 2013 - 2017</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1772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8908" y="3197623"/>
            <a:ext cx="8903594" cy="3416320"/>
          </a:xfrm>
          <a:prstGeom prst="rect">
            <a:avLst/>
          </a:prstGeom>
        </p:spPr>
        <p:txBody>
          <a:bodyPr wrap="square">
            <a:spAutoFit/>
          </a:bodyPr>
          <a:lstStyle/>
          <a:p>
            <a:pPr algn="just">
              <a:lnSpc>
                <a:spcPct val="150000"/>
              </a:lnSpc>
            </a:pPr>
            <a:r>
              <a:rPr lang="es-EC" b="1" dirty="0" smtClean="0">
                <a:latin typeface="Arial" panose="020B0604020202020204" pitchFamily="34" charset="0"/>
                <a:cs typeface="Arial" panose="020B0604020202020204" pitchFamily="34" charset="0"/>
              </a:rPr>
              <a:t>Objetivos Específicos</a:t>
            </a:r>
          </a:p>
          <a:p>
            <a:pPr algn="just">
              <a:lnSpc>
                <a:spcPct val="150000"/>
              </a:lnSpc>
            </a:pPr>
            <a:endParaRPr lang="es-EC"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Describir </a:t>
            </a:r>
            <a:r>
              <a:rPr lang="es-EC" dirty="0">
                <a:latin typeface="Arial" panose="020B0604020202020204" pitchFamily="34" charset="0"/>
                <a:cs typeface="Arial" panose="020B0604020202020204" pitchFamily="34" charset="0"/>
              </a:rPr>
              <a:t>los beneficios nutricionales del aceite de chía y realizar su ficha técnica</a:t>
            </a: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Analizar </a:t>
            </a:r>
            <a:r>
              <a:rPr lang="es-EC" dirty="0">
                <a:latin typeface="Arial" panose="020B0604020202020204" pitchFamily="34" charset="0"/>
                <a:cs typeface="Arial" panose="020B0604020202020204" pitchFamily="34" charset="0"/>
              </a:rPr>
              <a:t>la distribución productiva de la chía en el Ecuador</a:t>
            </a: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Analizar </a:t>
            </a:r>
            <a:r>
              <a:rPr lang="es-EC" dirty="0">
                <a:latin typeface="Arial" panose="020B0604020202020204" pitchFamily="34" charset="0"/>
                <a:cs typeface="Arial" panose="020B0604020202020204" pitchFamily="34" charset="0"/>
              </a:rPr>
              <a:t>la cadena de valor de la Chía para determinar las posibilidades de comercialización del aceite de chía</a:t>
            </a:r>
          </a:p>
          <a:p>
            <a:pPr marL="285750" indent="-285750" algn="just">
              <a:lnSpc>
                <a:spcPct val="150000"/>
              </a:lnSpc>
              <a:buFont typeface="Arial" panose="020B0604020202020204" pitchFamily="34" charset="0"/>
              <a:buChar char="•"/>
            </a:pPr>
            <a:r>
              <a:rPr lang="es-EC" dirty="0" smtClean="0">
                <a:latin typeface="Arial" panose="020B0604020202020204" pitchFamily="34" charset="0"/>
                <a:cs typeface="Arial" panose="020B0604020202020204" pitchFamily="34" charset="0"/>
              </a:rPr>
              <a:t>Analizar </a:t>
            </a:r>
            <a:r>
              <a:rPr lang="es-EC" dirty="0">
                <a:latin typeface="Arial" panose="020B0604020202020204" pitchFamily="34" charset="0"/>
                <a:cs typeface="Arial" panose="020B0604020202020204" pitchFamily="34" charset="0"/>
              </a:rPr>
              <a:t>el posible efecto económico, responsabilidad social y ambiental de la producción del aceite de chía</a:t>
            </a:r>
          </a:p>
        </p:txBody>
      </p:sp>
      <p:sp>
        <p:nvSpPr>
          <p:cNvPr id="6" name="Rectángulo 5"/>
          <p:cNvSpPr/>
          <p:nvPr/>
        </p:nvSpPr>
        <p:spPr>
          <a:xfrm>
            <a:off x="2816181" y="1240164"/>
            <a:ext cx="8749048" cy="1754326"/>
          </a:xfrm>
          <a:prstGeom prst="rect">
            <a:avLst/>
          </a:prstGeom>
        </p:spPr>
        <p:txBody>
          <a:bodyPr wrap="square">
            <a:spAutoFit/>
          </a:bodyPr>
          <a:lstStyle/>
          <a:p>
            <a:pPr algn="just">
              <a:lnSpc>
                <a:spcPct val="150000"/>
              </a:lnSpc>
            </a:pPr>
            <a:r>
              <a:rPr lang="es-EC" b="1" dirty="0">
                <a:latin typeface="Arial" panose="020B0604020202020204" pitchFamily="34" charset="0"/>
                <a:cs typeface="Arial" panose="020B0604020202020204" pitchFamily="34" charset="0"/>
              </a:rPr>
              <a:t>Objetivo </a:t>
            </a:r>
            <a:r>
              <a:rPr lang="es-EC" b="1" dirty="0" smtClean="0">
                <a:latin typeface="Arial" panose="020B0604020202020204" pitchFamily="34" charset="0"/>
                <a:cs typeface="Arial" panose="020B0604020202020204" pitchFamily="34" charset="0"/>
              </a:rPr>
              <a:t>General</a:t>
            </a:r>
          </a:p>
          <a:p>
            <a:pPr algn="just">
              <a:lnSpc>
                <a:spcPct val="150000"/>
              </a:lnSpc>
            </a:pPr>
            <a:endParaRPr lang="es-EC"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C" dirty="0">
                <a:latin typeface="Arial" panose="020B0604020202020204" pitchFamily="34" charset="0"/>
                <a:cs typeface="Arial" panose="020B0604020202020204" pitchFamily="34" charset="0"/>
              </a:rPr>
              <a:t>Evaluar la influencia de los sistemas productivos en la elaboración de aceite de chía, alineada con los objetivos del Plan para el Buen Vivir 2013 – 2017 </a:t>
            </a:r>
          </a:p>
        </p:txBody>
      </p:sp>
      <p:pic>
        <p:nvPicPr>
          <p:cNvPr id="7" name="Imagen 6"/>
          <p:cNvPicPr>
            <a:picLocks noChangeAspect="1"/>
          </p:cNvPicPr>
          <p:nvPr/>
        </p:nvPicPr>
        <p:blipFill rotWithShape="1">
          <a:blip r:embed="rId2"/>
          <a:srcRect r="11214"/>
          <a:stretch/>
        </p:blipFill>
        <p:spPr>
          <a:xfrm>
            <a:off x="386511" y="2337707"/>
            <a:ext cx="2229690" cy="2916464"/>
          </a:xfrm>
          <a:prstGeom prst="rect">
            <a:avLst/>
          </a:prstGeom>
        </p:spPr>
      </p:pic>
      <p:sp>
        <p:nvSpPr>
          <p:cNvPr id="8" name="4 Rectángulo"/>
          <p:cNvSpPr/>
          <p:nvPr/>
        </p:nvSpPr>
        <p:spPr>
          <a:xfrm>
            <a:off x="2089103" y="267590"/>
            <a:ext cx="8443337"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 DE LA INVESTIGACIÓN</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48772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3590" y="1102120"/>
            <a:ext cx="10704787" cy="1338828"/>
          </a:xfrm>
          <a:prstGeom prst="rect">
            <a:avLst/>
          </a:prstGeom>
        </p:spPr>
        <p:txBody>
          <a:bodyPr wrap="square">
            <a:spAutoFit/>
          </a:bodyPr>
          <a:lstStyle/>
          <a:p>
            <a:pPr algn="just">
              <a:lnSpc>
                <a:spcPct val="150000"/>
              </a:lnSpc>
            </a:pPr>
            <a:r>
              <a:rPr lang="es-EC" dirty="0">
                <a:latin typeface="Arial" panose="020B0604020202020204" pitchFamily="34" charset="0"/>
                <a:cs typeface="Arial" panose="020B0604020202020204" pitchFamily="34" charset="0"/>
              </a:rPr>
              <a:t>Los súper alimentos como la quínoa, amaranto, la chía son altos en nutrientes y compuestos antioxidantes como las vitaminas A y E y el </a:t>
            </a:r>
            <a:r>
              <a:rPr lang="es-EC" dirty="0" err="1">
                <a:latin typeface="Arial" panose="020B0604020202020204" pitchFamily="34" charset="0"/>
                <a:cs typeface="Arial" panose="020B0604020202020204" pitchFamily="34" charset="0"/>
              </a:rPr>
              <a:t>betacaroteno</a:t>
            </a:r>
            <a:r>
              <a:rPr lang="es-EC" dirty="0">
                <a:latin typeface="Arial" panose="020B0604020202020204" pitchFamily="34" charset="0"/>
                <a:cs typeface="Arial" panose="020B0604020202020204" pitchFamily="34" charset="0"/>
              </a:rPr>
              <a:t>, ayudando a reducir y prevenir el riesgo de enfermedades cardiovasculares y otras afecciones a la salud.</a:t>
            </a:r>
          </a:p>
        </p:txBody>
      </p:sp>
      <p:pic>
        <p:nvPicPr>
          <p:cNvPr id="4" name="Imagen 3"/>
          <p:cNvPicPr>
            <a:picLocks noChangeAspect="1"/>
          </p:cNvPicPr>
          <p:nvPr/>
        </p:nvPicPr>
        <p:blipFill>
          <a:blip r:embed="rId2"/>
          <a:stretch>
            <a:fillRect/>
          </a:stretch>
        </p:blipFill>
        <p:spPr>
          <a:xfrm>
            <a:off x="2897810" y="2603269"/>
            <a:ext cx="6261790" cy="4254731"/>
          </a:xfrm>
          <a:prstGeom prst="rect">
            <a:avLst/>
          </a:prstGeom>
        </p:spPr>
      </p:pic>
      <p:sp>
        <p:nvSpPr>
          <p:cNvPr id="5" name="CuadroTexto 4"/>
          <p:cNvSpPr txBox="1"/>
          <p:nvPr/>
        </p:nvSpPr>
        <p:spPr>
          <a:xfrm>
            <a:off x="5486400" y="4361302"/>
            <a:ext cx="134006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i="1" dirty="0" smtClean="0">
                <a:latin typeface="Century Schoolbook" panose="02040604050505020304" pitchFamily="18" charset="0"/>
              </a:rPr>
              <a:t>Omega 3</a:t>
            </a:r>
            <a:endParaRPr lang="es-EC" b="1" i="1" dirty="0">
              <a:latin typeface="Century Schoolbook" panose="02040604050505020304" pitchFamily="18" charset="0"/>
            </a:endParaRPr>
          </a:p>
        </p:txBody>
      </p:sp>
      <p:sp>
        <p:nvSpPr>
          <p:cNvPr id="6" name="4 Rectángulo"/>
          <p:cNvSpPr/>
          <p:nvPr/>
        </p:nvSpPr>
        <p:spPr>
          <a:xfrm>
            <a:off x="2260069" y="170359"/>
            <a:ext cx="7466403"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CHIA: UN SUPERALIMENTO</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1870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977369639"/>
              </p:ext>
            </p:extLst>
          </p:nvPr>
        </p:nvGraphicFramePr>
        <p:xfrm>
          <a:off x="1208414" y="1981976"/>
          <a:ext cx="4728362" cy="1427800"/>
        </p:xfrm>
        <a:graphic>
          <a:graphicData uri="http://schemas.openxmlformats.org/drawingml/2006/table">
            <a:tbl>
              <a:tblPr firstRow="1" firstCol="1" bandRow="1"/>
              <a:tblGrid>
                <a:gridCol w="1406152"/>
                <a:gridCol w="3322210"/>
              </a:tblGrid>
              <a:tr h="209550">
                <a:tc>
                  <a:txBody>
                    <a:bodyPr/>
                    <a:lstStyle/>
                    <a:p>
                      <a:pPr>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Ámbar</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Olor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Característico y libre de olores extraños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Sabor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Característico y libre de olores extraños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Textura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Viscosa</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
        <p:nvSpPr>
          <p:cNvPr id="6" name="Rectángulo 5"/>
          <p:cNvSpPr/>
          <p:nvPr/>
        </p:nvSpPr>
        <p:spPr>
          <a:xfrm>
            <a:off x="1980570" y="1305252"/>
            <a:ext cx="3544560" cy="507831"/>
          </a:xfrm>
          <a:prstGeom prst="rect">
            <a:avLst/>
          </a:prstGeom>
        </p:spPr>
        <p:txBody>
          <a:bodyPr wrap="none">
            <a:spAutoFit/>
          </a:bodyPr>
          <a:lstStyle/>
          <a:p>
            <a:pPr>
              <a:lnSpc>
                <a:spcPct val="150000"/>
              </a:lnSpc>
              <a:spcBef>
                <a:spcPts val="1200"/>
              </a:spcBef>
              <a:spcAft>
                <a:spcPts val="1200"/>
              </a:spcAft>
            </a:pPr>
            <a:r>
              <a:rPr lang="es-EC" b="1" dirty="0">
                <a:latin typeface="Arial" panose="020B0604020202020204" pitchFamily="34" charset="0"/>
                <a:ea typeface="Calibri" panose="020F0502020204030204" pitchFamily="34" charset="0"/>
                <a:cs typeface="Times New Roman" panose="02020603050405020304" pitchFamily="18" charset="0"/>
              </a:rPr>
              <a:t>Características organolépticas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8074250" y="1424387"/>
            <a:ext cx="2710999" cy="388696"/>
          </a:xfrm>
          <a:prstGeom prst="rect">
            <a:avLst/>
          </a:prstGeom>
        </p:spPr>
        <p:txBody>
          <a:bodyPr wrap="none">
            <a:spAutoFit/>
          </a:bodyPr>
          <a:lstStyle/>
          <a:p>
            <a:pPr>
              <a:lnSpc>
                <a:spcPct val="107000"/>
              </a:lnSpc>
              <a:spcAft>
                <a:spcPts val="800"/>
              </a:spcAft>
            </a:pPr>
            <a:r>
              <a:rPr lang="es-EC" b="1" dirty="0">
                <a:latin typeface="Arial" panose="020B0604020202020204" pitchFamily="34" charset="0"/>
                <a:ea typeface="Calibri" panose="020F0502020204030204" pitchFamily="34" charset="0"/>
                <a:cs typeface="Times New Roman" panose="02020603050405020304" pitchFamily="18" charset="0"/>
              </a:rPr>
              <a:t>Perfil de ácidos grasos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2446256536"/>
              </p:ext>
            </p:extLst>
          </p:nvPr>
        </p:nvGraphicFramePr>
        <p:xfrm>
          <a:off x="6973083" y="1981976"/>
          <a:ext cx="4832229" cy="3746760"/>
        </p:xfrm>
        <a:graphic>
          <a:graphicData uri="http://schemas.openxmlformats.org/drawingml/2006/table">
            <a:tbl>
              <a:tblPr firstRow="1" firstCol="1" bandRow="1"/>
              <a:tblGrid>
                <a:gridCol w="3184287"/>
                <a:gridCol w="942757"/>
                <a:gridCol w="705185"/>
              </a:tblGrid>
              <a:tr h="209550">
                <a:tc>
                  <a:txBody>
                    <a:bodyPr/>
                    <a:lstStyle/>
                    <a:p>
                      <a:pPr>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Ácido graso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0955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Omega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67.7</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955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Omega 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955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Omega 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7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Palmítico (16:0)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Esteárico (18:00)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Oleico (18:1)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Vaccénico (18:1)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Linoleico (18:2)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90500">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α-Linolénico (18:3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67,7</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Ácidos grasos saturados (SFAs)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Ácidos grasos poliinsaturados (PUFAs)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85,1</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50000"/>
                        </a:lnSpc>
                        <a:spcAft>
                          <a:spcPts val="0"/>
                        </a:spcAft>
                      </a:pPr>
                      <a:r>
                        <a:rPr lang="es-E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13" name="Imagen 12"/>
          <p:cNvPicPr>
            <a:picLocks noChangeAspect="1"/>
          </p:cNvPicPr>
          <p:nvPr/>
        </p:nvPicPr>
        <p:blipFill>
          <a:blip r:embed="rId2"/>
          <a:stretch>
            <a:fillRect/>
          </a:stretch>
        </p:blipFill>
        <p:spPr>
          <a:xfrm>
            <a:off x="1980570" y="4008105"/>
            <a:ext cx="3325156" cy="2414154"/>
          </a:xfrm>
          <a:prstGeom prst="rect">
            <a:avLst/>
          </a:prstGeom>
          <a:ln>
            <a:noFill/>
          </a:ln>
          <a:effectLst>
            <a:outerShdw blurRad="292100" dist="139700" dir="2700000" algn="tl" rotWithShape="0">
              <a:srgbClr val="333333">
                <a:alpha val="65000"/>
              </a:srgbClr>
            </a:outerShdw>
          </a:effectLst>
        </p:spPr>
      </p:pic>
      <p:sp>
        <p:nvSpPr>
          <p:cNvPr id="8" name="4 Rectángulo"/>
          <p:cNvSpPr/>
          <p:nvPr/>
        </p:nvSpPr>
        <p:spPr>
          <a:xfrm>
            <a:off x="1536377" y="170359"/>
            <a:ext cx="8913787"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FICHA TÉCNICA DEL ACEITE DE CHIA</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96464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9791" y="864304"/>
            <a:ext cx="7092287" cy="1200329"/>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Envase</a:t>
            </a:r>
          </a:p>
          <a:p>
            <a:endParaRPr lang="es-EC"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dirty="0">
                <a:latin typeface="Arial" panose="020B0604020202020204" pitchFamily="34" charset="0"/>
                <a:cs typeface="Arial" panose="020B0604020202020204" pitchFamily="34" charset="0"/>
              </a:rPr>
              <a:t>Bidones y tambores con un peso de 20 y 900 litros respectivamente.</a:t>
            </a:r>
          </a:p>
        </p:txBody>
      </p:sp>
      <p:pic>
        <p:nvPicPr>
          <p:cNvPr id="3" name="Imagen 2"/>
          <p:cNvPicPr>
            <a:picLocks noChangeAspect="1"/>
          </p:cNvPicPr>
          <p:nvPr/>
        </p:nvPicPr>
        <p:blipFill>
          <a:blip r:embed="rId2"/>
          <a:stretch>
            <a:fillRect/>
          </a:stretch>
        </p:blipFill>
        <p:spPr>
          <a:xfrm>
            <a:off x="8746522" y="511899"/>
            <a:ext cx="1443806" cy="1755215"/>
          </a:xfrm>
          <a:prstGeom prst="rect">
            <a:avLst/>
          </a:prstGeom>
          <a:ln>
            <a:noFill/>
          </a:ln>
          <a:effectLst>
            <a:softEdge rad="112500"/>
          </a:effectLst>
        </p:spPr>
      </p:pic>
      <p:sp>
        <p:nvSpPr>
          <p:cNvPr id="4" name="Rectángulo 3"/>
          <p:cNvSpPr/>
          <p:nvPr/>
        </p:nvSpPr>
        <p:spPr>
          <a:xfrm>
            <a:off x="3307308" y="2757985"/>
            <a:ext cx="7295012" cy="1477328"/>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Condiciones de Almacenamiento</a:t>
            </a:r>
          </a:p>
          <a:p>
            <a:pPr algn="just"/>
            <a:endParaRPr lang="es-EC"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Se </a:t>
            </a:r>
            <a:r>
              <a:rPr lang="es-EC" dirty="0">
                <a:latin typeface="Arial" panose="020B0604020202020204" pitchFamily="34" charset="0"/>
                <a:cs typeface="Arial" panose="020B0604020202020204" pitchFamily="34" charset="0"/>
              </a:rPr>
              <a:t>recomienda almacenar a una temperatura de entre 18° a 20°C con una humedad relativa por debajo del 60%. No exponer a rayos del sol como a fuentes calóricas directas.</a:t>
            </a:r>
          </a:p>
        </p:txBody>
      </p:sp>
      <p:pic>
        <p:nvPicPr>
          <p:cNvPr id="5" name="Imagen 4"/>
          <p:cNvPicPr>
            <a:picLocks noChangeAspect="1"/>
          </p:cNvPicPr>
          <p:nvPr/>
        </p:nvPicPr>
        <p:blipFill rotWithShape="1">
          <a:blip r:embed="rId3"/>
          <a:srcRect l="33904" r="32452" b="17202"/>
          <a:stretch/>
        </p:blipFill>
        <p:spPr>
          <a:xfrm>
            <a:off x="1205551" y="2757985"/>
            <a:ext cx="1742365" cy="1646492"/>
          </a:xfrm>
          <a:prstGeom prst="rect">
            <a:avLst/>
          </a:prstGeom>
          <a:ln>
            <a:noFill/>
          </a:ln>
          <a:effectLst>
            <a:softEdge rad="112500"/>
          </a:effectLst>
        </p:spPr>
      </p:pic>
      <p:sp>
        <p:nvSpPr>
          <p:cNvPr id="6" name="Rectángulo 5"/>
          <p:cNvSpPr/>
          <p:nvPr/>
        </p:nvSpPr>
        <p:spPr>
          <a:xfrm>
            <a:off x="1689479" y="4836106"/>
            <a:ext cx="7262599" cy="1200329"/>
          </a:xfrm>
          <a:prstGeom prst="rect">
            <a:avLst/>
          </a:prstGeom>
        </p:spPr>
        <p:txBody>
          <a:bodyPr wrap="square">
            <a:spAutoFit/>
          </a:bodyPr>
          <a:lstStyle/>
          <a:p>
            <a:pPr algn="just"/>
            <a:r>
              <a:rPr lang="es-EC" b="1" dirty="0">
                <a:latin typeface="Arial" panose="020B0604020202020204" pitchFamily="34" charset="0"/>
                <a:cs typeface="Arial" panose="020B0604020202020204" pitchFamily="34" charset="0"/>
              </a:rPr>
              <a:t>Vida útil</a:t>
            </a:r>
          </a:p>
          <a:p>
            <a:pPr algn="just"/>
            <a:endParaRPr lang="es-EC"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Tiene </a:t>
            </a:r>
            <a:r>
              <a:rPr lang="es-EC" dirty="0">
                <a:latin typeface="Arial" panose="020B0604020202020204" pitchFamily="34" charset="0"/>
                <a:cs typeface="Arial" panose="020B0604020202020204" pitchFamily="34" charset="0"/>
              </a:rPr>
              <a:t>una duración de 1 año después de su producción mientras se mantenga en su empaque original.</a:t>
            </a:r>
          </a:p>
        </p:txBody>
      </p:sp>
      <p:pic>
        <p:nvPicPr>
          <p:cNvPr id="7" name="Imagen 6"/>
          <p:cNvPicPr>
            <a:picLocks noChangeAspect="1"/>
          </p:cNvPicPr>
          <p:nvPr/>
        </p:nvPicPr>
        <p:blipFill>
          <a:blip r:embed="rId4"/>
          <a:stretch>
            <a:fillRect/>
          </a:stretch>
        </p:blipFill>
        <p:spPr>
          <a:xfrm>
            <a:off x="8952078" y="4928665"/>
            <a:ext cx="1773979" cy="1323661"/>
          </a:xfrm>
          <a:prstGeom prst="rect">
            <a:avLst/>
          </a:prstGeom>
          <a:ln>
            <a:noFill/>
          </a:ln>
          <a:effectLst>
            <a:softEdge rad="112500"/>
          </a:effectLst>
        </p:spPr>
      </p:pic>
    </p:spTree>
    <p:extLst>
      <p:ext uri="{BB962C8B-B14F-4D97-AF65-F5344CB8AC3E}">
        <p14:creationId xmlns:p14="http://schemas.microsoft.com/office/powerpoint/2010/main" val="13823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maga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maga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277" y="1863827"/>
            <a:ext cx="1943001" cy="10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3" cstate="print">
            <a:extLst>
              <a:ext uri="{28A0092B-C50C-407E-A947-70E740481C1C}">
                <a14:useLocalDpi xmlns:a14="http://schemas.microsoft.com/office/drawing/2010/main" val="0"/>
              </a:ext>
            </a:extLst>
          </a:blip>
          <a:stretch>
            <a:fillRect/>
          </a:stretch>
        </p:blipFill>
        <p:spPr>
          <a:xfrm>
            <a:off x="3681670" y="3491832"/>
            <a:ext cx="4467879" cy="3096344"/>
          </a:xfrm>
          <a:prstGeom prst="rect">
            <a:avLst/>
          </a:prstGeom>
          <a:ln>
            <a:noFill/>
          </a:ln>
          <a:effectLst>
            <a:softEdge rad="112500"/>
          </a:effectLst>
        </p:spPr>
      </p:pic>
      <p:sp>
        <p:nvSpPr>
          <p:cNvPr id="6" name="5 CuadroTexto"/>
          <p:cNvSpPr txBox="1"/>
          <p:nvPr/>
        </p:nvSpPr>
        <p:spPr>
          <a:xfrm>
            <a:off x="2090680" y="163007"/>
            <a:ext cx="7522419" cy="830997"/>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DISTRIBUCIÓN PRODUCTIVA DE LA CHÍA EN EL ECUADOR</a:t>
            </a:r>
            <a:endParaRPr lang="es-EC" sz="2400" dirty="0">
              <a:latin typeface="Arial" panose="020B0604020202020204" pitchFamily="34" charset="0"/>
              <a:cs typeface="Arial" panose="020B0604020202020204" pitchFamily="34" charset="0"/>
            </a:endParaRPr>
          </a:p>
        </p:txBody>
      </p:sp>
      <p:cxnSp>
        <p:nvCxnSpPr>
          <p:cNvPr id="10" name="9 Conector recto de flecha"/>
          <p:cNvCxnSpPr>
            <a:stCxn id="1029" idx="3"/>
          </p:cNvCxnSpPr>
          <p:nvPr/>
        </p:nvCxnSpPr>
        <p:spPr>
          <a:xfrm flipV="1">
            <a:off x="3252277" y="1863826"/>
            <a:ext cx="656456" cy="5189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Conector recto de flecha"/>
          <p:cNvCxnSpPr>
            <a:stCxn id="1029" idx="3"/>
          </p:cNvCxnSpPr>
          <p:nvPr/>
        </p:nvCxnSpPr>
        <p:spPr>
          <a:xfrm flipV="1">
            <a:off x="3252277" y="2382804"/>
            <a:ext cx="792088"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a:stCxn id="1029" idx="3"/>
          </p:cNvCxnSpPr>
          <p:nvPr/>
        </p:nvCxnSpPr>
        <p:spPr>
          <a:xfrm>
            <a:off x="3252277" y="2382805"/>
            <a:ext cx="656456" cy="518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19 CuadroTexto"/>
          <p:cNvSpPr txBox="1"/>
          <p:nvPr/>
        </p:nvSpPr>
        <p:spPr>
          <a:xfrm>
            <a:off x="2382149" y="2016329"/>
            <a:ext cx="734496" cy="369332"/>
          </a:xfrm>
          <a:prstGeom prst="rect">
            <a:avLst/>
          </a:prstGeom>
          <a:noFill/>
        </p:spPr>
        <p:txBody>
          <a:bodyPr wrap="none" rtlCol="0">
            <a:spAutoFit/>
          </a:bodyPr>
          <a:lstStyle/>
          <a:p>
            <a:r>
              <a:rPr lang="es-EC" b="1" dirty="0">
                <a:latin typeface="Algerian" pitchFamily="82" charset="0"/>
              </a:rPr>
              <a:t>2011</a:t>
            </a:r>
          </a:p>
        </p:txBody>
      </p:sp>
      <p:sp>
        <p:nvSpPr>
          <p:cNvPr id="21" name="20 CuadroTexto"/>
          <p:cNvSpPr txBox="1"/>
          <p:nvPr/>
        </p:nvSpPr>
        <p:spPr>
          <a:xfrm>
            <a:off x="4218314" y="2211919"/>
            <a:ext cx="1512168" cy="338554"/>
          </a:xfrm>
          <a:prstGeom prst="rect">
            <a:avLst/>
          </a:prstGeom>
          <a:noFill/>
        </p:spPr>
        <p:txBody>
          <a:bodyPr wrap="square" rtlCol="0">
            <a:spAutoFit/>
          </a:bodyPr>
          <a:lstStyle/>
          <a:p>
            <a:r>
              <a:rPr lang="es-EC" sz="1600" dirty="0">
                <a:latin typeface="Arial" pitchFamily="34" charset="0"/>
                <a:cs typeface="Arial" pitchFamily="34" charset="0"/>
              </a:rPr>
              <a:t>Santa Elena</a:t>
            </a:r>
          </a:p>
        </p:txBody>
      </p:sp>
      <p:sp>
        <p:nvSpPr>
          <p:cNvPr id="16" name="20 CuadroTexto"/>
          <p:cNvSpPr txBox="1"/>
          <p:nvPr/>
        </p:nvSpPr>
        <p:spPr>
          <a:xfrm>
            <a:off x="4220392" y="1712732"/>
            <a:ext cx="1512168" cy="338554"/>
          </a:xfrm>
          <a:prstGeom prst="rect">
            <a:avLst/>
          </a:prstGeom>
          <a:noFill/>
        </p:spPr>
        <p:txBody>
          <a:bodyPr wrap="square" rtlCol="0">
            <a:spAutoFit/>
          </a:bodyPr>
          <a:lstStyle/>
          <a:p>
            <a:r>
              <a:rPr lang="es-EC" sz="1600" dirty="0" smtClean="0">
                <a:latin typeface="Arial" pitchFamily="34" charset="0"/>
                <a:cs typeface="Arial" pitchFamily="34" charset="0"/>
              </a:rPr>
              <a:t>Los Ríos</a:t>
            </a:r>
            <a:endParaRPr lang="es-EC" sz="1600" dirty="0">
              <a:latin typeface="Arial" pitchFamily="34" charset="0"/>
              <a:cs typeface="Arial" pitchFamily="34" charset="0"/>
            </a:endParaRPr>
          </a:p>
        </p:txBody>
      </p:sp>
      <p:sp>
        <p:nvSpPr>
          <p:cNvPr id="17" name="20 CuadroTexto"/>
          <p:cNvSpPr txBox="1"/>
          <p:nvPr/>
        </p:nvSpPr>
        <p:spPr>
          <a:xfrm>
            <a:off x="4163550" y="2678040"/>
            <a:ext cx="1691150" cy="338554"/>
          </a:xfrm>
          <a:prstGeom prst="rect">
            <a:avLst/>
          </a:prstGeom>
          <a:noFill/>
        </p:spPr>
        <p:txBody>
          <a:bodyPr wrap="square" rtlCol="0">
            <a:spAutoFit/>
          </a:bodyPr>
          <a:lstStyle/>
          <a:p>
            <a:r>
              <a:rPr lang="es-EC" sz="1600" dirty="0" smtClean="0">
                <a:latin typeface="Arial" pitchFamily="34" charset="0"/>
                <a:cs typeface="Arial" pitchFamily="34" charset="0"/>
              </a:rPr>
              <a:t>Otras provincias</a:t>
            </a:r>
            <a:endParaRPr lang="es-EC" sz="1600" dirty="0">
              <a:latin typeface="Arial" pitchFamily="34" charset="0"/>
              <a:cs typeface="Arial" pitchFamily="34" charset="0"/>
            </a:endParaRPr>
          </a:p>
        </p:txBody>
      </p:sp>
      <p:pic>
        <p:nvPicPr>
          <p:cNvPr id="3" name="Imagen 2"/>
          <p:cNvPicPr>
            <a:picLocks noChangeAspect="1"/>
          </p:cNvPicPr>
          <p:nvPr/>
        </p:nvPicPr>
        <p:blipFill rotWithShape="1">
          <a:blip r:embed="rId4"/>
          <a:srcRect l="7074" t="3523" b="4156"/>
          <a:stretch/>
        </p:blipFill>
        <p:spPr>
          <a:xfrm>
            <a:off x="8089901" y="952500"/>
            <a:ext cx="3580442" cy="2476500"/>
          </a:xfrm>
          <a:prstGeom prst="rect">
            <a:avLst/>
          </a:prstGeom>
          <a:ln>
            <a:noFill/>
          </a:ln>
          <a:effectLst>
            <a:softEdge rad="112500"/>
          </a:effectLst>
        </p:spPr>
      </p:pic>
    </p:spTree>
    <p:extLst>
      <p:ext uri="{BB962C8B-B14F-4D97-AF65-F5344CB8AC3E}">
        <p14:creationId xmlns:p14="http://schemas.microsoft.com/office/powerpoint/2010/main" val="154011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2602052" y="2132856"/>
          <a:ext cx="6878325"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2279576" y="1166283"/>
            <a:ext cx="1800200"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latin typeface="Arial Black" pitchFamily="34" charset="0"/>
              </a:rPr>
              <a:t>Disolventes </a:t>
            </a:r>
          </a:p>
        </p:txBody>
      </p:sp>
      <p:sp>
        <p:nvSpPr>
          <p:cNvPr id="6" name="5 Rectángulo redondeado"/>
          <p:cNvSpPr/>
          <p:nvPr/>
        </p:nvSpPr>
        <p:spPr>
          <a:xfrm>
            <a:off x="8184232" y="1166283"/>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latin typeface="Arial Black" pitchFamily="34" charset="0"/>
              </a:rPr>
              <a:t>Prensado</a:t>
            </a:r>
          </a:p>
        </p:txBody>
      </p:sp>
      <p:cxnSp>
        <p:nvCxnSpPr>
          <p:cNvPr id="8" name="7 Conector recto de flecha"/>
          <p:cNvCxnSpPr>
            <a:stCxn id="5" idx="3"/>
          </p:cNvCxnSpPr>
          <p:nvPr/>
        </p:nvCxnSpPr>
        <p:spPr>
          <a:xfrm>
            <a:off x="4079776" y="1418311"/>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CuadroTexto"/>
          <p:cNvSpPr txBox="1"/>
          <p:nvPr/>
        </p:nvSpPr>
        <p:spPr>
          <a:xfrm>
            <a:off x="4801126" y="1233645"/>
            <a:ext cx="792088" cy="369332"/>
          </a:xfrm>
          <a:prstGeom prst="rect">
            <a:avLst/>
          </a:prstGeom>
          <a:noFill/>
        </p:spPr>
        <p:txBody>
          <a:bodyPr wrap="square" rtlCol="0">
            <a:spAutoFit/>
          </a:bodyPr>
          <a:lstStyle/>
          <a:p>
            <a:r>
              <a:rPr lang="es-EC" b="1" dirty="0">
                <a:latin typeface="Arial" pitchFamily="34" charset="0"/>
                <a:cs typeface="Arial" pitchFamily="34" charset="0"/>
              </a:rPr>
              <a:t>99%</a:t>
            </a:r>
          </a:p>
        </p:txBody>
      </p:sp>
      <p:sp>
        <p:nvSpPr>
          <p:cNvPr id="10" name="9 CuadroTexto"/>
          <p:cNvSpPr txBox="1"/>
          <p:nvPr/>
        </p:nvSpPr>
        <p:spPr>
          <a:xfrm>
            <a:off x="6672064" y="1233645"/>
            <a:ext cx="792088" cy="369332"/>
          </a:xfrm>
          <a:prstGeom prst="rect">
            <a:avLst/>
          </a:prstGeom>
          <a:noFill/>
        </p:spPr>
        <p:txBody>
          <a:bodyPr wrap="square" rtlCol="0">
            <a:spAutoFit/>
          </a:bodyPr>
          <a:lstStyle/>
          <a:p>
            <a:r>
              <a:rPr lang="es-EC" b="1" dirty="0">
                <a:latin typeface="Arial" pitchFamily="34" charset="0"/>
                <a:cs typeface="Arial" pitchFamily="34" charset="0"/>
              </a:rPr>
              <a:t>95%</a:t>
            </a:r>
          </a:p>
        </p:txBody>
      </p:sp>
      <p:cxnSp>
        <p:nvCxnSpPr>
          <p:cNvPr id="12" name="11 Conector recto de flecha"/>
          <p:cNvCxnSpPr>
            <a:stCxn id="6" idx="1"/>
            <a:endCxn id="10" idx="3"/>
          </p:cNvCxnSpPr>
          <p:nvPr/>
        </p:nvCxnSpPr>
        <p:spPr>
          <a:xfrm flipH="1">
            <a:off x="7464152" y="1418311"/>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4 Rectángulo"/>
          <p:cNvSpPr/>
          <p:nvPr/>
        </p:nvSpPr>
        <p:spPr>
          <a:xfrm>
            <a:off x="2828432" y="170359"/>
            <a:ext cx="6329681"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SISTEMAS PRODUCTIVOS</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02236648"/>
      </p:ext>
    </p:extLst>
  </p:cSld>
  <p:clrMapOvr>
    <a:masterClrMapping/>
  </p:clrMapOvr>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TotalTime>
  <Words>1321</Words>
  <Application>Microsoft Office PowerPoint</Application>
  <PresentationFormat>Panorámica</PresentationFormat>
  <Paragraphs>260</Paragraphs>
  <Slides>17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17</vt:i4>
      </vt:variant>
    </vt:vector>
  </HeadingPairs>
  <TitlesOfParts>
    <vt:vector size="28" baseType="lpstr">
      <vt:lpstr>SimSun</vt:lpstr>
      <vt:lpstr>Algerian</vt:lpstr>
      <vt:lpstr>Arial</vt:lpstr>
      <vt:lpstr>Arial Black</vt:lpstr>
      <vt:lpstr>Calibri</vt:lpstr>
      <vt:lpstr>Century Schoolbook</vt:lpstr>
      <vt:lpstr>Copperplate Gothic Bold</vt:lpstr>
      <vt:lpstr>Symbol</vt:lpstr>
      <vt:lpstr>Times New Roman</vt:lpstr>
      <vt:lpstr>Tw Cen MT</vt:lpstr>
      <vt:lpstr>Paja</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User-PC</dc:creator>
  <cp:lastModifiedBy>almacen mantilla</cp:lastModifiedBy>
  <cp:revision>46</cp:revision>
  <dcterms:created xsi:type="dcterms:W3CDTF">2015-12-14T03:58:54Z</dcterms:created>
  <dcterms:modified xsi:type="dcterms:W3CDTF">2015-12-16T15:33:26Z</dcterms:modified>
</cp:coreProperties>
</file>