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sldIdLst>
    <p:sldId id="256" r:id="rId2"/>
    <p:sldId id="259" r:id="rId3"/>
    <p:sldId id="261" r:id="rId4"/>
    <p:sldId id="262" r:id="rId5"/>
    <p:sldId id="260" r:id="rId6"/>
    <p:sldId id="263" r:id="rId7"/>
    <p:sldId id="264" r:id="rId8"/>
    <p:sldId id="266" r:id="rId9"/>
    <p:sldId id="299" r:id="rId10"/>
    <p:sldId id="265" r:id="rId11"/>
    <p:sldId id="267" r:id="rId12"/>
    <p:sldId id="300" r:id="rId13"/>
    <p:sldId id="268" r:id="rId14"/>
    <p:sldId id="269" r:id="rId15"/>
    <p:sldId id="270" r:id="rId16"/>
    <p:sldId id="272" r:id="rId17"/>
    <p:sldId id="302" r:id="rId18"/>
    <p:sldId id="301" r:id="rId19"/>
    <p:sldId id="271" r:id="rId20"/>
    <p:sldId id="273" r:id="rId21"/>
    <p:sldId id="276" r:id="rId22"/>
    <p:sldId id="275" r:id="rId23"/>
    <p:sldId id="303" r:id="rId24"/>
    <p:sldId id="277" r:id="rId25"/>
    <p:sldId id="305" r:id="rId26"/>
    <p:sldId id="306" r:id="rId27"/>
    <p:sldId id="310" r:id="rId28"/>
    <p:sldId id="312" r:id="rId29"/>
    <p:sldId id="314" r:id="rId30"/>
    <p:sldId id="315" r:id="rId31"/>
    <p:sldId id="316" r:id="rId32"/>
    <p:sldId id="282" r:id="rId33"/>
    <p:sldId id="288" r:id="rId34"/>
    <p:sldId id="283" r:id="rId35"/>
    <p:sldId id="313" r:id="rId36"/>
    <p:sldId id="284" r:id="rId37"/>
    <p:sldId id="285" r:id="rId38"/>
    <p:sldId id="286" r:id="rId39"/>
    <p:sldId id="290" r:id="rId40"/>
    <p:sldId id="318" r:id="rId41"/>
    <p:sldId id="291" r:id="rId42"/>
    <p:sldId id="292" r:id="rId43"/>
    <p:sldId id="293" r:id="rId44"/>
    <p:sldId id="294" r:id="rId45"/>
    <p:sldId id="317" r:id="rId46"/>
    <p:sldId id="297" r:id="rId4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CC66"/>
    <a:srgbClr val="FFFFCC"/>
    <a:srgbClr val="EDD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E:\tesis\TESIS%20HOLGER%20AMANTA\tesis\anexos\levantamiento%20de%20riesgos%20INCINEROX%20resctificad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TESIS%20PROPUESTA%20SEGURIDAD%20Y%20SALUD%20OCUACIONAL\anexos\levantamiento%20de%20riesgos%20INCINEROX%20resctificad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698302667920846E-2"/>
          <c:y val="0.13827569124235808"/>
          <c:w val="0.91630169733207911"/>
          <c:h val="0.64392376327637169"/>
        </c:manualLayout>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dLbls>
            <c:dLbl>
              <c:idx val="0"/>
              <c:layout>
                <c:manualLayout>
                  <c:x val="0"/>
                  <c:y val="-2.0304568527918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40033854319855E-2"/>
                  <c:y val="-5.41455160744500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750423178998188E-2"/>
                  <c:y val="-4.737732656514382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Hoja1!$B$4:$B$6</c:f>
              <c:strCache>
                <c:ptCount val="3"/>
                <c:pt idx="0">
                  <c:v>Mundo</c:v>
                </c:pt>
                <c:pt idx="1">
                  <c:v>Ecuador</c:v>
                </c:pt>
                <c:pt idx="2">
                  <c:v>Quito</c:v>
                </c:pt>
              </c:strCache>
            </c:strRef>
          </c:cat>
          <c:val>
            <c:numRef>
              <c:f>Hoja1!$C$4:$C$6</c:f>
              <c:numCache>
                <c:formatCode>#,##0</c:formatCode>
                <c:ptCount val="3"/>
                <c:pt idx="0">
                  <c:v>400000000</c:v>
                </c:pt>
                <c:pt idx="1">
                  <c:v>4000000</c:v>
                </c:pt>
                <c:pt idx="2">
                  <c:v>730000</c:v>
                </c:pt>
              </c:numCache>
            </c:numRef>
          </c:val>
        </c:ser>
        <c:dLbls>
          <c:showLegendKey val="0"/>
          <c:showVal val="1"/>
          <c:showCatName val="0"/>
          <c:showSerName val="0"/>
          <c:showPercent val="0"/>
          <c:showBubbleSize val="0"/>
        </c:dLbls>
        <c:gapWidth val="150"/>
        <c:gapDepth val="0"/>
        <c:shape val="box"/>
        <c:axId val="123021608"/>
        <c:axId val="123015112"/>
        <c:axId val="0"/>
      </c:bar3DChart>
      <c:catAx>
        <c:axId val="123021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EC"/>
          </a:p>
        </c:txPr>
        <c:crossAx val="123015112"/>
        <c:crosses val="autoZero"/>
        <c:auto val="1"/>
        <c:lblAlgn val="ctr"/>
        <c:lblOffset val="100"/>
        <c:noMultiLvlLbl val="0"/>
      </c:catAx>
      <c:valAx>
        <c:axId val="123015112"/>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12302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600" b="1" baseline="0" dirty="0" smtClean="0"/>
              <a:t>ESTIMACIÓN DE RIESGOS</a:t>
            </a:r>
            <a:endParaRPr lang="es-EC" sz="1600" b="1" dirty="0"/>
          </a:p>
        </c:rich>
      </c:tx>
      <c:overlay val="0"/>
    </c:title>
    <c:autoTitleDeleted val="0"/>
    <c:plotArea>
      <c:layout/>
      <c:barChart>
        <c:barDir val="col"/>
        <c:grouping val="stacked"/>
        <c:varyColors val="0"/>
        <c:ser>
          <c:idx val="0"/>
          <c:order val="0"/>
          <c:invertIfNegative val="0"/>
          <c:cat>
            <c:strRef>
              <c:f>RESUMEN!$F$80:$J$80</c:f>
              <c:strCache>
                <c:ptCount val="5"/>
                <c:pt idx="0">
                  <c:v> TRIVIAL</c:v>
                </c:pt>
                <c:pt idx="1">
                  <c:v> TOLERABLE</c:v>
                </c:pt>
                <c:pt idx="2">
                  <c:v> MODERADO</c:v>
                </c:pt>
                <c:pt idx="3">
                  <c:v> IMPORTANTE</c:v>
                </c:pt>
                <c:pt idx="4">
                  <c:v>INTOLERABLE</c:v>
                </c:pt>
              </c:strCache>
            </c:strRef>
          </c:cat>
          <c:val>
            <c:numRef>
              <c:f>RESUMEN!$F$87:$J$87</c:f>
              <c:numCache>
                <c:formatCode>General</c:formatCode>
                <c:ptCount val="5"/>
                <c:pt idx="0">
                  <c:v>174</c:v>
                </c:pt>
                <c:pt idx="1">
                  <c:v>46</c:v>
                </c:pt>
                <c:pt idx="2">
                  <c:v>43</c:v>
                </c:pt>
                <c:pt idx="3">
                  <c:v>25</c:v>
                </c:pt>
                <c:pt idx="4">
                  <c:v>0</c:v>
                </c:pt>
              </c:numCache>
            </c:numRef>
          </c:val>
        </c:ser>
        <c:dLbls>
          <c:showLegendKey val="0"/>
          <c:showVal val="0"/>
          <c:showCatName val="0"/>
          <c:showSerName val="0"/>
          <c:showPercent val="0"/>
          <c:showBubbleSize val="0"/>
        </c:dLbls>
        <c:gapWidth val="95"/>
        <c:overlap val="100"/>
        <c:axId val="122820016"/>
        <c:axId val="122751416"/>
      </c:barChart>
      <c:catAx>
        <c:axId val="122820016"/>
        <c:scaling>
          <c:orientation val="minMax"/>
        </c:scaling>
        <c:delete val="0"/>
        <c:axPos val="b"/>
        <c:numFmt formatCode="General" sourceLinked="1"/>
        <c:majorTickMark val="none"/>
        <c:minorTickMark val="none"/>
        <c:tickLblPos val="nextTo"/>
        <c:txPr>
          <a:bodyPr rot="-2700000" vert="horz"/>
          <a:lstStyle/>
          <a:p>
            <a:pPr>
              <a:defRPr sz="1000" b="1" i="0" u="none" strike="noStrike" baseline="0">
                <a:solidFill>
                  <a:srgbClr val="000000"/>
                </a:solidFill>
                <a:latin typeface="Calibri"/>
                <a:ea typeface="Calibri"/>
                <a:cs typeface="Calibri"/>
              </a:defRPr>
            </a:pPr>
            <a:endParaRPr lang="es-EC"/>
          </a:p>
        </c:txPr>
        <c:crossAx val="122751416"/>
        <c:crosses val="autoZero"/>
        <c:auto val="1"/>
        <c:lblAlgn val="ctr"/>
        <c:lblOffset val="100"/>
        <c:noMultiLvlLbl val="0"/>
      </c:catAx>
      <c:valAx>
        <c:axId val="122751416"/>
        <c:scaling>
          <c:orientation val="minMax"/>
        </c:scaling>
        <c:delete val="0"/>
        <c:axPos val="l"/>
        <c:majorGridlines/>
        <c:numFmt formatCode="#,##0;\-#,##0" sourceLinked="0"/>
        <c:majorTickMark val="none"/>
        <c:minorTickMark val="none"/>
        <c:tickLblPos val="nextTo"/>
        <c:txPr>
          <a:bodyPr rot="0" vert="horz"/>
          <a:lstStyle/>
          <a:p>
            <a:pPr>
              <a:defRPr sz="1000" b="1" i="0" u="none" strike="noStrike" baseline="0">
                <a:solidFill>
                  <a:srgbClr val="000000"/>
                </a:solidFill>
                <a:latin typeface="Calibri"/>
                <a:ea typeface="Calibri"/>
                <a:cs typeface="Calibri"/>
              </a:defRPr>
            </a:pPr>
            <a:endParaRPr lang="es-EC"/>
          </a:p>
        </c:txPr>
        <c:crossAx val="122820016"/>
        <c:crosses val="autoZero"/>
        <c:crossBetween val="between"/>
      </c:valAx>
      <c:dTable>
        <c:showHorzBorder val="1"/>
        <c:showVertBorder val="1"/>
        <c:showOutline val="1"/>
        <c:showKeys val="1"/>
        <c:txPr>
          <a:bodyPr/>
          <a:lstStyle/>
          <a:p>
            <a:pPr rtl="0">
              <a:defRPr b="1"/>
            </a:pPr>
            <a:endParaRPr lang="es-EC"/>
          </a:p>
        </c:txPr>
      </c:dTable>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FACTORES DE RIESGOS DE INCINEROX CIA.LTDA</a:t>
            </a:r>
          </a:p>
        </c:rich>
      </c:tx>
      <c:overlay val="0"/>
    </c:title>
    <c:autoTitleDeleted val="0"/>
    <c:plotArea>
      <c:layout/>
      <c:barChart>
        <c:barDir val="col"/>
        <c:grouping val="clustered"/>
        <c:varyColors val="0"/>
        <c:ser>
          <c:idx val="0"/>
          <c:order val="0"/>
          <c:tx>
            <c:strRef>
              <c:f>RESUMEN!$E$80</c:f>
              <c:strCache>
                <c:ptCount val="1"/>
              </c:strCache>
            </c:strRef>
          </c:tx>
          <c:invertIfNegative val="0"/>
          <c:cat>
            <c:strRef>
              <c:f>RESUMEN!$D$81:$D$86</c:f>
              <c:strCache>
                <c:ptCount val="6"/>
                <c:pt idx="0">
                  <c:v>RIESGOS FÍSICOS</c:v>
                </c:pt>
                <c:pt idx="1">
                  <c:v>RIESGOS MECÁNICOS</c:v>
                </c:pt>
                <c:pt idx="2">
                  <c:v>RIESGO QUÍMICOS</c:v>
                </c:pt>
                <c:pt idx="3">
                  <c:v>RIESGOS BIOLÓGICOS</c:v>
                </c:pt>
                <c:pt idx="4">
                  <c:v>RIESGOS ERGONÓMICOS</c:v>
                </c:pt>
                <c:pt idx="5">
                  <c:v>RIESGOS PSICOSOCIALES</c:v>
                </c:pt>
              </c:strCache>
            </c:strRef>
          </c:cat>
          <c:val>
            <c:numRef>
              <c:f>RESUMEN!$E$81:$E$86</c:f>
              <c:numCache>
                <c:formatCode>General</c:formatCode>
                <c:ptCount val="6"/>
              </c:numCache>
            </c:numRef>
          </c:val>
        </c:ser>
        <c:ser>
          <c:idx val="1"/>
          <c:order val="1"/>
          <c:tx>
            <c:strRef>
              <c:f>RESUMEN!$K$80</c:f>
              <c:strCache>
                <c:ptCount val="1"/>
                <c:pt idx="0">
                  <c:v>TOTAL</c:v>
                </c:pt>
              </c:strCache>
            </c:strRef>
          </c:tx>
          <c:invertIfNegative val="0"/>
          <c:cat>
            <c:strRef>
              <c:f>RESUMEN!$D$81:$D$86</c:f>
              <c:strCache>
                <c:ptCount val="6"/>
                <c:pt idx="0">
                  <c:v>RIESGOS FÍSICOS</c:v>
                </c:pt>
                <c:pt idx="1">
                  <c:v>RIESGOS MECÁNICOS</c:v>
                </c:pt>
                <c:pt idx="2">
                  <c:v>RIESGO QUÍMICOS</c:v>
                </c:pt>
                <c:pt idx="3">
                  <c:v>RIESGOS BIOLÓGICOS</c:v>
                </c:pt>
                <c:pt idx="4">
                  <c:v>RIESGOS ERGONÓMICOS</c:v>
                </c:pt>
                <c:pt idx="5">
                  <c:v>RIESGOS PSICOSOCIALES</c:v>
                </c:pt>
              </c:strCache>
            </c:strRef>
          </c:cat>
          <c:val>
            <c:numRef>
              <c:f>RESUMEN!$K$81:$K$86</c:f>
              <c:numCache>
                <c:formatCode>General</c:formatCode>
                <c:ptCount val="6"/>
                <c:pt idx="0">
                  <c:v>59</c:v>
                </c:pt>
                <c:pt idx="1">
                  <c:v>95</c:v>
                </c:pt>
                <c:pt idx="2">
                  <c:v>37</c:v>
                </c:pt>
                <c:pt idx="3">
                  <c:v>6</c:v>
                </c:pt>
                <c:pt idx="4">
                  <c:v>72</c:v>
                </c:pt>
                <c:pt idx="5">
                  <c:v>19</c:v>
                </c:pt>
              </c:numCache>
            </c:numRef>
          </c:val>
        </c:ser>
        <c:dLbls>
          <c:showLegendKey val="0"/>
          <c:showVal val="0"/>
          <c:showCatName val="0"/>
          <c:showSerName val="0"/>
          <c:showPercent val="0"/>
          <c:showBubbleSize val="0"/>
        </c:dLbls>
        <c:gapWidth val="150"/>
        <c:axId val="122809280"/>
        <c:axId val="122748120"/>
      </c:barChart>
      <c:catAx>
        <c:axId val="122809280"/>
        <c:scaling>
          <c:orientation val="minMax"/>
        </c:scaling>
        <c:delete val="0"/>
        <c:axPos val="b"/>
        <c:numFmt formatCode="General" sourceLinked="1"/>
        <c:majorTickMark val="none"/>
        <c:minorTickMark val="none"/>
        <c:tickLblPos val="nextTo"/>
        <c:crossAx val="122748120"/>
        <c:crosses val="autoZero"/>
        <c:auto val="1"/>
        <c:lblAlgn val="ctr"/>
        <c:lblOffset val="100"/>
        <c:noMultiLvlLbl val="0"/>
      </c:catAx>
      <c:valAx>
        <c:axId val="122748120"/>
        <c:scaling>
          <c:orientation val="minMax"/>
        </c:scaling>
        <c:delete val="0"/>
        <c:axPos val="l"/>
        <c:majorGridlines/>
        <c:title>
          <c:overlay val="0"/>
        </c:title>
        <c:numFmt formatCode="General" sourceLinked="1"/>
        <c:majorTickMark val="none"/>
        <c:minorTickMark val="none"/>
        <c:tickLblPos val="nextTo"/>
        <c:crossAx val="122809280"/>
        <c:crosses val="autoZero"/>
        <c:crossBetween val="between"/>
      </c:valAx>
      <c:dTable>
        <c:showHorzBorder val="1"/>
        <c:showVertBorder val="1"/>
        <c:showOutline val="1"/>
        <c:showKeys val="1"/>
        <c:txPr>
          <a:bodyPr/>
          <a:lstStyle/>
          <a:p>
            <a:pPr rtl="0">
              <a:defRPr sz="1100"/>
            </a:pPr>
            <a:endParaRPr lang="es-EC"/>
          </a:p>
        </c:txPr>
      </c:dTable>
    </c:plotArea>
    <c:plotVisOnly val="1"/>
    <c:dispBlanksAs val="gap"/>
    <c:showDLblsOverMax val="0"/>
  </c:chart>
  <c:txPr>
    <a:bodyPr/>
    <a:lstStyle/>
    <a:p>
      <a:pPr>
        <a:defRPr sz="1200" b="1">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8855E-F05E-418F-A31C-E006EACF2BCD}"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348081A2-C642-41F4-A97C-BCA1811F7D6B}">
      <dgm:prSet phldrT="[Texto]" custT="1"/>
      <dgm:spPr/>
      <dgm:t>
        <a:bodyPr/>
        <a:lstStyle/>
        <a:p>
          <a:r>
            <a:rPr lang="es-EC" sz="1800" b="1" dirty="0" smtClean="0">
              <a:latin typeface="Times New Roman" panose="02020603050405020304" pitchFamily="18" charset="0"/>
              <a:cs typeface="Times New Roman" panose="02020603050405020304" pitchFamily="18" charset="0"/>
            </a:rPr>
            <a:t>· LEGAL</a:t>
          </a:r>
          <a:endParaRPr lang="es-EC" sz="1800" dirty="0" smtClean="0">
            <a:latin typeface="Times New Roman" panose="02020603050405020304" pitchFamily="18" charset="0"/>
            <a:cs typeface="Times New Roman" panose="02020603050405020304" pitchFamily="18" charset="0"/>
          </a:endParaRPr>
        </a:p>
        <a:p>
          <a:r>
            <a:rPr lang="es-EC" sz="1800" dirty="0" smtClean="0">
              <a:latin typeface="Times New Roman" panose="02020603050405020304" pitchFamily="18" charset="0"/>
              <a:cs typeface="Times New Roman" panose="02020603050405020304" pitchFamily="18" charset="0"/>
            </a:rPr>
            <a:t>  No tiene impedimento legal, se ampara en la legislación ecuatoriana vigente.</a:t>
          </a:r>
          <a:endParaRPr lang="es-EC" sz="1800" dirty="0">
            <a:latin typeface="Times New Roman" panose="02020603050405020304" pitchFamily="18" charset="0"/>
            <a:cs typeface="Times New Roman" panose="02020603050405020304" pitchFamily="18" charset="0"/>
          </a:endParaRPr>
        </a:p>
      </dgm:t>
    </dgm:pt>
    <dgm:pt modelId="{B20B2B94-85C6-4D43-8884-3428A50BD766}" type="parTrans" cxnId="{4C8FEE14-F3D9-40AE-8BD3-E57E4EAB60B7}">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FCDC5437-E09B-4FF8-B455-CFA9645DEB88}" type="sibTrans" cxnId="{4C8FEE14-F3D9-40AE-8BD3-E57E4EAB60B7}">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EC7B84A3-16F6-4901-8F12-6ED63FA532A7}">
      <dgm:prSet phldrT="[Texto]" custT="1"/>
      <dgm:spPr/>
      <dgm:t>
        <a:bodyPr/>
        <a:lstStyle/>
        <a:p>
          <a:r>
            <a:rPr lang="es-EC" sz="1800" b="1" dirty="0" smtClean="0">
              <a:latin typeface="Times New Roman" panose="02020603050405020304" pitchFamily="18" charset="0"/>
              <a:cs typeface="Times New Roman" panose="02020603050405020304" pitchFamily="18" charset="0"/>
            </a:rPr>
            <a:t>·TÉCNICA </a:t>
          </a:r>
          <a:endParaRPr lang="es-EC" sz="1800" dirty="0" smtClean="0">
            <a:latin typeface="Times New Roman" panose="02020603050405020304" pitchFamily="18" charset="0"/>
            <a:cs typeface="Times New Roman" panose="02020603050405020304" pitchFamily="18" charset="0"/>
          </a:endParaRPr>
        </a:p>
        <a:p>
          <a:r>
            <a:rPr lang="es-EC" sz="1800" dirty="0" smtClean="0">
              <a:latin typeface="Times New Roman" panose="02020603050405020304" pitchFamily="18" charset="0"/>
              <a:cs typeface="Times New Roman" panose="02020603050405020304" pitchFamily="18" charset="0"/>
            </a:rPr>
            <a:t>  Se dispone personal técnico e instrumentos para el desarrollo del plan SSO.</a:t>
          </a:r>
          <a:endParaRPr lang="es-EC" sz="1800" dirty="0">
            <a:latin typeface="Times New Roman" panose="02020603050405020304" pitchFamily="18" charset="0"/>
            <a:cs typeface="Times New Roman" panose="02020603050405020304" pitchFamily="18" charset="0"/>
          </a:endParaRPr>
        </a:p>
      </dgm:t>
    </dgm:pt>
    <dgm:pt modelId="{B2FA780E-6DB1-4601-A076-BB4B7FFF4C26}" type="parTrans" cxnId="{677F42D3-3FA9-4667-AA24-391272515AA2}">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A2A364FC-57CD-42C1-8294-A630CB977CF3}" type="sibTrans" cxnId="{677F42D3-3FA9-4667-AA24-391272515AA2}">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79697966-BFE8-4C00-9772-F1341A54DB11}">
      <dgm:prSet phldrT="[Texto]" custT="1"/>
      <dgm:spPr/>
      <dgm:t>
        <a:bodyPr/>
        <a:lstStyle/>
        <a:p>
          <a:pPr>
            <a:lnSpc>
              <a:spcPct val="150000"/>
            </a:lnSpc>
          </a:pPr>
          <a:r>
            <a:rPr lang="es-EC" sz="1800" b="1" dirty="0" smtClean="0">
              <a:latin typeface="Times New Roman" panose="02020603050405020304" pitchFamily="18" charset="0"/>
              <a:cs typeface="Times New Roman" panose="02020603050405020304" pitchFamily="18" charset="0"/>
            </a:rPr>
            <a:t>·FINANCIERA                                                                                                                                                                                                                                        </a:t>
          </a:r>
          <a:r>
            <a:rPr lang="es-EC" sz="1800" dirty="0" smtClean="0">
              <a:latin typeface="Times New Roman" panose="02020603050405020304" pitchFamily="18" charset="0"/>
              <a:cs typeface="Times New Roman" panose="02020603050405020304" pitchFamily="18" charset="0"/>
            </a:rPr>
            <a:t>Existe una partida presupuestaria asignada para Seguridad y SO.</a:t>
          </a:r>
          <a:endParaRPr lang="es-EC" sz="1800" dirty="0">
            <a:latin typeface="Times New Roman" panose="02020603050405020304" pitchFamily="18" charset="0"/>
            <a:cs typeface="Times New Roman" panose="02020603050405020304" pitchFamily="18" charset="0"/>
          </a:endParaRPr>
        </a:p>
      </dgm:t>
    </dgm:pt>
    <dgm:pt modelId="{BEBB0DFF-0DAE-4945-8E3D-BD5AF608CEB3}" type="parTrans" cxnId="{30548ECC-1B90-4AC7-BE11-0EFE3F54F19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2987E121-1F0A-4547-8B42-19360B698921}" type="sibTrans" cxnId="{30548ECC-1B90-4AC7-BE11-0EFE3F54F19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0A924C2D-C10C-48D1-A55C-358ADAC49202}">
      <dgm:prSet custT="1"/>
      <dgm:spPr/>
      <dgm:t>
        <a:bodyPr/>
        <a:lstStyle/>
        <a:p>
          <a:r>
            <a:rPr lang="es-EC" sz="1800" b="1" dirty="0" smtClean="0">
              <a:latin typeface="Times New Roman" panose="02020603050405020304" pitchFamily="18" charset="0"/>
              <a:cs typeface="Times New Roman" panose="02020603050405020304" pitchFamily="18" charset="0"/>
            </a:rPr>
            <a:t>·AMBIENTAL </a:t>
          </a:r>
          <a:endParaRPr lang="es-EC" sz="1800" dirty="0" smtClean="0">
            <a:latin typeface="Times New Roman" panose="02020603050405020304" pitchFamily="18" charset="0"/>
            <a:cs typeface="Times New Roman" panose="02020603050405020304" pitchFamily="18" charset="0"/>
          </a:endParaRPr>
        </a:p>
        <a:p>
          <a:r>
            <a:rPr lang="es-EC" sz="1800" dirty="0" smtClean="0">
              <a:latin typeface="Times New Roman" panose="02020603050405020304" pitchFamily="18" charset="0"/>
              <a:cs typeface="Times New Roman" panose="02020603050405020304" pitchFamily="18" charset="0"/>
            </a:rPr>
            <a:t> La implementación del proyecto no generará ningún impacto al medio   ambiente.</a:t>
          </a:r>
          <a:endParaRPr lang="es-EC" sz="1800" dirty="0">
            <a:latin typeface="Times New Roman" panose="02020603050405020304" pitchFamily="18" charset="0"/>
            <a:cs typeface="Times New Roman" panose="02020603050405020304" pitchFamily="18" charset="0"/>
          </a:endParaRPr>
        </a:p>
      </dgm:t>
    </dgm:pt>
    <dgm:pt modelId="{6569B999-E653-4BCD-8BFB-B583C3015E97}" type="parTrans" cxnId="{60A760F7-25CA-4A7A-8858-8C2FBF33F1B3}">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2D9C2A68-0A08-4913-B18C-993F79BC632B}" type="sibTrans" cxnId="{60A760F7-25CA-4A7A-8858-8C2FBF33F1B3}">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1B92939E-395E-4EB1-9AB1-569030FD8DEE}" type="pres">
      <dgm:prSet presAssocID="{EB38855E-F05E-418F-A31C-E006EACF2BCD}" presName="linear" presStyleCnt="0">
        <dgm:presLayoutVars>
          <dgm:dir/>
          <dgm:animLvl val="lvl"/>
          <dgm:resizeHandles val="exact"/>
        </dgm:presLayoutVars>
      </dgm:prSet>
      <dgm:spPr/>
      <dgm:t>
        <a:bodyPr/>
        <a:lstStyle/>
        <a:p>
          <a:endParaRPr lang="es-EC"/>
        </a:p>
      </dgm:t>
    </dgm:pt>
    <dgm:pt modelId="{E27D3EFE-7390-4904-8BBB-D09A3443B6E5}" type="pres">
      <dgm:prSet presAssocID="{348081A2-C642-41F4-A97C-BCA1811F7D6B}" presName="parentLin" presStyleCnt="0"/>
      <dgm:spPr/>
    </dgm:pt>
    <dgm:pt modelId="{208AACC6-36C4-4F97-B540-722F1A91FFD2}" type="pres">
      <dgm:prSet presAssocID="{348081A2-C642-41F4-A97C-BCA1811F7D6B}" presName="parentLeftMargin" presStyleLbl="node1" presStyleIdx="0" presStyleCnt="4"/>
      <dgm:spPr/>
      <dgm:t>
        <a:bodyPr/>
        <a:lstStyle/>
        <a:p>
          <a:endParaRPr lang="es-EC"/>
        </a:p>
      </dgm:t>
    </dgm:pt>
    <dgm:pt modelId="{40561B1E-AE3F-49A6-B47F-1C8D09D76967}" type="pres">
      <dgm:prSet presAssocID="{348081A2-C642-41F4-A97C-BCA1811F7D6B}" presName="parentText" presStyleLbl="node1" presStyleIdx="0" presStyleCnt="4" custScaleX="126930" custScaleY="64479" custLinFactNeighborX="-11709" custLinFactNeighborY="27763">
        <dgm:presLayoutVars>
          <dgm:chMax val="0"/>
          <dgm:bulletEnabled val="1"/>
        </dgm:presLayoutVars>
      </dgm:prSet>
      <dgm:spPr/>
      <dgm:t>
        <a:bodyPr/>
        <a:lstStyle/>
        <a:p>
          <a:endParaRPr lang="es-EC"/>
        </a:p>
      </dgm:t>
    </dgm:pt>
    <dgm:pt modelId="{96261438-856D-4DCB-8A13-C60EB9A77FAD}" type="pres">
      <dgm:prSet presAssocID="{348081A2-C642-41F4-A97C-BCA1811F7D6B}" presName="negativeSpace" presStyleCnt="0"/>
      <dgm:spPr/>
    </dgm:pt>
    <dgm:pt modelId="{6A2D0558-02C2-4493-A7A9-28D9F8A86494}" type="pres">
      <dgm:prSet presAssocID="{348081A2-C642-41F4-A97C-BCA1811F7D6B}" presName="childText" presStyleLbl="conFgAcc1" presStyleIdx="0" presStyleCnt="4">
        <dgm:presLayoutVars>
          <dgm:bulletEnabled val="1"/>
        </dgm:presLayoutVars>
      </dgm:prSet>
      <dgm:spPr/>
    </dgm:pt>
    <dgm:pt modelId="{F56D76AE-CB03-45C3-AA18-E4439420E551}" type="pres">
      <dgm:prSet presAssocID="{FCDC5437-E09B-4FF8-B455-CFA9645DEB88}" presName="spaceBetweenRectangles" presStyleCnt="0"/>
      <dgm:spPr/>
    </dgm:pt>
    <dgm:pt modelId="{86240ADB-F1DA-403C-A950-197F2F4BFFFB}" type="pres">
      <dgm:prSet presAssocID="{EC7B84A3-16F6-4901-8F12-6ED63FA532A7}" presName="parentLin" presStyleCnt="0"/>
      <dgm:spPr/>
    </dgm:pt>
    <dgm:pt modelId="{E3D7AB2C-5025-45B6-B327-4949368D720A}" type="pres">
      <dgm:prSet presAssocID="{EC7B84A3-16F6-4901-8F12-6ED63FA532A7}" presName="parentLeftMargin" presStyleLbl="node1" presStyleIdx="0" presStyleCnt="4"/>
      <dgm:spPr/>
      <dgm:t>
        <a:bodyPr/>
        <a:lstStyle/>
        <a:p>
          <a:endParaRPr lang="es-EC"/>
        </a:p>
      </dgm:t>
    </dgm:pt>
    <dgm:pt modelId="{D48BAFFA-A17B-4CF4-AC8D-B9209118E8B2}" type="pres">
      <dgm:prSet presAssocID="{EC7B84A3-16F6-4901-8F12-6ED63FA532A7}" presName="parentText" presStyleLbl="node1" presStyleIdx="1" presStyleCnt="4" custScaleX="126680" custScaleY="64314">
        <dgm:presLayoutVars>
          <dgm:chMax val="0"/>
          <dgm:bulletEnabled val="1"/>
        </dgm:presLayoutVars>
      </dgm:prSet>
      <dgm:spPr/>
      <dgm:t>
        <a:bodyPr/>
        <a:lstStyle/>
        <a:p>
          <a:endParaRPr lang="es-EC"/>
        </a:p>
      </dgm:t>
    </dgm:pt>
    <dgm:pt modelId="{A65739D6-6DF8-4DBC-8A34-13F1BBD394F6}" type="pres">
      <dgm:prSet presAssocID="{EC7B84A3-16F6-4901-8F12-6ED63FA532A7}" presName="negativeSpace" presStyleCnt="0"/>
      <dgm:spPr/>
    </dgm:pt>
    <dgm:pt modelId="{153D0546-39E2-49F4-A01A-E039A91AC275}" type="pres">
      <dgm:prSet presAssocID="{EC7B84A3-16F6-4901-8F12-6ED63FA532A7}" presName="childText" presStyleLbl="conFgAcc1" presStyleIdx="1" presStyleCnt="4">
        <dgm:presLayoutVars>
          <dgm:bulletEnabled val="1"/>
        </dgm:presLayoutVars>
      </dgm:prSet>
      <dgm:spPr/>
    </dgm:pt>
    <dgm:pt modelId="{5E506245-4A5F-4AC1-A970-6D8CA13F1E39}" type="pres">
      <dgm:prSet presAssocID="{A2A364FC-57CD-42C1-8294-A630CB977CF3}" presName="spaceBetweenRectangles" presStyleCnt="0"/>
      <dgm:spPr/>
    </dgm:pt>
    <dgm:pt modelId="{493BA521-DDC7-4A95-A368-950B74F6FA9E}" type="pres">
      <dgm:prSet presAssocID="{79697966-BFE8-4C00-9772-F1341A54DB11}" presName="parentLin" presStyleCnt="0"/>
      <dgm:spPr/>
    </dgm:pt>
    <dgm:pt modelId="{DCACB3BE-D0CB-4ADB-A662-4356861DE56F}" type="pres">
      <dgm:prSet presAssocID="{79697966-BFE8-4C00-9772-F1341A54DB11}" presName="parentLeftMargin" presStyleLbl="node1" presStyleIdx="1" presStyleCnt="4"/>
      <dgm:spPr/>
      <dgm:t>
        <a:bodyPr/>
        <a:lstStyle/>
        <a:p>
          <a:endParaRPr lang="es-EC"/>
        </a:p>
      </dgm:t>
    </dgm:pt>
    <dgm:pt modelId="{8E1EF371-D6C5-480E-9FF1-068AA6965E0F}" type="pres">
      <dgm:prSet presAssocID="{79697966-BFE8-4C00-9772-F1341A54DB11}" presName="parentText" presStyleLbl="node1" presStyleIdx="2" presStyleCnt="4" custScaleX="126347" custScaleY="79853" custLinFactNeighborX="2927" custLinFactNeighborY="-30859">
        <dgm:presLayoutVars>
          <dgm:chMax val="0"/>
          <dgm:bulletEnabled val="1"/>
        </dgm:presLayoutVars>
      </dgm:prSet>
      <dgm:spPr/>
      <dgm:t>
        <a:bodyPr/>
        <a:lstStyle/>
        <a:p>
          <a:endParaRPr lang="es-EC"/>
        </a:p>
      </dgm:t>
    </dgm:pt>
    <dgm:pt modelId="{0F882533-2228-4D2B-8CCF-5E95B6BC9D0F}" type="pres">
      <dgm:prSet presAssocID="{79697966-BFE8-4C00-9772-F1341A54DB11}" presName="negativeSpace" presStyleCnt="0"/>
      <dgm:spPr/>
    </dgm:pt>
    <dgm:pt modelId="{C89B5CF9-2EDF-405E-BEE1-AFA99A4542B5}" type="pres">
      <dgm:prSet presAssocID="{79697966-BFE8-4C00-9772-F1341A54DB11}" presName="childText" presStyleLbl="conFgAcc1" presStyleIdx="2" presStyleCnt="4">
        <dgm:presLayoutVars>
          <dgm:bulletEnabled val="1"/>
        </dgm:presLayoutVars>
      </dgm:prSet>
      <dgm:spPr/>
    </dgm:pt>
    <dgm:pt modelId="{B5317A2C-E4C8-4B22-A8CB-32533EBF6F76}" type="pres">
      <dgm:prSet presAssocID="{2987E121-1F0A-4547-8B42-19360B698921}" presName="spaceBetweenRectangles" presStyleCnt="0"/>
      <dgm:spPr/>
    </dgm:pt>
    <dgm:pt modelId="{28C3DA23-E62D-4109-8125-005EC0CF9E92}" type="pres">
      <dgm:prSet presAssocID="{0A924C2D-C10C-48D1-A55C-358ADAC49202}" presName="parentLin" presStyleCnt="0"/>
      <dgm:spPr/>
    </dgm:pt>
    <dgm:pt modelId="{06335080-965A-48E0-9396-DD69BD19FD4D}" type="pres">
      <dgm:prSet presAssocID="{0A924C2D-C10C-48D1-A55C-358ADAC49202}" presName="parentLeftMargin" presStyleLbl="node1" presStyleIdx="2" presStyleCnt="4"/>
      <dgm:spPr/>
      <dgm:t>
        <a:bodyPr/>
        <a:lstStyle/>
        <a:p>
          <a:endParaRPr lang="es-EC"/>
        </a:p>
      </dgm:t>
    </dgm:pt>
    <dgm:pt modelId="{DA865FCC-BB59-4205-82DD-7DCD89336C1B}" type="pres">
      <dgm:prSet presAssocID="{0A924C2D-C10C-48D1-A55C-358ADAC49202}" presName="parentText" presStyleLbl="node1" presStyleIdx="3" presStyleCnt="4" custScaleX="126598" custScaleY="84564" custLinFactNeighborX="-7620" custLinFactNeighborY="-60653">
        <dgm:presLayoutVars>
          <dgm:chMax val="0"/>
          <dgm:bulletEnabled val="1"/>
        </dgm:presLayoutVars>
      </dgm:prSet>
      <dgm:spPr/>
      <dgm:t>
        <a:bodyPr/>
        <a:lstStyle/>
        <a:p>
          <a:endParaRPr lang="es-EC"/>
        </a:p>
      </dgm:t>
    </dgm:pt>
    <dgm:pt modelId="{45875727-3D40-4B51-9513-F6AFEB645F6B}" type="pres">
      <dgm:prSet presAssocID="{0A924C2D-C10C-48D1-A55C-358ADAC49202}" presName="negativeSpace" presStyleCnt="0"/>
      <dgm:spPr/>
    </dgm:pt>
    <dgm:pt modelId="{AAD8DF15-26C0-41F8-8B30-ACF72A776914}" type="pres">
      <dgm:prSet presAssocID="{0A924C2D-C10C-48D1-A55C-358ADAC49202}" presName="childText" presStyleLbl="conFgAcc1" presStyleIdx="3" presStyleCnt="4" custFlipVert="1" custScaleY="42164">
        <dgm:presLayoutVars>
          <dgm:bulletEnabled val="1"/>
        </dgm:presLayoutVars>
      </dgm:prSet>
      <dgm:spPr/>
    </dgm:pt>
  </dgm:ptLst>
  <dgm:cxnLst>
    <dgm:cxn modelId="{30548ECC-1B90-4AC7-BE11-0EFE3F54F19A}" srcId="{EB38855E-F05E-418F-A31C-E006EACF2BCD}" destId="{79697966-BFE8-4C00-9772-F1341A54DB11}" srcOrd="2" destOrd="0" parTransId="{BEBB0DFF-0DAE-4945-8E3D-BD5AF608CEB3}" sibTransId="{2987E121-1F0A-4547-8B42-19360B698921}"/>
    <dgm:cxn modelId="{8DC905A5-3FF7-42DD-982B-65E681A505CB}" type="presOf" srcId="{348081A2-C642-41F4-A97C-BCA1811F7D6B}" destId="{40561B1E-AE3F-49A6-B47F-1C8D09D76967}" srcOrd="1" destOrd="0" presId="urn:microsoft.com/office/officeart/2005/8/layout/list1"/>
    <dgm:cxn modelId="{D55FF893-16C3-400B-A2E7-8054FCB2C8B6}" type="presOf" srcId="{348081A2-C642-41F4-A97C-BCA1811F7D6B}" destId="{208AACC6-36C4-4F97-B540-722F1A91FFD2}" srcOrd="0" destOrd="0" presId="urn:microsoft.com/office/officeart/2005/8/layout/list1"/>
    <dgm:cxn modelId="{CECC34A9-D76B-483C-B431-320DDF25161D}" type="presOf" srcId="{EC7B84A3-16F6-4901-8F12-6ED63FA532A7}" destId="{E3D7AB2C-5025-45B6-B327-4949368D720A}" srcOrd="0" destOrd="0" presId="urn:microsoft.com/office/officeart/2005/8/layout/list1"/>
    <dgm:cxn modelId="{0F77C07B-18B1-4B97-8485-BB5B32C6148C}" type="presOf" srcId="{79697966-BFE8-4C00-9772-F1341A54DB11}" destId="{DCACB3BE-D0CB-4ADB-A662-4356861DE56F}" srcOrd="0" destOrd="0" presId="urn:microsoft.com/office/officeart/2005/8/layout/list1"/>
    <dgm:cxn modelId="{677F42D3-3FA9-4667-AA24-391272515AA2}" srcId="{EB38855E-F05E-418F-A31C-E006EACF2BCD}" destId="{EC7B84A3-16F6-4901-8F12-6ED63FA532A7}" srcOrd="1" destOrd="0" parTransId="{B2FA780E-6DB1-4601-A076-BB4B7FFF4C26}" sibTransId="{A2A364FC-57CD-42C1-8294-A630CB977CF3}"/>
    <dgm:cxn modelId="{4C8FEE14-F3D9-40AE-8BD3-E57E4EAB60B7}" srcId="{EB38855E-F05E-418F-A31C-E006EACF2BCD}" destId="{348081A2-C642-41F4-A97C-BCA1811F7D6B}" srcOrd="0" destOrd="0" parTransId="{B20B2B94-85C6-4D43-8884-3428A50BD766}" sibTransId="{FCDC5437-E09B-4FF8-B455-CFA9645DEB88}"/>
    <dgm:cxn modelId="{435F367E-FC5D-4EDA-9212-5A19D0311A54}" type="presOf" srcId="{0A924C2D-C10C-48D1-A55C-358ADAC49202}" destId="{06335080-965A-48E0-9396-DD69BD19FD4D}" srcOrd="0" destOrd="0" presId="urn:microsoft.com/office/officeart/2005/8/layout/list1"/>
    <dgm:cxn modelId="{24358521-30B1-490D-AE79-57825F41631B}" type="presOf" srcId="{79697966-BFE8-4C00-9772-F1341A54DB11}" destId="{8E1EF371-D6C5-480E-9FF1-068AA6965E0F}" srcOrd="1" destOrd="0" presId="urn:microsoft.com/office/officeart/2005/8/layout/list1"/>
    <dgm:cxn modelId="{CFC05493-179C-4A28-8122-D98A46175674}" type="presOf" srcId="{0A924C2D-C10C-48D1-A55C-358ADAC49202}" destId="{DA865FCC-BB59-4205-82DD-7DCD89336C1B}" srcOrd="1" destOrd="0" presId="urn:microsoft.com/office/officeart/2005/8/layout/list1"/>
    <dgm:cxn modelId="{25345B32-A266-4482-89B5-3B1045E35693}" type="presOf" srcId="{EC7B84A3-16F6-4901-8F12-6ED63FA532A7}" destId="{D48BAFFA-A17B-4CF4-AC8D-B9209118E8B2}" srcOrd="1" destOrd="0" presId="urn:microsoft.com/office/officeart/2005/8/layout/list1"/>
    <dgm:cxn modelId="{198FA425-59A5-40B0-B0C3-2C55B55A1981}" type="presOf" srcId="{EB38855E-F05E-418F-A31C-E006EACF2BCD}" destId="{1B92939E-395E-4EB1-9AB1-569030FD8DEE}" srcOrd="0" destOrd="0" presId="urn:microsoft.com/office/officeart/2005/8/layout/list1"/>
    <dgm:cxn modelId="{60A760F7-25CA-4A7A-8858-8C2FBF33F1B3}" srcId="{EB38855E-F05E-418F-A31C-E006EACF2BCD}" destId="{0A924C2D-C10C-48D1-A55C-358ADAC49202}" srcOrd="3" destOrd="0" parTransId="{6569B999-E653-4BCD-8BFB-B583C3015E97}" sibTransId="{2D9C2A68-0A08-4913-B18C-993F79BC632B}"/>
    <dgm:cxn modelId="{293EED63-DFBC-4B65-A5A0-00F7EF7B2E83}" type="presParOf" srcId="{1B92939E-395E-4EB1-9AB1-569030FD8DEE}" destId="{E27D3EFE-7390-4904-8BBB-D09A3443B6E5}" srcOrd="0" destOrd="0" presId="urn:microsoft.com/office/officeart/2005/8/layout/list1"/>
    <dgm:cxn modelId="{C8404C10-331D-4236-A2AE-4C83320CEE7B}" type="presParOf" srcId="{E27D3EFE-7390-4904-8BBB-D09A3443B6E5}" destId="{208AACC6-36C4-4F97-B540-722F1A91FFD2}" srcOrd="0" destOrd="0" presId="urn:microsoft.com/office/officeart/2005/8/layout/list1"/>
    <dgm:cxn modelId="{C17C33B6-973E-42B7-9356-1274BE9B4C9D}" type="presParOf" srcId="{E27D3EFE-7390-4904-8BBB-D09A3443B6E5}" destId="{40561B1E-AE3F-49A6-B47F-1C8D09D76967}" srcOrd="1" destOrd="0" presId="urn:microsoft.com/office/officeart/2005/8/layout/list1"/>
    <dgm:cxn modelId="{62D7E3B7-300C-4791-BED8-10EB83763D00}" type="presParOf" srcId="{1B92939E-395E-4EB1-9AB1-569030FD8DEE}" destId="{96261438-856D-4DCB-8A13-C60EB9A77FAD}" srcOrd="1" destOrd="0" presId="urn:microsoft.com/office/officeart/2005/8/layout/list1"/>
    <dgm:cxn modelId="{13545ABC-9E53-4FE3-B38C-F3C09B902846}" type="presParOf" srcId="{1B92939E-395E-4EB1-9AB1-569030FD8DEE}" destId="{6A2D0558-02C2-4493-A7A9-28D9F8A86494}" srcOrd="2" destOrd="0" presId="urn:microsoft.com/office/officeart/2005/8/layout/list1"/>
    <dgm:cxn modelId="{2CC19772-DED7-4BBE-A2F9-4ADA14EC428C}" type="presParOf" srcId="{1B92939E-395E-4EB1-9AB1-569030FD8DEE}" destId="{F56D76AE-CB03-45C3-AA18-E4439420E551}" srcOrd="3" destOrd="0" presId="urn:microsoft.com/office/officeart/2005/8/layout/list1"/>
    <dgm:cxn modelId="{9DD0E634-C37A-43F5-A417-77FFACEA0F4F}" type="presParOf" srcId="{1B92939E-395E-4EB1-9AB1-569030FD8DEE}" destId="{86240ADB-F1DA-403C-A950-197F2F4BFFFB}" srcOrd="4" destOrd="0" presId="urn:microsoft.com/office/officeart/2005/8/layout/list1"/>
    <dgm:cxn modelId="{93FF83C7-DB10-4203-BD77-3E56BD2D9054}" type="presParOf" srcId="{86240ADB-F1DA-403C-A950-197F2F4BFFFB}" destId="{E3D7AB2C-5025-45B6-B327-4949368D720A}" srcOrd="0" destOrd="0" presId="urn:microsoft.com/office/officeart/2005/8/layout/list1"/>
    <dgm:cxn modelId="{2D752B1C-0CF9-4E0D-A5D9-BA1A74E5DE85}" type="presParOf" srcId="{86240ADB-F1DA-403C-A950-197F2F4BFFFB}" destId="{D48BAFFA-A17B-4CF4-AC8D-B9209118E8B2}" srcOrd="1" destOrd="0" presId="urn:microsoft.com/office/officeart/2005/8/layout/list1"/>
    <dgm:cxn modelId="{32168169-3DF5-4951-BF04-BDFCE9984FCA}" type="presParOf" srcId="{1B92939E-395E-4EB1-9AB1-569030FD8DEE}" destId="{A65739D6-6DF8-4DBC-8A34-13F1BBD394F6}" srcOrd="5" destOrd="0" presId="urn:microsoft.com/office/officeart/2005/8/layout/list1"/>
    <dgm:cxn modelId="{BCBBD710-63BC-4CD1-824C-E18FD631D178}" type="presParOf" srcId="{1B92939E-395E-4EB1-9AB1-569030FD8DEE}" destId="{153D0546-39E2-49F4-A01A-E039A91AC275}" srcOrd="6" destOrd="0" presId="urn:microsoft.com/office/officeart/2005/8/layout/list1"/>
    <dgm:cxn modelId="{AEE76E53-99E4-4196-91F0-175632660898}" type="presParOf" srcId="{1B92939E-395E-4EB1-9AB1-569030FD8DEE}" destId="{5E506245-4A5F-4AC1-A970-6D8CA13F1E39}" srcOrd="7" destOrd="0" presId="urn:microsoft.com/office/officeart/2005/8/layout/list1"/>
    <dgm:cxn modelId="{19DF1B57-9CBC-4003-9299-F9E0FE526E22}" type="presParOf" srcId="{1B92939E-395E-4EB1-9AB1-569030FD8DEE}" destId="{493BA521-DDC7-4A95-A368-950B74F6FA9E}" srcOrd="8" destOrd="0" presId="urn:microsoft.com/office/officeart/2005/8/layout/list1"/>
    <dgm:cxn modelId="{59920641-4703-4250-93F6-60E00B38BDEC}" type="presParOf" srcId="{493BA521-DDC7-4A95-A368-950B74F6FA9E}" destId="{DCACB3BE-D0CB-4ADB-A662-4356861DE56F}" srcOrd="0" destOrd="0" presId="urn:microsoft.com/office/officeart/2005/8/layout/list1"/>
    <dgm:cxn modelId="{BCD463E1-CF73-4933-BC70-B0C78594AAEB}" type="presParOf" srcId="{493BA521-DDC7-4A95-A368-950B74F6FA9E}" destId="{8E1EF371-D6C5-480E-9FF1-068AA6965E0F}" srcOrd="1" destOrd="0" presId="urn:microsoft.com/office/officeart/2005/8/layout/list1"/>
    <dgm:cxn modelId="{C1B3A09C-5406-4E43-894D-E4CAADB9D1CD}" type="presParOf" srcId="{1B92939E-395E-4EB1-9AB1-569030FD8DEE}" destId="{0F882533-2228-4D2B-8CCF-5E95B6BC9D0F}" srcOrd="9" destOrd="0" presId="urn:microsoft.com/office/officeart/2005/8/layout/list1"/>
    <dgm:cxn modelId="{101D9A74-FA04-4733-A779-DB6ABFD3A889}" type="presParOf" srcId="{1B92939E-395E-4EB1-9AB1-569030FD8DEE}" destId="{C89B5CF9-2EDF-405E-BEE1-AFA99A4542B5}" srcOrd="10" destOrd="0" presId="urn:microsoft.com/office/officeart/2005/8/layout/list1"/>
    <dgm:cxn modelId="{CCDEACF5-A2F6-4FDB-A618-01F969EF95CB}" type="presParOf" srcId="{1B92939E-395E-4EB1-9AB1-569030FD8DEE}" destId="{B5317A2C-E4C8-4B22-A8CB-32533EBF6F76}" srcOrd="11" destOrd="0" presId="urn:microsoft.com/office/officeart/2005/8/layout/list1"/>
    <dgm:cxn modelId="{1DA691B8-18B4-412D-8769-77817FD076F9}" type="presParOf" srcId="{1B92939E-395E-4EB1-9AB1-569030FD8DEE}" destId="{28C3DA23-E62D-4109-8125-005EC0CF9E92}" srcOrd="12" destOrd="0" presId="urn:microsoft.com/office/officeart/2005/8/layout/list1"/>
    <dgm:cxn modelId="{CC9D0758-D64D-4BDA-8B17-2109D0FC0B7F}" type="presParOf" srcId="{28C3DA23-E62D-4109-8125-005EC0CF9E92}" destId="{06335080-965A-48E0-9396-DD69BD19FD4D}" srcOrd="0" destOrd="0" presId="urn:microsoft.com/office/officeart/2005/8/layout/list1"/>
    <dgm:cxn modelId="{024D68EA-DEA5-478D-AF92-804203B4480F}" type="presParOf" srcId="{28C3DA23-E62D-4109-8125-005EC0CF9E92}" destId="{DA865FCC-BB59-4205-82DD-7DCD89336C1B}" srcOrd="1" destOrd="0" presId="urn:microsoft.com/office/officeart/2005/8/layout/list1"/>
    <dgm:cxn modelId="{DFFA803A-CF08-4690-BFF2-37D8A98EA1E3}" type="presParOf" srcId="{1B92939E-395E-4EB1-9AB1-569030FD8DEE}" destId="{45875727-3D40-4B51-9513-F6AFEB645F6B}" srcOrd="13" destOrd="0" presId="urn:microsoft.com/office/officeart/2005/8/layout/list1"/>
    <dgm:cxn modelId="{73131AEB-27AD-4B25-A1B9-DB7A7F239A56}" type="presParOf" srcId="{1B92939E-395E-4EB1-9AB1-569030FD8DEE}" destId="{AAD8DF15-26C0-41F8-8B30-ACF72A77691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0D270A-8579-4FCA-BC80-BBDB8F0E1EE7}"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EC"/>
        </a:p>
      </dgm:t>
    </dgm:pt>
    <dgm:pt modelId="{CA97AE55-EF08-455C-996F-D8FEAD76B9CD}">
      <dgm:prSet phldrT="[Texto]" custT="1"/>
      <dgm:spPr/>
      <dgm:t>
        <a:bodyPr/>
        <a:lstStyle/>
        <a:p>
          <a:r>
            <a:rPr lang="es-EC" sz="1800" b="1" dirty="0" smtClean="0">
              <a:solidFill>
                <a:schemeClr val="tx1"/>
              </a:solidFill>
              <a:latin typeface="Times New Roman" panose="02020603050405020304" pitchFamily="18" charset="0"/>
              <a:cs typeface="Times New Roman" panose="02020603050405020304" pitchFamily="18" charset="0"/>
            </a:rPr>
            <a:t>VARIABLE INDEPENDIENTE </a:t>
          </a:r>
        </a:p>
        <a:p>
          <a:r>
            <a:rPr lang="es-EC" sz="1800" b="0" dirty="0" smtClean="0">
              <a:solidFill>
                <a:schemeClr val="tx1"/>
              </a:solidFill>
              <a:latin typeface="Times New Roman" panose="02020603050405020304" pitchFamily="18" charset="0"/>
              <a:cs typeface="Times New Roman" panose="02020603050405020304" pitchFamily="18" charset="0"/>
            </a:rPr>
            <a:t>Seguridad (factores de riesgo)</a:t>
          </a:r>
          <a:endParaRPr lang="es-EC" sz="1800" b="0" dirty="0">
            <a:solidFill>
              <a:schemeClr val="tx1"/>
            </a:solidFill>
            <a:latin typeface="Times New Roman" panose="02020603050405020304" pitchFamily="18" charset="0"/>
            <a:cs typeface="Times New Roman" panose="02020603050405020304" pitchFamily="18" charset="0"/>
          </a:endParaRPr>
        </a:p>
      </dgm:t>
    </dgm:pt>
    <dgm:pt modelId="{B19C84DD-EE5E-4A29-A112-5A27905FC2A2}" type="parTrans" cxnId="{D3067300-4795-4A52-B774-1AB657EA082D}">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ABE32B17-83D2-499D-8D6D-D7903F8A6769}" type="sibTrans" cxnId="{D3067300-4795-4A52-B774-1AB657EA082D}">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E02A3E10-3B70-47F3-ACB7-B38BBB955F73}">
      <dgm:prSet phldrT="[Texto]" custT="1"/>
      <dgm:spPr/>
      <dgm:t>
        <a:bodyPr/>
        <a:lstStyle/>
        <a:p>
          <a:r>
            <a:rPr lang="es-EC" sz="1800" b="1" dirty="0" smtClean="0">
              <a:solidFill>
                <a:schemeClr val="tx1"/>
              </a:solidFill>
              <a:latin typeface="Times New Roman" panose="02020603050405020304" pitchFamily="18" charset="0"/>
              <a:cs typeface="Times New Roman" panose="02020603050405020304" pitchFamily="18" charset="0"/>
            </a:rPr>
            <a:t>VARIABLE DEPENDIENTE</a:t>
          </a:r>
        </a:p>
        <a:p>
          <a:r>
            <a:rPr lang="es-EC" sz="1800" b="0" dirty="0" smtClean="0">
              <a:solidFill>
                <a:schemeClr val="tx1"/>
              </a:solidFill>
              <a:latin typeface="Times New Roman" panose="02020603050405020304" pitchFamily="18" charset="0"/>
              <a:cs typeface="Times New Roman" panose="02020603050405020304" pitchFamily="18" charset="0"/>
            </a:rPr>
            <a:t>Salud Ocupacional</a:t>
          </a:r>
          <a:endParaRPr lang="es-EC" sz="1800" b="0" dirty="0">
            <a:solidFill>
              <a:schemeClr val="tx1"/>
            </a:solidFill>
            <a:latin typeface="Times New Roman" panose="02020603050405020304" pitchFamily="18" charset="0"/>
            <a:cs typeface="Times New Roman" panose="02020603050405020304" pitchFamily="18" charset="0"/>
          </a:endParaRPr>
        </a:p>
      </dgm:t>
    </dgm:pt>
    <dgm:pt modelId="{48EDEE70-98AA-4A77-85F7-A2B0C3E024DA}" type="parTrans" cxnId="{412471CB-9507-40F5-9ABC-BFE82187E78B}">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494D51D7-68B5-4038-8004-4F4B8E025456}" type="sibTrans" cxnId="{412471CB-9507-40F5-9ABC-BFE82187E78B}">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F583B61D-6CF9-4AF9-9012-27D45AA2028C}" type="pres">
      <dgm:prSet presAssocID="{7F0D270A-8579-4FCA-BC80-BBDB8F0E1EE7}" presName="diagram" presStyleCnt="0">
        <dgm:presLayoutVars>
          <dgm:dir/>
          <dgm:resizeHandles val="exact"/>
        </dgm:presLayoutVars>
      </dgm:prSet>
      <dgm:spPr/>
      <dgm:t>
        <a:bodyPr/>
        <a:lstStyle/>
        <a:p>
          <a:endParaRPr lang="es-EC"/>
        </a:p>
      </dgm:t>
    </dgm:pt>
    <dgm:pt modelId="{520D9692-3991-4594-A8F2-4EA56B1F8078}" type="pres">
      <dgm:prSet presAssocID="{CA97AE55-EF08-455C-996F-D8FEAD76B9CD}" presName="arrow" presStyleLbl="node1" presStyleIdx="0" presStyleCnt="2" custScaleX="95990" custScaleY="100242" custRadScaleRad="70272" custRadScaleInc="-221">
        <dgm:presLayoutVars>
          <dgm:bulletEnabled val="1"/>
        </dgm:presLayoutVars>
      </dgm:prSet>
      <dgm:spPr/>
      <dgm:t>
        <a:bodyPr/>
        <a:lstStyle/>
        <a:p>
          <a:endParaRPr lang="es-EC"/>
        </a:p>
      </dgm:t>
    </dgm:pt>
    <dgm:pt modelId="{7B3BFCEF-E494-4B70-9B0F-7A1F583D6525}" type="pres">
      <dgm:prSet presAssocID="{E02A3E10-3B70-47F3-ACB7-B38BBB955F73}" presName="arrow" presStyleLbl="node1" presStyleIdx="1" presStyleCnt="2" custScaleY="100193" custRadScaleRad="67413" custRadScaleInc="-56">
        <dgm:presLayoutVars>
          <dgm:bulletEnabled val="1"/>
        </dgm:presLayoutVars>
      </dgm:prSet>
      <dgm:spPr/>
      <dgm:t>
        <a:bodyPr/>
        <a:lstStyle/>
        <a:p>
          <a:endParaRPr lang="es-EC"/>
        </a:p>
      </dgm:t>
    </dgm:pt>
  </dgm:ptLst>
  <dgm:cxnLst>
    <dgm:cxn modelId="{412471CB-9507-40F5-9ABC-BFE82187E78B}" srcId="{7F0D270A-8579-4FCA-BC80-BBDB8F0E1EE7}" destId="{E02A3E10-3B70-47F3-ACB7-B38BBB955F73}" srcOrd="1" destOrd="0" parTransId="{48EDEE70-98AA-4A77-85F7-A2B0C3E024DA}" sibTransId="{494D51D7-68B5-4038-8004-4F4B8E025456}"/>
    <dgm:cxn modelId="{2B569DF3-7425-43DB-9EC6-D98429FAE2AC}" type="presOf" srcId="{7F0D270A-8579-4FCA-BC80-BBDB8F0E1EE7}" destId="{F583B61D-6CF9-4AF9-9012-27D45AA2028C}" srcOrd="0" destOrd="0" presId="urn:microsoft.com/office/officeart/2005/8/layout/arrow5"/>
    <dgm:cxn modelId="{B6E4A8E9-EDCB-47CC-A7A6-A219B9116EAE}" type="presOf" srcId="{CA97AE55-EF08-455C-996F-D8FEAD76B9CD}" destId="{520D9692-3991-4594-A8F2-4EA56B1F8078}" srcOrd="0" destOrd="0" presId="urn:microsoft.com/office/officeart/2005/8/layout/arrow5"/>
    <dgm:cxn modelId="{D3067300-4795-4A52-B774-1AB657EA082D}" srcId="{7F0D270A-8579-4FCA-BC80-BBDB8F0E1EE7}" destId="{CA97AE55-EF08-455C-996F-D8FEAD76B9CD}" srcOrd="0" destOrd="0" parTransId="{B19C84DD-EE5E-4A29-A112-5A27905FC2A2}" sibTransId="{ABE32B17-83D2-499D-8D6D-D7903F8A6769}"/>
    <dgm:cxn modelId="{FDAD63C8-7136-407A-935C-B71DC4C31C8D}" type="presOf" srcId="{E02A3E10-3B70-47F3-ACB7-B38BBB955F73}" destId="{7B3BFCEF-E494-4B70-9B0F-7A1F583D6525}" srcOrd="0" destOrd="0" presId="urn:microsoft.com/office/officeart/2005/8/layout/arrow5"/>
    <dgm:cxn modelId="{1B6DC914-3CAC-416A-B19D-ADF715365BB7}" type="presParOf" srcId="{F583B61D-6CF9-4AF9-9012-27D45AA2028C}" destId="{520D9692-3991-4594-A8F2-4EA56B1F8078}" srcOrd="0" destOrd="0" presId="urn:microsoft.com/office/officeart/2005/8/layout/arrow5"/>
    <dgm:cxn modelId="{B72FB972-CFE8-4700-AB15-815609698291}" type="presParOf" srcId="{F583B61D-6CF9-4AF9-9012-27D45AA2028C}" destId="{7B3BFCEF-E494-4B70-9B0F-7A1F583D6525}"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68BEBD-5BE2-40B4-AEA5-9EA8A3A4E275}"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415D6AA8-A021-4D7B-83A3-1771DAF90627}">
      <dgm:prSet phldrT="[Texto]" custT="1"/>
      <dgm:spPr/>
      <dgm:t>
        <a:bodyPr/>
        <a:lstStyle/>
        <a:p>
          <a:pPr algn="just">
            <a:lnSpc>
              <a:spcPct val="150000"/>
            </a:lnSpc>
          </a:pPr>
          <a:r>
            <a:rPr lang="es-EC" sz="1400" b="1" dirty="0" smtClean="0">
              <a:latin typeface="Times New Roman" panose="02020603050405020304" pitchFamily="18" charset="0"/>
              <a:cs typeface="Times New Roman" panose="02020603050405020304" pitchFamily="18" charset="0"/>
            </a:rPr>
            <a:t>PELIGRO</a:t>
          </a:r>
        </a:p>
        <a:p>
          <a:pPr algn="just">
            <a:lnSpc>
              <a:spcPct val="150000"/>
            </a:lnSpc>
          </a:pPr>
          <a:r>
            <a:rPr lang="es-EC" sz="1400" dirty="0" smtClean="0">
              <a:latin typeface="Times New Roman" panose="02020603050405020304" pitchFamily="18" charset="0"/>
              <a:cs typeface="Times New Roman" panose="02020603050405020304" pitchFamily="18" charset="0"/>
            </a:rPr>
            <a:t>Fuente, situación o acto con el potencial daño, en términos de lesiones, enfermedades, daños a la propiedad o el medio ambiente</a:t>
          </a:r>
        </a:p>
        <a:p>
          <a:pPr algn="l">
            <a:lnSpc>
              <a:spcPct val="90000"/>
            </a:lnSpc>
          </a:pPr>
          <a:endParaRPr lang="es-EC" sz="1400" dirty="0"/>
        </a:p>
      </dgm:t>
    </dgm:pt>
    <dgm:pt modelId="{BEC8AE52-C6EF-499E-A8E3-A8311B244FD0}" type="parTrans" cxnId="{B3C554E5-5532-40C2-8A8C-EB5B09B89719}">
      <dgm:prSet/>
      <dgm:spPr/>
      <dgm:t>
        <a:bodyPr/>
        <a:lstStyle/>
        <a:p>
          <a:endParaRPr lang="es-EC"/>
        </a:p>
      </dgm:t>
    </dgm:pt>
    <dgm:pt modelId="{45F8F0B7-62C5-4232-9AC5-DF1975F6CB15}" type="sibTrans" cxnId="{B3C554E5-5532-40C2-8A8C-EB5B09B89719}">
      <dgm:prSet/>
      <dgm:spPr/>
      <dgm:t>
        <a:bodyPr/>
        <a:lstStyle/>
        <a:p>
          <a:endParaRPr lang="es-EC"/>
        </a:p>
      </dgm:t>
    </dgm:pt>
    <dgm:pt modelId="{83A585A9-66F2-4758-B8D5-CD45857F98DE}">
      <dgm:prSet phldrT="[Texto]" custT="1"/>
      <dgm:spPr/>
      <dgm:t>
        <a:bodyPr/>
        <a:lstStyle/>
        <a:p>
          <a:pPr algn="just">
            <a:lnSpc>
              <a:spcPct val="150000"/>
            </a:lnSpc>
          </a:pPr>
          <a:r>
            <a:rPr lang="es-EC" sz="1400" b="1" dirty="0" smtClean="0">
              <a:latin typeface="Times New Roman" panose="02020603050405020304" pitchFamily="18" charset="0"/>
              <a:cs typeface="Times New Roman" panose="02020603050405020304" pitchFamily="18" charset="0"/>
            </a:rPr>
            <a:t>RIESGO</a:t>
          </a:r>
        </a:p>
        <a:p>
          <a:pPr algn="just">
            <a:lnSpc>
              <a:spcPct val="150000"/>
            </a:lnSpc>
          </a:pPr>
          <a:r>
            <a:rPr lang="es-EC" sz="1400" b="0" dirty="0" smtClean="0">
              <a:latin typeface="Times New Roman" panose="02020603050405020304" pitchFamily="18" charset="0"/>
              <a:cs typeface="Times New Roman" panose="02020603050405020304" pitchFamily="18" charset="0"/>
            </a:rPr>
            <a:t>Combinación entre la probabilidad de que ocurra un evento peligroso y la gravedad de las consecuencias de esa ocurrencia.</a:t>
          </a:r>
        </a:p>
        <a:p>
          <a:pPr algn="just">
            <a:lnSpc>
              <a:spcPct val="150000"/>
            </a:lnSpc>
          </a:pPr>
          <a:endParaRPr lang="es-EC" sz="1800" b="1" dirty="0">
            <a:latin typeface="Times New Roman" panose="02020603050405020304" pitchFamily="18" charset="0"/>
            <a:cs typeface="Times New Roman" panose="02020603050405020304" pitchFamily="18" charset="0"/>
          </a:endParaRPr>
        </a:p>
      </dgm:t>
    </dgm:pt>
    <dgm:pt modelId="{E208DB5C-AAD3-4B7F-BB1C-61936983E50A}" type="parTrans" cxnId="{863F1534-117D-48CA-8663-E8BE444E1308}">
      <dgm:prSet/>
      <dgm:spPr/>
      <dgm:t>
        <a:bodyPr/>
        <a:lstStyle/>
        <a:p>
          <a:endParaRPr lang="es-EC"/>
        </a:p>
      </dgm:t>
    </dgm:pt>
    <dgm:pt modelId="{FAD953DB-5A20-4663-9A03-9D331F9F20A2}" type="sibTrans" cxnId="{863F1534-117D-48CA-8663-E8BE444E1308}">
      <dgm:prSet/>
      <dgm:spPr/>
      <dgm:t>
        <a:bodyPr/>
        <a:lstStyle/>
        <a:p>
          <a:endParaRPr lang="es-EC"/>
        </a:p>
      </dgm:t>
    </dgm:pt>
    <dgm:pt modelId="{45BF5C47-9D82-4C6D-A090-DE3BE693AC11}" type="pres">
      <dgm:prSet presAssocID="{2F68BEBD-5BE2-40B4-AEA5-9EA8A3A4E275}" presName="Name0" presStyleCnt="0">
        <dgm:presLayoutVars>
          <dgm:chMax val="2"/>
          <dgm:chPref val="2"/>
          <dgm:animLvl val="lvl"/>
        </dgm:presLayoutVars>
      </dgm:prSet>
      <dgm:spPr/>
      <dgm:t>
        <a:bodyPr/>
        <a:lstStyle/>
        <a:p>
          <a:endParaRPr lang="es-EC"/>
        </a:p>
      </dgm:t>
    </dgm:pt>
    <dgm:pt modelId="{F8CDC930-E99C-40B4-9423-071B4CE52813}" type="pres">
      <dgm:prSet presAssocID="{2F68BEBD-5BE2-40B4-AEA5-9EA8A3A4E275}" presName="LeftText" presStyleLbl="revTx" presStyleIdx="0" presStyleCnt="0">
        <dgm:presLayoutVars>
          <dgm:bulletEnabled val="1"/>
        </dgm:presLayoutVars>
      </dgm:prSet>
      <dgm:spPr/>
      <dgm:t>
        <a:bodyPr/>
        <a:lstStyle/>
        <a:p>
          <a:endParaRPr lang="es-EC"/>
        </a:p>
      </dgm:t>
    </dgm:pt>
    <dgm:pt modelId="{F2E2EF58-C4ED-4A0F-A209-76D69D866A28}" type="pres">
      <dgm:prSet presAssocID="{2F68BEBD-5BE2-40B4-AEA5-9EA8A3A4E275}" presName="LeftNode" presStyleLbl="bgImgPlace1" presStyleIdx="0" presStyleCnt="2" custScaleX="234655" custLinFactNeighborX="-56976" custLinFactNeighborY="-504">
        <dgm:presLayoutVars>
          <dgm:chMax val="2"/>
          <dgm:chPref val="2"/>
        </dgm:presLayoutVars>
      </dgm:prSet>
      <dgm:spPr/>
      <dgm:t>
        <a:bodyPr/>
        <a:lstStyle/>
        <a:p>
          <a:endParaRPr lang="es-EC"/>
        </a:p>
      </dgm:t>
    </dgm:pt>
    <dgm:pt modelId="{E9C89315-591D-4CB5-AD56-524C5BBBF724}" type="pres">
      <dgm:prSet presAssocID="{2F68BEBD-5BE2-40B4-AEA5-9EA8A3A4E275}" presName="RightText" presStyleLbl="revTx" presStyleIdx="0" presStyleCnt="0">
        <dgm:presLayoutVars>
          <dgm:bulletEnabled val="1"/>
        </dgm:presLayoutVars>
      </dgm:prSet>
      <dgm:spPr/>
      <dgm:t>
        <a:bodyPr/>
        <a:lstStyle/>
        <a:p>
          <a:endParaRPr lang="es-EC"/>
        </a:p>
      </dgm:t>
    </dgm:pt>
    <dgm:pt modelId="{6FFE19A2-91BE-4E5F-A3EE-C0F5DA63B736}" type="pres">
      <dgm:prSet presAssocID="{2F68BEBD-5BE2-40B4-AEA5-9EA8A3A4E275}" presName="RightNode" presStyleLbl="bgImgPlace1" presStyleIdx="1" presStyleCnt="2" custScaleX="211987" custLinFactNeighborX="62461" custLinFactNeighborY="-58">
        <dgm:presLayoutVars>
          <dgm:chMax val="0"/>
          <dgm:chPref val="0"/>
        </dgm:presLayoutVars>
      </dgm:prSet>
      <dgm:spPr/>
      <dgm:t>
        <a:bodyPr/>
        <a:lstStyle/>
        <a:p>
          <a:endParaRPr lang="es-EC"/>
        </a:p>
      </dgm:t>
    </dgm:pt>
    <dgm:pt modelId="{E5E96CD5-87B0-45FA-B007-E3485765282A}" type="pres">
      <dgm:prSet presAssocID="{2F68BEBD-5BE2-40B4-AEA5-9EA8A3A4E275}" presName="TopArrow" presStyleLbl="node1" presStyleIdx="0" presStyleCnt="2"/>
      <dgm:spPr/>
    </dgm:pt>
    <dgm:pt modelId="{B72C5482-EB40-473E-85BD-75DB6C3418BE}" type="pres">
      <dgm:prSet presAssocID="{2F68BEBD-5BE2-40B4-AEA5-9EA8A3A4E275}" presName="BottomArrow" presStyleLbl="node1" presStyleIdx="1" presStyleCnt="2"/>
      <dgm:spPr/>
    </dgm:pt>
  </dgm:ptLst>
  <dgm:cxnLst>
    <dgm:cxn modelId="{EB36B171-1CDE-48D9-8535-4E3CCB0235EC}" type="presOf" srcId="{415D6AA8-A021-4D7B-83A3-1771DAF90627}" destId="{F8CDC930-E99C-40B4-9423-071B4CE52813}" srcOrd="0" destOrd="0" presId="urn:microsoft.com/office/officeart/2009/layout/ReverseList"/>
    <dgm:cxn modelId="{089CAEB3-4D5C-4DCE-8C33-6C1976B2D376}" type="presOf" srcId="{83A585A9-66F2-4758-B8D5-CD45857F98DE}" destId="{E9C89315-591D-4CB5-AD56-524C5BBBF724}" srcOrd="0" destOrd="0" presId="urn:microsoft.com/office/officeart/2009/layout/ReverseList"/>
    <dgm:cxn modelId="{82FC188A-0A04-49CC-BF09-E0A46F16CCD5}" type="presOf" srcId="{83A585A9-66F2-4758-B8D5-CD45857F98DE}" destId="{6FFE19A2-91BE-4E5F-A3EE-C0F5DA63B736}" srcOrd="1" destOrd="0" presId="urn:microsoft.com/office/officeart/2009/layout/ReverseList"/>
    <dgm:cxn modelId="{7E2CCD02-E936-454D-8C66-A1D9EA2C70C0}" type="presOf" srcId="{2F68BEBD-5BE2-40B4-AEA5-9EA8A3A4E275}" destId="{45BF5C47-9D82-4C6D-A090-DE3BE693AC11}" srcOrd="0" destOrd="0" presId="urn:microsoft.com/office/officeart/2009/layout/ReverseList"/>
    <dgm:cxn modelId="{B3C554E5-5532-40C2-8A8C-EB5B09B89719}" srcId="{2F68BEBD-5BE2-40B4-AEA5-9EA8A3A4E275}" destId="{415D6AA8-A021-4D7B-83A3-1771DAF90627}" srcOrd="0" destOrd="0" parTransId="{BEC8AE52-C6EF-499E-A8E3-A8311B244FD0}" sibTransId="{45F8F0B7-62C5-4232-9AC5-DF1975F6CB15}"/>
    <dgm:cxn modelId="{249239AF-BD31-4E0C-A50A-530BDFE3AEDB}" type="presOf" srcId="{415D6AA8-A021-4D7B-83A3-1771DAF90627}" destId="{F2E2EF58-C4ED-4A0F-A209-76D69D866A28}" srcOrd="1" destOrd="0" presId="urn:microsoft.com/office/officeart/2009/layout/ReverseList"/>
    <dgm:cxn modelId="{863F1534-117D-48CA-8663-E8BE444E1308}" srcId="{2F68BEBD-5BE2-40B4-AEA5-9EA8A3A4E275}" destId="{83A585A9-66F2-4758-B8D5-CD45857F98DE}" srcOrd="1" destOrd="0" parTransId="{E208DB5C-AAD3-4B7F-BB1C-61936983E50A}" sibTransId="{FAD953DB-5A20-4663-9A03-9D331F9F20A2}"/>
    <dgm:cxn modelId="{D7E1B920-BC60-48D5-8BDB-6C2EC4C72919}" type="presParOf" srcId="{45BF5C47-9D82-4C6D-A090-DE3BE693AC11}" destId="{F8CDC930-E99C-40B4-9423-071B4CE52813}" srcOrd="0" destOrd="0" presId="urn:microsoft.com/office/officeart/2009/layout/ReverseList"/>
    <dgm:cxn modelId="{3DDA1B4E-B7C6-4559-8587-D2A9FB3856E1}" type="presParOf" srcId="{45BF5C47-9D82-4C6D-A090-DE3BE693AC11}" destId="{F2E2EF58-C4ED-4A0F-A209-76D69D866A28}" srcOrd="1" destOrd="0" presId="urn:microsoft.com/office/officeart/2009/layout/ReverseList"/>
    <dgm:cxn modelId="{58864B63-1C9D-4E65-B8F1-C691C81A323E}" type="presParOf" srcId="{45BF5C47-9D82-4C6D-A090-DE3BE693AC11}" destId="{E9C89315-591D-4CB5-AD56-524C5BBBF724}" srcOrd="2" destOrd="0" presId="urn:microsoft.com/office/officeart/2009/layout/ReverseList"/>
    <dgm:cxn modelId="{E324A329-F341-4E6D-A367-598E7C47FF2E}" type="presParOf" srcId="{45BF5C47-9D82-4C6D-A090-DE3BE693AC11}" destId="{6FFE19A2-91BE-4E5F-A3EE-C0F5DA63B736}" srcOrd="3" destOrd="0" presId="urn:microsoft.com/office/officeart/2009/layout/ReverseList"/>
    <dgm:cxn modelId="{8CA50A07-0386-49B1-843E-9EE1E593C5D5}" type="presParOf" srcId="{45BF5C47-9D82-4C6D-A090-DE3BE693AC11}" destId="{E5E96CD5-87B0-45FA-B007-E3485765282A}" srcOrd="4" destOrd="0" presId="urn:microsoft.com/office/officeart/2009/layout/ReverseList"/>
    <dgm:cxn modelId="{AEC5CB1A-E198-43C3-AB6B-4534F16F86E4}" type="presParOf" srcId="{45BF5C47-9D82-4C6D-A090-DE3BE693AC11}" destId="{B72C5482-EB40-473E-85BD-75DB6C3418BE}"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68BEBD-5BE2-40B4-AEA5-9EA8A3A4E275}"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415D6AA8-A021-4D7B-83A3-1771DAF90627}">
      <dgm:prSet phldrT="[Texto]" custT="1"/>
      <dgm:spPr/>
      <dgm:t>
        <a:bodyPr/>
        <a:lstStyle/>
        <a:p>
          <a:pPr algn="just">
            <a:lnSpc>
              <a:spcPct val="150000"/>
            </a:lnSpc>
          </a:pPr>
          <a:r>
            <a:rPr lang="es-EC" sz="1400" b="1" dirty="0" smtClean="0">
              <a:latin typeface="Times New Roman" panose="02020603050405020304" pitchFamily="18" charset="0"/>
              <a:cs typeface="Times New Roman" panose="02020603050405020304" pitchFamily="18" charset="0"/>
            </a:rPr>
            <a:t>FACTOR DE RIESGO</a:t>
          </a:r>
        </a:p>
        <a:p>
          <a:pPr algn="just">
            <a:lnSpc>
              <a:spcPct val="150000"/>
            </a:lnSpc>
          </a:pPr>
          <a:r>
            <a:rPr lang="es-EC" sz="1400" b="0" dirty="0" smtClean="0">
              <a:latin typeface="Times New Roman" panose="02020603050405020304" pitchFamily="18" charset="0"/>
              <a:cs typeface="Times New Roman" panose="02020603050405020304" pitchFamily="18" charset="0"/>
            </a:rPr>
            <a:t>Elemento agresor o contaminante presentes en el ambiente y que actúan sobre el trabajador, y que hace posible la presencia de un riesgo.</a:t>
          </a:r>
          <a:endParaRPr lang="es-EC" sz="1400" b="0" dirty="0">
            <a:latin typeface="Times New Roman" panose="02020603050405020304" pitchFamily="18" charset="0"/>
            <a:cs typeface="Times New Roman" panose="02020603050405020304" pitchFamily="18" charset="0"/>
          </a:endParaRPr>
        </a:p>
      </dgm:t>
    </dgm:pt>
    <dgm:pt modelId="{BEC8AE52-C6EF-499E-A8E3-A8311B244FD0}" type="parTrans" cxnId="{B3C554E5-5532-40C2-8A8C-EB5B09B89719}">
      <dgm:prSet/>
      <dgm:spPr/>
      <dgm:t>
        <a:bodyPr/>
        <a:lstStyle/>
        <a:p>
          <a:endParaRPr lang="es-EC"/>
        </a:p>
      </dgm:t>
    </dgm:pt>
    <dgm:pt modelId="{45F8F0B7-62C5-4232-9AC5-DF1975F6CB15}" type="sibTrans" cxnId="{B3C554E5-5532-40C2-8A8C-EB5B09B89719}">
      <dgm:prSet/>
      <dgm:spPr/>
      <dgm:t>
        <a:bodyPr/>
        <a:lstStyle/>
        <a:p>
          <a:endParaRPr lang="es-EC"/>
        </a:p>
      </dgm:t>
    </dgm:pt>
    <dgm:pt modelId="{83A585A9-66F2-4758-B8D5-CD45857F98DE}">
      <dgm:prSet phldrT="[Texto]" custT="1"/>
      <dgm:spPr/>
      <dgm:t>
        <a:bodyPr/>
        <a:lstStyle/>
        <a:p>
          <a:pPr algn="just">
            <a:lnSpc>
              <a:spcPct val="150000"/>
            </a:lnSpc>
          </a:pPr>
          <a:r>
            <a:rPr lang="es-EC" sz="1400" b="1" dirty="0" smtClean="0">
              <a:latin typeface="Times New Roman" panose="02020603050405020304" pitchFamily="18" charset="0"/>
              <a:cs typeface="Times New Roman" panose="02020603050405020304" pitchFamily="18" charset="0"/>
            </a:rPr>
            <a:t>ACCIDENTE</a:t>
          </a:r>
        </a:p>
        <a:p>
          <a:pPr algn="just">
            <a:lnSpc>
              <a:spcPct val="150000"/>
            </a:lnSpc>
          </a:pPr>
          <a:r>
            <a:rPr lang="es-EC" sz="1400" b="0" dirty="0" smtClean="0">
              <a:latin typeface="Times New Roman" panose="02020603050405020304" pitchFamily="18" charset="0"/>
              <a:cs typeface="Times New Roman" panose="02020603050405020304" pitchFamily="18" charset="0"/>
            </a:rPr>
            <a:t>Evento no deseado que deja como resultado pérdidas por lesiones de personas, daños materiales y medio ambiente. </a:t>
          </a:r>
          <a:endParaRPr lang="es-EC" sz="1400" b="0" dirty="0">
            <a:latin typeface="Times New Roman" panose="02020603050405020304" pitchFamily="18" charset="0"/>
            <a:cs typeface="Times New Roman" panose="02020603050405020304" pitchFamily="18" charset="0"/>
          </a:endParaRPr>
        </a:p>
      </dgm:t>
    </dgm:pt>
    <dgm:pt modelId="{E208DB5C-AAD3-4B7F-BB1C-61936983E50A}" type="parTrans" cxnId="{863F1534-117D-48CA-8663-E8BE444E1308}">
      <dgm:prSet/>
      <dgm:spPr/>
      <dgm:t>
        <a:bodyPr/>
        <a:lstStyle/>
        <a:p>
          <a:endParaRPr lang="es-EC"/>
        </a:p>
      </dgm:t>
    </dgm:pt>
    <dgm:pt modelId="{FAD953DB-5A20-4663-9A03-9D331F9F20A2}" type="sibTrans" cxnId="{863F1534-117D-48CA-8663-E8BE444E1308}">
      <dgm:prSet/>
      <dgm:spPr/>
      <dgm:t>
        <a:bodyPr/>
        <a:lstStyle/>
        <a:p>
          <a:endParaRPr lang="es-EC"/>
        </a:p>
      </dgm:t>
    </dgm:pt>
    <dgm:pt modelId="{45BF5C47-9D82-4C6D-A090-DE3BE693AC11}" type="pres">
      <dgm:prSet presAssocID="{2F68BEBD-5BE2-40B4-AEA5-9EA8A3A4E275}" presName="Name0" presStyleCnt="0">
        <dgm:presLayoutVars>
          <dgm:chMax val="2"/>
          <dgm:chPref val="2"/>
          <dgm:animLvl val="lvl"/>
        </dgm:presLayoutVars>
      </dgm:prSet>
      <dgm:spPr/>
      <dgm:t>
        <a:bodyPr/>
        <a:lstStyle/>
        <a:p>
          <a:endParaRPr lang="es-EC"/>
        </a:p>
      </dgm:t>
    </dgm:pt>
    <dgm:pt modelId="{F8CDC930-E99C-40B4-9423-071B4CE52813}" type="pres">
      <dgm:prSet presAssocID="{2F68BEBD-5BE2-40B4-AEA5-9EA8A3A4E275}" presName="LeftText" presStyleLbl="revTx" presStyleIdx="0" presStyleCnt="0">
        <dgm:presLayoutVars>
          <dgm:bulletEnabled val="1"/>
        </dgm:presLayoutVars>
      </dgm:prSet>
      <dgm:spPr/>
      <dgm:t>
        <a:bodyPr/>
        <a:lstStyle/>
        <a:p>
          <a:endParaRPr lang="es-EC"/>
        </a:p>
      </dgm:t>
    </dgm:pt>
    <dgm:pt modelId="{F2E2EF58-C4ED-4A0F-A209-76D69D866A28}" type="pres">
      <dgm:prSet presAssocID="{2F68BEBD-5BE2-40B4-AEA5-9EA8A3A4E275}" presName="LeftNode" presStyleLbl="bgImgPlace1" presStyleIdx="0" presStyleCnt="2" custScaleX="234655" custLinFactNeighborX="-58938" custLinFactNeighborY="70">
        <dgm:presLayoutVars>
          <dgm:chMax val="2"/>
          <dgm:chPref val="2"/>
        </dgm:presLayoutVars>
      </dgm:prSet>
      <dgm:spPr/>
      <dgm:t>
        <a:bodyPr/>
        <a:lstStyle/>
        <a:p>
          <a:endParaRPr lang="es-EC"/>
        </a:p>
      </dgm:t>
    </dgm:pt>
    <dgm:pt modelId="{E9C89315-591D-4CB5-AD56-524C5BBBF724}" type="pres">
      <dgm:prSet presAssocID="{2F68BEBD-5BE2-40B4-AEA5-9EA8A3A4E275}" presName="RightText" presStyleLbl="revTx" presStyleIdx="0" presStyleCnt="0">
        <dgm:presLayoutVars>
          <dgm:bulletEnabled val="1"/>
        </dgm:presLayoutVars>
      </dgm:prSet>
      <dgm:spPr/>
      <dgm:t>
        <a:bodyPr/>
        <a:lstStyle/>
        <a:p>
          <a:endParaRPr lang="es-EC"/>
        </a:p>
      </dgm:t>
    </dgm:pt>
    <dgm:pt modelId="{6FFE19A2-91BE-4E5F-A3EE-C0F5DA63B736}" type="pres">
      <dgm:prSet presAssocID="{2F68BEBD-5BE2-40B4-AEA5-9EA8A3A4E275}" presName="RightNode" presStyleLbl="bgImgPlace1" presStyleIdx="1" presStyleCnt="2" custScaleX="211987" custLinFactNeighborX="62461" custLinFactNeighborY="-58">
        <dgm:presLayoutVars>
          <dgm:chMax val="0"/>
          <dgm:chPref val="0"/>
        </dgm:presLayoutVars>
      </dgm:prSet>
      <dgm:spPr/>
      <dgm:t>
        <a:bodyPr/>
        <a:lstStyle/>
        <a:p>
          <a:endParaRPr lang="es-EC"/>
        </a:p>
      </dgm:t>
    </dgm:pt>
    <dgm:pt modelId="{E5E96CD5-87B0-45FA-B007-E3485765282A}" type="pres">
      <dgm:prSet presAssocID="{2F68BEBD-5BE2-40B4-AEA5-9EA8A3A4E275}" presName="TopArrow" presStyleLbl="node1" presStyleIdx="0" presStyleCnt="2"/>
      <dgm:spPr/>
    </dgm:pt>
    <dgm:pt modelId="{B72C5482-EB40-473E-85BD-75DB6C3418BE}" type="pres">
      <dgm:prSet presAssocID="{2F68BEBD-5BE2-40B4-AEA5-9EA8A3A4E275}" presName="BottomArrow" presStyleLbl="node1" presStyleIdx="1" presStyleCnt="2"/>
      <dgm:spPr/>
    </dgm:pt>
  </dgm:ptLst>
  <dgm:cxnLst>
    <dgm:cxn modelId="{49FA6A9E-77B1-44EC-96BF-F2E9EFA9A978}" type="presOf" srcId="{2F68BEBD-5BE2-40B4-AEA5-9EA8A3A4E275}" destId="{45BF5C47-9D82-4C6D-A090-DE3BE693AC11}" srcOrd="0" destOrd="0" presId="urn:microsoft.com/office/officeart/2009/layout/ReverseList"/>
    <dgm:cxn modelId="{7E3F5DC9-A5A9-4F0B-BF7C-29F055C99056}" type="presOf" srcId="{83A585A9-66F2-4758-B8D5-CD45857F98DE}" destId="{6FFE19A2-91BE-4E5F-A3EE-C0F5DA63B736}" srcOrd="1" destOrd="0" presId="urn:microsoft.com/office/officeart/2009/layout/ReverseList"/>
    <dgm:cxn modelId="{B3C554E5-5532-40C2-8A8C-EB5B09B89719}" srcId="{2F68BEBD-5BE2-40B4-AEA5-9EA8A3A4E275}" destId="{415D6AA8-A021-4D7B-83A3-1771DAF90627}" srcOrd="0" destOrd="0" parTransId="{BEC8AE52-C6EF-499E-A8E3-A8311B244FD0}" sibTransId="{45F8F0B7-62C5-4232-9AC5-DF1975F6CB15}"/>
    <dgm:cxn modelId="{68F7E52C-7239-42E7-86EB-3214CAE4CEF3}" type="presOf" srcId="{415D6AA8-A021-4D7B-83A3-1771DAF90627}" destId="{F2E2EF58-C4ED-4A0F-A209-76D69D866A28}" srcOrd="1" destOrd="0" presId="urn:microsoft.com/office/officeart/2009/layout/ReverseList"/>
    <dgm:cxn modelId="{863F1534-117D-48CA-8663-E8BE444E1308}" srcId="{2F68BEBD-5BE2-40B4-AEA5-9EA8A3A4E275}" destId="{83A585A9-66F2-4758-B8D5-CD45857F98DE}" srcOrd="1" destOrd="0" parTransId="{E208DB5C-AAD3-4B7F-BB1C-61936983E50A}" sibTransId="{FAD953DB-5A20-4663-9A03-9D331F9F20A2}"/>
    <dgm:cxn modelId="{8E902BD3-0A33-4A45-89F3-8490B28B507C}" type="presOf" srcId="{415D6AA8-A021-4D7B-83A3-1771DAF90627}" destId="{F8CDC930-E99C-40B4-9423-071B4CE52813}" srcOrd="0" destOrd="0" presId="urn:microsoft.com/office/officeart/2009/layout/ReverseList"/>
    <dgm:cxn modelId="{8975F87E-2B89-4947-911D-3CB43E8DF660}" type="presOf" srcId="{83A585A9-66F2-4758-B8D5-CD45857F98DE}" destId="{E9C89315-591D-4CB5-AD56-524C5BBBF724}" srcOrd="0" destOrd="0" presId="urn:microsoft.com/office/officeart/2009/layout/ReverseList"/>
    <dgm:cxn modelId="{C9DF259E-CA39-4948-8E97-5EF46FEF4664}" type="presParOf" srcId="{45BF5C47-9D82-4C6D-A090-DE3BE693AC11}" destId="{F8CDC930-E99C-40B4-9423-071B4CE52813}" srcOrd="0" destOrd="0" presId="urn:microsoft.com/office/officeart/2009/layout/ReverseList"/>
    <dgm:cxn modelId="{6B707032-ACB4-4DEE-BBBC-C524A6CA4B6F}" type="presParOf" srcId="{45BF5C47-9D82-4C6D-A090-DE3BE693AC11}" destId="{F2E2EF58-C4ED-4A0F-A209-76D69D866A28}" srcOrd="1" destOrd="0" presId="urn:microsoft.com/office/officeart/2009/layout/ReverseList"/>
    <dgm:cxn modelId="{D6477352-217C-4F92-8258-91A7CBF03D51}" type="presParOf" srcId="{45BF5C47-9D82-4C6D-A090-DE3BE693AC11}" destId="{E9C89315-591D-4CB5-AD56-524C5BBBF724}" srcOrd="2" destOrd="0" presId="urn:microsoft.com/office/officeart/2009/layout/ReverseList"/>
    <dgm:cxn modelId="{E93E544A-11B4-475B-BCA6-05BA4ACFC6C8}" type="presParOf" srcId="{45BF5C47-9D82-4C6D-A090-DE3BE693AC11}" destId="{6FFE19A2-91BE-4E5F-A3EE-C0F5DA63B736}" srcOrd="3" destOrd="0" presId="urn:microsoft.com/office/officeart/2009/layout/ReverseList"/>
    <dgm:cxn modelId="{1D1A777B-A644-446D-8B95-879D140838EE}" type="presParOf" srcId="{45BF5C47-9D82-4C6D-A090-DE3BE693AC11}" destId="{E5E96CD5-87B0-45FA-B007-E3485765282A}" srcOrd="4" destOrd="0" presId="urn:microsoft.com/office/officeart/2009/layout/ReverseList"/>
    <dgm:cxn modelId="{28ADAC56-E319-46AF-8378-B60C29DA9895}" type="presParOf" srcId="{45BF5C47-9D82-4C6D-A090-DE3BE693AC11}" destId="{B72C5482-EB40-473E-85BD-75DB6C3418BE}" srcOrd="5" destOrd="0" presId="urn:microsoft.com/office/officeart/2009/layout/Revers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BB5891-918F-416A-A4AF-2BC5D82F4257}"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s-EC"/>
        </a:p>
      </dgm:t>
    </dgm:pt>
    <dgm:pt modelId="{AF863919-B09A-4210-B510-8221D38D7FA9}">
      <dgm:prSet phldrT="[Texto]" custT="1"/>
      <dgm:spPr/>
      <dgm:t>
        <a:bodyPr/>
        <a:lstStyle/>
        <a:p>
          <a:pPr algn="ctr"/>
          <a:r>
            <a:rPr lang="es-EC" sz="1800" b="1" dirty="0" smtClean="0">
              <a:latin typeface="Times New Roman" panose="02020603050405020304" pitchFamily="18" charset="0"/>
              <a:cs typeface="Times New Roman" panose="02020603050405020304" pitchFamily="18" charset="0"/>
            </a:rPr>
            <a:t>SEGURIDAD Y SO</a:t>
          </a:r>
          <a:endParaRPr lang="es-EC" sz="1800" b="1" dirty="0">
            <a:latin typeface="Times New Roman" panose="02020603050405020304" pitchFamily="18" charset="0"/>
            <a:cs typeface="Times New Roman" panose="02020603050405020304" pitchFamily="18" charset="0"/>
          </a:endParaRPr>
        </a:p>
      </dgm:t>
    </dgm:pt>
    <dgm:pt modelId="{5D2D15DA-389C-4CB2-A510-183822C73349}" type="parTrans" cxnId="{F82E18EA-F9CE-44E0-AA30-9B98F3156898}">
      <dgm:prSet/>
      <dgm:spPr/>
      <dgm:t>
        <a:bodyPr/>
        <a:lstStyle/>
        <a:p>
          <a:pPr algn="just"/>
          <a:endParaRPr lang="es-EC" sz="1800">
            <a:latin typeface="Times New Roman" panose="02020603050405020304" pitchFamily="18" charset="0"/>
            <a:cs typeface="Times New Roman" panose="02020603050405020304" pitchFamily="18" charset="0"/>
          </a:endParaRPr>
        </a:p>
      </dgm:t>
    </dgm:pt>
    <dgm:pt modelId="{28580B4A-9335-47F5-A4F8-EA13734D6E7D}" type="sibTrans" cxnId="{F82E18EA-F9CE-44E0-AA30-9B98F3156898}">
      <dgm:prSet/>
      <dgm:spPr/>
      <dgm:t>
        <a:bodyPr/>
        <a:lstStyle/>
        <a:p>
          <a:pPr algn="just"/>
          <a:endParaRPr lang="es-EC" sz="1800">
            <a:latin typeface="Times New Roman" panose="02020603050405020304" pitchFamily="18" charset="0"/>
            <a:cs typeface="Times New Roman" panose="02020603050405020304" pitchFamily="18" charset="0"/>
          </a:endParaRPr>
        </a:p>
      </dgm:t>
    </dgm:pt>
    <dgm:pt modelId="{9E9D63CE-03E6-487B-BA99-32728076D39F}">
      <dgm:prSet phldrT="[Texto]" custT="1"/>
      <dgm:spPr/>
      <dgm:t>
        <a:bodyPr/>
        <a:lstStyle/>
        <a:p>
          <a:pPr algn="ctr"/>
          <a:r>
            <a:rPr lang="es-EC" sz="1800" b="1" dirty="0" smtClean="0">
              <a:latin typeface="Times New Roman" panose="02020603050405020304" pitchFamily="18" charset="0"/>
              <a:cs typeface="Times New Roman" panose="02020603050405020304" pitchFamily="18" charset="0"/>
            </a:rPr>
            <a:t>OBJETIVOS</a:t>
          </a:r>
          <a:r>
            <a:rPr lang="es-EC" sz="1800" dirty="0" smtClean="0">
              <a:latin typeface="Times New Roman" panose="02020603050405020304" pitchFamily="18" charset="0"/>
              <a:cs typeface="Times New Roman" panose="02020603050405020304" pitchFamily="18" charset="0"/>
            </a:rPr>
            <a:t> </a:t>
          </a:r>
          <a:endParaRPr lang="es-EC" sz="1800" dirty="0">
            <a:latin typeface="Times New Roman" panose="02020603050405020304" pitchFamily="18" charset="0"/>
            <a:cs typeface="Times New Roman" panose="02020603050405020304" pitchFamily="18" charset="0"/>
          </a:endParaRPr>
        </a:p>
      </dgm:t>
    </dgm:pt>
    <dgm:pt modelId="{93706B2E-6EBA-4BC6-B61C-89D3BC86DF98}" type="parTrans" cxnId="{AD98DBF8-D025-43C5-990E-21835F216348}">
      <dgm:prSet/>
      <dgm:spPr/>
      <dgm:t>
        <a:bodyPr/>
        <a:lstStyle/>
        <a:p>
          <a:pPr algn="just"/>
          <a:endParaRPr lang="es-EC" sz="1800">
            <a:latin typeface="Times New Roman" panose="02020603050405020304" pitchFamily="18" charset="0"/>
            <a:cs typeface="Times New Roman" panose="02020603050405020304" pitchFamily="18" charset="0"/>
          </a:endParaRPr>
        </a:p>
      </dgm:t>
    </dgm:pt>
    <dgm:pt modelId="{1CB95BE5-D145-487E-96BA-25CFC3ADFF19}" type="sibTrans" cxnId="{AD98DBF8-D025-43C5-990E-21835F216348}">
      <dgm:prSet/>
      <dgm:spPr/>
      <dgm:t>
        <a:bodyPr/>
        <a:lstStyle/>
        <a:p>
          <a:pPr algn="just"/>
          <a:endParaRPr lang="es-EC" sz="1800">
            <a:latin typeface="Times New Roman" panose="02020603050405020304" pitchFamily="18" charset="0"/>
            <a:cs typeface="Times New Roman" panose="02020603050405020304" pitchFamily="18" charset="0"/>
          </a:endParaRPr>
        </a:p>
      </dgm:t>
    </dgm:pt>
    <dgm:pt modelId="{F511C123-F364-4F98-8E2C-370189348B69}">
      <dgm:prSet phldrT="[Texto]" custT="1"/>
      <dgm:spPr/>
      <dgm:t>
        <a:bodyPr/>
        <a:lstStyle/>
        <a:p>
          <a:pPr algn="just"/>
          <a:endParaRPr lang="es-EC" sz="1800" dirty="0" smtClean="0">
            <a:latin typeface="Times New Roman" panose="02020603050405020304" pitchFamily="18" charset="0"/>
            <a:cs typeface="Times New Roman" panose="02020603050405020304" pitchFamily="18" charset="0"/>
          </a:endParaRPr>
        </a:p>
      </dgm:t>
    </dgm:pt>
    <dgm:pt modelId="{AD6EBBC4-6A69-4A93-84FD-6A001DA309EC}" type="parTrans" cxnId="{482A65EA-1371-4917-AD37-544DBC5F13CD}">
      <dgm:prSet/>
      <dgm:spPr/>
      <dgm:t>
        <a:bodyPr/>
        <a:lstStyle/>
        <a:p>
          <a:pPr algn="just"/>
          <a:endParaRPr lang="es-EC" sz="1800">
            <a:latin typeface="Times New Roman" panose="02020603050405020304" pitchFamily="18" charset="0"/>
            <a:cs typeface="Times New Roman" panose="02020603050405020304" pitchFamily="18" charset="0"/>
          </a:endParaRPr>
        </a:p>
      </dgm:t>
    </dgm:pt>
    <dgm:pt modelId="{74EE9514-5F49-4A85-A42D-100AC69A0B56}" type="sibTrans" cxnId="{482A65EA-1371-4917-AD37-544DBC5F13CD}">
      <dgm:prSet/>
      <dgm:spPr/>
      <dgm:t>
        <a:bodyPr/>
        <a:lstStyle/>
        <a:p>
          <a:pPr algn="just"/>
          <a:endParaRPr lang="es-EC" sz="1800">
            <a:latin typeface="Times New Roman" panose="02020603050405020304" pitchFamily="18" charset="0"/>
            <a:cs typeface="Times New Roman" panose="02020603050405020304" pitchFamily="18" charset="0"/>
          </a:endParaRPr>
        </a:p>
      </dgm:t>
    </dgm:pt>
    <dgm:pt modelId="{456754FA-B18C-44FB-881E-F40C16C59CE5}">
      <dgm:prSet phldrT="[Texto]" custT="1"/>
      <dgm:spPr/>
      <dgm:t>
        <a:bodyPr/>
        <a:lstStyle/>
        <a:p>
          <a:pPr algn="just"/>
          <a:endParaRPr lang="es-EC" sz="1800" dirty="0" smtClean="0">
            <a:latin typeface="Times New Roman" panose="02020603050405020304" pitchFamily="18" charset="0"/>
            <a:ea typeface="Calibri" panose="020F0502020204030204"/>
            <a:cs typeface="Times New Roman" panose="02020603050405020304" pitchFamily="18" charset="0"/>
          </a:endParaRPr>
        </a:p>
        <a:p>
          <a:pPr algn="just"/>
          <a:endParaRPr lang="es-EC" sz="1800" dirty="0" smtClean="0">
            <a:latin typeface="Times New Roman" panose="02020603050405020304" pitchFamily="18" charset="0"/>
            <a:ea typeface="Calibri" panose="020F0502020204030204"/>
            <a:cs typeface="Times New Roman" panose="02020603050405020304" pitchFamily="18" charset="0"/>
          </a:endParaRPr>
        </a:p>
        <a:p>
          <a:pPr algn="just"/>
          <a:endParaRPr lang="es-EC" sz="1800" dirty="0" smtClean="0">
            <a:latin typeface="Times New Roman" panose="02020603050405020304" pitchFamily="18" charset="0"/>
            <a:ea typeface="Calibri" panose="020F0502020204030204"/>
            <a:cs typeface="Times New Roman" panose="02020603050405020304" pitchFamily="18" charset="0"/>
          </a:endParaRPr>
        </a:p>
        <a:p>
          <a:pPr algn="just"/>
          <a:r>
            <a:rPr lang="es-EC" sz="1800" dirty="0" smtClean="0">
              <a:latin typeface="Times New Roman" panose="02020603050405020304" pitchFamily="18" charset="0"/>
              <a:ea typeface="Calibri" panose="020F0502020204030204"/>
              <a:cs typeface="Times New Roman" panose="02020603050405020304" pitchFamily="18" charset="0"/>
            </a:rPr>
            <a:t>Es una multidisciplina en asuntos de protección, seguridad, salud y bienestar de las personas involucradas en el trabajo. </a:t>
          </a:r>
          <a:endParaRPr lang="es-EC" sz="1800" dirty="0">
            <a:latin typeface="Times New Roman" panose="02020603050405020304" pitchFamily="18" charset="0"/>
            <a:cs typeface="Times New Roman" panose="02020603050405020304" pitchFamily="18" charset="0"/>
          </a:endParaRPr>
        </a:p>
      </dgm:t>
    </dgm:pt>
    <dgm:pt modelId="{37FD35AE-8B45-42DB-BD91-15BD99F740ED}" type="sibTrans" cxnId="{069147BA-6FBB-4A44-B1D7-EEBD6CF65162}">
      <dgm:prSet/>
      <dgm:spPr/>
      <dgm:t>
        <a:bodyPr/>
        <a:lstStyle/>
        <a:p>
          <a:pPr algn="just"/>
          <a:endParaRPr lang="es-EC" sz="1800">
            <a:latin typeface="Times New Roman" panose="02020603050405020304" pitchFamily="18" charset="0"/>
            <a:cs typeface="Times New Roman" panose="02020603050405020304" pitchFamily="18" charset="0"/>
          </a:endParaRPr>
        </a:p>
      </dgm:t>
    </dgm:pt>
    <dgm:pt modelId="{6ECC1E8B-26C5-4D60-A348-4DD81FAD8B05}" type="parTrans" cxnId="{069147BA-6FBB-4A44-B1D7-EEBD6CF65162}">
      <dgm:prSet/>
      <dgm:spPr/>
      <dgm:t>
        <a:bodyPr/>
        <a:lstStyle/>
        <a:p>
          <a:pPr algn="just"/>
          <a:endParaRPr lang="es-EC" sz="1800">
            <a:latin typeface="Times New Roman" panose="02020603050405020304" pitchFamily="18" charset="0"/>
            <a:cs typeface="Times New Roman" panose="02020603050405020304" pitchFamily="18" charset="0"/>
          </a:endParaRPr>
        </a:p>
      </dgm:t>
    </dgm:pt>
    <dgm:pt modelId="{33EE4AE7-B86F-406D-B7BE-3A3626FC1C77}">
      <dgm:prSet custT="1"/>
      <dgm:spPr/>
      <dgm:t>
        <a:bodyPr/>
        <a:lstStyle/>
        <a:p>
          <a:pPr algn="just"/>
          <a:r>
            <a:rPr lang="es-EC" sz="1800" dirty="0" smtClean="0">
              <a:latin typeface="Times New Roman" panose="02020603050405020304" pitchFamily="18" charset="0"/>
              <a:cs typeface="Times New Roman" panose="02020603050405020304" pitchFamily="18" charset="0"/>
            </a:rPr>
            <a:t>Cumplir con la normativa legal de seguridad y salud.</a:t>
          </a:r>
        </a:p>
      </dgm:t>
    </dgm:pt>
    <dgm:pt modelId="{018179CC-9190-4D17-8904-2D149CF2425D}" type="parTrans" cxnId="{2E66BEED-F240-4603-ABDB-70532F67C48F}">
      <dgm:prSet/>
      <dgm:spPr/>
      <dgm:t>
        <a:bodyPr/>
        <a:lstStyle/>
        <a:p>
          <a:endParaRPr lang="es-EC"/>
        </a:p>
      </dgm:t>
    </dgm:pt>
    <dgm:pt modelId="{038E327C-D63C-4A24-9E66-9463F84C186A}" type="sibTrans" cxnId="{2E66BEED-F240-4603-ABDB-70532F67C48F}">
      <dgm:prSet/>
      <dgm:spPr/>
      <dgm:t>
        <a:bodyPr/>
        <a:lstStyle/>
        <a:p>
          <a:endParaRPr lang="es-EC"/>
        </a:p>
      </dgm:t>
    </dgm:pt>
    <dgm:pt modelId="{C0CB16E6-31F1-433D-A9E1-DB6FEEA2AAA7}">
      <dgm:prSet custT="1"/>
      <dgm:spPr/>
      <dgm:t>
        <a:bodyPr/>
        <a:lstStyle/>
        <a:p>
          <a:pPr algn="just"/>
          <a:r>
            <a:rPr lang="es-EC" sz="1800" smtClean="0">
              <a:latin typeface="Times New Roman" panose="02020603050405020304" pitchFamily="18" charset="0"/>
              <a:cs typeface="Times New Roman" panose="02020603050405020304" pitchFamily="18" charset="0"/>
            </a:rPr>
            <a:t>Comprometer los recursos necesarios para prevenir riesgos.</a:t>
          </a:r>
          <a:endParaRPr lang="es-EC" sz="1800" dirty="0" smtClean="0">
            <a:latin typeface="Times New Roman" panose="02020603050405020304" pitchFamily="18" charset="0"/>
            <a:cs typeface="Times New Roman" panose="02020603050405020304" pitchFamily="18" charset="0"/>
          </a:endParaRPr>
        </a:p>
      </dgm:t>
    </dgm:pt>
    <dgm:pt modelId="{9A5DDA44-A7B1-4C0F-BF87-E591299B717A}" type="parTrans" cxnId="{9EFA2DDE-865A-4561-8E1D-3B8247E16E87}">
      <dgm:prSet/>
      <dgm:spPr/>
      <dgm:t>
        <a:bodyPr/>
        <a:lstStyle/>
        <a:p>
          <a:endParaRPr lang="es-EC"/>
        </a:p>
      </dgm:t>
    </dgm:pt>
    <dgm:pt modelId="{6845B524-BBC1-419F-AA9E-336A6E090060}" type="sibTrans" cxnId="{9EFA2DDE-865A-4561-8E1D-3B8247E16E87}">
      <dgm:prSet/>
      <dgm:spPr/>
      <dgm:t>
        <a:bodyPr/>
        <a:lstStyle/>
        <a:p>
          <a:endParaRPr lang="es-EC"/>
        </a:p>
      </dgm:t>
    </dgm:pt>
    <dgm:pt modelId="{5E4DF08A-F4C0-4FBA-940C-5E20F1B087AF}">
      <dgm:prSet custT="1"/>
      <dgm:spPr/>
      <dgm:t>
        <a:bodyPr/>
        <a:lstStyle/>
        <a:p>
          <a:pPr algn="just"/>
          <a:r>
            <a:rPr lang="es-EC" sz="1800" dirty="0" smtClean="0">
              <a:latin typeface="Times New Roman" panose="02020603050405020304" pitchFamily="18" charset="0"/>
              <a:cs typeface="Times New Roman" panose="02020603050405020304" pitchFamily="18" charset="0"/>
            </a:rPr>
            <a:t>Mejorar la imagen organizacional y la productividad.</a:t>
          </a:r>
        </a:p>
      </dgm:t>
    </dgm:pt>
    <dgm:pt modelId="{93180FBA-9BDB-4606-BA0D-A9A0126ECA81}" type="parTrans" cxnId="{D0773A1D-517D-4C0E-98E6-ADB10CD492AA}">
      <dgm:prSet/>
      <dgm:spPr/>
      <dgm:t>
        <a:bodyPr/>
        <a:lstStyle/>
        <a:p>
          <a:endParaRPr lang="es-EC"/>
        </a:p>
      </dgm:t>
    </dgm:pt>
    <dgm:pt modelId="{529FC34B-23A3-417F-A12B-1B22457783CC}" type="sibTrans" cxnId="{D0773A1D-517D-4C0E-98E6-ADB10CD492AA}">
      <dgm:prSet/>
      <dgm:spPr/>
      <dgm:t>
        <a:bodyPr/>
        <a:lstStyle/>
        <a:p>
          <a:endParaRPr lang="es-EC"/>
        </a:p>
      </dgm:t>
    </dgm:pt>
    <dgm:pt modelId="{68E0712F-CCFB-47BB-86C3-5FACBC25C11A}">
      <dgm:prSet custT="1"/>
      <dgm:spPr/>
      <dgm:t>
        <a:bodyPr/>
        <a:lstStyle/>
        <a:p>
          <a:pPr algn="just"/>
          <a:r>
            <a:rPr lang="es-EC" sz="1800" dirty="0" smtClean="0">
              <a:latin typeface="Times New Roman" panose="02020603050405020304" pitchFamily="18" charset="0"/>
              <a:cs typeface="Times New Roman" panose="02020603050405020304" pitchFamily="18" charset="0"/>
            </a:rPr>
            <a:t>Crear una conciencia preventiva y hábitos de trabajo seguros.</a:t>
          </a:r>
        </a:p>
      </dgm:t>
    </dgm:pt>
    <dgm:pt modelId="{C1F38586-0230-45AB-8A3E-88232CF231C3}" type="parTrans" cxnId="{01980678-11E8-4139-A590-14C67CD350EA}">
      <dgm:prSet/>
      <dgm:spPr/>
      <dgm:t>
        <a:bodyPr/>
        <a:lstStyle/>
        <a:p>
          <a:endParaRPr lang="es-EC"/>
        </a:p>
      </dgm:t>
    </dgm:pt>
    <dgm:pt modelId="{9BFFC61D-90A8-4392-9A0A-2170BAF13EE1}" type="sibTrans" cxnId="{01980678-11E8-4139-A590-14C67CD350EA}">
      <dgm:prSet/>
      <dgm:spPr/>
      <dgm:t>
        <a:bodyPr/>
        <a:lstStyle/>
        <a:p>
          <a:endParaRPr lang="es-EC"/>
        </a:p>
      </dgm:t>
    </dgm:pt>
    <dgm:pt modelId="{1796F732-DBAA-4C2E-BC3F-D67D27B8FE1F}">
      <dgm:prSet custT="1"/>
      <dgm:spPr/>
      <dgm:t>
        <a:bodyPr/>
        <a:lstStyle/>
        <a:p>
          <a:pPr algn="l"/>
          <a:endParaRPr lang="es-EC" sz="1800" dirty="0" smtClean="0">
            <a:latin typeface="Times New Roman" panose="02020603050405020304" pitchFamily="18" charset="0"/>
            <a:cs typeface="Times New Roman" panose="02020603050405020304" pitchFamily="18" charset="0"/>
          </a:endParaRPr>
        </a:p>
      </dgm:t>
    </dgm:pt>
    <dgm:pt modelId="{E2EB9F87-A8DD-4E88-91CC-045C0570023F}" type="sibTrans" cxnId="{F314EA2F-317D-4BA1-AD0A-ADA4F7761DB2}">
      <dgm:prSet/>
      <dgm:spPr/>
      <dgm:t>
        <a:bodyPr/>
        <a:lstStyle/>
        <a:p>
          <a:endParaRPr lang="es-EC"/>
        </a:p>
      </dgm:t>
    </dgm:pt>
    <dgm:pt modelId="{68AF900A-AD31-449C-A52D-8F0F86FA42DF}" type="parTrans" cxnId="{F314EA2F-317D-4BA1-AD0A-ADA4F7761DB2}">
      <dgm:prSet/>
      <dgm:spPr/>
      <dgm:t>
        <a:bodyPr/>
        <a:lstStyle/>
        <a:p>
          <a:endParaRPr lang="es-EC"/>
        </a:p>
      </dgm:t>
    </dgm:pt>
    <dgm:pt modelId="{0FF768AC-4E3F-4546-8648-0A63696364C6}">
      <dgm:prSet custT="1"/>
      <dgm:spPr/>
      <dgm:t>
        <a:bodyPr/>
        <a:lstStyle/>
        <a:p>
          <a:pPr algn="just"/>
          <a:r>
            <a:rPr lang="es-EC" sz="1800" dirty="0" smtClean="0">
              <a:latin typeface="Times New Roman" panose="02020603050405020304" pitchFamily="18" charset="0"/>
              <a:cs typeface="Times New Roman" panose="02020603050405020304" pitchFamily="18" charset="0"/>
            </a:rPr>
            <a:t>Disminuir lesiones y daños a la salud provocados por el trabajo.</a:t>
          </a:r>
        </a:p>
      </dgm:t>
    </dgm:pt>
    <dgm:pt modelId="{4B1FE530-FEB5-4272-95FC-F5033647AEA5}" type="parTrans" cxnId="{3668D9CE-50B2-49C2-816D-DD49E6B67180}">
      <dgm:prSet/>
      <dgm:spPr/>
      <dgm:t>
        <a:bodyPr/>
        <a:lstStyle/>
        <a:p>
          <a:endParaRPr lang="es-EC"/>
        </a:p>
      </dgm:t>
    </dgm:pt>
    <dgm:pt modelId="{11A9B1FA-41AD-40DE-B9E1-FA6BCF8A55CE}" type="sibTrans" cxnId="{3668D9CE-50B2-49C2-816D-DD49E6B67180}">
      <dgm:prSet/>
      <dgm:spPr/>
      <dgm:t>
        <a:bodyPr/>
        <a:lstStyle/>
        <a:p>
          <a:endParaRPr lang="es-EC"/>
        </a:p>
      </dgm:t>
    </dgm:pt>
    <dgm:pt modelId="{130332D8-CCF5-4A3E-A375-8B6EC286706B}">
      <dgm:prSet custT="1"/>
      <dgm:spPr/>
      <dgm:t>
        <a:bodyPr/>
        <a:lstStyle/>
        <a:p>
          <a:pPr algn="just"/>
          <a:r>
            <a:rPr lang="es-EC" sz="1800" dirty="0" smtClean="0">
              <a:latin typeface="Times New Roman" panose="02020603050405020304" pitchFamily="18" charset="0"/>
              <a:cs typeface="Times New Roman" panose="02020603050405020304" pitchFamily="18" charset="0"/>
            </a:rPr>
            <a:t>Mejorar las condiciones de seguridad laboral.</a:t>
          </a:r>
        </a:p>
      </dgm:t>
    </dgm:pt>
    <dgm:pt modelId="{425E52EE-F65C-41DD-B989-7263D20E71D6}" type="sibTrans" cxnId="{3E9D44EC-1832-4741-9353-86683F3F8F52}">
      <dgm:prSet/>
      <dgm:spPr/>
      <dgm:t>
        <a:bodyPr/>
        <a:lstStyle/>
        <a:p>
          <a:endParaRPr lang="es-EC"/>
        </a:p>
      </dgm:t>
    </dgm:pt>
    <dgm:pt modelId="{196ED358-2761-4C82-8626-C86EDC644325}" type="parTrans" cxnId="{3E9D44EC-1832-4741-9353-86683F3F8F52}">
      <dgm:prSet/>
      <dgm:spPr/>
      <dgm:t>
        <a:bodyPr/>
        <a:lstStyle/>
        <a:p>
          <a:endParaRPr lang="es-EC"/>
        </a:p>
      </dgm:t>
    </dgm:pt>
    <dgm:pt modelId="{900A35B8-B954-4884-8791-4BA34173FAC8}" type="pres">
      <dgm:prSet presAssocID="{11BB5891-918F-416A-A4AF-2BC5D82F4257}" presName="Name0" presStyleCnt="0">
        <dgm:presLayoutVars>
          <dgm:chMax val="2"/>
          <dgm:dir/>
          <dgm:animOne val="branch"/>
          <dgm:animLvl val="lvl"/>
          <dgm:resizeHandles val="exact"/>
        </dgm:presLayoutVars>
      </dgm:prSet>
      <dgm:spPr/>
      <dgm:t>
        <a:bodyPr/>
        <a:lstStyle/>
        <a:p>
          <a:endParaRPr lang="es-EC"/>
        </a:p>
      </dgm:t>
    </dgm:pt>
    <dgm:pt modelId="{681A12F0-D719-4E60-B5EF-80D3AE5527D3}" type="pres">
      <dgm:prSet presAssocID="{11BB5891-918F-416A-A4AF-2BC5D82F4257}" presName="Background" presStyleLbl="node1" presStyleIdx="0" presStyleCnt="1" custScaleX="113836" custScaleY="100082" custLinFactNeighborX="233"/>
      <dgm:spPr/>
    </dgm:pt>
    <dgm:pt modelId="{4253324F-396C-491A-9862-B4D96659A8FD}" type="pres">
      <dgm:prSet presAssocID="{11BB5891-918F-416A-A4AF-2BC5D82F4257}" presName="Divider" presStyleLbl="callout" presStyleIdx="0" presStyleCnt="1"/>
      <dgm:spPr/>
    </dgm:pt>
    <dgm:pt modelId="{8DC3F0BE-A49B-4FD6-AC5C-20B5CFD90F67}" type="pres">
      <dgm:prSet presAssocID="{11BB5891-918F-416A-A4AF-2BC5D82F4257}" presName="ChildText1" presStyleLbl="revTx" presStyleIdx="0" presStyleCnt="0" custScaleY="110792" custLinFactNeighborX="-13725" custLinFactNeighborY="-1303">
        <dgm:presLayoutVars>
          <dgm:chMax val="0"/>
          <dgm:chPref val="0"/>
          <dgm:bulletEnabled val="1"/>
        </dgm:presLayoutVars>
      </dgm:prSet>
      <dgm:spPr/>
      <dgm:t>
        <a:bodyPr/>
        <a:lstStyle/>
        <a:p>
          <a:endParaRPr lang="es-EC"/>
        </a:p>
      </dgm:t>
    </dgm:pt>
    <dgm:pt modelId="{277CA4A5-0657-49C5-8371-0695F4EB1075}" type="pres">
      <dgm:prSet presAssocID="{11BB5891-918F-416A-A4AF-2BC5D82F4257}" presName="ChildText2" presStyleLbl="revTx" presStyleIdx="0" presStyleCnt="0" custScaleX="122991" custScaleY="116050" custLinFactNeighborX="2882" custLinFactNeighborY="-3504">
        <dgm:presLayoutVars>
          <dgm:chMax val="0"/>
          <dgm:chPref val="0"/>
          <dgm:bulletEnabled val="1"/>
        </dgm:presLayoutVars>
      </dgm:prSet>
      <dgm:spPr/>
      <dgm:t>
        <a:bodyPr/>
        <a:lstStyle/>
        <a:p>
          <a:endParaRPr lang="es-EC"/>
        </a:p>
      </dgm:t>
    </dgm:pt>
    <dgm:pt modelId="{AA1702AE-2325-4931-A2BB-4AAA4A8B3B30}" type="pres">
      <dgm:prSet presAssocID="{11BB5891-918F-416A-A4AF-2BC5D82F4257}" presName="ParentText1" presStyleLbl="revTx" presStyleIdx="0" presStyleCnt="0">
        <dgm:presLayoutVars>
          <dgm:chMax val="1"/>
          <dgm:chPref val="1"/>
        </dgm:presLayoutVars>
      </dgm:prSet>
      <dgm:spPr/>
      <dgm:t>
        <a:bodyPr/>
        <a:lstStyle/>
        <a:p>
          <a:endParaRPr lang="es-EC"/>
        </a:p>
      </dgm:t>
    </dgm:pt>
    <dgm:pt modelId="{F793DC0F-0299-47F7-ACFD-68B4E9A9F6AD}" type="pres">
      <dgm:prSet presAssocID="{11BB5891-918F-416A-A4AF-2BC5D82F4257}" presName="ParentShape1" presStyleLbl="alignImgPlace1" presStyleIdx="0" presStyleCnt="2" custLinFactNeighborX="-57957" custLinFactNeighborY="17611">
        <dgm:presLayoutVars/>
      </dgm:prSet>
      <dgm:spPr/>
      <dgm:t>
        <a:bodyPr/>
        <a:lstStyle/>
        <a:p>
          <a:endParaRPr lang="es-EC"/>
        </a:p>
      </dgm:t>
    </dgm:pt>
    <dgm:pt modelId="{E4E08F9E-DB50-4072-BE83-8755C025A919}" type="pres">
      <dgm:prSet presAssocID="{11BB5891-918F-416A-A4AF-2BC5D82F4257}" presName="ParentText2" presStyleLbl="revTx" presStyleIdx="0" presStyleCnt="0">
        <dgm:presLayoutVars>
          <dgm:chMax val="1"/>
          <dgm:chPref val="1"/>
        </dgm:presLayoutVars>
      </dgm:prSet>
      <dgm:spPr/>
      <dgm:t>
        <a:bodyPr/>
        <a:lstStyle/>
        <a:p>
          <a:endParaRPr lang="es-EC"/>
        </a:p>
      </dgm:t>
    </dgm:pt>
    <dgm:pt modelId="{2133864E-F2EF-4AD6-A00F-FFCCD11CAEA1}" type="pres">
      <dgm:prSet presAssocID="{11BB5891-918F-416A-A4AF-2BC5D82F4257}" presName="ParentShape2" presStyleLbl="alignImgPlace1" presStyleIdx="1" presStyleCnt="2" custLinFactNeighborX="47532" custLinFactNeighborY="-17824">
        <dgm:presLayoutVars/>
      </dgm:prSet>
      <dgm:spPr/>
      <dgm:t>
        <a:bodyPr/>
        <a:lstStyle/>
        <a:p>
          <a:endParaRPr lang="es-EC"/>
        </a:p>
      </dgm:t>
    </dgm:pt>
  </dgm:ptLst>
  <dgm:cxnLst>
    <dgm:cxn modelId="{1897F901-3A72-40EB-B0B2-99B32F3AA97D}" type="presOf" srcId="{130332D8-CCF5-4A3E-A375-8B6EC286706B}" destId="{277CA4A5-0657-49C5-8371-0695F4EB1075}" srcOrd="0" destOrd="1" presId="urn:microsoft.com/office/officeart/2009/3/layout/OpposingIdeas"/>
    <dgm:cxn modelId="{B29C6ECE-FE55-4B1C-9591-F83D80EDD769}" type="presOf" srcId="{456754FA-B18C-44FB-881E-F40C16C59CE5}" destId="{8DC3F0BE-A49B-4FD6-AC5C-20B5CFD90F67}" srcOrd="0" destOrd="0" presId="urn:microsoft.com/office/officeart/2009/3/layout/OpposingIdeas"/>
    <dgm:cxn modelId="{CDD7BF86-6482-4505-81DA-1D92B4C036E8}" type="presOf" srcId="{33EE4AE7-B86F-406D-B7BE-3A3626FC1C77}" destId="{277CA4A5-0657-49C5-8371-0695F4EB1075}" srcOrd="0" destOrd="3" presId="urn:microsoft.com/office/officeart/2009/3/layout/OpposingIdeas"/>
    <dgm:cxn modelId="{1D1F197B-0AA1-4C32-BD45-86B0D725D1E1}" type="presOf" srcId="{1796F732-DBAA-4C2E-BC3F-D67D27B8FE1F}" destId="{277CA4A5-0657-49C5-8371-0695F4EB1075}" srcOrd="0" destOrd="7" presId="urn:microsoft.com/office/officeart/2009/3/layout/OpposingIdeas"/>
    <dgm:cxn modelId="{A00C750E-BE6C-4CA7-A3AF-1396DDA10EDF}" type="presOf" srcId="{AF863919-B09A-4210-B510-8221D38D7FA9}" destId="{AA1702AE-2325-4931-A2BB-4AAA4A8B3B30}" srcOrd="0" destOrd="0" presId="urn:microsoft.com/office/officeart/2009/3/layout/OpposingIdeas"/>
    <dgm:cxn modelId="{482A65EA-1371-4917-AD37-544DBC5F13CD}" srcId="{9E9D63CE-03E6-487B-BA99-32728076D39F}" destId="{F511C123-F364-4F98-8E2C-370189348B69}" srcOrd="0" destOrd="0" parTransId="{AD6EBBC4-6A69-4A93-84FD-6A001DA309EC}" sibTransId="{74EE9514-5F49-4A85-A42D-100AC69A0B56}"/>
    <dgm:cxn modelId="{6F3F0A18-12F7-4B5D-A852-5052E71FB473}" type="presOf" srcId="{AF863919-B09A-4210-B510-8221D38D7FA9}" destId="{F793DC0F-0299-47F7-ACFD-68B4E9A9F6AD}" srcOrd="1" destOrd="0" presId="urn:microsoft.com/office/officeart/2009/3/layout/OpposingIdeas"/>
    <dgm:cxn modelId="{3668D9CE-50B2-49C2-816D-DD49E6B67180}" srcId="{F511C123-F364-4F98-8E2C-370189348B69}" destId="{0FF768AC-4E3F-4546-8648-0A63696364C6}" srcOrd="1" destOrd="0" parTransId="{4B1FE530-FEB5-4272-95FC-F5033647AEA5}" sibTransId="{11A9B1FA-41AD-40DE-B9E1-FA6BCF8A55CE}"/>
    <dgm:cxn modelId="{D0773A1D-517D-4C0E-98E6-ADB10CD492AA}" srcId="{F511C123-F364-4F98-8E2C-370189348B69}" destId="{5E4DF08A-F4C0-4FBA-940C-5E20F1B087AF}" srcOrd="4" destOrd="0" parTransId="{93180FBA-9BDB-4606-BA0D-A9A0126ECA81}" sibTransId="{529FC34B-23A3-417F-A12B-1B22457783CC}"/>
    <dgm:cxn modelId="{069147BA-6FBB-4A44-B1D7-EEBD6CF65162}" srcId="{AF863919-B09A-4210-B510-8221D38D7FA9}" destId="{456754FA-B18C-44FB-881E-F40C16C59CE5}" srcOrd="0" destOrd="0" parTransId="{6ECC1E8B-26C5-4D60-A348-4DD81FAD8B05}" sibTransId="{37FD35AE-8B45-42DB-BD91-15BD99F740ED}"/>
    <dgm:cxn modelId="{3E9D44EC-1832-4741-9353-86683F3F8F52}" srcId="{F511C123-F364-4F98-8E2C-370189348B69}" destId="{130332D8-CCF5-4A3E-A375-8B6EC286706B}" srcOrd="0" destOrd="0" parTransId="{196ED358-2761-4C82-8626-C86EDC644325}" sibTransId="{425E52EE-F65C-41DD-B989-7263D20E71D6}"/>
    <dgm:cxn modelId="{F82E18EA-F9CE-44E0-AA30-9B98F3156898}" srcId="{11BB5891-918F-416A-A4AF-2BC5D82F4257}" destId="{AF863919-B09A-4210-B510-8221D38D7FA9}" srcOrd="0" destOrd="0" parTransId="{5D2D15DA-389C-4CB2-A510-183822C73349}" sibTransId="{28580B4A-9335-47F5-A4F8-EA13734D6E7D}"/>
    <dgm:cxn modelId="{01980678-11E8-4139-A590-14C67CD350EA}" srcId="{F511C123-F364-4F98-8E2C-370189348B69}" destId="{68E0712F-CCFB-47BB-86C3-5FACBC25C11A}" srcOrd="5" destOrd="0" parTransId="{C1F38586-0230-45AB-8A3E-88232CF231C3}" sibTransId="{9BFFC61D-90A8-4392-9A0A-2170BAF13EE1}"/>
    <dgm:cxn modelId="{43EC9B8A-62DB-46F5-9865-F8D99583A7AB}" type="presOf" srcId="{5E4DF08A-F4C0-4FBA-940C-5E20F1B087AF}" destId="{277CA4A5-0657-49C5-8371-0695F4EB1075}" srcOrd="0" destOrd="5" presId="urn:microsoft.com/office/officeart/2009/3/layout/OpposingIdeas"/>
    <dgm:cxn modelId="{AD98DBF8-D025-43C5-990E-21835F216348}" srcId="{11BB5891-918F-416A-A4AF-2BC5D82F4257}" destId="{9E9D63CE-03E6-487B-BA99-32728076D39F}" srcOrd="1" destOrd="0" parTransId="{93706B2E-6EBA-4BC6-B61C-89D3BC86DF98}" sibTransId="{1CB95BE5-D145-487E-96BA-25CFC3ADFF19}"/>
    <dgm:cxn modelId="{F8B205E6-3A92-4672-B5BC-72FCE205406D}" type="presOf" srcId="{68E0712F-CCFB-47BB-86C3-5FACBC25C11A}" destId="{277CA4A5-0657-49C5-8371-0695F4EB1075}" srcOrd="0" destOrd="6" presId="urn:microsoft.com/office/officeart/2009/3/layout/OpposingIdeas"/>
    <dgm:cxn modelId="{2E66BEED-F240-4603-ABDB-70532F67C48F}" srcId="{F511C123-F364-4F98-8E2C-370189348B69}" destId="{33EE4AE7-B86F-406D-B7BE-3A3626FC1C77}" srcOrd="2" destOrd="0" parTransId="{018179CC-9190-4D17-8904-2D149CF2425D}" sibTransId="{038E327C-D63C-4A24-9E66-9463F84C186A}"/>
    <dgm:cxn modelId="{F5F0090F-6030-4971-A151-A8D596135B07}" type="presOf" srcId="{9E9D63CE-03E6-487B-BA99-32728076D39F}" destId="{2133864E-F2EF-4AD6-A00F-FFCCD11CAEA1}" srcOrd="1" destOrd="0" presId="urn:microsoft.com/office/officeart/2009/3/layout/OpposingIdeas"/>
    <dgm:cxn modelId="{2FD1F5BC-0385-48AF-872E-AFBEECB3D73A}" type="presOf" srcId="{C0CB16E6-31F1-433D-A9E1-DB6FEEA2AAA7}" destId="{277CA4A5-0657-49C5-8371-0695F4EB1075}" srcOrd="0" destOrd="4" presId="urn:microsoft.com/office/officeart/2009/3/layout/OpposingIdeas"/>
    <dgm:cxn modelId="{9AE7ABA6-6D9A-4F56-A5FD-0C41F46B8ACA}" type="presOf" srcId="{11BB5891-918F-416A-A4AF-2BC5D82F4257}" destId="{900A35B8-B954-4884-8791-4BA34173FAC8}" srcOrd="0" destOrd="0" presId="urn:microsoft.com/office/officeart/2009/3/layout/OpposingIdeas"/>
    <dgm:cxn modelId="{717D3B53-0444-4FF1-9142-47A1070DDD42}" type="presOf" srcId="{0FF768AC-4E3F-4546-8648-0A63696364C6}" destId="{277CA4A5-0657-49C5-8371-0695F4EB1075}" srcOrd="0" destOrd="2" presId="urn:microsoft.com/office/officeart/2009/3/layout/OpposingIdeas"/>
    <dgm:cxn modelId="{F314EA2F-317D-4BA1-AD0A-ADA4F7761DB2}" srcId="{9E9D63CE-03E6-487B-BA99-32728076D39F}" destId="{1796F732-DBAA-4C2E-BC3F-D67D27B8FE1F}" srcOrd="1" destOrd="0" parTransId="{68AF900A-AD31-449C-A52D-8F0F86FA42DF}" sibTransId="{E2EB9F87-A8DD-4E88-91CC-045C0570023F}"/>
    <dgm:cxn modelId="{8AA5AC8A-0D7E-42CC-AF32-63BF75C0649D}" type="presOf" srcId="{F511C123-F364-4F98-8E2C-370189348B69}" destId="{277CA4A5-0657-49C5-8371-0695F4EB1075}" srcOrd="0" destOrd="0" presId="urn:microsoft.com/office/officeart/2009/3/layout/OpposingIdeas"/>
    <dgm:cxn modelId="{DBD726EA-7F4A-4BC3-A4FD-151A966A0AC4}" type="presOf" srcId="{9E9D63CE-03E6-487B-BA99-32728076D39F}" destId="{E4E08F9E-DB50-4072-BE83-8755C025A919}" srcOrd="0" destOrd="0" presId="urn:microsoft.com/office/officeart/2009/3/layout/OpposingIdeas"/>
    <dgm:cxn modelId="{9EFA2DDE-865A-4561-8E1D-3B8247E16E87}" srcId="{F511C123-F364-4F98-8E2C-370189348B69}" destId="{C0CB16E6-31F1-433D-A9E1-DB6FEEA2AAA7}" srcOrd="3" destOrd="0" parTransId="{9A5DDA44-A7B1-4C0F-BF87-E591299B717A}" sibTransId="{6845B524-BBC1-419F-AA9E-336A6E090060}"/>
    <dgm:cxn modelId="{22586087-D90B-4B32-B7A9-66DEAEC69982}" type="presParOf" srcId="{900A35B8-B954-4884-8791-4BA34173FAC8}" destId="{681A12F0-D719-4E60-B5EF-80D3AE5527D3}" srcOrd="0" destOrd="0" presId="urn:microsoft.com/office/officeart/2009/3/layout/OpposingIdeas"/>
    <dgm:cxn modelId="{06ECE904-44A5-4B29-A869-44D6F3F2D087}" type="presParOf" srcId="{900A35B8-B954-4884-8791-4BA34173FAC8}" destId="{4253324F-396C-491A-9862-B4D96659A8FD}" srcOrd="1" destOrd="0" presId="urn:microsoft.com/office/officeart/2009/3/layout/OpposingIdeas"/>
    <dgm:cxn modelId="{04286910-B01B-458E-9C71-FECC3975CCEE}" type="presParOf" srcId="{900A35B8-B954-4884-8791-4BA34173FAC8}" destId="{8DC3F0BE-A49B-4FD6-AC5C-20B5CFD90F67}" srcOrd="2" destOrd="0" presId="urn:microsoft.com/office/officeart/2009/3/layout/OpposingIdeas"/>
    <dgm:cxn modelId="{4E40DB68-C62A-4ECF-902C-5AA13C9B4BED}" type="presParOf" srcId="{900A35B8-B954-4884-8791-4BA34173FAC8}" destId="{277CA4A5-0657-49C5-8371-0695F4EB1075}" srcOrd="3" destOrd="0" presId="urn:microsoft.com/office/officeart/2009/3/layout/OpposingIdeas"/>
    <dgm:cxn modelId="{B1ACB80A-0F02-437F-9C76-F8872516438A}" type="presParOf" srcId="{900A35B8-B954-4884-8791-4BA34173FAC8}" destId="{AA1702AE-2325-4931-A2BB-4AAA4A8B3B30}" srcOrd="4" destOrd="0" presId="urn:microsoft.com/office/officeart/2009/3/layout/OpposingIdeas"/>
    <dgm:cxn modelId="{A0F2EB95-BB1F-4E22-9B5C-BA7C2AF1B661}" type="presParOf" srcId="{900A35B8-B954-4884-8791-4BA34173FAC8}" destId="{F793DC0F-0299-47F7-ACFD-68B4E9A9F6AD}" srcOrd="5" destOrd="0" presId="urn:microsoft.com/office/officeart/2009/3/layout/OpposingIdeas"/>
    <dgm:cxn modelId="{7F3F6F6E-D127-4B24-A5E2-E77DD3FCB534}" type="presParOf" srcId="{900A35B8-B954-4884-8791-4BA34173FAC8}" destId="{E4E08F9E-DB50-4072-BE83-8755C025A919}" srcOrd="6" destOrd="0" presId="urn:microsoft.com/office/officeart/2009/3/layout/OpposingIdeas"/>
    <dgm:cxn modelId="{AC47B196-7A4C-4A9E-8299-4FD4DD28FD52}" type="presParOf" srcId="{900A35B8-B954-4884-8791-4BA34173FAC8}" destId="{2133864E-F2EF-4AD6-A00F-FFCCD11CAEA1}"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739ACA-B050-4321-8654-41E0807AB536}"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s-EC"/>
        </a:p>
      </dgm:t>
    </dgm:pt>
    <dgm:pt modelId="{88C9F951-5777-4397-B724-8BC6B35A0EDC}">
      <dgm:prSet phldrT="[Texto]" custT="1"/>
      <dgm:spPr/>
      <dgm:t>
        <a:bodyPr/>
        <a:lstStyle/>
        <a:p>
          <a:r>
            <a:rPr lang="es-EC" sz="1400" b="1" dirty="0" smtClean="0">
              <a:latin typeface="Times New Roman" panose="02020603050405020304" pitchFamily="18" charset="0"/>
              <a:cs typeface="Times New Roman" panose="02020603050405020304" pitchFamily="18" charset="0"/>
            </a:rPr>
            <a:t>Evaluación Médica Pre-empleo o Pre-ocupacional.-</a:t>
          </a:r>
          <a:r>
            <a:rPr lang="es-EC" sz="1400" b="0" dirty="0" smtClean="0">
              <a:latin typeface="Times New Roman" panose="02020603050405020304" pitchFamily="18" charset="0"/>
              <a:cs typeface="Times New Roman" panose="02020603050405020304" pitchFamily="18" charset="0"/>
            </a:rPr>
            <a:t>monitorear el estado de salud de los trabajadores, fin detectar enfermedades profesionales.</a:t>
          </a:r>
          <a:endParaRPr lang="es-EC" sz="1400" b="0" dirty="0">
            <a:latin typeface="Times New Roman" panose="02020603050405020304" pitchFamily="18" charset="0"/>
            <a:cs typeface="Times New Roman" panose="02020603050405020304" pitchFamily="18" charset="0"/>
          </a:endParaRPr>
        </a:p>
      </dgm:t>
    </dgm:pt>
    <dgm:pt modelId="{9A6C4AF3-2BAC-4D9B-A2EE-C9ADAE3F8D3E}" type="parTrans" cxnId="{A723DCBB-205B-44D1-8827-42D75E5C48B2}">
      <dgm:prSet/>
      <dgm:spPr/>
      <dgm:t>
        <a:bodyPr/>
        <a:lstStyle/>
        <a:p>
          <a:endParaRPr lang="es-EC" sz="1400">
            <a:latin typeface="Times New Roman" panose="02020603050405020304" pitchFamily="18" charset="0"/>
            <a:cs typeface="Times New Roman" panose="02020603050405020304" pitchFamily="18" charset="0"/>
          </a:endParaRPr>
        </a:p>
      </dgm:t>
    </dgm:pt>
    <dgm:pt modelId="{6032B601-8DF4-4926-BA12-F5E9B0AD4501}" type="sibTrans" cxnId="{A723DCBB-205B-44D1-8827-42D75E5C48B2}">
      <dgm:prSet custT="1"/>
      <dgm:spPr/>
      <dgm:t>
        <a:bodyPr/>
        <a:lstStyle/>
        <a:p>
          <a:endParaRPr lang="es-EC" sz="1400">
            <a:latin typeface="Times New Roman" panose="02020603050405020304" pitchFamily="18" charset="0"/>
            <a:cs typeface="Times New Roman" panose="02020603050405020304" pitchFamily="18" charset="0"/>
          </a:endParaRPr>
        </a:p>
      </dgm:t>
    </dgm:pt>
    <dgm:pt modelId="{8B5ED0E8-AFFE-4379-B59F-FD556BE3B2C4}">
      <dgm:prSet phldrT="[Texto]" custT="1"/>
      <dgm:spPr/>
      <dgm:t>
        <a:bodyPr/>
        <a:lstStyle/>
        <a:p>
          <a:r>
            <a:rPr lang="es-EC" sz="1400" b="1" dirty="0" smtClean="0">
              <a:latin typeface="Times New Roman" panose="02020603050405020304" pitchFamily="18" charset="0"/>
              <a:cs typeface="Times New Roman" panose="02020603050405020304" pitchFamily="18" charset="0"/>
            </a:rPr>
            <a:t>Evaluación Médico Ocupacional de Retiro o de Egreso.- </a:t>
          </a:r>
          <a:r>
            <a:rPr lang="es-EC" sz="1400" b="0" dirty="0" smtClean="0">
              <a:latin typeface="Times New Roman" panose="02020603050405020304" pitchFamily="18" charset="0"/>
              <a:cs typeface="Times New Roman" panose="02020603050405020304" pitchFamily="18" charset="0"/>
            </a:rPr>
            <a:t>Se realiza para verificar  el estado de salud , previo al abandono laboral de un trabajador.</a:t>
          </a:r>
          <a:endParaRPr lang="es-EC" sz="1400" b="0" dirty="0">
            <a:latin typeface="Times New Roman" panose="02020603050405020304" pitchFamily="18" charset="0"/>
            <a:cs typeface="Times New Roman" panose="02020603050405020304" pitchFamily="18" charset="0"/>
          </a:endParaRPr>
        </a:p>
      </dgm:t>
    </dgm:pt>
    <dgm:pt modelId="{7A8C6459-154A-4D2B-BABE-C4F94561C794}" type="parTrans" cxnId="{973DAB8E-44DB-4D0A-95A5-FAF62C609D3E}">
      <dgm:prSet/>
      <dgm:spPr/>
      <dgm:t>
        <a:bodyPr/>
        <a:lstStyle/>
        <a:p>
          <a:endParaRPr lang="es-EC" sz="1400">
            <a:latin typeface="Times New Roman" panose="02020603050405020304" pitchFamily="18" charset="0"/>
            <a:cs typeface="Times New Roman" panose="02020603050405020304" pitchFamily="18" charset="0"/>
          </a:endParaRPr>
        </a:p>
      </dgm:t>
    </dgm:pt>
    <dgm:pt modelId="{081484EE-8C2D-4F31-B53B-AF91CAB2271E}" type="sibTrans" cxnId="{973DAB8E-44DB-4D0A-95A5-FAF62C609D3E}">
      <dgm:prSet custT="1"/>
      <dgm:spPr/>
      <dgm:t>
        <a:bodyPr/>
        <a:lstStyle/>
        <a:p>
          <a:endParaRPr lang="es-EC" sz="1400">
            <a:latin typeface="Times New Roman" panose="02020603050405020304" pitchFamily="18" charset="0"/>
            <a:cs typeface="Times New Roman" panose="02020603050405020304" pitchFamily="18" charset="0"/>
          </a:endParaRPr>
        </a:p>
      </dgm:t>
    </dgm:pt>
    <dgm:pt modelId="{CDEE8530-E6ED-452F-B8F8-49443BFA7E03}">
      <dgm:prSet phldrT="[Texto]" custT="1"/>
      <dgm:spPr/>
      <dgm:t>
        <a:bodyPr/>
        <a:lstStyle/>
        <a:p>
          <a:r>
            <a:rPr lang="es-EC" sz="1400" b="1" dirty="0" smtClean="0">
              <a:latin typeface="Times New Roman" panose="02020603050405020304" pitchFamily="18" charset="0"/>
              <a:cs typeface="Times New Roman" panose="02020603050405020304" pitchFamily="18" charset="0"/>
            </a:rPr>
            <a:t>Evaluación Médico Ocupacional por Reubicación laboral.- </a:t>
          </a:r>
          <a:r>
            <a:rPr lang="es-EC" sz="1400" b="0" dirty="0" smtClean="0">
              <a:latin typeface="Times New Roman" panose="02020603050405020304" pitchFamily="18" charset="0"/>
              <a:cs typeface="Times New Roman" panose="02020603050405020304" pitchFamily="18" charset="0"/>
            </a:rPr>
            <a:t>cada vez q se realice un cambio de trabajo, puesto de trabajo o exposición nuevos  factores de riesgo.</a:t>
          </a:r>
          <a:endParaRPr lang="es-EC" sz="1400" b="0" dirty="0">
            <a:latin typeface="Times New Roman" panose="02020603050405020304" pitchFamily="18" charset="0"/>
            <a:cs typeface="Times New Roman" panose="02020603050405020304" pitchFamily="18" charset="0"/>
          </a:endParaRPr>
        </a:p>
      </dgm:t>
    </dgm:pt>
    <dgm:pt modelId="{0E5E6541-EB97-4CF3-AC8D-2BA3545A1BD5}" type="parTrans" cxnId="{0666AF38-8CFA-479D-9322-3ED09B1114D2}">
      <dgm:prSet/>
      <dgm:spPr/>
      <dgm:t>
        <a:bodyPr/>
        <a:lstStyle/>
        <a:p>
          <a:endParaRPr lang="es-EC" sz="1400">
            <a:latin typeface="Times New Roman" panose="02020603050405020304" pitchFamily="18" charset="0"/>
            <a:cs typeface="Times New Roman" panose="02020603050405020304" pitchFamily="18" charset="0"/>
          </a:endParaRPr>
        </a:p>
      </dgm:t>
    </dgm:pt>
    <dgm:pt modelId="{F7EB527E-B384-4A8E-BB01-9688DE92F2E7}" type="sibTrans" cxnId="{0666AF38-8CFA-479D-9322-3ED09B1114D2}">
      <dgm:prSet/>
      <dgm:spPr/>
      <dgm:t>
        <a:bodyPr/>
        <a:lstStyle/>
        <a:p>
          <a:endParaRPr lang="es-EC" sz="1400">
            <a:latin typeface="Times New Roman" panose="02020603050405020304" pitchFamily="18" charset="0"/>
            <a:cs typeface="Times New Roman" panose="02020603050405020304" pitchFamily="18" charset="0"/>
          </a:endParaRPr>
        </a:p>
      </dgm:t>
    </dgm:pt>
    <dgm:pt modelId="{521EDA7E-751B-41B0-A03A-4151B9679640}">
      <dgm:prSet custT="1"/>
      <dgm:spPr/>
      <dgm:t>
        <a:bodyPr/>
        <a:lstStyle/>
        <a:p>
          <a:r>
            <a:rPr lang="es-EC" sz="1400" b="1" dirty="0" smtClean="0">
              <a:latin typeface="Times New Roman" panose="02020603050405020304" pitchFamily="18" charset="0"/>
              <a:cs typeface="Times New Roman" panose="02020603050405020304" pitchFamily="18" charset="0"/>
            </a:rPr>
            <a:t>Evaluación Médica Pre-empleo o Pre-ocupacional.- </a:t>
          </a:r>
          <a:r>
            <a:rPr lang="es-EC" sz="1400" b="0" dirty="0" smtClean="0">
              <a:solidFill>
                <a:schemeClr val="tx1"/>
              </a:solidFill>
              <a:latin typeface="Times New Roman" panose="02020603050405020304" pitchFamily="18" charset="0"/>
              <a:cs typeface="Times New Roman" panose="02020603050405020304" pitchFamily="18" charset="0"/>
            </a:rPr>
            <a:t>determina su estado de salud a momento de ingreso.</a:t>
          </a:r>
          <a:endParaRPr lang="es-EC" sz="1400" b="0" dirty="0">
            <a:solidFill>
              <a:schemeClr val="tx1"/>
            </a:solidFill>
            <a:latin typeface="Times New Roman" panose="02020603050405020304" pitchFamily="18" charset="0"/>
            <a:cs typeface="Times New Roman" panose="02020603050405020304" pitchFamily="18" charset="0"/>
          </a:endParaRPr>
        </a:p>
      </dgm:t>
    </dgm:pt>
    <dgm:pt modelId="{F62BA197-58EF-457D-A3A6-799AB5B2E233}" type="parTrans" cxnId="{771AE2D9-B971-4193-A50E-45F8367A70E6}">
      <dgm:prSet/>
      <dgm:spPr/>
      <dgm:t>
        <a:bodyPr/>
        <a:lstStyle/>
        <a:p>
          <a:endParaRPr lang="es-EC" sz="1400">
            <a:latin typeface="Times New Roman" panose="02020603050405020304" pitchFamily="18" charset="0"/>
            <a:cs typeface="Times New Roman" panose="02020603050405020304" pitchFamily="18" charset="0"/>
          </a:endParaRPr>
        </a:p>
      </dgm:t>
    </dgm:pt>
    <dgm:pt modelId="{F73EE37A-49C8-4F41-8BFC-49AA450C4124}" type="sibTrans" cxnId="{771AE2D9-B971-4193-A50E-45F8367A70E6}">
      <dgm:prSet custT="1"/>
      <dgm:spPr/>
      <dgm:t>
        <a:bodyPr/>
        <a:lstStyle/>
        <a:p>
          <a:endParaRPr lang="es-EC" sz="1400">
            <a:latin typeface="Times New Roman" panose="02020603050405020304" pitchFamily="18" charset="0"/>
            <a:cs typeface="Times New Roman" panose="02020603050405020304" pitchFamily="18" charset="0"/>
          </a:endParaRPr>
        </a:p>
      </dgm:t>
    </dgm:pt>
    <dgm:pt modelId="{491C513F-198C-4CBE-807A-B3D99835E4C1}" type="pres">
      <dgm:prSet presAssocID="{A0739ACA-B050-4321-8654-41E0807AB536}" presName="outerComposite" presStyleCnt="0">
        <dgm:presLayoutVars>
          <dgm:chMax val="5"/>
          <dgm:dir/>
          <dgm:resizeHandles val="exact"/>
        </dgm:presLayoutVars>
      </dgm:prSet>
      <dgm:spPr/>
      <dgm:t>
        <a:bodyPr/>
        <a:lstStyle/>
        <a:p>
          <a:endParaRPr lang="es-EC"/>
        </a:p>
      </dgm:t>
    </dgm:pt>
    <dgm:pt modelId="{097DDD97-8293-4ABB-BF4A-56F7882C43B8}" type="pres">
      <dgm:prSet presAssocID="{A0739ACA-B050-4321-8654-41E0807AB536}" presName="dummyMaxCanvas" presStyleCnt="0">
        <dgm:presLayoutVars/>
      </dgm:prSet>
      <dgm:spPr/>
    </dgm:pt>
    <dgm:pt modelId="{FCCBE2C4-5B7A-4FDC-B3C7-835C76C79603}" type="pres">
      <dgm:prSet presAssocID="{A0739ACA-B050-4321-8654-41E0807AB536}" presName="FourNodes_1" presStyleLbl="node1" presStyleIdx="0" presStyleCnt="4">
        <dgm:presLayoutVars>
          <dgm:bulletEnabled val="1"/>
        </dgm:presLayoutVars>
      </dgm:prSet>
      <dgm:spPr/>
      <dgm:t>
        <a:bodyPr/>
        <a:lstStyle/>
        <a:p>
          <a:endParaRPr lang="es-EC"/>
        </a:p>
      </dgm:t>
    </dgm:pt>
    <dgm:pt modelId="{B4947846-E214-42A6-BBD2-9207D21A6CEE}" type="pres">
      <dgm:prSet presAssocID="{A0739ACA-B050-4321-8654-41E0807AB536}" presName="FourNodes_2" presStyleLbl="node1" presStyleIdx="1" presStyleCnt="4">
        <dgm:presLayoutVars>
          <dgm:bulletEnabled val="1"/>
        </dgm:presLayoutVars>
      </dgm:prSet>
      <dgm:spPr/>
      <dgm:t>
        <a:bodyPr/>
        <a:lstStyle/>
        <a:p>
          <a:endParaRPr lang="es-EC"/>
        </a:p>
      </dgm:t>
    </dgm:pt>
    <dgm:pt modelId="{43504B0C-3757-4E09-A145-2F31BB752623}" type="pres">
      <dgm:prSet presAssocID="{A0739ACA-B050-4321-8654-41E0807AB536}" presName="FourNodes_3" presStyleLbl="node1" presStyleIdx="2" presStyleCnt="4">
        <dgm:presLayoutVars>
          <dgm:bulletEnabled val="1"/>
        </dgm:presLayoutVars>
      </dgm:prSet>
      <dgm:spPr/>
      <dgm:t>
        <a:bodyPr/>
        <a:lstStyle/>
        <a:p>
          <a:endParaRPr lang="es-EC"/>
        </a:p>
      </dgm:t>
    </dgm:pt>
    <dgm:pt modelId="{9E065F36-EB9C-4E5D-86F4-C027223955E9}" type="pres">
      <dgm:prSet presAssocID="{A0739ACA-B050-4321-8654-41E0807AB536}" presName="FourNodes_4" presStyleLbl="node1" presStyleIdx="3" presStyleCnt="4">
        <dgm:presLayoutVars>
          <dgm:bulletEnabled val="1"/>
        </dgm:presLayoutVars>
      </dgm:prSet>
      <dgm:spPr/>
      <dgm:t>
        <a:bodyPr/>
        <a:lstStyle/>
        <a:p>
          <a:endParaRPr lang="es-EC"/>
        </a:p>
      </dgm:t>
    </dgm:pt>
    <dgm:pt modelId="{54FFF7FE-8B3A-48F9-8AF6-2D0609F8E689}" type="pres">
      <dgm:prSet presAssocID="{A0739ACA-B050-4321-8654-41E0807AB536}" presName="FourConn_1-2" presStyleLbl="fgAccFollowNode1" presStyleIdx="0" presStyleCnt="3">
        <dgm:presLayoutVars>
          <dgm:bulletEnabled val="1"/>
        </dgm:presLayoutVars>
      </dgm:prSet>
      <dgm:spPr/>
      <dgm:t>
        <a:bodyPr/>
        <a:lstStyle/>
        <a:p>
          <a:endParaRPr lang="es-EC"/>
        </a:p>
      </dgm:t>
    </dgm:pt>
    <dgm:pt modelId="{B01672DD-7EC1-4F8B-AF3E-8356A99007B8}" type="pres">
      <dgm:prSet presAssocID="{A0739ACA-B050-4321-8654-41E0807AB536}" presName="FourConn_2-3" presStyleLbl="fgAccFollowNode1" presStyleIdx="1" presStyleCnt="3">
        <dgm:presLayoutVars>
          <dgm:bulletEnabled val="1"/>
        </dgm:presLayoutVars>
      </dgm:prSet>
      <dgm:spPr/>
      <dgm:t>
        <a:bodyPr/>
        <a:lstStyle/>
        <a:p>
          <a:endParaRPr lang="es-EC"/>
        </a:p>
      </dgm:t>
    </dgm:pt>
    <dgm:pt modelId="{3CD1F9A2-2FD7-4A7A-8539-E0BBEB4A0BDC}" type="pres">
      <dgm:prSet presAssocID="{A0739ACA-B050-4321-8654-41E0807AB536}" presName="FourConn_3-4" presStyleLbl="fgAccFollowNode1" presStyleIdx="2" presStyleCnt="3">
        <dgm:presLayoutVars>
          <dgm:bulletEnabled val="1"/>
        </dgm:presLayoutVars>
      </dgm:prSet>
      <dgm:spPr/>
      <dgm:t>
        <a:bodyPr/>
        <a:lstStyle/>
        <a:p>
          <a:endParaRPr lang="es-EC"/>
        </a:p>
      </dgm:t>
    </dgm:pt>
    <dgm:pt modelId="{90BF5807-4228-4F71-8F3A-216774004264}" type="pres">
      <dgm:prSet presAssocID="{A0739ACA-B050-4321-8654-41E0807AB536}" presName="FourNodes_1_text" presStyleLbl="node1" presStyleIdx="3" presStyleCnt="4">
        <dgm:presLayoutVars>
          <dgm:bulletEnabled val="1"/>
        </dgm:presLayoutVars>
      </dgm:prSet>
      <dgm:spPr/>
      <dgm:t>
        <a:bodyPr/>
        <a:lstStyle/>
        <a:p>
          <a:endParaRPr lang="es-EC"/>
        </a:p>
      </dgm:t>
    </dgm:pt>
    <dgm:pt modelId="{7FE66D0C-4B3C-464C-9189-AFD3D9893E6C}" type="pres">
      <dgm:prSet presAssocID="{A0739ACA-B050-4321-8654-41E0807AB536}" presName="FourNodes_2_text" presStyleLbl="node1" presStyleIdx="3" presStyleCnt="4">
        <dgm:presLayoutVars>
          <dgm:bulletEnabled val="1"/>
        </dgm:presLayoutVars>
      </dgm:prSet>
      <dgm:spPr/>
      <dgm:t>
        <a:bodyPr/>
        <a:lstStyle/>
        <a:p>
          <a:endParaRPr lang="es-EC"/>
        </a:p>
      </dgm:t>
    </dgm:pt>
    <dgm:pt modelId="{3CDB5A4C-D3C6-4156-A9CB-65EAA3F25D2E}" type="pres">
      <dgm:prSet presAssocID="{A0739ACA-B050-4321-8654-41E0807AB536}" presName="FourNodes_3_text" presStyleLbl="node1" presStyleIdx="3" presStyleCnt="4">
        <dgm:presLayoutVars>
          <dgm:bulletEnabled val="1"/>
        </dgm:presLayoutVars>
      </dgm:prSet>
      <dgm:spPr/>
      <dgm:t>
        <a:bodyPr/>
        <a:lstStyle/>
        <a:p>
          <a:endParaRPr lang="es-EC"/>
        </a:p>
      </dgm:t>
    </dgm:pt>
    <dgm:pt modelId="{3D85C807-314A-4E31-AE16-69D4DA08B49E}" type="pres">
      <dgm:prSet presAssocID="{A0739ACA-B050-4321-8654-41E0807AB536}" presName="FourNodes_4_text" presStyleLbl="node1" presStyleIdx="3" presStyleCnt="4">
        <dgm:presLayoutVars>
          <dgm:bulletEnabled val="1"/>
        </dgm:presLayoutVars>
      </dgm:prSet>
      <dgm:spPr/>
      <dgm:t>
        <a:bodyPr/>
        <a:lstStyle/>
        <a:p>
          <a:endParaRPr lang="es-EC"/>
        </a:p>
      </dgm:t>
    </dgm:pt>
  </dgm:ptLst>
  <dgm:cxnLst>
    <dgm:cxn modelId="{0387F806-0C02-4526-89A8-3908447C19ED}" type="presOf" srcId="{CDEE8530-E6ED-452F-B8F8-49443BFA7E03}" destId="{3D85C807-314A-4E31-AE16-69D4DA08B49E}" srcOrd="1" destOrd="0" presId="urn:microsoft.com/office/officeart/2005/8/layout/vProcess5"/>
    <dgm:cxn modelId="{9C29FDE1-E0AA-4766-BB45-641389EC5674}" type="presOf" srcId="{521EDA7E-751B-41B0-A03A-4151B9679640}" destId="{90BF5807-4228-4F71-8F3A-216774004264}" srcOrd="1" destOrd="0" presId="urn:microsoft.com/office/officeart/2005/8/layout/vProcess5"/>
    <dgm:cxn modelId="{CA01B500-1790-4BC6-A0B1-1455FF6A8EA0}" type="presOf" srcId="{6032B601-8DF4-4926-BA12-F5E9B0AD4501}" destId="{B01672DD-7EC1-4F8B-AF3E-8356A99007B8}" srcOrd="0" destOrd="0" presId="urn:microsoft.com/office/officeart/2005/8/layout/vProcess5"/>
    <dgm:cxn modelId="{CAB1944C-7955-4E21-92F6-9CA6035702E7}" type="presOf" srcId="{88C9F951-5777-4397-B724-8BC6B35A0EDC}" destId="{B4947846-E214-42A6-BBD2-9207D21A6CEE}" srcOrd="0" destOrd="0" presId="urn:microsoft.com/office/officeart/2005/8/layout/vProcess5"/>
    <dgm:cxn modelId="{8127BDE3-8F93-45F6-8FFF-6AF99BF14262}" type="presOf" srcId="{8B5ED0E8-AFFE-4379-B59F-FD556BE3B2C4}" destId="{43504B0C-3757-4E09-A145-2F31BB752623}" srcOrd="0" destOrd="0" presId="urn:microsoft.com/office/officeart/2005/8/layout/vProcess5"/>
    <dgm:cxn modelId="{A723DCBB-205B-44D1-8827-42D75E5C48B2}" srcId="{A0739ACA-B050-4321-8654-41E0807AB536}" destId="{88C9F951-5777-4397-B724-8BC6B35A0EDC}" srcOrd="1" destOrd="0" parTransId="{9A6C4AF3-2BAC-4D9B-A2EE-C9ADAE3F8D3E}" sibTransId="{6032B601-8DF4-4926-BA12-F5E9B0AD4501}"/>
    <dgm:cxn modelId="{771AE2D9-B971-4193-A50E-45F8367A70E6}" srcId="{A0739ACA-B050-4321-8654-41E0807AB536}" destId="{521EDA7E-751B-41B0-A03A-4151B9679640}" srcOrd="0" destOrd="0" parTransId="{F62BA197-58EF-457D-A3A6-799AB5B2E233}" sibTransId="{F73EE37A-49C8-4F41-8BFC-49AA450C4124}"/>
    <dgm:cxn modelId="{73E9262A-B8D4-4035-A623-5DB571500260}" type="presOf" srcId="{88C9F951-5777-4397-B724-8BC6B35A0EDC}" destId="{7FE66D0C-4B3C-464C-9189-AFD3D9893E6C}" srcOrd="1" destOrd="0" presId="urn:microsoft.com/office/officeart/2005/8/layout/vProcess5"/>
    <dgm:cxn modelId="{640DCC66-E269-49A0-A2D4-4A1A5170CBF3}" type="presOf" srcId="{081484EE-8C2D-4F31-B53B-AF91CAB2271E}" destId="{3CD1F9A2-2FD7-4A7A-8539-E0BBEB4A0BDC}" srcOrd="0" destOrd="0" presId="urn:microsoft.com/office/officeart/2005/8/layout/vProcess5"/>
    <dgm:cxn modelId="{0666AF38-8CFA-479D-9322-3ED09B1114D2}" srcId="{A0739ACA-B050-4321-8654-41E0807AB536}" destId="{CDEE8530-E6ED-452F-B8F8-49443BFA7E03}" srcOrd="3" destOrd="0" parTransId="{0E5E6541-EB97-4CF3-AC8D-2BA3545A1BD5}" sibTransId="{F7EB527E-B384-4A8E-BB01-9688DE92F2E7}"/>
    <dgm:cxn modelId="{21F2B7CC-5014-4FFD-99CB-31ED9D2EAC4F}" type="presOf" srcId="{CDEE8530-E6ED-452F-B8F8-49443BFA7E03}" destId="{9E065F36-EB9C-4E5D-86F4-C027223955E9}" srcOrd="0" destOrd="0" presId="urn:microsoft.com/office/officeart/2005/8/layout/vProcess5"/>
    <dgm:cxn modelId="{D94B44B6-8A2D-42C3-A551-EE88F8E73A73}" type="presOf" srcId="{A0739ACA-B050-4321-8654-41E0807AB536}" destId="{491C513F-198C-4CBE-807A-B3D99835E4C1}" srcOrd="0" destOrd="0" presId="urn:microsoft.com/office/officeart/2005/8/layout/vProcess5"/>
    <dgm:cxn modelId="{DA090299-D379-49FA-B3AC-762C531C2D11}" type="presOf" srcId="{521EDA7E-751B-41B0-A03A-4151B9679640}" destId="{FCCBE2C4-5B7A-4FDC-B3C7-835C76C79603}" srcOrd="0" destOrd="0" presId="urn:microsoft.com/office/officeart/2005/8/layout/vProcess5"/>
    <dgm:cxn modelId="{564FCE66-3474-4A04-B6C8-D5026E2A876B}" type="presOf" srcId="{F73EE37A-49C8-4F41-8BFC-49AA450C4124}" destId="{54FFF7FE-8B3A-48F9-8AF6-2D0609F8E689}" srcOrd="0" destOrd="0" presId="urn:microsoft.com/office/officeart/2005/8/layout/vProcess5"/>
    <dgm:cxn modelId="{9DB37C2E-801F-4762-8036-53F04EA20838}" type="presOf" srcId="{8B5ED0E8-AFFE-4379-B59F-FD556BE3B2C4}" destId="{3CDB5A4C-D3C6-4156-A9CB-65EAA3F25D2E}" srcOrd="1" destOrd="0" presId="urn:microsoft.com/office/officeart/2005/8/layout/vProcess5"/>
    <dgm:cxn modelId="{973DAB8E-44DB-4D0A-95A5-FAF62C609D3E}" srcId="{A0739ACA-B050-4321-8654-41E0807AB536}" destId="{8B5ED0E8-AFFE-4379-B59F-FD556BE3B2C4}" srcOrd="2" destOrd="0" parTransId="{7A8C6459-154A-4D2B-BABE-C4F94561C794}" sibTransId="{081484EE-8C2D-4F31-B53B-AF91CAB2271E}"/>
    <dgm:cxn modelId="{9D8811EE-915D-4072-B551-57E6B78C23EA}" type="presParOf" srcId="{491C513F-198C-4CBE-807A-B3D99835E4C1}" destId="{097DDD97-8293-4ABB-BF4A-56F7882C43B8}" srcOrd="0" destOrd="0" presId="urn:microsoft.com/office/officeart/2005/8/layout/vProcess5"/>
    <dgm:cxn modelId="{BC1C55B4-3D2C-4434-AC53-B88C2353E26F}" type="presParOf" srcId="{491C513F-198C-4CBE-807A-B3D99835E4C1}" destId="{FCCBE2C4-5B7A-4FDC-B3C7-835C76C79603}" srcOrd="1" destOrd="0" presId="urn:microsoft.com/office/officeart/2005/8/layout/vProcess5"/>
    <dgm:cxn modelId="{8C139ECF-5F46-422E-A529-C5E54308CA67}" type="presParOf" srcId="{491C513F-198C-4CBE-807A-B3D99835E4C1}" destId="{B4947846-E214-42A6-BBD2-9207D21A6CEE}" srcOrd="2" destOrd="0" presId="urn:microsoft.com/office/officeart/2005/8/layout/vProcess5"/>
    <dgm:cxn modelId="{467A1794-A4D7-4C15-853B-87FDD3B28F90}" type="presParOf" srcId="{491C513F-198C-4CBE-807A-B3D99835E4C1}" destId="{43504B0C-3757-4E09-A145-2F31BB752623}" srcOrd="3" destOrd="0" presId="urn:microsoft.com/office/officeart/2005/8/layout/vProcess5"/>
    <dgm:cxn modelId="{81798661-FD32-42F8-872F-F2FCD5E912FF}" type="presParOf" srcId="{491C513F-198C-4CBE-807A-B3D99835E4C1}" destId="{9E065F36-EB9C-4E5D-86F4-C027223955E9}" srcOrd="4" destOrd="0" presId="urn:microsoft.com/office/officeart/2005/8/layout/vProcess5"/>
    <dgm:cxn modelId="{2FEECA68-6684-4420-B842-EF09E6597FA1}" type="presParOf" srcId="{491C513F-198C-4CBE-807A-B3D99835E4C1}" destId="{54FFF7FE-8B3A-48F9-8AF6-2D0609F8E689}" srcOrd="5" destOrd="0" presId="urn:microsoft.com/office/officeart/2005/8/layout/vProcess5"/>
    <dgm:cxn modelId="{C3E4093C-EB74-4381-A769-27E4328776BF}" type="presParOf" srcId="{491C513F-198C-4CBE-807A-B3D99835E4C1}" destId="{B01672DD-7EC1-4F8B-AF3E-8356A99007B8}" srcOrd="6" destOrd="0" presId="urn:microsoft.com/office/officeart/2005/8/layout/vProcess5"/>
    <dgm:cxn modelId="{69719FAA-56C7-4343-AA53-B66428AF77C5}" type="presParOf" srcId="{491C513F-198C-4CBE-807A-B3D99835E4C1}" destId="{3CD1F9A2-2FD7-4A7A-8539-E0BBEB4A0BDC}" srcOrd="7" destOrd="0" presId="urn:microsoft.com/office/officeart/2005/8/layout/vProcess5"/>
    <dgm:cxn modelId="{6189E592-B7E4-4AD4-940A-230122D9EDEA}" type="presParOf" srcId="{491C513F-198C-4CBE-807A-B3D99835E4C1}" destId="{90BF5807-4228-4F71-8F3A-216774004264}" srcOrd="8" destOrd="0" presId="urn:microsoft.com/office/officeart/2005/8/layout/vProcess5"/>
    <dgm:cxn modelId="{876C29A6-7531-4B09-A140-1881A85E1540}" type="presParOf" srcId="{491C513F-198C-4CBE-807A-B3D99835E4C1}" destId="{7FE66D0C-4B3C-464C-9189-AFD3D9893E6C}" srcOrd="9" destOrd="0" presId="urn:microsoft.com/office/officeart/2005/8/layout/vProcess5"/>
    <dgm:cxn modelId="{7BFE32E2-29F8-4C5F-8B19-57E3E9875736}" type="presParOf" srcId="{491C513F-198C-4CBE-807A-B3D99835E4C1}" destId="{3CDB5A4C-D3C6-4156-A9CB-65EAA3F25D2E}" srcOrd="10" destOrd="0" presId="urn:microsoft.com/office/officeart/2005/8/layout/vProcess5"/>
    <dgm:cxn modelId="{A29ACFED-35FE-4CD9-98CA-2693835482E8}" type="presParOf" srcId="{491C513F-198C-4CBE-807A-B3D99835E4C1}" destId="{3D85C807-314A-4E31-AE16-69D4DA08B49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11/12/2015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67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11/12/2015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54378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11/12/2015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262932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11/12/2015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357771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195883C-A993-4A34-9444-CA95F937420B}" type="datetimeFigureOut">
              <a:rPr lang="es-EC" smtClean="0"/>
              <a:t>11/12/2015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31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195883C-A993-4A34-9444-CA95F937420B}" type="datetimeFigureOut">
              <a:rPr lang="es-EC" smtClean="0"/>
              <a:t>11/12/2015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272680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195883C-A993-4A34-9444-CA95F937420B}" type="datetimeFigureOut">
              <a:rPr lang="es-EC" smtClean="0"/>
              <a:t>11/12/2015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133964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195883C-A993-4A34-9444-CA95F937420B}" type="datetimeFigureOut">
              <a:rPr lang="es-EC" smtClean="0"/>
              <a:t>11/12/2015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11726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95883C-A993-4A34-9444-CA95F937420B}" type="datetimeFigureOut">
              <a:rPr lang="es-EC" smtClean="0"/>
              <a:t>11/12/2015</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335680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95883C-A993-4A34-9444-CA95F937420B}" type="datetimeFigureOut">
              <a:rPr lang="es-EC" smtClean="0"/>
              <a:t>11/12/2015</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8147F7-9994-4231-AADC-6F7B927D7798}" type="slidenum">
              <a:rPr lang="es-EC" smtClean="0"/>
              <a:t>‹Nº›</a:t>
            </a:fld>
            <a:endParaRPr lang="es-EC"/>
          </a:p>
        </p:txBody>
      </p:sp>
    </p:spTree>
    <p:extLst>
      <p:ext uri="{BB962C8B-B14F-4D97-AF65-F5344CB8AC3E}">
        <p14:creationId xmlns:p14="http://schemas.microsoft.com/office/powerpoint/2010/main" val="162275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95883C-A993-4A34-9444-CA95F937420B}" type="datetimeFigureOut">
              <a:rPr lang="es-EC" smtClean="0"/>
              <a:t>11/12/2015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147003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95883C-A993-4A34-9444-CA95F937420B}" type="datetimeFigureOut">
              <a:rPr lang="es-EC" smtClean="0"/>
              <a:t>11/12/2015</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D8147F7-9994-4231-AADC-6F7B927D7798}"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472747"/>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33042" y="3344550"/>
            <a:ext cx="7249274" cy="1070030"/>
          </a:xfrm>
        </p:spPr>
        <p:txBody>
          <a:bodyPr>
            <a:normAutofit/>
          </a:bodyPr>
          <a:lstStyle/>
          <a:p>
            <a:pPr algn="ctr"/>
            <a:r>
              <a:rPr lang="es-EC" sz="2200" b="1" dirty="0" smtClean="0">
                <a:solidFill>
                  <a:schemeClr val="tx1"/>
                </a:solidFill>
                <a:latin typeface="Times New Roman" panose="02020603050405020304" pitchFamily="18" charset="0"/>
                <a:cs typeface="Times New Roman" panose="02020603050405020304" pitchFamily="18" charset="0"/>
              </a:rPr>
              <a:t>“LA SEGURIDAD Y SALUD OCUPACIONAL PARA LA EMPRESA INCINEROX CÍA. LTDA., UBICADA EN PIFO PROV. DE PICHINCHA” PROPUESTA </a:t>
            </a:r>
            <a:endParaRPr lang="es-EC" sz="2200" b="1" dirty="0">
              <a:solidFill>
                <a:schemeClr val="tx1"/>
              </a:solidFill>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833935" y="4713289"/>
            <a:ext cx="8717686" cy="1109280"/>
          </a:xfrm>
        </p:spPr>
        <p:txBody>
          <a:bodyPr>
            <a:normAutofit fontScale="25000" lnSpcReduction="20000"/>
          </a:bodyPr>
          <a:lstStyle/>
          <a:p>
            <a:endParaRPr lang="es-EC" dirty="0" smtClean="0"/>
          </a:p>
          <a:p>
            <a:pPr algn="ctr"/>
            <a:r>
              <a:rPr lang="es-EC" sz="6200" b="1" dirty="0" smtClean="0">
                <a:solidFill>
                  <a:schemeClr val="tx1"/>
                </a:solidFill>
                <a:latin typeface="Times New Roman" panose="02020603050405020304" pitchFamily="18" charset="0"/>
                <a:cs typeface="Times New Roman" panose="02020603050405020304" pitchFamily="18" charset="0"/>
              </a:rPr>
              <a:t>AUTOR: </a:t>
            </a:r>
            <a:r>
              <a:rPr lang="es-EC" sz="6200" dirty="0" smtClean="0">
                <a:solidFill>
                  <a:schemeClr val="tx1"/>
                </a:solidFill>
                <a:latin typeface="Times New Roman" panose="02020603050405020304" pitchFamily="18" charset="0"/>
                <a:cs typeface="Times New Roman" panose="02020603050405020304" pitchFamily="18" charset="0"/>
              </a:rPr>
              <a:t>AMANTA RAMOS HOLGER ERIBERTO</a:t>
            </a:r>
          </a:p>
          <a:p>
            <a:pPr algn="ctr"/>
            <a:r>
              <a:rPr lang="es-EC" sz="6200" b="1" dirty="0" smtClean="0">
                <a:solidFill>
                  <a:schemeClr val="tx1"/>
                </a:solidFill>
                <a:latin typeface="Times New Roman" panose="02020603050405020304" pitchFamily="18" charset="0"/>
                <a:cs typeface="Times New Roman" panose="02020603050405020304" pitchFamily="18" charset="0"/>
              </a:rPr>
              <a:t>DIRECTOR: </a:t>
            </a:r>
            <a:r>
              <a:rPr lang="es-EC" sz="6200" dirty="0" smtClean="0">
                <a:solidFill>
                  <a:schemeClr val="tx1"/>
                </a:solidFill>
                <a:latin typeface="Times New Roman" panose="02020603050405020304" pitchFamily="18" charset="0"/>
                <a:cs typeface="Times New Roman" panose="02020603050405020304" pitchFamily="18" charset="0"/>
              </a:rPr>
              <a:t>MSC. RENÉ VÁSQUEZ BRIONES</a:t>
            </a:r>
          </a:p>
          <a:p>
            <a:pPr algn="ctr"/>
            <a:r>
              <a:rPr lang="es-EC" sz="6200" b="1" dirty="0" smtClean="0">
                <a:solidFill>
                  <a:schemeClr val="tx1"/>
                </a:solidFill>
                <a:latin typeface="Times New Roman" panose="02020603050405020304" pitchFamily="18" charset="0"/>
                <a:cs typeface="Times New Roman" panose="02020603050405020304" pitchFamily="18" charset="0"/>
              </a:rPr>
              <a:t>Codirector:   </a:t>
            </a:r>
            <a:r>
              <a:rPr lang="es-EC" sz="6200" dirty="0" smtClean="0">
                <a:solidFill>
                  <a:schemeClr val="tx1"/>
                </a:solidFill>
                <a:latin typeface="Times New Roman" panose="02020603050405020304" pitchFamily="18" charset="0"/>
                <a:cs typeface="Times New Roman" panose="02020603050405020304" pitchFamily="18" charset="0"/>
              </a:rPr>
              <a:t>msc. Alexandra gallardo</a:t>
            </a:r>
          </a:p>
          <a:p>
            <a:pPr algn="ctr"/>
            <a:r>
              <a:rPr lang="es-EC" sz="6200" b="1" dirty="0" smtClean="0">
                <a:solidFill>
                  <a:schemeClr val="tx1"/>
                </a:solidFill>
                <a:latin typeface="Times New Roman" panose="02020603050405020304" pitchFamily="18" charset="0"/>
                <a:cs typeface="Times New Roman" panose="02020603050405020304" pitchFamily="18" charset="0"/>
              </a:rPr>
              <a:t>2015</a:t>
            </a:r>
            <a:endParaRPr lang="es-EC" sz="6200" b="1" dirty="0">
              <a:solidFill>
                <a:schemeClr val="tx1"/>
              </a:solidFill>
              <a:latin typeface="Times New Roman" panose="02020603050405020304" pitchFamily="18" charset="0"/>
              <a:cs typeface="Times New Roman" panose="02020603050405020304" pitchFamily="18" charset="0"/>
            </a:endParaRPr>
          </a:p>
        </p:txBody>
      </p:sp>
      <p:pic>
        <p:nvPicPr>
          <p:cNvPr id="4" name="Imagen 3" descr="UFA"/>
          <p:cNvPicPr/>
          <p:nvPr/>
        </p:nvPicPr>
        <p:blipFill>
          <a:blip r:embed="rId2">
            <a:extLst>
              <a:ext uri="{28A0092B-C50C-407E-A947-70E740481C1C}">
                <a14:useLocalDpi xmlns:a14="http://schemas.microsoft.com/office/drawing/2010/main" val="0"/>
              </a:ext>
            </a:extLst>
          </a:blip>
          <a:srcRect/>
          <a:stretch>
            <a:fillRect/>
          </a:stretch>
        </p:blipFill>
        <p:spPr bwMode="auto">
          <a:xfrm>
            <a:off x="3032149" y="330291"/>
            <a:ext cx="6051060" cy="1709289"/>
          </a:xfrm>
          <a:prstGeom prst="rect">
            <a:avLst/>
          </a:prstGeom>
          <a:noFill/>
          <a:ln>
            <a:noFill/>
          </a:ln>
        </p:spPr>
      </p:pic>
      <p:sp>
        <p:nvSpPr>
          <p:cNvPr id="5" name="Título 1"/>
          <p:cNvSpPr txBox="1">
            <a:spLocks/>
          </p:cNvSpPr>
          <p:nvPr/>
        </p:nvSpPr>
        <p:spPr>
          <a:xfrm>
            <a:off x="1833935" y="2519203"/>
            <a:ext cx="8717686" cy="75004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s-EC" sz="2400" b="1" dirty="0" smtClean="0">
                <a:solidFill>
                  <a:schemeClr val="tx1"/>
                </a:solidFill>
                <a:latin typeface="Times New Roman" panose="02020603050405020304" pitchFamily="18" charset="0"/>
                <a:cs typeface="Times New Roman" panose="02020603050405020304" pitchFamily="18" charset="0"/>
              </a:rPr>
              <a:t>DEPARTAMENTO DE SEGURIDAD Y DEFENSA</a:t>
            </a:r>
          </a:p>
          <a:p>
            <a:pPr algn="ctr">
              <a:lnSpc>
                <a:spcPct val="150000"/>
              </a:lnSpc>
            </a:pPr>
            <a:r>
              <a:rPr lang="es-EC" sz="2400" b="1" dirty="0" smtClean="0">
                <a:solidFill>
                  <a:schemeClr val="tx1"/>
                </a:solidFill>
                <a:latin typeface="Times New Roman" panose="02020603050405020304" pitchFamily="18" charset="0"/>
                <a:cs typeface="Times New Roman" panose="02020603050405020304" pitchFamily="18" charset="0"/>
              </a:rPr>
              <a:t>CARRERA DE INGENIERÍA EN SEGURIDAD</a:t>
            </a:r>
            <a:endParaRPr lang="es-EC"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3093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11" y="2953138"/>
            <a:ext cx="4307989" cy="1450757"/>
          </a:xfrm>
        </p:spPr>
        <p:txBody>
          <a:bodyPr>
            <a:normAutofit/>
          </a:bodyPr>
          <a:lstStyle/>
          <a:p>
            <a:pPr algn="just"/>
            <a:r>
              <a:rPr lang="es-EC" b="1" dirty="0" smtClean="0">
                <a:solidFill>
                  <a:schemeClr val="tx1"/>
                </a:solidFill>
                <a:latin typeface="Times New Roman" panose="02020603050405020304" pitchFamily="18" charset="0"/>
                <a:cs typeface="Times New Roman" panose="02020603050405020304" pitchFamily="18" charset="0"/>
              </a:rPr>
              <a:t>MARCO DE REFERENCIA </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16" name="Rectángulo 15"/>
          <p:cNvSpPr/>
          <p:nvPr/>
        </p:nvSpPr>
        <p:spPr>
          <a:xfrm>
            <a:off x="1140311" y="1559859"/>
            <a:ext cx="10155219" cy="37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p:cNvPicPr/>
          <p:nvPr/>
        </p:nvPicPr>
        <p:blipFill>
          <a:blip r:embed="rId2" cstate="print"/>
          <a:srcRect/>
          <a:stretch>
            <a:fillRect/>
          </a:stretch>
        </p:blipFill>
        <p:spPr bwMode="auto">
          <a:xfrm>
            <a:off x="5988677" y="2672191"/>
            <a:ext cx="4842455" cy="2008755"/>
          </a:xfrm>
          <a:prstGeom prst="rect">
            <a:avLst/>
          </a:prstGeom>
          <a:noFill/>
          <a:ln w="9525">
            <a:noFill/>
            <a:miter lim="800000"/>
            <a:headEnd/>
            <a:tailEnd/>
          </a:ln>
        </p:spPr>
      </p:pic>
    </p:spTree>
    <p:extLst>
      <p:ext uri="{BB962C8B-B14F-4D97-AF65-F5344CB8AC3E}">
        <p14:creationId xmlns:p14="http://schemas.microsoft.com/office/powerpoint/2010/main" val="8660138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95361"/>
            <a:ext cx="10058400" cy="1206500"/>
          </a:xfrm>
        </p:spPr>
        <p:txBody>
          <a:bodyPr>
            <a:normAutofit fontScale="90000"/>
          </a:bodyPr>
          <a:lstStyle/>
          <a:p>
            <a:pPr algn="ctr"/>
            <a:r>
              <a:rPr lang="es-EC" sz="3600" b="1" dirty="0" smtClean="0">
                <a:solidFill>
                  <a:schemeClr val="tx1"/>
                </a:solidFill>
                <a:latin typeface="Times New Roman" panose="02020603050405020304" pitchFamily="18" charset="0"/>
                <a:cs typeface="Times New Roman" panose="02020603050405020304" pitchFamily="18" charset="0"/>
              </a:rPr>
              <a:t/>
            </a:r>
            <a:br>
              <a:rPr lang="es-EC" sz="3600" b="1" dirty="0" smtClean="0">
                <a:solidFill>
                  <a:schemeClr val="tx1"/>
                </a:solidFill>
                <a:latin typeface="Times New Roman" panose="02020603050405020304" pitchFamily="18" charset="0"/>
                <a:cs typeface="Times New Roman" panose="02020603050405020304" pitchFamily="18" charset="0"/>
              </a:rPr>
            </a:br>
            <a:r>
              <a:rPr lang="es-EC" sz="3600" b="1" dirty="0">
                <a:solidFill>
                  <a:schemeClr val="tx1"/>
                </a:solidFill>
                <a:latin typeface="Times New Roman" panose="02020603050405020304" pitchFamily="18" charset="0"/>
                <a:cs typeface="Times New Roman" panose="02020603050405020304" pitchFamily="18" charset="0"/>
              </a:rPr>
              <a:t/>
            </a:r>
            <a:br>
              <a:rPr lang="es-EC" sz="3600" b="1" dirty="0">
                <a:solidFill>
                  <a:schemeClr val="tx1"/>
                </a:solidFill>
                <a:latin typeface="Times New Roman" panose="02020603050405020304" pitchFamily="18" charset="0"/>
                <a:cs typeface="Times New Roman" panose="02020603050405020304" pitchFamily="18" charset="0"/>
              </a:rPr>
            </a:br>
            <a:r>
              <a:rPr lang="es-EC" sz="3600" b="1" dirty="0" smtClean="0">
                <a:solidFill>
                  <a:schemeClr val="tx1"/>
                </a:solidFill>
                <a:latin typeface="Times New Roman" panose="02020603050405020304" pitchFamily="18" charset="0"/>
                <a:cs typeface="Times New Roman" panose="02020603050405020304" pitchFamily="18" charset="0"/>
              </a:rPr>
              <a:t>FUNDAMENTOS TEÓRICOS </a:t>
            </a:r>
            <a:r>
              <a:rPr lang="es-EC" sz="3600" dirty="0" smtClean="0"/>
              <a:t/>
            </a:r>
            <a:br>
              <a:rPr lang="es-EC" sz="3600" dirty="0" smtClean="0"/>
            </a:br>
            <a:endParaRPr lang="es-EC" sz="3600" dirty="0"/>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3" name="Diagrama 2"/>
          <p:cNvGraphicFramePr/>
          <p:nvPr>
            <p:extLst>
              <p:ext uri="{D42A27DB-BD31-4B8C-83A1-F6EECF244321}">
                <p14:modId xmlns:p14="http://schemas.microsoft.com/office/powerpoint/2010/main" val="2206771033"/>
              </p:ext>
            </p:extLst>
          </p:nvPr>
        </p:nvGraphicFramePr>
        <p:xfrm>
          <a:off x="167426" y="1362061"/>
          <a:ext cx="6091707" cy="3493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p:cNvGraphicFramePr/>
          <p:nvPr>
            <p:extLst>
              <p:ext uri="{D42A27DB-BD31-4B8C-83A1-F6EECF244321}">
                <p14:modId xmlns:p14="http://schemas.microsoft.com/office/powerpoint/2010/main" val="3775438512"/>
              </p:ext>
            </p:extLst>
          </p:nvPr>
        </p:nvGraphicFramePr>
        <p:xfrm>
          <a:off x="5822636" y="3467756"/>
          <a:ext cx="6192592" cy="34932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91764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3139" y="1589347"/>
            <a:ext cx="10058400" cy="991674"/>
          </a:xfrm>
        </p:spPr>
        <p:txBody>
          <a:bodyPr>
            <a:normAutofit fontScale="90000"/>
          </a:bodyPr>
          <a:lstStyle/>
          <a:p>
            <a:pPr algn="ctr"/>
            <a:r>
              <a:rPr lang="es-EC" sz="3600" b="1" dirty="0" smtClean="0">
                <a:solidFill>
                  <a:schemeClr val="tx1"/>
                </a:solidFill>
                <a:latin typeface="Times New Roman" panose="02020603050405020304" pitchFamily="18" charset="0"/>
                <a:cs typeface="Times New Roman" panose="02020603050405020304" pitchFamily="18" charset="0"/>
              </a:rPr>
              <a:t/>
            </a:r>
            <a:br>
              <a:rPr lang="es-EC" sz="3600" b="1" dirty="0" smtClean="0">
                <a:solidFill>
                  <a:schemeClr val="tx1"/>
                </a:solidFill>
                <a:latin typeface="Times New Roman" panose="02020603050405020304" pitchFamily="18" charset="0"/>
                <a:cs typeface="Times New Roman" panose="02020603050405020304" pitchFamily="18" charset="0"/>
              </a:rPr>
            </a:br>
            <a:r>
              <a:rPr lang="es-EC" sz="3600" b="1" dirty="0">
                <a:solidFill>
                  <a:schemeClr val="tx1"/>
                </a:solidFill>
                <a:latin typeface="Times New Roman" panose="02020603050405020304" pitchFamily="18" charset="0"/>
                <a:cs typeface="Times New Roman" panose="02020603050405020304" pitchFamily="18" charset="0"/>
              </a:rPr>
              <a:t/>
            </a:r>
            <a:br>
              <a:rPr lang="es-EC" sz="3600" b="1" dirty="0">
                <a:solidFill>
                  <a:schemeClr val="tx1"/>
                </a:solidFill>
                <a:latin typeface="Times New Roman" panose="02020603050405020304" pitchFamily="18" charset="0"/>
                <a:cs typeface="Times New Roman" panose="02020603050405020304" pitchFamily="18" charset="0"/>
              </a:rPr>
            </a:br>
            <a:r>
              <a:rPr lang="es-EC" sz="3600" b="1" dirty="0" smtClean="0">
                <a:solidFill>
                  <a:schemeClr val="tx1"/>
                </a:solidFill>
                <a:latin typeface="Times New Roman" panose="02020603050405020304" pitchFamily="18" charset="0"/>
                <a:cs typeface="Times New Roman" panose="02020603050405020304" pitchFamily="18" charset="0"/>
              </a:rPr>
              <a:t/>
            </a:r>
            <a:br>
              <a:rPr lang="es-EC" sz="3600" b="1" dirty="0" smtClean="0">
                <a:solidFill>
                  <a:schemeClr val="tx1"/>
                </a:solidFill>
                <a:latin typeface="Times New Roman" panose="02020603050405020304" pitchFamily="18" charset="0"/>
                <a:cs typeface="Times New Roman" panose="02020603050405020304" pitchFamily="18" charset="0"/>
              </a:rPr>
            </a:br>
            <a:r>
              <a:rPr lang="es-EC" sz="3600" b="1" dirty="0" smtClean="0">
                <a:solidFill>
                  <a:schemeClr val="tx1"/>
                </a:solidFill>
                <a:latin typeface="Times New Roman" panose="02020603050405020304" pitchFamily="18" charset="0"/>
                <a:cs typeface="Times New Roman" panose="02020603050405020304" pitchFamily="18" charset="0"/>
              </a:rPr>
              <a:t/>
            </a:r>
            <a:br>
              <a:rPr lang="es-EC" sz="3600" b="1" dirty="0" smtClean="0">
                <a:solidFill>
                  <a:schemeClr val="tx1"/>
                </a:solidFill>
                <a:latin typeface="Times New Roman" panose="02020603050405020304" pitchFamily="18" charset="0"/>
                <a:cs typeface="Times New Roman" panose="02020603050405020304" pitchFamily="18" charset="0"/>
              </a:rPr>
            </a:br>
            <a:r>
              <a:rPr lang="es-EC" sz="3600" b="1" dirty="0">
                <a:solidFill>
                  <a:schemeClr val="tx1"/>
                </a:solidFill>
                <a:latin typeface="Times New Roman" panose="02020603050405020304" pitchFamily="18" charset="0"/>
                <a:cs typeface="Times New Roman" panose="02020603050405020304" pitchFamily="18" charset="0"/>
              </a:rPr>
              <a:t/>
            </a:r>
            <a:br>
              <a:rPr lang="es-EC" sz="3600" b="1" dirty="0">
                <a:solidFill>
                  <a:schemeClr val="tx1"/>
                </a:solidFill>
                <a:latin typeface="Times New Roman" panose="02020603050405020304" pitchFamily="18" charset="0"/>
                <a:cs typeface="Times New Roman" panose="02020603050405020304" pitchFamily="18" charset="0"/>
              </a:rPr>
            </a:br>
            <a:r>
              <a:rPr lang="es-EC" sz="3600" b="1" dirty="0" smtClean="0">
                <a:solidFill>
                  <a:schemeClr val="tx1"/>
                </a:solidFill>
                <a:latin typeface="Times New Roman" panose="02020603050405020304" pitchFamily="18" charset="0"/>
                <a:cs typeface="Times New Roman" panose="02020603050405020304" pitchFamily="18" charset="0"/>
              </a:rPr>
              <a:t>FUNDAMENTOS TEÓRICOS</a:t>
            </a:r>
            <a:br>
              <a:rPr lang="es-EC" sz="3600" b="1" dirty="0" smtClean="0">
                <a:solidFill>
                  <a:schemeClr val="tx1"/>
                </a:solidFill>
                <a:latin typeface="Times New Roman" panose="02020603050405020304" pitchFamily="18" charset="0"/>
                <a:cs typeface="Times New Roman" panose="02020603050405020304" pitchFamily="18" charset="0"/>
              </a:rPr>
            </a:br>
            <a:r>
              <a:rPr lang="es-EC" sz="3600" b="1" dirty="0" smtClean="0">
                <a:solidFill>
                  <a:schemeClr val="tx1"/>
                </a:solidFill>
                <a:latin typeface="Times New Roman" panose="02020603050405020304" pitchFamily="18" charset="0"/>
                <a:cs typeface="Times New Roman" panose="02020603050405020304" pitchFamily="18" charset="0"/>
              </a:rPr>
              <a:t/>
            </a:r>
            <a:br>
              <a:rPr lang="es-EC" sz="3600" b="1" dirty="0" smtClean="0">
                <a:solidFill>
                  <a:schemeClr val="tx1"/>
                </a:solidFill>
                <a:latin typeface="Times New Roman" panose="02020603050405020304" pitchFamily="18" charset="0"/>
                <a:cs typeface="Times New Roman" panose="02020603050405020304" pitchFamily="18" charset="0"/>
              </a:rPr>
            </a:br>
            <a:r>
              <a:rPr lang="es-EC" sz="3600" b="1" dirty="0">
                <a:solidFill>
                  <a:schemeClr val="tx1"/>
                </a:solidFill>
                <a:latin typeface="Times New Roman" panose="02020603050405020304" pitchFamily="18" charset="0"/>
                <a:cs typeface="Times New Roman" panose="02020603050405020304" pitchFamily="18" charset="0"/>
              </a:rPr>
              <a:t/>
            </a:r>
            <a:br>
              <a:rPr lang="es-EC" sz="3600" b="1" dirty="0">
                <a:solidFill>
                  <a:schemeClr val="tx1"/>
                </a:solidFill>
                <a:latin typeface="Times New Roman" panose="02020603050405020304" pitchFamily="18" charset="0"/>
                <a:cs typeface="Times New Roman" panose="02020603050405020304" pitchFamily="18" charset="0"/>
              </a:rPr>
            </a:br>
            <a:r>
              <a:rPr lang="es-EC" sz="3600" b="1" dirty="0" smtClean="0">
                <a:solidFill>
                  <a:schemeClr val="tx1"/>
                </a:solidFill>
                <a:latin typeface="Times New Roman" panose="02020603050405020304" pitchFamily="18" charset="0"/>
                <a:cs typeface="Times New Roman" panose="02020603050405020304" pitchFamily="18" charset="0"/>
              </a:rPr>
              <a:t> </a:t>
            </a:r>
            <a:r>
              <a:rPr lang="es-EC" sz="3600" dirty="0" smtClean="0"/>
              <a:t/>
            </a:r>
            <a:br>
              <a:rPr lang="es-EC" sz="3600" dirty="0" smtClean="0"/>
            </a:br>
            <a:endParaRPr lang="es-EC" sz="3600" dirty="0"/>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11" name="Diagrama 10"/>
          <p:cNvGraphicFramePr/>
          <p:nvPr>
            <p:extLst>
              <p:ext uri="{D42A27DB-BD31-4B8C-83A1-F6EECF244321}">
                <p14:modId xmlns:p14="http://schemas.microsoft.com/office/powerpoint/2010/main" val="168582885"/>
              </p:ext>
            </p:extLst>
          </p:nvPr>
        </p:nvGraphicFramePr>
        <p:xfrm>
          <a:off x="1302724" y="1201766"/>
          <a:ext cx="10017805" cy="5656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ángulo 11"/>
          <p:cNvSpPr/>
          <p:nvPr/>
        </p:nvSpPr>
        <p:spPr>
          <a:xfrm>
            <a:off x="1554051" y="1266182"/>
            <a:ext cx="6096000" cy="646331"/>
          </a:xfrm>
          <a:prstGeom prst="rect">
            <a:avLst/>
          </a:prstGeom>
        </p:spPr>
        <p:txBody>
          <a:bodyPr>
            <a:spAutoFit/>
          </a:bodyPr>
          <a:lstStyle/>
          <a:p>
            <a:r>
              <a:rPr lang="es-EC" b="1" dirty="0">
                <a:latin typeface="Times New Roman" panose="02020603050405020304" pitchFamily="18" charset="0"/>
                <a:cs typeface="Times New Roman" panose="02020603050405020304" pitchFamily="18" charset="0"/>
              </a:rPr>
              <a:t>SEGURIDAD Y SALUD OCUPACIONAL (SSO)</a:t>
            </a:r>
            <a:br>
              <a:rPr lang="es-EC" b="1" dirty="0">
                <a:latin typeface="Times New Roman" panose="02020603050405020304" pitchFamily="18" charset="0"/>
                <a:cs typeface="Times New Roman" panose="02020603050405020304" pitchFamily="18" charset="0"/>
              </a:rPr>
            </a:br>
            <a:endParaRPr lang="es-EC" dirty="0"/>
          </a:p>
        </p:txBody>
      </p:sp>
    </p:spTree>
    <p:extLst>
      <p:ext uri="{BB962C8B-B14F-4D97-AF65-F5344CB8AC3E}">
        <p14:creationId xmlns:p14="http://schemas.microsoft.com/office/powerpoint/2010/main" val="3065127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663" y="592428"/>
            <a:ext cx="10058400" cy="1134902"/>
          </a:xfrm>
        </p:spPr>
        <p:txBody>
          <a:bodyPr>
            <a:normAutofit/>
          </a:bodyPr>
          <a:lstStyle/>
          <a:p>
            <a:r>
              <a:rPr lang="es-EC" sz="2500" b="1" dirty="0" smtClean="0">
                <a:latin typeface="Times New Roman" panose="02020603050405020304" pitchFamily="18" charset="0"/>
                <a:cs typeface="Times New Roman" panose="02020603050405020304" pitchFamily="18" charset="0"/>
              </a:rPr>
              <a:t>  </a:t>
            </a:r>
            <a:r>
              <a:rPr lang="es-EC" sz="2500" b="1" dirty="0" smtClean="0">
                <a:solidFill>
                  <a:schemeClr val="tx1"/>
                </a:solidFill>
                <a:latin typeface="Times New Roman" panose="02020603050405020304" pitchFamily="18" charset="0"/>
                <a:cs typeface="Times New Roman" panose="02020603050405020304" pitchFamily="18" charset="0"/>
              </a:rPr>
              <a:t>CLASIFICACIÓN DE LOS RIESGOS</a:t>
            </a:r>
            <a:endParaRPr lang="es-EC" sz="2500" b="1" dirty="0">
              <a:solidFill>
                <a:schemeClr val="tx1"/>
              </a:solidFill>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10" name="Tabla 9"/>
          <p:cNvGraphicFramePr>
            <a:graphicFrameLocks noGrp="1"/>
          </p:cNvGraphicFramePr>
          <p:nvPr>
            <p:extLst>
              <p:ext uri="{D42A27DB-BD31-4B8C-83A1-F6EECF244321}">
                <p14:modId xmlns:p14="http://schemas.microsoft.com/office/powerpoint/2010/main" val="3699985801"/>
              </p:ext>
            </p:extLst>
          </p:nvPr>
        </p:nvGraphicFramePr>
        <p:xfrm>
          <a:off x="1455313" y="1868998"/>
          <a:ext cx="9775064" cy="4592827"/>
        </p:xfrm>
        <a:graphic>
          <a:graphicData uri="http://schemas.openxmlformats.org/drawingml/2006/table">
            <a:tbl>
              <a:tblPr firstRow="1" firstCol="1" bandRow="1">
                <a:tableStyleId>{3B4B98B0-60AC-42C2-AFA5-B58CD77FA1E5}</a:tableStyleId>
              </a:tblPr>
              <a:tblGrid>
                <a:gridCol w="2150772"/>
                <a:gridCol w="7624292"/>
              </a:tblGrid>
              <a:tr h="772635">
                <a:tc>
                  <a:txBody>
                    <a:bodyPr/>
                    <a:lstStyle/>
                    <a:p>
                      <a:pPr>
                        <a:lnSpc>
                          <a:spcPct val="107000"/>
                        </a:lnSpc>
                        <a:spcAft>
                          <a:spcPts val="0"/>
                        </a:spcAft>
                      </a:pPr>
                      <a:r>
                        <a:rPr lang="es-EC" sz="1800" dirty="0">
                          <a:effectLst/>
                          <a:latin typeface="Times New Roman" panose="02020603050405020304" pitchFamily="18" charset="0"/>
                          <a:cs typeface="Times New Roman" panose="02020603050405020304" pitchFamily="18" charset="0"/>
                        </a:rPr>
                        <a:t>MECÁNICOS </a:t>
                      </a: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s-EC" sz="1800" b="0" dirty="0" smtClean="0">
                          <a:effectLst/>
                          <a:latin typeface="Times New Roman" panose="02020603050405020304" pitchFamily="18" charset="0"/>
                          <a:cs typeface="Times New Roman" panose="02020603050405020304" pitchFamily="18" charset="0"/>
                        </a:rPr>
                        <a:t>Producidos por la maquinaria, herramientas, aparatos de izar, instalaciones, superficies de trabajo, orden y aseo.</a:t>
                      </a:r>
                    </a:p>
                    <a:p>
                      <a:pPr algn="just">
                        <a:lnSpc>
                          <a:spcPct val="107000"/>
                        </a:lnSpc>
                        <a:spcAft>
                          <a:spcPts val="0"/>
                        </a:spcAft>
                      </a:pP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r>
              <a:tr h="513912">
                <a:tc>
                  <a:txBody>
                    <a:bodyPr/>
                    <a:lstStyle/>
                    <a:p>
                      <a:pPr>
                        <a:lnSpc>
                          <a:spcPct val="107000"/>
                        </a:lnSpc>
                        <a:spcAft>
                          <a:spcPts val="0"/>
                        </a:spcAft>
                      </a:pPr>
                      <a:r>
                        <a:rPr lang="es-EC" sz="1800" dirty="0">
                          <a:effectLst/>
                          <a:latin typeface="Times New Roman" panose="02020603050405020304" pitchFamily="18" charset="0"/>
                          <a:cs typeface="Times New Roman" panose="02020603050405020304" pitchFamily="18" charset="0"/>
                        </a:rPr>
                        <a:t>FISICOS</a:t>
                      </a: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c>
                  <a:txBody>
                    <a:bodyPr/>
                    <a:lstStyle/>
                    <a:p>
                      <a:pPr algn="just">
                        <a:lnSpc>
                          <a:spcPct val="107000"/>
                        </a:lnSpc>
                        <a:spcAft>
                          <a:spcPts val="0"/>
                        </a:spcAft>
                      </a:pPr>
                      <a:r>
                        <a:rPr lang="es-EC" sz="1800">
                          <a:effectLst/>
                          <a:latin typeface="Times New Roman" panose="02020603050405020304" pitchFamily="18" charset="0"/>
                          <a:cs typeface="Times New Roman" panose="02020603050405020304" pitchFamily="18" charset="0"/>
                        </a:rPr>
                        <a:t>Originados por iluminación, ruido, vibraciones, temperatura, humedad, radiaciones, electricidad y fuego.</a:t>
                      </a:r>
                      <a:endParaRPr lang="es-EC" sz="180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r>
              <a:tr h="777366">
                <a:tc>
                  <a:txBody>
                    <a:bodyPr/>
                    <a:lstStyle/>
                    <a:p>
                      <a:pPr>
                        <a:lnSpc>
                          <a:spcPct val="107000"/>
                        </a:lnSpc>
                        <a:spcAft>
                          <a:spcPts val="0"/>
                        </a:spcAft>
                      </a:pPr>
                      <a:r>
                        <a:rPr lang="es-EC" sz="1800" dirty="0">
                          <a:effectLst/>
                          <a:latin typeface="Times New Roman" panose="02020603050405020304" pitchFamily="18" charset="0"/>
                          <a:cs typeface="Times New Roman" panose="02020603050405020304" pitchFamily="18" charset="0"/>
                        </a:rPr>
                        <a:t>QUÍMICOS</a:t>
                      </a: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c>
                  <a:txBody>
                    <a:bodyPr/>
                    <a:lstStyle/>
                    <a:p>
                      <a:pPr algn="just">
                        <a:lnSpc>
                          <a:spcPct val="107000"/>
                        </a:lnSpc>
                        <a:spcAft>
                          <a:spcPts val="0"/>
                        </a:spcAft>
                      </a:pPr>
                      <a:r>
                        <a:rPr lang="es-EC" sz="1800" dirty="0">
                          <a:effectLst/>
                          <a:latin typeface="Times New Roman" panose="02020603050405020304" pitchFamily="18" charset="0"/>
                          <a:cs typeface="Times New Roman" panose="02020603050405020304" pitchFamily="18" charset="0"/>
                        </a:rPr>
                        <a:t>Originados por la presencia de polvos minerales, vegetales, polvos y humos metálicos, aerosoles, nieblas, gases, vapores y líquidos utilizados en los procesos laborales.</a:t>
                      </a: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r>
              <a:tr h="513912">
                <a:tc>
                  <a:txBody>
                    <a:bodyPr/>
                    <a:lstStyle/>
                    <a:p>
                      <a:pPr>
                        <a:lnSpc>
                          <a:spcPct val="107000"/>
                        </a:lnSpc>
                        <a:spcAft>
                          <a:spcPts val="0"/>
                        </a:spcAft>
                      </a:pPr>
                      <a:r>
                        <a:rPr lang="es-EC" sz="1800">
                          <a:effectLst/>
                          <a:latin typeface="Times New Roman" panose="02020603050405020304" pitchFamily="18" charset="0"/>
                          <a:cs typeface="Times New Roman" panose="02020603050405020304" pitchFamily="18" charset="0"/>
                        </a:rPr>
                        <a:t>BIOLÓGICOS</a:t>
                      </a:r>
                      <a:endParaRPr lang="es-EC" sz="180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c>
                  <a:txBody>
                    <a:bodyPr/>
                    <a:lstStyle/>
                    <a:p>
                      <a:pPr algn="just">
                        <a:lnSpc>
                          <a:spcPct val="107000"/>
                        </a:lnSpc>
                        <a:spcAft>
                          <a:spcPts val="0"/>
                        </a:spcAft>
                      </a:pPr>
                      <a:r>
                        <a:rPr lang="es-EC" sz="1800" dirty="0">
                          <a:effectLst/>
                          <a:latin typeface="Times New Roman" panose="02020603050405020304" pitchFamily="18" charset="0"/>
                          <a:cs typeface="Times New Roman" panose="02020603050405020304" pitchFamily="18" charset="0"/>
                        </a:rPr>
                        <a:t>Ocasionados por el contacto con virus, bacterias, hongos, parásitos, venenos y sustancias sensibilizantes producidas por plantas y animales. </a:t>
                      </a: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r>
              <a:tr h="777366">
                <a:tc>
                  <a:txBody>
                    <a:bodyPr/>
                    <a:lstStyle/>
                    <a:p>
                      <a:pPr>
                        <a:lnSpc>
                          <a:spcPct val="107000"/>
                        </a:lnSpc>
                        <a:spcAft>
                          <a:spcPts val="0"/>
                        </a:spcAft>
                      </a:pPr>
                      <a:r>
                        <a:rPr lang="es-EC" sz="1800">
                          <a:effectLst/>
                          <a:latin typeface="Times New Roman" panose="02020603050405020304" pitchFamily="18" charset="0"/>
                          <a:cs typeface="Times New Roman" panose="02020603050405020304" pitchFamily="18" charset="0"/>
                        </a:rPr>
                        <a:t>ERGONÓMICOS</a:t>
                      </a:r>
                      <a:endParaRPr lang="es-EC" sz="180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c>
                  <a:txBody>
                    <a:bodyPr/>
                    <a:lstStyle/>
                    <a:p>
                      <a:pPr algn="just">
                        <a:lnSpc>
                          <a:spcPct val="107000"/>
                        </a:lnSpc>
                        <a:spcAft>
                          <a:spcPts val="0"/>
                        </a:spcAft>
                      </a:pPr>
                      <a:r>
                        <a:rPr lang="es-EC" sz="1800" dirty="0">
                          <a:effectLst/>
                          <a:latin typeface="Times New Roman" panose="02020603050405020304" pitchFamily="18" charset="0"/>
                          <a:cs typeface="Times New Roman" panose="02020603050405020304" pitchFamily="18" charset="0"/>
                        </a:rPr>
                        <a:t>Originados en posiciones incorrectas, sobreesfuerzo físico, levantamiento inseguro, uso de herramientas, maquinaria e instalaciones que no se adaptan a quien las usa.</a:t>
                      </a: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r>
              <a:tr h="777366">
                <a:tc>
                  <a:txBody>
                    <a:bodyPr/>
                    <a:lstStyle/>
                    <a:p>
                      <a:pPr>
                        <a:lnSpc>
                          <a:spcPct val="107000"/>
                        </a:lnSpc>
                        <a:spcAft>
                          <a:spcPts val="0"/>
                        </a:spcAft>
                      </a:pPr>
                      <a:r>
                        <a:rPr lang="es-EC" sz="1800">
                          <a:effectLst/>
                          <a:latin typeface="Times New Roman" panose="02020603050405020304" pitchFamily="18" charset="0"/>
                          <a:cs typeface="Times New Roman" panose="02020603050405020304" pitchFamily="18" charset="0"/>
                        </a:rPr>
                        <a:t>PSICOSOCIALES</a:t>
                      </a:r>
                      <a:endParaRPr lang="es-EC" sz="180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c>
                  <a:txBody>
                    <a:bodyPr/>
                    <a:lstStyle/>
                    <a:p>
                      <a:pPr algn="just">
                        <a:lnSpc>
                          <a:spcPct val="107000"/>
                        </a:lnSpc>
                        <a:spcAft>
                          <a:spcPts val="0"/>
                        </a:spcAft>
                      </a:pPr>
                      <a:r>
                        <a:rPr lang="es-EC" sz="1800" dirty="0">
                          <a:effectLst/>
                          <a:latin typeface="Times New Roman" panose="02020603050405020304" pitchFamily="18" charset="0"/>
                          <a:cs typeface="Times New Roman" panose="02020603050405020304" pitchFamily="18" charset="0"/>
                        </a:rPr>
                        <a:t>Relacionadas con la percepción de las personas en su ambiente de trabajo como : monotonía , cantidad y calidad de trabajo , </a:t>
                      </a:r>
                      <a:r>
                        <a:rPr lang="es-EC" sz="1800" dirty="0" smtClean="0">
                          <a:effectLst/>
                          <a:latin typeface="Times New Roman" panose="02020603050405020304" pitchFamily="18" charset="0"/>
                          <a:cs typeface="Times New Roman" panose="02020603050405020304" pitchFamily="18" charset="0"/>
                        </a:rPr>
                        <a:t>STRESS,</a:t>
                      </a:r>
                      <a:r>
                        <a:rPr lang="es-EC" sz="1800" baseline="0" dirty="0" smtClean="0">
                          <a:effectLst/>
                          <a:latin typeface="Times New Roman" panose="02020603050405020304" pitchFamily="18" charset="0"/>
                          <a:cs typeface="Times New Roman" panose="02020603050405020304" pitchFamily="18" charset="0"/>
                        </a:rPr>
                        <a:t> </a:t>
                      </a:r>
                      <a:r>
                        <a:rPr lang="es-EC" sz="1800" dirty="0" smtClean="0">
                          <a:effectLst/>
                          <a:latin typeface="Times New Roman" panose="02020603050405020304" pitchFamily="18" charset="0"/>
                          <a:cs typeface="Times New Roman" panose="02020603050405020304" pitchFamily="18" charset="0"/>
                        </a:rPr>
                        <a:t>relaciones personales, etc</a:t>
                      </a:r>
                      <a:r>
                        <a:rPr lang="es-EC" sz="1800" dirty="0">
                          <a:effectLst/>
                          <a:latin typeface="Times New Roman" panose="02020603050405020304" pitchFamily="18" charset="0"/>
                          <a:cs typeface="Times New Roman" panose="02020603050405020304" pitchFamily="18" charset="0"/>
                        </a:rPr>
                        <a:t>.</a:t>
                      </a:r>
                      <a:endParaRPr lang="es-EC" sz="1800" dirty="0">
                        <a:effectLst/>
                        <a:latin typeface="Times New Roman" panose="02020603050405020304" pitchFamily="18" charset="0"/>
                        <a:ea typeface="Calibri" panose="020F0502020204030204"/>
                        <a:cs typeface="Times New Roman" panose="02020603050405020304" pitchFamily="18" charset="0"/>
                      </a:endParaRPr>
                    </a:p>
                  </a:txBody>
                  <a:tcPr marL="9856" marR="9856" marT="0" marB="0"/>
                </a:tc>
              </a:tr>
            </a:tbl>
          </a:graphicData>
        </a:graphic>
      </p:graphicFrame>
    </p:spTree>
    <p:extLst>
      <p:ext uri="{BB962C8B-B14F-4D97-AF65-F5344CB8AC3E}">
        <p14:creationId xmlns:p14="http://schemas.microsoft.com/office/powerpoint/2010/main" val="2013896241"/>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2753" y="347599"/>
            <a:ext cx="10058400" cy="1450757"/>
          </a:xfrm>
        </p:spPr>
        <p:txBody>
          <a:bodyPr>
            <a:normAutofit/>
          </a:bodyPr>
          <a:lstStyle/>
          <a:p>
            <a:r>
              <a:rPr lang="es-EC" sz="2400" b="1" dirty="0" smtClean="0">
                <a:solidFill>
                  <a:schemeClr val="tx1"/>
                </a:solidFill>
                <a:latin typeface="Times New Roman" panose="02020603050405020304" pitchFamily="18" charset="0"/>
                <a:cs typeface="Times New Roman" panose="02020603050405020304" pitchFamily="18" charset="0"/>
              </a:rPr>
              <a:t>LÍMITES PERMISIBLES DE ACUERDO CON EL DECRETO 2393.</a:t>
            </a:r>
            <a:endParaRPr lang="es-EC" sz="2400" b="1" dirty="0">
              <a:solidFill>
                <a:schemeClr val="tx1"/>
              </a:solidFill>
              <a:latin typeface="Times New Roman" panose="02020603050405020304" pitchFamily="18" charset="0"/>
              <a:cs typeface="Times New Roman" panose="02020603050405020304" pitchFamily="18" charset="0"/>
            </a:endParaRPr>
          </a:p>
        </p:txBody>
      </p:sp>
      <p:pic>
        <p:nvPicPr>
          <p:cNvPr id="6"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2454338328"/>
              </p:ext>
            </p:extLst>
          </p:nvPr>
        </p:nvGraphicFramePr>
        <p:xfrm>
          <a:off x="1122421" y="2414373"/>
          <a:ext cx="4402616" cy="1472184"/>
        </p:xfrm>
        <a:graphic>
          <a:graphicData uri="http://schemas.openxmlformats.org/drawingml/2006/table">
            <a:tbl>
              <a:tblPr firstRow="1" firstCol="1" bandRow="1">
                <a:tableStyleId>{3B4B98B0-60AC-42C2-AFA5-B58CD77FA1E5}</a:tableStyleId>
              </a:tblPr>
              <a:tblGrid>
                <a:gridCol w="2041099"/>
                <a:gridCol w="2361517"/>
              </a:tblGrid>
              <a:tr h="0">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Nivel sonoro </a:t>
                      </a:r>
                      <a:r>
                        <a:rPr lang="es-EC" sz="1200" dirty="0" err="1" smtClean="0">
                          <a:effectLst/>
                          <a:latin typeface="Times New Roman" panose="02020603050405020304" pitchFamily="18" charset="0"/>
                          <a:cs typeface="Times New Roman" panose="02020603050405020304" pitchFamily="18" charset="0"/>
                        </a:rPr>
                        <a:t>db</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Tiempo de exposición (h)</a:t>
                      </a:r>
                      <a:endParaRPr lang="es-EC" sz="1200" b="1">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85db en</a:t>
                      </a:r>
                      <a:endParaRPr lang="es-EC" sz="1200" b="1">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8 h de trabajo </a:t>
                      </a:r>
                      <a:r>
                        <a:rPr lang="es-EC" sz="1200" dirty="0" smtClean="0">
                          <a:effectLst/>
                          <a:latin typeface="Times New Roman" panose="02020603050405020304" pitchFamily="18" charset="0"/>
                          <a:cs typeface="Times New Roman" panose="02020603050405020304" pitchFamily="18" charset="0"/>
                        </a:rPr>
                        <a:t> </a:t>
                      </a:r>
                      <a:r>
                        <a:rPr lang="es-EC" sz="1200" dirty="0">
                          <a:effectLst/>
                          <a:latin typeface="Times New Roman" panose="02020603050405020304" pitchFamily="18" charset="0"/>
                          <a:cs typeface="Times New Roman" panose="02020603050405020304" pitchFamily="18" charset="0"/>
                        </a:rPr>
                        <a:t>máximo</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90</a:t>
                      </a:r>
                      <a:endParaRPr lang="es-EC" sz="1200" b="1">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4</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95</a:t>
                      </a:r>
                      <a:endParaRPr lang="es-EC" sz="1200" b="1">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2</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100</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1</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110</a:t>
                      </a:r>
                      <a:endParaRPr lang="es-EC" sz="1200" b="1">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0,25 (15 min)</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115</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0,125 (7,5</a:t>
                      </a:r>
                      <a:r>
                        <a:rPr lang="es-EC" sz="1200" baseline="0" dirty="0" smtClean="0">
                          <a:effectLst/>
                          <a:latin typeface="Times New Roman" panose="02020603050405020304" pitchFamily="18" charset="0"/>
                          <a:cs typeface="Times New Roman" panose="02020603050405020304" pitchFamily="18" charset="0"/>
                        </a:rPr>
                        <a:t> min)</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
        <p:nvSpPr>
          <p:cNvPr id="13" name="Título 1"/>
          <p:cNvSpPr txBox="1">
            <a:spLocks/>
          </p:cNvSpPr>
          <p:nvPr/>
        </p:nvSpPr>
        <p:spPr>
          <a:xfrm>
            <a:off x="7678403" y="1798356"/>
            <a:ext cx="2058024" cy="39344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1800" b="1" dirty="0">
                <a:solidFill>
                  <a:schemeClr val="tx1"/>
                </a:solidFill>
                <a:latin typeface="Times New Roman" panose="02020603050405020304" pitchFamily="18" charset="0"/>
                <a:cs typeface="Times New Roman" panose="02020603050405020304" pitchFamily="18" charset="0"/>
              </a:rPr>
              <a:t>ILUMINACIÓN</a:t>
            </a:r>
          </a:p>
        </p:txBody>
      </p:sp>
      <p:sp>
        <p:nvSpPr>
          <p:cNvPr id="14" name="Título 1"/>
          <p:cNvSpPr txBox="1">
            <a:spLocks/>
          </p:cNvSpPr>
          <p:nvPr/>
        </p:nvSpPr>
        <p:spPr>
          <a:xfrm>
            <a:off x="942753" y="1909640"/>
            <a:ext cx="1323928" cy="39344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1800" b="1" dirty="0" smtClean="0">
                <a:solidFill>
                  <a:schemeClr val="tx1"/>
                </a:solidFill>
                <a:latin typeface="Times New Roman" panose="02020603050405020304" pitchFamily="18" charset="0"/>
                <a:cs typeface="Times New Roman" panose="02020603050405020304" pitchFamily="18" charset="0"/>
              </a:rPr>
              <a:t>RUIDO</a:t>
            </a:r>
            <a:endParaRPr lang="es-EC" sz="1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543391198"/>
              </p:ext>
            </p:extLst>
          </p:nvPr>
        </p:nvGraphicFramePr>
        <p:xfrm>
          <a:off x="6543383" y="2191805"/>
          <a:ext cx="4919731" cy="3100470"/>
        </p:xfrm>
        <a:graphic>
          <a:graphicData uri="http://schemas.openxmlformats.org/drawingml/2006/table">
            <a:tbl>
              <a:tblPr firstRow="1" firstCol="1" bandRow="1">
                <a:tableStyleId>{3B4B98B0-60AC-42C2-AFA5-B58CD77FA1E5}</a:tableStyleId>
              </a:tblPr>
              <a:tblGrid>
                <a:gridCol w="1326525"/>
                <a:gridCol w="3593206"/>
              </a:tblGrid>
              <a:tr h="183708">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Iluminación mínima </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Actividades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r>
              <a:tr h="124858">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20 luxes</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c>
                  <a:txBody>
                    <a:bodyPr/>
                    <a:lstStyle/>
                    <a:p>
                      <a:pPr>
                        <a:lnSpc>
                          <a:spcPct val="115000"/>
                        </a:lnSpc>
                        <a:spcAft>
                          <a:spcPts val="0"/>
                        </a:spcAft>
                      </a:pPr>
                      <a:r>
                        <a:rPr lang="es-EC" sz="1200">
                          <a:effectLst/>
                          <a:latin typeface="Times New Roman" panose="02020603050405020304" pitchFamily="18" charset="0"/>
                          <a:cs typeface="Times New Roman" panose="02020603050405020304" pitchFamily="18" charset="0"/>
                        </a:rPr>
                        <a:t>Pasillos, patios y lugares de paso.</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r>
              <a:tr h="499431">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50 luxes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c>
                  <a:txBody>
                    <a:bodyPr/>
                    <a:lstStyle/>
                    <a:p>
                      <a:pPr algn="just">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Lugares</a:t>
                      </a:r>
                      <a:r>
                        <a:rPr lang="es-EC" sz="1200" baseline="0" dirty="0" smtClean="0">
                          <a:effectLst/>
                          <a:latin typeface="Times New Roman" panose="02020603050405020304" pitchFamily="18" charset="0"/>
                          <a:cs typeface="Times New Roman" panose="02020603050405020304" pitchFamily="18" charset="0"/>
                        </a:rPr>
                        <a:t> de </a:t>
                      </a:r>
                      <a:r>
                        <a:rPr lang="es-EC" sz="1200" dirty="0" smtClean="0">
                          <a:effectLst/>
                          <a:latin typeface="Times New Roman" panose="02020603050405020304" pitchFamily="18" charset="0"/>
                          <a:cs typeface="Times New Roman" panose="02020603050405020304" pitchFamily="18" charset="0"/>
                        </a:rPr>
                        <a:t>desechos </a:t>
                      </a:r>
                      <a:r>
                        <a:rPr lang="es-EC" sz="1200" dirty="0">
                          <a:effectLst/>
                          <a:latin typeface="Times New Roman" panose="02020603050405020304" pitchFamily="18" charset="0"/>
                          <a:cs typeface="Times New Roman" panose="02020603050405020304" pitchFamily="18" charset="0"/>
                        </a:rPr>
                        <a:t>de mercancías, embalaje, servicios higiénicos. </a:t>
                      </a:r>
                    </a:p>
                  </a:txBody>
                  <a:tcPr marL="55039" marR="55039" marT="0" marB="0"/>
                </a:tc>
              </a:tr>
              <a:tr h="367417">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 </a:t>
                      </a:r>
                      <a:r>
                        <a:rPr lang="es-EC" sz="1200" dirty="0" smtClean="0">
                          <a:effectLst/>
                          <a:latin typeface="Times New Roman" panose="02020603050405020304" pitchFamily="18" charset="0"/>
                          <a:cs typeface="Times New Roman" panose="02020603050405020304" pitchFamily="18" charset="0"/>
                        </a:rPr>
                        <a:t>100 </a:t>
                      </a:r>
                      <a:r>
                        <a:rPr lang="es-EC" sz="1200" dirty="0">
                          <a:effectLst/>
                          <a:latin typeface="Times New Roman" panose="02020603050405020304" pitchFamily="18" charset="0"/>
                          <a:cs typeface="Times New Roman" panose="02020603050405020304" pitchFamily="18" charset="0"/>
                        </a:rPr>
                        <a:t>luxes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c>
                  <a:txBody>
                    <a:bodyPr/>
                    <a:lstStyle/>
                    <a:p>
                      <a:pPr algn="just">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 Talleres máquinas </a:t>
                      </a:r>
                      <a:r>
                        <a:rPr lang="es-EC" sz="1200" dirty="0">
                          <a:effectLst/>
                          <a:latin typeface="Times New Roman" panose="02020603050405020304" pitchFamily="18" charset="0"/>
                          <a:cs typeface="Times New Roman" panose="02020603050405020304" pitchFamily="18" charset="0"/>
                        </a:rPr>
                        <a:t>y calderos, ascensores. </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r>
              <a:tr h="275563">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 </a:t>
                      </a:r>
                      <a:r>
                        <a:rPr lang="es-EC" sz="1200" dirty="0" smtClean="0">
                          <a:effectLst/>
                          <a:latin typeface="Times New Roman" panose="02020603050405020304" pitchFamily="18" charset="0"/>
                          <a:cs typeface="Times New Roman" panose="02020603050405020304" pitchFamily="18" charset="0"/>
                        </a:rPr>
                        <a:t>200 </a:t>
                      </a:r>
                      <a:r>
                        <a:rPr lang="es-EC" sz="1200" dirty="0">
                          <a:effectLst/>
                          <a:latin typeface="Times New Roman" panose="02020603050405020304" pitchFamily="18" charset="0"/>
                          <a:cs typeface="Times New Roman" panose="02020603050405020304" pitchFamily="18" charset="0"/>
                        </a:rPr>
                        <a:t>luxes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c>
                  <a:txBody>
                    <a:bodyPr/>
                    <a:lstStyle/>
                    <a:p>
                      <a:pPr algn="just">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Bodegas</a:t>
                      </a:r>
                      <a:r>
                        <a:rPr lang="es-EC" sz="1200" baseline="0" dirty="0" smtClean="0">
                          <a:effectLst/>
                          <a:latin typeface="Times New Roman" panose="02020603050405020304" pitchFamily="18" charset="0"/>
                          <a:cs typeface="Times New Roman" panose="02020603050405020304" pitchFamily="18" charset="0"/>
                        </a:rPr>
                        <a:t>, comedores </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r>
              <a:tr h="275563">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 </a:t>
                      </a:r>
                      <a:r>
                        <a:rPr lang="es-EC" sz="1200" dirty="0" smtClean="0">
                          <a:effectLst/>
                          <a:latin typeface="Times New Roman" panose="02020603050405020304" pitchFamily="18" charset="0"/>
                          <a:cs typeface="Times New Roman" panose="02020603050405020304" pitchFamily="18" charset="0"/>
                        </a:rPr>
                        <a:t>300 </a:t>
                      </a:r>
                      <a:r>
                        <a:rPr lang="es-EC" sz="1200" dirty="0">
                          <a:effectLst/>
                          <a:latin typeface="Times New Roman" panose="02020603050405020304" pitchFamily="18" charset="0"/>
                          <a:cs typeface="Times New Roman" panose="02020603050405020304" pitchFamily="18" charset="0"/>
                        </a:rPr>
                        <a:t>luxes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c>
                  <a:txBody>
                    <a:bodyPr/>
                    <a:lstStyle/>
                    <a:p>
                      <a:pPr algn="just">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Oficinas</a:t>
                      </a:r>
                      <a:r>
                        <a:rPr lang="es-EC" sz="1200" baseline="0" dirty="0" smtClean="0">
                          <a:effectLst/>
                          <a:latin typeface="Times New Roman" panose="02020603050405020304" pitchFamily="18" charset="0"/>
                          <a:cs typeface="Times New Roman" panose="02020603050405020304" pitchFamily="18" charset="0"/>
                        </a:rPr>
                        <a:t> , Dispensarios médicos </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r>
              <a:tr h="374574">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500 luxes</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c>
                  <a:txBody>
                    <a:bodyPr/>
                    <a:lstStyle/>
                    <a:p>
                      <a:pPr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Trabajos en que sea indispensable una fina distinción de detalles, bajo condiciones de contraste, </a:t>
                      </a:r>
                      <a:r>
                        <a:rPr lang="es-EC" sz="1200" dirty="0" smtClean="0">
                          <a:effectLst/>
                          <a:latin typeface="Times New Roman" panose="02020603050405020304" pitchFamily="18" charset="0"/>
                          <a:cs typeface="Times New Roman" panose="02020603050405020304" pitchFamily="18" charset="0"/>
                        </a:rPr>
                        <a:t>como</a:t>
                      </a:r>
                      <a:r>
                        <a:rPr lang="es-EC" sz="1200" dirty="0">
                          <a:effectLst/>
                          <a:latin typeface="Times New Roman" panose="02020603050405020304" pitchFamily="18" charset="0"/>
                          <a:cs typeface="Times New Roman" panose="02020603050405020304" pitchFamily="18" charset="0"/>
                        </a:rPr>
                        <a:t>: corrección de pruebas, fresado y </a:t>
                      </a:r>
                      <a:r>
                        <a:rPr lang="es-EC" sz="1200" dirty="0" smtClean="0">
                          <a:effectLst/>
                          <a:latin typeface="Times New Roman" panose="02020603050405020304" pitchFamily="18" charset="0"/>
                          <a:cs typeface="Times New Roman" panose="02020603050405020304" pitchFamily="18" charset="0"/>
                        </a:rPr>
                        <a:t>torno, </a:t>
                      </a:r>
                      <a:r>
                        <a:rPr lang="es-EC" sz="1200" dirty="0">
                          <a:effectLst/>
                          <a:latin typeface="Times New Roman" panose="02020603050405020304" pitchFamily="18" charset="0"/>
                          <a:cs typeface="Times New Roman" panose="02020603050405020304" pitchFamily="18" charset="0"/>
                        </a:rPr>
                        <a:t>dibujo.</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r>
              <a:tr h="374574">
                <a:tc>
                  <a:txBody>
                    <a:bodyPr/>
                    <a:lstStyle/>
                    <a:p>
                      <a:pPr algn="ctr">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1000 luxes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c>
                  <a:txBody>
                    <a:bodyPr/>
                    <a:lstStyle/>
                    <a:p>
                      <a:pPr algn="just">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Trabajos</a:t>
                      </a:r>
                      <a:r>
                        <a:rPr lang="es-EC" sz="1200" baseline="0" dirty="0" smtClean="0">
                          <a:effectLst/>
                          <a:latin typeface="Times New Roman" panose="02020603050405020304" pitchFamily="18" charset="0"/>
                          <a:cs typeface="Times New Roman" panose="02020603050405020304" pitchFamily="18" charset="0"/>
                        </a:rPr>
                        <a:t> con distinción extremadamente fina como: montajes de precisión electrónica, quirófanos, relojerías.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55039" marR="55039"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202409100"/>
              </p:ext>
            </p:extLst>
          </p:nvPr>
        </p:nvGraphicFramePr>
        <p:xfrm>
          <a:off x="1097299" y="4648774"/>
          <a:ext cx="3886825" cy="1645920"/>
        </p:xfrm>
        <a:graphic>
          <a:graphicData uri="http://schemas.openxmlformats.org/drawingml/2006/table">
            <a:tbl>
              <a:tblPr firstRow="1" firstCol="1" bandRow="1">
                <a:tableStyleId>{3B4B98B0-60AC-42C2-AFA5-B58CD77FA1E5}</a:tableStyleId>
              </a:tblPr>
              <a:tblGrid>
                <a:gridCol w="2271425"/>
                <a:gridCol w="1615400"/>
              </a:tblGrid>
              <a:tr h="0">
                <a:tc>
                  <a:txBody>
                    <a:bodyPr/>
                    <a:lstStyle/>
                    <a:p>
                      <a:pPr algn="just">
                        <a:lnSpc>
                          <a:spcPct val="150000"/>
                        </a:lnSpc>
                        <a:spcAft>
                          <a:spcPts val="0"/>
                        </a:spcAft>
                      </a:pPr>
                      <a:r>
                        <a:rPr lang="es-EC" sz="1200" dirty="0">
                          <a:effectLst/>
                          <a:latin typeface="Times New Roman" panose="02020603050405020304" pitchFamily="18" charset="0"/>
                          <a:cs typeface="Times New Roman" panose="02020603050405020304" pitchFamily="18" charset="0"/>
                        </a:rPr>
                        <a:t>Varones hasta 16 años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latin typeface="Times New Roman" panose="02020603050405020304" pitchFamily="18" charset="0"/>
                          <a:cs typeface="Times New Roman" panose="02020603050405020304" pitchFamily="18" charset="0"/>
                        </a:rPr>
                        <a:t>35 libras</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marL="0" algn="just" defTabSz="914400" rtl="0" eaLnBrk="1" latinLnBrk="0" hangingPunct="1">
                        <a:lnSpc>
                          <a:spcPct val="150000"/>
                        </a:lnSpc>
                        <a:spcAft>
                          <a:spcPts val="0"/>
                        </a:spcAft>
                      </a:pPr>
                      <a:r>
                        <a:rPr lang="es-EC" sz="1200" kern="1200" dirty="0">
                          <a:solidFill>
                            <a:srgbClr val="92D050"/>
                          </a:solidFill>
                          <a:effectLst/>
                          <a:latin typeface="Times New Roman" panose="02020603050405020304" pitchFamily="18" charset="0"/>
                          <a:ea typeface="+mn-ea"/>
                          <a:cs typeface="Times New Roman" panose="02020603050405020304" pitchFamily="18" charset="0"/>
                        </a:rPr>
                        <a:t>Mujeres hasta 18 años</a:t>
                      </a:r>
                    </a:p>
                  </a:txBody>
                  <a:tcPr marL="68580" marR="68580" marT="0" marB="0">
                    <a:noFill/>
                  </a:tcPr>
                </a:tc>
                <a:tc>
                  <a:txBody>
                    <a:bodyPr/>
                    <a:lstStyle/>
                    <a:p>
                      <a:pPr marL="0" algn="just" defTabSz="914400" rtl="0" eaLnBrk="1" latinLnBrk="0" hangingPunct="1">
                        <a:lnSpc>
                          <a:spcPct val="150000"/>
                        </a:lnSpc>
                        <a:spcAft>
                          <a:spcPts val="0"/>
                        </a:spcAft>
                      </a:pPr>
                      <a:r>
                        <a:rPr lang="es-EC" sz="1200" kern="1200" dirty="0">
                          <a:solidFill>
                            <a:srgbClr val="92D050"/>
                          </a:solidFill>
                          <a:effectLst/>
                          <a:latin typeface="Times New Roman" panose="02020603050405020304" pitchFamily="18" charset="0"/>
                          <a:ea typeface="+mn-ea"/>
                          <a:cs typeface="Times New Roman" panose="02020603050405020304" pitchFamily="18" charset="0"/>
                        </a:rPr>
                        <a:t>20 libras</a:t>
                      </a:r>
                    </a:p>
                  </a:txBody>
                  <a:tcPr marL="68580" marR="68580" marT="0" marB="0">
                    <a:noFill/>
                  </a:tcPr>
                </a:tc>
              </a:tr>
              <a:tr h="0">
                <a:tc>
                  <a:txBody>
                    <a:bodyPr/>
                    <a:lstStyle/>
                    <a:p>
                      <a:pPr algn="just">
                        <a:lnSpc>
                          <a:spcPct val="150000"/>
                        </a:lnSpc>
                        <a:spcAft>
                          <a:spcPts val="0"/>
                        </a:spcAft>
                      </a:pPr>
                      <a:r>
                        <a:rPr lang="es-EC" sz="1200" dirty="0">
                          <a:solidFill>
                            <a:srgbClr val="92D050"/>
                          </a:solidFill>
                          <a:effectLst/>
                          <a:latin typeface="Times New Roman" panose="02020603050405020304" pitchFamily="18" charset="0"/>
                          <a:cs typeface="Times New Roman" panose="02020603050405020304" pitchFamily="18" charset="0"/>
                        </a:rPr>
                        <a:t>Varones de 16 a 18 años</a:t>
                      </a:r>
                      <a:endParaRPr lang="es-EC" sz="1200" dirty="0">
                        <a:solidFill>
                          <a:srgbClr val="92D05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oFill/>
                  </a:tcPr>
                </a:tc>
                <a:tc>
                  <a:txBody>
                    <a:bodyPr/>
                    <a:lstStyle/>
                    <a:p>
                      <a:pPr algn="just">
                        <a:lnSpc>
                          <a:spcPct val="150000"/>
                        </a:lnSpc>
                        <a:spcAft>
                          <a:spcPts val="0"/>
                        </a:spcAft>
                      </a:pPr>
                      <a:r>
                        <a:rPr lang="es-EC" sz="1200" dirty="0">
                          <a:solidFill>
                            <a:srgbClr val="92D050"/>
                          </a:solidFill>
                          <a:effectLst/>
                          <a:latin typeface="Times New Roman" panose="02020603050405020304" pitchFamily="18" charset="0"/>
                          <a:cs typeface="Times New Roman" panose="02020603050405020304" pitchFamily="18" charset="0"/>
                        </a:rPr>
                        <a:t>50 libras</a:t>
                      </a:r>
                      <a:endParaRPr lang="es-EC" sz="1200" dirty="0">
                        <a:solidFill>
                          <a:srgbClr val="92D05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oFill/>
                  </a:tcPr>
                </a:tc>
              </a:tr>
              <a:tr h="0">
                <a:tc>
                  <a:txBody>
                    <a:bodyPr/>
                    <a:lstStyle/>
                    <a:p>
                      <a:pPr algn="just">
                        <a:lnSpc>
                          <a:spcPct val="150000"/>
                        </a:lnSpc>
                        <a:spcAft>
                          <a:spcPts val="0"/>
                        </a:spcAft>
                      </a:pPr>
                      <a:r>
                        <a:rPr lang="es-EC" sz="1200" dirty="0">
                          <a:effectLst/>
                          <a:latin typeface="Times New Roman" panose="02020603050405020304" pitchFamily="18" charset="0"/>
                          <a:cs typeface="Times New Roman" panose="02020603050405020304" pitchFamily="18" charset="0"/>
                        </a:rPr>
                        <a:t>Mujeres de 18 a 21 años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latin typeface="Times New Roman" panose="02020603050405020304" pitchFamily="18" charset="0"/>
                          <a:cs typeface="Times New Roman" panose="02020603050405020304" pitchFamily="18" charset="0"/>
                        </a:rPr>
                        <a:t>25 libras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dirty="0">
                          <a:effectLst/>
                          <a:latin typeface="Times New Roman" panose="02020603050405020304" pitchFamily="18" charset="0"/>
                          <a:cs typeface="Times New Roman" panose="02020603050405020304" pitchFamily="18" charset="0"/>
                        </a:rPr>
                        <a:t>Mujeres de 21 años o más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latin typeface="Times New Roman" panose="02020603050405020304" pitchFamily="18" charset="0"/>
                          <a:cs typeface="Times New Roman" panose="02020603050405020304" pitchFamily="18" charset="0"/>
                        </a:rPr>
                        <a:t>50 libras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dirty="0">
                          <a:solidFill>
                            <a:srgbClr val="FF0000"/>
                          </a:solidFill>
                          <a:effectLst/>
                          <a:latin typeface="Times New Roman" panose="02020603050405020304" pitchFamily="18" charset="0"/>
                          <a:cs typeface="Times New Roman" panose="02020603050405020304" pitchFamily="18" charset="0"/>
                        </a:rPr>
                        <a:t>Varones de más de 18 años</a:t>
                      </a:r>
                      <a:endParaRPr lang="es-EC" sz="1200" dirty="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solidFill>
                            <a:srgbClr val="FF0000"/>
                          </a:solidFill>
                          <a:effectLst/>
                          <a:latin typeface="Times New Roman" panose="02020603050405020304" pitchFamily="18" charset="0"/>
                          <a:cs typeface="Times New Roman" panose="02020603050405020304" pitchFamily="18" charset="0"/>
                        </a:rPr>
                        <a:t>Hasta 175 libras</a:t>
                      </a:r>
                      <a:endParaRPr lang="es-EC" sz="1200" dirty="0">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
        <p:nvSpPr>
          <p:cNvPr id="10" name="Título 1"/>
          <p:cNvSpPr txBox="1">
            <a:spLocks/>
          </p:cNvSpPr>
          <p:nvPr/>
        </p:nvSpPr>
        <p:spPr>
          <a:xfrm>
            <a:off x="886094" y="4135538"/>
            <a:ext cx="2926051" cy="39344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1800" b="1" dirty="0" smtClean="0">
                <a:solidFill>
                  <a:schemeClr val="tx1"/>
                </a:solidFill>
                <a:latin typeface="Times New Roman" panose="02020603050405020304" pitchFamily="18" charset="0"/>
                <a:cs typeface="Times New Roman" panose="02020603050405020304" pitchFamily="18" charset="0"/>
              </a:rPr>
              <a:t>MANIPULACIÓN DE CARGAS</a:t>
            </a:r>
            <a:endParaRPr lang="es-EC"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61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   PROCESO DE GESTIÓN DEL RIESGO </a:t>
            </a:r>
            <a:endParaRPr lang="es-EC" sz="2500" b="1" dirty="0">
              <a:solidFill>
                <a:schemeClr val="tx1"/>
              </a:solidFill>
              <a:latin typeface="Times New Roman" panose="02020603050405020304" pitchFamily="18" charset="0"/>
              <a:cs typeface="Times New Roman" panose="02020603050405020304" pitchFamily="18" charset="0"/>
            </a:endParaRPr>
          </a:p>
        </p:txBody>
      </p:sp>
      <p:pic>
        <p:nvPicPr>
          <p:cNvPr id="6"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2833353" y="1919689"/>
            <a:ext cx="5241700" cy="3914441"/>
          </a:xfrm>
          <a:prstGeom prst="rect">
            <a:avLst/>
          </a:prstGeom>
          <a:noFill/>
          <a:ln>
            <a:solidFill>
              <a:schemeClr val="tx1"/>
            </a:solidFill>
          </a:ln>
        </p:spPr>
      </p:pic>
      <p:sp>
        <p:nvSpPr>
          <p:cNvPr id="9" name="Título 1"/>
          <p:cNvSpPr txBox="1">
            <a:spLocks/>
          </p:cNvSpPr>
          <p:nvPr/>
        </p:nvSpPr>
        <p:spPr>
          <a:xfrm>
            <a:off x="2833353" y="6055096"/>
            <a:ext cx="5074275" cy="39344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1400" b="1" dirty="0">
                <a:solidFill>
                  <a:schemeClr val="tx1"/>
                </a:solidFill>
                <a:latin typeface="Times New Roman" panose="02020603050405020304" pitchFamily="18" charset="0"/>
                <a:cs typeface="Times New Roman" panose="02020603050405020304" pitchFamily="18" charset="0"/>
              </a:rPr>
              <a:t>Fuente: Instituto Nacional de Seguridad e Higiene del Trabajo- INSHT-España</a:t>
            </a: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8863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601" y="359399"/>
            <a:ext cx="10058400" cy="1450757"/>
          </a:xfrm>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  IDENTIFICACIÓN Y EVALUACIÓN GENERAL DE RIESGOS </a:t>
            </a:r>
            <a:endParaRPr lang="es-EC" sz="25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18321" y="1810156"/>
            <a:ext cx="9796780" cy="4397022"/>
          </a:xfrm>
        </p:spPr>
        <p:txBody>
          <a:bodyPr>
            <a:noAutofit/>
          </a:bodyPr>
          <a:lstStyle/>
          <a:p>
            <a:pPr marL="0" indent="0" algn="just">
              <a:lnSpc>
                <a:spcPct val="100000"/>
              </a:lnSpc>
              <a:buNone/>
            </a:pPr>
            <a:r>
              <a:rPr lang="es-EC" sz="1800" b="1" dirty="0" smtClean="0">
                <a:solidFill>
                  <a:schemeClr val="tx1"/>
                </a:solidFill>
                <a:latin typeface="Times New Roman" panose="02020603050405020304" pitchFamily="18" charset="0"/>
                <a:cs typeface="Times New Roman" panose="02020603050405020304" pitchFamily="18" charset="0"/>
              </a:rPr>
              <a:t>Matriz de Riesgos INSHT, aplicada por el MRL</a:t>
            </a:r>
          </a:p>
          <a:p>
            <a:pPr algn="just">
              <a:lnSpc>
                <a:spcPct val="100000"/>
              </a:lnSpc>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Herramienta de gestión preventiva de riesgos, empleada para identificar peligros y evaluar los riesgos asociados a tareas específicas en las áreas de trabajo para posteriormente adoptar medidas de control para minimizar los riesgos existentes. </a:t>
            </a:r>
          </a:p>
          <a:p>
            <a:pPr algn="just">
              <a:lnSpc>
                <a:spcPct val="100000"/>
              </a:lnSpc>
              <a:buFont typeface="Wingdings" panose="05000000000000000000" pitchFamily="2" charset="2"/>
              <a:buChar char="Ø"/>
            </a:pPr>
            <a:endParaRPr lang="es-EC" sz="1800"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b="1"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b="1"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b="1"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b="1" dirty="0">
              <a:solidFill>
                <a:schemeClr val="tx1"/>
              </a:solidFill>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10" name="Tabla 9"/>
          <p:cNvGraphicFramePr>
            <a:graphicFrameLocks noGrp="1"/>
          </p:cNvGraphicFramePr>
          <p:nvPr>
            <p:extLst>
              <p:ext uri="{D42A27DB-BD31-4B8C-83A1-F6EECF244321}">
                <p14:modId xmlns:p14="http://schemas.microsoft.com/office/powerpoint/2010/main" val="2353442367"/>
              </p:ext>
            </p:extLst>
          </p:nvPr>
        </p:nvGraphicFramePr>
        <p:xfrm>
          <a:off x="1302725" y="3262810"/>
          <a:ext cx="9466606" cy="2944368"/>
        </p:xfrm>
        <a:graphic>
          <a:graphicData uri="http://schemas.openxmlformats.org/drawingml/2006/table">
            <a:tbl>
              <a:tblPr firstRow="1" firstCol="1" bandRow="1">
                <a:tableStyleId>{5940675A-B579-460E-94D1-54222C63F5DA}</a:tableStyleId>
              </a:tblPr>
              <a:tblGrid>
                <a:gridCol w="1406565"/>
                <a:gridCol w="503664"/>
                <a:gridCol w="2214985"/>
                <a:gridCol w="525686"/>
                <a:gridCol w="424100"/>
                <a:gridCol w="486614"/>
                <a:gridCol w="486614"/>
                <a:gridCol w="564757"/>
                <a:gridCol w="564757"/>
                <a:gridCol w="531368"/>
                <a:gridCol w="531368"/>
                <a:gridCol w="427652"/>
                <a:gridCol w="399238"/>
                <a:gridCol w="399238"/>
              </a:tblGrid>
              <a:tr h="62316">
                <a:tc gridSpan="8">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Empresa  :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15000"/>
                        </a:lnSpc>
                        <a:spcAft>
                          <a:spcPts val="0"/>
                        </a:spcAft>
                      </a:pPr>
                      <a:r>
                        <a:rPr lang="es-EC" sz="1200" b="1">
                          <a:effectLst/>
                          <a:latin typeface="Times New Roman" panose="02020603050405020304" pitchFamily="18" charset="0"/>
                          <a:cs typeface="Times New Roman" panose="02020603050405020304" pitchFamily="18" charset="0"/>
                        </a:rPr>
                        <a:t>Código Nª:</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gridSpan="4">
                  <a:txBody>
                    <a:bodyPr/>
                    <a:lstStyle/>
                    <a:p>
                      <a:pP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61925">
                <a:tc gridSpan="3">
                  <a:txBody>
                    <a:bodyPr/>
                    <a:lstStyle/>
                    <a:p>
                      <a:pPr>
                        <a:lnSpc>
                          <a:spcPct val="115000"/>
                        </a:lnSpc>
                        <a:spcAft>
                          <a:spcPts val="0"/>
                        </a:spcAft>
                      </a:pPr>
                      <a:r>
                        <a:rPr lang="es-EC" sz="1200" b="1" dirty="0" smtClean="0">
                          <a:effectLst/>
                          <a:latin typeface="Times New Roman" panose="02020603050405020304" pitchFamily="18" charset="0"/>
                          <a:cs typeface="Times New Roman" panose="02020603050405020304" pitchFamily="18" charset="0"/>
                        </a:rPr>
                        <a:t>Unidad: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gridSpan="5">
                  <a:txBody>
                    <a:bodyPr/>
                    <a:lstStyle/>
                    <a:p>
                      <a:pPr>
                        <a:lnSpc>
                          <a:spcPct val="115000"/>
                        </a:lnSpc>
                        <a:spcAft>
                          <a:spcPts val="0"/>
                        </a:spcAft>
                      </a:pPr>
                      <a:r>
                        <a:rPr lang="es-EC" sz="1200" b="1">
                          <a:effectLst/>
                          <a:latin typeface="Times New Roman" panose="02020603050405020304" pitchFamily="18" charset="0"/>
                          <a:cs typeface="Times New Roman" panose="02020603050405020304" pitchFamily="18" charset="0"/>
                        </a:rPr>
                        <a:t>Locación: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6">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Evaluación:</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r>
              <a:tr h="161925">
                <a:tc gridSpan="8">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Proceso: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r>
              <a:tr h="161925">
                <a:tc gridSpan="8">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Sub proceso: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nSpc>
                          <a:spcPct val="115000"/>
                        </a:lnSpc>
                        <a:spcAft>
                          <a:spcPts val="0"/>
                        </a:spcAft>
                      </a:pPr>
                      <a:r>
                        <a:rPr lang="es-EC" sz="1200" b="1">
                          <a:effectLst/>
                          <a:latin typeface="Times New Roman" panose="02020603050405020304" pitchFamily="18" charset="0"/>
                          <a:cs typeface="Times New Roman" panose="02020603050405020304" pitchFamily="18" charset="0"/>
                        </a:rPr>
                        <a:t>Inicial: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1925">
                <a:tc gridSpan="8">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Actividad principal: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Periódica: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1925">
                <a:tc gridSpan="8">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Puesto de Trabajo (Cargo):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1925">
                <a:tc gridSpan="8">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Tiempo de Exposición ( </a:t>
                      </a:r>
                      <a:r>
                        <a:rPr lang="es-EC" sz="1200" b="1" dirty="0" err="1" smtClean="0">
                          <a:effectLst/>
                          <a:latin typeface="Times New Roman" panose="02020603050405020304" pitchFamily="18" charset="0"/>
                          <a:cs typeface="Times New Roman" panose="02020603050405020304" pitchFamily="18" charset="0"/>
                        </a:rPr>
                        <a:t>hs</a:t>
                      </a:r>
                      <a:r>
                        <a:rPr lang="es-EC" sz="1200" b="1" dirty="0" smtClean="0">
                          <a:effectLst/>
                          <a:latin typeface="Times New Roman" panose="02020603050405020304" pitchFamily="18" charset="0"/>
                          <a:cs typeface="Times New Roman" panose="02020603050405020304" pitchFamily="18" charset="0"/>
                        </a:rPr>
                        <a:t>/mes):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nSpc>
                          <a:spcPct val="115000"/>
                        </a:lnSpc>
                        <a:spcAft>
                          <a:spcPts val="0"/>
                        </a:spcAft>
                      </a:pPr>
                      <a:r>
                        <a:rPr lang="es-EC" sz="1200" b="1">
                          <a:effectLst/>
                          <a:latin typeface="Times New Roman" panose="02020603050405020304" pitchFamily="18" charset="0"/>
                          <a:cs typeface="Times New Roman" panose="02020603050405020304" pitchFamily="18" charset="0"/>
                        </a:rPr>
                        <a:t>Fecha Evaluación:</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r>
              <a:tr h="171450">
                <a:tc gridSpan="8">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No. De Trabajadores: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nSpc>
                          <a:spcPct val="115000"/>
                        </a:lnSpc>
                        <a:spcAft>
                          <a:spcPts val="0"/>
                        </a:spcAft>
                      </a:pPr>
                      <a:r>
                        <a:rPr lang="es-EC" sz="1200" b="1">
                          <a:effectLst/>
                          <a:latin typeface="Times New Roman" panose="02020603050405020304" pitchFamily="18" charset="0"/>
                          <a:cs typeface="Times New Roman" panose="02020603050405020304" pitchFamily="18" charset="0"/>
                        </a:rPr>
                        <a:t>Fecha última eval:</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r>
              <a:tr h="171450">
                <a:tc rowSpan="2">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FACTOR RIESGO</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rowSpan="2">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No.</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rowSpan="2">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Peligros Identificados</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gridSpan="3">
                  <a:txBody>
                    <a:bodyPr/>
                    <a:lstStyle/>
                    <a:p>
                      <a:pPr algn="ctr">
                        <a:lnSpc>
                          <a:spcPct val="115000"/>
                        </a:lnSpc>
                        <a:spcAft>
                          <a:spcPts val="0"/>
                        </a:spcAft>
                      </a:pPr>
                      <a:r>
                        <a:rPr lang="es-EC" sz="1200" b="1" dirty="0" smtClean="0">
                          <a:solidFill>
                            <a:schemeClr val="tx1"/>
                          </a:solidFill>
                          <a:effectLst/>
                          <a:latin typeface="Times New Roman" panose="02020603050405020304" pitchFamily="18" charset="0"/>
                          <a:ea typeface="Calibri" panose="020F0502020204030204"/>
                          <a:cs typeface="Times New Roman" panose="02020603050405020304" pitchFamily="18" charset="0"/>
                        </a:rPr>
                        <a:t>PROBABILIDAD</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CONSECUENCIAS</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gridSpan="5">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ESTIMACIÓN DEL RIESGO</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145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B</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M</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A</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LD</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D</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ED</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T</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TO</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FF00"/>
                    </a:solidFill>
                  </a:tcP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MO</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7C80"/>
                    </a:solidFill>
                  </a:tcP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I</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bg1">
                        <a:lumMod val="65000"/>
                      </a:schemeClr>
                    </a:solidFill>
                  </a:tcP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IN</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0000"/>
                    </a:solidFill>
                  </a:tcPr>
                </a:tc>
              </a:tr>
              <a:tr h="171450">
                <a:tc>
                  <a:txBody>
                    <a:bodyPr/>
                    <a:lstStyle/>
                    <a:p>
                      <a:pP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FF00"/>
                    </a:solidFill>
                  </a:tcP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7C80"/>
                    </a:solidFill>
                  </a:tcP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bg1">
                        <a:lumMod val="65000"/>
                      </a:schemeClr>
                    </a:solidFill>
                  </a:tcP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0000"/>
                    </a:solidFill>
                  </a:tcPr>
                </a:tc>
              </a:tr>
              <a:tr h="161925">
                <a:tc>
                  <a:txBody>
                    <a:bodyPr/>
                    <a:lstStyle/>
                    <a:p>
                      <a:pP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FF00"/>
                    </a:solidFill>
                  </a:tcP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7C80"/>
                    </a:solidFill>
                  </a:tcP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bg1">
                        <a:lumMod val="65000"/>
                      </a:schemeClr>
                    </a:solidFill>
                  </a:tcP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0000"/>
                    </a:solidFill>
                  </a:tcPr>
                </a:tc>
              </a:tr>
              <a:tr h="161925">
                <a:tc>
                  <a:txBody>
                    <a:bodyPr/>
                    <a:lstStyle/>
                    <a:p>
                      <a:pP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solidFill>
                            <a:schemeClr val="tx1"/>
                          </a:solidFill>
                          <a:effectLst/>
                          <a:latin typeface="Times New Roman" panose="02020603050405020304" pitchFamily="18" charset="0"/>
                          <a:cs typeface="Times New Roman" panose="02020603050405020304" pitchFamily="18" charset="0"/>
                        </a:rPr>
                        <a:t> </a:t>
                      </a:r>
                      <a:endParaRPr lang="es-EC" sz="1200" b="1">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FF00"/>
                    </a:solidFill>
                  </a:tcP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7C80"/>
                    </a:solidFill>
                  </a:tcPr>
                </a:tc>
                <a:tc>
                  <a:txBody>
                    <a:bodyPr/>
                    <a:lstStyle/>
                    <a:p>
                      <a:pPr algn="ctr">
                        <a:lnSpc>
                          <a:spcPct val="115000"/>
                        </a:lnSpc>
                        <a:spcAft>
                          <a:spcPts val="0"/>
                        </a:spcAft>
                      </a:pPr>
                      <a:r>
                        <a:rPr lang="es-EC" sz="1200" b="1"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bg1">
                        <a:lumMod val="65000"/>
                      </a:schemeClr>
                    </a:solidFill>
                  </a:tcP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0000"/>
                    </a:solidFill>
                  </a:tcPr>
                </a:tc>
              </a:tr>
              <a:tr h="161925">
                <a:tc>
                  <a:txBody>
                    <a:bodyPr/>
                    <a:lstStyle/>
                    <a:p>
                      <a:pP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FF00"/>
                    </a:solidFill>
                  </a:tcP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7C80"/>
                    </a:solidFill>
                  </a:tcP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bg1">
                        <a:lumMod val="65000"/>
                      </a:schemeClr>
                    </a:solidFill>
                  </a:tcPr>
                </a:tc>
                <a:tc>
                  <a:txBody>
                    <a:bodyPr/>
                    <a:lstStyle/>
                    <a:p>
                      <a:pPr algn="ctr">
                        <a:lnSpc>
                          <a:spcPct val="115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0000"/>
                    </a:solidFill>
                  </a:tcPr>
                </a:tc>
              </a:tr>
            </a:tbl>
          </a:graphicData>
        </a:graphic>
      </p:graphicFrame>
    </p:spTree>
    <p:extLst>
      <p:ext uri="{BB962C8B-B14F-4D97-AF65-F5344CB8AC3E}">
        <p14:creationId xmlns:p14="http://schemas.microsoft.com/office/powerpoint/2010/main" val="1247860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601" y="359399"/>
            <a:ext cx="10058400" cy="1450757"/>
          </a:xfrm>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  IDENTIFICACIÓN Y EVALUACIÓN GENERAL DE RIESGOS </a:t>
            </a:r>
            <a:endParaRPr lang="es-EC" sz="25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18321" y="1810156"/>
            <a:ext cx="9796780" cy="4397022"/>
          </a:xfrm>
        </p:spPr>
        <p:txBody>
          <a:bodyPr>
            <a:noAutofit/>
          </a:bodyPr>
          <a:lstStyle/>
          <a:p>
            <a:pPr algn="just">
              <a:lnSpc>
                <a:spcPct val="100000"/>
              </a:lnSpc>
              <a:buFont typeface="Wingdings" panose="05000000000000000000" pitchFamily="2" charset="2"/>
              <a:buChar char="Ø"/>
            </a:pPr>
            <a:endParaRPr lang="es-EC" sz="1800"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b="1"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b="1"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b="1"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b="1" dirty="0">
              <a:solidFill>
                <a:schemeClr val="tx1"/>
              </a:solidFill>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7" name="Rectángulo 6"/>
          <p:cNvSpPr/>
          <p:nvPr/>
        </p:nvSpPr>
        <p:spPr>
          <a:xfrm>
            <a:off x="1014215" y="1821126"/>
            <a:ext cx="6096000" cy="4431983"/>
          </a:xfrm>
          <a:prstGeom prst="rect">
            <a:avLst/>
          </a:prstGeom>
        </p:spPr>
        <p:txBody>
          <a:bodyPr>
            <a:spAutoFit/>
          </a:bodyPr>
          <a:lstStyle/>
          <a:p>
            <a:pPr algn="just">
              <a:lnSpc>
                <a:spcPct val="150000"/>
              </a:lnSpc>
            </a:pPr>
            <a:r>
              <a:rPr lang="es-EC" sz="1600" b="1" dirty="0" smtClean="0">
                <a:latin typeface="Times New Roman" panose="02020603050405020304" pitchFamily="18" charset="0"/>
                <a:cs typeface="Times New Roman" panose="02020603050405020304" pitchFamily="18" charset="0"/>
              </a:rPr>
              <a:t>PROBABILIDAD </a:t>
            </a:r>
          </a:p>
          <a:p>
            <a:pPr lvl="0">
              <a:lnSpc>
                <a:spcPct val="150000"/>
              </a:lnSpc>
              <a:buFont typeface="Wingdings" panose="05000000000000000000" pitchFamily="2" charset="2"/>
              <a:buChar char="Ø"/>
            </a:pPr>
            <a:r>
              <a:rPr lang="es-EC" sz="1600" b="1" dirty="0" smtClean="0">
                <a:latin typeface="Times New Roman" panose="02020603050405020304" pitchFamily="18" charset="0"/>
                <a:cs typeface="Times New Roman" panose="02020603050405020304" pitchFamily="18" charset="0"/>
              </a:rPr>
              <a:t>Probabilidad </a:t>
            </a:r>
            <a:r>
              <a:rPr lang="es-EC" sz="1600" b="1" dirty="0">
                <a:latin typeface="Times New Roman" panose="02020603050405020304" pitchFamily="18" charset="0"/>
                <a:cs typeface="Times New Roman" panose="02020603050405020304" pitchFamily="18" charset="0"/>
              </a:rPr>
              <a:t>alta: </a:t>
            </a:r>
            <a:r>
              <a:rPr lang="es-EC" sz="1600" dirty="0">
                <a:latin typeface="Times New Roman" panose="02020603050405020304" pitchFamily="18" charset="0"/>
                <a:cs typeface="Times New Roman" panose="02020603050405020304" pitchFamily="18" charset="0"/>
              </a:rPr>
              <a:t>El daño ocurrirá siempre o casi siempre.</a:t>
            </a:r>
          </a:p>
          <a:p>
            <a:pPr lvl="0">
              <a:lnSpc>
                <a:spcPct val="150000"/>
              </a:lnSpc>
              <a:buFont typeface="Wingdings" panose="05000000000000000000" pitchFamily="2" charset="2"/>
              <a:buChar char="Ø"/>
            </a:pPr>
            <a:r>
              <a:rPr lang="es-EC" sz="1600" b="1" dirty="0">
                <a:latin typeface="Times New Roman" panose="02020603050405020304" pitchFamily="18" charset="0"/>
                <a:cs typeface="Times New Roman" panose="02020603050405020304" pitchFamily="18" charset="0"/>
              </a:rPr>
              <a:t>Probabilidad media: </a:t>
            </a:r>
            <a:r>
              <a:rPr lang="es-EC" sz="1600" dirty="0">
                <a:latin typeface="Times New Roman" panose="02020603050405020304" pitchFamily="18" charset="0"/>
                <a:cs typeface="Times New Roman" panose="02020603050405020304" pitchFamily="18" charset="0"/>
              </a:rPr>
              <a:t>El daño ocurrirá en algunas ocasiones.</a:t>
            </a:r>
          </a:p>
          <a:p>
            <a:pPr lvl="0">
              <a:lnSpc>
                <a:spcPct val="150000"/>
              </a:lnSpc>
              <a:buFont typeface="Wingdings" panose="05000000000000000000" pitchFamily="2" charset="2"/>
              <a:buChar char="Ø"/>
            </a:pPr>
            <a:r>
              <a:rPr lang="es-EC" sz="1600" b="1" dirty="0">
                <a:latin typeface="Times New Roman" panose="02020603050405020304" pitchFamily="18" charset="0"/>
                <a:cs typeface="Times New Roman" panose="02020603050405020304" pitchFamily="18" charset="0"/>
              </a:rPr>
              <a:t>Probabilidad baja: </a:t>
            </a:r>
            <a:r>
              <a:rPr lang="es-EC" sz="1600" dirty="0">
                <a:latin typeface="Times New Roman" panose="02020603050405020304" pitchFamily="18" charset="0"/>
                <a:cs typeface="Times New Roman" panose="02020603050405020304" pitchFamily="18" charset="0"/>
              </a:rPr>
              <a:t>El daño ocurrirá raras veces</a:t>
            </a:r>
            <a:r>
              <a:rPr lang="es-EC" sz="1600" dirty="0" smtClean="0">
                <a:latin typeface="Times New Roman" panose="02020603050405020304" pitchFamily="18" charset="0"/>
                <a:cs typeface="Times New Roman" panose="02020603050405020304" pitchFamily="18" charset="0"/>
              </a:rPr>
              <a:t>.</a:t>
            </a:r>
          </a:p>
          <a:p>
            <a:pPr lvl="0">
              <a:lnSpc>
                <a:spcPct val="150000"/>
              </a:lnSpc>
            </a:pPr>
            <a:endParaRPr lang="es-EC" sz="1600" dirty="0">
              <a:latin typeface="Times New Roman" panose="02020603050405020304" pitchFamily="18" charset="0"/>
              <a:cs typeface="Times New Roman" panose="02020603050405020304" pitchFamily="18" charset="0"/>
            </a:endParaRPr>
          </a:p>
          <a:p>
            <a:pPr lvl="0">
              <a:lnSpc>
                <a:spcPct val="150000"/>
              </a:lnSpc>
            </a:pPr>
            <a:endParaRPr lang="es-EC" sz="1600" b="1" dirty="0" smtClean="0">
              <a:latin typeface="Times New Roman" panose="02020603050405020304" pitchFamily="18" charset="0"/>
              <a:cs typeface="Times New Roman" panose="02020603050405020304" pitchFamily="18" charset="0"/>
            </a:endParaRPr>
          </a:p>
          <a:p>
            <a:pPr lvl="0">
              <a:lnSpc>
                <a:spcPct val="150000"/>
              </a:lnSpc>
            </a:pPr>
            <a:r>
              <a:rPr lang="es-EC" sz="1600" b="1" dirty="0" smtClean="0">
                <a:latin typeface="Times New Roman" panose="02020603050405020304" pitchFamily="18" charset="0"/>
                <a:cs typeface="Times New Roman" panose="02020603050405020304" pitchFamily="18" charset="0"/>
              </a:rPr>
              <a:t>CONSECUENCIA</a:t>
            </a:r>
          </a:p>
          <a:p>
            <a:pPr lvl="0">
              <a:lnSpc>
                <a:spcPct val="150000"/>
              </a:lnSpc>
            </a:pPr>
            <a:r>
              <a:rPr lang="es-EC" sz="1600" dirty="0" smtClean="0">
                <a:latin typeface="Times New Roman" panose="02020603050405020304" pitchFamily="18" charset="0"/>
                <a:cs typeface="Times New Roman" panose="02020603050405020304" pitchFamily="18" charset="0"/>
              </a:rPr>
              <a:t>Se determinan por el grado de afectación en la persona:</a:t>
            </a:r>
          </a:p>
          <a:p>
            <a:pPr marL="285750" lvl="0" indent="-285750">
              <a:lnSpc>
                <a:spcPct val="150000"/>
              </a:lnSpc>
              <a:buFont typeface="Wingdings" panose="05000000000000000000" pitchFamily="2" charset="2"/>
              <a:buChar char="Ø"/>
            </a:pPr>
            <a:r>
              <a:rPr lang="es-EC" sz="1600" dirty="0" smtClean="0">
                <a:latin typeface="Times New Roman" panose="02020603050405020304" pitchFamily="18" charset="0"/>
                <a:cs typeface="Times New Roman" panose="02020603050405020304" pitchFamily="18" charset="0"/>
              </a:rPr>
              <a:t>Partes del cuerpo que se verán afectadas</a:t>
            </a:r>
          </a:p>
          <a:p>
            <a:pPr lvl="0">
              <a:lnSpc>
                <a:spcPct val="150000"/>
              </a:lnSpc>
            </a:pPr>
            <a:endParaRPr lang="es-EC" sz="1600" dirty="0" smtClean="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Ø"/>
            </a:pPr>
            <a:endParaRPr lang="es-EC" sz="1600" dirty="0">
              <a:latin typeface="Times New Roman" panose="02020603050405020304" pitchFamily="18" charset="0"/>
              <a:cs typeface="Times New Roman" panose="02020603050405020304" pitchFamily="18" charset="0"/>
            </a:endParaRPr>
          </a:p>
          <a:p>
            <a:pPr algn="just"/>
            <a:endParaRPr lang="es-EC" b="1"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25146155"/>
              </p:ext>
            </p:extLst>
          </p:nvPr>
        </p:nvGraphicFramePr>
        <p:xfrm>
          <a:off x="5739684" y="3944857"/>
          <a:ext cx="6014434" cy="2295214"/>
        </p:xfrm>
        <a:graphic>
          <a:graphicData uri="http://schemas.openxmlformats.org/drawingml/2006/table">
            <a:tbl>
              <a:tblPr firstRow="1" firstCol="1" bandRow="1">
                <a:tableStyleId>{3B4B98B0-60AC-42C2-AFA5-B58CD77FA1E5}</a:tableStyleId>
              </a:tblPr>
              <a:tblGrid>
                <a:gridCol w="1485364"/>
                <a:gridCol w="4529070"/>
              </a:tblGrid>
              <a:tr h="230321">
                <a:tc>
                  <a:txBody>
                    <a:bodyPr/>
                    <a:lstStyle/>
                    <a:p>
                      <a:pPr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CONSECUENCIAS</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latin typeface="Times New Roman" panose="02020603050405020304" pitchFamily="18" charset="0"/>
                          <a:cs typeface="Times New Roman" panose="02020603050405020304" pitchFamily="18" charset="0"/>
                        </a:rPr>
                        <a:t>CONCEPTO</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557854">
                <a:tc>
                  <a:txBody>
                    <a:bodyPr/>
                    <a:lstStyle/>
                    <a:p>
                      <a:pPr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 </a:t>
                      </a:r>
                      <a:r>
                        <a:rPr lang="es-EC" sz="1200" dirty="0" smtClean="0">
                          <a:effectLst/>
                          <a:latin typeface="Times New Roman" panose="02020603050405020304" pitchFamily="18" charset="0"/>
                          <a:cs typeface="Times New Roman" panose="02020603050405020304" pitchFamily="18" charset="0"/>
                        </a:rPr>
                        <a:t>Ligeramente </a:t>
                      </a:r>
                      <a:r>
                        <a:rPr lang="es-EC" sz="1200" dirty="0">
                          <a:effectLst/>
                          <a:latin typeface="Times New Roman" panose="02020603050405020304" pitchFamily="18" charset="0"/>
                          <a:cs typeface="Times New Roman" panose="02020603050405020304" pitchFamily="18" charset="0"/>
                        </a:rPr>
                        <a:t>dañino</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Daños superficiales: cortes y magulladuras pequeñas, irritación de los ojos por </a:t>
                      </a:r>
                      <a:r>
                        <a:rPr lang="es-EC" sz="1200" dirty="0" smtClean="0">
                          <a:effectLst/>
                          <a:latin typeface="Times New Roman" panose="02020603050405020304" pitchFamily="18" charset="0"/>
                          <a:cs typeface="Times New Roman" panose="02020603050405020304" pitchFamily="18" charset="0"/>
                        </a:rPr>
                        <a:t>polvo</a:t>
                      </a:r>
                    </a:p>
                    <a:p>
                      <a:pPr marL="342900" lvl="0" indent="-342900" algn="just">
                        <a:spcAft>
                          <a:spcPts val="0"/>
                        </a:spcAft>
                        <a:buFont typeface="Symbol" panose="05050102010706020507" pitchFamily="18" charset="2"/>
                        <a:buChar char=""/>
                      </a:pPr>
                      <a:r>
                        <a:rPr lang="es-EC" sz="1200" dirty="0" smtClean="0">
                          <a:effectLst/>
                          <a:latin typeface="Times New Roman" panose="02020603050405020304" pitchFamily="18" charset="0"/>
                          <a:cs typeface="Times New Roman" panose="02020603050405020304" pitchFamily="18" charset="0"/>
                        </a:rPr>
                        <a:t> </a:t>
                      </a:r>
                      <a:r>
                        <a:rPr lang="es-EC" sz="1200" dirty="0">
                          <a:effectLst/>
                          <a:latin typeface="Times New Roman" panose="02020603050405020304" pitchFamily="18" charset="0"/>
                          <a:cs typeface="Times New Roman" panose="02020603050405020304" pitchFamily="18" charset="0"/>
                        </a:rPr>
                        <a:t>Molestias e irritación, por ejemplo: dolor de cabeza, disconfort</a:t>
                      </a:r>
                      <a:endParaRPr lang="es-EC" sz="120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97318">
                <a:tc>
                  <a:txBody>
                    <a:bodyPr/>
                    <a:lstStyle/>
                    <a:p>
                      <a:pPr algn="ctr">
                        <a:lnSpc>
                          <a:spcPct val="150000"/>
                        </a:lnSpc>
                        <a:spcAft>
                          <a:spcPts val="0"/>
                        </a:spcAft>
                      </a:pPr>
                      <a:r>
                        <a:rPr lang="es-EC" sz="1200">
                          <a:effectLst/>
                          <a:latin typeface="Times New Roman" panose="02020603050405020304" pitchFamily="18" charset="0"/>
                          <a:cs typeface="Times New Roman" panose="02020603050405020304" pitchFamily="18" charset="0"/>
                        </a:rPr>
                        <a:t> </a:t>
                      </a:r>
                    </a:p>
                    <a:p>
                      <a:pPr algn="ctr">
                        <a:lnSpc>
                          <a:spcPct val="150000"/>
                        </a:lnSpc>
                        <a:spcAft>
                          <a:spcPts val="0"/>
                        </a:spcAft>
                      </a:pPr>
                      <a:r>
                        <a:rPr lang="es-EC" sz="1200">
                          <a:effectLst/>
                          <a:latin typeface="Times New Roman" panose="02020603050405020304" pitchFamily="18" charset="0"/>
                          <a:cs typeface="Times New Roman" panose="02020603050405020304" pitchFamily="18" charset="0"/>
                        </a:rPr>
                        <a:t>Dañino</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Laceraciones, quemaduras, conmociones, torceduras importantes, fracturas menores. </a:t>
                      </a:r>
                      <a:endParaRPr lang="es-EC" sz="1200" dirty="0" smtClean="0">
                        <a:effectLst/>
                        <a:latin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sz="1200" baseline="0" dirty="0" smtClean="0">
                          <a:effectLst/>
                          <a:latin typeface="Times New Roman" panose="02020603050405020304" pitchFamily="18" charset="0"/>
                          <a:cs typeface="Times New Roman" panose="02020603050405020304" pitchFamily="18" charset="0"/>
                        </a:rPr>
                        <a:t> </a:t>
                      </a:r>
                      <a:r>
                        <a:rPr lang="es-EC" sz="1200" dirty="0" smtClean="0">
                          <a:effectLst/>
                          <a:latin typeface="Times New Roman" panose="02020603050405020304" pitchFamily="18" charset="0"/>
                          <a:cs typeface="Times New Roman" panose="02020603050405020304" pitchFamily="18" charset="0"/>
                        </a:rPr>
                        <a:t>Sordera</a:t>
                      </a:r>
                      <a:r>
                        <a:rPr lang="es-EC" sz="1200" dirty="0">
                          <a:effectLst/>
                          <a:latin typeface="Times New Roman" panose="02020603050405020304" pitchFamily="18" charset="0"/>
                          <a:cs typeface="Times New Roman" panose="02020603050405020304" pitchFamily="18" charset="0"/>
                        </a:rPr>
                        <a:t>, dermatitis, asma, trastornos músculo-esqueléticos, enfermedad que conduce a una incapacidad menor</a:t>
                      </a:r>
                      <a:endParaRPr lang="es-EC" sz="120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97318">
                <a:tc>
                  <a:txBody>
                    <a:bodyPr/>
                    <a:lstStyle/>
                    <a:p>
                      <a:pPr algn="ctr">
                        <a:lnSpc>
                          <a:spcPct val="150000"/>
                        </a:lnSpc>
                        <a:spcAft>
                          <a:spcPts val="0"/>
                        </a:spcAft>
                      </a:pPr>
                      <a:r>
                        <a:rPr lang="es-EC" sz="1200" dirty="0" smtClean="0">
                          <a:effectLst/>
                          <a:latin typeface="Times New Roman" panose="02020603050405020304" pitchFamily="18" charset="0"/>
                          <a:cs typeface="Times New Roman" panose="02020603050405020304" pitchFamily="18" charset="0"/>
                        </a:rPr>
                        <a:t>Extremadamente </a:t>
                      </a:r>
                      <a:r>
                        <a:rPr lang="es-EC" sz="1200" dirty="0">
                          <a:effectLst/>
                          <a:latin typeface="Times New Roman" panose="02020603050405020304" pitchFamily="18" charset="0"/>
                          <a:cs typeface="Times New Roman" panose="02020603050405020304" pitchFamily="18" charset="0"/>
                        </a:rPr>
                        <a:t>dañino</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Amputaciones, fracturas mayores, intoxicaciones, lesiones múltiples, lesiones fatales. </a:t>
                      </a:r>
                    </a:p>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Cáncer y otras enfermedades crónicas que acorten severamente la vida.</a:t>
                      </a:r>
                      <a:endParaRPr lang="es-EC" sz="120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 name="Título 1"/>
          <p:cNvSpPr txBox="1">
            <a:spLocks/>
          </p:cNvSpPr>
          <p:nvPr/>
        </p:nvSpPr>
        <p:spPr>
          <a:xfrm>
            <a:off x="7006109" y="3540023"/>
            <a:ext cx="3080646" cy="312429"/>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2500" b="1" dirty="0" smtClean="0">
                <a:solidFill>
                  <a:schemeClr val="tx1"/>
                </a:solidFill>
                <a:latin typeface="Times New Roman" panose="02020603050405020304" pitchFamily="18" charset="0"/>
                <a:cs typeface="Times New Roman" panose="02020603050405020304" pitchFamily="18" charset="0"/>
              </a:rPr>
              <a:t>  </a:t>
            </a:r>
            <a:r>
              <a:rPr lang="es-EC" sz="1600" b="1" dirty="0" smtClean="0">
                <a:solidFill>
                  <a:schemeClr val="tx1"/>
                </a:solidFill>
                <a:latin typeface="Times New Roman" panose="02020603050405020304" pitchFamily="18" charset="0"/>
                <a:cs typeface="Times New Roman" panose="02020603050405020304" pitchFamily="18" charset="0"/>
              </a:rPr>
              <a:t>NIVEL DE SEVERIDAD</a:t>
            </a:r>
            <a:endParaRPr lang="es-EC" sz="25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4543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b="1" dirty="0">
                <a:latin typeface="Times New Roman" panose="02020603050405020304" pitchFamily="18" charset="0"/>
                <a:cs typeface="Times New Roman" panose="02020603050405020304" pitchFamily="18" charset="0"/>
              </a:rPr>
              <a:t>IDENTIFICACIÓN Y EVALUACIÓN GENERAL DE RIESGOS </a:t>
            </a:r>
          </a:p>
        </p:txBody>
      </p:sp>
      <p:sp>
        <p:nvSpPr>
          <p:cNvPr id="15" name="Rectángulo 14"/>
          <p:cNvSpPr/>
          <p:nvPr/>
        </p:nvSpPr>
        <p:spPr>
          <a:xfrm>
            <a:off x="1891478" y="2146782"/>
            <a:ext cx="3208557" cy="369332"/>
          </a:xfrm>
          <a:prstGeom prst="rect">
            <a:avLst/>
          </a:prstGeom>
        </p:spPr>
        <p:txBody>
          <a:bodyPr wrap="square">
            <a:spAutoFit/>
          </a:bodyPr>
          <a:lstStyle/>
          <a:p>
            <a:pPr algn="just"/>
            <a:r>
              <a:rPr lang="es-EC" b="1" dirty="0" smtClean="0">
                <a:latin typeface="Times New Roman" panose="02020603050405020304" pitchFamily="18" charset="0"/>
                <a:cs typeface="Times New Roman" panose="02020603050405020304" pitchFamily="18" charset="0"/>
              </a:rPr>
              <a:t>NIVELES DE RIESGO</a:t>
            </a:r>
            <a:endParaRPr lang="es-EC" b="1" dirty="0">
              <a:latin typeface="Times New Roman" panose="02020603050405020304" pitchFamily="18" charset="0"/>
              <a:cs typeface="Times New Roman" panose="02020603050405020304" pitchFamily="18" charset="0"/>
            </a:endParaRPr>
          </a:p>
        </p:txBody>
      </p:sp>
      <p:graphicFrame>
        <p:nvGraphicFramePr>
          <p:cNvPr id="19" name="Tabla 18"/>
          <p:cNvGraphicFramePr>
            <a:graphicFrameLocks noGrp="1"/>
          </p:cNvGraphicFramePr>
          <p:nvPr>
            <p:extLst>
              <p:ext uri="{D42A27DB-BD31-4B8C-83A1-F6EECF244321}">
                <p14:modId xmlns:p14="http://schemas.microsoft.com/office/powerpoint/2010/main" val="320118061"/>
              </p:ext>
            </p:extLst>
          </p:nvPr>
        </p:nvGraphicFramePr>
        <p:xfrm>
          <a:off x="605308" y="2822505"/>
          <a:ext cx="5653826" cy="3364992"/>
        </p:xfrm>
        <a:graphic>
          <a:graphicData uri="http://schemas.openxmlformats.org/drawingml/2006/table">
            <a:tbl>
              <a:tblPr firstRow="1" firstCol="1" bandRow="1">
                <a:tableStyleId>{5940675A-B579-460E-94D1-54222C63F5DA}</a:tableStyleId>
              </a:tblPr>
              <a:tblGrid>
                <a:gridCol w="437882"/>
                <a:gridCol w="862885"/>
                <a:gridCol w="1300766"/>
                <a:gridCol w="1571222"/>
                <a:gridCol w="1481071"/>
              </a:tblGrid>
              <a:tr h="227459">
                <a:tc rowSpan="2" gridSpan="2">
                  <a:txBody>
                    <a:bodyPr/>
                    <a:lstStyle/>
                    <a:p>
                      <a:pPr>
                        <a:lnSpc>
                          <a:spcPct val="115000"/>
                        </a:lnSpc>
                        <a:spcAft>
                          <a:spcPts val="0"/>
                        </a:spcAft>
                      </a:pPr>
                      <a:r>
                        <a:rPr lang="es-EC" sz="16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b"/>
                </a:tc>
                <a:tc rowSpan="2" hMerge="1">
                  <a:txBody>
                    <a:bodyPr/>
                    <a:lstStyle/>
                    <a:p>
                      <a:pPr>
                        <a:lnSpc>
                          <a:spcPct val="115000"/>
                        </a:lnSpc>
                      </a:pPr>
                      <a:endParaRPr lang="es-EC" sz="1100">
                        <a:effectLst/>
                        <a:latin typeface="Calibri" panose="020F0502020204030204"/>
                      </a:endParaRPr>
                    </a:p>
                  </a:txBody>
                  <a:tcPr marL="44450" marR="44450" marT="0" marB="0" anchor="b"/>
                </a:tc>
                <a:tc gridSpan="3">
                  <a:txBody>
                    <a:bodyPr/>
                    <a:lstStyle/>
                    <a:p>
                      <a:pPr algn="ctr">
                        <a:lnSpc>
                          <a:spcPct val="115000"/>
                        </a:lnSpc>
                        <a:spcAft>
                          <a:spcPts val="0"/>
                        </a:spcAft>
                      </a:pPr>
                      <a:r>
                        <a:rPr lang="es-EC" sz="1600" b="1" dirty="0">
                          <a:effectLst/>
                          <a:latin typeface="Times New Roman" panose="02020603050405020304" pitchFamily="18" charset="0"/>
                          <a:cs typeface="Times New Roman" panose="02020603050405020304" pitchFamily="18" charset="0"/>
                        </a:rPr>
                        <a:t>CONSECUENCIAS</a:t>
                      </a:r>
                      <a:endParaRPr lang="es-EC" sz="16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r>
              <a:tr h="474740">
                <a:tc gridSpan="2" vMerge="1">
                  <a:txBody>
                    <a:bodyPr/>
                    <a:lstStyle/>
                    <a:p>
                      <a:pPr>
                        <a:lnSpc>
                          <a:spcPct val="115000"/>
                        </a:lnSpc>
                        <a:spcAft>
                          <a:spcPts val="0"/>
                        </a:spcAft>
                      </a:pPr>
                      <a:endParaRPr lang="es-EC" sz="1100">
                        <a:effectLst/>
                        <a:latin typeface="Calibri" panose="020F0502020204030204"/>
                        <a:ea typeface="Calibri" panose="020F0502020204030204"/>
                        <a:cs typeface="Times New Roman" panose="02020603050405020304" pitchFamily="18" charset="0"/>
                      </a:endParaRPr>
                    </a:p>
                  </a:txBody>
                  <a:tcPr marL="44450" marR="44450" marT="0" marB="0" anchor="ctr"/>
                </a:tc>
                <a:tc hMerge="1" vMerge="1">
                  <a:txBody>
                    <a:bodyPr/>
                    <a:lstStyle/>
                    <a:p>
                      <a:pPr algn="ctr">
                        <a:lnSpc>
                          <a:spcPct val="115000"/>
                        </a:lnSpc>
                        <a:spcAft>
                          <a:spcPts val="0"/>
                        </a:spcAft>
                      </a:pPr>
                      <a:endParaRPr lang="es-EC" sz="1100" dirty="0">
                        <a:effectLst/>
                        <a:latin typeface="Calibri" panose="020F0502020204030204"/>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b="1" dirty="0">
                          <a:effectLst/>
                          <a:latin typeface="Times New Roman" panose="02020603050405020304" pitchFamily="18" charset="0"/>
                          <a:cs typeface="Times New Roman" panose="02020603050405020304" pitchFamily="18" charset="0"/>
                        </a:rPr>
                        <a:t>Ligeramente dañino        </a:t>
                      </a:r>
                      <a:endParaRPr lang="es-EC" sz="16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b="1" dirty="0">
                          <a:effectLst/>
                          <a:latin typeface="Times New Roman" panose="02020603050405020304" pitchFamily="18" charset="0"/>
                          <a:cs typeface="Times New Roman" panose="02020603050405020304" pitchFamily="18" charset="0"/>
                        </a:rPr>
                        <a:t>Dañino  </a:t>
                      </a:r>
                      <a:endParaRPr lang="es-EC" sz="16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b="1" dirty="0">
                          <a:effectLst/>
                          <a:latin typeface="Times New Roman" panose="02020603050405020304" pitchFamily="18" charset="0"/>
                          <a:cs typeface="Times New Roman" panose="02020603050405020304" pitchFamily="18" charset="0"/>
                        </a:rPr>
                        <a:t>Extremadamente dañino               </a:t>
                      </a:r>
                      <a:endParaRPr lang="es-EC" sz="16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r>
              <a:tr h="722021">
                <a:tc rowSpan="3">
                  <a:txBody>
                    <a:bodyPr/>
                    <a:lstStyle/>
                    <a:p>
                      <a:pPr algn="ctr">
                        <a:lnSpc>
                          <a:spcPct val="115000"/>
                        </a:lnSpc>
                        <a:spcAft>
                          <a:spcPts val="0"/>
                        </a:spcAft>
                      </a:pPr>
                      <a:r>
                        <a:rPr lang="es-EC" sz="1600" b="1" dirty="0">
                          <a:effectLst/>
                          <a:latin typeface="Times New Roman" panose="02020603050405020304" pitchFamily="18" charset="0"/>
                          <a:cs typeface="Times New Roman" panose="02020603050405020304" pitchFamily="18" charset="0"/>
                        </a:rPr>
                        <a:t>PROBABILIDAD</a:t>
                      </a:r>
                      <a:endParaRPr lang="es-EC" sz="16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EC" sz="1600" b="1" dirty="0">
                          <a:effectLst/>
                          <a:latin typeface="Times New Roman" panose="02020603050405020304" pitchFamily="18" charset="0"/>
                          <a:cs typeface="Times New Roman" panose="02020603050405020304" pitchFamily="18" charset="0"/>
                        </a:rPr>
                        <a:t>Baja                         B</a:t>
                      </a:r>
                      <a:endParaRPr lang="es-EC" sz="16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Riesgo trivial</a:t>
                      </a:r>
                      <a:br>
                        <a:rPr lang="es-EC" sz="1600" dirty="0">
                          <a:effectLst/>
                          <a:latin typeface="Times New Roman" panose="02020603050405020304" pitchFamily="18" charset="0"/>
                          <a:cs typeface="Times New Roman" panose="02020603050405020304" pitchFamily="18" charset="0"/>
                        </a:rPr>
                      </a:br>
                      <a:r>
                        <a:rPr lang="es-EC" sz="1600" dirty="0">
                          <a:effectLst/>
                          <a:latin typeface="Times New Roman" panose="02020603050405020304" pitchFamily="18" charset="0"/>
                          <a:cs typeface="Times New Roman" panose="02020603050405020304" pitchFamily="18" charset="0"/>
                        </a:rPr>
                        <a:t>T </a:t>
                      </a:r>
                      <a:endParaRPr lang="es-EC" sz="16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accent1">
                        <a:lumMod val="60000"/>
                        <a:lumOff val="40000"/>
                      </a:schemeClr>
                    </a:solidFill>
                  </a:tcP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Riesgo tolerable            TO</a:t>
                      </a:r>
                      <a:endParaRPr lang="es-EC" sz="16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FF00"/>
                    </a:solidFill>
                  </a:tcP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Riesgo moderado                                                                                                                                             MO</a:t>
                      </a:r>
                      <a:endParaRPr lang="es-EC" sz="16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7C80"/>
                    </a:solidFill>
                  </a:tcPr>
                </a:tc>
              </a:tr>
              <a:tr h="722021">
                <a:tc vMerge="1">
                  <a:txBody>
                    <a:bodyPr/>
                    <a:lstStyle/>
                    <a:p>
                      <a:endParaRPr lang="es-EC"/>
                    </a:p>
                  </a:txBody>
                  <a:tcPr/>
                </a:tc>
                <a:tc>
                  <a:txBody>
                    <a:bodyPr/>
                    <a:lstStyle/>
                    <a:p>
                      <a:pPr algn="ctr">
                        <a:lnSpc>
                          <a:spcPct val="115000"/>
                        </a:lnSpc>
                        <a:spcAft>
                          <a:spcPts val="0"/>
                        </a:spcAft>
                      </a:pPr>
                      <a:r>
                        <a:rPr lang="es-EC" sz="1600" b="1" dirty="0">
                          <a:effectLst/>
                          <a:latin typeface="Times New Roman" panose="02020603050405020304" pitchFamily="18" charset="0"/>
                          <a:cs typeface="Times New Roman" panose="02020603050405020304" pitchFamily="18" charset="0"/>
                        </a:rPr>
                        <a:t>Media                 M</a:t>
                      </a:r>
                      <a:endParaRPr lang="es-EC" sz="16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Riesgo tolerable TO</a:t>
                      </a:r>
                      <a:endParaRPr lang="es-EC" sz="16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FF00"/>
                    </a:solidFill>
                  </a:tcP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Riesgo moderado MO</a:t>
                      </a:r>
                      <a:endParaRPr lang="es-EC" sz="16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7C80"/>
                    </a:solidFill>
                  </a:tcP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Riesgo importante             I</a:t>
                      </a:r>
                      <a:endParaRPr lang="es-EC" sz="16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bg1">
                        <a:lumMod val="75000"/>
                      </a:schemeClr>
                    </a:solidFill>
                  </a:tcPr>
                </a:tc>
              </a:tr>
              <a:tr h="722021">
                <a:tc vMerge="1">
                  <a:txBody>
                    <a:bodyPr/>
                    <a:lstStyle/>
                    <a:p>
                      <a:endParaRPr lang="es-EC"/>
                    </a:p>
                  </a:txBody>
                  <a:tcPr/>
                </a:tc>
                <a:tc>
                  <a:txBody>
                    <a:bodyPr/>
                    <a:lstStyle/>
                    <a:p>
                      <a:pPr algn="ctr">
                        <a:lnSpc>
                          <a:spcPct val="115000"/>
                        </a:lnSpc>
                        <a:spcAft>
                          <a:spcPts val="0"/>
                        </a:spcAft>
                      </a:pPr>
                      <a:r>
                        <a:rPr lang="es-EC" sz="1600" b="1" dirty="0">
                          <a:effectLst/>
                          <a:latin typeface="Times New Roman" panose="02020603050405020304" pitchFamily="18" charset="0"/>
                          <a:cs typeface="Times New Roman" panose="02020603050405020304" pitchFamily="18" charset="0"/>
                        </a:rPr>
                        <a:t>Alta                         A</a:t>
                      </a:r>
                      <a:endParaRPr lang="es-EC" sz="16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Riesgo moderado                   MO</a:t>
                      </a:r>
                      <a:endParaRPr lang="es-EC" sz="16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7C80"/>
                    </a:solidFill>
                  </a:tcP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Riesgo importante                                I</a:t>
                      </a:r>
                      <a:endParaRPr lang="es-EC" sz="16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chemeClr val="bg1">
                        <a:lumMod val="75000"/>
                      </a:schemeClr>
                    </a:solidFill>
                  </a:tcPr>
                </a:tc>
                <a:tc>
                  <a:txBody>
                    <a:bodyPr/>
                    <a:lstStyle/>
                    <a:p>
                      <a:pPr algn="ctr">
                        <a:lnSpc>
                          <a:spcPct val="115000"/>
                        </a:lnSpc>
                        <a:spcAft>
                          <a:spcPts val="0"/>
                        </a:spcAft>
                      </a:pPr>
                      <a:r>
                        <a:rPr lang="es-EC" sz="1600" dirty="0">
                          <a:effectLst/>
                          <a:latin typeface="Times New Roman" panose="02020603050405020304" pitchFamily="18" charset="0"/>
                          <a:cs typeface="Times New Roman" panose="02020603050405020304" pitchFamily="18" charset="0"/>
                        </a:rPr>
                        <a:t>Riesgo intolerable               IN</a:t>
                      </a:r>
                      <a:endParaRPr lang="es-EC" sz="16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solidFill>
                      <a:srgbClr val="FF0000"/>
                    </a:solidFill>
                  </a:tcPr>
                </a:tc>
              </a:tr>
            </a:tbl>
          </a:graphicData>
        </a:graphic>
      </p:graphicFrame>
      <p:sp>
        <p:nvSpPr>
          <p:cNvPr id="20" name="Rectángulo 19"/>
          <p:cNvSpPr/>
          <p:nvPr/>
        </p:nvSpPr>
        <p:spPr>
          <a:xfrm>
            <a:off x="7547878" y="2146782"/>
            <a:ext cx="3208557" cy="369332"/>
          </a:xfrm>
          <a:prstGeom prst="rect">
            <a:avLst/>
          </a:prstGeom>
        </p:spPr>
        <p:txBody>
          <a:bodyPr wrap="square">
            <a:spAutoFit/>
          </a:bodyPr>
          <a:lstStyle/>
          <a:p>
            <a:pPr algn="just"/>
            <a:r>
              <a:rPr lang="es-EC" b="1" dirty="0" smtClean="0">
                <a:latin typeface="Times New Roman" panose="02020603050405020304" pitchFamily="18" charset="0"/>
                <a:cs typeface="Times New Roman" panose="02020603050405020304" pitchFamily="18" charset="0"/>
              </a:rPr>
              <a:t>ESTIMACIÓN DEL RIESGO</a:t>
            </a:r>
            <a:endParaRPr lang="es-EC" b="1" dirty="0">
              <a:latin typeface="Times New Roman" panose="02020603050405020304" pitchFamily="18" charset="0"/>
              <a:cs typeface="Times New Roman" panose="02020603050405020304" pitchFamily="18" charset="0"/>
            </a:endParaRPr>
          </a:p>
        </p:txBody>
      </p:sp>
      <p:graphicFrame>
        <p:nvGraphicFramePr>
          <p:cNvPr id="21" name="Tabla 20"/>
          <p:cNvGraphicFramePr>
            <a:graphicFrameLocks noGrp="1"/>
          </p:cNvGraphicFramePr>
          <p:nvPr>
            <p:extLst>
              <p:ext uri="{D42A27DB-BD31-4B8C-83A1-F6EECF244321}">
                <p14:modId xmlns:p14="http://schemas.microsoft.com/office/powerpoint/2010/main" val="3441851957"/>
              </p:ext>
            </p:extLst>
          </p:nvPr>
        </p:nvGraphicFramePr>
        <p:xfrm>
          <a:off x="6562774" y="2820472"/>
          <a:ext cx="5118364" cy="2699004"/>
        </p:xfrm>
        <a:graphic>
          <a:graphicData uri="http://schemas.openxmlformats.org/drawingml/2006/table">
            <a:tbl>
              <a:tblPr firstRow="1" firstCol="1" bandRow="1">
                <a:tableStyleId>{5940675A-B579-460E-94D1-54222C63F5DA}</a:tableStyleId>
              </a:tblPr>
              <a:tblGrid>
                <a:gridCol w="1490981"/>
                <a:gridCol w="3627383"/>
              </a:tblGrid>
              <a:tr h="199985">
                <a:tc>
                  <a:txBody>
                    <a:bodyPr/>
                    <a:lstStyle/>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Riesgo</a:t>
                      </a:r>
                      <a:endParaRPr lang="es-EC" sz="14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Acción y temporización</a:t>
                      </a:r>
                      <a:endParaRPr lang="es-EC" sz="14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Trivial (T)</a:t>
                      </a:r>
                      <a:endParaRPr lang="es-EC" sz="14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l">
                        <a:lnSpc>
                          <a:spcPct val="115000"/>
                        </a:lnSpc>
                        <a:spcAft>
                          <a:spcPts val="0"/>
                        </a:spcAft>
                        <a:tabLst>
                          <a:tab pos="809625" algn="l"/>
                        </a:tabLst>
                      </a:pPr>
                      <a:r>
                        <a:rPr lang="es-EC" sz="1400" dirty="0">
                          <a:effectLst/>
                          <a:latin typeface="Times New Roman" panose="02020603050405020304" pitchFamily="18" charset="0"/>
                          <a:cs typeface="Times New Roman" panose="02020603050405020304" pitchFamily="18" charset="0"/>
                        </a:rPr>
                        <a:t>No se requiere acción específica</a:t>
                      </a:r>
                      <a:endParaRPr lang="es-EC" sz="14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solidFill>
                      <a:schemeClr val="accent1">
                        <a:lumMod val="60000"/>
                        <a:lumOff val="40000"/>
                      </a:schemeClr>
                    </a:solidFill>
                  </a:tcPr>
                </a:tc>
              </a:tr>
              <a:tr h="0">
                <a:tc>
                  <a:txBody>
                    <a:bodyPr/>
                    <a:lstStyle/>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Tolerable </a:t>
                      </a:r>
                    </a:p>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(TO)</a:t>
                      </a:r>
                      <a:endParaRPr lang="es-EC" sz="14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solidFill>
                      <a:srgbClr val="FFFF00"/>
                    </a:solidFill>
                  </a:tcPr>
                </a:tc>
                <a:tc>
                  <a:txBody>
                    <a:bodyPr/>
                    <a:lstStyle/>
                    <a:p>
                      <a:pPr algn="just">
                        <a:lnSpc>
                          <a:spcPct val="115000"/>
                        </a:lnSpc>
                        <a:spcAft>
                          <a:spcPts val="0"/>
                        </a:spcAft>
                        <a:tabLst>
                          <a:tab pos="809625" algn="l"/>
                        </a:tabLst>
                      </a:pPr>
                      <a:r>
                        <a:rPr lang="es-EC" sz="1400" dirty="0" smtClean="0">
                          <a:effectLst/>
                          <a:latin typeface="Times New Roman" panose="02020603050405020304" pitchFamily="18" charset="0"/>
                          <a:ea typeface="+mn-ea"/>
                          <a:cs typeface="Times New Roman" panose="02020603050405020304" pitchFamily="18" charset="0"/>
                        </a:rPr>
                        <a:t>Riesgo</a:t>
                      </a:r>
                      <a:r>
                        <a:rPr lang="es-EC" sz="1400" baseline="0" dirty="0" smtClean="0">
                          <a:effectLst/>
                          <a:latin typeface="Times New Roman" panose="02020603050405020304" pitchFamily="18" charset="0"/>
                          <a:ea typeface="+mn-ea"/>
                          <a:cs typeface="Times New Roman" panose="02020603050405020304" pitchFamily="18" charset="0"/>
                        </a:rPr>
                        <a:t> controlable</a:t>
                      </a:r>
                      <a:endParaRPr lang="es-EC" sz="14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solidFill>
                      <a:srgbClr val="FFFF00"/>
                    </a:solidFill>
                  </a:tcPr>
                </a:tc>
              </a:tr>
              <a:tr h="0">
                <a:tc>
                  <a:txBody>
                    <a:bodyPr/>
                    <a:lstStyle/>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Moderado</a:t>
                      </a:r>
                    </a:p>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 (M)</a:t>
                      </a:r>
                      <a:endParaRPr lang="es-EC" sz="14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solidFill>
                      <a:srgbClr val="FF7C80"/>
                    </a:solidFill>
                  </a:tcPr>
                </a:tc>
                <a:tc>
                  <a:txBody>
                    <a:bodyPr/>
                    <a:lstStyle/>
                    <a:p>
                      <a:pPr algn="just">
                        <a:lnSpc>
                          <a:spcPct val="115000"/>
                        </a:lnSpc>
                        <a:spcAft>
                          <a:spcPts val="0"/>
                        </a:spcAft>
                        <a:tabLst>
                          <a:tab pos="809625" algn="l"/>
                        </a:tabLst>
                      </a:pPr>
                      <a:r>
                        <a:rPr lang="es-EC" sz="1400" dirty="0">
                          <a:effectLst/>
                          <a:latin typeface="Times New Roman" panose="02020603050405020304" pitchFamily="18" charset="0"/>
                          <a:cs typeface="Times New Roman" panose="02020603050405020304" pitchFamily="18" charset="0"/>
                        </a:rPr>
                        <a:t>Se deben hacer esfuerzos para reducir el riesgo, </a:t>
                      </a:r>
                      <a:r>
                        <a:rPr lang="es-EC" sz="1400" dirty="0" smtClean="0">
                          <a:effectLst/>
                          <a:latin typeface="Times New Roman" panose="02020603050405020304" pitchFamily="18" charset="0"/>
                          <a:cs typeface="Times New Roman" panose="02020603050405020304" pitchFamily="18" charset="0"/>
                        </a:rPr>
                        <a:t>determinando las inversiones precisas. </a:t>
                      </a:r>
                      <a:endParaRPr lang="es-EC" sz="14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solidFill>
                      <a:srgbClr val="FF7C80"/>
                    </a:solidFill>
                  </a:tcPr>
                </a:tc>
              </a:tr>
              <a:tr h="485406">
                <a:tc>
                  <a:txBody>
                    <a:bodyPr/>
                    <a:lstStyle/>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Importante</a:t>
                      </a:r>
                    </a:p>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 (I)</a:t>
                      </a:r>
                      <a:endParaRPr lang="es-EC" sz="14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solidFill>
                      <a:schemeClr val="bg1">
                        <a:lumMod val="75000"/>
                      </a:schemeClr>
                    </a:solidFill>
                  </a:tcPr>
                </a:tc>
                <a:tc>
                  <a:txBody>
                    <a:bodyPr/>
                    <a:lstStyle/>
                    <a:p>
                      <a:pPr algn="just">
                        <a:lnSpc>
                          <a:spcPct val="115000"/>
                        </a:lnSpc>
                        <a:spcAft>
                          <a:spcPts val="0"/>
                        </a:spcAft>
                        <a:tabLst>
                          <a:tab pos="809625" algn="l"/>
                        </a:tabLst>
                      </a:pPr>
                      <a:r>
                        <a:rPr lang="es-EC" sz="1400" dirty="0">
                          <a:effectLst/>
                          <a:latin typeface="Times New Roman" panose="02020603050405020304" pitchFamily="18" charset="0"/>
                          <a:cs typeface="Times New Roman" panose="02020603050405020304" pitchFamily="18" charset="0"/>
                        </a:rPr>
                        <a:t>No debe comenzarse el trabajo hasta que se haya reducido el riesgo. </a:t>
                      </a:r>
                      <a:r>
                        <a:rPr lang="es-EC" sz="1400" dirty="0" smtClean="0">
                          <a:effectLst/>
                          <a:latin typeface="Times New Roman" panose="02020603050405020304" pitchFamily="18" charset="0"/>
                          <a:cs typeface="Times New Roman" panose="02020603050405020304" pitchFamily="18" charset="0"/>
                        </a:rPr>
                        <a:t>Tomar acciones</a:t>
                      </a:r>
                      <a:endParaRPr lang="es-EC" sz="14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solidFill>
                      <a:schemeClr val="bg1">
                        <a:lumMod val="75000"/>
                      </a:schemeClr>
                    </a:solidFill>
                  </a:tcPr>
                </a:tc>
              </a:tr>
              <a:tr h="0">
                <a:tc>
                  <a:txBody>
                    <a:bodyPr/>
                    <a:lstStyle/>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Intolerable</a:t>
                      </a:r>
                    </a:p>
                    <a:p>
                      <a:pPr algn="ctr">
                        <a:lnSpc>
                          <a:spcPct val="115000"/>
                        </a:lnSpc>
                        <a:spcAft>
                          <a:spcPts val="0"/>
                        </a:spcAft>
                        <a:tabLst>
                          <a:tab pos="809625" algn="l"/>
                        </a:tabLst>
                      </a:pPr>
                      <a:r>
                        <a:rPr lang="es-EC" sz="1400" b="1" dirty="0">
                          <a:effectLst/>
                          <a:latin typeface="Times New Roman" panose="02020603050405020304" pitchFamily="18" charset="0"/>
                          <a:cs typeface="Times New Roman" panose="02020603050405020304" pitchFamily="18" charset="0"/>
                        </a:rPr>
                        <a:t> (IN)</a:t>
                      </a:r>
                      <a:endParaRPr lang="es-EC" sz="14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solidFill>
                      <a:srgbClr val="FF0000"/>
                    </a:solidFill>
                  </a:tcPr>
                </a:tc>
                <a:tc>
                  <a:txBody>
                    <a:bodyPr/>
                    <a:lstStyle/>
                    <a:p>
                      <a:pPr algn="just">
                        <a:lnSpc>
                          <a:spcPct val="115000"/>
                        </a:lnSpc>
                        <a:spcAft>
                          <a:spcPts val="0"/>
                        </a:spcAft>
                        <a:tabLst>
                          <a:tab pos="809625" algn="l"/>
                        </a:tabLst>
                      </a:pPr>
                      <a:r>
                        <a:rPr lang="es-EC" sz="1400" dirty="0">
                          <a:effectLst/>
                          <a:latin typeface="Times New Roman" panose="02020603050405020304" pitchFamily="18" charset="0"/>
                          <a:cs typeface="Times New Roman" panose="02020603050405020304" pitchFamily="18" charset="0"/>
                        </a:rPr>
                        <a:t>No debe comenzar ni continuar el trabajo hasta que se reduzca el riesgo, debe prohibirse el trabajo.</a:t>
                      </a:r>
                      <a:endParaRPr lang="es-EC" sz="14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solidFill>
                      <a:srgbClr val="FF0000"/>
                    </a:solidFill>
                  </a:tcPr>
                </a:tc>
              </a:tr>
            </a:tbl>
          </a:graphicData>
        </a:graphic>
      </p:graphicFrame>
    </p:spTree>
    <p:extLst>
      <p:ext uri="{BB962C8B-B14F-4D97-AF65-F5344CB8AC3E}">
        <p14:creationId xmlns:p14="http://schemas.microsoft.com/office/powerpoint/2010/main" val="592459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5333" y="3312192"/>
            <a:ext cx="4989688" cy="981004"/>
          </a:xfrm>
        </p:spPr>
        <p:txBody>
          <a:bodyPr>
            <a:noAutofit/>
          </a:bodyPr>
          <a:lstStyle/>
          <a:p>
            <a:r>
              <a:rPr lang="es-EC" b="1" dirty="0" smtClean="0">
                <a:solidFill>
                  <a:schemeClr val="tx1"/>
                </a:solidFill>
                <a:latin typeface="Times New Roman" panose="02020603050405020304" pitchFamily="18" charset="0"/>
                <a:cs typeface="Times New Roman" panose="02020603050405020304" pitchFamily="18" charset="0"/>
              </a:rPr>
              <a:t>METODOLOGÍA </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1185333" y="1524000"/>
            <a:ext cx="10047111" cy="36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p:nvPr/>
        </p:nvPicPr>
        <p:blipFill>
          <a:blip r:embed="rId2" cstate="print"/>
          <a:srcRect/>
          <a:stretch>
            <a:fillRect/>
          </a:stretch>
        </p:blipFill>
        <p:spPr bwMode="auto">
          <a:xfrm>
            <a:off x="6175021" y="2530524"/>
            <a:ext cx="4842455" cy="2008755"/>
          </a:xfrm>
          <a:prstGeom prst="rect">
            <a:avLst/>
          </a:prstGeom>
          <a:noFill/>
          <a:ln w="9525">
            <a:noFill/>
            <a:miter lim="800000"/>
            <a:headEnd/>
            <a:tailEnd/>
          </a:ln>
        </p:spPr>
      </p:pic>
    </p:spTree>
    <p:extLst>
      <p:ext uri="{BB962C8B-B14F-4D97-AF65-F5344CB8AC3E}">
        <p14:creationId xmlns:p14="http://schemas.microsoft.com/office/powerpoint/2010/main" val="16582596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18" y="724471"/>
            <a:ext cx="8911687" cy="1038232"/>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CONTENIDO </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5" name="CuadroTexto 4"/>
          <p:cNvSpPr txBox="1"/>
          <p:nvPr/>
        </p:nvSpPr>
        <p:spPr>
          <a:xfrm>
            <a:off x="2009616" y="2040209"/>
            <a:ext cx="8113290"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INTRODUCCIÓN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CuadroTexto 8"/>
          <p:cNvSpPr txBox="1"/>
          <p:nvPr/>
        </p:nvSpPr>
        <p:spPr>
          <a:xfrm>
            <a:off x="2005271" y="3242801"/>
            <a:ext cx="8113290"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DE REFERENCIA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CuadroTexto 9"/>
          <p:cNvSpPr txBox="1"/>
          <p:nvPr/>
        </p:nvSpPr>
        <p:spPr>
          <a:xfrm>
            <a:off x="2005271" y="2618250"/>
            <a:ext cx="8113290"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EL PROBLEMA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CuadroTexto 10"/>
          <p:cNvSpPr txBox="1"/>
          <p:nvPr/>
        </p:nvSpPr>
        <p:spPr>
          <a:xfrm>
            <a:off x="2005270" y="3874314"/>
            <a:ext cx="8113291"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METODOLOGÍA DE LA INVESTIGACIÓN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CuadroTexto 11"/>
          <p:cNvSpPr txBox="1"/>
          <p:nvPr/>
        </p:nvSpPr>
        <p:spPr>
          <a:xfrm>
            <a:off x="2005269" y="4536731"/>
            <a:ext cx="8113291"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E INTERPRETACIÓN DE RESULTADOS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CuadroTexto 13"/>
          <p:cNvSpPr txBox="1"/>
          <p:nvPr/>
        </p:nvSpPr>
        <p:spPr>
          <a:xfrm>
            <a:off x="2009614" y="5796392"/>
            <a:ext cx="8113291"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PROPUESTA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CuadroTexto 14"/>
          <p:cNvSpPr txBox="1"/>
          <p:nvPr/>
        </p:nvSpPr>
        <p:spPr>
          <a:xfrm>
            <a:off x="2005268" y="5161282"/>
            <a:ext cx="8113291"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 Y RECOMENDACIONES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355527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601" y="1181256"/>
            <a:ext cx="10058400" cy="1071316"/>
          </a:xfrm>
        </p:spPr>
        <p:txBody>
          <a:bodyPr>
            <a:normAutofit fontScale="90000"/>
          </a:bodyPr>
          <a:lstStyle/>
          <a:p>
            <a:r>
              <a:rPr lang="es-EC" sz="2500" b="1" dirty="0" smtClean="0">
                <a:latin typeface="Times New Roman" panose="02020603050405020304" pitchFamily="18" charset="0"/>
                <a:cs typeface="Times New Roman" panose="02020603050405020304" pitchFamily="18" charset="0"/>
              </a:rPr>
              <a:t/>
            </a:r>
            <a:br>
              <a:rPr lang="es-EC" sz="2500" b="1" dirty="0" smtClean="0">
                <a:latin typeface="Times New Roman" panose="02020603050405020304" pitchFamily="18" charset="0"/>
                <a:cs typeface="Times New Roman" panose="02020603050405020304" pitchFamily="18" charset="0"/>
              </a:rPr>
            </a:br>
            <a:r>
              <a:rPr lang="es-EC" sz="2500" b="1" dirty="0" smtClean="0">
                <a:latin typeface="Times New Roman" panose="02020603050405020304" pitchFamily="18" charset="0"/>
                <a:cs typeface="Times New Roman" panose="02020603050405020304" pitchFamily="18" charset="0"/>
              </a:rPr>
              <a:t>    </a:t>
            </a:r>
            <a:r>
              <a:rPr lang="es-EC" sz="2500" b="1" dirty="0" smtClean="0">
                <a:solidFill>
                  <a:schemeClr val="tx1"/>
                </a:solidFill>
                <a:latin typeface="Times New Roman" panose="02020603050405020304" pitchFamily="18" charset="0"/>
                <a:cs typeface="Times New Roman" panose="02020603050405020304" pitchFamily="18" charset="0"/>
              </a:rPr>
              <a:t>PARADIGMAS DE INVESTIGACIÓN</a:t>
            </a:r>
            <a:r>
              <a:rPr lang="es-EC" b="1" dirty="0"/>
              <a:t/>
            </a:r>
            <a:br>
              <a:rPr lang="es-EC" b="1" dirty="0"/>
            </a:br>
            <a:endParaRPr lang="es-EC" dirty="0"/>
          </a:p>
        </p:txBody>
      </p:sp>
      <p:sp>
        <p:nvSpPr>
          <p:cNvPr id="3" name="Marcador de contenido 2"/>
          <p:cNvSpPr>
            <a:spLocks noGrp="1"/>
          </p:cNvSpPr>
          <p:nvPr>
            <p:ph idx="1"/>
          </p:nvPr>
        </p:nvSpPr>
        <p:spPr>
          <a:xfrm>
            <a:off x="1127341" y="3036817"/>
            <a:ext cx="10058400" cy="3235194"/>
          </a:xfrm>
        </p:spPr>
        <p:txBody>
          <a:bodyPr>
            <a:normAutofit fontScale="92500" lnSpcReduction="10000"/>
          </a:bodyPr>
          <a:lstStyle/>
          <a:p>
            <a:pPr algn="just">
              <a:buFont typeface="Wingdings" panose="05000000000000000000" pitchFamily="2" charset="2"/>
              <a:buChar char="Ø"/>
            </a:pPr>
            <a:r>
              <a:rPr lang="es-EC" sz="1800" b="1" dirty="0" smtClean="0">
                <a:solidFill>
                  <a:schemeClr val="tx1"/>
                </a:solidFill>
                <a:latin typeface="Times New Roman" panose="02020603050405020304" pitchFamily="18" charset="0"/>
                <a:cs typeface="Times New Roman" panose="02020603050405020304" pitchFamily="18" charset="0"/>
              </a:rPr>
              <a:t>Investigación exploratoria </a:t>
            </a:r>
          </a:p>
          <a:p>
            <a:pPr marL="0" indent="0" algn="just">
              <a:buNone/>
            </a:pPr>
            <a:r>
              <a:rPr lang="es-EC" sz="1800" b="1" dirty="0" smtClean="0">
                <a:solidFill>
                  <a:schemeClr val="tx1"/>
                </a:solidFill>
                <a:latin typeface="Times New Roman" panose="02020603050405020304" pitchFamily="18" charset="0"/>
                <a:cs typeface="Times New Roman" panose="02020603050405020304" pitchFamily="18" charset="0"/>
              </a:rPr>
              <a:t>  </a:t>
            </a:r>
            <a:r>
              <a:rPr lang="es-EC" sz="1800" dirty="0" smtClean="0">
                <a:solidFill>
                  <a:schemeClr val="tx1"/>
                </a:solidFill>
                <a:latin typeface="Times New Roman" panose="02020603050405020304" pitchFamily="18" charset="0"/>
                <a:cs typeface="Times New Roman" panose="02020603050405020304" pitchFamily="18" charset="0"/>
              </a:rPr>
              <a:t>Permitió conocer y familiarizarnos sobre la realidad en materia de seguridad  en la empresa.</a:t>
            </a:r>
          </a:p>
          <a:p>
            <a:pPr algn="just">
              <a:buFont typeface="Wingdings" panose="05000000000000000000" pitchFamily="2" charset="2"/>
              <a:buChar char="Ø"/>
            </a:pPr>
            <a:r>
              <a:rPr lang="es-EC" sz="1800" b="1" dirty="0" smtClean="0">
                <a:solidFill>
                  <a:schemeClr val="tx1"/>
                </a:solidFill>
                <a:latin typeface="Times New Roman" panose="02020603050405020304" pitchFamily="18" charset="0"/>
                <a:cs typeface="Times New Roman" panose="02020603050405020304" pitchFamily="18" charset="0"/>
              </a:rPr>
              <a:t>Investigación descriptiva </a:t>
            </a:r>
          </a:p>
          <a:p>
            <a:pPr marL="0" indent="0" algn="just">
              <a:buNone/>
            </a:pPr>
            <a:r>
              <a:rPr lang="es-EC" sz="1800" dirty="0" smtClean="0">
                <a:solidFill>
                  <a:schemeClr val="tx1"/>
                </a:solidFill>
                <a:latin typeface="Times New Roman" panose="02020603050405020304" pitchFamily="18" charset="0"/>
                <a:cs typeface="Times New Roman" panose="02020603050405020304" pitchFamily="18" charset="0"/>
              </a:rPr>
              <a:t>   Se realizó observaciones directas e inspecciones “in situ” en los lugares de trabajo, lo que permitió      describir, analizar y registrar la información</a:t>
            </a:r>
          </a:p>
          <a:p>
            <a:pPr algn="just">
              <a:buFont typeface="Wingdings" panose="05000000000000000000" pitchFamily="2" charset="2"/>
              <a:buChar char="Ø"/>
            </a:pPr>
            <a:r>
              <a:rPr lang="es-EC" sz="1800" b="1" dirty="0" smtClean="0">
                <a:solidFill>
                  <a:schemeClr val="tx1"/>
                </a:solidFill>
                <a:latin typeface="Times New Roman" panose="02020603050405020304" pitchFamily="18" charset="0"/>
                <a:cs typeface="Times New Roman" panose="02020603050405020304" pitchFamily="18" charset="0"/>
              </a:rPr>
              <a:t>Bibliográfica documental </a:t>
            </a:r>
          </a:p>
          <a:p>
            <a:pPr marL="0" indent="0" algn="just">
              <a:buNone/>
            </a:pPr>
            <a:r>
              <a:rPr lang="es-EC" sz="1800" b="1" dirty="0">
                <a:solidFill>
                  <a:schemeClr val="tx1"/>
                </a:solidFill>
                <a:latin typeface="Times New Roman" panose="02020603050405020304" pitchFamily="18" charset="0"/>
                <a:cs typeface="Times New Roman" panose="02020603050405020304" pitchFamily="18" charset="0"/>
              </a:rPr>
              <a:t> </a:t>
            </a:r>
            <a:r>
              <a:rPr lang="es-EC" sz="1800" b="1" dirty="0" smtClean="0">
                <a:solidFill>
                  <a:schemeClr val="tx1"/>
                </a:solidFill>
                <a:latin typeface="Times New Roman" panose="02020603050405020304" pitchFamily="18" charset="0"/>
                <a:cs typeface="Times New Roman" panose="02020603050405020304" pitchFamily="18" charset="0"/>
              </a:rPr>
              <a:t> </a:t>
            </a:r>
            <a:r>
              <a:rPr lang="es-EC" sz="1800" dirty="0" smtClean="0">
                <a:solidFill>
                  <a:schemeClr val="tx1"/>
                </a:solidFill>
                <a:latin typeface="Times New Roman" panose="02020603050405020304" pitchFamily="18" charset="0"/>
                <a:cs typeface="Times New Roman" panose="02020603050405020304" pitchFamily="18" charset="0"/>
              </a:rPr>
              <a:t>Se acudió a fuentes bibliográficas, libros, folletos, manuales de seguridad.</a:t>
            </a:r>
          </a:p>
          <a:p>
            <a:pPr algn="just">
              <a:buFont typeface="Wingdings" panose="05000000000000000000" pitchFamily="2" charset="2"/>
              <a:buChar char="Ø"/>
            </a:pPr>
            <a:r>
              <a:rPr lang="es-EC" sz="1800" b="1" dirty="0" smtClean="0">
                <a:solidFill>
                  <a:schemeClr val="tx1"/>
                </a:solidFill>
                <a:latin typeface="Times New Roman" panose="02020603050405020304" pitchFamily="18" charset="0"/>
                <a:cs typeface="Times New Roman" panose="02020603050405020304" pitchFamily="18" charset="0"/>
              </a:rPr>
              <a:t>Investigación de Campo</a:t>
            </a:r>
          </a:p>
          <a:p>
            <a:pPr algn="just">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Se realizó en las inmediaciones de la empresa Incinero Cía. Ltda.</a:t>
            </a:r>
            <a:endParaRPr lang="es-EC" sz="18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s-EC" sz="1800" b="1" dirty="0" smtClean="0">
              <a:solidFill>
                <a:schemeClr val="tx1"/>
              </a:solidFill>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1127341" y="2414558"/>
            <a:ext cx="9906000" cy="770136"/>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500" b="1" dirty="0" smtClean="0">
                <a:solidFill>
                  <a:schemeClr val="tx1"/>
                </a:solidFill>
                <a:latin typeface="Times New Roman" panose="02020603050405020304" pitchFamily="18" charset="0"/>
                <a:cs typeface="Times New Roman" panose="02020603050405020304" pitchFamily="18" charset="0"/>
              </a:rPr>
              <a:t/>
            </a:r>
            <a:br>
              <a:rPr lang="es-EC" sz="2500" b="1" dirty="0" smtClean="0">
                <a:solidFill>
                  <a:schemeClr val="tx1"/>
                </a:solidFill>
                <a:latin typeface="Times New Roman" panose="02020603050405020304" pitchFamily="18" charset="0"/>
                <a:cs typeface="Times New Roman" panose="02020603050405020304" pitchFamily="18" charset="0"/>
              </a:rPr>
            </a:br>
            <a:r>
              <a:rPr lang="es-EC" sz="2500" b="1" dirty="0" smtClean="0">
                <a:solidFill>
                  <a:schemeClr val="tx1"/>
                </a:solidFill>
                <a:latin typeface="Times New Roman" panose="02020603050405020304" pitchFamily="18" charset="0"/>
                <a:cs typeface="Times New Roman" panose="02020603050405020304" pitchFamily="18" charset="0"/>
              </a:rPr>
              <a:t>TIPO DE INVESTIGACIÓN</a:t>
            </a:r>
            <a:r>
              <a:rPr lang="es-EC" b="1" dirty="0" smtClean="0"/>
              <a:t/>
            </a:r>
            <a:br>
              <a:rPr lang="es-EC" b="1" dirty="0" smtClean="0"/>
            </a:br>
            <a:endParaRPr lang="es-EC" dirty="0"/>
          </a:p>
        </p:txBody>
      </p:sp>
      <p:sp>
        <p:nvSpPr>
          <p:cNvPr id="5" name="Marcador de contenido 2"/>
          <p:cNvSpPr txBox="1">
            <a:spLocks/>
          </p:cNvSpPr>
          <p:nvPr/>
        </p:nvSpPr>
        <p:spPr>
          <a:xfrm>
            <a:off x="1127341" y="2053058"/>
            <a:ext cx="10058400" cy="98777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Paradigma de investigación cuantitativa-exploratoria-descriptiva</a:t>
            </a:r>
            <a:endParaRPr lang="es-EC" sz="1800" dirty="0">
              <a:solidFill>
                <a:schemeClr val="tx1"/>
              </a:solidFill>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3170131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3933" y="484980"/>
            <a:ext cx="10058400" cy="688059"/>
          </a:xfrm>
        </p:spPr>
        <p:txBody>
          <a:bodyPr>
            <a:normAutofit/>
          </a:bodyPr>
          <a:lstStyle/>
          <a:p>
            <a:r>
              <a:rPr lang="es-EC" sz="2300" b="1" dirty="0" smtClean="0">
                <a:solidFill>
                  <a:schemeClr val="tx1"/>
                </a:solidFill>
                <a:latin typeface="Times New Roman" panose="02020603050405020304" pitchFamily="18" charset="0"/>
                <a:cs typeface="Times New Roman" panose="02020603050405020304" pitchFamily="18" charset="0"/>
              </a:rPr>
              <a:t>POBLACIÓN Y MUESTRA</a:t>
            </a:r>
            <a:endParaRPr lang="es-EC" sz="23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68248" y="1201767"/>
            <a:ext cx="10109767" cy="1158253"/>
          </a:xfrm>
        </p:spPr>
        <p:txBody>
          <a:bodyPr>
            <a:noAutofit/>
          </a:bodyPr>
          <a:lstStyle/>
          <a:p>
            <a:pPr algn="just">
              <a:lnSpc>
                <a:spcPct val="170000"/>
              </a:lnSpc>
            </a:pPr>
            <a:r>
              <a:rPr lang="es-EC" sz="1800" dirty="0">
                <a:solidFill>
                  <a:schemeClr val="tx1"/>
                </a:solidFill>
                <a:latin typeface="Times New Roman" panose="02020603050405020304" pitchFamily="18" charset="0"/>
                <a:cs typeface="Times New Roman" panose="02020603050405020304" pitchFamily="18" charset="0"/>
              </a:rPr>
              <a:t>La población está conformada por autoridades, personal administrativo y técnicos, de la empresa Incinerox Cía. Ltda., con un total de 52 personas, en tal virtud no es necesario sacar una muestra representativa, como la población es menor a 100, se aplicó la encuesta al 100% del personal.</a:t>
            </a:r>
          </a:p>
        </p:txBody>
      </p:sp>
      <p:sp>
        <p:nvSpPr>
          <p:cNvPr id="5" name="Título 1"/>
          <p:cNvSpPr txBox="1">
            <a:spLocks/>
          </p:cNvSpPr>
          <p:nvPr/>
        </p:nvSpPr>
        <p:spPr>
          <a:xfrm>
            <a:off x="7117219" y="976142"/>
            <a:ext cx="3813387" cy="71571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endParaRPr lang="es-EC" sz="2400" dirty="0">
              <a:latin typeface="Times New Roman" panose="02020603050405020304" pitchFamily="18" charset="0"/>
              <a:cs typeface="Times New Roman" panose="02020603050405020304" pitchFamily="18" charset="0"/>
            </a:endParaRPr>
          </a:p>
        </p:txBody>
      </p:sp>
      <p:sp>
        <p:nvSpPr>
          <p:cNvPr id="6" name="Marcador de contenido 2"/>
          <p:cNvSpPr txBox="1">
            <a:spLocks/>
          </p:cNvSpPr>
          <p:nvPr/>
        </p:nvSpPr>
        <p:spPr>
          <a:xfrm>
            <a:off x="1219618" y="1713455"/>
            <a:ext cx="9691383" cy="8240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es-EC" dirty="0" smtClean="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Marcador de contenido 2"/>
          <p:cNvSpPr txBox="1">
            <a:spLocks/>
          </p:cNvSpPr>
          <p:nvPr/>
        </p:nvSpPr>
        <p:spPr>
          <a:xfrm>
            <a:off x="1265483" y="3324447"/>
            <a:ext cx="10058399" cy="82408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None/>
            </a:pPr>
            <a:endParaRPr lang="es-EC" sz="1800" dirty="0">
              <a:solidFill>
                <a:schemeClr val="tx1"/>
              </a:solidFill>
              <a:latin typeface="Times New Roman" panose="02020603050405020304" pitchFamily="18" charset="0"/>
              <a:cs typeface="Times New Roman" panose="02020603050405020304" pitchFamily="18" charset="0"/>
            </a:endParaRPr>
          </a:p>
        </p:txBody>
      </p:sp>
      <p:sp>
        <p:nvSpPr>
          <p:cNvPr id="10" name="Marcador de contenido 2"/>
          <p:cNvSpPr txBox="1">
            <a:spLocks/>
          </p:cNvSpPr>
          <p:nvPr/>
        </p:nvSpPr>
        <p:spPr>
          <a:xfrm>
            <a:off x="1219618" y="3813194"/>
            <a:ext cx="10058398" cy="200436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r>
              <a:rPr lang="es-EC" sz="1800" b="1" dirty="0" smtClean="0">
                <a:solidFill>
                  <a:schemeClr val="tx1"/>
                </a:solidFill>
                <a:latin typeface="Times New Roman" panose="02020603050405020304" pitchFamily="18" charset="0"/>
                <a:cs typeface="Times New Roman" panose="02020603050405020304" pitchFamily="18" charset="0"/>
              </a:rPr>
              <a:t>Encuesta.- </a:t>
            </a:r>
            <a:r>
              <a:rPr lang="es-EC" sz="1800" dirty="0" smtClean="0">
                <a:solidFill>
                  <a:schemeClr val="tx1"/>
                </a:solidFill>
                <a:latin typeface="Times New Roman" panose="02020603050405020304" pitchFamily="18" charset="0"/>
                <a:cs typeface="Times New Roman" panose="02020603050405020304" pitchFamily="18" charset="0"/>
              </a:rPr>
              <a:t>Dirigida al personal de trabajadores de la Planta Barrotieta de Incinerox Cía. Ltda.</a:t>
            </a:r>
          </a:p>
          <a:p>
            <a:pPr marL="0" indent="0" algn="just">
              <a:lnSpc>
                <a:spcPct val="150000"/>
              </a:lnSpc>
              <a:buNone/>
            </a:pPr>
            <a:r>
              <a:rPr lang="es-EC" sz="1800" b="1" dirty="0" smtClean="0">
                <a:solidFill>
                  <a:schemeClr val="tx1"/>
                </a:solidFill>
                <a:latin typeface="Times New Roman" panose="02020603050405020304" pitchFamily="18" charset="0"/>
                <a:cs typeface="Times New Roman" panose="02020603050405020304" pitchFamily="18" charset="0"/>
              </a:rPr>
              <a:t>Observación directa.- </a:t>
            </a:r>
            <a:r>
              <a:rPr lang="es-EC" sz="1800" dirty="0" smtClean="0">
                <a:solidFill>
                  <a:schemeClr val="tx1"/>
                </a:solidFill>
                <a:latin typeface="Times New Roman" panose="02020603050405020304" pitchFamily="18" charset="0"/>
                <a:cs typeface="Times New Roman" panose="02020603050405020304" pitchFamily="18" charset="0"/>
              </a:rPr>
              <a:t>En los lugares  de trabajo en donde se realiza el manejo y tratamiento de desechos sólidos y peligrosos de Incinerox.</a:t>
            </a:r>
          </a:p>
          <a:p>
            <a:pPr marL="0" indent="0" algn="just">
              <a:lnSpc>
                <a:spcPct val="150000"/>
              </a:lnSpc>
              <a:buNone/>
            </a:pPr>
            <a:r>
              <a:rPr lang="es-ES_tradnl" sz="1800" dirty="0" smtClean="0">
                <a:solidFill>
                  <a:schemeClr val="tx1"/>
                </a:solidFill>
                <a:latin typeface="Times New Roman" panose="02020603050405020304" pitchFamily="18" charset="0"/>
                <a:cs typeface="Times New Roman" panose="02020603050405020304" pitchFamily="18" charset="0"/>
              </a:rPr>
              <a:t>.</a:t>
            </a:r>
            <a:endParaRPr lang="es-EC"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s-EC" dirty="0">
              <a:solidFill>
                <a:schemeClr val="tx1"/>
              </a:solidFill>
            </a:endParaRPr>
          </a:p>
        </p:txBody>
      </p:sp>
      <p:sp>
        <p:nvSpPr>
          <p:cNvPr id="11" name="Título 1"/>
          <p:cNvSpPr txBox="1">
            <a:spLocks/>
          </p:cNvSpPr>
          <p:nvPr/>
        </p:nvSpPr>
        <p:spPr>
          <a:xfrm>
            <a:off x="1168248" y="3029827"/>
            <a:ext cx="10058400" cy="715714"/>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just">
              <a:lnSpc>
                <a:spcPct val="120000"/>
              </a:lnSpc>
            </a:pPr>
            <a:r>
              <a:rPr lang="es-EC" sz="9200" b="1" dirty="0" smtClean="0">
                <a:solidFill>
                  <a:schemeClr val="tx1"/>
                </a:solidFill>
                <a:latin typeface="Times New Roman" panose="02020603050405020304" pitchFamily="18" charset="0"/>
                <a:cs typeface="Times New Roman" panose="02020603050405020304" pitchFamily="18" charset="0"/>
              </a:rPr>
              <a:t>TÉCNICAS E INSTRUMENTOS DE RECOLECCIÓN DE INFORMACIÓN  </a:t>
            </a:r>
            <a:endParaRPr lang="es-EC" sz="9200" b="1" dirty="0">
              <a:solidFill>
                <a:schemeClr val="tx1"/>
              </a:solidFill>
              <a:latin typeface="Times New Roman" panose="02020603050405020304" pitchFamily="18" charset="0"/>
              <a:cs typeface="Times New Roman" panose="02020603050405020304" pitchFamily="18" charset="0"/>
            </a:endParaRPr>
          </a:p>
          <a:p>
            <a:r>
              <a:rPr lang="es-EC" dirty="0" smtClean="0"/>
              <a:t> </a:t>
            </a:r>
            <a:endParaRPr lang="es-EC" dirty="0"/>
          </a:p>
        </p:txBody>
      </p:sp>
      <p:sp>
        <p:nvSpPr>
          <p:cNvPr id="12" name="Rectángulo 11"/>
          <p:cNvSpPr/>
          <p:nvPr/>
        </p:nvSpPr>
        <p:spPr>
          <a:xfrm>
            <a:off x="1097280" y="1719227"/>
            <a:ext cx="10058400" cy="54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41899873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8924" y="2223910"/>
            <a:ext cx="7154898" cy="3769360"/>
          </a:xfrm>
        </p:spPr>
        <p:txBody>
          <a:bodyPr>
            <a:normAutofit/>
          </a:bodyPr>
          <a:lstStyle/>
          <a:p>
            <a:pPr>
              <a:lnSpc>
                <a:spcPct val="100000"/>
              </a:lnSpc>
            </a:pPr>
            <a:r>
              <a:rPr lang="es-ES" b="1" dirty="0" smtClean="0">
                <a:solidFill>
                  <a:schemeClr val="tx1"/>
                </a:solidFill>
                <a:latin typeface="Times New Roman" panose="02020603050405020304" pitchFamily="18" charset="0"/>
                <a:cs typeface="Times New Roman" panose="02020603050405020304" pitchFamily="18" charset="0"/>
              </a:rPr>
              <a:t>ANÁLISIS </a:t>
            </a:r>
            <a:r>
              <a:rPr lang="es-ES" b="1" dirty="0">
                <a:solidFill>
                  <a:schemeClr val="tx1"/>
                </a:solidFill>
                <a:latin typeface="Times New Roman" panose="02020603050405020304" pitchFamily="18" charset="0"/>
                <a:cs typeface="Times New Roman" panose="02020603050405020304" pitchFamily="18" charset="0"/>
              </a:rPr>
              <a:t>E INTERPRETACIÓN DE RESULTADOS</a:t>
            </a:r>
            <a:r>
              <a:rPr lang="es-EC" b="1" dirty="0">
                <a:latin typeface="Times New Roman" panose="02020603050405020304" pitchFamily="18" charset="0"/>
                <a:cs typeface="Times New Roman" panose="02020603050405020304" pitchFamily="18" charset="0"/>
              </a:rPr>
              <a:t/>
            </a:r>
            <a:br>
              <a:rPr lang="es-EC" b="1" dirty="0">
                <a:latin typeface="Times New Roman" panose="02020603050405020304" pitchFamily="18" charset="0"/>
                <a:cs typeface="Times New Roman" panose="02020603050405020304" pitchFamily="18" charset="0"/>
              </a:rPr>
            </a:br>
            <a:endParaRPr lang="es-EC" dirty="0">
              <a:latin typeface="Times New Roman" panose="02020603050405020304" pitchFamily="18" charset="0"/>
              <a:cs typeface="Times New Roman" panose="02020603050405020304" pitchFamily="18" charset="0"/>
            </a:endParaRPr>
          </a:p>
        </p:txBody>
      </p:sp>
      <p:sp>
        <p:nvSpPr>
          <p:cNvPr id="4" name="Rectángulo 3"/>
          <p:cNvSpPr/>
          <p:nvPr/>
        </p:nvSpPr>
        <p:spPr>
          <a:xfrm>
            <a:off x="1095022" y="1756137"/>
            <a:ext cx="10272889" cy="90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p:nvPr/>
        </p:nvPicPr>
        <p:blipFill>
          <a:blip r:embed="rId2" cstate="print"/>
          <a:srcRect/>
          <a:stretch>
            <a:fillRect/>
          </a:stretch>
        </p:blipFill>
        <p:spPr bwMode="auto">
          <a:xfrm>
            <a:off x="6525456" y="2865374"/>
            <a:ext cx="4842455" cy="2008755"/>
          </a:xfrm>
          <a:prstGeom prst="rect">
            <a:avLst/>
          </a:prstGeom>
          <a:noFill/>
          <a:ln w="9525">
            <a:noFill/>
            <a:miter lim="800000"/>
            <a:headEnd/>
            <a:tailEnd/>
          </a:ln>
        </p:spPr>
      </p:pic>
    </p:spTree>
    <p:extLst>
      <p:ext uri="{BB962C8B-B14F-4D97-AF65-F5344CB8AC3E}">
        <p14:creationId xmlns:p14="http://schemas.microsoft.com/office/powerpoint/2010/main" val="33061988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9342" y="982856"/>
            <a:ext cx="8593005" cy="2011680"/>
          </a:xfrm>
        </p:spPr>
        <p:txBody>
          <a:bodyPr>
            <a:normAutofit fontScale="90000"/>
          </a:bodyPr>
          <a:lstStyle/>
          <a:p>
            <a:pPr algn="just">
              <a:lnSpc>
                <a:spcPct val="100000"/>
              </a:lnSpc>
            </a:pPr>
            <a:r>
              <a:rPr lang="es-EC" sz="3600" b="1" dirty="0" smtClean="0">
                <a:solidFill>
                  <a:schemeClr val="tx1"/>
                </a:solidFill>
                <a:latin typeface="Times New Roman" panose="02020603050405020304" pitchFamily="18" charset="0"/>
                <a:cs typeface="Times New Roman" panose="02020603050405020304" pitchFamily="18" charset="0"/>
              </a:rPr>
              <a:t>RECOLECCIÓN DE INFORMACIÓN Y ANÁLISIS E INTERPRETACIÓN DE DATOS</a:t>
            </a:r>
            <a:r>
              <a:rPr lang="es-EC" b="1" dirty="0">
                <a:solidFill>
                  <a:schemeClr val="tx1"/>
                </a:solidFill>
              </a:rPr>
              <a:t/>
            </a:r>
            <a:br>
              <a:rPr lang="es-EC" b="1" dirty="0">
                <a:solidFill>
                  <a:schemeClr val="tx1"/>
                </a:solidFill>
              </a:rPr>
            </a:br>
            <a:r>
              <a:rPr lang="es-EC" b="1" dirty="0">
                <a:solidFill>
                  <a:schemeClr val="tx1"/>
                </a:solidFill>
              </a:rPr>
              <a:t/>
            </a:r>
            <a:br>
              <a:rPr lang="es-EC" b="1" dirty="0">
                <a:solidFill>
                  <a:schemeClr val="tx1"/>
                </a:solidFill>
              </a:rPr>
            </a:br>
            <a:endParaRPr lang="es-EC" dirty="0">
              <a:solidFill>
                <a:schemeClr val="tx1"/>
              </a:solidFill>
            </a:endParaRPr>
          </a:p>
        </p:txBody>
      </p:sp>
      <p:sp>
        <p:nvSpPr>
          <p:cNvPr id="3" name="Marcador de contenido 2"/>
          <p:cNvSpPr>
            <a:spLocks noGrp="1"/>
          </p:cNvSpPr>
          <p:nvPr>
            <p:ph idx="1"/>
          </p:nvPr>
        </p:nvSpPr>
        <p:spPr>
          <a:xfrm>
            <a:off x="1179342" y="1988696"/>
            <a:ext cx="9587396" cy="1330353"/>
          </a:xfrm>
        </p:spPr>
        <p:txBody>
          <a:bodyPr>
            <a:noAutofit/>
          </a:bodyPr>
          <a:lstStyle/>
          <a:p>
            <a:pPr marL="0" indent="0" algn="ctr">
              <a:lnSpc>
                <a:spcPct val="100000"/>
              </a:lnSpc>
              <a:buNone/>
            </a:pPr>
            <a:r>
              <a:rPr lang="es-EC" sz="2400" b="1" dirty="0" smtClean="0">
                <a:solidFill>
                  <a:schemeClr val="tx1"/>
                </a:solidFill>
                <a:latin typeface="Times New Roman" panose="02020603050405020304" pitchFamily="18" charset="0"/>
                <a:cs typeface="Times New Roman" panose="02020603050405020304" pitchFamily="18" charset="0"/>
              </a:rPr>
              <a:t>RESULTADOS IDENTIFICACIÓN Y EVALUACIÓN DE RIESGOS </a:t>
            </a:r>
          </a:p>
        </p:txBody>
      </p:sp>
      <p:pic>
        <p:nvPicPr>
          <p:cNvPr id="6"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551562426"/>
              </p:ext>
            </p:extLst>
          </p:nvPr>
        </p:nvGraphicFramePr>
        <p:xfrm>
          <a:off x="2101216" y="2699107"/>
          <a:ext cx="7671131" cy="3186538"/>
        </p:xfrm>
        <a:graphic>
          <a:graphicData uri="http://schemas.openxmlformats.org/drawingml/2006/table">
            <a:tbl>
              <a:tblPr firstRow="1" firstCol="1" bandRow="1">
                <a:tableStyleId>{3B4B98B0-60AC-42C2-AFA5-B58CD77FA1E5}</a:tableStyleId>
              </a:tblPr>
              <a:tblGrid>
                <a:gridCol w="1563853"/>
                <a:gridCol w="804954"/>
                <a:gridCol w="1145545"/>
                <a:gridCol w="1120601"/>
                <a:gridCol w="1039794"/>
                <a:gridCol w="1150488"/>
                <a:gridCol w="845896"/>
              </a:tblGrid>
              <a:tr h="434047">
                <a:tc>
                  <a:txBody>
                    <a:bodyPr/>
                    <a:lstStyle/>
                    <a:p>
                      <a:pPr algn="ctr">
                        <a:lnSpc>
                          <a:spcPct val="115000"/>
                        </a:lnSpc>
                        <a:spcAft>
                          <a:spcPts val="0"/>
                        </a:spcAft>
                      </a:pPr>
                      <a:r>
                        <a:rPr lang="es-EC" sz="1200" dirty="0" smtClean="0">
                          <a:effectLst/>
                        </a:rPr>
                        <a:t>FACT.</a:t>
                      </a:r>
                      <a:r>
                        <a:rPr lang="es-EC" sz="1200" baseline="0" dirty="0" smtClean="0">
                          <a:effectLst/>
                        </a:rPr>
                        <a:t> </a:t>
                      </a:r>
                      <a:r>
                        <a:rPr lang="es-EC" sz="1200" dirty="0" smtClean="0">
                          <a:effectLst/>
                        </a:rPr>
                        <a:t>DE RIESGO</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smtClean="0">
                          <a:effectLst/>
                        </a:rPr>
                        <a:t>TRIVIAL</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 </a:t>
                      </a:r>
                      <a:r>
                        <a:rPr lang="es-EC" sz="1200" dirty="0" smtClean="0">
                          <a:effectLst/>
                        </a:rPr>
                        <a:t>TOLERABLE</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 MODERADO</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 IMPORTANTE</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INTOLERABLE</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TOTAL</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296760">
                <a:tc>
                  <a:txBody>
                    <a:bodyPr/>
                    <a:lstStyle/>
                    <a:p>
                      <a:pPr algn="l">
                        <a:lnSpc>
                          <a:spcPct val="115000"/>
                        </a:lnSpc>
                        <a:spcAft>
                          <a:spcPts val="0"/>
                        </a:spcAft>
                      </a:pPr>
                      <a:r>
                        <a:rPr lang="es-EC" sz="1200" dirty="0">
                          <a:effectLst/>
                        </a:rPr>
                        <a:t>RIESGOS FÍSICOS</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43</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7</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2</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solidFill>
                            <a:schemeClr val="tx1"/>
                          </a:solidFill>
                          <a:effectLst/>
                        </a:rPr>
                        <a:t>7</a:t>
                      </a:r>
                      <a:endParaRPr lang="es-EC" sz="1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0</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59</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399640">
                <a:tc>
                  <a:txBody>
                    <a:bodyPr/>
                    <a:lstStyle/>
                    <a:p>
                      <a:pPr algn="l">
                        <a:lnSpc>
                          <a:spcPct val="115000"/>
                        </a:lnSpc>
                        <a:spcAft>
                          <a:spcPts val="0"/>
                        </a:spcAft>
                      </a:pPr>
                      <a:r>
                        <a:rPr lang="es-EC" sz="1200" dirty="0">
                          <a:effectLst/>
                        </a:rPr>
                        <a:t>RIESGOS MECÁNICOS</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53</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18</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18</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solidFill>
                            <a:schemeClr val="tx1"/>
                          </a:solidFill>
                          <a:effectLst/>
                        </a:rPr>
                        <a:t>6</a:t>
                      </a:r>
                      <a:endParaRPr lang="es-EC" sz="1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0</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a:effectLst/>
                        </a:rPr>
                        <a:t>95</a:t>
                      </a:r>
                      <a:endParaRPr lang="es-EC" sz="1200" b="1">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412904">
                <a:tc>
                  <a:txBody>
                    <a:bodyPr/>
                    <a:lstStyle/>
                    <a:p>
                      <a:pPr algn="l">
                        <a:lnSpc>
                          <a:spcPct val="115000"/>
                        </a:lnSpc>
                        <a:spcAft>
                          <a:spcPts val="0"/>
                        </a:spcAft>
                      </a:pPr>
                      <a:r>
                        <a:rPr lang="es-EC" sz="1200">
                          <a:effectLst/>
                        </a:rPr>
                        <a:t>RIESGO QUÍMICOS</a:t>
                      </a:r>
                      <a:endParaRPr lang="es-EC" sz="1200" b="1">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13</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4</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16</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solidFill>
                            <a:schemeClr val="tx1"/>
                          </a:solidFill>
                          <a:effectLst/>
                        </a:rPr>
                        <a:t>4</a:t>
                      </a:r>
                      <a:endParaRPr lang="es-EC" sz="1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0</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37</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359047">
                <a:tc>
                  <a:txBody>
                    <a:bodyPr/>
                    <a:lstStyle/>
                    <a:p>
                      <a:pPr algn="l">
                        <a:lnSpc>
                          <a:spcPct val="115000"/>
                        </a:lnSpc>
                        <a:spcAft>
                          <a:spcPts val="0"/>
                        </a:spcAft>
                      </a:pPr>
                      <a:r>
                        <a:rPr lang="es-EC" sz="1200" dirty="0">
                          <a:effectLst/>
                        </a:rPr>
                        <a:t>RIESGOS </a:t>
                      </a:r>
                      <a:r>
                        <a:rPr lang="es-EC" sz="1200" dirty="0" smtClean="0">
                          <a:effectLst/>
                        </a:rPr>
                        <a:t>BIOLÓGICOS</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5</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1</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0</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solidFill>
                            <a:schemeClr val="tx1"/>
                          </a:solidFill>
                          <a:effectLst/>
                        </a:rPr>
                        <a:t>0</a:t>
                      </a:r>
                      <a:endParaRPr lang="es-EC" sz="1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0</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6</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520619">
                <a:tc>
                  <a:txBody>
                    <a:bodyPr/>
                    <a:lstStyle/>
                    <a:p>
                      <a:pPr algn="l">
                        <a:lnSpc>
                          <a:spcPct val="115000"/>
                        </a:lnSpc>
                        <a:spcAft>
                          <a:spcPts val="0"/>
                        </a:spcAft>
                      </a:pPr>
                      <a:r>
                        <a:rPr lang="es-EC" sz="1200" dirty="0" smtClean="0">
                          <a:effectLst/>
                        </a:rPr>
                        <a:t>R. </a:t>
                      </a:r>
                      <a:r>
                        <a:rPr lang="es-EC" sz="1200" dirty="0">
                          <a:effectLst/>
                        </a:rPr>
                        <a:t>ERGONÓMICOS</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43</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14</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7</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solidFill>
                            <a:schemeClr val="tx1"/>
                          </a:solidFill>
                          <a:effectLst/>
                        </a:rPr>
                        <a:t>8</a:t>
                      </a:r>
                      <a:endParaRPr lang="es-EC" sz="1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0</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smtClean="0">
                          <a:effectLst/>
                        </a:rPr>
                        <a:t>72</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466761">
                <a:tc>
                  <a:txBody>
                    <a:bodyPr/>
                    <a:lstStyle/>
                    <a:p>
                      <a:pPr algn="l">
                        <a:lnSpc>
                          <a:spcPct val="115000"/>
                        </a:lnSpc>
                        <a:spcAft>
                          <a:spcPts val="0"/>
                        </a:spcAft>
                      </a:pPr>
                      <a:r>
                        <a:rPr lang="es-EC" sz="1200" dirty="0" smtClean="0">
                          <a:effectLst/>
                        </a:rPr>
                        <a:t>R.</a:t>
                      </a:r>
                      <a:r>
                        <a:rPr lang="es-EC" sz="1200" baseline="0" dirty="0" smtClean="0">
                          <a:effectLst/>
                        </a:rPr>
                        <a:t> </a:t>
                      </a:r>
                      <a:r>
                        <a:rPr lang="es-EC" sz="1200" dirty="0" smtClean="0">
                          <a:effectLst/>
                        </a:rPr>
                        <a:t>PSICOSOCIALES</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17</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2</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0</a:t>
                      </a:r>
                      <a:endParaRPr lang="es-EC" sz="1200"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solidFill>
                            <a:schemeClr val="tx1"/>
                          </a:solidFill>
                          <a:effectLst/>
                        </a:rPr>
                        <a:t>0</a:t>
                      </a:r>
                      <a:endParaRPr lang="es-EC" sz="1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0</a:t>
                      </a:r>
                      <a:endParaRPr lang="es-EC" sz="120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19</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296760">
                <a:tc>
                  <a:txBody>
                    <a:bodyPr/>
                    <a:lstStyle/>
                    <a:p>
                      <a:pPr algn="l">
                        <a:lnSpc>
                          <a:spcPct val="115000"/>
                        </a:lnSpc>
                        <a:spcAft>
                          <a:spcPts val="0"/>
                        </a:spcAft>
                      </a:pPr>
                      <a:r>
                        <a:rPr lang="es-EC" sz="1200" dirty="0">
                          <a:effectLst/>
                        </a:rPr>
                        <a:t>TOTAL</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174</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46</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43</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solidFill>
                            <a:schemeClr val="tx1"/>
                          </a:solidFill>
                          <a:effectLst/>
                        </a:rPr>
                        <a:t>25</a:t>
                      </a:r>
                      <a:endParaRPr lang="es-EC" sz="1200" b="1"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0</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 </a:t>
                      </a:r>
                      <a:endParaRPr lang="es-EC" sz="1200" b="1" dirty="0">
                        <a:solidFill>
                          <a:srgbClr val="365F9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39606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51890" y="1701800"/>
            <a:ext cx="10003790" cy="14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13" name="Marcador de contenido 2"/>
          <p:cNvSpPr>
            <a:spLocks noGrp="1"/>
          </p:cNvSpPr>
          <p:nvPr>
            <p:ph idx="1"/>
          </p:nvPr>
        </p:nvSpPr>
        <p:spPr>
          <a:xfrm>
            <a:off x="1151890" y="1424695"/>
            <a:ext cx="9587396" cy="352029"/>
          </a:xfrm>
        </p:spPr>
        <p:txBody>
          <a:bodyPr>
            <a:noAutofit/>
          </a:bodyPr>
          <a:lstStyle/>
          <a:p>
            <a:pPr marL="0" indent="0" algn="ctr">
              <a:lnSpc>
                <a:spcPct val="100000"/>
              </a:lnSpc>
              <a:buNone/>
            </a:pPr>
            <a:r>
              <a:rPr lang="es-EC" sz="1800" b="1" dirty="0" smtClean="0">
                <a:solidFill>
                  <a:schemeClr val="tx1"/>
                </a:solidFill>
                <a:latin typeface="Times New Roman" panose="02020603050405020304" pitchFamily="18" charset="0"/>
                <a:cs typeface="Times New Roman" panose="02020603050405020304" pitchFamily="18" charset="0"/>
              </a:rPr>
              <a:t>RESULTADOS IDENTIFICACIÓN Y EVALUACIÓN DE RIESGOS </a:t>
            </a:r>
          </a:p>
        </p:txBody>
      </p:sp>
      <p:graphicFrame>
        <p:nvGraphicFramePr>
          <p:cNvPr id="15" name="Gráfico 14"/>
          <p:cNvGraphicFramePr/>
          <p:nvPr>
            <p:extLst>
              <p:ext uri="{D42A27DB-BD31-4B8C-83A1-F6EECF244321}">
                <p14:modId xmlns:p14="http://schemas.microsoft.com/office/powerpoint/2010/main" val="410256712"/>
              </p:ext>
            </p:extLst>
          </p:nvPr>
        </p:nvGraphicFramePr>
        <p:xfrm>
          <a:off x="6351620" y="1845734"/>
          <a:ext cx="5162091" cy="37179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p:cNvGraphicFramePr/>
          <p:nvPr>
            <p:extLst>
              <p:ext uri="{D42A27DB-BD31-4B8C-83A1-F6EECF244321}">
                <p14:modId xmlns:p14="http://schemas.microsoft.com/office/powerpoint/2010/main" val="1244393478"/>
              </p:ext>
            </p:extLst>
          </p:nvPr>
        </p:nvGraphicFramePr>
        <p:xfrm>
          <a:off x="772733" y="1948765"/>
          <a:ext cx="5471580" cy="3640665"/>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ángulo 3"/>
          <p:cNvSpPr/>
          <p:nvPr/>
        </p:nvSpPr>
        <p:spPr>
          <a:xfrm>
            <a:off x="2009103" y="312070"/>
            <a:ext cx="8332631" cy="1200329"/>
          </a:xfrm>
          <a:prstGeom prst="rect">
            <a:avLst/>
          </a:prstGeom>
        </p:spPr>
        <p:txBody>
          <a:bodyPr wrap="square">
            <a:spAutoFit/>
          </a:bodyPr>
          <a:lstStyle/>
          <a:p>
            <a:pPr algn="ctr"/>
            <a:r>
              <a:rPr lang="es-EC" sz="2400" b="1" dirty="0">
                <a:latin typeface="Times New Roman" panose="02020603050405020304" pitchFamily="18" charset="0"/>
                <a:cs typeface="Times New Roman" panose="02020603050405020304" pitchFamily="18" charset="0"/>
              </a:rPr>
              <a:t>RECOLECCIÓN DE INFORMACIÓN Y ANÁLISIS E INTERPRETACIÓN DE DATOS</a:t>
            </a:r>
            <a:r>
              <a:rPr lang="es-EC" sz="2400" b="1" dirty="0"/>
              <a:t/>
            </a:r>
            <a:br>
              <a:rPr lang="es-EC" sz="2400" b="1" dirty="0"/>
            </a:br>
            <a:endParaRPr lang="es-EC" sz="2400" dirty="0"/>
          </a:p>
        </p:txBody>
      </p:sp>
    </p:spTree>
    <p:extLst>
      <p:ext uri="{BB962C8B-B14F-4D97-AF65-F5344CB8AC3E}">
        <p14:creationId xmlns:p14="http://schemas.microsoft.com/office/powerpoint/2010/main" val="2934172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51890" y="1701800"/>
            <a:ext cx="10003790" cy="14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13" name="Marcador de contenido 2"/>
          <p:cNvSpPr>
            <a:spLocks noGrp="1"/>
          </p:cNvSpPr>
          <p:nvPr>
            <p:ph idx="1"/>
          </p:nvPr>
        </p:nvSpPr>
        <p:spPr>
          <a:xfrm>
            <a:off x="1151890" y="1424695"/>
            <a:ext cx="9587396" cy="352029"/>
          </a:xfrm>
        </p:spPr>
        <p:txBody>
          <a:bodyPr>
            <a:noAutofit/>
          </a:bodyPr>
          <a:lstStyle/>
          <a:p>
            <a:pPr marL="0" indent="0" algn="ctr">
              <a:lnSpc>
                <a:spcPct val="100000"/>
              </a:lnSpc>
              <a:buNone/>
            </a:pPr>
            <a:r>
              <a:rPr lang="es-EC" sz="1800" b="1" dirty="0" smtClean="0">
                <a:solidFill>
                  <a:schemeClr val="tx1"/>
                </a:solidFill>
                <a:latin typeface="Times New Roman" panose="02020603050405020304" pitchFamily="18" charset="0"/>
                <a:cs typeface="Times New Roman" panose="02020603050405020304" pitchFamily="18" charset="0"/>
              </a:rPr>
              <a:t>ENCUESTA</a:t>
            </a:r>
          </a:p>
        </p:txBody>
      </p:sp>
      <p:sp>
        <p:nvSpPr>
          <p:cNvPr id="4" name="Rectángulo 3"/>
          <p:cNvSpPr/>
          <p:nvPr/>
        </p:nvSpPr>
        <p:spPr>
          <a:xfrm>
            <a:off x="2009103" y="312070"/>
            <a:ext cx="8332631" cy="1200329"/>
          </a:xfrm>
          <a:prstGeom prst="rect">
            <a:avLst/>
          </a:prstGeom>
        </p:spPr>
        <p:txBody>
          <a:bodyPr wrap="square">
            <a:spAutoFit/>
          </a:bodyPr>
          <a:lstStyle/>
          <a:p>
            <a:pPr algn="ctr"/>
            <a:r>
              <a:rPr lang="es-EC" sz="2400" b="1" dirty="0">
                <a:latin typeface="Times New Roman" panose="02020603050405020304" pitchFamily="18" charset="0"/>
                <a:cs typeface="Times New Roman" panose="02020603050405020304" pitchFamily="18" charset="0"/>
              </a:rPr>
              <a:t>RECOLECCIÓN DE INFORMACIÓN Y ANÁLISIS E INTERPRETACIÓN DE DATOS</a:t>
            </a:r>
            <a:r>
              <a:rPr lang="es-EC" sz="2400" b="1" dirty="0"/>
              <a:t/>
            </a:r>
            <a:br>
              <a:rPr lang="es-EC" sz="2400" b="1" dirty="0"/>
            </a:br>
            <a:endParaRPr lang="es-EC" sz="2400" dirty="0"/>
          </a:p>
        </p:txBody>
      </p:sp>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566669" y="2122838"/>
            <a:ext cx="5164429" cy="3981748"/>
          </a:xfrm>
          <a:prstGeom prst="rect">
            <a:avLst/>
          </a:prstGeom>
          <a:noFill/>
          <a:ln>
            <a:solidFill>
              <a:schemeClr val="tx1"/>
            </a:solidFill>
          </a:ln>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6260049" y="2053829"/>
            <a:ext cx="5203065" cy="3981747"/>
          </a:xfrm>
          <a:prstGeom prst="rect">
            <a:avLst/>
          </a:prstGeom>
          <a:noFill/>
          <a:ln>
            <a:solidFill>
              <a:schemeClr val="tx1"/>
            </a:solidFill>
          </a:ln>
        </p:spPr>
      </p:pic>
    </p:spTree>
    <p:extLst>
      <p:ext uri="{BB962C8B-B14F-4D97-AF65-F5344CB8AC3E}">
        <p14:creationId xmlns:p14="http://schemas.microsoft.com/office/powerpoint/2010/main" val="2701233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51890" y="1701800"/>
            <a:ext cx="10003790" cy="14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13" name="Marcador de contenido 2"/>
          <p:cNvSpPr>
            <a:spLocks noGrp="1"/>
          </p:cNvSpPr>
          <p:nvPr>
            <p:ph idx="1"/>
          </p:nvPr>
        </p:nvSpPr>
        <p:spPr>
          <a:xfrm>
            <a:off x="1151890" y="1424695"/>
            <a:ext cx="9587396" cy="352029"/>
          </a:xfrm>
        </p:spPr>
        <p:txBody>
          <a:bodyPr>
            <a:noAutofit/>
          </a:bodyPr>
          <a:lstStyle/>
          <a:p>
            <a:pPr marL="0" indent="0" algn="ctr">
              <a:lnSpc>
                <a:spcPct val="100000"/>
              </a:lnSpc>
              <a:buNone/>
            </a:pPr>
            <a:r>
              <a:rPr lang="es-EC" sz="1800" b="1" dirty="0" smtClean="0">
                <a:solidFill>
                  <a:schemeClr val="tx1"/>
                </a:solidFill>
                <a:latin typeface="Times New Roman" panose="02020603050405020304" pitchFamily="18" charset="0"/>
                <a:cs typeface="Times New Roman" panose="02020603050405020304" pitchFamily="18" charset="0"/>
              </a:rPr>
              <a:t>ENCUESTA</a:t>
            </a:r>
          </a:p>
        </p:txBody>
      </p:sp>
      <p:sp>
        <p:nvSpPr>
          <p:cNvPr id="4" name="Rectángulo 3"/>
          <p:cNvSpPr/>
          <p:nvPr/>
        </p:nvSpPr>
        <p:spPr>
          <a:xfrm>
            <a:off x="2009103" y="312070"/>
            <a:ext cx="8332631" cy="1200329"/>
          </a:xfrm>
          <a:prstGeom prst="rect">
            <a:avLst/>
          </a:prstGeom>
        </p:spPr>
        <p:txBody>
          <a:bodyPr wrap="square">
            <a:spAutoFit/>
          </a:bodyPr>
          <a:lstStyle/>
          <a:p>
            <a:pPr algn="ctr"/>
            <a:r>
              <a:rPr lang="es-EC" sz="2400" b="1" dirty="0">
                <a:latin typeface="Times New Roman" panose="02020603050405020304" pitchFamily="18" charset="0"/>
                <a:cs typeface="Times New Roman" panose="02020603050405020304" pitchFamily="18" charset="0"/>
              </a:rPr>
              <a:t>RECOLECCIÓN DE INFORMACIÓN Y ANÁLISIS E INTERPRETACIÓN DE DATOS</a:t>
            </a:r>
            <a:r>
              <a:rPr lang="es-EC" sz="2400" b="1" dirty="0"/>
              <a:t/>
            </a:r>
            <a:br>
              <a:rPr lang="es-EC" sz="2400" b="1" dirty="0"/>
            </a:br>
            <a:endParaRPr lang="es-EC" sz="2400" dirty="0"/>
          </a:p>
        </p:txBody>
      </p:sp>
      <p:pic>
        <p:nvPicPr>
          <p:cNvPr id="14" name="Imagen 13"/>
          <p:cNvPicPr/>
          <p:nvPr/>
        </p:nvPicPr>
        <p:blipFill>
          <a:blip r:embed="rId4">
            <a:extLst>
              <a:ext uri="{28A0092B-C50C-407E-A947-70E740481C1C}">
                <a14:useLocalDpi xmlns:a14="http://schemas.microsoft.com/office/drawing/2010/main" val="0"/>
              </a:ext>
            </a:extLst>
          </a:blip>
          <a:srcRect/>
          <a:stretch>
            <a:fillRect/>
          </a:stretch>
        </p:blipFill>
        <p:spPr bwMode="auto">
          <a:xfrm>
            <a:off x="10302" y="2043558"/>
            <a:ext cx="3997602" cy="3889569"/>
          </a:xfrm>
          <a:prstGeom prst="rect">
            <a:avLst/>
          </a:prstGeom>
          <a:noFill/>
          <a:ln>
            <a:solidFill>
              <a:schemeClr val="tx1"/>
            </a:solidFill>
          </a:ln>
        </p:spPr>
      </p:pic>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4041650" y="2053829"/>
            <a:ext cx="4355376" cy="3958579"/>
          </a:xfrm>
          <a:prstGeom prst="rect">
            <a:avLst/>
          </a:prstGeom>
          <a:noFill/>
          <a:ln>
            <a:solidFill>
              <a:schemeClr val="tx1"/>
            </a:solidFill>
          </a:ln>
        </p:spPr>
      </p:pic>
      <p:pic>
        <p:nvPicPr>
          <p:cNvPr id="16" name="Imagen 15"/>
          <p:cNvPicPr/>
          <p:nvPr/>
        </p:nvPicPr>
        <p:blipFill>
          <a:blip r:embed="rId6">
            <a:extLst>
              <a:ext uri="{28A0092B-C50C-407E-A947-70E740481C1C}">
                <a14:useLocalDpi xmlns:a14="http://schemas.microsoft.com/office/drawing/2010/main" val="0"/>
              </a:ext>
            </a:extLst>
          </a:blip>
          <a:srcRect/>
          <a:stretch>
            <a:fillRect/>
          </a:stretch>
        </p:blipFill>
        <p:spPr bwMode="auto">
          <a:xfrm>
            <a:off x="8397026" y="2053829"/>
            <a:ext cx="3794974" cy="3958579"/>
          </a:xfrm>
          <a:prstGeom prst="rect">
            <a:avLst/>
          </a:prstGeom>
          <a:noFill/>
          <a:ln>
            <a:solidFill>
              <a:schemeClr val="tx1"/>
            </a:solidFill>
          </a:ln>
        </p:spPr>
      </p:pic>
    </p:spTree>
    <p:extLst>
      <p:ext uri="{BB962C8B-B14F-4D97-AF65-F5344CB8AC3E}">
        <p14:creationId xmlns:p14="http://schemas.microsoft.com/office/powerpoint/2010/main" val="484825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51890" y="1701800"/>
            <a:ext cx="10003790" cy="14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13" name="Marcador de contenido 2"/>
          <p:cNvSpPr>
            <a:spLocks noGrp="1"/>
          </p:cNvSpPr>
          <p:nvPr>
            <p:ph idx="1"/>
          </p:nvPr>
        </p:nvSpPr>
        <p:spPr>
          <a:xfrm>
            <a:off x="1151890" y="724762"/>
            <a:ext cx="9587396" cy="352029"/>
          </a:xfrm>
        </p:spPr>
        <p:txBody>
          <a:bodyPr>
            <a:noAutofit/>
          </a:bodyPr>
          <a:lstStyle/>
          <a:p>
            <a:pPr marL="0" indent="0" algn="ctr">
              <a:lnSpc>
                <a:spcPct val="100000"/>
              </a:lnSpc>
              <a:buNone/>
            </a:pPr>
            <a:r>
              <a:rPr lang="es-EC" sz="1800" b="1" dirty="0" smtClean="0">
                <a:solidFill>
                  <a:schemeClr val="tx1"/>
                </a:solidFill>
                <a:latin typeface="Times New Roman" panose="02020603050405020304" pitchFamily="18" charset="0"/>
                <a:cs typeface="Times New Roman" panose="02020603050405020304" pitchFamily="18" charset="0"/>
              </a:rPr>
              <a:t>MAPA DE RIESGOS DE INCINEROX</a:t>
            </a:r>
          </a:p>
        </p:txBody>
      </p:sp>
      <p:pic>
        <p:nvPicPr>
          <p:cNvPr id="2" name="Imagen 1"/>
          <p:cNvPicPr>
            <a:picLocks noChangeAspect="1"/>
          </p:cNvPicPr>
          <p:nvPr/>
        </p:nvPicPr>
        <p:blipFill>
          <a:blip r:embed="rId4"/>
          <a:stretch>
            <a:fillRect/>
          </a:stretch>
        </p:blipFill>
        <p:spPr>
          <a:xfrm>
            <a:off x="0" y="1201767"/>
            <a:ext cx="12192000" cy="5716803"/>
          </a:xfrm>
          <a:prstGeom prst="rect">
            <a:avLst/>
          </a:prstGeom>
          <a:ln w="12700">
            <a:solidFill>
              <a:schemeClr val="tx1"/>
            </a:solidFill>
          </a:ln>
        </p:spPr>
      </p:pic>
    </p:spTree>
    <p:extLst>
      <p:ext uri="{BB962C8B-B14F-4D97-AF65-F5344CB8AC3E}">
        <p14:creationId xmlns:p14="http://schemas.microsoft.com/office/powerpoint/2010/main" val="1980929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51890" y="1701800"/>
            <a:ext cx="10003790" cy="14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40" name="Título 39"/>
          <p:cNvSpPr>
            <a:spLocks noGrp="1"/>
          </p:cNvSpPr>
          <p:nvPr>
            <p:ph type="title"/>
          </p:nvPr>
        </p:nvSpPr>
        <p:spPr>
          <a:xfrm>
            <a:off x="1278080" y="112783"/>
            <a:ext cx="10058400" cy="742397"/>
          </a:xfrm>
        </p:spPr>
        <p:txBody>
          <a:bodyPr>
            <a:normAutofit/>
          </a:bodyPr>
          <a:lstStyle/>
          <a:p>
            <a:pPr algn="ctr"/>
            <a:r>
              <a:rPr lang="es-EC" sz="2400" b="1" dirty="0">
                <a:solidFill>
                  <a:schemeClr val="tx1"/>
                </a:solidFill>
                <a:latin typeface="Times New Roman" panose="02020603050405020304" pitchFamily="18" charset="0"/>
                <a:cs typeface="Times New Roman" panose="02020603050405020304" pitchFamily="18" charset="0"/>
              </a:rPr>
              <a:t>INDICADORES DE SEGURIDAD DE </a:t>
            </a:r>
            <a:r>
              <a:rPr lang="es-EC" sz="2400" b="1" dirty="0" smtClean="0">
                <a:solidFill>
                  <a:schemeClr val="tx1"/>
                </a:solidFill>
                <a:latin typeface="Times New Roman" panose="02020603050405020304" pitchFamily="18" charset="0"/>
                <a:cs typeface="Times New Roman" panose="02020603050405020304" pitchFamily="18" charset="0"/>
              </a:rPr>
              <a:t>INCINEROX</a:t>
            </a:r>
            <a:endParaRPr lang="es-EC" sz="2400" dirty="0"/>
          </a:p>
        </p:txBody>
      </p:sp>
      <p:sp>
        <p:nvSpPr>
          <p:cNvPr id="13" name="Marcador de contenido 2"/>
          <p:cNvSpPr>
            <a:spLocks noGrp="1"/>
          </p:cNvSpPr>
          <p:nvPr>
            <p:ph idx="1"/>
          </p:nvPr>
        </p:nvSpPr>
        <p:spPr>
          <a:xfrm>
            <a:off x="491815" y="1361767"/>
            <a:ext cx="5596640" cy="2752423"/>
          </a:xfrm>
        </p:spPr>
        <p:txBody>
          <a:bodyPr>
            <a:noAutofit/>
          </a:bodyPr>
          <a:lstStyle/>
          <a:p>
            <a:pPr marL="0" indent="0">
              <a:lnSpc>
                <a:spcPct val="100000"/>
              </a:lnSpc>
              <a:buNone/>
            </a:pPr>
            <a:r>
              <a:rPr lang="es-EC" sz="1400" b="1" dirty="0" smtClean="0">
                <a:latin typeface="Times New Roman" panose="02020603050405020304" pitchFamily="18" charset="0"/>
                <a:cs typeface="Times New Roman" panose="02020603050405020304" pitchFamily="18" charset="0"/>
              </a:rPr>
              <a:t>1. ÍNDICE DE FRECUENCIA </a:t>
            </a:r>
          </a:p>
          <a:p>
            <a:pPr marL="0" indent="0" algn="ctr">
              <a:lnSpc>
                <a:spcPct val="100000"/>
              </a:lnSpc>
              <a:buNone/>
            </a:pPr>
            <a:r>
              <a:rPr lang="es-EC" sz="1400" b="1" dirty="0" smtClean="0">
                <a:latin typeface="Times New Roman" panose="02020603050405020304" pitchFamily="18" charset="0"/>
                <a:cs typeface="Times New Roman" panose="02020603050405020304" pitchFamily="18" charset="0"/>
              </a:rPr>
              <a:t>#LESIONES </a:t>
            </a:r>
            <a:r>
              <a:rPr lang="es-EC" sz="1400" b="1" dirty="0">
                <a:latin typeface="Times New Roman" panose="02020603050405020304" pitchFamily="18" charset="0"/>
                <a:cs typeface="Times New Roman" panose="02020603050405020304" pitchFamily="18" charset="0"/>
              </a:rPr>
              <a:t>X 200.000 / # HORAS TRABAJADAS H.M EN </a:t>
            </a:r>
            <a:r>
              <a:rPr lang="es-EC" sz="1400" b="1" dirty="0" smtClean="0">
                <a:latin typeface="Times New Roman" panose="02020603050405020304" pitchFamily="18" charset="0"/>
                <a:cs typeface="Times New Roman" panose="02020603050405020304" pitchFamily="18" charset="0"/>
              </a:rPr>
              <a:t>EL AÑO</a:t>
            </a:r>
            <a:endParaRPr lang="es-EC" sz="1400" b="1" dirty="0">
              <a:latin typeface="Times New Roman" panose="02020603050405020304" pitchFamily="18" charset="0"/>
              <a:cs typeface="Times New Roman" panose="02020603050405020304" pitchFamily="18" charset="0"/>
            </a:endParaRPr>
          </a:p>
          <a:p>
            <a:pPr marL="0" indent="0" algn="ctr">
              <a:lnSpc>
                <a:spcPct val="100000"/>
              </a:lnSpc>
              <a:buNone/>
            </a:pPr>
            <a:r>
              <a:rPr lang="es-EC" sz="1400" b="1" dirty="0" smtClean="0">
                <a:solidFill>
                  <a:schemeClr val="tx1"/>
                </a:solidFill>
                <a:latin typeface="Times New Roman" panose="02020603050405020304" pitchFamily="18" charset="0"/>
                <a:cs typeface="Times New Roman" panose="02020603050405020304" pitchFamily="18" charset="0"/>
              </a:rPr>
              <a:t>0 X 200.000</a:t>
            </a:r>
          </a:p>
          <a:p>
            <a:pPr marL="0" indent="0" algn="ctr">
              <a:lnSpc>
                <a:spcPct val="100000"/>
              </a:lnSpc>
              <a:buNone/>
            </a:pPr>
            <a:r>
              <a:rPr lang="es-EC" sz="1400" b="1" dirty="0" smtClean="0">
                <a:solidFill>
                  <a:schemeClr val="tx1"/>
                </a:solidFill>
                <a:latin typeface="Times New Roman" panose="02020603050405020304" pitchFamily="18" charset="0"/>
                <a:cs typeface="Times New Roman" panose="02020603050405020304" pitchFamily="18" charset="0"/>
              </a:rPr>
              <a:t>74.880</a:t>
            </a:r>
          </a:p>
          <a:p>
            <a:pPr marL="0" indent="0">
              <a:buNone/>
            </a:pPr>
            <a:r>
              <a:rPr lang="es-EC" sz="1400" b="1" dirty="0" smtClean="0">
                <a:latin typeface="Times New Roman" panose="02020603050405020304" pitchFamily="18" charset="0"/>
                <a:cs typeface="Times New Roman" panose="02020603050405020304" pitchFamily="18" charset="0"/>
              </a:rPr>
              <a:t>		                 IF= 0</a:t>
            </a:r>
            <a:endParaRPr lang="es-EC" sz="1400" dirty="0" smtClean="0">
              <a:latin typeface="Times New Roman" panose="02020603050405020304" pitchFamily="18" charset="0"/>
              <a:cs typeface="Times New Roman" panose="02020603050405020304" pitchFamily="18" charset="0"/>
            </a:endParaRPr>
          </a:p>
          <a:p>
            <a:r>
              <a:rPr lang="es-EC" sz="1400" b="1" dirty="0" smtClean="0">
                <a:latin typeface="Times New Roman" panose="02020603050405020304" pitchFamily="18" charset="0"/>
                <a:cs typeface="Times New Roman" panose="02020603050405020304" pitchFamily="18" charset="0"/>
              </a:rPr>
              <a:t>Conclusión</a:t>
            </a:r>
            <a:endParaRPr lang="es-EC" sz="1400" dirty="0">
              <a:latin typeface="Times New Roman" panose="02020603050405020304" pitchFamily="18" charset="0"/>
              <a:cs typeface="Times New Roman" panose="02020603050405020304" pitchFamily="18" charset="0"/>
            </a:endParaRPr>
          </a:p>
          <a:p>
            <a:r>
              <a:rPr lang="es-EC" sz="1400" dirty="0">
                <a:latin typeface="Times New Roman" panose="02020603050405020304" pitchFamily="18" charset="0"/>
                <a:cs typeface="Times New Roman" panose="02020603050405020304" pitchFamily="18" charset="0"/>
              </a:rPr>
              <a:t>En el período enero-octubre del presente año no se registraron accidentes con los trabajadores en consecuencia el </a:t>
            </a:r>
            <a:r>
              <a:rPr lang="es-EC" sz="1400" b="1" dirty="0">
                <a:latin typeface="Times New Roman" panose="02020603050405020304" pitchFamily="18" charset="0"/>
                <a:cs typeface="Times New Roman" panose="02020603050405020304" pitchFamily="18" charset="0"/>
              </a:rPr>
              <a:t>IF </a:t>
            </a:r>
            <a:r>
              <a:rPr lang="es-EC" sz="1400" dirty="0">
                <a:latin typeface="Times New Roman" panose="02020603050405020304" pitchFamily="18" charset="0"/>
                <a:cs typeface="Times New Roman" panose="02020603050405020304" pitchFamily="18" charset="0"/>
              </a:rPr>
              <a:t>es nulo.</a:t>
            </a:r>
          </a:p>
          <a:p>
            <a:pPr marL="0" indent="0" algn="ctr">
              <a:lnSpc>
                <a:spcPct val="100000"/>
              </a:lnSpc>
              <a:buNone/>
            </a:pPr>
            <a:endParaRPr lang="es-EC" sz="1800" b="1" dirty="0" smtClean="0">
              <a:solidFill>
                <a:schemeClr val="tx1"/>
              </a:solidFill>
              <a:latin typeface="Times New Roman" panose="02020603050405020304" pitchFamily="18" charset="0"/>
              <a:cs typeface="Times New Roman" panose="02020603050405020304" pitchFamily="18" charset="0"/>
            </a:endParaRPr>
          </a:p>
        </p:txBody>
      </p:sp>
      <p:cxnSp>
        <p:nvCxnSpPr>
          <p:cNvPr id="53" name="Conector recto 52"/>
          <p:cNvCxnSpPr/>
          <p:nvPr/>
        </p:nvCxnSpPr>
        <p:spPr>
          <a:xfrm flipV="1">
            <a:off x="2569303" y="2454732"/>
            <a:ext cx="1441664" cy="12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Marcador de contenido 2"/>
          <p:cNvSpPr txBox="1">
            <a:spLocks/>
          </p:cNvSpPr>
          <p:nvPr/>
        </p:nvSpPr>
        <p:spPr>
          <a:xfrm>
            <a:off x="491814" y="4335422"/>
            <a:ext cx="10996141" cy="213998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es-EC" sz="1400" b="1" dirty="0" smtClean="0">
                <a:latin typeface="Times New Roman" panose="02020603050405020304" pitchFamily="18" charset="0"/>
                <a:cs typeface="Times New Roman" panose="02020603050405020304" pitchFamily="18" charset="0"/>
              </a:rPr>
              <a:t>3. TASA DE RIESGO</a:t>
            </a:r>
          </a:p>
          <a:p>
            <a:pPr marL="0" indent="0">
              <a:lnSpc>
                <a:spcPct val="100000"/>
              </a:lnSpc>
              <a:buFont typeface="Calibri" panose="020F0502020204030204" pitchFamily="34" charset="0"/>
              <a:buNone/>
            </a:pPr>
            <a:r>
              <a:rPr lang="es-EC" sz="1400" dirty="0"/>
              <a:t> </a:t>
            </a:r>
            <a:r>
              <a:rPr lang="es-EC" sz="1400" dirty="0" smtClean="0"/>
              <a:t>              IF</a:t>
            </a:r>
            <a:r>
              <a:rPr lang="es-EC" sz="1400" dirty="0"/>
              <a:t>/ </a:t>
            </a:r>
            <a:r>
              <a:rPr lang="es-EC" sz="1400" dirty="0" smtClean="0"/>
              <a:t>IG</a:t>
            </a:r>
          </a:p>
          <a:p>
            <a:pPr marL="0" indent="0">
              <a:lnSpc>
                <a:spcPct val="100000"/>
              </a:lnSpc>
              <a:buFont typeface="Calibri" panose="020F0502020204030204" pitchFamily="34" charset="0"/>
              <a:buNone/>
            </a:pPr>
            <a:r>
              <a:rPr lang="es-EC" sz="1400" b="1" dirty="0" smtClean="0"/>
              <a:t>               TR=0</a:t>
            </a:r>
            <a:endParaRPr lang="es-EC" sz="1400" dirty="0" smtClean="0"/>
          </a:p>
          <a:p>
            <a:r>
              <a:rPr lang="es-EC" sz="1400" b="1" dirty="0" smtClean="0"/>
              <a:t>Conclusión </a:t>
            </a:r>
            <a:r>
              <a:rPr lang="es-EC" sz="1400" dirty="0" smtClean="0"/>
              <a:t>    </a:t>
            </a:r>
          </a:p>
          <a:p>
            <a:pPr algn="just"/>
            <a:r>
              <a:rPr lang="es-EC" sz="1400" dirty="0">
                <a:latin typeface="Times New Roman" panose="02020603050405020304" pitchFamily="18" charset="0"/>
                <a:cs typeface="Times New Roman" panose="02020603050405020304" pitchFamily="18" charset="0"/>
              </a:rPr>
              <a:t>L</a:t>
            </a:r>
            <a:r>
              <a:rPr lang="es-EC" sz="1400" dirty="0" smtClean="0">
                <a:latin typeface="Times New Roman" panose="02020603050405020304" pitchFamily="18" charset="0"/>
                <a:cs typeface="Times New Roman" panose="02020603050405020304" pitchFamily="18" charset="0"/>
              </a:rPr>
              <a:t>a </a:t>
            </a:r>
            <a:r>
              <a:rPr lang="es-EC" sz="1400" dirty="0">
                <a:latin typeface="Times New Roman" panose="02020603050405020304" pitchFamily="18" charset="0"/>
                <a:cs typeface="Times New Roman" panose="02020603050405020304" pitchFamily="18" charset="0"/>
              </a:rPr>
              <a:t>tasa de riesgo en </a:t>
            </a:r>
            <a:r>
              <a:rPr lang="es-EC" sz="1400" dirty="0" smtClean="0">
                <a:latin typeface="Times New Roman" panose="02020603050405020304" pitchFamily="18" charset="0"/>
                <a:cs typeface="Times New Roman" panose="02020603050405020304" pitchFamily="18" charset="0"/>
              </a:rPr>
              <a:t>Incinerox </a:t>
            </a:r>
            <a:r>
              <a:rPr lang="es-EC" sz="1400" dirty="0">
                <a:latin typeface="Times New Roman" panose="02020603050405020304" pitchFamily="18" charset="0"/>
                <a:cs typeface="Times New Roman" panose="02020603050405020304" pitchFamily="18" charset="0"/>
              </a:rPr>
              <a:t>es </a:t>
            </a:r>
            <a:r>
              <a:rPr lang="es-EC" sz="1400" dirty="0" smtClean="0">
                <a:latin typeface="Times New Roman" panose="02020603050405020304" pitchFamily="18" charset="0"/>
                <a:cs typeface="Times New Roman" panose="02020603050405020304" pitchFamily="18" charset="0"/>
              </a:rPr>
              <a:t>CERO, esto implica que la </a:t>
            </a:r>
            <a:r>
              <a:rPr lang="es-EC" sz="1400" dirty="0">
                <a:latin typeface="Times New Roman" panose="02020603050405020304" pitchFamily="18" charset="0"/>
                <a:cs typeface="Times New Roman" panose="02020603050405020304" pitchFamily="18" charset="0"/>
              </a:rPr>
              <a:t>empresa está manejando políticas de seguridad estable, comprometida desde la gerencia hasta el último trabajador, </a:t>
            </a:r>
            <a:r>
              <a:rPr lang="es-EC" sz="1400" dirty="0" smtClean="0">
                <a:latin typeface="Times New Roman" panose="02020603050405020304" pitchFamily="18" charset="0"/>
                <a:cs typeface="Times New Roman" panose="02020603050405020304" pitchFamily="18" charset="0"/>
              </a:rPr>
              <a:t>a fin </a:t>
            </a:r>
            <a:r>
              <a:rPr lang="es-EC" sz="1400" dirty="0">
                <a:latin typeface="Times New Roman" panose="02020603050405020304" pitchFamily="18" charset="0"/>
                <a:cs typeface="Times New Roman" panose="02020603050405020304" pitchFamily="18" charset="0"/>
              </a:rPr>
              <a:t>de evitar accidentes, manteniendo la integridad personal y salud de los </a:t>
            </a:r>
            <a:r>
              <a:rPr lang="es-EC" sz="1400" dirty="0" smtClean="0">
                <a:latin typeface="Times New Roman" panose="02020603050405020304" pitchFamily="18" charset="0"/>
                <a:cs typeface="Times New Roman" panose="02020603050405020304" pitchFamily="18" charset="0"/>
              </a:rPr>
              <a:t>trabajadores.</a:t>
            </a:r>
            <a:endParaRPr lang="es-EC" sz="1400" dirty="0">
              <a:latin typeface="Times New Roman" panose="02020603050405020304" pitchFamily="18" charset="0"/>
              <a:cs typeface="Times New Roman" panose="02020603050405020304" pitchFamily="18" charset="0"/>
            </a:endParaRPr>
          </a:p>
          <a:p>
            <a:pPr marL="0" indent="0">
              <a:lnSpc>
                <a:spcPct val="100000"/>
              </a:lnSpc>
              <a:buFont typeface="Calibri" panose="020F0502020204030204" pitchFamily="34" charset="0"/>
              <a:buNone/>
            </a:pPr>
            <a:endParaRPr lang="es-EC" sz="1400" b="1" dirty="0" smtClean="0">
              <a:latin typeface="Times New Roman" panose="02020603050405020304" pitchFamily="18" charset="0"/>
              <a:cs typeface="Times New Roman" panose="02020603050405020304" pitchFamily="18" charset="0"/>
            </a:endParaRPr>
          </a:p>
          <a:p>
            <a:pPr marL="0" indent="0">
              <a:buNone/>
            </a:pPr>
            <a:endParaRPr lang="es-EC" sz="1400" dirty="0" smtClean="0">
              <a:latin typeface="Times New Roman" panose="02020603050405020304" pitchFamily="18" charset="0"/>
              <a:cs typeface="Times New Roman" panose="02020603050405020304" pitchFamily="18" charset="0"/>
            </a:endParaRPr>
          </a:p>
          <a:p>
            <a:pPr marL="0" indent="0" algn="ctr">
              <a:lnSpc>
                <a:spcPct val="100000"/>
              </a:lnSpc>
              <a:buFont typeface="Calibri" panose="020F0502020204030204" pitchFamily="34" charset="0"/>
              <a:buNone/>
            </a:pPr>
            <a:endParaRPr lang="es-EC" sz="1800" b="1" dirty="0" smtClean="0">
              <a:solidFill>
                <a:schemeClr val="tx1"/>
              </a:solidFill>
              <a:latin typeface="Times New Roman" panose="02020603050405020304" pitchFamily="18" charset="0"/>
              <a:cs typeface="Times New Roman" panose="02020603050405020304" pitchFamily="18" charset="0"/>
            </a:endParaRPr>
          </a:p>
        </p:txBody>
      </p:sp>
      <p:cxnSp>
        <p:nvCxnSpPr>
          <p:cNvPr id="57" name="Conector recto 56"/>
          <p:cNvCxnSpPr/>
          <p:nvPr/>
        </p:nvCxnSpPr>
        <p:spPr>
          <a:xfrm flipV="1">
            <a:off x="8707495" y="2521255"/>
            <a:ext cx="1441664" cy="12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Marcador de contenido 2"/>
          <p:cNvSpPr txBox="1">
            <a:spLocks/>
          </p:cNvSpPr>
          <p:nvPr/>
        </p:nvSpPr>
        <p:spPr>
          <a:xfrm>
            <a:off x="6371515" y="1339790"/>
            <a:ext cx="5596640" cy="29268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es-EC" sz="1400" b="1" dirty="0" smtClean="0">
                <a:latin typeface="Times New Roman" panose="02020603050405020304" pitchFamily="18" charset="0"/>
                <a:cs typeface="Times New Roman" panose="02020603050405020304" pitchFamily="18" charset="0"/>
              </a:rPr>
              <a:t>2.  ÍNDICE DE GRAVEDAD</a:t>
            </a:r>
          </a:p>
          <a:p>
            <a:pPr marL="0" indent="0" algn="ctr">
              <a:lnSpc>
                <a:spcPct val="100000"/>
              </a:lnSpc>
              <a:buNone/>
            </a:pPr>
            <a:r>
              <a:rPr lang="es-EC" sz="1400" b="1" dirty="0">
                <a:latin typeface="Times New Roman" panose="02020603050405020304" pitchFamily="18" charset="0"/>
                <a:cs typeface="Times New Roman" panose="02020603050405020304" pitchFamily="18" charset="0"/>
              </a:rPr>
              <a:t>DÍAS PERDIDOS X 200.000 / # HORAS TRABAJADAS EN EL </a:t>
            </a:r>
            <a:r>
              <a:rPr lang="es-EC" sz="1400" b="1" dirty="0" smtClean="0">
                <a:latin typeface="Times New Roman" panose="02020603050405020304" pitchFamily="18" charset="0"/>
                <a:cs typeface="Times New Roman" panose="02020603050405020304" pitchFamily="18" charset="0"/>
              </a:rPr>
              <a:t>MES</a:t>
            </a:r>
          </a:p>
          <a:p>
            <a:pPr marL="0" indent="0" algn="ctr">
              <a:lnSpc>
                <a:spcPct val="100000"/>
              </a:lnSpc>
              <a:buNone/>
            </a:pPr>
            <a:r>
              <a:rPr lang="es-EC" sz="1400" b="1" dirty="0" smtClean="0">
                <a:solidFill>
                  <a:schemeClr val="tx1"/>
                </a:solidFill>
                <a:latin typeface="Times New Roman" panose="02020603050405020304" pitchFamily="18" charset="0"/>
                <a:cs typeface="Times New Roman" panose="02020603050405020304" pitchFamily="18" charset="0"/>
              </a:rPr>
              <a:t>0 X 200.000</a:t>
            </a:r>
          </a:p>
          <a:p>
            <a:pPr marL="0" indent="0" algn="ctr">
              <a:lnSpc>
                <a:spcPct val="100000"/>
              </a:lnSpc>
              <a:buFont typeface="Calibri" panose="020F0502020204030204" pitchFamily="34" charset="0"/>
              <a:buNone/>
            </a:pPr>
            <a:r>
              <a:rPr lang="es-EC" sz="1400" b="1" dirty="0" smtClean="0">
                <a:solidFill>
                  <a:schemeClr val="tx1"/>
                </a:solidFill>
                <a:latin typeface="Times New Roman" panose="02020603050405020304" pitchFamily="18" charset="0"/>
                <a:cs typeface="Times New Roman" panose="02020603050405020304" pitchFamily="18" charset="0"/>
              </a:rPr>
              <a:t>74.880</a:t>
            </a:r>
          </a:p>
          <a:p>
            <a:pPr marL="0" indent="0">
              <a:buNone/>
            </a:pPr>
            <a:r>
              <a:rPr lang="es-EC" sz="1400" dirty="0" smtClean="0">
                <a:latin typeface="Times New Roman" panose="02020603050405020304" pitchFamily="18" charset="0"/>
                <a:cs typeface="Times New Roman" panose="02020603050405020304" pitchFamily="18" charset="0"/>
              </a:rPr>
              <a:t> 		                </a:t>
            </a:r>
            <a:r>
              <a:rPr lang="es-EC" sz="1400" b="1" dirty="0" smtClean="0">
                <a:latin typeface="Times New Roman" panose="02020603050405020304" pitchFamily="18" charset="0"/>
                <a:cs typeface="Times New Roman" panose="02020603050405020304" pitchFamily="18" charset="0"/>
              </a:rPr>
              <a:t>IG= 0</a:t>
            </a:r>
          </a:p>
          <a:p>
            <a:pPr marL="0" indent="0" algn="just">
              <a:buNone/>
            </a:pPr>
            <a:r>
              <a:rPr lang="es-EC" sz="1400" b="1" dirty="0">
                <a:latin typeface="Times New Roman" panose="02020603050405020304" pitchFamily="18" charset="0"/>
                <a:cs typeface="Times New Roman" panose="02020603050405020304" pitchFamily="18" charset="0"/>
              </a:rPr>
              <a:t>Conclusión</a:t>
            </a:r>
          </a:p>
          <a:p>
            <a:pPr marL="0" indent="0" algn="just">
              <a:buNone/>
            </a:pPr>
            <a:r>
              <a:rPr lang="es-EC" sz="1400" dirty="0" smtClean="0">
                <a:latin typeface="Times New Roman" panose="02020603050405020304" pitchFamily="18" charset="0"/>
                <a:cs typeface="Times New Roman" panose="02020603050405020304" pitchFamily="18" charset="0"/>
              </a:rPr>
              <a:t>En </a:t>
            </a:r>
            <a:r>
              <a:rPr lang="es-EC" sz="1400" dirty="0">
                <a:latin typeface="Times New Roman" panose="02020603050405020304" pitchFamily="18" charset="0"/>
                <a:cs typeface="Times New Roman" panose="02020603050405020304" pitchFamily="18" charset="0"/>
              </a:rPr>
              <a:t>el </a:t>
            </a:r>
            <a:r>
              <a:rPr lang="es-EC" sz="1400" dirty="0" smtClean="0">
                <a:latin typeface="Times New Roman" panose="02020603050405020304" pitchFamily="18" charset="0"/>
                <a:cs typeface="Times New Roman" panose="02020603050405020304" pitchFamily="18" charset="0"/>
              </a:rPr>
              <a:t>período enero-octubre </a:t>
            </a:r>
            <a:r>
              <a:rPr lang="es-EC" sz="1400" dirty="0">
                <a:latin typeface="Times New Roman" panose="02020603050405020304" pitchFamily="18" charset="0"/>
                <a:cs typeface="Times New Roman" panose="02020603050405020304" pitchFamily="18" charset="0"/>
              </a:rPr>
              <a:t>no existieron días perdidos a causas de lesiones, con el personal de trabajadores de la empresa Incinerox en consecuencia el IG es nulo.</a:t>
            </a:r>
          </a:p>
          <a:p>
            <a:pPr marL="0" indent="0">
              <a:buNone/>
            </a:pPr>
            <a:endParaRPr lang="es-EC" sz="1400" dirty="0" smtClean="0">
              <a:latin typeface="Times New Roman" panose="02020603050405020304" pitchFamily="18" charset="0"/>
              <a:cs typeface="Times New Roman" panose="02020603050405020304" pitchFamily="18" charset="0"/>
            </a:endParaRPr>
          </a:p>
          <a:p>
            <a:pPr marL="0" indent="0" algn="ctr">
              <a:lnSpc>
                <a:spcPct val="100000"/>
              </a:lnSpc>
              <a:buFont typeface="Calibri" panose="020F0502020204030204" pitchFamily="34" charset="0"/>
              <a:buNone/>
            </a:pPr>
            <a:endParaRPr lang="es-EC" sz="1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931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3000" y="1600200"/>
            <a:ext cx="100457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ítulo 1"/>
          <p:cNvSpPr txBox="1">
            <a:spLocks/>
          </p:cNvSpPr>
          <p:nvPr/>
        </p:nvSpPr>
        <p:spPr>
          <a:xfrm>
            <a:off x="1097280" y="3032159"/>
            <a:ext cx="5925820" cy="1450757"/>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b="1" dirty="0" smtClean="0">
                <a:solidFill>
                  <a:schemeClr val="tx1"/>
                </a:solidFill>
                <a:latin typeface="Times New Roman" panose="02020603050405020304" pitchFamily="18" charset="0"/>
                <a:cs typeface="Times New Roman" panose="02020603050405020304" pitchFamily="18" charset="0"/>
              </a:rPr>
              <a:t>CONCLUSIONES Y RECOMENDACIONES</a:t>
            </a:r>
            <a:endParaRPr lang="es-EC" b="1" dirty="0">
              <a:solidFill>
                <a:schemeClr val="tx1"/>
              </a:solidFill>
              <a:latin typeface="Times New Roman" panose="02020603050405020304" pitchFamily="18" charset="0"/>
              <a:cs typeface="Times New Roman" panose="02020603050405020304" pitchFamily="18" charset="0"/>
            </a:endParaRPr>
          </a:p>
        </p:txBody>
      </p:sp>
      <p:pic>
        <p:nvPicPr>
          <p:cNvPr id="7" name="Imagen 6"/>
          <p:cNvPicPr/>
          <p:nvPr/>
        </p:nvPicPr>
        <p:blipFill>
          <a:blip r:embed="rId2" cstate="print"/>
          <a:srcRect/>
          <a:stretch>
            <a:fillRect/>
          </a:stretch>
        </p:blipFill>
        <p:spPr bwMode="auto">
          <a:xfrm>
            <a:off x="6825804" y="2474161"/>
            <a:ext cx="4842455" cy="2008755"/>
          </a:xfrm>
          <a:prstGeom prst="rect">
            <a:avLst/>
          </a:prstGeom>
          <a:noFill/>
          <a:ln w="9525">
            <a:noFill/>
            <a:miter lim="800000"/>
            <a:headEnd/>
            <a:tailEnd/>
          </a:ln>
        </p:spPr>
      </p:pic>
    </p:spTree>
    <p:extLst>
      <p:ext uri="{BB962C8B-B14F-4D97-AF65-F5344CB8AC3E}">
        <p14:creationId xmlns:p14="http://schemas.microsoft.com/office/powerpoint/2010/main" val="13495613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02276" y="1771680"/>
            <a:ext cx="11140225" cy="4801314"/>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La </a:t>
            </a:r>
            <a:r>
              <a:rPr lang="es-EC" dirty="0" smtClean="0">
                <a:latin typeface="Times New Roman" panose="02020603050405020304" pitchFamily="18" charset="0"/>
                <a:cs typeface="Times New Roman" panose="02020603050405020304" pitchFamily="18" charset="0"/>
              </a:rPr>
              <a:t>seguridad nace desde la aparición del hombre en la tierra como un instinto de conservación propio y su temor a lesionarse.</a:t>
            </a:r>
          </a:p>
          <a:p>
            <a:pPr marL="285750" indent="-285750" algn="just">
              <a:buFont typeface="Wingdings" panose="05000000000000000000" pitchFamily="2" charset="2"/>
              <a:buChar char="Ø"/>
            </a:pPr>
            <a:endParaRPr lang="es-EC"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EC" dirty="0" smtClean="0">
                <a:latin typeface="Times New Roman" panose="02020603050405020304" pitchFamily="18" charset="0"/>
                <a:cs typeface="Times New Roman" panose="02020603050405020304" pitchFamily="18" charset="0"/>
              </a:rPr>
              <a:t>La verdadera necesidad de seguridad se hizo patente con la Revolución Industrial, ya que estuvo acompañada de condiciones de trabajo inadecuadas, totalmente inseguras, causando lesiones graves, enfermedades ocupacionales y muerte en los trabajadores.</a:t>
            </a:r>
          </a:p>
          <a:p>
            <a:pPr marL="285750" indent="-285750" algn="just">
              <a:buFont typeface="Wingdings" panose="05000000000000000000" pitchFamily="2" charset="2"/>
              <a:buChar char="Ø"/>
            </a:pPr>
            <a:endParaRPr lang="es-EC"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MX" dirty="0" smtClean="0">
                <a:latin typeface="Times New Roman" panose="02020603050405020304" pitchFamily="18" charset="0"/>
                <a:cs typeface="Times New Roman" panose="02020603050405020304" pitchFamily="18" charset="0"/>
              </a:rPr>
              <a:t>Según datos de la OIT cada 15 s un trabajador muere y 153 sufren accidentes, cada día mueren 6.300 personas y anualmente mueren más de 2,3 millones de personas a consecuencia de accidentes y enfermedades profesionales.</a:t>
            </a:r>
          </a:p>
          <a:p>
            <a:pPr marL="285750" indent="-285750" algn="just">
              <a:buFont typeface="Wingdings" panose="05000000000000000000" pitchFamily="2" charset="2"/>
              <a:buChar char="Ø"/>
            </a:pPr>
            <a:endParaRPr lang="es-MX"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EC" dirty="0" smtClean="0">
                <a:latin typeface="Times New Roman" panose="02020603050405020304" pitchFamily="18" charset="0"/>
                <a:cs typeface="Times New Roman" panose="02020603050405020304" pitchFamily="18" charset="0"/>
              </a:rPr>
              <a:t>En nuestro país según las cifras que maneja el Seguro de Riesgos de Trabajo del IESS, se producen 2.000 muertes por año a causa de enfermedades y accidentes de trabajo. Así como también se registran 80.000 accidentes laborales y 60.000 enfermedades profesionales anualmente.</a:t>
            </a:r>
          </a:p>
          <a:p>
            <a:pPr marL="285750" indent="-285750" algn="just">
              <a:buFont typeface="Wingdings" panose="05000000000000000000" pitchFamily="2" charset="2"/>
              <a:buChar char="Ø"/>
            </a:pPr>
            <a:endParaRPr lang="es-EC"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MX" dirty="0" smtClean="0">
                <a:latin typeface="Times New Roman" panose="02020603050405020304" pitchFamily="18" charset="0"/>
                <a:cs typeface="Times New Roman" panose="02020603050405020304" pitchFamily="18" charset="0"/>
              </a:rPr>
              <a:t>Por ello se propone la elaboración de un </a:t>
            </a:r>
            <a:r>
              <a:rPr lang="es-EC" dirty="0" smtClean="0">
                <a:latin typeface="Times New Roman" panose="02020603050405020304" pitchFamily="18" charset="0"/>
                <a:cs typeface="Times New Roman" panose="02020603050405020304" pitchFamily="18" charset="0"/>
              </a:rPr>
              <a:t>Plan de Seguridad y Salud Ocupacional, a fin de minimizar los factores riesgos que pueden derivar accidentes e incidentes de trabajo y precautelar la salud de las personas. </a:t>
            </a:r>
          </a:p>
          <a:p>
            <a:pPr algn="just"/>
            <a:endParaRPr lang="es-EC" dirty="0" smtClean="0">
              <a:latin typeface="Times New Roman" panose="02020603050405020304" pitchFamily="18" charset="0"/>
              <a:cs typeface="Times New Roman" panose="02020603050405020304" pitchFamily="18" charset="0"/>
            </a:endParaRPr>
          </a:p>
        </p:txBody>
      </p:sp>
      <p:sp>
        <p:nvSpPr>
          <p:cNvPr id="6" name="Título 1"/>
          <p:cNvSpPr>
            <a:spLocks noGrp="1"/>
          </p:cNvSpPr>
          <p:nvPr>
            <p:ph type="title"/>
          </p:nvPr>
        </p:nvSpPr>
        <p:spPr>
          <a:xfrm>
            <a:off x="1470763" y="321786"/>
            <a:ext cx="8911687" cy="805951"/>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INTRODUCCIÓN </a:t>
            </a:r>
            <a:endParaRPr lang="es-EC" sz="3200" b="1" dirty="0">
              <a:solidFill>
                <a:schemeClr val="tx1"/>
              </a:solidFill>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5303194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CONCLUSIONES </a:t>
            </a:r>
            <a:endParaRPr lang="es-EC" sz="25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97280" y="2077554"/>
            <a:ext cx="10058400" cy="3949759"/>
          </a:xfrm>
        </p:spPr>
        <p:txBody>
          <a:bodyPr>
            <a:normAutofit/>
          </a:bodyPr>
          <a:lstStyle/>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La encuesta aplicada a los trabajadores de la Planta Barrotieta de Incinerox refleja que en sus puestos de trabajo se encuentran expuestos a riesgos relacionados a caídas a distinto nivel, ruido, incendios, calor y una alta exposición a riesgos químicos</a:t>
            </a:r>
            <a:r>
              <a:rPr lang="es-EC" sz="1800" dirty="0" smtClean="0">
                <a:latin typeface="Times New Roman" panose="02020603050405020304" pitchFamily="18" charset="0"/>
                <a:cs typeface="Times New Roman" panose="02020603050405020304" pitchFamily="18" charset="0"/>
              </a:rPr>
              <a:t>.</a:t>
            </a:r>
            <a:endParaRPr lang="es-EC" sz="1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Los resultados de la encuesta revelan la necesidad de los trabajadores de disponer de un procedimiento de vigilancia de la salud para el control y tratamiento de los síntomas y enfermedades inherentes al puesto de trabajo. </a:t>
            </a: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El análisis, identificación y evaluación de riesgos realizado en los puestos de trabajo de Incinerox determina que existen factores de riesgo físicos por exposición al ruido y calor, factores de riesgo mecánicos por caídas a distinto nivel y pisada sobre objetos, factores de riesgo químicos por exposición continua a vapores, gases y polvos y factores de riesgo ergonómicos por el sobreesfuerzo físico y posturas forzadas. </a:t>
            </a: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La empresa Incinerox requiere un Plan de Seguridad y Salud Ocupacional que minimice los riesgos detectados en los puestos de trabajo y garantice la salud de los trabajadores.</a:t>
            </a:r>
          </a:p>
          <a:p>
            <a:pPr marL="285750" lvl="7" indent="-285750">
              <a:spcBef>
                <a:spcPts val="1200"/>
              </a:spcBef>
              <a:spcAft>
                <a:spcPts val="200"/>
              </a:spcAft>
              <a:buSzPct val="100000"/>
              <a:buFont typeface="Wingdings" panose="05000000000000000000" pitchFamily="2" charset="2"/>
              <a:buChar char="Ø"/>
            </a:pPr>
            <a:endParaRPr lang="es-EC" sz="1800" dirty="0">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8410984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3646" y="345330"/>
            <a:ext cx="10058400" cy="1450757"/>
          </a:xfrm>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RECOMENDACIONES </a:t>
            </a:r>
            <a:endParaRPr lang="es-EC" sz="25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483646" y="1845733"/>
            <a:ext cx="9672034" cy="4799766"/>
          </a:xfrm>
        </p:spPr>
        <p:txBody>
          <a:bodyPr>
            <a:normAutofit fontScale="62500" lnSpcReduction="20000"/>
          </a:bodyPr>
          <a:lstStyle/>
          <a:p>
            <a:pPr algn="just">
              <a:lnSpc>
                <a:spcPct val="160000"/>
              </a:lnSpc>
            </a:pPr>
            <a:r>
              <a:rPr lang="es-EC" sz="2600" dirty="0">
                <a:latin typeface="Times New Roman" panose="02020603050405020304" pitchFamily="18" charset="0"/>
                <a:cs typeface="Times New Roman" panose="02020603050405020304" pitchFamily="18" charset="0"/>
              </a:rPr>
              <a:t>Implementar en Incinerox un Plan de Seguridad y Salud Ocupacional que minimice todos los factores de riesgo y peligros existentes y disponga con planes y procedimientos de seguridad y salud en el trabajo que contenga lo siguiente: </a:t>
            </a:r>
          </a:p>
          <a:p>
            <a:pPr lvl="0" algn="just">
              <a:lnSpc>
                <a:spcPct val="160000"/>
              </a:lnSpc>
              <a:buFont typeface="Wingdings" panose="05000000000000000000" pitchFamily="2" charset="2"/>
              <a:buChar char="Ø"/>
            </a:pPr>
            <a:r>
              <a:rPr lang="es-EC" sz="2600" dirty="0">
                <a:latin typeface="Times New Roman" panose="02020603050405020304" pitchFamily="18" charset="0"/>
                <a:cs typeface="Times New Roman" panose="02020603050405020304" pitchFamily="18" charset="0"/>
              </a:rPr>
              <a:t>Organización de Círculos de Seguridad en los puestos de trabajo que estimule la participación de los trabajadores y evite la ocurrencia de accidentes e incidentes laborales.</a:t>
            </a:r>
          </a:p>
          <a:p>
            <a:pPr lvl="0" algn="just">
              <a:lnSpc>
                <a:spcPct val="120000"/>
              </a:lnSpc>
              <a:buFont typeface="Wingdings" panose="05000000000000000000" pitchFamily="2" charset="2"/>
              <a:buChar char="Ø"/>
            </a:pPr>
            <a:r>
              <a:rPr lang="es-EC" sz="2600" dirty="0">
                <a:latin typeface="Times New Roman" panose="02020603050405020304" pitchFamily="18" charset="0"/>
                <a:cs typeface="Times New Roman" panose="02020603050405020304" pitchFamily="18" charset="0"/>
              </a:rPr>
              <a:t>Procedimientos para trabajos en alturas</a:t>
            </a:r>
          </a:p>
          <a:p>
            <a:pPr lvl="0" algn="just">
              <a:lnSpc>
                <a:spcPct val="120000"/>
              </a:lnSpc>
              <a:buFont typeface="Wingdings" panose="05000000000000000000" pitchFamily="2" charset="2"/>
              <a:buChar char="Ø"/>
            </a:pPr>
            <a:r>
              <a:rPr lang="es-EC" sz="2600" dirty="0">
                <a:latin typeface="Times New Roman" panose="02020603050405020304" pitchFamily="18" charset="0"/>
                <a:cs typeface="Times New Roman" panose="02020603050405020304" pitchFamily="18" charset="0"/>
              </a:rPr>
              <a:t>Procedimientos para el control de la exposición al ruido</a:t>
            </a:r>
          </a:p>
          <a:p>
            <a:pPr lvl="0" algn="just">
              <a:lnSpc>
                <a:spcPct val="120000"/>
              </a:lnSpc>
              <a:buFont typeface="Wingdings" panose="05000000000000000000" pitchFamily="2" charset="2"/>
              <a:buChar char="Ø"/>
            </a:pPr>
            <a:r>
              <a:rPr lang="es-EC" sz="2600" dirty="0">
                <a:latin typeface="Times New Roman" panose="02020603050405020304" pitchFamily="18" charset="0"/>
                <a:cs typeface="Times New Roman" panose="02020603050405020304" pitchFamily="18" charset="0"/>
              </a:rPr>
              <a:t>Procedimientos para el control de la exposición a altas temperaturas.</a:t>
            </a:r>
          </a:p>
          <a:p>
            <a:pPr lvl="0" algn="just">
              <a:lnSpc>
                <a:spcPct val="120000"/>
              </a:lnSpc>
              <a:buFont typeface="Wingdings" panose="05000000000000000000" pitchFamily="2" charset="2"/>
              <a:buChar char="Ø"/>
            </a:pPr>
            <a:r>
              <a:rPr lang="es-EC" sz="2600" dirty="0">
                <a:latin typeface="Times New Roman" panose="02020603050405020304" pitchFamily="18" charset="0"/>
                <a:cs typeface="Times New Roman" panose="02020603050405020304" pitchFamily="18" charset="0"/>
              </a:rPr>
              <a:t>Procedimiento para la gestión de químicos y desechos peligrosos.</a:t>
            </a:r>
          </a:p>
          <a:p>
            <a:pPr lvl="0" algn="just">
              <a:lnSpc>
                <a:spcPct val="120000"/>
              </a:lnSpc>
              <a:buFont typeface="Wingdings" panose="05000000000000000000" pitchFamily="2" charset="2"/>
              <a:buChar char="Ø"/>
            </a:pPr>
            <a:r>
              <a:rPr lang="es-EC" sz="2600" dirty="0">
                <a:latin typeface="Times New Roman" panose="02020603050405020304" pitchFamily="18" charset="0"/>
                <a:cs typeface="Times New Roman" panose="02020603050405020304" pitchFamily="18" charset="0"/>
              </a:rPr>
              <a:t>Programa de Pausas activas y de bienestar ocupacional</a:t>
            </a:r>
          </a:p>
          <a:p>
            <a:pPr lvl="0" algn="just">
              <a:lnSpc>
                <a:spcPct val="120000"/>
              </a:lnSpc>
              <a:buFont typeface="Wingdings" panose="05000000000000000000" pitchFamily="2" charset="2"/>
              <a:buChar char="Ø"/>
            </a:pPr>
            <a:r>
              <a:rPr lang="es-EC" sz="2600" dirty="0">
                <a:latin typeface="Times New Roman" panose="02020603050405020304" pitchFamily="18" charset="0"/>
                <a:cs typeface="Times New Roman" panose="02020603050405020304" pitchFamily="18" charset="0"/>
              </a:rPr>
              <a:t>Programa de Vigilancia de la Salud de los trabajadores.</a:t>
            </a:r>
          </a:p>
          <a:p>
            <a:pPr lvl="0">
              <a:buFont typeface="Wingdings" panose="05000000000000000000" pitchFamily="2" charset="2"/>
              <a:buChar char="Ø"/>
            </a:pPr>
            <a:endParaRPr lang="es-EC" sz="2600" dirty="0">
              <a:solidFill>
                <a:schemeClr val="tx1"/>
              </a:solidFill>
              <a:latin typeface="Times New Roman" panose="02020603050405020304" pitchFamily="18" charset="0"/>
              <a:cs typeface="Times New Roman" panose="02020603050405020304" pitchFamily="18" charset="0"/>
            </a:endParaRPr>
          </a:p>
          <a:p>
            <a:endParaRPr lang="es-EC" dirty="0"/>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7332497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504" y="2235334"/>
            <a:ext cx="7264400" cy="2479824"/>
          </a:xfrm>
        </p:spPr>
        <p:txBody>
          <a:bodyPr>
            <a:normAutofit fontScale="90000"/>
          </a:bodyPr>
          <a:lstStyle/>
          <a:p>
            <a:r>
              <a:rPr lang="es-EC" b="1" dirty="0" smtClean="0"/>
              <a:t/>
            </a:r>
            <a:br>
              <a:rPr lang="es-EC" b="1" dirty="0" smtClean="0"/>
            </a:br>
            <a:r>
              <a:rPr lang="es-ES" sz="5300" b="1" dirty="0" smtClean="0">
                <a:solidFill>
                  <a:schemeClr val="tx1"/>
                </a:solidFill>
                <a:latin typeface="Times New Roman" panose="02020603050405020304" pitchFamily="18" charset="0"/>
                <a:cs typeface="Times New Roman" panose="02020603050405020304" pitchFamily="18" charset="0"/>
              </a:rPr>
              <a:t>PROPUESTA</a:t>
            </a:r>
            <a:br>
              <a:rPr lang="es-ES" sz="5300" b="1" dirty="0" smtClean="0">
                <a:solidFill>
                  <a:schemeClr val="tx1"/>
                </a:solidFill>
                <a:latin typeface="Times New Roman" panose="02020603050405020304" pitchFamily="18" charset="0"/>
                <a:cs typeface="Times New Roman" panose="02020603050405020304" pitchFamily="18" charset="0"/>
              </a:rPr>
            </a:br>
            <a:r>
              <a:rPr lang="es-ES" sz="5300" b="1" dirty="0" smtClean="0">
                <a:solidFill>
                  <a:schemeClr val="tx1"/>
                </a:solidFill>
                <a:latin typeface="Times New Roman" panose="02020603050405020304" pitchFamily="18" charset="0"/>
                <a:cs typeface="Times New Roman" panose="02020603050405020304" pitchFamily="18" charset="0"/>
              </a:rPr>
              <a:t>PLAN SSO</a:t>
            </a:r>
            <a:r>
              <a:rPr lang="es-EC" b="1" dirty="0"/>
              <a:t/>
            </a:r>
            <a:br>
              <a:rPr lang="es-EC" b="1" dirty="0"/>
            </a:br>
            <a:endParaRPr lang="es-EC" dirty="0"/>
          </a:p>
        </p:txBody>
      </p:sp>
      <p:sp>
        <p:nvSpPr>
          <p:cNvPr id="4" name="Rectángulo 3"/>
          <p:cNvSpPr/>
          <p:nvPr/>
        </p:nvSpPr>
        <p:spPr>
          <a:xfrm>
            <a:off x="1155700" y="1689100"/>
            <a:ext cx="100457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p:nvPr/>
        </p:nvPicPr>
        <p:blipFill>
          <a:blip r:embed="rId2" cstate="print"/>
          <a:srcRect/>
          <a:stretch>
            <a:fillRect/>
          </a:stretch>
        </p:blipFill>
        <p:spPr bwMode="auto">
          <a:xfrm>
            <a:off x="5959609" y="2470868"/>
            <a:ext cx="4842455" cy="2008755"/>
          </a:xfrm>
          <a:prstGeom prst="rect">
            <a:avLst/>
          </a:prstGeom>
          <a:noFill/>
          <a:ln w="9525">
            <a:noFill/>
            <a:miter lim="800000"/>
            <a:headEnd/>
            <a:tailEnd/>
          </a:ln>
        </p:spPr>
      </p:pic>
    </p:spTree>
    <p:extLst>
      <p:ext uri="{BB962C8B-B14F-4D97-AF65-F5344CB8AC3E}">
        <p14:creationId xmlns:p14="http://schemas.microsoft.com/office/powerpoint/2010/main" val="33726680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txBox="1">
            <a:spLocks/>
          </p:cNvSpPr>
          <p:nvPr/>
        </p:nvSpPr>
        <p:spPr>
          <a:xfrm>
            <a:off x="1197735" y="1372137"/>
            <a:ext cx="9957409" cy="5029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buNone/>
            </a:pPr>
            <a:r>
              <a:rPr lang="es-ES" b="1" dirty="0" smtClean="0">
                <a:solidFill>
                  <a:schemeClr val="tx1"/>
                </a:solidFill>
                <a:latin typeface="Times New Roman" panose="02020603050405020304" pitchFamily="18" charset="0"/>
                <a:cs typeface="Times New Roman" panose="02020603050405020304" pitchFamily="18" charset="0"/>
              </a:rPr>
              <a:t>INTRODUCCIÓN </a:t>
            </a:r>
          </a:p>
          <a:p>
            <a:pPr algn="just"/>
            <a:r>
              <a:rPr lang="es-EC" sz="1800" dirty="0">
                <a:latin typeface="Times New Roman" panose="02020603050405020304" pitchFamily="18" charset="0"/>
                <a:cs typeface="Times New Roman" panose="02020603050405020304" pitchFamily="18" charset="0"/>
              </a:rPr>
              <a:t>Dada la importancia el tema de seguridad en las empresas, nos orientamos en la elaboración del Plan de Seguridad y Salud Ocupacional para la empresa INCINEROX, Cía. Ltda., que se ajuste a la realidad de las actividades propias de esta planta de manejo y tratamiento de desechos que como resultado de estas labores se derivan eventos no </a:t>
            </a:r>
            <a:r>
              <a:rPr lang="es-EC" sz="1800" dirty="0" smtClean="0">
                <a:latin typeface="Times New Roman" panose="02020603050405020304" pitchFamily="18" charset="0"/>
                <a:cs typeface="Times New Roman" panose="02020603050405020304" pitchFamily="18" charset="0"/>
              </a:rPr>
              <a:t>deseados.</a:t>
            </a:r>
          </a:p>
          <a:p>
            <a:pPr algn="just"/>
            <a:r>
              <a:rPr lang="es-EC" sz="1800" b="1" dirty="0" smtClean="0">
                <a:latin typeface="Times New Roman" panose="02020603050405020304" pitchFamily="18" charset="0"/>
                <a:cs typeface="Times New Roman" panose="02020603050405020304" pitchFamily="18" charset="0"/>
              </a:rPr>
              <a:t>Objetivo </a:t>
            </a:r>
            <a:r>
              <a:rPr lang="es-EC" sz="1800" b="1" dirty="0">
                <a:latin typeface="Times New Roman" panose="02020603050405020304" pitchFamily="18" charset="0"/>
                <a:cs typeface="Times New Roman" panose="02020603050405020304" pitchFamily="18" charset="0"/>
              </a:rPr>
              <a:t>General</a:t>
            </a:r>
          </a:p>
          <a:p>
            <a:r>
              <a:rPr lang="es-EC" sz="1800" dirty="0" smtClean="0">
                <a:latin typeface="Times New Roman" panose="02020603050405020304" pitchFamily="18" charset="0"/>
                <a:cs typeface="Times New Roman" panose="02020603050405020304" pitchFamily="18" charset="0"/>
              </a:rPr>
              <a:t>Plan </a:t>
            </a:r>
            <a:r>
              <a:rPr lang="es-EC" sz="1800" dirty="0">
                <a:latin typeface="Times New Roman" panose="02020603050405020304" pitchFamily="18" charset="0"/>
                <a:cs typeface="Times New Roman" panose="02020603050405020304" pitchFamily="18" charset="0"/>
              </a:rPr>
              <a:t>de Seguridad y Salud Ocupacional </a:t>
            </a:r>
            <a:r>
              <a:rPr lang="es-EC" sz="1800" dirty="0" smtClean="0">
                <a:latin typeface="Times New Roman" panose="02020603050405020304" pitchFamily="18" charset="0"/>
                <a:cs typeface="Times New Roman" panose="02020603050405020304" pitchFamily="18" charset="0"/>
              </a:rPr>
              <a:t>que ayudará a precautelar </a:t>
            </a:r>
            <a:r>
              <a:rPr lang="es-EC" sz="1800" dirty="0">
                <a:latin typeface="Times New Roman" panose="02020603050405020304" pitchFamily="18" charset="0"/>
                <a:cs typeface="Times New Roman" panose="02020603050405020304" pitchFamily="18" charset="0"/>
              </a:rPr>
              <a:t>la integridad física y salud de los trabajadores de la empresa Incinerox Cía. Ltda. </a:t>
            </a:r>
          </a:p>
          <a:p>
            <a:r>
              <a:rPr lang="es-EC" sz="1800" b="1" dirty="0" smtClean="0">
                <a:latin typeface="Times New Roman" panose="02020603050405020304" pitchFamily="18" charset="0"/>
                <a:cs typeface="Times New Roman" panose="02020603050405020304" pitchFamily="18" charset="0"/>
              </a:rPr>
              <a:t>Objetivos </a:t>
            </a:r>
            <a:r>
              <a:rPr lang="es-EC" sz="1800" b="1" dirty="0">
                <a:latin typeface="Times New Roman" panose="02020603050405020304" pitchFamily="18" charset="0"/>
                <a:cs typeface="Times New Roman" panose="02020603050405020304" pitchFamily="18" charset="0"/>
              </a:rPr>
              <a:t>específicos</a:t>
            </a:r>
          </a:p>
          <a:p>
            <a:pPr lvl="0">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Conformar círculos de seguridad en los puestos de trabajo. </a:t>
            </a:r>
          </a:p>
          <a:p>
            <a:pPr lvl="0">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Establecer </a:t>
            </a:r>
            <a:r>
              <a:rPr lang="es-EC" sz="1800" dirty="0" smtClean="0">
                <a:latin typeface="Times New Roman" panose="02020603050405020304" pitchFamily="18" charset="0"/>
                <a:cs typeface="Times New Roman" panose="02020603050405020304" pitchFamily="18" charset="0"/>
              </a:rPr>
              <a:t>y aplicar normas </a:t>
            </a:r>
            <a:r>
              <a:rPr lang="es-EC" sz="1800" dirty="0">
                <a:latin typeface="Times New Roman" panose="02020603050405020304" pitchFamily="18" charset="0"/>
                <a:cs typeface="Times New Roman" panose="02020603050405020304" pitchFamily="18" charset="0"/>
              </a:rPr>
              <a:t>básicas y procedimientos </a:t>
            </a:r>
            <a:r>
              <a:rPr lang="es-EC" sz="1800" dirty="0" smtClean="0">
                <a:latin typeface="Times New Roman" panose="02020603050405020304" pitchFamily="18" charset="0"/>
                <a:cs typeface="Times New Roman" panose="02020603050405020304" pitchFamily="18" charset="0"/>
              </a:rPr>
              <a:t>de </a:t>
            </a:r>
            <a:r>
              <a:rPr lang="es-EC" sz="1800" dirty="0">
                <a:latin typeface="Times New Roman" panose="02020603050405020304" pitchFamily="18" charset="0"/>
                <a:cs typeface="Times New Roman" panose="02020603050405020304" pitchFamily="18" charset="0"/>
              </a:rPr>
              <a:t>seguridad y salud ocupacional que cumplan con la normativa vigente. </a:t>
            </a:r>
          </a:p>
          <a:p>
            <a:pPr lvl="0">
              <a:buFont typeface="Wingdings" panose="05000000000000000000" pitchFamily="2" charset="2"/>
              <a:buChar char="Ø"/>
            </a:pPr>
            <a:r>
              <a:rPr lang="es-EC" sz="1800" dirty="0" smtClean="0">
                <a:latin typeface="Times New Roman" panose="02020603050405020304" pitchFamily="18" charset="0"/>
                <a:cs typeface="Times New Roman" panose="02020603050405020304" pitchFamily="18" charset="0"/>
              </a:rPr>
              <a:t>Presentar </a:t>
            </a:r>
            <a:r>
              <a:rPr lang="es-EC" sz="1800" dirty="0">
                <a:latin typeface="Times New Roman" panose="02020603050405020304" pitchFamily="18" charset="0"/>
                <a:cs typeface="Times New Roman" panose="02020603050405020304" pitchFamily="18" charset="0"/>
              </a:rPr>
              <a:t>medidas correctivas aplicadas a la prevención y protección, a fin de reducir los accidentes y enfermedades profesionales en la empresa.</a:t>
            </a:r>
          </a:p>
          <a:p>
            <a:pPr algn="just"/>
            <a:endParaRPr lang="es-EC" sz="1600" dirty="0">
              <a:solidFill>
                <a:schemeClr val="tx1"/>
              </a:solidFill>
              <a:latin typeface="Times New Roman" panose="02020603050405020304" pitchFamily="18" charset="0"/>
              <a:cs typeface="Times New Roman" panose="02020603050405020304" pitchFamily="18" charset="0"/>
            </a:endParaRPr>
          </a:p>
        </p:txBody>
      </p:sp>
      <p:pic>
        <p:nvPicPr>
          <p:cNvPr id="4"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230511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5920" y="247757"/>
            <a:ext cx="9850303" cy="772733"/>
          </a:xfrm>
        </p:spPr>
        <p:txBody>
          <a:bodyPr>
            <a:normAutofit/>
          </a:bodyPr>
          <a:lstStyle/>
          <a:p>
            <a:r>
              <a:rPr lang="es-ES" sz="2500" b="1" dirty="0" smtClean="0">
                <a:solidFill>
                  <a:schemeClr val="tx1"/>
                </a:solidFill>
                <a:latin typeface="Times New Roman" panose="02020603050405020304" pitchFamily="18" charset="0"/>
                <a:cs typeface="Times New Roman" panose="02020603050405020304" pitchFamily="18" charset="0"/>
              </a:rPr>
              <a:t>ORGANIZACIÓN DE CÍRCULOS DE SEGURIDAD </a:t>
            </a:r>
            <a:endParaRPr lang="es-EC" dirty="0"/>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4" name="Marcador de contenido 3"/>
          <p:cNvGraphicFramePr>
            <a:graphicFrameLocks noGrp="1"/>
          </p:cNvGraphicFramePr>
          <p:nvPr>
            <p:ph idx="1"/>
            <p:extLst>
              <p:ext uri="{D42A27DB-BD31-4B8C-83A1-F6EECF244321}">
                <p14:modId xmlns:p14="http://schemas.microsoft.com/office/powerpoint/2010/main" val="3782737675"/>
              </p:ext>
            </p:extLst>
          </p:nvPr>
        </p:nvGraphicFramePr>
        <p:xfrm>
          <a:off x="2566133" y="1750935"/>
          <a:ext cx="5213985" cy="548640"/>
        </p:xfrm>
        <a:graphic>
          <a:graphicData uri="http://schemas.openxmlformats.org/drawingml/2006/table">
            <a:tbl>
              <a:tblPr firstRow="1" firstCol="1" bandRow="1">
                <a:tableStyleId>{5940675A-B579-460E-94D1-54222C63F5DA}</a:tableStyleId>
              </a:tblPr>
              <a:tblGrid>
                <a:gridCol w="5213985"/>
              </a:tblGrid>
              <a:tr h="395023">
                <a:tc>
                  <a:txBody>
                    <a:bodyPr/>
                    <a:lstStyle/>
                    <a:p>
                      <a:pPr algn="ctr">
                        <a:lnSpc>
                          <a:spcPct val="150000"/>
                        </a:lnSpc>
                        <a:spcAft>
                          <a:spcPts val="0"/>
                        </a:spcAft>
                      </a:pPr>
                      <a:r>
                        <a:rPr lang="es-EC" sz="1200" b="1" dirty="0">
                          <a:effectLst/>
                          <a:latin typeface="Times New Roman" panose="02020603050405020304" pitchFamily="18" charset="0"/>
                          <a:cs typeface="Times New Roman" panose="02020603050405020304" pitchFamily="18" charset="0"/>
                        </a:rPr>
                        <a:t>COORDINACIÓN</a:t>
                      </a:r>
                    </a:p>
                    <a:p>
                      <a:pPr algn="ctr">
                        <a:lnSpc>
                          <a:spcPct val="150000"/>
                        </a:lnSpc>
                        <a:spcAft>
                          <a:spcPts val="0"/>
                        </a:spcAft>
                      </a:pPr>
                      <a:r>
                        <a:rPr lang="es-EC" sz="1200" b="1" dirty="0">
                          <a:effectLst/>
                          <a:latin typeface="Times New Roman" panose="02020603050405020304" pitchFamily="18" charset="0"/>
                          <a:cs typeface="Times New Roman" panose="02020603050405020304" pitchFamily="18" charset="0"/>
                        </a:rPr>
                        <a:t>DPTO. SEGURIDAD Y SALUD OCUPACIONAL</a:t>
                      </a:r>
                      <a:endParaRPr lang="es-EC" sz="12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22823061"/>
              </p:ext>
            </p:extLst>
          </p:nvPr>
        </p:nvGraphicFramePr>
        <p:xfrm>
          <a:off x="2619922" y="2510200"/>
          <a:ext cx="2427605" cy="3158490"/>
        </p:xfrm>
        <a:graphic>
          <a:graphicData uri="http://schemas.openxmlformats.org/drawingml/2006/table">
            <a:tbl>
              <a:tblPr firstRow="1" firstCol="1" bandRow="1">
                <a:tableStyleId>{5940675A-B579-460E-94D1-54222C63F5DA}</a:tableStyleId>
              </a:tblPr>
              <a:tblGrid>
                <a:gridCol w="2427605"/>
              </a:tblGrid>
              <a:tr h="354330">
                <a:tc>
                  <a:txBody>
                    <a:bodyPr/>
                    <a:lstStyle/>
                    <a:p>
                      <a:pPr algn="just">
                        <a:lnSpc>
                          <a:spcPct val="115000"/>
                        </a:lnSpc>
                        <a:spcAft>
                          <a:spcPts val="0"/>
                        </a:spcAft>
                      </a:pPr>
                      <a:r>
                        <a:rPr lang="es-EC" sz="1000" dirty="0">
                          <a:effectLst/>
                          <a:latin typeface="Times New Roman" panose="02020603050405020304" pitchFamily="18" charset="0"/>
                          <a:cs typeface="Times New Roman" panose="02020603050405020304" pitchFamily="18" charset="0"/>
                        </a:rPr>
                        <a:t> </a:t>
                      </a:r>
                      <a:endParaRPr lang="es-EC" sz="10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C" sz="1000" b="1" dirty="0">
                          <a:effectLst/>
                          <a:latin typeface="Times New Roman" panose="02020603050405020304" pitchFamily="18" charset="0"/>
                          <a:cs typeface="Times New Roman" panose="02020603050405020304" pitchFamily="18" charset="0"/>
                        </a:rPr>
                        <a:t>ÁREA ADMINISTRATIVA</a:t>
                      </a:r>
                      <a:endParaRPr lang="es-EC" sz="10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1104900">
                <a:tc>
                  <a:txBody>
                    <a:bodyPr/>
                    <a:lstStyle/>
                    <a:p>
                      <a:pPr algn="just">
                        <a:lnSpc>
                          <a:spcPct val="115000"/>
                        </a:lnSpc>
                        <a:spcAft>
                          <a:spcPts val="0"/>
                        </a:spcAft>
                      </a:pPr>
                      <a:r>
                        <a:rPr lang="es-EC" sz="1000" b="1"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EC" sz="1000" b="1" dirty="0">
                          <a:effectLst/>
                          <a:latin typeface="Times New Roman" panose="02020603050405020304" pitchFamily="18" charset="0"/>
                          <a:cs typeface="Times New Roman" panose="02020603050405020304" pitchFamily="18" charset="0"/>
                        </a:rPr>
                        <a:t>C. SEGURIDAD  N° 1  OFICINA “A”</a:t>
                      </a:r>
                    </a:p>
                    <a:p>
                      <a:pPr algn="just">
                        <a:lnSpc>
                          <a:spcPct val="115000"/>
                        </a:lnSpc>
                        <a:spcAft>
                          <a:spcPts val="0"/>
                        </a:spcAft>
                      </a:pPr>
                      <a:r>
                        <a:rPr lang="es-EC" sz="1000" dirty="0">
                          <a:effectLst/>
                          <a:latin typeface="Times New Roman" panose="02020603050405020304" pitchFamily="18" charset="0"/>
                          <a:cs typeface="Times New Roman" panose="02020603050405020304" pitchFamily="18" charset="0"/>
                        </a:rPr>
                        <a:t> </a:t>
                      </a:r>
                    </a:p>
                    <a:p>
                      <a:pPr algn="l">
                        <a:lnSpc>
                          <a:spcPct val="115000"/>
                        </a:lnSpc>
                        <a:spcAft>
                          <a:spcPts val="0"/>
                        </a:spcAft>
                      </a:pPr>
                      <a:r>
                        <a:rPr lang="es-EC" sz="1000" dirty="0">
                          <a:effectLst/>
                          <a:latin typeface="Times New Roman" panose="02020603050405020304" pitchFamily="18" charset="0"/>
                          <a:cs typeface="Times New Roman" panose="02020603050405020304" pitchFamily="18" charset="0"/>
                        </a:rPr>
                        <a:t>LÍDER: JEFE DE PLANTA</a:t>
                      </a:r>
                    </a:p>
                    <a:p>
                      <a:pPr algn="l">
                        <a:lnSpc>
                          <a:spcPct val="115000"/>
                        </a:lnSpc>
                        <a:spcAft>
                          <a:spcPts val="0"/>
                        </a:spcAft>
                      </a:pPr>
                      <a:r>
                        <a:rPr lang="es-EC" sz="1000" dirty="0">
                          <a:effectLst/>
                          <a:latin typeface="Times New Roman" panose="02020603050405020304" pitchFamily="18" charset="0"/>
                          <a:cs typeface="Times New Roman" panose="02020603050405020304" pitchFamily="18" charset="0"/>
                        </a:rPr>
                        <a:t>SECRETARIO: SECRETARÍA</a:t>
                      </a:r>
                    </a:p>
                    <a:p>
                      <a:pPr algn="l">
                        <a:lnSpc>
                          <a:spcPct val="115000"/>
                        </a:lnSpc>
                        <a:spcAft>
                          <a:spcPts val="0"/>
                        </a:spcAft>
                      </a:pPr>
                      <a:r>
                        <a:rPr lang="es-EC" sz="1000" dirty="0">
                          <a:effectLst/>
                          <a:latin typeface="Times New Roman" panose="02020603050405020304" pitchFamily="18" charset="0"/>
                          <a:cs typeface="Times New Roman" panose="02020603050405020304" pitchFamily="18" charset="0"/>
                        </a:rPr>
                        <a:t>MIEMBROS: JEFE DE INCINERACIÓN, TALENTO HUMANO, CONSTRUCCIONES CIVLES Y AMBIENTE.</a:t>
                      </a:r>
                      <a:endParaRPr lang="es-EC" sz="1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1104900">
                <a:tc>
                  <a:txBody>
                    <a:bodyPr/>
                    <a:lstStyle/>
                    <a:p>
                      <a:pPr algn="just">
                        <a:lnSpc>
                          <a:spcPct val="115000"/>
                        </a:lnSpc>
                        <a:spcAft>
                          <a:spcPts val="0"/>
                        </a:spcAft>
                      </a:pPr>
                      <a:r>
                        <a:rPr lang="es-EC" sz="1000" dirty="0">
                          <a:effectLst/>
                          <a:latin typeface="Times New Roman" panose="02020603050405020304" pitchFamily="18" charset="0"/>
                          <a:cs typeface="Times New Roman" panose="02020603050405020304" pitchFamily="18" charset="0"/>
                        </a:rPr>
                        <a:t> </a:t>
                      </a:r>
                      <a:endParaRPr lang="es-EC" sz="1000" b="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s-EC" sz="1000" b="1" dirty="0">
                          <a:effectLst/>
                          <a:latin typeface="Times New Roman" panose="02020603050405020304" pitchFamily="18" charset="0"/>
                          <a:cs typeface="Times New Roman" panose="02020603050405020304" pitchFamily="18" charset="0"/>
                        </a:rPr>
                        <a:t>C. SEGURIDAD  N° 2 OFICINA “B”</a:t>
                      </a:r>
                    </a:p>
                    <a:p>
                      <a:pPr algn="l">
                        <a:lnSpc>
                          <a:spcPct val="115000"/>
                        </a:lnSpc>
                        <a:spcAft>
                          <a:spcPts val="0"/>
                        </a:spcAft>
                      </a:pPr>
                      <a:r>
                        <a:rPr lang="es-EC" sz="1000" dirty="0">
                          <a:effectLst/>
                          <a:latin typeface="Times New Roman" panose="02020603050405020304" pitchFamily="18" charset="0"/>
                          <a:cs typeface="Times New Roman" panose="02020603050405020304" pitchFamily="18" charset="0"/>
                        </a:rPr>
                        <a:t> </a:t>
                      </a:r>
                    </a:p>
                    <a:p>
                      <a:pPr algn="l">
                        <a:lnSpc>
                          <a:spcPct val="115000"/>
                        </a:lnSpc>
                        <a:spcAft>
                          <a:spcPts val="0"/>
                        </a:spcAft>
                      </a:pPr>
                      <a:r>
                        <a:rPr lang="es-EC" sz="1000" dirty="0">
                          <a:effectLst/>
                          <a:latin typeface="Times New Roman" panose="02020603050405020304" pitchFamily="18" charset="0"/>
                          <a:cs typeface="Times New Roman" panose="02020603050405020304" pitchFamily="18" charset="0"/>
                        </a:rPr>
                        <a:t>LÍDER: TÉCNICO SSO</a:t>
                      </a:r>
                    </a:p>
                    <a:p>
                      <a:pPr algn="l">
                        <a:lnSpc>
                          <a:spcPct val="115000"/>
                        </a:lnSpc>
                        <a:spcAft>
                          <a:spcPts val="0"/>
                        </a:spcAft>
                      </a:pPr>
                      <a:r>
                        <a:rPr lang="es-EC" sz="1000" dirty="0">
                          <a:effectLst/>
                          <a:latin typeface="Times New Roman" panose="02020603050405020304" pitchFamily="18" charset="0"/>
                          <a:cs typeface="Times New Roman" panose="02020603050405020304" pitchFamily="18" charset="0"/>
                        </a:rPr>
                        <a:t>SECRETARIO:  SECRETARÍA</a:t>
                      </a:r>
                    </a:p>
                    <a:p>
                      <a:pPr algn="l">
                        <a:lnSpc>
                          <a:spcPct val="115000"/>
                        </a:lnSpc>
                        <a:spcAft>
                          <a:spcPts val="0"/>
                        </a:spcAft>
                      </a:pPr>
                      <a:r>
                        <a:rPr lang="es-EC" sz="1000" dirty="0">
                          <a:effectLst/>
                          <a:latin typeface="Times New Roman" panose="02020603050405020304" pitchFamily="18" charset="0"/>
                          <a:cs typeface="Times New Roman" panose="02020603050405020304" pitchFamily="18" charset="0"/>
                        </a:rPr>
                        <a:t>MIEMBROS: MÉDICO OCUPACIONAL, SECCIÓN LAVANDERÍA Y LIMPIEZA.</a:t>
                      </a:r>
                      <a:endParaRPr lang="es-EC" sz="10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042063081"/>
              </p:ext>
            </p:extLst>
          </p:nvPr>
        </p:nvGraphicFramePr>
        <p:xfrm>
          <a:off x="5371139" y="2382592"/>
          <a:ext cx="5022112" cy="4048506"/>
        </p:xfrm>
        <a:graphic>
          <a:graphicData uri="http://schemas.openxmlformats.org/drawingml/2006/table">
            <a:tbl>
              <a:tblPr firstRow="1" firstCol="1" bandRow="1">
                <a:tableStyleId>{5940675A-B579-460E-94D1-54222C63F5DA}</a:tableStyleId>
              </a:tblPr>
              <a:tblGrid>
                <a:gridCol w="5022112"/>
              </a:tblGrid>
              <a:tr h="159469">
                <a:tc>
                  <a:txBody>
                    <a:bodyPr/>
                    <a:lstStyle/>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 </a:t>
                      </a:r>
                      <a:r>
                        <a:rPr lang="es-EC" sz="1100" b="1" dirty="0" smtClean="0">
                          <a:effectLst/>
                          <a:latin typeface="Times New Roman" panose="02020603050405020304" pitchFamily="18" charset="0"/>
                          <a:cs typeface="Times New Roman" panose="02020603050405020304" pitchFamily="18" charset="0"/>
                        </a:rPr>
                        <a:t>ÁREA </a:t>
                      </a:r>
                      <a:r>
                        <a:rPr lang="es-EC" sz="1100" b="1" dirty="0">
                          <a:effectLst/>
                          <a:latin typeface="Times New Roman" panose="02020603050405020304" pitchFamily="18" charset="0"/>
                          <a:cs typeface="Times New Roman" panose="02020603050405020304" pitchFamily="18" charset="0"/>
                        </a:rPr>
                        <a:t>DE OPERACIONES</a:t>
                      </a:r>
                      <a:endParaRPr lang="es-EC" sz="1100" b="1" dirty="0">
                        <a:effectLst/>
                        <a:latin typeface="Times New Roman" panose="02020603050405020304" pitchFamily="18" charset="0"/>
                        <a:ea typeface="Calibri" panose="020F0502020204030204"/>
                        <a:cs typeface="Times New Roman" panose="02020603050405020304" pitchFamily="18" charset="0"/>
                      </a:endParaRPr>
                    </a:p>
                  </a:txBody>
                  <a:tcPr marL="39324" marR="39324" marT="0" marB="0"/>
                </a:tc>
              </a:tr>
              <a:tr h="915103">
                <a:tc>
                  <a:txBody>
                    <a:bodyPr/>
                    <a:lstStyle/>
                    <a:p>
                      <a:pPr algn="just">
                        <a:lnSpc>
                          <a:spcPct val="115000"/>
                        </a:lnSpc>
                        <a:spcAft>
                          <a:spcPts val="0"/>
                        </a:spcAft>
                      </a:pPr>
                      <a:r>
                        <a:rPr lang="es-EC" sz="1100" b="1" dirty="0">
                          <a:effectLst/>
                          <a:latin typeface="Times New Roman" panose="02020603050405020304" pitchFamily="18" charset="0"/>
                          <a:cs typeface="Times New Roman" panose="02020603050405020304" pitchFamily="18" charset="0"/>
                        </a:rPr>
                        <a:t> </a:t>
                      </a:r>
                      <a:r>
                        <a:rPr lang="es-EC" sz="1100" b="1" dirty="0" smtClean="0">
                          <a:effectLst/>
                          <a:latin typeface="Times New Roman" panose="02020603050405020304" pitchFamily="18" charset="0"/>
                          <a:cs typeface="Times New Roman" panose="02020603050405020304" pitchFamily="18" charset="0"/>
                        </a:rPr>
                        <a:t>C</a:t>
                      </a:r>
                      <a:r>
                        <a:rPr lang="es-EC" sz="1100" b="1" dirty="0">
                          <a:effectLst/>
                          <a:latin typeface="Times New Roman" panose="02020603050405020304" pitchFamily="18" charset="0"/>
                          <a:cs typeface="Times New Roman" panose="02020603050405020304" pitchFamily="18" charset="0"/>
                        </a:rPr>
                        <a:t>. SEGURIDAD N° 3 HANGARES 1</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 </a:t>
                      </a:r>
                      <a:r>
                        <a:rPr lang="es-EC" sz="1100" dirty="0" smtClean="0">
                          <a:effectLst/>
                          <a:latin typeface="Times New Roman" panose="02020603050405020304" pitchFamily="18" charset="0"/>
                          <a:cs typeface="Times New Roman" panose="02020603050405020304" pitchFamily="18" charset="0"/>
                        </a:rPr>
                        <a:t>LÍDER</a:t>
                      </a:r>
                      <a:r>
                        <a:rPr lang="es-EC" sz="1100" dirty="0">
                          <a:effectLst/>
                          <a:latin typeface="Times New Roman" panose="02020603050405020304" pitchFamily="18" charset="0"/>
                          <a:cs typeface="Times New Roman" panose="02020603050405020304" pitchFamily="18" charset="0"/>
                        </a:rPr>
                        <a:t>: SUPERVISOR DE ÁREA</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SECRETARIO: JEFE DE MTTO.</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MIEMBROS: PERSONAL DE TRITURACIÓN, INCINERACIÓN, PERSONAL DE MANTENIMIENTO GENERAL</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39324" marR="39324" marT="0" marB="0"/>
                </a:tc>
              </a:tr>
              <a:tr h="915103">
                <a:tc>
                  <a:txBody>
                    <a:bodyPr/>
                    <a:lstStyle/>
                    <a:p>
                      <a:pPr algn="just">
                        <a:lnSpc>
                          <a:spcPct val="115000"/>
                        </a:lnSpc>
                        <a:spcAft>
                          <a:spcPts val="0"/>
                        </a:spcAft>
                      </a:pPr>
                      <a:r>
                        <a:rPr lang="es-EC" sz="1100" b="0" dirty="0">
                          <a:effectLst/>
                          <a:latin typeface="Times New Roman" panose="02020603050405020304" pitchFamily="18" charset="0"/>
                          <a:cs typeface="Times New Roman" panose="02020603050405020304" pitchFamily="18" charset="0"/>
                        </a:rPr>
                        <a:t> </a:t>
                      </a:r>
                      <a:r>
                        <a:rPr lang="es-EC" sz="1100" b="1" dirty="0" smtClean="0">
                          <a:effectLst/>
                          <a:latin typeface="Times New Roman" panose="02020603050405020304" pitchFamily="18" charset="0"/>
                          <a:cs typeface="Times New Roman" panose="02020603050405020304" pitchFamily="18" charset="0"/>
                        </a:rPr>
                        <a:t>C</a:t>
                      </a:r>
                      <a:r>
                        <a:rPr lang="es-EC" sz="1100" b="1" dirty="0">
                          <a:effectLst/>
                          <a:latin typeface="Times New Roman" panose="02020603050405020304" pitchFamily="18" charset="0"/>
                          <a:cs typeface="Times New Roman" panose="02020603050405020304" pitchFamily="18" charset="0"/>
                        </a:rPr>
                        <a:t>. SEGURIDAD N° 4 HANGARES 2</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 </a:t>
                      </a:r>
                      <a:r>
                        <a:rPr lang="es-EC" sz="1100" dirty="0" smtClean="0">
                          <a:effectLst/>
                          <a:latin typeface="Times New Roman" panose="02020603050405020304" pitchFamily="18" charset="0"/>
                          <a:cs typeface="Times New Roman" panose="02020603050405020304" pitchFamily="18" charset="0"/>
                        </a:rPr>
                        <a:t>LÍDER</a:t>
                      </a:r>
                      <a:r>
                        <a:rPr lang="es-EC" sz="1100" dirty="0">
                          <a:effectLst/>
                          <a:latin typeface="Times New Roman" panose="02020603050405020304" pitchFamily="18" charset="0"/>
                          <a:cs typeface="Times New Roman" panose="02020603050405020304" pitchFamily="18" charset="0"/>
                        </a:rPr>
                        <a:t>: SUPERVISOR DE ÁREA</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SECRETARIO: JEFE DE BODEGA</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MIEMBROS: PERSONAL DE RECEPCIÓN Y CLASIFICACIÓN DESECHOS, PERSONAL DE EMBALAJE Y EMPAQUETAMIENTO, OPERADORES.</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39324" marR="39324" marT="0" marB="0"/>
                </a:tc>
              </a:tr>
              <a:tr h="915103">
                <a:tc>
                  <a:txBody>
                    <a:bodyPr/>
                    <a:lstStyle/>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 </a:t>
                      </a:r>
                      <a:r>
                        <a:rPr lang="es-EC" sz="1100" b="1" dirty="0" smtClean="0">
                          <a:effectLst/>
                          <a:latin typeface="Times New Roman" panose="02020603050405020304" pitchFamily="18" charset="0"/>
                          <a:cs typeface="Times New Roman" panose="02020603050405020304" pitchFamily="18" charset="0"/>
                        </a:rPr>
                        <a:t>C</a:t>
                      </a:r>
                      <a:r>
                        <a:rPr lang="es-EC" sz="1100" b="1" dirty="0">
                          <a:effectLst/>
                          <a:latin typeface="Times New Roman" panose="02020603050405020304" pitchFamily="18" charset="0"/>
                          <a:cs typeface="Times New Roman" panose="02020603050405020304" pitchFamily="18" charset="0"/>
                        </a:rPr>
                        <a:t>. SEGURIDAD N° 5 HANGARES 3</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 </a:t>
                      </a:r>
                      <a:r>
                        <a:rPr lang="es-EC" sz="1100" dirty="0" smtClean="0">
                          <a:effectLst/>
                          <a:latin typeface="Times New Roman" panose="02020603050405020304" pitchFamily="18" charset="0"/>
                          <a:cs typeface="Times New Roman" panose="02020603050405020304" pitchFamily="18" charset="0"/>
                        </a:rPr>
                        <a:t>LÍDER</a:t>
                      </a:r>
                      <a:r>
                        <a:rPr lang="es-EC" sz="1100" dirty="0">
                          <a:effectLst/>
                          <a:latin typeface="Times New Roman" panose="02020603050405020304" pitchFamily="18" charset="0"/>
                          <a:cs typeface="Times New Roman" panose="02020603050405020304" pitchFamily="18" charset="0"/>
                        </a:rPr>
                        <a:t>: SUPERVISOR DE ÁREA</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SECRETARIO: JEFE DE BODEGA</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MIEMBROS: PERSONAL DE ESTABILIZACIÓN DE DESECHOS, COMPACTACIÓN Y PERSONAL DE TRATAMIENTO.</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39324" marR="39324" marT="0" marB="0"/>
                </a:tc>
              </a:tr>
              <a:tr h="915103">
                <a:tc>
                  <a:txBody>
                    <a:bodyPr/>
                    <a:lstStyle/>
                    <a:p>
                      <a:pPr algn="just">
                        <a:lnSpc>
                          <a:spcPct val="115000"/>
                        </a:lnSpc>
                        <a:spcAft>
                          <a:spcPts val="0"/>
                        </a:spcAft>
                      </a:pPr>
                      <a:r>
                        <a:rPr lang="es-EC" sz="1100" b="1" dirty="0">
                          <a:effectLst/>
                          <a:latin typeface="Times New Roman" panose="02020603050405020304" pitchFamily="18" charset="0"/>
                          <a:cs typeface="Times New Roman" panose="02020603050405020304" pitchFamily="18" charset="0"/>
                        </a:rPr>
                        <a:t> </a:t>
                      </a:r>
                      <a:r>
                        <a:rPr lang="es-EC" sz="1100" b="1" dirty="0" smtClean="0">
                          <a:effectLst/>
                          <a:latin typeface="Times New Roman" panose="02020603050405020304" pitchFamily="18" charset="0"/>
                          <a:cs typeface="Times New Roman" panose="02020603050405020304" pitchFamily="18" charset="0"/>
                        </a:rPr>
                        <a:t>C</a:t>
                      </a:r>
                      <a:r>
                        <a:rPr lang="es-EC" sz="1100" b="1" dirty="0">
                          <a:effectLst/>
                          <a:latin typeface="Times New Roman" panose="02020603050405020304" pitchFamily="18" charset="0"/>
                          <a:cs typeface="Times New Roman" panose="02020603050405020304" pitchFamily="18" charset="0"/>
                        </a:rPr>
                        <a:t>. SEGURIDAD N° 6 ÁREA MÁQUINAS Y BOMBONAS</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 </a:t>
                      </a:r>
                      <a:r>
                        <a:rPr lang="es-EC" sz="1100" dirty="0" smtClean="0">
                          <a:effectLst/>
                          <a:latin typeface="Times New Roman" panose="02020603050405020304" pitchFamily="18" charset="0"/>
                          <a:cs typeface="Times New Roman" panose="02020603050405020304" pitchFamily="18" charset="0"/>
                        </a:rPr>
                        <a:t>LÍDER</a:t>
                      </a:r>
                      <a:r>
                        <a:rPr lang="es-EC" sz="1100" dirty="0">
                          <a:effectLst/>
                          <a:latin typeface="Times New Roman" panose="02020603050405020304" pitchFamily="18" charset="0"/>
                          <a:cs typeface="Times New Roman" panose="02020603050405020304" pitchFamily="18" charset="0"/>
                        </a:rPr>
                        <a:t>: SUPERVISOR DE ÁREA</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SECRETARIO: BODEGUERO</a:t>
                      </a:r>
                    </a:p>
                    <a:p>
                      <a:pPr algn="just">
                        <a:lnSpc>
                          <a:spcPct val="115000"/>
                        </a:lnSpc>
                        <a:spcAft>
                          <a:spcPts val="0"/>
                        </a:spcAft>
                      </a:pPr>
                      <a:r>
                        <a:rPr lang="es-EC" sz="1100" dirty="0">
                          <a:effectLst/>
                          <a:latin typeface="Times New Roman" panose="02020603050405020304" pitchFamily="18" charset="0"/>
                          <a:cs typeface="Times New Roman" panose="02020603050405020304" pitchFamily="18" charset="0"/>
                        </a:rPr>
                        <a:t>MIEMBROS: PERSONAL DE MTTO. ELÉCTRICO, ENCARGADOS DE GAS Y COMBUSTIBLE.</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39324" marR="39324" marT="0" marB="0"/>
                </a:tc>
              </a:tr>
            </a:tbl>
          </a:graphicData>
        </a:graphic>
      </p:graphicFrame>
      <p:cxnSp>
        <p:nvCxnSpPr>
          <p:cNvPr id="11" name="Conector recto de flecha 10"/>
          <p:cNvCxnSpPr/>
          <p:nvPr/>
        </p:nvCxnSpPr>
        <p:spPr>
          <a:xfrm flipH="1">
            <a:off x="3966693" y="2266682"/>
            <a:ext cx="914401" cy="19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4881094" y="2266682"/>
            <a:ext cx="540912" cy="103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996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54547"/>
            <a:ext cx="10058400" cy="1080537"/>
          </a:xfrm>
        </p:spPr>
        <p:txBody>
          <a:bodyPr/>
          <a:lstStyle/>
          <a:p>
            <a:r>
              <a:rPr lang="es-EC" sz="3200" dirty="0" smtClean="0">
                <a:latin typeface="Times New Roman" panose="02020603050405020304" pitchFamily="18" charset="0"/>
                <a:cs typeface="Times New Roman" panose="02020603050405020304" pitchFamily="18" charset="0"/>
              </a:rPr>
              <a:t>FUNCIONES</a:t>
            </a:r>
            <a:r>
              <a:rPr lang="es-EC" dirty="0" smtClean="0"/>
              <a:t> </a:t>
            </a:r>
            <a:endParaRPr lang="es-EC" dirty="0"/>
          </a:p>
        </p:txBody>
      </p:sp>
      <p:sp>
        <p:nvSpPr>
          <p:cNvPr id="3" name="Marcador de contenido 2"/>
          <p:cNvSpPr>
            <a:spLocks noGrp="1"/>
          </p:cNvSpPr>
          <p:nvPr>
            <p:ph idx="1"/>
          </p:nvPr>
        </p:nvSpPr>
        <p:spPr/>
        <p:txBody>
          <a:bodyPr>
            <a:normAutofit/>
          </a:bodyPr>
          <a:lstStyle/>
          <a:p>
            <a:pPr algn="just"/>
            <a:r>
              <a:rPr lang="es-EC" sz="1800" b="1" dirty="0">
                <a:latin typeface="Times New Roman" panose="02020603050405020304" pitchFamily="18" charset="0"/>
                <a:cs typeface="Times New Roman" panose="02020603050405020304" pitchFamily="18" charset="0"/>
              </a:rPr>
              <a:t>Líderes de Círculos de Seguridad</a:t>
            </a:r>
            <a:endParaRPr lang="es-EC" sz="1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Planificar, dirigir y controlar el trabajo de los Círculos de Seguridad. </a:t>
            </a: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Realizar reuniones mensuales, del Círculo de Seguridad para tratar las novedades presentadas por lo miembros</a:t>
            </a:r>
            <a:r>
              <a:rPr lang="es-EC" sz="1800" dirty="0" smtClean="0">
                <a:latin typeface="Times New Roman" panose="02020603050405020304" pitchFamily="18" charset="0"/>
                <a:cs typeface="Times New Roman" panose="02020603050405020304" pitchFamily="18" charset="0"/>
              </a:rPr>
              <a:t>.</a:t>
            </a:r>
          </a:p>
          <a:p>
            <a:pPr algn="just"/>
            <a:r>
              <a:rPr lang="es-EC" sz="1800" b="1" dirty="0">
                <a:latin typeface="Times New Roman" panose="02020603050405020304" pitchFamily="18" charset="0"/>
                <a:cs typeface="Times New Roman" panose="02020603050405020304" pitchFamily="18" charset="0"/>
              </a:rPr>
              <a:t>Secretario del Círculo de Seguridad</a:t>
            </a:r>
            <a:endParaRPr lang="es-EC" sz="1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Mantener actualizada la lista de los miembros del círculo de seguridad.</a:t>
            </a:r>
          </a:p>
          <a:p>
            <a:pPr lvl="0" algn="just">
              <a:buFont typeface="Wingdings" panose="05000000000000000000" pitchFamily="2" charset="2"/>
              <a:buChar char="Ø"/>
            </a:pPr>
            <a:r>
              <a:rPr lang="es-EC" sz="1800" dirty="0" smtClean="0">
                <a:latin typeface="Times New Roman" panose="02020603050405020304" pitchFamily="18" charset="0"/>
                <a:cs typeface="Times New Roman" panose="02020603050405020304" pitchFamily="18" charset="0"/>
              </a:rPr>
              <a:t>Elaborar </a:t>
            </a:r>
            <a:r>
              <a:rPr lang="es-EC" sz="1800" dirty="0">
                <a:latin typeface="Times New Roman" panose="02020603050405020304" pitchFamily="18" charset="0"/>
                <a:cs typeface="Times New Roman" panose="02020603050405020304" pitchFamily="18" charset="0"/>
              </a:rPr>
              <a:t>los informes y actas respectivas. </a:t>
            </a:r>
            <a:endParaRPr lang="es-EC" sz="1800" dirty="0" smtClean="0">
              <a:latin typeface="Times New Roman" panose="02020603050405020304" pitchFamily="18" charset="0"/>
              <a:cs typeface="Times New Roman" panose="02020603050405020304" pitchFamily="18" charset="0"/>
            </a:endParaRPr>
          </a:p>
          <a:p>
            <a:pPr algn="just"/>
            <a:r>
              <a:rPr lang="es-EC" sz="1800" b="1" dirty="0">
                <a:latin typeface="Times New Roman" panose="02020603050405020304" pitchFamily="18" charset="0"/>
                <a:cs typeface="Times New Roman" panose="02020603050405020304" pitchFamily="18" charset="0"/>
              </a:rPr>
              <a:t>Miembros del Círculo de Seguridad</a:t>
            </a:r>
            <a:endParaRPr lang="es-EC" sz="1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Verificar su puesto de trabajo y el área de responsabilidad del </a:t>
            </a:r>
            <a:r>
              <a:rPr lang="es-EC" sz="1800" dirty="0" smtClean="0">
                <a:latin typeface="Times New Roman" panose="02020603050405020304" pitchFamily="18" charset="0"/>
                <a:cs typeface="Times New Roman" panose="02020603050405020304" pitchFamily="18" charset="0"/>
              </a:rPr>
              <a:t>círculo</a:t>
            </a:r>
          </a:p>
          <a:p>
            <a:pPr lvl="0" algn="just">
              <a:buFont typeface="Wingdings" panose="05000000000000000000" pitchFamily="2" charset="2"/>
              <a:buChar char="Ø"/>
            </a:pPr>
            <a:r>
              <a:rPr lang="es-EC" sz="1800" dirty="0" smtClean="0">
                <a:latin typeface="Times New Roman" panose="02020603050405020304" pitchFamily="18" charset="0"/>
                <a:cs typeface="Times New Roman" panose="02020603050405020304" pitchFamily="18" charset="0"/>
              </a:rPr>
              <a:t>Asistir </a:t>
            </a:r>
            <a:r>
              <a:rPr lang="es-EC" sz="1800" dirty="0">
                <a:latin typeface="Times New Roman" panose="02020603050405020304" pitchFamily="18" charset="0"/>
                <a:cs typeface="Times New Roman" panose="02020603050405020304" pitchFamily="18" charset="0"/>
              </a:rPr>
              <a:t>a las reuniones, a fin de solucionar los problemas presentados al interior del Círculo.</a:t>
            </a:r>
          </a:p>
        </p:txBody>
      </p:sp>
    </p:spTree>
    <p:extLst>
      <p:ext uri="{BB962C8B-B14F-4D97-AF65-F5344CB8AC3E}">
        <p14:creationId xmlns:p14="http://schemas.microsoft.com/office/powerpoint/2010/main" val="3589895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0401" y="476388"/>
            <a:ext cx="9312713" cy="1450757"/>
          </a:xfrm>
        </p:spPr>
        <p:txBody>
          <a:bodyPr>
            <a:normAutofit/>
          </a:bodyPr>
          <a:lstStyle/>
          <a:p>
            <a:r>
              <a:rPr lang="es-EC" sz="2500" b="1" cap="all" dirty="0" smtClean="0">
                <a:solidFill>
                  <a:schemeClr val="tx1"/>
                </a:solidFill>
                <a:latin typeface="Times New Roman" panose="02020603050405020304" pitchFamily="18" charset="0"/>
                <a:cs typeface="Times New Roman" panose="02020603050405020304" pitchFamily="18" charset="0"/>
              </a:rPr>
              <a:t>PROCEDIMIENTO PARA TRABAJOS EN ALTURA</a:t>
            </a:r>
            <a:r>
              <a:rPr lang="es-EC" b="1" cap="all" dirty="0" smtClean="0">
                <a:solidFill>
                  <a:schemeClr val="tx1"/>
                </a:solidFill>
              </a:rPr>
              <a:t/>
            </a:r>
            <a:br>
              <a:rPr lang="es-EC" b="1" cap="all" dirty="0" smtClean="0">
                <a:solidFill>
                  <a:schemeClr val="tx1"/>
                </a:solidFill>
              </a:rPr>
            </a:br>
            <a:endParaRPr lang="es-EC" dirty="0">
              <a:solidFill>
                <a:schemeClr val="tx1"/>
              </a:solidFill>
            </a:endParaRPr>
          </a:p>
        </p:txBody>
      </p:sp>
      <p:sp>
        <p:nvSpPr>
          <p:cNvPr id="3" name="Marcador de contenido 2"/>
          <p:cNvSpPr>
            <a:spLocks noGrp="1"/>
          </p:cNvSpPr>
          <p:nvPr>
            <p:ph idx="1"/>
          </p:nvPr>
        </p:nvSpPr>
        <p:spPr>
          <a:xfrm>
            <a:off x="1212573" y="1866598"/>
            <a:ext cx="10021688" cy="4675869"/>
          </a:xfrm>
        </p:spPr>
        <p:txBody>
          <a:bodyPr>
            <a:normAutofit/>
          </a:bodyPr>
          <a:lstStyle/>
          <a:p>
            <a:pPr lvl="0"/>
            <a:r>
              <a:rPr lang="es-EC" sz="1400" b="1" dirty="0">
                <a:latin typeface="Times New Roman" panose="02020603050405020304" pitchFamily="18" charset="0"/>
                <a:cs typeface="Times New Roman" panose="02020603050405020304" pitchFamily="18" charset="0"/>
              </a:rPr>
              <a:t>Objetivo </a:t>
            </a:r>
            <a:endParaRPr lang="es-EC" sz="1400" dirty="0">
              <a:latin typeface="Times New Roman" panose="02020603050405020304" pitchFamily="18" charset="0"/>
              <a:cs typeface="Times New Roman" panose="02020603050405020304" pitchFamily="18" charset="0"/>
            </a:endParaRPr>
          </a:p>
          <a:p>
            <a:r>
              <a:rPr lang="es-ES" sz="1400" i="1" dirty="0">
                <a:latin typeface="Times New Roman" panose="02020603050405020304" pitchFamily="18" charset="0"/>
                <a:cs typeface="Times New Roman" panose="02020603050405020304" pitchFamily="18" charset="0"/>
              </a:rPr>
              <a:t> </a:t>
            </a:r>
            <a:r>
              <a:rPr lang="es-EC" sz="1400" dirty="0" smtClean="0">
                <a:latin typeface="Times New Roman" panose="02020603050405020304" pitchFamily="18" charset="0"/>
                <a:cs typeface="Times New Roman" panose="02020603050405020304" pitchFamily="18" charset="0"/>
              </a:rPr>
              <a:t>Establecer </a:t>
            </a:r>
            <a:r>
              <a:rPr lang="es-EC" sz="1400" dirty="0">
                <a:latin typeface="Times New Roman" panose="02020603050405020304" pitchFamily="18" charset="0"/>
                <a:cs typeface="Times New Roman" panose="02020603050405020304" pitchFamily="18" charset="0"/>
              </a:rPr>
              <a:t>las condiciones mínimas de seguridad que debe adoptar el personal que realiza trabajos en altura en las instalaciones de la empresa Incinerox Cía. Ltda. </a:t>
            </a:r>
          </a:p>
          <a:p>
            <a:pPr algn="just"/>
            <a:r>
              <a:rPr lang="es-EC" sz="1400" b="1" dirty="0" smtClean="0">
                <a:latin typeface="Times New Roman" panose="02020603050405020304" pitchFamily="18" charset="0"/>
                <a:cs typeface="Times New Roman" panose="02020603050405020304" pitchFamily="18" charset="0"/>
              </a:rPr>
              <a:t>Medidas de seguridad</a:t>
            </a:r>
          </a:p>
          <a:p>
            <a:pPr algn="just">
              <a:buFont typeface="Wingdings" panose="05000000000000000000" pitchFamily="2" charset="2"/>
              <a:buChar char="Ø"/>
            </a:pPr>
            <a:r>
              <a:rPr lang="es-EC" sz="1400" b="1" dirty="0" smtClean="0">
                <a:latin typeface="Times New Roman" panose="02020603050405020304" pitchFamily="18" charset="0"/>
                <a:cs typeface="Times New Roman" panose="02020603050405020304" pitchFamily="18" charset="0"/>
              </a:rPr>
              <a:t>Escaleras </a:t>
            </a:r>
            <a:endParaRPr lang="es-EC" sz="1400" dirty="0" smtClean="0">
              <a:latin typeface="Times New Roman" panose="02020603050405020304" pitchFamily="18" charset="0"/>
              <a:cs typeface="Times New Roman" panose="02020603050405020304" pitchFamily="18" charset="0"/>
            </a:endParaRPr>
          </a:p>
          <a:p>
            <a:pPr lvl="0" algn="just"/>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Deben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sujetar a un lugar </a:t>
            </a: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fijo, sobrepasar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al menos 1 metro del lugar donde se requiere llegar</a:t>
            </a: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s-EC"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3147549" y="3908315"/>
            <a:ext cx="2085975" cy="1876425"/>
          </a:xfrm>
          <a:prstGeom prst="rect">
            <a:avLst/>
          </a:prstGeom>
          <a:noFill/>
          <a:ln>
            <a:solidFill>
              <a:schemeClr val="tx1"/>
            </a:solidFill>
          </a:ln>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5438107" y="3908315"/>
            <a:ext cx="2009775" cy="1876425"/>
          </a:xfrm>
          <a:prstGeom prst="rect">
            <a:avLst/>
          </a:prstGeom>
          <a:noFill/>
          <a:ln>
            <a:solidFill>
              <a:schemeClr val="tx1"/>
            </a:solidFill>
          </a:ln>
        </p:spPr>
      </p:pic>
      <p:pic>
        <p:nvPicPr>
          <p:cNvPr id="11" name="Imagen 10"/>
          <p:cNvPicPr/>
          <p:nvPr/>
        </p:nvPicPr>
        <p:blipFill>
          <a:blip r:embed="rId6">
            <a:extLst>
              <a:ext uri="{28A0092B-C50C-407E-A947-70E740481C1C}">
                <a14:useLocalDpi xmlns:a14="http://schemas.microsoft.com/office/drawing/2010/main" val="0"/>
              </a:ext>
            </a:extLst>
          </a:blip>
          <a:srcRect/>
          <a:stretch>
            <a:fillRect/>
          </a:stretch>
        </p:blipFill>
        <p:spPr bwMode="auto">
          <a:xfrm>
            <a:off x="7652465" y="3908315"/>
            <a:ext cx="2431693" cy="1876425"/>
          </a:xfrm>
          <a:prstGeom prst="rect">
            <a:avLst/>
          </a:prstGeom>
          <a:noFill/>
          <a:ln>
            <a:solidFill>
              <a:schemeClr val="tx1"/>
            </a:solidFill>
          </a:ln>
        </p:spPr>
      </p:pic>
    </p:spTree>
    <p:extLst>
      <p:ext uri="{BB962C8B-B14F-4D97-AF65-F5344CB8AC3E}">
        <p14:creationId xmlns:p14="http://schemas.microsoft.com/office/powerpoint/2010/main" val="404990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2429" y="1339401"/>
            <a:ext cx="5473520" cy="5022761"/>
          </a:xfrm>
        </p:spPr>
        <p:txBody>
          <a:bodyPr>
            <a:normAutofit/>
          </a:bodyPr>
          <a:lstStyle/>
          <a:p>
            <a:pPr marL="0" lvl="0" indent="0">
              <a:buNone/>
            </a:pPr>
            <a:endParaRPr lang="es-ES" sz="1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EC" sz="1400" b="1" dirty="0">
                <a:latin typeface="Times New Roman" panose="02020603050405020304" pitchFamily="18" charset="0"/>
                <a:cs typeface="Times New Roman" panose="02020603050405020304" pitchFamily="18" charset="0"/>
              </a:rPr>
              <a:t>A</a:t>
            </a:r>
            <a:r>
              <a:rPr lang="es-EC" sz="1400" b="1" dirty="0" smtClean="0">
                <a:latin typeface="Times New Roman" panose="02020603050405020304" pitchFamily="18" charset="0"/>
                <a:cs typeface="Times New Roman" panose="02020603050405020304" pitchFamily="18" charset="0"/>
              </a:rPr>
              <a:t>ndamios</a:t>
            </a:r>
            <a:endParaRPr lang="es-EC" sz="1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Los </a:t>
            </a:r>
            <a:r>
              <a:rPr lang="es-EC" sz="1400" dirty="0">
                <a:latin typeface="Times New Roman" panose="02020603050405020304" pitchFamily="18" charset="0"/>
                <a:cs typeface="Times New Roman" panose="02020603050405020304" pitchFamily="18" charset="0"/>
              </a:rPr>
              <a:t>andamios deberán disponer de un plan de montaje, empleo y desmontaje</a:t>
            </a:r>
            <a:r>
              <a:rPr lang="es-EC" sz="1400" dirty="0" smtClean="0">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El </a:t>
            </a:r>
            <a:r>
              <a:rPr lang="es-EC" sz="1400" dirty="0">
                <a:latin typeface="Times New Roman" panose="02020603050405020304" pitchFamily="18" charset="0"/>
                <a:cs typeface="Times New Roman" panose="02020603050405020304" pitchFamily="18" charset="0"/>
              </a:rPr>
              <a:t>andamio deberá afirmarse sobre el suelo y apoyos </a:t>
            </a:r>
            <a:r>
              <a:rPr lang="es-EC" sz="1400" dirty="0" smtClean="0">
                <a:latin typeface="Times New Roman" panose="02020603050405020304" pitchFamily="18" charset="0"/>
                <a:cs typeface="Times New Roman" panose="02020603050405020304" pitchFamily="18" charset="0"/>
              </a:rPr>
              <a:t>sólidos.</a:t>
            </a:r>
          </a:p>
          <a:p>
            <a:pPr lvl="0" algn="just">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El desplazamiento se debe realizar sin ninguna persona sobre el andamio.</a:t>
            </a:r>
          </a:p>
          <a:p>
            <a:pPr marL="0" lvl="0" indent="0" algn="just">
              <a:buNone/>
            </a:pPr>
            <a:r>
              <a:rPr lang="es-EC" sz="1400" b="1" dirty="0" smtClean="0">
                <a:latin typeface="Times New Roman" panose="02020603050405020304" pitchFamily="18" charset="0"/>
                <a:cs typeface="Times New Roman" panose="02020603050405020304" pitchFamily="18" charset="0"/>
              </a:rPr>
              <a:t>Cuerdas </a:t>
            </a:r>
          </a:p>
          <a:p>
            <a:pPr lvl="0" algn="just">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Material certificado,  fibra de nylon, del tipo </a:t>
            </a:r>
            <a:r>
              <a:rPr lang="es-EC" sz="1400" dirty="0" smtClean="0">
                <a:latin typeface="Times New Roman" panose="02020603050405020304" pitchFamily="18" charset="0"/>
                <a:cs typeface="Times New Roman" panose="02020603050405020304" pitchFamily="18" charset="0"/>
              </a:rPr>
              <a:t>poliamida.</a:t>
            </a:r>
          </a:p>
          <a:p>
            <a:pPr marL="0" lvl="0" indent="0" algn="just">
              <a:buNone/>
            </a:pPr>
            <a:r>
              <a:rPr lang="es-EC" sz="1400" b="1" dirty="0" smtClean="0">
                <a:latin typeface="Times New Roman" panose="02020603050405020304" pitchFamily="18" charset="0"/>
                <a:cs typeface="Times New Roman" panose="02020603050405020304" pitchFamily="18" charset="0"/>
              </a:rPr>
              <a:t>Mosquetones </a:t>
            </a:r>
          </a:p>
          <a:p>
            <a:pPr algn="just">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De metal con apertura de cierre automático.</a:t>
            </a:r>
          </a:p>
          <a:p>
            <a:pPr marL="0" indent="0" algn="just">
              <a:buNone/>
            </a:pPr>
            <a:r>
              <a:rPr lang="es-EC" sz="1400" b="1" dirty="0" smtClean="0">
                <a:latin typeface="Times New Roman" panose="02020603050405020304" pitchFamily="18" charset="0"/>
                <a:cs typeface="Times New Roman" panose="02020603050405020304" pitchFamily="18" charset="0"/>
              </a:rPr>
              <a:t>Arneses </a:t>
            </a:r>
            <a:r>
              <a:rPr lang="es-EC" sz="1400" b="1" dirty="0">
                <a:latin typeface="Times New Roman" panose="02020603050405020304" pitchFamily="18" charset="0"/>
                <a:cs typeface="Times New Roman" panose="02020603050405020304" pitchFamily="18" charset="0"/>
              </a:rPr>
              <a:t>de seguridad</a:t>
            </a:r>
          </a:p>
          <a:p>
            <a:pPr algn="just">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Diseñados de tal forma que no presiones el cuerpo.</a:t>
            </a:r>
          </a:p>
          <a:p>
            <a:pPr marL="0" indent="0" algn="just">
              <a:buNone/>
            </a:pPr>
            <a:r>
              <a:rPr lang="es-EC" sz="1400" b="1" dirty="0" smtClean="0">
                <a:latin typeface="Times New Roman" panose="02020603050405020304" pitchFamily="18" charset="0"/>
                <a:cs typeface="Times New Roman" panose="02020603050405020304" pitchFamily="18" charset="0"/>
              </a:rPr>
              <a:t>Cabos de anclaje, líneas de vida, descendedores </a:t>
            </a:r>
          </a:p>
          <a:p>
            <a:pPr algn="just">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Cumplir con la norma ANSI 2359, poliéster, nylon y poliamida.</a:t>
            </a:r>
          </a:p>
          <a:p>
            <a:pPr marL="0" indent="0" algn="just">
              <a:buNone/>
            </a:pPr>
            <a:endParaRPr lang="es-EC" sz="1800" b="1" dirty="0"/>
          </a:p>
          <a:p>
            <a:pPr algn="just"/>
            <a:endParaRPr lang="es-EC" sz="1800" b="1" dirty="0" smtClean="0"/>
          </a:p>
          <a:p>
            <a:pPr lvl="0">
              <a:buFont typeface="Wingdings" panose="05000000000000000000" pitchFamily="2" charset="2"/>
              <a:buChar char="Ø"/>
            </a:pPr>
            <a:endParaRPr lang="es-EC" sz="1800" dirty="0">
              <a:solidFill>
                <a:schemeClr val="tx1"/>
              </a:solidFill>
              <a:latin typeface="Times New Roman" panose="02020603050405020304" pitchFamily="18" charset="0"/>
              <a:cs typeface="Times New Roman" panose="02020603050405020304" pitchFamily="18" charset="0"/>
            </a:endParaRPr>
          </a:p>
          <a:p>
            <a:endParaRPr lang="es-EC" dirty="0"/>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2" name="Rectángulo 1"/>
          <p:cNvSpPr/>
          <p:nvPr/>
        </p:nvSpPr>
        <p:spPr>
          <a:xfrm>
            <a:off x="3305578" y="878601"/>
            <a:ext cx="6096000" cy="646331"/>
          </a:xfrm>
          <a:prstGeom prst="rect">
            <a:avLst/>
          </a:prstGeom>
        </p:spPr>
        <p:txBody>
          <a:bodyPr>
            <a:spAutoFit/>
          </a:bodyPr>
          <a:lstStyle/>
          <a:p>
            <a:r>
              <a:rPr lang="es-EC" b="1" cap="all" dirty="0">
                <a:latin typeface="Times New Roman" panose="02020603050405020304" pitchFamily="18" charset="0"/>
                <a:cs typeface="Times New Roman" panose="02020603050405020304" pitchFamily="18" charset="0"/>
              </a:rPr>
              <a:t>PROCEDIMIENTO PARA TRABAJOS EN ALTURA</a:t>
            </a:r>
            <a:r>
              <a:rPr lang="es-EC" b="1" cap="all" dirty="0"/>
              <a:t/>
            </a:r>
            <a:br>
              <a:rPr lang="es-EC" b="1" cap="all" dirty="0"/>
            </a:br>
            <a:endParaRPr lang="es-EC" dirty="0"/>
          </a:p>
        </p:txBody>
      </p:sp>
      <p:sp>
        <p:nvSpPr>
          <p:cNvPr id="7" name="Marcador de contenido 2"/>
          <p:cNvSpPr txBox="1">
            <a:spLocks/>
          </p:cNvSpPr>
          <p:nvPr/>
        </p:nvSpPr>
        <p:spPr>
          <a:xfrm>
            <a:off x="6541708" y="1635617"/>
            <a:ext cx="5473520" cy="481931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s-ES" sz="18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s-EC" sz="1400" b="1" dirty="0" smtClean="0">
                <a:latin typeface="Times New Roman" panose="02020603050405020304" pitchFamily="18" charset="0"/>
                <a:cs typeface="Times New Roman" panose="02020603050405020304" pitchFamily="18" charset="0"/>
              </a:rPr>
              <a:t>REQUISITOS PARA TRABAJOS EN ALTURA</a:t>
            </a:r>
          </a:p>
          <a:p>
            <a:pPr marL="0" indent="0" algn="just">
              <a:buNone/>
            </a:pPr>
            <a:r>
              <a:rPr lang="es-EC" sz="1400" dirty="0" smtClean="0">
                <a:latin typeface="Times New Roman" panose="02020603050405020304" pitchFamily="18" charset="0"/>
                <a:cs typeface="Times New Roman" panose="02020603050405020304" pitchFamily="18" charset="0"/>
              </a:rPr>
              <a:t>Se considera trabajos en altura a partir de 1,80m del suelo, para ello deben cumplir los siguientes requisitos:</a:t>
            </a:r>
          </a:p>
          <a:p>
            <a:pPr marL="0" indent="0" algn="just">
              <a:buNone/>
            </a:pPr>
            <a:endParaRPr lang="es-EC" sz="1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Evaluación </a:t>
            </a:r>
            <a:r>
              <a:rPr lang="es-EC" sz="1400" dirty="0">
                <a:latin typeface="Times New Roman" panose="02020603050405020304" pitchFamily="18" charset="0"/>
                <a:cs typeface="Times New Roman" panose="02020603050405020304" pitchFamily="18" charset="0"/>
              </a:rPr>
              <a:t>Médica para Trabajo en Altura </a:t>
            </a:r>
            <a:endParaRPr lang="es-EC" sz="1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Permiso </a:t>
            </a:r>
            <a:r>
              <a:rPr lang="es-EC" sz="1400" dirty="0">
                <a:latin typeface="Times New Roman" panose="02020603050405020304" pitchFamily="18" charset="0"/>
                <a:cs typeface="Times New Roman" panose="02020603050405020304" pitchFamily="18" charset="0"/>
              </a:rPr>
              <a:t>de Trabajo en Altura </a:t>
            </a:r>
            <a:endParaRPr lang="es-EC" sz="1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Guía </a:t>
            </a:r>
            <a:r>
              <a:rPr lang="es-EC" sz="1400" dirty="0">
                <a:latin typeface="Times New Roman" panose="02020603050405020304" pitchFamily="18" charset="0"/>
                <a:cs typeface="Times New Roman" panose="02020603050405020304" pitchFamily="18" charset="0"/>
              </a:rPr>
              <a:t>de Seguridad para Trabajos en </a:t>
            </a:r>
            <a:r>
              <a:rPr lang="es-EC" sz="1400" dirty="0" smtClean="0">
                <a:latin typeface="Times New Roman" panose="02020603050405020304" pitchFamily="18" charset="0"/>
                <a:cs typeface="Times New Roman" panose="02020603050405020304" pitchFamily="18" charset="0"/>
              </a:rPr>
              <a:t>Altura</a:t>
            </a:r>
            <a:endParaRPr lang="es-EC" sz="1400" dirty="0" smtClean="0">
              <a:solidFill>
                <a:schemeClr val="tx1"/>
              </a:solidFill>
              <a:latin typeface="Times New Roman" panose="02020603050405020304" pitchFamily="18" charset="0"/>
              <a:cs typeface="Times New Roman" panose="02020603050405020304" pitchFamily="18" charset="0"/>
            </a:endParaRPr>
          </a:p>
          <a:p>
            <a:endParaRPr lang="es-EC" sz="1400" dirty="0"/>
          </a:p>
        </p:txBody>
      </p:sp>
    </p:spTree>
    <p:extLst>
      <p:ext uri="{BB962C8B-B14F-4D97-AF65-F5344CB8AC3E}">
        <p14:creationId xmlns:p14="http://schemas.microsoft.com/office/powerpoint/2010/main" val="2847913497"/>
      </p:ext>
    </p:extLst>
  </p:cSld>
  <p:clrMapOvr>
    <a:masterClrMapping/>
  </p:clrMapOvr>
  <p:transition spd="slow">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4096" y="1422824"/>
            <a:ext cx="10176905" cy="4783666"/>
          </a:xfrm>
        </p:spPr>
        <p:txBody>
          <a:bodyPr>
            <a:normAutofit fontScale="85000" lnSpcReduction="10000"/>
          </a:bodyPr>
          <a:lstStyle/>
          <a:p>
            <a:pPr lvl="0"/>
            <a:endParaRPr lang="es-EC" sz="1800" b="1" dirty="0" smtClean="0">
              <a:latin typeface="Times New Roman" panose="02020603050405020304" pitchFamily="18" charset="0"/>
              <a:cs typeface="Times New Roman" panose="02020603050405020304" pitchFamily="18" charset="0"/>
            </a:endParaRPr>
          </a:p>
          <a:p>
            <a:pPr lvl="0" algn="just"/>
            <a:r>
              <a:rPr lang="es-EC" sz="1800" b="1" dirty="0" smtClean="0">
                <a:latin typeface="Times New Roman" panose="02020603050405020304" pitchFamily="18" charset="0"/>
                <a:cs typeface="Times New Roman" panose="02020603050405020304" pitchFamily="18" charset="0"/>
              </a:rPr>
              <a:t>Objetivo</a:t>
            </a:r>
            <a:endParaRPr lang="es-EC" sz="1800" dirty="0">
              <a:latin typeface="Times New Roman" panose="02020603050405020304" pitchFamily="18" charset="0"/>
              <a:cs typeface="Times New Roman" panose="02020603050405020304" pitchFamily="18" charset="0"/>
            </a:endParaRPr>
          </a:p>
          <a:p>
            <a:r>
              <a:rPr lang="es-EC" sz="1800" dirty="0">
                <a:latin typeface="Times New Roman" panose="02020603050405020304" pitchFamily="18" charset="0"/>
                <a:cs typeface="Times New Roman" panose="02020603050405020304" pitchFamily="18" charset="0"/>
              </a:rPr>
              <a:t> Reducir al mínimo los riesgos derivados por la exposición al ruido en los puestos de trabajo de Incinerox. </a:t>
            </a:r>
          </a:p>
          <a:p>
            <a:pPr algn="just"/>
            <a:r>
              <a:rPr lang="es-EC" sz="1800" b="1" dirty="0" smtClean="0">
                <a:solidFill>
                  <a:schemeClr val="tx1"/>
                </a:solidFill>
                <a:latin typeface="Times New Roman" panose="02020603050405020304" pitchFamily="18" charset="0"/>
                <a:cs typeface="Times New Roman" panose="02020603050405020304" pitchFamily="18" charset="0"/>
              </a:rPr>
              <a:t>Técnica de control de ruido </a:t>
            </a:r>
          </a:p>
          <a:p>
            <a:pPr algn="just"/>
            <a:r>
              <a:rPr lang="es-EC" sz="1800" b="1" dirty="0">
                <a:latin typeface="Times New Roman" panose="02020603050405020304" pitchFamily="18" charset="0"/>
                <a:cs typeface="Times New Roman" panose="02020603050405020304" pitchFamily="18" charset="0"/>
              </a:rPr>
              <a:t>Control de ruido en la fuente </a:t>
            </a:r>
            <a:endParaRPr lang="es-EC" sz="1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Realizar un mantenimiento de los de equipos o maquinaria para reducir la amplitud de la onda y hacerlos más silenciosos, mediante un diagnóstico preciso del mecanismo generador de ruido.</a:t>
            </a: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Es recomendable aislar los equipos y la maquinaria que generan altos decibles de presión sonora.</a:t>
            </a:r>
          </a:p>
          <a:p>
            <a:pPr algn="just"/>
            <a:r>
              <a:rPr lang="es-EC" sz="1800" dirty="0">
                <a:latin typeface="Times New Roman" panose="02020603050405020304" pitchFamily="18" charset="0"/>
                <a:cs typeface="Times New Roman" panose="02020603050405020304" pitchFamily="18" charset="0"/>
              </a:rPr>
              <a:t> </a:t>
            </a:r>
            <a:r>
              <a:rPr lang="es-EC" sz="1800" b="1" dirty="0" smtClean="0">
                <a:latin typeface="Times New Roman" panose="02020603050405020304" pitchFamily="18" charset="0"/>
                <a:cs typeface="Times New Roman" panose="02020603050405020304" pitchFamily="18" charset="0"/>
              </a:rPr>
              <a:t>Control </a:t>
            </a:r>
            <a:r>
              <a:rPr lang="es-EC" sz="1800" b="1" dirty="0">
                <a:latin typeface="Times New Roman" panose="02020603050405020304" pitchFamily="18" charset="0"/>
                <a:cs typeface="Times New Roman" panose="02020603050405020304" pitchFamily="18" charset="0"/>
              </a:rPr>
              <a:t>de ruido en el medio</a:t>
            </a:r>
            <a:endParaRPr lang="es-EC" sz="1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Realizar la separación de los puestos de trabajo con barreras o paredes o a su vez construir un área de trabajo para cada taller.</a:t>
            </a:r>
          </a:p>
          <a:p>
            <a:pPr lvl="0" algn="just">
              <a:buFont typeface="Wingdings" panose="05000000000000000000" pitchFamily="2" charset="2"/>
              <a:buChar char="Ø"/>
            </a:pPr>
            <a:r>
              <a:rPr lang="es-EC" sz="1800" dirty="0">
                <a:latin typeface="Times New Roman" panose="02020603050405020304" pitchFamily="18" charset="0"/>
                <a:cs typeface="Times New Roman" panose="02020603050405020304" pitchFamily="18" charset="0"/>
              </a:rPr>
              <a:t>Colocar señalética de utilización de equipo de protección auditiva  que advierta la presencia de </a:t>
            </a:r>
            <a:r>
              <a:rPr lang="es-EC" sz="1800" dirty="0" smtClean="0">
                <a:latin typeface="Times New Roman" panose="02020603050405020304" pitchFamily="18" charset="0"/>
                <a:cs typeface="Times New Roman" panose="02020603050405020304" pitchFamily="18" charset="0"/>
              </a:rPr>
              <a:t>ruido. </a:t>
            </a:r>
            <a:r>
              <a:rPr lang="es-EC" sz="1800" dirty="0">
                <a:latin typeface="Times New Roman" panose="02020603050405020304" pitchFamily="18" charset="0"/>
                <a:cs typeface="Times New Roman" panose="02020603050405020304" pitchFamily="18" charset="0"/>
              </a:rPr>
              <a:t>(INEN-ISO 3864-1:2013 )</a:t>
            </a:r>
          </a:p>
          <a:p>
            <a:pPr algn="just"/>
            <a:r>
              <a:rPr lang="es-EC" sz="1800" b="1" dirty="0">
                <a:latin typeface="Times New Roman" panose="02020603050405020304" pitchFamily="18" charset="0"/>
                <a:cs typeface="Times New Roman" panose="02020603050405020304" pitchFamily="18" charset="0"/>
              </a:rPr>
              <a:t> </a:t>
            </a:r>
            <a:r>
              <a:rPr lang="es-EC" sz="1800" b="1" dirty="0" smtClean="0">
                <a:latin typeface="Times New Roman" panose="02020603050405020304" pitchFamily="18" charset="0"/>
                <a:cs typeface="Times New Roman" panose="02020603050405020304" pitchFamily="18" charset="0"/>
              </a:rPr>
              <a:t>Control </a:t>
            </a:r>
            <a:r>
              <a:rPr lang="es-EC" sz="1800" b="1" dirty="0">
                <a:latin typeface="Times New Roman" panose="02020603050405020304" pitchFamily="18" charset="0"/>
                <a:cs typeface="Times New Roman" panose="02020603050405020304" pitchFamily="18" charset="0"/>
              </a:rPr>
              <a:t>de ruido en la persona </a:t>
            </a:r>
            <a:endParaRPr lang="es-EC" sz="1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800" dirty="0" smtClean="0">
                <a:latin typeface="Times New Roman" panose="02020603050405020304" pitchFamily="18" charset="0"/>
                <a:cs typeface="Times New Roman" panose="02020603050405020304" pitchFamily="18" charset="0"/>
              </a:rPr>
              <a:t>El </a:t>
            </a:r>
            <a:r>
              <a:rPr lang="es-EC" sz="1800" dirty="0">
                <a:latin typeface="Times New Roman" panose="02020603050405020304" pitchFamily="18" charset="0"/>
                <a:cs typeface="Times New Roman" panose="02020603050405020304" pitchFamily="18" charset="0"/>
              </a:rPr>
              <a:t>trabajador </a:t>
            </a:r>
            <a:r>
              <a:rPr lang="es-EC" sz="1800" dirty="0" smtClean="0">
                <a:latin typeface="Times New Roman" panose="02020603050405020304" pitchFamily="18" charset="0"/>
                <a:cs typeface="Times New Roman" panose="02020603050405020304" pitchFamily="18" charset="0"/>
              </a:rPr>
              <a:t>que se mantiene expuesto a ruido </a:t>
            </a:r>
            <a:r>
              <a:rPr lang="es-EC" sz="1800" dirty="0">
                <a:latin typeface="Times New Roman" panose="02020603050405020304" pitchFamily="18" charset="0"/>
                <a:cs typeface="Times New Roman" panose="02020603050405020304" pitchFamily="18" charset="0"/>
              </a:rPr>
              <a:t>continuo con 8 horas de trabajo</a:t>
            </a:r>
            <a:r>
              <a:rPr lang="es-EC" sz="1800" dirty="0" smtClean="0">
                <a:latin typeface="Times New Roman" panose="02020603050405020304" pitchFamily="18" charset="0"/>
                <a:cs typeface="Times New Roman" panose="02020603050405020304" pitchFamily="18" charset="0"/>
              </a:rPr>
              <a:t>, sobre los 85 dB o mayores deberán </a:t>
            </a:r>
            <a:r>
              <a:rPr lang="es-EC" sz="1800" dirty="0">
                <a:latin typeface="Times New Roman" panose="02020603050405020304" pitchFamily="18" charset="0"/>
                <a:cs typeface="Times New Roman" panose="02020603050405020304" pitchFamily="18" charset="0"/>
              </a:rPr>
              <a:t>emplear protectores auditivos tipo tapón u orejeras</a:t>
            </a:r>
            <a:r>
              <a:rPr lang="es-EC" sz="1800" dirty="0" smtClean="0">
                <a:latin typeface="Times New Roman" panose="02020603050405020304" pitchFamily="18" charset="0"/>
                <a:cs typeface="Times New Roman" panose="02020603050405020304" pitchFamily="18" charset="0"/>
              </a:rPr>
              <a:t>. </a:t>
            </a:r>
            <a:endParaRPr lang="es-EC" sz="1800" dirty="0">
              <a:latin typeface="Times New Roman" panose="02020603050405020304" pitchFamily="18" charset="0"/>
              <a:cs typeface="Times New Roman" panose="02020603050405020304" pitchFamily="18" charset="0"/>
            </a:endParaRPr>
          </a:p>
          <a:p>
            <a:endParaRPr lang="es-EC" sz="1800" b="1" dirty="0">
              <a:solidFill>
                <a:schemeClr val="tx1"/>
              </a:solidFill>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7" name="Rectángulo 6"/>
          <p:cNvSpPr/>
          <p:nvPr/>
        </p:nvSpPr>
        <p:spPr>
          <a:xfrm>
            <a:off x="2240924" y="878601"/>
            <a:ext cx="7160654" cy="646331"/>
          </a:xfrm>
          <a:prstGeom prst="rect">
            <a:avLst/>
          </a:prstGeom>
        </p:spPr>
        <p:txBody>
          <a:bodyPr wrap="square">
            <a:spAutoFit/>
          </a:bodyPr>
          <a:lstStyle/>
          <a:p>
            <a:pPr algn="ctr"/>
            <a:r>
              <a:rPr lang="es-EC" b="1" cap="all" dirty="0">
                <a:latin typeface="Times New Roman" panose="02020603050405020304" pitchFamily="18" charset="0"/>
                <a:cs typeface="Times New Roman" panose="02020603050405020304" pitchFamily="18" charset="0"/>
              </a:rPr>
              <a:t>PROCEDIMIENTO PARA </a:t>
            </a:r>
            <a:r>
              <a:rPr lang="es-EC" b="1" cap="all" dirty="0" smtClean="0">
                <a:latin typeface="Times New Roman" panose="02020603050405020304" pitchFamily="18" charset="0"/>
                <a:cs typeface="Times New Roman" panose="02020603050405020304" pitchFamily="18" charset="0"/>
              </a:rPr>
              <a:t>control de RUIDO</a:t>
            </a:r>
            <a:r>
              <a:rPr lang="es-EC" b="1" cap="all" dirty="0"/>
              <a:t/>
            </a:r>
            <a:br>
              <a:rPr lang="es-EC" b="1" cap="all" dirty="0"/>
            </a:br>
            <a:endParaRPr lang="es-EC" dirty="0"/>
          </a:p>
        </p:txBody>
      </p:sp>
      <p:sp>
        <p:nvSpPr>
          <p:cNvPr id="8" name="Rectángulo 7"/>
          <p:cNvSpPr/>
          <p:nvPr/>
        </p:nvSpPr>
        <p:spPr>
          <a:xfrm>
            <a:off x="1376341" y="6067990"/>
            <a:ext cx="9534660" cy="276999"/>
          </a:xfrm>
          <a:prstGeom prst="rect">
            <a:avLst/>
          </a:prstGeom>
        </p:spPr>
        <p:txBody>
          <a:bodyPr wrap="square">
            <a:spAutoFit/>
          </a:bodyPr>
          <a:lstStyle/>
          <a:p>
            <a:pPr algn="ctr"/>
            <a:r>
              <a:rPr lang="es-EC" sz="1200" b="1" dirty="0" smtClean="0">
                <a:latin typeface="Times New Roman" panose="02020603050405020304" pitchFamily="18" charset="0"/>
                <a:cs typeface="Times New Roman" panose="02020603050405020304" pitchFamily="18" charset="0"/>
              </a:rPr>
              <a:t>REF. Nota </a:t>
            </a:r>
            <a:r>
              <a:rPr lang="es-EC" sz="1200" b="1" dirty="0">
                <a:latin typeface="Times New Roman" panose="02020603050405020304" pitchFamily="18" charset="0"/>
                <a:cs typeface="Times New Roman" panose="02020603050405020304" pitchFamily="18" charset="0"/>
              </a:rPr>
              <a:t>Técnica de Prevención 960. Control de la exposición de ruido </a:t>
            </a:r>
          </a:p>
        </p:txBody>
      </p:sp>
    </p:spTree>
    <p:extLst>
      <p:ext uri="{BB962C8B-B14F-4D97-AF65-F5344CB8AC3E}">
        <p14:creationId xmlns:p14="http://schemas.microsoft.com/office/powerpoint/2010/main" val="23517214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2" name="Marcador de contenido 1"/>
          <p:cNvSpPr>
            <a:spLocks noGrp="1"/>
          </p:cNvSpPr>
          <p:nvPr>
            <p:ph idx="1"/>
          </p:nvPr>
        </p:nvSpPr>
        <p:spPr>
          <a:xfrm>
            <a:off x="686933" y="1671960"/>
            <a:ext cx="10776181" cy="4242118"/>
          </a:xfrm>
        </p:spPr>
        <p:txBody>
          <a:bodyPr>
            <a:noAutofit/>
          </a:bodyPr>
          <a:lstStyle/>
          <a:p>
            <a:pPr algn="just"/>
            <a:r>
              <a:rPr lang="es-EC" sz="1400" b="1" dirty="0" smtClean="0">
                <a:latin typeface="Times New Roman" panose="02020603050405020304" pitchFamily="18" charset="0"/>
                <a:cs typeface="Times New Roman" panose="02020603050405020304" pitchFamily="18" charset="0"/>
              </a:rPr>
              <a:t>OBJETIVO.-</a:t>
            </a:r>
          </a:p>
          <a:p>
            <a:pPr algn="just"/>
            <a:r>
              <a:rPr lang="es-EC" sz="1400" dirty="0">
                <a:latin typeface="Times New Roman" panose="02020603050405020304" pitchFamily="18" charset="0"/>
                <a:cs typeface="Times New Roman" panose="02020603050405020304" pitchFamily="18" charset="0"/>
              </a:rPr>
              <a:t>Mantener en buenas condiciones de salud e hidratación al personal de trabajadores de la Planta Barrotieta de Incinerox.</a:t>
            </a:r>
            <a:endParaRPr lang="es-EC" sz="1400" b="1" dirty="0" smtClean="0">
              <a:latin typeface="Times New Roman" panose="02020603050405020304" pitchFamily="18" charset="0"/>
              <a:cs typeface="Times New Roman" panose="02020603050405020304" pitchFamily="18" charset="0"/>
            </a:endParaRPr>
          </a:p>
          <a:p>
            <a:pPr marL="0" indent="0" algn="just">
              <a:buNone/>
            </a:pPr>
            <a:r>
              <a:rPr lang="es-EC" sz="1400" b="1" dirty="0" smtClean="0">
                <a:latin typeface="Times New Roman" panose="02020603050405020304" pitchFamily="18" charset="0"/>
                <a:cs typeface="Times New Roman" panose="02020603050405020304" pitchFamily="18" charset="0"/>
              </a:rPr>
              <a:t>TÉCNICA DE CONTROL DE ALTAS TEMPERATURAS</a:t>
            </a:r>
          </a:p>
          <a:p>
            <a:pPr marL="0" indent="0" algn="just">
              <a:buNone/>
            </a:pPr>
            <a:r>
              <a:rPr lang="es-EC" sz="1400" b="1" dirty="0" smtClean="0">
                <a:latin typeface="Times New Roman" panose="02020603050405020304" pitchFamily="18" charset="0"/>
                <a:cs typeface="Times New Roman" panose="02020603050405020304" pitchFamily="18" charset="0"/>
              </a:rPr>
              <a:t>Control </a:t>
            </a:r>
            <a:r>
              <a:rPr lang="es-EC" sz="1400" b="1" dirty="0">
                <a:latin typeface="Times New Roman" panose="02020603050405020304" pitchFamily="18" charset="0"/>
                <a:cs typeface="Times New Roman" panose="02020603050405020304" pitchFamily="18" charset="0"/>
              </a:rPr>
              <a:t>de riesgo en la fuente</a:t>
            </a:r>
            <a:endParaRPr lang="es-EC" sz="1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No se aplica para labores de incineración en vista que los desechos y residuos necesariamente requieren quemarse a temperaturas sobre los 1000°C.</a:t>
            </a:r>
          </a:p>
          <a:p>
            <a:pPr algn="just"/>
            <a:r>
              <a:rPr lang="es-EC" sz="1400" b="1" dirty="0">
                <a:latin typeface="Times New Roman" panose="02020603050405020304" pitchFamily="18" charset="0"/>
                <a:cs typeface="Times New Roman" panose="02020603050405020304" pitchFamily="18" charset="0"/>
              </a:rPr>
              <a:t> </a:t>
            </a:r>
            <a:r>
              <a:rPr lang="es-EC" sz="1400" b="1" dirty="0" smtClean="0">
                <a:latin typeface="Times New Roman" panose="02020603050405020304" pitchFamily="18" charset="0"/>
                <a:cs typeface="Times New Roman" panose="02020603050405020304" pitchFamily="18" charset="0"/>
              </a:rPr>
              <a:t>Control </a:t>
            </a:r>
            <a:r>
              <a:rPr lang="es-EC" sz="1400" b="1" dirty="0">
                <a:latin typeface="Times New Roman" panose="02020603050405020304" pitchFamily="18" charset="0"/>
                <a:cs typeface="Times New Roman" panose="02020603050405020304" pitchFamily="18" charset="0"/>
              </a:rPr>
              <a:t>de riesgo en el medio </a:t>
            </a:r>
            <a:endParaRPr lang="es-EC" sz="1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Establecer puntos de agua para la hidratación de los trabajadores en los puestos de trabajo con exposición a altas temperaturas.</a:t>
            </a:r>
          </a:p>
          <a:p>
            <a:pPr lvl="0" algn="just">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Cambiar las cubiertas plásticas en las </a:t>
            </a:r>
            <a:r>
              <a:rPr lang="es-EC" sz="1400" dirty="0" smtClean="0">
                <a:latin typeface="Times New Roman" panose="02020603050405020304" pitchFamily="18" charset="0"/>
                <a:cs typeface="Times New Roman" panose="02020603050405020304" pitchFamily="18" charset="0"/>
              </a:rPr>
              <a:t>bodegas </a:t>
            </a:r>
            <a:r>
              <a:rPr lang="es-EC" sz="1400" dirty="0">
                <a:latin typeface="Times New Roman" panose="02020603050405020304" pitchFamily="18" charset="0"/>
                <a:cs typeface="Times New Roman" panose="02020603050405020304" pitchFamily="18" charset="0"/>
              </a:rPr>
              <a:t>por cubiertas de zinc o duratecho los mismos que reducen el impacto de los rayos solares al puesto de trabajo, minimizando el calor y el estrés térmico a los trabajadores.</a:t>
            </a:r>
          </a:p>
          <a:p>
            <a:pPr lvl="0" algn="just">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 Instalar barreras laterales de protección sobre el horno incinerador que minimice los efectos de calor a los trabajadores, producto de la combustión de desechos.</a:t>
            </a:r>
          </a:p>
          <a:p>
            <a:pPr algn="just"/>
            <a:r>
              <a:rPr lang="es-EC" sz="1400" b="1" dirty="0">
                <a:latin typeface="Times New Roman" panose="02020603050405020304" pitchFamily="18" charset="0"/>
                <a:cs typeface="Times New Roman" panose="02020603050405020304" pitchFamily="18" charset="0"/>
              </a:rPr>
              <a:t>Control de riesgo en la persona</a:t>
            </a:r>
            <a:endParaRPr lang="es-EC" sz="1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Utilizar ropa de trabajo adecuada para áreas con altas temperaturas con aislamiento térmico reducido que permita la evaporación del sudor de la piel. </a:t>
            </a:r>
          </a:p>
          <a:p>
            <a:endParaRPr lang="es-EC" sz="1400" dirty="0"/>
          </a:p>
        </p:txBody>
      </p:sp>
      <p:sp>
        <p:nvSpPr>
          <p:cNvPr id="7" name="Rectángulo 6"/>
          <p:cNvSpPr/>
          <p:nvPr/>
        </p:nvSpPr>
        <p:spPr>
          <a:xfrm>
            <a:off x="3266941" y="877419"/>
            <a:ext cx="6096000" cy="923330"/>
          </a:xfrm>
          <a:prstGeom prst="rect">
            <a:avLst/>
          </a:prstGeom>
        </p:spPr>
        <p:txBody>
          <a:bodyPr>
            <a:spAutoFit/>
          </a:bodyPr>
          <a:lstStyle/>
          <a:p>
            <a:pPr algn="ctr"/>
            <a:r>
              <a:rPr lang="es-EC" b="1" cap="all" dirty="0" smtClean="0">
                <a:latin typeface="Times New Roman" panose="02020603050405020304" pitchFamily="18" charset="0"/>
                <a:cs typeface="Times New Roman" panose="02020603050405020304" pitchFamily="18" charset="0"/>
              </a:rPr>
              <a:t>PROCEDIMIENTO PARA control de exposición altas temperaturas   </a:t>
            </a:r>
            <a:r>
              <a:rPr lang="es-EC" b="1" cap="all" dirty="0" smtClean="0"/>
              <a:t/>
            </a:r>
            <a:br>
              <a:rPr lang="es-EC" b="1" cap="all" dirty="0" smtClean="0"/>
            </a:br>
            <a:endParaRPr lang="es-EC" dirty="0"/>
          </a:p>
        </p:txBody>
      </p:sp>
      <p:sp>
        <p:nvSpPr>
          <p:cNvPr id="8" name="Rectángulo 7"/>
          <p:cNvSpPr/>
          <p:nvPr/>
        </p:nvSpPr>
        <p:spPr>
          <a:xfrm>
            <a:off x="1991932" y="6042867"/>
            <a:ext cx="8646017" cy="276999"/>
          </a:xfrm>
          <a:prstGeom prst="rect">
            <a:avLst/>
          </a:prstGeom>
        </p:spPr>
        <p:txBody>
          <a:bodyPr wrap="square">
            <a:spAutoFit/>
          </a:bodyPr>
          <a:lstStyle/>
          <a:p>
            <a:pPr algn="ctr"/>
            <a:r>
              <a:rPr lang="es-EC" sz="1200" b="1" cap="all" dirty="0">
                <a:latin typeface="Times New Roman" panose="02020603050405020304" pitchFamily="18" charset="0"/>
                <a:cs typeface="Times New Roman" panose="02020603050405020304" pitchFamily="18" charset="0"/>
              </a:rPr>
              <a:t>REF. </a:t>
            </a:r>
            <a:r>
              <a:rPr lang="es-EC" sz="1200" b="1" dirty="0">
                <a:latin typeface="Times New Roman" panose="02020603050405020304" pitchFamily="18" charset="0"/>
                <a:cs typeface="Times New Roman" panose="02020603050405020304" pitchFamily="18" charset="0"/>
              </a:rPr>
              <a:t>Nota T</a:t>
            </a:r>
            <a:r>
              <a:rPr lang="es-EC" sz="1200" b="1" dirty="0" smtClean="0">
                <a:latin typeface="Times New Roman" panose="02020603050405020304" pitchFamily="18" charset="0"/>
                <a:cs typeface="Times New Roman" panose="02020603050405020304" pitchFamily="18" charset="0"/>
              </a:rPr>
              <a:t>écnica </a:t>
            </a:r>
            <a:r>
              <a:rPr lang="es-EC" sz="1200" b="1" dirty="0">
                <a:latin typeface="Times New Roman" panose="02020603050405020304" pitchFamily="18" charset="0"/>
                <a:cs typeface="Times New Roman" panose="02020603050405020304" pitchFamily="18" charset="0"/>
              </a:rPr>
              <a:t>de Prevención 922. Control del estrés térmico y sobrecarga térmica.</a:t>
            </a:r>
          </a:p>
        </p:txBody>
      </p:sp>
    </p:spTree>
    <p:extLst>
      <p:ext uri="{BB962C8B-B14F-4D97-AF65-F5344CB8AC3E}">
        <p14:creationId xmlns:p14="http://schemas.microsoft.com/office/powerpoint/2010/main" val="322332324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2153" y="3176621"/>
            <a:ext cx="5705986" cy="999896"/>
          </a:xfrm>
        </p:spPr>
        <p:txBody>
          <a:bodyPr/>
          <a:lstStyle/>
          <a:p>
            <a:r>
              <a:rPr lang="es-EC" b="1" dirty="0">
                <a:solidFill>
                  <a:schemeClr val="tx1"/>
                </a:solidFill>
                <a:latin typeface="Times New Roman" panose="02020603050405020304" pitchFamily="18" charset="0"/>
                <a:cs typeface="Times New Roman" panose="02020603050405020304" pitchFamily="18" charset="0"/>
              </a:rPr>
              <a:t>EL PROBLEMA </a:t>
            </a:r>
            <a:endParaRPr lang="es-EC" dirty="0"/>
          </a:p>
        </p:txBody>
      </p:sp>
      <p:sp>
        <p:nvSpPr>
          <p:cNvPr id="5" name="Rectángulo 4"/>
          <p:cNvSpPr/>
          <p:nvPr/>
        </p:nvSpPr>
        <p:spPr>
          <a:xfrm>
            <a:off x="1132110" y="1583473"/>
            <a:ext cx="10197529"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p:nvPr/>
        </p:nvPicPr>
        <p:blipFill>
          <a:blip r:embed="rId2" cstate="print"/>
          <a:srcRect/>
          <a:stretch>
            <a:fillRect/>
          </a:stretch>
        </p:blipFill>
        <p:spPr bwMode="auto">
          <a:xfrm>
            <a:off x="5988677" y="2672191"/>
            <a:ext cx="4842455" cy="2008755"/>
          </a:xfrm>
          <a:prstGeom prst="rect">
            <a:avLst/>
          </a:prstGeom>
          <a:noFill/>
          <a:ln w="9525">
            <a:noFill/>
            <a:miter lim="800000"/>
            <a:headEnd/>
            <a:tailEnd/>
          </a:ln>
        </p:spPr>
      </p:pic>
    </p:spTree>
    <p:extLst>
      <p:ext uri="{BB962C8B-B14F-4D97-AF65-F5344CB8AC3E}">
        <p14:creationId xmlns:p14="http://schemas.microsoft.com/office/powerpoint/2010/main" val="33987138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49827" y="5079080"/>
            <a:ext cx="668254" cy="96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2" name="Rectángulo 1"/>
          <p:cNvSpPr/>
          <p:nvPr/>
        </p:nvSpPr>
        <p:spPr>
          <a:xfrm>
            <a:off x="927280" y="1296547"/>
            <a:ext cx="9983721" cy="2031325"/>
          </a:xfrm>
          <a:prstGeom prst="rect">
            <a:avLst/>
          </a:prstGeom>
        </p:spPr>
        <p:txBody>
          <a:bodyPr wrap="square">
            <a:spAutoFit/>
          </a:bodyPr>
          <a:lstStyle/>
          <a:p>
            <a:pPr lvl="0" algn="just">
              <a:lnSpc>
                <a:spcPct val="150000"/>
              </a:lnSpc>
              <a:spcAft>
                <a:spcPts val="0"/>
              </a:spcAft>
            </a:pPr>
            <a:r>
              <a:rPr lang="es-EC" sz="1400" b="1" dirty="0" smtClean="0">
                <a:latin typeface="Times New Roman" panose="02020603050405020304" pitchFamily="18" charset="0"/>
                <a:ea typeface="Times New Roman" panose="02020603050405020304" pitchFamily="18" charset="0"/>
                <a:cs typeface="Times New Roman" panose="02020603050405020304" pitchFamily="18" charset="0"/>
              </a:rPr>
              <a:t>Objetivo </a:t>
            </a:r>
            <a:endParaRPr lang="es-EC"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spcAft>
                <a:spcPts val="0"/>
              </a:spcAft>
            </a:pP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Proporcionar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una guía para el manejo y tratamiento de sustancias químicas y desechos peligrosos en la Empresa Incinerox Cía. Ltda., a fin de precautelar la salud y seguridad de las personas relacionadas con dichas actividades y prevenir la contaminación </a:t>
            </a: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ambiental</a:t>
            </a:r>
            <a:r>
              <a:rPr lang="es-EC" sz="1400" b="1"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50000"/>
              </a:lnSpc>
              <a:spcAft>
                <a:spcPts val="0"/>
              </a:spcAft>
            </a:pPr>
            <a:r>
              <a:rPr lang="es-EC" sz="1400" b="1" dirty="0" smtClean="0">
                <a:latin typeface="Times New Roman" panose="02020603050405020304" pitchFamily="18" charset="0"/>
                <a:ea typeface="Calibri" panose="020F0502020204030204"/>
                <a:cs typeface="Times New Roman" panose="02020603050405020304" pitchFamily="18" charset="0"/>
              </a:rPr>
              <a:t>Alcance.- </a:t>
            </a:r>
            <a:r>
              <a:rPr lang="es-EC" sz="1400" dirty="0" smtClean="0">
                <a:latin typeface="Times New Roman" panose="02020603050405020304" pitchFamily="18" charset="0"/>
                <a:ea typeface="Calibri" panose="020F0502020204030204"/>
                <a:cs typeface="Times New Roman" panose="02020603050405020304" pitchFamily="18" charset="0"/>
              </a:rPr>
              <a:t>Para las bodegas de almacenamiento y demás </a:t>
            </a:r>
            <a:r>
              <a:rPr lang="es-EC" sz="1400" dirty="0">
                <a:latin typeface="Times New Roman" panose="02020603050405020304" pitchFamily="18" charset="0"/>
                <a:ea typeface="Calibri" panose="020F0502020204030204"/>
                <a:cs typeface="Times New Roman" panose="02020603050405020304" pitchFamily="18" charset="0"/>
              </a:rPr>
              <a:t>á</a:t>
            </a:r>
            <a:r>
              <a:rPr lang="es-EC" sz="1400" dirty="0" smtClean="0">
                <a:latin typeface="Times New Roman" panose="02020603050405020304" pitchFamily="18" charset="0"/>
                <a:ea typeface="Calibri" panose="020F0502020204030204"/>
                <a:cs typeface="Times New Roman" panose="02020603050405020304" pitchFamily="18" charset="0"/>
              </a:rPr>
              <a:t>reas tratamiento de desechos químicos peligros de la empresa. La organización y control se manejará de la siguiente manera:</a:t>
            </a:r>
          </a:p>
          <a:p>
            <a:pPr lvl="0">
              <a:lnSpc>
                <a:spcPct val="150000"/>
              </a:lnSpc>
              <a:spcAft>
                <a:spcPts val="0"/>
              </a:spcAft>
            </a:pPr>
            <a:endParaRPr lang="es-EC" sz="1400" dirty="0">
              <a:latin typeface="Times New Roman" panose="02020603050405020304" pitchFamily="18" charset="0"/>
              <a:ea typeface="Calibri" panose="020F0502020204030204"/>
              <a:cs typeface="Times New Roman" panose="02020603050405020304" pitchFamily="18" charset="0"/>
            </a:endParaRPr>
          </a:p>
        </p:txBody>
      </p:sp>
      <p:sp>
        <p:nvSpPr>
          <p:cNvPr id="10" name="Rectángulo 9"/>
          <p:cNvSpPr/>
          <p:nvPr/>
        </p:nvSpPr>
        <p:spPr>
          <a:xfrm>
            <a:off x="2777674" y="555436"/>
            <a:ext cx="6658378" cy="646331"/>
          </a:xfrm>
          <a:prstGeom prst="rect">
            <a:avLst/>
          </a:prstGeom>
        </p:spPr>
        <p:txBody>
          <a:bodyPr wrap="square">
            <a:spAutoFit/>
          </a:bodyPr>
          <a:lstStyle/>
          <a:p>
            <a:pPr algn="ctr"/>
            <a:r>
              <a:rPr lang="es-EC" b="1" cap="all" dirty="0" smtClean="0">
                <a:latin typeface="Times New Roman" panose="02020603050405020304" pitchFamily="18" charset="0"/>
                <a:cs typeface="Times New Roman" panose="02020603050405020304" pitchFamily="18" charset="0"/>
              </a:rPr>
              <a:t>PROCEDIMIENTO PARA GESTIÓN DE QUÍMICOS PELIGROSOS</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416440027"/>
              </p:ext>
            </p:extLst>
          </p:nvPr>
        </p:nvGraphicFramePr>
        <p:xfrm>
          <a:off x="927280" y="2990635"/>
          <a:ext cx="9994006" cy="3332353"/>
        </p:xfrm>
        <a:graphic>
          <a:graphicData uri="http://schemas.openxmlformats.org/drawingml/2006/table">
            <a:tbl>
              <a:tblPr firstRow="1" firstCol="1" bandRow="1">
                <a:tableStyleId>{3B4B98B0-60AC-42C2-AFA5-B58CD77FA1E5}</a:tableStyleId>
              </a:tblPr>
              <a:tblGrid>
                <a:gridCol w="2406531"/>
                <a:gridCol w="7587475"/>
              </a:tblGrid>
              <a:tr h="217399">
                <a:tc>
                  <a:txBody>
                    <a:bodyPr/>
                    <a:lstStyle/>
                    <a:p>
                      <a:pPr marL="457200" algn="just">
                        <a:lnSpc>
                          <a:spcPct val="150000"/>
                        </a:lnSpc>
                        <a:spcAft>
                          <a:spcPts val="0"/>
                        </a:spcAft>
                      </a:pPr>
                      <a:r>
                        <a:rPr lang="es-EC" sz="1200" dirty="0">
                          <a:effectLst/>
                          <a:latin typeface="Times New Roman" panose="02020603050405020304" pitchFamily="18" charset="0"/>
                          <a:cs typeface="Times New Roman" panose="02020603050405020304" pitchFamily="18" charset="0"/>
                        </a:rPr>
                        <a:t>Responsable </a:t>
                      </a:r>
                      <a:endParaRPr lang="es-EC" sz="12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c>
                  <a:txBody>
                    <a:bodyPr/>
                    <a:lstStyle/>
                    <a:p>
                      <a:pPr marL="457200"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Actividad</a:t>
                      </a:r>
                      <a:endParaRPr lang="es-EC" sz="12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r>
              <a:tr h="385832">
                <a:tc>
                  <a:txBody>
                    <a:bodyPr/>
                    <a:lstStyle/>
                    <a:p>
                      <a:pPr marL="457200" algn="just">
                        <a:lnSpc>
                          <a:spcPct val="150000"/>
                        </a:lnSpc>
                        <a:spcAft>
                          <a:spcPts val="0"/>
                        </a:spcAft>
                      </a:pPr>
                      <a:r>
                        <a:rPr lang="es-EC" sz="1200" dirty="0" smtClean="0">
                          <a:effectLst/>
                          <a:latin typeface="Times New Roman" panose="02020603050405020304" pitchFamily="18" charset="0"/>
                          <a:cs typeface="Times New Roman" panose="02020603050405020304" pitchFamily="18" charset="0"/>
                        </a:rPr>
                        <a:t>Jefe </a:t>
                      </a:r>
                      <a:r>
                        <a:rPr lang="es-EC" sz="1200" dirty="0">
                          <a:effectLst/>
                          <a:latin typeface="Times New Roman" panose="02020603050405020304" pitchFamily="18" charset="0"/>
                          <a:cs typeface="Times New Roman" panose="02020603050405020304" pitchFamily="18" charset="0"/>
                        </a:rPr>
                        <a:t>de Planta </a:t>
                      </a:r>
                      <a:endParaRPr lang="es-EC" sz="12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c>
                  <a:txBody>
                    <a:bodyPr/>
                    <a:lstStyle/>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Disponer la gestión adecuada de productos químicos peligrosos que se manejan en el área de su responsabilidad, según el presente procedimiento.</a:t>
                      </a:r>
                      <a:endParaRPr lang="es-EC" sz="120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r>
              <a:tr h="548337">
                <a:tc>
                  <a:txBody>
                    <a:bodyPr/>
                    <a:lstStyle/>
                    <a:p>
                      <a:pPr marL="457200" algn="just">
                        <a:spcAft>
                          <a:spcPts val="0"/>
                        </a:spcAft>
                      </a:pPr>
                      <a:r>
                        <a:rPr lang="es-EC" sz="1200" dirty="0" smtClean="0">
                          <a:effectLst/>
                          <a:latin typeface="Times New Roman" panose="02020603050405020304" pitchFamily="18" charset="0"/>
                          <a:cs typeface="Times New Roman" panose="02020603050405020304" pitchFamily="18" charset="0"/>
                        </a:rPr>
                        <a:t>Bodeguero </a:t>
                      </a:r>
                      <a:r>
                        <a:rPr lang="es-EC" sz="1200" dirty="0">
                          <a:effectLst/>
                          <a:latin typeface="Times New Roman" panose="02020603050405020304" pitchFamily="18" charset="0"/>
                          <a:cs typeface="Times New Roman" panose="02020603050405020304" pitchFamily="18" charset="0"/>
                        </a:rPr>
                        <a:t>de recepción y almacenamiento de desechos</a:t>
                      </a:r>
                      <a:endParaRPr lang="es-EC" sz="12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c>
                  <a:txBody>
                    <a:bodyPr/>
                    <a:lstStyle/>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Identificar y almacenar correctamente los desechos peligrosos. </a:t>
                      </a:r>
                    </a:p>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Mantener el registro de los residuos químicos peligrosos.  </a:t>
                      </a:r>
                    </a:p>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Revisar las etiquetas y nombres de los productos peligrosos</a:t>
                      </a:r>
                      <a:r>
                        <a:rPr lang="es-EC" sz="1200" dirty="0" smtClean="0">
                          <a:effectLst/>
                          <a:latin typeface="Times New Roman" panose="02020603050405020304" pitchFamily="18" charset="0"/>
                          <a:cs typeface="Times New Roman" panose="02020603050405020304" pitchFamily="18" charset="0"/>
                        </a:rPr>
                        <a:t>. (HOJAS DE SEGURIDAD)</a:t>
                      </a:r>
                      <a:endParaRPr lang="es-EC" sz="120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r>
              <a:tr h="385451">
                <a:tc>
                  <a:txBody>
                    <a:bodyPr/>
                    <a:lstStyle/>
                    <a:p>
                      <a:pPr marL="457200" algn="just">
                        <a:spcAft>
                          <a:spcPts val="0"/>
                        </a:spcAft>
                      </a:pPr>
                      <a:r>
                        <a:rPr lang="es-EC" sz="1200" dirty="0">
                          <a:effectLst/>
                          <a:latin typeface="Times New Roman" panose="02020603050405020304" pitchFamily="18" charset="0"/>
                          <a:cs typeface="Times New Roman" panose="02020603050405020304" pitchFamily="18" charset="0"/>
                        </a:rPr>
                        <a:t> </a:t>
                      </a:r>
                      <a:r>
                        <a:rPr lang="es-EC" sz="1200" dirty="0" smtClean="0">
                          <a:effectLst/>
                          <a:latin typeface="Times New Roman" panose="02020603050405020304" pitchFamily="18" charset="0"/>
                          <a:cs typeface="Times New Roman" panose="02020603050405020304" pitchFamily="18" charset="0"/>
                        </a:rPr>
                        <a:t>Técnico </a:t>
                      </a:r>
                      <a:r>
                        <a:rPr lang="es-EC" sz="1200" dirty="0">
                          <a:effectLst/>
                          <a:latin typeface="Times New Roman" panose="02020603050405020304" pitchFamily="18" charset="0"/>
                          <a:cs typeface="Times New Roman" panose="02020603050405020304" pitchFamily="18" charset="0"/>
                        </a:rPr>
                        <a:t>SSO</a:t>
                      </a:r>
                      <a:endParaRPr lang="es-EC" sz="12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c>
                  <a:txBody>
                    <a:bodyPr/>
                    <a:lstStyle/>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Supervisar las etiquetas y almacenamiento de los productos químicos y desechos peligrosos tanto en bodega como el lugar de utilización. </a:t>
                      </a:r>
                      <a:endParaRPr lang="es-EC" sz="120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r>
              <a:tr h="335227">
                <a:tc>
                  <a:txBody>
                    <a:bodyPr/>
                    <a:lstStyle/>
                    <a:p>
                      <a:pPr marL="457200" algn="just">
                        <a:spcAft>
                          <a:spcPts val="0"/>
                        </a:spcAft>
                      </a:pPr>
                      <a:r>
                        <a:rPr lang="es-EC" sz="1200" dirty="0">
                          <a:effectLst/>
                          <a:latin typeface="Times New Roman" panose="02020603050405020304" pitchFamily="18" charset="0"/>
                          <a:cs typeface="Times New Roman" panose="02020603050405020304" pitchFamily="18" charset="0"/>
                        </a:rPr>
                        <a:t>Trabajadores </a:t>
                      </a:r>
                      <a:endParaRPr lang="es-EC" sz="12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c>
                  <a:txBody>
                    <a:bodyPr/>
                    <a:lstStyle/>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Emplear los equipos de protección personal.</a:t>
                      </a:r>
                    </a:p>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Estar preparados para una emergencia.</a:t>
                      </a:r>
                      <a:endParaRPr lang="es-EC" sz="120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r>
              <a:tr h="590153">
                <a:tc>
                  <a:txBody>
                    <a:bodyPr/>
                    <a:lstStyle/>
                    <a:p>
                      <a:pPr marL="457200" algn="just">
                        <a:spcAft>
                          <a:spcPts val="0"/>
                        </a:spcAft>
                      </a:pPr>
                      <a:r>
                        <a:rPr lang="es-EC" sz="1200" dirty="0">
                          <a:effectLst/>
                          <a:latin typeface="Times New Roman" panose="02020603050405020304" pitchFamily="18" charset="0"/>
                          <a:cs typeface="Times New Roman" panose="02020603050405020304" pitchFamily="18" charset="0"/>
                        </a:rPr>
                        <a:t> </a:t>
                      </a:r>
                    </a:p>
                    <a:p>
                      <a:pPr marL="457200" algn="just">
                        <a:spcAft>
                          <a:spcPts val="0"/>
                        </a:spcAft>
                      </a:pPr>
                      <a:r>
                        <a:rPr lang="es-EC" sz="1200" dirty="0">
                          <a:effectLst/>
                          <a:latin typeface="Times New Roman" panose="02020603050405020304" pitchFamily="18" charset="0"/>
                          <a:cs typeface="Times New Roman" panose="02020603050405020304" pitchFamily="18" charset="0"/>
                        </a:rPr>
                        <a:t>Transportistas de productos y desechos peligrosos </a:t>
                      </a:r>
                      <a:endParaRPr lang="es-EC" sz="12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c>
                  <a:txBody>
                    <a:bodyPr/>
                    <a:lstStyle/>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Mantener documentos actualizados.</a:t>
                      </a:r>
                    </a:p>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Cumplir los procedimientos de transporte de productos peligrosos.</a:t>
                      </a:r>
                    </a:p>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Estar preparados para actuar en caso de emergencia.</a:t>
                      </a:r>
                      <a:endParaRPr lang="es-EC" sz="120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r>
              <a:tr h="782197">
                <a:tc>
                  <a:txBody>
                    <a:bodyPr/>
                    <a:lstStyle/>
                    <a:p>
                      <a:pPr marL="457200" algn="just">
                        <a:spcAft>
                          <a:spcPts val="0"/>
                        </a:spcAft>
                      </a:pPr>
                      <a:r>
                        <a:rPr lang="es-EC" sz="1200" dirty="0">
                          <a:effectLst/>
                          <a:latin typeface="Times New Roman" panose="02020603050405020304" pitchFamily="18" charset="0"/>
                          <a:cs typeface="Times New Roman" panose="02020603050405020304" pitchFamily="18" charset="0"/>
                        </a:rPr>
                        <a:t> </a:t>
                      </a:r>
                    </a:p>
                    <a:p>
                      <a:pPr marL="457200" algn="just">
                        <a:spcAft>
                          <a:spcPts val="0"/>
                        </a:spcAft>
                      </a:pPr>
                      <a:r>
                        <a:rPr lang="es-EC" sz="1200" dirty="0">
                          <a:effectLst/>
                          <a:latin typeface="Times New Roman" panose="02020603050405020304" pitchFamily="18" charset="0"/>
                          <a:cs typeface="Times New Roman" panose="02020603050405020304" pitchFamily="18" charset="0"/>
                        </a:rPr>
                        <a:t> </a:t>
                      </a:r>
                    </a:p>
                    <a:p>
                      <a:pPr marL="457200" algn="just">
                        <a:spcAft>
                          <a:spcPts val="0"/>
                        </a:spcAft>
                      </a:pPr>
                      <a:r>
                        <a:rPr lang="es-EC" sz="1200" dirty="0">
                          <a:effectLst/>
                          <a:latin typeface="Times New Roman" panose="02020603050405020304" pitchFamily="18" charset="0"/>
                          <a:cs typeface="Times New Roman" panose="02020603050405020304" pitchFamily="18" charset="0"/>
                        </a:rPr>
                        <a:t>Sección Logística  / Financiera</a:t>
                      </a:r>
                      <a:endParaRPr lang="es-EC" sz="1200" b="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c>
                  <a:txBody>
                    <a:bodyPr/>
                    <a:lstStyle/>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Mantenimiento de los vehículos trasportadores. (Cabezales y containers) </a:t>
                      </a:r>
                    </a:p>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Revisión y matrículas de vehículos,</a:t>
                      </a:r>
                    </a:p>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 Herramientas y equipos de seguridad y contraincendios.</a:t>
                      </a:r>
                    </a:p>
                    <a:p>
                      <a:pPr marL="342900" lvl="0" indent="-342900" algn="just">
                        <a:spcAft>
                          <a:spcPts val="0"/>
                        </a:spcAft>
                        <a:buFont typeface="Symbol" panose="05050102010706020507" pitchFamily="18" charset="2"/>
                        <a:buChar char=""/>
                      </a:pPr>
                      <a:r>
                        <a:rPr lang="es-EC" sz="1200" dirty="0">
                          <a:effectLst/>
                          <a:latin typeface="Times New Roman" panose="02020603050405020304" pitchFamily="18" charset="0"/>
                          <a:cs typeface="Times New Roman" panose="02020603050405020304" pitchFamily="18" charset="0"/>
                        </a:rPr>
                        <a:t>Obtener licencias ambientales y permisos requeridos para el transporte. </a:t>
                      </a:r>
                      <a:endParaRPr lang="es-EC" sz="120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3" marR="41903" marT="0" marB="0"/>
                </a:tc>
              </a:tr>
            </a:tbl>
          </a:graphicData>
        </a:graphic>
      </p:graphicFrame>
    </p:spTree>
    <p:extLst>
      <p:ext uri="{BB962C8B-B14F-4D97-AF65-F5344CB8AC3E}">
        <p14:creationId xmlns:p14="http://schemas.microsoft.com/office/powerpoint/2010/main" val="31048827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49827" y="5079080"/>
            <a:ext cx="668254" cy="96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10" name="Rectángulo 9"/>
          <p:cNvSpPr/>
          <p:nvPr/>
        </p:nvSpPr>
        <p:spPr>
          <a:xfrm>
            <a:off x="2704563" y="877419"/>
            <a:ext cx="6658378" cy="646331"/>
          </a:xfrm>
          <a:prstGeom prst="rect">
            <a:avLst/>
          </a:prstGeom>
        </p:spPr>
        <p:txBody>
          <a:bodyPr wrap="square">
            <a:spAutoFit/>
          </a:bodyPr>
          <a:lstStyle/>
          <a:p>
            <a:pPr algn="ctr"/>
            <a:r>
              <a:rPr lang="es-EC" b="1" cap="all" dirty="0" smtClean="0">
                <a:latin typeface="Times New Roman" panose="02020603050405020304" pitchFamily="18" charset="0"/>
                <a:cs typeface="Times New Roman" panose="02020603050405020304" pitchFamily="18" charset="0"/>
              </a:rPr>
              <a:t>PROCEDIMIENTO PARA GESTIÓN DE QUÍMICOS PELIGROSOS</a:t>
            </a:r>
            <a:endParaRPr lang="es-EC" dirty="0"/>
          </a:p>
        </p:txBody>
      </p:sp>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4456089" y="2504817"/>
            <a:ext cx="3992452" cy="3751034"/>
          </a:xfrm>
          <a:prstGeom prst="rect">
            <a:avLst/>
          </a:prstGeom>
          <a:noFill/>
          <a:ln>
            <a:noFill/>
          </a:ln>
        </p:spPr>
      </p:pic>
      <p:sp>
        <p:nvSpPr>
          <p:cNvPr id="7" name="Rectángulo 6"/>
          <p:cNvSpPr/>
          <p:nvPr/>
        </p:nvSpPr>
        <p:spPr>
          <a:xfrm>
            <a:off x="516476" y="1995977"/>
            <a:ext cx="3694915" cy="4490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latin typeface="Times New Roman" panose="02020603050405020304" pitchFamily="18" charset="0"/>
                <a:cs typeface="Times New Roman" panose="02020603050405020304" pitchFamily="18" charset="0"/>
              </a:rPr>
              <a:t>CLASIFICACIÓN PORDUCTOS QUÍMICOS SEGÚN NORMA INEN 2266</a:t>
            </a:r>
          </a:p>
          <a:p>
            <a:pPr algn="ctr"/>
            <a:endParaRPr lang="es-EC" sz="1400" b="1"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s-EC" sz="1200" b="1" dirty="0">
                <a:solidFill>
                  <a:schemeClr val="tx1"/>
                </a:solidFill>
                <a:latin typeface="Times New Roman" panose="02020603050405020304" pitchFamily="18" charset="0"/>
                <a:cs typeface="Times New Roman" panose="02020603050405020304" pitchFamily="18" charset="0"/>
              </a:rPr>
              <a:t>CLASE 1</a:t>
            </a:r>
            <a:r>
              <a:rPr lang="es-EC" sz="1200" dirty="0">
                <a:solidFill>
                  <a:schemeClr val="tx1"/>
                </a:solidFill>
                <a:latin typeface="Times New Roman" panose="02020603050405020304" pitchFamily="18" charset="0"/>
                <a:cs typeface="Times New Roman" panose="02020603050405020304" pitchFamily="18" charset="0"/>
              </a:rPr>
              <a:t>. EXPLOSIVOS </a:t>
            </a:r>
          </a:p>
          <a:p>
            <a:pPr algn="just">
              <a:lnSpc>
                <a:spcPct val="150000"/>
              </a:lnSpc>
            </a:pPr>
            <a:r>
              <a:rPr lang="es-EC" sz="1200" b="1" dirty="0">
                <a:solidFill>
                  <a:schemeClr val="tx1"/>
                </a:solidFill>
                <a:latin typeface="Times New Roman" panose="02020603050405020304" pitchFamily="18" charset="0"/>
                <a:cs typeface="Times New Roman" panose="02020603050405020304" pitchFamily="18" charset="0"/>
              </a:rPr>
              <a:t>CLASE 2</a:t>
            </a:r>
            <a:r>
              <a:rPr lang="es-EC" sz="1200" dirty="0">
                <a:solidFill>
                  <a:schemeClr val="tx1"/>
                </a:solidFill>
                <a:latin typeface="Times New Roman" panose="02020603050405020304" pitchFamily="18" charset="0"/>
                <a:cs typeface="Times New Roman" panose="02020603050405020304" pitchFamily="18" charset="0"/>
              </a:rPr>
              <a:t>. GASES </a:t>
            </a:r>
          </a:p>
          <a:p>
            <a:pPr algn="just">
              <a:lnSpc>
                <a:spcPct val="150000"/>
              </a:lnSpc>
            </a:pPr>
            <a:r>
              <a:rPr lang="es-EC" sz="1200" b="1" dirty="0">
                <a:solidFill>
                  <a:schemeClr val="tx1"/>
                </a:solidFill>
                <a:latin typeface="Times New Roman" panose="02020603050405020304" pitchFamily="18" charset="0"/>
                <a:cs typeface="Times New Roman" panose="02020603050405020304" pitchFamily="18" charset="0"/>
              </a:rPr>
              <a:t>CLASE 3</a:t>
            </a:r>
            <a:r>
              <a:rPr lang="es-EC" sz="1200" dirty="0">
                <a:solidFill>
                  <a:schemeClr val="tx1"/>
                </a:solidFill>
                <a:latin typeface="Times New Roman" panose="02020603050405020304" pitchFamily="18" charset="0"/>
                <a:cs typeface="Times New Roman" panose="02020603050405020304" pitchFamily="18" charset="0"/>
              </a:rPr>
              <a:t>. PRODUCTOS LÍQUIDOS INFLAMABLES Y COMBUSTIBLES </a:t>
            </a:r>
          </a:p>
          <a:p>
            <a:pPr algn="just">
              <a:lnSpc>
                <a:spcPct val="150000"/>
              </a:lnSpc>
            </a:pPr>
            <a:r>
              <a:rPr lang="es-EC" sz="1200" b="1" dirty="0">
                <a:solidFill>
                  <a:schemeClr val="tx1"/>
                </a:solidFill>
                <a:latin typeface="Times New Roman" panose="02020603050405020304" pitchFamily="18" charset="0"/>
                <a:cs typeface="Times New Roman" panose="02020603050405020304" pitchFamily="18" charset="0"/>
              </a:rPr>
              <a:t>CLASE 4</a:t>
            </a:r>
            <a:r>
              <a:rPr lang="es-EC" sz="1200" dirty="0">
                <a:solidFill>
                  <a:schemeClr val="tx1"/>
                </a:solidFill>
                <a:latin typeface="Times New Roman" panose="02020603050405020304" pitchFamily="18" charset="0"/>
                <a:cs typeface="Times New Roman" panose="02020603050405020304" pitchFamily="18" charset="0"/>
              </a:rPr>
              <a:t>. SÓLIDOS INFLAMABLES. MATERIAL ESPONTÁNEAMENTE COMBUSTIBLE Y MATERIAL PELIGROSO CUANDO ESTA MOJADO </a:t>
            </a:r>
          </a:p>
          <a:p>
            <a:pPr algn="just">
              <a:lnSpc>
                <a:spcPct val="150000"/>
              </a:lnSpc>
            </a:pPr>
            <a:r>
              <a:rPr lang="es-EC" sz="1200" b="1" dirty="0">
                <a:solidFill>
                  <a:schemeClr val="tx1"/>
                </a:solidFill>
                <a:latin typeface="Times New Roman" panose="02020603050405020304" pitchFamily="18" charset="0"/>
                <a:cs typeface="Times New Roman" panose="02020603050405020304" pitchFamily="18" charset="0"/>
              </a:rPr>
              <a:t>CLASE 5</a:t>
            </a:r>
            <a:r>
              <a:rPr lang="es-EC" sz="1200" dirty="0">
                <a:solidFill>
                  <a:schemeClr val="tx1"/>
                </a:solidFill>
                <a:latin typeface="Times New Roman" panose="02020603050405020304" pitchFamily="18" charset="0"/>
                <a:cs typeface="Times New Roman" panose="02020603050405020304" pitchFamily="18" charset="0"/>
              </a:rPr>
              <a:t>. OXIDANTES Y PERÓXIDOS ORGÁNICOS </a:t>
            </a:r>
          </a:p>
          <a:p>
            <a:pPr algn="just">
              <a:lnSpc>
                <a:spcPct val="150000"/>
              </a:lnSpc>
            </a:pPr>
            <a:r>
              <a:rPr lang="es-EC" sz="1200" b="1" dirty="0">
                <a:solidFill>
                  <a:schemeClr val="tx1"/>
                </a:solidFill>
                <a:latin typeface="Times New Roman" panose="02020603050405020304" pitchFamily="18" charset="0"/>
                <a:cs typeface="Times New Roman" panose="02020603050405020304" pitchFamily="18" charset="0"/>
              </a:rPr>
              <a:t>CLASE 6. </a:t>
            </a:r>
            <a:r>
              <a:rPr lang="es-EC" sz="1200" dirty="0">
                <a:solidFill>
                  <a:schemeClr val="tx1"/>
                </a:solidFill>
                <a:latin typeface="Times New Roman" panose="02020603050405020304" pitchFamily="18" charset="0"/>
                <a:cs typeface="Times New Roman" panose="02020603050405020304" pitchFamily="18" charset="0"/>
              </a:rPr>
              <a:t>MATERIAL VENENOSO - INFECCIOSO </a:t>
            </a:r>
            <a:r>
              <a:rPr lang="es-EC" sz="1200" dirty="0" smtClean="0">
                <a:solidFill>
                  <a:schemeClr val="tx1"/>
                </a:solidFill>
                <a:latin typeface="Times New Roman" panose="02020603050405020304" pitchFamily="18" charset="0"/>
                <a:cs typeface="Times New Roman" panose="02020603050405020304" pitchFamily="18" charset="0"/>
              </a:rPr>
              <a:t>   ( </a:t>
            </a:r>
            <a:r>
              <a:rPr lang="es-EC" sz="1200" dirty="0">
                <a:solidFill>
                  <a:schemeClr val="tx1"/>
                </a:solidFill>
                <a:latin typeface="Times New Roman" panose="02020603050405020304" pitchFamily="18" charset="0"/>
                <a:cs typeface="Times New Roman" panose="02020603050405020304" pitchFamily="18" charset="0"/>
              </a:rPr>
              <a:t>BIOPELIGROSO) </a:t>
            </a:r>
          </a:p>
          <a:p>
            <a:pPr algn="just">
              <a:lnSpc>
                <a:spcPct val="150000"/>
              </a:lnSpc>
            </a:pPr>
            <a:r>
              <a:rPr lang="es-EC" sz="1200" b="1" dirty="0">
                <a:solidFill>
                  <a:schemeClr val="tx1"/>
                </a:solidFill>
                <a:latin typeface="Times New Roman" panose="02020603050405020304" pitchFamily="18" charset="0"/>
                <a:cs typeface="Times New Roman" panose="02020603050405020304" pitchFamily="18" charset="0"/>
              </a:rPr>
              <a:t>CLASE 7. </a:t>
            </a:r>
            <a:r>
              <a:rPr lang="es-EC" sz="1200" dirty="0">
                <a:solidFill>
                  <a:schemeClr val="tx1"/>
                </a:solidFill>
                <a:latin typeface="Times New Roman" panose="02020603050405020304" pitchFamily="18" charset="0"/>
                <a:cs typeface="Times New Roman" panose="02020603050405020304" pitchFamily="18" charset="0"/>
              </a:rPr>
              <a:t>MATERIAL RADIOACTIVO </a:t>
            </a:r>
          </a:p>
          <a:p>
            <a:pPr algn="just">
              <a:lnSpc>
                <a:spcPct val="150000"/>
              </a:lnSpc>
            </a:pPr>
            <a:r>
              <a:rPr lang="es-EC" sz="1200" b="1" dirty="0">
                <a:solidFill>
                  <a:schemeClr val="tx1"/>
                </a:solidFill>
                <a:latin typeface="Times New Roman" panose="02020603050405020304" pitchFamily="18" charset="0"/>
                <a:cs typeface="Times New Roman" panose="02020603050405020304" pitchFamily="18" charset="0"/>
              </a:rPr>
              <a:t>CLASE 8</a:t>
            </a:r>
            <a:r>
              <a:rPr lang="es-EC" sz="1200" dirty="0">
                <a:solidFill>
                  <a:schemeClr val="tx1"/>
                </a:solidFill>
                <a:latin typeface="Times New Roman" panose="02020603050405020304" pitchFamily="18" charset="0"/>
                <a:cs typeface="Times New Roman" panose="02020603050405020304" pitchFamily="18" charset="0"/>
              </a:rPr>
              <a:t>. MATERIAL CORROSIVO </a:t>
            </a:r>
          </a:p>
          <a:p>
            <a:pPr algn="just">
              <a:lnSpc>
                <a:spcPct val="150000"/>
              </a:lnSpc>
            </a:pPr>
            <a:r>
              <a:rPr lang="es-EC" sz="1200" b="1" dirty="0">
                <a:solidFill>
                  <a:schemeClr val="tx1"/>
                </a:solidFill>
                <a:latin typeface="Times New Roman" panose="02020603050405020304" pitchFamily="18" charset="0"/>
                <a:cs typeface="Times New Roman" panose="02020603050405020304" pitchFamily="18" charset="0"/>
              </a:rPr>
              <a:t>CLASE 9. </a:t>
            </a:r>
            <a:r>
              <a:rPr lang="es-EC" sz="1200" dirty="0">
                <a:solidFill>
                  <a:schemeClr val="tx1"/>
                </a:solidFill>
                <a:latin typeface="Times New Roman" panose="02020603050405020304" pitchFamily="18" charset="0"/>
                <a:cs typeface="Times New Roman" panose="02020603050405020304" pitchFamily="18" charset="0"/>
              </a:rPr>
              <a:t>MATERIAL PELIGROSO MISCELÁNEO.</a:t>
            </a:r>
          </a:p>
          <a:p>
            <a:pPr algn="ctr"/>
            <a:endParaRPr lang="es-EC" sz="1400" b="1" dirty="0">
              <a:solidFill>
                <a:schemeClr val="tx1"/>
              </a:solidFill>
              <a:latin typeface="Times New Roman" panose="02020603050405020304" pitchFamily="18" charset="0"/>
              <a:cs typeface="Times New Roman" panose="02020603050405020304" pitchFamily="18" charset="0"/>
            </a:endParaRPr>
          </a:p>
          <a:p>
            <a:pPr algn="ctr"/>
            <a:endParaRPr lang="es-EC" sz="1400" b="1" dirty="0">
              <a:solidFill>
                <a:schemeClr val="tx1"/>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4870808" y="2008980"/>
            <a:ext cx="2781837" cy="27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latin typeface="Times New Roman" panose="02020603050405020304" pitchFamily="18" charset="0"/>
                <a:cs typeface="Times New Roman" panose="02020603050405020304" pitchFamily="18" charset="0"/>
              </a:rPr>
              <a:t>ROMBO DE  NORMA NFPA 704</a:t>
            </a:r>
            <a:endParaRPr lang="es-EC" sz="1400" b="1" dirty="0">
              <a:solidFill>
                <a:schemeClr val="tx1"/>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5"/>
          <a:stretch>
            <a:fillRect/>
          </a:stretch>
        </p:blipFill>
        <p:spPr>
          <a:xfrm>
            <a:off x="8785985" y="2279436"/>
            <a:ext cx="2869395" cy="3709240"/>
          </a:xfrm>
          <a:prstGeom prst="rect">
            <a:avLst/>
          </a:prstGeom>
        </p:spPr>
      </p:pic>
      <p:sp>
        <p:nvSpPr>
          <p:cNvPr id="14" name="Rectángulo 13"/>
          <p:cNvSpPr/>
          <p:nvPr/>
        </p:nvSpPr>
        <p:spPr>
          <a:xfrm>
            <a:off x="8785985" y="1995977"/>
            <a:ext cx="2781837" cy="27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latin typeface="Times New Roman" panose="02020603050405020304" pitchFamily="18" charset="0"/>
                <a:cs typeface="Times New Roman" panose="02020603050405020304" pitchFamily="18" charset="0"/>
              </a:rPr>
              <a:t>HOJA DE SEGURIDAD</a:t>
            </a:r>
            <a:endParaRPr lang="es-EC"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7799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450761"/>
            <a:ext cx="9558700" cy="1247753"/>
          </a:xfrm>
        </p:spPr>
        <p:txBody>
          <a:bodyPr/>
          <a:lstStyle/>
          <a:p>
            <a:pPr algn="ctr"/>
            <a:r>
              <a:rPr lang="es-EC" sz="2000" b="1" cap="all" dirty="0" smtClean="0">
                <a:solidFill>
                  <a:schemeClr val="tx1"/>
                </a:solidFill>
                <a:latin typeface="Times New Roman" panose="02020603050405020304" pitchFamily="18" charset="0"/>
                <a:cs typeface="Times New Roman" panose="02020603050405020304" pitchFamily="18" charset="0"/>
              </a:rPr>
              <a:t>PROGRAMA DE PAUSAS ACTIVAS </a:t>
            </a:r>
            <a:r>
              <a:rPr lang="es-EC" b="1" cap="all" dirty="0"/>
              <a:t/>
            </a:r>
            <a:br>
              <a:rPr lang="es-EC" b="1" cap="all" dirty="0"/>
            </a:br>
            <a:endParaRPr lang="es-EC" dirty="0"/>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4" name="Marcador de contenido 3"/>
          <p:cNvSpPr>
            <a:spLocks noGrp="1"/>
          </p:cNvSpPr>
          <p:nvPr>
            <p:ph idx="1"/>
          </p:nvPr>
        </p:nvSpPr>
        <p:spPr>
          <a:xfrm>
            <a:off x="1097280" y="1403394"/>
            <a:ext cx="10058400" cy="5018719"/>
          </a:xfrm>
        </p:spPr>
        <p:txBody>
          <a:bodyPr>
            <a:normAutofit lnSpcReduction="10000"/>
          </a:bodyPr>
          <a:lstStyle/>
          <a:p>
            <a:r>
              <a:rPr lang="es-EC" sz="1600" b="1" dirty="0" smtClean="0">
                <a:latin typeface="Times New Roman" panose="02020603050405020304" pitchFamily="18" charset="0"/>
                <a:cs typeface="Times New Roman" panose="02020603050405020304" pitchFamily="18" charset="0"/>
              </a:rPr>
              <a:t>Objetivo.- </a:t>
            </a:r>
          </a:p>
          <a:p>
            <a:pPr lvl="0" algn="just">
              <a:buFont typeface="Wingdings" panose="05000000000000000000" pitchFamily="2" charset="2"/>
              <a:buChar char="Ø"/>
            </a:pPr>
            <a:r>
              <a:rPr lang="es-MX" sz="1600" dirty="0" smtClean="0">
                <a:latin typeface="Times New Roman" panose="02020603050405020304" pitchFamily="18" charset="0"/>
                <a:cs typeface="Times New Roman" panose="02020603050405020304" pitchFamily="18" charset="0"/>
              </a:rPr>
              <a:t>Prevenir </a:t>
            </a:r>
            <a:r>
              <a:rPr lang="es-MX" sz="1600" dirty="0">
                <a:latin typeface="Times New Roman" panose="02020603050405020304" pitchFamily="18" charset="0"/>
                <a:cs typeface="Times New Roman" panose="02020603050405020304" pitchFamily="18" charset="0"/>
              </a:rPr>
              <a:t>trastornos osteomusculares causados por los factores de riesgo de cargas estáticas y dinámicas como las posturas prolongadas y los movimientos repetitivos.</a:t>
            </a:r>
            <a:endParaRPr lang="es-EC" sz="16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 Romper la monotonía laboral, disminuir los niveles de estrés ocupacional y propiciar la integración grupal.</a:t>
            </a:r>
            <a:endParaRPr lang="es-EC" sz="16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Tomar conciencia de que la salud integral es responsabilidad de cada individuo. </a:t>
            </a:r>
            <a:endParaRPr lang="es-EC" sz="16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MX" sz="1600" dirty="0">
                <a:latin typeface="Times New Roman" panose="02020603050405020304" pitchFamily="18" charset="0"/>
                <a:cs typeface="Times New Roman" panose="02020603050405020304" pitchFamily="18" charset="0"/>
              </a:rPr>
              <a:t>Practicar ejercicios para activar la circulación sanguínea contribuyendo a disminuir la fatiga física y mental e incrementar los niveles de productividad. </a:t>
            </a:r>
            <a:endParaRPr lang="es-MX" sz="1600" dirty="0" smtClean="0">
              <a:latin typeface="Times New Roman" panose="02020603050405020304" pitchFamily="18" charset="0"/>
              <a:cs typeface="Times New Roman" panose="02020603050405020304" pitchFamily="18" charset="0"/>
            </a:endParaRPr>
          </a:p>
          <a:p>
            <a:pPr lvl="0"/>
            <a:r>
              <a:rPr lang="es-MX" sz="1600" b="1" dirty="0">
                <a:latin typeface="Times New Roman" panose="02020603050405020304" pitchFamily="18" charset="0"/>
                <a:cs typeface="Times New Roman" panose="02020603050405020304" pitchFamily="18" charset="0"/>
              </a:rPr>
              <a:t>Aspectos a tomar en cuenta para realizar pausas </a:t>
            </a:r>
            <a:r>
              <a:rPr lang="es-MX" sz="1600" b="1" dirty="0" smtClean="0">
                <a:latin typeface="Times New Roman" panose="02020603050405020304" pitchFamily="18" charset="0"/>
                <a:cs typeface="Times New Roman" panose="02020603050405020304" pitchFamily="18" charset="0"/>
              </a:rPr>
              <a:t>activas:</a:t>
            </a:r>
            <a:endParaRPr lang="es-EC" sz="16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MX" sz="1500" dirty="0" smtClean="0">
                <a:latin typeface="Times New Roman" panose="02020603050405020304" pitchFamily="18" charset="0"/>
                <a:cs typeface="Times New Roman" panose="02020603050405020304" pitchFamily="18" charset="0"/>
              </a:rPr>
              <a:t>La </a:t>
            </a:r>
            <a:r>
              <a:rPr lang="es-MX" sz="1500" dirty="0">
                <a:latin typeface="Times New Roman" panose="02020603050405020304" pitchFamily="18" charset="0"/>
                <a:cs typeface="Times New Roman" panose="02020603050405020304" pitchFamily="18" charset="0"/>
              </a:rPr>
              <a:t>respiración debe ser lo más profunda y rítmica posible. </a:t>
            </a:r>
            <a:endParaRPr lang="es-EC" sz="15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MX" sz="1500" dirty="0">
                <a:latin typeface="Times New Roman" panose="02020603050405020304" pitchFamily="18" charset="0"/>
                <a:cs typeface="Times New Roman" panose="02020603050405020304" pitchFamily="18" charset="0"/>
              </a:rPr>
              <a:t>Relájese. </a:t>
            </a:r>
            <a:endParaRPr lang="es-EC" sz="15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MX" sz="1500" dirty="0">
                <a:latin typeface="Times New Roman" panose="02020603050405020304" pitchFamily="18" charset="0"/>
                <a:cs typeface="Times New Roman" panose="02020603050405020304" pitchFamily="18" charset="0"/>
              </a:rPr>
              <a:t>Concéntrese en los músculos y articulaciones que va a estirar. </a:t>
            </a:r>
            <a:endParaRPr lang="es-EC" sz="15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MX" sz="1500" dirty="0">
                <a:latin typeface="Times New Roman" panose="02020603050405020304" pitchFamily="18" charset="0"/>
                <a:cs typeface="Times New Roman" panose="02020603050405020304" pitchFamily="18" charset="0"/>
              </a:rPr>
              <a:t>Sienta el </a:t>
            </a:r>
            <a:r>
              <a:rPr lang="es-MX" sz="1500" dirty="0" smtClean="0">
                <a:latin typeface="Times New Roman" panose="02020603050405020304" pitchFamily="18" charset="0"/>
                <a:cs typeface="Times New Roman" panose="02020603050405020304" pitchFamily="18" charset="0"/>
              </a:rPr>
              <a:t>estiramiento, no </a:t>
            </a:r>
            <a:r>
              <a:rPr lang="es-MX" sz="1500" dirty="0">
                <a:latin typeface="Times New Roman" panose="02020603050405020304" pitchFamily="18" charset="0"/>
                <a:cs typeface="Times New Roman" panose="02020603050405020304" pitchFamily="18" charset="0"/>
              </a:rPr>
              <a:t>debe existir </a:t>
            </a:r>
            <a:r>
              <a:rPr lang="es-MX" sz="1500" dirty="0" smtClean="0">
                <a:latin typeface="Times New Roman" panose="02020603050405020304" pitchFamily="18" charset="0"/>
                <a:cs typeface="Times New Roman" panose="02020603050405020304" pitchFamily="18" charset="0"/>
              </a:rPr>
              <a:t>dolor.</a:t>
            </a:r>
            <a:endParaRPr lang="es-EC" sz="15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MX" sz="1500" dirty="0">
                <a:latin typeface="Times New Roman" panose="02020603050405020304" pitchFamily="18" charset="0"/>
                <a:cs typeface="Times New Roman" panose="02020603050405020304" pitchFamily="18" charset="0"/>
              </a:rPr>
              <a:t>Realice ejercicios de calentamiento, antes del </a:t>
            </a:r>
            <a:r>
              <a:rPr lang="es-MX" sz="1500" dirty="0" smtClean="0">
                <a:latin typeface="Times New Roman" panose="02020603050405020304" pitchFamily="18" charset="0"/>
                <a:cs typeface="Times New Roman" panose="02020603050405020304" pitchFamily="18" charset="0"/>
              </a:rPr>
              <a:t>estiramiento</a:t>
            </a:r>
          </a:p>
          <a:p>
            <a:pPr lvl="0">
              <a:buFont typeface="Wingdings" panose="05000000000000000000" pitchFamily="2" charset="2"/>
              <a:buChar char="Ø"/>
            </a:pPr>
            <a:r>
              <a:rPr lang="es-MX" sz="1500" dirty="0" smtClean="0">
                <a:latin typeface="Times New Roman" panose="02020603050405020304" pitchFamily="18" charset="0"/>
                <a:cs typeface="Times New Roman" panose="02020603050405020304" pitchFamily="18" charset="0"/>
              </a:rPr>
              <a:t>Cada 2h trabajo continuo, 5 min. P.A)</a:t>
            </a:r>
            <a:endParaRPr lang="es-EC" sz="15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endParaRPr lang="es-MX" sz="1800" dirty="0" smtClean="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endParaRPr lang="es-MX" sz="1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endParaRPr lang="es-EC" sz="1800" dirty="0">
              <a:latin typeface="Times New Roman" panose="02020603050405020304" pitchFamily="18" charset="0"/>
              <a:cs typeface="Times New Roman" panose="02020603050405020304" pitchFamily="18" charset="0"/>
            </a:endParaRPr>
          </a:p>
          <a:p>
            <a:endParaRPr lang="es-EC" sz="1800" dirty="0">
              <a:latin typeface="Times New Roman" panose="02020603050405020304" pitchFamily="18"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558631389"/>
              </p:ext>
            </p:extLst>
          </p:nvPr>
        </p:nvGraphicFramePr>
        <p:xfrm>
          <a:off x="6528829" y="3885432"/>
          <a:ext cx="5318973" cy="2536681"/>
        </p:xfrm>
        <a:graphic>
          <a:graphicData uri="http://schemas.openxmlformats.org/drawingml/2006/table">
            <a:tbl>
              <a:tblPr firstRow="1" firstCol="1" bandRow="1">
                <a:tableStyleId>{3B4B98B0-60AC-42C2-AFA5-B58CD77FA1E5}</a:tableStyleId>
              </a:tblPr>
              <a:tblGrid>
                <a:gridCol w="2570610"/>
                <a:gridCol w="451224"/>
                <a:gridCol w="464897"/>
                <a:gridCol w="615306"/>
                <a:gridCol w="767241"/>
                <a:gridCol w="449695"/>
              </a:tblGrid>
              <a:tr h="137751">
                <a:tc rowSpan="2">
                  <a:txBody>
                    <a:bodyPr/>
                    <a:lstStyle/>
                    <a:p>
                      <a:pPr algn="ctr">
                        <a:lnSpc>
                          <a:spcPct val="115000"/>
                        </a:lnSpc>
                        <a:spcAft>
                          <a:spcPts val="0"/>
                        </a:spcAft>
                      </a:pPr>
                      <a:r>
                        <a:rPr lang="es-MX" sz="1000" dirty="0">
                          <a:effectLst/>
                          <a:latin typeface="Times New Roman" panose="02020603050405020304" pitchFamily="18" charset="0"/>
                          <a:cs typeface="Times New Roman" panose="02020603050405020304" pitchFamily="18" charset="0"/>
                        </a:rPr>
                        <a:t>ÁREA O DEPENDENCIA</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gridSpan="5">
                  <a:txBody>
                    <a:bodyPr/>
                    <a:lstStyle/>
                    <a:p>
                      <a:pPr algn="ctr">
                        <a:lnSpc>
                          <a:spcPct val="115000"/>
                        </a:lnSpc>
                        <a:spcAft>
                          <a:spcPts val="0"/>
                        </a:spcAft>
                      </a:pPr>
                      <a:r>
                        <a:rPr lang="es-MX" sz="1000">
                          <a:effectLst/>
                          <a:latin typeface="Times New Roman" panose="02020603050405020304" pitchFamily="18" charset="0"/>
                          <a:cs typeface="Times New Roman" panose="02020603050405020304" pitchFamily="18" charset="0"/>
                        </a:rPr>
                        <a:t>DÍA Y HORA</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7751">
                <a:tc vMerge="1">
                  <a:txBody>
                    <a:bodyPr/>
                    <a:lstStyle/>
                    <a:p>
                      <a:endParaRPr lang="es-EC"/>
                    </a:p>
                  </a:txBody>
                  <a:tcPr/>
                </a:tc>
                <a:tc>
                  <a:txBody>
                    <a:bodyPr/>
                    <a:lstStyle/>
                    <a:p>
                      <a:pPr algn="ctr">
                        <a:lnSpc>
                          <a:spcPct val="115000"/>
                        </a:lnSpc>
                        <a:spcAft>
                          <a:spcPts val="0"/>
                        </a:spcAft>
                      </a:pPr>
                      <a:r>
                        <a:rPr lang="es-MX" sz="1000" b="1" dirty="0">
                          <a:effectLst/>
                          <a:latin typeface="Times New Roman" panose="02020603050405020304" pitchFamily="18" charset="0"/>
                          <a:cs typeface="Times New Roman" panose="02020603050405020304" pitchFamily="18" charset="0"/>
                        </a:rPr>
                        <a:t>L</a:t>
                      </a:r>
                      <a:endParaRPr lang="es-EC" sz="11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b="1">
                          <a:effectLst/>
                          <a:latin typeface="Times New Roman" panose="02020603050405020304" pitchFamily="18" charset="0"/>
                          <a:cs typeface="Times New Roman" panose="02020603050405020304" pitchFamily="18" charset="0"/>
                        </a:rPr>
                        <a:t>M</a:t>
                      </a:r>
                      <a:endParaRPr lang="es-EC" sz="1100" b="1">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b="1" dirty="0">
                          <a:effectLst/>
                          <a:latin typeface="Times New Roman" panose="02020603050405020304" pitchFamily="18" charset="0"/>
                          <a:cs typeface="Times New Roman" panose="02020603050405020304" pitchFamily="18" charset="0"/>
                        </a:rPr>
                        <a:t>M</a:t>
                      </a:r>
                      <a:endParaRPr lang="es-EC" sz="11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b="1" dirty="0">
                          <a:effectLst/>
                          <a:latin typeface="Times New Roman" panose="02020603050405020304" pitchFamily="18" charset="0"/>
                          <a:cs typeface="Times New Roman" panose="02020603050405020304" pitchFamily="18" charset="0"/>
                        </a:rPr>
                        <a:t>J</a:t>
                      </a:r>
                      <a:endParaRPr lang="es-EC" sz="11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b="1" dirty="0">
                          <a:effectLst/>
                          <a:latin typeface="Times New Roman" panose="02020603050405020304" pitchFamily="18" charset="0"/>
                          <a:cs typeface="Times New Roman" panose="02020603050405020304" pitchFamily="18" charset="0"/>
                        </a:rPr>
                        <a:t>V</a:t>
                      </a:r>
                      <a:endParaRPr lang="es-EC" sz="1100" b="1"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r>
              <a:tr h="437232">
                <a:tc>
                  <a:txBody>
                    <a:bodyPr/>
                    <a:lstStyle/>
                    <a:p>
                      <a:pPr>
                        <a:lnSpc>
                          <a:spcPct val="115000"/>
                        </a:lnSpc>
                        <a:spcAft>
                          <a:spcPts val="0"/>
                        </a:spcAft>
                      </a:pPr>
                      <a:r>
                        <a:rPr lang="es-MX" sz="1000">
                          <a:effectLst/>
                          <a:latin typeface="Times New Roman" panose="02020603050405020304" pitchFamily="18" charset="0"/>
                          <a:cs typeface="Times New Roman" panose="02020603050405020304" pitchFamily="18" charset="0"/>
                        </a:rPr>
                        <a:t>OFICINA MATRIZ, DEPARTAMENTO SSO Y CENTRO MÉDICO</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10:00</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15:00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9:00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14:30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11:00</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r>
              <a:tr h="437232">
                <a:tc>
                  <a:txBody>
                    <a:bodyPr/>
                    <a:lstStyle/>
                    <a:p>
                      <a:pPr>
                        <a:lnSpc>
                          <a:spcPct val="115000"/>
                        </a:lnSpc>
                        <a:spcAft>
                          <a:spcPts val="0"/>
                        </a:spcAft>
                      </a:pPr>
                      <a:r>
                        <a:rPr lang="es-MX" sz="1000" dirty="0">
                          <a:effectLst/>
                          <a:latin typeface="Times New Roman" panose="02020603050405020304" pitchFamily="18" charset="0"/>
                          <a:cs typeface="Times New Roman" panose="02020603050405020304" pitchFamily="18" charset="0"/>
                        </a:rPr>
                        <a:t>TRITURACIÓN, INICERACIÓN Y TALLER DE MANTENIMIENTO</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000">
                          <a:effectLst/>
                          <a:latin typeface="Times New Roman" panose="02020603050405020304" pitchFamily="18" charset="0"/>
                          <a:cs typeface="Times New Roman" panose="02020603050405020304" pitchFamily="18" charset="0"/>
                        </a:rPr>
                        <a:t>11:00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14:30</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9:00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15:00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10:00</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r>
              <a:tr h="437232">
                <a:tc>
                  <a:txBody>
                    <a:bodyPr/>
                    <a:lstStyle/>
                    <a:p>
                      <a:pPr>
                        <a:lnSpc>
                          <a:spcPct val="115000"/>
                        </a:lnSpc>
                        <a:spcAft>
                          <a:spcPts val="0"/>
                        </a:spcAft>
                      </a:pPr>
                      <a:r>
                        <a:rPr lang="es-MX" sz="1000">
                          <a:effectLst/>
                          <a:latin typeface="Times New Roman" panose="02020603050405020304" pitchFamily="18" charset="0"/>
                          <a:cs typeface="Times New Roman" panose="02020603050405020304" pitchFamily="18" charset="0"/>
                        </a:rPr>
                        <a:t>BODEGA DE RECEPCIÓN  Y EMPAQUETAMIENTO DE DESECHOS</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10:00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15:00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9:00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14:30</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11:00</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r>
              <a:tr h="586973">
                <a:tc>
                  <a:txBody>
                    <a:bodyPr/>
                    <a:lstStyle/>
                    <a:p>
                      <a:pPr>
                        <a:lnSpc>
                          <a:spcPct val="115000"/>
                        </a:lnSpc>
                        <a:spcAft>
                          <a:spcPts val="0"/>
                        </a:spcAft>
                      </a:pPr>
                      <a:r>
                        <a:rPr lang="es-EC" sz="1000">
                          <a:effectLst/>
                          <a:latin typeface="Times New Roman" panose="02020603050405020304" pitchFamily="18" charset="0"/>
                          <a:cs typeface="Times New Roman" panose="02020603050405020304" pitchFamily="18" charset="0"/>
                        </a:rPr>
                        <a:t>ÁREA DE ESTABILIZACIÓN, COMPACTACIÓN Y TRATAMIENTO DE LÁMPARAS </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000">
                          <a:effectLst/>
                          <a:latin typeface="Times New Roman" panose="02020603050405020304" pitchFamily="18" charset="0"/>
                          <a:cs typeface="Times New Roman" panose="02020603050405020304" pitchFamily="18" charset="0"/>
                        </a:rPr>
                        <a:t>11:00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14:30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9:00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15:00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10:00</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r>
              <a:tr h="287492">
                <a:tc>
                  <a:txBody>
                    <a:bodyPr/>
                    <a:lstStyle/>
                    <a:p>
                      <a:pPr>
                        <a:lnSpc>
                          <a:spcPct val="115000"/>
                        </a:lnSpc>
                        <a:spcAft>
                          <a:spcPts val="0"/>
                        </a:spcAft>
                      </a:pPr>
                      <a:r>
                        <a:rPr lang="es-EC" sz="1000">
                          <a:effectLst/>
                          <a:latin typeface="Times New Roman" panose="02020603050405020304" pitchFamily="18" charset="0"/>
                          <a:cs typeface="Times New Roman" panose="02020603050405020304" pitchFamily="18" charset="0"/>
                        </a:rPr>
                        <a:t>LAVANDERÍAS Y LIMPIEZA GENERAL</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10:00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15:00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9:00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14:30</a:t>
                      </a:r>
                      <a:endParaRPr lang="es-EC" sz="110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11:00</a:t>
                      </a:r>
                      <a:endParaRPr lang="es-EC" sz="1100" dirty="0">
                        <a:effectLst/>
                        <a:latin typeface="Times New Roman" panose="02020603050405020304" pitchFamily="18" charset="0"/>
                        <a:ea typeface="Calibri" panose="020F0502020204030204"/>
                        <a:cs typeface="Times New Roman" panose="02020603050405020304" pitchFamily="18" charset="0"/>
                      </a:endParaRPr>
                    </a:p>
                  </a:txBody>
                  <a:tcPr marL="44450" marR="44450" marT="0" marB="0" anchor="ctr"/>
                </a:tc>
              </a:tr>
            </a:tbl>
          </a:graphicData>
        </a:graphic>
      </p:graphicFrame>
      <p:sp>
        <p:nvSpPr>
          <p:cNvPr id="10" name="Rectángulo 9"/>
          <p:cNvSpPr/>
          <p:nvPr/>
        </p:nvSpPr>
        <p:spPr>
          <a:xfrm>
            <a:off x="7874143" y="3642297"/>
            <a:ext cx="2781837" cy="27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CRONOGRAMA SEMANAL</a:t>
            </a:r>
            <a:endParaRPr lang="es-EC"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476589"/>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7" name="Título 1"/>
          <p:cNvSpPr>
            <a:spLocks noGrp="1"/>
          </p:cNvSpPr>
          <p:nvPr>
            <p:ph type="title"/>
          </p:nvPr>
        </p:nvSpPr>
        <p:spPr>
          <a:xfrm>
            <a:off x="1097280" y="450761"/>
            <a:ext cx="9558700" cy="1247753"/>
          </a:xfrm>
        </p:spPr>
        <p:txBody>
          <a:bodyPr/>
          <a:lstStyle/>
          <a:p>
            <a:pPr algn="ctr"/>
            <a:r>
              <a:rPr lang="es-EC" sz="2000" b="1" cap="all" dirty="0" smtClean="0">
                <a:solidFill>
                  <a:schemeClr val="tx1"/>
                </a:solidFill>
                <a:latin typeface="Times New Roman" panose="02020603050405020304" pitchFamily="18" charset="0"/>
                <a:cs typeface="Times New Roman" panose="02020603050405020304" pitchFamily="18" charset="0"/>
              </a:rPr>
              <a:t>PROGRAMA DE PAUSAS ACTIVAS </a:t>
            </a:r>
            <a:r>
              <a:rPr lang="es-EC" b="1" cap="all" dirty="0"/>
              <a:t/>
            </a:r>
            <a:br>
              <a:rPr lang="es-EC" b="1" cap="all" dirty="0"/>
            </a:br>
            <a:endParaRPr lang="es-EC" dirty="0"/>
          </a:p>
        </p:txBody>
      </p:sp>
      <p:pic>
        <p:nvPicPr>
          <p:cNvPr id="6146" name="Imagen 1" descr="D:\respaldos_\ygalvan\Mis documentos\Mis imágenes\FOLLETO_DE_PAUSAS_ACTIVAS_2.jpg"/>
          <p:cNvPicPr>
            <a:picLocks noChangeAspect="1" noChangeArrowheads="1"/>
          </p:cNvPicPr>
          <p:nvPr/>
        </p:nvPicPr>
        <p:blipFill rotWithShape="1">
          <a:blip r:embed="rId4">
            <a:extLst>
              <a:ext uri="{28A0092B-C50C-407E-A947-70E740481C1C}">
                <a14:useLocalDpi xmlns:a14="http://schemas.microsoft.com/office/drawing/2010/main" val="0"/>
              </a:ext>
            </a:extLst>
          </a:blip>
          <a:srcRect l="32559" t="2232"/>
          <a:stretch/>
        </p:blipFill>
        <p:spPr bwMode="auto">
          <a:xfrm>
            <a:off x="759854" y="1201768"/>
            <a:ext cx="10625070" cy="565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194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116686" y="937260"/>
            <a:ext cx="5847009"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PROGRAMA DE VIGILANCIA PARA LA SALUD</a:t>
            </a:r>
            <a:endParaRPr lang="es-EC" b="1" dirty="0">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2" name="Rectángulo 1"/>
          <p:cNvSpPr/>
          <p:nvPr/>
        </p:nvSpPr>
        <p:spPr>
          <a:xfrm>
            <a:off x="605308" y="1306592"/>
            <a:ext cx="10895526" cy="5073184"/>
          </a:xfrm>
          <a:prstGeom prst="rect">
            <a:avLst/>
          </a:prstGeom>
        </p:spPr>
        <p:txBody>
          <a:bodyPr wrap="square">
            <a:spAutoFit/>
          </a:bodyPr>
          <a:lstStyle/>
          <a:p>
            <a:pPr algn="just">
              <a:lnSpc>
                <a:spcPct val="150000"/>
              </a:lnSpc>
              <a:spcAft>
                <a:spcPts val="1000"/>
              </a:spcAft>
            </a:pPr>
            <a:r>
              <a:rPr lang="es-EC" sz="1400" b="1" dirty="0" smtClean="0">
                <a:latin typeface="Times New Roman" panose="02020603050405020304" pitchFamily="18" charset="0"/>
                <a:ea typeface="Calibri" panose="020F0502020204030204"/>
                <a:cs typeface="Times New Roman" panose="02020603050405020304" pitchFamily="18" charset="0"/>
              </a:rPr>
              <a:t>Objetivo </a:t>
            </a:r>
          </a:p>
          <a:p>
            <a:pPr algn="just">
              <a:lnSpc>
                <a:spcPct val="150000"/>
              </a:lnSpc>
              <a:spcAft>
                <a:spcPts val="1000"/>
              </a:spcAft>
            </a:pPr>
            <a:r>
              <a:rPr lang="es-EC" sz="1400" dirty="0" smtClean="0">
                <a:latin typeface="Times New Roman" panose="02020603050405020304" pitchFamily="18" charset="0"/>
                <a:ea typeface="Calibri" panose="020F0502020204030204"/>
                <a:cs typeface="Times New Roman" panose="02020603050405020304" pitchFamily="18" charset="0"/>
              </a:rPr>
              <a:t>Establecer </a:t>
            </a:r>
            <a:r>
              <a:rPr lang="es-EC" sz="1400" dirty="0">
                <a:latin typeface="Times New Roman" panose="02020603050405020304" pitchFamily="18" charset="0"/>
                <a:ea typeface="Calibri" panose="020F0502020204030204"/>
                <a:cs typeface="Times New Roman" panose="02020603050405020304" pitchFamily="18" charset="0"/>
              </a:rPr>
              <a:t>un procedimiento de vigilancia de la salud en la Planta Barrotieta de Incinerox, que sirva como instrumento o guía para realizar las siguientes actividades:</a:t>
            </a:r>
          </a:p>
          <a:p>
            <a:pPr marL="342900" lvl="0" indent="-342900" algn="just">
              <a:lnSpc>
                <a:spcPct val="150000"/>
              </a:lnSpc>
              <a:spcAft>
                <a:spcPts val="600"/>
              </a:spcAft>
              <a:buFont typeface="Wingdings" panose="05000000000000000000" pitchFamily="2" charset="2"/>
              <a:buChar char="Ø"/>
            </a:pPr>
            <a:r>
              <a:rPr lang="es-EC" sz="1400" dirty="0">
                <a:latin typeface="Times New Roman" panose="02020603050405020304" pitchFamily="18" charset="0"/>
                <a:ea typeface="Calibri" panose="020F0502020204030204"/>
                <a:cs typeface="Times New Roman" panose="02020603050405020304" pitchFamily="18" charset="0"/>
              </a:rPr>
              <a:t>Identificar los riesgos y peligros a los que se ven expuestos los trabajadores </a:t>
            </a:r>
            <a:r>
              <a:rPr lang="es-EC" sz="1400" dirty="0" smtClean="0">
                <a:latin typeface="Times New Roman" panose="02020603050405020304" pitchFamily="18" charset="0"/>
                <a:ea typeface="Calibri" panose="020F0502020204030204"/>
                <a:cs typeface="Times New Roman" panose="02020603050405020304" pitchFamily="18" charset="0"/>
              </a:rPr>
              <a:t>en </a:t>
            </a:r>
            <a:r>
              <a:rPr lang="es-EC" sz="1400" dirty="0">
                <a:latin typeface="Times New Roman" panose="02020603050405020304" pitchFamily="18" charset="0"/>
                <a:ea typeface="Calibri" panose="020F0502020204030204"/>
                <a:cs typeface="Times New Roman" panose="02020603050405020304" pitchFamily="18" charset="0"/>
              </a:rPr>
              <a:t>su puesto de trabajo.</a:t>
            </a:r>
          </a:p>
          <a:p>
            <a:pPr marL="342900" lvl="0" indent="-342900" algn="just">
              <a:lnSpc>
                <a:spcPct val="150000"/>
              </a:lnSpc>
              <a:spcAft>
                <a:spcPts val="600"/>
              </a:spcAft>
              <a:buFont typeface="Wingdings" panose="05000000000000000000" pitchFamily="2" charset="2"/>
              <a:buChar char="Ø"/>
            </a:pPr>
            <a:r>
              <a:rPr lang="es-EC" sz="1400" dirty="0">
                <a:latin typeface="Times New Roman" panose="02020603050405020304" pitchFamily="18" charset="0"/>
                <a:ea typeface="Calibri" panose="020F0502020204030204"/>
                <a:cs typeface="Times New Roman" panose="02020603050405020304" pitchFamily="18" charset="0"/>
              </a:rPr>
              <a:t>Relacionar los factores de riesgo con el bienestar físico, mental y psicosocial del </a:t>
            </a:r>
            <a:r>
              <a:rPr lang="es-EC" sz="1400" dirty="0" smtClean="0">
                <a:latin typeface="Times New Roman" panose="02020603050405020304" pitchFamily="18" charset="0"/>
                <a:ea typeface="Calibri" panose="020F0502020204030204"/>
                <a:cs typeface="Times New Roman" panose="02020603050405020304" pitchFamily="18" charset="0"/>
              </a:rPr>
              <a:t>trabajador</a:t>
            </a:r>
            <a:r>
              <a:rPr lang="es-EC" sz="1400" dirty="0">
                <a:latin typeface="Times New Roman" panose="02020603050405020304" pitchFamily="18" charset="0"/>
                <a:ea typeface="Calibri" panose="020F0502020204030204"/>
                <a:cs typeface="Times New Roman" panose="02020603050405020304" pitchFamily="18" charset="0"/>
              </a:rPr>
              <a:t>.</a:t>
            </a:r>
          </a:p>
          <a:p>
            <a:pPr marL="342900" lvl="0" indent="-342900" algn="just">
              <a:lnSpc>
                <a:spcPct val="150000"/>
              </a:lnSpc>
              <a:spcAft>
                <a:spcPts val="600"/>
              </a:spcAft>
              <a:buFont typeface="Wingdings" panose="05000000000000000000" pitchFamily="2" charset="2"/>
              <a:buChar char="Ø"/>
            </a:pPr>
            <a:r>
              <a:rPr lang="es-EC" sz="1400" dirty="0" smtClean="0">
                <a:latin typeface="Times New Roman" panose="02020603050405020304" pitchFamily="18" charset="0"/>
                <a:ea typeface="Calibri" panose="020F0502020204030204"/>
                <a:cs typeface="Times New Roman" panose="02020603050405020304" pitchFamily="18" charset="0"/>
              </a:rPr>
              <a:t>Realizar </a:t>
            </a:r>
            <a:r>
              <a:rPr lang="es-EC" sz="1400" dirty="0">
                <a:latin typeface="Times New Roman" panose="02020603050405020304" pitchFamily="18" charset="0"/>
                <a:ea typeface="Calibri" panose="020F0502020204030204"/>
                <a:cs typeface="Times New Roman" panose="02020603050405020304" pitchFamily="18" charset="0"/>
              </a:rPr>
              <a:t>un seguimiento y control de las consecuencias que generan las condiciones laborales sobre la salud de los trabajadores</a:t>
            </a:r>
            <a:r>
              <a:rPr lang="es-EC" sz="1400" dirty="0" smtClean="0">
                <a:latin typeface="Times New Roman" panose="02020603050405020304" pitchFamily="18" charset="0"/>
                <a:ea typeface="Calibri" panose="020F0502020204030204"/>
                <a:cs typeface="Times New Roman" panose="02020603050405020304" pitchFamily="18" charset="0"/>
              </a:rPr>
              <a:t>.</a:t>
            </a:r>
          </a:p>
          <a:p>
            <a:pPr lvl="0" algn="just">
              <a:lnSpc>
                <a:spcPct val="150000"/>
              </a:lnSpc>
              <a:spcAft>
                <a:spcPts val="600"/>
              </a:spcAft>
            </a:pPr>
            <a:r>
              <a:rPr lang="es-EC" sz="1400" b="1" dirty="0" smtClean="0">
                <a:latin typeface="Times New Roman" panose="02020603050405020304" pitchFamily="18" charset="0"/>
                <a:ea typeface="Calibri" panose="020F0502020204030204"/>
                <a:cs typeface="Times New Roman" panose="02020603050405020304" pitchFamily="18" charset="0"/>
              </a:rPr>
              <a:t>Responsabilidades:</a:t>
            </a:r>
          </a:p>
          <a:p>
            <a:r>
              <a:rPr lang="es-EC" sz="1400" b="1" dirty="0">
                <a:latin typeface="Times New Roman" panose="02020603050405020304" pitchFamily="18" charset="0"/>
                <a:cs typeface="Times New Roman" panose="02020603050405020304" pitchFamily="18" charset="0"/>
              </a:rPr>
              <a:t>Departamento </a:t>
            </a:r>
            <a:r>
              <a:rPr lang="es-EC" sz="1400" b="1" dirty="0" smtClean="0">
                <a:latin typeface="Times New Roman" panose="02020603050405020304" pitchFamily="18" charset="0"/>
                <a:cs typeface="Times New Roman" panose="02020603050405020304" pitchFamily="18" charset="0"/>
              </a:rPr>
              <a:t>SSO</a:t>
            </a:r>
          </a:p>
          <a:p>
            <a:endParaRPr lang="es-EC"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Revisión </a:t>
            </a:r>
            <a:r>
              <a:rPr lang="es-EC" sz="1400" dirty="0">
                <a:latin typeface="Times New Roman" panose="02020603050405020304" pitchFamily="18" charset="0"/>
                <a:cs typeface="Times New Roman" panose="02020603050405020304" pitchFamily="18" charset="0"/>
              </a:rPr>
              <a:t>y actualización del presente documento para su posterior </a:t>
            </a:r>
            <a:r>
              <a:rPr lang="es-EC" sz="1400" dirty="0" smtClean="0">
                <a:latin typeface="Times New Roman" panose="02020603050405020304" pitchFamily="18" charset="0"/>
                <a:cs typeface="Times New Roman" panose="02020603050405020304" pitchFamily="18" charset="0"/>
              </a:rPr>
              <a:t>difusión </a:t>
            </a:r>
            <a:r>
              <a:rPr lang="es-EC" sz="1400" dirty="0">
                <a:latin typeface="Times New Roman" panose="02020603050405020304" pitchFamily="18" charset="0"/>
                <a:cs typeface="Times New Roman" panose="02020603050405020304" pitchFamily="18" charset="0"/>
              </a:rPr>
              <a:t>y aplicación inmediata</a:t>
            </a:r>
            <a:r>
              <a:rPr lang="es-EC" sz="1400" dirty="0" smtClean="0">
                <a:latin typeface="Times New Roman" panose="02020603050405020304" pitchFamily="18" charset="0"/>
                <a:cs typeface="Times New Roman" panose="02020603050405020304" pitchFamily="18" charset="0"/>
              </a:rPr>
              <a:t>.</a:t>
            </a:r>
          </a:p>
          <a:p>
            <a:endParaRPr lang="es-EC" sz="1400" dirty="0">
              <a:latin typeface="Times New Roman" panose="02020603050405020304" pitchFamily="18" charset="0"/>
              <a:cs typeface="Times New Roman" panose="02020603050405020304" pitchFamily="18" charset="0"/>
            </a:endParaRPr>
          </a:p>
          <a:p>
            <a:r>
              <a:rPr lang="es-EC" sz="1400" b="1" dirty="0">
                <a:latin typeface="Times New Roman" panose="02020603050405020304" pitchFamily="18" charset="0"/>
                <a:cs typeface="Times New Roman" panose="02020603050405020304" pitchFamily="18" charset="0"/>
              </a:rPr>
              <a:t>Centro médico de la empresa</a:t>
            </a:r>
            <a:endParaRPr lang="es-EC" sz="14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Realizar  </a:t>
            </a:r>
            <a:r>
              <a:rPr lang="es-EC" sz="1400" dirty="0">
                <a:latin typeface="Times New Roman" panose="02020603050405020304" pitchFamily="18" charset="0"/>
                <a:cs typeface="Times New Roman" panose="02020603050405020304" pitchFamily="18" charset="0"/>
              </a:rPr>
              <a:t>exámenes complementarios, especiales de rutina o seguimiento para </a:t>
            </a:r>
            <a:r>
              <a:rPr lang="es-EC" sz="1400" dirty="0" smtClean="0">
                <a:latin typeface="Times New Roman" panose="02020603050405020304" pitchFamily="18" charset="0"/>
                <a:cs typeface="Times New Roman" panose="02020603050405020304" pitchFamily="18" charset="0"/>
              </a:rPr>
              <a:t>realizar </a:t>
            </a:r>
            <a:r>
              <a:rPr lang="es-EC" sz="1400" dirty="0">
                <a:latin typeface="Times New Roman" panose="02020603050405020304" pitchFamily="18" charset="0"/>
                <a:cs typeface="Times New Roman" panose="02020603050405020304" pitchFamily="18" charset="0"/>
              </a:rPr>
              <a:t>el examen médico pre-ocupacional, ocupacional periódico o programado.</a:t>
            </a:r>
          </a:p>
          <a:p>
            <a:pPr marL="285750" lvl="0" indent="-285750">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Atender pacientes referidos al Médico </a:t>
            </a:r>
            <a:r>
              <a:rPr lang="es-EC" sz="1400" dirty="0" smtClean="0">
                <a:latin typeface="Times New Roman" panose="02020603050405020304" pitchFamily="18" charset="0"/>
                <a:cs typeface="Times New Roman" panose="02020603050405020304" pitchFamily="18" charset="0"/>
              </a:rPr>
              <a:t>Ocupacional. De </a:t>
            </a:r>
            <a:r>
              <a:rPr lang="es-EC" sz="1400" dirty="0">
                <a:latin typeface="Times New Roman" panose="02020603050405020304" pitchFamily="18" charset="0"/>
                <a:cs typeface="Times New Roman" panose="02020603050405020304" pitchFamily="18" charset="0"/>
              </a:rPr>
              <a:t>no contar con los servicios </a:t>
            </a:r>
            <a:r>
              <a:rPr lang="es-EC" sz="1400" dirty="0" smtClean="0">
                <a:latin typeface="Times New Roman" panose="02020603050405020304" pitchFamily="18" charset="0"/>
                <a:cs typeface="Times New Roman" panose="02020603050405020304" pitchFamily="18" charset="0"/>
              </a:rPr>
              <a:t>requeridos </a:t>
            </a:r>
            <a:r>
              <a:rPr lang="es-EC" sz="1400" dirty="0">
                <a:latin typeface="Times New Roman" panose="02020603050405020304" pitchFamily="18" charset="0"/>
                <a:cs typeface="Times New Roman" panose="02020603050405020304" pitchFamily="18" charset="0"/>
              </a:rPr>
              <a:t>transferir a los dispensarios en convenio con el IESS. </a:t>
            </a:r>
          </a:p>
          <a:p>
            <a:pPr marL="285750" lvl="0" indent="-285750">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Complementar las fichas ocupacionales</a:t>
            </a:r>
            <a:r>
              <a:rPr lang="es-EC" sz="1400" dirty="0" smtClean="0">
                <a:latin typeface="Times New Roman" panose="02020603050405020304" pitchFamily="18" charset="0"/>
                <a:cs typeface="Times New Roman" panose="02020603050405020304" pitchFamily="18" charset="0"/>
              </a:rPr>
              <a:t>.</a:t>
            </a:r>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926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4097" y="1459368"/>
            <a:ext cx="10058400" cy="4023360"/>
          </a:xfrm>
        </p:spPr>
        <p:txBody>
          <a:bodyPr/>
          <a:lstStyle/>
          <a:p>
            <a:r>
              <a:rPr lang="es-EC" sz="1400" b="1" dirty="0">
                <a:latin typeface="Times New Roman" panose="02020603050405020304" pitchFamily="18" charset="0"/>
                <a:cs typeface="Times New Roman" panose="02020603050405020304" pitchFamily="18" charset="0"/>
              </a:rPr>
              <a:t>Empleados o trabajadores </a:t>
            </a:r>
            <a:endParaRPr lang="es-EC" sz="1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Están en la obligación de colaborar en la realización de las evaluaciones médicas ocupacionales y complementarias que sean necesarias para una adecuada vigilancia de la salud</a:t>
            </a:r>
            <a:r>
              <a:rPr lang="es-EC" sz="1400" dirty="0" smtClean="0">
                <a:latin typeface="Times New Roman" panose="02020603050405020304" pitchFamily="18" charset="0"/>
                <a:cs typeface="Times New Roman" panose="02020603050405020304" pitchFamily="18" charset="0"/>
              </a:rPr>
              <a:t>.</a:t>
            </a:r>
          </a:p>
          <a:p>
            <a:endParaRPr lang="es-EC" sz="1400" b="1" dirty="0">
              <a:latin typeface="Times New Roman" panose="02020603050405020304" pitchFamily="18" charset="0"/>
              <a:ea typeface="Calibri" panose="020F0502020204030204"/>
              <a:cs typeface="Times New Roman" panose="02020603050405020304" pitchFamily="18" charset="0"/>
            </a:endParaRPr>
          </a:p>
          <a:p>
            <a:r>
              <a:rPr lang="es-EC" sz="1400" b="1" dirty="0" smtClean="0">
                <a:latin typeface="Times New Roman" panose="02020603050405020304" pitchFamily="18" charset="0"/>
                <a:ea typeface="Calibri" panose="020F0502020204030204"/>
                <a:cs typeface="Times New Roman" panose="02020603050405020304" pitchFamily="18" charset="0"/>
              </a:rPr>
              <a:t>EXÁMENES COMPLEMENTARIOS:</a:t>
            </a:r>
          </a:p>
          <a:p>
            <a:endParaRPr lang="es-EC" sz="1400" b="1" dirty="0">
              <a:latin typeface="Times New Roman" panose="02020603050405020304" pitchFamily="18" charset="0"/>
              <a:ea typeface="Calibri" panose="020F0502020204030204"/>
              <a:cs typeface="Times New Roman" panose="02020603050405020304" pitchFamily="18" charset="0"/>
            </a:endParaRPr>
          </a:p>
          <a:p>
            <a:endParaRPr lang="es-EC" dirty="0"/>
          </a:p>
        </p:txBody>
      </p:sp>
      <p:sp>
        <p:nvSpPr>
          <p:cNvPr id="4" name="CuadroTexto 3"/>
          <p:cNvSpPr txBox="1"/>
          <p:nvPr/>
        </p:nvSpPr>
        <p:spPr>
          <a:xfrm>
            <a:off x="3116686" y="937260"/>
            <a:ext cx="5847009"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PROGRAMA DE VIGILANCIA PARA LA SALUD</a:t>
            </a:r>
            <a:endParaRPr lang="es-EC" b="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112872305"/>
              </p:ext>
            </p:extLst>
          </p:nvPr>
        </p:nvGraphicFramePr>
        <p:xfrm>
          <a:off x="630004" y="3326532"/>
          <a:ext cx="4741545" cy="2542326"/>
        </p:xfrm>
        <a:graphic>
          <a:graphicData uri="http://schemas.openxmlformats.org/drawingml/2006/table">
            <a:tbl>
              <a:tblPr firstRow="1" firstCol="1" bandRow="1">
                <a:tableStyleId>{3B4B98B0-60AC-42C2-AFA5-B58CD77FA1E5}</a:tableStyleId>
              </a:tblPr>
              <a:tblGrid>
                <a:gridCol w="2588895"/>
                <a:gridCol w="1076325"/>
                <a:gridCol w="1076325"/>
              </a:tblGrid>
              <a:tr h="445213">
                <a:tc>
                  <a:txBody>
                    <a:bodyPr/>
                    <a:lstStyle/>
                    <a:p>
                      <a:pPr algn="ctr">
                        <a:lnSpc>
                          <a:spcPct val="115000"/>
                        </a:lnSpc>
                        <a:spcAft>
                          <a:spcPts val="0"/>
                        </a:spcAft>
                        <a:tabLst>
                          <a:tab pos="540385" algn="l"/>
                        </a:tabLst>
                      </a:pPr>
                      <a:r>
                        <a:rPr lang="es-EC" sz="1200" dirty="0">
                          <a:effectLst/>
                          <a:latin typeface="Times New Roman" panose="02020603050405020304" pitchFamily="18" charset="0"/>
                          <a:cs typeface="Times New Roman" panose="02020603050405020304" pitchFamily="18" charset="0"/>
                        </a:rPr>
                        <a:t>Examen Complementario</a:t>
                      </a:r>
                      <a:endParaRPr lang="es-EC" sz="12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Evaluación Médica Pre-ocupacional</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Evaluación  Médica Periódica</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215867">
                <a:tc>
                  <a:txBody>
                    <a:bodyPr/>
                    <a:lstStyle/>
                    <a:p>
                      <a:pPr algn="l">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Biometría hemática</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X</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X</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215867">
                <a:tc>
                  <a:txBody>
                    <a:bodyPr/>
                    <a:lstStyle/>
                    <a:p>
                      <a:pPr algn="l">
                        <a:lnSpc>
                          <a:spcPct val="115000"/>
                        </a:lnSpc>
                        <a:spcAft>
                          <a:spcPts val="0"/>
                        </a:spcAft>
                        <a:tabLst>
                          <a:tab pos="540385" algn="l"/>
                        </a:tabLst>
                      </a:pPr>
                      <a:r>
                        <a:rPr lang="es-EC" sz="1200" dirty="0">
                          <a:effectLst/>
                          <a:latin typeface="Times New Roman" panose="02020603050405020304" pitchFamily="18" charset="0"/>
                          <a:cs typeface="Times New Roman" panose="02020603050405020304" pitchFamily="18" charset="0"/>
                        </a:rPr>
                        <a:t>EMO</a:t>
                      </a:r>
                      <a:endParaRPr lang="es-EC" sz="12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X</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X</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215867">
                <a:tc>
                  <a:txBody>
                    <a:bodyPr/>
                    <a:lstStyle/>
                    <a:p>
                      <a:pPr algn="l">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COPROPARASITARIO</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dirty="0">
                          <a:effectLst/>
                          <a:latin typeface="Times New Roman" panose="02020603050405020304" pitchFamily="18" charset="0"/>
                          <a:cs typeface="Times New Roman" panose="02020603050405020304" pitchFamily="18" charset="0"/>
                        </a:rPr>
                        <a:t>X</a:t>
                      </a:r>
                      <a:endParaRPr lang="es-EC" sz="12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dirty="0">
                          <a:effectLst/>
                          <a:latin typeface="Times New Roman" panose="02020603050405020304" pitchFamily="18" charset="0"/>
                          <a:cs typeface="Times New Roman" panose="02020603050405020304" pitchFamily="18" charset="0"/>
                        </a:rPr>
                        <a:t>X</a:t>
                      </a:r>
                      <a:endParaRPr lang="es-EC" sz="12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445213">
                <a:tc>
                  <a:txBody>
                    <a:bodyPr/>
                    <a:lstStyle/>
                    <a:p>
                      <a:pPr algn="l">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Bioquímica sanguínea </a:t>
                      </a:r>
                    </a:p>
                    <a:p>
                      <a:pPr algn="l">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(glucosa, urea, creatinina)</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dirty="0">
                          <a:effectLst/>
                          <a:latin typeface="Times New Roman" panose="02020603050405020304" pitchFamily="18" charset="0"/>
                          <a:cs typeface="Times New Roman" panose="02020603050405020304" pitchFamily="18" charset="0"/>
                        </a:rPr>
                        <a:t>X</a:t>
                      </a:r>
                      <a:endParaRPr lang="es-EC" sz="12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X</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215867">
                <a:tc>
                  <a:txBody>
                    <a:bodyPr/>
                    <a:lstStyle/>
                    <a:p>
                      <a:pPr algn="l">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Tipificación sanguínea</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dirty="0">
                          <a:effectLst/>
                          <a:latin typeface="Times New Roman" panose="02020603050405020304" pitchFamily="18" charset="0"/>
                          <a:cs typeface="Times New Roman" panose="02020603050405020304" pitchFamily="18" charset="0"/>
                        </a:rPr>
                        <a:t>X</a:t>
                      </a:r>
                      <a:endParaRPr lang="es-EC" sz="12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215867">
                <a:tc>
                  <a:txBody>
                    <a:bodyPr/>
                    <a:lstStyle/>
                    <a:p>
                      <a:pPr algn="l">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Perfil lipídico (Colesterol total, triglicéridos, otros)</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dirty="0">
                          <a:effectLst/>
                          <a:latin typeface="Times New Roman" panose="02020603050405020304" pitchFamily="18" charset="0"/>
                          <a:cs typeface="Times New Roman" panose="02020603050405020304" pitchFamily="18" charset="0"/>
                        </a:rPr>
                        <a:t>X</a:t>
                      </a:r>
                      <a:endParaRPr lang="es-EC" sz="12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215867">
                <a:tc>
                  <a:txBody>
                    <a:bodyPr/>
                    <a:lstStyle/>
                    <a:p>
                      <a:pPr algn="l">
                        <a:lnSpc>
                          <a:spcPct val="115000"/>
                        </a:lnSpc>
                        <a:spcAft>
                          <a:spcPts val="0"/>
                        </a:spcAft>
                        <a:tabLst>
                          <a:tab pos="540385" algn="l"/>
                        </a:tabLst>
                      </a:pPr>
                      <a:r>
                        <a:rPr lang="es-EC" sz="1200" dirty="0">
                          <a:effectLst/>
                          <a:latin typeface="Times New Roman" panose="02020603050405020304" pitchFamily="18" charset="0"/>
                          <a:cs typeface="Times New Roman" panose="02020603050405020304" pitchFamily="18" charset="0"/>
                        </a:rPr>
                        <a:t>RAYOS X y latera columna lumbar</a:t>
                      </a:r>
                      <a:endParaRPr lang="es-EC" sz="12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Lst>
                      </a:pPr>
                      <a:r>
                        <a:rPr lang="es-EC" sz="1200" dirty="0">
                          <a:effectLst/>
                          <a:latin typeface="Times New Roman" panose="02020603050405020304" pitchFamily="18" charset="0"/>
                          <a:cs typeface="Times New Roman" panose="02020603050405020304" pitchFamily="18" charset="0"/>
                        </a:rPr>
                        <a:t>X</a:t>
                      </a:r>
                      <a:endParaRPr lang="es-EC" sz="12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graphicFrame>
        <p:nvGraphicFramePr>
          <p:cNvPr id="8" name="Diagrama 7"/>
          <p:cNvGraphicFramePr/>
          <p:nvPr>
            <p:extLst>
              <p:ext uri="{D42A27DB-BD31-4B8C-83A1-F6EECF244321}">
                <p14:modId xmlns:p14="http://schemas.microsoft.com/office/powerpoint/2010/main" val="2636487301"/>
              </p:ext>
            </p:extLst>
          </p:nvPr>
        </p:nvGraphicFramePr>
        <p:xfrm>
          <a:off x="5715357" y="2897746"/>
          <a:ext cx="6365025" cy="3361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6645497" y="2369713"/>
            <a:ext cx="4121241" cy="5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latin typeface="Times New Roman" panose="02020603050405020304" pitchFamily="18" charset="0"/>
                <a:cs typeface="Times New Roman" panose="02020603050405020304" pitchFamily="18" charset="0"/>
              </a:rPr>
              <a:t>VIGILANCIA DE LA SALUD</a:t>
            </a:r>
            <a:endParaRPr lang="es-EC" b="1" dirty="0"/>
          </a:p>
        </p:txBody>
      </p:sp>
    </p:spTree>
    <p:extLst>
      <p:ext uri="{BB962C8B-B14F-4D97-AF65-F5344CB8AC3E}">
        <p14:creationId xmlns:p14="http://schemas.microsoft.com/office/powerpoint/2010/main" val="18681071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1568" y="2154400"/>
            <a:ext cx="10111688" cy="2396596"/>
          </a:xfrm>
        </p:spPr>
        <p:txBody>
          <a:bodyPr>
            <a:normAutofit fontScale="55000" lnSpcReduction="20000"/>
          </a:bodyPr>
          <a:lstStyle/>
          <a:p>
            <a:pPr algn="just">
              <a:lnSpc>
                <a:spcPct val="150000"/>
              </a:lnSpc>
            </a:pPr>
            <a:r>
              <a:rPr lang="es-EC" sz="4500" b="1" i="1" dirty="0" smtClean="0">
                <a:solidFill>
                  <a:schemeClr val="tx1"/>
                </a:solidFill>
                <a:latin typeface="Times New Roman" panose="02020603050405020304" pitchFamily="18" charset="0"/>
                <a:cs typeface="Times New Roman" panose="02020603050405020304" pitchFamily="18" charset="0"/>
              </a:rPr>
              <a:t>“Ningún trabajo es tan urgente que se deba realizar sin seguridad…….Ninguno”</a:t>
            </a:r>
          </a:p>
          <a:p>
            <a:pPr marL="566928" lvl="3" indent="0" algn="just">
              <a:lnSpc>
                <a:spcPct val="150000"/>
              </a:lnSpc>
              <a:buNone/>
            </a:pPr>
            <a:r>
              <a:rPr lang="es-EC" sz="3900" b="1" i="1" dirty="0" smtClean="0">
                <a:solidFill>
                  <a:schemeClr val="tx1"/>
                </a:solidFill>
                <a:latin typeface="Times New Roman" panose="02020603050405020304" pitchFamily="18" charset="0"/>
                <a:cs typeface="Times New Roman" panose="02020603050405020304" pitchFamily="18" charset="0"/>
              </a:rPr>
              <a:t>								</a:t>
            </a:r>
          </a:p>
          <a:p>
            <a:pPr marL="566928" lvl="3" indent="0" algn="just">
              <a:lnSpc>
                <a:spcPct val="150000"/>
              </a:lnSpc>
              <a:buNone/>
            </a:pPr>
            <a:r>
              <a:rPr lang="es-EC" sz="3900" b="1" i="1" dirty="0">
                <a:solidFill>
                  <a:schemeClr val="tx1"/>
                </a:solidFill>
                <a:latin typeface="Times New Roman" panose="02020603050405020304" pitchFamily="18" charset="0"/>
                <a:cs typeface="Times New Roman" panose="02020603050405020304" pitchFamily="18" charset="0"/>
              </a:rPr>
              <a:t>	</a:t>
            </a:r>
            <a:r>
              <a:rPr lang="es-EC" sz="3900" b="1" i="1" dirty="0" smtClean="0">
                <a:solidFill>
                  <a:schemeClr val="tx1"/>
                </a:solidFill>
                <a:latin typeface="Times New Roman" panose="02020603050405020304" pitchFamily="18" charset="0"/>
                <a:cs typeface="Times New Roman" panose="02020603050405020304" pitchFamily="18" charset="0"/>
              </a:rPr>
              <a:t>								Holger Amanta</a:t>
            </a:r>
            <a:endParaRPr lang="es-EC" dirty="0"/>
          </a:p>
        </p:txBody>
      </p:sp>
      <p:sp>
        <p:nvSpPr>
          <p:cNvPr id="2" name="CuadroTexto 1"/>
          <p:cNvSpPr txBox="1"/>
          <p:nvPr/>
        </p:nvSpPr>
        <p:spPr>
          <a:xfrm>
            <a:off x="1302725" y="940157"/>
            <a:ext cx="8718997" cy="523220"/>
          </a:xfrm>
          <a:prstGeom prst="rect">
            <a:avLst/>
          </a:prstGeom>
          <a:noFill/>
        </p:spPr>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PARA REFLEXIONAR:</a:t>
            </a:r>
            <a:endParaRPr lang="es-EC" sz="2800" b="1"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1131568" y="4106961"/>
            <a:ext cx="10111688" cy="1555234"/>
          </a:xfrm>
          <a:prstGeom prst="rect">
            <a:avLst/>
          </a:prstGeom>
          <a:noFill/>
        </p:spPr>
        <p:txBody>
          <a:bodyPr wrap="square" rtlCol="0">
            <a:spAutoFit/>
          </a:bodyPr>
          <a:lstStyle/>
          <a:p>
            <a:pPr algn="ctr">
              <a:lnSpc>
                <a:spcPct val="150000"/>
              </a:lnSpc>
            </a:pPr>
            <a:r>
              <a:rPr lang="es-EC" sz="7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GRACIAS</a:t>
            </a:r>
          </a:p>
        </p:txBody>
      </p:sp>
      <p:pic>
        <p:nvPicPr>
          <p:cNvPr id="8" name="Imagen 7"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9"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885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600" b="1" dirty="0">
                <a:solidFill>
                  <a:schemeClr val="tx1"/>
                </a:solidFill>
                <a:latin typeface="Times New Roman" panose="02020603050405020304" pitchFamily="18" charset="0"/>
                <a:cs typeface="Times New Roman" panose="02020603050405020304" pitchFamily="18" charset="0"/>
              </a:rPr>
              <a:t>PLANTEAMIENTO DEL PROBLEMA</a:t>
            </a:r>
            <a:r>
              <a:rPr lang="es-EC" sz="4000" b="1" dirty="0">
                <a:solidFill>
                  <a:schemeClr val="tx1"/>
                </a:solidFill>
                <a:latin typeface="Times New Roman" panose="02020603050405020304" pitchFamily="18" charset="0"/>
                <a:cs typeface="Times New Roman" panose="02020603050405020304" pitchFamily="18" charset="0"/>
              </a:rPr>
              <a:t/>
            </a:r>
            <a:br>
              <a:rPr lang="es-EC" sz="4000" b="1" dirty="0">
                <a:solidFill>
                  <a:schemeClr val="tx1"/>
                </a:solidFill>
                <a:latin typeface="Times New Roman" panose="02020603050405020304" pitchFamily="18" charset="0"/>
                <a:cs typeface="Times New Roman" panose="02020603050405020304" pitchFamily="18" charset="0"/>
              </a:rPr>
            </a:br>
            <a:endParaRPr lang="es-EC" sz="4000" b="1" dirty="0">
              <a:solidFill>
                <a:schemeClr val="tx1"/>
              </a:solidFill>
              <a:latin typeface="Times New Roman" panose="02020603050405020304" pitchFamily="18" charset="0"/>
              <a:cs typeface="Times New Roman" panose="02020603050405020304" pitchFamily="18" charset="0"/>
            </a:endParaRPr>
          </a:p>
        </p:txBody>
      </p:sp>
      <p:sp>
        <p:nvSpPr>
          <p:cNvPr id="6" name="Marcador de contenido 5"/>
          <p:cNvSpPr>
            <a:spLocks noGrp="1"/>
          </p:cNvSpPr>
          <p:nvPr>
            <p:ph idx="1"/>
          </p:nvPr>
        </p:nvSpPr>
        <p:spPr>
          <a:xfrm>
            <a:off x="800591" y="1668636"/>
            <a:ext cx="7454292" cy="4023360"/>
          </a:xfrm>
        </p:spPr>
        <p:txBody>
          <a:bodyPr>
            <a:normAutofit fontScale="85000" lnSpcReduction="10000"/>
          </a:bodyPr>
          <a:lstStyle/>
          <a:p>
            <a:pPr marL="0" lvl="0" indent="0" algn="ctr">
              <a:lnSpc>
                <a:spcPct val="150000"/>
              </a:lnSpc>
              <a:buNone/>
            </a:pPr>
            <a:r>
              <a:rPr lang="es-EC" b="1" dirty="0" smtClean="0">
                <a:solidFill>
                  <a:schemeClr val="tx1"/>
                </a:solidFill>
                <a:latin typeface="Times New Roman" panose="02020603050405020304" pitchFamily="18" charset="0"/>
                <a:cs typeface="Times New Roman" panose="02020603050405020304" pitchFamily="18" charset="0"/>
              </a:rPr>
              <a:t>MACRO, MESO Y MICRO</a:t>
            </a:r>
          </a:p>
          <a:p>
            <a:pPr lvl="0" algn="just">
              <a:lnSpc>
                <a:spcPct val="150000"/>
              </a:lnSpc>
              <a:buFont typeface="Wingdings" panose="05000000000000000000" pitchFamily="2" charset="2"/>
              <a:buChar char="Ø"/>
            </a:pPr>
            <a:r>
              <a:rPr lang="es-EC" dirty="0" smtClean="0">
                <a:solidFill>
                  <a:schemeClr val="tx1"/>
                </a:solidFill>
                <a:latin typeface="Times New Roman" panose="02020603050405020304" pitchFamily="18" charset="0"/>
                <a:cs typeface="Times New Roman" panose="02020603050405020304" pitchFamily="18" charset="0"/>
              </a:rPr>
              <a:t>La </a:t>
            </a:r>
            <a:r>
              <a:rPr lang="es-EC" dirty="0">
                <a:solidFill>
                  <a:schemeClr val="tx1"/>
                </a:solidFill>
                <a:latin typeface="Times New Roman" panose="02020603050405020304" pitchFamily="18" charset="0"/>
                <a:cs typeface="Times New Roman" panose="02020603050405020304" pitchFamily="18" charset="0"/>
              </a:rPr>
              <a:t>expansión de las industrias a nivel global, las actividades humanas modernas   y el consumismo han contribuido a la generación de desechos líquidos, sólidos y peligrosos que de no recibir un manejo y tratamiento </a:t>
            </a:r>
            <a:r>
              <a:rPr lang="es-EC" dirty="0" smtClean="0">
                <a:solidFill>
                  <a:schemeClr val="tx1"/>
                </a:solidFill>
                <a:latin typeface="Times New Roman" panose="02020603050405020304" pitchFamily="18" charset="0"/>
                <a:cs typeface="Times New Roman" panose="02020603050405020304" pitchFamily="18" charset="0"/>
              </a:rPr>
              <a:t>adecuado ponen en grave peligro la vida de la personas y el medio ambiente</a:t>
            </a:r>
            <a:endParaRPr lang="es-EC" dirty="0">
              <a:solidFill>
                <a:schemeClr val="tx1"/>
              </a:solidFill>
              <a:latin typeface="Times New Roman" panose="02020603050405020304" pitchFamily="18" charset="0"/>
              <a:cs typeface="Times New Roman" panose="02020603050405020304" pitchFamily="18" charset="0"/>
            </a:endParaRPr>
          </a:p>
          <a:p>
            <a:pPr lvl="0" algn="just">
              <a:lnSpc>
                <a:spcPct val="150000"/>
              </a:lnSpc>
              <a:buFont typeface="Wingdings" panose="05000000000000000000" pitchFamily="2" charset="2"/>
              <a:buChar char="Ø"/>
            </a:pPr>
            <a:r>
              <a:rPr lang="es-EC" dirty="0">
                <a:solidFill>
                  <a:schemeClr val="tx1"/>
                </a:solidFill>
                <a:latin typeface="Times New Roman" panose="02020603050405020304" pitchFamily="18" charset="0"/>
                <a:cs typeface="Times New Roman" panose="02020603050405020304" pitchFamily="18" charset="0"/>
              </a:rPr>
              <a:t>Los deficientes sistema de gestión de seguridad y salud </a:t>
            </a:r>
            <a:r>
              <a:rPr lang="es-EC" dirty="0" smtClean="0">
                <a:solidFill>
                  <a:schemeClr val="tx1"/>
                </a:solidFill>
                <a:latin typeface="Times New Roman" panose="02020603050405020304" pitchFamily="18" charset="0"/>
                <a:cs typeface="Times New Roman" panose="02020603050405020304" pitchFamily="18" charset="0"/>
              </a:rPr>
              <a:t>ocupacional que disponen  las empresas para </a:t>
            </a:r>
            <a:r>
              <a:rPr lang="es-EC" dirty="0">
                <a:solidFill>
                  <a:schemeClr val="tx1"/>
                </a:solidFill>
                <a:latin typeface="Times New Roman" panose="02020603050405020304" pitchFamily="18" charset="0"/>
                <a:cs typeface="Times New Roman" panose="02020603050405020304" pitchFamily="18" charset="0"/>
              </a:rPr>
              <a:t>la prevención de factores de riesgo laborales inciden en </a:t>
            </a:r>
            <a:r>
              <a:rPr lang="es-EC" dirty="0" smtClean="0">
                <a:solidFill>
                  <a:schemeClr val="tx1"/>
                </a:solidFill>
                <a:latin typeface="Times New Roman" panose="02020603050405020304" pitchFamily="18" charset="0"/>
                <a:cs typeface="Times New Roman" panose="02020603050405020304" pitchFamily="18" charset="0"/>
              </a:rPr>
              <a:t>el  </a:t>
            </a:r>
            <a:r>
              <a:rPr lang="es-EC" dirty="0">
                <a:solidFill>
                  <a:schemeClr val="tx1"/>
                </a:solidFill>
                <a:latin typeface="Times New Roman" panose="02020603050405020304" pitchFamily="18" charset="0"/>
                <a:cs typeface="Times New Roman" panose="02020603050405020304" pitchFamily="18" charset="0"/>
              </a:rPr>
              <a:t>aumento de accidentes e incidentes, enfermedades profesionales</a:t>
            </a:r>
            <a:r>
              <a:rPr lang="es-EC" dirty="0" smtClean="0">
                <a:solidFill>
                  <a:schemeClr val="tx1"/>
                </a:solidFill>
                <a:latin typeface="Times New Roman" panose="02020603050405020304" pitchFamily="18" charset="0"/>
                <a:cs typeface="Times New Roman" panose="02020603050405020304" pitchFamily="18" charset="0"/>
              </a:rPr>
              <a:t>, daños </a:t>
            </a:r>
            <a:r>
              <a:rPr lang="es-EC" dirty="0">
                <a:solidFill>
                  <a:schemeClr val="tx1"/>
                </a:solidFill>
                <a:latin typeface="Times New Roman" panose="02020603050405020304" pitchFamily="18" charset="0"/>
                <a:cs typeface="Times New Roman" panose="02020603050405020304" pitchFamily="18" charset="0"/>
              </a:rPr>
              <a:t>materiales, y la </a:t>
            </a:r>
            <a:r>
              <a:rPr lang="es-EC" dirty="0" smtClean="0">
                <a:solidFill>
                  <a:schemeClr val="tx1"/>
                </a:solidFill>
                <a:latin typeface="Times New Roman" panose="02020603050405020304" pitchFamily="18" charset="0"/>
                <a:cs typeface="Times New Roman" panose="02020603050405020304" pitchFamily="18" charset="0"/>
              </a:rPr>
              <a:t>muerte de los empleados </a:t>
            </a:r>
            <a:r>
              <a:rPr lang="es-EC" dirty="0">
                <a:solidFill>
                  <a:schemeClr val="tx1"/>
                </a:solidFill>
                <a:latin typeface="Times New Roman" panose="02020603050405020304" pitchFamily="18" charset="0"/>
                <a:cs typeface="Times New Roman" panose="02020603050405020304" pitchFamily="18" charset="0"/>
              </a:rPr>
              <a:t>en el entorno mundial, nacional y local. </a:t>
            </a:r>
          </a:p>
          <a:p>
            <a:endParaRPr lang="es-EC" dirty="0"/>
          </a:p>
        </p:txBody>
      </p:sp>
      <p:sp>
        <p:nvSpPr>
          <p:cNvPr id="8" name="Rectángulo 7"/>
          <p:cNvSpPr/>
          <p:nvPr/>
        </p:nvSpPr>
        <p:spPr>
          <a:xfrm>
            <a:off x="1120961" y="1683834"/>
            <a:ext cx="10074863" cy="89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0" name="Conector recto de flecha 19"/>
          <p:cNvCxnSpPr/>
          <p:nvPr/>
        </p:nvCxnSpPr>
        <p:spPr>
          <a:xfrm flipH="1" flipV="1">
            <a:off x="8227337" y="4004445"/>
            <a:ext cx="894882" cy="415141"/>
          </a:xfrm>
          <a:prstGeom prst="straightConnector1">
            <a:avLst/>
          </a:prstGeom>
          <a:ln>
            <a:solidFill>
              <a:srgbClr val="FFFFCC"/>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1026" name="Picture 2" descr="http://html.rincondelvago.com/0004047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0817" y="1512364"/>
            <a:ext cx="2541696" cy="1204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ucket2.clanacion.com.ar/anexos/fotos/14/a-fondo-2012914w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0817" y="2716837"/>
            <a:ext cx="2541696" cy="1108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nes.mailxmail.com/cursos/imagenes/5/6/residuos-peligrosos-biologicos-infecciosos-rpbi-normas-de-proteccion-ambiental-y-salud_26265_7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0817" y="3680316"/>
            <a:ext cx="2541696" cy="12169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Gráfico 14"/>
          <p:cNvGraphicFramePr>
            <a:graphicFrameLocks/>
          </p:cNvGraphicFramePr>
          <p:nvPr>
            <p:extLst>
              <p:ext uri="{D42A27DB-BD31-4B8C-83A1-F6EECF244321}">
                <p14:modId xmlns:p14="http://schemas.microsoft.com/office/powerpoint/2010/main" val="3462088464"/>
              </p:ext>
            </p:extLst>
          </p:nvPr>
        </p:nvGraphicFramePr>
        <p:xfrm>
          <a:off x="8041238" y="5053709"/>
          <a:ext cx="3973990" cy="1285837"/>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ángulo 6"/>
          <p:cNvSpPr/>
          <p:nvPr/>
        </p:nvSpPr>
        <p:spPr>
          <a:xfrm>
            <a:off x="9351223" y="4897305"/>
            <a:ext cx="2141290" cy="246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chemeClr val="tx1"/>
                </a:solidFill>
              </a:rPr>
              <a:t>ESTADÍSTICAS  ANUALES DESECHOS</a:t>
            </a:r>
            <a:endParaRPr lang="es-EC" sz="1000" b="1" dirty="0">
              <a:solidFill>
                <a:schemeClr val="tx1"/>
              </a:solidFill>
            </a:endParaRPr>
          </a:p>
        </p:txBody>
      </p:sp>
    </p:spTree>
    <p:extLst>
      <p:ext uri="{BB962C8B-B14F-4D97-AF65-F5344CB8AC3E}">
        <p14:creationId xmlns:p14="http://schemas.microsoft.com/office/powerpoint/2010/main" val="17580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914400"/>
            <a:ext cx="10058400" cy="822960"/>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OBJETIVOS</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4" name="Marcador de contenido 2"/>
          <p:cNvSpPr>
            <a:spLocks noGrp="1"/>
          </p:cNvSpPr>
          <p:nvPr>
            <p:ph idx="1"/>
          </p:nvPr>
        </p:nvSpPr>
        <p:spPr>
          <a:xfrm>
            <a:off x="1097280" y="1353493"/>
            <a:ext cx="10058400" cy="4995792"/>
          </a:xfrm>
        </p:spPr>
        <p:txBody>
          <a:bodyPr>
            <a:normAutofit fontScale="25000" lnSpcReduction="20000"/>
          </a:bodyPr>
          <a:lstStyle/>
          <a:p>
            <a:pPr marL="0" indent="0" algn="just">
              <a:lnSpc>
                <a:spcPct val="120000"/>
              </a:lnSpc>
              <a:buNone/>
            </a:pPr>
            <a:endParaRPr lang="es-ES" sz="5500" b="1"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20000"/>
              </a:lnSpc>
              <a:buNone/>
            </a:pPr>
            <a:r>
              <a:rPr lang="es-ES" sz="7200" b="1" dirty="0" smtClean="0">
                <a:solidFill>
                  <a:schemeClr val="tx1"/>
                </a:solidFill>
                <a:latin typeface="Times New Roman" panose="02020603050405020304" pitchFamily="18" charset="0"/>
                <a:cs typeface="Times New Roman" panose="02020603050405020304" pitchFamily="18" charset="0"/>
              </a:rPr>
              <a:t>Objetivo general:</a:t>
            </a:r>
          </a:p>
          <a:p>
            <a:pPr marL="0" indent="0" algn="just">
              <a:lnSpc>
                <a:spcPct val="170000"/>
              </a:lnSpc>
              <a:buNone/>
            </a:pPr>
            <a:r>
              <a:rPr lang="es-EC" sz="7200" dirty="0">
                <a:solidFill>
                  <a:schemeClr val="tx1"/>
                </a:solidFill>
                <a:latin typeface="Times New Roman" panose="02020603050405020304" pitchFamily="18" charset="0"/>
                <a:cs typeface="Times New Roman" panose="02020603050405020304" pitchFamily="18" charset="0"/>
              </a:rPr>
              <a:t> Determinar la necesidad de elaborar un plan de Seguridad y Salud Ocupacional para la empresa Incinerox Cía. Ltda., a fin de precautelar la integridad física y salud de los trabajadores</a:t>
            </a:r>
            <a:r>
              <a:rPr lang="es-EC" sz="7200" dirty="0" smtClean="0">
                <a:solidFill>
                  <a:schemeClr val="tx1"/>
                </a:solidFill>
                <a:latin typeface="Times New Roman" panose="02020603050405020304" pitchFamily="18" charset="0"/>
                <a:cs typeface="Times New Roman" panose="02020603050405020304" pitchFamily="18" charset="0"/>
              </a:rPr>
              <a:t>.</a:t>
            </a:r>
          </a:p>
          <a:p>
            <a:pPr marL="0" indent="0" algn="just">
              <a:lnSpc>
                <a:spcPct val="170000"/>
              </a:lnSpc>
              <a:buNone/>
            </a:pPr>
            <a:r>
              <a:rPr lang="es-ES" sz="7200" b="1" dirty="0" smtClean="0">
                <a:solidFill>
                  <a:schemeClr val="tx1"/>
                </a:solidFill>
                <a:latin typeface="Times New Roman" panose="02020603050405020304" pitchFamily="18" charset="0"/>
                <a:cs typeface="Times New Roman" panose="02020603050405020304" pitchFamily="18" charset="0"/>
              </a:rPr>
              <a:t>Objetivos especificos:</a:t>
            </a:r>
          </a:p>
          <a:p>
            <a:pPr algn="just">
              <a:lnSpc>
                <a:spcPct val="120000"/>
              </a:lnSpc>
              <a:buFont typeface="Wingdings" panose="05000000000000000000" pitchFamily="2" charset="2"/>
              <a:buChar char="Ø"/>
            </a:pPr>
            <a:r>
              <a:rPr lang="es-EC" sz="7200" dirty="0" smtClean="0">
                <a:solidFill>
                  <a:schemeClr val="tx1"/>
                </a:solidFill>
                <a:latin typeface="Times New Roman" panose="02020603050405020304" pitchFamily="18" charset="0"/>
                <a:cs typeface="Times New Roman" panose="02020603050405020304" pitchFamily="18" charset="0"/>
              </a:rPr>
              <a:t>Identificar </a:t>
            </a:r>
            <a:r>
              <a:rPr lang="es-EC" sz="7200" dirty="0">
                <a:solidFill>
                  <a:schemeClr val="tx1"/>
                </a:solidFill>
                <a:latin typeface="Times New Roman" panose="02020603050405020304" pitchFamily="18" charset="0"/>
                <a:cs typeface="Times New Roman" panose="02020603050405020304" pitchFamily="18" charset="0"/>
              </a:rPr>
              <a:t>y evaluar los riesgos existentes en los puestos de trabajo de la empresa INCINEROX CÍA. </a:t>
            </a:r>
            <a:r>
              <a:rPr lang="es-EC" sz="7200" dirty="0" smtClean="0">
                <a:solidFill>
                  <a:schemeClr val="tx1"/>
                </a:solidFill>
                <a:latin typeface="Times New Roman" panose="02020603050405020304" pitchFamily="18" charset="0"/>
                <a:cs typeface="Times New Roman" panose="02020603050405020304" pitchFamily="18" charset="0"/>
              </a:rPr>
              <a:t>LTDA.</a:t>
            </a:r>
          </a:p>
          <a:p>
            <a:pPr algn="just">
              <a:lnSpc>
                <a:spcPct val="120000"/>
              </a:lnSpc>
              <a:buFont typeface="Wingdings" panose="05000000000000000000" pitchFamily="2" charset="2"/>
              <a:buChar char="Ø"/>
            </a:pPr>
            <a:r>
              <a:rPr lang="es-EC" sz="7200" dirty="0" smtClean="0">
                <a:solidFill>
                  <a:schemeClr val="tx1"/>
                </a:solidFill>
                <a:latin typeface="Times New Roman" panose="02020603050405020304" pitchFamily="18" charset="0"/>
                <a:cs typeface="Times New Roman" panose="02020603050405020304" pitchFamily="18" charset="0"/>
              </a:rPr>
              <a:t>Elaborar </a:t>
            </a:r>
            <a:r>
              <a:rPr lang="es-EC" sz="7200" dirty="0">
                <a:solidFill>
                  <a:schemeClr val="tx1"/>
                </a:solidFill>
                <a:latin typeface="Times New Roman" panose="02020603050405020304" pitchFamily="18" charset="0"/>
                <a:cs typeface="Times New Roman" panose="02020603050405020304" pitchFamily="18" charset="0"/>
              </a:rPr>
              <a:t>el mapa de riesgos de la empresa en estudio.</a:t>
            </a:r>
          </a:p>
          <a:p>
            <a:pPr algn="just">
              <a:lnSpc>
                <a:spcPct val="120000"/>
              </a:lnSpc>
              <a:buFont typeface="Wingdings" panose="05000000000000000000" pitchFamily="2" charset="2"/>
              <a:buChar char="Ø"/>
            </a:pPr>
            <a:r>
              <a:rPr lang="es-EC" sz="7200" dirty="0" smtClean="0">
                <a:solidFill>
                  <a:schemeClr val="tx1"/>
                </a:solidFill>
                <a:latin typeface="Times New Roman" panose="02020603050405020304" pitchFamily="18" charset="0"/>
                <a:cs typeface="Times New Roman" panose="02020603050405020304" pitchFamily="18" charset="0"/>
              </a:rPr>
              <a:t>Realizar </a:t>
            </a:r>
            <a:r>
              <a:rPr lang="es-EC" sz="7200" dirty="0">
                <a:solidFill>
                  <a:schemeClr val="tx1"/>
                </a:solidFill>
                <a:latin typeface="Times New Roman" panose="02020603050405020304" pitchFamily="18" charset="0"/>
                <a:cs typeface="Times New Roman" panose="02020603050405020304" pitchFamily="18" charset="0"/>
              </a:rPr>
              <a:t>indicadores de seguridad a través del registro de accidentes e incidentes producidos en los diferentes procesos de la </a:t>
            </a:r>
            <a:r>
              <a:rPr lang="es-EC" sz="7200" dirty="0" smtClean="0">
                <a:solidFill>
                  <a:schemeClr val="tx1"/>
                </a:solidFill>
                <a:latin typeface="Times New Roman" panose="02020603050405020304" pitchFamily="18" charset="0"/>
                <a:cs typeface="Times New Roman" panose="02020603050405020304" pitchFamily="18" charset="0"/>
              </a:rPr>
              <a:t>empresa.</a:t>
            </a:r>
          </a:p>
          <a:p>
            <a:pPr algn="just">
              <a:lnSpc>
                <a:spcPct val="120000"/>
              </a:lnSpc>
              <a:buFont typeface="Wingdings" panose="05000000000000000000" pitchFamily="2" charset="2"/>
              <a:buChar char="Ø"/>
            </a:pPr>
            <a:r>
              <a:rPr lang="es-EC" sz="7200" dirty="0" smtClean="0">
                <a:solidFill>
                  <a:schemeClr val="tx1"/>
                </a:solidFill>
                <a:latin typeface="Times New Roman" panose="02020603050405020304" pitchFamily="18" charset="0"/>
                <a:cs typeface="Times New Roman" panose="02020603050405020304" pitchFamily="18" charset="0"/>
              </a:rPr>
              <a:t>Elaborar </a:t>
            </a:r>
            <a:r>
              <a:rPr lang="es-EC" sz="7200" dirty="0">
                <a:solidFill>
                  <a:schemeClr val="tx1"/>
                </a:solidFill>
                <a:latin typeface="Times New Roman" panose="02020603050405020304" pitchFamily="18" charset="0"/>
                <a:cs typeface="Times New Roman" panose="02020603050405020304" pitchFamily="18" charset="0"/>
              </a:rPr>
              <a:t>una propuesta de Seguridad y Salud Ocupacional para la empresa Incinerox Cía. Ltda., para </a:t>
            </a:r>
            <a:r>
              <a:rPr lang="es-EC" sz="7200" dirty="0" smtClean="0">
                <a:solidFill>
                  <a:schemeClr val="tx1"/>
                </a:solidFill>
                <a:latin typeface="Times New Roman" panose="02020603050405020304" pitchFamily="18" charset="0"/>
                <a:cs typeface="Times New Roman" panose="02020603050405020304" pitchFamily="18" charset="0"/>
              </a:rPr>
              <a:t> minimizar </a:t>
            </a:r>
            <a:r>
              <a:rPr lang="es-EC" sz="7200" dirty="0">
                <a:solidFill>
                  <a:schemeClr val="tx1"/>
                </a:solidFill>
                <a:latin typeface="Times New Roman" panose="02020603050405020304" pitchFamily="18" charset="0"/>
                <a:cs typeface="Times New Roman" panose="02020603050405020304" pitchFamily="18" charset="0"/>
              </a:rPr>
              <a:t>los riesgos detectados.</a:t>
            </a:r>
          </a:p>
          <a:p>
            <a:pPr marL="0" indent="0" algn="just">
              <a:lnSpc>
                <a:spcPct val="170000"/>
              </a:lnSpc>
              <a:buNone/>
            </a:pPr>
            <a:endParaRPr lang="es-ES" sz="7200" b="1" dirty="0" smtClean="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endParaRPr lang="es-ES" dirty="0"/>
          </a:p>
          <a:p>
            <a:pPr marL="0" indent="0">
              <a:lnSpc>
                <a:spcPct val="150000"/>
              </a:lnSpc>
              <a:buNone/>
            </a:pPr>
            <a:endParaRPr lang="es-EC" dirty="0"/>
          </a:p>
          <a:p>
            <a:pPr marL="0" indent="0">
              <a:buNone/>
            </a:pPr>
            <a:endParaRPr lang="es-EC" dirty="0"/>
          </a:p>
        </p:txBody>
      </p:sp>
      <p:pic>
        <p:nvPicPr>
          <p:cNvPr id="6"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18203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914400"/>
            <a:ext cx="10058400" cy="822960"/>
          </a:xfrm>
        </p:spPr>
        <p:txBody>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JUSTIFICACIÓN</a:t>
            </a:r>
            <a:r>
              <a:rPr lang="es-EC" dirty="0" smtClean="0">
                <a:solidFill>
                  <a:schemeClr val="tx1"/>
                </a:solidFill>
              </a:rPr>
              <a:t> </a:t>
            </a:r>
            <a:endParaRPr lang="es-EC" dirty="0">
              <a:solidFill>
                <a:schemeClr val="tx1"/>
              </a:solidFill>
            </a:endParaRPr>
          </a:p>
        </p:txBody>
      </p:sp>
      <p:sp>
        <p:nvSpPr>
          <p:cNvPr id="3" name="Marcador de contenido 2"/>
          <p:cNvSpPr>
            <a:spLocks noGrp="1"/>
          </p:cNvSpPr>
          <p:nvPr>
            <p:ph idx="1"/>
          </p:nvPr>
        </p:nvSpPr>
        <p:spPr>
          <a:xfrm>
            <a:off x="1341959" y="1867032"/>
            <a:ext cx="9813721" cy="4301947"/>
          </a:xfrm>
        </p:spPr>
        <p:txBody>
          <a:bodyPr>
            <a:normAutofit lnSpcReduction="10000"/>
          </a:bodyPr>
          <a:lstStyle/>
          <a:p>
            <a:pPr marL="0" indent="0" algn="just">
              <a:lnSpc>
                <a:spcPct val="150000"/>
              </a:lnSpc>
              <a:buNone/>
            </a:pPr>
            <a:r>
              <a:rPr lang="es-EC" sz="1800" dirty="0">
                <a:solidFill>
                  <a:schemeClr val="tx1"/>
                </a:solidFill>
                <a:latin typeface="Times New Roman" panose="02020603050405020304" pitchFamily="18" charset="0"/>
                <a:cs typeface="Times New Roman" panose="02020603050405020304" pitchFamily="18" charset="0"/>
              </a:rPr>
              <a:t>La </a:t>
            </a:r>
            <a:r>
              <a:rPr lang="es-EC" sz="1800" dirty="0" smtClean="0">
                <a:solidFill>
                  <a:schemeClr val="tx1"/>
                </a:solidFill>
                <a:latin typeface="Times New Roman" panose="02020603050405020304" pitchFamily="18" charset="0"/>
                <a:cs typeface="Times New Roman" panose="02020603050405020304" pitchFamily="18" charset="0"/>
              </a:rPr>
              <a:t>seguridad </a:t>
            </a:r>
            <a:r>
              <a:rPr lang="es-EC" sz="1800" dirty="0">
                <a:solidFill>
                  <a:schemeClr val="tx1"/>
                </a:solidFill>
                <a:latin typeface="Times New Roman" panose="02020603050405020304" pitchFamily="18" charset="0"/>
                <a:cs typeface="Times New Roman" panose="02020603050405020304" pitchFamily="18" charset="0"/>
              </a:rPr>
              <a:t>y Salud Ocupacional representa una de las herramientas de gestión más importantes para mejorar los puestos de trabajo y calidad de vida laboral de las </a:t>
            </a:r>
            <a:r>
              <a:rPr lang="es-EC" sz="1800" dirty="0" smtClean="0">
                <a:solidFill>
                  <a:schemeClr val="tx1"/>
                </a:solidFill>
                <a:latin typeface="Times New Roman" panose="02020603050405020304" pitchFamily="18" charset="0"/>
                <a:cs typeface="Times New Roman" panose="02020603050405020304" pitchFamily="18" charset="0"/>
              </a:rPr>
              <a:t>empresas, es por ello que con el presente plan se pretende  cumplir con la normativa nacional vigente  en la prevención riesgos ocupacionales protegiendo el recurso más valioso que es el humano. Este proyecto se sustenta en el Plan Nacional del Buen Vivir 2013-2017.</a:t>
            </a:r>
          </a:p>
          <a:p>
            <a:pPr algn="just">
              <a:lnSpc>
                <a:spcPct val="150000"/>
              </a:lnSpc>
              <a:buFont typeface="Wingdings" panose="05000000000000000000" pitchFamily="2" charset="2"/>
              <a:buChar char="Ø"/>
            </a:pPr>
            <a:r>
              <a:rPr lang="es-EC" sz="1800" b="1" dirty="0" smtClean="0">
                <a:solidFill>
                  <a:schemeClr val="tx1"/>
                </a:solidFill>
                <a:latin typeface="Times New Roman" panose="02020603050405020304" pitchFamily="18" charset="0"/>
                <a:cs typeface="Times New Roman" panose="02020603050405020304" pitchFamily="18" charset="0"/>
              </a:rPr>
              <a:t>Objetivo N° 6.- </a:t>
            </a:r>
            <a:r>
              <a:rPr lang="es-EC" sz="1800" dirty="0" smtClean="0">
                <a:solidFill>
                  <a:schemeClr val="tx1"/>
                </a:solidFill>
                <a:latin typeface="Times New Roman" panose="02020603050405020304" pitchFamily="18" charset="0"/>
                <a:cs typeface="Times New Roman" panose="02020603050405020304" pitchFamily="18" charset="0"/>
              </a:rPr>
              <a:t>Se plantea el fortalecimiento de una seguridad integral para las personas.</a:t>
            </a:r>
          </a:p>
          <a:p>
            <a:pPr algn="just">
              <a:lnSpc>
                <a:spcPct val="150000"/>
              </a:lnSpc>
              <a:buFont typeface="Wingdings" panose="05000000000000000000" pitchFamily="2" charset="2"/>
              <a:buChar char="Ø"/>
            </a:pPr>
            <a:r>
              <a:rPr lang="es-EC" sz="1800" b="1" dirty="0" smtClean="0">
                <a:solidFill>
                  <a:schemeClr val="tx1"/>
                </a:solidFill>
                <a:latin typeface="Times New Roman" panose="02020603050405020304" pitchFamily="18" charset="0"/>
                <a:cs typeface="Times New Roman" panose="02020603050405020304" pitchFamily="18" charset="0"/>
              </a:rPr>
              <a:t>Objetivo N° 7.- </a:t>
            </a:r>
            <a:r>
              <a:rPr lang="es-EC" sz="1800" dirty="0">
                <a:solidFill>
                  <a:schemeClr val="tx1"/>
                </a:solidFill>
                <a:latin typeface="Times New Roman" panose="02020603050405020304" pitchFamily="18" charset="0"/>
                <a:cs typeface="Times New Roman" panose="02020603050405020304" pitchFamily="18" charset="0"/>
              </a:rPr>
              <a:t>E</a:t>
            </a:r>
            <a:r>
              <a:rPr lang="es-EC" sz="1800" dirty="0" smtClean="0">
                <a:solidFill>
                  <a:schemeClr val="tx1"/>
                </a:solidFill>
                <a:latin typeface="Times New Roman" panose="02020603050405020304" pitchFamily="18" charset="0"/>
                <a:cs typeface="Times New Roman" panose="02020603050405020304" pitchFamily="18" charset="0"/>
              </a:rPr>
              <a:t>l derecho de los ciudadanos a vivir en un ambiente sano y sustentable, respeto a la naturaleza y biodiversidad.</a:t>
            </a:r>
          </a:p>
          <a:p>
            <a:pPr algn="just">
              <a:lnSpc>
                <a:spcPct val="150000"/>
              </a:lnSpc>
              <a:buFont typeface="Wingdings" panose="05000000000000000000" pitchFamily="2" charset="2"/>
              <a:buChar char="Ø"/>
            </a:pPr>
            <a:r>
              <a:rPr lang="es-EC" sz="1800" b="1" dirty="0" smtClean="0">
                <a:solidFill>
                  <a:schemeClr val="tx1"/>
                </a:solidFill>
                <a:latin typeface="Times New Roman" panose="02020603050405020304" pitchFamily="18" charset="0"/>
                <a:cs typeface="Times New Roman" panose="02020603050405020304" pitchFamily="18" charset="0"/>
              </a:rPr>
              <a:t>Objetivo N° 9.- </a:t>
            </a:r>
            <a:r>
              <a:rPr lang="es-EC" sz="1800" dirty="0">
                <a:solidFill>
                  <a:schemeClr val="tx1"/>
                </a:solidFill>
                <a:latin typeface="Times New Roman" panose="02020603050405020304" pitchFamily="18" charset="0"/>
                <a:cs typeface="Times New Roman" panose="02020603050405020304" pitchFamily="18" charset="0"/>
              </a:rPr>
              <a:t>S</a:t>
            </a:r>
            <a:r>
              <a:rPr lang="es-EC" sz="1800" dirty="0" smtClean="0">
                <a:solidFill>
                  <a:schemeClr val="tx1"/>
                </a:solidFill>
                <a:latin typeface="Times New Roman" panose="02020603050405020304" pitchFamily="18" charset="0"/>
                <a:cs typeface="Times New Roman" panose="02020603050405020304" pitchFamily="18" charset="0"/>
              </a:rPr>
              <a:t>e garantiza el trabajo digno de las personas en todas sus formas.</a:t>
            </a:r>
          </a:p>
          <a:p>
            <a:pPr algn="just">
              <a:lnSpc>
                <a:spcPct val="150000"/>
              </a:lnSpc>
              <a:buFont typeface="Wingdings" panose="05000000000000000000" pitchFamily="2" charset="2"/>
              <a:buChar char="Ø"/>
            </a:pPr>
            <a:endParaRPr lang="es-EC" sz="1800"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endParaRPr lang="es-EC" sz="1800" dirty="0">
              <a:solidFill>
                <a:schemeClr val="tx1"/>
              </a:solidFill>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110549899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FACTIBILIDAD</a:t>
            </a:r>
            <a:endParaRPr lang="es-EC" sz="3200" b="1" dirty="0">
              <a:solidFill>
                <a:schemeClr val="tx1"/>
              </a:solidFill>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9" name="Diagrama 8"/>
          <p:cNvGraphicFramePr/>
          <p:nvPr>
            <p:extLst>
              <p:ext uri="{D42A27DB-BD31-4B8C-83A1-F6EECF244321}">
                <p14:modId xmlns:p14="http://schemas.microsoft.com/office/powerpoint/2010/main" val="4050030716"/>
              </p:ext>
            </p:extLst>
          </p:nvPr>
        </p:nvGraphicFramePr>
        <p:xfrm>
          <a:off x="2111868" y="1930543"/>
          <a:ext cx="8799133" cy="4264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0505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IDENTIFICACIÓN DE VARIABLES </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6" name="Marcador de contenido 5"/>
          <p:cNvSpPr>
            <a:spLocks noGrp="1"/>
          </p:cNvSpPr>
          <p:nvPr>
            <p:ph idx="1"/>
          </p:nvPr>
        </p:nvSpPr>
        <p:spPr>
          <a:xfrm>
            <a:off x="1918951" y="1774829"/>
            <a:ext cx="3128950" cy="562615"/>
          </a:xfrm>
        </p:spPr>
        <p:txBody>
          <a:bodyPr/>
          <a:lstStyle/>
          <a:p>
            <a:pPr algn="ctr"/>
            <a:r>
              <a:rPr lang="es-EC" b="1" dirty="0" smtClean="0">
                <a:latin typeface="Times New Roman" panose="02020603050405020304" pitchFamily="18" charset="0"/>
                <a:cs typeface="Times New Roman" panose="02020603050405020304" pitchFamily="18" charset="0"/>
              </a:rPr>
              <a:t>“CAUSA”</a:t>
            </a:r>
            <a:endParaRPr lang="es-EC" b="1" dirty="0">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3" name="Diagrama 2"/>
          <p:cNvGraphicFramePr/>
          <p:nvPr>
            <p:extLst>
              <p:ext uri="{D42A27DB-BD31-4B8C-83A1-F6EECF244321}">
                <p14:modId xmlns:p14="http://schemas.microsoft.com/office/powerpoint/2010/main" val="2873821600"/>
              </p:ext>
            </p:extLst>
          </p:nvPr>
        </p:nvGraphicFramePr>
        <p:xfrm>
          <a:off x="1407661" y="1737360"/>
          <a:ext cx="9437638" cy="3219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Marcador de contenido 5"/>
          <p:cNvSpPr txBox="1">
            <a:spLocks/>
          </p:cNvSpPr>
          <p:nvPr/>
        </p:nvSpPr>
        <p:spPr>
          <a:xfrm>
            <a:off x="6892029" y="1737360"/>
            <a:ext cx="3128950" cy="5626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C" b="1" dirty="0" smtClean="0">
                <a:latin typeface="Times New Roman" panose="02020603050405020304" pitchFamily="18" charset="0"/>
                <a:cs typeface="Times New Roman" panose="02020603050405020304" pitchFamily="18" charset="0"/>
              </a:rPr>
              <a:t>“EFECTO”</a:t>
            </a:r>
            <a:endParaRPr lang="es-EC" b="1" dirty="0">
              <a:latin typeface="Times New Roman" panose="02020603050405020304" pitchFamily="18" charset="0"/>
              <a:cs typeface="Times New Roman" panose="02020603050405020304" pitchFamily="18" charset="0"/>
            </a:endParaRPr>
          </a:p>
        </p:txBody>
      </p:sp>
      <p:sp>
        <p:nvSpPr>
          <p:cNvPr id="10" name="Título 1"/>
          <p:cNvSpPr txBox="1">
            <a:spLocks/>
          </p:cNvSpPr>
          <p:nvPr/>
        </p:nvSpPr>
        <p:spPr>
          <a:xfrm>
            <a:off x="618616" y="4945487"/>
            <a:ext cx="10058400" cy="1181422"/>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457200" indent="-457200" algn="ctr">
              <a:buFont typeface="Arial" panose="020B0604020202020204" pitchFamily="34" charset="0"/>
              <a:buChar char="•"/>
            </a:pPr>
            <a:r>
              <a:rPr lang="es-EC" sz="2600" b="1" dirty="0" smtClean="0">
                <a:solidFill>
                  <a:schemeClr val="tx1"/>
                </a:solidFill>
                <a:latin typeface="Times New Roman" panose="02020603050405020304" pitchFamily="18" charset="0"/>
                <a:cs typeface="Times New Roman" panose="02020603050405020304" pitchFamily="18" charset="0"/>
              </a:rPr>
              <a:t>PREGUNTA DE INVESTIGACIÓN</a:t>
            </a:r>
          </a:p>
          <a:p>
            <a:pPr algn="ctr"/>
            <a:endParaRPr lang="es-EC" sz="2600" b="1" dirty="0" smtClean="0">
              <a:solidFill>
                <a:schemeClr val="tx1"/>
              </a:solidFill>
              <a:latin typeface="Times New Roman" panose="02020603050405020304" pitchFamily="18" charset="0"/>
              <a:cs typeface="Times New Roman" panose="02020603050405020304" pitchFamily="18" charset="0"/>
            </a:endParaRPr>
          </a:p>
          <a:p>
            <a:pPr algn="just"/>
            <a:r>
              <a:rPr lang="es-EC" sz="1800" dirty="0" smtClean="0">
                <a:solidFill>
                  <a:schemeClr val="tx1"/>
                </a:solidFill>
                <a:latin typeface="Times New Roman" panose="02020603050405020304" pitchFamily="18" charset="0"/>
                <a:cs typeface="Times New Roman" panose="02020603050405020304" pitchFamily="18" charset="0"/>
              </a:rPr>
              <a:t>El </a:t>
            </a:r>
            <a:r>
              <a:rPr lang="es-EC" sz="1800" dirty="0">
                <a:solidFill>
                  <a:schemeClr val="tx1"/>
                </a:solidFill>
                <a:latin typeface="Times New Roman" panose="02020603050405020304" pitchFamily="18" charset="0"/>
                <a:cs typeface="Times New Roman" panose="02020603050405020304" pitchFamily="18" charset="0"/>
              </a:rPr>
              <a:t>plan de Seguridad y Salud Ocupacional para la empresa Incinerox Cía. Ltda., reducirá los riesgos físicos y </a:t>
            </a:r>
            <a:r>
              <a:rPr lang="es-EC" sz="1800" dirty="0" smtClean="0">
                <a:solidFill>
                  <a:schemeClr val="tx1"/>
                </a:solidFill>
                <a:latin typeface="Times New Roman" panose="02020603050405020304" pitchFamily="18" charset="0"/>
                <a:cs typeface="Times New Roman" panose="02020603050405020304" pitchFamily="18" charset="0"/>
              </a:rPr>
              <a:t>laborales</a:t>
            </a:r>
            <a:r>
              <a:rPr lang="es-EC" sz="1700" dirty="0" smtClean="0">
                <a:solidFill>
                  <a:schemeClr val="tx1"/>
                </a:solidFill>
                <a:latin typeface="Times New Roman" panose="02020603050405020304" pitchFamily="18" charset="0"/>
                <a:cs typeface="Times New Roman" panose="02020603050405020304" pitchFamily="18" charset="0"/>
              </a:rPr>
              <a:t>.</a:t>
            </a:r>
            <a:endParaRPr lang="es-EC" sz="1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062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5355</TotalTime>
  <Words>3898</Words>
  <Application>Microsoft Office PowerPoint</Application>
  <PresentationFormat>Panorámica</PresentationFormat>
  <Paragraphs>711</Paragraphs>
  <Slides>46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Calibri</vt:lpstr>
      <vt:lpstr>Calibri Light</vt:lpstr>
      <vt:lpstr>Symbol</vt:lpstr>
      <vt:lpstr>Times New Roman</vt:lpstr>
      <vt:lpstr>Wingdings</vt:lpstr>
      <vt:lpstr>Retrospección</vt:lpstr>
      <vt:lpstr>“LA SEGURIDAD Y SALUD OCUPACIONAL PARA LA EMPRESA INCINEROX CÍA. LTDA., UBICADA EN PIFO PROV. DE PICHINCHA” PROPUESTA </vt:lpstr>
      <vt:lpstr>CONTENIDO </vt:lpstr>
      <vt:lpstr>INTRODUCCIÓN </vt:lpstr>
      <vt:lpstr>EL PROBLEMA </vt:lpstr>
      <vt:lpstr>PLANTEAMIENTO DEL PROBLEMA </vt:lpstr>
      <vt:lpstr>OBJETIVOS</vt:lpstr>
      <vt:lpstr>JUSTIFICACIÓN </vt:lpstr>
      <vt:lpstr>FACTIBILIDAD</vt:lpstr>
      <vt:lpstr>IDENTIFICACIÓN DE VARIABLES </vt:lpstr>
      <vt:lpstr>MARCO DE REFERENCIA </vt:lpstr>
      <vt:lpstr>  FUNDAMENTOS TEÓRICOS  </vt:lpstr>
      <vt:lpstr>     FUNDAMENTOS TEÓRICOS     </vt:lpstr>
      <vt:lpstr>  CLASIFICACIÓN DE LOS RIESGOS</vt:lpstr>
      <vt:lpstr>LÍMITES PERMISIBLES DE ACUERDO CON EL DECRETO 2393.</vt:lpstr>
      <vt:lpstr>   PROCESO DE GESTIÓN DEL RIESGO </vt:lpstr>
      <vt:lpstr>  IDENTIFICACIÓN Y EVALUACIÓN GENERAL DE RIESGOS </vt:lpstr>
      <vt:lpstr>  IDENTIFICACIÓN Y EVALUACIÓN GENERAL DE RIESGOS </vt:lpstr>
      <vt:lpstr>IDENTIFICACIÓN Y EVALUACIÓN GENERAL DE RIESGOS </vt:lpstr>
      <vt:lpstr>METODOLOGÍA </vt:lpstr>
      <vt:lpstr>     PARADIGMAS DE INVESTIGACIÓN </vt:lpstr>
      <vt:lpstr>POBLACIÓN Y MUESTRA</vt:lpstr>
      <vt:lpstr>ANÁLISIS E INTERPRETACIÓN DE RESULTADOS </vt:lpstr>
      <vt:lpstr>RECOLECCIÓN DE INFORMACIÓN Y ANÁLISIS E INTERPRETACIÓN DE DATOS  </vt:lpstr>
      <vt:lpstr>Presentación de PowerPoint</vt:lpstr>
      <vt:lpstr>Presentación de PowerPoint</vt:lpstr>
      <vt:lpstr>Presentación de PowerPoint</vt:lpstr>
      <vt:lpstr>Presentación de PowerPoint</vt:lpstr>
      <vt:lpstr>INDICADORES DE SEGURIDAD DE INCINEROX</vt:lpstr>
      <vt:lpstr>Presentación de PowerPoint</vt:lpstr>
      <vt:lpstr>CONCLUSIONES </vt:lpstr>
      <vt:lpstr>RECOMENDACIONES </vt:lpstr>
      <vt:lpstr> PROPUESTA PLAN SSO </vt:lpstr>
      <vt:lpstr>Presentación de PowerPoint</vt:lpstr>
      <vt:lpstr>ORGANIZACIÓN DE CÍRCULOS DE SEGURIDAD </vt:lpstr>
      <vt:lpstr>FUNCIONES </vt:lpstr>
      <vt:lpstr>PROCEDIMIENTO PARA TRABAJOS EN ALTURA </vt:lpstr>
      <vt:lpstr>Presentación de PowerPoint</vt:lpstr>
      <vt:lpstr>Presentación de PowerPoint</vt:lpstr>
      <vt:lpstr>Presentación de PowerPoint</vt:lpstr>
      <vt:lpstr>Presentación de PowerPoint</vt:lpstr>
      <vt:lpstr>Presentación de PowerPoint</vt:lpstr>
      <vt:lpstr>PROGRAMA DE PAUSAS ACTIVAS  </vt:lpstr>
      <vt:lpstr>PROGRAMA DE PAUSAS ACTIVAS  </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PRIVADA</dc:title>
  <dc:creator>ACER 01</dc:creator>
  <cp:lastModifiedBy>HOLGER1</cp:lastModifiedBy>
  <cp:revision>332</cp:revision>
  <dcterms:created xsi:type="dcterms:W3CDTF">2015-09-17T00:49:00Z</dcterms:created>
  <dcterms:modified xsi:type="dcterms:W3CDTF">2015-12-11T09:12:57Z</dcterms:modified>
</cp:coreProperties>
</file>