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style1.xml" ContentType="application/vnd.ms-office.chartstyle+xml"/>
  <Override PartName="/ppt/charts/colors1.xml" ContentType="application/vnd.ms-office.chartcolorstyle+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style2.xml" ContentType="application/vnd.ms-office.chartstyle+xml"/>
  <Override PartName="/ppt/charts/colors2.xml" ContentType="application/vnd.ms-office.chartcolorstyle+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397" r:id="rId17"/>
    <p:sldId id="396"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1" r:id="rId76"/>
    <p:sldId id="332" r:id="rId77"/>
    <p:sldId id="333" r:id="rId78"/>
    <p:sldId id="334" r:id="rId79"/>
    <p:sldId id="335" r:id="rId80"/>
    <p:sldId id="336" r:id="rId81"/>
    <p:sldId id="330"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52" r:id="rId98"/>
    <p:sldId id="353" r:id="rId99"/>
    <p:sldId id="354" r:id="rId100"/>
    <p:sldId id="355" r:id="rId101"/>
    <p:sldId id="356" r:id="rId102"/>
    <p:sldId id="357" r:id="rId103"/>
    <p:sldId id="358" r:id="rId104"/>
    <p:sldId id="359" r:id="rId105"/>
    <p:sldId id="360" r:id="rId106"/>
    <p:sldId id="361" r:id="rId107"/>
    <p:sldId id="362" r:id="rId108"/>
    <p:sldId id="363" r:id="rId109"/>
    <p:sldId id="365" r:id="rId110"/>
    <p:sldId id="366" r:id="rId111"/>
    <p:sldId id="367" r:id="rId112"/>
    <p:sldId id="368" r:id="rId113"/>
    <p:sldId id="369" r:id="rId114"/>
    <p:sldId id="370" r:id="rId115"/>
    <p:sldId id="371" r:id="rId116"/>
    <p:sldId id="372" r:id="rId117"/>
    <p:sldId id="373" r:id="rId118"/>
    <p:sldId id="364" r:id="rId119"/>
    <p:sldId id="382" r:id="rId120"/>
    <p:sldId id="374" r:id="rId121"/>
    <p:sldId id="375" r:id="rId122"/>
    <p:sldId id="376" r:id="rId123"/>
    <p:sldId id="377" r:id="rId124"/>
    <p:sldId id="378" r:id="rId125"/>
    <p:sldId id="379" r:id="rId126"/>
    <p:sldId id="380" r:id="rId127"/>
    <p:sldId id="381" r:id="rId128"/>
    <p:sldId id="383" r:id="rId129"/>
    <p:sldId id="384" r:id="rId130"/>
    <p:sldId id="385" r:id="rId131"/>
    <p:sldId id="386" r:id="rId132"/>
    <p:sldId id="389" r:id="rId133"/>
    <p:sldId id="387" r:id="rId134"/>
    <p:sldId id="388" r:id="rId135"/>
    <p:sldId id="390" r:id="rId136"/>
    <p:sldId id="391" r:id="rId137"/>
    <p:sldId id="392" r:id="rId138"/>
    <p:sldId id="393" r:id="rId139"/>
    <p:sldId id="394" r:id="rId140"/>
  </p:sldIdLst>
  <p:sldSz cx="12192000" cy="6858000"/>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tableStyles" Target="tableStyle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s>
</file>

<file path=ppt/charts/_rels/chart1.xml.rels><?xml version="1.0" encoding="UTF-8" standalone="yes"?>
<Relationships xmlns="http://schemas.openxmlformats.org/package/2006/relationships"><Relationship Id="rId1" Type="http://schemas.openxmlformats.org/officeDocument/2006/relationships/oleObject" Target="Gr&#225;fico%20en%20Microsoft%20Word"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PERSONAL-PC\Desktop\analisis%20cueva.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Users\PERSONAL-PC\Desktop\analisis%20cueva.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Users\PERSONAL-PC\Desktop\analisis%20cueva.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PERSONAL-PC\Desktop\analisis%20cueva.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PERSONAL-PC\Desktop\analisis%20cueva.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PERSONAL-PC\Desktop\analisis%20cueva.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PERSONAL-PC\Desktop\analisis%20cueva.xlsx" TargetMode="External"/></Relationships>
</file>

<file path=ppt/charts/_rels/chart6.xml.rels><?xml version="1.0" encoding="UTF-8" standalone="yes"?>
<Relationships xmlns="http://schemas.openxmlformats.org/package/2006/relationships"><Relationship Id="rId3" Type="http://schemas.openxmlformats.org/officeDocument/2006/relationships/oleObject" Target="file:///C:\Users\PERSONAL-PC\Desktop\analisis%20cueva.xlsx" TargetMode="External"/><Relationship Id="rId2" Type="http://schemas.microsoft.com/office/2011/relationships/chartColorStyle" Target="colors1.xml"/><Relationship Id="rId1" Type="http://schemas.microsoft.com/office/2011/relationships/chartStyle" Target="style1.xml"/></Relationships>
</file>

<file path=ppt/charts/_rels/chart7.xml.rels><?xml version="1.0" encoding="UTF-8" standalone="yes"?>
<Relationships xmlns="http://schemas.openxmlformats.org/package/2006/relationships"><Relationship Id="rId1" Type="http://schemas.openxmlformats.org/officeDocument/2006/relationships/oleObject" Target="file:///C:\Users\PERSONAL-PC\Desktop\analisis%20cueva.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PERSONAL-PC\Desktop\analisis%20cueva.xlsx" TargetMode="External"/></Relationships>
</file>

<file path=ppt/charts/_rels/chart9.xml.rels><?xml version="1.0" encoding="UTF-8" standalone="yes"?>
<Relationships xmlns="http://schemas.openxmlformats.org/package/2006/relationships"><Relationship Id="rId3" Type="http://schemas.openxmlformats.org/officeDocument/2006/relationships/oleObject" Target="file:///C:\Users\PERSONAL-PC\Desktop\analisis%20cueva.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a:pPr>
            <a:r>
              <a:rPr lang="es-EC" sz="1200" dirty="0"/>
              <a:t>ANÁLISIS</a:t>
            </a:r>
            <a:r>
              <a:rPr lang="es-EC" sz="1200" baseline="0" dirty="0"/>
              <a:t> DE LAS CAPACIDADES FÍSICA PRE TEST </a:t>
            </a:r>
            <a:endParaRPr lang="es-EC" sz="1200" dirty="0"/>
          </a:p>
        </c:rich>
      </c:tx>
      <c:layout/>
      <c:overlay val="0"/>
    </c:title>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'[Gráfico en Microsoft Word]Hoja1'!$E$45</c:f>
              <c:strCache>
                <c:ptCount val="1"/>
                <c:pt idx="0">
                  <c:v>PROMEDIO </c:v>
                </c:pt>
              </c:strCache>
            </c:strRef>
          </c:tx>
          <c:invertIfNegative val="0"/>
          <c:cat>
            <c:strRef>
              <c:f>'[Gráfico en Microsoft Word]Hoja1'!$F$44:$J$44</c:f>
              <c:strCache>
                <c:ptCount val="5"/>
                <c:pt idx="0">
                  <c:v>Acoplamiento</c:v>
                </c:pt>
                <c:pt idx="1">
                  <c:v>Ritmo</c:v>
                </c:pt>
                <c:pt idx="2">
                  <c:v>Agilidad</c:v>
                </c:pt>
                <c:pt idx="3">
                  <c:v>Coordinación</c:v>
                </c:pt>
                <c:pt idx="4">
                  <c:v>Equilibrio</c:v>
                </c:pt>
              </c:strCache>
            </c:strRef>
          </c:cat>
          <c:val>
            <c:numRef>
              <c:f>'[Gráfico en Microsoft Word]Hoja1'!$F$45:$J$45</c:f>
              <c:numCache>
                <c:formatCode>0.00</c:formatCode>
                <c:ptCount val="5"/>
                <c:pt idx="0">
                  <c:v>7.7558620689655164</c:v>
                </c:pt>
                <c:pt idx="1">
                  <c:v>7.55</c:v>
                </c:pt>
                <c:pt idx="2">
                  <c:v>7.1720689655172425</c:v>
                </c:pt>
                <c:pt idx="3">
                  <c:v>8.3127586206896567</c:v>
                </c:pt>
                <c:pt idx="4">
                  <c:v>8.1044827586206889</c:v>
                </c:pt>
              </c:numCache>
            </c:numRef>
          </c:val>
        </c:ser>
        <c:ser>
          <c:idx val="1"/>
          <c:order val="1"/>
          <c:tx>
            <c:strRef>
              <c:f>'[Gráfico en Microsoft Word]Hoja1'!$E$46</c:f>
              <c:strCache>
                <c:ptCount val="1"/>
                <c:pt idx="0">
                  <c:v>MEDIANA</c:v>
                </c:pt>
              </c:strCache>
            </c:strRef>
          </c:tx>
          <c:invertIfNegative val="0"/>
          <c:cat>
            <c:strRef>
              <c:f>'[Gráfico en Microsoft Word]Hoja1'!$F$44:$J$44</c:f>
              <c:strCache>
                <c:ptCount val="5"/>
                <c:pt idx="0">
                  <c:v>Acoplamiento</c:v>
                </c:pt>
                <c:pt idx="1">
                  <c:v>Ritmo</c:v>
                </c:pt>
                <c:pt idx="2">
                  <c:v>Agilidad</c:v>
                </c:pt>
                <c:pt idx="3">
                  <c:v>Coordinación</c:v>
                </c:pt>
                <c:pt idx="4">
                  <c:v>Equilibrio</c:v>
                </c:pt>
              </c:strCache>
            </c:strRef>
          </c:cat>
          <c:val>
            <c:numRef>
              <c:f>'[Gráfico en Microsoft Word]Hoja1'!$F$46:$J$46</c:f>
              <c:numCache>
                <c:formatCode>0.00</c:formatCode>
                <c:ptCount val="5"/>
                <c:pt idx="0">
                  <c:v>7.93</c:v>
                </c:pt>
                <c:pt idx="1">
                  <c:v>7.42</c:v>
                </c:pt>
                <c:pt idx="2">
                  <c:v>6.82</c:v>
                </c:pt>
                <c:pt idx="3">
                  <c:v>8.43</c:v>
                </c:pt>
                <c:pt idx="4">
                  <c:v>7.97</c:v>
                </c:pt>
              </c:numCache>
            </c:numRef>
          </c:val>
        </c:ser>
        <c:ser>
          <c:idx val="2"/>
          <c:order val="2"/>
          <c:tx>
            <c:strRef>
              <c:f>'[Gráfico en Microsoft Word]Hoja1'!$E$47</c:f>
              <c:strCache>
                <c:ptCount val="1"/>
                <c:pt idx="0">
                  <c:v>DESVIACIÓN ESTÁNDAR</c:v>
                </c:pt>
              </c:strCache>
            </c:strRef>
          </c:tx>
          <c:invertIfNegative val="0"/>
          <c:cat>
            <c:strRef>
              <c:f>'[Gráfico en Microsoft Word]Hoja1'!$F$44:$J$44</c:f>
              <c:strCache>
                <c:ptCount val="5"/>
                <c:pt idx="0">
                  <c:v>Acoplamiento</c:v>
                </c:pt>
                <c:pt idx="1">
                  <c:v>Ritmo</c:v>
                </c:pt>
                <c:pt idx="2">
                  <c:v>Agilidad</c:v>
                </c:pt>
                <c:pt idx="3">
                  <c:v>Coordinación</c:v>
                </c:pt>
                <c:pt idx="4">
                  <c:v>Equilibrio</c:v>
                </c:pt>
              </c:strCache>
            </c:strRef>
          </c:cat>
          <c:val>
            <c:numRef>
              <c:f>'[Gráfico en Microsoft Word]Hoja1'!$F$47:$J$47</c:f>
              <c:numCache>
                <c:formatCode>0.00</c:formatCode>
                <c:ptCount val="5"/>
                <c:pt idx="0">
                  <c:v>0.92679369426218206</c:v>
                </c:pt>
                <c:pt idx="1">
                  <c:v>1.2928208361121549</c:v>
                </c:pt>
                <c:pt idx="2">
                  <c:v>1.2158664732560769</c:v>
                </c:pt>
                <c:pt idx="3">
                  <c:v>0.89412725425300565</c:v>
                </c:pt>
                <c:pt idx="4">
                  <c:v>0.96390791723401248</c:v>
                </c:pt>
              </c:numCache>
            </c:numRef>
          </c:val>
        </c:ser>
        <c:ser>
          <c:idx val="3"/>
          <c:order val="3"/>
          <c:tx>
            <c:strRef>
              <c:f>'[Gráfico en Microsoft Word]Hoja1'!$E$48</c:f>
              <c:strCache>
                <c:ptCount val="1"/>
                <c:pt idx="0">
                  <c:v>MAXIMO</c:v>
                </c:pt>
              </c:strCache>
            </c:strRef>
          </c:tx>
          <c:invertIfNegative val="0"/>
          <c:cat>
            <c:strRef>
              <c:f>'[Gráfico en Microsoft Word]Hoja1'!$F$44:$J$44</c:f>
              <c:strCache>
                <c:ptCount val="5"/>
                <c:pt idx="0">
                  <c:v>Acoplamiento</c:v>
                </c:pt>
                <c:pt idx="1">
                  <c:v>Ritmo</c:v>
                </c:pt>
                <c:pt idx="2">
                  <c:v>Agilidad</c:v>
                </c:pt>
                <c:pt idx="3">
                  <c:v>Coordinación</c:v>
                </c:pt>
                <c:pt idx="4">
                  <c:v>Equilibrio</c:v>
                </c:pt>
              </c:strCache>
            </c:strRef>
          </c:cat>
          <c:val>
            <c:numRef>
              <c:f>'[Gráfico en Microsoft Word]Hoja1'!$F$48:$J$48</c:f>
              <c:numCache>
                <c:formatCode>0.00</c:formatCode>
                <c:ptCount val="5"/>
                <c:pt idx="0">
                  <c:v>9.36</c:v>
                </c:pt>
                <c:pt idx="1">
                  <c:v>9.26</c:v>
                </c:pt>
                <c:pt idx="2">
                  <c:v>9.36</c:v>
                </c:pt>
                <c:pt idx="3">
                  <c:v>9.4600000000000009</c:v>
                </c:pt>
                <c:pt idx="4">
                  <c:v>9.89</c:v>
                </c:pt>
              </c:numCache>
            </c:numRef>
          </c:val>
        </c:ser>
        <c:ser>
          <c:idx val="4"/>
          <c:order val="4"/>
          <c:tx>
            <c:strRef>
              <c:f>'[Gráfico en Microsoft Word]Hoja1'!$E$49</c:f>
              <c:strCache>
                <c:ptCount val="1"/>
                <c:pt idx="0">
                  <c:v>MINIMO</c:v>
                </c:pt>
              </c:strCache>
            </c:strRef>
          </c:tx>
          <c:invertIfNegative val="0"/>
          <c:cat>
            <c:strRef>
              <c:f>'[Gráfico en Microsoft Word]Hoja1'!$F$44:$J$44</c:f>
              <c:strCache>
                <c:ptCount val="5"/>
                <c:pt idx="0">
                  <c:v>Acoplamiento</c:v>
                </c:pt>
                <c:pt idx="1">
                  <c:v>Ritmo</c:v>
                </c:pt>
                <c:pt idx="2">
                  <c:v>Agilidad</c:v>
                </c:pt>
                <c:pt idx="3">
                  <c:v>Coordinación</c:v>
                </c:pt>
                <c:pt idx="4">
                  <c:v>Equilibrio</c:v>
                </c:pt>
              </c:strCache>
            </c:strRef>
          </c:cat>
          <c:val>
            <c:numRef>
              <c:f>'[Gráfico en Microsoft Word]Hoja1'!$F$49:$J$49</c:f>
              <c:numCache>
                <c:formatCode>0.00</c:formatCode>
                <c:ptCount val="5"/>
                <c:pt idx="0">
                  <c:v>5.26</c:v>
                </c:pt>
                <c:pt idx="1">
                  <c:v>4.05</c:v>
                </c:pt>
                <c:pt idx="2">
                  <c:v>5.07</c:v>
                </c:pt>
                <c:pt idx="3">
                  <c:v>5.22</c:v>
                </c:pt>
                <c:pt idx="4">
                  <c:v>6.62</c:v>
                </c:pt>
              </c:numCache>
            </c:numRef>
          </c:val>
        </c:ser>
        <c:dLbls>
          <c:showLegendKey val="0"/>
          <c:showVal val="0"/>
          <c:showCatName val="0"/>
          <c:showSerName val="0"/>
          <c:showPercent val="0"/>
          <c:showBubbleSize val="0"/>
        </c:dLbls>
        <c:gapWidth val="150"/>
        <c:shape val="cylinder"/>
        <c:axId val="441366560"/>
        <c:axId val="441366168"/>
        <c:axId val="0"/>
      </c:bar3DChart>
      <c:catAx>
        <c:axId val="441366560"/>
        <c:scaling>
          <c:orientation val="minMax"/>
        </c:scaling>
        <c:delete val="0"/>
        <c:axPos val="b"/>
        <c:numFmt formatCode="General" sourceLinked="0"/>
        <c:majorTickMark val="none"/>
        <c:minorTickMark val="none"/>
        <c:tickLblPos val="nextTo"/>
        <c:crossAx val="441366168"/>
        <c:crosses val="autoZero"/>
        <c:auto val="1"/>
        <c:lblAlgn val="ctr"/>
        <c:lblOffset val="100"/>
        <c:noMultiLvlLbl val="0"/>
      </c:catAx>
      <c:valAx>
        <c:axId val="441366168"/>
        <c:scaling>
          <c:orientation val="minMax"/>
        </c:scaling>
        <c:delete val="0"/>
        <c:axPos val="l"/>
        <c:majorGridlines/>
        <c:title>
          <c:tx>
            <c:rich>
              <a:bodyPr/>
              <a:lstStyle/>
              <a:p>
                <a:pPr>
                  <a:defRPr/>
                </a:pPr>
                <a:r>
                  <a:rPr lang="en-US"/>
                  <a:t>PUNTOS</a:t>
                </a:r>
              </a:p>
            </c:rich>
          </c:tx>
          <c:layout/>
          <c:overlay val="0"/>
        </c:title>
        <c:numFmt formatCode="0.00" sourceLinked="1"/>
        <c:majorTickMark val="none"/>
        <c:minorTickMark val="none"/>
        <c:tickLblPos val="nextTo"/>
        <c:crossAx val="441366560"/>
        <c:crosses val="autoZero"/>
        <c:crossBetween val="between"/>
      </c:valAx>
      <c:dTable>
        <c:showHorzBorder val="1"/>
        <c:showVertBorder val="1"/>
        <c:showOutline val="1"/>
        <c:showKeys val="1"/>
      </c:dTable>
    </c:plotArea>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a:lstStyle/>
          <a:p>
            <a:pPr>
              <a:defRPr sz="1100"/>
            </a:pPr>
            <a:r>
              <a:rPr lang="es-EC" sz="1100" b="1" i="0" baseline="0" dirty="0">
                <a:effectLst/>
              </a:rPr>
              <a:t>ANALISIS PRE TEST Y POS TEST DE LA AGILIDAD </a:t>
            </a:r>
            <a:endParaRPr lang="es-EC" sz="1100" dirty="0">
              <a:effectLst/>
            </a:endParaRPr>
          </a:p>
        </c:rich>
      </c:tx>
      <c:layout/>
      <c:overlay val="0"/>
    </c:title>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Hoja6!$V$3:$V$4</c:f>
              <c:strCache>
                <c:ptCount val="1"/>
                <c:pt idx="0">
                  <c:v>Agilidad PRE </c:v>
                </c:pt>
              </c:strCache>
            </c:strRef>
          </c:tx>
          <c:invertIfNegative val="0"/>
          <c:cat>
            <c:strRef>
              <c:f>Hoja6!$U$5:$U$9</c:f>
              <c:strCache>
                <c:ptCount val="5"/>
                <c:pt idx="0">
                  <c:v>PROMEDIO </c:v>
                </c:pt>
                <c:pt idx="1">
                  <c:v>MEDIANA</c:v>
                </c:pt>
                <c:pt idx="2">
                  <c:v>DESVIACIÓN ESTÁNDAR</c:v>
                </c:pt>
                <c:pt idx="3">
                  <c:v>MAXIMO</c:v>
                </c:pt>
                <c:pt idx="4">
                  <c:v>MINIMO</c:v>
                </c:pt>
              </c:strCache>
            </c:strRef>
          </c:cat>
          <c:val>
            <c:numRef>
              <c:f>Hoja6!$V$5:$V$9</c:f>
              <c:numCache>
                <c:formatCode>0.00</c:formatCode>
                <c:ptCount val="5"/>
                <c:pt idx="0">
                  <c:v>7.1044678270544983</c:v>
                </c:pt>
                <c:pt idx="1">
                  <c:v>7</c:v>
                </c:pt>
                <c:pt idx="2">
                  <c:v>1.8473011975577911</c:v>
                </c:pt>
                <c:pt idx="3">
                  <c:v>9.36</c:v>
                </c:pt>
                <c:pt idx="4">
                  <c:v>1.1937945050120846</c:v>
                </c:pt>
              </c:numCache>
            </c:numRef>
          </c:val>
        </c:ser>
        <c:ser>
          <c:idx val="1"/>
          <c:order val="1"/>
          <c:tx>
            <c:strRef>
              <c:f>Hoja6!$W$3:$W$4</c:f>
              <c:strCache>
                <c:ptCount val="1"/>
                <c:pt idx="0">
                  <c:v>Agilidad POST</c:v>
                </c:pt>
              </c:strCache>
            </c:strRef>
          </c:tx>
          <c:invertIfNegative val="0"/>
          <c:cat>
            <c:strRef>
              <c:f>Hoja6!$U$5:$U$9</c:f>
              <c:strCache>
                <c:ptCount val="5"/>
                <c:pt idx="0">
                  <c:v>PROMEDIO </c:v>
                </c:pt>
                <c:pt idx="1">
                  <c:v>MEDIANA</c:v>
                </c:pt>
                <c:pt idx="2">
                  <c:v>DESVIACIÓN ESTÁNDAR</c:v>
                </c:pt>
                <c:pt idx="3">
                  <c:v>MAXIMO</c:v>
                </c:pt>
                <c:pt idx="4">
                  <c:v>MINIMO</c:v>
                </c:pt>
              </c:strCache>
            </c:strRef>
          </c:cat>
          <c:val>
            <c:numRef>
              <c:f>Hoja6!$W$5:$W$9</c:f>
              <c:numCache>
                <c:formatCode>0.00</c:formatCode>
                <c:ptCount val="5"/>
                <c:pt idx="0">
                  <c:v>7.2</c:v>
                </c:pt>
                <c:pt idx="1">
                  <c:v>7.09</c:v>
                </c:pt>
                <c:pt idx="2">
                  <c:v>1.85</c:v>
                </c:pt>
                <c:pt idx="3">
                  <c:v>9.36</c:v>
                </c:pt>
                <c:pt idx="4">
                  <c:v>1.19</c:v>
                </c:pt>
              </c:numCache>
            </c:numRef>
          </c:val>
        </c:ser>
        <c:dLbls>
          <c:showLegendKey val="0"/>
          <c:showVal val="0"/>
          <c:showCatName val="0"/>
          <c:showSerName val="0"/>
          <c:showPercent val="0"/>
          <c:showBubbleSize val="0"/>
        </c:dLbls>
        <c:gapWidth val="150"/>
        <c:shape val="cylinder"/>
        <c:axId val="446822616"/>
        <c:axId val="446820656"/>
        <c:axId val="0"/>
      </c:bar3DChart>
      <c:catAx>
        <c:axId val="446822616"/>
        <c:scaling>
          <c:orientation val="minMax"/>
        </c:scaling>
        <c:delete val="0"/>
        <c:axPos val="b"/>
        <c:numFmt formatCode="General" sourceLinked="0"/>
        <c:majorTickMark val="none"/>
        <c:minorTickMark val="none"/>
        <c:tickLblPos val="nextTo"/>
        <c:crossAx val="446820656"/>
        <c:crosses val="autoZero"/>
        <c:auto val="1"/>
        <c:lblAlgn val="ctr"/>
        <c:lblOffset val="100"/>
        <c:noMultiLvlLbl val="0"/>
      </c:catAx>
      <c:valAx>
        <c:axId val="446820656"/>
        <c:scaling>
          <c:orientation val="minMax"/>
        </c:scaling>
        <c:delete val="0"/>
        <c:axPos val="l"/>
        <c:majorGridlines/>
        <c:title>
          <c:layout/>
          <c:overlay val="0"/>
        </c:title>
        <c:numFmt formatCode="0.00" sourceLinked="1"/>
        <c:majorTickMark val="none"/>
        <c:minorTickMark val="none"/>
        <c:tickLblPos val="nextTo"/>
        <c:crossAx val="446822616"/>
        <c:crosses val="autoZero"/>
        <c:crossBetween val="between"/>
      </c:valAx>
      <c:dTable>
        <c:showHorzBorder val="1"/>
        <c:showVertBorder val="1"/>
        <c:showOutline val="1"/>
        <c:showKeys val="1"/>
        <c:txPr>
          <a:bodyPr/>
          <a:lstStyle/>
          <a:p>
            <a:pPr rtl="0">
              <a:defRPr sz="800"/>
            </a:pPr>
            <a:endParaRPr lang="es-EC"/>
          </a:p>
        </c:txPr>
      </c:dTable>
    </c:plotArea>
    <c:plotVisOnly val="1"/>
    <c:dispBlanksAs val="gap"/>
    <c:showDLblsOverMax val="0"/>
  </c:chart>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50"/>
            </a:pPr>
            <a:r>
              <a:rPr lang="es-EC" sz="1050" b="1" i="0" baseline="0" dirty="0">
                <a:effectLst/>
              </a:rPr>
              <a:t>ANALISIS PRE TEST Y POS TEST DE LA COORDINACIÓN</a:t>
            </a:r>
            <a:endParaRPr lang="es-EC" sz="1050" dirty="0">
              <a:effectLst/>
            </a:endParaRPr>
          </a:p>
        </c:rich>
      </c:tx>
      <c:layout>
        <c:manualLayout>
          <c:xMode val="edge"/>
          <c:yMode val="edge"/>
          <c:x val="0.34576211542926594"/>
          <c:y val="1.245319022297094E-2"/>
        </c:manualLayout>
      </c:layout>
      <c:overlay val="0"/>
    </c:title>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Hoja6!$AB$3:$AB$4</c:f>
              <c:strCache>
                <c:ptCount val="1"/>
                <c:pt idx="0">
                  <c:v>Coordinación PRE </c:v>
                </c:pt>
              </c:strCache>
            </c:strRef>
          </c:tx>
          <c:invertIfNegative val="0"/>
          <c:cat>
            <c:strRef>
              <c:f>Hoja6!$AA$5:$AA$9</c:f>
              <c:strCache>
                <c:ptCount val="5"/>
                <c:pt idx="0">
                  <c:v>PROMEDIO </c:v>
                </c:pt>
                <c:pt idx="1">
                  <c:v>MEDIANA</c:v>
                </c:pt>
                <c:pt idx="2">
                  <c:v>DESVIACIÓN ESTÁNDAR</c:v>
                </c:pt>
                <c:pt idx="3">
                  <c:v>MAXIMO</c:v>
                </c:pt>
                <c:pt idx="4">
                  <c:v>MINIMO</c:v>
                </c:pt>
              </c:strCache>
            </c:strRef>
          </c:cat>
          <c:val>
            <c:numRef>
              <c:f>Hoja6!$AB$5:$AB$9</c:f>
              <c:numCache>
                <c:formatCode>0.00</c:formatCode>
                <c:ptCount val="5"/>
                <c:pt idx="0">
                  <c:v>7.9523135082374878</c:v>
                </c:pt>
                <c:pt idx="1">
                  <c:v>8.43</c:v>
                </c:pt>
                <c:pt idx="2">
                  <c:v>1.787858493315619</c:v>
                </c:pt>
                <c:pt idx="3">
                  <c:v>9.3699999999999992</c:v>
                </c:pt>
                <c:pt idx="4">
                  <c:v>0.92631413773803895</c:v>
                </c:pt>
              </c:numCache>
            </c:numRef>
          </c:val>
        </c:ser>
        <c:ser>
          <c:idx val="1"/>
          <c:order val="1"/>
          <c:tx>
            <c:strRef>
              <c:f>Hoja6!$AC$3:$AC$4</c:f>
              <c:strCache>
                <c:ptCount val="1"/>
                <c:pt idx="0">
                  <c:v>Coordinación POST</c:v>
                </c:pt>
              </c:strCache>
            </c:strRef>
          </c:tx>
          <c:invertIfNegative val="0"/>
          <c:cat>
            <c:strRef>
              <c:f>Hoja6!$AA$5:$AA$9</c:f>
              <c:strCache>
                <c:ptCount val="5"/>
                <c:pt idx="0">
                  <c:v>PROMEDIO </c:v>
                </c:pt>
                <c:pt idx="1">
                  <c:v>MEDIANA</c:v>
                </c:pt>
                <c:pt idx="2">
                  <c:v>DESVIACIÓN ESTÁNDAR</c:v>
                </c:pt>
                <c:pt idx="3">
                  <c:v>MAXIMO</c:v>
                </c:pt>
                <c:pt idx="4">
                  <c:v>MINIMO</c:v>
                </c:pt>
              </c:strCache>
            </c:strRef>
          </c:cat>
          <c:val>
            <c:numRef>
              <c:f>Hoja6!$AC$5:$AC$9</c:f>
              <c:numCache>
                <c:formatCode>0.00</c:formatCode>
                <c:ptCount val="5"/>
                <c:pt idx="0">
                  <c:v>7.98</c:v>
                </c:pt>
                <c:pt idx="1">
                  <c:v>8.5</c:v>
                </c:pt>
                <c:pt idx="2">
                  <c:v>1.9</c:v>
                </c:pt>
                <c:pt idx="3">
                  <c:v>9.39</c:v>
                </c:pt>
                <c:pt idx="4">
                  <c:v>0.93</c:v>
                </c:pt>
              </c:numCache>
            </c:numRef>
          </c:val>
        </c:ser>
        <c:dLbls>
          <c:showLegendKey val="0"/>
          <c:showVal val="0"/>
          <c:showCatName val="0"/>
          <c:showSerName val="0"/>
          <c:showPercent val="0"/>
          <c:showBubbleSize val="0"/>
        </c:dLbls>
        <c:gapWidth val="150"/>
        <c:shape val="cylinder"/>
        <c:axId val="446823008"/>
        <c:axId val="446822224"/>
        <c:axId val="0"/>
      </c:bar3DChart>
      <c:catAx>
        <c:axId val="446823008"/>
        <c:scaling>
          <c:orientation val="minMax"/>
        </c:scaling>
        <c:delete val="0"/>
        <c:axPos val="b"/>
        <c:numFmt formatCode="General" sourceLinked="0"/>
        <c:majorTickMark val="none"/>
        <c:minorTickMark val="none"/>
        <c:tickLblPos val="nextTo"/>
        <c:crossAx val="446822224"/>
        <c:crosses val="autoZero"/>
        <c:auto val="1"/>
        <c:lblAlgn val="ctr"/>
        <c:lblOffset val="100"/>
        <c:noMultiLvlLbl val="0"/>
      </c:catAx>
      <c:valAx>
        <c:axId val="446822224"/>
        <c:scaling>
          <c:orientation val="minMax"/>
        </c:scaling>
        <c:delete val="0"/>
        <c:axPos val="l"/>
        <c:majorGridlines/>
        <c:title>
          <c:layout/>
          <c:overlay val="0"/>
        </c:title>
        <c:numFmt formatCode="0.00" sourceLinked="1"/>
        <c:majorTickMark val="none"/>
        <c:minorTickMark val="none"/>
        <c:tickLblPos val="nextTo"/>
        <c:crossAx val="446823008"/>
        <c:crosses val="autoZero"/>
        <c:crossBetween val="between"/>
      </c:valAx>
      <c:dTable>
        <c:showHorzBorder val="1"/>
        <c:showVertBorder val="1"/>
        <c:showOutline val="1"/>
        <c:showKeys val="1"/>
        <c:txPr>
          <a:bodyPr/>
          <a:lstStyle/>
          <a:p>
            <a:pPr rtl="0">
              <a:defRPr sz="800"/>
            </a:pPr>
            <a:endParaRPr lang="es-EC"/>
          </a:p>
        </c:txPr>
      </c:dTable>
    </c:plotArea>
    <c:plotVisOnly val="1"/>
    <c:dispBlanksAs val="gap"/>
    <c:showDLblsOverMax val="0"/>
  </c:chart>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a:pPr>
            <a:r>
              <a:rPr lang="es-EC" sz="1200" b="1" i="0" baseline="0" dirty="0">
                <a:effectLst/>
              </a:rPr>
              <a:t>ANALISIS PRE TEST Y POS TEST DE LA EQUILIBRIO </a:t>
            </a:r>
            <a:endParaRPr lang="es-EC" sz="1200" dirty="0">
              <a:effectLst/>
            </a:endParaRPr>
          </a:p>
        </c:rich>
      </c:tx>
      <c:layout/>
      <c:overlay val="0"/>
    </c:title>
    <c:autoTitleDeleted val="0"/>
    <c:view3D>
      <c:rotX val="15"/>
      <c:rotY val="20"/>
      <c:rAngAx val="1"/>
    </c:view3D>
    <c:floor>
      <c:thickness val="0"/>
    </c:floor>
    <c:sideWall>
      <c:thickness val="0"/>
    </c:sideWall>
    <c:backWall>
      <c:thickness val="0"/>
    </c:backWall>
    <c:plotArea>
      <c:layout/>
      <c:bar3DChart>
        <c:barDir val="col"/>
        <c:grouping val="clustered"/>
        <c:varyColors val="0"/>
        <c:ser>
          <c:idx val="8"/>
          <c:order val="0"/>
          <c:tx>
            <c:strRef>
              <c:f>'Hoja1 (2)'!$P$45:$P$46</c:f>
              <c:strCache>
                <c:ptCount val="1"/>
                <c:pt idx="0">
                  <c:v>Equilibrio PRE </c:v>
                </c:pt>
              </c:strCache>
            </c:strRef>
          </c:tx>
          <c:invertIfNegative val="0"/>
          <c:cat>
            <c:strRef>
              <c:f>'Hoja1 (2)'!$G$47:$G$51</c:f>
              <c:strCache>
                <c:ptCount val="5"/>
                <c:pt idx="0">
                  <c:v>PROMEDIO </c:v>
                </c:pt>
                <c:pt idx="1">
                  <c:v>MEDIANA</c:v>
                </c:pt>
                <c:pt idx="2">
                  <c:v>DESVIACIÓN ESTÁNDAR</c:v>
                </c:pt>
                <c:pt idx="3">
                  <c:v>MAXIMO</c:v>
                </c:pt>
                <c:pt idx="4">
                  <c:v>MINIMO</c:v>
                </c:pt>
              </c:strCache>
            </c:strRef>
          </c:cat>
          <c:val>
            <c:numRef>
              <c:f>'Hoja1 (2)'!$P$47:$P$51</c:f>
              <c:numCache>
                <c:formatCode>0.00</c:formatCode>
                <c:ptCount val="5"/>
                <c:pt idx="0">
                  <c:v>7.8379833852452743</c:v>
                </c:pt>
                <c:pt idx="1">
                  <c:v>8.01</c:v>
                </c:pt>
                <c:pt idx="2">
                  <c:v>1.8609788905149829</c:v>
                </c:pt>
                <c:pt idx="3">
                  <c:v>9.89</c:v>
                </c:pt>
                <c:pt idx="4">
                  <c:v>1.1581006192619872</c:v>
                </c:pt>
              </c:numCache>
            </c:numRef>
          </c:val>
        </c:ser>
        <c:ser>
          <c:idx val="9"/>
          <c:order val="1"/>
          <c:tx>
            <c:strRef>
              <c:f>'Hoja1 (2)'!$Q$45:$Q$46</c:f>
              <c:strCache>
                <c:ptCount val="1"/>
                <c:pt idx="0">
                  <c:v>Equilibrio POST </c:v>
                </c:pt>
              </c:strCache>
            </c:strRef>
          </c:tx>
          <c:invertIfNegative val="0"/>
          <c:cat>
            <c:strRef>
              <c:f>'Hoja1 (2)'!$G$47:$G$51</c:f>
              <c:strCache>
                <c:ptCount val="5"/>
                <c:pt idx="0">
                  <c:v>PROMEDIO </c:v>
                </c:pt>
                <c:pt idx="1">
                  <c:v>MEDIANA</c:v>
                </c:pt>
                <c:pt idx="2">
                  <c:v>DESVIACIÓN ESTÁNDAR</c:v>
                </c:pt>
                <c:pt idx="3">
                  <c:v>MAXIMO</c:v>
                </c:pt>
                <c:pt idx="4">
                  <c:v>MINIMO</c:v>
                </c:pt>
              </c:strCache>
            </c:strRef>
          </c:cat>
          <c:val>
            <c:numRef>
              <c:f>'Hoja1 (2)'!$Q$47:$Q$51</c:f>
              <c:numCache>
                <c:formatCode>0.00</c:formatCode>
                <c:ptCount val="5"/>
                <c:pt idx="0">
                  <c:v>7.9</c:v>
                </c:pt>
                <c:pt idx="1">
                  <c:v>9</c:v>
                </c:pt>
                <c:pt idx="2">
                  <c:v>1.89</c:v>
                </c:pt>
                <c:pt idx="3">
                  <c:v>9.9</c:v>
                </c:pt>
                <c:pt idx="4">
                  <c:v>1.1599999999999999</c:v>
                </c:pt>
              </c:numCache>
            </c:numRef>
          </c:val>
        </c:ser>
        <c:dLbls>
          <c:showLegendKey val="0"/>
          <c:showVal val="0"/>
          <c:showCatName val="0"/>
          <c:showSerName val="0"/>
          <c:showPercent val="0"/>
          <c:showBubbleSize val="0"/>
        </c:dLbls>
        <c:gapWidth val="150"/>
        <c:shape val="cylinder"/>
        <c:axId val="320323120"/>
        <c:axId val="320322336"/>
        <c:axId val="0"/>
      </c:bar3DChart>
      <c:catAx>
        <c:axId val="320323120"/>
        <c:scaling>
          <c:orientation val="minMax"/>
        </c:scaling>
        <c:delete val="0"/>
        <c:axPos val="b"/>
        <c:numFmt formatCode="General" sourceLinked="0"/>
        <c:majorTickMark val="none"/>
        <c:minorTickMark val="none"/>
        <c:tickLblPos val="nextTo"/>
        <c:crossAx val="320322336"/>
        <c:crosses val="autoZero"/>
        <c:auto val="1"/>
        <c:lblAlgn val="ctr"/>
        <c:lblOffset val="100"/>
        <c:noMultiLvlLbl val="0"/>
      </c:catAx>
      <c:valAx>
        <c:axId val="320322336"/>
        <c:scaling>
          <c:orientation val="minMax"/>
        </c:scaling>
        <c:delete val="0"/>
        <c:axPos val="l"/>
        <c:majorGridlines/>
        <c:title>
          <c:tx>
            <c:rich>
              <a:bodyPr/>
              <a:lstStyle/>
              <a:p>
                <a:pPr>
                  <a:defRPr/>
                </a:pPr>
                <a:r>
                  <a:rPr lang="en-US"/>
                  <a:t>PUNTOS </a:t>
                </a:r>
              </a:p>
            </c:rich>
          </c:tx>
          <c:layout/>
          <c:overlay val="0"/>
        </c:title>
        <c:numFmt formatCode="0.00" sourceLinked="1"/>
        <c:majorTickMark val="none"/>
        <c:minorTickMark val="none"/>
        <c:tickLblPos val="nextTo"/>
        <c:crossAx val="320323120"/>
        <c:crosses val="autoZero"/>
        <c:crossBetween val="between"/>
      </c:valAx>
      <c:dTable>
        <c:showHorzBorder val="1"/>
        <c:showVertBorder val="1"/>
        <c:showOutline val="1"/>
        <c:showKeys val="1"/>
      </c:dTable>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a:pPr>
            <a:r>
              <a:rPr lang="es-EC" sz="1200" b="1" i="0" baseline="0" dirty="0">
                <a:effectLst/>
              </a:rPr>
              <a:t>ANÁLISIS DE LAS CAPACIDADES FÍSICA PRE TEST  DE CUARTO AÑO DE EDUCACIÓN BÁSICA </a:t>
            </a:r>
            <a:endParaRPr lang="es-EC" sz="1200" dirty="0">
              <a:effectLst/>
            </a:endParaRPr>
          </a:p>
        </c:rich>
      </c:tx>
      <c:layout/>
      <c:overlay val="0"/>
    </c:title>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'Hoja1 (2)'!$AH$60</c:f>
              <c:strCache>
                <c:ptCount val="1"/>
                <c:pt idx="0">
                  <c:v>PROMEDIO </c:v>
                </c:pt>
              </c:strCache>
            </c:strRef>
          </c:tx>
          <c:invertIfNegative val="0"/>
          <c:cat>
            <c:strRef>
              <c:f>'Hoja1 (2)'!$AI$58:$AM$58</c:f>
              <c:strCache>
                <c:ptCount val="5"/>
                <c:pt idx="0">
                  <c:v>Acoplamiento</c:v>
                </c:pt>
                <c:pt idx="1">
                  <c:v>Ritmo</c:v>
                </c:pt>
                <c:pt idx="2">
                  <c:v>Agilidad</c:v>
                </c:pt>
                <c:pt idx="3">
                  <c:v>Coordinación</c:v>
                </c:pt>
                <c:pt idx="4">
                  <c:v>Equilibrio</c:v>
                </c:pt>
              </c:strCache>
            </c:strRef>
          </c:cat>
          <c:val>
            <c:numRef>
              <c:f>'Hoja1 (2)'!$AI$60:$AM$60</c:f>
              <c:numCache>
                <c:formatCode>0.00</c:formatCode>
                <c:ptCount val="5"/>
                <c:pt idx="0">
                  <c:v>7.3184237716312586</c:v>
                </c:pt>
                <c:pt idx="1">
                  <c:v>7.2696311172554768</c:v>
                </c:pt>
                <c:pt idx="2">
                  <c:v>7.1044678270544983</c:v>
                </c:pt>
                <c:pt idx="3">
                  <c:v>7.9523135082374878</c:v>
                </c:pt>
                <c:pt idx="4">
                  <c:v>7.8379833852452743</c:v>
                </c:pt>
              </c:numCache>
            </c:numRef>
          </c:val>
        </c:ser>
        <c:ser>
          <c:idx val="1"/>
          <c:order val="1"/>
          <c:tx>
            <c:strRef>
              <c:f>'Hoja1 (2)'!$AH$61</c:f>
              <c:strCache>
                <c:ptCount val="1"/>
                <c:pt idx="0">
                  <c:v>MEDIANA</c:v>
                </c:pt>
              </c:strCache>
            </c:strRef>
          </c:tx>
          <c:invertIfNegative val="0"/>
          <c:cat>
            <c:strRef>
              <c:f>'Hoja1 (2)'!$AI$58:$AM$58</c:f>
              <c:strCache>
                <c:ptCount val="5"/>
                <c:pt idx="0">
                  <c:v>Acoplamiento</c:v>
                </c:pt>
                <c:pt idx="1">
                  <c:v>Ritmo</c:v>
                </c:pt>
                <c:pt idx="2">
                  <c:v>Agilidad</c:v>
                </c:pt>
                <c:pt idx="3">
                  <c:v>Coordinación</c:v>
                </c:pt>
                <c:pt idx="4">
                  <c:v>Equilibrio</c:v>
                </c:pt>
              </c:strCache>
            </c:strRef>
          </c:cat>
          <c:val>
            <c:numRef>
              <c:f>'Hoja1 (2)'!$AI$61:$AM$61</c:f>
              <c:numCache>
                <c:formatCode>0.00</c:formatCode>
                <c:ptCount val="5"/>
                <c:pt idx="0">
                  <c:v>7.96</c:v>
                </c:pt>
                <c:pt idx="1">
                  <c:v>7.4841379310344811</c:v>
                </c:pt>
                <c:pt idx="2">
                  <c:v>7</c:v>
                </c:pt>
                <c:pt idx="3">
                  <c:v>8.43</c:v>
                </c:pt>
                <c:pt idx="4">
                  <c:v>8.01</c:v>
                </c:pt>
              </c:numCache>
            </c:numRef>
          </c:val>
        </c:ser>
        <c:ser>
          <c:idx val="2"/>
          <c:order val="2"/>
          <c:tx>
            <c:strRef>
              <c:f>'Hoja1 (2)'!$AH$62</c:f>
              <c:strCache>
                <c:ptCount val="1"/>
                <c:pt idx="0">
                  <c:v>DESVIACIÓN ESTÁNDAR</c:v>
                </c:pt>
              </c:strCache>
            </c:strRef>
          </c:tx>
          <c:invertIfNegative val="0"/>
          <c:cat>
            <c:strRef>
              <c:f>'Hoja1 (2)'!$AI$58:$AM$58</c:f>
              <c:strCache>
                <c:ptCount val="5"/>
                <c:pt idx="0">
                  <c:v>Acoplamiento</c:v>
                </c:pt>
                <c:pt idx="1">
                  <c:v>Ritmo</c:v>
                </c:pt>
                <c:pt idx="2">
                  <c:v>Agilidad</c:v>
                </c:pt>
                <c:pt idx="3">
                  <c:v>Coordinación</c:v>
                </c:pt>
                <c:pt idx="4">
                  <c:v>Equilibrio</c:v>
                </c:pt>
              </c:strCache>
            </c:strRef>
          </c:cat>
          <c:val>
            <c:numRef>
              <c:f>'Hoja1 (2)'!$AI$62:$AM$62</c:f>
              <c:numCache>
                <c:formatCode>0.00</c:formatCode>
                <c:ptCount val="5"/>
                <c:pt idx="0">
                  <c:v>1.8247072942825489</c:v>
                </c:pt>
                <c:pt idx="1">
                  <c:v>2.0123221552802408</c:v>
                </c:pt>
                <c:pt idx="2">
                  <c:v>1.8473011975577911</c:v>
                </c:pt>
                <c:pt idx="3">
                  <c:v>1.787858493315619</c:v>
                </c:pt>
                <c:pt idx="4">
                  <c:v>1.8609788905149829</c:v>
                </c:pt>
              </c:numCache>
            </c:numRef>
          </c:val>
        </c:ser>
        <c:ser>
          <c:idx val="3"/>
          <c:order val="3"/>
          <c:tx>
            <c:strRef>
              <c:f>'Hoja1 (2)'!$AH$63</c:f>
              <c:strCache>
                <c:ptCount val="1"/>
                <c:pt idx="0">
                  <c:v>MAXIMO</c:v>
                </c:pt>
              </c:strCache>
            </c:strRef>
          </c:tx>
          <c:invertIfNegative val="0"/>
          <c:cat>
            <c:strRef>
              <c:f>'Hoja1 (2)'!$AI$58:$AM$58</c:f>
              <c:strCache>
                <c:ptCount val="5"/>
                <c:pt idx="0">
                  <c:v>Acoplamiento</c:v>
                </c:pt>
                <c:pt idx="1">
                  <c:v>Ritmo</c:v>
                </c:pt>
                <c:pt idx="2">
                  <c:v>Agilidad</c:v>
                </c:pt>
                <c:pt idx="3">
                  <c:v>Coordinación</c:v>
                </c:pt>
                <c:pt idx="4">
                  <c:v>Equilibrio</c:v>
                </c:pt>
              </c:strCache>
            </c:strRef>
          </c:cat>
          <c:val>
            <c:numRef>
              <c:f>'Hoja1 (2)'!$AI$63:$AM$63</c:f>
              <c:numCache>
                <c:formatCode>0.00</c:formatCode>
                <c:ptCount val="5"/>
                <c:pt idx="0">
                  <c:v>9.25</c:v>
                </c:pt>
                <c:pt idx="1">
                  <c:v>9.26</c:v>
                </c:pt>
                <c:pt idx="2">
                  <c:v>9.36</c:v>
                </c:pt>
                <c:pt idx="3">
                  <c:v>9.3699999999999992</c:v>
                </c:pt>
                <c:pt idx="4">
                  <c:v>9.89</c:v>
                </c:pt>
              </c:numCache>
            </c:numRef>
          </c:val>
        </c:ser>
        <c:ser>
          <c:idx val="4"/>
          <c:order val="4"/>
          <c:tx>
            <c:strRef>
              <c:f>'Hoja1 (2)'!$AH$64</c:f>
              <c:strCache>
                <c:ptCount val="1"/>
                <c:pt idx="0">
                  <c:v>MINIMO</c:v>
                </c:pt>
              </c:strCache>
            </c:strRef>
          </c:tx>
          <c:invertIfNegative val="0"/>
          <c:cat>
            <c:strRef>
              <c:f>'Hoja1 (2)'!$AI$58:$AM$58</c:f>
              <c:strCache>
                <c:ptCount val="5"/>
                <c:pt idx="0">
                  <c:v>Acoplamiento</c:v>
                </c:pt>
                <c:pt idx="1">
                  <c:v>Ritmo</c:v>
                </c:pt>
                <c:pt idx="2">
                  <c:v>Agilidad</c:v>
                </c:pt>
                <c:pt idx="3">
                  <c:v>Coordinación</c:v>
                </c:pt>
                <c:pt idx="4">
                  <c:v>Equilibrio</c:v>
                </c:pt>
              </c:strCache>
            </c:strRef>
          </c:cat>
          <c:val>
            <c:numRef>
              <c:f>'Hoja1 (2)'!$AI$64:$AM$64</c:f>
              <c:numCache>
                <c:formatCode>0.00</c:formatCode>
                <c:ptCount val="5"/>
                <c:pt idx="0">
                  <c:v>1.0637467475189351</c:v>
                </c:pt>
                <c:pt idx="1">
                  <c:v>1.6173777658415052</c:v>
                </c:pt>
                <c:pt idx="2">
                  <c:v>1.1937945050120846</c:v>
                </c:pt>
                <c:pt idx="3">
                  <c:v>0.92631413773803895</c:v>
                </c:pt>
                <c:pt idx="4">
                  <c:v>1.1581006192619872</c:v>
                </c:pt>
              </c:numCache>
            </c:numRef>
          </c:val>
        </c:ser>
        <c:dLbls>
          <c:showLegendKey val="0"/>
          <c:showVal val="0"/>
          <c:showCatName val="0"/>
          <c:showSerName val="0"/>
          <c:showPercent val="0"/>
          <c:showBubbleSize val="0"/>
        </c:dLbls>
        <c:gapWidth val="150"/>
        <c:shape val="cylinder"/>
        <c:axId val="448059960"/>
        <c:axId val="448061136"/>
        <c:axId val="0"/>
      </c:bar3DChart>
      <c:catAx>
        <c:axId val="448059960"/>
        <c:scaling>
          <c:orientation val="minMax"/>
        </c:scaling>
        <c:delete val="0"/>
        <c:axPos val="b"/>
        <c:numFmt formatCode="General" sourceLinked="0"/>
        <c:majorTickMark val="none"/>
        <c:minorTickMark val="none"/>
        <c:tickLblPos val="nextTo"/>
        <c:crossAx val="448061136"/>
        <c:crosses val="autoZero"/>
        <c:auto val="1"/>
        <c:lblAlgn val="ctr"/>
        <c:lblOffset val="100"/>
        <c:noMultiLvlLbl val="0"/>
      </c:catAx>
      <c:valAx>
        <c:axId val="448061136"/>
        <c:scaling>
          <c:orientation val="minMax"/>
        </c:scaling>
        <c:delete val="0"/>
        <c:axPos val="l"/>
        <c:majorGridlines/>
        <c:title>
          <c:tx>
            <c:rich>
              <a:bodyPr/>
              <a:lstStyle/>
              <a:p>
                <a:pPr>
                  <a:defRPr/>
                </a:pPr>
                <a:r>
                  <a:rPr lang="en-US"/>
                  <a:t>PUNTAJE</a:t>
                </a:r>
              </a:p>
            </c:rich>
          </c:tx>
          <c:layout/>
          <c:overlay val="0"/>
        </c:title>
        <c:numFmt formatCode="0.00" sourceLinked="1"/>
        <c:majorTickMark val="none"/>
        <c:minorTickMark val="none"/>
        <c:tickLblPos val="nextTo"/>
        <c:crossAx val="448059960"/>
        <c:crosses val="autoZero"/>
        <c:crossBetween val="between"/>
      </c:valAx>
      <c:dTable>
        <c:showHorzBorder val="1"/>
        <c:showVertBorder val="1"/>
        <c:showOutline val="1"/>
        <c:showKeys val="1"/>
      </c:dTable>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7"/>
    </mc:Choice>
    <mc:Fallback>
      <c:style val="7"/>
    </mc:Fallback>
  </mc:AlternateContent>
  <c:chart>
    <c:title>
      <c:tx>
        <c:rich>
          <a:bodyPr/>
          <a:lstStyle/>
          <a:p>
            <a:pPr>
              <a:defRPr sz="1200"/>
            </a:pPr>
            <a:r>
              <a:rPr lang="es-EC" sz="1200"/>
              <a:t>ANALISIS PRE TEST Y POS TEST DE LA ACOPLAMIENTO </a:t>
            </a:r>
          </a:p>
        </c:rich>
      </c:tx>
      <c:layout/>
      <c:overlay val="0"/>
    </c:title>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Hoja1!$F$43:$F$44</c:f>
              <c:strCache>
                <c:ptCount val="1"/>
                <c:pt idx="0">
                  <c:v>Acoplamiento PRE </c:v>
                </c:pt>
              </c:strCache>
            </c:strRef>
          </c:tx>
          <c:invertIfNegative val="0"/>
          <c:cat>
            <c:strRef>
              <c:f>Hoja1!$E$45:$E$49</c:f>
              <c:strCache>
                <c:ptCount val="5"/>
                <c:pt idx="0">
                  <c:v>PROMEDIO </c:v>
                </c:pt>
                <c:pt idx="1">
                  <c:v>MEDIANA</c:v>
                </c:pt>
                <c:pt idx="2">
                  <c:v>DESVIACIÓN ESTÁNDAR</c:v>
                </c:pt>
                <c:pt idx="3">
                  <c:v>MAXIMO</c:v>
                </c:pt>
                <c:pt idx="4">
                  <c:v>MINIMO</c:v>
                </c:pt>
              </c:strCache>
            </c:strRef>
          </c:cat>
          <c:val>
            <c:numRef>
              <c:f>Hoja1!$F$45:$F$49</c:f>
              <c:numCache>
                <c:formatCode>0.00</c:formatCode>
                <c:ptCount val="5"/>
                <c:pt idx="0">
                  <c:v>7.7558620689655164</c:v>
                </c:pt>
                <c:pt idx="1">
                  <c:v>7.93</c:v>
                </c:pt>
                <c:pt idx="2">
                  <c:v>0.92679369426218206</c:v>
                </c:pt>
                <c:pt idx="3">
                  <c:v>9.36</c:v>
                </c:pt>
                <c:pt idx="4">
                  <c:v>5.26</c:v>
                </c:pt>
              </c:numCache>
            </c:numRef>
          </c:val>
        </c:ser>
        <c:ser>
          <c:idx val="1"/>
          <c:order val="1"/>
          <c:tx>
            <c:strRef>
              <c:f>Hoja1!$G$43:$G$44</c:f>
              <c:strCache>
                <c:ptCount val="1"/>
                <c:pt idx="0">
                  <c:v>Acoplamiento POST </c:v>
                </c:pt>
              </c:strCache>
            </c:strRef>
          </c:tx>
          <c:invertIfNegative val="0"/>
          <c:cat>
            <c:strRef>
              <c:f>Hoja1!$E$45:$E$49</c:f>
              <c:strCache>
                <c:ptCount val="5"/>
                <c:pt idx="0">
                  <c:v>PROMEDIO </c:v>
                </c:pt>
                <c:pt idx="1">
                  <c:v>MEDIANA</c:v>
                </c:pt>
                <c:pt idx="2">
                  <c:v>DESVIACIÓN ESTÁNDAR</c:v>
                </c:pt>
                <c:pt idx="3">
                  <c:v>MAXIMO</c:v>
                </c:pt>
                <c:pt idx="4">
                  <c:v>MINIMO</c:v>
                </c:pt>
              </c:strCache>
            </c:strRef>
          </c:cat>
          <c:val>
            <c:numRef>
              <c:f>Hoja1!$G$45:$G$49</c:f>
              <c:numCache>
                <c:formatCode>0.00</c:formatCode>
                <c:ptCount val="5"/>
                <c:pt idx="0">
                  <c:v>7.8</c:v>
                </c:pt>
                <c:pt idx="1">
                  <c:v>7.98</c:v>
                </c:pt>
                <c:pt idx="2">
                  <c:v>1</c:v>
                </c:pt>
                <c:pt idx="3">
                  <c:v>9.41</c:v>
                </c:pt>
                <c:pt idx="4">
                  <c:v>5.32</c:v>
                </c:pt>
              </c:numCache>
            </c:numRef>
          </c:val>
        </c:ser>
        <c:dLbls>
          <c:showLegendKey val="0"/>
          <c:showVal val="0"/>
          <c:showCatName val="0"/>
          <c:showSerName val="0"/>
          <c:showPercent val="0"/>
          <c:showBubbleSize val="0"/>
        </c:dLbls>
        <c:gapWidth val="150"/>
        <c:shape val="cylinder"/>
        <c:axId val="448074072"/>
        <c:axId val="448064664"/>
        <c:axId val="0"/>
      </c:bar3DChart>
      <c:catAx>
        <c:axId val="448074072"/>
        <c:scaling>
          <c:orientation val="minMax"/>
        </c:scaling>
        <c:delete val="0"/>
        <c:axPos val="b"/>
        <c:numFmt formatCode="General" sourceLinked="0"/>
        <c:majorTickMark val="none"/>
        <c:minorTickMark val="none"/>
        <c:tickLblPos val="nextTo"/>
        <c:crossAx val="448064664"/>
        <c:crosses val="autoZero"/>
        <c:auto val="1"/>
        <c:lblAlgn val="ctr"/>
        <c:lblOffset val="100"/>
        <c:noMultiLvlLbl val="0"/>
      </c:catAx>
      <c:valAx>
        <c:axId val="448064664"/>
        <c:scaling>
          <c:orientation val="minMax"/>
        </c:scaling>
        <c:delete val="0"/>
        <c:axPos val="l"/>
        <c:majorGridlines/>
        <c:title>
          <c:layout/>
          <c:overlay val="0"/>
        </c:title>
        <c:numFmt formatCode="0.00" sourceLinked="1"/>
        <c:majorTickMark val="none"/>
        <c:minorTickMark val="none"/>
        <c:tickLblPos val="nextTo"/>
        <c:crossAx val="448074072"/>
        <c:crosses val="autoZero"/>
        <c:crossBetween val="between"/>
      </c:valAx>
      <c:dTable>
        <c:showHorzBorder val="1"/>
        <c:showVertBorder val="1"/>
        <c:showOutline val="1"/>
        <c:showKeys val="1"/>
        <c:txPr>
          <a:bodyPr/>
          <a:lstStyle/>
          <a:p>
            <a:pPr rtl="0">
              <a:defRPr sz="800"/>
            </a:pPr>
            <a:endParaRPr lang="es-EC"/>
          </a:p>
        </c:txPr>
      </c:dTable>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s-EC" sz="1200" b="1" i="0" baseline="0" dirty="0">
                <a:effectLst/>
              </a:rPr>
              <a:t>ANALISIS PRE TEST Y POS TEST DE LA RITMO </a:t>
            </a:r>
            <a:endParaRPr lang="es-EC" sz="1200" dirty="0">
              <a:effectLst/>
            </a:endParaRPr>
          </a:p>
        </c:rich>
      </c:tx>
      <c:layout/>
      <c:overlay val="0"/>
    </c:title>
    <c:autoTitleDeleted val="0"/>
    <c:view3D>
      <c:rotX val="15"/>
      <c:rotY val="20"/>
      <c:rAngAx val="1"/>
    </c:view3D>
    <c:floor>
      <c:thickness val="0"/>
    </c:floor>
    <c:sideWall>
      <c:thickness val="0"/>
    </c:sideWall>
    <c:backWall>
      <c:thickness val="0"/>
    </c:backWall>
    <c:plotArea>
      <c:layout>
        <c:manualLayout>
          <c:layoutTarget val="inner"/>
          <c:xMode val="edge"/>
          <c:yMode val="edge"/>
          <c:x val="0.17265932091293662"/>
          <c:y val="0.15163203557888594"/>
          <c:w val="0.80343245525371132"/>
          <c:h val="0.43099154272382617"/>
        </c:manualLayout>
      </c:layout>
      <c:bar3DChart>
        <c:barDir val="col"/>
        <c:grouping val="clustered"/>
        <c:varyColors val="0"/>
        <c:ser>
          <c:idx val="2"/>
          <c:order val="0"/>
          <c:tx>
            <c:strRef>
              <c:f>Hoja1!$H$43:$H$44</c:f>
              <c:strCache>
                <c:ptCount val="1"/>
                <c:pt idx="0">
                  <c:v>Ritmo PRE </c:v>
                </c:pt>
              </c:strCache>
            </c:strRef>
          </c:tx>
          <c:invertIfNegative val="0"/>
          <c:cat>
            <c:strRef>
              <c:f>Hoja1!$E$45:$E$49</c:f>
              <c:strCache>
                <c:ptCount val="5"/>
                <c:pt idx="0">
                  <c:v>PROMEDIO </c:v>
                </c:pt>
                <c:pt idx="1">
                  <c:v>MEDIANA</c:v>
                </c:pt>
                <c:pt idx="2">
                  <c:v>DESVIACIÓN ESTÁNDAR</c:v>
                </c:pt>
                <c:pt idx="3">
                  <c:v>MAXIMO</c:v>
                </c:pt>
                <c:pt idx="4">
                  <c:v>MINIMO</c:v>
                </c:pt>
              </c:strCache>
            </c:strRef>
          </c:cat>
          <c:val>
            <c:numRef>
              <c:f>Hoja1!$H$45:$H$49</c:f>
              <c:numCache>
                <c:formatCode>0.00</c:formatCode>
                <c:ptCount val="5"/>
                <c:pt idx="0">
                  <c:v>7.55</c:v>
                </c:pt>
                <c:pt idx="1">
                  <c:v>7.42</c:v>
                </c:pt>
                <c:pt idx="2">
                  <c:v>1.2928208361121549</c:v>
                </c:pt>
                <c:pt idx="3">
                  <c:v>9.26</c:v>
                </c:pt>
                <c:pt idx="4">
                  <c:v>4.05</c:v>
                </c:pt>
              </c:numCache>
            </c:numRef>
          </c:val>
        </c:ser>
        <c:ser>
          <c:idx val="3"/>
          <c:order val="1"/>
          <c:tx>
            <c:strRef>
              <c:f>Hoja1!$I$43:$I$44</c:f>
              <c:strCache>
                <c:ptCount val="1"/>
                <c:pt idx="0">
                  <c:v>Ritmo POST </c:v>
                </c:pt>
              </c:strCache>
            </c:strRef>
          </c:tx>
          <c:invertIfNegative val="0"/>
          <c:cat>
            <c:strRef>
              <c:f>Hoja1!$E$45:$E$49</c:f>
              <c:strCache>
                <c:ptCount val="5"/>
                <c:pt idx="0">
                  <c:v>PROMEDIO </c:v>
                </c:pt>
                <c:pt idx="1">
                  <c:v>MEDIANA</c:v>
                </c:pt>
                <c:pt idx="2">
                  <c:v>DESVIACIÓN ESTÁNDAR</c:v>
                </c:pt>
                <c:pt idx="3">
                  <c:v>MAXIMO</c:v>
                </c:pt>
                <c:pt idx="4">
                  <c:v>MINIMO</c:v>
                </c:pt>
              </c:strCache>
            </c:strRef>
          </c:cat>
          <c:val>
            <c:numRef>
              <c:f>Hoja1!$I$45:$I$49</c:f>
              <c:numCache>
                <c:formatCode>0.00</c:formatCode>
                <c:ptCount val="5"/>
                <c:pt idx="0">
                  <c:v>7.71</c:v>
                </c:pt>
                <c:pt idx="1">
                  <c:v>7.55</c:v>
                </c:pt>
                <c:pt idx="2">
                  <c:v>1.31</c:v>
                </c:pt>
                <c:pt idx="3">
                  <c:v>9.26</c:v>
                </c:pt>
                <c:pt idx="4">
                  <c:v>4.33</c:v>
                </c:pt>
              </c:numCache>
            </c:numRef>
          </c:val>
        </c:ser>
        <c:dLbls>
          <c:showLegendKey val="0"/>
          <c:showVal val="0"/>
          <c:showCatName val="0"/>
          <c:showSerName val="0"/>
          <c:showPercent val="0"/>
          <c:showBubbleSize val="0"/>
        </c:dLbls>
        <c:gapWidth val="150"/>
        <c:shape val="cylinder"/>
        <c:axId val="441743544"/>
        <c:axId val="441743936"/>
        <c:axId val="0"/>
      </c:bar3DChart>
      <c:catAx>
        <c:axId val="441743544"/>
        <c:scaling>
          <c:orientation val="minMax"/>
        </c:scaling>
        <c:delete val="0"/>
        <c:axPos val="b"/>
        <c:numFmt formatCode="General" sourceLinked="0"/>
        <c:majorTickMark val="none"/>
        <c:minorTickMark val="none"/>
        <c:tickLblPos val="nextTo"/>
        <c:crossAx val="441743936"/>
        <c:crosses val="autoZero"/>
        <c:auto val="1"/>
        <c:lblAlgn val="ctr"/>
        <c:lblOffset val="100"/>
        <c:noMultiLvlLbl val="0"/>
      </c:catAx>
      <c:valAx>
        <c:axId val="441743936"/>
        <c:scaling>
          <c:orientation val="minMax"/>
        </c:scaling>
        <c:delete val="0"/>
        <c:axPos val="l"/>
        <c:majorGridlines/>
        <c:title>
          <c:tx>
            <c:rich>
              <a:bodyPr/>
              <a:lstStyle/>
              <a:p>
                <a:pPr>
                  <a:defRPr/>
                </a:pPr>
                <a:r>
                  <a:rPr lang="es-EC"/>
                  <a:t>PUNTOS </a:t>
                </a:r>
              </a:p>
            </c:rich>
          </c:tx>
          <c:layout>
            <c:manualLayout>
              <c:xMode val="edge"/>
              <c:yMode val="edge"/>
              <c:x val="5.0846259114599652E-4"/>
              <c:y val="0.30296551472732575"/>
            </c:manualLayout>
          </c:layout>
          <c:overlay val="0"/>
        </c:title>
        <c:numFmt formatCode="0.00" sourceLinked="1"/>
        <c:majorTickMark val="none"/>
        <c:minorTickMark val="none"/>
        <c:tickLblPos val="nextTo"/>
        <c:crossAx val="441743544"/>
        <c:crosses val="autoZero"/>
        <c:crossBetween val="between"/>
      </c:valAx>
      <c:dTable>
        <c:showHorzBorder val="1"/>
        <c:showVertBorder val="1"/>
        <c:showOutline val="1"/>
        <c:showKeys val="1"/>
        <c:txPr>
          <a:bodyPr/>
          <a:lstStyle/>
          <a:p>
            <a:pPr rtl="0">
              <a:defRPr sz="800"/>
            </a:pPr>
            <a:endParaRPr lang="es-EC"/>
          </a:p>
        </c:txPr>
      </c:dTable>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s-EC" sz="1200" b="1" i="0" baseline="0" dirty="0">
                <a:effectLst/>
              </a:rPr>
              <a:t>ANALISIS PRE TEST Y POS TEST DE LA AGILIDAD </a:t>
            </a:r>
            <a:endParaRPr lang="es-EC" sz="1200" dirty="0">
              <a:effectLst/>
            </a:endParaRPr>
          </a:p>
        </c:rich>
      </c:tx>
      <c:layout/>
      <c:overlay val="0"/>
    </c:title>
    <c:autoTitleDeleted val="0"/>
    <c:view3D>
      <c:rotX val="15"/>
      <c:rotY val="20"/>
      <c:rAngAx val="1"/>
    </c:view3D>
    <c:floor>
      <c:thickness val="0"/>
    </c:floor>
    <c:sideWall>
      <c:thickness val="0"/>
    </c:sideWall>
    <c:backWall>
      <c:thickness val="0"/>
    </c:backWall>
    <c:plotArea>
      <c:layout>
        <c:manualLayout>
          <c:layoutTarget val="inner"/>
          <c:xMode val="edge"/>
          <c:yMode val="edge"/>
          <c:x val="0.17265932091293662"/>
          <c:y val="0.15163203557888594"/>
          <c:w val="0.79561940616893856"/>
          <c:h val="0.43099154272382617"/>
        </c:manualLayout>
      </c:layout>
      <c:bar3DChart>
        <c:barDir val="col"/>
        <c:grouping val="clustered"/>
        <c:varyColors val="0"/>
        <c:ser>
          <c:idx val="0"/>
          <c:order val="0"/>
          <c:tx>
            <c:strRef>
              <c:f>Hoja1!$J$43:$J$44</c:f>
              <c:strCache>
                <c:ptCount val="1"/>
                <c:pt idx="0">
                  <c:v>Agilidad PRE </c:v>
                </c:pt>
              </c:strCache>
            </c:strRef>
          </c:tx>
          <c:invertIfNegative val="0"/>
          <c:cat>
            <c:strRef>
              <c:f>Hoja1!$E$45:$E$49</c:f>
              <c:strCache>
                <c:ptCount val="5"/>
                <c:pt idx="0">
                  <c:v>PROMEDIO </c:v>
                </c:pt>
                <c:pt idx="1">
                  <c:v>MEDIANA</c:v>
                </c:pt>
                <c:pt idx="2">
                  <c:v>DESVIACIÓN ESTÁNDAR</c:v>
                </c:pt>
                <c:pt idx="3">
                  <c:v>MAXIMO</c:v>
                </c:pt>
                <c:pt idx="4">
                  <c:v>MINIMO</c:v>
                </c:pt>
              </c:strCache>
            </c:strRef>
          </c:cat>
          <c:val>
            <c:numRef>
              <c:f>Hoja1!$J$45:$J$49</c:f>
              <c:numCache>
                <c:formatCode>0.00</c:formatCode>
                <c:ptCount val="5"/>
                <c:pt idx="0">
                  <c:v>7.1720689655172425</c:v>
                </c:pt>
                <c:pt idx="1">
                  <c:v>6.82</c:v>
                </c:pt>
                <c:pt idx="2">
                  <c:v>1.2158664732560769</c:v>
                </c:pt>
                <c:pt idx="3">
                  <c:v>9.36</c:v>
                </c:pt>
                <c:pt idx="4">
                  <c:v>5.07</c:v>
                </c:pt>
              </c:numCache>
            </c:numRef>
          </c:val>
        </c:ser>
        <c:ser>
          <c:idx val="1"/>
          <c:order val="1"/>
          <c:tx>
            <c:strRef>
              <c:f>Hoja1!$K$43:$K$44</c:f>
              <c:strCache>
                <c:ptCount val="1"/>
                <c:pt idx="0">
                  <c:v>Agilidad POST </c:v>
                </c:pt>
              </c:strCache>
            </c:strRef>
          </c:tx>
          <c:invertIfNegative val="0"/>
          <c:cat>
            <c:strRef>
              <c:f>Hoja1!$E$45:$E$49</c:f>
              <c:strCache>
                <c:ptCount val="5"/>
                <c:pt idx="0">
                  <c:v>PROMEDIO </c:v>
                </c:pt>
                <c:pt idx="1">
                  <c:v>MEDIANA</c:v>
                </c:pt>
                <c:pt idx="2">
                  <c:v>DESVIACIÓN ESTÁNDAR</c:v>
                </c:pt>
                <c:pt idx="3">
                  <c:v>MAXIMO</c:v>
                </c:pt>
                <c:pt idx="4">
                  <c:v>MINIMO</c:v>
                </c:pt>
              </c:strCache>
            </c:strRef>
          </c:cat>
          <c:val>
            <c:numRef>
              <c:f>Hoja1!$K$45:$K$49</c:f>
              <c:numCache>
                <c:formatCode>0.00</c:formatCode>
                <c:ptCount val="5"/>
                <c:pt idx="0">
                  <c:v>7.8</c:v>
                </c:pt>
                <c:pt idx="1">
                  <c:v>6.96</c:v>
                </c:pt>
                <c:pt idx="2">
                  <c:v>1.32</c:v>
                </c:pt>
                <c:pt idx="3">
                  <c:v>9.39</c:v>
                </c:pt>
                <c:pt idx="4">
                  <c:v>5.96</c:v>
                </c:pt>
              </c:numCache>
            </c:numRef>
          </c:val>
        </c:ser>
        <c:dLbls>
          <c:showLegendKey val="0"/>
          <c:showVal val="0"/>
          <c:showCatName val="0"/>
          <c:showSerName val="0"/>
          <c:showPercent val="0"/>
          <c:showBubbleSize val="0"/>
        </c:dLbls>
        <c:gapWidth val="150"/>
        <c:shape val="cylinder"/>
        <c:axId val="318314960"/>
        <c:axId val="318316136"/>
        <c:axId val="0"/>
      </c:bar3DChart>
      <c:catAx>
        <c:axId val="318314960"/>
        <c:scaling>
          <c:orientation val="minMax"/>
        </c:scaling>
        <c:delete val="0"/>
        <c:axPos val="b"/>
        <c:numFmt formatCode="General" sourceLinked="0"/>
        <c:majorTickMark val="none"/>
        <c:minorTickMark val="none"/>
        <c:tickLblPos val="nextTo"/>
        <c:crossAx val="318316136"/>
        <c:crosses val="autoZero"/>
        <c:auto val="1"/>
        <c:lblAlgn val="ctr"/>
        <c:lblOffset val="100"/>
        <c:noMultiLvlLbl val="0"/>
      </c:catAx>
      <c:valAx>
        <c:axId val="318316136"/>
        <c:scaling>
          <c:orientation val="minMax"/>
        </c:scaling>
        <c:delete val="0"/>
        <c:axPos val="l"/>
        <c:majorGridlines/>
        <c:title>
          <c:tx>
            <c:rich>
              <a:bodyPr/>
              <a:lstStyle/>
              <a:p>
                <a:pPr>
                  <a:defRPr/>
                </a:pPr>
                <a:r>
                  <a:rPr lang="es-EC"/>
                  <a:t>PUNTOS </a:t>
                </a:r>
              </a:p>
            </c:rich>
          </c:tx>
          <c:layout>
            <c:manualLayout>
              <c:xMode val="edge"/>
              <c:yMode val="edge"/>
              <c:x val="5.0846259114599652E-4"/>
              <c:y val="0.30296551472732575"/>
            </c:manualLayout>
          </c:layout>
          <c:overlay val="0"/>
        </c:title>
        <c:numFmt formatCode="0.00" sourceLinked="1"/>
        <c:majorTickMark val="none"/>
        <c:minorTickMark val="none"/>
        <c:tickLblPos val="nextTo"/>
        <c:crossAx val="318314960"/>
        <c:crosses val="autoZero"/>
        <c:crossBetween val="between"/>
      </c:valAx>
      <c:dTable>
        <c:showHorzBorder val="1"/>
        <c:showVertBorder val="1"/>
        <c:showOutline val="1"/>
        <c:showKeys val="1"/>
        <c:txPr>
          <a:bodyPr/>
          <a:lstStyle/>
          <a:p>
            <a:pPr rtl="0">
              <a:defRPr sz="800"/>
            </a:pPr>
            <a:endParaRPr lang="es-EC"/>
          </a:p>
        </c:txPr>
      </c:dTable>
    </c:plotArea>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baseline="0">
                <a:solidFill>
                  <a:schemeClr val="tx1"/>
                </a:solidFill>
                <a:latin typeface="+mn-lt"/>
                <a:ea typeface="+mn-ea"/>
                <a:cs typeface="+mn-cs"/>
              </a:defRPr>
            </a:pPr>
            <a:r>
              <a:rPr lang="es-EC" sz="1200" dirty="0"/>
              <a:t>ANALISIS</a:t>
            </a:r>
            <a:r>
              <a:rPr lang="es-EC" sz="1200" baseline="0" dirty="0"/>
              <a:t> PRE TEST Y POS TEST DE COORDINACIÓN </a:t>
            </a:r>
            <a:endParaRPr lang="es-EC" sz="1200" dirty="0"/>
          </a:p>
        </c:rich>
      </c:tx>
      <c:layout>
        <c:manualLayout>
          <c:xMode val="edge"/>
          <c:yMode val="edge"/>
          <c:x val="0.27219919349161814"/>
          <c:y val="0"/>
        </c:manualLayout>
      </c:layout>
      <c:overlay val="0"/>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s-EC"/>
        </a:p>
      </c:txPr>
    </c:title>
    <c:autoTitleDeleted val="0"/>
    <c:view3D>
      <c:rotX val="15"/>
      <c:rotY val="20"/>
      <c:rAngAx val="1"/>
    </c:view3D>
    <c:floor>
      <c:thickness val="0"/>
      <c:spPr>
        <a:noFill/>
        <a:ln w="9525" cap="rnd" cmpd="sng" algn="ctr">
          <a:solidFill>
            <a:schemeClr val="tx1">
              <a:tint val="75000"/>
              <a:shade val="95000"/>
              <a:satMod val="105000"/>
            </a:schemeClr>
          </a:solidFill>
          <a:prstDash val="solid"/>
          <a:round/>
        </a:ln>
        <a:effectLst/>
        <a:sp3d contourW="9525">
          <a:contourClr>
            <a:schemeClr val="tx1">
              <a:tint val="75000"/>
              <a:shade val="95000"/>
              <a:satMod val="105000"/>
            </a:schemeClr>
          </a:contourClr>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24699087901368652"/>
          <c:y val="0.11005415786441329"/>
          <c:w val="0.79721481623307722"/>
          <c:h val="0.64170001920491648"/>
        </c:manualLayout>
      </c:layout>
      <c:bar3DChart>
        <c:barDir val="col"/>
        <c:grouping val="clustered"/>
        <c:varyColors val="0"/>
        <c:ser>
          <c:idx val="2"/>
          <c:order val="0"/>
          <c:tx>
            <c:strRef>
              <c:f>Hoja1!$L$43:$L$44</c:f>
              <c:strCache>
                <c:ptCount val="1"/>
                <c:pt idx="0">
                  <c:v>Coordinación PRE </c:v>
                </c:pt>
              </c:strCache>
            </c:strRef>
          </c:tx>
          <c:spPr>
            <a:solidFill>
              <a:schemeClr val="accent6"/>
            </a:solidFill>
            <a:ln>
              <a:noFill/>
            </a:ln>
            <a:effectLst/>
            <a:sp3d/>
          </c:spPr>
          <c:invertIfNegative val="0"/>
          <c:cat>
            <c:strRef>
              <c:f>Hoja1!$E$45:$E$49</c:f>
              <c:strCache>
                <c:ptCount val="5"/>
                <c:pt idx="0">
                  <c:v>PROMEDIO </c:v>
                </c:pt>
                <c:pt idx="1">
                  <c:v>MEDIANA</c:v>
                </c:pt>
                <c:pt idx="2">
                  <c:v>DESVIACIÓN ESTÁNDAR</c:v>
                </c:pt>
                <c:pt idx="3">
                  <c:v>MAXIMO</c:v>
                </c:pt>
                <c:pt idx="4">
                  <c:v>MINIMO</c:v>
                </c:pt>
              </c:strCache>
            </c:strRef>
          </c:cat>
          <c:val>
            <c:numRef>
              <c:f>Hoja1!$L$45:$L$49</c:f>
              <c:numCache>
                <c:formatCode>0.00</c:formatCode>
                <c:ptCount val="5"/>
                <c:pt idx="0">
                  <c:v>8.3127586206896567</c:v>
                </c:pt>
                <c:pt idx="1">
                  <c:v>8.43</c:v>
                </c:pt>
                <c:pt idx="2">
                  <c:v>0.89412725425300565</c:v>
                </c:pt>
                <c:pt idx="3">
                  <c:v>9.4600000000000009</c:v>
                </c:pt>
                <c:pt idx="4">
                  <c:v>5.22</c:v>
                </c:pt>
              </c:numCache>
            </c:numRef>
          </c:val>
        </c:ser>
        <c:ser>
          <c:idx val="3"/>
          <c:order val="1"/>
          <c:tx>
            <c:strRef>
              <c:f>Hoja1!$M$43:$M$44</c:f>
              <c:strCache>
                <c:ptCount val="1"/>
                <c:pt idx="0">
                  <c:v>Coordinación POST </c:v>
                </c:pt>
              </c:strCache>
            </c:strRef>
          </c:tx>
          <c:spPr>
            <a:solidFill>
              <a:schemeClr val="accent2">
                <a:lumMod val="60000"/>
              </a:schemeClr>
            </a:solidFill>
            <a:ln>
              <a:noFill/>
            </a:ln>
            <a:effectLst/>
            <a:sp3d/>
          </c:spPr>
          <c:invertIfNegative val="0"/>
          <c:cat>
            <c:strRef>
              <c:f>Hoja1!$E$45:$E$49</c:f>
              <c:strCache>
                <c:ptCount val="5"/>
                <c:pt idx="0">
                  <c:v>PROMEDIO </c:v>
                </c:pt>
                <c:pt idx="1">
                  <c:v>MEDIANA</c:v>
                </c:pt>
                <c:pt idx="2">
                  <c:v>DESVIACIÓN ESTÁNDAR</c:v>
                </c:pt>
                <c:pt idx="3">
                  <c:v>MAXIMO</c:v>
                </c:pt>
                <c:pt idx="4">
                  <c:v>MINIMO</c:v>
                </c:pt>
              </c:strCache>
            </c:strRef>
          </c:cat>
          <c:val>
            <c:numRef>
              <c:f>Hoja1!$M$45:$M$49</c:f>
              <c:numCache>
                <c:formatCode>0.00</c:formatCode>
                <c:ptCount val="5"/>
                <c:pt idx="0">
                  <c:v>8.33</c:v>
                </c:pt>
                <c:pt idx="1">
                  <c:v>8.9600000000000009</c:v>
                </c:pt>
                <c:pt idx="2">
                  <c:v>0.96</c:v>
                </c:pt>
                <c:pt idx="3">
                  <c:v>9.5299999999999994</c:v>
                </c:pt>
                <c:pt idx="4">
                  <c:v>5.33</c:v>
                </c:pt>
              </c:numCache>
            </c:numRef>
          </c:val>
        </c:ser>
        <c:dLbls>
          <c:showLegendKey val="0"/>
          <c:showVal val="0"/>
          <c:showCatName val="0"/>
          <c:showSerName val="0"/>
          <c:showPercent val="0"/>
          <c:showBubbleSize val="0"/>
        </c:dLbls>
        <c:gapWidth val="150"/>
        <c:shape val="cylinder"/>
        <c:axId val="446813992"/>
        <c:axId val="446814776"/>
        <c:axId val="0"/>
      </c:bar3DChart>
      <c:catAx>
        <c:axId val="446813992"/>
        <c:scaling>
          <c:orientation val="minMax"/>
        </c:scaling>
        <c:delete val="0"/>
        <c:axPos val="b"/>
        <c:numFmt formatCode="General" sourceLinked="0"/>
        <c:majorTickMark val="none"/>
        <c:minorTickMark val="none"/>
        <c:tickLblPos val="nextTo"/>
        <c:spPr>
          <a:noFill/>
          <a:ln w="9525" cap="rnd"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s-EC"/>
          </a:p>
        </c:txPr>
        <c:crossAx val="446814776"/>
        <c:crosses val="autoZero"/>
        <c:auto val="1"/>
        <c:lblAlgn val="ctr"/>
        <c:lblOffset val="100"/>
        <c:noMultiLvlLbl val="0"/>
      </c:catAx>
      <c:valAx>
        <c:axId val="446814776"/>
        <c:scaling>
          <c:orientation val="minMax"/>
        </c:scaling>
        <c:delete val="0"/>
        <c:axPos val="l"/>
        <c:majorGridlines>
          <c:spPr>
            <a:ln w="9525" cap="rnd" cmpd="sng" algn="ctr">
              <a:solidFill>
                <a:schemeClr val="tx1">
                  <a:tint val="75000"/>
                  <a:shade val="95000"/>
                  <a:satMod val="105000"/>
                </a:schemeClr>
              </a:solidFill>
              <a:prstDash val="solid"/>
              <a:round/>
            </a:ln>
            <a:effectLst/>
          </c:spPr>
        </c:majorGridlines>
        <c:title>
          <c:tx>
            <c:rich>
              <a:bodyPr rot="-5400000" spcFirstLastPara="1" vertOverflow="ellipsis" vert="horz" wrap="square" anchor="ctr" anchorCtr="1"/>
              <a:lstStyle/>
              <a:p>
                <a:pPr>
                  <a:defRPr sz="1000" b="1" i="0" u="none" strike="noStrike" kern="1200" baseline="0">
                    <a:solidFill>
                      <a:schemeClr val="tx1"/>
                    </a:solidFill>
                    <a:latin typeface="+mn-lt"/>
                    <a:ea typeface="+mn-ea"/>
                    <a:cs typeface="+mn-cs"/>
                  </a:defRPr>
                </a:pPr>
                <a:r>
                  <a:rPr lang="en-US"/>
                  <a:t>PUNTOS</a:t>
                </a:r>
              </a:p>
            </c:rich>
          </c:tx>
          <c:layout>
            <c:manualLayout>
              <c:xMode val="edge"/>
              <c:yMode val="edge"/>
              <c:x val="2.9904985281095187E-2"/>
              <c:y val="0.27840551181102363"/>
            </c:manualLayout>
          </c:layout>
          <c:overlay val="0"/>
          <c:spPr>
            <a:noFill/>
            <a:ln>
              <a:noFill/>
            </a:ln>
            <a:effectLst/>
          </c:spPr>
          <c:txPr>
            <a:bodyPr rot="-5400000" spcFirstLastPara="1" vertOverflow="ellipsis" vert="horz" wrap="square" anchor="ctr" anchorCtr="1"/>
            <a:lstStyle/>
            <a:p>
              <a:pPr>
                <a:defRPr sz="1000" b="1" i="0" u="none" strike="noStrike" kern="1200" baseline="0">
                  <a:solidFill>
                    <a:schemeClr val="tx1"/>
                  </a:solidFill>
                  <a:latin typeface="+mn-lt"/>
                  <a:ea typeface="+mn-ea"/>
                  <a:cs typeface="+mn-cs"/>
                </a:defRPr>
              </a:pPr>
              <a:endParaRPr lang="es-EC"/>
            </a:p>
          </c:txPr>
        </c:title>
        <c:numFmt formatCode="0.00" sourceLinked="1"/>
        <c:majorTickMark val="none"/>
        <c:minorTickMark val="none"/>
        <c:tickLblPos val="nextTo"/>
        <c:spPr>
          <a:noFill/>
          <a:ln w="9525" cap="rnd"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s-EC"/>
          </a:p>
        </c:txPr>
        <c:crossAx val="446813992"/>
        <c:crosses val="autoZero"/>
        <c:crossBetween val="between"/>
      </c:valAx>
      <c:dTable>
        <c:showHorzBorder val="1"/>
        <c:showVertBorder val="1"/>
        <c:showOutline val="1"/>
        <c:showKeys val="1"/>
        <c:spPr>
          <a:noFill/>
          <a:ln w="9525" cap="rnd" cmpd="sng" algn="ctr">
            <a:solidFill>
              <a:schemeClr val="tx1">
                <a:tint val="75000"/>
                <a:shade val="95000"/>
                <a:satMod val="105000"/>
              </a:schemeClr>
            </a:solidFill>
            <a:prstDash val="solid"/>
            <a:round/>
          </a:ln>
          <a:effectLst/>
        </c:spPr>
        <c:txPr>
          <a:bodyPr rot="0" spcFirstLastPara="1" vertOverflow="ellipsis" vert="horz" wrap="square" anchor="ctr" anchorCtr="1"/>
          <a:lstStyle/>
          <a:p>
            <a:pPr rtl="0">
              <a:defRPr sz="900" b="0" i="0" u="none" strike="noStrike" kern="1200" baseline="0">
                <a:solidFill>
                  <a:schemeClr val="tx1"/>
                </a:solidFill>
                <a:latin typeface="+mn-lt"/>
                <a:ea typeface="+mn-ea"/>
                <a:cs typeface="+mn-cs"/>
              </a:defRPr>
            </a:pPr>
            <a:endParaRPr lang="es-EC"/>
          </a:p>
        </c:txPr>
      </c:dTable>
      <c:spPr>
        <a:noFill/>
        <a:ln>
          <a:noFill/>
        </a:ln>
        <a:effectLst/>
      </c:spPr>
    </c:plotArea>
    <c:plotVisOnly val="1"/>
    <c:dispBlanksAs val="gap"/>
    <c:showDLblsOverMax val="0"/>
  </c:chart>
  <c:spPr>
    <a:noFill/>
    <a:ln w="9525" cap="rnd" cmpd="sng" algn="ctr">
      <a:noFill/>
      <a:prstDash val="solid"/>
    </a:ln>
    <a:effectLst/>
  </c:spPr>
  <c:txPr>
    <a:bodyPr/>
    <a:lstStyle/>
    <a:p>
      <a:pPr>
        <a:defRPr/>
      </a:pPr>
      <a:endParaRPr lang="es-EC"/>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a:pPr>
            <a:r>
              <a:rPr lang="en-US" sz="1200" dirty="0"/>
              <a:t>ANALISIS DEL PRE TEST Y POS TEST DEL EQUILIBRIO </a:t>
            </a:r>
          </a:p>
        </c:rich>
      </c:tx>
      <c:layout/>
      <c:overlay val="0"/>
    </c:title>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Hoja2!$F$4:$F$5</c:f>
              <c:strCache>
                <c:ptCount val="1"/>
                <c:pt idx="0">
                  <c:v>Equilibrio PRE </c:v>
                </c:pt>
              </c:strCache>
            </c:strRef>
          </c:tx>
          <c:invertIfNegative val="0"/>
          <c:cat>
            <c:strRef>
              <c:f>Hoja2!$E$6:$E$10</c:f>
              <c:strCache>
                <c:ptCount val="5"/>
                <c:pt idx="0">
                  <c:v>PROMEDIO </c:v>
                </c:pt>
                <c:pt idx="1">
                  <c:v>MEDIANA</c:v>
                </c:pt>
                <c:pt idx="2">
                  <c:v>DESVIACIÓN ESTÁNDAR</c:v>
                </c:pt>
                <c:pt idx="3">
                  <c:v>MAXIMO</c:v>
                </c:pt>
                <c:pt idx="4">
                  <c:v>MINIMO</c:v>
                </c:pt>
              </c:strCache>
            </c:strRef>
          </c:cat>
          <c:val>
            <c:numRef>
              <c:f>Hoja2!$F$6:$F$10</c:f>
              <c:numCache>
                <c:formatCode>0.00</c:formatCode>
                <c:ptCount val="5"/>
                <c:pt idx="0">
                  <c:v>8.1044827586206889</c:v>
                </c:pt>
                <c:pt idx="1">
                  <c:v>7.97</c:v>
                </c:pt>
                <c:pt idx="2">
                  <c:v>0.96390791723401248</c:v>
                </c:pt>
                <c:pt idx="3">
                  <c:v>9.89</c:v>
                </c:pt>
                <c:pt idx="4">
                  <c:v>6.62</c:v>
                </c:pt>
              </c:numCache>
            </c:numRef>
          </c:val>
        </c:ser>
        <c:ser>
          <c:idx val="1"/>
          <c:order val="1"/>
          <c:tx>
            <c:strRef>
              <c:f>Hoja2!$G$4:$G$5</c:f>
              <c:strCache>
                <c:ptCount val="1"/>
                <c:pt idx="0">
                  <c:v>Equilibrio POST </c:v>
                </c:pt>
              </c:strCache>
            </c:strRef>
          </c:tx>
          <c:invertIfNegative val="0"/>
          <c:cat>
            <c:strRef>
              <c:f>Hoja2!$E$6:$E$10</c:f>
              <c:strCache>
                <c:ptCount val="5"/>
                <c:pt idx="0">
                  <c:v>PROMEDIO </c:v>
                </c:pt>
                <c:pt idx="1">
                  <c:v>MEDIANA</c:v>
                </c:pt>
                <c:pt idx="2">
                  <c:v>DESVIACIÓN ESTÁNDAR</c:v>
                </c:pt>
                <c:pt idx="3">
                  <c:v>MAXIMO</c:v>
                </c:pt>
                <c:pt idx="4">
                  <c:v>MINIMO</c:v>
                </c:pt>
              </c:strCache>
            </c:strRef>
          </c:cat>
          <c:val>
            <c:numRef>
              <c:f>Hoja2!$G$6:$G$10</c:f>
              <c:numCache>
                <c:formatCode>0.00</c:formatCode>
                <c:ptCount val="5"/>
                <c:pt idx="0">
                  <c:v>8.1999999999999993</c:v>
                </c:pt>
                <c:pt idx="1">
                  <c:v>8</c:v>
                </c:pt>
                <c:pt idx="2">
                  <c:v>0.96</c:v>
                </c:pt>
                <c:pt idx="3">
                  <c:v>9.89</c:v>
                </c:pt>
                <c:pt idx="4">
                  <c:v>6.98</c:v>
                </c:pt>
              </c:numCache>
            </c:numRef>
          </c:val>
        </c:ser>
        <c:dLbls>
          <c:showLegendKey val="0"/>
          <c:showVal val="0"/>
          <c:showCatName val="0"/>
          <c:showSerName val="0"/>
          <c:showPercent val="0"/>
          <c:showBubbleSize val="0"/>
        </c:dLbls>
        <c:gapWidth val="150"/>
        <c:shape val="cylinder"/>
        <c:axId val="448071720"/>
        <c:axId val="446815560"/>
        <c:axId val="0"/>
      </c:bar3DChart>
      <c:catAx>
        <c:axId val="448071720"/>
        <c:scaling>
          <c:orientation val="minMax"/>
        </c:scaling>
        <c:delete val="0"/>
        <c:axPos val="b"/>
        <c:numFmt formatCode="General" sourceLinked="0"/>
        <c:majorTickMark val="none"/>
        <c:minorTickMark val="none"/>
        <c:tickLblPos val="nextTo"/>
        <c:crossAx val="446815560"/>
        <c:crosses val="autoZero"/>
        <c:auto val="1"/>
        <c:lblAlgn val="ctr"/>
        <c:lblOffset val="100"/>
        <c:noMultiLvlLbl val="0"/>
      </c:catAx>
      <c:valAx>
        <c:axId val="446815560"/>
        <c:scaling>
          <c:orientation val="minMax"/>
        </c:scaling>
        <c:delete val="0"/>
        <c:axPos val="l"/>
        <c:majorGridlines/>
        <c:title>
          <c:tx>
            <c:rich>
              <a:bodyPr/>
              <a:lstStyle/>
              <a:p>
                <a:pPr>
                  <a:defRPr/>
                </a:pPr>
                <a:r>
                  <a:rPr lang="en-US"/>
                  <a:t>PUNTAJE</a:t>
                </a:r>
              </a:p>
            </c:rich>
          </c:tx>
          <c:layout/>
          <c:overlay val="0"/>
        </c:title>
        <c:numFmt formatCode="0.00" sourceLinked="1"/>
        <c:majorTickMark val="none"/>
        <c:minorTickMark val="none"/>
        <c:tickLblPos val="nextTo"/>
        <c:crossAx val="448071720"/>
        <c:crosses val="autoZero"/>
        <c:crossBetween val="between"/>
      </c:valAx>
      <c:dTable>
        <c:showHorzBorder val="1"/>
        <c:showVertBorder val="1"/>
        <c:showOutline val="1"/>
        <c:showKeys val="1"/>
        <c:txPr>
          <a:bodyPr/>
          <a:lstStyle/>
          <a:p>
            <a:pPr rtl="0">
              <a:defRPr sz="900"/>
            </a:pPr>
            <a:endParaRPr lang="es-EC"/>
          </a:p>
        </c:txPr>
      </c:dTable>
    </c:plotArea>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a:pPr>
            <a:r>
              <a:rPr lang="es-EC" sz="1200" b="1" i="0" baseline="0">
                <a:effectLst/>
              </a:rPr>
              <a:t>ANALISIS PRE TEST Y POS TEST DE LA ACOPLAMIENTO </a:t>
            </a:r>
            <a:endParaRPr lang="es-EC" sz="1200">
              <a:effectLst/>
            </a:endParaRPr>
          </a:p>
        </c:rich>
      </c:tx>
      <c:layout/>
      <c:overlay val="0"/>
    </c:title>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Hoja6!$F$3:$F$4</c:f>
              <c:strCache>
                <c:ptCount val="1"/>
                <c:pt idx="0">
                  <c:v>Acoplamiento PRE </c:v>
                </c:pt>
              </c:strCache>
            </c:strRef>
          </c:tx>
          <c:invertIfNegative val="0"/>
          <c:cat>
            <c:strRef>
              <c:f>Hoja6!$E$5:$E$9</c:f>
              <c:strCache>
                <c:ptCount val="5"/>
                <c:pt idx="0">
                  <c:v>PROMEDIO </c:v>
                </c:pt>
                <c:pt idx="1">
                  <c:v>MEDIANA</c:v>
                </c:pt>
                <c:pt idx="2">
                  <c:v>DESVIACIÓN ESTÁNDAR</c:v>
                </c:pt>
                <c:pt idx="3">
                  <c:v>MAXIMO</c:v>
                </c:pt>
                <c:pt idx="4">
                  <c:v>MINIMO</c:v>
                </c:pt>
              </c:strCache>
            </c:strRef>
          </c:cat>
          <c:val>
            <c:numRef>
              <c:f>Hoja6!$F$5:$F$9</c:f>
              <c:numCache>
                <c:formatCode>0.00</c:formatCode>
                <c:ptCount val="5"/>
                <c:pt idx="0">
                  <c:v>7.3184237716312586</c:v>
                </c:pt>
                <c:pt idx="1">
                  <c:v>7.96</c:v>
                </c:pt>
                <c:pt idx="2">
                  <c:v>1.8247072942825489</c:v>
                </c:pt>
                <c:pt idx="3">
                  <c:v>9.25</c:v>
                </c:pt>
                <c:pt idx="4">
                  <c:v>1.0637467475189351</c:v>
                </c:pt>
              </c:numCache>
            </c:numRef>
          </c:val>
        </c:ser>
        <c:ser>
          <c:idx val="1"/>
          <c:order val="1"/>
          <c:tx>
            <c:strRef>
              <c:f>Hoja6!$G$3:$G$4</c:f>
              <c:strCache>
                <c:ptCount val="1"/>
                <c:pt idx="0">
                  <c:v>Acoplamiento POST</c:v>
                </c:pt>
              </c:strCache>
            </c:strRef>
          </c:tx>
          <c:invertIfNegative val="0"/>
          <c:cat>
            <c:strRef>
              <c:f>Hoja6!$E$5:$E$9</c:f>
              <c:strCache>
                <c:ptCount val="5"/>
                <c:pt idx="0">
                  <c:v>PROMEDIO </c:v>
                </c:pt>
                <c:pt idx="1">
                  <c:v>MEDIANA</c:v>
                </c:pt>
                <c:pt idx="2">
                  <c:v>DESVIACIÓN ESTÁNDAR</c:v>
                </c:pt>
                <c:pt idx="3">
                  <c:v>MAXIMO</c:v>
                </c:pt>
                <c:pt idx="4">
                  <c:v>MINIMO</c:v>
                </c:pt>
              </c:strCache>
            </c:strRef>
          </c:cat>
          <c:val>
            <c:numRef>
              <c:f>Hoja6!$G$5:$G$9</c:f>
              <c:numCache>
                <c:formatCode>0.00</c:formatCode>
                <c:ptCount val="5"/>
                <c:pt idx="0">
                  <c:v>8</c:v>
                </c:pt>
                <c:pt idx="1">
                  <c:v>9</c:v>
                </c:pt>
                <c:pt idx="2">
                  <c:v>1.85</c:v>
                </c:pt>
                <c:pt idx="3">
                  <c:v>10</c:v>
                </c:pt>
                <c:pt idx="4">
                  <c:v>1.6</c:v>
                </c:pt>
              </c:numCache>
            </c:numRef>
          </c:val>
        </c:ser>
        <c:dLbls>
          <c:showLegendKey val="0"/>
          <c:showVal val="0"/>
          <c:showCatName val="0"/>
          <c:showSerName val="0"/>
          <c:showPercent val="0"/>
          <c:showBubbleSize val="0"/>
        </c:dLbls>
        <c:gapWidth val="150"/>
        <c:shape val="cylinder"/>
        <c:axId val="451918048"/>
        <c:axId val="451918832"/>
        <c:axId val="0"/>
      </c:bar3DChart>
      <c:catAx>
        <c:axId val="451918048"/>
        <c:scaling>
          <c:orientation val="minMax"/>
        </c:scaling>
        <c:delete val="0"/>
        <c:axPos val="b"/>
        <c:numFmt formatCode="General" sourceLinked="0"/>
        <c:majorTickMark val="none"/>
        <c:minorTickMark val="none"/>
        <c:tickLblPos val="nextTo"/>
        <c:crossAx val="451918832"/>
        <c:crosses val="autoZero"/>
        <c:auto val="1"/>
        <c:lblAlgn val="ctr"/>
        <c:lblOffset val="100"/>
        <c:noMultiLvlLbl val="0"/>
      </c:catAx>
      <c:valAx>
        <c:axId val="451918832"/>
        <c:scaling>
          <c:orientation val="minMax"/>
        </c:scaling>
        <c:delete val="0"/>
        <c:axPos val="l"/>
        <c:majorGridlines/>
        <c:title>
          <c:tx>
            <c:rich>
              <a:bodyPr/>
              <a:lstStyle/>
              <a:p>
                <a:pPr>
                  <a:defRPr/>
                </a:pPr>
                <a:r>
                  <a:rPr lang="es-EC"/>
                  <a:t>PUNTAJE</a:t>
                </a:r>
              </a:p>
            </c:rich>
          </c:tx>
          <c:layout/>
          <c:overlay val="0"/>
        </c:title>
        <c:numFmt formatCode="0.00" sourceLinked="1"/>
        <c:majorTickMark val="none"/>
        <c:minorTickMark val="none"/>
        <c:tickLblPos val="nextTo"/>
        <c:crossAx val="451918048"/>
        <c:crosses val="autoZero"/>
        <c:crossBetween val="between"/>
      </c:valAx>
      <c:dTable>
        <c:showHorzBorder val="1"/>
        <c:showVertBorder val="1"/>
        <c:showOutline val="1"/>
        <c:showKeys val="1"/>
        <c:txPr>
          <a:bodyPr/>
          <a:lstStyle/>
          <a:p>
            <a:pPr rtl="0">
              <a:defRPr sz="800"/>
            </a:pPr>
            <a:endParaRPr lang="es-EC"/>
          </a:p>
        </c:txPr>
      </c:dTable>
    </c:plotArea>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baseline="0">
                <a:solidFill>
                  <a:schemeClr val="tx1"/>
                </a:solidFill>
                <a:latin typeface="+mn-lt"/>
                <a:ea typeface="+mn-ea"/>
                <a:cs typeface="+mn-cs"/>
              </a:defRPr>
            </a:pPr>
            <a:r>
              <a:rPr lang="es-EC" sz="1200" b="1" i="0" baseline="0" dirty="0">
                <a:effectLst/>
              </a:rPr>
              <a:t>ANALISIS PRE TEST Y POS TEST DEL RITMO</a:t>
            </a:r>
            <a:endParaRPr lang="es-EC" sz="1200" dirty="0">
              <a:effectLst/>
            </a:endParaRPr>
          </a:p>
        </c:rich>
      </c:tx>
      <c:layout/>
      <c:overlay val="0"/>
      <c:spPr>
        <a:noFill/>
        <a:ln>
          <a:noFill/>
        </a:ln>
        <a:effectLst/>
      </c:spPr>
      <c:txPr>
        <a:bodyPr rot="0" spcFirstLastPara="1" vertOverflow="ellipsis" vert="horz" wrap="square" anchor="ctr" anchorCtr="1"/>
        <a:lstStyle/>
        <a:p>
          <a:pPr>
            <a:defRPr sz="1200" b="1" i="0" u="none" strike="noStrike" kern="1200" baseline="0">
              <a:solidFill>
                <a:schemeClr val="tx1"/>
              </a:solidFill>
              <a:latin typeface="+mn-lt"/>
              <a:ea typeface="+mn-ea"/>
              <a:cs typeface="+mn-cs"/>
            </a:defRPr>
          </a:pPr>
          <a:endParaRPr lang="es-EC"/>
        </a:p>
      </c:txPr>
    </c:title>
    <c:autoTitleDeleted val="0"/>
    <c:view3D>
      <c:rotX val="15"/>
      <c:rotY val="20"/>
      <c:rAngAx val="1"/>
    </c:view3D>
    <c:floor>
      <c:thickness val="0"/>
      <c:spPr>
        <a:noFill/>
        <a:ln w="9525" cap="rnd" cmpd="sng" algn="ctr">
          <a:solidFill>
            <a:schemeClr val="tx1">
              <a:tint val="75000"/>
              <a:shade val="95000"/>
              <a:satMod val="105000"/>
            </a:schemeClr>
          </a:solidFill>
          <a:prstDash val="solid"/>
          <a:round/>
        </a:ln>
        <a:effectLst/>
        <a:sp3d contourW="9525">
          <a:contourClr>
            <a:schemeClr val="tx1">
              <a:tint val="75000"/>
              <a:shade val="95000"/>
              <a:satMod val="105000"/>
            </a:schemeClr>
          </a:contourClr>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Hoja6!$R$3:$R$4</c:f>
              <c:strCache>
                <c:ptCount val="1"/>
                <c:pt idx="0">
                  <c:v>Agilidad PRE </c:v>
                </c:pt>
              </c:strCache>
            </c:strRef>
          </c:tx>
          <c:spPr>
            <a:solidFill>
              <a:schemeClr val="accent6"/>
            </a:solidFill>
            <a:ln>
              <a:noFill/>
            </a:ln>
            <a:effectLst/>
            <a:sp3d/>
          </c:spPr>
          <c:invertIfNegative val="0"/>
          <c:cat>
            <c:strRef>
              <c:f>Hoja6!$Q$5:$Q$9</c:f>
              <c:strCache>
                <c:ptCount val="5"/>
                <c:pt idx="0">
                  <c:v>PROMEDIO </c:v>
                </c:pt>
                <c:pt idx="1">
                  <c:v>MEDIANA</c:v>
                </c:pt>
                <c:pt idx="2">
                  <c:v>DESVIACIÓN ESTÁNDAR</c:v>
                </c:pt>
                <c:pt idx="3">
                  <c:v>MAXIMO</c:v>
                </c:pt>
                <c:pt idx="4">
                  <c:v>MINIMO</c:v>
                </c:pt>
              </c:strCache>
            </c:strRef>
          </c:cat>
          <c:val>
            <c:numRef>
              <c:f>Hoja6!$R$5:$R$9</c:f>
              <c:numCache>
                <c:formatCode>0.00</c:formatCode>
                <c:ptCount val="5"/>
                <c:pt idx="0">
                  <c:v>7.1044678270544983</c:v>
                </c:pt>
                <c:pt idx="1">
                  <c:v>7</c:v>
                </c:pt>
                <c:pt idx="2">
                  <c:v>1.8473011975577911</c:v>
                </c:pt>
                <c:pt idx="3">
                  <c:v>9.36</c:v>
                </c:pt>
                <c:pt idx="4">
                  <c:v>1.1937945050120846</c:v>
                </c:pt>
              </c:numCache>
            </c:numRef>
          </c:val>
        </c:ser>
        <c:ser>
          <c:idx val="1"/>
          <c:order val="1"/>
          <c:tx>
            <c:strRef>
              <c:f>Hoja6!$S$3:$S$4</c:f>
              <c:strCache>
                <c:ptCount val="1"/>
                <c:pt idx="0">
                  <c:v>Agilidad POST</c:v>
                </c:pt>
              </c:strCache>
            </c:strRef>
          </c:tx>
          <c:spPr>
            <a:solidFill>
              <a:schemeClr val="accent5"/>
            </a:solidFill>
            <a:ln>
              <a:noFill/>
            </a:ln>
            <a:effectLst/>
            <a:sp3d/>
          </c:spPr>
          <c:invertIfNegative val="0"/>
          <c:cat>
            <c:strRef>
              <c:f>Hoja6!$Q$5:$Q$9</c:f>
              <c:strCache>
                <c:ptCount val="5"/>
                <c:pt idx="0">
                  <c:v>PROMEDIO </c:v>
                </c:pt>
                <c:pt idx="1">
                  <c:v>MEDIANA</c:v>
                </c:pt>
                <c:pt idx="2">
                  <c:v>DESVIACIÓN ESTÁNDAR</c:v>
                </c:pt>
                <c:pt idx="3">
                  <c:v>MAXIMO</c:v>
                </c:pt>
                <c:pt idx="4">
                  <c:v>MINIMO</c:v>
                </c:pt>
              </c:strCache>
            </c:strRef>
          </c:cat>
          <c:val>
            <c:numRef>
              <c:f>Hoja6!$S$5:$S$9</c:f>
              <c:numCache>
                <c:formatCode>0.00</c:formatCode>
                <c:ptCount val="5"/>
                <c:pt idx="0">
                  <c:v>7.2</c:v>
                </c:pt>
                <c:pt idx="1">
                  <c:v>7.09</c:v>
                </c:pt>
                <c:pt idx="2">
                  <c:v>1.85</c:v>
                </c:pt>
                <c:pt idx="3">
                  <c:v>9.36</c:v>
                </c:pt>
                <c:pt idx="4">
                  <c:v>1.19</c:v>
                </c:pt>
              </c:numCache>
            </c:numRef>
          </c:val>
        </c:ser>
        <c:dLbls>
          <c:showLegendKey val="0"/>
          <c:showVal val="0"/>
          <c:showCatName val="0"/>
          <c:showSerName val="0"/>
          <c:showPercent val="0"/>
          <c:showBubbleSize val="0"/>
        </c:dLbls>
        <c:gapWidth val="150"/>
        <c:shape val="cylinder"/>
        <c:axId val="441372048"/>
        <c:axId val="441367344"/>
        <c:axId val="0"/>
      </c:bar3DChart>
      <c:catAx>
        <c:axId val="441372048"/>
        <c:scaling>
          <c:orientation val="minMax"/>
        </c:scaling>
        <c:delete val="0"/>
        <c:axPos val="b"/>
        <c:numFmt formatCode="General" sourceLinked="0"/>
        <c:majorTickMark val="none"/>
        <c:minorTickMark val="none"/>
        <c:tickLblPos val="nextTo"/>
        <c:spPr>
          <a:noFill/>
          <a:ln w="9525" cap="rnd"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s-EC"/>
          </a:p>
        </c:txPr>
        <c:crossAx val="441367344"/>
        <c:crosses val="autoZero"/>
        <c:auto val="1"/>
        <c:lblAlgn val="ctr"/>
        <c:lblOffset val="100"/>
        <c:noMultiLvlLbl val="0"/>
      </c:catAx>
      <c:valAx>
        <c:axId val="441367344"/>
        <c:scaling>
          <c:orientation val="minMax"/>
        </c:scaling>
        <c:delete val="0"/>
        <c:axPos val="l"/>
        <c:majorGridlines>
          <c:spPr>
            <a:ln w="9525" cap="rnd" cmpd="sng" algn="ctr">
              <a:solidFill>
                <a:schemeClr val="tx1">
                  <a:tint val="75000"/>
                  <a:shade val="95000"/>
                  <a:satMod val="105000"/>
                </a:schemeClr>
              </a:solidFill>
              <a:prstDash val="solid"/>
              <a:round/>
            </a:ln>
            <a:effectLst/>
          </c:spPr>
        </c:majorGridlines>
        <c:title>
          <c:layout>
            <c:manualLayout>
              <c:xMode val="edge"/>
              <c:yMode val="edge"/>
              <c:x val="5.5248533002652964E-2"/>
              <c:y val="0.31359871682706331"/>
            </c:manualLayout>
          </c:layout>
          <c:overlay val="0"/>
          <c:spPr>
            <a:noFill/>
            <a:ln>
              <a:noFill/>
            </a:ln>
            <a:effectLst/>
          </c:spPr>
          <c:txPr>
            <a:bodyPr rot="-5400000" spcFirstLastPara="1" vertOverflow="ellipsis" vert="horz" wrap="square" anchor="ctr" anchorCtr="1"/>
            <a:lstStyle/>
            <a:p>
              <a:pPr>
                <a:defRPr sz="1000" b="1" i="0" u="none" strike="noStrike" kern="1200" baseline="0">
                  <a:solidFill>
                    <a:schemeClr val="tx1"/>
                  </a:solidFill>
                  <a:latin typeface="+mn-lt"/>
                  <a:ea typeface="+mn-ea"/>
                  <a:cs typeface="+mn-cs"/>
                </a:defRPr>
              </a:pPr>
              <a:endParaRPr lang="es-EC"/>
            </a:p>
          </c:txPr>
        </c:title>
        <c:numFmt formatCode="0.00" sourceLinked="1"/>
        <c:majorTickMark val="none"/>
        <c:minorTickMark val="none"/>
        <c:tickLblPos val="nextTo"/>
        <c:spPr>
          <a:noFill/>
          <a:ln w="9525" cap="rnd"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s-EC"/>
          </a:p>
        </c:txPr>
        <c:crossAx val="441372048"/>
        <c:crosses val="autoZero"/>
        <c:crossBetween val="between"/>
      </c:valAx>
      <c:dTable>
        <c:showHorzBorder val="1"/>
        <c:showVertBorder val="1"/>
        <c:showOutline val="1"/>
        <c:showKeys val="1"/>
        <c:spPr>
          <a:noFill/>
          <a:ln w="9525" cap="rnd" cmpd="sng" algn="ctr">
            <a:solidFill>
              <a:schemeClr val="tx1">
                <a:tint val="75000"/>
                <a:shade val="95000"/>
                <a:satMod val="105000"/>
              </a:schemeClr>
            </a:solidFill>
            <a:prstDash val="solid"/>
            <a:round/>
          </a:ln>
          <a:effectLst/>
        </c:spPr>
        <c:txPr>
          <a:bodyPr rot="0" spcFirstLastPara="1" vertOverflow="ellipsis" vert="horz" wrap="square" anchor="ctr" anchorCtr="1"/>
          <a:lstStyle/>
          <a:p>
            <a:pPr rtl="0">
              <a:defRPr sz="800" b="0" i="0" u="none" strike="noStrike" kern="1200" baseline="0">
                <a:solidFill>
                  <a:schemeClr val="tx1"/>
                </a:solidFill>
                <a:latin typeface="+mn-lt"/>
                <a:ea typeface="+mn-ea"/>
                <a:cs typeface="+mn-cs"/>
              </a:defRPr>
            </a:pPr>
            <a:endParaRPr lang="es-EC"/>
          </a:p>
        </c:txPr>
      </c:dTable>
      <c:spPr>
        <a:noFill/>
        <a:ln>
          <a:noFill/>
        </a:ln>
        <a:effectLst/>
      </c:spPr>
    </c:plotArea>
    <c:plotVisOnly val="1"/>
    <c:dispBlanksAs val="gap"/>
    <c:showDLblsOverMax val="0"/>
  </c:chart>
  <c:spPr>
    <a:noFill/>
    <a:ln w="9525" cap="rnd" cmpd="sng" algn="ctr">
      <a:noFill/>
      <a:prstDash val="solid"/>
    </a:ln>
    <a:effectLst/>
  </c:spPr>
  <c:txPr>
    <a:bodyPr/>
    <a:lstStyle/>
    <a:p>
      <a:pPr>
        <a:defRPr/>
      </a:pPr>
      <a:endParaRPr lang="es-EC"/>
    </a:p>
  </c:txPr>
  <c:externalData r:id="rId3">
    <c:autoUpdate val="0"/>
  </c:externalData>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105">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mods="ignoreCSTransforms">
      <cs:styleClr val="0">
        <a:shade val="25000"/>
      </cs:styl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mods="ignoreCSTransforms">
      <cs:styleClr val="0">
        <a:tint val="25000"/>
      </cs:styl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105">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mods="ignoreCSTransforms">
      <cs:styleClr val="0">
        <a:shade val="25000"/>
      </cs:styl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mods="ignoreCSTransforms">
      <cs:styleClr val="0">
        <a:tint val="25000"/>
      </cs:styl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5936FE-FED5-4DA9-A506-A7E3DF2B105A}" type="doc">
      <dgm:prSet loTypeId="urn:microsoft.com/office/officeart/2005/8/layout/vList2" loCatId="list" qsTypeId="urn:microsoft.com/office/officeart/2005/8/quickstyle/simple1" qsCatId="simple" csTypeId="urn:microsoft.com/office/officeart/2005/8/colors/accent0_1" csCatId="mainScheme"/>
      <dgm:spPr/>
      <dgm:t>
        <a:bodyPr/>
        <a:lstStyle/>
        <a:p>
          <a:endParaRPr lang="es-EC"/>
        </a:p>
      </dgm:t>
    </dgm:pt>
    <dgm:pt modelId="{FB22D33A-B43D-46CE-BA10-36E66FDC3BA9}">
      <dgm:prSet/>
      <dgm:spPr/>
      <dgm:t>
        <a:bodyPr/>
        <a:lstStyle/>
        <a:p>
          <a:pPr rtl="0"/>
          <a:r>
            <a:rPr lang="es-EC" smtClean="0"/>
            <a:t>El desarrollo de las capacidades coordinativas hace referencia a muchas de las condiciones que puede tener los alumnos frente a su desenvolvimiento motriz lo que le permitirá solucionar problemas físicos durante toda su vida sean estos al momento de integrar una selección deportiva o en su vida cotidiana Un estudiante con un excelente rendimiento motriz es aquél que obtiene mayor alternativa de conformar filas deportivas, como también tener mejor desenvolvimiento en sus actividades académicas y sociales.</a:t>
          </a:r>
          <a:endParaRPr lang="es-EC"/>
        </a:p>
      </dgm:t>
    </dgm:pt>
    <dgm:pt modelId="{08C17176-B00D-4AAA-95AA-6A2F090DA6DB}" type="parTrans" cxnId="{084A22D5-EA9F-49EF-91E6-26DA1C4FA7B6}">
      <dgm:prSet/>
      <dgm:spPr/>
      <dgm:t>
        <a:bodyPr/>
        <a:lstStyle/>
        <a:p>
          <a:endParaRPr lang="es-EC"/>
        </a:p>
      </dgm:t>
    </dgm:pt>
    <dgm:pt modelId="{3EED5F12-0D2A-4B8A-A9A4-940BFCF2DC0E}" type="sibTrans" cxnId="{084A22D5-EA9F-49EF-91E6-26DA1C4FA7B6}">
      <dgm:prSet/>
      <dgm:spPr/>
      <dgm:t>
        <a:bodyPr/>
        <a:lstStyle/>
        <a:p>
          <a:endParaRPr lang="es-EC"/>
        </a:p>
      </dgm:t>
    </dgm:pt>
    <dgm:pt modelId="{D04BC3BD-7459-42EF-9327-BE3762526CC1}">
      <dgm:prSet/>
      <dgm:spPr/>
      <dgm:t>
        <a:bodyPr/>
        <a:lstStyle/>
        <a:p>
          <a:pPr rtl="0"/>
          <a:r>
            <a:rPr lang="es-EC" smtClean="0"/>
            <a:t>Existen varios factores que inciden en el rendimiento. Desde la complejidad y afectividad propia de algunas tareas motrices, hasta la gran cantidad de pruebas de control  como por medio de una competencia y finales  que pueden coincidir en una misma fecha o jornada, pasando por la amplia extensión de  actividades deportivos, son varios los motivos que pueden llevar a un alumno a mostrar un bajo rendimiento físico.</a:t>
          </a:r>
          <a:endParaRPr lang="es-EC"/>
        </a:p>
      </dgm:t>
    </dgm:pt>
    <dgm:pt modelId="{0CFC6A24-6424-4AA9-B223-EB8E219FC0EA}" type="parTrans" cxnId="{14D04583-9251-4572-84D4-FBE1F78B4B58}">
      <dgm:prSet/>
      <dgm:spPr/>
      <dgm:t>
        <a:bodyPr/>
        <a:lstStyle/>
        <a:p>
          <a:endParaRPr lang="es-EC"/>
        </a:p>
      </dgm:t>
    </dgm:pt>
    <dgm:pt modelId="{95773E0D-0221-4B98-93E9-9FE3C8B61B09}" type="sibTrans" cxnId="{14D04583-9251-4572-84D4-FBE1F78B4B58}">
      <dgm:prSet/>
      <dgm:spPr/>
      <dgm:t>
        <a:bodyPr/>
        <a:lstStyle/>
        <a:p>
          <a:endParaRPr lang="es-EC"/>
        </a:p>
      </dgm:t>
    </dgm:pt>
    <dgm:pt modelId="{A66A5EAE-ACE6-425E-9685-29AF8188A461}">
      <dgm:prSet/>
      <dgm:spPr/>
      <dgm:t>
        <a:bodyPr/>
        <a:lstStyle/>
        <a:p>
          <a:pPr rtl="0"/>
          <a:r>
            <a:rPr lang="es-EC" smtClean="0"/>
            <a:t>Otras cuestiones están directamente relacionadas al factor físicos o como también de adaptabilidad a una exigencia motriz, como la falta de  motivación, el desinterés o las distracciones , que dificultan la comprensión de los conocimientos motrices y esa adaptación del plano motriz a una exigencia con un alto grado de concentración afectando al rendimiento físico a la hora de las diferentes evaluaciones sean estas prácticas directas o competitivas.</a:t>
          </a:r>
          <a:endParaRPr lang="es-EC"/>
        </a:p>
      </dgm:t>
    </dgm:pt>
    <dgm:pt modelId="{39906D24-336F-4055-A917-029AB2D9F5EF}" type="parTrans" cxnId="{5F3CDF34-597B-45EB-A3D4-E619C828E2CF}">
      <dgm:prSet/>
      <dgm:spPr/>
      <dgm:t>
        <a:bodyPr/>
        <a:lstStyle/>
        <a:p>
          <a:endParaRPr lang="es-EC"/>
        </a:p>
      </dgm:t>
    </dgm:pt>
    <dgm:pt modelId="{24EEDEBD-5245-4A37-9970-357F96A7F287}" type="sibTrans" cxnId="{5F3CDF34-597B-45EB-A3D4-E619C828E2CF}">
      <dgm:prSet/>
      <dgm:spPr/>
      <dgm:t>
        <a:bodyPr/>
        <a:lstStyle/>
        <a:p>
          <a:endParaRPr lang="es-EC"/>
        </a:p>
      </dgm:t>
    </dgm:pt>
    <dgm:pt modelId="{4387A212-092A-4CCC-8DB8-E64592254CED}" type="pres">
      <dgm:prSet presAssocID="{325936FE-FED5-4DA9-A506-A7E3DF2B105A}" presName="linear" presStyleCnt="0">
        <dgm:presLayoutVars>
          <dgm:animLvl val="lvl"/>
          <dgm:resizeHandles val="exact"/>
        </dgm:presLayoutVars>
      </dgm:prSet>
      <dgm:spPr/>
    </dgm:pt>
    <dgm:pt modelId="{66DA5EFE-A16F-4E8C-860E-DE77507DB5EE}" type="pres">
      <dgm:prSet presAssocID="{FB22D33A-B43D-46CE-BA10-36E66FDC3BA9}" presName="parentText" presStyleLbl="node1" presStyleIdx="0" presStyleCnt="3">
        <dgm:presLayoutVars>
          <dgm:chMax val="0"/>
          <dgm:bulletEnabled val="1"/>
        </dgm:presLayoutVars>
      </dgm:prSet>
      <dgm:spPr/>
    </dgm:pt>
    <dgm:pt modelId="{7203B8DA-D1AF-4A69-85FD-7C6352EC5084}" type="pres">
      <dgm:prSet presAssocID="{3EED5F12-0D2A-4B8A-A9A4-940BFCF2DC0E}" presName="spacer" presStyleCnt="0"/>
      <dgm:spPr/>
    </dgm:pt>
    <dgm:pt modelId="{9BEA8B34-3A5A-45F0-A81D-3925063A1A85}" type="pres">
      <dgm:prSet presAssocID="{D04BC3BD-7459-42EF-9327-BE3762526CC1}" presName="parentText" presStyleLbl="node1" presStyleIdx="1" presStyleCnt="3">
        <dgm:presLayoutVars>
          <dgm:chMax val="0"/>
          <dgm:bulletEnabled val="1"/>
        </dgm:presLayoutVars>
      </dgm:prSet>
      <dgm:spPr/>
    </dgm:pt>
    <dgm:pt modelId="{14E4B287-16EF-4E5C-AFD1-74E9C26FB676}" type="pres">
      <dgm:prSet presAssocID="{95773E0D-0221-4B98-93E9-9FE3C8B61B09}" presName="spacer" presStyleCnt="0"/>
      <dgm:spPr/>
    </dgm:pt>
    <dgm:pt modelId="{315E5662-B23C-48AF-BA5D-A62E01BFB810}" type="pres">
      <dgm:prSet presAssocID="{A66A5EAE-ACE6-425E-9685-29AF8188A461}" presName="parentText" presStyleLbl="node1" presStyleIdx="2" presStyleCnt="3">
        <dgm:presLayoutVars>
          <dgm:chMax val="0"/>
          <dgm:bulletEnabled val="1"/>
        </dgm:presLayoutVars>
      </dgm:prSet>
      <dgm:spPr/>
    </dgm:pt>
  </dgm:ptLst>
  <dgm:cxnLst>
    <dgm:cxn modelId="{084A22D5-EA9F-49EF-91E6-26DA1C4FA7B6}" srcId="{325936FE-FED5-4DA9-A506-A7E3DF2B105A}" destId="{FB22D33A-B43D-46CE-BA10-36E66FDC3BA9}" srcOrd="0" destOrd="0" parTransId="{08C17176-B00D-4AAA-95AA-6A2F090DA6DB}" sibTransId="{3EED5F12-0D2A-4B8A-A9A4-940BFCF2DC0E}"/>
    <dgm:cxn modelId="{14D04583-9251-4572-84D4-FBE1F78B4B58}" srcId="{325936FE-FED5-4DA9-A506-A7E3DF2B105A}" destId="{D04BC3BD-7459-42EF-9327-BE3762526CC1}" srcOrd="1" destOrd="0" parTransId="{0CFC6A24-6424-4AA9-B223-EB8E219FC0EA}" sibTransId="{95773E0D-0221-4B98-93E9-9FE3C8B61B09}"/>
    <dgm:cxn modelId="{3C8731CD-315C-4348-A118-6028E17D6B53}" type="presOf" srcId="{325936FE-FED5-4DA9-A506-A7E3DF2B105A}" destId="{4387A212-092A-4CCC-8DB8-E64592254CED}" srcOrd="0" destOrd="0" presId="urn:microsoft.com/office/officeart/2005/8/layout/vList2"/>
    <dgm:cxn modelId="{5F3CDF34-597B-45EB-A3D4-E619C828E2CF}" srcId="{325936FE-FED5-4DA9-A506-A7E3DF2B105A}" destId="{A66A5EAE-ACE6-425E-9685-29AF8188A461}" srcOrd="2" destOrd="0" parTransId="{39906D24-336F-4055-A917-029AB2D9F5EF}" sibTransId="{24EEDEBD-5245-4A37-9970-357F96A7F287}"/>
    <dgm:cxn modelId="{02399F80-CB68-4633-B7BB-FDCFC5B31F6A}" type="presOf" srcId="{FB22D33A-B43D-46CE-BA10-36E66FDC3BA9}" destId="{66DA5EFE-A16F-4E8C-860E-DE77507DB5EE}" srcOrd="0" destOrd="0" presId="urn:microsoft.com/office/officeart/2005/8/layout/vList2"/>
    <dgm:cxn modelId="{E95FD9F7-7982-4282-8B7C-B5639AEEDC14}" type="presOf" srcId="{A66A5EAE-ACE6-425E-9685-29AF8188A461}" destId="{315E5662-B23C-48AF-BA5D-A62E01BFB810}" srcOrd="0" destOrd="0" presId="urn:microsoft.com/office/officeart/2005/8/layout/vList2"/>
    <dgm:cxn modelId="{18CFA5A8-38E7-4632-8791-E8EE5B0F628B}" type="presOf" srcId="{D04BC3BD-7459-42EF-9327-BE3762526CC1}" destId="{9BEA8B34-3A5A-45F0-A81D-3925063A1A85}" srcOrd="0" destOrd="0" presId="urn:microsoft.com/office/officeart/2005/8/layout/vList2"/>
    <dgm:cxn modelId="{B6C0B63A-63DB-499E-841C-4B029CB89AC9}" type="presParOf" srcId="{4387A212-092A-4CCC-8DB8-E64592254CED}" destId="{66DA5EFE-A16F-4E8C-860E-DE77507DB5EE}" srcOrd="0" destOrd="0" presId="urn:microsoft.com/office/officeart/2005/8/layout/vList2"/>
    <dgm:cxn modelId="{FFF345C2-A574-4E29-B3F1-DDFCC9C6DBA8}" type="presParOf" srcId="{4387A212-092A-4CCC-8DB8-E64592254CED}" destId="{7203B8DA-D1AF-4A69-85FD-7C6352EC5084}" srcOrd="1" destOrd="0" presId="urn:microsoft.com/office/officeart/2005/8/layout/vList2"/>
    <dgm:cxn modelId="{424681C8-8639-4ABE-85DD-EFE24F50CEAA}" type="presParOf" srcId="{4387A212-092A-4CCC-8DB8-E64592254CED}" destId="{9BEA8B34-3A5A-45F0-A81D-3925063A1A85}" srcOrd="2" destOrd="0" presId="urn:microsoft.com/office/officeart/2005/8/layout/vList2"/>
    <dgm:cxn modelId="{620B3375-7F43-43C5-AC51-D8F7EE444912}" type="presParOf" srcId="{4387A212-092A-4CCC-8DB8-E64592254CED}" destId="{14E4B287-16EF-4E5C-AFD1-74E9C26FB676}" srcOrd="3" destOrd="0" presId="urn:microsoft.com/office/officeart/2005/8/layout/vList2"/>
    <dgm:cxn modelId="{4773CE04-BE57-40F8-B0AF-BE6A50E09B2F}" type="presParOf" srcId="{4387A212-092A-4CCC-8DB8-E64592254CED}" destId="{315E5662-B23C-48AF-BA5D-A62E01BFB810}"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A1C07CB-FB16-48C8-ABEF-1AD14F5C8BE1}" type="doc">
      <dgm:prSet loTypeId="urn:microsoft.com/office/officeart/2005/8/layout/vList2" loCatId="list" qsTypeId="urn:microsoft.com/office/officeart/2005/8/quickstyle/simple1" qsCatId="simple" csTypeId="urn:microsoft.com/office/officeart/2005/8/colors/accent1_1" csCatId="accent1"/>
      <dgm:spPr/>
      <dgm:t>
        <a:bodyPr/>
        <a:lstStyle/>
        <a:p>
          <a:endParaRPr lang="es-EC"/>
        </a:p>
      </dgm:t>
    </dgm:pt>
    <dgm:pt modelId="{0B62BC59-C075-495E-916E-182C34EEC5F1}">
      <dgm:prSet/>
      <dgm:spPr/>
      <dgm:t>
        <a:bodyPr/>
        <a:lstStyle/>
        <a:p>
          <a:pPr rtl="0"/>
          <a:r>
            <a:rPr lang="es-EC" b="0" dirty="0" smtClean="0"/>
            <a:t>Por otra parte, el rendimiento Físico puede estar asociado a la subjetividad del movimiento su grado de exigencia o aplicabilidad en los diferentes movimientos que este tenga que cumplir. </a:t>
          </a:r>
          <a:endParaRPr lang="es-EC" b="0" dirty="0"/>
        </a:p>
      </dgm:t>
    </dgm:pt>
    <dgm:pt modelId="{C690A9A5-357C-48CE-90B8-B72EE9D3D6A4}" type="parTrans" cxnId="{EEEFF9D4-1231-40D4-86BF-558D62D3D980}">
      <dgm:prSet/>
      <dgm:spPr/>
      <dgm:t>
        <a:bodyPr/>
        <a:lstStyle/>
        <a:p>
          <a:endParaRPr lang="es-EC"/>
        </a:p>
      </dgm:t>
    </dgm:pt>
    <dgm:pt modelId="{C1117185-3534-4CC8-A9D7-35102C36966E}" type="sibTrans" cxnId="{EEEFF9D4-1231-40D4-86BF-558D62D3D980}">
      <dgm:prSet/>
      <dgm:spPr/>
      <dgm:t>
        <a:bodyPr/>
        <a:lstStyle/>
        <a:p>
          <a:endParaRPr lang="es-EC"/>
        </a:p>
      </dgm:t>
    </dgm:pt>
    <dgm:pt modelId="{7FF466EF-CDE0-40B9-893C-B5D0BE241C5F}">
      <dgm:prSet/>
      <dgm:spPr/>
      <dgm:t>
        <a:bodyPr/>
        <a:lstStyle/>
        <a:p>
          <a:pPr rtl="0"/>
          <a:r>
            <a:rPr lang="es-EC" b="0" dirty="0" smtClean="0"/>
            <a:t>En todos los casos, los especialistas recomiendan la adopción de hábitos de exigencia motora frente a un entorno con un grado de exigencia para mejorar el rendimiento Físico partiremos de todos los complementos que estos permitan para resolver un problema y en un centro educativo deben ser clarificados frente q que actividades deben optar como recurso de mejoramiento de las capacidades coordinativas.</a:t>
          </a:r>
          <a:endParaRPr lang="es-EC" b="0" dirty="0"/>
        </a:p>
      </dgm:t>
    </dgm:pt>
    <dgm:pt modelId="{BD5CFB6F-DCC5-4EA2-8F53-4E65D4659916}" type="parTrans" cxnId="{5DB3F469-9A72-4E90-8D74-FF36E34AB5E9}">
      <dgm:prSet/>
      <dgm:spPr/>
      <dgm:t>
        <a:bodyPr/>
        <a:lstStyle/>
        <a:p>
          <a:endParaRPr lang="es-EC"/>
        </a:p>
      </dgm:t>
    </dgm:pt>
    <dgm:pt modelId="{647A4A0D-420E-47DD-9C96-E55290923E4A}" type="sibTrans" cxnId="{5DB3F469-9A72-4E90-8D74-FF36E34AB5E9}">
      <dgm:prSet/>
      <dgm:spPr/>
      <dgm:t>
        <a:bodyPr/>
        <a:lstStyle/>
        <a:p>
          <a:endParaRPr lang="es-EC"/>
        </a:p>
      </dgm:t>
    </dgm:pt>
    <dgm:pt modelId="{442C0697-3C64-402F-96F0-AF8C88289648}" type="pres">
      <dgm:prSet presAssocID="{EA1C07CB-FB16-48C8-ABEF-1AD14F5C8BE1}" presName="linear" presStyleCnt="0">
        <dgm:presLayoutVars>
          <dgm:animLvl val="lvl"/>
          <dgm:resizeHandles val="exact"/>
        </dgm:presLayoutVars>
      </dgm:prSet>
      <dgm:spPr/>
    </dgm:pt>
    <dgm:pt modelId="{223DEC8E-59BA-4578-B70D-AFBC4720A6A7}" type="pres">
      <dgm:prSet presAssocID="{0B62BC59-C075-495E-916E-182C34EEC5F1}" presName="parentText" presStyleLbl="node1" presStyleIdx="0" presStyleCnt="2">
        <dgm:presLayoutVars>
          <dgm:chMax val="0"/>
          <dgm:bulletEnabled val="1"/>
        </dgm:presLayoutVars>
      </dgm:prSet>
      <dgm:spPr/>
    </dgm:pt>
    <dgm:pt modelId="{BB733467-C50B-4E09-B012-B4904313D4F2}" type="pres">
      <dgm:prSet presAssocID="{C1117185-3534-4CC8-A9D7-35102C36966E}" presName="spacer" presStyleCnt="0"/>
      <dgm:spPr/>
    </dgm:pt>
    <dgm:pt modelId="{AF3913A8-D869-486A-8148-84AAE7665785}" type="pres">
      <dgm:prSet presAssocID="{7FF466EF-CDE0-40B9-893C-B5D0BE241C5F}" presName="parentText" presStyleLbl="node1" presStyleIdx="1" presStyleCnt="2">
        <dgm:presLayoutVars>
          <dgm:chMax val="0"/>
          <dgm:bulletEnabled val="1"/>
        </dgm:presLayoutVars>
      </dgm:prSet>
      <dgm:spPr/>
    </dgm:pt>
  </dgm:ptLst>
  <dgm:cxnLst>
    <dgm:cxn modelId="{53E53E98-122D-4AD6-8D7A-03D53C275E18}" type="presOf" srcId="{7FF466EF-CDE0-40B9-893C-B5D0BE241C5F}" destId="{AF3913A8-D869-486A-8148-84AAE7665785}" srcOrd="0" destOrd="0" presId="urn:microsoft.com/office/officeart/2005/8/layout/vList2"/>
    <dgm:cxn modelId="{9BC54367-E9C6-49C4-9791-9D73F1D2D026}" type="presOf" srcId="{0B62BC59-C075-495E-916E-182C34EEC5F1}" destId="{223DEC8E-59BA-4578-B70D-AFBC4720A6A7}" srcOrd="0" destOrd="0" presId="urn:microsoft.com/office/officeart/2005/8/layout/vList2"/>
    <dgm:cxn modelId="{EEEFF9D4-1231-40D4-86BF-558D62D3D980}" srcId="{EA1C07CB-FB16-48C8-ABEF-1AD14F5C8BE1}" destId="{0B62BC59-C075-495E-916E-182C34EEC5F1}" srcOrd="0" destOrd="0" parTransId="{C690A9A5-357C-48CE-90B8-B72EE9D3D6A4}" sibTransId="{C1117185-3534-4CC8-A9D7-35102C36966E}"/>
    <dgm:cxn modelId="{13D1406F-48B5-4B00-86AD-F78ADFFF43BE}" type="presOf" srcId="{EA1C07CB-FB16-48C8-ABEF-1AD14F5C8BE1}" destId="{442C0697-3C64-402F-96F0-AF8C88289648}" srcOrd="0" destOrd="0" presId="urn:microsoft.com/office/officeart/2005/8/layout/vList2"/>
    <dgm:cxn modelId="{5DB3F469-9A72-4E90-8D74-FF36E34AB5E9}" srcId="{EA1C07CB-FB16-48C8-ABEF-1AD14F5C8BE1}" destId="{7FF466EF-CDE0-40B9-893C-B5D0BE241C5F}" srcOrd="1" destOrd="0" parTransId="{BD5CFB6F-DCC5-4EA2-8F53-4E65D4659916}" sibTransId="{647A4A0D-420E-47DD-9C96-E55290923E4A}"/>
    <dgm:cxn modelId="{D5D44C70-627D-44F0-AA3E-A17C3EBE1676}" type="presParOf" srcId="{442C0697-3C64-402F-96F0-AF8C88289648}" destId="{223DEC8E-59BA-4578-B70D-AFBC4720A6A7}" srcOrd="0" destOrd="0" presId="urn:microsoft.com/office/officeart/2005/8/layout/vList2"/>
    <dgm:cxn modelId="{631884CE-780E-4E73-96AB-EF59F0CB75D1}" type="presParOf" srcId="{442C0697-3C64-402F-96F0-AF8C88289648}" destId="{BB733467-C50B-4E09-B012-B4904313D4F2}" srcOrd="1" destOrd="0" presId="urn:microsoft.com/office/officeart/2005/8/layout/vList2"/>
    <dgm:cxn modelId="{B4F6F78D-A332-439F-8B89-DEF011F3F94A}" type="presParOf" srcId="{442C0697-3C64-402F-96F0-AF8C88289648}" destId="{AF3913A8-D869-486A-8148-84AAE7665785}"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F5C088C-7E67-4341-B768-AAD339DBFD2B}" type="doc">
      <dgm:prSet loTypeId="urn:microsoft.com/office/officeart/2005/8/layout/vList2" loCatId="list" qsTypeId="urn:microsoft.com/office/officeart/2005/8/quickstyle/simple1" qsCatId="simple" csTypeId="urn:microsoft.com/office/officeart/2005/8/colors/accent1_1" csCatId="accent1"/>
      <dgm:spPr/>
      <dgm:t>
        <a:bodyPr/>
        <a:lstStyle/>
        <a:p>
          <a:endParaRPr lang="es-EC"/>
        </a:p>
      </dgm:t>
    </dgm:pt>
    <dgm:pt modelId="{31BAC62B-7E36-4A38-A8BF-BFAB5D75A4C6}">
      <dgm:prSet/>
      <dgm:spPr/>
      <dgm:t>
        <a:bodyPr/>
        <a:lstStyle/>
        <a:p>
          <a:pPr rtl="0"/>
          <a:r>
            <a:rPr lang="es-ES" smtClean="0"/>
            <a:t>Los niños a participará en este proyecto, son niños que no cuentan con ningún actividades  extracurricular ni han conformado en ningún momento eso hace que los individuos del sector del cantón Mejía estén interesados en conformarlo tanto sus padres como también los docentes y especialistas. </a:t>
          </a:r>
          <a:endParaRPr lang="es-EC"/>
        </a:p>
      </dgm:t>
    </dgm:pt>
    <dgm:pt modelId="{C38684E9-31D7-476D-A53E-70EBD6827597}" type="parTrans" cxnId="{13A38F1C-CC25-4478-ABCE-F2CA270EE93C}">
      <dgm:prSet/>
      <dgm:spPr/>
      <dgm:t>
        <a:bodyPr/>
        <a:lstStyle/>
        <a:p>
          <a:endParaRPr lang="es-EC"/>
        </a:p>
      </dgm:t>
    </dgm:pt>
    <dgm:pt modelId="{343B0EC7-5847-4C76-BF0F-95540C4715C5}" type="sibTrans" cxnId="{13A38F1C-CC25-4478-ABCE-F2CA270EE93C}">
      <dgm:prSet/>
      <dgm:spPr/>
      <dgm:t>
        <a:bodyPr/>
        <a:lstStyle/>
        <a:p>
          <a:endParaRPr lang="es-EC"/>
        </a:p>
      </dgm:t>
    </dgm:pt>
    <dgm:pt modelId="{5144396B-211F-4B0E-854E-D0AA3296B6D1}">
      <dgm:prSet/>
      <dgm:spPr/>
      <dgm:t>
        <a:bodyPr/>
        <a:lstStyle/>
        <a:p>
          <a:pPr rtl="0"/>
          <a:r>
            <a:rPr lang="es-ES" smtClean="0"/>
            <a:t>Una de las fallas más recurrentes de los alumnos es la conducta motriz deficiente y sus resultados negativos en el comportamiento motor y esto es netamente mantener las capacidades motoras coordinativas no trabajadas ya que ni su entorno escolar y familiar facilita el aporte a esta área fundamental. </a:t>
          </a:r>
          <a:endParaRPr lang="es-EC"/>
        </a:p>
      </dgm:t>
    </dgm:pt>
    <dgm:pt modelId="{6BCC2EEA-1CBC-46AA-AEC5-0A07907C2446}" type="parTrans" cxnId="{80CD2422-668F-4ED8-90F7-55018252F480}">
      <dgm:prSet/>
      <dgm:spPr/>
      <dgm:t>
        <a:bodyPr/>
        <a:lstStyle/>
        <a:p>
          <a:endParaRPr lang="es-EC"/>
        </a:p>
      </dgm:t>
    </dgm:pt>
    <dgm:pt modelId="{27DBCD6C-34CC-4F6F-9636-C82FF987371B}" type="sibTrans" cxnId="{80CD2422-668F-4ED8-90F7-55018252F480}">
      <dgm:prSet/>
      <dgm:spPr/>
      <dgm:t>
        <a:bodyPr/>
        <a:lstStyle/>
        <a:p>
          <a:endParaRPr lang="es-EC"/>
        </a:p>
      </dgm:t>
    </dgm:pt>
    <dgm:pt modelId="{B4335FBA-C4A7-4598-ADE3-081F1200E408}">
      <dgm:prSet/>
      <dgm:spPr/>
      <dgm:t>
        <a:bodyPr/>
        <a:lstStyle/>
        <a:p>
          <a:pPr rtl="0"/>
          <a:r>
            <a:rPr lang="es-ES" smtClean="0"/>
            <a:t>Sin embargo en la Escuela académica nunca se interesó en esta deficiencia pasando por alto por las motrices que deben contar el especialista de educación coordinativa consideraciones de poca importancia.</a:t>
          </a:r>
          <a:endParaRPr lang="es-EC"/>
        </a:p>
      </dgm:t>
    </dgm:pt>
    <dgm:pt modelId="{A4F428CA-F541-404F-AF96-3FAC9BB22B9D}" type="parTrans" cxnId="{4A64E089-75E4-4D9C-8D7B-834CE16CD411}">
      <dgm:prSet/>
      <dgm:spPr/>
      <dgm:t>
        <a:bodyPr/>
        <a:lstStyle/>
        <a:p>
          <a:endParaRPr lang="es-EC"/>
        </a:p>
      </dgm:t>
    </dgm:pt>
    <dgm:pt modelId="{2E86F75D-4A76-42A6-AC16-48F3A27639C9}" type="sibTrans" cxnId="{4A64E089-75E4-4D9C-8D7B-834CE16CD411}">
      <dgm:prSet/>
      <dgm:spPr/>
      <dgm:t>
        <a:bodyPr/>
        <a:lstStyle/>
        <a:p>
          <a:endParaRPr lang="es-EC"/>
        </a:p>
      </dgm:t>
    </dgm:pt>
    <dgm:pt modelId="{CB70BE4B-7E4F-4691-AFCF-50A123DA3C4E}" type="pres">
      <dgm:prSet presAssocID="{AF5C088C-7E67-4341-B768-AAD339DBFD2B}" presName="linear" presStyleCnt="0">
        <dgm:presLayoutVars>
          <dgm:animLvl val="lvl"/>
          <dgm:resizeHandles val="exact"/>
        </dgm:presLayoutVars>
      </dgm:prSet>
      <dgm:spPr/>
    </dgm:pt>
    <dgm:pt modelId="{6B55618F-42C7-4544-A733-1BB1C3194FC7}" type="pres">
      <dgm:prSet presAssocID="{31BAC62B-7E36-4A38-A8BF-BFAB5D75A4C6}" presName="parentText" presStyleLbl="node1" presStyleIdx="0" presStyleCnt="3">
        <dgm:presLayoutVars>
          <dgm:chMax val="0"/>
          <dgm:bulletEnabled val="1"/>
        </dgm:presLayoutVars>
      </dgm:prSet>
      <dgm:spPr/>
    </dgm:pt>
    <dgm:pt modelId="{C9ECFB4E-888C-4EFA-97D5-9FCBBE990A5A}" type="pres">
      <dgm:prSet presAssocID="{343B0EC7-5847-4C76-BF0F-95540C4715C5}" presName="spacer" presStyleCnt="0"/>
      <dgm:spPr/>
    </dgm:pt>
    <dgm:pt modelId="{D30785CE-8EA5-4C7F-8E57-F1DFE5BCF3B0}" type="pres">
      <dgm:prSet presAssocID="{5144396B-211F-4B0E-854E-D0AA3296B6D1}" presName="parentText" presStyleLbl="node1" presStyleIdx="1" presStyleCnt="3">
        <dgm:presLayoutVars>
          <dgm:chMax val="0"/>
          <dgm:bulletEnabled val="1"/>
        </dgm:presLayoutVars>
      </dgm:prSet>
      <dgm:spPr/>
    </dgm:pt>
    <dgm:pt modelId="{183108E2-F05A-483E-8974-88C7AD3FCEAF}" type="pres">
      <dgm:prSet presAssocID="{27DBCD6C-34CC-4F6F-9636-C82FF987371B}" presName="spacer" presStyleCnt="0"/>
      <dgm:spPr/>
    </dgm:pt>
    <dgm:pt modelId="{08D8356B-A138-4FEB-B520-28BE2ED4F96B}" type="pres">
      <dgm:prSet presAssocID="{B4335FBA-C4A7-4598-ADE3-081F1200E408}" presName="parentText" presStyleLbl="node1" presStyleIdx="2" presStyleCnt="3">
        <dgm:presLayoutVars>
          <dgm:chMax val="0"/>
          <dgm:bulletEnabled val="1"/>
        </dgm:presLayoutVars>
      </dgm:prSet>
      <dgm:spPr/>
    </dgm:pt>
  </dgm:ptLst>
  <dgm:cxnLst>
    <dgm:cxn modelId="{4C5670CA-DACD-460B-B95E-08EC6B698589}" type="presOf" srcId="{B4335FBA-C4A7-4598-ADE3-081F1200E408}" destId="{08D8356B-A138-4FEB-B520-28BE2ED4F96B}" srcOrd="0" destOrd="0" presId="urn:microsoft.com/office/officeart/2005/8/layout/vList2"/>
    <dgm:cxn modelId="{4A64E089-75E4-4D9C-8D7B-834CE16CD411}" srcId="{AF5C088C-7E67-4341-B768-AAD339DBFD2B}" destId="{B4335FBA-C4A7-4598-ADE3-081F1200E408}" srcOrd="2" destOrd="0" parTransId="{A4F428CA-F541-404F-AF96-3FAC9BB22B9D}" sibTransId="{2E86F75D-4A76-42A6-AC16-48F3A27639C9}"/>
    <dgm:cxn modelId="{92BABFBA-5010-4314-8EFA-457721694E0F}" type="presOf" srcId="{AF5C088C-7E67-4341-B768-AAD339DBFD2B}" destId="{CB70BE4B-7E4F-4691-AFCF-50A123DA3C4E}" srcOrd="0" destOrd="0" presId="urn:microsoft.com/office/officeart/2005/8/layout/vList2"/>
    <dgm:cxn modelId="{3E5FEB7F-37B0-4373-AEB4-CDE5FA2BC879}" type="presOf" srcId="{31BAC62B-7E36-4A38-A8BF-BFAB5D75A4C6}" destId="{6B55618F-42C7-4544-A733-1BB1C3194FC7}" srcOrd="0" destOrd="0" presId="urn:microsoft.com/office/officeart/2005/8/layout/vList2"/>
    <dgm:cxn modelId="{2C4E1C5A-4558-4CAB-86E2-DF1C6D279743}" type="presOf" srcId="{5144396B-211F-4B0E-854E-D0AA3296B6D1}" destId="{D30785CE-8EA5-4C7F-8E57-F1DFE5BCF3B0}" srcOrd="0" destOrd="0" presId="urn:microsoft.com/office/officeart/2005/8/layout/vList2"/>
    <dgm:cxn modelId="{13A38F1C-CC25-4478-ABCE-F2CA270EE93C}" srcId="{AF5C088C-7E67-4341-B768-AAD339DBFD2B}" destId="{31BAC62B-7E36-4A38-A8BF-BFAB5D75A4C6}" srcOrd="0" destOrd="0" parTransId="{C38684E9-31D7-476D-A53E-70EBD6827597}" sibTransId="{343B0EC7-5847-4C76-BF0F-95540C4715C5}"/>
    <dgm:cxn modelId="{80CD2422-668F-4ED8-90F7-55018252F480}" srcId="{AF5C088C-7E67-4341-B768-AAD339DBFD2B}" destId="{5144396B-211F-4B0E-854E-D0AA3296B6D1}" srcOrd="1" destOrd="0" parTransId="{6BCC2EEA-1CBC-46AA-AEC5-0A07907C2446}" sibTransId="{27DBCD6C-34CC-4F6F-9636-C82FF987371B}"/>
    <dgm:cxn modelId="{0525B33B-11C5-4A01-9FA0-CE7CB95EC16C}" type="presParOf" srcId="{CB70BE4B-7E4F-4691-AFCF-50A123DA3C4E}" destId="{6B55618F-42C7-4544-A733-1BB1C3194FC7}" srcOrd="0" destOrd="0" presId="urn:microsoft.com/office/officeart/2005/8/layout/vList2"/>
    <dgm:cxn modelId="{D535DFA4-3576-4DAB-8966-947817008A8D}" type="presParOf" srcId="{CB70BE4B-7E4F-4691-AFCF-50A123DA3C4E}" destId="{C9ECFB4E-888C-4EFA-97D5-9FCBBE990A5A}" srcOrd="1" destOrd="0" presId="urn:microsoft.com/office/officeart/2005/8/layout/vList2"/>
    <dgm:cxn modelId="{3CBC9DD9-7AAE-4488-AADB-3E9702A2E730}" type="presParOf" srcId="{CB70BE4B-7E4F-4691-AFCF-50A123DA3C4E}" destId="{D30785CE-8EA5-4C7F-8E57-F1DFE5BCF3B0}" srcOrd="2" destOrd="0" presId="urn:microsoft.com/office/officeart/2005/8/layout/vList2"/>
    <dgm:cxn modelId="{D77AC687-F4A5-47F3-BBCA-33F2EE63A3DB}" type="presParOf" srcId="{CB70BE4B-7E4F-4691-AFCF-50A123DA3C4E}" destId="{183108E2-F05A-483E-8974-88C7AD3FCEAF}" srcOrd="3" destOrd="0" presId="urn:microsoft.com/office/officeart/2005/8/layout/vList2"/>
    <dgm:cxn modelId="{9C2F6D61-3233-448E-AFA9-D7435577C4C7}" type="presParOf" srcId="{CB70BE4B-7E4F-4691-AFCF-50A123DA3C4E}" destId="{08D8356B-A138-4FEB-B520-28BE2ED4F96B}"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ED61D17-BBCE-4641-8F58-EA1C2D3C8691}" type="doc">
      <dgm:prSet loTypeId="urn:microsoft.com/office/officeart/2005/8/layout/vList2" loCatId="list" qsTypeId="urn:microsoft.com/office/officeart/2005/8/quickstyle/simple1" qsCatId="simple" csTypeId="urn:microsoft.com/office/officeart/2005/8/colors/accent1_1" csCatId="accent1"/>
      <dgm:spPr/>
      <dgm:t>
        <a:bodyPr/>
        <a:lstStyle/>
        <a:p>
          <a:endParaRPr lang="es-EC"/>
        </a:p>
      </dgm:t>
    </dgm:pt>
    <dgm:pt modelId="{05D0CAB6-0613-43B7-85D1-C2B92E0CC96B}">
      <dgm:prSet/>
      <dgm:spPr/>
      <dgm:t>
        <a:bodyPr/>
        <a:lstStyle/>
        <a:p>
          <a:pPr rtl="0"/>
          <a:r>
            <a:rPr lang="es-EC" smtClean="0"/>
            <a:t>Por regla general, el personal de las escuelas no consideraba el desarrollo de las amistades como un aspecto de su misión, aunque sí aceptaban como cometido propio el desarrollo de las habilidades sociales. </a:t>
          </a:r>
          <a:endParaRPr lang="es-EC"/>
        </a:p>
      </dgm:t>
    </dgm:pt>
    <dgm:pt modelId="{7AF8C768-15B3-4EC4-BF83-87FBD936408A}" type="parTrans" cxnId="{1DCBAC72-C59A-4E04-A60C-87190F94320D}">
      <dgm:prSet/>
      <dgm:spPr/>
      <dgm:t>
        <a:bodyPr/>
        <a:lstStyle/>
        <a:p>
          <a:endParaRPr lang="es-EC"/>
        </a:p>
      </dgm:t>
    </dgm:pt>
    <dgm:pt modelId="{90CCBF6D-C880-42A2-9322-F0B9A6791F75}" type="sibTrans" cxnId="{1DCBAC72-C59A-4E04-A60C-87190F94320D}">
      <dgm:prSet/>
      <dgm:spPr/>
      <dgm:t>
        <a:bodyPr/>
        <a:lstStyle/>
        <a:p>
          <a:endParaRPr lang="es-EC"/>
        </a:p>
      </dgm:t>
    </dgm:pt>
    <dgm:pt modelId="{0FEB1F6A-8576-40DB-A5B8-8A7562641F87}">
      <dgm:prSet/>
      <dgm:spPr/>
      <dgm:t>
        <a:bodyPr/>
        <a:lstStyle/>
        <a:p>
          <a:pPr rtl="0"/>
          <a:r>
            <a:rPr lang="es-EC" smtClean="0"/>
            <a:t>A pesar de la escasa importancia concebida a fomentar las amistades, la mayoría de los niños y adolescentes entabla amistad con quienes asisten a la misma escuela, viven en el mismo barrio o ambas cosas, y frecuentemente como consecuencia de la participación en actividades extracurriculares. Muchas de estas amistades de este estilo se convierten en relaciones importantes para toda la vida. </a:t>
          </a:r>
          <a:endParaRPr lang="es-EC"/>
        </a:p>
      </dgm:t>
    </dgm:pt>
    <dgm:pt modelId="{80B2631C-E148-4A12-9EC6-E7C313270F63}" type="parTrans" cxnId="{8978944E-CA8C-4625-8014-2B27463431E7}">
      <dgm:prSet/>
      <dgm:spPr/>
      <dgm:t>
        <a:bodyPr/>
        <a:lstStyle/>
        <a:p>
          <a:endParaRPr lang="es-EC"/>
        </a:p>
      </dgm:t>
    </dgm:pt>
    <dgm:pt modelId="{76559604-017A-423E-88BE-2B57FFB7D3F0}" type="sibTrans" cxnId="{8978944E-CA8C-4625-8014-2B27463431E7}">
      <dgm:prSet/>
      <dgm:spPr/>
      <dgm:t>
        <a:bodyPr/>
        <a:lstStyle/>
        <a:p>
          <a:endParaRPr lang="es-EC"/>
        </a:p>
      </dgm:t>
    </dgm:pt>
    <dgm:pt modelId="{97D10548-27E7-4858-86B4-8AEC88217FF2}">
      <dgm:prSet/>
      <dgm:spPr/>
      <dgm:t>
        <a:bodyPr/>
        <a:lstStyle/>
        <a:p>
          <a:pPr rtl="0"/>
          <a:r>
            <a:rPr lang="es-EC" smtClean="0"/>
            <a:t>Cuando los adultos recuerdan las experiencias positivas y felices de sus años escolares, es frecuente que la amistad con sus compañeros se consideren como importantes y memorable (Ford y Davern, 1989). </a:t>
          </a:r>
          <a:endParaRPr lang="es-EC"/>
        </a:p>
      </dgm:t>
    </dgm:pt>
    <dgm:pt modelId="{EF51D330-ED72-4BAE-BB33-776272CCDB4F}" type="parTrans" cxnId="{23F7B05B-7067-4629-B864-1A5C6846A3A5}">
      <dgm:prSet/>
      <dgm:spPr/>
      <dgm:t>
        <a:bodyPr/>
        <a:lstStyle/>
        <a:p>
          <a:endParaRPr lang="es-EC"/>
        </a:p>
      </dgm:t>
    </dgm:pt>
    <dgm:pt modelId="{C4BE4789-54B3-4F39-8903-9E484A4F220B}" type="sibTrans" cxnId="{23F7B05B-7067-4629-B864-1A5C6846A3A5}">
      <dgm:prSet/>
      <dgm:spPr/>
      <dgm:t>
        <a:bodyPr/>
        <a:lstStyle/>
        <a:p>
          <a:endParaRPr lang="es-EC"/>
        </a:p>
      </dgm:t>
    </dgm:pt>
    <dgm:pt modelId="{41CF8BAF-6E29-4676-9EEB-5333F16D5456}">
      <dgm:prSet/>
      <dgm:spPr/>
      <dgm:t>
        <a:bodyPr/>
        <a:lstStyle/>
        <a:p>
          <a:pPr rtl="0"/>
          <a:r>
            <a:rPr lang="es-EC" smtClean="0"/>
            <a:t>A menudo, las oportunidades de participar en actividades extracurriculares durante los años escolares se traduce en amistades nuevas o más fuertes con los compañeros, porque estas actividades proporcionan un contexto en el que compartir e interactuar con los otros.</a:t>
          </a:r>
          <a:endParaRPr lang="es-EC"/>
        </a:p>
      </dgm:t>
    </dgm:pt>
    <dgm:pt modelId="{A7152786-FBF5-43B6-8569-A11D227A20E3}" type="parTrans" cxnId="{9D8CC32F-7AD4-42AA-BF12-39C59362510E}">
      <dgm:prSet/>
      <dgm:spPr/>
      <dgm:t>
        <a:bodyPr/>
        <a:lstStyle/>
        <a:p>
          <a:endParaRPr lang="es-EC"/>
        </a:p>
      </dgm:t>
    </dgm:pt>
    <dgm:pt modelId="{06F774D6-0D28-49E3-A043-FC66CAFBC7A4}" type="sibTrans" cxnId="{9D8CC32F-7AD4-42AA-BF12-39C59362510E}">
      <dgm:prSet/>
      <dgm:spPr/>
      <dgm:t>
        <a:bodyPr/>
        <a:lstStyle/>
        <a:p>
          <a:endParaRPr lang="es-EC"/>
        </a:p>
      </dgm:t>
    </dgm:pt>
    <dgm:pt modelId="{1266B8C7-6D60-445A-A60B-CD72F1D41739}" type="pres">
      <dgm:prSet presAssocID="{2ED61D17-BBCE-4641-8F58-EA1C2D3C8691}" presName="linear" presStyleCnt="0">
        <dgm:presLayoutVars>
          <dgm:animLvl val="lvl"/>
          <dgm:resizeHandles val="exact"/>
        </dgm:presLayoutVars>
      </dgm:prSet>
      <dgm:spPr/>
    </dgm:pt>
    <dgm:pt modelId="{B466C314-1478-46A1-BEAA-D939A8F3EECF}" type="pres">
      <dgm:prSet presAssocID="{05D0CAB6-0613-43B7-85D1-C2B92E0CC96B}" presName="parentText" presStyleLbl="node1" presStyleIdx="0" presStyleCnt="4">
        <dgm:presLayoutVars>
          <dgm:chMax val="0"/>
          <dgm:bulletEnabled val="1"/>
        </dgm:presLayoutVars>
      </dgm:prSet>
      <dgm:spPr/>
    </dgm:pt>
    <dgm:pt modelId="{4D991A4A-F06F-4D5A-AD86-685BB1AE424D}" type="pres">
      <dgm:prSet presAssocID="{90CCBF6D-C880-42A2-9322-F0B9A6791F75}" presName="spacer" presStyleCnt="0"/>
      <dgm:spPr/>
    </dgm:pt>
    <dgm:pt modelId="{292F9D0D-C21C-4910-91F3-A158121DA513}" type="pres">
      <dgm:prSet presAssocID="{0FEB1F6A-8576-40DB-A5B8-8A7562641F87}" presName="parentText" presStyleLbl="node1" presStyleIdx="1" presStyleCnt="4">
        <dgm:presLayoutVars>
          <dgm:chMax val="0"/>
          <dgm:bulletEnabled val="1"/>
        </dgm:presLayoutVars>
      </dgm:prSet>
      <dgm:spPr/>
    </dgm:pt>
    <dgm:pt modelId="{7A586A43-5EAB-4D13-A66B-8DBD0EAE3C5E}" type="pres">
      <dgm:prSet presAssocID="{76559604-017A-423E-88BE-2B57FFB7D3F0}" presName="spacer" presStyleCnt="0"/>
      <dgm:spPr/>
    </dgm:pt>
    <dgm:pt modelId="{48A29618-7577-48D9-B188-809B02F6CB2D}" type="pres">
      <dgm:prSet presAssocID="{97D10548-27E7-4858-86B4-8AEC88217FF2}" presName="parentText" presStyleLbl="node1" presStyleIdx="2" presStyleCnt="4">
        <dgm:presLayoutVars>
          <dgm:chMax val="0"/>
          <dgm:bulletEnabled val="1"/>
        </dgm:presLayoutVars>
      </dgm:prSet>
      <dgm:spPr/>
    </dgm:pt>
    <dgm:pt modelId="{70C08EBD-480A-45BA-BD27-460D0F5EC30C}" type="pres">
      <dgm:prSet presAssocID="{C4BE4789-54B3-4F39-8903-9E484A4F220B}" presName="spacer" presStyleCnt="0"/>
      <dgm:spPr/>
    </dgm:pt>
    <dgm:pt modelId="{DFE3858C-1F2E-4A1B-8BC2-FACA5D0D7C78}" type="pres">
      <dgm:prSet presAssocID="{41CF8BAF-6E29-4676-9EEB-5333F16D5456}" presName="parentText" presStyleLbl="node1" presStyleIdx="3" presStyleCnt="4">
        <dgm:presLayoutVars>
          <dgm:chMax val="0"/>
          <dgm:bulletEnabled val="1"/>
        </dgm:presLayoutVars>
      </dgm:prSet>
      <dgm:spPr/>
    </dgm:pt>
  </dgm:ptLst>
  <dgm:cxnLst>
    <dgm:cxn modelId="{C37114C0-3509-45F3-A896-883185A92C6C}" type="presOf" srcId="{41CF8BAF-6E29-4676-9EEB-5333F16D5456}" destId="{DFE3858C-1F2E-4A1B-8BC2-FACA5D0D7C78}" srcOrd="0" destOrd="0" presId="urn:microsoft.com/office/officeart/2005/8/layout/vList2"/>
    <dgm:cxn modelId="{03B65A6C-2201-4829-A551-575B1C68F495}" type="presOf" srcId="{2ED61D17-BBCE-4641-8F58-EA1C2D3C8691}" destId="{1266B8C7-6D60-445A-A60B-CD72F1D41739}" srcOrd="0" destOrd="0" presId="urn:microsoft.com/office/officeart/2005/8/layout/vList2"/>
    <dgm:cxn modelId="{65159C04-D7F3-40C6-8FFF-0782439D9745}" type="presOf" srcId="{05D0CAB6-0613-43B7-85D1-C2B92E0CC96B}" destId="{B466C314-1478-46A1-BEAA-D939A8F3EECF}" srcOrd="0" destOrd="0" presId="urn:microsoft.com/office/officeart/2005/8/layout/vList2"/>
    <dgm:cxn modelId="{008A0DF5-214D-4E59-A5AA-2ED96E6E9480}" type="presOf" srcId="{0FEB1F6A-8576-40DB-A5B8-8A7562641F87}" destId="{292F9D0D-C21C-4910-91F3-A158121DA513}" srcOrd="0" destOrd="0" presId="urn:microsoft.com/office/officeart/2005/8/layout/vList2"/>
    <dgm:cxn modelId="{C152D4A4-5C1D-4BAE-B37D-A18F3C4C0BDB}" type="presOf" srcId="{97D10548-27E7-4858-86B4-8AEC88217FF2}" destId="{48A29618-7577-48D9-B188-809B02F6CB2D}" srcOrd="0" destOrd="0" presId="urn:microsoft.com/office/officeart/2005/8/layout/vList2"/>
    <dgm:cxn modelId="{8978944E-CA8C-4625-8014-2B27463431E7}" srcId="{2ED61D17-BBCE-4641-8F58-EA1C2D3C8691}" destId="{0FEB1F6A-8576-40DB-A5B8-8A7562641F87}" srcOrd="1" destOrd="0" parTransId="{80B2631C-E148-4A12-9EC6-E7C313270F63}" sibTransId="{76559604-017A-423E-88BE-2B57FFB7D3F0}"/>
    <dgm:cxn modelId="{9D8CC32F-7AD4-42AA-BF12-39C59362510E}" srcId="{2ED61D17-BBCE-4641-8F58-EA1C2D3C8691}" destId="{41CF8BAF-6E29-4676-9EEB-5333F16D5456}" srcOrd="3" destOrd="0" parTransId="{A7152786-FBF5-43B6-8569-A11D227A20E3}" sibTransId="{06F774D6-0D28-49E3-A043-FC66CAFBC7A4}"/>
    <dgm:cxn modelId="{23F7B05B-7067-4629-B864-1A5C6846A3A5}" srcId="{2ED61D17-BBCE-4641-8F58-EA1C2D3C8691}" destId="{97D10548-27E7-4858-86B4-8AEC88217FF2}" srcOrd="2" destOrd="0" parTransId="{EF51D330-ED72-4BAE-BB33-776272CCDB4F}" sibTransId="{C4BE4789-54B3-4F39-8903-9E484A4F220B}"/>
    <dgm:cxn modelId="{1DCBAC72-C59A-4E04-A60C-87190F94320D}" srcId="{2ED61D17-BBCE-4641-8F58-EA1C2D3C8691}" destId="{05D0CAB6-0613-43B7-85D1-C2B92E0CC96B}" srcOrd="0" destOrd="0" parTransId="{7AF8C768-15B3-4EC4-BF83-87FBD936408A}" sibTransId="{90CCBF6D-C880-42A2-9322-F0B9A6791F75}"/>
    <dgm:cxn modelId="{95847112-F150-4773-9CDC-8FE6B90FA06B}" type="presParOf" srcId="{1266B8C7-6D60-445A-A60B-CD72F1D41739}" destId="{B466C314-1478-46A1-BEAA-D939A8F3EECF}" srcOrd="0" destOrd="0" presId="urn:microsoft.com/office/officeart/2005/8/layout/vList2"/>
    <dgm:cxn modelId="{A004400D-19AC-4EB5-8DA7-02E51293BB7B}" type="presParOf" srcId="{1266B8C7-6D60-445A-A60B-CD72F1D41739}" destId="{4D991A4A-F06F-4D5A-AD86-685BB1AE424D}" srcOrd="1" destOrd="0" presId="urn:microsoft.com/office/officeart/2005/8/layout/vList2"/>
    <dgm:cxn modelId="{2602036B-9486-4EA9-BC05-D64D55F60AD1}" type="presParOf" srcId="{1266B8C7-6D60-445A-A60B-CD72F1D41739}" destId="{292F9D0D-C21C-4910-91F3-A158121DA513}" srcOrd="2" destOrd="0" presId="urn:microsoft.com/office/officeart/2005/8/layout/vList2"/>
    <dgm:cxn modelId="{754A3C86-10E5-4985-9D13-394FB7ADEAAC}" type="presParOf" srcId="{1266B8C7-6D60-445A-A60B-CD72F1D41739}" destId="{7A586A43-5EAB-4D13-A66B-8DBD0EAE3C5E}" srcOrd="3" destOrd="0" presId="urn:microsoft.com/office/officeart/2005/8/layout/vList2"/>
    <dgm:cxn modelId="{01396962-11DE-4563-9663-2DC8DBBD4B4B}" type="presParOf" srcId="{1266B8C7-6D60-445A-A60B-CD72F1D41739}" destId="{48A29618-7577-48D9-B188-809B02F6CB2D}" srcOrd="4" destOrd="0" presId="urn:microsoft.com/office/officeart/2005/8/layout/vList2"/>
    <dgm:cxn modelId="{910DDB1F-1AA5-4147-95F4-5557C28FBD02}" type="presParOf" srcId="{1266B8C7-6D60-445A-A60B-CD72F1D41739}" destId="{70C08EBD-480A-45BA-BD27-460D0F5EC30C}" srcOrd="5" destOrd="0" presId="urn:microsoft.com/office/officeart/2005/8/layout/vList2"/>
    <dgm:cxn modelId="{F6698EC1-F155-444E-8744-F171877E5C86}" type="presParOf" srcId="{1266B8C7-6D60-445A-A60B-CD72F1D41739}" destId="{DFE3858C-1F2E-4A1B-8BC2-FACA5D0D7C78}"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0481BE3-6CBA-4402-8AB6-3E9E3504E9BC}" type="doc">
      <dgm:prSet loTypeId="urn:microsoft.com/office/officeart/2005/8/layout/vList2" loCatId="list" qsTypeId="urn:microsoft.com/office/officeart/2005/8/quickstyle/simple1" qsCatId="simple" csTypeId="urn:microsoft.com/office/officeart/2005/8/colors/accent0_1" csCatId="mainScheme"/>
      <dgm:spPr/>
      <dgm:t>
        <a:bodyPr/>
        <a:lstStyle/>
        <a:p>
          <a:endParaRPr lang="es-EC"/>
        </a:p>
      </dgm:t>
    </dgm:pt>
    <dgm:pt modelId="{D0A08A2F-33B3-4DF0-BAEF-2A56921181FA}">
      <dgm:prSet/>
      <dgm:spPr/>
      <dgm:t>
        <a:bodyPr/>
        <a:lstStyle/>
        <a:p>
          <a:pPr rtl="0"/>
          <a:r>
            <a:rPr lang="es-EC" smtClean="0"/>
            <a:t>En general las actividades extracurriculares son de carácter flexible, por lo que atraen a alumnos con interés, talentos y formas de emplear sus destrezas muy diferentes. </a:t>
          </a:r>
          <a:endParaRPr lang="es-EC"/>
        </a:p>
      </dgm:t>
    </dgm:pt>
    <dgm:pt modelId="{1E2477DB-09C6-4744-A566-D95CCB5B5539}" type="parTrans" cxnId="{CE8DD2C6-2F62-448C-84F6-E5AD2CB79CF0}">
      <dgm:prSet/>
      <dgm:spPr/>
      <dgm:t>
        <a:bodyPr/>
        <a:lstStyle/>
        <a:p>
          <a:endParaRPr lang="es-EC"/>
        </a:p>
      </dgm:t>
    </dgm:pt>
    <dgm:pt modelId="{0924452A-E430-4C64-BD22-C3DA72F76C0E}" type="sibTrans" cxnId="{CE8DD2C6-2F62-448C-84F6-E5AD2CB79CF0}">
      <dgm:prSet/>
      <dgm:spPr/>
      <dgm:t>
        <a:bodyPr/>
        <a:lstStyle/>
        <a:p>
          <a:endParaRPr lang="es-EC"/>
        </a:p>
      </dgm:t>
    </dgm:pt>
    <dgm:pt modelId="{DD473C77-323C-429E-9272-5CEC4229746B}">
      <dgm:prSet/>
      <dgm:spPr/>
      <dgm:t>
        <a:bodyPr/>
        <a:lstStyle/>
        <a:p>
          <a:pPr rtl="0"/>
          <a:r>
            <a:rPr lang="es-EC" smtClean="0"/>
            <a:t>Constituyen una oportunidad para respetar la diversidad de la sociedad y disfrutar de ella, en vez de establecer discriminaciones según las diferencias individuales. </a:t>
          </a:r>
          <a:endParaRPr lang="es-EC"/>
        </a:p>
      </dgm:t>
    </dgm:pt>
    <dgm:pt modelId="{BD59CAA0-86E0-4386-B7E7-5CB566375B94}" type="parTrans" cxnId="{4ABEB6B5-ADE3-4CD5-A0C2-7EAF142A78BA}">
      <dgm:prSet/>
      <dgm:spPr/>
      <dgm:t>
        <a:bodyPr/>
        <a:lstStyle/>
        <a:p>
          <a:endParaRPr lang="es-EC"/>
        </a:p>
      </dgm:t>
    </dgm:pt>
    <dgm:pt modelId="{2D64D61D-8FCA-413E-BF17-D40AEFFC6841}" type="sibTrans" cxnId="{4ABEB6B5-ADE3-4CD5-A0C2-7EAF142A78BA}">
      <dgm:prSet/>
      <dgm:spPr/>
      <dgm:t>
        <a:bodyPr/>
        <a:lstStyle/>
        <a:p>
          <a:endParaRPr lang="es-EC"/>
        </a:p>
      </dgm:t>
    </dgm:pt>
    <dgm:pt modelId="{23E5D813-A180-4861-A01C-F9C688447640}">
      <dgm:prSet/>
      <dgm:spPr/>
      <dgm:t>
        <a:bodyPr/>
        <a:lstStyle/>
        <a:p>
          <a:pPr rtl="0"/>
          <a:r>
            <a:rPr lang="es-EC" smtClean="0"/>
            <a:t>También facilitan la máxima participación posible, estimulándola, en vez de exigir que todos hagan lo mismo, al mismo tiempo y del mismo modo. </a:t>
          </a:r>
          <a:endParaRPr lang="es-EC"/>
        </a:p>
      </dgm:t>
    </dgm:pt>
    <dgm:pt modelId="{AF929D00-7FB1-4662-AA93-EA59327680F7}" type="parTrans" cxnId="{F0F37FDD-DACE-4A5E-98AD-1AAD5A90DF86}">
      <dgm:prSet/>
      <dgm:spPr/>
      <dgm:t>
        <a:bodyPr/>
        <a:lstStyle/>
        <a:p>
          <a:endParaRPr lang="es-EC"/>
        </a:p>
      </dgm:t>
    </dgm:pt>
    <dgm:pt modelId="{C2296B22-D804-4D1E-AC1B-B3720AE81974}" type="sibTrans" cxnId="{F0F37FDD-DACE-4A5E-98AD-1AAD5A90DF86}">
      <dgm:prSet/>
      <dgm:spPr/>
      <dgm:t>
        <a:bodyPr/>
        <a:lstStyle/>
        <a:p>
          <a:endParaRPr lang="es-EC"/>
        </a:p>
      </dgm:t>
    </dgm:pt>
    <dgm:pt modelId="{9C82C432-A858-4144-B7A2-DA16FAEA2FF4}">
      <dgm:prSet/>
      <dgm:spPr/>
      <dgm:t>
        <a:bodyPr/>
        <a:lstStyle/>
        <a:p>
          <a:pPr rtl="0"/>
          <a:r>
            <a:rPr lang="es-EC" dirty="0" smtClean="0"/>
            <a:t>Todo ello hace que participen alumnos muy diversos, con distintas capacidades y talento, incluyendo aquellos que quizá no destaquen tanto, en el plano académico, como la mayoría de sus compañeros.</a:t>
          </a:r>
          <a:endParaRPr lang="es-EC" dirty="0"/>
        </a:p>
      </dgm:t>
    </dgm:pt>
    <dgm:pt modelId="{394E7683-D27E-4781-833D-79D82A4962E9}" type="parTrans" cxnId="{66D32ADF-12D0-41F7-A03A-CD52B2D6BD1F}">
      <dgm:prSet/>
      <dgm:spPr/>
      <dgm:t>
        <a:bodyPr/>
        <a:lstStyle/>
        <a:p>
          <a:endParaRPr lang="es-EC"/>
        </a:p>
      </dgm:t>
    </dgm:pt>
    <dgm:pt modelId="{10BFBAB0-2E19-4EB2-AC4C-3D8C71E15474}" type="sibTrans" cxnId="{66D32ADF-12D0-41F7-A03A-CD52B2D6BD1F}">
      <dgm:prSet/>
      <dgm:spPr/>
      <dgm:t>
        <a:bodyPr/>
        <a:lstStyle/>
        <a:p>
          <a:endParaRPr lang="es-EC"/>
        </a:p>
      </dgm:t>
    </dgm:pt>
    <dgm:pt modelId="{291C78CD-90A0-41A9-8AFA-AE423A91B659}" type="pres">
      <dgm:prSet presAssocID="{40481BE3-6CBA-4402-8AB6-3E9E3504E9BC}" presName="linear" presStyleCnt="0">
        <dgm:presLayoutVars>
          <dgm:animLvl val="lvl"/>
          <dgm:resizeHandles val="exact"/>
        </dgm:presLayoutVars>
      </dgm:prSet>
      <dgm:spPr/>
    </dgm:pt>
    <dgm:pt modelId="{D3103FAE-9296-4223-AABF-2E8238398171}" type="pres">
      <dgm:prSet presAssocID="{D0A08A2F-33B3-4DF0-BAEF-2A56921181FA}" presName="parentText" presStyleLbl="node1" presStyleIdx="0" presStyleCnt="4">
        <dgm:presLayoutVars>
          <dgm:chMax val="0"/>
          <dgm:bulletEnabled val="1"/>
        </dgm:presLayoutVars>
      </dgm:prSet>
      <dgm:spPr/>
    </dgm:pt>
    <dgm:pt modelId="{AFE8CE01-D077-4486-A98F-1CE7AB0EEEB0}" type="pres">
      <dgm:prSet presAssocID="{0924452A-E430-4C64-BD22-C3DA72F76C0E}" presName="spacer" presStyleCnt="0"/>
      <dgm:spPr/>
    </dgm:pt>
    <dgm:pt modelId="{983AB80F-3006-4B25-A830-32AD80FABBED}" type="pres">
      <dgm:prSet presAssocID="{DD473C77-323C-429E-9272-5CEC4229746B}" presName="parentText" presStyleLbl="node1" presStyleIdx="1" presStyleCnt="4">
        <dgm:presLayoutVars>
          <dgm:chMax val="0"/>
          <dgm:bulletEnabled val="1"/>
        </dgm:presLayoutVars>
      </dgm:prSet>
      <dgm:spPr/>
    </dgm:pt>
    <dgm:pt modelId="{EE2631EB-C3E0-4037-BACF-AA61E4C945EB}" type="pres">
      <dgm:prSet presAssocID="{2D64D61D-8FCA-413E-BF17-D40AEFFC6841}" presName="spacer" presStyleCnt="0"/>
      <dgm:spPr/>
    </dgm:pt>
    <dgm:pt modelId="{AC889F91-48FA-40B7-A5E0-90DD9D2E52D6}" type="pres">
      <dgm:prSet presAssocID="{23E5D813-A180-4861-A01C-F9C688447640}" presName="parentText" presStyleLbl="node1" presStyleIdx="2" presStyleCnt="4">
        <dgm:presLayoutVars>
          <dgm:chMax val="0"/>
          <dgm:bulletEnabled val="1"/>
        </dgm:presLayoutVars>
      </dgm:prSet>
      <dgm:spPr/>
    </dgm:pt>
    <dgm:pt modelId="{1439DF4B-5C72-4156-BDE0-6C7B4B1DA699}" type="pres">
      <dgm:prSet presAssocID="{C2296B22-D804-4D1E-AC1B-B3720AE81974}" presName="spacer" presStyleCnt="0"/>
      <dgm:spPr/>
    </dgm:pt>
    <dgm:pt modelId="{58823F37-BF7C-4F7D-9135-B9373EFC2321}" type="pres">
      <dgm:prSet presAssocID="{9C82C432-A858-4144-B7A2-DA16FAEA2FF4}" presName="parentText" presStyleLbl="node1" presStyleIdx="3" presStyleCnt="4">
        <dgm:presLayoutVars>
          <dgm:chMax val="0"/>
          <dgm:bulletEnabled val="1"/>
        </dgm:presLayoutVars>
      </dgm:prSet>
      <dgm:spPr/>
    </dgm:pt>
  </dgm:ptLst>
  <dgm:cxnLst>
    <dgm:cxn modelId="{CE8DD2C6-2F62-448C-84F6-E5AD2CB79CF0}" srcId="{40481BE3-6CBA-4402-8AB6-3E9E3504E9BC}" destId="{D0A08A2F-33B3-4DF0-BAEF-2A56921181FA}" srcOrd="0" destOrd="0" parTransId="{1E2477DB-09C6-4744-A566-D95CCB5B5539}" sibTransId="{0924452A-E430-4C64-BD22-C3DA72F76C0E}"/>
    <dgm:cxn modelId="{FEC7756B-C366-4BC3-824A-643F5B957703}" type="presOf" srcId="{23E5D813-A180-4861-A01C-F9C688447640}" destId="{AC889F91-48FA-40B7-A5E0-90DD9D2E52D6}" srcOrd="0" destOrd="0" presId="urn:microsoft.com/office/officeart/2005/8/layout/vList2"/>
    <dgm:cxn modelId="{2E236246-3B78-417E-A241-CD928CF7D224}" type="presOf" srcId="{40481BE3-6CBA-4402-8AB6-3E9E3504E9BC}" destId="{291C78CD-90A0-41A9-8AFA-AE423A91B659}" srcOrd="0" destOrd="0" presId="urn:microsoft.com/office/officeart/2005/8/layout/vList2"/>
    <dgm:cxn modelId="{A58D0288-CABA-4DDB-B5BF-82A0B17A0B89}" type="presOf" srcId="{D0A08A2F-33B3-4DF0-BAEF-2A56921181FA}" destId="{D3103FAE-9296-4223-AABF-2E8238398171}" srcOrd="0" destOrd="0" presId="urn:microsoft.com/office/officeart/2005/8/layout/vList2"/>
    <dgm:cxn modelId="{66D32ADF-12D0-41F7-A03A-CD52B2D6BD1F}" srcId="{40481BE3-6CBA-4402-8AB6-3E9E3504E9BC}" destId="{9C82C432-A858-4144-B7A2-DA16FAEA2FF4}" srcOrd="3" destOrd="0" parTransId="{394E7683-D27E-4781-833D-79D82A4962E9}" sibTransId="{10BFBAB0-2E19-4EB2-AC4C-3D8C71E15474}"/>
    <dgm:cxn modelId="{4ABEB6B5-ADE3-4CD5-A0C2-7EAF142A78BA}" srcId="{40481BE3-6CBA-4402-8AB6-3E9E3504E9BC}" destId="{DD473C77-323C-429E-9272-5CEC4229746B}" srcOrd="1" destOrd="0" parTransId="{BD59CAA0-86E0-4386-B7E7-5CB566375B94}" sibTransId="{2D64D61D-8FCA-413E-BF17-D40AEFFC6841}"/>
    <dgm:cxn modelId="{F0F37FDD-DACE-4A5E-98AD-1AAD5A90DF86}" srcId="{40481BE3-6CBA-4402-8AB6-3E9E3504E9BC}" destId="{23E5D813-A180-4861-A01C-F9C688447640}" srcOrd="2" destOrd="0" parTransId="{AF929D00-7FB1-4662-AA93-EA59327680F7}" sibTransId="{C2296B22-D804-4D1E-AC1B-B3720AE81974}"/>
    <dgm:cxn modelId="{8299B5D8-A363-45EE-AF45-B93B5B8476DC}" type="presOf" srcId="{9C82C432-A858-4144-B7A2-DA16FAEA2FF4}" destId="{58823F37-BF7C-4F7D-9135-B9373EFC2321}" srcOrd="0" destOrd="0" presId="urn:microsoft.com/office/officeart/2005/8/layout/vList2"/>
    <dgm:cxn modelId="{EF63D1DF-8E41-46BE-B531-F87DBE6CAF16}" type="presOf" srcId="{DD473C77-323C-429E-9272-5CEC4229746B}" destId="{983AB80F-3006-4B25-A830-32AD80FABBED}" srcOrd="0" destOrd="0" presId="urn:microsoft.com/office/officeart/2005/8/layout/vList2"/>
    <dgm:cxn modelId="{C71D7C3F-4ED5-4CA3-9652-4C3CD32DA4A2}" type="presParOf" srcId="{291C78CD-90A0-41A9-8AFA-AE423A91B659}" destId="{D3103FAE-9296-4223-AABF-2E8238398171}" srcOrd="0" destOrd="0" presId="urn:microsoft.com/office/officeart/2005/8/layout/vList2"/>
    <dgm:cxn modelId="{C04C872C-F0A4-4F9E-94A1-CEC9ABA8A081}" type="presParOf" srcId="{291C78CD-90A0-41A9-8AFA-AE423A91B659}" destId="{AFE8CE01-D077-4486-A98F-1CE7AB0EEEB0}" srcOrd="1" destOrd="0" presId="urn:microsoft.com/office/officeart/2005/8/layout/vList2"/>
    <dgm:cxn modelId="{5417BCC7-42AE-4B7F-949C-6218F0C01D03}" type="presParOf" srcId="{291C78CD-90A0-41A9-8AFA-AE423A91B659}" destId="{983AB80F-3006-4B25-A830-32AD80FABBED}" srcOrd="2" destOrd="0" presId="urn:microsoft.com/office/officeart/2005/8/layout/vList2"/>
    <dgm:cxn modelId="{1B9BE81B-C186-424D-86B6-AFAFA1ED5B85}" type="presParOf" srcId="{291C78CD-90A0-41A9-8AFA-AE423A91B659}" destId="{EE2631EB-C3E0-4037-BACF-AA61E4C945EB}" srcOrd="3" destOrd="0" presId="urn:microsoft.com/office/officeart/2005/8/layout/vList2"/>
    <dgm:cxn modelId="{D7370711-D686-463B-9AB0-0D8789ABE1F6}" type="presParOf" srcId="{291C78CD-90A0-41A9-8AFA-AE423A91B659}" destId="{AC889F91-48FA-40B7-A5E0-90DD9D2E52D6}" srcOrd="4" destOrd="0" presId="urn:microsoft.com/office/officeart/2005/8/layout/vList2"/>
    <dgm:cxn modelId="{47DC693F-B4F2-491B-87C3-588ACA3F5261}" type="presParOf" srcId="{291C78CD-90A0-41A9-8AFA-AE423A91B659}" destId="{1439DF4B-5C72-4156-BDE0-6C7B4B1DA699}" srcOrd="5" destOrd="0" presId="urn:microsoft.com/office/officeart/2005/8/layout/vList2"/>
    <dgm:cxn modelId="{4E58B120-E6BF-4515-BCD6-AB799306A8C2}" type="presParOf" srcId="{291C78CD-90A0-41A9-8AFA-AE423A91B659}" destId="{58823F37-BF7C-4F7D-9135-B9373EFC2321}"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D0B42D2-AB91-49FE-8404-056B83993E22}" type="doc">
      <dgm:prSet loTypeId="urn:microsoft.com/office/officeart/2005/8/layout/vList2" loCatId="list" qsTypeId="urn:microsoft.com/office/officeart/2005/8/quickstyle/simple1" qsCatId="simple" csTypeId="urn:microsoft.com/office/officeart/2005/8/colors/accent0_1" csCatId="mainScheme"/>
      <dgm:spPr/>
      <dgm:t>
        <a:bodyPr/>
        <a:lstStyle/>
        <a:p>
          <a:endParaRPr lang="es-EC"/>
        </a:p>
      </dgm:t>
    </dgm:pt>
    <dgm:pt modelId="{FDD1BB33-AF1A-4964-87C4-782E4DA01F97}">
      <dgm:prSet/>
      <dgm:spPr/>
      <dgm:t>
        <a:bodyPr/>
        <a:lstStyle/>
        <a:p>
          <a:pPr rtl="0"/>
          <a:r>
            <a:rPr lang="es-ES" smtClean="0"/>
            <a:t>Alvarado explica que el cerebro de un niño es como una esponja, donde empieza a absorber rápidamente todos los conocimientos. A través del hemisferio izquierdo, desarrolla todas las funciones relacionadas con la lógica por lo que esta parte abarca, principalmente, los conocimientos aprendidos dentro del aula de clases. </a:t>
          </a:r>
          <a:endParaRPr lang="es-EC"/>
        </a:p>
      </dgm:t>
    </dgm:pt>
    <dgm:pt modelId="{4C153B9A-0158-4E01-ABB4-38E3979CB0E3}" type="parTrans" cxnId="{7F6200D3-68E1-44DC-AE29-8E2222345BC1}">
      <dgm:prSet/>
      <dgm:spPr/>
      <dgm:t>
        <a:bodyPr/>
        <a:lstStyle/>
        <a:p>
          <a:endParaRPr lang="es-EC"/>
        </a:p>
      </dgm:t>
    </dgm:pt>
    <dgm:pt modelId="{8B4EA95B-628D-4389-A369-6D1EFFDA49A5}" type="sibTrans" cxnId="{7F6200D3-68E1-44DC-AE29-8E2222345BC1}">
      <dgm:prSet/>
      <dgm:spPr/>
      <dgm:t>
        <a:bodyPr/>
        <a:lstStyle/>
        <a:p>
          <a:endParaRPr lang="es-EC"/>
        </a:p>
      </dgm:t>
    </dgm:pt>
    <dgm:pt modelId="{3974F014-D225-4D2E-9795-FD93139B8E80}">
      <dgm:prSet/>
      <dgm:spPr/>
      <dgm:t>
        <a:bodyPr/>
        <a:lstStyle/>
        <a:p>
          <a:pPr rtl="0"/>
          <a:r>
            <a:rPr lang="es-ES" smtClean="0"/>
            <a:t>Por otro lado, el hemisferio derecho se desarrolla a través de las actividades extracurriculares ya que tiene que ver con la creatividad y todo lo que no es verbal. Las actividades artísticas como la cerámica, el dibujo o la pintura son recomendadas para aquellos que necesiten reforzar la motricidad fina. El uso de las manos y los dedos para hacer figuras de plastilina ayuda a desarrollar éstas capacidades. </a:t>
          </a:r>
          <a:endParaRPr lang="es-EC"/>
        </a:p>
      </dgm:t>
    </dgm:pt>
    <dgm:pt modelId="{979DD823-B9D6-4755-8437-17EB199AB6B8}" type="parTrans" cxnId="{6A04A77E-2712-4E56-B6E9-10BD9B15905C}">
      <dgm:prSet/>
      <dgm:spPr/>
      <dgm:t>
        <a:bodyPr/>
        <a:lstStyle/>
        <a:p>
          <a:endParaRPr lang="es-EC"/>
        </a:p>
      </dgm:t>
    </dgm:pt>
    <dgm:pt modelId="{215D824E-30F6-46DA-92AE-A82F2B2A66CF}" type="sibTrans" cxnId="{6A04A77E-2712-4E56-B6E9-10BD9B15905C}">
      <dgm:prSet/>
      <dgm:spPr/>
      <dgm:t>
        <a:bodyPr/>
        <a:lstStyle/>
        <a:p>
          <a:endParaRPr lang="es-EC"/>
        </a:p>
      </dgm:t>
    </dgm:pt>
    <dgm:pt modelId="{0BC2DA9B-8D1A-49EF-A57C-D05617D2AFEF}">
      <dgm:prSet/>
      <dgm:spPr/>
      <dgm:t>
        <a:bodyPr/>
        <a:lstStyle/>
        <a:p>
          <a:pPr rtl="0"/>
          <a:r>
            <a:rPr lang="es-ES" smtClean="0"/>
            <a:t>Lo mismo ocurre en las actividades culinarias, cuando se utiliza la masa para preparar alimentos. Por el contrario, la práctica de actividades deportivas permite reforzar la motricidad gruesa en los niños. Además, es recomendada para quienes son muy activos ya que es una forma de liberar toda la energía acumulada y de esta forma podrán poner más atención en clases. </a:t>
          </a:r>
          <a:endParaRPr lang="es-EC"/>
        </a:p>
      </dgm:t>
    </dgm:pt>
    <dgm:pt modelId="{389EBDE1-87F6-4EB1-853A-3A35F698CD10}" type="parTrans" cxnId="{76855FD9-6A5E-4502-8F45-B729ADDB6118}">
      <dgm:prSet/>
      <dgm:spPr/>
      <dgm:t>
        <a:bodyPr/>
        <a:lstStyle/>
        <a:p>
          <a:endParaRPr lang="es-EC"/>
        </a:p>
      </dgm:t>
    </dgm:pt>
    <dgm:pt modelId="{FB4F9EF0-104F-47D5-89FD-7A1A63AAC7CF}" type="sibTrans" cxnId="{76855FD9-6A5E-4502-8F45-B729ADDB6118}">
      <dgm:prSet/>
      <dgm:spPr/>
      <dgm:t>
        <a:bodyPr/>
        <a:lstStyle/>
        <a:p>
          <a:endParaRPr lang="es-EC"/>
        </a:p>
      </dgm:t>
    </dgm:pt>
    <dgm:pt modelId="{C7ACEF6C-5764-4A1B-B02E-F8798A077662}">
      <dgm:prSet/>
      <dgm:spPr/>
      <dgm:t>
        <a:bodyPr/>
        <a:lstStyle/>
        <a:p>
          <a:pPr rtl="0"/>
          <a:r>
            <a:rPr lang="es-ES" smtClean="0"/>
            <a:t>Según la psicóloga es importante que puedan disfrutar de estas opciones ya que es una forma de dispersión fuera del aula de clases. Además, les permite adquirir habilidades para la auto regulación, esto quiere decir que pueda aprender a socializar con otros menores de su misma edad y a trabajar en grupo. </a:t>
          </a:r>
          <a:endParaRPr lang="es-EC"/>
        </a:p>
      </dgm:t>
    </dgm:pt>
    <dgm:pt modelId="{E103A6F9-091C-4F40-8A52-0025BA5918A9}" type="parTrans" cxnId="{BFC395F4-79D3-4F86-98A4-2D54C90D982B}">
      <dgm:prSet/>
      <dgm:spPr/>
      <dgm:t>
        <a:bodyPr/>
        <a:lstStyle/>
        <a:p>
          <a:endParaRPr lang="es-EC"/>
        </a:p>
      </dgm:t>
    </dgm:pt>
    <dgm:pt modelId="{26D9E1BF-6EF8-444D-AA59-1CFB38C6BFAC}" type="sibTrans" cxnId="{BFC395F4-79D3-4F86-98A4-2D54C90D982B}">
      <dgm:prSet/>
      <dgm:spPr/>
      <dgm:t>
        <a:bodyPr/>
        <a:lstStyle/>
        <a:p>
          <a:endParaRPr lang="es-EC"/>
        </a:p>
      </dgm:t>
    </dgm:pt>
    <dgm:pt modelId="{E1D4E86F-BB11-412D-9D07-EA88CA798AC3}" type="pres">
      <dgm:prSet presAssocID="{BD0B42D2-AB91-49FE-8404-056B83993E22}" presName="linear" presStyleCnt="0">
        <dgm:presLayoutVars>
          <dgm:animLvl val="lvl"/>
          <dgm:resizeHandles val="exact"/>
        </dgm:presLayoutVars>
      </dgm:prSet>
      <dgm:spPr/>
    </dgm:pt>
    <dgm:pt modelId="{A7E7A767-2634-4682-A6DE-21E1942A8470}" type="pres">
      <dgm:prSet presAssocID="{FDD1BB33-AF1A-4964-87C4-782E4DA01F97}" presName="parentText" presStyleLbl="node1" presStyleIdx="0" presStyleCnt="4">
        <dgm:presLayoutVars>
          <dgm:chMax val="0"/>
          <dgm:bulletEnabled val="1"/>
        </dgm:presLayoutVars>
      </dgm:prSet>
      <dgm:spPr/>
    </dgm:pt>
    <dgm:pt modelId="{FDFEF71B-9FAB-4FB0-B48F-1634C705394B}" type="pres">
      <dgm:prSet presAssocID="{8B4EA95B-628D-4389-A369-6D1EFFDA49A5}" presName="spacer" presStyleCnt="0"/>
      <dgm:spPr/>
    </dgm:pt>
    <dgm:pt modelId="{AA6A2708-9F59-45AE-87AB-C42BA4B03BB2}" type="pres">
      <dgm:prSet presAssocID="{3974F014-D225-4D2E-9795-FD93139B8E80}" presName="parentText" presStyleLbl="node1" presStyleIdx="1" presStyleCnt="4">
        <dgm:presLayoutVars>
          <dgm:chMax val="0"/>
          <dgm:bulletEnabled val="1"/>
        </dgm:presLayoutVars>
      </dgm:prSet>
      <dgm:spPr/>
    </dgm:pt>
    <dgm:pt modelId="{800E5614-BF83-4BC1-9C96-CFF5375CEDA4}" type="pres">
      <dgm:prSet presAssocID="{215D824E-30F6-46DA-92AE-A82F2B2A66CF}" presName="spacer" presStyleCnt="0"/>
      <dgm:spPr/>
    </dgm:pt>
    <dgm:pt modelId="{8DF70F8C-E703-47BF-B301-40D38AA851FA}" type="pres">
      <dgm:prSet presAssocID="{0BC2DA9B-8D1A-49EF-A57C-D05617D2AFEF}" presName="parentText" presStyleLbl="node1" presStyleIdx="2" presStyleCnt="4">
        <dgm:presLayoutVars>
          <dgm:chMax val="0"/>
          <dgm:bulletEnabled val="1"/>
        </dgm:presLayoutVars>
      </dgm:prSet>
      <dgm:spPr/>
    </dgm:pt>
    <dgm:pt modelId="{D9CBFDDA-66A4-45F5-B0E8-F1A8D7184456}" type="pres">
      <dgm:prSet presAssocID="{FB4F9EF0-104F-47D5-89FD-7A1A63AAC7CF}" presName="spacer" presStyleCnt="0"/>
      <dgm:spPr/>
    </dgm:pt>
    <dgm:pt modelId="{A11BA638-A22F-4802-B9AE-2D9914B8B5BD}" type="pres">
      <dgm:prSet presAssocID="{C7ACEF6C-5764-4A1B-B02E-F8798A077662}" presName="parentText" presStyleLbl="node1" presStyleIdx="3" presStyleCnt="4">
        <dgm:presLayoutVars>
          <dgm:chMax val="0"/>
          <dgm:bulletEnabled val="1"/>
        </dgm:presLayoutVars>
      </dgm:prSet>
      <dgm:spPr/>
    </dgm:pt>
  </dgm:ptLst>
  <dgm:cxnLst>
    <dgm:cxn modelId="{03BE6617-1E7F-4F44-83AC-52C7D2BDBCF7}" type="presOf" srcId="{C7ACEF6C-5764-4A1B-B02E-F8798A077662}" destId="{A11BA638-A22F-4802-B9AE-2D9914B8B5BD}" srcOrd="0" destOrd="0" presId="urn:microsoft.com/office/officeart/2005/8/layout/vList2"/>
    <dgm:cxn modelId="{6A04A77E-2712-4E56-B6E9-10BD9B15905C}" srcId="{BD0B42D2-AB91-49FE-8404-056B83993E22}" destId="{3974F014-D225-4D2E-9795-FD93139B8E80}" srcOrd="1" destOrd="0" parTransId="{979DD823-B9D6-4755-8437-17EB199AB6B8}" sibTransId="{215D824E-30F6-46DA-92AE-A82F2B2A66CF}"/>
    <dgm:cxn modelId="{76855FD9-6A5E-4502-8F45-B729ADDB6118}" srcId="{BD0B42D2-AB91-49FE-8404-056B83993E22}" destId="{0BC2DA9B-8D1A-49EF-A57C-D05617D2AFEF}" srcOrd="2" destOrd="0" parTransId="{389EBDE1-87F6-4EB1-853A-3A35F698CD10}" sibTransId="{FB4F9EF0-104F-47D5-89FD-7A1A63AAC7CF}"/>
    <dgm:cxn modelId="{7F6200D3-68E1-44DC-AE29-8E2222345BC1}" srcId="{BD0B42D2-AB91-49FE-8404-056B83993E22}" destId="{FDD1BB33-AF1A-4964-87C4-782E4DA01F97}" srcOrd="0" destOrd="0" parTransId="{4C153B9A-0158-4E01-ABB4-38E3979CB0E3}" sibTransId="{8B4EA95B-628D-4389-A369-6D1EFFDA49A5}"/>
    <dgm:cxn modelId="{E4B33A51-E4C8-47BE-9A7B-6832E4BDE9D3}" type="presOf" srcId="{BD0B42D2-AB91-49FE-8404-056B83993E22}" destId="{E1D4E86F-BB11-412D-9D07-EA88CA798AC3}" srcOrd="0" destOrd="0" presId="urn:microsoft.com/office/officeart/2005/8/layout/vList2"/>
    <dgm:cxn modelId="{68B1AA2B-8B5A-4203-980F-B4511A20FA75}" type="presOf" srcId="{FDD1BB33-AF1A-4964-87C4-782E4DA01F97}" destId="{A7E7A767-2634-4682-A6DE-21E1942A8470}" srcOrd="0" destOrd="0" presId="urn:microsoft.com/office/officeart/2005/8/layout/vList2"/>
    <dgm:cxn modelId="{23841B5E-0A6D-48FB-87C1-DFE7B946B14B}" type="presOf" srcId="{3974F014-D225-4D2E-9795-FD93139B8E80}" destId="{AA6A2708-9F59-45AE-87AB-C42BA4B03BB2}" srcOrd="0" destOrd="0" presId="urn:microsoft.com/office/officeart/2005/8/layout/vList2"/>
    <dgm:cxn modelId="{BFC395F4-79D3-4F86-98A4-2D54C90D982B}" srcId="{BD0B42D2-AB91-49FE-8404-056B83993E22}" destId="{C7ACEF6C-5764-4A1B-B02E-F8798A077662}" srcOrd="3" destOrd="0" parTransId="{E103A6F9-091C-4F40-8A52-0025BA5918A9}" sibTransId="{26D9E1BF-6EF8-444D-AA59-1CFB38C6BFAC}"/>
    <dgm:cxn modelId="{BEB7D652-4190-4B06-B933-3B5C0AE86A0A}" type="presOf" srcId="{0BC2DA9B-8D1A-49EF-A57C-D05617D2AFEF}" destId="{8DF70F8C-E703-47BF-B301-40D38AA851FA}" srcOrd="0" destOrd="0" presId="urn:microsoft.com/office/officeart/2005/8/layout/vList2"/>
    <dgm:cxn modelId="{A59B2F18-3941-47D8-81F5-EA0F36EA7D31}" type="presParOf" srcId="{E1D4E86F-BB11-412D-9D07-EA88CA798AC3}" destId="{A7E7A767-2634-4682-A6DE-21E1942A8470}" srcOrd="0" destOrd="0" presId="urn:microsoft.com/office/officeart/2005/8/layout/vList2"/>
    <dgm:cxn modelId="{57186DA7-713F-4A98-89A1-E31FA956A5F4}" type="presParOf" srcId="{E1D4E86F-BB11-412D-9D07-EA88CA798AC3}" destId="{FDFEF71B-9FAB-4FB0-B48F-1634C705394B}" srcOrd="1" destOrd="0" presId="urn:microsoft.com/office/officeart/2005/8/layout/vList2"/>
    <dgm:cxn modelId="{CB93556B-79FA-43F4-8BC7-4D14D012B326}" type="presParOf" srcId="{E1D4E86F-BB11-412D-9D07-EA88CA798AC3}" destId="{AA6A2708-9F59-45AE-87AB-C42BA4B03BB2}" srcOrd="2" destOrd="0" presId="urn:microsoft.com/office/officeart/2005/8/layout/vList2"/>
    <dgm:cxn modelId="{2BB34EC3-7DAC-4B6D-B29C-80863687B3CA}" type="presParOf" srcId="{E1D4E86F-BB11-412D-9D07-EA88CA798AC3}" destId="{800E5614-BF83-4BC1-9C96-CFF5375CEDA4}" srcOrd="3" destOrd="0" presId="urn:microsoft.com/office/officeart/2005/8/layout/vList2"/>
    <dgm:cxn modelId="{A428D4B2-F526-4A7C-B5C3-432D323B744A}" type="presParOf" srcId="{E1D4E86F-BB11-412D-9D07-EA88CA798AC3}" destId="{8DF70F8C-E703-47BF-B301-40D38AA851FA}" srcOrd="4" destOrd="0" presId="urn:microsoft.com/office/officeart/2005/8/layout/vList2"/>
    <dgm:cxn modelId="{C1371F3F-10B5-40A2-AD7C-3A159AA717AF}" type="presParOf" srcId="{E1D4E86F-BB11-412D-9D07-EA88CA798AC3}" destId="{D9CBFDDA-66A4-45F5-B0E8-F1A8D7184456}" srcOrd="5" destOrd="0" presId="urn:microsoft.com/office/officeart/2005/8/layout/vList2"/>
    <dgm:cxn modelId="{88C34942-E8BF-4DD5-9F31-B66F83AC621D}" type="presParOf" srcId="{E1D4E86F-BB11-412D-9D07-EA88CA798AC3}" destId="{A11BA638-A22F-4802-B9AE-2D9914B8B5BD}"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F927448-5CC5-47C5-8A0D-F6D81FFEAF2A}" type="doc">
      <dgm:prSet loTypeId="urn:microsoft.com/office/officeart/2005/8/layout/vList2" loCatId="list" qsTypeId="urn:microsoft.com/office/officeart/2005/8/quickstyle/simple1" qsCatId="simple" csTypeId="urn:microsoft.com/office/officeart/2005/8/colors/accent0_1" csCatId="mainScheme"/>
      <dgm:spPr/>
      <dgm:t>
        <a:bodyPr/>
        <a:lstStyle/>
        <a:p>
          <a:endParaRPr lang="es-EC"/>
        </a:p>
      </dgm:t>
    </dgm:pt>
    <dgm:pt modelId="{1ACC3DA1-D410-4E4F-B25B-8C329CAFFD26}">
      <dgm:prSet/>
      <dgm:spPr/>
      <dgm:t>
        <a:bodyPr/>
        <a:lstStyle/>
        <a:p>
          <a:pPr rtl="0"/>
          <a:r>
            <a:rPr lang="es-MX" smtClean="0"/>
            <a:t>En primaria y secundaria formamos parte de la liga intercolegial  </a:t>
          </a:r>
          <a:endParaRPr lang="es-EC"/>
        </a:p>
      </dgm:t>
    </dgm:pt>
    <dgm:pt modelId="{D39639F0-F4EE-4B6F-9AF3-C12E4221ADFE}" type="parTrans" cxnId="{0261458B-A19A-49DC-AC0C-40E44A077ADD}">
      <dgm:prSet/>
      <dgm:spPr/>
      <dgm:t>
        <a:bodyPr/>
        <a:lstStyle/>
        <a:p>
          <a:endParaRPr lang="es-EC"/>
        </a:p>
      </dgm:t>
    </dgm:pt>
    <dgm:pt modelId="{93AEBA50-6346-4E18-9169-46AF55EFE3F9}" type="sibTrans" cxnId="{0261458B-A19A-49DC-AC0C-40E44A077ADD}">
      <dgm:prSet/>
      <dgm:spPr/>
      <dgm:t>
        <a:bodyPr/>
        <a:lstStyle/>
        <a:p>
          <a:endParaRPr lang="es-EC"/>
        </a:p>
      </dgm:t>
    </dgm:pt>
    <dgm:pt modelId="{10FAE558-B4AE-4E42-BD36-DC81B2846DF5}">
      <dgm:prSet/>
      <dgm:spPr/>
      <dgm:t>
        <a:bodyPr/>
        <a:lstStyle/>
        <a:p>
          <a:pPr rtl="0"/>
          <a:r>
            <a:rPr lang="es-MX" smtClean="0"/>
            <a:t>En primaria la finalidad es el deporte participativo y educativo donde todos los niños juegan, no se crean tablas de posiciones ni existen campeones. Según las edades los niños se agrupan por categorías (sub 8, sub 10 y sub 12) cada una con sus reglas particulares según el desarrollo físico, técnico y psicológico del niño.</a:t>
          </a:r>
          <a:endParaRPr lang="es-EC"/>
        </a:p>
      </dgm:t>
    </dgm:pt>
    <dgm:pt modelId="{9C60B6FD-087D-47CD-A83B-BC5EE97D281B}" type="parTrans" cxnId="{CAD6C53C-C7AC-4B64-8FF3-880778701899}">
      <dgm:prSet/>
      <dgm:spPr/>
      <dgm:t>
        <a:bodyPr/>
        <a:lstStyle/>
        <a:p>
          <a:endParaRPr lang="es-EC"/>
        </a:p>
      </dgm:t>
    </dgm:pt>
    <dgm:pt modelId="{7B4D08AB-B41E-44D1-8422-FAF4E9273B85}" type="sibTrans" cxnId="{CAD6C53C-C7AC-4B64-8FF3-880778701899}">
      <dgm:prSet/>
      <dgm:spPr/>
      <dgm:t>
        <a:bodyPr/>
        <a:lstStyle/>
        <a:p>
          <a:endParaRPr lang="es-EC"/>
        </a:p>
      </dgm:t>
    </dgm:pt>
    <dgm:pt modelId="{C565FA1D-967B-4BA3-A5BB-138306AF0B22}">
      <dgm:prSet/>
      <dgm:spPr/>
      <dgm:t>
        <a:bodyPr/>
        <a:lstStyle/>
        <a:p>
          <a:pPr rtl="0"/>
          <a:r>
            <a:rPr lang="es-MX" smtClean="0"/>
            <a:t>En secundaria hasta cuarto año la finalidad sigue siendo el deporte participativo y educativo incluyendo aquí  tablas de posiciones y campeones. Los chicos se agrupan por categorías según la edad  Comenzamos a determinar titulares y suplentes aunque  todos juegan más o menos minutos en todos los partidos. </a:t>
          </a:r>
          <a:endParaRPr lang="es-EC"/>
        </a:p>
      </dgm:t>
    </dgm:pt>
    <dgm:pt modelId="{664C8FB7-179A-4A98-B2CE-C5E3A2D81DA8}" type="parTrans" cxnId="{AA07701E-2A17-49CD-BAF6-557B2FAA82DE}">
      <dgm:prSet/>
      <dgm:spPr/>
      <dgm:t>
        <a:bodyPr/>
        <a:lstStyle/>
        <a:p>
          <a:endParaRPr lang="es-EC"/>
        </a:p>
      </dgm:t>
    </dgm:pt>
    <dgm:pt modelId="{D1629E7B-6839-4285-839B-3C8FE663FA0D}" type="sibTrans" cxnId="{AA07701E-2A17-49CD-BAF6-557B2FAA82DE}">
      <dgm:prSet/>
      <dgm:spPr/>
      <dgm:t>
        <a:bodyPr/>
        <a:lstStyle/>
        <a:p>
          <a:endParaRPr lang="es-EC"/>
        </a:p>
      </dgm:t>
    </dgm:pt>
    <dgm:pt modelId="{8D67C4A0-F29F-4B14-914D-37440C32C7F9}">
      <dgm:prSet/>
      <dgm:spPr/>
      <dgm:t>
        <a:bodyPr/>
        <a:lstStyle/>
        <a:p>
          <a:pPr rtl="0"/>
          <a:r>
            <a:rPr lang="es-MX" smtClean="0"/>
            <a:t>Creemos que la competencia sana y la “evidencia pública” es necesaria y muy importante para el desarrollo y la madurez del adolecente, para el desarrollo de la personalidad, para la motivación, incentiva la responsabilidad, el compromiso, la confianza, el trabajo en equipo, incentiva el respeto y la tolerancia a los compañero y los rivales, y por supuesto es generadora de lazos de amistad.</a:t>
          </a:r>
          <a:endParaRPr lang="es-EC"/>
        </a:p>
      </dgm:t>
    </dgm:pt>
    <dgm:pt modelId="{403A1F0A-0215-4D12-A5BA-914C233CA738}" type="parTrans" cxnId="{93C8226D-C9F7-48C9-B209-E478F4A0C36A}">
      <dgm:prSet/>
      <dgm:spPr/>
      <dgm:t>
        <a:bodyPr/>
        <a:lstStyle/>
        <a:p>
          <a:endParaRPr lang="es-EC"/>
        </a:p>
      </dgm:t>
    </dgm:pt>
    <dgm:pt modelId="{7A775D14-1600-4731-8BB3-F1C16970C61A}" type="sibTrans" cxnId="{93C8226D-C9F7-48C9-B209-E478F4A0C36A}">
      <dgm:prSet/>
      <dgm:spPr/>
      <dgm:t>
        <a:bodyPr/>
        <a:lstStyle/>
        <a:p>
          <a:endParaRPr lang="es-EC"/>
        </a:p>
      </dgm:t>
    </dgm:pt>
    <dgm:pt modelId="{E6945844-B545-4655-BF67-1272E14DC1A9}">
      <dgm:prSet/>
      <dgm:spPr/>
      <dgm:t>
        <a:bodyPr/>
        <a:lstStyle/>
        <a:p>
          <a:pPr rtl="0"/>
          <a:r>
            <a:rPr lang="es-MX" smtClean="0"/>
            <a:t>Luego de los 16 años comenzamos a participar en la Liga Universitaria de Deportes. Aquí los objetivos son la integración social por medio del reencuentro de alumnos y ex alumnos; Brindar un espacio de actividad coordinativa y recreación;  y  por supuesto intentar ganar los campeonatos.  </a:t>
          </a:r>
          <a:br>
            <a:rPr lang="es-MX" smtClean="0"/>
          </a:br>
          <a:endParaRPr lang="es-EC"/>
        </a:p>
      </dgm:t>
    </dgm:pt>
    <dgm:pt modelId="{C1A224F3-75C7-4658-B435-090F993BB9B4}" type="parTrans" cxnId="{753F6868-E1FB-498F-AC96-24B6DC2E3650}">
      <dgm:prSet/>
      <dgm:spPr/>
      <dgm:t>
        <a:bodyPr/>
        <a:lstStyle/>
        <a:p>
          <a:endParaRPr lang="es-EC"/>
        </a:p>
      </dgm:t>
    </dgm:pt>
    <dgm:pt modelId="{E3296611-5D1F-4C23-8771-D8EAC6DB1EB8}" type="sibTrans" cxnId="{753F6868-E1FB-498F-AC96-24B6DC2E3650}">
      <dgm:prSet/>
      <dgm:spPr/>
      <dgm:t>
        <a:bodyPr/>
        <a:lstStyle/>
        <a:p>
          <a:endParaRPr lang="es-EC"/>
        </a:p>
      </dgm:t>
    </dgm:pt>
    <dgm:pt modelId="{29B97BBD-FD44-4F43-9AD7-79E1D5411513}" type="pres">
      <dgm:prSet presAssocID="{DF927448-5CC5-47C5-8A0D-F6D81FFEAF2A}" presName="linear" presStyleCnt="0">
        <dgm:presLayoutVars>
          <dgm:animLvl val="lvl"/>
          <dgm:resizeHandles val="exact"/>
        </dgm:presLayoutVars>
      </dgm:prSet>
      <dgm:spPr/>
    </dgm:pt>
    <dgm:pt modelId="{47912DBA-7739-46F6-AA63-9CEB2184CD69}" type="pres">
      <dgm:prSet presAssocID="{1ACC3DA1-D410-4E4F-B25B-8C329CAFFD26}" presName="parentText" presStyleLbl="node1" presStyleIdx="0" presStyleCnt="5">
        <dgm:presLayoutVars>
          <dgm:chMax val="0"/>
          <dgm:bulletEnabled val="1"/>
        </dgm:presLayoutVars>
      </dgm:prSet>
      <dgm:spPr/>
    </dgm:pt>
    <dgm:pt modelId="{9F01EC43-9EF6-4A60-98DD-FAA842216AC0}" type="pres">
      <dgm:prSet presAssocID="{93AEBA50-6346-4E18-9169-46AF55EFE3F9}" presName="spacer" presStyleCnt="0"/>
      <dgm:spPr/>
    </dgm:pt>
    <dgm:pt modelId="{3EEA8E90-EB39-4DDE-9615-BA704D8526EB}" type="pres">
      <dgm:prSet presAssocID="{10FAE558-B4AE-4E42-BD36-DC81B2846DF5}" presName="parentText" presStyleLbl="node1" presStyleIdx="1" presStyleCnt="5">
        <dgm:presLayoutVars>
          <dgm:chMax val="0"/>
          <dgm:bulletEnabled val="1"/>
        </dgm:presLayoutVars>
      </dgm:prSet>
      <dgm:spPr/>
    </dgm:pt>
    <dgm:pt modelId="{2EB84E47-BE68-4562-BBCD-7E9871FB7CCD}" type="pres">
      <dgm:prSet presAssocID="{7B4D08AB-B41E-44D1-8422-FAF4E9273B85}" presName="spacer" presStyleCnt="0"/>
      <dgm:spPr/>
    </dgm:pt>
    <dgm:pt modelId="{94DCC2A2-776A-449C-93F7-41060A4A5669}" type="pres">
      <dgm:prSet presAssocID="{C565FA1D-967B-4BA3-A5BB-138306AF0B22}" presName="parentText" presStyleLbl="node1" presStyleIdx="2" presStyleCnt="5">
        <dgm:presLayoutVars>
          <dgm:chMax val="0"/>
          <dgm:bulletEnabled val="1"/>
        </dgm:presLayoutVars>
      </dgm:prSet>
      <dgm:spPr/>
    </dgm:pt>
    <dgm:pt modelId="{87F8BA52-C61A-459A-AE6F-CEC474396EC1}" type="pres">
      <dgm:prSet presAssocID="{D1629E7B-6839-4285-839B-3C8FE663FA0D}" presName="spacer" presStyleCnt="0"/>
      <dgm:spPr/>
    </dgm:pt>
    <dgm:pt modelId="{2F0485D4-8E0E-4E5E-A2CC-E55CBA080DBF}" type="pres">
      <dgm:prSet presAssocID="{8D67C4A0-F29F-4B14-914D-37440C32C7F9}" presName="parentText" presStyleLbl="node1" presStyleIdx="3" presStyleCnt="5">
        <dgm:presLayoutVars>
          <dgm:chMax val="0"/>
          <dgm:bulletEnabled val="1"/>
        </dgm:presLayoutVars>
      </dgm:prSet>
      <dgm:spPr/>
    </dgm:pt>
    <dgm:pt modelId="{9DFB6060-48B7-4A31-A784-8930269C9CB0}" type="pres">
      <dgm:prSet presAssocID="{7A775D14-1600-4731-8BB3-F1C16970C61A}" presName="spacer" presStyleCnt="0"/>
      <dgm:spPr/>
    </dgm:pt>
    <dgm:pt modelId="{00BC136D-AFE4-489D-90B6-1BC8FF869FC2}" type="pres">
      <dgm:prSet presAssocID="{E6945844-B545-4655-BF67-1272E14DC1A9}" presName="parentText" presStyleLbl="node1" presStyleIdx="4" presStyleCnt="5">
        <dgm:presLayoutVars>
          <dgm:chMax val="0"/>
          <dgm:bulletEnabled val="1"/>
        </dgm:presLayoutVars>
      </dgm:prSet>
      <dgm:spPr/>
    </dgm:pt>
  </dgm:ptLst>
  <dgm:cxnLst>
    <dgm:cxn modelId="{AA07701E-2A17-49CD-BAF6-557B2FAA82DE}" srcId="{DF927448-5CC5-47C5-8A0D-F6D81FFEAF2A}" destId="{C565FA1D-967B-4BA3-A5BB-138306AF0B22}" srcOrd="2" destOrd="0" parTransId="{664C8FB7-179A-4A98-B2CE-C5E3A2D81DA8}" sibTransId="{D1629E7B-6839-4285-839B-3C8FE663FA0D}"/>
    <dgm:cxn modelId="{B83F142A-900E-461D-8846-602B377C9344}" type="presOf" srcId="{1ACC3DA1-D410-4E4F-B25B-8C329CAFFD26}" destId="{47912DBA-7739-46F6-AA63-9CEB2184CD69}" srcOrd="0" destOrd="0" presId="urn:microsoft.com/office/officeart/2005/8/layout/vList2"/>
    <dgm:cxn modelId="{2F627E77-7830-48EE-A517-40C022EA0A48}" type="presOf" srcId="{8D67C4A0-F29F-4B14-914D-37440C32C7F9}" destId="{2F0485D4-8E0E-4E5E-A2CC-E55CBA080DBF}" srcOrd="0" destOrd="0" presId="urn:microsoft.com/office/officeart/2005/8/layout/vList2"/>
    <dgm:cxn modelId="{1CD83D49-45A2-494C-B6B0-92268ACFD67A}" type="presOf" srcId="{C565FA1D-967B-4BA3-A5BB-138306AF0B22}" destId="{94DCC2A2-776A-449C-93F7-41060A4A5669}" srcOrd="0" destOrd="0" presId="urn:microsoft.com/office/officeart/2005/8/layout/vList2"/>
    <dgm:cxn modelId="{4E17CC3C-0F02-43E0-90E7-082EA613C7D9}" type="presOf" srcId="{DF927448-5CC5-47C5-8A0D-F6D81FFEAF2A}" destId="{29B97BBD-FD44-4F43-9AD7-79E1D5411513}" srcOrd="0" destOrd="0" presId="urn:microsoft.com/office/officeart/2005/8/layout/vList2"/>
    <dgm:cxn modelId="{753F6868-E1FB-498F-AC96-24B6DC2E3650}" srcId="{DF927448-5CC5-47C5-8A0D-F6D81FFEAF2A}" destId="{E6945844-B545-4655-BF67-1272E14DC1A9}" srcOrd="4" destOrd="0" parTransId="{C1A224F3-75C7-4658-B435-090F993BB9B4}" sibTransId="{E3296611-5D1F-4C23-8771-D8EAC6DB1EB8}"/>
    <dgm:cxn modelId="{93C8226D-C9F7-48C9-B209-E478F4A0C36A}" srcId="{DF927448-5CC5-47C5-8A0D-F6D81FFEAF2A}" destId="{8D67C4A0-F29F-4B14-914D-37440C32C7F9}" srcOrd="3" destOrd="0" parTransId="{403A1F0A-0215-4D12-A5BA-914C233CA738}" sibTransId="{7A775D14-1600-4731-8BB3-F1C16970C61A}"/>
    <dgm:cxn modelId="{DBDE23B9-C57B-49FF-B29D-3F2BA5025D6A}" type="presOf" srcId="{E6945844-B545-4655-BF67-1272E14DC1A9}" destId="{00BC136D-AFE4-489D-90B6-1BC8FF869FC2}" srcOrd="0" destOrd="0" presId="urn:microsoft.com/office/officeart/2005/8/layout/vList2"/>
    <dgm:cxn modelId="{A65F718E-12FD-4382-8CF7-93B1E0F12A46}" type="presOf" srcId="{10FAE558-B4AE-4E42-BD36-DC81B2846DF5}" destId="{3EEA8E90-EB39-4DDE-9615-BA704D8526EB}" srcOrd="0" destOrd="0" presId="urn:microsoft.com/office/officeart/2005/8/layout/vList2"/>
    <dgm:cxn modelId="{CAD6C53C-C7AC-4B64-8FF3-880778701899}" srcId="{DF927448-5CC5-47C5-8A0D-F6D81FFEAF2A}" destId="{10FAE558-B4AE-4E42-BD36-DC81B2846DF5}" srcOrd="1" destOrd="0" parTransId="{9C60B6FD-087D-47CD-A83B-BC5EE97D281B}" sibTransId="{7B4D08AB-B41E-44D1-8422-FAF4E9273B85}"/>
    <dgm:cxn modelId="{0261458B-A19A-49DC-AC0C-40E44A077ADD}" srcId="{DF927448-5CC5-47C5-8A0D-F6D81FFEAF2A}" destId="{1ACC3DA1-D410-4E4F-B25B-8C329CAFFD26}" srcOrd="0" destOrd="0" parTransId="{D39639F0-F4EE-4B6F-9AF3-C12E4221ADFE}" sibTransId="{93AEBA50-6346-4E18-9169-46AF55EFE3F9}"/>
    <dgm:cxn modelId="{278C02B5-2254-420C-9EB1-368F5BF03887}" type="presParOf" srcId="{29B97BBD-FD44-4F43-9AD7-79E1D5411513}" destId="{47912DBA-7739-46F6-AA63-9CEB2184CD69}" srcOrd="0" destOrd="0" presId="urn:microsoft.com/office/officeart/2005/8/layout/vList2"/>
    <dgm:cxn modelId="{9DBA00F0-68CE-458B-BF88-FC8517B8DD50}" type="presParOf" srcId="{29B97BBD-FD44-4F43-9AD7-79E1D5411513}" destId="{9F01EC43-9EF6-4A60-98DD-FAA842216AC0}" srcOrd="1" destOrd="0" presId="urn:microsoft.com/office/officeart/2005/8/layout/vList2"/>
    <dgm:cxn modelId="{B1F8E735-08F0-4549-800E-E4BFA18B3CF4}" type="presParOf" srcId="{29B97BBD-FD44-4F43-9AD7-79E1D5411513}" destId="{3EEA8E90-EB39-4DDE-9615-BA704D8526EB}" srcOrd="2" destOrd="0" presId="urn:microsoft.com/office/officeart/2005/8/layout/vList2"/>
    <dgm:cxn modelId="{60A1DF48-39F5-43B7-A854-11A759C76BCB}" type="presParOf" srcId="{29B97BBD-FD44-4F43-9AD7-79E1D5411513}" destId="{2EB84E47-BE68-4562-BBCD-7E9871FB7CCD}" srcOrd="3" destOrd="0" presId="urn:microsoft.com/office/officeart/2005/8/layout/vList2"/>
    <dgm:cxn modelId="{254D264D-586C-4A78-975D-73EE2CA9DECF}" type="presParOf" srcId="{29B97BBD-FD44-4F43-9AD7-79E1D5411513}" destId="{94DCC2A2-776A-449C-93F7-41060A4A5669}" srcOrd="4" destOrd="0" presId="urn:microsoft.com/office/officeart/2005/8/layout/vList2"/>
    <dgm:cxn modelId="{110A797D-B250-4072-A81C-458A40DE45BF}" type="presParOf" srcId="{29B97BBD-FD44-4F43-9AD7-79E1D5411513}" destId="{87F8BA52-C61A-459A-AE6F-CEC474396EC1}" srcOrd="5" destOrd="0" presId="urn:microsoft.com/office/officeart/2005/8/layout/vList2"/>
    <dgm:cxn modelId="{57B3004E-03D9-412E-9CE8-472C7039B239}" type="presParOf" srcId="{29B97BBD-FD44-4F43-9AD7-79E1D5411513}" destId="{2F0485D4-8E0E-4E5E-A2CC-E55CBA080DBF}" srcOrd="6" destOrd="0" presId="urn:microsoft.com/office/officeart/2005/8/layout/vList2"/>
    <dgm:cxn modelId="{4CDFD30F-10DD-4B25-BBF3-3C285BC4DBBD}" type="presParOf" srcId="{29B97BBD-FD44-4F43-9AD7-79E1D5411513}" destId="{9DFB6060-48B7-4A31-A784-8930269C9CB0}" srcOrd="7" destOrd="0" presId="urn:microsoft.com/office/officeart/2005/8/layout/vList2"/>
    <dgm:cxn modelId="{2D6E86ED-F56D-4BFA-8F23-6E203CD84BB5}" type="presParOf" srcId="{29B97BBD-FD44-4F43-9AD7-79E1D5411513}" destId="{00BC136D-AFE4-489D-90B6-1BC8FF869FC2}"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2992370-CDD5-4677-97ED-E07AD0F82B10}" type="doc">
      <dgm:prSet loTypeId="urn:microsoft.com/office/officeart/2005/8/layout/vList2" loCatId="list" qsTypeId="urn:microsoft.com/office/officeart/2005/8/quickstyle/simple1" qsCatId="simple" csTypeId="urn:microsoft.com/office/officeart/2005/8/colors/accent0_1" csCatId="mainScheme"/>
      <dgm:spPr/>
      <dgm:t>
        <a:bodyPr/>
        <a:lstStyle/>
        <a:p>
          <a:endParaRPr lang="es-EC"/>
        </a:p>
      </dgm:t>
    </dgm:pt>
    <dgm:pt modelId="{C3232821-4792-4A40-9CE6-C35D1E985967}">
      <dgm:prSet/>
      <dgm:spPr/>
      <dgm:t>
        <a:bodyPr/>
        <a:lstStyle/>
        <a:p>
          <a:pPr rtl="0"/>
          <a:r>
            <a:rPr lang="es-ES" smtClean="0"/>
            <a:t>Esta se manifiesta cuando el individuo comprenda y aplique en su ejercitación, en qué momento del movimiento debe realizar con mayor amplitud y con mayor velocidad, ella es necesaria para las demás capacidades coordinativas, sin ella no se puede desarrollar o realizar movimientos con la calidad requerida. </a:t>
          </a:r>
          <a:endParaRPr lang="es-EC"/>
        </a:p>
      </dgm:t>
    </dgm:pt>
    <dgm:pt modelId="{C9CE47EE-C1CA-4BFB-961F-77526D3CB1A9}" type="parTrans" cxnId="{77FF9627-A4FB-413A-B67C-0BD1BD5EC28B}">
      <dgm:prSet/>
      <dgm:spPr/>
      <dgm:t>
        <a:bodyPr/>
        <a:lstStyle/>
        <a:p>
          <a:endParaRPr lang="es-EC"/>
        </a:p>
      </dgm:t>
    </dgm:pt>
    <dgm:pt modelId="{AD3C55D0-1AD2-4851-B4F7-6D7B6F220D87}" type="sibTrans" cxnId="{77FF9627-A4FB-413A-B67C-0BD1BD5EC28B}">
      <dgm:prSet/>
      <dgm:spPr/>
      <dgm:t>
        <a:bodyPr/>
        <a:lstStyle/>
        <a:p>
          <a:endParaRPr lang="es-EC"/>
        </a:p>
      </dgm:t>
    </dgm:pt>
    <dgm:pt modelId="{8F763CEA-6689-48D6-8A9E-6DCB0318AA6A}">
      <dgm:prSet/>
      <dgm:spPr/>
      <dgm:t>
        <a:bodyPr/>
        <a:lstStyle/>
        <a:p>
          <a:pPr rtl="0"/>
          <a:r>
            <a:rPr lang="es-ES" smtClean="0"/>
            <a:t>En el proceso de aprendizaje se observa como el profesor ayuda al alumno dándole indicaciones a través de la palabra, gestos o con la utilización de medios para que el alumno comprenda el ritmo y la amplitud de los movimientos. </a:t>
          </a:r>
          <a:endParaRPr lang="es-EC"/>
        </a:p>
      </dgm:t>
    </dgm:pt>
    <dgm:pt modelId="{22F1A72D-21FD-43DD-925D-D0F24407C460}" type="parTrans" cxnId="{D847B63E-CE0D-49DB-9CE0-7ACCD33EE991}">
      <dgm:prSet/>
      <dgm:spPr/>
      <dgm:t>
        <a:bodyPr/>
        <a:lstStyle/>
        <a:p>
          <a:endParaRPr lang="es-EC"/>
        </a:p>
      </dgm:t>
    </dgm:pt>
    <dgm:pt modelId="{46D5F4F3-F247-4BA9-8443-82452D4CFBAE}" type="sibTrans" cxnId="{D847B63E-CE0D-49DB-9CE0-7ACCD33EE991}">
      <dgm:prSet/>
      <dgm:spPr/>
      <dgm:t>
        <a:bodyPr/>
        <a:lstStyle/>
        <a:p>
          <a:endParaRPr lang="es-EC"/>
        </a:p>
      </dgm:t>
    </dgm:pt>
    <dgm:pt modelId="{FDA3994C-C2BD-4917-AF1F-B12010A1E910}">
      <dgm:prSet/>
      <dgm:spPr/>
      <dgm:t>
        <a:bodyPr/>
        <a:lstStyle/>
        <a:p>
          <a:pPr rtl="0"/>
          <a:r>
            <a:rPr lang="es-ES" smtClean="0"/>
            <a:t>Capacidad de adaptación y cambios motrices: Esta capacidad se desarrolla cuando el organismo es capaz de adaptarse a las condiciones de los movimientos, cuando se presente una nueva situación y tiene que cambiar y volver a adaptarse, es por ello que se define, como: la capacidad que tiene el organismo de adaptarse a las diferentes situaciones y condiciones en que se realizan los movimientos. </a:t>
          </a:r>
          <a:endParaRPr lang="es-EC"/>
        </a:p>
      </dgm:t>
    </dgm:pt>
    <dgm:pt modelId="{2A11DEAE-2747-4847-B30A-2673101EC2E7}" type="parTrans" cxnId="{2D592796-852E-4401-A79C-B0AE98367BC2}">
      <dgm:prSet/>
      <dgm:spPr/>
      <dgm:t>
        <a:bodyPr/>
        <a:lstStyle/>
        <a:p>
          <a:endParaRPr lang="es-EC"/>
        </a:p>
      </dgm:t>
    </dgm:pt>
    <dgm:pt modelId="{D11D1536-EF3E-4F55-A40A-D62AFBCE7FAF}" type="sibTrans" cxnId="{2D592796-852E-4401-A79C-B0AE98367BC2}">
      <dgm:prSet/>
      <dgm:spPr/>
      <dgm:t>
        <a:bodyPr/>
        <a:lstStyle/>
        <a:p>
          <a:endParaRPr lang="es-EC"/>
        </a:p>
      </dgm:t>
    </dgm:pt>
    <dgm:pt modelId="{74A4BB0F-0DA6-4D44-B446-103FD884D7B1}">
      <dgm:prSet/>
      <dgm:spPr/>
      <dgm:t>
        <a:bodyPr/>
        <a:lstStyle/>
        <a:p>
          <a:pPr rtl="0"/>
          <a:r>
            <a:rPr lang="es-ES" smtClean="0"/>
            <a:t>Esta capacidad se desarrolla fundamentalmente a través de los juegos y complejos de ejercicios donde se presentan diferentes situaciones y condiciones, donde el alumno debe aplicar las acciones aprendidas y valorarla de acuerdo al sistema táctico planteado, es por ello cuando se enseña una acción táctica no debe hacerse con ejercicios estandarizados, por lo que se debe realizar con ejercicios variados. </a:t>
          </a:r>
          <a:endParaRPr lang="es-EC"/>
        </a:p>
      </dgm:t>
    </dgm:pt>
    <dgm:pt modelId="{1B3F817D-ABF1-4ECE-97EC-C0ED8BA4C28F}" type="parTrans" cxnId="{25205705-00D1-4AFC-A228-73C7BBE155D4}">
      <dgm:prSet/>
      <dgm:spPr/>
      <dgm:t>
        <a:bodyPr/>
        <a:lstStyle/>
        <a:p>
          <a:endParaRPr lang="es-EC"/>
        </a:p>
      </dgm:t>
    </dgm:pt>
    <dgm:pt modelId="{0EA76698-D3CD-4ADE-A17B-73F5F65510B0}" type="sibTrans" cxnId="{25205705-00D1-4AFC-A228-73C7BBE155D4}">
      <dgm:prSet/>
      <dgm:spPr/>
      <dgm:t>
        <a:bodyPr/>
        <a:lstStyle/>
        <a:p>
          <a:endParaRPr lang="es-EC"/>
        </a:p>
      </dgm:t>
    </dgm:pt>
    <dgm:pt modelId="{B2965F72-D183-41CB-A2F8-C81F9809F9C3}" type="pres">
      <dgm:prSet presAssocID="{82992370-CDD5-4677-97ED-E07AD0F82B10}" presName="linear" presStyleCnt="0">
        <dgm:presLayoutVars>
          <dgm:animLvl val="lvl"/>
          <dgm:resizeHandles val="exact"/>
        </dgm:presLayoutVars>
      </dgm:prSet>
      <dgm:spPr/>
    </dgm:pt>
    <dgm:pt modelId="{22A6335F-253A-4654-83B2-F5B301EFC939}" type="pres">
      <dgm:prSet presAssocID="{C3232821-4792-4A40-9CE6-C35D1E985967}" presName="parentText" presStyleLbl="node1" presStyleIdx="0" presStyleCnt="4">
        <dgm:presLayoutVars>
          <dgm:chMax val="0"/>
          <dgm:bulletEnabled val="1"/>
        </dgm:presLayoutVars>
      </dgm:prSet>
      <dgm:spPr/>
    </dgm:pt>
    <dgm:pt modelId="{B5D17A0D-E13F-4B48-9367-A3385CD7420B}" type="pres">
      <dgm:prSet presAssocID="{AD3C55D0-1AD2-4851-B4F7-6D7B6F220D87}" presName="spacer" presStyleCnt="0"/>
      <dgm:spPr/>
    </dgm:pt>
    <dgm:pt modelId="{6ED69E00-1669-4B6C-9F86-F50ABA19AC29}" type="pres">
      <dgm:prSet presAssocID="{8F763CEA-6689-48D6-8A9E-6DCB0318AA6A}" presName="parentText" presStyleLbl="node1" presStyleIdx="1" presStyleCnt="4">
        <dgm:presLayoutVars>
          <dgm:chMax val="0"/>
          <dgm:bulletEnabled val="1"/>
        </dgm:presLayoutVars>
      </dgm:prSet>
      <dgm:spPr/>
    </dgm:pt>
    <dgm:pt modelId="{6197DF7F-7D7A-40B1-AB96-1F01E500D635}" type="pres">
      <dgm:prSet presAssocID="{46D5F4F3-F247-4BA9-8443-82452D4CFBAE}" presName="spacer" presStyleCnt="0"/>
      <dgm:spPr/>
    </dgm:pt>
    <dgm:pt modelId="{22FBB038-71E8-4519-94BD-B07886007A5B}" type="pres">
      <dgm:prSet presAssocID="{FDA3994C-C2BD-4917-AF1F-B12010A1E910}" presName="parentText" presStyleLbl="node1" presStyleIdx="2" presStyleCnt="4">
        <dgm:presLayoutVars>
          <dgm:chMax val="0"/>
          <dgm:bulletEnabled val="1"/>
        </dgm:presLayoutVars>
      </dgm:prSet>
      <dgm:spPr/>
    </dgm:pt>
    <dgm:pt modelId="{79E7F044-E435-48B4-AABE-AEDCF8794BD0}" type="pres">
      <dgm:prSet presAssocID="{D11D1536-EF3E-4F55-A40A-D62AFBCE7FAF}" presName="spacer" presStyleCnt="0"/>
      <dgm:spPr/>
    </dgm:pt>
    <dgm:pt modelId="{BA175572-647D-41AE-AD96-A53C71523832}" type="pres">
      <dgm:prSet presAssocID="{74A4BB0F-0DA6-4D44-B446-103FD884D7B1}" presName="parentText" presStyleLbl="node1" presStyleIdx="3" presStyleCnt="4">
        <dgm:presLayoutVars>
          <dgm:chMax val="0"/>
          <dgm:bulletEnabled val="1"/>
        </dgm:presLayoutVars>
      </dgm:prSet>
      <dgm:spPr/>
    </dgm:pt>
  </dgm:ptLst>
  <dgm:cxnLst>
    <dgm:cxn modelId="{7BC2B288-802A-489C-84DE-5D33CB0253F1}" type="presOf" srcId="{74A4BB0F-0DA6-4D44-B446-103FD884D7B1}" destId="{BA175572-647D-41AE-AD96-A53C71523832}" srcOrd="0" destOrd="0" presId="urn:microsoft.com/office/officeart/2005/8/layout/vList2"/>
    <dgm:cxn modelId="{2D592796-852E-4401-A79C-B0AE98367BC2}" srcId="{82992370-CDD5-4677-97ED-E07AD0F82B10}" destId="{FDA3994C-C2BD-4917-AF1F-B12010A1E910}" srcOrd="2" destOrd="0" parTransId="{2A11DEAE-2747-4847-B30A-2673101EC2E7}" sibTransId="{D11D1536-EF3E-4F55-A40A-D62AFBCE7FAF}"/>
    <dgm:cxn modelId="{25205705-00D1-4AFC-A228-73C7BBE155D4}" srcId="{82992370-CDD5-4677-97ED-E07AD0F82B10}" destId="{74A4BB0F-0DA6-4D44-B446-103FD884D7B1}" srcOrd="3" destOrd="0" parTransId="{1B3F817D-ABF1-4ECE-97EC-C0ED8BA4C28F}" sibTransId="{0EA76698-D3CD-4ADE-A17B-73F5F65510B0}"/>
    <dgm:cxn modelId="{CF8D8DD4-8323-4A3A-8CCE-10DB9134400F}" type="presOf" srcId="{8F763CEA-6689-48D6-8A9E-6DCB0318AA6A}" destId="{6ED69E00-1669-4B6C-9F86-F50ABA19AC29}" srcOrd="0" destOrd="0" presId="urn:microsoft.com/office/officeart/2005/8/layout/vList2"/>
    <dgm:cxn modelId="{77FF9627-A4FB-413A-B67C-0BD1BD5EC28B}" srcId="{82992370-CDD5-4677-97ED-E07AD0F82B10}" destId="{C3232821-4792-4A40-9CE6-C35D1E985967}" srcOrd="0" destOrd="0" parTransId="{C9CE47EE-C1CA-4BFB-961F-77526D3CB1A9}" sibTransId="{AD3C55D0-1AD2-4851-B4F7-6D7B6F220D87}"/>
    <dgm:cxn modelId="{B5CBEEC2-08D5-4D28-B010-406CE01411A1}" type="presOf" srcId="{FDA3994C-C2BD-4917-AF1F-B12010A1E910}" destId="{22FBB038-71E8-4519-94BD-B07886007A5B}" srcOrd="0" destOrd="0" presId="urn:microsoft.com/office/officeart/2005/8/layout/vList2"/>
    <dgm:cxn modelId="{12729CE0-018E-4D7C-8E3E-CA7867D0CF7C}" type="presOf" srcId="{82992370-CDD5-4677-97ED-E07AD0F82B10}" destId="{B2965F72-D183-41CB-A2F8-C81F9809F9C3}" srcOrd="0" destOrd="0" presId="urn:microsoft.com/office/officeart/2005/8/layout/vList2"/>
    <dgm:cxn modelId="{0A0C6E2B-60CA-4C77-8644-84666792AF09}" type="presOf" srcId="{C3232821-4792-4A40-9CE6-C35D1E985967}" destId="{22A6335F-253A-4654-83B2-F5B301EFC939}" srcOrd="0" destOrd="0" presId="urn:microsoft.com/office/officeart/2005/8/layout/vList2"/>
    <dgm:cxn modelId="{D847B63E-CE0D-49DB-9CE0-7ACCD33EE991}" srcId="{82992370-CDD5-4677-97ED-E07AD0F82B10}" destId="{8F763CEA-6689-48D6-8A9E-6DCB0318AA6A}" srcOrd="1" destOrd="0" parTransId="{22F1A72D-21FD-43DD-925D-D0F24407C460}" sibTransId="{46D5F4F3-F247-4BA9-8443-82452D4CFBAE}"/>
    <dgm:cxn modelId="{681583A4-9492-4B10-9694-77FD23734168}" type="presParOf" srcId="{B2965F72-D183-41CB-A2F8-C81F9809F9C3}" destId="{22A6335F-253A-4654-83B2-F5B301EFC939}" srcOrd="0" destOrd="0" presId="urn:microsoft.com/office/officeart/2005/8/layout/vList2"/>
    <dgm:cxn modelId="{4EB2EB1C-5626-4C51-925C-8B80904E0716}" type="presParOf" srcId="{B2965F72-D183-41CB-A2F8-C81F9809F9C3}" destId="{B5D17A0D-E13F-4B48-9367-A3385CD7420B}" srcOrd="1" destOrd="0" presId="urn:microsoft.com/office/officeart/2005/8/layout/vList2"/>
    <dgm:cxn modelId="{038EF5BF-158F-49B0-B3C6-E1615C5429AE}" type="presParOf" srcId="{B2965F72-D183-41CB-A2F8-C81F9809F9C3}" destId="{6ED69E00-1669-4B6C-9F86-F50ABA19AC29}" srcOrd="2" destOrd="0" presId="urn:microsoft.com/office/officeart/2005/8/layout/vList2"/>
    <dgm:cxn modelId="{18CD99FB-B529-44FE-8D6A-D5D1D913BDAF}" type="presParOf" srcId="{B2965F72-D183-41CB-A2F8-C81F9809F9C3}" destId="{6197DF7F-7D7A-40B1-AB96-1F01E500D635}" srcOrd="3" destOrd="0" presId="urn:microsoft.com/office/officeart/2005/8/layout/vList2"/>
    <dgm:cxn modelId="{2088DE0D-7DAA-4E48-91D4-3EBE15702A1A}" type="presParOf" srcId="{B2965F72-D183-41CB-A2F8-C81F9809F9C3}" destId="{22FBB038-71E8-4519-94BD-B07886007A5B}" srcOrd="4" destOrd="0" presId="urn:microsoft.com/office/officeart/2005/8/layout/vList2"/>
    <dgm:cxn modelId="{33C810D5-718E-4E77-9950-2C71BC0C224B}" type="presParOf" srcId="{B2965F72-D183-41CB-A2F8-C81F9809F9C3}" destId="{79E7F044-E435-48B4-AABE-AEDCF8794BD0}" srcOrd="5" destOrd="0" presId="urn:microsoft.com/office/officeart/2005/8/layout/vList2"/>
    <dgm:cxn modelId="{2B9463E9-D241-49AD-AE3C-DE3DF93D63D5}" type="presParOf" srcId="{B2965F72-D183-41CB-A2F8-C81F9809F9C3}" destId="{BA175572-647D-41AE-AD96-A53C71523832}"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DA5EFE-A16F-4E8C-860E-DE77507DB5EE}">
      <dsp:nvSpPr>
        <dsp:cNvPr id="0" name=""/>
        <dsp:cNvSpPr/>
      </dsp:nvSpPr>
      <dsp:spPr>
        <a:xfrm>
          <a:off x="0" y="142367"/>
          <a:ext cx="9263687" cy="1647360"/>
        </a:xfrm>
        <a:prstGeom prst="roundRect">
          <a:avLst/>
        </a:prstGeom>
        <a:solidFill>
          <a:schemeClr val="lt1">
            <a:hueOff val="0"/>
            <a:satOff val="0"/>
            <a:lumOff val="0"/>
            <a:alphaOff val="0"/>
          </a:schemeClr>
        </a:solidFill>
        <a:ln w="15875"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s-EC" sz="1600" kern="1200" smtClean="0"/>
            <a:t>El desarrollo de las capacidades coordinativas hace referencia a muchas de las condiciones que puede tener los alumnos frente a su desenvolvimiento motriz lo que le permitirá solucionar problemas físicos durante toda su vida sean estos al momento de integrar una selección deportiva o en su vida cotidiana Un estudiante con un excelente rendimiento motriz es aquél que obtiene mayor alternativa de conformar filas deportivas, como también tener mejor desenvolvimiento en sus actividades académicas y sociales.</a:t>
          </a:r>
          <a:endParaRPr lang="es-EC" sz="1600" kern="1200"/>
        </a:p>
      </dsp:txBody>
      <dsp:txXfrm>
        <a:off x="80417" y="222784"/>
        <a:ext cx="9102853" cy="1486526"/>
      </dsp:txXfrm>
    </dsp:sp>
    <dsp:sp modelId="{9BEA8B34-3A5A-45F0-A81D-3925063A1A85}">
      <dsp:nvSpPr>
        <dsp:cNvPr id="0" name=""/>
        <dsp:cNvSpPr/>
      </dsp:nvSpPr>
      <dsp:spPr>
        <a:xfrm>
          <a:off x="0" y="1835807"/>
          <a:ext cx="9263687" cy="1647360"/>
        </a:xfrm>
        <a:prstGeom prst="roundRect">
          <a:avLst/>
        </a:prstGeom>
        <a:solidFill>
          <a:schemeClr val="lt1">
            <a:hueOff val="0"/>
            <a:satOff val="0"/>
            <a:lumOff val="0"/>
            <a:alphaOff val="0"/>
          </a:schemeClr>
        </a:solidFill>
        <a:ln w="15875"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s-EC" sz="1600" kern="1200" smtClean="0"/>
            <a:t>Existen varios factores que inciden en el rendimiento. Desde la complejidad y afectividad propia de algunas tareas motrices, hasta la gran cantidad de pruebas de control  como por medio de una competencia y finales  que pueden coincidir en una misma fecha o jornada, pasando por la amplia extensión de  actividades deportivos, son varios los motivos que pueden llevar a un alumno a mostrar un bajo rendimiento físico.</a:t>
          </a:r>
          <a:endParaRPr lang="es-EC" sz="1600" kern="1200"/>
        </a:p>
      </dsp:txBody>
      <dsp:txXfrm>
        <a:off x="80417" y="1916224"/>
        <a:ext cx="9102853" cy="1486526"/>
      </dsp:txXfrm>
    </dsp:sp>
    <dsp:sp modelId="{315E5662-B23C-48AF-BA5D-A62E01BFB810}">
      <dsp:nvSpPr>
        <dsp:cNvPr id="0" name=""/>
        <dsp:cNvSpPr/>
      </dsp:nvSpPr>
      <dsp:spPr>
        <a:xfrm>
          <a:off x="0" y="3529247"/>
          <a:ext cx="9263687" cy="1647360"/>
        </a:xfrm>
        <a:prstGeom prst="roundRect">
          <a:avLst/>
        </a:prstGeom>
        <a:solidFill>
          <a:schemeClr val="lt1">
            <a:hueOff val="0"/>
            <a:satOff val="0"/>
            <a:lumOff val="0"/>
            <a:alphaOff val="0"/>
          </a:schemeClr>
        </a:solidFill>
        <a:ln w="15875"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s-EC" sz="1600" kern="1200" smtClean="0"/>
            <a:t>Otras cuestiones están directamente relacionadas al factor físicos o como también de adaptabilidad a una exigencia motriz, como la falta de  motivación, el desinterés o las distracciones , que dificultan la comprensión de los conocimientos motrices y esa adaptación del plano motriz a una exigencia con un alto grado de concentración afectando al rendimiento físico a la hora de las diferentes evaluaciones sean estas prácticas directas o competitivas.</a:t>
          </a:r>
          <a:endParaRPr lang="es-EC" sz="1600" kern="1200"/>
        </a:p>
      </dsp:txBody>
      <dsp:txXfrm>
        <a:off x="80417" y="3609664"/>
        <a:ext cx="9102853" cy="148652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3DEC8E-59BA-4578-B70D-AFBC4720A6A7}">
      <dsp:nvSpPr>
        <dsp:cNvPr id="0" name=""/>
        <dsp:cNvSpPr/>
      </dsp:nvSpPr>
      <dsp:spPr>
        <a:xfrm>
          <a:off x="0" y="234676"/>
          <a:ext cx="8834907" cy="1832220"/>
        </a:xfrm>
        <a:prstGeom prst="roundRect">
          <a:avLst/>
        </a:prstGeom>
        <a:solidFill>
          <a:schemeClr val="lt1">
            <a:hueOff val="0"/>
            <a:satOff val="0"/>
            <a:lumOff val="0"/>
            <a:alphaOff val="0"/>
          </a:schemeClr>
        </a:solidFill>
        <a:ln w="1587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s-EC" sz="1800" b="0" kern="1200" dirty="0" smtClean="0"/>
            <a:t>Por otra parte, el rendimiento Físico puede estar asociado a la subjetividad del movimiento su grado de exigencia o aplicabilidad en los diferentes movimientos que este tenga que cumplir. </a:t>
          </a:r>
          <a:endParaRPr lang="es-EC" sz="1800" b="0" kern="1200" dirty="0"/>
        </a:p>
      </dsp:txBody>
      <dsp:txXfrm>
        <a:off x="89442" y="324118"/>
        <a:ext cx="8656023" cy="1653336"/>
      </dsp:txXfrm>
    </dsp:sp>
    <dsp:sp modelId="{AF3913A8-D869-486A-8148-84AAE7665785}">
      <dsp:nvSpPr>
        <dsp:cNvPr id="0" name=""/>
        <dsp:cNvSpPr/>
      </dsp:nvSpPr>
      <dsp:spPr>
        <a:xfrm>
          <a:off x="0" y="2118736"/>
          <a:ext cx="8834907" cy="1832220"/>
        </a:xfrm>
        <a:prstGeom prst="roundRect">
          <a:avLst/>
        </a:prstGeom>
        <a:solidFill>
          <a:schemeClr val="lt1">
            <a:hueOff val="0"/>
            <a:satOff val="0"/>
            <a:lumOff val="0"/>
            <a:alphaOff val="0"/>
          </a:schemeClr>
        </a:solidFill>
        <a:ln w="1587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s-EC" sz="1800" b="0" kern="1200" dirty="0" smtClean="0"/>
            <a:t>En todos los casos, los especialistas recomiendan la adopción de hábitos de exigencia motora frente a un entorno con un grado de exigencia para mejorar el rendimiento Físico partiremos de todos los complementos que estos permitan para resolver un problema y en un centro educativo deben ser clarificados frente q que actividades deben optar como recurso de mejoramiento de las capacidades coordinativas.</a:t>
          </a:r>
          <a:endParaRPr lang="es-EC" sz="1800" b="0" kern="1200" dirty="0"/>
        </a:p>
      </dsp:txBody>
      <dsp:txXfrm>
        <a:off x="89442" y="2208178"/>
        <a:ext cx="8656023" cy="165333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55618F-42C7-4544-A733-1BB1C3194FC7}">
      <dsp:nvSpPr>
        <dsp:cNvPr id="0" name=""/>
        <dsp:cNvSpPr/>
      </dsp:nvSpPr>
      <dsp:spPr>
        <a:xfrm>
          <a:off x="0" y="103954"/>
          <a:ext cx="7328079" cy="1385279"/>
        </a:xfrm>
        <a:prstGeom prst="roundRect">
          <a:avLst/>
        </a:prstGeom>
        <a:solidFill>
          <a:schemeClr val="lt1">
            <a:hueOff val="0"/>
            <a:satOff val="0"/>
            <a:lumOff val="0"/>
            <a:alphaOff val="0"/>
          </a:schemeClr>
        </a:solidFill>
        <a:ln w="1587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s-ES" sz="1600" kern="1200" smtClean="0"/>
            <a:t>Los niños a participará en este proyecto, son niños que no cuentan con ningún actividades  extracurricular ni han conformado en ningún momento eso hace que los individuos del sector del cantón Mejía estén interesados en conformarlo tanto sus padres como también los docentes y especialistas. </a:t>
          </a:r>
          <a:endParaRPr lang="es-EC" sz="1600" kern="1200"/>
        </a:p>
      </dsp:txBody>
      <dsp:txXfrm>
        <a:off x="67624" y="171578"/>
        <a:ext cx="7192831" cy="1250031"/>
      </dsp:txXfrm>
    </dsp:sp>
    <dsp:sp modelId="{D30785CE-8EA5-4C7F-8E57-F1DFE5BCF3B0}">
      <dsp:nvSpPr>
        <dsp:cNvPr id="0" name=""/>
        <dsp:cNvSpPr/>
      </dsp:nvSpPr>
      <dsp:spPr>
        <a:xfrm>
          <a:off x="0" y="1535314"/>
          <a:ext cx="7328079" cy="1385279"/>
        </a:xfrm>
        <a:prstGeom prst="roundRect">
          <a:avLst/>
        </a:prstGeom>
        <a:solidFill>
          <a:schemeClr val="lt1">
            <a:hueOff val="0"/>
            <a:satOff val="0"/>
            <a:lumOff val="0"/>
            <a:alphaOff val="0"/>
          </a:schemeClr>
        </a:solidFill>
        <a:ln w="1587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s-ES" sz="1600" kern="1200" smtClean="0"/>
            <a:t>Una de las fallas más recurrentes de los alumnos es la conducta motriz deficiente y sus resultados negativos en el comportamiento motor y esto es netamente mantener las capacidades motoras coordinativas no trabajadas ya que ni su entorno escolar y familiar facilita el aporte a esta área fundamental. </a:t>
          </a:r>
          <a:endParaRPr lang="es-EC" sz="1600" kern="1200"/>
        </a:p>
      </dsp:txBody>
      <dsp:txXfrm>
        <a:off x="67624" y="1602938"/>
        <a:ext cx="7192831" cy="1250031"/>
      </dsp:txXfrm>
    </dsp:sp>
    <dsp:sp modelId="{08D8356B-A138-4FEB-B520-28BE2ED4F96B}">
      <dsp:nvSpPr>
        <dsp:cNvPr id="0" name=""/>
        <dsp:cNvSpPr/>
      </dsp:nvSpPr>
      <dsp:spPr>
        <a:xfrm>
          <a:off x="0" y="2966674"/>
          <a:ext cx="7328079" cy="1385279"/>
        </a:xfrm>
        <a:prstGeom prst="roundRect">
          <a:avLst/>
        </a:prstGeom>
        <a:solidFill>
          <a:schemeClr val="lt1">
            <a:hueOff val="0"/>
            <a:satOff val="0"/>
            <a:lumOff val="0"/>
            <a:alphaOff val="0"/>
          </a:schemeClr>
        </a:solidFill>
        <a:ln w="1587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es-ES" sz="1600" kern="1200" smtClean="0"/>
            <a:t>Sin embargo en la Escuela académica nunca se interesó en esta deficiencia pasando por alto por las motrices que deben contar el especialista de educación coordinativa consideraciones de poca importancia.</a:t>
          </a:r>
          <a:endParaRPr lang="es-EC" sz="1600" kern="1200"/>
        </a:p>
      </dsp:txBody>
      <dsp:txXfrm>
        <a:off x="67624" y="3034298"/>
        <a:ext cx="7192831" cy="125003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66C314-1478-46A1-BEAA-D939A8F3EECF}">
      <dsp:nvSpPr>
        <dsp:cNvPr id="0" name=""/>
        <dsp:cNvSpPr/>
      </dsp:nvSpPr>
      <dsp:spPr>
        <a:xfrm>
          <a:off x="0" y="537706"/>
          <a:ext cx="9701570" cy="992013"/>
        </a:xfrm>
        <a:prstGeom prst="roundRect">
          <a:avLst/>
        </a:prstGeom>
        <a:solidFill>
          <a:schemeClr val="lt1">
            <a:hueOff val="0"/>
            <a:satOff val="0"/>
            <a:lumOff val="0"/>
            <a:alphaOff val="0"/>
          </a:schemeClr>
        </a:solidFill>
        <a:ln w="1587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es-EC" sz="1400" kern="1200" smtClean="0"/>
            <a:t>Por regla general, el personal de las escuelas no consideraba el desarrollo de las amistades como un aspecto de su misión, aunque sí aceptaban como cometido propio el desarrollo de las habilidades sociales. </a:t>
          </a:r>
          <a:endParaRPr lang="es-EC" sz="1400" kern="1200"/>
        </a:p>
      </dsp:txBody>
      <dsp:txXfrm>
        <a:off x="48426" y="586132"/>
        <a:ext cx="9604718" cy="895161"/>
      </dsp:txXfrm>
    </dsp:sp>
    <dsp:sp modelId="{292F9D0D-C21C-4910-91F3-A158121DA513}">
      <dsp:nvSpPr>
        <dsp:cNvPr id="0" name=""/>
        <dsp:cNvSpPr/>
      </dsp:nvSpPr>
      <dsp:spPr>
        <a:xfrm>
          <a:off x="0" y="1570040"/>
          <a:ext cx="9701570" cy="992013"/>
        </a:xfrm>
        <a:prstGeom prst="roundRect">
          <a:avLst/>
        </a:prstGeom>
        <a:solidFill>
          <a:schemeClr val="lt1">
            <a:hueOff val="0"/>
            <a:satOff val="0"/>
            <a:lumOff val="0"/>
            <a:alphaOff val="0"/>
          </a:schemeClr>
        </a:solidFill>
        <a:ln w="1587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es-EC" sz="1400" kern="1200" smtClean="0"/>
            <a:t>A pesar de la escasa importancia concebida a fomentar las amistades, la mayoría de los niños y adolescentes entabla amistad con quienes asisten a la misma escuela, viven en el mismo barrio o ambas cosas, y frecuentemente como consecuencia de la participación en actividades extracurriculares. Muchas de estas amistades de este estilo se convierten en relaciones importantes para toda la vida. </a:t>
          </a:r>
          <a:endParaRPr lang="es-EC" sz="1400" kern="1200"/>
        </a:p>
      </dsp:txBody>
      <dsp:txXfrm>
        <a:off x="48426" y="1618466"/>
        <a:ext cx="9604718" cy="895161"/>
      </dsp:txXfrm>
    </dsp:sp>
    <dsp:sp modelId="{48A29618-7577-48D9-B188-809B02F6CB2D}">
      <dsp:nvSpPr>
        <dsp:cNvPr id="0" name=""/>
        <dsp:cNvSpPr/>
      </dsp:nvSpPr>
      <dsp:spPr>
        <a:xfrm>
          <a:off x="0" y="2602373"/>
          <a:ext cx="9701570" cy="992013"/>
        </a:xfrm>
        <a:prstGeom prst="roundRect">
          <a:avLst/>
        </a:prstGeom>
        <a:solidFill>
          <a:schemeClr val="lt1">
            <a:hueOff val="0"/>
            <a:satOff val="0"/>
            <a:lumOff val="0"/>
            <a:alphaOff val="0"/>
          </a:schemeClr>
        </a:solidFill>
        <a:ln w="1587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es-EC" sz="1400" kern="1200" smtClean="0"/>
            <a:t>Cuando los adultos recuerdan las experiencias positivas y felices de sus años escolares, es frecuente que la amistad con sus compañeros se consideren como importantes y memorable (Ford y Davern, 1989). </a:t>
          </a:r>
          <a:endParaRPr lang="es-EC" sz="1400" kern="1200"/>
        </a:p>
      </dsp:txBody>
      <dsp:txXfrm>
        <a:off x="48426" y="2650799"/>
        <a:ext cx="9604718" cy="895161"/>
      </dsp:txXfrm>
    </dsp:sp>
    <dsp:sp modelId="{DFE3858C-1F2E-4A1B-8BC2-FACA5D0D7C78}">
      <dsp:nvSpPr>
        <dsp:cNvPr id="0" name=""/>
        <dsp:cNvSpPr/>
      </dsp:nvSpPr>
      <dsp:spPr>
        <a:xfrm>
          <a:off x="0" y="3634707"/>
          <a:ext cx="9701570" cy="992013"/>
        </a:xfrm>
        <a:prstGeom prst="roundRect">
          <a:avLst/>
        </a:prstGeom>
        <a:solidFill>
          <a:schemeClr val="lt1">
            <a:hueOff val="0"/>
            <a:satOff val="0"/>
            <a:lumOff val="0"/>
            <a:alphaOff val="0"/>
          </a:schemeClr>
        </a:solidFill>
        <a:ln w="15875"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es-EC" sz="1400" kern="1200" smtClean="0"/>
            <a:t>A menudo, las oportunidades de participar en actividades extracurriculares durante los años escolares se traduce en amistades nuevas o más fuertes con los compañeros, porque estas actividades proporcionan un contexto en el que compartir e interactuar con los otros.</a:t>
          </a:r>
          <a:endParaRPr lang="es-EC" sz="1400" kern="1200"/>
        </a:p>
      </dsp:txBody>
      <dsp:txXfrm>
        <a:off x="48426" y="3683133"/>
        <a:ext cx="9604718" cy="89516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103FAE-9296-4223-AABF-2E8238398171}">
      <dsp:nvSpPr>
        <dsp:cNvPr id="0" name=""/>
        <dsp:cNvSpPr/>
      </dsp:nvSpPr>
      <dsp:spPr>
        <a:xfrm>
          <a:off x="0" y="303120"/>
          <a:ext cx="7713887" cy="954720"/>
        </a:xfrm>
        <a:prstGeom prst="roundRect">
          <a:avLst/>
        </a:prstGeom>
        <a:solidFill>
          <a:schemeClr val="lt1">
            <a:hueOff val="0"/>
            <a:satOff val="0"/>
            <a:lumOff val="0"/>
            <a:alphaOff val="0"/>
          </a:schemeClr>
        </a:solidFill>
        <a:ln w="15875"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es-EC" sz="1700" kern="1200" smtClean="0"/>
            <a:t>En general las actividades extracurriculares son de carácter flexible, por lo que atraen a alumnos con interés, talentos y formas de emplear sus destrezas muy diferentes. </a:t>
          </a:r>
          <a:endParaRPr lang="es-EC" sz="1700" kern="1200"/>
        </a:p>
      </dsp:txBody>
      <dsp:txXfrm>
        <a:off x="46606" y="349726"/>
        <a:ext cx="7620675" cy="861508"/>
      </dsp:txXfrm>
    </dsp:sp>
    <dsp:sp modelId="{983AB80F-3006-4B25-A830-32AD80FABBED}">
      <dsp:nvSpPr>
        <dsp:cNvPr id="0" name=""/>
        <dsp:cNvSpPr/>
      </dsp:nvSpPr>
      <dsp:spPr>
        <a:xfrm>
          <a:off x="0" y="1306799"/>
          <a:ext cx="7713887" cy="954720"/>
        </a:xfrm>
        <a:prstGeom prst="roundRect">
          <a:avLst/>
        </a:prstGeom>
        <a:solidFill>
          <a:schemeClr val="lt1">
            <a:hueOff val="0"/>
            <a:satOff val="0"/>
            <a:lumOff val="0"/>
            <a:alphaOff val="0"/>
          </a:schemeClr>
        </a:solidFill>
        <a:ln w="15875"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es-EC" sz="1700" kern="1200" smtClean="0"/>
            <a:t>Constituyen una oportunidad para respetar la diversidad de la sociedad y disfrutar de ella, en vez de establecer discriminaciones según las diferencias individuales. </a:t>
          </a:r>
          <a:endParaRPr lang="es-EC" sz="1700" kern="1200"/>
        </a:p>
      </dsp:txBody>
      <dsp:txXfrm>
        <a:off x="46606" y="1353405"/>
        <a:ext cx="7620675" cy="861508"/>
      </dsp:txXfrm>
    </dsp:sp>
    <dsp:sp modelId="{AC889F91-48FA-40B7-A5E0-90DD9D2E52D6}">
      <dsp:nvSpPr>
        <dsp:cNvPr id="0" name=""/>
        <dsp:cNvSpPr/>
      </dsp:nvSpPr>
      <dsp:spPr>
        <a:xfrm>
          <a:off x="0" y="2310480"/>
          <a:ext cx="7713887" cy="954720"/>
        </a:xfrm>
        <a:prstGeom prst="roundRect">
          <a:avLst/>
        </a:prstGeom>
        <a:solidFill>
          <a:schemeClr val="lt1">
            <a:hueOff val="0"/>
            <a:satOff val="0"/>
            <a:lumOff val="0"/>
            <a:alphaOff val="0"/>
          </a:schemeClr>
        </a:solidFill>
        <a:ln w="15875"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es-EC" sz="1700" kern="1200" smtClean="0"/>
            <a:t>También facilitan la máxima participación posible, estimulándola, en vez de exigir que todos hagan lo mismo, al mismo tiempo y del mismo modo. </a:t>
          </a:r>
          <a:endParaRPr lang="es-EC" sz="1700" kern="1200"/>
        </a:p>
      </dsp:txBody>
      <dsp:txXfrm>
        <a:off x="46606" y="2357086"/>
        <a:ext cx="7620675" cy="861508"/>
      </dsp:txXfrm>
    </dsp:sp>
    <dsp:sp modelId="{58823F37-BF7C-4F7D-9135-B9373EFC2321}">
      <dsp:nvSpPr>
        <dsp:cNvPr id="0" name=""/>
        <dsp:cNvSpPr/>
      </dsp:nvSpPr>
      <dsp:spPr>
        <a:xfrm>
          <a:off x="0" y="3314160"/>
          <a:ext cx="7713887" cy="954720"/>
        </a:xfrm>
        <a:prstGeom prst="roundRect">
          <a:avLst/>
        </a:prstGeom>
        <a:solidFill>
          <a:schemeClr val="lt1">
            <a:hueOff val="0"/>
            <a:satOff val="0"/>
            <a:lumOff val="0"/>
            <a:alphaOff val="0"/>
          </a:schemeClr>
        </a:solidFill>
        <a:ln w="15875"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es-EC" sz="1700" kern="1200" dirty="0" smtClean="0"/>
            <a:t>Todo ello hace que participen alumnos muy diversos, con distintas capacidades y talento, incluyendo aquellos que quizá no destaquen tanto, en el plano académico, como la mayoría de sus compañeros.</a:t>
          </a:r>
          <a:endParaRPr lang="es-EC" sz="1700" kern="1200" dirty="0"/>
        </a:p>
      </dsp:txBody>
      <dsp:txXfrm>
        <a:off x="46606" y="3360766"/>
        <a:ext cx="7620675" cy="86150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E7A767-2634-4682-A6DE-21E1942A8470}">
      <dsp:nvSpPr>
        <dsp:cNvPr id="0" name=""/>
        <dsp:cNvSpPr/>
      </dsp:nvSpPr>
      <dsp:spPr>
        <a:xfrm>
          <a:off x="0" y="166725"/>
          <a:ext cx="8564450" cy="1217750"/>
        </a:xfrm>
        <a:prstGeom prst="roundRect">
          <a:avLst/>
        </a:prstGeom>
        <a:solidFill>
          <a:schemeClr val="lt1">
            <a:hueOff val="0"/>
            <a:satOff val="0"/>
            <a:lumOff val="0"/>
            <a:alphaOff val="0"/>
          </a:schemeClr>
        </a:solidFill>
        <a:ln w="15875"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es-ES" sz="1400" kern="1200" smtClean="0"/>
            <a:t>Alvarado explica que el cerebro de un niño es como una esponja, donde empieza a absorber rápidamente todos los conocimientos. A través del hemisferio izquierdo, desarrolla todas las funciones relacionadas con la lógica por lo que esta parte abarca, principalmente, los conocimientos aprendidos dentro del aula de clases. </a:t>
          </a:r>
          <a:endParaRPr lang="es-EC" sz="1400" kern="1200"/>
        </a:p>
      </dsp:txBody>
      <dsp:txXfrm>
        <a:off x="59446" y="226171"/>
        <a:ext cx="8445558" cy="1098858"/>
      </dsp:txXfrm>
    </dsp:sp>
    <dsp:sp modelId="{AA6A2708-9F59-45AE-87AB-C42BA4B03BB2}">
      <dsp:nvSpPr>
        <dsp:cNvPr id="0" name=""/>
        <dsp:cNvSpPr/>
      </dsp:nvSpPr>
      <dsp:spPr>
        <a:xfrm>
          <a:off x="0" y="1424795"/>
          <a:ext cx="8564450" cy="1217750"/>
        </a:xfrm>
        <a:prstGeom prst="roundRect">
          <a:avLst/>
        </a:prstGeom>
        <a:solidFill>
          <a:schemeClr val="lt1">
            <a:hueOff val="0"/>
            <a:satOff val="0"/>
            <a:lumOff val="0"/>
            <a:alphaOff val="0"/>
          </a:schemeClr>
        </a:solidFill>
        <a:ln w="15875"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es-ES" sz="1400" kern="1200" smtClean="0"/>
            <a:t>Por otro lado, el hemisferio derecho se desarrolla a través de las actividades extracurriculares ya que tiene que ver con la creatividad y todo lo que no es verbal. Las actividades artísticas como la cerámica, el dibujo o la pintura son recomendadas para aquellos que necesiten reforzar la motricidad fina. El uso de las manos y los dedos para hacer figuras de plastilina ayuda a desarrollar éstas capacidades. </a:t>
          </a:r>
          <a:endParaRPr lang="es-EC" sz="1400" kern="1200"/>
        </a:p>
      </dsp:txBody>
      <dsp:txXfrm>
        <a:off x="59446" y="1484241"/>
        <a:ext cx="8445558" cy="1098858"/>
      </dsp:txXfrm>
    </dsp:sp>
    <dsp:sp modelId="{8DF70F8C-E703-47BF-B301-40D38AA851FA}">
      <dsp:nvSpPr>
        <dsp:cNvPr id="0" name=""/>
        <dsp:cNvSpPr/>
      </dsp:nvSpPr>
      <dsp:spPr>
        <a:xfrm>
          <a:off x="0" y="2682866"/>
          <a:ext cx="8564450" cy="1217750"/>
        </a:xfrm>
        <a:prstGeom prst="roundRect">
          <a:avLst/>
        </a:prstGeom>
        <a:solidFill>
          <a:schemeClr val="lt1">
            <a:hueOff val="0"/>
            <a:satOff val="0"/>
            <a:lumOff val="0"/>
            <a:alphaOff val="0"/>
          </a:schemeClr>
        </a:solidFill>
        <a:ln w="15875"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es-ES" sz="1400" kern="1200" smtClean="0"/>
            <a:t>Lo mismo ocurre en las actividades culinarias, cuando se utiliza la masa para preparar alimentos. Por el contrario, la práctica de actividades deportivas permite reforzar la motricidad gruesa en los niños. Además, es recomendada para quienes son muy activos ya que es una forma de liberar toda la energía acumulada y de esta forma podrán poner más atención en clases. </a:t>
          </a:r>
          <a:endParaRPr lang="es-EC" sz="1400" kern="1200"/>
        </a:p>
      </dsp:txBody>
      <dsp:txXfrm>
        <a:off x="59446" y="2742312"/>
        <a:ext cx="8445558" cy="1098858"/>
      </dsp:txXfrm>
    </dsp:sp>
    <dsp:sp modelId="{A11BA638-A22F-4802-B9AE-2D9914B8B5BD}">
      <dsp:nvSpPr>
        <dsp:cNvPr id="0" name=""/>
        <dsp:cNvSpPr/>
      </dsp:nvSpPr>
      <dsp:spPr>
        <a:xfrm>
          <a:off x="0" y="3940937"/>
          <a:ext cx="8564450" cy="1217750"/>
        </a:xfrm>
        <a:prstGeom prst="roundRect">
          <a:avLst/>
        </a:prstGeom>
        <a:solidFill>
          <a:schemeClr val="lt1">
            <a:hueOff val="0"/>
            <a:satOff val="0"/>
            <a:lumOff val="0"/>
            <a:alphaOff val="0"/>
          </a:schemeClr>
        </a:solidFill>
        <a:ln w="15875"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es-ES" sz="1400" kern="1200" smtClean="0"/>
            <a:t>Según la psicóloga es importante que puedan disfrutar de estas opciones ya que es una forma de dispersión fuera del aula de clases. Además, les permite adquirir habilidades para la auto regulación, esto quiere decir que pueda aprender a socializar con otros menores de su misma edad y a trabajar en grupo. </a:t>
          </a:r>
          <a:endParaRPr lang="es-EC" sz="1400" kern="1200"/>
        </a:p>
      </dsp:txBody>
      <dsp:txXfrm>
        <a:off x="59446" y="4000383"/>
        <a:ext cx="8445558" cy="109885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912DBA-7739-46F6-AA63-9CEB2184CD69}">
      <dsp:nvSpPr>
        <dsp:cNvPr id="0" name=""/>
        <dsp:cNvSpPr/>
      </dsp:nvSpPr>
      <dsp:spPr>
        <a:xfrm>
          <a:off x="0" y="74399"/>
          <a:ext cx="9624297" cy="1079324"/>
        </a:xfrm>
        <a:prstGeom prst="roundRect">
          <a:avLst/>
        </a:prstGeom>
        <a:solidFill>
          <a:schemeClr val="lt1">
            <a:hueOff val="0"/>
            <a:satOff val="0"/>
            <a:lumOff val="0"/>
            <a:alphaOff val="0"/>
          </a:schemeClr>
        </a:solidFill>
        <a:ln w="15875"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es-MX" sz="1500" kern="1200" smtClean="0"/>
            <a:t>En primaria y secundaria formamos parte de la liga intercolegial  </a:t>
          </a:r>
          <a:endParaRPr lang="es-EC" sz="1500" kern="1200"/>
        </a:p>
      </dsp:txBody>
      <dsp:txXfrm>
        <a:off x="52688" y="127087"/>
        <a:ext cx="9518921" cy="973948"/>
      </dsp:txXfrm>
    </dsp:sp>
    <dsp:sp modelId="{3EEA8E90-EB39-4DDE-9615-BA704D8526EB}">
      <dsp:nvSpPr>
        <dsp:cNvPr id="0" name=""/>
        <dsp:cNvSpPr/>
      </dsp:nvSpPr>
      <dsp:spPr>
        <a:xfrm>
          <a:off x="0" y="1196923"/>
          <a:ext cx="9624297" cy="1079324"/>
        </a:xfrm>
        <a:prstGeom prst="roundRect">
          <a:avLst/>
        </a:prstGeom>
        <a:solidFill>
          <a:schemeClr val="lt1">
            <a:hueOff val="0"/>
            <a:satOff val="0"/>
            <a:lumOff val="0"/>
            <a:alphaOff val="0"/>
          </a:schemeClr>
        </a:solidFill>
        <a:ln w="15875"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es-MX" sz="1500" kern="1200" smtClean="0"/>
            <a:t>En primaria la finalidad es el deporte participativo y educativo donde todos los niños juegan, no se crean tablas de posiciones ni existen campeones. Según las edades los niños se agrupan por categorías (sub 8, sub 10 y sub 12) cada una con sus reglas particulares según el desarrollo físico, técnico y psicológico del niño.</a:t>
          </a:r>
          <a:endParaRPr lang="es-EC" sz="1500" kern="1200"/>
        </a:p>
      </dsp:txBody>
      <dsp:txXfrm>
        <a:off x="52688" y="1249611"/>
        <a:ext cx="9518921" cy="973948"/>
      </dsp:txXfrm>
    </dsp:sp>
    <dsp:sp modelId="{94DCC2A2-776A-449C-93F7-41060A4A5669}">
      <dsp:nvSpPr>
        <dsp:cNvPr id="0" name=""/>
        <dsp:cNvSpPr/>
      </dsp:nvSpPr>
      <dsp:spPr>
        <a:xfrm>
          <a:off x="0" y="2319449"/>
          <a:ext cx="9624297" cy="1079324"/>
        </a:xfrm>
        <a:prstGeom prst="roundRect">
          <a:avLst/>
        </a:prstGeom>
        <a:solidFill>
          <a:schemeClr val="lt1">
            <a:hueOff val="0"/>
            <a:satOff val="0"/>
            <a:lumOff val="0"/>
            <a:alphaOff val="0"/>
          </a:schemeClr>
        </a:solidFill>
        <a:ln w="15875"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es-MX" sz="1500" kern="1200" smtClean="0"/>
            <a:t>En secundaria hasta cuarto año la finalidad sigue siendo el deporte participativo y educativo incluyendo aquí  tablas de posiciones y campeones. Los chicos se agrupan por categorías según la edad  Comenzamos a determinar titulares y suplentes aunque  todos juegan más o menos minutos en todos los partidos. </a:t>
          </a:r>
          <a:endParaRPr lang="es-EC" sz="1500" kern="1200"/>
        </a:p>
      </dsp:txBody>
      <dsp:txXfrm>
        <a:off x="52688" y="2372137"/>
        <a:ext cx="9518921" cy="973948"/>
      </dsp:txXfrm>
    </dsp:sp>
    <dsp:sp modelId="{2F0485D4-8E0E-4E5E-A2CC-E55CBA080DBF}">
      <dsp:nvSpPr>
        <dsp:cNvPr id="0" name=""/>
        <dsp:cNvSpPr/>
      </dsp:nvSpPr>
      <dsp:spPr>
        <a:xfrm>
          <a:off x="0" y="3441974"/>
          <a:ext cx="9624297" cy="1079324"/>
        </a:xfrm>
        <a:prstGeom prst="roundRect">
          <a:avLst/>
        </a:prstGeom>
        <a:solidFill>
          <a:schemeClr val="lt1">
            <a:hueOff val="0"/>
            <a:satOff val="0"/>
            <a:lumOff val="0"/>
            <a:alphaOff val="0"/>
          </a:schemeClr>
        </a:solidFill>
        <a:ln w="15875"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es-MX" sz="1500" kern="1200" smtClean="0"/>
            <a:t>Creemos que la competencia sana y la “evidencia pública” es necesaria y muy importante para el desarrollo y la madurez del adolecente, para el desarrollo de la personalidad, para la motivación, incentiva la responsabilidad, el compromiso, la confianza, el trabajo en equipo, incentiva el respeto y la tolerancia a los compañero y los rivales, y por supuesto es generadora de lazos de amistad.</a:t>
          </a:r>
          <a:endParaRPr lang="es-EC" sz="1500" kern="1200"/>
        </a:p>
      </dsp:txBody>
      <dsp:txXfrm>
        <a:off x="52688" y="3494662"/>
        <a:ext cx="9518921" cy="973948"/>
      </dsp:txXfrm>
    </dsp:sp>
    <dsp:sp modelId="{00BC136D-AFE4-489D-90B6-1BC8FF869FC2}">
      <dsp:nvSpPr>
        <dsp:cNvPr id="0" name=""/>
        <dsp:cNvSpPr/>
      </dsp:nvSpPr>
      <dsp:spPr>
        <a:xfrm>
          <a:off x="0" y="4564499"/>
          <a:ext cx="9624297" cy="1079324"/>
        </a:xfrm>
        <a:prstGeom prst="roundRect">
          <a:avLst/>
        </a:prstGeom>
        <a:solidFill>
          <a:schemeClr val="lt1">
            <a:hueOff val="0"/>
            <a:satOff val="0"/>
            <a:lumOff val="0"/>
            <a:alphaOff val="0"/>
          </a:schemeClr>
        </a:solidFill>
        <a:ln w="15875"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es-MX" sz="1500" kern="1200" smtClean="0"/>
            <a:t>Luego de los 16 años comenzamos a participar en la Liga Universitaria de Deportes. Aquí los objetivos son la integración social por medio del reencuentro de alumnos y ex alumnos; Brindar un espacio de actividad coordinativa y recreación;  y  por supuesto intentar ganar los campeonatos.  </a:t>
          </a:r>
          <a:br>
            <a:rPr lang="es-MX" sz="1500" kern="1200" smtClean="0"/>
          </a:br>
          <a:endParaRPr lang="es-EC" sz="1500" kern="1200"/>
        </a:p>
      </dsp:txBody>
      <dsp:txXfrm>
        <a:off x="52688" y="4617187"/>
        <a:ext cx="9518921" cy="97394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A6335F-253A-4654-83B2-F5B301EFC939}">
      <dsp:nvSpPr>
        <dsp:cNvPr id="0" name=""/>
        <dsp:cNvSpPr/>
      </dsp:nvSpPr>
      <dsp:spPr>
        <a:xfrm>
          <a:off x="0" y="46395"/>
          <a:ext cx="9804601" cy="1304732"/>
        </a:xfrm>
        <a:prstGeom prst="roundRect">
          <a:avLst/>
        </a:prstGeom>
        <a:solidFill>
          <a:schemeClr val="lt1">
            <a:hueOff val="0"/>
            <a:satOff val="0"/>
            <a:lumOff val="0"/>
            <a:alphaOff val="0"/>
          </a:schemeClr>
        </a:solidFill>
        <a:ln w="15875"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es-ES" sz="1500" kern="1200" smtClean="0"/>
            <a:t>Esta se manifiesta cuando el individuo comprenda y aplique en su ejercitación, en qué momento del movimiento debe realizar con mayor amplitud y con mayor velocidad, ella es necesaria para las demás capacidades coordinativas, sin ella no se puede desarrollar o realizar movimientos con la calidad requerida. </a:t>
          </a:r>
          <a:endParaRPr lang="es-EC" sz="1500" kern="1200"/>
        </a:p>
      </dsp:txBody>
      <dsp:txXfrm>
        <a:off x="63692" y="110087"/>
        <a:ext cx="9677217" cy="1177348"/>
      </dsp:txXfrm>
    </dsp:sp>
    <dsp:sp modelId="{6ED69E00-1669-4B6C-9F86-F50ABA19AC29}">
      <dsp:nvSpPr>
        <dsp:cNvPr id="0" name=""/>
        <dsp:cNvSpPr/>
      </dsp:nvSpPr>
      <dsp:spPr>
        <a:xfrm>
          <a:off x="0" y="1394328"/>
          <a:ext cx="9804601" cy="1304732"/>
        </a:xfrm>
        <a:prstGeom prst="roundRect">
          <a:avLst/>
        </a:prstGeom>
        <a:solidFill>
          <a:schemeClr val="lt1">
            <a:hueOff val="0"/>
            <a:satOff val="0"/>
            <a:lumOff val="0"/>
            <a:alphaOff val="0"/>
          </a:schemeClr>
        </a:solidFill>
        <a:ln w="15875"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es-ES" sz="1500" kern="1200" smtClean="0"/>
            <a:t>En el proceso de aprendizaje se observa como el profesor ayuda al alumno dándole indicaciones a través de la palabra, gestos o con la utilización de medios para que el alumno comprenda el ritmo y la amplitud de los movimientos. </a:t>
          </a:r>
          <a:endParaRPr lang="es-EC" sz="1500" kern="1200"/>
        </a:p>
      </dsp:txBody>
      <dsp:txXfrm>
        <a:off x="63692" y="1458020"/>
        <a:ext cx="9677217" cy="1177348"/>
      </dsp:txXfrm>
    </dsp:sp>
    <dsp:sp modelId="{22FBB038-71E8-4519-94BD-B07886007A5B}">
      <dsp:nvSpPr>
        <dsp:cNvPr id="0" name=""/>
        <dsp:cNvSpPr/>
      </dsp:nvSpPr>
      <dsp:spPr>
        <a:xfrm>
          <a:off x="0" y="2742261"/>
          <a:ext cx="9804601" cy="1304732"/>
        </a:xfrm>
        <a:prstGeom prst="roundRect">
          <a:avLst/>
        </a:prstGeom>
        <a:solidFill>
          <a:schemeClr val="lt1">
            <a:hueOff val="0"/>
            <a:satOff val="0"/>
            <a:lumOff val="0"/>
            <a:alphaOff val="0"/>
          </a:schemeClr>
        </a:solidFill>
        <a:ln w="15875"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es-ES" sz="1500" kern="1200" smtClean="0"/>
            <a:t>Capacidad de adaptación y cambios motrices: Esta capacidad se desarrolla cuando el organismo es capaz de adaptarse a las condiciones de los movimientos, cuando se presente una nueva situación y tiene que cambiar y volver a adaptarse, es por ello que se define, como: la capacidad que tiene el organismo de adaptarse a las diferentes situaciones y condiciones en que se realizan los movimientos. </a:t>
          </a:r>
          <a:endParaRPr lang="es-EC" sz="1500" kern="1200"/>
        </a:p>
      </dsp:txBody>
      <dsp:txXfrm>
        <a:off x="63692" y="2805953"/>
        <a:ext cx="9677217" cy="1177348"/>
      </dsp:txXfrm>
    </dsp:sp>
    <dsp:sp modelId="{BA175572-647D-41AE-AD96-A53C71523832}">
      <dsp:nvSpPr>
        <dsp:cNvPr id="0" name=""/>
        <dsp:cNvSpPr/>
      </dsp:nvSpPr>
      <dsp:spPr>
        <a:xfrm>
          <a:off x="0" y="4090194"/>
          <a:ext cx="9804601" cy="1304732"/>
        </a:xfrm>
        <a:prstGeom prst="roundRect">
          <a:avLst/>
        </a:prstGeom>
        <a:solidFill>
          <a:schemeClr val="lt1">
            <a:hueOff val="0"/>
            <a:satOff val="0"/>
            <a:lumOff val="0"/>
            <a:alphaOff val="0"/>
          </a:schemeClr>
        </a:solidFill>
        <a:ln w="15875" cap="rnd"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es-ES" sz="1500" kern="1200" smtClean="0"/>
            <a:t>Esta capacidad se desarrolla fundamentalmente a través de los juegos y complejos de ejercicios donde se presentan diferentes situaciones y condiciones, donde el alumno debe aplicar las acciones aprendidas y valorarla de acuerdo al sistema táctico planteado, es por ello cuando se enseña una acción táctica no debe hacerse con ejercicios estandarizados, por lo que se debe realizar con ejercicios variados. </a:t>
          </a:r>
          <a:endParaRPr lang="es-EC" sz="1500" kern="1200"/>
        </a:p>
      </dsp:txBody>
      <dsp:txXfrm>
        <a:off x="63692" y="4153886"/>
        <a:ext cx="9677217" cy="117734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DAB57D69-C494-437B-AC8B-66C6D62B6F9E}" type="datetimeFigureOut">
              <a:rPr lang="es-EC" smtClean="0"/>
              <a:t>10/11/2015</a:t>
            </a:fld>
            <a:endParaRPr lang="es-EC"/>
          </a:p>
        </p:txBody>
      </p:sp>
      <p:sp>
        <p:nvSpPr>
          <p:cNvPr id="5" name="Footer Placeholder 4"/>
          <p:cNvSpPr>
            <a:spLocks noGrp="1"/>
          </p:cNvSpPr>
          <p:nvPr>
            <p:ph type="ftr" sz="quarter" idx="11"/>
          </p:nvPr>
        </p:nvSpPr>
        <p:spPr/>
        <p:txBody>
          <a:bodyPr/>
          <a:lstStyle/>
          <a:p>
            <a:endParaRPr lang="es-EC"/>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75A30DE-0DCC-4F88-943E-8B15E92FABFE}" type="slidenum">
              <a:rPr lang="es-EC" smtClean="0"/>
              <a:t>‹Nº›</a:t>
            </a:fld>
            <a:endParaRPr lang="es-EC"/>
          </a:p>
        </p:txBody>
      </p:sp>
    </p:spTree>
    <p:extLst>
      <p:ext uri="{BB962C8B-B14F-4D97-AF65-F5344CB8AC3E}">
        <p14:creationId xmlns:p14="http://schemas.microsoft.com/office/powerpoint/2010/main" val="41388692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DAB57D69-C494-437B-AC8B-66C6D62B6F9E}" type="datetimeFigureOut">
              <a:rPr lang="es-EC" smtClean="0"/>
              <a:t>10/11/2015</a:t>
            </a:fld>
            <a:endParaRPr lang="es-EC"/>
          </a:p>
        </p:txBody>
      </p:sp>
      <p:sp>
        <p:nvSpPr>
          <p:cNvPr id="5" name="Footer Placeholder 4"/>
          <p:cNvSpPr>
            <a:spLocks noGrp="1"/>
          </p:cNvSpPr>
          <p:nvPr>
            <p:ph type="ftr" sz="quarter" idx="11"/>
          </p:nvPr>
        </p:nvSpPr>
        <p:spPr/>
        <p:txBody>
          <a:bodyPr/>
          <a:lstStyle/>
          <a:p>
            <a:endParaRPr lang="es-EC"/>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75A30DE-0DCC-4F88-943E-8B15E92FABFE}" type="slidenum">
              <a:rPr lang="es-EC" smtClean="0"/>
              <a:t>‹Nº›</a:t>
            </a:fld>
            <a:endParaRPr lang="es-EC"/>
          </a:p>
        </p:txBody>
      </p:sp>
    </p:spTree>
    <p:extLst>
      <p:ext uri="{BB962C8B-B14F-4D97-AF65-F5344CB8AC3E}">
        <p14:creationId xmlns:p14="http://schemas.microsoft.com/office/powerpoint/2010/main" val="34197928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DAB57D69-C494-437B-AC8B-66C6D62B6F9E}" type="datetimeFigureOut">
              <a:rPr lang="es-EC" smtClean="0"/>
              <a:t>10/11/2015</a:t>
            </a:fld>
            <a:endParaRPr lang="es-EC"/>
          </a:p>
        </p:txBody>
      </p:sp>
      <p:sp>
        <p:nvSpPr>
          <p:cNvPr id="5" name="Footer Placeholder 4"/>
          <p:cNvSpPr>
            <a:spLocks noGrp="1"/>
          </p:cNvSpPr>
          <p:nvPr>
            <p:ph type="ftr" sz="quarter" idx="11"/>
          </p:nvPr>
        </p:nvSpPr>
        <p:spPr/>
        <p:txBody>
          <a:bodyPr/>
          <a:lstStyle/>
          <a:p>
            <a:endParaRPr lang="es-EC"/>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75A30DE-0DCC-4F88-943E-8B15E92FABFE}" type="slidenum">
              <a:rPr lang="es-EC" smtClean="0"/>
              <a:t>‹Nº›</a:t>
            </a:fld>
            <a:endParaRPr lang="es-EC"/>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062828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DAB57D69-C494-437B-AC8B-66C6D62B6F9E}" type="datetimeFigureOut">
              <a:rPr lang="es-EC" smtClean="0"/>
              <a:t>10/11/2015</a:t>
            </a:fld>
            <a:endParaRPr lang="es-EC"/>
          </a:p>
        </p:txBody>
      </p:sp>
      <p:sp>
        <p:nvSpPr>
          <p:cNvPr id="6" name="Footer Placeholder 5"/>
          <p:cNvSpPr>
            <a:spLocks noGrp="1"/>
          </p:cNvSpPr>
          <p:nvPr>
            <p:ph type="ftr" sz="quarter" idx="11"/>
          </p:nvPr>
        </p:nvSpPr>
        <p:spPr/>
        <p:txBody>
          <a:bodyPr/>
          <a:lstStyle/>
          <a:p>
            <a:endParaRPr lang="es-EC"/>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75A30DE-0DCC-4F88-943E-8B15E92FABFE}" type="slidenum">
              <a:rPr lang="es-EC" smtClean="0"/>
              <a:t>‹Nº›</a:t>
            </a:fld>
            <a:endParaRPr lang="es-EC"/>
          </a:p>
        </p:txBody>
      </p:sp>
    </p:spTree>
    <p:extLst>
      <p:ext uri="{BB962C8B-B14F-4D97-AF65-F5344CB8AC3E}">
        <p14:creationId xmlns:p14="http://schemas.microsoft.com/office/powerpoint/2010/main" val="2904312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DAB57D69-C494-437B-AC8B-66C6D62B6F9E}" type="datetimeFigureOut">
              <a:rPr lang="es-EC" smtClean="0"/>
              <a:t>10/11/2015</a:t>
            </a:fld>
            <a:endParaRPr lang="es-EC"/>
          </a:p>
        </p:txBody>
      </p:sp>
      <p:sp>
        <p:nvSpPr>
          <p:cNvPr id="6" name="Footer Placeholder 5"/>
          <p:cNvSpPr>
            <a:spLocks noGrp="1"/>
          </p:cNvSpPr>
          <p:nvPr>
            <p:ph type="ftr" sz="quarter" idx="11"/>
          </p:nvPr>
        </p:nvSpPr>
        <p:spPr/>
        <p:txBody>
          <a:bodyPr/>
          <a:lstStyle/>
          <a:p>
            <a:endParaRPr lang="es-EC"/>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75A30DE-0DCC-4F88-943E-8B15E92FABFE}" type="slidenum">
              <a:rPr lang="es-EC" smtClean="0"/>
              <a:t>‹Nº›</a:t>
            </a:fld>
            <a:endParaRPr lang="es-EC"/>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323831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DAB57D69-C494-437B-AC8B-66C6D62B6F9E}" type="datetimeFigureOut">
              <a:rPr lang="es-EC" smtClean="0"/>
              <a:t>10/11/2015</a:t>
            </a:fld>
            <a:endParaRPr lang="es-EC"/>
          </a:p>
        </p:txBody>
      </p:sp>
      <p:sp>
        <p:nvSpPr>
          <p:cNvPr id="6" name="Footer Placeholder 5"/>
          <p:cNvSpPr>
            <a:spLocks noGrp="1"/>
          </p:cNvSpPr>
          <p:nvPr>
            <p:ph type="ftr" sz="quarter" idx="11"/>
          </p:nvPr>
        </p:nvSpPr>
        <p:spPr/>
        <p:txBody>
          <a:bodyPr/>
          <a:lstStyle/>
          <a:p>
            <a:endParaRPr lang="es-EC"/>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75A30DE-0DCC-4F88-943E-8B15E92FABFE}" type="slidenum">
              <a:rPr lang="es-EC" smtClean="0"/>
              <a:t>‹Nº›</a:t>
            </a:fld>
            <a:endParaRPr lang="es-EC"/>
          </a:p>
        </p:txBody>
      </p:sp>
    </p:spTree>
    <p:extLst>
      <p:ext uri="{BB962C8B-B14F-4D97-AF65-F5344CB8AC3E}">
        <p14:creationId xmlns:p14="http://schemas.microsoft.com/office/powerpoint/2010/main" val="21912244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DAB57D69-C494-437B-AC8B-66C6D62B6F9E}" type="datetimeFigureOut">
              <a:rPr lang="es-EC" smtClean="0"/>
              <a:t>10/11/2015</a:t>
            </a:fld>
            <a:endParaRPr lang="es-EC"/>
          </a:p>
        </p:txBody>
      </p:sp>
      <p:sp>
        <p:nvSpPr>
          <p:cNvPr id="5" name="Footer Placeholder 4"/>
          <p:cNvSpPr>
            <a:spLocks noGrp="1"/>
          </p:cNvSpPr>
          <p:nvPr>
            <p:ph type="ftr" sz="quarter" idx="11"/>
          </p:nvPr>
        </p:nvSpPr>
        <p:spPr/>
        <p:txBody>
          <a:bodyPr/>
          <a:lstStyle/>
          <a:p>
            <a:endParaRPr lang="es-EC"/>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75A30DE-0DCC-4F88-943E-8B15E92FABFE}" type="slidenum">
              <a:rPr lang="es-EC" smtClean="0"/>
              <a:t>‹Nº›</a:t>
            </a:fld>
            <a:endParaRPr lang="es-EC"/>
          </a:p>
        </p:txBody>
      </p:sp>
    </p:spTree>
    <p:extLst>
      <p:ext uri="{BB962C8B-B14F-4D97-AF65-F5344CB8AC3E}">
        <p14:creationId xmlns:p14="http://schemas.microsoft.com/office/powerpoint/2010/main" val="323643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DAB57D69-C494-437B-AC8B-66C6D62B6F9E}" type="datetimeFigureOut">
              <a:rPr lang="es-EC" smtClean="0"/>
              <a:t>10/11/2015</a:t>
            </a:fld>
            <a:endParaRPr lang="es-EC"/>
          </a:p>
        </p:txBody>
      </p:sp>
      <p:sp>
        <p:nvSpPr>
          <p:cNvPr id="5" name="Footer Placeholder 4"/>
          <p:cNvSpPr>
            <a:spLocks noGrp="1"/>
          </p:cNvSpPr>
          <p:nvPr>
            <p:ph type="ftr" sz="quarter" idx="11"/>
          </p:nvPr>
        </p:nvSpPr>
        <p:spPr/>
        <p:txBody>
          <a:bodyPr/>
          <a:lstStyle/>
          <a:p>
            <a:endParaRPr lang="es-EC"/>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75A30DE-0DCC-4F88-943E-8B15E92FABFE}" type="slidenum">
              <a:rPr lang="es-EC" smtClean="0"/>
              <a:t>‹Nº›</a:t>
            </a:fld>
            <a:endParaRPr lang="es-EC"/>
          </a:p>
        </p:txBody>
      </p:sp>
    </p:spTree>
    <p:extLst>
      <p:ext uri="{BB962C8B-B14F-4D97-AF65-F5344CB8AC3E}">
        <p14:creationId xmlns:p14="http://schemas.microsoft.com/office/powerpoint/2010/main" val="2236473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DAB57D69-C494-437B-AC8B-66C6D62B6F9E}" type="datetimeFigureOut">
              <a:rPr lang="es-EC" smtClean="0"/>
              <a:t>10/11/2015</a:t>
            </a:fld>
            <a:endParaRPr lang="es-EC"/>
          </a:p>
        </p:txBody>
      </p:sp>
      <p:sp>
        <p:nvSpPr>
          <p:cNvPr id="5" name="Footer Placeholder 4"/>
          <p:cNvSpPr>
            <a:spLocks noGrp="1"/>
          </p:cNvSpPr>
          <p:nvPr>
            <p:ph type="ftr" sz="quarter" idx="11"/>
          </p:nvPr>
        </p:nvSpPr>
        <p:spPr/>
        <p:txBody>
          <a:bodyPr/>
          <a:lstStyle/>
          <a:p>
            <a:endParaRPr lang="es-EC"/>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75A30DE-0DCC-4F88-943E-8B15E92FABFE}" type="slidenum">
              <a:rPr lang="es-EC" smtClean="0"/>
              <a:t>‹Nº›</a:t>
            </a:fld>
            <a:endParaRPr lang="es-EC"/>
          </a:p>
        </p:txBody>
      </p:sp>
    </p:spTree>
    <p:extLst>
      <p:ext uri="{BB962C8B-B14F-4D97-AF65-F5344CB8AC3E}">
        <p14:creationId xmlns:p14="http://schemas.microsoft.com/office/powerpoint/2010/main" val="3826834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DAB57D69-C494-437B-AC8B-66C6D62B6F9E}" type="datetimeFigureOut">
              <a:rPr lang="es-EC" smtClean="0"/>
              <a:t>10/11/2015</a:t>
            </a:fld>
            <a:endParaRPr lang="es-EC"/>
          </a:p>
        </p:txBody>
      </p:sp>
      <p:sp>
        <p:nvSpPr>
          <p:cNvPr id="5" name="Footer Placeholder 4"/>
          <p:cNvSpPr>
            <a:spLocks noGrp="1"/>
          </p:cNvSpPr>
          <p:nvPr>
            <p:ph type="ftr" sz="quarter" idx="11"/>
          </p:nvPr>
        </p:nvSpPr>
        <p:spPr/>
        <p:txBody>
          <a:bodyPr/>
          <a:lstStyle/>
          <a:p>
            <a:endParaRPr lang="es-EC"/>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75A30DE-0DCC-4F88-943E-8B15E92FABFE}" type="slidenum">
              <a:rPr lang="es-EC" smtClean="0"/>
              <a:t>‹Nº›</a:t>
            </a:fld>
            <a:endParaRPr lang="es-EC"/>
          </a:p>
        </p:txBody>
      </p:sp>
    </p:spTree>
    <p:extLst>
      <p:ext uri="{BB962C8B-B14F-4D97-AF65-F5344CB8AC3E}">
        <p14:creationId xmlns:p14="http://schemas.microsoft.com/office/powerpoint/2010/main" val="224542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DAB57D69-C494-437B-AC8B-66C6D62B6F9E}" type="datetimeFigureOut">
              <a:rPr lang="es-EC" smtClean="0"/>
              <a:t>10/11/2015</a:t>
            </a:fld>
            <a:endParaRPr lang="es-EC"/>
          </a:p>
        </p:txBody>
      </p:sp>
      <p:sp>
        <p:nvSpPr>
          <p:cNvPr id="6" name="Footer Placeholder 5"/>
          <p:cNvSpPr>
            <a:spLocks noGrp="1"/>
          </p:cNvSpPr>
          <p:nvPr>
            <p:ph type="ftr" sz="quarter" idx="11"/>
          </p:nvPr>
        </p:nvSpPr>
        <p:spPr/>
        <p:txBody>
          <a:bodyPr/>
          <a:lstStyle/>
          <a:p>
            <a:endParaRPr lang="es-EC"/>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C75A30DE-0DCC-4F88-943E-8B15E92FABFE}" type="slidenum">
              <a:rPr lang="es-EC" smtClean="0"/>
              <a:t>‹Nº›</a:t>
            </a:fld>
            <a:endParaRPr lang="es-EC"/>
          </a:p>
        </p:txBody>
      </p:sp>
    </p:spTree>
    <p:extLst>
      <p:ext uri="{BB962C8B-B14F-4D97-AF65-F5344CB8AC3E}">
        <p14:creationId xmlns:p14="http://schemas.microsoft.com/office/powerpoint/2010/main" val="42000844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DAB57D69-C494-437B-AC8B-66C6D62B6F9E}" type="datetimeFigureOut">
              <a:rPr lang="es-EC" smtClean="0"/>
              <a:t>10/11/2015</a:t>
            </a:fld>
            <a:endParaRPr lang="es-EC"/>
          </a:p>
        </p:txBody>
      </p:sp>
      <p:sp>
        <p:nvSpPr>
          <p:cNvPr id="8" name="Footer Placeholder 7"/>
          <p:cNvSpPr>
            <a:spLocks noGrp="1"/>
          </p:cNvSpPr>
          <p:nvPr>
            <p:ph type="ftr" sz="quarter" idx="11"/>
          </p:nvPr>
        </p:nvSpPr>
        <p:spPr/>
        <p:txBody>
          <a:bodyPr/>
          <a:lstStyle/>
          <a:p>
            <a:endParaRPr lang="es-EC"/>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75A30DE-0DCC-4F88-943E-8B15E92FABFE}" type="slidenum">
              <a:rPr lang="es-EC" smtClean="0"/>
              <a:t>‹Nº›</a:t>
            </a:fld>
            <a:endParaRPr lang="es-EC"/>
          </a:p>
        </p:txBody>
      </p:sp>
    </p:spTree>
    <p:extLst>
      <p:ext uri="{BB962C8B-B14F-4D97-AF65-F5344CB8AC3E}">
        <p14:creationId xmlns:p14="http://schemas.microsoft.com/office/powerpoint/2010/main" val="2934324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DAB57D69-C494-437B-AC8B-66C6D62B6F9E}" type="datetimeFigureOut">
              <a:rPr lang="es-EC" smtClean="0"/>
              <a:t>10/11/2015</a:t>
            </a:fld>
            <a:endParaRPr lang="es-EC"/>
          </a:p>
        </p:txBody>
      </p:sp>
      <p:sp>
        <p:nvSpPr>
          <p:cNvPr id="4" name="Footer Placeholder 3"/>
          <p:cNvSpPr>
            <a:spLocks noGrp="1"/>
          </p:cNvSpPr>
          <p:nvPr>
            <p:ph type="ftr" sz="quarter" idx="11"/>
          </p:nvPr>
        </p:nvSpPr>
        <p:spPr/>
        <p:txBody>
          <a:bodyPr/>
          <a:lstStyle/>
          <a:p>
            <a:endParaRPr lang="es-EC"/>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75A30DE-0DCC-4F88-943E-8B15E92FABFE}" type="slidenum">
              <a:rPr lang="es-EC" smtClean="0"/>
              <a:t>‹Nº›</a:t>
            </a:fld>
            <a:endParaRPr lang="es-EC"/>
          </a:p>
        </p:txBody>
      </p:sp>
    </p:spTree>
    <p:extLst>
      <p:ext uri="{BB962C8B-B14F-4D97-AF65-F5344CB8AC3E}">
        <p14:creationId xmlns:p14="http://schemas.microsoft.com/office/powerpoint/2010/main" val="4090265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B57D69-C494-437B-AC8B-66C6D62B6F9E}" type="datetimeFigureOut">
              <a:rPr lang="es-EC" smtClean="0"/>
              <a:t>10/11/2015</a:t>
            </a:fld>
            <a:endParaRPr lang="es-EC"/>
          </a:p>
        </p:txBody>
      </p:sp>
      <p:sp>
        <p:nvSpPr>
          <p:cNvPr id="3" name="Footer Placeholder 2"/>
          <p:cNvSpPr>
            <a:spLocks noGrp="1"/>
          </p:cNvSpPr>
          <p:nvPr>
            <p:ph type="ftr" sz="quarter" idx="11"/>
          </p:nvPr>
        </p:nvSpPr>
        <p:spPr/>
        <p:txBody>
          <a:bodyPr/>
          <a:lstStyle/>
          <a:p>
            <a:endParaRPr lang="es-EC"/>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75A30DE-0DCC-4F88-943E-8B15E92FABFE}" type="slidenum">
              <a:rPr lang="es-EC" smtClean="0"/>
              <a:t>‹Nº›</a:t>
            </a:fld>
            <a:endParaRPr lang="es-EC"/>
          </a:p>
        </p:txBody>
      </p:sp>
    </p:spTree>
    <p:extLst>
      <p:ext uri="{BB962C8B-B14F-4D97-AF65-F5344CB8AC3E}">
        <p14:creationId xmlns:p14="http://schemas.microsoft.com/office/powerpoint/2010/main" val="34356603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DAB57D69-C494-437B-AC8B-66C6D62B6F9E}" type="datetimeFigureOut">
              <a:rPr lang="es-EC" smtClean="0"/>
              <a:t>10/11/2015</a:t>
            </a:fld>
            <a:endParaRPr lang="es-EC"/>
          </a:p>
        </p:txBody>
      </p:sp>
      <p:sp>
        <p:nvSpPr>
          <p:cNvPr id="6" name="Footer Placeholder 5"/>
          <p:cNvSpPr>
            <a:spLocks noGrp="1"/>
          </p:cNvSpPr>
          <p:nvPr>
            <p:ph type="ftr" sz="quarter" idx="11"/>
          </p:nvPr>
        </p:nvSpPr>
        <p:spPr/>
        <p:txBody>
          <a:bodyPr/>
          <a:lstStyle/>
          <a:p>
            <a:endParaRPr lang="es-EC"/>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75A30DE-0DCC-4F88-943E-8B15E92FABFE}" type="slidenum">
              <a:rPr lang="es-EC" smtClean="0"/>
              <a:t>‹Nº›</a:t>
            </a:fld>
            <a:endParaRPr lang="es-EC"/>
          </a:p>
        </p:txBody>
      </p:sp>
    </p:spTree>
    <p:extLst>
      <p:ext uri="{BB962C8B-B14F-4D97-AF65-F5344CB8AC3E}">
        <p14:creationId xmlns:p14="http://schemas.microsoft.com/office/powerpoint/2010/main" val="2092605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DAB57D69-C494-437B-AC8B-66C6D62B6F9E}" type="datetimeFigureOut">
              <a:rPr lang="es-EC" smtClean="0"/>
              <a:t>10/11/2015</a:t>
            </a:fld>
            <a:endParaRPr lang="es-EC"/>
          </a:p>
        </p:txBody>
      </p:sp>
      <p:sp>
        <p:nvSpPr>
          <p:cNvPr id="6" name="Footer Placeholder 5"/>
          <p:cNvSpPr>
            <a:spLocks noGrp="1"/>
          </p:cNvSpPr>
          <p:nvPr>
            <p:ph type="ftr" sz="quarter" idx="11"/>
          </p:nvPr>
        </p:nvSpPr>
        <p:spPr/>
        <p:txBody>
          <a:bodyPr/>
          <a:lstStyle/>
          <a:p>
            <a:endParaRPr lang="es-EC"/>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75A30DE-0DCC-4F88-943E-8B15E92FABFE}" type="slidenum">
              <a:rPr lang="es-EC" smtClean="0"/>
              <a:t>‹Nº›</a:t>
            </a:fld>
            <a:endParaRPr lang="es-EC"/>
          </a:p>
        </p:txBody>
      </p:sp>
    </p:spTree>
    <p:extLst>
      <p:ext uri="{BB962C8B-B14F-4D97-AF65-F5344CB8AC3E}">
        <p14:creationId xmlns:p14="http://schemas.microsoft.com/office/powerpoint/2010/main" val="42683907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DAB57D69-C494-437B-AC8B-66C6D62B6F9E}" type="datetimeFigureOut">
              <a:rPr lang="es-EC" smtClean="0"/>
              <a:t>10/11/2015</a:t>
            </a:fld>
            <a:endParaRPr lang="es-EC"/>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EC"/>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75A30DE-0DCC-4F88-943E-8B15E92FABFE}" type="slidenum">
              <a:rPr lang="es-EC" smtClean="0"/>
              <a:t>‹Nº›</a:t>
            </a:fld>
            <a:endParaRPr lang="es-EC"/>
          </a:p>
        </p:txBody>
      </p:sp>
    </p:spTree>
    <p:extLst>
      <p:ext uri="{BB962C8B-B14F-4D97-AF65-F5344CB8AC3E}">
        <p14:creationId xmlns:p14="http://schemas.microsoft.com/office/powerpoint/2010/main" val="17235516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hyperlink" Target="#_Toc434476812"/><Relationship Id="rId13" Type="http://schemas.openxmlformats.org/officeDocument/2006/relationships/hyperlink" Target="#_Toc434476817"/><Relationship Id="rId18" Type="http://schemas.openxmlformats.org/officeDocument/2006/relationships/hyperlink" Target="#_Toc434476823"/><Relationship Id="rId3" Type="http://schemas.openxmlformats.org/officeDocument/2006/relationships/hyperlink" Target="#_Toc434476807"/><Relationship Id="rId7" Type="http://schemas.openxmlformats.org/officeDocument/2006/relationships/hyperlink" Target="#_Toc434476811"/><Relationship Id="rId12" Type="http://schemas.openxmlformats.org/officeDocument/2006/relationships/hyperlink" Target="#_Toc434476816"/><Relationship Id="rId17" Type="http://schemas.openxmlformats.org/officeDocument/2006/relationships/hyperlink" Target="#_Toc434476822"/><Relationship Id="rId2" Type="http://schemas.openxmlformats.org/officeDocument/2006/relationships/hyperlink" Target="#_Toc434476806"/><Relationship Id="rId16" Type="http://schemas.openxmlformats.org/officeDocument/2006/relationships/hyperlink" Target="#_Toc434476821"/><Relationship Id="rId1" Type="http://schemas.openxmlformats.org/officeDocument/2006/relationships/slideLayout" Target="../slideLayouts/slideLayout2.xml"/><Relationship Id="rId6" Type="http://schemas.openxmlformats.org/officeDocument/2006/relationships/hyperlink" Target="#_Toc434476810"/><Relationship Id="rId11" Type="http://schemas.openxmlformats.org/officeDocument/2006/relationships/hyperlink" Target="#_Toc434476815"/><Relationship Id="rId5" Type="http://schemas.openxmlformats.org/officeDocument/2006/relationships/hyperlink" Target="#_Toc434476809"/><Relationship Id="rId15" Type="http://schemas.openxmlformats.org/officeDocument/2006/relationships/hyperlink" Target="#_Toc434476820"/><Relationship Id="rId10" Type="http://schemas.openxmlformats.org/officeDocument/2006/relationships/hyperlink" Target="#_Toc434476814"/><Relationship Id="rId19" Type="http://schemas.openxmlformats.org/officeDocument/2006/relationships/hyperlink" Target="#_Toc434476824"/><Relationship Id="rId4" Type="http://schemas.openxmlformats.org/officeDocument/2006/relationships/hyperlink" Target="#_Toc434476808"/><Relationship Id="rId9" Type="http://schemas.openxmlformats.org/officeDocument/2006/relationships/hyperlink" Target="#_Toc434476813"/><Relationship Id="rId14" Type="http://schemas.openxmlformats.org/officeDocument/2006/relationships/hyperlink" Target="#_Toc434476818"/></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_Toc434476785"/><Relationship Id="rId2" Type="http://schemas.openxmlformats.org/officeDocument/2006/relationships/hyperlink" Target="#_Toc434476745"/><Relationship Id="rId1" Type="http://schemas.openxmlformats.org/officeDocument/2006/relationships/slideLayout" Target="../slideLayouts/slideLayout2.xml"/><Relationship Id="rId5" Type="http://schemas.openxmlformats.org/officeDocument/2006/relationships/hyperlink" Target="#_Toc434476825"/><Relationship Id="rId4" Type="http://schemas.openxmlformats.org/officeDocument/2006/relationships/hyperlink" Target="#_Toc434476789"/></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_Toc434477628"/><Relationship Id="rId13" Type="http://schemas.openxmlformats.org/officeDocument/2006/relationships/hyperlink" Target="#_Toc434477636"/><Relationship Id="rId3" Type="http://schemas.openxmlformats.org/officeDocument/2006/relationships/hyperlink" Target="#_Toc434477621"/><Relationship Id="rId7" Type="http://schemas.openxmlformats.org/officeDocument/2006/relationships/hyperlink" Target="#_Toc434477627"/><Relationship Id="rId12" Type="http://schemas.openxmlformats.org/officeDocument/2006/relationships/hyperlink" Target="#_Toc434477635"/><Relationship Id="rId2" Type="http://schemas.openxmlformats.org/officeDocument/2006/relationships/hyperlink" Target="#_Toc434477618"/><Relationship Id="rId1" Type="http://schemas.openxmlformats.org/officeDocument/2006/relationships/slideLayout" Target="../slideLayouts/slideLayout2.xml"/><Relationship Id="rId6" Type="http://schemas.openxmlformats.org/officeDocument/2006/relationships/hyperlink" Target="#_Toc434477626"/><Relationship Id="rId11" Type="http://schemas.openxmlformats.org/officeDocument/2006/relationships/hyperlink" Target="#_Toc434477634"/><Relationship Id="rId5" Type="http://schemas.openxmlformats.org/officeDocument/2006/relationships/hyperlink" Target="#_Toc434477625"/><Relationship Id="rId10" Type="http://schemas.openxmlformats.org/officeDocument/2006/relationships/hyperlink" Target="#_Toc434477633"/><Relationship Id="rId4" Type="http://schemas.openxmlformats.org/officeDocument/2006/relationships/hyperlink" Target="#_Toc434477624"/><Relationship Id="rId9" Type="http://schemas.openxmlformats.org/officeDocument/2006/relationships/hyperlink" Target="#_Toc434477631"/></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_Toc434476730"/><Relationship Id="rId13" Type="http://schemas.openxmlformats.org/officeDocument/2006/relationships/hyperlink" Target="#_Toc434476735"/><Relationship Id="rId18" Type="http://schemas.openxmlformats.org/officeDocument/2006/relationships/hyperlink" Target="#_Toc434476740"/><Relationship Id="rId3" Type="http://schemas.openxmlformats.org/officeDocument/2006/relationships/hyperlink" Target="#_Toc434476719"/><Relationship Id="rId21" Type="http://schemas.openxmlformats.org/officeDocument/2006/relationships/hyperlink" Target="#_Toc434476743"/><Relationship Id="rId7" Type="http://schemas.openxmlformats.org/officeDocument/2006/relationships/hyperlink" Target="#_Toc434476729"/><Relationship Id="rId12" Type="http://schemas.openxmlformats.org/officeDocument/2006/relationships/hyperlink" Target="#_Toc434476734"/><Relationship Id="rId17" Type="http://schemas.openxmlformats.org/officeDocument/2006/relationships/hyperlink" Target="#_Toc434476739"/><Relationship Id="rId2" Type="http://schemas.openxmlformats.org/officeDocument/2006/relationships/hyperlink" Target="#_Toc434476717"/><Relationship Id="rId16" Type="http://schemas.openxmlformats.org/officeDocument/2006/relationships/hyperlink" Target="#_Toc434476738"/><Relationship Id="rId20" Type="http://schemas.openxmlformats.org/officeDocument/2006/relationships/hyperlink" Target="#_Toc434476742"/><Relationship Id="rId1" Type="http://schemas.openxmlformats.org/officeDocument/2006/relationships/slideLayout" Target="../slideLayouts/slideLayout2.xml"/><Relationship Id="rId6" Type="http://schemas.openxmlformats.org/officeDocument/2006/relationships/hyperlink" Target="#_Toc434476728"/><Relationship Id="rId11" Type="http://schemas.openxmlformats.org/officeDocument/2006/relationships/hyperlink" Target="#_Toc434476733"/><Relationship Id="rId5" Type="http://schemas.openxmlformats.org/officeDocument/2006/relationships/hyperlink" Target="#_Toc434476721"/><Relationship Id="rId15" Type="http://schemas.openxmlformats.org/officeDocument/2006/relationships/hyperlink" Target="#_Toc434476737"/><Relationship Id="rId23" Type="http://schemas.openxmlformats.org/officeDocument/2006/relationships/hyperlink" Target="#_Toc434476746"/><Relationship Id="rId10" Type="http://schemas.openxmlformats.org/officeDocument/2006/relationships/hyperlink" Target="#_Toc434476732"/><Relationship Id="rId19" Type="http://schemas.openxmlformats.org/officeDocument/2006/relationships/hyperlink" Target="#_Toc434476741"/><Relationship Id="rId4" Type="http://schemas.openxmlformats.org/officeDocument/2006/relationships/hyperlink" Target="#_Toc434476720"/><Relationship Id="rId9" Type="http://schemas.openxmlformats.org/officeDocument/2006/relationships/hyperlink" Target="#_Toc434476731"/><Relationship Id="rId14" Type="http://schemas.openxmlformats.org/officeDocument/2006/relationships/hyperlink" Target="#_Toc434476736"/><Relationship Id="rId22" Type="http://schemas.openxmlformats.org/officeDocument/2006/relationships/hyperlink" Target="#_Toc434476744"/></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_Toc434476753"/><Relationship Id="rId13" Type="http://schemas.openxmlformats.org/officeDocument/2006/relationships/hyperlink" Target="#_Toc434476758"/><Relationship Id="rId18" Type="http://schemas.openxmlformats.org/officeDocument/2006/relationships/hyperlink" Target="#_Toc434476763"/><Relationship Id="rId26" Type="http://schemas.openxmlformats.org/officeDocument/2006/relationships/hyperlink" Target="#_Toc434476771"/><Relationship Id="rId3" Type="http://schemas.openxmlformats.org/officeDocument/2006/relationships/hyperlink" Target="#_Toc434476748"/><Relationship Id="rId21" Type="http://schemas.openxmlformats.org/officeDocument/2006/relationships/hyperlink" Target="#_Toc434476766"/><Relationship Id="rId7" Type="http://schemas.openxmlformats.org/officeDocument/2006/relationships/hyperlink" Target="#_Toc434476752"/><Relationship Id="rId12" Type="http://schemas.openxmlformats.org/officeDocument/2006/relationships/hyperlink" Target="#_Toc434476757"/><Relationship Id="rId17" Type="http://schemas.openxmlformats.org/officeDocument/2006/relationships/hyperlink" Target="#_Toc434476762"/><Relationship Id="rId25" Type="http://schemas.openxmlformats.org/officeDocument/2006/relationships/hyperlink" Target="#_Toc434476770"/><Relationship Id="rId2" Type="http://schemas.openxmlformats.org/officeDocument/2006/relationships/hyperlink" Target="#_Toc434476747"/><Relationship Id="rId16" Type="http://schemas.openxmlformats.org/officeDocument/2006/relationships/hyperlink" Target="#_Toc434476761"/><Relationship Id="rId20" Type="http://schemas.openxmlformats.org/officeDocument/2006/relationships/hyperlink" Target="#_Toc434476765"/><Relationship Id="rId1" Type="http://schemas.openxmlformats.org/officeDocument/2006/relationships/slideLayout" Target="../slideLayouts/slideLayout2.xml"/><Relationship Id="rId6" Type="http://schemas.openxmlformats.org/officeDocument/2006/relationships/hyperlink" Target="#_Toc434476751"/><Relationship Id="rId11" Type="http://schemas.openxmlformats.org/officeDocument/2006/relationships/hyperlink" Target="#_Toc434476756"/><Relationship Id="rId24" Type="http://schemas.openxmlformats.org/officeDocument/2006/relationships/hyperlink" Target="#_Toc434476769"/><Relationship Id="rId5" Type="http://schemas.openxmlformats.org/officeDocument/2006/relationships/hyperlink" Target="#_Toc434476750"/><Relationship Id="rId15" Type="http://schemas.openxmlformats.org/officeDocument/2006/relationships/hyperlink" Target="#_Toc434476760"/><Relationship Id="rId23" Type="http://schemas.openxmlformats.org/officeDocument/2006/relationships/hyperlink" Target="#_Toc434476768"/><Relationship Id="rId10" Type="http://schemas.openxmlformats.org/officeDocument/2006/relationships/hyperlink" Target="#_Toc434476755"/><Relationship Id="rId19" Type="http://schemas.openxmlformats.org/officeDocument/2006/relationships/hyperlink" Target="#_Toc434476764"/><Relationship Id="rId4" Type="http://schemas.openxmlformats.org/officeDocument/2006/relationships/hyperlink" Target="#_Toc434476749"/><Relationship Id="rId9" Type="http://schemas.openxmlformats.org/officeDocument/2006/relationships/hyperlink" Target="#_Toc434476754"/><Relationship Id="rId14" Type="http://schemas.openxmlformats.org/officeDocument/2006/relationships/hyperlink" Target="#_Toc434476759"/><Relationship Id="rId22" Type="http://schemas.openxmlformats.org/officeDocument/2006/relationships/hyperlink" Target="#_Toc434476767"/><Relationship Id="rId27" Type="http://schemas.openxmlformats.org/officeDocument/2006/relationships/hyperlink" Target="#_Toc434476772"/></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_Toc434476779"/><Relationship Id="rId13" Type="http://schemas.openxmlformats.org/officeDocument/2006/relationships/hyperlink" Target="#_Toc434476784"/><Relationship Id="rId3" Type="http://schemas.openxmlformats.org/officeDocument/2006/relationships/hyperlink" Target="#_Toc434476774"/><Relationship Id="rId7" Type="http://schemas.openxmlformats.org/officeDocument/2006/relationships/hyperlink" Target="#_Toc434476778"/><Relationship Id="rId12" Type="http://schemas.openxmlformats.org/officeDocument/2006/relationships/hyperlink" Target="#_Toc434476783"/><Relationship Id="rId2" Type="http://schemas.openxmlformats.org/officeDocument/2006/relationships/hyperlink" Target="#_Toc434476773"/><Relationship Id="rId1" Type="http://schemas.openxmlformats.org/officeDocument/2006/relationships/slideLayout" Target="../slideLayouts/slideLayout2.xml"/><Relationship Id="rId6" Type="http://schemas.openxmlformats.org/officeDocument/2006/relationships/hyperlink" Target="#_Toc434476777"/><Relationship Id="rId11" Type="http://schemas.openxmlformats.org/officeDocument/2006/relationships/hyperlink" Target="#_Toc434476782"/><Relationship Id="rId5" Type="http://schemas.openxmlformats.org/officeDocument/2006/relationships/hyperlink" Target="#_Toc434476776"/><Relationship Id="rId15" Type="http://schemas.openxmlformats.org/officeDocument/2006/relationships/hyperlink" Target="#_Toc434476798"/><Relationship Id="rId10" Type="http://schemas.openxmlformats.org/officeDocument/2006/relationships/hyperlink" Target="#_Toc434476781"/><Relationship Id="rId4" Type="http://schemas.openxmlformats.org/officeDocument/2006/relationships/hyperlink" Target="#_Toc434476775"/><Relationship Id="rId9" Type="http://schemas.openxmlformats.org/officeDocument/2006/relationships/hyperlink" Target="#_Toc434476780"/><Relationship Id="rId14" Type="http://schemas.openxmlformats.org/officeDocument/2006/relationships/hyperlink" Target="#_Toc434476792"/></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639616" y="2276873"/>
            <a:ext cx="7128792" cy="4329989"/>
          </a:xfrm>
        </p:spPr>
        <p:txBody>
          <a:bodyPr>
            <a:normAutofit fontScale="92500" lnSpcReduction="10000"/>
          </a:bodyPr>
          <a:lstStyle/>
          <a:p>
            <a:pPr algn="ctr">
              <a:buNone/>
            </a:pPr>
            <a:r>
              <a:rPr lang="es-ES" b="1" dirty="0"/>
              <a:t> </a:t>
            </a:r>
            <a:r>
              <a:rPr lang="es-ES" b="1" dirty="0" smtClean="0"/>
              <a:t>     </a:t>
            </a:r>
          </a:p>
          <a:p>
            <a:pPr algn="ctr">
              <a:buNone/>
            </a:pPr>
            <a:r>
              <a:rPr lang="es-ES" b="1" dirty="0" smtClean="0"/>
              <a:t>UNIVERSIDAD </a:t>
            </a:r>
            <a:r>
              <a:rPr lang="es-ES" b="1" dirty="0" smtClean="0"/>
              <a:t>DE LAS FUERZAS </a:t>
            </a:r>
            <a:r>
              <a:rPr lang="es-ES" b="1" dirty="0" smtClean="0"/>
              <a:t>ARMADAS</a:t>
            </a:r>
          </a:p>
          <a:p>
            <a:pPr algn="ctr">
              <a:buNone/>
            </a:pPr>
            <a:r>
              <a:rPr lang="es-ES" b="1" dirty="0"/>
              <a:t>DEPARTAMENTO DE CIENCIAS HUMANAS Y SOCIALES </a:t>
            </a:r>
            <a:endParaRPr lang="es-EC" b="1" dirty="0"/>
          </a:p>
          <a:p>
            <a:pPr algn="ctr">
              <a:buNone/>
            </a:pPr>
            <a:r>
              <a:rPr lang="es-ES" b="1" dirty="0"/>
              <a:t> </a:t>
            </a:r>
          </a:p>
          <a:p>
            <a:pPr marL="0" indent="0" algn="ctr">
              <a:buNone/>
            </a:pPr>
            <a:r>
              <a:rPr lang="es-ES" b="1" dirty="0" smtClean="0"/>
              <a:t>CARRERA </a:t>
            </a:r>
            <a:r>
              <a:rPr lang="es-ES" b="1" dirty="0"/>
              <a:t>EN LICENCIATURA EN CIENCIAS DE LA ACTIVIDAD FÍSICA, DEPORTES Y RECREACIÓN</a:t>
            </a:r>
            <a:endParaRPr lang="es-EC" b="1" dirty="0"/>
          </a:p>
          <a:p>
            <a:pPr marL="0" indent="0" algn="ctr">
              <a:buNone/>
            </a:pPr>
            <a:r>
              <a:rPr lang="es-ES" b="1" dirty="0"/>
              <a:t> </a:t>
            </a:r>
            <a:r>
              <a:rPr lang="es-ES" b="1" dirty="0" smtClean="0"/>
              <a:t>TESIS </a:t>
            </a:r>
            <a:r>
              <a:rPr lang="es-ES" b="1" dirty="0"/>
              <a:t>PREVIO AL TITULO DE LICENCIADO EN CIENCIAS DE LA ACTIVIDAD FÍSICA, DEPORTES Y RECREACCIÓN </a:t>
            </a:r>
            <a:endParaRPr lang="es-ES" b="1" dirty="0" smtClean="0"/>
          </a:p>
          <a:p>
            <a:pPr marL="0" indent="0" algn="ctr">
              <a:buNone/>
            </a:pPr>
            <a:endParaRPr lang="es-ES" b="1" dirty="0" smtClean="0"/>
          </a:p>
          <a:p>
            <a:r>
              <a:rPr lang="es-ES" b="1" dirty="0"/>
              <a:t>TEMA: </a:t>
            </a:r>
            <a:r>
              <a:rPr lang="es-EC" b="1" dirty="0"/>
              <a:t>ACTIVIDADES DEPORTIVAS EXTRACURRICULARES EN LAS CAPACIDADES </a:t>
            </a:r>
            <a:r>
              <a:rPr lang="es-EC" b="1" dirty="0" smtClean="0"/>
              <a:t>COORDINATIVAS</a:t>
            </a:r>
            <a:endParaRPr lang="es-EC" dirty="0"/>
          </a:p>
          <a:p>
            <a:r>
              <a:rPr lang="es-ES" b="1" dirty="0"/>
              <a:t>AUTOR: CUEVA NARANJO, MARCO </a:t>
            </a:r>
            <a:r>
              <a:rPr lang="es-ES" b="1" dirty="0" smtClean="0"/>
              <a:t>VINICIO</a:t>
            </a:r>
            <a:r>
              <a:rPr lang="es-ES" b="1" dirty="0"/>
              <a:t> </a:t>
            </a:r>
            <a:endParaRPr lang="es-EC" dirty="0"/>
          </a:p>
          <a:p>
            <a:r>
              <a:rPr lang="es-ES" b="1" dirty="0"/>
              <a:t>DIRECTOR: MSC. CARRASCO, ORLANDO </a:t>
            </a:r>
            <a:endParaRPr lang="es-EC" dirty="0"/>
          </a:p>
          <a:p>
            <a:pPr marL="0" indent="0">
              <a:buNone/>
            </a:pPr>
            <a:endParaRPr lang="es-EC" dirty="0"/>
          </a:p>
          <a:p>
            <a:endParaRPr lang="es-ES" dirty="0"/>
          </a:p>
          <a:p>
            <a:endParaRPr lang="es-ES" dirty="0"/>
          </a:p>
        </p:txBody>
      </p:sp>
      <p:pic>
        <p:nvPicPr>
          <p:cNvPr id="1026" name="Picture 2" descr="C:\Users\chamus\Favorites\Documents\ESPE\9 NOVENO NIVEL\DIDACTICA DE LA RECREACION\espe.jpg"/>
          <p:cNvPicPr>
            <a:picLocks noChangeAspect="1" noChangeArrowheads="1"/>
          </p:cNvPicPr>
          <p:nvPr/>
        </p:nvPicPr>
        <p:blipFill>
          <a:blip r:embed="rId2" cstate="print"/>
          <a:srcRect/>
          <a:stretch>
            <a:fillRect/>
          </a:stretch>
        </p:blipFill>
        <p:spPr bwMode="auto">
          <a:xfrm>
            <a:off x="1677754" y="432049"/>
            <a:ext cx="8496944" cy="1844824"/>
          </a:xfrm>
          <a:prstGeom prst="rect">
            <a:avLst/>
          </a:prstGeom>
          <a:noFill/>
        </p:spPr>
      </p:pic>
    </p:spTree>
    <p:extLst>
      <p:ext uri="{BB962C8B-B14F-4D97-AF65-F5344CB8AC3E}">
        <p14:creationId xmlns:p14="http://schemas.microsoft.com/office/powerpoint/2010/main" val="24008515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310430" y="624110"/>
            <a:ext cx="5794933" cy="741051"/>
          </a:xfrm>
        </p:spPr>
        <p:style>
          <a:lnRef idx="1">
            <a:schemeClr val="accent6"/>
          </a:lnRef>
          <a:fillRef idx="2">
            <a:schemeClr val="accent6"/>
          </a:fillRef>
          <a:effectRef idx="1">
            <a:schemeClr val="accent6"/>
          </a:effectRef>
          <a:fontRef idx="minor">
            <a:schemeClr val="dk1"/>
          </a:fontRef>
        </p:style>
        <p:txBody>
          <a:bodyPr/>
          <a:lstStyle/>
          <a:p>
            <a:pPr algn="ctr"/>
            <a:r>
              <a:rPr lang="es-EC" b="1" dirty="0" smtClean="0"/>
              <a:t>INDICE DE CONTENIDOS </a:t>
            </a:r>
            <a:endParaRPr lang="es-EC" b="1" dirty="0"/>
          </a:p>
        </p:txBody>
      </p:sp>
      <p:sp>
        <p:nvSpPr>
          <p:cNvPr id="3" name="Marcador de contenido 2"/>
          <p:cNvSpPr>
            <a:spLocks noGrp="1"/>
          </p:cNvSpPr>
          <p:nvPr>
            <p:ph idx="1"/>
          </p:nvPr>
        </p:nvSpPr>
        <p:spPr>
          <a:xfrm>
            <a:off x="2589212" y="1365161"/>
            <a:ext cx="7263126" cy="4546061"/>
          </a:xfrm>
        </p:spPr>
        <p:style>
          <a:lnRef idx="2">
            <a:schemeClr val="accent2"/>
          </a:lnRef>
          <a:fillRef idx="1">
            <a:schemeClr val="lt1"/>
          </a:fillRef>
          <a:effectRef idx="0">
            <a:schemeClr val="accent2"/>
          </a:effectRef>
          <a:fontRef idx="minor">
            <a:schemeClr val="dk1"/>
          </a:fontRef>
        </p:style>
        <p:txBody>
          <a:bodyPr>
            <a:normAutofit fontScale="92500" lnSpcReduction="10000"/>
          </a:bodyPr>
          <a:lstStyle/>
          <a:p>
            <a:pPr marL="0" lvl="0" indent="0" eaLnBrk="0" fontAlgn="base" hangingPunct="0">
              <a:lnSpc>
                <a:spcPct val="100000"/>
              </a:lnSpc>
              <a:spcBef>
                <a:spcPct val="0"/>
              </a:spcBef>
              <a:spcAft>
                <a:spcPct val="0"/>
              </a:spcAft>
              <a:buNone/>
              <a:tabLst>
                <a:tab pos="279400" algn="l"/>
                <a:tab pos="5214938" algn="r"/>
              </a:tabLst>
            </a:pPr>
            <a:r>
              <a:rPr lang="es-ES" altLang="zh-CN" dirty="0">
                <a:solidFill>
                  <a:schemeClr val="tx1">
                    <a:lumMod val="65000"/>
                    <a:lumOff val="35000"/>
                  </a:schemeClr>
                </a:solidFill>
                <a:hlinkClick r:id="rId2"/>
              </a:rPr>
              <a:t>CAPITULO V</a:t>
            </a:r>
            <a:endParaRPr lang="es-EC" altLang="zh-CN" dirty="0">
              <a:solidFill>
                <a:schemeClr val="tx1">
                  <a:lumMod val="65000"/>
                  <a:lumOff val="35000"/>
                </a:schemeClr>
              </a:solidFill>
            </a:endParaRPr>
          </a:p>
          <a:p>
            <a:pPr marL="0" lvl="0" indent="0" eaLnBrk="0" fontAlgn="base" hangingPunct="0">
              <a:lnSpc>
                <a:spcPct val="100000"/>
              </a:lnSpc>
              <a:spcBef>
                <a:spcPct val="0"/>
              </a:spcBef>
              <a:spcAft>
                <a:spcPct val="0"/>
              </a:spcAft>
              <a:buNone/>
              <a:tabLst>
                <a:tab pos="279400" algn="l"/>
                <a:tab pos="5214938" algn="r"/>
              </a:tabLst>
            </a:pPr>
            <a:r>
              <a:rPr lang="es-ES" altLang="zh-CN" dirty="0">
                <a:solidFill>
                  <a:schemeClr val="tx1">
                    <a:lumMod val="65000"/>
                    <a:lumOff val="35000"/>
                  </a:schemeClr>
                </a:solidFill>
                <a:hlinkClick r:id="rId3"/>
              </a:rPr>
              <a:t>CONCLUSIONES Y RECOMENDACIONES</a:t>
            </a:r>
            <a:endParaRPr lang="es-EC" altLang="zh-CN" dirty="0">
              <a:solidFill>
                <a:schemeClr val="tx1">
                  <a:lumMod val="65000"/>
                  <a:lumOff val="35000"/>
                </a:schemeClr>
              </a:solidFill>
            </a:endParaRPr>
          </a:p>
          <a:p>
            <a:pPr marL="0" lvl="0" indent="0" eaLnBrk="0" fontAlgn="base" hangingPunct="0">
              <a:lnSpc>
                <a:spcPct val="100000"/>
              </a:lnSpc>
              <a:spcBef>
                <a:spcPct val="0"/>
              </a:spcBef>
              <a:spcAft>
                <a:spcPct val="0"/>
              </a:spcAft>
              <a:buNone/>
              <a:tabLst>
                <a:tab pos="279400" algn="l"/>
                <a:tab pos="5214938" algn="r"/>
              </a:tabLst>
            </a:pPr>
            <a:r>
              <a:rPr lang="es-ES" altLang="zh-CN" dirty="0">
                <a:solidFill>
                  <a:schemeClr val="tx1">
                    <a:lumMod val="65000"/>
                    <a:lumOff val="35000"/>
                  </a:schemeClr>
                </a:solidFill>
                <a:hlinkClick r:id="rId4"/>
              </a:rPr>
              <a:t>5.1. Conclusiones</a:t>
            </a:r>
            <a:endParaRPr lang="es-EC" altLang="zh-CN" dirty="0">
              <a:solidFill>
                <a:schemeClr val="tx1">
                  <a:lumMod val="65000"/>
                  <a:lumOff val="35000"/>
                </a:schemeClr>
              </a:solidFill>
            </a:endParaRPr>
          </a:p>
          <a:p>
            <a:pPr marL="0" lvl="0" indent="0" eaLnBrk="0" fontAlgn="base" hangingPunct="0">
              <a:lnSpc>
                <a:spcPct val="100000"/>
              </a:lnSpc>
              <a:spcBef>
                <a:spcPct val="0"/>
              </a:spcBef>
              <a:spcAft>
                <a:spcPct val="0"/>
              </a:spcAft>
              <a:buNone/>
              <a:tabLst>
                <a:tab pos="279400" algn="l"/>
                <a:tab pos="5214938" algn="r"/>
              </a:tabLst>
            </a:pPr>
            <a:r>
              <a:rPr lang="es-ES" altLang="zh-CN" dirty="0">
                <a:solidFill>
                  <a:schemeClr val="tx1">
                    <a:lumMod val="65000"/>
                    <a:lumOff val="35000"/>
                  </a:schemeClr>
                </a:solidFill>
                <a:hlinkClick r:id="rId5"/>
              </a:rPr>
              <a:t>5.2. Recomendaciones</a:t>
            </a:r>
            <a:endParaRPr lang="es-EC" altLang="zh-CN" dirty="0">
              <a:solidFill>
                <a:schemeClr val="tx1">
                  <a:lumMod val="65000"/>
                  <a:lumOff val="35000"/>
                </a:schemeClr>
              </a:solidFill>
            </a:endParaRPr>
          </a:p>
          <a:p>
            <a:pPr marL="0" lvl="0" indent="0" eaLnBrk="0" fontAlgn="base" hangingPunct="0">
              <a:lnSpc>
                <a:spcPct val="100000"/>
              </a:lnSpc>
              <a:spcBef>
                <a:spcPct val="0"/>
              </a:spcBef>
              <a:spcAft>
                <a:spcPct val="0"/>
              </a:spcAft>
              <a:buNone/>
              <a:tabLst>
                <a:tab pos="279400" algn="l"/>
                <a:tab pos="5214938" algn="r"/>
              </a:tabLst>
            </a:pPr>
            <a:r>
              <a:rPr lang="es-ES" altLang="zh-CN" dirty="0">
                <a:solidFill>
                  <a:schemeClr val="tx1">
                    <a:lumMod val="65000"/>
                    <a:lumOff val="35000"/>
                  </a:schemeClr>
                </a:solidFill>
                <a:hlinkClick r:id="rId6"/>
              </a:rPr>
              <a:t>BIBLIOGRAFÍA</a:t>
            </a:r>
            <a:endParaRPr lang="es-ES" altLang="zh-CN" dirty="0">
              <a:solidFill>
                <a:schemeClr val="tx1">
                  <a:lumMod val="65000"/>
                  <a:lumOff val="35000"/>
                </a:schemeClr>
              </a:solidFill>
            </a:endParaRPr>
          </a:p>
          <a:p>
            <a:pPr marL="0" lvl="0" indent="0" eaLnBrk="0" fontAlgn="base" hangingPunct="0">
              <a:lnSpc>
                <a:spcPct val="100000"/>
              </a:lnSpc>
              <a:spcBef>
                <a:spcPct val="0"/>
              </a:spcBef>
              <a:spcAft>
                <a:spcPct val="0"/>
              </a:spcAft>
              <a:buNone/>
              <a:tabLst>
                <a:tab pos="279400" algn="l"/>
                <a:tab pos="5214938" algn="r"/>
              </a:tabLst>
            </a:pPr>
            <a:endParaRPr lang="es-EC" altLang="zh-CN" dirty="0">
              <a:solidFill>
                <a:schemeClr val="tx1">
                  <a:lumMod val="65000"/>
                  <a:lumOff val="35000"/>
                </a:schemeClr>
              </a:solidFill>
            </a:endParaRPr>
          </a:p>
          <a:p>
            <a:pPr marL="0" lvl="0" indent="0" eaLnBrk="0" fontAlgn="base" hangingPunct="0">
              <a:lnSpc>
                <a:spcPct val="100000"/>
              </a:lnSpc>
              <a:spcBef>
                <a:spcPct val="0"/>
              </a:spcBef>
              <a:spcAft>
                <a:spcPct val="0"/>
              </a:spcAft>
              <a:buNone/>
              <a:tabLst>
                <a:tab pos="279400" algn="l"/>
                <a:tab pos="5214938" algn="r"/>
              </a:tabLst>
            </a:pPr>
            <a:r>
              <a:rPr lang="es-EC" altLang="zh-CN" dirty="0">
                <a:solidFill>
                  <a:schemeClr val="tx1">
                    <a:lumMod val="65000"/>
                    <a:lumOff val="35000"/>
                  </a:schemeClr>
                </a:solidFill>
                <a:hlinkClick r:id="rId7"/>
              </a:rPr>
              <a:t>CAPITULO VI</a:t>
            </a:r>
            <a:endParaRPr lang="es-EC" altLang="zh-CN" dirty="0">
              <a:solidFill>
                <a:schemeClr val="tx1">
                  <a:lumMod val="65000"/>
                  <a:lumOff val="35000"/>
                </a:schemeClr>
              </a:solidFill>
            </a:endParaRPr>
          </a:p>
          <a:p>
            <a:pPr marL="0" lvl="0" indent="0" eaLnBrk="0" fontAlgn="base" hangingPunct="0">
              <a:lnSpc>
                <a:spcPct val="100000"/>
              </a:lnSpc>
              <a:spcBef>
                <a:spcPct val="0"/>
              </a:spcBef>
              <a:spcAft>
                <a:spcPct val="0"/>
              </a:spcAft>
              <a:buNone/>
              <a:tabLst>
                <a:tab pos="279400" algn="l"/>
                <a:tab pos="5214938" algn="r"/>
              </a:tabLst>
            </a:pPr>
            <a:r>
              <a:rPr lang="es-EC" altLang="zh-CN" dirty="0">
                <a:solidFill>
                  <a:schemeClr val="tx1">
                    <a:lumMod val="65000"/>
                    <a:lumOff val="35000"/>
                  </a:schemeClr>
                </a:solidFill>
                <a:hlinkClick r:id="rId8"/>
              </a:rPr>
              <a:t>PROPUESTA ALTERNATIVA.</a:t>
            </a:r>
            <a:endParaRPr lang="es-EC" altLang="zh-CN" dirty="0">
              <a:solidFill>
                <a:schemeClr val="tx1">
                  <a:lumMod val="65000"/>
                  <a:lumOff val="35000"/>
                </a:schemeClr>
              </a:solidFill>
            </a:endParaRPr>
          </a:p>
          <a:p>
            <a:pPr marL="0" lvl="0" indent="0" eaLnBrk="0" fontAlgn="base" hangingPunct="0">
              <a:lnSpc>
                <a:spcPct val="100000"/>
              </a:lnSpc>
              <a:spcBef>
                <a:spcPct val="0"/>
              </a:spcBef>
              <a:spcAft>
                <a:spcPct val="0"/>
              </a:spcAft>
              <a:buNone/>
              <a:tabLst>
                <a:tab pos="279400" algn="l"/>
                <a:tab pos="5214938" algn="r"/>
              </a:tabLst>
            </a:pPr>
            <a:r>
              <a:rPr lang="es-EC" altLang="zh-CN" dirty="0">
                <a:solidFill>
                  <a:schemeClr val="tx1">
                    <a:lumMod val="65000"/>
                    <a:lumOff val="35000"/>
                  </a:schemeClr>
                </a:solidFill>
                <a:hlinkClick r:id="rId9"/>
              </a:rPr>
              <a:t>6.1. Tema de la propuesta.</a:t>
            </a:r>
            <a:endParaRPr lang="es-EC" altLang="zh-CN" dirty="0">
              <a:solidFill>
                <a:schemeClr val="tx1">
                  <a:lumMod val="65000"/>
                  <a:lumOff val="35000"/>
                </a:schemeClr>
              </a:solidFill>
            </a:endParaRPr>
          </a:p>
          <a:p>
            <a:pPr marL="0" lvl="0" indent="0" eaLnBrk="0" fontAlgn="base" hangingPunct="0">
              <a:lnSpc>
                <a:spcPct val="100000"/>
              </a:lnSpc>
              <a:spcBef>
                <a:spcPct val="0"/>
              </a:spcBef>
              <a:spcAft>
                <a:spcPct val="0"/>
              </a:spcAft>
              <a:buNone/>
              <a:tabLst>
                <a:tab pos="279400" algn="l"/>
                <a:tab pos="5214938" algn="r"/>
              </a:tabLst>
            </a:pPr>
            <a:r>
              <a:rPr lang="es-ES" altLang="zh-CN" dirty="0">
                <a:solidFill>
                  <a:schemeClr val="tx1">
                    <a:lumMod val="65000"/>
                    <a:lumOff val="35000"/>
                  </a:schemeClr>
                </a:solidFill>
                <a:hlinkClick r:id="rId10"/>
              </a:rPr>
              <a:t>6.2. Identificación del problema.</a:t>
            </a:r>
            <a:endParaRPr lang="es-EC" altLang="zh-CN" dirty="0">
              <a:solidFill>
                <a:schemeClr val="tx1">
                  <a:lumMod val="65000"/>
                  <a:lumOff val="35000"/>
                </a:schemeClr>
              </a:solidFill>
            </a:endParaRPr>
          </a:p>
          <a:p>
            <a:pPr marL="0" lvl="0" indent="0" eaLnBrk="0" fontAlgn="base" hangingPunct="0">
              <a:lnSpc>
                <a:spcPct val="100000"/>
              </a:lnSpc>
              <a:spcBef>
                <a:spcPct val="0"/>
              </a:spcBef>
              <a:spcAft>
                <a:spcPct val="0"/>
              </a:spcAft>
              <a:buNone/>
              <a:tabLst>
                <a:tab pos="279400" algn="l"/>
                <a:tab pos="5214938" algn="r"/>
              </a:tabLst>
            </a:pPr>
            <a:r>
              <a:rPr lang="es-ES" altLang="zh-CN" dirty="0">
                <a:solidFill>
                  <a:schemeClr val="tx1">
                    <a:lumMod val="65000"/>
                    <a:lumOff val="35000"/>
                  </a:schemeClr>
                </a:solidFill>
                <a:hlinkClick r:id="rId11"/>
              </a:rPr>
              <a:t>6.3. Justificación.</a:t>
            </a:r>
            <a:endParaRPr lang="es-EC" altLang="zh-CN" dirty="0">
              <a:solidFill>
                <a:schemeClr val="tx1">
                  <a:lumMod val="65000"/>
                  <a:lumOff val="35000"/>
                </a:schemeClr>
              </a:solidFill>
            </a:endParaRPr>
          </a:p>
          <a:p>
            <a:pPr marL="0" lvl="0" indent="0" eaLnBrk="0" fontAlgn="base" hangingPunct="0">
              <a:lnSpc>
                <a:spcPct val="100000"/>
              </a:lnSpc>
              <a:spcBef>
                <a:spcPct val="0"/>
              </a:spcBef>
              <a:spcAft>
                <a:spcPct val="0"/>
              </a:spcAft>
              <a:buNone/>
              <a:tabLst>
                <a:tab pos="279400" algn="l"/>
                <a:tab pos="5214938" algn="r"/>
              </a:tabLst>
            </a:pPr>
            <a:r>
              <a:rPr lang="es-ES" altLang="zh-CN" dirty="0">
                <a:solidFill>
                  <a:schemeClr val="tx1">
                    <a:lumMod val="65000"/>
                    <a:lumOff val="35000"/>
                  </a:schemeClr>
                </a:solidFill>
                <a:hlinkClick r:id="rId12"/>
              </a:rPr>
              <a:t>6.4. Objetivos</a:t>
            </a:r>
            <a:endParaRPr lang="es-EC" altLang="zh-CN" dirty="0">
              <a:solidFill>
                <a:schemeClr val="tx1">
                  <a:lumMod val="65000"/>
                  <a:lumOff val="35000"/>
                </a:schemeClr>
              </a:solidFill>
            </a:endParaRPr>
          </a:p>
          <a:p>
            <a:pPr marL="0" lvl="0" indent="0" eaLnBrk="0" fontAlgn="base" hangingPunct="0">
              <a:lnSpc>
                <a:spcPct val="100000"/>
              </a:lnSpc>
              <a:spcBef>
                <a:spcPct val="0"/>
              </a:spcBef>
              <a:spcAft>
                <a:spcPct val="0"/>
              </a:spcAft>
              <a:buNone/>
              <a:tabLst>
                <a:tab pos="279400" algn="l"/>
                <a:tab pos="5214938" algn="r"/>
              </a:tabLst>
            </a:pPr>
            <a:r>
              <a:rPr lang="es-ES" altLang="zh-CN" dirty="0">
                <a:solidFill>
                  <a:schemeClr val="tx1">
                    <a:lumMod val="65000"/>
                    <a:lumOff val="35000"/>
                  </a:schemeClr>
                </a:solidFill>
                <a:hlinkClick r:id="rId13"/>
              </a:rPr>
              <a:t>6.4.1. Objetivo general</a:t>
            </a:r>
            <a:endParaRPr lang="es-EC" altLang="zh-CN" dirty="0">
              <a:solidFill>
                <a:schemeClr val="tx1">
                  <a:lumMod val="65000"/>
                  <a:lumOff val="35000"/>
                </a:schemeClr>
              </a:solidFill>
            </a:endParaRPr>
          </a:p>
          <a:p>
            <a:pPr marL="0" lvl="0" indent="0" eaLnBrk="0" fontAlgn="base" hangingPunct="0">
              <a:lnSpc>
                <a:spcPct val="100000"/>
              </a:lnSpc>
              <a:spcBef>
                <a:spcPct val="0"/>
              </a:spcBef>
              <a:spcAft>
                <a:spcPct val="0"/>
              </a:spcAft>
              <a:buNone/>
              <a:tabLst>
                <a:tab pos="279400" algn="l"/>
                <a:tab pos="5214938" algn="r"/>
              </a:tabLst>
            </a:pPr>
            <a:r>
              <a:rPr lang="es-ES" altLang="zh-CN" dirty="0">
                <a:solidFill>
                  <a:schemeClr val="tx1">
                    <a:lumMod val="65000"/>
                    <a:lumOff val="35000"/>
                  </a:schemeClr>
                </a:solidFill>
                <a:hlinkClick r:id="rId14"/>
              </a:rPr>
              <a:t>6.4.2. Objetivos específicos</a:t>
            </a:r>
            <a:endParaRPr lang="es-EC" altLang="zh-CN" dirty="0">
              <a:solidFill>
                <a:schemeClr val="tx1">
                  <a:lumMod val="65000"/>
                  <a:lumOff val="35000"/>
                </a:schemeClr>
              </a:solidFill>
            </a:endParaRPr>
          </a:p>
          <a:p>
            <a:pPr marL="0" lvl="0" indent="0" eaLnBrk="0" fontAlgn="base" hangingPunct="0">
              <a:lnSpc>
                <a:spcPct val="100000"/>
              </a:lnSpc>
              <a:spcBef>
                <a:spcPct val="0"/>
              </a:spcBef>
              <a:spcAft>
                <a:spcPct val="0"/>
              </a:spcAft>
              <a:buNone/>
              <a:tabLst>
                <a:tab pos="279400" algn="l"/>
                <a:tab pos="5214938" algn="r"/>
              </a:tabLst>
            </a:pPr>
            <a:r>
              <a:rPr lang="es-ES" altLang="zh-CN" dirty="0">
                <a:solidFill>
                  <a:schemeClr val="tx1">
                    <a:lumMod val="65000"/>
                    <a:lumOff val="35000"/>
                  </a:schemeClr>
                </a:solidFill>
                <a:hlinkClick r:id="rId15"/>
              </a:rPr>
              <a:t>6.5. Metodología</a:t>
            </a:r>
            <a:endParaRPr lang="es-EC" altLang="zh-CN" dirty="0">
              <a:solidFill>
                <a:schemeClr val="tx1">
                  <a:lumMod val="65000"/>
                  <a:lumOff val="35000"/>
                </a:schemeClr>
              </a:solidFill>
            </a:endParaRPr>
          </a:p>
          <a:p>
            <a:pPr marL="0" lvl="0" indent="0" eaLnBrk="0" fontAlgn="base" hangingPunct="0">
              <a:lnSpc>
                <a:spcPct val="100000"/>
              </a:lnSpc>
              <a:spcBef>
                <a:spcPct val="0"/>
              </a:spcBef>
              <a:spcAft>
                <a:spcPct val="0"/>
              </a:spcAft>
              <a:buNone/>
              <a:tabLst>
                <a:tab pos="279400" algn="l"/>
                <a:tab pos="5214938" algn="r"/>
              </a:tabLst>
            </a:pPr>
            <a:r>
              <a:rPr lang="es-ES" altLang="zh-CN" dirty="0">
                <a:solidFill>
                  <a:schemeClr val="tx1">
                    <a:lumMod val="65000"/>
                    <a:lumOff val="35000"/>
                  </a:schemeClr>
                </a:solidFill>
                <a:hlinkClick r:id="rId16"/>
              </a:rPr>
              <a:t>6.6. Recursos</a:t>
            </a:r>
            <a:endParaRPr lang="es-EC" altLang="zh-CN" dirty="0">
              <a:solidFill>
                <a:schemeClr val="tx1">
                  <a:lumMod val="65000"/>
                  <a:lumOff val="35000"/>
                </a:schemeClr>
              </a:solidFill>
            </a:endParaRPr>
          </a:p>
          <a:p>
            <a:pPr marL="0" lvl="0" indent="0" eaLnBrk="0" fontAlgn="base" hangingPunct="0">
              <a:lnSpc>
                <a:spcPct val="100000"/>
              </a:lnSpc>
              <a:spcBef>
                <a:spcPct val="0"/>
              </a:spcBef>
              <a:spcAft>
                <a:spcPct val="0"/>
              </a:spcAft>
              <a:buNone/>
              <a:tabLst>
                <a:tab pos="279400" algn="l"/>
                <a:tab pos="5214938" algn="r"/>
              </a:tabLst>
            </a:pPr>
            <a:r>
              <a:rPr lang="es-ES" altLang="zh-CN" dirty="0">
                <a:solidFill>
                  <a:schemeClr val="tx1">
                    <a:lumMod val="65000"/>
                    <a:lumOff val="35000"/>
                  </a:schemeClr>
                </a:solidFill>
                <a:hlinkClick r:id="rId17"/>
              </a:rPr>
              <a:t>6.8.  Resultados esperados.</a:t>
            </a:r>
            <a:endParaRPr lang="es-EC" altLang="zh-CN" dirty="0">
              <a:solidFill>
                <a:schemeClr val="tx1">
                  <a:lumMod val="65000"/>
                  <a:lumOff val="35000"/>
                </a:schemeClr>
              </a:solidFill>
            </a:endParaRPr>
          </a:p>
          <a:p>
            <a:pPr marL="0" lvl="0" indent="0" eaLnBrk="0" fontAlgn="base" hangingPunct="0">
              <a:lnSpc>
                <a:spcPct val="100000"/>
              </a:lnSpc>
              <a:spcBef>
                <a:spcPct val="0"/>
              </a:spcBef>
              <a:spcAft>
                <a:spcPct val="0"/>
              </a:spcAft>
              <a:buNone/>
              <a:tabLst>
                <a:tab pos="279400" algn="l"/>
                <a:tab pos="5214938" algn="r"/>
              </a:tabLst>
            </a:pPr>
            <a:r>
              <a:rPr lang="es-ES" altLang="zh-CN" dirty="0">
                <a:solidFill>
                  <a:schemeClr val="tx1">
                    <a:lumMod val="65000"/>
                    <a:lumOff val="35000"/>
                  </a:schemeClr>
                </a:solidFill>
                <a:hlinkClick r:id="rId18"/>
              </a:rPr>
              <a:t>6.7. Proceso de evaluación y control</a:t>
            </a:r>
            <a:endParaRPr lang="es-EC" altLang="zh-CN" dirty="0">
              <a:solidFill>
                <a:schemeClr val="tx1">
                  <a:lumMod val="65000"/>
                  <a:lumOff val="35000"/>
                </a:schemeClr>
              </a:solidFill>
            </a:endParaRPr>
          </a:p>
          <a:p>
            <a:pPr marL="0" lvl="0" indent="0" eaLnBrk="0" fontAlgn="base" hangingPunct="0">
              <a:lnSpc>
                <a:spcPct val="100000"/>
              </a:lnSpc>
              <a:spcBef>
                <a:spcPct val="0"/>
              </a:spcBef>
              <a:spcAft>
                <a:spcPct val="0"/>
              </a:spcAft>
              <a:buNone/>
              <a:tabLst>
                <a:tab pos="279400" algn="l"/>
                <a:tab pos="5214938" algn="r"/>
              </a:tabLst>
            </a:pPr>
            <a:r>
              <a:rPr lang="es-ES" altLang="zh-CN" dirty="0">
                <a:solidFill>
                  <a:schemeClr val="tx1">
                    <a:lumMod val="65000"/>
                    <a:lumOff val="35000"/>
                  </a:schemeClr>
                </a:solidFill>
                <a:hlinkClick r:id="rId19"/>
              </a:rPr>
              <a:t>6.9. Estructuración general de las actividades</a:t>
            </a:r>
            <a:endParaRPr kumimoji="0" lang="es-EC" altLang="zh-CN" sz="4000" i="0" u="none" strike="noStrike" cap="none" normalizeH="0" baseline="0" dirty="0" smtClean="0">
              <a:ln>
                <a:noFill/>
              </a:ln>
              <a:solidFill>
                <a:schemeClr val="tx1">
                  <a:lumMod val="65000"/>
                  <a:lumOff val="35000"/>
                </a:schemeClr>
              </a:solidFill>
            </a:endParaRPr>
          </a:p>
          <a:p>
            <a:endParaRPr lang="es-EC" dirty="0"/>
          </a:p>
        </p:txBody>
      </p:sp>
    </p:spTree>
    <p:extLst>
      <p:ext uri="{BB962C8B-B14F-4D97-AF65-F5344CB8AC3E}">
        <p14:creationId xmlns:p14="http://schemas.microsoft.com/office/powerpoint/2010/main" val="787236104"/>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00011" y="624110"/>
            <a:ext cx="9804601" cy="1280890"/>
          </a:xfrm>
        </p:spPr>
        <p:txBody>
          <a:bodyPr/>
          <a:lstStyle/>
          <a:p>
            <a:r>
              <a:rPr lang="es-ES" b="1" dirty="0" smtClean="0"/>
              <a:t>Análisis.</a:t>
            </a:r>
            <a:endParaRPr lang="es-EC" dirty="0"/>
          </a:p>
        </p:txBody>
      </p:sp>
      <p:sp>
        <p:nvSpPr>
          <p:cNvPr id="3" name="Marcador de contenido 2"/>
          <p:cNvSpPr>
            <a:spLocks noGrp="1"/>
          </p:cNvSpPr>
          <p:nvPr>
            <p:ph idx="1"/>
          </p:nvPr>
        </p:nvSpPr>
        <p:spPr>
          <a:xfrm>
            <a:off x="1700011" y="1635617"/>
            <a:ext cx="7302321" cy="4275605"/>
          </a:xfrm>
        </p:spPr>
        <p:txBody>
          <a:bodyPr/>
          <a:lstStyle/>
          <a:p>
            <a:r>
              <a:rPr lang="es-ES" dirty="0" smtClean="0"/>
              <a:t>Una </a:t>
            </a:r>
            <a:r>
              <a:rPr lang="es-ES" dirty="0"/>
              <a:t>vez finalizado las prueba pre test y pos test de las diferentes capacidades coordinativas y aplicado la propuesta de trabajo  se observar que existe mejoramiento considerando las diferentes funciones estadísticas para el respectivo análisis, por lo cual en la coordinación representa los siguientes resultados en el promedio una mejoría de 0,03 en la mediana una mejoría de 0,07 en la desviación estándar un aumento de 0,11, en la función de  máximo un aumento de 0,02 puntos y en la función de mínimo una igualdad lo que justifica el trabajo aplicado con los alumnos de cuarto año de educación general básica de la escuela Luis Felipe Borja del cantón Mejía.</a:t>
            </a:r>
            <a:endParaRPr lang="es-EC" dirty="0"/>
          </a:p>
          <a:p>
            <a:endParaRPr lang="es-EC" dirty="0"/>
          </a:p>
        </p:txBody>
      </p:sp>
    </p:spTree>
    <p:extLst>
      <p:ext uri="{BB962C8B-B14F-4D97-AF65-F5344CB8AC3E}">
        <p14:creationId xmlns:p14="http://schemas.microsoft.com/office/powerpoint/2010/main" val="3457897780"/>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815921" y="624110"/>
            <a:ext cx="9688691" cy="547867"/>
          </a:xfrm>
        </p:spPr>
        <p:txBody>
          <a:bodyPr>
            <a:normAutofit fontScale="90000"/>
          </a:bodyPr>
          <a:lstStyle/>
          <a:p>
            <a:pPr algn="ctr"/>
            <a:r>
              <a:rPr lang="es-EC" sz="2400" b="1" i="0" baseline="0" dirty="0" smtClean="0">
                <a:effectLst/>
              </a:rPr>
              <a:t>ANALISIS PRE TEST Y POS TEST DE LA EQUILIBRIO </a:t>
            </a:r>
            <a:r>
              <a:rPr lang="es-EC" sz="2400" dirty="0" smtClean="0">
                <a:effectLst/>
              </a:rPr>
              <a:t/>
            </a:r>
            <a:br>
              <a:rPr lang="es-EC" sz="2400" dirty="0" smtClean="0">
                <a:effectLst/>
              </a:rPr>
            </a:br>
            <a:endParaRPr lang="es-EC" sz="2400" dirty="0"/>
          </a:p>
        </p:txBody>
      </p:sp>
      <p:graphicFrame>
        <p:nvGraphicFramePr>
          <p:cNvPr id="4" name="Gráfico 3"/>
          <p:cNvGraphicFramePr/>
          <p:nvPr>
            <p:extLst>
              <p:ext uri="{D42A27DB-BD31-4B8C-83A1-F6EECF244321}">
                <p14:modId xmlns:p14="http://schemas.microsoft.com/office/powerpoint/2010/main" val="1796018133"/>
              </p:ext>
            </p:extLst>
          </p:nvPr>
        </p:nvGraphicFramePr>
        <p:xfrm>
          <a:off x="1725769" y="1171977"/>
          <a:ext cx="9350062" cy="539624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15063752"/>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828801" y="624110"/>
            <a:ext cx="9675812" cy="1280890"/>
          </a:xfrm>
        </p:spPr>
        <p:txBody>
          <a:bodyPr/>
          <a:lstStyle/>
          <a:p>
            <a:r>
              <a:rPr lang="es-ES" b="1" dirty="0" smtClean="0"/>
              <a:t>Análisis.</a:t>
            </a:r>
            <a:endParaRPr lang="es-EC" dirty="0"/>
          </a:p>
        </p:txBody>
      </p:sp>
      <p:sp>
        <p:nvSpPr>
          <p:cNvPr id="3" name="Marcador de contenido 2"/>
          <p:cNvSpPr>
            <a:spLocks noGrp="1"/>
          </p:cNvSpPr>
          <p:nvPr>
            <p:ph idx="1"/>
          </p:nvPr>
        </p:nvSpPr>
        <p:spPr>
          <a:xfrm>
            <a:off x="1828800" y="1635617"/>
            <a:ext cx="6439437" cy="4275605"/>
          </a:xfrm>
        </p:spPr>
        <p:txBody>
          <a:bodyPr/>
          <a:lstStyle/>
          <a:p>
            <a:r>
              <a:rPr lang="es-ES" dirty="0" smtClean="0"/>
              <a:t>Una </a:t>
            </a:r>
            <a:r>
              <a:rPr lang="es-ES" dirty="0"/>
              <a:t>vez finalizado las prueba pre test y pos test de las diferentes capacidades coordinativas y aplicado la propuesta de trabajo  se observar que existe mejoramiento considerando las diferentes funciones estadísticas para el respectivo análisis, por lo cual en el equilibrio representa los siguientes resultados en el promedio una mejoría de 0,06 en la mediana una mejoría de 0,99 en la desviación estándar un aumento de 0,03, en la función de  máximo un aumento de 0,01 puntos y en la función de mínimo una igualdad lo que justifica el trabajo aplicado con los alumnos de cuarto año de educación general básica de la escuela Luis Felipe Borja del cantón Mejía.</a:t>
            </a:r>
            <a:endParaRPr lang="es-EC" dirty="0"/>
          </a:p>
          <a:p>
            <a:endParaRPr lang="es-EC" dirty="0"/>
          </a:p>
        </p:txBody>
      </p:sp>
    </p:spTree>
    <p:extLst>
      <p:ext uri="{BB962C8B-B14F-4D97-AF65-F5344CB8AC3E}">
        <p14:creationId xmlns:p14="http://schemas.microsoft.com/office/powerpoint/2010/main" val="3372951408"/>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38648" y="365126"/>
            <a:ext cx="9615152" cy="935640"/>
          </a:xfrm>
        </p:spPr>
        <p:txBody>
          <a:bodyPr>
            <a:normAutofit fontScale="90000"/>
          </a:bodyPr>
          <a:lstStyle/>
          <a:p>
            <a:pPr algn="ctr"/>
            <a:r>
              <a:rPr lang="es-EC" sz="3100" b="1" dirty="0" smtClean="0"/>
              <a:t>CAPITULO </a:t>
            </a:r>
            <a:r>
              <a:rPr lang="es-EC" sz="3100" b="1" dirty="0"/>
              <a:t>V</a:t>
            </a:r>
            <a:br>
              <a:rPr lang="es-EC" sz="3100" b="1" dirty="0"/>
            </a:br>
            <a:r>
              <a:rPr lang="es-EC" sz="3100" b="1" dirty="0"/>
              <a:t>CONCLUSIONES Y RECOMENDACIONES</a:t>
            </a:r>
            <a:r>
              <a:rPr lang="es-EC" b="1" dirty="0"/>
              <a:t/>
            </a:r>
            <a:br>
              <a:rPr lang="es-EC" b="1" dirty="0"/>
            </a:br>
            <a:endParaRPr lang="es-EC" dirty="0"/>
          </a:p>
        </p:txBody>
      </p:sp>
      <p:sp>
        <p:nvSpPr>
          <p:cNvPr id="3" name="Marcador de contenido 2"/>
          <p:cNvSpPr>
            <a:spLocks noGrp="1"/>
          </p:cNvSpPr>
          <p:nvPr>
            <p:ph idx="1"/>
          </p:nvPr>
        </p:nvSpPr>
        <p:spPr>
          <a:xfrm>
            <a:off x="1738648" y="1390918"/>
            <a:ext cx="9765964" cy="4520304"/>
          </a:xfrm>
        </p:spPr>
        <p:txBody>
          <a:bodyPr>
            <a:normAutofit/>
          </a:bodyPr>
          <a:lstStyle/>
          <a:p>
            <a:pPr marL="0" indent="0">
              <a:buNone/>
            </a:pPr>
            <a:endParaRPr lang="es-EC" b="1" dirty="0" smtClean="0"/>
          </a:p>
          <a:p>
            <a:pPr marL="0" indent="0">
              <a:buNone/>
            </a:pPr>
            <a:r>
              <a:rPr lang="es-EC" b="1" dirty="0" smtClean="0"/>
              <a:t>5.1</a:t>
            </a:r>
            <a:r>
              <a:rPr lang="es-EC" b="1" dirty="0"/>
              <a:t>. Conclusiones</a:t>
            </a:r>
          </a:p>
          <a:p>
            <a:pPr lvl="0"/>
            <a:r>
              <a:rPr lang="es-ES" dirty="0"/>
              <a:t>Se comprueba la hipótesis de trabajo donde las actividades extracurriculares deportivas mejoran el desarrollo de las capacidades coordinativas de los estudiantes de tercero y cuarto de año de educación general básica.</a:t>
            </a:r>
            <a:endParaRPr lang="es-EC" dirty="0"/>
          </a:p>
          <a:p>
            <a:pPr lvl="0"/>
            <a:r>
              <a:rPr lang="es-ES" dirty="0"/>
              <a:t>La capacidades de coordinación tiene mayor desarrollo puesto que los alumnos demostraron ser mayormente estimulados por medio de las actividades extracurriculares de deportivas, con las disciplina de futbol, básquet y vóley.</a:t>
            </a:r>
            <a:endParaRPr lang="es-EC" dirty="0"/>
          </a:p>
          <a:p>
            <a:pPr lvl="0"/>
            <a:r>
              <a:rPr lang="es-ES" dirty="0"/>
              <a:t>La agilidad tubo el menor desarrollo como capacidad coordinativa a estimularse</a:t>
            </a:r>
            <a:endParaRPr lang="es-EC" dirty="0"/>
          </a:p>
          <a:p>
            <a:pPr lvl="0"/>
            <a:r>
              <a:rPr lang="es-ES" dirty="0"/>
              <a:t>Los niños mantuvieron una actitud positiva frente a las actividades propuestas ya que ello no contaban con actividades de esta índole y participaron de forma continua e interesada.</a:t>
            </a:r>
            <a:endParaRPr lang="es-EC" dirty="0"/>
          </a:p>
          <a:p>
            <a:endParaRPr lang="es-EC" dirty="0"/>
          </a:p>
        </p:txBody>
      </p:sp>
    </p:spTree>
    <p:extLst>
      <p:ext uri="{BB962C8B-B14F-4D97-AF65-F5344CB8AC3E}">
        <p14:creationId xmlns:p14="http://schemas.microsoft.com/office/powerpoint/2010/main" val="2049171060"/>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841679" y="624110"/>
            <a:ext cx="9662933" cy="702414"/>
          </a:xfrm>
        </p:spPr>
        <p:txBody>
          <a:bodyPr>
            <a:normAutofit fontScale="90000"/>
          </a:bodyPr>
          <a:lstStyle/>
          <a:p>
            <a:pPr algn="ctr"/>
            <a:r>
              <a:rPr lang="es-EC" b="1" dirty="0" smtClean="0"/>
              <a:t>5.1. Conclusiones</a:t>
            </a:r>
            <a:br>
              <a:rPr lang="es-EC" b="1" dirty="0" smtClean="0"/>
            </a:br>
            <a:endParaRPr lang="es-EC" dirty="0"/>
          </a:p>
        </p:txBody>
      </p:sp>
      <p:sp>
        <p:nvSpPr>
          <p:cNvPr id="3" name="Marcador de contenido 2"/>
          <p:cNvSpPr>
            <a:spLocks noGrp="1"/>
          </p:cNvSpPr>
          <p:nvPr>
            <p:ph idx="1"/>
          </p:nvPr>
        </p:nvSpPr>
        <p:spPr>
          <a:xfrm>
            <a:off x="1841680" y="1326524"/>
            <a:ext cx="9169758" cy="4932608"/>
          </a:xfrm>
        </p:spPr>
        <p:txBody>
          <a:bodyPr>
            <a:normAutofit/>
          </a:bodyPr>
          <a:lstStyle/>
          <a:p>
            <a:r>
              <a:rPr lang="es-ES" dirty="0" smtClean="0"/>
              <a:t>Se observa que las niñas tiene una actitud de trabajo menos favorable en relación a los hombres, puesto que no cuenta con las habilidades y destrezas que estas actividades requerían lo que dificulto y provoco una desanimo en las aniñas pero luego se observó un cambio de actitud . </a:t>
            </a:r>
            <a:endParaRPr lang="es-ES" dirty="0" smtClean="0"/>
          </a:p>
          <a:p>
            <a:pPr lvl="0"/>
            <a:r>
              <a:rPr lang="es-ES" dirty="0" smtClean="0"/>
              <a:t>La </a:t>
            </a:r>
            <a:r>
              <a:rPr lang="es-ES" dirty="0"/>
              <a:t>fuerza es una capacidad condicional de base y es de suma importancia en la vida de los niños por todas sus actividades cotidianas y que de esta dependen las demás capacidades para una efectividad de las actividades extracurriculares deportivos, ya que se observó que todos los niños no contaban con niveles de fuerza considerable</a:t>
            </a:r>
            <a:endParaRPr lang="es-EC" dirty="0"/>
          </a:p>
          <a:p>
            <a:pPr lvl="0"/>
            <a:r>
              <a:rPr lang="es-ES" dirty="0"/>
              <a:t>Se observa que los niños pertenecientes a cuarto año de educación básica tienen un mayor desenvolvimiento de las capacidades coordinativas ya que sus resultados tienen un mayor desarrollo y en todas las capacidades coordinativas sean estas de diferente caracterización</a:t>
            </a:r>
            <a:endParaRPr lang="es-EC" dirty="0"/>
          </a:p>
          <a:p>
            <a:endParaRPr lang="es-EC" dirty="0"/>
          </a:p>
        </p:txBody>
      </p:sp>
    </p:spTree>
    <p:extLst>
      <p:ext uri="{BB962C8B-B14F-4D97-AF65-F5344CB8AC3E}">
        <p14:creationId xmlns:p14="http://schemas.microsoft.com/office/powerpoint/2010/main" val="3106701387"/>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137893" y="624110"/>
            <a:ext cx="9366719" cy="1280890"/>
          </a:xfrm>
        </p:spPr>
        <p:txBody>
          <a:bodyPr/>
          <a:lstStyle/>
          <a:p>
            <a:pPr algn="ctr"/>
            <a:r>
              <a:rPr lang="es-ES" dirty="0"/>
              <a:t>5.2. Recomendaciones </a:t>
            </a:r>
            <a:endParaRPr lang="es-EC" dirty="0"/>
          </a:p>
        </p:txBody>
      </p:sp>
      <p:sp>
        <p:nvSpPr>
          <p:cNvPr id="3" name="Marcador de contenido 2"/>
          <p:cNvSpPr>
            <a:spLocks noGrp="1"/>
          </p:cNvSpPr>
          <p:nvPr>
            <p:ph idx="1"/>
          </p:nvPr>
        </p:nvSpPr>
        <p:spPr>
          <a:xfrm>
            <a:off x="2137893" y="1506828"/>
            <a:ext cx="9366719" cy="4404394"/>
          </a:xfrm>
        </p:spPr>
        <p:txBody>
          <a:bodyPr>
            <a:normAutofit/>
          </a:bodyPr>
          <a:lstStyle/>
          <a:p>
            <a:pPr lvl="0"/>
            <a:r>
              <a:rPr lang="es-ES" dirty="0"/>
              <a:t>Aplicar las actividades deportivas extracurriculares en los diferentes niveles ya que es un complemento de la vida diaria de los muchachos y esto ayuda a su desarrollo social y físico.</a:t>
            </a:r>
            <a:endParaRPr lang="es-EC" dirty="0"/>
          </a:p>
          <a:p>
            <a:pPr lvl="0"/>
            <a:r>
              <a:rPr lang="es-MX" dirty="0"/>
              <a:t>Estructurar actividades s extracurriculares deportivos en las diferentes instituciones educativas ya que estas promueven el interés y motivación por las actividades académicas y a la vez desarrollan las capacidades coordinativas</a:t>
            </a:r>
            <a:endParaRPr lang="es-EC" b="1" dirty="0"/>
          </a:p>
          <a:p>
            <a:pPr lvl="0"/>
            <a:r>
              <a:rPr lang="es-MX" dirty="0"/>
              <a:t>Dar prioridad a diferentes disciplinas deportivas en las que ellos sean los protagonistas  porque de esa manera se disciplina diariamente en las actividades propuestas.</a:t>
            </a:r>
            <a:endParaRPr lang="es-EC" b="1" dirty="0"/>
          </a:p>
          <a:p>
            <a:endParaRPr lang="es-EC" dirty="0"/>
          </a:p>
        </p:txBody>
      </p:sp>
    </p:spTree>
    <p:extLst>
      <p:ext uri="{BB962C8B-B14F-4D97-AF65-F5344CB8AC3E}">
        <p14:creationId xmlns:p14="http://schemas.microsoft.com/office/powerpoint/2010/main" val="3583093345"/>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176531" y="624110"/>
            <a:ext cx="9328082" cy="1280890"/>
          </a:xfrm>
        </p:spPr>
        <p:txBody>
          <a:bodyPr/>
          <a:lstStyle/>
          <a:p>
            <a:pPr algn="ctr"/>
            <a:r>
              <a:rPr lang="es-ES" dirty="0" smtClean="0"/>
              <a:t>5.2. Recomendaciones </a:t>
            </a:r>
            <a:endParaRPr lang="es-EC" dirty="0"/>
          </a:p>
        </p:txBody>
      </p:sp>
      <p:sp>
        <p:nvSpPr>
          <p:cNvPr id="3" name="Marcador de contenido 2"/>
          <p:cNvSpPr>
            <a:spLocks noGrp="1"/>
          </p:cNvSpPr>
          <p:nvPr>
            <p:ph idx="1"/>
          </p:nvPr>
        </p:nvSpPr>
        <p:spPr>
          <a:xfrm>
            <a:off x="2176530" y="1506828"/>
            <a:ext cx="9328082" cy="4404394"/>
          </a:xfrm>
        </p:spPr>
        <p:txBody>
          <a:bodyPr>
            <a:normAutofit/>
          </a:bodyPr>
          <a:lstStyle/>
          <a:p>
            <a:pPr lvl="0"/>
            <a:r>
              <a:rPr lang="es-MX" dirty="0" smtClean="0"/>
              <a:t>Debe existir la colaboración de los directores ya que promueve la disciplina por parte de los alumnos y alto grado de responsabilidad, provocando la motivación en cada una de las actividades.</a:t>
            </a:r>
            <a:endParaRPr lang="es-EC" b="1" dirty="0" smtClean="0"/>
          </a:p>
          <a:p>
            <a:pPr lvl="0"/>
            <a:r>
              <a:rPr lang="es-MX" dirty="0" smtClean="0"/>
              <a:t>Participar competitivamente en las diferentes disciplinas deportivas ya que colaboran en la constancia de la aplicación de los contenidos deportivos.</a:t>
            </a:r>
            <a:endParaRPr lang="es-EC" b="1" dirty="0"/>
          </a:p>
          <a:p>
            <a:pPr lvl="0"/>
            <a:r>
              <a:rPr lang="es-MX" dirty="0"/>
              <a:t>La aplicación ordenada y sistemática de los fundamentos deportivos eficientes y útiles en la vida diaria de los estudiantes y esto promoverá una vida activa por parte de los alumnos</a:t>
            </a:r>
            <a:r>
              <a:rPr lang="es-MX" dirty="0" smtClean="0"/>
              <a:t>. </a:t>
            </a:r>
            <a:endParaRPr lang="es-EC" b="1" dirty="0"/>
          </a:p>
          <a:p>
            <a:pPr lvl="0"/>
            <a:r>
              <a:rPr lang="es-MX" dirty="0"/>
              <a:t>Pedir colaboración con el material por los directivos a las autoridades respectivas ya que ello no cuentan con estos para la estimulación del trabajo.  </a:t>
            </a:r>
            <a:endParaRPr lang="es-EC" b="1" dirty="0"/>
          </a:p>
          <a:p>
            <a:endParaRPr lang="es-EC" dirty="0"/>
          </a:p>
        </p:txBody>
      </p:sp>
    </p:spTree>
    <p:extLst>
      <p:ext uri="{BB962C8B-B14F-4D97-AF65-F5344CB8AC3E}">
        <p14:creationId xmlns:p14="http://schemas.microsoft.com/office/powerpoint/2010/main" val="1412443995"/>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C" b="1" dirty="0"/>
              <a:t>BIBLIOGRAFÍA</a:t>
            </a:r>
            <a:br>
              <a:rPr lang="es-EC" b="1" dirty="0"/>
            </a:br>
            <a:r>
              <a:rPr lang="es-ES" dirty="0"/>
              <a:t> </a:t>
            </a:r>
            <a:endParaRPr lang="es-EC" dirty="0"/>
          </a:p>
        </p:txBody>
      </p:sp>
      <p:sp>
        <p:nvSpPr>
          <p:cNvPr id="3" name="Marcador de contenido 2"/>
          <p:cNvSpPr>
            <a:spLocks noGrp="1"/>
          </p:cNvSpPr>
          <p:nvPr>
            <p:ph idx="1"/>
          </p:nvPr>
        </p:nvSpPr>
        <p:spPr>
          <a:xfrm>
            <a:off x="2112135" y="1442434"/>
            <a:ext cx="9392477" cy="4958366"/>
          </a:xfrm>
        </p:spPr>
        <p:txBody>
          <a:bodyPr>
            <a:normAutofit/>
          </a:bodyPr>
          <a:lstStyle/>
          <a:p>
            <a:r>
              <a:rPr lang="es-EC" dirty="0"/>
              <a:t>Carnegie. (1992). </a:t>
            </a:r>
            <a:r>
              <a:rPr lang="es-EC" i="1" dirty="0"/>
              <a:t>Carnegie </a:t>
            </a:r>
            <a:r>
              <a:rPr lang="es-EC" i="1" dirty="0" err="1"/>
              <a:t>Mellon</a:t>
            </a:r>
            <a:r>
              <a:rPr lang="es-EC" i="1" dirty="0"/>
              <a:t> </a:t>
            </a:r>
            <a:r>
              <a:rPr lang="es-EC" i="1" dirty="0" err="1"/>
              <a:t>Facts</a:t>
            </a:r>
            <a:r>
              <a:rPr lang="es-EC" i="1" dirty="0"/>
              <a:t>.</a:t>
            </a:r>
            <a:r>
              <a:rPr lang="es-EC" dirty="0"/>
              <a:t> Carnegie: Patrick J.</a:t>
            </a:r>
          </a:p>
          <a:p>
            <a:r>
              <a:rPr lang="es-EC" dirty="0" err="1"/>
              <a:t>Chadwich</a:t>
            </a:r>
            <a:r>
              <a:rPr lang="es-EC" dirty="0"/>
              <a:t>. </a:t>
            </a:r>
            <a:r>
              <a:rPr lang="es-ES" dirty="0"/>
              <a:t>(30 de agosto de 2007). </a:t>
            </a:r>
            <a:r>
              <a:rPr lang="es-ES" i="1" dirty="0"/>
              <a:t>DEFINICION DE RENDIMIENTO </a:t>
            </a:r>
            <a:endParaRPr lang="es-EC" dirty="0"/>
          </a:p>
          <a:p>
            <a:r>
              <a:rPr lang="es-ES" dirty="0" err="1"/>
              <a:t>Dryfoos</a:t>
            </a:r>
            <a:r>
              <a:rPr lang="es-ES" dirty="0"/>
              <a:t>, W. &amp;. (1990). </a:t>
            </a:r>
            <a:r>
              <a:rPr lang="es-ES" i="1" dirty="0"/>
              <a:t>ACTIVIDADES EXTRACURRICULARES</a:t>
            </a:r>
            <a:r>
              <a:rPr lang="es-ES" dirty="0"/>
              <a:t>. </a:t>
            </a:r>
            <a:endParaRPr lang="es-EC" dirty="0"/>
          </a:p>
          <a:p>
            <a:r>
              <a:rPr lang="es-ES" dirty="0" err="1"/>
              <a:t>Himmel</a:t>
            </a:r>
            <a:r>
              <a:rPr lang="es-ES" dirty="0"/>
              <a:t>. (1985). </a:t>
            </a:r>
            <a:r>
              <a:rPr lang="es-ES" i="1" dirty="0"/>
              <a:t>PROYECTO DE TESIS FINAL</a:t>
            </a:r>
            <a:r>
              <a:rPr lang="es-ES" dirty="0"/>
              <a:t>. Obtenido de </a:t>
            </a:r>
            <a:endParaRPr lang="es-EC" dirty="0"/>
          </a:p>
          <a:p>
            <a:r>
              <a:rPr lang="es-EC" dirty="0"/>
              <a:t>Humboldt, C. (2009). </a:t>
            </a:r>
            <a:r>
              <a:rPr lang="es-EC" i="1" dirty="0"/>
              <a:t>http://www.colegiohumboldtcaracas.com/</a:t>
            </a:r>
            <a:r>
              <a:rPr lang="es-EC" dirty="0"/>
              <a:t>. </a:t>
            </a:r>
            <a:r>
              <a:rPr lang="es-ES" dirty="0"/>
              <a:t>Obtenido de http://www.colegiohumboldtcaracas.com/site/index.php?sec=21</a:t>
            </a:r>
            <a:endParaRPr lang="es-EC" dirty="0"/>
          </a:p>
          <a:p>
            <a:r>
              <a:rPr lang="en-US" dirty="0"/>
              <a:t>Marsh. (2006). The causal ordering of self-concept and academic . </a:t>
            </a:r>
            <a:r>
              <a:rPr lang="en-US" i="1" dirty="0"/>
              <a:t>International Education Journal</a:t>
            </a:r>
            <a:r>
              <a:rPr lang="en-US" dirty="0"/>
              <a:t>, 534.</a:t>
            </a:r>
            <a:endParaRPr lang="es-EC" dirty="0"/>
          </a:p>
          <a:p>
            <a:r>
              <a:rPr lang="en-US" dirty="0" err="1"/>
              <a:t>Dryfoos</a:t>
            </a:r>
            <a:r>
              <a:rPr lang="en-US" dirty="0"/>
              <a:t>, W. &amp;. (1990). </a:t>
            </a:r>
            <a:r>
              <a:rPr lang="es-ES" i="1" dirty="0"/>
              <a:t>ACTIVIDADES EXTRACURRICULARES</a:t>
            </a:r>
            <a:r>
              <a:rPr lang="es-ES" dirty="0"/>
              <a:t>. Obtenido de www.unce.unr.edu/</a:t>
            </a:r>
            <a:r>
              <a:rPr lang="es-ES" dirty="0" err="1"/>
              <a:t>publications</a:t>
            </a:r>
            <a:r>
              <a:rPr lang="es-ES" dirty="0"/>
              <a:t>/files/</a:t>
            </a:r>
            <a:r>
              <a:rPr lang="es-ES" dirty="0" err="1"/>
              <a:t>sl</a:t>
            </a:r>
            <a:r>
              <a:rPr lang="es-ES" dirty="0"/>
              <a:t>/</a:t>
            </a:r>
            <a:r>
              <a:rPr lang="es-ES" dirty="0" err="1"/>
              <a:t>other</a:t>
            </a:r>
            <a:r>
              <a:rPr lang="es-ES" dirty="0"/>
              <a:t>/fs9951.pdf‎</a:t>
            </a:r>
            <a:endParaRPr lang="es-EC" dirty="0"/>
          </a:p>
          <a:p>
            <a:r>
              <a:rPr lang="es-ES" dirty="0" err="1"/>
              <a:t>Himmel</a:t>
            </a:r>
            <a:r>
              <a:rPr lang="es-ES" dirty="0"/>
              <a:t>. (1985). </a:t>
            </a:r>
            <a:r>
              <a:rPr lang="es-ES" i="1" dirty="0"/>
              <a:t>PROYECTO DE TESIS FINAL</a:t>
            </a:r>
            <a:r>
              <a:rPr lang="es-ES" dirty="0"/>
              <a:t>. Obtenido de www.slideshare.net/</a:t>
            </a:r>
            <a:r>
              <a:rPr lang="es-ES" dirty="0" err="1"/>
              <a:t>ProyectoTesis</a:t>
            </a:r>
            <a:r>
              <a:rPr lang="es-ES" dirty="0"/>
              <a:t>/proyecto-de-tesis-final-2496930</a:t>
            </a:r>
            <a:r>
              <a:rPr lang="es-ES" dirty="0" smtClean="0"/>
              <a:t>‎</a:t>
            </a:r>
            <a:endParaRPr lang="es-EC" dirty="0"/>
          </a:p>
        </p:txBody>
      </p:sp>
    </p:spTree>
    <p:extLst>
      <p:ext uri="{BB962C8B-B14F-4D97-AF65-F5344CB8AC3E}">
        <p14:creationId xmlns:p14="http://schemas.microsoft.com/office/powerpoint/2010/main" val="3959666918"/>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C" b="1" dirty="0" smtClean="0"/>
              <a:t>BIBLIOGRAFÍA</a:t>
            </a:r>
            <a:endParaRPr lang="es-EC" dirty="0"/>
          </a:p>
        </p:txBody>
      </p:sp>
      <p:sp>
        <p:nvSpPr>
          <p:cNvPr id="3" name="Marcador de contenido 2"/>
          <p:cNvSpPr>
            <a:spLocks noGrp="1"/>
          </p:cNvSpPr>
          <p:nvPr>
            <p:ph idx="1"/>
          </p:nvPr>
        </p:nvSpPr>
        <p:spPr>
          <a:xfrm>
            <a:off x="2034862" y="1558343"/>
            <a:ext cx="9469750" cy="4893971"/>
          </a:xfrm>
        </p:spPr>
        <p:txBody>
          <a:bodyPr>
            <a:normAutofit/>
          </a:bodyPr>
          <a:lstStyle/>
          <a:p>
            <a:r>
              <a:rPr lang="en-US" dirty="0" smtClean="0"/>
              <a:t>Humboldt, C. (2009). </a:t>
            </a:r>
            <a:r>
              <a:rPr lang="en-US" i="1" dirty="0" smtClean="0"/>
              <a:t>http://www.colegiohumboldtcaracas.com/</a:t>
            </a:r>
            <a:r>
              <a:rPr lang="en-US" dirty="0" smtClean="0"/>
              <a:t>. </a:t>
            </a:r>
            <a:r>
              <a:rPr lang="es-ES" dirty="0" smtClean="0"/>
              <a:t>Obtenido de http://www.colegiohumboldtcaracas.com/site/index.php?sec=21</a:t>
            </a:r>
            <a:endParaRPr lang="es-EC" dirty="0" smtClean="0"/>
          </a:p>
          <a:p>
            <a:r>
              <a:rPr lang="en-US" dirty="0" smtClean="0"/>
              <a:t>Marsh. (2006). The causal ordering of self-concept and academic . </a:t>
            </a:r>
            <a:r>
              <a:rPr lang="es-ES" i="1" dirty="0" smtClean="0"/>
              <a:t>International </a:t>
            </a:r>
            <a:r>
              <a:rPr lang="es-ES" i="1" dirty="0" err="1" smtClean="0"/>
              <a:t>Education</a:t>
            </a:r>
            <a:r>
              <a:rPr lang="es-ES" i="1" dirty="0" smtClean="0"/>
              <a:t> </a:t>
            </a:r>
            <a:r>
              <a:rPr lang="es-ES" i="1" dirty="0" err="1" smtClean="0"/>
              <a:t>Journal</a:t>
            </a:r>
            <a:r>
              <a:rPr lang="es-ES" dirty="0" smtClean="0"/>
              <a:t>, 534.</a:t>
            </a:r>
            <a:endParaRPr lang="es-EC" dirty="0" smtClean="0"/>
          </a:p>
          <a:p>
            <a:r>
              <a:rPr lang="es-ES" dirty="0" err="1" smtClean="0"/>
              <a:t>Natale</a:t>
            </a:r>
            <a:r>
              <a:rPr lang="es-ES" dirty="0" smtClean="0"/>
              <a:t>, D. (1990). </a:t>
            </a:r>
            <a:r>
              <a:rPr lang="es-ES" i="1" dirty="0" smtClean="0"/>
              <a:t>Diccionario de ciencias de la </a:t>
            </a:r>
            <a:r>
              <a:rPr lang="es-ES" i="1" dirty="0" err="1" smtClean="0"/>
              <a:t>educacción</a:t>
            </a:r>
            <a:r>
              <a:rPr lang="es-ES" i="1" dirty="0" smtClean="0"/>
              <a:t>.</a:t>
            </a:r>
            <a:r>
              <a:rPr lang="es-ES" dirty="0" smtClean="0"/>
              <a:t> España: </a:t>
            </a:r>
            <a:r>
              <a:rPr lang="es-ES" dirty="0" err="1" smtClean="0"/>
              <a:t>Gutierrez</a:t>
            </a:r>
            <a:r>
              <a:rPr lang="es-ES" dirty="0" smtClean="0"/>
              <a:t>.</a:t>
            </a:r>
            <a:endParaRPr lang="es-EC" dirty="0" smtClean="0"/>
          </a:p>
          <a:p>
            <a:r>
              <a:rPr lang="es-ES" dirty="0" smtClean="0"/>
              <a:t>Pizarro. (2005). </a:t>
            </a:r>
            <a:r>
              <a:rPr lang="es-ES" i="1" dirty="0" smtClean="0"/>
              <a:t>Hábitos de Estudio y Rendimiento Académico de los Alumnos del Instituto Superior Pedagógico Privado “Uriel García” del Cusco - 2005.</a:t>
            </a:r>
            <a:r>
              <a:rPr lang="es-ES" dirty="0" smtClean="0"/>
              <a:t> </a:t>
            </a:r>
            <a:endParaRPr lang="es-ES" dirty="0" smtClean="0"/>
          </a:p>
          <a:p>
            <a:r>
              <a:rPr lang="es-ES" dirty="0" smtClean="0"/>
              <a:t>SANTOS</a:t>
            </a:r>
            <a:r>
              <a:rPr lang="es-ES" dirty="0"/>
              <a:t>, R. (1998). </a:t>
            </a:r>
            <a:r>
              <a:rPr lang="es-ES" i="1" dirty="0"/>
              <a:t>Genero, redes de Amistad y rendimiento </a:t>
            </a:r>
            <a:r>
              <a:rPr lang="es-ES" i="1" dirty="0" err="1"/>
              <a:t>academico</a:t>
            </a:r>
            <a:r>
              <a:rPr lang="es-ES" i="1" dirty="0"/>
              <a:t>.</a:t>
            </a:r>
            <a:r>
              <a:rPr lang="es-ES" dirty="0"/>
              <a:t> Santiago de Compostela: Universidad de Compostela.</a:t>
            </a:r>
            <a:endParaRPr lang="es-EC" dirty="0"/>
          </a:p>
          <a:p>
            <a:r>
              <a:rPr lang="es-ES" dirty="0" err="1"/>
              <a:t>Weiss</a:t>
            </a:r>
            <a:r>
              <a:rPr lang="es-ES" dirty="0"/>
              <a:t>, H. &amp;. (1985). </a:t>
            </a:r>
            <a:r>
              <a:rPr lang="es-ES" i="1" dirty="0"/>
              <a:t>CUANDO HABLAMOS DE PRVENCIÓN DE ADICCIONES</a:t>
            </a:r>
            <a:r>
              <a:rPr lang="es-ES" dirty="0"/>
              <a:t>. Obtenido de books.google.com.ec/</a:t>
            </a:r>
            <a:r>
              <a:rPr lang="es-ES" dirty="0" err="1"/>
              <a:t>books?isbn</a:t>
            </a:r>
            <a:r>
              <a:rPr lang="es-ES" dirty="0"/>
              <a:t>=8484404722</a:t>
            </a:r>
            <a:endParaRPr lang="es-EC" dirty="0"/>
          </a:p>
          <a:p>
            <a:r>
              <a:rPr lang="es-ES" dirty="0" err="1"/>
              <a:t>Andre</a:t>
            </a:r>
            <a:r>
              <a:rPr lang="es-ES" dirty="0"/>
              <a:t>, H. &amp;. (1987). </a:t>
            </a:r>
            <a:r>
              <a:rPr lang="es-ES" i="1" dirty="0"/>
              <a:t>Extracurricular </a:t>
            </a:r>
            <a:r>
              <a:rPr lang="es-ES" i="1" dirty="0" err="1"/>
              <a:t>activity</a:t>
            </a:r>
            <a:r>
              <a:rPr lang="es-ES" dirty="0"/>
              <a:t>. Obtenido de http://www.unce.unr.edu/publications/files/cy/other/fs9932.pdf</a:t>
            </a:r>
            <a:endParaRPr lang="es-EC" dirty="0"/>
          </a:p>
          <a:p>
            <a:pPr marL="0" indent="0">
              <a:buNone/>
            </a:pPr>
            <a:endParaRPr lang="es-EC" dirty="0"/>
          </a:p>
        </p:txBody>
      </p:sp>
    </p:spTree>
    <p:extLst>
      <p:ext uri="{BB962C8B-B14F-4D97-AF65-F5344CB8AC3E}">
        <p14:creationId xmlns:p14="http://schemas.microsoft.com/office/powerpoint/2010/main" val="282697369"/>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b="1" dirty="0"/>
              <a:t>CAPITULO VI</a:t>
            </a:r>
            <a:r>
              <a:rPr lang="es-EC" dirty="0"/>
              <a:t/>
            </a:r>
            <a:br>
              <a:rPr lang="es-EC" dirty="0"/>
            </a:br>
            <a:r>
              <a:rPr lang="es-EC" b="1" dirty="0"/>
              <a:t>PROPUESTA ALTERNATIVA.</a:t>
            </a:r>
            <a:endParaRPr lang="es-EC" dirty="0"/>
          </a:p>
        </p:txBody>
      </p:sp>
      <p:sp>
        <p:nvSpPr>
          <p:cNvPr id="3" name="Marcador de contenido 2"/>
          <p:cNvSpPr>
            <a:spLocks noGrp="1"/>
          </p:cNvSpPr>
          <p:nvPr>
            <p:ph idx="1"/>
          </p:nvPr>
        </p:nvSpPr>
        <p:spPr/>
        <p:txBody>
          <a:bodyPr/>
          <a:lstStyle/>
          <a:p>
            <a:pPr marL="0" indent="0">
              <a:buNone/>
            </a:pPr>
            <a:r>
              <a:rPr lang="es-EC" b="1" dirty="0"/>
              <a:t>6.1. Tema de la propuesta.</a:t>
            </a:r>
            <a:endParaRPr lang="es-EC" dirty="0"/>
          </a:p>
          <a:p>
            <a:r>
              <a:rPr lang="es-EC" dirty="0"/>
              <a:t>Aplicación de actividades  de </a:t>
            </a:r>
            <a:r>
              <a:rPr lang="es-ES" dirty="0"/>
              <a:t>actividades Deportiva Extracurriculares   </a:t>
            </a:r>
            <a:r>
              <a:rPr lang="es-EC" dirty="0"/>
              <a:t>para el desarrollo de las capacidades coordinativas de los estudiantes del terceo y cuarto año  de educación básica </a:t>
            </a:r>
            <a:r>
              <a:rPr lang="es-ES" dirty="0"/>
              <a:t>la escuela Luis Felipe Borja del cantón Mejía</a:t>
            </a:r>
            <a:endParaRPr lang="es-EC" dirty="0"/>
          </a:p>
          <a:p>
            <a:endParaRPr lang="es-EC" dirty="0"/>
          </a:p>
        </p:txBody>
      </p:sp>
    </p:spTree>
    <p:extLst>
      <p:ext uri="{BB962C8B-B14F-4D97-AF65-F5344CB8AC3E}">
        <p14:creationId xmlns:p14="http://schemas.microsoft.com/office/powerpoint/2010/main" val="19262930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704563" y="656823"/>
            <a:ext cx="6027313" cy="914400"/>
          </a:xfrm>
        </p:spPr>
        <p:style>
          <a:lnRef idx="1">
            <a:schemeClr val="accent6"/>
          </a:lnRef>
          <a:fillRef idx="2">
            <a:schemeClr val="accent6"/>
          </a:fillRef>
          <a:effectRef idx="1">
            <a:schemeClr val="accent6"/>
          </a:effectRef>
          <a:fontRef idx="minor">
            <a:schemeClr val="dk1"/>
          </a:fontRef>
        </p:style>
        <p:txBody>
          <a:bodyPr>
            <a:normAutofit/>
          </a:bodyPr>
          <a:lstStyle/>
          <a:p>
            <a:pPr algn="ctr"/>
            <a:r>
              <a:rPr lang="es-EC" sz="4800" b="1" dirty="0" smtClean="0"/>
              <a:t>Índice de tablas </a:t>
            </a:r>
            <a:endParaRPr lang="es-EC" sz="4800" b="1" dirty="0"/>
          </a:p>
        </p:txBody>
      </p:sp>
      <p:sp>
        <p:nvSpPr>
          <p:cNvPr id="4" name="Rectangle 1"/>
          <p:cNvSpPr>
            <a:spLocks noGrp="1" noChangeArrowheads="1"/>
          </p:cNvSpPr>
          <p:nvPr>
            <p:ph idx="1"/>
          </p:nvPr>
        </p:nvSpPr>
        <p:spPr bwMode="auto">
          <a:xfrm>
            <a:off x="1841679" y="2293145"/>
            <a:ext cx="7740204" cy="3416320"/>
          </a:xfrm>
          <a:prstGeom prst="rect">
            <a:avLst/>
          </a:prstGeo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79400" algn="l"/>
                <a:tab pos="5214938" algn="r"/>
              </a:tabLst>
              <a:defRPr>
                <a:solidFill>
                  <a:schemeClr val="tx1"/>
                </a:solidFill>
                <a:latin typeface="Arial" panose="020B0604020202020204" pitchFamily="34" charset="0"/>
              </a:defRPr>
            </a:lvl1pPr>
            <a:lvl2pPr eaLnBrk="0" fontAlgn="base" hangingPunct="0">
              <a:spcBef>
                <a:spcPct val="0"/>
              </a:spcBef>
              <a:spcAft>
                <a:spcPct val="0"/>
              </a:spcAft>
              <a:tabLst>
                <a:tab pos="279400" algn="l"/>
                <a:tab pos="5214938" algn="r"/>
              </a:tabLst>
              <a:defRPr>
                <a:solidFill>
                  <a:schemeClr val="tx1"/>
                </a:solidFill>
                <a:latin typeface="Arial" panose="020B0604020202020204" pitchFamily="34" charset="0"/>
              </a:defRPr>
            </a:lvl2pPr>
            <a:lvl3pPr eaLnBrk="0" fontAlgn="base" hangingPunct="0">
              <a:spcBef>
                <a:spcPct val="0"/>
              </a:spcBef>
              <a:spcAft>
                <a:spcPct val="0"/>
              </a:spcAft>
              <a:tabLst>
                <a:tab pos="279400" algn="l"/>
                <a:tab pos="5214938" algn="r"/>
              </a:tabLst>
              <a:defRPr>
                <a:solidFill>
                  <a:schemeClr val="tx1"/>
                </a:solidFill>
                <a:latin typeface="Arial" panose="020B0604020202020204" pitchFamily="34" charset="0"/>
              </a:defRPr>
            </a:lvl3pPr>
            <a:lvl4pPr eaLnBrk="0" fontAlgn="base" hangingPunct="0">
              <a:spcBef>
                <a:spcPct val="0"/>
              </a:spcBef>
              <a:spcAft>
                <a:spcPct val="0"/>
              </a:spcAft>
              <a:tabLst>
                <a:tab pos="279400" algn="l"/>
                <a:tab pos="5214938" algn="r"/>
              </a:tabLst>
              <a:defRPr>
                <a:solidFill>
                  <a:schemeClr val="tx1"/>
                </a:solidFill>
                <a:latin typeface="Arial" panose="020B0604020202020204" pitchFamily="34" charset="0"/>
              </a:defRPr>
            </a:lvl4pPr>
            <a:lvl5pPr eaLnBrk="0" fontAlgn="base" hangingPunct="0">
              <a:spcBef>
                <a:spcPct val="0"/>
              </a:spcBef>
              <a:spcAft>
                <a:spcPct val="0"/>
              </a:spcAft>
              <a:tabLst>
                <a:tab pos="279400" algn="l"/>
                <a:tab pos="5214938" algn="r"/>
              </a:tabLst>
              <a:defRPr>
                <a:solidFill>
                  <a:schemeClr val="tx1"/>
                </a:solidFill>
                <a:latin typeface="Arial" panose="020B0604020202020204" pitchFamily="34" charset="0"/>
              </a:defRPr>
            </a:lvl5pPr>
            <a:lvl6pPr eaLnBrk="0" fontAlgn="base" hangingPunct="0">
              <a:spcBef>
                <a:spcPct val="0"/>
              </a:spcBef>
              <a:spcAft>
                <a:spcPct val="0"/>
              </a:spcAft>
              <a:tabLst>
                <a:tab pos="279400" algn="l"/>
                <a:tab pos="5214938" algn="r"/>
              </a:tabLst>
              <a:defRPr>
                <a:solidFill>
                  <a:schemeClr val="tx1"/>
                </a:solidFill>
                <a:latin typeface="Arial" panose="020B0604020202020204" pitchFamily="34" charset="0"/>
              </a:defRPr>
            </a:lvl6pPr>
            <a:lvl7pPr eaLnBrk="0" fontAlgn="base" hangingPunct="0">
              <a:spcBef>
                <a:spcPct val="0"/>
              </a:spcBef>
              <a:spcAft>
                <a:spcPct val="0"/>
              </a:spcAft>
              <a:tabLst>
                <a:tab pos="279400" algn="l"/>
                <a:tab pos="5214938" algn="r"/>
              </a:tabLst>
              <a:defRPr>
                <a:solidFill>
                  <a:schemeClr val="tx1"/>
                </a:solidFill>
                <a:latin typeface="Arial" panose="020B0604020202020204" pitchFamily="34" charset="0"/>
              </a:defRPr>
            </a:lvl7pPr>
            <a:lvl8pPr eaLnBrk="0" fontAlgn="base" hangingPunct="0">
              <a:spcBef>
                <a:spcPct val="0"/>
              </a:spcBef>
              <a:spcAft>
                <a:spcPct val="0"/>
              </a:spcAft>
              <a:tabLst>
                <a:tab pos="279400" algn="l"/>
                <a:tab pos="5214938" algn="r"/>
              </a:tabLst>
              <a:defRPr>
                <a:solidFill>
                  <a:schemeClr val="tx1"/>
                </a:solidFill>
                <a:latin typeface="Arial" panose="020B0604020202020204" pitchFamily="34" charset="0"/>
              </a:defRPr>
            </a:lvl8pPr>
            <a:lvl9pPr eaLnBrk="0" fontAlgn="base" hangingPunct="0">
              <a:spcBef>
                <a:spcPct val="0"/>
              </a:spcBef>
              <a:spcAft>
                <a:spcPct val="0"/>
              </a:spcAft>
              <a:tabLst>
                <a:tab pos="279400" algn="l"/>
                <a:tab pos="5214938" algn="r"/>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79400" algn="l"/>
                <a:tab pos="5214938" algn="r"/>
              </a:tabLst>
            </a:pPr>
            <a:r>
              <a:rPr kumimoji="0" lang="es-ES" altLang="zh-CN" sz="2000" b="0" i="0" u="none" strike="noStrike" cap="none" normalizeH="0" baseline="0" dirty="0" smtClean="0">
                <a:ln>
                  <a:noFill/>
                </a:ln>
                <a:solidFill>
                  <a:schemeClr val="tx1"/>
                </a:solidFill>
                <a:effectLst/>
                <a:latin typeface="Tahoma" panose="020B0604030504040204" pitchFamily="34" charset="0"/>
                <a:ea typeface="Calibri" panose="020F0502020204030204" pitchFamily="34" charset="0"/>
                <a:cs typeface="Tahoma" panose="020B0604030504040204" pitchFamily="34" charset="0"/>
                <a:hlinkClick r:id="rId2"/>
              </a:rPr>
              <a:t>Tabla 1 Operacionalización de las variables</a:t>
            </a:r>
            <a:endParaRPr kumimoji="0" lang="es-ES" altLang="zh-CN" sz="2000" b="0" i="0" u="none" strike="noStrike" cap="none" normalizeH="0" baseline="0" dirty="0" smtClean="0">
              <a:ln>
                <a:noFill/>
              </a:ln>
              <a:solidFill>
                <a:schemeClr val="tx1"/>
              </a:solidFill>
              <a:effectLst/>
              <a:latin typeface="Tahoma" panose="020B0604030504040204" pitchFamily="34" charset="0"/>
              <a:ea typeface="Calibri" panose="020F0502020204030204" pitchFamily="34" charset="0"/>
              <a:cs typeface="Tahoma" panose="020B060403050404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79400" algn="l"/>
                <a:tab pos="5214938" algn="r"/>
              </a:tabLst>
            </a:pPr>
            <a:endParaRPr kumimoji="0" lang="es-EC" altLang="zh-CN" sz="32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79400" algn="l"/>
                <a:tab pos="5214938" algn="r"/>
              </a:tabLst>
            </a:pPr>
            <a:r>
              <a:rPr kumimoji="0" lang="es-ES" altLang="zh-CN" sz="2000" b="0" i="0" u="none" strike="noStrike" cap="none" normalizeH="0" baseline="0" dirty="0" smtClean="0">
                <a:ln>
                  <a:noFill/>
                </a:ln>
                <a:solidFill>
                  <a:schemeClr val="tx1"/>
                </a:solidFill>
                <a:effectLst/>
                <a:latin typeface="Tahoma" panose="020B0604030504040204" pitchFamily="34" charset="0"/>
                <a:ea typeface="Calibri" panose="020F0502020204030204" pitchFamily="34" charset="0"/>
                <a:cs typeface="Tahoma" panose="020B0604030504040204" pitchFamily="34" charset="0"/>
                <a:hlinkClick r:id="rId3"/>
              </a:rPr>
              <a:t>Tabla  2  Resultados pre test de las Capacidades Coordinativas de tercer año de básica</a:t>
            </a:r>
            <a:endParaRPr kumimoji="0" lang="es-ES" altLang="zh-CN" sz="2000" b="0" i="0" u="none" strike="noStrike" cap="none" normalizeH="0" baseline="0" dirty="0" smtClean="0">
              <a:ln>
                <a:noFill/>
              </a:ln>
              <a:solidFill>
                <a:schemeClr val="tx1"/>
              </a:solidFill>
              <a:effectLst/>
              <a:latin typeface="Tahoma" panose="020B0604030504040204" pitchFamily="34" charset="0"/>
              <a:ea typeface="Calibri" panose="020F0502020204030204" pitchFamily="34" charset="0"/>
              <a:cs typeface="Tahoma" panose="020B060403050404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79400" algn="l"/>
                <a:tab pos="5214938" algn="r"/>
              </a:tabLst>
            </a:pPr>
            <a:endParaRPr kumimoji="0" lang="es-EC" altLang="zh-CN" sz="32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79400" algn="l"/>
                <a:tab pos="5214938" algn="r"/>
              </a:tabLst>
            </a:pPr>
            <a:r>
              <a:rPr kumimoji="0" lang="es-ES" altLang="zh-CN" sz="2000" b="0" i="0" u="none" strike="noStrike" cap="none" normalizeH="0" baseline="0" dirty="0" smtClean="0">
                <a:ln>
                  <a:noFill/>
                </a:ln>
                <a:solidFill>
                  <a:schemeClr val="tx1"/>
                </a:solidFill>
                <a:effectLst/>
                <a:latin typeface="Tahoma" panose="020B0604030504040204" pitchFamily="34" charset="0"/>
                <a:ea typeface="Calibri" panose="020F0502020204030204" pitchFamily="34" charset="0"/>
                <a:cs typeface="Tahoma" panose="020B0604030504040204" pitchFamily="34" charset="0"/>
                <a:hlinkClick r:id="rId4"/>
              </a:rPr>
              <a:t>Tabla  3  Resultados pre test de las Capacidades Coordinativa  Cuarto     año de Básica</a:t>
            </a:r>
            <a:endParaRPr kumimoji="0" lang="es-ES" altLang="zh-CN" sz="2000" b="0" i="0" u="none" strike="noStrike" cap="none" normalizeH="0" baseline="0" dirty="0" smtClean="0">
              <a:ln>
                <a:noFill/>
              </a:ln>
              <a:solidFill>
                <a:schemeClr val="tx1"/>
              </a:solidFill>
              <a:effectLst/>
              <a:latin typeface="Tahoma" panose="020B0604030504040204" pitchFamily="34" charset="0"/>
              <a:ea typeface="Calibri" panose="020F0502020204030204" pitchFamily="34" charset="0"/>
              <a:cs typeface="Tahoma" panose="020B060403050404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79400" algn="l"/>
                <a:tab pos="5214938" algn="r"/>
              </a:tabLst>
            </a:pPr>
            <a:endParaRPr kumimoji="0" lang="es-ES" altLang="zh-CN" sz="20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hlinkClick r:id="rId5"/>
            </a:endParaRPr>
          </a:p>
          <a:p>
            <a:pPr marL="0" marR="0" lvl="0" indent="0" algn="l" defTabSz="914400" rtl="0" eaLnBrk="0" fontAlgn="base" latinLnBrk="0" hangingPunct="0">
              <a:lnSpc>
                <a:spcPct val="100000"/>
              </a:lnSpc>
              <a:spcBef>
                <a:spcPct val="0"/>
              </a:spcBef>
              <a:spcAft>
                <a:spcPct val="0"/>
              </a:spcAft>
              <a:buClrTx/>
              <a:buSzTx/>
              <a:buFontTx/>
              <a:buNone/>
              <a:tabLst>
                <a:tab pos="279400" algn="l"/>
                <a:tab pos="5214938" algn="r"/>
              </a:tabLst>
            </a:pPr>
            <a:r>
              <a:rPr kumimoji="0" lang="es-ES" altLang="zh-CN" sz="20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hlinkClick r:id="rId5"/>
              </a:rPr>
              <a:t>Tabla 4.  Asignación de disciplinas deportivas</a:t>
            </a:r>
            <a:r>
              <a:rPr kumimoji="0" lang="es-EC" altLang="zh-CN" sz="3200" b="0" i="0" u="none" strike="noStrike" cap="none" normalizeH="0" baseline="0" dirty="0" smtClean="0">
                <a:ln>
                  <a:noFill/>
                </a:ln>
                <a:solidFill>
                  <a:schemeClr val="tx1"/>
                </a:solidFill>
                <a:effectLst/>
              </a:rPr>
              <a:t> </a:t>
            </a:r>
            <a:endParaRPr kumimoji="0" lang="es-EC" altLang="zh-CN" sz="4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608387056"/>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92926" y="624110"/>
            <a:ext cx="7954872" cy="1280890"/>
          </a:xfrm>
        </p:spPr>
        <p:style>
          <a:lnRef idx="1">
            <a:schemeClr val="accent6"/>
          </a:lnRef>
          <a:fillRef idx="2">
            <a:schemeClr val="accent6"/>
          </a:fillRef>
          <a:effectRef idx="1">
            <a:schemeClr val="accent6"/>
          </a:effectRef>
          <a:fontRef idx="minor">
            <a:schemeClr val="dk1"/>
          </a:fontRef>
        </p:style>
        <p:txBody>
          <a:bodyPr>
            <a:normAutofit/>
          </a:bodyPr>
          <a:lstStyle/>
          <a:p>
            <a:pPr algn="ctr"/>
            <a:r>
              <a:rPr lang="es-ES" b="1" dirty="0" smtClean="0"/>
              <a:t>6.2. Identificación del problema.</a:t>
            </a:r>
            <a:r>
              <a:rPr lang="es-EC" dirty="0" smtClean="0"/>
              <a:t/>
            </a:r>
            <a:br>
              <a:rPr lang="es-EC" dirty="0" smtClean="0"/>
            </a:br>
            <a:endParaRPr lang="es-EC" dirty="0"/>
          </a:p>
        </p:txBody>
      </p:sp>
      <p:sp>
        <p:nvSpPr>
          <p:cNvPr id="3" name="Marcador de contenido 2"/>
          <p:cNvSpPr>
            <a:spLocks noGrp="1"/>
          </p:cNvSpPr>
          <p:nvPr>
            <p:ph idx="1"/>
          </p:nvPr>
        </p:nvSpPr>
        <p:spPr>
          <a:xfrm>
            <a:off x="1867437" y="1790163"/>
            <a:ext cx="9637175" cy="2846231"/>
          </a:xfrm>
        </p:spPr>
        <p:style>
          <a:lnRef idx="2">
            <a:schemeClr val="accent1"/>
          </a:lnRef>
          <a:fillRef idx="1">
            <a:schemeClr val="lt1"/>
          </a:fillRef>
          <a:effectRef idx="0">
            <a:schemeClr val="accent1"/>
          </a:effectRef>
          <a:fontRef idx="minor">
            <a:schemeClr val="dk1"/>
          </a:fontRef>
        </p:style>
        <p:txBody>
          <a:bodyPr>
            <a:normAutofit/>
          </a:bodyPr>
          <a:lstStyle/>
          <a:p>
            <a:r>
              <a:rPr lang="es-EC" dirty="0" smtClean="0"/>
              <a:t>La </a:t>
            </a:r>
            <a:r>
              <a:rPr lang="es-EC" dirty="0"/>
              <a:t>institución educativa </a:t>
            </a:r>
            <a:r>
              <a:rPr lang="es-ES" dirty="0"/>
              <a:t>Luis Felipe Borja del cantón Mejía</a:t>
            </a:r>
            <a:r>
              <a:rPr lang="es-EC" dirty="0"/>
              <a:t> no cuenta con un actividades  deportivo extracurricular lo que se presenta una debilidad institucional, por lo que se observa que los alumnos no cuenta con una actitud positiva frente a su rendimiento académico ya que su carga académica es exhaustiva, llegando pronto a la fatiga y pérdida del interés académico. Los alumnos de octavo nivel se encuentran en una faja etaria que tiene gran interés por diferentes disciplinas deportivas y el no utilizar estas actividades sería una debilidad institucional ya que mermaría el desarrollo y potencialidad de cada uno de los alumnos.</a:t>
            </a:r>
          </a:p>
          <a:p>
            <a:endParaRPr lang="es-EC" dirty="0"/>
          </a:p>
        </p:txBody>
      </p:sp>
    </p:spTree>
    <p:extLst>
      <p:ext uri="{BB962C8B-B14F-4D97-AF65-F5344CB8AC3E}">
        <p14:creationId xmlns:p14="http://schemas.microsoft.com/office/powerpoint/2010/main" val="153602747"/>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854559" y="624110"/>
            <a:ext cx="9650054" cy="1280890"/>
          </a:xfrm>
        </p:spPr>
        <p:style>
          <a:lnRef idx="1">
            <a:schemeClr val="accent6"/>
          </a:lnRef>
          <a:fillRef idx="2">
            <a:schemeClr val="accent6"/>
          </a:fillRef>
          <a:effectRef idx="1">
            <a:schemeClr val="accent6"/>
          </a:effectRef>
          <a:fontRef idx="minor">
            <a:schemeClr val="dk1"/>
          </a:fontRef>
        </p:style>
        <p:txBody>
          <a:bodyPr/>
          <a:lstStyle/>
          <a:p>
            <a:pPr algn="ctr"/>
            <a:r>
              <a:rPr lang="es-ES" b="1" dirty="0" smtClean="0"/>
              <a:t>6.3. Justificación.  </a:t>
            </a:r>
            <a:r>
              <a:rPr lang="es-EC" dirty="0" smtClean="0"/>
              <a:t/>
            </a:r>
            <a:br>
              <a:rPr lang="es-EC" dirty="0" smtClean="0"/>
            </a:br>
            <a:endParaRPr lang="es-EC" dirty="0"/>
          </a:p>
        </p:txBody>
      </p:sp>
      <p:sp>
        <p:nvSpPr>
          <p:cNvPr id="3" name="Marcador de contenido 2"/>
          <p:cNvSpPr>
            <a:spLocks noGrp="1"/>
          </p:cNvSpPr>
          <p:nvPr>
            <p:ph idx="1"/>
          </p:nvPr>
        </p:nvSpPr>
        <p:spPr>
          <a:xfrm>
            <a:off x="1854558" y="1429555"/>
            <a:ext cx="9650054" cy="4765183"/>
          </a:xfrm>
        </p:spPr>
        <p:style>
          <a:lnRef idx="2">
            <a:schemeClr val="accent2"/>
          </a:lnRef>
          <a:fillRef idx="1">
            <a:schemeClr val="lt1"/>
          </a:fillRef>
          <a:effectRef idx="0">
            <a:schemeClr val="accent2"/>
          </a:effectRef>
          <a:fontRef idx="minor">
            <a:schemeClr val="dk1"/>
          </a:fontRef>
        </p:style>
        <p:txBody>
          <a:bodyPr>
            <a:normAutofit/>
          </a:bodyPr>
          <a:lstStyle/>
          <a:p>
            <a:r>
              <a:rPr lang="es-ES" dirty="0" smtClean="0"/>
              <a:t>Manejar  </a:t>
            </a:r>
            <a:r>
              <a:rPr lang="es-ES" dirty="0"/>
              <a:t>actividades  deportivo extracurricular proveerá de mayores capacidades en los alumnos, evitando de esta manera los problemas sociales y abasteciendo de un comportamiento motivar en las actividades académicas. En la mayoría de centros educativos del país se ha observado un mejor rendimiento académico en  quienes cuentan con unas actividades extracurriculares organizadas y estructuradas bajo las condiciones y necesidades del grupo.</a:t>
            </a:r>
            <a:endParaRPr lang="es-EC" dirty="0"/>
          </a:p>
          <a:p>
            <a:r>
              <a:rPr lang="es-ES" dirty="0"/>
              <a:t>Los alumnos mantienen cualidades propias de interés para escoger las diferentes disciplinas las cuales promuevan la responsabilidad y entusiasmo. Los padres también serán beneficiados por estas actividades extracurriculares ya que será un incentivo y exigencia a la vez para el rendimiento académico; el saber coordinar y rendir en todas estas actividades será una pauta de interés y sobre todo un reto.  </a:t>
            </a:r>
            <a:endParaRPr lang="es-EC" dirty="0"/>
          </a:p>
          <a:p>
            <a:endParaRPr lang="es-EC" dirty="0"/>
          </a:p>
        </p:txBody>
      </p:sp>
    </p:spTree>
    <p:extLst>
      <p:ext uri="{BB962C8B-B14F-4D97-AF65-F5344CB8AC3E}">
        <p14:creationId xmlns:p14="http://schemas.microsoft.com/office/powerpoint/2010/main" val="3541205550"/>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smtClean="0"/>
              <a:t>6.3. Justificación.</a:t>
            </a:r>
            <a:endParaRPr lang="es-EC" dirty="0"/>
          </a:p>
        </p:txBody>
      </p:sp>
      <p:sp>
        <p:nvSpPr>
          <p:cNvPr id="3" name="Marcador de contenido 2"/>
          <p:cNvSpPr>
            <a:spLocks noGrp="1"/>
          </p:cNvSpPr>
          <p:nvPr>
            <p:ph idx="1"/>
          </p:nvPr>
        </p:nvSpPr>
        <p:spPr>
          <a:xfrm>
            <a:off x="1931831" y="1738648"/>
            <a:ext cx="8512935" cy="4172574"/>
          </a:xfrm>
        </p:spPr>
        <p:txBody>
          <a:bodyPr/>
          <a:lstStyle/>
          <a:p>
            <a:r>
              <a:rPr lang="es-ES" dirty="0"/>
              <a:t>Esta propuesta promueve la preparación también para los eventos competitivos y su participación dependerá del rendimiento académico de los estudiantes y todos quienes participan en las actividades extracurriculares estarán interesados en ser parte de la selección de la institución </a:t>
            </a:r>
            <a:endParaRPr lang="es-EC" dirty="0"/>
          </a:p>
          <a:p>
            <a:r>
              <a:rPr lang="es-ES" dirty="0"/>
              <a:t>Para la elaboración del actividades  de actividades extracurriculares  se tuvo en consideración  los sustentos teórico- metodológico abordados por diferentes autores, especialistas pedagógicos y deportivos. </a:t>
            </a:r>
            <a:endParaRPr lang="es-EC" dirty="0"/>
          </a:p>
          <a:p>
            <a:endParaRPr lang="es-EC" dirty="0"/>
          </a:p>
        </p:txBody>
      </p:sp>
    </p:spTree>
    <p:extLst>
      <p:ext uri="{BB962C8B-B14F-4D97-AF65-F5344CB8AC3E}">
        <p14:creationId xmlns:p14="http://schemas.microsoft.com/office/powerpoint/2010/main" val="3931557093"/>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073499" y="624110"/>
            <a:ext cx="9431113" cy="1280890"/>
          </a:xfrm>
        </p:spPr>
        <p:txBody>
          <a:bodyPr>
            <a:normAutofit fontScale="90000"/>
          </a:bodyPr>
          <a:lstStyle/>
          <a:p>
            <a:r>
              <a:rPr lang="es-ES" b="1" u="sng" dirty="0" smtClean="0"/>
              <a:t/>
            </a:r>
            <a:br>
              <a:rPr lang="es-ES" b="1" u="sng" dirty="0" smtClean="0"/>
            </a:br>
            <a:r>
              <a:rPr lang="es-ES" b="1" u="sng" dirty="0" smtClean="0"/>
              <a:t>6.4. Objetivos</a:t>
            </a:r>
            <a:r>
              <a:rPr lang="es-EC" dirty="0" smtClean="0"/>
              <a:t/>
            </a:r>
            <a:br>
              <a:rPr lang="es-EC" dirty="0" smtClean="0"/>
            </a:br>
            <a:endParaRPr lang="es-EC" dirty="0"/>
          </a:p>
        </p:txBody>
      </p:sp>
      <p:sp>
        <p:nvSpPr>
          <p:cNvPr id="3" name="Marcador de contenido 2"/>
          <p:cNvSpPr>
            <a:spLocks noGrp="1"/>
          </p:cNvSpPr>
          <p:nvPr>
            <p:ph idx="1"/>
          </p:nvPr>
        </p:nvSpPr>
        <p:spPr>
          <a:xfrm>
            <a:off x="2073499" y="1905000"/>
            <a:ext cx="9431113" cy="4521558"/>
          </a:xfrm>
        </p:spPr>
        <p:txBody>
          <a:bodyPr>
            <a:normAutofit/>
          </a:bodyPr>
          <a:lstStyle/>
          <a:p>
            <a:pPr marL="0" indent="0">
              <a:buNone/>
            </a:pPr>
            <a:r>
              <a:rPr lang="es-ES" b="1" u="sng" dirty="0" smtClean="0"/>
              <a:t>6.4.1</a:t>
            </a:r>
            <a:r>
              <a:rPr lang="es-ES" b="1" u="sng" dirty="0"/>
              <a:t>. Objetivo general</a:t>
            </a:r>
            <a:endParaRPr lang="es-EC" dirty="0"/>
          </a:p>
          <a:p>
            <a:pPr lvl="0"/>
            <a:r>
              <a:rPr lang="es-ES" dirty="0"/>
              <a:t>Mejorar las capacidades coordinativas de los alumnos de tercero y cuarto año de educación básica de </a:t>
            </a:r>
            <a:r>
              <a:rPr lang="es-ES" u="sng" dirty="0"/>
              <a:t>la </a:t>
            </a:r>
            <a:r>
              <a:rPr lang="es-ES" dirty="0"/>
              <a:t>escuela Luis Felipe Borja del cantón </a:t>
            </a:r>
            <a:r>
              <a:rPr lang="es-ES" dirty="0" smtClean="0"/>
              <a:t>Mejía</a:t>
            </a:r>
            <a:endParaRPr lang="es-EC" dirty="0" smtClean="0"/>
          </a:p>
          <a:p>
            <a:pPr marL="0" lvl="0" indent="0">
              <a:buNone/>
            </a:pPr>
            <a:r>
              <a:rPr lang="es-EC" b="1" u="sng" dirty="0" smtClean="0"/>
              <a:t>6.4.2</a:t>
            </a:r>
            <a:r>
              <a:rPr lang="es-EC" b="1" u="sng" dirty="0"/>
              <a:t>. Objetivos específicos</a:t>
            </a:r>
            <a:r>
              <a:rPr lang="es-EC" b="1" dirty="0"/>
              <a:t> </a:t>
            </a:r>
          </a:p>
          <a:p>
            <a:pPr lvl="0"/>
            <a:r>
              <a:rPr lang="es-ES" dirty="0"/>
              <a:t>Determinar actividades adecuadas para la aplicación de las actividades  extracurricular e interés por parte los alumnos de octavo de educación básica. </a:t>
            </a:r>
            <a:endParaRPr lang="es-EC" dirty="0"/>
          </a:p>
          <a:p>
            <a:pPr lvl="0"/>
            <a:r>
              <a:rPr lang="es-ES" dirty="0"/>
              <a:t>Estructurar un sistema de actividades extracurriculares en los diferentes paralelos manteniendo un desarrollo de aprendizaje deportivo equilibrado  y oportuno  </a:t>
            </a:r>
            <a:r>
              <a:rPr lang="es-EC" dirty="0"/>
              <a:t>Acoplar las diferentes disciplinas deportivas bajo los intereses de los alumnos.</a:t>
            </a:r>
          </a:p>
          <a:p>
            <a:pPr lvl="0"/>
            <a:r>
              <a:rPr lang="es-EC" u="sng" dirty="0"/>
              <a:t>Fortalecer la </a:t>
            </a:r>
            <a:r>
              <a:rPr lang="es-EC" u="sng" dirty="0" smtClean="0"/>
              <a:t>imagen </a:t>
            </a:r>
            <a:r>
              <a:rPr lang="es-EC" dirty="0" smtClean="0"/>
              <a:t>de </a:t>
            </a:r>
            <a:r>
              <a:rPr lang="es-EC" dirty="0"/>
              <a:t>la escuela Luis Felipe Borja del cantón Mejía</a:t>
            </a:r>
            <a:endParaRPr lang="es-EC" b="1" dirty="0"/>
          </a:p>
          <a:p>
            <a:endParaRPr lang="es-EC" dirty="0"/>
          </a:p>
        </p:txBody>
      </p:sp>
    </p:spTree>
    <p:extLst>
      <p:ext uri="{BB962C8B-B14F-4D97-AF65-F5344CB8AC3E}">
        <p14:creationId xmlns:p14="http://schemas.microsoft.com/office/powerpoint/2010/main" val="4251557827"/>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44711" y="334851"/>
            <a:ext cx="9559902" cy="1570149"/>
          </a:xfrm>
        </p:spPr>
        <p:txBody>
          <a:bodyPr>
            <a:normAutofit fontScale="90000"/>
          </a:bodyPr>
          <a:lstStyle/>
          <a:p>
            <a:r>
              <a:rPr lang="es-EC" b="1" u="sng" dirty="0" smtClean="0"/>
              <a:t/>
            </a:r>
            <a:br>
              <a:rPr lang="es-EC" b="1" u="sng" dirty="0" smtClean="0"/>
            </a:br>
            <a:r>
              <a:rPr lang="es-EC" b="1" dirty="0" smtClean="0"/>
              <a:t>6.5. Metodología</a:t>
            </a:r>
            <a:br>
              <a:rPr lang="es-EC" b="1" dirty="0" smtClean="0"/>
            </a:br>
            <a:endParaRPr lang="es-EC" dirty="0"/>
          </a:p>
        </p:txBody>
      </p:sp>
      <p:sp>
        <p:nvSpPr>
          <p:cNvPr id="3" name="Marcador de contenido 2"/>
          <p:cNvSpPr>
            <a:spLocks noGrp="1"/>
          </p:cNvSpPr>
          <p:nvPr>
            <p:ph idx="1"/>
          </p:nvPr>
        </p:nvSpPr>
        <p:spPr>
          <a:xfrm>
            <a:off x="1944711" y="1571223"/>
            <a:ext cx="9559902" cy="4816698"/>
          </a:xfrm>
        </p:spPr>
        <p:txBody>
          <a:bodyPr>
            <a:normAutofit/>
          </a:bodyPr>
          <a:lstStyle/>
          <a:p>
            <a:r>
              <a:rPr lang="es-ES" dirty="0" smtClean="0"/>
              <a:t>Se </a:t>
            </a:r>
            <a:r>
              <a:rPr lang="es-ES" dirty="0"/>
              <a:t>realizaran por los diferentes paralelos y asignación de las distintas disciplinas deportivas optando una metodología equilibrada y lúdica con fines de satisfacer las necesidades de los estudiantes y cumplir las expectativas técnicas y coordinativas. Si insertaran técnicas participativas que permitan un mejor aprovechamiento del espacio y de las condiciones individuales para  potencializar habilidades coordinativas y capacidades de los alumnos mediante los métodos.</a:t>
            </a:r>
            <a:endParaRPr lang="es-EC" dirty="0"/>
          </a:p>
          <a:p>
            <a:pPr lvl="0"/>
            <a:r>
              <a:rPr lang="es-ES" b="1" dirty="0"/>
              <a:t>Global</a:t>
            </a:r>
            <a:r>
              <a:rPr lang="es-ES" dirty="0"/>
              <a:t> permitió hacer una práctica mancomunada y general bajo los principios técnicos específicos del deporte.</a:t>
            </a:r>
            <a:endParaRPr lang="es-EC" dirty="0"/>
          </a:p>
          <a:p>
            <a:pPr lvl="0"/>
            <a:r>
              <a:rPr lang="es-ES" b="1" dirty="0"/>
              <a:t>Análisis – síntesis</a:t>
            </a:r>
            <a:r>
              <a:rPr lang="es-ES" dirty="0"/>
              <a:t>: Se desarrollara actividades de reflexión con fines de motivación en los estudios y sus problemas </a:t>
            </a:r>
            <a:endParaRPr lang="es-EC" dirty="0"/>
          </a:p>
          <a:p>
            <a:pPr lvl="0"/>
            <a:r>
              <a:rPr lang="es-ES" b="1" dirty="0"/>
              <a:t>Métodos empíricos:</a:t>
            </a:r>
            <a:endParaRPr lang="es-EC" dirty="0"/>
          </a:p>
          <a:p>
            <a:pPr lvl="0"/>
            <a:r>
              <a:rPr lang="es-ES" b="1" dirty="0"/>
              <a:t>Observación:</a:t>
            </a:r>
            <a:r>
              <a:rPr lang="es-ES" dirty="0"/>
              <a:t> la utilización de éste método sirvió para detectar los problema en el proceso y desarrollo de la propuesta.</a:t>
            </a:r>
            <a:endParaRPr lang="es-EC" dirty="0"/>
          </a:p>
          <a:p>
            <a:endParaRPr lang="es-EC" dirty="0"/>
          </a:p>
        </p:txBody>
      </p:sp>
    </p:spTree>
    <p:extLst>
      <p:ext uri="{BB962C8B-B14F-4D97-AF65-F5344CB8AC3E}">
        <p14:creationId xmlns:p14="http://schemas.microsoft.com/office/powerpoint/2010/main" val="2328256988"/>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77285" y="624110"/>
            <a:ext cx="7933385" cy="1280890"/>
          </a:xfrm>
        </p:spPr>
        <p:txBody>
          <a:bodyPr>
            <a:normAutofit fontScale="90000"/>
          </a:bodyPr>
          <a:lstStyle/>
          <a:p>
            <a:pPr algn="ctr"/>
            <a:r>
              <a:rPr lang="es-ES" b="1" dirty="0" smtClean="0"/>
              <a:t/>
            </a:r>
            <a:br>
              <a:rPr lang="es-ES" b="1" dirty="0" smtClean="0"/>
            </a:br>
            <a:r>
              <a:rPr lang="es-ES" b="1" dirty="0" smtClean="0"/>
              <a:t>Métodos estadísticos:</a:t>
            </a:r>
            <a:r>
              <a:rPr lang="es-EC" dirty="0" smtClean="0"/>
              <a:t/>
            </a:r>
            <a:br>
              <a:rPr lang="es-EC" dirty="0" smtClean="0"/>
            </a:br>
            <a:endParaRPr lang="es-EC" dirty="0"/>
          </a:p>
        </p:txBody>
      </p:sp>
      <p:sp>
        <p:nvSpPr>
          <p:cNvPr id="3" name="Marcador de contenido 2"/>
          <p:cNvSpPr>
            <a:spLocks noGrp="1"/>
          </p:cNvSpPr>
          <p:nvPr>
            <p:ph idx="1"/>
          </p:nvPr>
        </p:nvSpPr>
        <p:spPr>
          <a:xfrm>
            <a:off x="1777285" y="2133600"/>
            <a:ext cx="8512935" cy="3777622"/>
          </a:xfrm>
        </p:spPr>
        <p:txBody>
          <a:bodyPr/>
          <a:lstStyle/>
          <a:p>
            <a:pPr lvl="0"/>
            <a:r>
              <a:rPr lang="es-ES" b="1" dirty="0" smtClean="0"/>
              <a:t>Estadístico</a:t>
            </a:r>
            <a:r>
              <a:rPr lang="es-ES" dirty="0"/>
              <a:t>. En el procesamiento de los datos se utilizarán gráficos y tablas para mostrar los resultados de la investigación como el comportamiento de los alumnos durante el proceso tanto de las capacidades coordinativas  y sus diferentes clasificación</a:t>
            </a:r>
            <a:endParaRPr lang="es-EC" dirty="0"/>
          </a:p>
          <a:p>
            <a:pPr lvl="0"/>
            <a:r>
              <a:rPr lang="es-ES" dirty="0"/>
              <a:t>Las actividades  se realizará durante 3 meses, alternando los días, en los horarios que se adecuen a las actividades propuestas por los participantes.</a:t>
            </a:r>
            <a:endParaRPr lang="es-EC" dirty="0"/>
          </a:p>
          <a:p>
            <a:endParaRPr lang="es-EC" dirty="0"/>
          </a:p>
        </p:txBody>
      </p:sp>
    </p:spTree>
    <p:extLst>
      <p:ext uri="{BB962C8B-B14F-4D97-AF65-F5344CB8AC3E}">
        <p14:creationId xmlns:p14="http://schemas.microsoft.com/office/powerpoint/2010/main" val="412191438"/>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009105" y="624110"/>
            <a:ext cx="9495508" cy="1280890"/>
          </a:xfrm>
        </p:spPr>
        <p:txBody>
          <a:bodyPr>
            <a:normAutofit fontScale="90000"/>
          </a:bodyPr>
          <a:lstStyle/>
          <a:p>
            <a:r>
              <a:rPr lang="es-EC" b="1" dirty="0" smtClean="0"/>
              <a:t/>
            </a:r>
            <a:br>
              <a:rPr lang="es-EC" b="1" dirty="0" smtClean="0"/>
            </a:br>
            <a:r>
              <a:rPr lang="es-EC" b="1" dirty="0" smtClean="0"/>
              <a:t>6.6. Recursos</a:t>
            </a:r>
            <a:br>
              <a:rPr lang="es-EC" b="1" dirty="0" smtClean="0"/>
            </a:br>
            <a:endParaRPr lang="es-EC" dirty="0"/>
          </a:p>
        </p:txBody>
      </p:sp>
      <p:sp>
        <p:nvSpPr>
          <p:cNvPr id="3" name="Marcador de contenido 2"/>
          <p:cNvSpPr>
            <a:spLocks noGrp="1"/>
          </p:cNvSpPr>
          <p:nvPr>
            <p:ph idx="1"/>
          </p:nvPr>
        </p:nvSpPr>
        <p:spPr>
          <a:xfrm>
            <a:off x="2112135" y="2133600"/>
            <a:ext cx="9392477" cy="3777622"/>
          </a:xfrm>
        </p:spPr>
        <p:txBody>
          <a:bodyPr>
            <a:normAutofit/>
          </a:bodyPr>
          <a:lstStyle/>
          <a:p>
            <a:pPr marL="0" indent="0">
              <a:buNone/>
            </a:pPr>
            <a:r>
              <a:rPr lang="es-ES" b="1" dirty="0" smtClean="0"/>
              <a:t>Humanos </a:t>
            </a:r>
            <a:r>
              <a:rPr lang="es-ES" b="1" dirty="0"/>
              <a:t>y Técnicos</a:t>
            </a:r>
            <a:endParaRPr lang="es-EC" dirty="0"/>
          </a:p>
          <a:p>
            <a:r>
              <a:rPr lang="es-ES" dirty="0"/>
              <a:t>El director de la escuela Luis Felipe Borja del cantón Mejía</a:t>
            </a:r>
            <a:endParaRPr lang="es-EC" dirty="0"/>
          </a:p>
          <a:p>
            <a:r>
              <a:rPr lang="es-ES" dirty="0"/>
              <a:t>Investigador Cueva   </a:t>
            </a:r>
            <a:endParaRPr lang="es-EC" b="1" dirty="0"/>
          </a:p>
          <a:p>
            <a:pPr marL="0" indent="0">
              <a:buNone/>
            </a:pPr>
            <a:r>
              <a:rPr lang="es-EC" sz="2400" b="1" dirty="0" smtClean="0"/>
              <a:t>6.7.  </a:t>
            </a:r>
            <a:r>
              <a:rPr lang="es-EC" sz="2400" b="1" dirty="0"/>
              <a:t>Resultados esperados.</a:t>
            </a:r>
          </a:p>
          <a:p>
            <a:r>
              <a:rPr lang="es-ES" dirty="0"/>
              <a:t>El desarrollo y mejoramiento mínimo en relación a los periodos de evaluación de las capacidades COORDINATIVAS condicionales y coordinativas desarrollados uno de otro, otorgando garantía coordinativa e integral del alumnado, optando una valoración significativa en las diferentes asignaturas de la currículo institucional.  </a:t>
            </a:r>
            <a:endParaRPr lang="es-EC" dirty="0"/>
          </a:p>
          <a:p>
            <a:endParaRPr lang="es-EC" dirty="0"/>
          </a:p>
        </p:txBody>
      </p:sp>
    </p:spTree>
    <p:extLst>
      <p:ext uri="{BB962C8B-B14F-4D97-AF65-F5344CB8AC3E}">
        <p14:creationId xmlns:p14="http://schemas.microsoft.com/office/powerpoint/2010/main" val="2531704714"/>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31831" y="624110"/>
            <a:ext cx="9572781" cy="972870"/>
          </a:xfrm>
        </p:spPr>
        <p:txBody>
          <a:bodyPr>
            <a:normAutofit fontScale="90000"/>
          </a:bodyPr>
          <a:lstStyle/>
          <a:p>
            <a:r>
              <a:rPr lang="es-EC" b="1" dirty="0" smtClean="0"/>
              <a:t>6.8. Proceso de evaluación y control</a:t>
            </a:r>
            <a:br>
              <a:rPr lang="es-EC" b="1" dirty="0" smtClean="0"/>
            </a:br>
            <a:endParaRPr lang="es-EC" dirty="0"/>
          </a:p>
        </p:txBody>
      </p:sp>
      <p:sp>
        <p:nvSpPr>
          <p:cNvPr id="3" name="Marcador de contenido 2"/>
          <p:cNvSpPr>
            <a:spLocks noGrp="1"/>
          </p:cNvSpPr>
          <p:nvPr>
            <p:ph idx="1"/>
          </p:nvPr>
        </p:nvSpPr>
        <p:spPr>
          <a:xfrm>
            <a:off x="1931831" y="1596980"/>
            <a:ext cx="9572781" cy="4314242"/>
          </a:xfrm>
        </p:spPr>
        <p:txBody>
          <a:bodyPr>
            <a:normAutofit/>
          </a:bodyPr>
          <a:lstStyle/>
          <a:p>
            <a:r>
              <a:rPr lang="es-ES" dirty="0" smtClean="0"/>
              <a:t>Se </a:t>
            </a:r>
            <a:r>
              <a:rPr lang="es-ES" dirty="0"/>
              <a:t>observara el desenvolvimiento físico y académico de los diferentes  alumnos tanto sus calificaciones para optar por las competencias planificadas y establecidas ya en acuerdos con los alumnos integrantes de estas actividades.</a:t>
            </a:r>
            <a:endParaRPr lang="es-EC" dirty="0"/>
          </a:p>
          <a:p>
            <a:pPr marL="0" indent="0">
              <a:buNone/>
            </a:pPr>
            <a:r>
              <a:rPr lang="es-EC" sz="2800" b="1" dirty="0" smtClean="0"/>
              <a:t>6.9. </a:t>
            </a:r>
            <a:r>
              <a:rPr lang="es-EC" sz="2800" b="1" dirty="0"/>
              <a:t>Estructuración general de las actividades  </a:t>
            </a:r>
          </a:p>
          <a:p>
            <a:r>
              <a:rPr lang="es-ES" dirty="0" smtClean="0"/>
              <a:t>Se observa que las disciplinas de mayor interés están enfocadas a las ya conocidas por su fácil desenvolvimiento y resultados mediáticos  lo que permite participar en las diferentes actividades competitivas con efectividad y gran interés.</a:t>
            </a:r>
            <a:endParaRPr lang="es-EC" dirty="0" smtClean="0"/>
          </a:p>
          <a:p>
            <a:r>
              <a:rPr lang="es-ES" dirty="0"/>
              <a:t>Los estudiantes de octavo nivel cuentan con alternativas de disciplinas las cuales se desarrollaran en diferentes horarios y diferentes días para participación constantes de las mismas.</a:t>
            </a:r>
            <a:endParaRPr lang="es-EC" dirty="0"/>
          </a:p>
          <a:p>
            <a:pPr marL="0" indent="0">
              <a:buNone/>
            </a:pPr>
            <a:endParaRPr lang="es-EC" dirty="0"/>
          </a:p>
        </p:txBody>
      </p:sp>
    </p:spTree>
    <p:extLst>
      <p:ext uri="{BB962C8B-B14F-4D97-AF65-F5344CB8AC3E}">
        <p14:creationId xmlns:p14="http://schemas.microsoft.com/office/powerpoint/2010/main" val="1240172817"/>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446987" y="624110"/>
            <a:ext cx="9057626" cy="1280890"/>
          </a:xfrm>
        </p:spPr>
        <p:txBody>
          <a:bodyPr>
            <a:normAutofit fontScale="90000"/>
          </a:bodyPr>
          <a:lstStyle/>
          <a:p>
            <a:pPr algn="ctr">
              <a:lnSpc>
                <a:spcPct val="150000"/>
              </a:lnSpc>
              <a:spcBef>
                <a:spcPts val="2400"/>
              </a:spcBef>
              <a:spcAft>
                <a:spcPts val="0"/>
              </a:spcAft>
            </a:pPr>
            <a:r>
              <a:rPr lang="es-EC" sz="3100" b="1" kern="0" dirty="0" smtClean="0">
                <a:solidFill>
                  <a:srgbClr val="365F91"/>
                </a:solidFill>
                <a:effectLst/>
                <a:latin typeface="Arial" panose="020B0604020202020204" pitchFamily="34" charset="0"/>
                <a:ea typeface="Times New Roman" panose="02020603050405020304" pitchFamily="18" charset="0"/>
                <a:cs typeface="Times New Roman" panose="02020603050405020304" pitchFamily="18" charset="0"/>
              </a:rPr>
              <a:t>Tabla 4. </a:t>
            </a:r>
            <a:r>
              <a:rPr lang="es-EC" sz="3600" b="1" kern="0" dirty="0" smtClean="0">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rPr>
              <a:t/>
            </a:r>
            <a:br>
              <a:rPr lang="es-EC" sz="3600" b="1" kern="0" dirty="0" smtClean="0">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rPr>
            </a:br>
            <a:r>
              <a:rPr lang="es-EC" sz="3100" b="1" kern="0" dirty="0" smtClean="0">
                <a:solidFill>
                  <a:srgbClr val="365F91"/>
                </a:solidFill>
                <a:effectLst/>
                <a:latin typeface="Arial" panose="020B0604020202020204" pitchFamily="34" charset="0"/>
                <a:ea typeface="Times New Roman" panose="02020603050405020304" pitchFamily="18" charset="0"/>
                <a:cs typeface="Times New Roman" panose="02020603050405020304" pitchFamily="18" charset="0"/>
              </a:rPr>
              <a:t> Asignación de disciplinas deportivas </a:t>
            </a:r>
            <a:r>
              <a:rPr lang="es-EC" sz="5300" b="1" kern="0" dirty="0" smtClean="0">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rPr>
              <a:t/>
            </a:r>
            <a:br>
              <a:rPr lang="es-EC" sz="5300" b="1" kern="0" dirty="0" smtClean="0">
                <a:solidFill>
                  <a:srgbClr val="365F91"/>
                </a:solidFill>
                <a:effectLst/>
                <a:latin typeface="Cambria" panose="02040503050406030204" pitchFamily="18" charset="0"/>
                <a:ea typeface="Times New Roman" panose="02020603050405020304" pitchFamily="18" charset="0"/>
                <a:cs typeface="Times New Roman" panose="02020603050405020304" pitchFamily="18" charset="0"/>
              </a:rPr>
            </a:br>
            <a:endParaRPr lang="es-EC" sz="5300" dirty="0"/>
          </a:p>
        </p:txBody>
      </p:sp>
      <p:graphicFrame>
        <p:nvGraphicFramePr>
          <p:cNvPr id="5" name="Marcador de contenido 4"/>
          <p:cNvGraphicFramePr>
            <a:graphicFrameLocks noGrp="1"/>
          </p:cNvGraphicFramePr>
          <p:nvPr>
            <p:ph idx="1"/>
            <p:extLst>
              <p:ext uri="{D42A27DB-BD31-4B8C-83A1-F6EECF244321}">
                <p14:modId xmlns:p14="http://schemas.microsoft.com/office/powerpoint/2010/main" val="3696053838"/>
              </p:ext>
            </p:extLst>
          </p:nvPr>
        </p:nvGraphicFramePr>
        <p:xfrm>
          <a:off x="3078051" y="2455410"/>
          <a:ext cx="6890197" cy="3878651"/>
        </p:xfrm>
        <a:graphic>
          <a:graphicData uri="http://schemas.openxmlformats.org/drawingml/2006/table">
            <a:tbl>
              <a:tblPr firstRow="1" firstCol="1" bandRow="1">
                <a:tableStyleId>{5C22544A-7EE6-4342-B048-85BDC9FD1C3A}</a:tableStyleId>
              </a:tblPr>
              <a:tblGrid>
                <a:gridCol w="769380"/>
                <a:gridCol w="3655933"/>
                <a:gridCol w="2464884"/>
              </a:tblGrid>
              <a:tr h="953155">
                <a:tc>
                  <a:txBody>
                    <a:bodyPr/>
                    <a:lstStyle/>
                    <a:p>
                      <a:pPr algn="just">
                        <a:lnSpc>
                          <a:spcPct val="150000"/>
                        </a:lnSpc>
                        <a:spcAft>
                          <a:spcPts val="0"/>
                        </a:spcAft>
                      </a:pPr>
                      <a:r>
                        <a:rPr lang="es-ES" sz="2800" b="1" dirty="0">
                          <a:effectLst/>
                        </a:rPr>
                        <a:t>No</a:t>
                      </a:r>
                      <a:endParaRPr lang="es-EC"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es-ES" sz="2800" b="1" dirty="0">
                          <a:effectLst/>
                        </a:rPr>
                        <a:t>DISCIPLINAS </a:t>
                      </a:r>
                      <a:endParaRPr lang="es-EC"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52095" algn="just">
                        <a:lnSpc>
                          <a:spcPct val="150000"/>
                        </a:lnSpc>
                        <a:spcAft>
                          <a:spcPts val="0"/>
                        </a:spcAft>
                      </a:pPr>
                      <a:r>
                        <a:rPr lang="es-ES" sz="2800" b="1" dirty="0">
                          <a:effectLst/>
                        </a:rPr>
                        <a:t>SESIONES</a:t>
                      </a:r>
                      <a:endParaRPr lang="es-EC"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685024">
                <a:tc>
                  <a:txBody>
                    <a:bodyPr/>
                    <a:lstStyle/>
                    <a:p>
                      <a:pPr indent="252095" algn="ctr">
                        <a:lnSpc>
                          <a:spcPct val="150000"/>
                        </a:lnSpc>
                        <a:spcAft>
                          <a:spcPts val="0"/>
                        </a:spcAft>
                      </a:pPr>
                      <a:r>
                        <a:rPr lang="es-ES" sz="2800" b="1">
                          <a:effectLst/>
                        </a:rPr>
                        <a:t>1</a:t>
                      </a:r>
                      <a:endParaRPr lang="es-EC" sz="28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52095" algn="ctr">
                        <a:lnSpc>
                          <a:spcPct val="150000"/>
                        </a:lnSpc>
                        <a:spcAft>
                          <a:spcPts val="0"/>
                        </a:spcAft>
                      </a:pPr>
                      <a:r>
                        <a:rPr lang="es-ES" sz="2800" b="1" dirty="0">
                          <a:effectLst/>
                        </a:rPr>
                        <a:t>Fútbol</a:t>
                      </a:r>
                      <a:endParaRPr lang="es-EC"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52095" algn="ctr">
                        <a:lnSpc>
                          <a:spcPct val="150000"/>
                        </a:lnSpc>
                        <a:spcAft>
                          <a:spcPts val="0"/>
                        </a:spcAft>
                      </a:pPr>
                      <a:r>
                        <a:rPr lang="es-ES" sz="2800" b="1">
                          <a:effectLst/>
                        </a:rPr>
                        <a:t>7</a:t>
                      </a:r>
                      <a:endParaRPr lang="es-EC" sz="28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746824">
                <a:tc>
                  <a:txBody>
                    <a:bodyPr/>
                    <a:lstStyle/>
                    <a:p>
                      <a:pPr indent="252095" algn="ctr">
                        <a:lnSpc>
                          <a:spcPct val="150000"/>
                        </a:lnSpc>
                        <a:spcAft>
                          <a:spcPts val="0"/>
                        </a:spcAft>
                      </a:pPr>
                      <a:r>
                        <a:rPr lang="es-ES" sz="2800" b="1">
                          <a:effectLst/>
                        </a:rPr>
                        <a:t>2</a:t>
                      </a:r>
                      <a:endParaRPr lang="es-EC" sz="28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52095" algn="ctr">
                        <a:lnSpc>
                          <a:spcPct val="150000"/>
                        </a:lnSpc>
                        <a:spcAft>
                          <a:spcPts val="0"/>
                        </a:spcAft>
                      </a:pPr>
                      <a:r>
                        <a:rPr lang="es-ES" sz="2800" b="1" dirty="0">
                          <a:effectLst/>
                        </a:rPr>
                        <a:t>Básquet</a:t>
                      </a:r>
                      <a:endParaRPr lang="es-EC"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52095" algn="ctr">
                        <a:lnSpc>
                          <a:spcPct val="150000"/>
                        </a:lnSpc>
                        <a:spcAft>
                          <a:spcPts val="0"/>
                        </a:spcAft>
                      </a:pPr>
                      <a:r>
                        <a:rPr lang="es-ES" sz="2800" b="1" dirty="0">
                          <a:effectLst/>
                        </a:rPr>
                        <a:t>7</a:t>
                      </a:r>
                      <a:endParaRPr lang="es-EC"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746824">
                <a:tc>
                  <a:txBody>
                    <a:bodyPr/>
                    <a:lstStyle/>
                    <a:p>
                      <a:pPr indent="252095" algn="ctr">
                        <a:lnSpc>
                          <a:spcPct val="150000"/>
                        </a:lnSpc>
                        <a:spcAft>
                          <a:spcPts val="0"/>
                        </a:spcAft>
                      </a:pPr>
                      <a:r>
                        <a:rPr lang="es-ES" sz="2800" b="1">
                          <a:effectLst/>
                        </a:rPr>
                        <a:t>3</a:t>
                      </a:r>
                      <a:endParaRPr lang="es-EC" sz="28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52095" algn="ctr">
                        <a:lnSpc>
                          <a:spcPct val="150000"/>
                        </a:lnSpc>
                        <a:spcAft>
                          <a:spcPts val="0"/>
                        </a:spcAft>
                      </a:pPr>
                      <a:r>
                        <a:rPr lang="es-ES" sz="2800" b="1">
                          <a:effectLst/>
                        </a:rPr>
                        <a:t>Vóley</a:t>
                      </a:r>
                      <a:endParaRPr lang="es-EC" sz="28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52095" algn="ctr">
                        <a:lnSpc>
                          <a:spcPct val="150000"/>
                        </a:lnSpc>
                        <a:spcAft>
                          <a:spcPts val="0"/>
                        </a:spcAft>
                      </a:pPr>
                      <a:r>
                        <a:rPr lang="es-ES" sz="2800" b="1" dirty="0">
                          <a:effectLst/>
                        </a:rPr>
                        <a:t>7</a:t>
                      </a:r>
                      <a:endParaRPr lang="es-EC"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746824">
                <a:tc gridSpan="2">
                  <a:txBody>
                    <a:bodyPr/>
                    <a:lstStyle/>
                    <a:p>
                      <a:pPr indent="252095" algn="just">
                        <a:lnSpc>
                          <a:spcPct val="150000"/>
                        </a:lnSpc>
                        <a:spcAft>
                          <a:spcPts val="0"/>
                        </a:spcAft>
                      </a:pPr>
                      <a:r>
                        <a:rPr lang="es-ES" sz="2800" b="1">
                          <a:effectLst/>
                        </a:rPr>
                        <a:t>TOTAL </a:t>
                      </a:r>
                      <a:endParaRPr lang="es-EC" sz="28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s-EC"/>
                    </a:p>
                  </a:txBody>
                  <a:tcPr/>
                </a:tc>
                <a:tc>
                  <a:txBody>
                    <a:bodyPr/>
                    <a:lstStyle/>
                    <a:p>
                      <a:pPr indent="252095" algn="ctr">
                        <a:lnSpc>
                          <a:spcPct val="150000"/>
                        </a:lnSpc>
                        <a:spcAft>
                          <a:spcPts val="0"/>
                        </a:spcAft>
                      </a:pPr>
                      <a:r>
                        <a:rPr lang="es-ES" sz="2800" b="1" dirty="0">
                          <a:effectLst/>
                        </a:rPr>
                        <a:t>21 </a:t>
                      </a:r>
                      <a:endParaRPr lang="es-EC" sz="2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84746320"/>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77284" y="1"/>
            <a:ext cx="9576515" cy="1236372"/>
          </a:xfrm>
        </p:spPr>
        <p:txBody>
          <a:bodyPr>
            <a:noAutofit/>
          </a:bodyPr>
          <a:lstStyle/>
          <a:p>
            <a:r>
              <a:rPr lang="es-EC" sz="2400" b="1" dirty="0"/>
              <a:t>Sesión  1</a:t>
            </a:r>
            <a:r>
              <a:rPr lang="es-EC" sz="2400" dirty="0"/>
              <a:t/>
            </a:r>
            <a:br>
              <a:rPr lang="es-EC" sz="2400" dirty="0"/>
            </a:br>
            <a:r>
              <a:rPr lang="es-EC" sz="2400" b="1" dirty="0"/>
              <a:t>Objetivo: </a:t>
            </a:r>
            <a:r>
              <a:rPr lang="es-EC" sz="2400" dirty="0"/>
              <a:t>Desarrollo de las habilidades técnicas del básquet y movimientos complejos</a:t>
            </a:r>
            <a:br>
              <a:rPr lang="es-EC" sz="2400" dirty="0"/>
            </a:br>
            <a:endParaRPr lang="es-EC" sz="2400"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927091443"/>
              </p:ext>
            </p:extLst>
          </p:nvPr>
        </p:nvGraphicFramePr>
        <p:xfrm>
          <a:off x="1841680" y="1287889"/>
          <a:ext cx="10148549" cy="5446948"/>
        </p:xfrm>
        <a:graphic>
          <a:graphicData uri="http://schemas.openxmlformats.org/drawingml/2006/table">
            <a:tbl>
              <a:tblPr firstRow="1" firstCol="1" bandRow="1">
                <a:tableStyleId>{5C22544A-7EE6-4342-B048-85BDC9FD1C3A}</a:tableStyleId>
              </a:tblPr>
              <a:tblGrid>
                <a:gridCol w="1519704"/>
                <a:gridCol w="1197086"/>
                <a:gridCol w="2497871"/>
                <a:gridCol w="2497871"/>
                <a:gridCol w="1045099"/>
                <a:gridCol w="1390918"/>
              </a:tblGrid>
              <a:tr h="425803">
                <a:tc>
                  <a:txBody>
                    <a:bodyPr/>
                    <a:lstStyle/>
                    <a:p>
                      <a:pPr indent="252095" algn="ctr">
                        <a:spcAft>
                          <a:spcPts val="1200"/>
                        </a:spcAft>
                      </a:pPr>
                      <a:r>
                        <a:rPr lang="es-EC" sz="1200" b="1" dirty="0" smtClean="0">
                          <a:effectLst/>
                        </a:rPr>
                        <a:t>CONTENIDO</a:t>
                      </a:r>
                      <a:endParaRPr lang="es-EC"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1200"/>
                        </a:spcAft>
                      </a:pPr>
                      <a:r>
                        <a:rPr lang="es-EC" sz="1200" b="1" dirty="0">
                          <a:effectLst/>
                        </a:rPr>
                        <a:t>SUB-CONTENIDO</a:t>
                      </a:r>
                      <a:endParaRPr lang="es-EC"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gridSpan="2">
                  <a:txBody>
                    <a:bodyPr/>
                    <a:lstStyle/>
                    <a:p>
                      <a:pPr indent="252095" algn="ctr">
                        <a:spcAft>
                          <a:spcPts val="1200"/>
                        </a:spcAft>
                      </a:pPr>
                      <a:r>
                        <a:rPr lang="es-EC" sz="1200" b="1" dirty="0">
                          <a:effectLst/>
                        </a:rPr>
                        <a:t>ACTIVIDAD</a:t>
                      </a:r>
                      <a:endParaRPr lang="es-EC"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s-EC"/>
                    </a:p>
                  </a:txBody>
                  <a:tcPr/>
                </a:tc>
                <a:tc>
                  <a:txBody>
                    <a:bodyPr/>
                    <a:lstStyle/>
                    <a:p>
                      <a:pPr indent="252095" algn="ctr">
                        <a:spcAft>
                          <a:spcPts val="1200"/>
                        </a:spcAft>
                      </a:pPr>
                      <a:r>
                        <a:rPr lang="es-EC" sz="1200" b="1">
                          <a:effectLst/>
                        </a:rPr>
                        <a:t>TIEMPO</a:t>
                      </a:r>
                      <a:endParaRPr lang="es-EC"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252095" algn="ctr">
                        <a:spcAft>
                          <a:spcPts val="1200"/>
                        </a:spcAft>
                      </a:pPr>
                      <a:r>
                        <a:rPr lang="es-EC" sz="1200" b="1">
                          <a:effectLst/>
                        </a:rPr>
                        <a:t>EVALUACIÓN</a:t>
                      </a:r>
                      <a:endParaRPr lang="es-EC"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1216581">
                <a:tc rowSpan="3">
                  <a:txBody>
                    <a:bodyPr/>
                    <a:lstStyle/>
                    <a:p>
                      <a:pPr>
                        <a:spcAft>
                          <a:spcPts val="1200"/>
                        </a:spcAft>
                      </a:pPr>
                      <a:r>
                        <a:rPr lang="es-EC" sz="1200" b="1" dirty="0">
                          <a:effectLst/>
                        </a:rPr>
                        <a:t>Lanzamiento al aro </a:t>
                      </a:r>
                      <a:endParaRPr lang="es-EC"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rowSpan="3">
                  <a:txBody>
                    <a:bodyPr/>
                    <a:lstStyle/>
                    <a:p>
                      <a:pPr marL="342900" lvl="0" indent="-342900">
                        <a:spcAft>
                          <a:spcPts val="0"/>
                        </a:spcAft>
                        <a:buFont typeface="Symbol" panose="05050102010706020507" pitchFamily="18" charset="2"/>
                        <a:buChar char=""/>
                      </a:pPr>
                      <a:r>
                        <a:rPr lang="es-ES" sz="1400" b="1" dirty="0">
                          <a:effectLst/>
                        </a:rPr>
                        <a:t>Tiro libre.</a:t>
                      </a:r>
                      <a:endParaRPr lang="es-EC" sz="1400" b="1" dirty="0">
                        <a:effectLst/>
                      </a:endParaRPr>
                    </a:p>
                    <a:p>
                      <a:pPr marL="342900" lvl="0" indent="-342900">
                        <a:spcAft>
                          <a:spcPts val="0"/>
                        </a:spcAft>
                        <a:buFont typeface="Symbol" panose="05050102010706020507" pitchFamily="18" charset="2"/>
                        <a:buChar char=""/>
                      </a:pPr>
                      <a:r>
                        <a:rPr lang="es-ES" sz="1400" b="1" dirty="0">
                          <a:effectLst/>
                        </a:rPr>
                        <a:t>Tiro en suspensión.</a:t>
                      </a:r>
                      <a:endParaRPr lang="es-EC"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1200"/>
                        </a:spcAft>
                      </a:pPr>
                      <a:r>
                        <a:rPr lang="es-EC" sz="1200" b="1" dirty="0">
                          <a:effectLst/>
                        </a:rPr>
                        <a:t>Inicial</a:t>
                      </a:r>
                      <a:endParaRPr lang="es-EC"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342900" lvl="0" indent="-342900">
                        <a:spcAft>
                          <a:spcPts val="0"/>
                        </a:spcAft>
                        <a:buFont typeface="Symbol" panose="05050102010706020507" pitchFamily="18" charset="2"/>
                        <a:buChar char=""/>
                      </a:pPr>
                      <a:r>
                        <a:rPr lang="es-ES" sz="1400" b="1">
                          <a:effectLst/>
                        </a:rPr>
                        <a:t>Conceptualización de tipos de pases. </a:t>
                      </a:r>
                      <a:endParaRPr lang="es-EC" sz="1400" b="1">
                        <a:effectLst/>
                      </a:endParaRPr>
                    </a:p>
                    <a:p>
                      <a:pPr marL="342900" lvl="0" indent="-342900">
                        <a:spcAft>
                          <a:spcPts val="0"/>
                        </a:spcAft>
                        <a:buFont typeface="Symbol" panose="05050102010706020507" pitchFamily="18" charset="2"/>
                        <a:buChar char=""/>
                      </a:pPr>
                      <a:r>
                        <a:rPr lang="es-ES" sz="1400" b="1">
                          <a:effectLst/>
                        </a:rPr>
                        <a:t>Calentamiento.</a:t>
                      </a:r>
                      <a:endParaRPr lang="es-EC" sz="1400" b="1">
                        <a:effectLst/>
                      </a:endParaRPr>
                    </a:p>
                    <a:p>
                      <a:pPr marL="342900" lvl="0" indent="-342900">
                        <a:spcAft>
                          <a:spcPts val="0"/>
                        </a:spcAft>
                        <a:buFont typeface="Symbol" panose="05050102010706020507" pitchFamily="18" charset="2"/>
                        <a:buChar char=""/>
                      </a:pPr>
                      <a:r>
                        <a:rPr lang="es-ES" sz="1400" b="1">
                          <a:effectLst/>
                        </a:rPr>
                        <a:t>Trote por alrededor de la cancha con variantes.</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52095">
                        <a:spcAft>
                          <a:spcPts val="1200"/>
                        </a:spcAft>
                      </a:pPr>
                      <a:r>
                        <a:rPr lang="es-EC" sz="1200" b="1">
                          <a:effectLst/>
                        </a:rPr>
                        <a:t>10 min</a:t>
                      </a:r>
                      <a:endParaRPr lang="es-EC"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rowSpan="3">
                  <a:txBody>
                    <a:bodyPr/>
                    <a:lstStyle/>
                    <a:p>
                      <a:pPr>
                        <a:spcAft>
                          <a:spcPts val="1200"/>
                        </a:spcAft>
                      </a:pPr>
                      <a:r>
                        <a:rPr lang="es-EC" sz="1200" b="1">
                          <a:effectLst/>
                        </a:rPr>
                        <a:t>Ficha de observación</a:t>
                      </a:r>
                      <a:endParaRPr lang="es-EC"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2676477">
                <a:tc vMerge="1">
                  <a:txBody>
                    <a:bodyPr/>
                    <a:lstStyle/>
                    <a:p>
                      <a:endParaRPr lang="es-EC"/>
                    </a:p>
                  </a:txBody>
                  <a:tcPr/>
                </a:tc>
                <a:tc vMerge="1">
                  <a:txBody>
                    <a:bodyPr/>
                    <a:lstStyle/>
                    <a:p>
                      <a:endParaRPr lang="es-EC"/>
                    </a:p>
                  </a:txBody>
                  <a:tcPr/>
                </a:tc>
                <a:tc>
                  <a:txBody>
                    <a:bodyPr/>
                    <a:lstStyle/>
                    <a:p>
                      <a:pPr algn="ctr">
                        <a:spcAft>
                          <a:spcPts val="1200"/>
                        </a:spcAft>
                      </a:pPr>
                      <a:r>
                        <a:rPr lang="es-EC" sz="1200" b="1" dirty="0">
                          <a:effectLst/>
                        </a:rPr>
                        <a:t>Principal</a:t>
                      </a:r>
                      <a:endParaRPr lang="es-EC"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342900" lvl="0" indent="-342900">
                        <a:spcAft>
                          <a:spcPts val="0"/>
                        </a:spcAft>
                        <a:buFont typeface="Symbol" panose="05050102010706020507" pitchFamily="18" charset="2"/>
                        <a:buChar char=""/>
                      </a:pPr>
                      <a:r>
                        <a:rPr lang="es-ES" sz="1400" b="1" dirty="0">
                          <a:effectLst/>
                        </a:rPr>
                        <a:t>Mecánica del tiro libre</a:t>
                      </a:r>
                      <a:endParaRPr lang="es-EC" sz="1400" b="1" dirty="0">
                        <a:effectLst/>
                      </a:endParaRPr>
                    </a:p>
                    <a:p>
                      <a:pPr marL="342900" lvl="0" indent="-342900">
                        <a:spcAft>
                          <a:spcPts val="0"/>
                        </a:spcAft>
                        <a:buFont typeface="Symbol" panose="05050102010706020507" pitchFamily="18" charset="2"/>
                        <a:buChar char=""/>
                      </a:pPr>
                      <a:r>
                        <a:rPr lang="es-ES" sz="1400" b="1" dirty="0">
                          <a:effectLst/>
                        </a:rPr>
                        <a:t>Ejecución técnica de las extremidades superiores e inferiores</a:t>
                      </a:r>
                      <a:endParaRPr lang="es-EC" sz="1400" b="1" dirty="0">
                        <a:effectLst/>
                      </a:endParaRPr>
                    </a:p>
                    <a:p>
                      <a:pPr marL="342900" lvl="0" indent="-342900">
                        <a:spcAft>
                          <a:spcPts val="0"/>
                        </a:spcAft>
                        <a:buFont typeface="Symbol" panose="05050102010706020507" pitchFamily="18" charset="2"/>
                        <a:buChar char=""/>
                      </a:pPr>
                      <a:r>
                        <a:rPr lang="es-ES" sz="1400" b="1" dirty="0">
                          <a:effectLst/>
                        </a:rPr>
                        <a:t>Desplazamiento alternados para el lanzamiento</a:t>
                      </a:r>
                      <a:endParaRPr lang="es-EC" sz="1400" b="1" dirty="0">
                        <a:effectLst/>
                      </a:endParaRPr>
                    </a:p>
                    <a:p>
                      <a:pPr marL="342900" lvl="0" indent="-342900">
                        <a:spcAft>
                          <a:spcPts val="0"/>
                        </a:spcAft>
                        <a:buFont typeface="Symbol" panose="05050102010706020507" pitchFamily="18" charset="2"/>
                        <a:buChar char=""/>
                      </a:pPr>
                      <a:r>
                        <a:rPr lang="es-ES" sz="1400" b="1" dirty="0">
                          <a:effectLst/>
                        </a:rPr>
                        <a:t>Lanzamiento oportuno y técnico</a:t>
                      </a:r>
                      <a:endParaRPr lang="es-EC" sz="1400" b="1" dirty="0">
                        <a:effectLst/>
                      </a:endParaRPr>
                    </a:p>
                    <a:p>
                      <a:pPr marL="342900" lvl="0" indent="-342900">
                        <a:spcAft>
                          <a:spcPts val="0"/>
                        </a:spcAft>
                        <a:buFont typeface="Symbol" panose="05050102010706020507" pitchFamily="18" charset="2"/>
                        <a:buChar char=""/>
                      </a:pPr>
                      <a:r>
                        <a:rPr lang="es-ES" sz="1400" b="1" dirty="0">
                          <a:effectLst/>
                        </a:rPr>
                        <a:t>Ejecución fragmentada del gesto técnico</a:t>
                      </a:r>
                      <a:endParaRPr lang="es-EC"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52095">
                        <a:spcAft>
                          <a:spcPts val="1200"/>
                        </a:spcAft>
                      </a:pPr>
                      <a:r>
                        <a:rPr lang="es-EC" sz="1200" b="1" dirty="0">
                          <a:effectLst/>
                        </a:rPr>
                        <a:t>60 min</a:t>
                      </a:r>
                      <a:endParaRPr lang="es-EC"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vMerge="1">
                  <a:txBody>
                    <a:bodyPr/>
                    <a:lstStyle/>
                    <a:p>
                      <a:endParaRPr lang="es-EC"/>
                    </a:p>
                  </a:txBody>
                  <a:tcPr/>
                </a:tc>
              </a:tr>
              <a:tr h="1064508">
                <a:tc vMerge="1">
                  <a:txBody>
                    <a:bodyPr/>
                    <a:lstStyle/>
                    <a:p>
                      <a:endParaRPr lang="es-EC"/>
                    </a:p>
                  </a:txBody>
                  <a:tcPr/>
                </a:tc>
                <a:tc vMerge="1">
                  <a:txBody>
                    <a:bodyPr/>
                    <a:lstStyle/>
                    <a:p>
                      <a:endParaRPr lang="es-EC"/>
                    </a:p>
                  </a:txBody>
                  <a:tcPr/>
                </a:tc>
                <a:tc>
                  <a:txBody>
                    <a:bodyPr/>
                    <a:lstStyle/>
                    <a:p>
                      <a:pPr algn="ctr">
                        <a:spcAft>
                          <a:spcPts val="1200"/>
                        </a:spcAft>
                      </a:pPr>
                      <a:r>
                        <a:rPr lang="es-EC" sz="1200" b="1" dirty="0">
                          <a:effectLst/>
                        </a:rPr>
                        <a:t>Final</a:t>
                      </a:r>
                      <a:endParaRPr lang="es-EC"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342900" lvl="0" indent="-342900">
                        <a:spcAft>
                          <a:spcPts val="0"/>
                        </a:spcAft>
                        <a:buFont typeface="Symbol" panose="05050102010706020507" pitchFamily="18" charset="2"/>
                        <a:buChar char=""/>
                      </a:pPr>
                      <a:r>
                        <a:rPr lang="es-EC" sz="1200" b="1">
                          <a:effectLst/>
                        </a:rPr>
                        <a:t>Reflexión de la exigencia deportiva y académica.</a:t>
                      </a:r>
                    </a:p>
                    <a:p>
                      <a:pPr marL="342900" lvl="0" indent="-342900">
                        <a:spcAft>
                          <a:spcPts val="0"/>
                        </a:spcAft>
                        <a:buFont typeface="Symbol" panose="05050102010706020507" pitchFamily="18" charset="2"/>
                        <a:buChar char=""/>
                      </a:pPr>
                      <a:r>
                        <a:rPr lang="es-EC" sz="1200" b="1">
                          <a:effectLst/>
                        </a:rPr>
                        <a:t>Reflexión por parte de cada uno de los estudiantes </a:t>
                      </a:r>
                      <a:endParaRPr lang="es-EC"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252095">
                        <a:spcAft>
                          <a:spcPts val="1200"/>
                        </a:spcAft>
                      </a:pPr>
                      <a:r>
                        <a:rPr lang="es-EC" sz="1200" b="1" dirty="0">
                          <a:effectLst/>
                        </a:rPr>
                        <a:t>20 min</a:t>
                      </a:r>
                      <a:endParaRPr lang="es-EC"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vMerge="1">
                  <a:txBody>
                    <a:bodyPr/>
                    <a:lstStyle/>
                    <a:p>
                      <a:endParaRPr lang="es-EC"/>
                    </a:p>
                  </a:txBody>
                  <a:tcPr/>
                </a:tc>
              </a:tr>
            </a:tbl>
          </a:graphicData>
        </a:graphic>
      </p:graphicFrame>
    </p:spTree>
    <p:extLst>
      <p:ext uri="{BB962C8B-B14F-4D97-AF65-F5344CB8AC3E}">
        <p14:creationId xmlns:p14="http://schemas.microsoft.com/office/powerpoint/2010/main" val="3583164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854559" y="624110"/>
            <a:ext cx="8856280" cy="934234"/>
          </a:xfrm>
        </p:spPr>
        <p:style>
          <a:lnRef idx="1">
            <a:schemeClr val="accent6"/>
          </a:lnRef>
          <a:fillRef idx="2">
            <a:schemeClr val="accent6"/>
          </a:fillRef>
          <a:effectRef idx="1">
            <a:schemeClr val="accent6"/>
          </a:effectRef>
          <a:fontRef idx="minor">
            <a:schemeClr val="dk1"/>
          </a:fontRef>
        </p:style>
        <p:txBody>
          <a:bodyPr>
            <a:normAutofit/>
          </a:bodyPr>
          <a:lstStyle/>
          <a:p>
            <a:pPr algn="ctr"/>
            <a:r>
              <a:rPr lang="es-EC" sz="4800" b="1" dirty="0" smtClean="0"/>
              <a:t>Índice de figuras </a:t>
            </a:r>
            <a:endParaRPr lang="es-EC" sz="4800" b="1" dirty="0"/>
          </a:p>
        </p:txBody>
      </p:sp>
      <p:sp>
        <p:nvSpPr>
          <p:cNvPr id="4" name="Rectangle 1"/>
          <p:cNvSpPr>
            <a:spLocks noGrp="1" noChangeArrowheads="1"/>
          </p:cNvSpPr>
          <p:nvPr>
            <p:ph idx="1"/>
          </p:nvPr>
        </p:nvSpPr>
        <p:spPr bwMode="auto">
          <a:xfrm>
            <a:off x="1854558" y="1708373"/>
            <a:ext cx="8856281" cy="4585871"/>
          </a:xfrm>
          <a:prstGeom prst="rect">
            <a:avLst/>
          </a:prstGeo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79400" algn="l"/>
                <a:tab pos="5214938" algn="r"/>
              </a:tabLst>
              <a:defRPr>
                <a:solidFill>
                  <a:schemeClr val="tx1"/>
                </a:solidFill>
                <a:latin typeface="Arial" panose="020B0604020202020204" pitchFamily="34" charset="0"/>
              </a:defRPr>
            </a:lvl1pPr>
            <a:lvl2pPr eaLnBrk="0" fontAlgn="base" hangingPunct="0">
              <a:spcBef>
                <a:spcPct val="0"/>
              </a:spcBef>
              <a:spcAft>
                <a:spcPct val="0"/>
              </a:spcAft>
              <a:tabLst>
                <a:tab pos="279400" algn="l"/>
                <a:tab pos="5214938" algn="r"/>
              </a:tabLst>
              <a:defRPr>
                <a:solidFill>
                  <a:schemeClr val="tx1"/>
                </a:solidFill>
                <a:latin typeface="Arial" panose="020B0604020202020204" pitchFamily="34" charset="0"/>
              </a:defRPr>
            </a:lvl2pPr>
            <a:lvl3pPr eaLnBrk="0" fontAlgn="base" hangingPunct="0">
              <a:spcBef>
                <a:spcPct val="0"/>
              </a:spcBef>
              <a:spcAft>
                <a:spcPct val="0"/>
              </a:spcAft>
              <a:tabLst>
                <a:tab pos="279400" algn="l"/>
                <a:tab pos="5214938" algn="r"/>
              </a:tabLst>
              <a:defRPr>
                <a:solidFill>
                  <a:schemeClr val="tx1"/>
                </a:solidFill>
                <a:latin typeface="Arial" panose="020B0604020202020204" pitchFamily="34" charset="0"/>
              </a:defRPr>
            </a:lvl3pPr>
            <a:lvl4pPr eaLnBrk="0" fontAlgn="base" hangingPunct="0">
              <a:spcBef>
                <a:spcPct val="0"/>
              </a:spcBef>
              <a:spcAft>
                <a:spcPct val="0"/>
              </a:spcAft>
              <a:tabLst>
                <a:tab pos="279400" algn="l"/>
                <a:tab pos="5214938" algn="r"/>
              </a:tabLst>
              <a:defRPr>
                <a:solidFill>
                  <a:schemeClr val="tx1"/>
                </a:solidFill>
                <a:latin typeface="Arial" panose="020B0604020202020204" pitchFamily="34" charset="0"/>
              </a:defRPr>
            </a:lvl4pPr>
            <a:lvl5pPr eaLnBrk="0" fontAlgn="base" hangingPunct="0">
              <a:spcBef>
                <a:spcPct val="0"/>
              </a:spcBef>
              <a:spcAft>
                <a:spcPct val="0"/>
              </a:spcAft>
              <a:tabLst>
                <a:tab pos="279400" algn="l"/>
                <a:tab pos="5214938" algn="r"/>
              </a:tabLst>
              <a:defRPr>
                <a:solidFill>
                  <a:schemeClr val="tx1"/>
                </a:solidFill>
                <a:latin typeface="Arial" panose="020B0604020202020204" pitchFamily="34" charset="0"/>
              </a:defRPr>
            </a:lvl5pPr>
            <a:lvl6pPr eaLnBrk="0" fontAlgn="base" hangingPunct="0">
              <a:spcBef>
                <a:spcPct val="0"/>
              </a:spcBef>
              <a:spcAft>
                <a:spcPct val="0"/>
              </a:spcAft>
              <a:tabLst>
                <a:tab pos="279400" algn="l"/>
                <a:tab pos="5214938" algn="r"/>
              </a:tabLst>
              <a:defRPr>
                <a:solidFill>
                  <a:schemeClr val="tx1"/>
                </a:solidFill>
                <a:latin typeface="Arial" panose="020B0604020202020204" pitchFamily="34" charset="0"/>
              </a:defRPr>
            </a:lvl6pPr>
            <a:lvl7pPr eaLnBrk="0" fontAlgn="base" hangingPunct="0">
              <a:spcBef>
                <a:spcPct val="0"/>
              </a:spcBef>
              <a:spcAft>
                <a:spcPct val="0"/>
              </a:spcAft>
              <a:tabLst>
                <a:tab pos="279400" algn="l"/>
                <a:tab pos="5214938" algn="r"/>
              </a:tabLst>
              <a:defRPr>
                <a:solidFill>
                  <a:schemeClr val="tx1"/>
                </a:solidFill>
                <a:latin typeface="Arial" panose="020B0604020202020204" pitchFamily="34" charset="0"/>
              </a:defRPr>
            </a:lvl7pPr>
            <a:lvl8pPr eaLnBrk="0" fontAlgn="base" hangingPunct="0">
              <a:spcBef>
                <a:spcPct val="0"/>
              </a:spcBef>
              <a:spcAft>
                <a:spcPct val="0"/>
              </a:spcAft>
              <a:tabLst>
                <a:tab pos="279400" algn="l"/>
                <a:tab pos="5214938" algn="r"/>
              </a:tabLst>
              <a:defRPr>
                <a:solidFill>
                  <a:schemeClr val="tx1"/>
                </a:solidFill>
                <a:latin typeface="Arial" panose="020B0604020202020204" pitchFamily="34" charset="0"/>
              </a:defRPr>
            </a:lvl8pPr>
            <a:lvl9pPr eaLnBrk="0" fontAlgn="base" hangingPunct="0">
              <a:spcBef>
                <a:spcPct val="0"/>
              </a:spcBef>
              <a:spcAft>
                <a:spcPct val="0"/>
              </a:spcAft>
              <a:tabLst>
                <a:tab pos="279400" algn="l"/>
                <a:tab pos="5214938" algn="r"/>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79400" algn="l"/>
                <a:tab pos="5214938" algn="r"/>
              </a:tabLst>
            </a:pPr>
            <a:r>
              <a:rPr kumimoji="0" lang="es-ES" altLang="zh-CN" sz="2000" b="0" i="0" u="none" strike="noStrike" cap="none" normalizeH="0" baseline="0" dirty="0" smtClean="0">
                <a:ln>
                  <a:noFill/>
                </a:ln>
                <a:solidFill>
                  <a:schemeClr val="tx1"/>
                </a:solidFill>
                <a:effectLst/>
                <a:latin typeface="Tahoma" panose="020B0604030504040204" pitchFamily="34" charset="0"/>
                <a:ea typeface="Calibri" panose="020F0502020204030204" pitchFamily="34" charset="0"/>
                <a:cs typeface="Tahoma" panose="020B0604030504040204" pitchFamily="34" charset="0"/>
                <a:hlinkClick r:id="rId2"/>
              </a:rPr>
              <a:t>Figura 1 </a:t>
            </a:r>
            <a:r>
              <a:rPr kumimoji="0" lang="es-EC" altLang="zh-CN" sz="2000" b="0" i="0" u="none" strike="noStrike" cap="none" normalizeH="0" baseline="0" dirty="0" smtClean="0">
                <a:ln>
                  <a:noFill/>
                </a:ln>
                <a:solidFill>
                  <a:schemeClr val="tx1"/>
                </a:solidFill>
                <a:effectLst/>
                <a:latin typeface="Tahoma" panose="020B0604030504040204" pitchFamily="34" charset="0"/>
                <a:ea typeface="Calibri" panose="020F0502020204030204" pitchFamily="34" charset="0"/>
                <a:cs typeface="Tahoma" panose="020B0604030504040204" pitchFamily="34" charset="0"/>
                <a:hlinkClick r:id="rId2"/>
              </a:rPr>
              <a:t>Análisis de las capacidades física pre test del tercer año de educación básica</a:t>
            </a:r>
            <a:endParaRPr kumimoji="0" lang="es-EC" altLang="zh-CN" sz="32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79400" algn="l"/>
                <a:tab pos="5214938" algn="r"/>
              </a:tabLst>
            </a:pPr>
            <a:r>
              <a:rPr kumimoji="0" lang="es-ES" altLang="zh-CN" sz="2000" b="0" i="0" u="none" strike="noStrike" cap="none" normalizeH="0" baseline="0" dirty="0" smtClean="0">
                <a:ln>
                  <a:noFill/>
                </a:ln>
                <a:solidFill>
                  <a:schemeClr val="tx1"/>
                </a:solidFill>
                <a:effectLst/>
                <a:latin typeface="Tahoma" panose="020B0604030504040204" pitchFamily="34" charset="0"/>
                <a:ea typeface="Calibri" panose="020F0502020204030204" pitchFamily="34" charset="0"/>
                <a:cs typeface="Tahoma" panose="020B0604030504040204" pitchFamily="34" charset="0"/>
                <a:hlinkClick r:id="rId3"/>
              </a:rPr>
              <a:t>Figura 2 análisis de las capacidades física pre test  de cuarto año de educación básica</a:t>
            </a:r>
            <a:endParaRPr kumimoji="0" lang="es-EC" altLang="zh-CN" sz="32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79400" algn="l"/>
                <a:tab pos="5214938" algn="r"/>
              </a:tabLst>
            </a:pPr>
            <a:r>
              <a:rPr kumimoji="0" lang="es-ES" altLang="zh-CN" sz="2000" b="0" i="0" u="none" strike="noStrike" cap="none" normalizeH="0" baseline="0" dirty="0" smtClean="0">
                <a:ln>
                  <a:noFill/>
                </a:ln>
                <a:solidFill>
                  <a:schemeClr val="tx1"/>
                </a:solidFill>
                <a:effectLst/>
                <a:latin typeface="Tahoma" panose="020B0604030504040204" pitchFamily="34" charset="0"/>
                <a:ea typeface="Calibri" panose="020F0502020204030204" pitchFamily="34" charset="0"/>
                <a:cs typeface="Tahoma" panose="020B0604030504040204" pitchFamily="34" charset="0"/>
                <a:hlinkClick r:id="rId4"/>
              </a:rPr>
              <a:t>Figura 3 Análisis pre test y pos test del acoplamiento</a:t>
            </a:r>
            <a:endParaRPr kumimoji="0" lang="es-EC" altLang="zh-CN" sz="32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79400" algn="l"/>
                <a:tab pos="5214938" algn="r"/>
              </a:tabLst>
            </a:pPr>
            <a:r>
              <a:rPr kumimoji="0" lang="es-ES" altLang="zh-CN" sz="2000" b="0" i="0" u="none" strike="noStrike" cap="none" normalizeH="0" baseline="0" dirty="0" smtClean="0">
                <a:ln>
                  <a:noFill/>
                </a:ln>
                <a:solidFill>
                  <a:schemeClr val="tx1"/>
                </a:solidFill>
                <a:effectLst/>
                <a:latin typeface="Tahoma" panose="020B0604030504040204" pitchFamily="34" charset="0"/>
                <a:ea typeface="Calibri" panose="020F0502020204030204" pitchFamily="34" charset="0"/>
                <a:cs typeface="Tahoma" panose="020B0604030504040204" pitchFamily="34" charset="0"/>
                <a:hlinkClick r:id="rId5"/>
              </a:rPr>
              <a:t>Figura 4 Análisis pre test y pos test de la ritmo</a:t>
            </a:r>
            <a:endParaRPr kumimoji="0" lang="es-EC" altLang="zh-CN" sz="32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79400" algn="l"/>
                <a:tab pos="5214938" algn="r"/>
              </a:tabLst>
            </a:pPr>
            <a:r>
              <a:rPr kumimoji="0" lang="es-ES" altLang="zh-CN" sz="2000" b="0" i="0" u="none" strike="noStrike" cap="none" normalizeH="0" baseline="0" dirty="0" smtClean="0">
                <a:ln>
                  <a:noFill/>
                </a:ln>
                <a:solidFill>
                  <a:schemeClr val="tx1"/>
                </a:solidFill>
                <a:effectLst/>
                <a:latin typeface="Tahoma" panose="020B0604030504040204" pitchFamily="34" charset="0"/>
                <a:ea typeface="Calibri" panose="020F0502020204030204" pitchFamily="34" charset="0"/>
                <a:cs typeface="Tahoma" panose="020B0604030504040204" pitchFamily="34" charset="0"/>
                <a:hlinkClick r:id="rId6"/>
              </a:rPr>
              <a:t>Figura 5 Análisis pre test y pos test de la agilidad</a:t>
            </a:r>
            <a:endParaRPr kumimoji="0" lang="es-EC" altLang="zh-CN" sz="32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79400" algn="l"/>
                <a:tab pos="5214938" algn="r"/>
              </a:tabLst>
            </a:pPr>
            <a:r>
              <a:rPr kumimoji="0" lang="es-ES" altLang="zh-CN" sz="2000" b="0" i="0" u="none" strike="noStrike" cap="none" normalizeH="0" baseline="0" dirty="0" smtClean="0">
                <a:ln>
                  <a:noFill/>
                </a:ln>
                <a:solidFill>
                  <a:schemeClr val="tx1"/>
                </a:solidFill>
                <a:effectLst/>
                <a:latin typeface="Tahoma" panose="020B0604030504040204" pitchFamily="34" charset="0"/>
                <a:ea typeface="Calibri" panose="020F0502020204030204" pitchFamily="34" charset="0"/>
                <a:cs typeface="Tahoma" panose="020B0604030504040204" pitchFamily="34" charset="0"/>
                <a:hlinkClick r:id="rId7"/>
              </a:rPr>
              <a:t>Figura 6 Análisis pre test y pos test de coordinación</a:t>
            </a:r>
            <a:endParaRPr kumimoji="0" lang="es-EC" altLang="zh-CN" sz="32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79400" algn="l"/>
                <a:tab pos="5214938" algn="r"/>
              </a:tabLst>
            </a:pPr>
            <a:r>
              <a:rPr kumimoji="0" lang="es-ES" altLang="zh-CN" sz="2000" b="0" i="0" u="none" strike="noStrike" cap="none" normalizeH="0" baseline="0" dirty="0" smtClean="0">
                <a:ln>
                  <a:noFill/>
                </a:ln>
                <a:solidFill>
                  <a:schemeClr val="tx1"/>
                </a:solidFill>
                <a:effectLst/>
                <a:latin typeface="Tahoma" panose="020B0604030504040204" pitchFamily="34" charset="0"/>
                <a:ea typeface="Calibri" panose="020F0502020204030204" pitchFamily="34" charset="0"/>
                <a:cs typeface="Tahoma" panose="020B0604030504040204" pitchFamily="34" charset="0"/>
                <a:hlinkClick r:id="rId8"/>
              </a:rPr>
              <a:t>Figura 7 Análisis del pre test y pos test del equilibrio</a:t>
            </a:r>
            <a:endParaRPr kumimoji="0" lang="es-EC" altLang="zh-CN" sz="32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79400" algn="l"/>
                <a:tab pos="5214938" algn="r"/>
              </a:tabLst>
            </a:pPr>
            <a:r>
              <a:rPr kumimoji="0" lang="es-ES" altLang="zh-CN" sz="2000" b="0" i="0" u="none" strike="noStrike" cap="none" normalizeH="0" baseline="0" dirty="0" smtClean="0">
                <a:ln>
                  <a:noFill/>
                </a:ln>
                <a:solidFill>
                  <a:schemeClr val="tx1"/>
                </a:solidFill>
                <a:effectLst/>
                <a:latin typeface="Tahoma" panose="020B0604030504040204" pitchFamily="34" charset="0"/>
                <a:ea typeface="Calibri" panose="020F0502020204030204" pitchFamily="34" charset="0"/>
                <a:cs typeface="Tahoma" panose="020B0604030504040204" pitchFamily="34" charset="0"/>
                <a:hlinkClick r:id="rId9"/>
              </a:rPr>
              <a:t>Figura 8 Análisis pre test y pos test de la acoplamiento cuarto de básica</a:t>
            </a:r>
            <a:endParaRPr kumimoji="0" lang="es-EC" altLang="zh-CN" sz="32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79400" algn="l"/>
                <a:tab pos="5214938" algn="r"/>
              </a:tabLst>
            </a:pPr>
            <a:r>
              <a:rPr kumimoji="0" lang="es-ES" altLang="zh-CN" sz="2000" b="0" i="0" u="none" strike="noStrike" cap="none" normalizeH="0" baseline="0" dirty="0" smtClean="0">
                <a:ln>
                  <a:noFill/>
                </a:ln>
                <a:solidFill>
                  <a:schemeClr val="tx1"/>
                </a:solidFill>
                <a:effectLst/>
                <a:latin typeface="Tahoma" panose="020B0604030504040204" pitchFamily="34" charset="0"/>
                <a:ea typeface="Calibri" panose="020F0502020204030204" pitchFamily="34" charset="0"/>
                <a:cs typeface="Tahoma" panose="020B0604030504040204" pitchFamily="34" charset="0"/>
                <a:hlinkClick r:id="rId10"/>
              </a:rPr>
              <a:t>Figura 9 Análisis pre test y pos test del ritmo cuarto de básica</a:t>
            </a:r>
            <a:endParaRPr kumimoji="0" lang="es-EC" altLang="zh-CN" sz="32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79400" algn="l"/>
                <a:tab pos="5214938" algn="r"/>
              </a:tabLst>
            </a:pPr>
            <a:r>
              <a:rPr kumimoji="0" lang="es-ES" altLang="zh-CN" sz="2000" b="0" i="0" u="none" strike="noStrike" cap="none" normalizeH="0" baseline="0" dirty="0" smtClean="0">
                <a:ln>
                  <a:noFill/>
                </a:ln>
                <a:solidFill>
                  <a:schemeClr val="tx1"/>
                </a:solidFill>
                <a:effectLst/>
                <a:latin typeface="Tahoma" panose="020B0604030504040204" pitchFamily="34" charset="0"/>
                <a:ea typeface="Calibri" panose="020F0502020204030204" pitchFamily="34" charset="0"/>
                <a:cs typeface="Tahoma" panose="020B0604030504040204" pitchFamily="34" charset="0"/>
                <a:hlinkClick r:id="rId11"/>
              </a:rPr>
              <a:t>Figura 10 Análisis pre test y pos test de la agilidad de cuarto de básica</a:t>
            </a:r>
            <a:endParaRPr kumimoji="0" lang="es-EC" altLang="zh-CN" sz="32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79400" algn="l"/>
                <a:tab pos="5214938" algn="r"/>
              </a:tabLst>
            </a:pPr>
            <a:r>
              <a:rPr kumimoji="0" lang="es-ES" altLang="zh-CN" sz="2000" b="0" i="0" u="none" strike="noStrike" cap="none" normalizeH="0" baseline="0" dirty="0" smtClean="0">
                <a:ln>
                  <a:noFill/>
                </a:ln>
                <a:solidFill>
                  <a:schemeClr val="tx1"/>
                </a:solidFill>
                <a:effectLst/>
                <a:latin typeface="Tahoma" panose="020B0604030504040204" pitchFamily="34" charset="0"/>
                <a:ea typeface="Calibri" panose="020F0502020204030204" pitchFamily="34" charset="0"/>
                <a:cs typeface="Tahoma" panose="020B0604030504040204" pitchFamily="34" charset="0"/>
                <a:hlinkClick r:id="rId12"/>
              </a:rPr>
              <a:t>Figura 11 Análisis pre test y pos test de la coordinación de cuarto de  básica</a:t>
            </a:r>
            <a:endParaRPr kumimoji="0" lang="es-ES" altLang="zh-CN" sz="20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hlinkClick r:id="rId13"/>
            </a:endParaRPr>
          </a:p>
          <a:p>
            <a:pPr marL="0" marR="0" lvl="0" indent="0" algn="l" defTabSz="914400" rtl="0" eaLnBrk="0" fontAlgn="base" latinLnBrk="0" hangingPunct="0">
              <a:lnSpc>
                <a:spcPct val="100000"/>
              </a:lnSpc>
              <a:spcBef>
                <a:spcPct val="0"/>
              </a:spcBef>
              <a:spcAft>
                <a:spcPct val="0"/>
              </a:spcAft>
              <a:buClrTx/>
              <a:buSzTx/>
              <a:buFontTx/>
              <a:buNone/>
              <a:tabLst>
                <a:tab pos="279400" algn="l"/>
                <a:tab pos="5214938" algn="r"/>
              </a:tabLst>
            </a:pPr>
            <a:r>
              <a:rPr kumimoji="0" lang="es-ES" altLang="zh-CN" sz="2000" b="0" i="0" u="none" strike="noStrike" cap="none" normalizeH="0" baseline="0" dirty="0" smtClean="0">
                <a:ln>
                  <a:noFill/>
                </a:ln>
                <a:solidFill>
                  <a:schemeClr val="tx1"/>
                </a:solidFill>
                <a:effectLst/>
                <a:ea typeface="Times New Roman" panose="02020603050405020304" pitchFamily="18" charset="0"/>
                <a:cs typeface="Arial" panose="020B0604020202020204" pitchFamily="34" charset="0"/>
                <a:hlinkClick r:id="rId13"/>
              </a:rPr>
              <a:t>Figura 12 Análisis pre test y pos test del equilibrio de cuarto de básica</a:t>
            </a:r>
            <a:r>
              <a:rPr kumimoji="0" lang="es-EC" altLang="zh-CN" sz="3200" b="0" i="0" u="none" strike="noStrike" cap="none" normalizeH="0" baseline="0" dirty="0" smtClean="0">
                <a:ln>
                  <a:noFill/>
                </a:ln>
                <a:solidFill>
                  <a:schemeClr val="tx1"/>
                </a:solidFill>
                <a:effectLst/>
              </a:rPr>
              <a:t> </a:t>
            </a:r>
            <a:endParaRPr kumimoji="0" lang="es-EC" altLang="zh-CN" sz="4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608634396"/>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609858" y="115910"/>
            <a:ext cx="9743941" cy="901522"/>
          </a:xfrm>
        </p:spPr>
        <p:txBody>
          <a:bodyPr>
            <a:normAutofit fontScale="90000"/>
          </a:bodyPr>
          <a:lstStyle/>
          <a:p>
            <a:r>
              <a:rPr lang="es-ES" sz="2700" b="1" dirty="0" smtClean="0"/>
              <a:t>Sesión </a:t>
            </a:r>
            <a:r>
              <a:rPr lang="es-ES" sz="2700" b="1" dirty="0"/>
              <a:t>2</a:t>
            </a:r>
            <a:r>
              <a:rPr lang="es-EC" sz="2700" dirty="0"/>
              <a:t/>
            </a:r>
            <a:br>
              <a:rPr lang="es-EC" sz="2700" dirty="0"/>
            </a:br>
            <a:r>
              <a:rPr lang="es-ES" sz="2700" b="1" dirty="0"/>
              <a:t> </a:t>
            </a:r>
            <a:r>
              <a:rPr lang="es-EC" sz="2700" b="1" dirty="0" smtClean="0"/>
              <a:t>Objetivo</a:t>
            </a:r>
            <a:r>
              <a:rPr lang="es-EC" sz="2700" b="1" dirty="0"/>
              <a:t>: </a:t>
            </a:r>
            <a:r>
              <a:rPr lang="es-EC" sz="2700" dirty="0"/>
              <a:t>Desarrollo de las habilidades técnicas del básquet</a:t>
            </a:r>
            <a:r>
              <a:rPr lang="es-EC" sz="2700" b="1" dirty="0"/>
              <a:t> </a:t>
            </a:r>
            <a:r>
              <a:rPr lang="es-EC" dirty="0"/>
              <a:t/>
            </a:r>
            <a:br>
              <a:rPr lang="es-EC" dirty="0"/>
            </a:br>
            <a:endParaRPr lang="es-EC"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2278834582"/>
              </p:ext>
            </p:extLst>
          </p:nvPr>
        </p:nvGraphicFramePr>
        <p:xfrm>
          <a:off x="1609862" y="1017430"/>
          <a:ext cx="9775068" cy="5728450"/>
        </p:xfrm>
        <a:graphic>
          <a:graphicData uri="http://schemas.openxmlformats.org/drawingml/2006/table">
            <a:tbl>
              <a:tblPr firstRow="1" firstCol="1" bandRow="1">
                <a:tableStyleId>{5C22544A-7EE6-4342-B048-85BDC9FD1C3A}</a:tableStyleId>
              </a:tblPr>
              <a:tblGrid>
                <a:gridCol w="1230717"/>
                <a:gridCol w="1386091"/>
                <a:gridCol w="2405946"/>
                <a:gridCol w="2405946"/>
                <a:gridCol w="882006"/>
                <a:gridCol w="1464362"/>
              </a:tblGrid>
              <a:tr h="333490">
                <a:tc>
                  <a:txBody>
                    <a:bodyPr/>
                    <a:lstStyle/>
                    <a:p>
                      <a:pPr indent="252095" algn="ctr">
                        <a:spcAft>
                          <a:spcPts val="1200"/>
                        </a:spcAft>
                      </a:pPr>
                      <a:r>
                        <a:rPr lang="es-EC" sz="1050" b="1" dirty="0">
                          <a:effectLst/>
                        </a:rPr>
                        <a:t>CONTENIDO</a:t>
                      </a:r>
                      <a:endParaRPr lang="es-EC"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1200"/>
                        </a:spcAft>
                      </a:pPr>
                      <a:r>
                        <a:rPr lang="es-EC" sz="1050" b="1">
                          <a:effectLst/>
                        </a:rPr>
                        <a:t>SUB-CONTENIDO</a:t>
                      </a:r>
                      <a:endParaRPr lang="es-EC"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gridSpan="2">
                  <a:txBody>
                    <a:bodyPr/>
                    <a:lstStyle/>
                    <a:p>
                      <a:pPr indent="252095" algn="ctr">
                        <a:spcAft>
                          <a:spcPts val="1200"/>
                        </a:spcAft>
                      </a:pPr>
                      <a:r>
                        <a:rPr lang="es-EC" sz="1050" b="1">
                          <a:effectLst/>
                        </a:rPr>
                        <a:t>ACTIVIDAD</a:t>
                      </a:r>
                      <a:endParaRPr lang="es-EC"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s-EC"/>
                    </a:p>
                  </a:txBody>
                  <a:tcPr/>
                </a:tc>
                <a:tc>
                  <a:txBody>
                    <a:bodyPr/>
                    <a:lstStyle/>
                    <a:p>
                      <a:pPr indent="252095" algn="ctr">
                        <a:spcAft>
                          <a:spcPts val="1200"/>
                        </a:spcAft>
                      </a:pPr>
                      <a:r>
                        <a:rPr lang="es-EC" sz="1050" b="1">
                          <a:effectLst/>
                        </a:rPr>
                        <a:t>TIEMPO</a:t>
                      </a:r>
                      <a:endParaRPr lang="es-EC"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252095" algn="ctr">
                        <a:spcAft>
                          <a:spcPts val="1200"/>
                        </a:spcAft>
                      </a:pPr>
                      <a:r>
                        <a:rPr lang="es-EC" sz="1050" b="1">
                          <a:effectLst/>
                        </a:rPr>
                        <a:t>EVALUACIÓN</a:t>
                      </a:r>
                      <a:endParaRPr lang="es-EC"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1006203">
                <a:tc rowSpan="3">
                  <a:txBody>
                    <a:bodyPr/>
                    <a:lstStyle/>
                    <a:p>
                      <a:pPr>
                        <a:spcAft>
                          <a:spcPts val="1200"/>
                        </a:spcAft>
                      </a:pPr>
                      <a:r>
                        <a:rPr lang="es-EC" sz="1200" b="1">
                          <a:effectLst/>
                        </a:rPr>
                        <a:t>Combinaciones </a:t>
                      </a:r>
                      <a:endParaRPr lang="es-EC"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rowSpan="3">
                  <a:txBody>
                    <a:bodyPr/>
                    <a:lstStyle/>
                    <a:p>
                      <a:pPr>
                        <a:spcAft>
                          <a:spcPts val="0"/>
                        </a:spcAft>
                      </a:pPr>
                      <a:r>
                        <a:rPr lang="es-ES" sz="1400" b="1" dirty="0">
                          <a:effectLst/>
                        </a:rPr>
                        <a:t>Pase por encima de la cabeza</a:t>
                      </a:r>
                      <a:endParaRPr lang="es-EC" sz="1400" b="1" dirty="0">
                        <a:effectLst/>
                      </a:endParaRPr>
                    </a:p>
                    <a:p>
                      <a:pPr>
                        <a:spcAft>
                          <a:spcPts val="0"/>
                        </a:spcAft>
                      </a:pPr>
                      <a:r>
                        <a:rPr lang="es-ES" sz="1400" b="1" dirty="0">
                          <a:effectLst/>
                        </a:rPr>
                        <a:t>Pases y recepción</a:t>
                      </a:r>
                      <a:endParaRPr lang="es-EC" sz="1400" b="1" dirty="0">
                        <a:effectLst/>
                      </a:endParaRPr>
                    </a:p>
                    <a:p>
                      <a:pPr>
                        <a:spcAft>
                          <a:spcPts val="0"/>
                        </a:spcAft>
                      </a:pPr>
                      <a:r>
                        <a:rPr lang="es-ES" sz="1400" b="1" dirty="0">
                          <a:effectLst/>
                        </a:rPr>
                        <a:t>Pase de entrega</a:t>
                      </a:r>
                      <a:endParaRPr lang="es-EC" sz="1400" b="1" dirty="0">
                        <a:effectLst/>
                      </a:endParaRPr>
                    </a:p>
                    <a:p>
                      <a:pPr>
                        <a:spcAft>
                          <a:spcPts val="0"/>
                        </a:spcAft>
                      </a:pPr>
                      <a:r>
                        <a:rPr lang="es-ES" sz="1400" b="1" dirty="0">
                          <a:effectLst/>
                        </a:rPr>
                        <a:t>Pase de béisbol</a:t>
                      </a:r>
                      <a:endParaRPr lang="es-EC" sz="1400" b="1" dirty="0">
                        <a:effectLst/>
                      </a:endParaRPr>
                    </a:p>
                    <a:p>
                      <a:pPr>
                        <a:spcAft>
                          <a:spcPts val="0"/>
                        </a:spcAft>
                      </a:pPr>
                      <a:r>
                        <a:rPr lang="es-ES" sz="1400" b="1" dirty="0">
                          <a:effectLst/>
                        </a:rPr>
                        <a:t>Pase de pecho</a:t>
                      </a:r>
                      <a:endParaRPr lang="es-EC" sz="1400" b="1" dirty="0">
                        <a:effectLst/>
                      </a:endParaRPr>
                    </a:p>
                    <a:p>
                      <a:pPr>
                        <a:spcAft>
                          <a:spcPts val="0"/>
                        </a:spcAft>
                      </a:pPr>
                      <a:r>
                        <a:rPr lang="es-ES" sz="1400" b="1" dirty="0">
                          <a:effectLst/>
                        </a:rPr>
                        <a:t>Pase de pique.</a:t>
                      </a:r>
                      <a:endParaRPr lang="es-EC"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1200"/>
                        </a:spcAft>
                      </a:pPr>
                      <a:r>
                        <a:rPr lang="es-EC" sz="1200" b="1">
                          <a:effectLst/>
                        </a:rPr>
                        <a:t>Inicial</a:t>
                      </a:r>
                      <a:endParaRPr lang="es-EC"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s-ES" sz="1400" b="1">
                          <a:effectLst/>
                        </a:rPr>
                        <a:t>Conceptualización de tipos de pases </a:t>
                      </a:r>
                      <a:endParaRPr lang="es-EC" sz="1400" b="1">
                        <a:effectLst/>
                      </a:endParaRPr>
                    </a:p>
                    <a:p>
                      <a:pPr>
                        <a:spcAft>
                          <a:spcPts val="0"/>
                        </a:spcAft>
                      </a:pPr>
                      <a:r>
                        <a:rPr lang="es-ES" sz="1400" b="1">
                          <a:effectLst/>
                        </a:rPr>
                        <a:t>Calentamiento </a:t>
                      </a:r>
                      <a:endParaRPr lang="es-EC" sz="1400" b="1">
                        <a:effectLst/>
                      </a:endParaRPr>
                    </a:p>
                    <a:p>
                      <a:pPr>
                        <a:spcAft>
                          <a:spcPts val="0"/>
                        </a:spcAft>
                      </a:pPr>
                      <a:r>
                        <a:rPr lang="es-ES" sz="1400" b="1">
                          <a:effectLst/>
                        </a:rPr>
                        <a:t>Trote por alrededor de la cancha con variantes </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52095">
                        <a:spcAft>
                          <a:spcPts val="1200"/>
                        </a:spcAft>
                      </a:pPr>
                      <a:r>
                        <a:rPr lang="es-EC" sz="1200" b="1">
                          <a:effectLst/>
                        </a:rPr>
                        <a:t>10 min</a:t>
                      </a:r>
                      <a:endParaRPr lang="es-EC"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rowSpan="3">
                  <a:txBody>
                    <a:bodyPr/>
                    <a:lstStyle/>
                    <a:p>
                      <a:pPr>
                        <a:spcAft>
                          <a:spcPts val="0"/>
                        </a:spcAft>
                      </a:pPr>
                      <a:r>
                        <a:rPr lang="es-ES" sz="1400" b="1">
                          <a:effectLst/>
                        </a:rPr>
                        <a:t>Ejecución de la diversidad de pases al ejecutar en un partido</a:t>
                      </a:r>
                      <a:endParaRPr lang="es-EC" sz="1400" b="1">
                        <a:effectLst/>
                      </a:endParaRPr>
                    </a:p>
                    <a:p>
                      <a:pPr>
                        <a:spcAft>
                          <a:spcPts val="1200"/>
                        </a:spcAft>
                      </a:pPr>
                      <a:r>
                        <a:rPr lang="es-EC" sz="1200" b="1">
                          <a:effectLst/>
                        </a:rPr>
                        <a:t> </a:t>
                      </a:r>
                      <a:endParaRPr lang="es-EC"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3219851">
                <a:tc vMerge="1">
                  <a:txBody>
                    <a:bodyPr/>
                    <a:lstStyle/>
                    <a:p>
                      <a:endParaRPr lang="es-EC"/>
                    </a:p>
                  </a:txBody>
                  <a:tcPr/>
                </a:tc>
                <a:tc vMerge="1">
                  <a:txBody>
                    <a:bodyPr/>
                    <a:lstStyle/>
                    <a:p>
                      <a:endParaRPr lang="es-EC"/>
                    </a:p>
                  </a:txBody>
                  <a:tcPr/>
                </a:tc>
                <a:tc>
                  <a:txBody>
                    <a:bodyPr/>
                    <a:lstStyle/>
                    <a:p>
                      <a:pPr algn="ctr">
                        <a:spcAft>
                          <a:spcPts val="1200"/>
                        </a:spcAft>
                      </a:pPr>
                      <a:r>
                        <a:rPr lang="es-EC" sz="1200" b="1" dirty="0">
                          <a:effectLst/>
                        </a:rPr>
                        <a:t>Principal</a:t>
                      </a:r>
                      <a:endParaRPr lang="es-EC"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s-ES" sz="1400" b="1" dirty="0">
                          <a:effectLst/>
                        </a:rPr>
                        <a:t>Pase de entrega en el que el balón no vuela</a:t>
                      </a:r>
                      <a:endParaRPr lang="es-EC" sz="1400" b="1" dirty="0">
                        <a:effectLst/>
                      </a:endParaRPr>
                    </a:p>
                    <a:p>
                      <a:pPr>
                        <a:spcAft>
                          <a:spcPts val="0"/>
                        </a:spcAft>
                      </a:pPr>
                      <a:r>
                        <a:rPr lang="es-ES" sz="1400" b="1" dirty="0">
                          <a:effectLst/>
                        </a:rPr>
                        <a:t>Pase de </a:t>
                      </a:r>
                      <a:r>
                        <a:rPr lang="es-ES" sz="1400" b="1" dirty="0" smtClean="0">
                          <a:effectLst/>
                        </a:rPr>
                        <a:t>béisbol </a:t>
                      </a:r>
                      <a:r>
                        <a:rPr lang="es-ES" sz="1400" b="1" dirty="0">
                          <a:effectLst/>
                        </a:rPr>
                        <a:t>su ejecución es similar al lanzamiento de un móvil pequeño, empleándose  para salvar largas distancias</a:t>
                      </a:r>
                      <a:endParaRPr lang="es-EC" sz="1400" b="1" dirty="0">
                        <a:effectLst/>
                      </a:endParaRPr>
                    </a:p>
                    <a:p>
                      <a:pPr>
                        <a:spcAft>
                          <a:spcPts val="0"/>
                        </a:spcAft>
                      </a:pPr>
                      <a:r>
                        <a:rPr lang="es-ES" sz="1400" b="1" dirty="0">
                          <a:effectLst/>
                        </a:rPr>
                        <a:t>Pase de pecho.- En el que el balón sale de la parte central del pecho</a:t>
                      </a:r>
                      <a:endParaRPr lang="es-EC" sz="1400" b="1" dirty="0">
                        <a:effectLst/>
                      </a:endParaRPr>
                    </a:p>
                    <a:p>
                      <a:pPr>
                        <a:spcAft>
                          <a:spcPts val="0"/>
                        </a:spcAft>
                      </a:pPr>
                      <a:r>
                        <a:rPr lang="es-ES" sz="1400" b="1" dirty="0">
                          <a:effectLst/>
                        </a:rPr>
                        <a:t>-Pase de pique.- en el que el balón bota una vez en el suelo antes de ser recibido</a:t>
                      </a:r>
                      <a:endParaRPr lang="es-EC" sz="1400" b="1" dirty="0">
                        <a:effectLst/>
                      </a:endParaRPr>
                    </a:p>
                    <a:p>
                      <a:pPr>
                        <a:spcAft>
                          <a:spcPts val="0"/>
                        </a:spcAft>
                      </a:pPr>
                      <a:r>
                        <a:rPr lang="es-ES" sz="1400" b="1" dirty="0">
                          <a:effectLst/>
                        </a:rPr>
                        <a:t> </a:t>
                      </a:r>
                      <a:endParaRPr lang="es-EC"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52095">
                        <a:spcAft>
                          <a:spcPts val="1200"/>
                        </a:spcAft>
                      </a:pPr>
                      <a:r>
                        <a:rPr lang="es-EC" sz="1200" b="1" dirty="0">
                          <a:effectLst/>
                        </a:rPr>
                        <a:t>60 min</a:t>
                      </a:r>
                      <a:endParaRPr lang="es-EC"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vMerge="1">
                  <a:txBody>
                    <a:bodyPr/>
                    <a:lstStyle/>
                    <a:p>
                      <a:endParaRPr lang="es-EC"/>
                    </a:p>
                  </a:txBody>
                  <a:tcPr/>
                </a:tc>
              </a:tr>
              <a:tr h="862460">
                <a:tc vMerge="1">
                  <a:txBody>
                    <a:bodyPr/>
                    <a:lstStyle/>
                    <a:p>
                      <a:endParaRPr lang="es-EC"/>
                    </a:p>
                  </a:txBody>
                  <a:tcPr/>
                </a:tc>
                <a:tc vMerge="1">
                  <a:txBody>
                    <a:bodyPr/>
                    <a:lstStyle/>
                    <a:p>
                      <a:endParaRPr lang="es-EC"/>
                    </a:p>
                  </a:txBody>
                  <a:tcPr/>
                </a:tc>
                <a:tc>
                  <a:txBody>
                    <a:bodyPr/>
                    <a:lstStyle/>
                    <a:p>
                      <a:pPr algn="ctr">
                        <a:spcAft>
                          <a:spcPts val="1200"/>
                        </a:spcAft>
                      </a:pPr>
                      <a:r>
                        <a:rPr lang="es-EC" sz="1200" b="1">
                          <a:effectLst/>
                        </a:rPr>
                        <a:t>Final</a:t>
                      </a:r>
                      <a:endParaRPr lang="es-EC"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342900" lvl="0" indent="-342900">
                        <a:spcAft>
                          <a:spcPts val="0"/>
                        </a:spcAft>
                        <a:buFont typeface="Symbol" panose="05050102010706020507" pitchFamily="18" charset="2"/>
                        <a:buChar char=""/>
                      </a:pPr>
                      <a:r>
                        <a:rPr lang="es-EC" sz="1200" b="1">
                          <a:effectLst/>
                        </a:rPr>
                        <a:t>Reflexión de la exigencia deportiva y académica.</a:t>
                      </a:r>
                    </a:p>
                    <a:p>
                      <a:pPr marL="342900" lvl="0" indent="-342900">
                        <a:spcAft>
                          <a:spcPts val="0"/>
                        </a:spcAft>
                        <a:buFont typeface="Symbol" panose="05050102010706020507" pitchFamily="18" charset="2"/>
                        <a:buChar char=""/>
                      </a:pPr>
                      <a:r>
                        <a:rPr lang="es-EC" sz="1200" b="1">
                          <a:effectLst/>
                        </a:rPr>
                        <a:t>Reflexión por parte de cada uno de los estudiantes </a:t>
                      </a:r>
                      <a:endParaRPr lang="es-EC"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252095">
                        <a:spcAft>
                          <a:spcPts val="1200"/>
                        </a:spcAft>
                      </a:pPr>
                      <a:r>
                        <a:rPr lang="es-EC" sz="1200" b="1" dirty="0">
                          <a:effectLst/>
                        </a:rPr>
                        <a:t>20 min</a:t>
                      </a:r>
                      <a:endParaRPr lang="es-EC"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vMerge="1">
                  <a:txBody>
                    <a:bodyPr/>
                    <a:lstStyle/>
                    <a:p>
                      <a:endParaRPr lang="es-EC"/>
                    </a:p>
                  </a:txBody>
                  <a:tcPr/>
                </a:tc>
              </a:tr>
            </a:tbl>
          </a:graphicData>
        </a:graphic>
      </p:graphicFrame>
    </p:spTree>
    <p:extLst>
      <p:ext uri="{BB962C8B-B14F-4D97-AF65-F5344CB8AC3E}">
        <p14:creationId xmlns:p14="http://schemas.microsoft.com/office/powerpoint/2010/main" val="636036549"/>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635616" y="193183"/>
            <a:ext cx="9718183" cy="682581"/>
          </a:xfrm>
        </p:spPr>
        <p:txBody>
          <a:bodyPr>
            <a:noAutofit/>
          </a:bodyPr>
          <a:lstStyle/>
          <a:p>
            <a:r>
              <a:rPr lang="es-EC" sz="2000" b="1" dirty="0"/>
              <a:t>Sesión 3</a:t>
            </a:r>
            <a:r>
              <a:rPr lang="es-EC" sz="2000" dirty="0"/>
              <a:t/>
            </a:r>
            <a:br>
              <a:rPr lang="es-EC" sz="2000" dirty="0"/>
            </a:br>
            <a:r>
              <a:rPr lang="es-EC" sz="2000" b="1" dirty="0"/>
              <a:t> </a:t>
            </a:r>
            <a:r>
              <a:rPr lang="es-EC" sz="2000" b="1" dirty="0" smtClean="0"/>
              <a:t>Objetivo</a:t>
            </a:r>
            <a:r>
              <a:rPr lang="es-EC" sz="2000" b="1" dirty="0"/>
              <a:t>: </a:t>
            </a:r>
            <a:r>
              <a:rPr lang="es-EC" sz="2000" dirty="0"/>
              <a:t>Desarrollo de las habilidades técnicas del básquet</a:t>
            </a:r>
            <a:br>
              <a:rPr lang="es-EC" sz="2000" dirty="0"/>
            </a:br>
            <a:endParaRPr lang="es-EC" sz="2000"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1040568772"/>
              </p:ext>
            </p:extLst>
          </p:nvPr>
        </p:nvGraphicFramePr>
        <p:xfrm>
          <a:off x="1674249" y="1043192"/>
          <a:ext cx="9968249" cy="5666703"/>
        </p:xfrm>
        <a:graphic>
          <a:graphicData uri="http://schemas.openxmlformats.org/drawingml/2006/table">
            <a:tbl>
              <a:tblPr firstRow="1" firstCol="1" bandRow="1">
                <a:tableStyleId>{5C22544A-7EE6-4342-B048-85BDC9FD1C3A}</a:tableStyleId>
              </a:tblPr>
              <a:tblGrid>
                <a:gridCol w="1255040"/>
                <a:gridCol w="1413483"/>
                <a:gridCol w="2453494"/>
                <a:gridCol w="2453494"/>
                <a:gridCol w="899436"/>
                <a:gridCol w="1493302"/>
              </a:tblGrid>
              <a:tr h="294320">
                <a:tc>
                  <a:txBody>
                    <a:bodyPr/>
                    <a:lstStyle/>
                    <a:p>
                      <a:pPr indent="252095" algn="ctr">
                        <a:spcAft>
                          <a:spcPts val="1200"/>
                        </a:spcAft>
                      </a:pPr>
                      <a:r>
                        <a:rPr lang="es-EC" sz="1050" b="1" dirty="0">
                          <a:effectLst/>
                        </a:rPr>
                        <a:t>CONTENIDO</a:t>
                      </a:r>
                      <a:endParaRPr lang="es-EC"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1200"/>
                        </a:spcAft>
                      </a:pPr>
                      <a:r>
                        <a:rPr lang="es-EC" sz="1050" b="1">
                          <a:effectLst/>
                        </a:rPr>
                        <a:t>SUB-CONTENIDO</a:t>
                      </a:r>
                      <a:endParaRPr lang="es-EC"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gridSpan="2">
                  <a:txBody>
                    <a:bodyPr/>
                    <a:lstStyle/>
                    <a:p>
                      <a:pPr indent="252095" algn="ctr">
                        <a:spcAft>
                          <a:spcPts val="1200"/>
                        </a:spcAft>
                      </a:pPr>
                      <a:r>
                        <a:rPr lang="es-EC" sz="1050" b="1" dirty="0">
                          <a:effectLst/>
                        </a:rPr>
                        <a:t>ACTIVIDAD</a:t>
                      </a:r>
                      <a:endParaRPr lang="es-EC"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s-EC"/>
                    </a:p>
                  </a:txBody>
                  <a:tcPr/>
                </a:tc>
                <a:tc>
                  <a:txBody>
                    <a:bodyPr/>
                    <a:lstStyle/>
                    <a:p>
                      <a:pPr indent="252095" algn="ctr">
                        <a:spcAft>
                          <a:spcPts val="1200"/>
                        </a:spcAft>
                      </a:pPr>
                      <a:r>
                        <a:rPr lang="es-EC" sz="1050" b="1">
                          <a:effectLst/>
                        </a:rPr>
                        <a:t>TIEMPO</a:t>
                      </a:r>
                      <a:endParaRPr lang="es-EC"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252095" algn="ctr">
                        <a:spcAft>
                          <a:spcPts val="1200"/>
                        </a:spcAft>
                      </a:pPr>
                      <a:r>
                        <a:rPr lang="es-EC" sz="1050" b="1">
                          <a:effectLst/>
                        </a:rPr>
                        <a:t>EVALUACIÓN</a:t>
                      </a:r>
                      <a:endParaRPr lang="es-EC"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1745343">
                <a:tc rowSpan="3">
                  <a:txBody>
                    <a:bodyPr/>
                    <a:lstStyle/>
                    <a:p>
                      <a:pPr>
                        <a:spcAft>
                          <a:spcPts val="1200"/>
                        </a:spcAft>
                      </a:pPr>
                      <a:r>
                        <a:rPr lang="es-EC" sz="1200" b="1" dirty="0">
                          <a:effectLst/>
                        </a:rPr>
                        <a:t>Bases técnicas y reglamentarias</a:t>
                      </a:r>
                      <a:endParaRPr lang="es-EC"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rowSpan="3">
                  <a:txBody>
                    <a:bodyPr/>
                    <a:lstStyle/>
                    <a:p>
                      <a:pPr marL="342900" lvl="0" indent="-342900">
                        <a:spcAft>
                          <a:spcPts val="0"/>
                        </a:spcAft>
                        <a:buFont typeface="Symbol" panose="05050102010706020507" pitchFamily="18" charset="2"/>
                        <a:buChar char=""/>
                      </a:pPr>
                      <a:r>
                        <a:rPr lang="es-ES" sz="1400" b="1" dirty="0">
                          <a:effectLst/>
                        </a:rPr>
                        <a:t>Pases</a:t>
                      </a:r>
                      <a:endParaRPr lang="es-EC" sz="1400" b="1" dirty="0">
                        <a:effectLst/>
                      </a:endParaRPr>
                    </a:p>
                    <a:p>
                      <a:pPr marL="342900" lvl="0" indent="-342900">
                        <a:spcAft>
                          <a:spcPts val="0"/>
                        </a:spcAft>
                        <a:buFont typeface="Symbol" panose="05050102010706020507" pitchFamily="18" charset="2"/>
                        <a:buChar char=""/>
                      </a:pPr>
                      <a:r>
                        <a:rPr lang="es-ES" sz="1400" b="1" dirty="0">
                          <a:effectLst/>
                        </a:rPr>
                        <a:t>Canastas</a:t>
                      </a:r>
                      <a:endParaRPr lang="es-EC" sz="1400" b="1" dirty="0">
                        <a:effectLst/>
                      </a:endParaRPr>
                    </a:p>
                    <a:p>
                      <a:pPr marL="342900" lvl="0" indent="-342900">
                        <a:spcAft>
                          <a:spcPts val="0"/>
                        </a:spcAft>
                        <a:buFont typeface="Symbol" panose="05050102010706020507" pitchFamily="18" charset="2"/>
                        <a:buChar char=""/>
                      </a:pPr>
                      <a:r>
                        <a:rPr lang="es-ES" sz="1400" b="1" dirty="0">
                          <a:effectLst/>
                        </a:rPr>
                        <a:t>Trabajo en equipo</a:t>
                      </a:r>
                      <a:endParaRPr lang="es-EC"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1200"/>
                        </a:spcAft>
                      </a:pPr>
                      <a:r>
                        <a:rPr lang="es-EC" sz="1200" b="1" dirty="0">
                          <a:effectLst/>
                        </a:rPr>
                        <a:t>Inicial</a:t>
                      </a:r>
                      <a:endParaRPr lang="es-EC"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es-ES" sz="1400" b="1" dirty="0">
                          <a:effectLst/>
                        </a:rPr>
                        <a:t>Movilidad articular: Aquí se realizará movilidad articular específica, es decir, movimiento de articulaciones y elongación de músculos para poder realizar las actividades que prosiguen</a:t>
                      </a:r>
                      <a:endParaRPr lang="es-EC"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52095">
                        <a:spcAft>
                          <a:spcPts val="1200"/>
                        </a:spcAft>
                      </a:pPr>
                      <a:r>
                        <a:rPr lang="es-EC" sz="1200" b="1">
                          <a:effectLst/>
                        </a:rPr>
                        <a:t>10 min</a:t>
                      </a:r>
                      <a:endParaRPr lang="es-EC"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rowSpan="3">
                  <a:txBody>
                    <a:bodyPr/>
                    <a:lstStyle/>
                    <a:p>
                      <a:pPr>
                        <a:spcAft>
                          <a:spcPts val="0"/>
                        </a:spcAft>
                      </a:pPr>
                      <a:r>
                        <a:rPr lang="es-ES" sz="1400" b="1">
                          <a:effectLst/>
                        </a:rPr>
                        <a:t>Pases con la mano izquierda</a:t>
                      </a:r>
                      <a:endParaRPr lang="es-EC" sz="1400" b="1">
                        <a:effectLst/>
                      </a:endParaRPr>
                    </a:p>
                    <a:p>
                      <a:pPr>
                        <a:spcAft>
                          <a:spcPts val="0"/>
                        </a:spcAft>
                      </a:pPr>
                      <a:r>
                        <a:rPr lang="es-ES" sz="1400" b="1">
                          <a:effectLst/>
                        </a:rPr>
                        <a:t>Pases con la mano derecha</a:t>
                      </a:r>
                      <a:endParaRPr lang="es-EC" sz="1400" b="1">
                        <a:effectLst/>
                      </a:endParaRPr>
                    </a:p>
                    <a:p>
                      <a:pPr>
                        <a:spcAft>
                          <a:spcPts val="1200"/>
                        </a:spcAft>
                      </a:pPr>
                      <a:r>
                        <a:rPr lang="es-EC" sz="1200" b="1">
                          <a:effectLst/>
                        </a:rPr>
                        <a:t>Aumento de pases consecutivos</a:t>
                      </a:r>
                      <a:endParaRPr lang="es-EC"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2863453">
                <a:tc vMerge="1">
                  <a:txBody>
                    <a:bodyPr/>
                    <a:lstStyle/>
                    <a:p>
                      <a:endParaRPr lang="es-EC"/>
                    </a:p>
                  </a:txBody>
                  <a:tcPr/>
                </a:tc>
                <a:tc vMerge="1">
                  <a:txBody>
                    <a:bodyPr/>
                    <a:lstStyle/>
                    <a:p>
                      <a:endParaRPr lang="es-EC"/>
                    </a:p>
                  </a:txBody>
                  <a:tcPr/>
                </a:tc>
                <a:tc>
                  <a:txBody>
                    <a:bodyPr/>
                    <a:lstStyle/>
                    <a:p>
                      <a:pPr algn="ctr">
                        <a:spcAft>
                          <a:spcPts val="1200"/>
                        </a:spcAft>
                      </a:pPr>
                      <a:r>
                        <a:rPr lang="es-EC" sz="1200" b="1" dirty="0">
                          <a:effectLst/>
                        </a:rPr>
                        <a:t>Principal</a:t>
                      </a:r>
                      <a:endParaRPr lang="es-EC"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s-EC" sz="1200" b="1" dirty="0">
                          <a:effectLst/>
                        </a:rPr>
                        <a:t>Se delimita  la zona de juego por conos, después se divide  el grupo de alumnos  en forma equitativa en 2 grupos cada grupo con  colores distintos para identificar. El equipo que se apodera del balón debe intentar hacer pases entre sus compañeros. Una vez que ha conseguido 10 pases consecutivos  anotará un punto. El equipo que no tiene el balón deberá  intentar recuperarlo para iniciar su propio conteo de pases. </a:t>
                      </a:r>
                      <a:endParaRPr lang="es-EC"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252095">
                        <a:spcAft>
                          <a:spcPts val="1200"/>
                        </a:spcAft>
                      </a:pPr>
                      <a:r>
                        <a:rPr lang="es-EC" sz="1200" b="1" dirty="0">
                          <a:effectLst/>
                        </a:rPr>
                        <a:t>60 min</a:t>
                      </a:r>
                      <a:endParaRPr lang="es-EC"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vMerge="1">
                  <a:txBody>
                    <a:bodyPr/>
                    <a:lstStyle/>
                    <a:p>
                      <a:endParaRPr lang="es-EC"/>
                    </a:p>
                  </a:txBody>
                  <a:tcPr/>
                </a:tc>
              </a:tr>
              <a:tr h="763587">
                <a:tc vMerge="1">
                  <a:txBody>
                    <a:bodyPr/>
                    <a:lstStyle/>
                    <a:p>
                      <a:endParaRPr lang="es-EC"/>
                    </a:p>
                  </a:txBody>
                  <a:tcPr/>
                </a:tc>
                <a:tc vMerge="1">
                  <a:txBody>
                    <a:bodyPr/>
                    <a:lstStyle/>
                    <a:p>
                      <a:endParaRPr lang="es-EC"/>
                    </a:p>
                  </a:txBody>
                  <a:tcPr/>
                </a:tc>
                <a:tc>
                  <a:txBody>
                    <a:bodyPr/>
                    <a:lstStyle/>
                    <a:p>
                      <a:pPr algn="ctr">
                        <a:spcAft>
                          <a:spcPts val="1200"/>
                        </a:spcAft>
                      </a:pPr>
                      <a:r>
                        <a:rPr lang="es-EC" sz="1200" b="1" dirty="0">
                          <a:effectLst/>
                        </a:rPr>
                        <a:t>Final</a:t>
                      </a:r>
                      <a:endParaRPr lang="es-EC"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1200"/>
                        </a:spcAft>
                      </a:pPr>
                      <a:r>
                        <a:rPr lang="es-EC" sz="1200" b="1" dirty="0">
                          <a:effectLst/>
                        </a:rPr>
                        <a:t>Realizar un análisis y síntesis acerca de los ejercicios practicados corrigiendo errores.</a:t>
                      </a:r>
                      <a:endParaRPr lang="es-EC"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252095">
                        <a:spcAft>
                          <a:spcPts val="1200"/>
                        </a:spcAft>
                      </a:pPr>
                      <a:r>
                        <a:rPr lang="es-EC" sz="1200" b="1" dirty="0">
                          <a:effectLst/>
                        </a:rPr>
                        <a:t>20 min</a:t>
                      </a:r>
                      <a:endParaRPr lang="es-EC"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vMerge="1">
                  <a:txBody>
                    <a:bodyPr/>
                    <a:lstStyle/>
                    <a:p>
                      <a:endParaRPr lang="es-EC"/>
                    </a:p>
                  </a:txBody>
                  <a:tcPr/>
                </a:tc>
              </a:tr>
            </a:tbl>
          </a:graphicData>
        </a:graphic>
      </p:graphicFrame>
    </p:spTree>
    <p:extLst>
      <p:ext uri="{BB962C8B-B14F-4D97-AF65-F5344CB8AC3E}">
        <p14:creationId xmlns:p14="http://schemas.microsoft.com/office/powerpoint/2010/main" val="1753177562"/>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648496" y="270457"/>
            <a:ext cx="9705304" cy="708337"/>
          </a:xfrm>
        </p:spPr>
        <p:txBody>
          <a:bodyPr>
            <a:noAutofit/>
          </a:bodyPr>
          <a:lstStyle/>
          <a:p>
            <a:r>
              <a:rPr lang="es-EC" sz="2000" b="1" dirty="0"/>
              <a:t>Sesión 4</a:t>
            </a:r>
            <a:r>
              <a:rPr lang="es-EC" sz="2000" dirty="0"/>
              <a:t/>
            </a:r>
            <a:br>
              <a:rPr lang="es-EC" sz="2000" dirty="0"/>
            </a:br>
            <a:r>
              <a:rPr lang="es-EC" sz="2000" b="1" dirty="0"/>
              <a:t> </a:t>
            </a:r>
            <a:r>
              <a:rPr lang="es-EC" sz="2000" b="1" dirty="0" smtClean="0"/>
              <a:t>Objetivo</a:t>
            </a:r>
            <a:r>
              <a:rPr lang="es-EC" sz="2000" b="1" dirty="0"/>
              <a:t>: </a:t>
            </a:r>
            <a:r>
              <a:rPr lang="es-EC" sz="2000" dirty="0"/>
              <a:t>Desarrollo de las habilidades técnicas del Fútbol</a:t>
            </a:r>
            <a:br>
              <a:rPr lang="es-EC" sz="2000" dirty="0"/>
            </a:br>
            <a:endParaRPr lang="es-EC" sz="2000"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3824035967"/>
              </p:ext>
            </p:extLst>
          </p:nvPr>
        </p:nvGraphicFramePr>
        <p:xfrm>
          <a:off x="1649564" y="1184856"/>
          <a:ext cx="10057326" cy="5554904"/>
        </p:xfrm>
        <a:graphic>
          <a:graphicData uri="http://schemas.openxmlformats.org/drawingml/2006/table">
            <a:tbl>
              <a:tblPr firstRow="1" firstCol="1" bandRow="1">
                <a:tableStyleId>{5C22544A-7EE6-4342-B048-85BDC9FD1C3A}</a:tableStyleId>
              </a:tblPr>
              <a:tblGrid>
                <a:gridCol w="1266254"/>
                <a:gridCol w="1514509"/>
                <a:gridCol w="2086383"/>
                <a:gridCol w="2776061"/>
                <a:gridCol w="907473"/>
                <a:gridCol w="1506646"/>
              </a:tblGrid>
              <a:tr h="468724">
                <a:tc>
                  <a:txBody>
                    <a:bodyPr/>
                    <a:lstStyle/>
                    <a:p>
                      <a:pPr indent="252095" algn="ctr">
                        <a:spcAft>
                          <a:spcPts val="1200"/>
                        </a:spcAft>
                      </a:pPr>
                      <a:r>
                        <a:rPr lang="es-EC" sz="1100" b="1" dirty="0">
                          <a:effectLst/>
                        </a:rPr>
                        <a:t>CONTENIDO</a:t>
                      </a:r>
                      <a:endParaRPr lang="es-EC" sz="14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1200"/>
                        </a:spcAft>
                      </a:pPr>
                      <a:r>
                        <a:rPr lang="es-EC" sz="1100" b="1">
                          <a:effectLst/>
                        </a:rPr>
                        <a:t>SUB-CONTENIDO</a:t>
                      </a:r>
                      <a:endParaRPr lang="es-EC"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gridSpan="2">
                  <a:txBody>
                    <a:bodyPr/>
                    <a:lstStyle/>
                    <a:p>
                      <a:pPr indent="252095" algn="ctr">
                        <a:spcAft>
                          <a:spcPts val="1200"/>
                        </a:spcAft>
                      </a:pPr>
                      <a:r>
                        <a:rPr lang="es-EC" sz="1100" b="1">
                          <a:effectLst/>
                        </a:rPr>
                        <a:t>ACTIVIDAD</a:t>
                      </a:r>
                      <a:endParaRPr lang="es-EC"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s-EC"/>
                    </a:p>
                  </a:txBody>
                  <a:tcPr/>
                </a:tc>
                <a:tc>
                  <a:txBody>
                    <a:bodyPr/>
                    <a:lstStyle/>
                    <a:p>
                      <a:pPr indent="252095" algn="ctr">
                        <a:spcAft>
                          <a:spcPts val="1200"/>
                        </a:spcAft>
                      </a:pPr>
                      <a:r>
                        <a:rPr lang="es-EC" sz="1100" b="1">
                          <a:effectLst/>
                        </a:rPr>
                        <a:t>TIEMPO</a:t>
                      </a:r>
                      <a:endParaRPr lang="es-EC"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252095" algn="ctr">
                        <a:spcAft>
                          <a:spcPts val="1200"/>
                        </a:spcAft>
                      </a:pPr>
                      <a:r>
                        <a:rPr lang="es-EC" sz="1100" b="1">
                          <a:effectLst/>
                        </a:rPr>
                        <a:t>EVALUACIÓN</a:t>
                      </a:r>
                      <a:endParaRPr lang="es-EC"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1124939">
                <a:tc rowSpan="3">
                  <a:txBody>
                    <a:bodyPr/>
                    <a:lstStyle/>
                    <a:p>
                      <a:pPr>
                        <a:spcAft>
                          <a:spcPts val="1200"/>
                        </a:spcAft>
                      </a:pPr>
                      <a:r>
                        <a:rPr lang="es-EC" sz="1400" b="1" dirty="0">
                          <a:effectLst/>
                        </a:rPr>
                        <a:t>Desplazamientos y controles </a:t>
                      </a:r>
                      <a:endParaRPr lang="es-EC" sz="14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rowSpan="3">
                  <a:txBody>
                    <a:bodyPr/>
                    <a:lstStyle/>
                    <a:p>
                      <a:pPr marL="457200">
                        <a:spcAft>
                          <a:spcPts val="0"/>
                        </a:spcAft>
                      </a:pPr>
                      <a:r>
                        <a:rPr lang="es-ES" sz="1600" b="1" dirty="0">
                          <a:effectLst/>
                        </a:rPr>
                        <a:t>Controles orientados</a:t>
                      </a:r>
                      <a:endParaRPr lang="es-EC" sz="1600" b="1" dirty="0">
                        <a:effectLst/>
                      </a:endParaRPr>
                    </a:p>
                    <a:p>
                      <a:pPr marL="457200">
                        <a:spcAft>
                          <a:spcPts val="0"/>
                        </a:spcAft>
                      </a:pPr>
                      <a:r>
                        <a:rPr lang="es-ES" sz="1600" b="1" dirty="0">
                          <a:effectLst/>
                        </a:rPr>
                        <a:t>Controles picados</a:t>
                      </a:r>
                      <a:endParaRPr lang="es-EC" sz="1600" b="1" dirty="0">
                        <a:effectLst/>
                      </a:endParaRPr>
                    </a:p>
                    <a:p>
                      <a:pPr marL="457200">
                        <a:spcAft>
                          <a:spcPts val="0"/>
                        </a:spcAft>
                      </a:pPr>
                      <a:r>
                        <a:rPr lang="es-ES" sz="1600" b="1" dirty="0">
                          <a:effectLst/>
                        </a:rPr>
                        <a:t>Controles con fintas </a:t>
                      </a:r>
                      <a:endParaRPr lang="es-EC" sz="1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1200"/>
                        </a:spcAft>
                      </a:pPr>
                      <a:r>
                        <a:rPr lang="es-EC" sz="1400" b="1">
                          <a:effectLst/>
                        </a:rPr>
                        <a:t>Inicial</a:t>
                      </a:r>
                      <a:endParaRPr lang="es-EC"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es-ES" sz="1600" b="1">
                          <a:effectLst/>
                        </a:rPr>
                        <a:t>Ejercicios básicos de calentamiento, gimnasia dirigida con elongaciones, juego las pelotas calientes </a:t>
                      </a:r>
                      <a:endParaRPr lang="es-EC" sz="16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52095">
                        <a:spcAft>
                          <a:spcPts val="1200"/>
                        </a:spcAft>
                      </a:pPr>
                      <a:r>
                        <a:rPr lang="es-EC" sz="1400" b="1">
                          <a:effectLst/>
                        </a:rPr>
                        <a:t>10 min</a:t>
                      </a:r>
                      <a:endParaRPr lang="es-EC"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rowSpan="3">
                  <a:txBody>
                    <a:bodyPr/>
                    <a:lstStyle/>
                    <a:p>
                      <a:pPr>
                        <a:spcAft>
                          <a:spcPts val="1200"/>
                        </a:spcAft>
                      </a:pPr>
                      <a:r>
                        <a:rPr lang="es-EC" sz="1400" b="1">
                          <a:effectLst/>
                        </a:rPr>
                        <a:t>Desarrollo de la técnica practicada </a:t>
                      </a:r>
                      <a:endParaRPr lang="es-EC"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2835785">
                <a:tc vMerge="1">
                  <a:txBody>
                    <a:bodyPr/>
                    <a:lstStyle/>
                    <a:p>
                      <a:endParaRPr lang="es-EC"/>
                    </a:p>
                  </a:txBody>
                  <a:tcPr/>
                </a:tc>
                <a:tc vMerge="1">
                  <a:txBody>
                    <a:bodyPr/>
                    <a:lstStyle/>
                    <a:p>
                      <a:endParaRPr lang="es-EC"/>
                    </a:p>
                  </a:txBody>
                  <a:tcPr/>
                </a:tc>
                <a:tc>
                  <a:txBody>
                    <a:bodyPr/>
                    <a:lstStyle/>
                    <a:p>
                      <a:pPr algn="ctr">
                        <a:spcAft>
                          <a:spcPts val="1200"/>
                        </a:spcAft>
                      </a:pPr>
                      <a:r>
                        <a:rPr lang="es-EC" sz="1400" b="1" dirty="0">
                          <a:effectLst/>
                        </a:rPr>
                        <a:t>Principal</a:t>
                      </a:r>
                      <a:endParaRPr lang="es-EC" sz="14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s-EC" sz="1400" b="1" dirty="0">
                          <a:effectLst/>
                        </a:rPr>
                        <a:t>Ejercicios iniciales de reconocimiento de segmentos de contacto</a:t>
                      </a:r>
                    </a:p>
                    <a:p>
                      <a:pPr>
                        <a:spcAft>
                          <a:spcPts val="0"/>
                        </a:spcAft>
                      </a:pPr>
                      <a:r>
                        <a:rPr lang="es-EC" sz="1400" b="1" dirty="0">
                          <a:effectLst/>
                        </a:rPr>
                        <a:t>Desarrollo progresivo de los controles orientados en diferentes facetas</a:t>
                      </a:r>
                    </a:p>
                    <a:p>
                      <a:pPr>
                        <a:spcAft>
                          <a:spcPts val="0"/>
                        </a:spcAft>
                      </a:pPr>
                      <a:r>
                        <a:rPr lang="es-EC" sz="1400" b="1" dirty="0">
                          <a:effectLst/>
                        </a:rPr>
                        <a:t>Controles con fintas en las distintos grados de dificultad </a:t>
                      </a:r>
                    </a:p>
                    <a:p>
                      <a:pPr>
                        <a:spcAft>
                          <a:spcPts val="0"/>
                        </a:spcAft>
                      </a:pPr>
                      <a:r>
                        <a:rPr lang="es-EC" sz="1400" b="1" dirty="0">
                          <a:effectLst/>
                        </a:rPr>
                        <a:t>Cambios de ritmo con marcas progresivas y definición a portería con marca sencilla</a:t>
                      </a:r>
                      <a:endParaRPr lang="es-EC" sz="14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252095">
                        <a:spcAft>
                          <a:spcPts val="1200"/>
                        </a:spcAft>
                      </a:pPr>
                      <a:r>
                        <a:rPr lang="es-EC" sz="1400" b="1">
                          <a:effectLst/>
                        </a:rPr>
                        <a:t>60 min</a:t>
                      </a:r>
                      <a:endParaRPr lang="es-EC"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vMerge="1">
                  <a:txBody>
                    <a:bodyPr/>
                    <a:lstStyle/>
                    <a:p>
                      <a:endParaRPr lang="es-EC"/>
                    </a:p>
                  </a:txBody>
                  <a:tcPr/>
                </a:tc>
              </a:tr>
              <a:tr h="1031195">
                <a:tc vMerge="1">
                  <a:txBody>
                    <a:bodyPr/>
                    <a:lstStyle/>
                    <a:p>
                      <a:endParaRPr lang="es-EC"/>
                    </a:p>
                  </a:txBody>
                  <a:tcPr/>
                </a:tc>
                <a:tc vMerge="1">
                  <a:txBody>
                    <a:bodyPr/>
                    <a:lstStyle/>
                    <a:p>
                      <a:endParaRPr lang="es-EC"/>
                    </a:p>
                  </a:txBody>
                  <a:tcPr/>
                </a:tc>
                <a:tc>
                  <a:txBody>
                    <a:bodyPr/>
                    <a:lstStyle/>
                    <a:p>
                      <a:pPr algn="ctr">
                        <a:spcAft>
                          <a:spcPts val="0"/>
                        </a:spcAft>
                      </a:pPr>
                      <a:r>
                        <a:rPr lang="es-EC" sz="1400" b="1">
                          <a:effectLst/>
                        </a:rPr>
                        <a:t>Final</a:t>
                      </a:r>
                      <a:endParaRPr lang="es-EC"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s-EC" sz="1400" b="1">
                          <a:effectLst/>
                        </a:rPr>
                        <a:t>Reflexión de la importancia de la exigencia académica</a:t>
                      </a:r>
                    </a:p>
                    <a:p>
                      <a:pPr>
                        <a:spcAft>
                          <a:spcPts val="0"/>
                        </a:spcAft>
                      </a:pPr>
                      <a:r>
                        <a:rPr lang="es-EC" sz="1400" b="1">
                          <a:effectLst/>
                        </a:rPr>
                        <a:t>Una reflexión por parte de una alumno </a:t>
                      </a:r>
                      <a:endParaRPr lang="es-EC"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252095">
                        <a:spcAft>
                          <a:spcPts val="0"/>
                        </a:spcAft>
                      </a:pPr>
                      <a:r>
                        <a:rPr lang="es-EC" sz="1400" b="1" dirty="0">
                          <a:effectLst/>
                        </a:rPr>
                        <a:t>20 min</a:t>
                      </a:r>
                      <a:endParaRPr lang="es-EC" sz="14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vMerge="1">
                  <a:txBody>
                    <a:bodyPr/>
                    <a:lstStyle/>
                    <a:p>
                      <a:endParaRPr lang="es-EC"/>
                    </a:p>
                  </a:txBody>
                  <a:tcPr/>
                </a:tc>
              </a:tr>
            </a:tbl>
          </a:graphicData>
        </a:graphic>
      </p:graphicFrame>
    </p:spTree>
    <p:extLst>
      <p:ext uri="{BB962C8B-B14F-4D97-AF65-F5344CB8AC3E}">
        <p14:creationId xmlns:p14="http://schemas.microsoft.com/office/powerpoint/2010/main" val="32626300"/>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674254" y="365126"/>
            <a:ext cx="9679546" cy="678064"/>
          </a:xfrm>
        </p:spPr>
        <p:txBody>
          <a:bodyPr>
            <a:noAutofit/>
          </a:bodyPr>
          <a:lstStyle/>
          <a:p>
            <a:r>
              <a:rPr lang="es-EC" sz="2000" b="1" dirty="0"/>
              <a:t>Sesión 5</a:t>
            </a:r>
            <a:r>
              <a:rPr lang="es-EC" sz="2000" dirty="0"/>
              <a:t/>
            </a:r>
            <a:br>
              <a:rPr lang="es-EC" sz="2000" dirty="0"/>
            </a:br>
            <a:r>
              <a:rPr lang="es-EC" sz="2000" b="1" dirty="0"/>
              <a:t> </a:t>
            </a:r>
            <a:r>
              <a:rPr lang="es-EC" sz="2000" b="1" dirty="0" smtClean="0"/>
              <a:t>Objetivo</a:t>
            </a:r>
            <a:r>
              <a:rPr lang="es-EC" sz="2000" b="1" dirty="0"/>
              <a:t>: </a:t>
            </a:r>
            <a:r>
              <a:rPr lang="es-EC" sz="2000" dirty="0"/>
              <a:t>Desarrollo de las habilidades técnicas del Fútbol</a:t>
            </a:r>
            <a:br>
              <a:rPr lang="es-EC" sz="2000" dirty="0"/>
            </a:br>
            <a:endParaRPr lang="es-EC" sz="2000"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764356083"/>
              </p:ext>
            </p:extLst>
          </p:nvPr>
        </p:nvGraphicFramePr>
        <p:xfrm>
          <a:off x="1391992" y="1390922"/>
          <a:ext cx="10160357" cy="4981910"/>
        </p:xfrm>
        <a:graphic>
          <a:graphicData uri="http://schemas.openxmlformats.org/drawingml/2006/table">
            <a:tbl>
              <a:tblPr firstRow="1" firstCol="1" bandRow="1">
                <a:tableStyleId>{5C22544A-7EE6-4342-B048-85BDC9FD1C3A}</a:tableStyleId>
              </a:tblPr>
              <a:tblGrid>
                <a:gridCol w="1279228"/>
                <a:gridCol w="1440724"/>
                <a:gridCol w="2185825"/>
                <a:gridCol w="2815729"/>
                <a:gridCol w="916770"/>
                <a:gridCol w="1522081"/>
              </a:tblGrid>
              <a:tr h="334163">
                <a:tc>
                  <a:txBody>
                    <a:bodyPr/>
                    <a:lstStyle/>
                    <a:p>
                      <a:pPr indent="252095" algn="ctr">
                        <a:spcAft>
                          <a:spcPts val="1200"/>
                        </a:spcAft>
                      </a:pPr>
                      <a:r>
                        <a:rPr lang="es-EC" sz="1000" b="1" dirty="0">
                          <a:effectLst/>
                        </a:rPr>
                        <a:t>CONTENIDO</a:t>
                      </a:r>
                      <a:endParaRPr lang="es-EC"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7058" marR="67058" marT="0" marB="0"/>
                </a:tc>
                <a:tc>
                  <a:txBody>
                    <a:bodyPr/>
                    <a:lstStyle/>
                    <a:p>
                      <a:pPr algn="ctr">
                        <a:spcAft>
                          <a:spcPts val="1200"/>
                        </a:spcAft>
                      </a:pPr>
                      <a:r>
                        <a:rPr lang="es-EC" sz="1000" b="1">
                          <a:effectLst/>
                        </a:rPr>
                        <a:t>SUB-CONTENIDO</a:t>
                      </a:r>
                      <a:endParaRPr lang="es-EC" sz="11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7058" marR="67058" marT="0" marB="0"/>
                </a:tc>
                <a:tc gridSpan="2">
                  <a:txBody>
                    <a:bodyPr/>
                    <a:lstStyle/>
                    <a:p>
                      <a:pPr indent="252095" algn="ctr">
                        <a:spcAft>
                          <a:spcPts val="1200"/>
                        </a:spcAft>
                      </a:pPr>
                      <a:r>
                        <a:rPr lang="es-EC" sz="1000" b="1">
                          <a:effectLst/>
                        </a:rPr>
                        <a:t>ACTIVIDAD</a:t>
                      </a:r>
                      <a:endParaRPr lang="es-EC" sz="11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7058" marR="67058" marT="0" marB="0"/>
                </a:tc>
                <a:tc hMerge="1">
                  <a:txBody>
                    <a:bodyPr/>
                    <a:lstStyle/>
                    <a:p>
                      <a:endParaRPr lang="es-EC"/>
                    </a:p>
                  </a:txBody>
                  <a:tcPr/>
                </a:tc>
                <a:tc>
                  <a:txBody>
                    <a:bodyPr/>
                    <a:lstStyle/>
                    <a:p>
                      <a:pPr indent="252095" algn="ctr">
                        <a:spcAft>
                          <a:spcPts val="1200"/>
                        </a:spcAft>
                      </a:pPr>
                      <a:r>
                        <a:rPr lang="es-EC" sz="1000" b="1">
                          <a:effectLst/>
                        </a:rPr>
                        <a:t>TIEMPO</a:t>
                      </a:r>
                      <a:endParaRPr lang="es-EC" sz="11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7058" marR="67058" marT="0" marB="0"/>
                </a:tc>
                <a:tc>
                  <a:txBody>
                    <a:bodyPr/>
                    <a:lstStyle/>
                    <a:p>
                      <a:pPr indent="252095" algn="ctr">
                        <a:spcAft>
                          <a:spcPts val="1200"/>
                        </a:spcAft>
                      </a:pPr>
                      <a:r>
                        <a:rPr lang="es-EC" sz="1000" b="1">
                          <a:effectLst/>
                        </a:rPr>
                        <a:t>EVALUACIÓN</a:t>
                      </a:r>
                      <a:endParaRPr lang="es-EC" sz="11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7058" marR="67058" marT="0" marB="0"/>
                </a:tc>
              </a:tr>
              <a:tr h="1230286">
                <a:tc rowSpan="3">
                  <a:txBody>
                    <a:bodyPr/>
                    <a:lstStyle/>
                    <a:p>
                      <a:pPr>
                        <a:spcAft>
                          <a:spcPts val="1200"/>
                        </a:spcAft>
                      </a:pPr>
                      <a:r>
                        <a:rPr lang="es-EC" sz="1100" b="1" dirty="0">
                          <a:effectLst/>
                        </a:rPr>
                        <a:t>Desplazamiento de balón</a:t>
                      </a:r>
                      <a:endParaRPr lang="es-EC"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7058" marR="67058" marT="0" marB="0"/>
                </a:tc>
                <a:tc rowSpan="3">
                  <a:txBody>
                    <a:bodyPr/>
                    <a:lstStyle/>
                    <a:p>
                      <a:pPr marL="457200">
                        <a:spcAft>
                          <a:spcPts val="0"/>
                        </a:spcAft>
                      </a:pPr>
                      <a:r>
                        <a:rPr lang="es-ES" sz="1200" b="1" dirty="0">
                          <a:effectLst/>
                        </a:rPr>
                        <a:t>Inferior: Muslo, Tibia</a:t>
                      </a:r>
                      <a:br>
                        <a:rPr lang="es-ES" sz="1200" b="1" dirty="0">
                          <a:effectLst/>
                        </a:rPr>
                      </a:br>
                      <a:r>
                        <a:rPr lang="es-ES" sz="1200" b="1" dirty="0">
                          <a:effectLst/>
                        </a:rPr>
                        <a:t>Pie: Borde Interno, borde externo, empeine, punta, planta</a:t>
                      </a:r>
                      <a:endParaRPr lang="es-EC" sz="1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058" marR="67058" marT="0" marB="0"/>
                </a:tc>
                <a:tc>
                  <a:txBody>
                    <a:bodyPr/>
                    <a:lstStyle/>
                    <a:p>
                      <a:pPr algn="ctr">
                        <a:spcAft>
                          <a:spcPts val="1200"/>
                        </a:spcAft>
                      </a:pPr>
                      <a:r>
                        <a:rPr lang="es-EC" sz="1100" b="1">
                          <a:effectLst/>
                        </a:rPr>
                        <a:t>Inicial</a:t>
                      </a:r>
                      <a:endParaRPr lang="es-EC" sz="11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7058" marR="67058" marT="0" marB="0"/>
                </a:tc>
                <a:tc>
                  <a:txBody>
                    <a:bodyPr/>
                    <a:lstStyle/>
                    <a:p>
                      <a:pPr>
                        <a:spcAft>
                          <a:spcPts val="0"/>
                        </a:spcAft>
                      </a:pPr>
                      <a:r>
                        <a:rPr lang="es-ES" sz="1200" b="1">
                          <a:effectLst/>
                        </a:rPr>
                        <a:t>Juegos de integración: Trote sin formación, </a:t>
                      </a:r>
                      <a:br>
                        <a:rPr lang="es-ES" sz="1200" b="1">
                          <a:effectLst/>
                        </a:rPr>
                      </a:br>
                      <a:r>
                        <a:rPr lang="es-ES" sz="1200" b="1">
                          <a:effectLst/>
                        </a:rPr>
                        <a:t>Formar dos grupos en forma ordenada</a:t>
                      </a:r>
                      <a:br>
                        <a:rPr lang="es-ES" sz="1200" b="1">
                          <a:effectLst/>
                        </a:rPr>
                      </a:br>
                      <a:r>
                        <a:rPr lang="es-ES" sz="1200" b="1">
                          <a:effectLst/>
                        </a:rPr>
                        <a:t>y dirigida, trabajar ejercicios de elasticidad y flexibilidad.     </a:t>
                      </a:r>
                      <a:endParaRPr lang="es-EC" sz="12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058" marR="67058" marT="0" marB="0"/>
                </a:tc>
                <a:tc>
                  <a:txBody>
                    <a:bodyPr/>
                    <a:lstStyle/>
                    <a:p>
                      <a:pPr indent="252095">
                        <a:spcAft>
                          <a:spcPts val="1200"/>
                        </a:spcAft>
                      </a:pPr>
                      <a:r>
                        <a:rPr lang="es-EC" sz="1100" b="1">
                          <a:effectLst/>
                        </a:rPr>
                        <a:t>10 min</a:t>
                      </a:r>
                      <a:endParaRPr lang="es-EC" sz="11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7058" marR="67058" marT="0" marB="0"/>
                </a:tc>
                <a:tc rowSpan="3">
                  <a:txBody>
                    <a:bodyPr/>
                    <a:lstStyle/>
                    <a:p>
                      <a:pPr>
                        <a:spcAft>
                          <a:spcPts val="1200"/>
                        </a:spcAft>
                      </a:pPr>
                      <a:r>
                        <a:rPr lang="es-EC" sz="1100" b="1">
                          <a:effectLst/>
                        </a:rPr>
                        <a:t>Desarrollo de la técnica practicada </a:t>
                      </a:r>
                      <a:endParaRPr lang="es-EC" sz="11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7058" marR="67058" marT="0" marB="0"/>
                </a:tc>
              </a:tr>
              <a:tr h="2665620">
                <a:tc vMerge="1">
                  <a:txBody>
                    <a:bodyPr/>
                    <a:lstStyle/>
                    <a:p>
                      <a:endParaRPr lang="es-EC"/>
                    </a:p>
                  </a:txBody>
                  <a:tcPr/>
                </a:tc>
                <a:tc vMerge="1">
                  <a:txBody>
                    <a:bodyPr/>
                    <a:lstStyle/>
                    <a:p>
                      <a:endParaRPr lang="es-EC"/>
                    </a:p>
                  </a:txBody>
                  <a:tcPr/>
                </a:tc>
                <a:tc>
                  <a:txBody>
                    <a:bodyPr/>
                    <a:lstStyle/>
                    <a:p>
                      <a:pPr algn="ctr">
                        <a:spcAft>
                          <a:spcPts val="1200"/>
                        </a:spcAft>
                      </a:pPr>
                      <a:r>
                        <a:rPr lang="es-EC" sz="1100" b="1" dirty="0">
                          <a:effectLst/>
                        </a:rPr>
                        <a:t>Principal</a:t>
                      </a:r>
                      <a:endParaRPr lang="es-EC"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7058" marR="67058" marT="0" marB="0"/>
                </a:tc>
                <a:tc>
                  <a:txBody>
                    <a:bodyPr/>
                    <a:lstStyle/>
                    <a:p>
                      <a:pPr>
                        <a:spcAft>
                          <a:spcPts val="0"/>
                        </a:spcAft>
                      </a:pPr>
                      <a:r>
                        <a:rPr lang="es-ES" sz="1200" b="1" dirty="0">
                          <a:effectLst/>
                        </a:rPr>
                        <a:t>Juegos de velocidad en parejas sin balón. Competencias de velocidad, Hileras (10 y 15 </a:t>
                      </a:r>
                      <a:r>
                        <a:rPr lang="es-ES" sz="1200" b="1" dirty="0" err="1">
                          <a:effectLst/>
                        </a:rPr>
                        <a:t>mts</a:t>
                      </a:r>
                      <a:r>
                        <a:rPr lang="es-ES" sz="1200" b="1" dirty="0">
                          <a:effectLst/>
                        </a:rPr>
                        <a:t>).  </a:t>
                      </a:r>
                      <a:r>
                        <a:rPr lang="es-ES" sz="1200" b="1" dirty="0" err="1">
                          <a:effectLst/>
                        </a:rPr>
                        <a:t>Zig</a:t>
                      </a:r>
                      <a:r>
                        <a:rPr lang="es-ES" sz="1200" b="1" dirty="0">
                          <a:effectLst/>
                        </a:rPr>
                        <a:t> </a:t>
                      </a:r>
                      <a:r>
                        <a:rPr lang="es-ES" sz="1200" b="1" dirty="0" err="1">
                          <a:effectLst/>
                        </a:rPr>
                        <a:t>zag</a:t>
                      </a:r>
                      <a:r>
                        <a:rPr lang="es-ES" sz="1200" b="1" dirty="0">
                          <a:effectLst/>
                        </a:rPr>
                        <a:t> aplicado a todo el grupo. Hidratación                     Trabajo Técnico.</a:t>
                      </a:r>
                      <a:endParaRPr lang="es-EC" sz="1200" b="1" dirty="0">
                        <a:effectLst/>
                      </a:endParaRPr>
                    </a:p>
                    <a:p>
                      <a:pPr>
                        <a:spcAft>
                          <a:spcPts val="0"/>
                        </a:spcAft>
                      </a:pPr>
                      <a:r>
                        <a:rPr lang="es-ES" sz="1200" b="1" dirty="0">
                          <a:effectLst/>
                        </a:rPr>
                        <a:t>Trabajar las superficies de contacto en las extremidades inferiores,  Toque con el balón. </a:t>
                      </a:r>
                      <a:endParaRPr lang="es-EC" sz="1200" b="1" dirty="0">
                        <a:effectLst/>
                      </a:endParaRPr>
                    </a:p>
                    <a:p>
                      <a:pPr>
                        <a:spcAft>
                          <a:spcPts val="0"/>
                        </a:spcAft>
                      </a:pPr>
                      <a:r>
                        <a:rPr lang="es-ES" sz="1200" b="1" dirty="0">
                          <a:effectLst/>
                        </a:rPr>
                        <a:t>Borde externo, borde interno, empeine, planta, punta y  muslo: conducción n una distancia de 20 </a:t>
                      </a:r>
                      <a:r>
                        <a:rPr lang="es-ES" sz="1200" b="1" dirty="0" err="1">
                          <a:effectLst/>
                        </a:rPr>
                        <a:t>mts</a:t>
                      </a:r>
                      <a:r>
                        <a:rPr lang="es-ES" sz="1200" b="1" dirty="0">
                          <a:effectLst/>
                        </a:rPr>
                        <a:t> ida y vuelta cada borde</a:t>
                      </a:r>
                      <a:endParaRPr lang="es-EC" sz="1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058" marR="67058" marT="0" marB="0"/>
                </a:tc>
                <a:tc>
                  <a:txBody>
                    <a:bodyPr/>
                    <a:lstStyle/>
                    <a:p>
                      <a:pPr indent="252095">
                        <a:spcAft>
                          <a:spcPts val="1200"/>
                        </a:spcAft>
                      </a:pPr>
                      <a:r>
                        <a:rPr lang="es-EC" sz="1100" b="1" dirty="0">
                          <a:effectLst/>
                        </a:rPr>
                        <a:t>60 min</a:t>
                      </a:r>
                      <a:endParaRPr lang="es-EC"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7058" marR="67058" marT="0" marB="0"/>
                </a:tc>
                <a:tc vMerge="1">
                  <a:txBody>
                    <a:bodyPr/>
                    <a:lstStyle/>
                    <a:p>
                      <a:endParaRPr lang="es-EC"/>
                    </a:p>
                  </a:txBody>
                  <a:tcPr/>
                </a:tc>
              </a:tr>
              <a:tr h="751841">
                <a:tc vMerge="1">
                  <a:txBody>
                    <a:bodyPr/>
                    <a:lstStyle/>
                    <a:p>
                      <a:endParaRPr lang="es-EC"/>
                    </a:p>
                  </a:txBody>
                  <a:tcPr/>
                </a:tc>
                <a:tc vMerge="1">
                  <a:txBody>
                    <a:bodyPr/>
                    <a:lstStyle/>
                    <a:p>
                      <a:endParaRPr lang="es-EC"/>
                    </a:p>
                  </a:txBody>
                  <a:tcPr/>
                </a:tc>
                <a:tc>
                  <a:txBody>
                    <a:bodyPr/>
                    <a:lstStyle/>
                    <a:p>
                      <a:pPr algn="ctr">
                        <a:spcAft>
                          <a:spcPts val="0"/>
                        </a:spcAft>
                      </a:pPr>
                      <a:r>
                        <a:rPr lang="es-EC" sz="1100" b="1">
                          <a:effectLst/>
                        </a:rPr>
                        <a:t>Final</a:t>
                      </a:r>
                      <a:endParaRPr lang="es-EC" sz="11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7058" marR="67058" marT="0" marB="0"/>
                </a:tc>
                <a:tc>
                  <a:txBody>
                    <a:bodyPr/>
                    <a:lstStyle/>
                    <a:p>
                      <a:pPr>
                        <a:spcAft>
                          <a:spcPts val="0"/>
                        </a:spcAft>
                      </a:pPr>
                      <a:r>
                        <a:rPr lang="es-EC" sz="1100" b="1">
                          <a:effectLst/>
                        </a:rPr>
                        <a:t>Reflexión de la importancia de la exigencia académica</a:t>
                      </a:r>
                    </a:p>
                    <a:p>
                      <a:pPr>
                        <a:spcAft>
                          <a:spcPts val="0"/>
                        </a:spcAft>
                      </a:pPr>
                      <a:r>
                        <a:rPr lang="es-EC" sz="1100" b="1">
                          <a:effectLst/>
                        </a:rPr>
                        <a:t>Una reflexión por parte de una alumno </a:t>
                      </a:r>
                      <a:endParaRPr lang="es-EC" sz="11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7058" marR="67058" marT="0" marB="0"/>
                </a:tc>
                <a:tc>
                  <a:txBody>
                    <a:bodyPr/>
                    <a:lstStyle/>
                    <a:p>
                      <a:pPr indent="252095">
                        <a:spcAft>
                          <a:spcPts val="0"/>
                        </a:spcAft>
                      </a:pPr>
                      <a:r>
                        <a:rPr lang="es-EC" sz="1100" b="1" dirty="0">
                          <a:effectLst/>
                        </a:rPr>
                        <a:t>20 min</a:t>
                      </a:r>
                      <a:endParaRPr lang="es-EC"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7058" marR="67058" marT="0" marB="0"/>
                </a:tc>
                <a:tc vMerge="1">
                  <a:txBody>
                    <a:bodyPr/>
                    <a:lstStyle/>
                    <a:p>
                      <a:endParaRPr lang="es-EC"/>
                    </a:p>
                  </a:txBody>
                  <a:tcPr/>
                </a:tc>
              </a:tr>
            </a:tbl>
          </a:graphicData>
        </a:graphic>
      </p:graphicFrame>
    </p:spTree>
    <p:extLst>
      <p:ext uri="{BB962C8B-B14F-4D97-AF65-F5344CB8AC3E}">
        <p14:creationId xmlns:p14="http://schemas.microsoft.com/office/powerpoint/2010/main" val="2994624721"/>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12890" y="167426"/>
            <a:ext cx="9434848" cy="708337"/>
          </a:xfrm>
        </p:spPr>
        <p:txBody>
          <a:bodyPr>
            <a:normAutofit fontScale="90000"/>
          </a:bodyPr>
          <a:lstStyle/>
          <a:p>
            <a:r>
              <a:rPr lang="es-EC" sz="2200" b="1" dirty="0"/>
              <a:t>Sesión 6</a:t>
            </a:r>
            <a:r>
              <a:rPr lang="es-EC" sz="2200" dirty="0"/>
              <a:t/>
            </a:r>
            <a:br>
              <a:rPr lang="es-EC" sz="2200" dirty="0"/>
            </a:br>
            <a:r>
              <a:rPr lang="es-EC" sz="2200" b="1" dirty="0"/>
              <a:t> </a:t>
            </a:r>
            <a:r>
              <a:rPr lang="es-EC" sz="2200" b="1" dirty="0" smtClean="0"/>
              <a:t>Objetivo</a:t>
            </a:r>
            <a:r>
              <a:rPr lang="es-EC" sz="2200" b="1" dirty="0"/>
              <a:t>: </a:t>
            </a:r>
            <a:r>
              <a:rPr lang="es-EC" sz="2200" dirty="0"/>
              <a:t>Desarrollo de las habilidades técnicas del Fútbol</a:t>
            </a:r>
            <a:r>
              <a:rPr lang="es-EC" dirty="0"/>
              <a:t/>
            </a:r>
            <a:br>
              <a:rPr lang="es-EC" dirty="0"/>
            </a:br>
            <a:endParaRPr lang="es-EC" dirty="0"/>
          </a:p>
        </p:txBody>
      </p:sp>
      <p:graphicFrame>
        <p:nvGraphicFramePr>
          <p:cNvPr id="5" name="Marcador de contenido 4"/>
          <p:cNvGraphicFramePr>
            <a:graphicFrameLocks noGrp="1"/>
          </p:cNvGraphicFramePr>
          <p:nvPr>
            <p:ph idx="1"/>
            <p:extLst>
              <p:ext uri="{D42A27DB-BD31-4B8C-83A1-F6EECF244321}">
                <p14:modId xmlns:p14="http://schemas.microsoft.com/office/powerpoint/2010/main" val="2942696358"/>
              </p:ext>
            </p:extLst>
          </p:nvPr>
        </p:nvGraphicFramePr>
        <p:xfrm>
          <a:off x="1661377" y="1017428"/>
          <a:ext cx="9800821" cy="5684096"/>
        </p:xfrm>
        <a:graphic>
          <a:graphicData uri="http://schemas.openxmlformats.org/drawingml/2006/table">
            <a:tbl>
              <a:tblPr firstRow="1" firstCol="1" bandRow="1">
                <a:tableStyleId>{5C22544A-7EE6-4342-B048-85BDC9FD1C3A}</a:tableStyleId>
              </a:tblPr>
              <a:tblGrid>
                <a:gridCol w="1233960"/>
                <a:gridCol w="1389743"/>
                <a:gridCol w="2412284"/>
                <a:gridCol w="2575427"/>
                <a:gridCol w="875763"/>
                <a:gridCol w="1313644"/>
              </a:tblGrid>
              <a:tr h="258656">
                <a:tc>
                  <a:txBody>
                    <a:bodyPr/>
                    <a:lstStyle/>
                    <a:p>
                      <a:pPr indent="252095" algn="ctr">
                        <a:spcAft>
                          <a:spcPts val="1200"/>
                        </a:spcAft>
                      </a:pPr>
                      <a:r>
                        <a:rPr lang="es-EC" sz="1050" b="1" dirty="0">
                          <a:effectLst/>
                        </a:rPr>
                        <a:t>CONTENIDO</a:t>
                      </a:r>
                      <a:endParaRPr lang="es-EC"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1200"/>
                        </a:spcAft>
                      </a:pPr>
                      <a:r>
                        <a:rPr lang="es-EC" sz="1050" b="1">
                          <a:effectLst/>
                        </a:rPr>
                        <a:t>SUB-CONTENIDO</a:t>
                      </a:r>
                      <a:endParaRPr lang="es-EC"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gridSpan="2">
                  <a:txBody>
                    <a:bodyPr/>
                    <a:lstStyle/>
                    <a:p>
                      <a:pPr indent="252095" algn="ctr">
                        <a:spcAft>
                          <a:spcPts val="1200"/>
                        </a:spcAft>
                      </a:pPr>
                      <a:r>
                        <a:rPr lang="es-EC" sz="1050" b="1">
                          <a:effectLst/>
                        </a:rPr>
                        <a:t>ACTIVIDAD</a:t>
                      </a:r>
                      <a:endParaRPr lang="es-EC"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s-EC"/>
                    </a:p>
                  </a:txBody>
                  <a:tcPr/>
                </a:tc>
                <a:tc>
                  <a:txBody>
                    <a:bodyPr/>
                    <a:lstStyle/>
                    <a:p>
                      <a:pPr indent="252095" algn="ctr">
                        <a:spcAft>
                          <a:spcPts val="1200"/>
                        </a:spcAft>
                      </a:pPr>
                      <a:r>
                        <a:rPr lang="es-EC" sz="1050" b="1">
                          <a:effectLst/>
                        </a:rPr>
                        <a:t>TIEMPO</a:t>
                      </a:r>
                      <a:endParaRPr lang="es-EC"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252095" algn="ctr">
                        <a:spcAft>
                          <a:spcPts val="1200"/>
                        </a:spcAft>
                      </a:pPr>
                      <a:r>
                        <a:rPr lang="es-EC" sz="1050" b="1">
                          <a:effectLst/>
                        </a:rPr>
                        <a:t>EVALUACIÓN</a:t>
                      </a:r>
                      <a:endParaRPr lang="es-EC"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1135564">
                <a:tc rowSpan="3">
                  <a:txBody>
                    <a:bodyPr/>
                    <a:lstStyle/>
                    <a:p>
                      <a:pPr>
                        <a:spcAft>
                          <a:spcPts val="1200"/>
                        </a:spcAft>
                      </a:pPr>
                      <a:r>
                        <a:rPr lang="es-EC" sz="1200" b="1" dirty="0">
                          <a:effectLst/>
                        </a:rPr>
                        <a:t>Impactos de </a:t>
                      </a:r>
                      <a:r>
                        <a:rPr lang="es-EC" sz="1200" b="1" dirty="0" smtClean="0">
                          <a:effectLst/>
                        </a:rPr>
                        <a:t>balón</a:t>
                      </a:r>
                      <a:endParaRPr lang="es-EC"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rowSpan="3">
                  <a:txBody>
                    <a:bodyPr/>
                    <a:lstStyle/>
                    <a:p>
                      <a:pPr>
                        <a:spcAft>
                          <a:spcPts val="0"/>
                        </a:spcAft>
                      </a:pPr>
                      <a:r>
                        <a:rPr lang="es-ES" sz="1400" b="1" dirty="0">
                          <a:effectLst/>
                        </a:rPr>
                        <a:t>Cabeza: Frontal y parietal     Borde interno</a:t>
                      </a:r>
                      <a:endParaRPr lang="es-EC" sz="1400" b="1" dirty="0">
                        <a:effectLst/>
                      </a:endParaRPr>
                    </a:p>
                    <a:p>
                      <a:pPr>
                        <a:spcAft>
                          <a:spcPts val="0"/>
                        </a:spcAft>
                      </a:pPr>
                      <a:r>
                        <a:rPr lang="es-ES" sz="1400" b="1" dirty="0">
                          <a:effectLst/>
                        </a:rPr>
                        <a:t>Borde externo</a:t>
                      </a:r>
                      <a:endParaRPr lang="es-EC" sz="1400" b="1" dirty="0">
                        <a:effectLst/>
                      </a:endParaRPr>
                    </a:p>
                    <a:p>
                      <a:pPr>
                        <a:spcAft>
                          <a:spcPts val="0"/>
                        </a:spcAft>
                      </a:pPr>
                      <a:r>
                        <a:rPr lang="es-ES" sz="1400" b="1" dirty="0">
                          <a:effectLst/>
                        </a:rPr>
                        <a:t>Puntera y taco </a:t>
                      </a:r>
                      <a:endParaRPr lang="es-EC" sz="1400" b="1" dirty="0">
                        <a:effectLst/>
                      </a:endParaRPr>
                    </a:p>
                    <a:p>
                      <a:pPr marL="457200">
                        <a:spcAft>
                          <a:spcPts val="0"/>
                        </a:spcAft>
                      </a:pPr>
                      <a:r>
                        <a:rPr lang="es-ES" sz="1400" b="1" dirty="0">
                          <a:effectLst/>
                        </a:rPr>
                        <a:t> </a:t>
                      </a:r>
                      <a:endParaRPr lang="es-EC"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1200"/>
                        </a:spcAft>
                      </a:pPr>
                      <a:r>
                        <a:rPr lang="es-EC" sz="1200" b="1" dirty="0">
                          <a:effectLst/>
                        </a:rPr>
                        <a:t>Inicial</a:t>
                      </a:r>
                      <a:endParaRPr lang="es-EC"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es-ES" sz="1400" b="1">
                          <a:effectLst/>
                        </a:rPr>
                        <a:t>Juegos de integración: </a:t>
                      </a:r>
                      <a:br>
                        <a:rPr lang="es-ES" sz="1400" b="1">
                          <a:effectLst/>
                        </a:rPr>
                      </a:br>
                      <a:r>
                        <a:rPr lang="es-ES" sz="1400" b="1">
                          <a:effectLst/>
                        </a:rPr>
                        <a:t>trabajar ejercicios de elasticidad y flexibilidad.  Conducción de balón: Borde interno externo y planta. Dominio de Balón</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52095">
                        <a:spcAft>
                          <a:spcPts val="1200"/>
                        </a:spcAft>
                      </a:pPr>
                      <a:r>
                        <a:rPr lang="es-EC" sz="1200" b="1">
                          <a:effectLst/>
                        </a:rPr>
                        <a:t>10 min</a:t>
                      </a:r>
                      <a:endParaRPr lang="es-EC"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rowSpan="3">
                  <a:txBody>
                    <a:bodyPr/>
                    <a:lstStyle/>
                    <a:p>
                      <a:pPr>
                        <a:spcAft>
                          <a:spcPts val="1200"/>
                        </a:spcAft>
                      </a:pPr>
                      <a:r>
                        <a:rPr lang="es-EC" sz="1200" b="1">
                          <a:effectLst/>
                        </a:rPr>
                        <a:t>Desarrollo de la técnica practicada </a:t>
                      </a:r>
                      <a:endParaRPr lang="es-EC"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2952466">
                <a:tc vMerge="1">
                  <a:txBody>
                    <a:bodyPr/>
                    <a:lstStyle/>
                    <a:p>
                      <a:endParaRPr lang="es-EC"/>
                    </a:p>
                  </a:txBody>
                  <a:tcPr/>
                </a:tc>
                <a:tc vMerge="1">
                  <a:txBody>
                    <a:bodyPr/>
                    <a:lstStyle/>
                    <a:p>
                      <a:endParaRPr lang="es-EC"/>
                    </a:p>
                  </a:txBody>
                  <a:tcPr/>
                </a:tc>
                <a:tc>
                  <a:txBody>
                    <a:bodyPr/>
                    <a:lstStyle/>
                    <a:p>
                      <a:pPr algn="ctr">
                        <a:spcAft>
                          <a:spcPts val="1200"/>
                        </a:spcAft>
                      </a:pPr>
                      <a:r>
                        <a:rPr lang="es-EC" sz="1200" b="1" dirty="0">
                          <a:effectLst/>
                        </a:rPr>
                        <a:t>Principal</a:t>
                      </a:r>
                      <a:endParaRPr lang="es-EC"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es-ES" sz="1400" b="1" dirty="0">
                          <a:effectLst/>
                        </a:rPr>
                        <a:t>Juegos de velocidad en parejas sin balón. Competencias de velocidad, </a:t>
                      </a:r>
                      <a:r>
                        <a:rPr lang="es-ES" sz="1400" b="1" dirty="0" err="1">
                          <a:effectLst/>
                        </a:rPr>
                        <a:t>Zig</a:t>
                      </a:r>
                      <a:r>
                        <a:rPr lang="es-ES" sz="1400" b="1" dirty="0">
                          <a:effectLst/>
                        </a:rPr>
                        <a:t> </a:t>
                      </a:r>
                      <a:r>
                        <a:rPr lang="es-ES" sz="1400" b="1" dirty="0" err="1">
                          <a:effectLst/>
                        </a:rPr>
                        <a:t>zag</a:t>
                      </a:r>
                      <a:r>
                        <a:rPr lang="es-ES" sz="1400" b="1" dirty="0">
                          <a:effectLst/>
                        </a:rPr>
                        <a:t> </a:t>
                      </a:r>
                      <a:endParaRPr lang="es-EC" sz="1400" b="1" dirty="0">
                        <a:effectLst/>
                      </a:endParaRPr>
                    </a:p>
                    <a:p>
                      <a:pPr algn="just">
                        <a:spcAft>
                          <a:spcPts val="0"/>
                        </a:spcAft>
                      </a:pPr>
                      <a:r>
                        <a:rPr lang="es-ES" sz="1400" b="1" dirty="0">
                          <a:effectLst/>
                        </a:rPr>
                        <a:t>Trabajo Técnico.</a:t>
                      </a:r>
                      <a:endParaRPr lang="es-EC" sz="1400" b="1" dirty="0">
                        <a:effectLst/>
                      </a:endParaRPr>
                    </a:p>
                    <a:p>
                      <a:pPr algn="just">
                        <a:spcAft>
                          <a:spcPts val="0"/>
                        </a:spcAft>
                      </a:pPr>
                      <a:r>
                        <a:rPr lang="es-ES" sz="1400" b="1" dirty="0">
                          <a:effectLst/>
                        </a:rPr>
                        <a:t>Toque con el balón. Toque con el Balón: Golpeo de cabeza, en parejas: uno estático lanza el balón, y el otro realiza el golpeo de balón con la parte frontal de la cabeza. Golpeo con la parte parietal, en grupos de tres, uno estático y dos realizan el golpeo. </a:t>
                      </a:r>
                      <a:endParaRPr lang="es-EC" sz="1400" b="1" dirty="0">
                        <a:effectLst/>
                      </a:endParaRPr>
                    </a:p>
                    <a:p>
                      <a:pPr algn="just">
                        <a:spcAft>
                          <a:spcPts val="0"/>
                        </a:spcAft>
                      </a:pPr>
                      <a:r>
                        <a:rPr lang="es-ES" sz="1400" b="1" dirty="0">
                          <a:effectLst/>
                        </a:rPr>
                        <a:t>Golpes de pie en grupos </a:t>
                      </a:r>
                      <a:endParaRPr lang="es-EC"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52095">
                        <a:spcAft>
                          <a:spcPts val="1200"/>
                        </a:spcAft>
                      </a:pPr>
                      <a:r>
                        <a:rPr lang="es-EC" sz="1200" b="1">
                          <a:effectLst/>
                        </a:rPr>
                        <a:t>60 min</a:t>
                      </a:r>
                      <a:endParaRPr lang="es-EC"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vMerge="1">
                  <a:txBody>
                    <a:bodyPr/>
                    <a:lstStyle/>
                    <a:p>
                      <a:endParaRPr lang="es-EC"/>
                    </a:p>
                  </a:txBody>
                  <a:tcPr/>
                </a:tc>
              </a:tr>
              <a:tr h="624560">
                <a:tc vMerge="1">
                  <a:txBody>
                    <a:bodyPr/>
                    <a:lstStyle/>
                    <a:p>
                      <a:endParaRPr lang="es-EC"/>
                    </a:p>
                  </a:txBody>
                  <a:tcPr/>
                </a:tc>
                <a:tc vMerge="1">
                  <a:txBody>
                    <a:bodyPr/>
                    <a:lstStyle/>
                    <a:p>
                      <a:endParaRPr lang="es-EC"/>
                    </a:p>
                  </a:txBody>
                  <a:tcPr/>
                </a:tc>
                <a:tc>
                  <a:txBody>
                    <a:bodyPr/>
                    <a:lstStyle/>
                    <a:p>
                      <a:pPr algn="ctr">
                        <a:spcAft>
                          <a:spcPts val="0"/>
                        </a:spcAft>
                      </a:pPr>
                      <a:r>
                        <a:rPr lang="es-EC" sz="1200" b="1">
                          <a:effectLst/>
                        </a:rPr>
                        <a:t>Final</a:t>
                      </a:r>
                      <a:endParaRPr lang="es-EC"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s-EC" sz="1200" b="1">
                          <a:effectLst/>
                        </a:rPr>
                        <a:t>Reflexión de la importancia de la exigencia académica</a:t>
                      </a:r>
                    </a:p>
                    <a:p>
                      <a:pPr>
                        <a:spcAft>
                          <a:spcPts val="0"/>
                        </a:spcAft>
                      </a:pPr>
                      <a:r>
                        <a:rPr lang="es-EC" sz="1200" b="1">
                          <a:effectLst/>
                        </a:rPr>
                        <a:t>Una reflexión por parte de una alumno </a:t>
                      </a:r>
                      <a:endParaRPr lang="es-EC"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252095">
                        <a:spcAft>
                          <a:spcPts val="0"/>
                        </a:spcAft>
                      </a:pPr>
                      <a:r>
                        <a:rPr lang="es-EC" sz="1200" b="1" dirty="0">
                          <a:effectLst/>
                        </a:rPr>
                        <a:t>20 min</a:t>
                      </a:r>
                      <a:endParaRPr lang="es-EC"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vMerge="1">
                  <a:txBody>
                    <a:bodyPr/>
                    <a:lstStyle/>
                    <a:p>
                      <a:endParaRPr lang="es-EC"/>
                    </a:p>
                  </a:txBody>
                  <a:tcPr/>
                </a:tc>
              </a:tr>
            </a:tbl>
          </a:graphicData>
        </a:graphic>
      </p:graphicFrame>
    </p:spTree>
    <p:extLst>
      <p:ext uri="{BB962C8B-B14F-4D97-AF65-F5344CB8AC3E}">
        <p14:creationId xmlns:p14="http://schemas.microsoft.com/office/powerpoint/2010/main" val="2025223688"/>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687132" y="128790"/>
            <a:ext cx="9666668" cy="734096"/>
          </a:xfrm>
        </p:spPr>
        <p:txBody>
          <a:bodyPr>
            <a:normAutofit fontScale="90000"/>
          </a:bodyPr>
          <a:lstStyle/>
          <a:p>
            <a:r>
              <a:rPr lang="es-ES" b="1" dirty="0"/>
              <a:t> </a:t>
            </a:r>
            <a:r>
              <a:rPr lang="es-EC" sz="2000" b="1" dirty="0" smtClean="0"/>
              <a:t>Sesión </a:t>
            </a:r>
            <a:r>
              <a:rPr lang="es-EC" sz="2000" b="1" dirty="0"/>
              <a:t>7</a:t>
            </a:r>
            <a:r>
              <a:rPr lang="es-EC" sz="2000" dirty="0"/>
              <a:t/>
            </a:r>
            <a:br>
              <a:rPr lang="es-EC" sz="2000" dirty="0"/>
            </a:br>
            <a:r>
              <a:rPr lang="es-EC" sz="2000" b="1" dirty="0"/>
              <a:t>Objetivo: </a:t>
            </a:r>
            <a:r>
              <a:rPr lang="es-EC" sz="2000" dirty="0"/>
              <a:t>Desarrollo de las habilidades técnicas del Fútbol</a:t>
            </a:r>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819398838"/>
              </p:ext>
            </p:extLst>
          </p:nvPr>
        </p:nvGraphicFramePr>
        <p:xfrm>
          <a:off x="1622741" y="1120463"/>
          <a:ext cx="9659156" cy="5499278"/>
        </p:xfrm>
        <a:graphic>
          <a:graphicData uri="http://schemas.openxmlformats.org/drawingml/2006/table">
            <a:tbl>
              <a:tblPr firstRow="1" firstCol="1" bandRow="1">
                <a:tableStyleId>{5C22544A-7EE6-4342-B048-85BDC9FD1C3A}</a:tableStyleId>
              </a:tblPr>
              <a:tblGrid>
                <a:gridCol w="1216125"/>
                <a:gridCol w="1369655"/>
                <a:gridCol w="2050611"/>
                <a:gridCol w="2704221"/>
                <a:gridCol w="871546"/>
                <a:gridCol w="1446998"/>
              </a:tblGrid>
              <a:tr h="308402">
                <a:tc>
                  <a:txBody>
                    <a:bodyPr/>
                    <a:lstStyle/>
                    <a:p>
                      <a:pPr indent="252095" algn="ctr">
                        <a:spcAft>
                          <a:spcPts val="1200"/>
                        </a:spcAft>
                      </a:pPr>
                      <a:r>
                        <a:rPr lang="es-EC" sz="1000" b="1" dirty="0">
                          <a:effectLst/>
                        </a:rPr>
                        <a:t>CONTENIDO</a:t>
                      </a:r>
                      <a:endParaRPr lang="es-EC"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7058" marR="67058" marT="0" marB="0"/>
                </a:tc>
                <a:tc>
                  <a:txBody>
                    <a:bodyPr/>
                    <a:lstStyle/>
                    <a:p>
                      <a:pPr algn="ctr">
                        <a:spcAft>
                          <a:spcPts val="1200"/>
                        </a:spcAft>
                      </a:pPr>
                      <a:r>
                        <a:rPr lang="es-EC" sz="1000" b="1">
                          <a:effectLst/>
                        </a:rPr>
                        <a:t>SUB-CONTENIDO</a:t>
                      </a:r>
                      <a:endParaRPr lang="es-EC" sz="11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7058" marR="67058" marT="0" marB="0"/>
                </a:tc>
                <a:tc gridSpan="2">
                  <a:txBody>
                    <a:bodyPr/>
                    <a:lstStyle/>
                    <a:p>
                      <a:pPr indent="252095" algn="ctr">
                        <a:spcAft>
                          <a:spcPts val="1200"/>
                        </a:spcAft>
                      </a:pPr>
                      <a:r>
                        <a:rPr lang="es-EC" sz="1000" b="1">
                          <a:effectLst/>
                        </a:rPr>
                        <a:t>ACTIVIDAD</a:t>
                      </a:r>
                      <a:endParaRPr lang="es-EC" sz="11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7058" marR="67058" marT="0" marB="0"/>
                </a:tc>
                <a:tc hMerge="1">
                  <a:txBody>
                    <a:bodyPr/>
                    <a:lstStyle/>
                    <a:p>
                      <a:endParaRPr lang="es-EC"/>
                    </a:p>
                  </a:txBody>
                  <a:tcPr/>
                </a:tc>
                <a:tc>
                  <a:txBody>
                    <a:bodyPr/>
                    <a:lstStyle/>
                    <a:p>
                      <a:pPr indent="252095" algn="ctr">
                        <a:spcAft>
                          <a:spcPts val="1200"/>
                        </a:spcAft>
                      </a:pPr>
                      <a:r>
                        <a:rPr lang="es-EC" sz="1000" b="1">
                          <a:effectLst/>
                        </a:rPr>
                        <a:t>TIEMPO</a:t>
                      </a:r>
                      <a:endParaRPr lang="es-EC" sz="11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7058" marR="67058" marT="0" marB="0"/>
                </a:tc>
                <a:tc>
                  <a:txBody>
                    <a:bodyPr/>
                    <a:lstStyle/>
                    <a:p>
                      <a:pPr indent="252095" algn="ctr">
                        <a:spcAft>
                          <a:spcPts val="1200"/>
                        </a:spcAft>
                      </a:pPr>
                      <a:r>
                        <a:rPr lang="es-EC" sz="1000" b="1">
                          <a:effectLst/>
                        </a:rPr>
                        <a:t>EVALUACIÓN</a:t>
                      </a:r>
                      <a:endParaRPr lang="es-EC" sz="11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7058" marR="67058" marT="0" marB="0"/>
                </a:tc>
              </a:tr>
              <a:tr h="1062460">
                <a:tc rowSpan="3">
                  <a:txBody>
                    <a:bodyPr/>
                    <a:lstStyle/>
                    <a:p>
                      <a:pPr>
                        <a:spcAft>
                          <a:spcPts val="1200"/>
                        </a:spcAft>
                      </a:pPr>
                      <a:r>
                        <a:rPr lang="es-EC" sz="1100" b="1" dirty="0">
                          <a:effectLst/>
                        </a:rPr>
                        <a:t>Dribling  y fintas  </a:t>
                      </a:r>
                      <a:endParaRPr lang="es-EC"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7058" marR="67058" marT="0" marB="0"/>
                </a:tc>
                <a:tc rowSpan="3">
                  <a:txBody>
                    <a:bodyPr/>
                    <a:lstStyle/>
                    <a:p>
                      <a:pPr>
                        <a:spcAft>
                          <a:spcPts val="0"/>
                        </a:spcAft>
                      </a:pPr>
                      <a:r>
                        <a:rPr lang="es-ES" sz="1200" b="1" dirty="0">
                          <a:effectLst/>
                        </a:rPr>
                        <a:t>Derecha </a:t>
                      </a:r>
                      <a:endParaRPr lang="es-EC" sz="1200" b="1" dirty="0">
                        <a:effectLst/>
                      </a:endParaRPr>
                    </a:p>
                    <a:p>
                      <a:pPr>
                        <a:spcAft>
                          <a:spcPts val="0"/>
                        </a:spcAft>
                      </a:pPr>
                      <a:r>
                        <a:rPr lang="es-ES" sz="1200" b="1" dirty="0">
                          <a:effectLst/>
                        </a:rPr>
                        <a:t>Izquierda </a:t>
                      </a:r>
                      <a:endParaRPr lang="es-EC" sz="1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058" marR="67058" marT="0" marB="0"/>
                </a:tc>
                <a:tc>
                  <a:txBody>
                    <a:bodyPr/>
                    <a:lstStyle/>
                    <a:p>
                      <a:pPr algn="ctr">
                        <a:spcAft>
                          <a:spcPts val="1200"/>
                        </a:spcAft>
                      </a:pPr>
                      <a:r>
                        <a:rPr lang="es-EC" sz="1100" b="1" dirty="0">
                          <a:effectLst/>
                        </a:rPr>
                        <a:t>Inicial</a:t>
                      </a:r>
                      <a:endParaRPr lang="es-EC"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7058" marR="67058" marT="0" marB="0"/>
                </a:tc>
                <a:tc>
                  <a:txBody>
                    <a:bodyPr/>
                    <a:lstStyle/>
                    <a:p>
                      <a:pPr algn="just">
                        <a:spcAft>
                          <a:spcPts val="0"/>
                        </a:spcAft>
                      </a:pPr>
                      <a:r>
                        <a:rPr lang="es-ES" sz="1200" b="1">
                          <a:effectLst/>
                        </a:rPr>
                        <a:t>Juegos de integración: </a:t>
                      </a:r>
                      <a:br>
                        <a:rPr lang="es-ES" sz="1200" b="1">
                          <a:effectLst/>
                        </a:rPr>
                      </a:br>
                      <a:r>
                        <a:rPr lang="es-ES" sz="1200" b="1">
                          <a:effectLst/>
                        </a:rPr>
                        <a:t>trabajar ejercicios de elasticidad y flexibilidad.  Conducción de balón: con consignas </a:t>
                      </a:r>
                      <a:endParaRPr lang="es-EC" sz="12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058" marR="67058" marT="0" marB="0"/>
                </a:tc>
                <a:tc>
                  <a:txBody>
                    <a:bodyPr/>
                    <a:lstStyle/>
                    <a:p>
                      <a:pPr indent="252095">
                        <a:spcAft>
                          <a:spcPts val="1200"/>
                        </a:spcAft>
                      </a:pPr>
                      <a:r>
                        <a:rPr lang="es-EC" sz="1100" b="1">
                          <a:effectLst/>
                        </a:rPr>
                        <a:t>10 min</a:t>
                      </a:r>
                      <a:endParaRPr lang="es-EC" sz="11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7058" marR="67058" marT="0" marB="0"/>
                </a:tc>
                <a:tc rowSpan="3">
                  <a:txBody>
                    <a:bodyPr/>
                    <a:lstStyle/>
                    <a:p>
                      <a:pPr>
                        <a:spcAft>
                          <a:spcPts val="1200"/>
                        </a:spcAft>
                      </a:pPr>
                      <a:r>
                        <a:rPr lang="es-EC" sz="1100" b="1">
                          <a:effectLst/>
                        </a:rPr>
                        <a:t>Desarrollo de la técnica practicada </a:t>
                      </a:r>
                      <a:endParaRPr lang="es-EC" sz="11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7058" marR="67058" marT="0" marB="0"/>
                </a:tc>
              </a:tr>
              <a:tr h="3399872">
                <a:tc vMerge="1">
                  <a:txBody>
                    <a:bodyPr/>
                    <a:lstStyle/>
                    <a:p>
                      <a:endParaRPr lang="es-EC"/>
                    </a:p>
                  </a:txBody>
                  <a:tcPr/>
                </a:tc>
                <a:tc vMerge="1">
                  <a:txBody>
                    <a:bodyPr/>
                    <a:lstStyle/>
                    <a:p>
                      <a:endParaRPr lang="es-EC"/>
                    </a:p>
                  </a:txBody>
                  <a:tcPr/>
                </a:tc>
                <a:tc>
                  <a:txBody>
                    <a:bodyPr/>
                    <a:lstStyle/>
                    <a:p>
                      <a:pPr algn="ctr">
                        <a:spcAft>
                          <a:spcPts val="1200"/>
                        </a:spcAft>
                      </a:pPr>
                      <a:r>
                        <a:rPr lang="es-EC" sz="1100" b="1" dirty="0">
                          <a:effectLst/>
                        </a:rPr>
                        <a:t>Principal</a:t>
                      </a:r>
                      <a:endParaRPr lang="es-EC"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7058" marR="67058" marT="0" marB="0"/>
                </a:tc>
                <a:tc>
                  <a:txBody>
                    <a:bodyPr/>
                    <a:lstStyle/>
                    <a:p>
                      <a:pPr algn="just">
                        <a:spcAft>
                          <a:spcPts val="0"/>
                        </a:spcAft>
                      </a:pPr>
                      <a:r>
                        <a:rPr lang="es-ES" sz="1200" b="1" dirty="0">
                          <a:effectLst/>
                        </a:rPr>
                        <a:t>Juegos de velocidad en pareja, persecución sin balón. Cuando el profesor de la orden  el perseguido se convierte en perseguidor.</a:t>
                      </a:r>
                      <a:endParaRPr lang="es-EC" sz="1200" b="1" dirty="0">
                        <a:effectLst/>
                      </a:endParaRPr>
                    </a:p>
                    <a:p>
                      <a:pPr algn="just">
                        <a:spcAft>
                          <a:spcPts val="0"/>
                        </a:spcAft>
                      </a:pPr>
                      <a:r>
                        <a:rPr lang="es-ES" sz="1200" b="1" dirty="0">
                          <a:effectLst/>
                        </a:rPr>
                        <a:t>Competencias de velocidad en grupos de 15 a 20 metros de la línea recta.</a:t>
                      </a:r>
                      <a:endParaRPr lang="es-EC" sz="1200" b="1" dirty="0">
                        <a:effectLst/>
                      </a:endParaRPr>
                    </a:p>
                    <a:p>
                      <a:pPr algn="just">
                        <a:spcAft>
                          <a:spcPts val="0"/>
                        </a:spcAft>
                      </a:pPr>
                      <a:r>
                        <a:rPr lang="es-ES" sz="1200" b="1" dirty="0">
                          <a:effectLst/>
                        </a:rPr>
                        <a:t>Competencia de velocidad en grupo a diez metros de distancia a la orden del profesor deben salir tocar el cono y regresar.</a:t>
                      </a:r>
                      <a:endParaRPr lang="es-EC" sz="1200" b="1" dirty="0">
                        <a:effectLst/>
                      </a:endParaRPr>
                    </a:p>
                    <a:p>
                      <a:pPr algn="just">
                        <a:spcAft>
                          <a:spcPts val="0"/>
                        </a:spcAft>
                      </a:pPr>
                      <a:r>
                        <a:rPr lang="es-ES" sz="1200" b="1" dirty="0">
                          <a:effectLst/>
                        </a:rPr>
                        <a:t>Trabajo individual en zigzag entre los conos que estarán colocados en la cancha.</a:t>
                      </a:r>
                      <a:endParaRPr lang="es-EC" sz="1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7058" marR="67058" marT="0" marB="0"/>
                </a:tc>
                <a:tc>
                  <a:txBody>
                    <a:bodyPr/>
                    <a:lstStyle/>
                    <a:p>
                      <a:pPr indent="252095">
                        <a:spcAft>
                          <a:spcPts val="1200"/>
                        </a:spcAft>
                      </a:pPr>
                      <a:r>
                        <a:rPr lang="es-EC" sz="1100" b="1" dirty="0">
                          <a:effectLst/>
                        </a:rPr>
                        <a:t>60 min</a:t>
                      </a:r>
                      <a:endParaRPr lang="es-EC"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7058" marR="67058" marT="0" marB="0"/>
                </a:tc>
                <a:tc vMerge="1">
                  <a:txBody>
                    <a:bodyPr/>
                    <a:lstStyle/>
                    <a:p>
                      <a:endParaRPr lang="es-EC"/>
                    </a:p>
                  </a:txBody>
                  <a:tcPr/>
                </a:tc>
              </a:tr>
              <a:tr h="728544">
                <a:tc vMerge="1">
                  <a:txBody>
                    <a:bodyPr/>
                    <a:lstStyle/>
                    <a:p>
                      <a:endParaRPr lang="es-EC"/>
                    </a:p>
                  </a:txBody>
                  <a:tcPr/>
                </a:tc>
                <a:tc vMerge="1">
                  <a:txBody>
                    <a:bodyPr/>
                    <a:lstStyle/>
                    <a:p>
                      <a:endParaRPr lang="es-EC"/>
                    </a:p>
                  </a:txBody>
                  <a:tcPr/>
                </a:tc>
                <a:tc>
                  <a:txBody>
                    <a:bodyPr/>
                    <a:lstStyle/>
                    <a:p>
                      <a:pPr algn="ctr">
                        <a:spcAft>
                          <a:spcPts val="0"/>
                        </a:spcAft>
                      </a:pPr>
                      <a:r>
                        <a:rPr lang="es-EC" sz="1100" b="1">
                          <a:effectLst/>
                        </a:rPr>
                        <a:t>Final</a:t>
                      </a:r>
                      <a:endParaRPr lang="es-EC" sz="11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7058" marR="67058" marT="0" marB="0"/>
                </a:tc>
                <a:tc>
                  <a:txBody>
                    <a:bodyPr/>
                    <a:lstStyle/>
                    <a:p>
                      <a:pPr algn="just">
                        <a:spcAft>
                          <a:spcPts val="0"/>
                        </a:spcAft>
                      </a:pPr>
                      <a:r>
                        <a:rPr lang="es-EC" sz="1100" b="1">
                          <a:effectLst/>
                        </a:rPr>
                        <a:t>Reflexión de la importancia de la exigencia académica</a:t>
                      </a:r>
                    </a:p>
                    <a:p>
                      <a:pPr algn="just">
                        <a:spcAft>
                          <a:spcPts val="0"/>
                        </a:spcAft>
                      </a:pPr>
                      <a:r>
                        <a:rPr lang="es-EC" sz="1100" b="1">
                          <a:effectLst/>
                        </a:rPr>
                        <a:t>Una reflexión por parte de una alumno </a:t>
                      </a:r>
                      <a:endParaRPr lang="es-EC" sz="11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7058" marR="67058" marT="0" marB="0"/>
                </a:tc>
                <a:tc>
                  <a:txBody>
                    <a:bodyPr/>
                    <a:lstStyle/>
                    <a:p>
                      <a:pPr indent="252095">
                        <a:spcAft>
                          <a:spcPts val="0"/>
                        </a:spcAft>
                      </a:pPr>
                      <a:r>
                        <a:rPr lang="es-EC" sz="1100" b="1" dirty="0">
                          <a:effectLst/>
                        </a:rPr>
                        <a:t>20 min</a:t>
                      </a:r>
                      <a:endParaRPr lang="es-EC"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7058" marR="67058" marT="0" marB="0"/>
                </a:tc>
                <a:tc vMerge="1">
                  <a:txBody>
                    <a:bodyPr/>
                    <a:lstStyle/>
                    <a:p>
                      <a:endParaRPr lang="es-EC"/>
                    </a:p>
                  </a:txBody>
                  <a:tcPr/>
                </a:tc>
              </a:tr>
            </a:tbl>
          </a:graphicData>
        </a:graphic>
      </p:graphicFrame>
    </p:spTree>
    <p:extLst>
      <p:ext uri="{BB962C8B-B14F-4D97-AF65-F5344CB8AC3E}">
        <p14:creationId xmlns:p14="http://schemas.microsoft.com/office/powerpoint/2010/main" val="3427408609"/>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58344" y="90152"/>
            <a:ext cx="9795456" cy="553792"/>
          </a:xfrm>
        </p:spPr>
        <p:txBody>
          <a:bodyPr>
            <a:normAutofit fontScale="90000"/>
          </a:bodyPr>
          <a:lstStyle/>
          <a:p>
            <a:r>
              <a:rPr lang="es-EC" sz="2000" b="1" dirty="0"/>
              <a:t>Sesión 8</a:t>
            </a:r>
            <a:r>
              <a:rPr lang="es-EC" sz="2000" dirty="0"/>
              <a:t/>
            </a:r>
            <a:br>
              <a:rPr lang="es-EC" sz="2000" dirty="0"/>
            </a:br>
            <a:r>
              <a:rPr lang="es-EC" sz="2000" b="1" dirty="0"/>
              <a:t> </a:t>
            </a:r>
            <a:r>
              <a:rPr lang="es-EC" sz="2000" b="1" dirty="0" smtClean="0"/>
              <a:t>Objetivo</a:t>
            </a:r>
            <a:r>
              <a:rPr lang="es-EC" sz="2000" b="1" dirty="0"/>
              <a:t>: </a:t>
            </a:r>
            <a:r>
              <a:rPr lang="es-EC" sz="2000" dirty="0"/>
              <a:t>Desarrollo de las habilidades técnicas del Fútbol</a:t>
            </a:r>
            <a:r>
              <a:rPr lang="es-EC" sz="3100" dirty="0"/>
              <a:t/>
            </a:r>
            <a:br>
              <a:rPr lang="es-EC" sz="3100" dirty="0"/>
            </a:br>
            <a:endParaRPr lang="es-EC"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1497579252"/>
              </p:ext>
            </p:extLst>
          </p:nvPr>
        </p:nvGraphicFramePr>
        <p:xfrm>
          <a:off x="1700012" y="772728"/>
          <a:ext cx="9762186" cy="6026396"/>
        </p:xfrm>
        <a:graphic>
          <a:graphicData uri="http://schemas.openxmlformats.org/drawingml/2006/table">
            <a:tbl>
              <a:tblPr firstRow="1" firstCol="1" bandRow="1">
                <a:tableStyleId>{5C22544A-7EE6-4342-B048-85BDC9FD1C3A}</a:tableStyleId>
              </a:tblPr>
              <a:tblGrid>
                <a:gridCol w="1229096"/>
                <a:gridCol w="1384265"/>
                <a:gridCol w="2402775"/>
                <a:gridCol w="2402775"/>
                <a:gridCol w="880843"/>
                <a:gridCol w="1462432"/>
              </a:tblGrid>
              <a:tr h="386459">
                <a:tc>
                  <a:txBody>
                    <a:bodyPr/>
                    <a:lstStyle/>
                    <a:p>
                      <a:pPr indent="252095" algn="ctr">
                        <a:spcAft>
                          <a:spcPts val="1200"/>
                        </a:spcAft>
                      </a:pPr>
                      <a:r>
                        <a:rPr lang="es-EC" sz="1050" b="1" dirty="0">
                          <a:effectLst/>
                        </a:rPr>
                        <a:t>CONTENIDO</a:t>
                      </a:r>
                      <a:endParaRPr lang="es-EC"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1200"/>
                        </a:spcAft>
                      </a:pPr>
                      <a:r>
                        <a:rPr lang="es-EC" sz="1050" b="1">
                          <a:effectLst/>
                        </a:rPr>
                        <a:t>SUB-CONTENIDO</a:t>
                      </a:r>
                      <a:endParaRPr lang="es-EC"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gridSpan="2">
                  <a:txBody>
                    <a:bodyPr/>
                    <a:lstStyle/>
                    <a:p>
                      <a:pPr indent="252095" algn="ctr">
                        <a:spcAft>
                          <a:spcPts val="1200"/>
                        </a:spcAft>
                      </a:pPr>
                      <a:r>
                        <a:rPr lang="es-EC" sz="1050" b="1">
                          <a:effectLst/>
                        </a:rPr>
                        <a:t>ACTIVIDAD</a:t>
                      </a:r>
                      <a:endParaRPr lang="es-EC"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s-EC"/>
                    </a:p>
                  </a:txBody>
                  <a:tcPr/>
                </a:tc>
                <a:tc>
                  <a:txBody>
                    <a:bodyPr/>
                    <a:lstStyle/>
                    <a:p>
                      <a:pPr indent="252095" algn="ctr">
                        <a:spcAft>
                          <a:spcPts val="1200"/>
                        </a:spcAft>
                      </a:pPr>
                      <a:r>
                        <a:rPr lang="es-EC" sz="1050" b="1">
                          <a:effectLst/>
                        </a:rPr>
                        <a:t>TIEMPO</a:t>
                      </a:r>
                      <a:endParaRPr lang="es-EC"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252095" algn="ctr">
                        <a:spcAft>
                          <a:spcPts val="1200"/>
                        </a:spcAft>
                      </a:pPr>
                      <a:r>
                        <a:rPr lang="es-EC" sz="1050" b="1">
                          <a:effectLst/>
                        </a:rPr>
                        <a:t>EVALUACIÓN</a:t>
                      </a:r>
                      <a:endParaRPr lang="es-EC"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1456532">
                <a:tc rowSpan="3">
                  <a:txBody>
                    <a:bodyPr/>
                    <a:lstStyle/>
                    <a:p>
                      <a:pPr>
                        <a:spcAft>
                          <a:spcPts val="1200"/>
                        </a:spcAft>
                      </a:pPr>
                      <a:r>
                        <a:rPr lang="es-EC" sz="1200" b="1" dirty="0">
                          <a:effectLst/>
                        </a:rPr>
                        <a:t>Recepciones  </a:t>
                      </a:r>
                      <a:endParaRPr lang="es-EC"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rowSpan="3">
                  <a:txBody>
                    <a:bodyPr/>
                    <a:lstStyle/>
                    <a:p>
                      <a:pPr algn="ctr">
                        <a:spcAft>
                          <a:spcPts val="0"/>
                        </a:spcAft>
                      </a:pPr>
                      <a:r>
                        <a:rPr lang="es-ES" sz="1400" b="1" dirty="0">
                          <a:effectLst/>
                        </a:rPr>
                        <a:t>Parada del balón </a:t>
                      </a:r>
                      <a:endParaRPr lang="es-EC" sz="1400" b="1" dirty="0">
                        <a:effectLst/>
                      </a:endParaRPr>
                    </a:p>
                    <a:p>
                      <a:pPr algn="ctr">
                        <a:spcAft>
                          <a:spcPts val="0"/>
                        </a:spcAft>
                      </a:pPr>
                      <a:r>
                        <a:rPr lang="es-ES" sz="1400" b="1" dirty="0">
                          <a:effectLst/>
                        </a:rPr>
                        <a:t> </a:t>
                      </a:r>
                      <a:endParaRPr lang="es-EC" sz="1400" b="1" dirty="0">
                        <a:effectLst/>
                      </a:endParaRPr>
                    </a:p>
                    <a:p>
                      <a:pPr algn="ctr">
                        <a:spcAft>
                          <a:spcPts val="0"/>
                        </a:spcAft>
                      </a:pPr>
                      <a:r>
                        <a:rPr lang="es-ES" sz="1400" b="1" dirty="0">
                          <a:effectLst/>
                        </a:rPr>
                        <a:t> </a:t>
                      </a:r>
                      <a:endParaRPr lang="es-EC" sz="1400" b="1" dirty="0">
                        <a:effectLst/>
                      </a:endParaRPr>
                    </a:p>
                    <a:p>
                      <a:pPr algn="ctr">
                        <a:spcAft>
                          <a:spcPts val="0"/>
                        </a:spcAft>
                      </a:pPr>
                      <a:r>
                        <a:rPr lang="es-ES" sz="1400" b="1" dirty="0">
                          <a:effectLst/>
                        </a:rPr>
                        <a:t>La </a:t>
                      </a:r>
                      <a:r>
                        <a:rPr lang="es-ES" sz="1400" b="1" dirty="0" err="1">
                          <a:effectLst/>
                        </a:rPr>
                        <a:t>semi</a:t>
                      </a:r>
                      <a:r>
                        <a:rPr lang="es-ES" sz="1400" b="1" dirty="0">
                          <a:effectLst/>
                        </a:rPr>
                        <a:t>- parada</a:t>
                      </a:r>
                      <a:endParaRPr lang="es-EC" sz="1400" b="1" dirty="0">
                        <a:effectLst/>
                      </a:endParaRPr>
                    </a:p>
                    <a:p>
                      <a:pPr algn="ctr">
                        <a:spcAft>
                          <a:spcPts val="0"/>
                        </a:spcAft>
                      </a:pPr>
                      <a:r>
                        <a:rPr lang="es-ES" sz="1400" b="1" dirty="0">
                          <a:effectLst/>
                        </a:rPr>
                        <a:t> </a:t>
                      </a:r>
                      <a:endParaRPr lang="es-EC" sz="1400" b="1" dirty="0">
                        <a:effectLst/>
                      </a:endParaRPr>
                    </a:p>
                    <a:p>
                      <a:pPr algn="ctr">
                        <a:spcAft>
                          <a:spcPts val="0"/>
                        </a:spcAft>
                      </a:pPr>
                      <a:r>
                        <a:rPr lang="es-ES" sz="1400" b="1" dirty="0">
                          <a:effectLst/>
                        </a:rPr>
                        <a:t> </a:t>
                      </a:r>
                      <a:endParaRPr lang="es-EC" sz="1400" b="1" dirty="0">
                        <a:effectLst/>
                      </a:endParaRPr>
                    </a:p>
                    <a:p>
                      <a:pPr algn="ctr">
                        <a:spcAft>
                          <a:spcPts val="0"/>
                        </a:spcAft>
                      </a:pPr>
                      <a:r>
                        <a:rPr lang="es-ES" sz="1400" b="1" dirty="0">
                          <a:effectLst/>
                        </a:rPr>
                        <a:t>La amortiguación </a:t>
                      </a:r>
                      <a:endParaRPr lang="es-EC" sz="1400" b="1" dirty="0">
                        <a:effectLst/>
                      </a:endParaRPr>
                    </a:p>
                    <a:p>
                      <a:pPr>
                        <a:spcAft>
                          <a:spcPts val="0"/>
                        </a:spcAft>
                      </a:pPr>
                      <a:r>
                        <a:rPr lang="es-ES" sz="1400" b="1" dirty="0">
                          <a:effectLst/>
                        </a:rPr>
                        <a:t> </a:t>
                      </a:r>
                      <a:endParaRPr lang="es-EC"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1200"/>
                        </a:spcAft>
                      </a:pPr>
                      <a:r>
                        <a:rPr lang="es-EC" sz="1200" b="1" dirty="0">
                          <a:effectLst/>
                        </a:rPr>
                        <a:t>Inicial</a:t>
                      </a:r>
                      <a:endParaRPr lang="es-EC"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es-ES" sz="1400" b="1">
                          <a:effectLst/>
                        </a:rPr>
                        <a:t>Indicaciones general de la clase</a:t>
                      </a:r>
                      <a:endParaRPr lang="es-EC" sz="1400" b="1">
                        <a:effectLst/>
                      </a:endParaRPr>
                    </a:p>
                    <a:p>
                      <a:pPr algn="just">
                        <a:spcAft>
                          <a:spcPts val="0"/>
                        </a:spcAft>
                      </a:pPr>
                      <a:r>
                        <a:rPr lang="es-ES" sz="1400" b="1">
                          <a:effectLst/>
                        </a:rPr>
                        <a:t>Empezamos con un trote en parejas, realizamos movimientos imitando animales, elasticidad y flexibilidad </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52095">
                        <a:spcAft>
                          <a:spcPts val="1200"/>
                        </a:spcAft>
                      </a:pPr>
                      <a:r>
                        <a:rPr lang="es-EC" sz="1200" b="1">
                          <a:effectLst/>
                        </a:rPr>
                        <a:t>10 min</a:t>
                      </a:r>
                      <a:endParaRPr lang="es-EC"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rowSpan="3">
                  <a:txBody>
                    <a:bodyPr/>
                    <a:lstStyle/>
                    <a:p>
                      <a:pPr>
                        <a:spcAft>
                          <a:spcPts val="1200"/>
                        </a:spcAft>
                      </a:pPr>
                      <a:r>
                        <a:rPr lang="es-EC" sz="1200" b="1">
                          <a:effectLst/>
                        </a:rPr>
                        <a:t>Desarrollo de la técnica practicada </a:t>
                      </a:r>
                      <a:endParaRPr lang="es-EC"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2496911">
                <a:tc vMerge="1">
                  <a:txBody>
                    <a:bodyPr/>
                    <a:lstStyle/>
                    <a:p>
                      <a:endParaRPr lang="es-EC"/>
                    </a:p>
                  </a:txBody>
                  <a:tcPr/>
                </a:tc>
                <a:tc vMerge="1">
                  <a:txBody>
                    <a:bodyPr/>
                    <a:lstStyle/>
                    <a:p>
                      <a:endParaRPr lang="es-EC"/>
                    </a:p>
                  </a:txBody>
                  <a:tcPr/>
                </a:tc>
                <a:tc>
                  <a:txBody>
                    <a:bodyPr/>
                    <a:lstStyle/>
                    <a:p>
                      <a:pPr algn="ctr">
                        <a:spcAft>
                          <a:spcPts val="1200"/>
                        </a:spcAft>
                      </a:pPr>
                      <a:r>
                        <a:rPr lang="es-EC" sz="1200" b="1" dirty="0">
                          <a:effectLst/>
                        </a:rPr>
                        <a:t>Principal</a:t>
                      </a:r>
                      <a:endParaRPr lang="es-EC"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es-ES" sz="1400" b="1" dirty="0">
                          <a:effectLst/>
                        </a:rPr>
                        <a:t>Trote libre por el terreno de juego cumpliendo consignas.</a:t>
                      </a:r>
                      <a:endParaRPr lang="es-EC" sz="1400" b="1" dirty="0">
                        <a:effectLst/>
                      </a:endParaRPr>
                    </a:p>
                    <a:p>
                      <a:pPr algn="just">
                        <a:spcAft>
                          <a:spcPts val="0"/>
                        </a:spcAft>
                      </a:pPr>
                      <a:r>
                        <a:rPr lang="es-ES" sz="1400" b="1" dirty="0">
                          <a:effectLst/>
                        </a:rPr>
                        <a:t>En parejas con un  balón saltar con los dos pies juntos y realizar esta actividad 10 veces.</a:t>
                      </a:r>
                      <a:endParaRPr lang="es-EC" sz="1400" b="1" dirty="0">
                        <a:effectLst/>
                      </a:endParaRPr>
                    </a:p>
                    <a:p>
                      <a:pPr algn="just">
                        <a:spcAft>
                          <a:spcPts val="0"/>
                        </a:spcAft>
                      </a:pPr>
                      <a:r>
                        <a:rPr lang="es-ES" sz="1400" b="1" dirty="0">
                          <a:effectLst/>
                        </a:rPr>
                        <a:t>Saltar con los dos pies juntos  6 balones en línea recta que estarán separados por dos pasos entre cada balón conos que estarán colocados en la cancha.</a:t>
                      </a:r>
                      <a:endParaRPr lang="es-EC"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52095">
                        <a:spcAft>
                          <a:spcPts val="1200"/>
                        </a:spcAft>
                      </a:pPr>
                      <a:r>
                        <a:rPr lang="es-EC" sz="1200" b="1">
                          <a:effectLst/>
                        </a:rPr>
                        <a:t>60 min</a:t>
                      </a:r>
                      <a:endParaRPr lang="es-EC"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vMerge="1">
                  <a:txBody>
                    <a:bodyPr/>
                    <a:lstStyle/>
                    <a:p>
                      <a:endParaRPr lang="es-EC"/>
                    </a:p>
                  </a:txBody>
                  <a:tcPr/>
                </a:tc>
              </a:tr>
              <a:tr h="1159377">
                <a:tc vMerge="1">
                  <a:txBody>
                    <a:bodyPr/>
                    <a:lstStyle/>
                    <a:p>
                      <a:endParaRPr lang="es-EC"/>
                    </a:p>
                  </a:txBody>
                  <a:tcPr/>
                </a:tc>
                <a:tc vMerge="1">
                  <a:txBody>
                    <a:bodyPr/>
                    <a:lstStyle/>
                    <a:p>
                      <a:endParaRPr lang="es-EC"/>
                    </a:p>
                  </a:txBody>
                  <a:tcPr/>
                </a:tc>
                <a:tc>
                  <a:txBody>
                    <a:bodyPr/>
                    <a:lstStyle/>
                    <a:p>
                      <a:pPr algn="ctr">
                        <a:spcAft>
                          <a:spcPts val="0"/>
                        </a:spcAft>
                      </a:pPr>
                      <a:r>
                        <a:rPr lang="es-EC" sz="1200" b="1">
                          <a:effectLst/>
                        </a:rPr>
                        <a:t>Final</a:t>
                      </a:r>
                      <a:endParaRPr lang="es-EC"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es-ES" sz="1400" b="1" dirty="0">
                          <a:effectLst/>
                        </a:rPr>
                        <a:t>Relajación muscular </a:t>
                      </a:r>
                      <a:endParaRPr lang="es-EC" sz="1400" b="1" dirty="0">
                        <a:effectLst/>
                      </a:endParaRPr>
                    </a:p>
                    <a:p>
                      <a:pPr algn="just">
                        <a:spcAft>
                          <a:spcPts val="0"/>
                        </a:spcAft>
                      </a:pPr>
                      <a:r>
                        <a:rPr lang="es-ES" sz="1400" b="1" dirty="0">
                          <a:effectLst/>
                        </a:rPr>
                        <a:t>Analizar entre el profesor y los alumnos sobre lo que se vio en la clase.</a:t>
                      </a:r>
                      <a:endParaRPr lang="es-EC" sz="1400" b="1" dirty="0">
                        <a:effectLst/>
                      </a:endParaRPr>
                    </a:p>
                    <a:p>
                      <a:pPr algn="just">
                        <a:spcAft>
                          <a:spcPts val="0"/>
                        </a:spcAft>
                      </a:pPr>
                      <a:r>
                        <a:rPr lang="es-ES" sz="1400" b="1" dirty="0">
                          <a:effectLst/>
                        </a:rPr>
                        <a:t> </a:t>
                      </a:r>
                      <a:endParaRPr lang="es-EC"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52095">
                        <a:spcAft>
                          <a:spcPts val="0"/>
                        </a:spcAft>
                      </a:pPr>
                      <a:r>
                        <a:rPr lang="es-EC" sz="1200" b="1" dirty="0">
                          <a:effectLst/>
                        </a:rPr>
                        <a:t>20 min</a:t>
                      </a:r>
                      <a:endParaRPr lang="es-EC"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vMerge="1">
                  <a:txBody>
                    <a:bodyPr/>
                    <a:lstStyle/>
                    <a:p>
                      <a:endParaRPr lang="es-EC"/>
                    </a:p>
                  </a:txBody>
                  <a:tcPr/>
                </a:tc>
              </a:tr>
            </a:tbl>
          </a:graphicData>
        </a:graphic>
      </p:graphicFrame>
    </p:spTree>
    <p:extLst>
      <p:ext uri="{BB962C8B-B14F-4D97-AF65-F5344CB8AC3E}">
        <p14:creationId xmlns:p14="http://schemas.microsoft.com/office/powerpoint/2010/main" val="1755934631"/>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305319" y="0"/>
            <a:ext cx="9199294" cy="850006"/>
          </a:xfrm>
        </p:spPr>
        <p:txBody>
          <a:bodyPr>
            <a:normAutofit fontScale="90000"/>
          </a:bodyPr>
          <a:lstStyle/>
          <a:p>
            <a:r>
              <a:rPr lang="es-EC" sz="2200" b="1" dirty="0"/>
              <a:t>Sesión 9</a:t>
            </a:r>
            <a:r>
              <a:rPr lang="es-EC" sz="2200" dirty="0"/>
              <a:t/>
            </a:r>
            <a:br>
              <a:rPr lang="es-EC" sz="2200" dirty="0"/>
            </a:br>
            <a:r>
              <a:rPr lang="es-EC" sz="2200" b="1" dirty="0"/>
              <a:t> </a:t>
            </a:r>
            <a:r>
              <a:rPr lang="es-EC" sz="2200" b="1" dirty="0" smtClean="0"/>
              <a:t>Objetivo</a:t>
            </a:r>
            <a:r>
              <a:rPr lang="es-EC" sz="2200" b="1" dirty="0"/>
              <a:t>: </a:t>
            </a:r>
            <a:r>
              <a:rPr lang="es-EC" sz="2200" dirty="0"/>
              <a:t>Desarrollo de las habilidades técnicas del Fútbol</a:t>
            </a:r>
            <a:r>
              <a:rPr lang="es-EC" dirty="0"/>
              <a:t/>
            </a:r>
            <a:br>
              <a:rPr lang="es-EC" dirty="0"/>
            </a:br>
            <a:endParaRPr lang="es-EC"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2431232673"/>
              </p:ext>
            </p:extLst>
          </p:nvPr>
        </p:nvGraphicFramePr>
        <p:xfrm>
          <a:off x="1700017" y="901519"/>
          <a:ext cx="9852337" cy="5873225"/>
        </p:xfrm>
        <a:graphic>
          <a:graphicData uri="http://schemas.openxmlformats.org/drawingml/2006/table">
            <a:tbl>
              <a:tblPr firstRow="1" firstCol="1" bandRow="1">
                <a:tableStyleId>{5C22544A-7EE6-4342-B048-85BDC9FD1C3A}</a:tableStyleId>
              </a:tblPr>
              <a:tblGrid>
                <a:gridCol w="1240446"/>
                <a:gridCol w="1397049"/>
                <a:gridCol w="2424964"/>
                <a:gridCol w="2424964"/>
                <a:gridCol w="888977"/>
                <a:gridCol w="1475937"/>
              </a:tblGrid>
              <a:tr h="325865">
                <a:tc>
                  <a:txBody>
                    <a:bodyPr/>
                    <a:lstStyle/>
                    <a:p>
                      <a:pPr indent="252095" algn="ctr">
                        <a:spcAft>
                          <a:spcPts val="1200"/>
                        </a:spcAft>
                      </a:pPr>
                      <a:r>
                        <a:rPr lang="es-EC" sz="1050" b="1" dirty="0">
                          <a:effectLst/>
                        </a:rPr>
                        <a:t>CONTENIDO</a:t>
                      </a:r>
                      <a:endParaRPr lang="es-EC"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152" marR="66152" marT="0" marB="0"/>
                </a:tc>
                <a:tc>
                  <a:txBody>
                    <a:bodyPr/>
                    <a:lstStyle/>
                    <a:p>
                      <a:pPr algn="ctr">
                        <a:spcAft>
                          <a:spcPts val="1200"/>
                        </a:spcAft>
                      </a:pPr>
                      <a:r>
                        <a:rPr lang="es-EC" sz="1050" b="1">
                          <a:effectLst/>
                        </a:rPr>
                        <a:t>SUB-CONTENIDO</a:t>
                      </a:r>
                      <a:endParaRPr lang="es-EC"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152" marR="66152" marT="0" marB="0"/>
                </a:tc>
                <a:tc gridSpan="2">
                  <a:txBody>
                    <a:bodyPr/>
                    <a:lstStyle/>
                    <a:p>
                      <a:pPr indent="252095" algn="ctr">
                        <a:spcAft>
                          <a:spcPts val="1200"/>
                        </a:spcAft>
                      </a:pPr>
                      <a:r>
                        <a:rPr lang="es-EC" sz="1050" b="1">
                          <a:effectLst/>
                        </a:rPr>
                        <a:t>ACTIVIDAD</a:t>
                      </a:r>
                      <a:endParaRPr lang="es-EC"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152" marR="66152" marT="0" marB="0"/>
                </a:tc>
                <a:tc hMerge="1">
                  <a:txBody>
                    <a:bodyPr/>
                    <a:lstStyle/>
                    <a:p>
                      <a:endParaRPr lang="es-EC"/>
                    </a:p>
                  </a:txBody>
                  <a:tcPr/>
                </a:tc>
                <a:tc>
                  <a:txBody>
                    <a:bodyPr/>
                    <a:lstStyle/>
                    <a:p>
                      <a:pPr indent="252095" algn="ctr">
                        <a:spcAft>
                          <a:spcPts val="1200"/>
                        </a:spcAft>
                      </a:pPr>
                      <a:r>
                        <a:rPr lang="es-EC" sz="1050" b="1">
                          <a:effectLst/>
                        </a:rPr>
                        <a:t>TIEMPO</a:t>
                      </a:r>
                      <a:endParaRPr lang="es-EC"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152" marR="66152" marT="0" marB="0"/>
                </a:tc>
                <a:tc>
                  <a:txBody>
                    <a:bodyPr/>
                    <a:lstStyle/>
                    <a:p>
                      <a:pPr indent="252095" algn="ctr">
                        <a:spcAft>
                          <a:spcPts val="1200"/>
                        </a:spcAft>
                      </a:pPr>
                      <a:r>
                        <a:rPr lang="es-EC" sz="1050" b="1">
                          <a:effectLst/>
                        </a:rPr>
                        <a:t>EVALUACIÓN</a:t>
                      </a:r>
                      <a:endParaRPr lang="es-EC"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152" marR="66152" marT="0" marB="0"/>
                </a:tc>
              </a:tr>
              <a:tr h="1690128">
                <a:tc rowSpan="3">
                  <a:txBody>
                    <a:bodyPr/>
                    <a:lstStyle/>
                    <a:p>
                      <a:pPr>
                        <a:spcAft>
                          <a:spcPts val="1200"/>
                        </a:spcAft>
                      </a:pPr>
                      <a:r>
                        <a:rPr lang="es-EC" sz="1200" b="1" dirty="0">
                          <a:effectLst/>
                        </a:rPr>
                        <a:t>Técnicas y tácticas ofensivas </a:t>
                      </a:r>
                      <a:endParaRPr lang="es-EC"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152" marR="66152" marT="0" marB="0"/>
                </a:tc>
                <a:tc rowSpan="3">
                  <a:txBody>
                    <a:bodyPr/>
                    <a:lstStyle/>
                    <a:p>
                      <a:pPr>
                        <a:spcAft>
                          <a:spcPts val="0"/>
                        </a:spcAft>
                      </a:pPr>
                      <a:r>
                        <a:rPr lang="es-ES" sz="1400" b="1" dirty="0">
                          <a:effectLst/>
                        </a:rPr>
                        <a:t>Pases</a:t>
                      </a:r>
                      <a:endParaRPr lang="es-EC" sz="1400" b="1" dirty="0">
                        <a:effectLst/>
                      </a:endParaRPr>
                    </a:p>
                    <a:p>
                      <a:pPr>
                        <a:spcAft>
                          <a:spcPts val="0"/>
                        </a:spcAft>
                      </a:pPr>
                      <a:r>
                        <a:rPr lang="es-ES" sz="1400" b="1" dirty="0">
                          <a:effectLst/>
                        </a:rPr>
                        <a:t>Conducción</a:t>
                      </a:r>
                      <a:endParaRPr lang="es-EC" sz="1400" b="1" dirty="0">
                        <a:effectLst/>
                      </a:endParaRPr>
                    </a:p>
                    <a:p>
                      <a:pPr>
                        <a:spcAft>
                          <a:spcPts val="0"/>
                        </a:spcAft>
                      </a:pPr>
                      <a:r>
                        <a:rPr lang="es-ES" sz="1400" b="1" dirty="0">
                          <a:effectLst/>
                        </a:rPr>
                        <a:t>Remate o tiro </a:t>
                      </a:r>
                      <a:endParaRPr lang="es-EC"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52" marR="66152" marT="0" marB="0"/>
                </a:tc>
                <a:tc>
                  <a:txBody>
                    <a:bodyPr/>
                    <a:lstStyle/>
                    <a:p>
                      <a:pPr algn="ctr">
                        <a:spcAft>
                          <a:spcPts val="1200"/>
                        </a:spcAft>
                      </a:pPr>
                      <a:r>
                        <a:rPr lang="es-EC" sz="1200" b="1" dirty="0">
                          <a:effectLst/>
                        </a:rPr>
                        <a:t>Inicial</a:t>
                      </a:r>
                      <a:endParaRPr lang="es-EC"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152" marR="66152" marT="0" marB="0"/>
                </a:tc>
                <a:tc>
                  <a:txBody>
                    <a:bodyPr/>
                    <a:lstStyle/>
                    <a:p>
                      <a:pPr algn="just">
                        <a:spcAft>
                          <a:spcPts val="0"/>
                        </a:spcAft>
                      </a:pPr>
                      <a:r>
                        <a:rPr lang="es-ES" sz="1400" b="1">
                          <a:effectLst/>
                        </a:rPr>
                        <a:t>Indicaciones por parte del profesor previo a la clase</a:t>
                      </a:r>
                      <a:endParaRPr lang="es-EC" sz="1400" b="1">
                        <a:effectLst/>
                      </a:endParaRPr>
                    </a:p>
                    <a:p>
                      <a:pPr algn="just">
                        <a:spcAft>
                          <a:spcPts val="0"/>
                        </a:spcAft>
                      </a:pPr>
                      <a:r>
                        <a:rPr lang="es-ES" sz="1400" b="1">
                          <a:effectLst/>
                        </a:rPr>
                        <a:t>Se realizara un estiramiento inicial del cuerpo para poder trabajar de una manera adecuada, que todos tengas sus implementos para realizar la práctica.</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52" marR="66152" marT="0" marB="0"/>
                </a:tc>
                <a:tc>
                  <a:txBody>
                    <a:bodyPr/>
                    <a:lstStyle/>
                    <a:p>
                      <a:pPr indent="252095">
                        <a:spcAft>
                          <a:spcPts val="1200"/>
                        </a:spcAft>
                      </a:pPr>
                      <a:r>
                        <a:rPr lang="es-EC" sz="1200" b="1">
                          <a:effectLst/>
                        </a:rPr>
                        <a:t>10 min</a:t>
                      </a:r>
                      <a:endParaRPr lang="es-EC"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152" marR="66152" marT="0" marB="0"/>
                </a:tc>
                <a:tc rowSpan="3">
                  <a:txBody>
                    <a:bodyPr/>
                    <a:lstStyle/>
                    <a:p>
                      <a:pPr>
                        <a:spcAft>
                          <a:spcPts val="1200"/>
                        </a:spcAft>
                      </a:pPr>
                      <a:r>
                        <a:rPr lang="es-EC" sz="1200" b="1">
                          <a:effectLst/>
                        </a:rPr>
                        <a:t>Desarrollo de la técnica practicada </a:t>
                      </a:r>
                      <a:endParaRPr lang="es-EC"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152" marR="66152" marT="0" marB="0"/>
                </a:tc>
              </a:tr>
              <a:tr h="2323925">
                <a:tc vMerge="1">
                  <a:txBody>
                    <a:bodyPr/>
                    <a:lstStyle/>
                    <a:p>
                      <a:endParaRPr lang="es-EC"/>
                    </a:p>
                  </a:txBody>
                  <a:tcPr/>
                </a:tc>
                <a:tc vMerge="1">
                  <a:txBody>
                    <a:bodyPr/>
                    <a:lstStyle/>
                    <a:p>
                      <a:endParaRPr lang="es-EC"/>
                    </a:p>
                  </a:txBody>
                  <a:tcPr/>
                </a:tc>
                <a:tc>
                  <a:txBody>
                    <a:bodyPr/>
                    <a:lstStyle/>
                    <a:p>
                      <a:pPr algn="ctr">
                        <a:spcAft>
                          <a:spcPts val="1200"/>
                        </a:spcAft>
                      </a:pPr>
                      <a:r>
                        <a:rPr lang="es-EC" sz="1200" b="1" dirty="0">
                          <a:effectLst/>
                        </a:rPr>
                        <a:t>Principal</a:t>
                      </a:r>
                      <a:endParaRPr lang="es-EC"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152" marR="66152" marT="0" marB="0"/>
                </a:tc>
                <a:tc>
                  <a:txBody>
                    <a:bodyPr/>
                    <a:lstStyle/>
                    <a:p>
                      <a:pPr algn="just">
                        <a:spcAft>
                          <a:spcPts val="0"/>
                        </a:spcAft>
                      </a:pPr>
                      <a:r>
                        <a:rPr lang="es-ES" sz="1400" b="1" dirty="0">
                          <a:effectLst/>
                        </a:rPr>
                        <a:t>Colocarse en parejas y saltar hasta contar cinco y chocar las manos entre sí, empujando al compañero tratando de desestabilizarlo.</a:t>
                      </a:r>
                      <a:endParaRPr lang="es-EC" sz="1400" b="1" dirty="0">
                        <a:effectLst/>
                      </a:endParaRPr>
                    </a:p>
                    <a:p>
                      <a:pPr algn="just">
                        <a:spcAft>
                          <a:spcPts val="0"/>
                        </a:spcAft>
                      </a:pPr>
                      <a:r>
                        <a:rPr lang="es-ES" sz="1400" b="1" dirty="0">
                          <a:effectLst/>
                        </a:rPr>
                        <a:t>Correr pasando sobre los balones y levantando las rodillas.</a:t>
                      </a:r>
                      <a:endParaRPr lang="es-EC" sz="1400" b="1" dirty="0">
                        <a:effectLst/>
                      </a:endParaRPr>
                    </a:p>
                    <a:p>
                      <a:pPr algn="just">
                        <a:spcAft>
                          <a:spcPts val="0"/>
                        </a:spcAft>
                      </a:pPr>
                      <a:r>
                        <a:rPr lang="es-ES" sz="1400" b="1" dirty="0">
                          <a:effectLst/>
                        </a:rPr>
                        <a:t>Pasar sobre la fila de balones, saltando a pies juntos (tres pasadas).</a:t>
                      </a:r>
                      <a:endParaRPr lang="es-EC"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52" marR="66152" marT="0" marB="0"/>
                </a:tc>
                <a:tc>
                  <a:txBody>
                    <a:bodyPr/>
                    <a:lstStyle/>
                    <a:p>
                      <a:pPr indent="252095">
                        <a:spcAft>
                          <a:spcPts val="1200"/>
                        </a:spcAft>
                      </a:pPr>
                      <a:r>
                        <a:rPr lang="es-EC" sz="1200" b="1">
                          <a:effectLst/>
                        </a:rPr>
                        <a:t>60 min</a:t>
                      </a:r>
                      <a:endParaRPr lang="es-EC"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152" marR="66152" marT="0" marB="0"/>
                </a:tc>
                <a:tc vMerge="1">
                  <a:txBody>
                    <a:bodyPr/>
                    <a:lstStyle/>
                    <a:p>
                      <a:endParaRPr lang="es-EC"/>
                    </a:p>
                  </a:txBody>
                  <a:tcPr/>
                </a:tc>
              </a:tr>
              <a:tr h="1056330">
                <a:tc vMerge="1">
                  <a:txBody>
                    <a:bodyPr/>
                    <a:lstStyle/>
                    <a:p>
                      <a:endParaRPr lang="es-EC"/>
                    </a:p>
                  </a:txBody>
                  <a:tcPr/>
                </a:tc>
                <a:tc vMerge="1">
                  <a:txBody>
                    <a:bodyPr/>
                    <a:lstStyle/>
                    <a:p>
                      <a:endParaRPr lang="es-EC"/>
                    </a:p>
                  </a:txBody>
                  <a:tcPr/>
                </a:tc>
                <a:tc>
                  <a:txBody>
                    <a:bodyPr/>
                    <a:lstStyle/>
                    <a:p>
                      <a:pPr algn="ctr">
                        <a:spcAft>
                          <a:spcPts val="0"/>
                        </a:spcAft>
                      </a:pPr>
                      <a:r>
                        <a:rPr lang="es-EC" sz="1200" b="1">
                          <a:effectLst/>
                        </a:rPr>
                        <a:t>Final</a:t>
                      </a:r>
                      <a:endParaRPr lang="es-EC"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152" marR="66152" marT="0" marB="0"/>
                </a:tc>
                <a:tc>
                  <a:txBody>
                    <a:bodyPr/>
                    <a:lstStyle/>
                    <a:p>
                      <a:pPr algn="just">
                        <a:spcAft>
                          <a:spcPts val="0"/>
                        </a:spcAft>
                      </a:pPr>
                      <a:r>
                        <a:rPr lang="es-ES" sz="1400" b="1" dirty="0">
                          <a:effectLst/>
                        </a:rPr>
                        <a:t>Relajación muscular </a:t>
                      </a:r>
                      <a:endParaRPr lang="es-EC" sz="1400" b="1" dirty="0">
                        <a:effectLst/>
                      </a:endParaRPr>
                    </a:p>
                    <a:p>
                      <a:pPr algn="just">
                        <a:spcAft>
                          <a:spcPts val="0"/>
                        </a:spcAft>
                      </a:pPr>
                      <a:r>
                        <a:rPr lang="es-ES" sz="1400" b="1" dirty="0">
                          <a:effectLst/>
                        </a:rPr>
                        <a:t>Analizar entre el profesor y los alumnos sobre lo que se vio en la clase.</a:t>
                      </a:r>
                      <a:endParaRPr lang="es-EC" sz="1400" b="1" dirty="0">
                        <a:effectLst/>
                      </a:endParaRPr>
                    </a:p>
                    <a:p>
                      <a:pPr algn="just">
                        <a:spcAft>
                          <a:spcPts val="0"/>
                        </a:spcAft>
                      </a:pPr>
                      <a:r>
                        <a:rPr lang="es-ES" sz="1400" b="1" dirty="0">
                          <a:effectLst/>
                        </a:rPr>
                        <a:t> </a:t>
                      </a:r>
                      <a:endParaRPr lang="es-EC"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6152" marR="66152" marT="0" marB="0"/>
                </a:tc>
                <a:tc>
                  <a:txBody>
                    <a:bodyPr/>
                    <a:lstStyle/>
                    <a:p>
                      <a:pPr indent="252095">
                        <a:spcAft>
                          <a:spcPts val="0"/>
                        </a:spcAft>
                      </a:pPr>
                      <a:r>
                        <a:rPr lang="es-EC" sz="1200" b="1" dirty="0">
                          <a:effectLst/>
                        </a:rPr>
                        <a:t>20 min</a:t>
                      </a:r>
                      <a:endParaRPr lang="es-EC"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6152" marR="66152" marT="0" marB="0"/>
                </a:tc>
                <a:tc vMerge="1">
                  <a:txBody>
                    <a:bodyPr/>
                    <a:lstStyle/>
                    <a:p>
                      <a:endParaRPr lang="es-EC"/>
                    </a:p>
                  </a:txBody>
                  <a:tcPr/>
                </a:tc>
              </a:tr>
            </a:tbl>
          </a:graphicData>
        </a:graphic>
      </p:graphicFrame>
    </p:spTree>
    <p:extLst>
      <p:ext uri="{BB962C8B-B14F-4D97-AF65-F5344CB8AC3E}">
        <p14:creationId xmlns:p14="http://schemas.microsoft.com/office/powerpoint/2010/main" val="2016502396"/>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635616" y="1"/>
            <a:ext cx="9718183" cy="592428"/>
          </a:xfrm>
        </p:spPr>
        <p:txBody>
          <a:bodyPr>
            <a:noAutofit/>
          </a:bodyPr>
          <a:lstStyle/>
          <a:p>
            <a:r>
              <a:rPr lang="es-EC" sz="1600" b="1" dirty="0"/>
              <a:t>Sesión 10</a:t>
            </a:r>
            <a:r>
              <a:rPr lang="es-EC" sz="1600" dirty="0"/>
              <a:t/>
            </a:r>
            <a:br>
              <a:rPr lang="es-EC" sz="1600" dirty="0"/>
            </a:br>
            <a:r>
              <a:rPr lang="es-EC" sz="1600" b="1" dirty="0"/>
              <a:t> </a:t>
            </a:r>
            <a:r>
              <a:rPr lang="es-EC" sz="1600" b="1" dirty="0" smtClean="0"/>
              <a:t>Objetivo</a:t>
            </a:r>
            <a:r>
              <a:rPr lang="es-EC" sz="1600" b="1" dirty="0"/>
              <a:t>: </a:t>
            </a:r>
            <a:r>
              <a:rPr lang="es-EC" sz="1600" dirty="0"/>
              <a:t>Desarrollo de las habilidades técnicas del Fútbol</a:t>
            </a:r>
            <a:r>
              <a:rPr lang="es-EC" sz="2400" dirty="0"/>
              <a:t/>
            </a:r>
            <a:br>
              <a:rPr lang="es-EC" sz="2400" dirty="0"/>
            </a:br>
            <a:endParaRPr lang="es-EC" sz="2400"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2942701512"/>
              </p:ext>
            </p:extLst>
          </p:nvPr>
        </p:nvGraphicFramePr>
        <p:xfrm>
          <a:off x="1635616" y="631059"/>
          <a:ext cx="10354615" cy="5911408"/>
        </p:xfrm>
        <a:graphic>
          <a:graphicData uri="http://schemas.openxmlformats.org/drawingml/2006/table">
            <a:tbl>
              <a:tblPr firstRow="1" firstCol="1" bandRow="1">
                <a:tableStyleId>{5C22544A-7EE6-4342-B048-85BDC9FD1C3A}</a:tableStyleId>
              </a:tblPr>
              <a:tblGrid>
                <a:gridCol w="1303685"/>
                <a:gridCol w="1468270"/>
                <a:gridCol w="2548590"/>
                <a:gridCol w="2548590"/>
                <a:gridCol w="934298"/>
                <a:gridCol w="1551182"/>
              </a:tblGrid>
              <a:tr h="442550">
                <a:tc>
                  <a:txBody>
                    <a:bodyPr/>
                    <a:lstStyle/>
                    <a:p>
                      <a:pPr indent="252095" algn="ctr">
                        <a:spcAft>
                          <a:spcPts val="1200"/>
                        </a:spcAft>
                      </a:pPr>
                      <a:r>
                        <a:rPr lang="es-EC" sz="1050" b="1" dirty="0">
                          <a:effectLst/>
                        </a:rPr>
                        <a:t>CONTENIDO</a:t>
                      </a:r>
                      <a:endParaRPr lang="es-EC"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1200"/>
                        </a:spcAft>
                      </a:pPr>
                      <a:r>
                        <a:rPr lang="es-EC" sz="1050" b="1">
                          <a:effectLst/>
                        </a:rPr>
                        <a:t>SUB-CONTENIDO</a:t>
                      </a:r>
                      <a:endParaRPr lang="es-EC"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gridSpan="2">
                  <a:txBody>
                    <a:bodyPr/>
                    <a:lstStyle/>
                    <a:p>
                      <a:pPr indent="252095" algn="ctr">
                        <a:spcAft>
                          <a:spcPts val="1200"/>
                        </a:spcAft>
                      </a:pPr>
                      <a:r>
                        <a:rPr lang="es-EC" sz="1050" b="1">
                          <a:effectLst/>
                        </a:rPr>
                        <a:t>ACTIVIDAD</a:t>
                      </a:r>
                      <a:endParaRPr lang="es-EC"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s-EC"/>
                    </a:p>
                  </a:txBody>
                  <a:tcPr/>
                </a:tc>
                <a:tc>
                  <a:txBody>
                    <a:bodyPr/>
                    <a:lstStyle/>
                    <a:p>
                      <a:pPr indent="252095" algn="ctr">
                        <a:spcAft>
                          <a:spcPts val="1200"/>
                        </a:spcAft>
                      </a:pPr>
                      <a:r>
                        <a:rPr lang="es-EC" sz="1050" b="1">
                          <a:effectLst/>
                        </a:rPr>
                        <a:t>TIEMPO</a:t>
                      </a:r>
                      <a:endParaRPr lang="es-EC"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252095" algn="ctr">
                        <a:spcAft>
                          <a:spcPts val="1200"/>
                        </a:spcAft>
                      </a:pPr>
                      <a:r>
                        <a:rPr lang="es-EC" sz="1050" b="1">
                          <a:effectLst/>
                        </a:rPr>
                        <a:t>EVALUACIÓN</a:t>
                      </a:r>
                      <a:endParaRPr lang="es-EC"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1552954">
                <a:tc rowSpan="3">
                  <a:txBody>
                    <a:bodyPr/>
                    <a:lstStyle/>
                    <a:p>
                      <a:pPr>
                        <a:spcAft>
                          <a:spcPts val="1200"/>
                        </a:spcAft>
                      </a:pPr>
                      <a:r>
                        <a:rPr lang="es-EC" sz="1200" b="1" dirty="0">
                          <a:effectLst/>
                        </a:rPr>
                        <a:t>Técnicas defensivas </a:t>
                      </a:r>
                      <a:endParaRPr lang="es-EC"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rowSpan="3">
                  <a:txBody>
                    <a:bodyPr/>
                    <a:lstStyle/>
                    <a:p>
                      <a:pPr>
                        <a:spcAft>
                          <a:spcPts val="0"/>
                        </a:spcAft>
                      </a:pPr>
                      <a:r>
                        <a:rPr lang="es-ES" sz="1400" b="1" dirty="0">
                          <a:effectLst/>
                        </a:rPr>
                        <a:t>Marca </a:t>
                      </a:r>
                      <a:endParaRPr lang="es-EC" sz="1400" b="1" dirty="0">
                        <a:effectLst/>
                      </a:endParaRPr>
                    </a:p>
                    <a:p>
                      <a:pPr>
                        <a:spcAft>
                          <a:spcPts val="0"/>
                        </a:spcAft>
                      </a:pPr>
                      <a:r>
                        <a:rPr lang="es-ES" sz="1400" b="1" dirty="0">
                          <a:effectLst/>
                        </a:rPr>
                        <a:t>Acoso</a:t>
                      </a:r>
                      <a:endParaRPr lang="es-EC" sz="1400" b="1" dirty="0">
                        <a:effectLst/>
                      </a:endParaRPr>
                    </a:p>
                    <a:p>
                      <a:pPr>
                        <a:spcAft>
                          <a:spcPts val="0"/>
                        </a:spcAft>
                      </a:pPr>
                      <a:r>
                        <a:rPr lang="es-ES" sz="1400" b="1" dirty="0">
                          <a:effectLst/>
                        </a:rPr>
                        <a:t>Achique </a:t>
                      </a:r>
                      <a:endParaRPr lang="es-EC" sz="1400" b="1" dirty="0">
                        <a:effectLst/>
                      </a:endParaRPr>
                    </a:p>
                    <a:p>
                      <a:pPr>
                        <a:spcAft>
                          <a:spcPts val="0"/>
                        </a:spcAft>
                      </a:pPr>
                      <a:r>
                        <a:rPr lang="es-ES" sz="1400" b="1" dirty="0">
                          <a:effectLst/>
                        </a:rPr>
                        <a:t>Despejes  </a:t>
                      </a:r>
                      <a:endParaRPr lang="es-EC"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1200"/>
                        </a:spcAft>
                      </a:pPr>
                      <a:r>
                        <a:rPr lang="es-EC" sz="1200" b="1" dirty="0">
                          <a:effectLst/>
                        </a:rPr>
                        <a:t>Inicial</a:t>
                      </a:r>
                      <a:endParaRPr lang="es-EC"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es-ES" sz="1400" b="1">
                          <a:effectLst/>
                        </a:rPr>
                        <a:t>Indicaciones por parte del profesor previo a la clase</a:t>
                      </a:r>
                      <a:endParaRPr lang="es-EC" sz="1400" b="1">
                        <a:effectLst/>
                      </a:endParaRPr>
                    </a:p>
                    <a:p>
                      <a:pPr algn="just">
                        <a:spcAft>
                          <a:spcPts val="0"/>
                        </a:spcAft>
                      </a:pPr>
                      <a:r>
                        <a:rPr lang="es-ES" sz="1400" b="1">
                          <a:effectLst/>
                        </a:rPr>
                        <a:t>Se jugara a las quitadas en espacios reducidos y en grupos, estiramientos y elongación</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52095">
                        <a:spcAft>
                          <a:spcPts val="1200"/>
                        </a:spcAft>
                      </a:pPr>
                      <a:r>
                        <a:rPr lang="es-EC" sz="1200" b="1">
                          <a:effectLst/>
                        </a:rPr>
                        <a:t>10 min</a:t>
                      </a:r>
                      <a:endParaRPr lang="es-EC"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rowSpan="3">
                  <a:txBody>
                    <a:bodyPr/>
                    <a:lstStyle/>
                    <a:p>
                      <a:pPr>
                        <a:spcAft>
                          <a:spcPts val="1200"/>
                        </a:spcAft>
                      </a:pPr>
                      <a:r>
                        <a:rPr lang="es-EC" sz="1200" b="1">
                          <a:effectLst/>
                        </a:rPr>
                        <a:t>Desarrollo de la técnica practicada </a:t>
                      </a:r>
                      <a:endParaRPr lang="es-EC"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2588256">
                <a:tc vMerge="1">
                  <a:txBody>
                    <a:bodyPr/>
                    <a:lstStyle/>
                    <a:p>
                      <a:endParaRPr lang="es-EC"/>
                    </a:p>
                  </a:txBody>
                  <a:tcPr/>
                </a:tc>
                <a:tc vMerge="1">
                  <a:txBody>
                    <a:bodyPr/>
                    <a:lstStyle/>
                    <a:p>
                      <a:endParaRPr lang="es-EC"/>
                    </a:p>
                  </a:txBody>
                  <a:tcPr/>
                </a:tc>
                <a:tc>
                  <a:txBody>
                    <a:bodyPr/>
                    <a:lstStyle/>
                    <a:p>
                      <a:pPr algn="ctr">
                        <a:spcAft>
                          <a:spcPts val="1200"/>
                        </a:spcAft>
                      </a:pPr>
                      <a:r>
                        <a:rPr lang="es-EC" sz="1200" b="1" dirty="0">
                          <a:effectLst/>
                        </a:rPr>
                        <a:t>Principal</a:t>
                      </a:r>
                      <a:endParaRPr lang="es-EC"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es-ES" sz="1400" b="1" dirty="0">
                          <a:effectLst/>
                        </a:rPr>
                        <a:t>Técnicas de marca en un espacio reducido</a:t>
                      </a:r>
                      <a:endParaRPr lang="es-EC" sz="1400" b="1" dirty="0">
                        <a:effectLst/>
                      </a:endParaRPr>
                    </a:p>
                    <a:p>
                      <a:pPr algn="just">
                        <a:spcAft>
                          <a:spcPts val="0"/>
                        </a:spcAft>
                      </a:pPr>
                      <a:r>
                        <a:rPr lang="es-ES" sz="1400" b="1" dirty="0">
                          <a:effectLst/>
                        </a:rPr>
                        <a:t>Se toma marca personal </a:t>
                      </a:r>
                      <a:endParaRPr lang="es-EC" sz="1400" b="1" dirty="0">
                        <a:effectLst/>
                      </a:endParaRPr>
                    </a:p>
                    <a:p>
                      <a:pPr algn="just">
                        <a:spcAft>
                          <a:spcPts val="0"/>
                        </a:spcAft>
                      </a:pPr>
                      <a:r>
                        <a:rPr lang="es-ES" sz="1400" b="1" dirty="0">
                          <a:effectLst/>
                        </a:rPr>
                        <a:t>Despejes con juego ofensivo</a:t>
                      </a:r>
                      <a:endParaRPr lang="es-EC" sz="1400" b="1" dirty="0">
                        <a:effectLst/>
                      </a:endParaRPr>
                    </a:p>
                    <a:p>
                      <a:pPr algn="just">
                        <a:spcAft>
                          <a:spcPts val="0"/>
                        </a:spcAft>
                      </a:pPr>
                      <a:r>
                        <a:rPr lang="es-ES" sz="1400" b="1" dirty="0">
                          <a:effectLst/>
                        </a:rPr>
                        <a:t>Achiques en líneas de fondo y medio </a:t>
                      </a:r>
                      <a:endParaRPr lang="es-EC" sz="1400" b="1" dirty="0">
                        <a:effectLst/>
                      </a:endParaRPr>
                    </a:p>
                    <a:p>
                      <a:pPr algn="just">
                        <a:spcAft>
                          <a:spcPts val="0"/>
                        </a:spcAft>
                      </a:pPr>
                      <a:r>
                        <a:rPr lang="es-ES" sz="1400" b="1" dirty="0">
                          <a:effectLst/>
                        </a:rPr>
                        <a:t>Velocidad de acoso y control de balón en espacios reducidos </a:t>
                      </a:r>
                      <a:endParaRPr lang="es-EC"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52095">
                        <a:spcAft>
                          <a:spcPts val="1200"/>
                        </a:spcAft>
                      </a:pPr>
                      <a:r>
                        <a:rPr lang="es-EC" sz="1200" b="1">
                          <a:effectLst/>
                        </a:rPr>
                        <a:t>60 min</a:t>
                      </a:r>
                      <a:endParaRPr lang="es-EC"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vMerge="1">
                  <a:txBody>
                    <a:bodyPr/>
                    <a:lstStyle/>
                    <a:p>
                      <a:endParaRPr lang="es-EC"/>
                    </a:p>
                  </a:txBody>
                  <a:tcPr/>
                </a:tc>
              </a:tr>
              <a:tr h="1327648">
                <a:tc vMerge="1">
                  <a:txBody>
                    <a:bodyPr/>
                    <a:lstStyle/>
                    <a:p>
                      <a:endParaRPr lang="es-EC"/>
                    </a:p>
                  </a:txBody>
                  <a:tcPr/>
                </a:tc>
                <a:tc vMerge="1">
                  <a:txBody>
                    <a:bodyPr/>
                    <a:lstStyle/>
                    <a:p>
                      <a:endParaRPr lang="es-EC"/>
                    </a:p>
                  </a:txBody>
                  <a:tcPr/>
                </a:tc>
                <a:tc>
                  <a:txBody>
                    <a:bodyPr/>
                    <a:lstStyle/>
                    <a:p>
                      <a:pPr algn="ctr">
                        <a:spcAft>
                          <a:spcPts val="0"/>
                        </a:spcAft>
                      </a:pPr>
                      <a:r>
                        <a:rPr lang="es-EC" sz="1200" b="1" dirty="0">
                          <a:effectLst/>
                        </a:rPr>
                        <a:t>Final</a:t>
                      </a:r>
                      <a:endParaRPr lang="es-EC"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es-ES" sz="1400" b="1" dirty="0">
                          <a:effectLst/>
                        </a:rPr>
                        <a:t>Relajación muscular </a:t>
                      </a:r>
                      <a:endParaRPr lang="es-EC" sz="1400" b="1" dirty="0">
                        <a:effectLst/>
                      </a:endParaRPr>
                    </a:p>
                    <a:p>
                      <a:pPr algn="just">
                        <a:spcAft>
                          <a:spcPts val="0"/>
                        </a:spcAft>
                      </a:pPr>
                      <a:r>
                        <a:rPr lang="es-ES" sz="1400" b="1" dirty="0">
                          <a:effectLst/>
                        </a:rPr>
                        <a:t>Analizar entre el profesor y los alumnos sobre lo que se vio en la clase.</a:t>
                      </a:r>
                      <a:endParaRPr lang="es-EC" sz="1400" b="1" dirty="0">
                        <a:effectLst/>
                      </a:endParaRPr>
                    </a:p>
                    <a:p>
                      <a:pPr algn="just">
                        <a:spcAft>
                          <a:spcPts val="0"/>
                        </a:spcAft>
                      </a:pPr>
                      <a:r>
                        <a:rPr lang="es-ES" sz="1400" b="1" dirty="0">
                          <a:effectLst/>
                        </a:rPr>
                        <a:t> </a:t>
                      </a:r>
                      <a:endParaRPr lang="es-EC"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52095">
                        <a:spcAft>
                          <a:spcPts val="0"/>
                        </a:spcAft>
                      </a:pPr>
                      <a:r>
                        <a:rPr lang="es-EC" sz="1200" b="1" dirty="0">
                          <a:effectLst/>
                        </a:rPr>
                        <a:t>20 min</a:t>
                      </a:r>
                      <a:endParaRPr lang="es-EC"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vMerge="1">
                  <a:txBody>
                    <a:bodyPr/>
                    <a:lstStyle/>
                    <a:p>
                      <a:endParaRPr lang="es-EC"/>
                    </a:p>
                  </a:txBody>
                  <a:tcPr/>
                </a:tc>
              </a:tr>
            </a:tbl>
          </a:graphicData>
        </a:graphic>
      </p:graphicFrame>
    </p:spTree>
    <p:extLst>
      <p:ext uri="{BB962C8B-B14F-4D97-AF65-F5344CB8AC3E}">
        <p14:creationId xmlns:p14="http://schemas.microsoft.com/office/powerpoint/2010/main" val="342262347"/>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674254" y="90153"/>
            <a:ext cx="9679546" cy="850005"/>
          </a:xfrm>
        </p:spPr>
        <p:txBody>
          <a:bodyPr>
            <a:normAutofit fontScale="90000"/>
          </a:bodyPr>
          <a:lstStyle/>
          <a:p>
            <a:r>
              <a:rPr lang="es-EC" sz="2000" b="1" dirty="0"/>
              <a:t>Sesión 11</a:t>
            </a:r>
            <a:r>
              <a:rPr lang="es-EC" sz="1200" dirty="0"/>
              <a:t/>
            </a:r>
            <a:br>
              <a:rPr lang="es-EC" sz="1200" dirty="0"/>
            </a:br>
            <a:r>
              <a:rPr lang="es-EC" sz="1600" b="1" dirty="0"/>
              <a:t>Objetivo: </a:t>
            </a:r>
            <a:r>
              <a:rPr lang="es-EC" sz="1600" dirty="0"/>
              <a:t>Desarrollar el drible y el remate a portería en los niños, mediante ejercicios de fácil entendimiento y de realización, para tener mayores habilidades al momento de manejar el balón</a:t>
            </a:r>
            <a:r>
              <a:rPr lang="es-EC" sz="1200" dirty="0"/>
              <a:t>.</a:t>
            </a:r>
            <a:br>
              <a:rPr lang="es-EC" sz="1200" dirty="0"/>
            </a:br>
            <a:r>
              <a:rPr lang="es-EC" sz="2200" b="1" dirty="0"/>
              <a:t/>
            </a:r>
            <a:br>
              <a:rPr lang="es-EC" sz="2200" b="1" dirty="0"/>
            </a:br>
            <a:r>
              <a:rPr lang="es-EC" sz="2200" b="1" dirty="0" smtClean="0"/>
              <a:t/>
            </a:r>
            <a:br>
              <a:rPr lang="es-EC" sz="2200" b="1" dirty="0" smtClean="0"/>
            </a:br>
            <a:endParaRPr lang="es-EC"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1397351069"/>
              </p:ext>
            </p:extLst>
          </p:nvPr>
        </p:nvGraphicFramePr>
        <p:xfrm>
          <a:off x="1648499" y="1094705"/>
          <a:ext cx="10303096" cy="5628067"/>
        </p:xfrm>
        <a:graphic>
          <a:graphicData uri="http://schemas.openxmlformats.org/drawingml/2006/table">
            <a:tbl>
              <a:tblPr firstRow="1" firstCol="1" bandRow="1">
                <a:tableStyleId>{5C22544A-7EE6-4342-B048-85BDC9FD1C3A}</a:tableStyleId>
              </a:tblPr>
              <a:tblGrid>
                <a:gridCol w="1297198"/>
                <a:gridCol w="1460964"/>
                <a:gridCol w="2535910"/>
                <a:gridCol w="2535910"/>
                <a:gridCol w="929650"/>
                <a:gridCol w="1543464"/>
              </a:tblGrid>
              <a:tr h="402003">
                <a:tc>
                  <a:txBody>
                    <a:bodyPr/>
                    <a:lstStyle/>
                    <a:p>
                      <a:pPr indent="252095" algn="ctr">
                        <a:spcAft>
                          <a:spcPts val="1200"/>
                        </a:spcAft>
                      </a:pPr>
                      <a:r>
                        <a:rPr lang="es-EC" sz="1050" b="1" dirty="0">
                          <a:effectLst/>
                        </a:rPr>
                        <a:t>CONTENIDO</a:t>
                      </a:r>
                      <a:endParaRPr lang="es-EC"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1200"/>
                        </a:spcAft>
                      </a:pPr>
                      <a:r>
                        <a:rPr lang="es-EC" sz="1050" b="1">
                          <a:effectLst/>
                        </a:rPr>
                        <a:t>SUB-CONTENIDO</a:t>
                      </a:r>
                      <a:endParaRPr lang="es-EC"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gridSpan="2">
                  <a:txBody>
                    <a:bodyPr/>
                    <a:lstStyle/>
                    <a:p>
                      <a:pPr indent="252095" algn="ctr">
                        <a:spcAft>
                          <a:spcPts val="1200"/>
                        </a:spcAft>
                      </a:pPr>
                      <a:r>
                        <a:rPr lang="es-EC" sz="1050" b="1">
                          <a:effectLst/>
                        </a:rPr>
                        <a:t>ACTIVIDAD</a:t>
                      </a:r>
                      <a:endParaRPr lang="es-EC"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s-EC"/>
                    </a:p>
                  </a:txBody>
                  <a:tcPr/>
                </a:tc>
                <a:tc>
                  <a:txBody>
                    <a:bodyPr/>
                    <a:lstStyle/>
                    <a:p>
                      <a:pPr indent="252095" algn="ctr">
                        <a:spcAft>
                          <a:spcPts val="1200"/>
                        </a:spcAft>
                      </a:pPr>
                      <a:r>
                        <a:rPr lang="es-EC" sz="1050" b="1">
                          <a:effectLst/>
                        </a:rPr>
                        <a:t>TIEMPO</a:t>
                      </a:r>
                      <a:endParaRPr lang="es-EC"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252095" algn="ctr">
                        <a:spcAft>
                          <a:spcPts val="1200"/>
                        </a:spcAft>
                      </a:pPr>
                      <a:r>
                        <a:rPr lang="es-EC" sz="1050" b="1">
                          <a:effectLst/>
                        </a:rPr>
                        <a:t>EVALUACIÓN</a:t>
                      </a:r>
                      <a:endParaRPr lang="es-EC"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1136100">
                <a:tc rowSpan="3">
                  <a:txBody>
                    <a:bodyPr/>
                    <a:lstStyle/>
                    <a:p>
                      <a:pPr>
                        <a:spcAft>
                          <a:spcPts val="1200"/>
                        </a:spcAft>
                      </a:pPr>
                      <a:r>
                        <a:rPr lang="es-EC" sz="1200" b="1" dirty="0">
                          <a:effectLst/>
                        </a:rPr>
                        <a:t>Remate a portería.</a:t>
                      </a:r>
                      <a:endParaRPr lang="es-EC"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rowSpan="3">
                  <a:txBody>
                    <a:bodyPr/>
                    <a:lstStyle/>
                    <a:p>
                      <a:pPr>
                        <a:spcAft>
                          <a:spcPts val="0"/>
                        </a:spcAft>
                      </a:pPr>
                      <a:r>
                        <a:rPr lang="es-ES" sz="1400" b="1" dirty="0">
                          <a:effectLst/>
                        </a:rPr>
                        <a:t>Manejo del balón</a:t>
                      </a:r>
                      <a:endParaRPr lang="es-EC" sz="1400" b="1" dirty="0">
                        <a:effectLst/>
                      </a:endParaRPr>
                    </a:p>
                    <a:p>
                      <a:pPr>
                        <a:spcAft>
                          <a:spcPts val="0"/>
                        </a:spcAft>
                      </a:pPr>
                      <a:r>
                        <a:rPr lang="es-ES" sz="1400" b="1" dirty="0">
                          <a:effectLst/>
                        </a:rPr>
                        <a:t>Ubicación</a:t>
                      </a:r>
                      <a:endParaRPr lang="es-EC" sz="1400" b="1" dirty="0">
                        <a:effectLst/>
                      </a:endParaRPr>
                    </a:p>
                    <a:p>
                      <a:pPr>
                        <a:spcAft>
                          <a:spcPts val="0"/>
                        </a:spcAft>
                      </a:pPr>
                      <a:r>
                        <a:rPr lang="es-ES" sz="1400" b="1" dirty="0">
                          <a:effectLst/>
                        </a:rPr>
                        <a:t>Control de balón</a:t>
                      </a:r>
                      <a:endParaRPr lang="es-EC" sz="1400" b="1" dirty="0">
                        <a:effectLst/>
                      </a:endParaRPr>
                    </a:p>
                    <a:p>
                      <a:pPr>
                        <a:spcAft>
                          <a:spcPts val="0"/>
                        </a:spcAft>
                      </a:pPr>
                      <a:r>
                        <a:rPr lang="es-ES" sz="1400" b="1" dirty="0">
                          <a:effectLst/>
                        </a:rPr>
                        <a:t>Velocidad </a:t>
                      </a:r>
                      <a:endParaRPr lang="es-EC" sz="1400" b="1" dirty="0">
                        <a:effectLst/>
                      </a:endParaRPr>
                    </a:p>
                    <a:p>
                      <a:pPr>
                        <a:spcAft>
                          <a:spcPts val="0"/>
                        </a:spcAft>
                      </a:pPr>
                      <a:r>
                        <a:rPr lang="es-ES" sz="1400" b="1" dirty="0">
                          <a:effectLst/>
                        </a:rPr>
                        <a:t>Coordinación</a:t>
                      </a:r>
                      <a:endParaRPr lang="es-EC"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1200"/>
                        </a:spcAft>
                      </a:pPr>
                      <a:r>
                        <a:rPr lang="es-EC" sz="1200" b="1">
                          <a:effectLst/>
                        </a:rPr>
                        <a:t>Inicial</a:t>
                      </a:r>
                      <a:endParaRPr lang="es-EC"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es-ES" sz="1200" b="1">
                          <a:effectLst/>
                        </a:rPr>
                        <a:t>Ejercicios de coordinación y de velocidad en pasando sobre aros en el  suelo y en grupos de 6 alumnos realizamos recepción y toques precisos</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52095">
                        <a:spcAft>
                          <a:spcPts val="1200"/>
                        </a:spcAft>
                      </a:pPr>
                      <a:r>
                        <a:rPr lang="es-EC" sz="1200" b="1">
                          <a:effectLst/>
                        </a:rPr>
                        <a:t>10 min</a:t>
                      </a:r>
                      <a:endParaRPr lang="es-EC"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rowSpan="3">
                  <a:txBody>
                    <a:bodyPr/>
                    <a:lstStyle/>
                    <a:p>
                      <a:pPr>
                        <a:spcAft>
                          <a:spcPts val="1200"/>
                        </a:spcAft>
                      </a:pPr>
                      <a:r>
                        <a:rPr lang="es-EC" sz="1200" b="1">
                          <a:effectLst/>
                        </a:rPr>
                        <a:t>Desarrollo de la técnica practicada </a:t>
                      </a:r>
                      <a:endParaRPr lang="es-EC"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2499422">
                <a:tc vMerge="1">
                  <a:txBody>
                    <a:bodyPr/>
                    <a:lstStyle/>
                    <a:p>
                      <a:endParaRPr lang="es-EC"/>
                    </a:p>
                  </a:txBody>
                  <a:tcPr/>
                </a:tc>
                <a:tc vMerge="1">
                  <a:txBody>
                    <a:bodyPr/>
                    <a:lstStyle/>
                    <a:p>
                      <a:endParaRPr lang="es-EC"/>
                    </a:p>
                  </a:txBody>
                  <a:tcPr/>
                </a:tc>
                <a:tc>
                  <a:txBody>
                    <a:bodyPr/>
                    <a:lstStyle/>
                    <a:p>
                      <a:pPr algn="ctr">
                        <a:spcAft>
                          <a:spcPts val="1200"/>
                        </a:spcAft>
                      </a:pPr>
                      <a:r>
                        <a:rPr lang="es-EC" sz="1200" b="1" dirty="0">
                          <a:effectLst/>
                        </a:rPr>
                        <a:t>Principal</a:t>
                      </a:r>
                      <a:endParaRPr lang="es-EC"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es-ES" sz="1200" b="1" dirty="0">
                          <a:effectLst/>
                        </a:rPr>
                        <a:t>Colocar una fila de conos  8 en el suelo, pasar alrededor los     mismos llevando la pelota con el los bordes internos y externos.</a:t>
                      </a:r>
                      <a:br>
                        <a:rPr lang="es-ES" sz="1200" b="1" dirty="0">
                          <a:effectLst/>
                        </a:rPr>
                      </a:br>
                      <a:r>
                        <a:rPr lang="es-ES" sz="1200" b="1" dirty="0">
                          <a:effectLst/>
                        </a:rPr>
                        <a:t>- Se colocara 5 conos indistintamente al frente de arco y el alumno deberá pasar estos conos alrededor y tirar a portería</a:t>
                      </a:r>
                      <a:br>
                        <a:rPr lang="es-ES" sz="1200" b="1" dirty="0">
                          <a:effectLst/>
                        </a:rPr>
                      </a:br>
                      <a:r>
                        <a:rPr lang="es-ES" sz="1200" b="1" dirty="0">
                          <a:effectLst/>
                        </a:rPr>
                        <a:t>Pase en pared y devuelva y dispare al arco.</a:t>
                      </a:r>
                      <a:endParaRPr lang="es-EC"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52095">
                        <a:spcAft>
                          <a:spcPts val="1200"/>
                        </a:spcAft>
                      </a:pPr>
                      <a:r>
                        <a:rPr lang="es-EC" sz="1200" b="1">
                          <a:effectLst/>
                        </a:rPr>
                        <a:t>60 min</a:t>
                      </a:r>
                      <a:endParaRPr lang="es-EC"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vMerge="1">
                  <a:txBody>
                    <a:bodyPr/>
                    <a:lstStyle/>
                    <a:p>
                      <a:endParaRPr lang="es-EC"/>
                    </a:p>
                  </a:txBody>
                  <a:tcPr/>
                </a:tc>
              </a:tr>
              <a:tr h="1590542">
                <a:tc vMerge="1">
                  <a:txBody>
                    <a:bodyPr/>
                    <a:lstStyle/>
                    <a:p>
                      <a:endParaRPr lang="es-EC"/>
                    </a:p>
                  </a:txBody>
                  <a:tcPr/>
                </a:tc>
                <a:tc vMerge="1">
                  <a:txBody>
                    <a:bodyPr/>
                    <a:lstStyle/>
                    <a:p>
                      <a:endParaRPr lang="es-EC"/>
                    </a:p>
                  </a:txBody>
                  <a:tcPr/>
                </a:tc>
                <a:tc>
                  <a:txBody>
                    <a:bodyPr/>
                    <a:lstStyle/>
                    <a:p>
                      <a:pPr algn="ctr">
                        <a:spcAft>
                          <a:spcPts val="0"/>
                        </a:spcAft>
                      </a:pPr>
                      <a:r>
                        <a:rPr lang="es-EC" sz="1200" b="1">
                          <a:effectLst/>
                        </a:rPr>
                        <a:t>Final</a:t>
                      </a:r>
                      <a:endParaRPr lang="es-EC"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es-ES" sz="1200" b="1" dirty="0">
                          <a:effectLst/>
                        </a:rPr>
                        <a:t>Trote alrededor del campo, con el balón en los pies de los alumnos que ira progresivamente el trote finalizando con un tiro al arco; y se realizara un estiramiento final.</a:t>
                      </a:r>
                      <a:endParaRPr lang="es-EC"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52095">
                        <a:spcAft>
                          <a:spcPts val="0"/>
                        </a:spcAft>
                      </a:pPr>
                      <a:r>
                        <a:rPr lang="es-EC" sz="1200" b="1" dirty="0">
                          <a:effectLst/>
                        </a:rPr>
                        <a:t>20 min</a:t>
                      </a:r>
                      <a:endParaRPr lang="es-EC"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vMerge="1">
                  <a:txBody>
                    <a:bodyPr/>
                    <a:lstStyle/>
                    <a:p>
                      <a:endParaRPr lang="es-EC"/>
                    </a:p>
                  </a:txBody>
                  <a:tcPr/>
                </a:tc>
              </a:tr>
            </a:tbl>
          </a:graphicData>
        </a:graphic>
      </p:graphicFrame>
    </p:spTree>
    <p:extLst>
      <p:ext uri="{BB962C8B-B14F-4D97-AF65-F5344CB8AC3E}">
        <p14:creationId xmlns:p14="http://schemas.microsoft.com/office/powerpoint/2010/main" val="42070986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443212" y="193183"/>
            <a:ext cx="3000779" cy="566671"/>
          </a:xfrm>
        </p:spPr>
        <p:style>
          <a:lnRef idx="1">
            <a:schemeClr val="accent6"/>
          </a:lnRef>
          <a:fillRef idx="2">
            <a:schemeClr val="accent6"/>
          </a:fillRef>
          <a:effectRef idx="1">
            <a:schemeClr val="accent6"/>
          </a:effectRef>
          <a:fontRef idx="minor">
            <a:schemeClr val="dk1"/>
          </a:fontRef>
        </p:style>
        <p:txBody>
          <a:bodyPr>
            <a:normAutofit fontScale="90000"/>
          </a:bodyPr>
          <a:lstStyle/>
          <a:p>
            <a:pPr algn="ctr"/>
            <a:r>
              <a:rPr lang="es-ES" b="1" dirty="0" smtClean="0"/>
              <a:t>RESUMEN</a:t>
            </a:r>
            <a:r>
              <a:rPr lang="es-EC" dirty="0" smtClean="0"/>
              <a:t/>
            </a:r>
            <a:br>
              <a:rPr lang="es-EC" dirty="0" smtClean="0"/>
            </a:br>
            <a:endParaRPr lang="es-EC" dirty="0"/>
          </a:p>
        </p:txBody>
      </p:sp>
      <p:sp>
        <p:nvSpPr>
          <p:cNvPr id="3" name="Marcador de contenido 2"/>
          <p:cNvSpPr>
            <a:spLocks noGrp="1"/>
          </p:cNvSpPr>
          <p:nvPr>
            <p:ph idx="1"/>
          </p:nvPr>
        </p:nvSpPr>
        <p:spPr>
          <a:xfrm>
            <a:off x="1609859" y="759854"/>
            <a:ext cx="9743940" cy="5731098"/>
          </a:xfrm>
        </p:spPr>
        <p:style>
          <a:lnRef idx="2">
            <a:schemeClr val="accent2"/>
          </a:lnRef>
          <a:fillRef idx="1">
            <a:schemeClr val="lt1"/>
          </a:fillRef>
          <a:effectRef idx="0">
            <a:schemeClr val="accent2"/>
          </a:effectRef>
          <a:fontRef idx="minor">
            <a:schemeClr val="dk1"/>
          </a:fontRef>
        </p:style>
        <p:txBody>
          <a:bodyPr>
            <a:normAutofit fontScale="77500" lnSpcReduction="20000"/>
          </a:bodyPr>
          <a:lstStyle/>
          <a:p>
            <a:endParaRPr lang="es-ES" dirty="0" smtClean="0"/>
          </a:p>
          <a:p>
            <a:r>
              <a:rPr lang="es-ES" sz="1900" b="1" dirty="0" smtClean="0"/>
              <a:t>La </a:t>
            </a:r>
            <a:r>
              <a:rPr lang="es-ES" sz="1900" b="1" dirty="0"/>
              <a:t>investigación desarrollada es aplicar a una escuela un actividades  deportivo  extracurricular que permita el desarrollo de las capacidades Coordinativas sean estas capacidades coordinativas como el equilibrio el ritmo, la flexibilidad, el acoplamiento u otras, las mismas que permiten el desarrollo de la vida cotidiana en todas su manifestaciones, se ha observado que las capacidades condicionales son el talón de Aquiles a una problemática social de hábitos y conductas que día a día repercute en el comportamiento de los niños que van creciendo con deficiencia por falta de una trabajo solido en el proceso educativo, la investigación está enfocada a solucionar o proponer un actividades  de interés que ayuden a los muchachos a mejorar este problema, se utilizó un estudio experimental para determinar la incidencia que las actividades extracurricular deportivas, inciden en las capacidades coordinativas, se aplicó a 59 estudiantes de tercero y cuarto año de básica niños y niñas de diferentes características como parte de la muestra para de esta formar comprobar el mejoramiento, observándose desarrollo técnico, físico y sicosocial, lo cual es suficiente ya que con esto demostramos la eficiencia del deporte estructurado y con propuestas claras.</a:t>
            </a:r>
            <a:endParaRPr lang="es-EC" sz="1900" b="1" dirty="0"/>
          </a:p>
          <a:p>
            <a:r>
              <a:rPr lang="es-ES" sz="1900" b="1" dirty="0"/>
              <a:t>Los niños de la escuela </a:t>
            </a:r>
            <a:r>
              <a:rPr lang="es-EC" sz="1900" b="1" dirty="0"/>
              <a:t>“Luis Felipe Borja” del </a:t>
            </a:r>
            <a:r>
              <a:rPr lang="es-EC" sz="1900" b="1" dirty="0" smtClean="0"/>
              <a:t>cantón </a:t>
            </a:r>
            <a:r>
              <a:rPr lang="es-EC" sz="1900" b="1" dirty="0"/>
              <a:t>Mejía, nunca han tenido una </a:t>
            </a:r>
            <a:r>
              <a:rPr lang="es-EC" sz="1900" b="1" dirty="0" smtClean="0"/>
              <a:t>oportunidad </a:t>
            </a:r>
            <a:r>
              <a:rPr lang="es-EC" sz="1900" b="1" dirty="0"/>
              <a:t>como esta ya que se siente marginado por ser una </a:t>
            </a:r>
            <a:r>
              <a:rPr lang="es-EC" sz="1900" b="1" dirty="0" smtClean="0"/>
              <a:t>institución </a:t>
            </a:r>
            <a:r>
              <a:rPr lang="es-EC" sz="1900" b="1" dirty="0"/>
              <a:t>no </a:t>
            </a:r>
            <a:r>
              <a:rPr lang="es-EC" sz="1900" b="1" dirty="0" smtClean="0"/>
              <a:t>céntrica </a:t>
            </a:r>
            <a:r>
              <a:rPr lang="es-EC" sz="1900" b="1" dirty="0"/>
              <a:t>a la ciudad y que no cuenta con especialista formado en el </a:t>
            </a:r>
            <a:r>
              <a:rPr lang="es-EC" sz="1900" b="1" dirty="0" smtClean="0"/>
              <a:t>área </a:t>
            </a:r>
            <a:r>
              <a:rPr lang="es-EC" sz="1900" b="1" dirty="0"/>
              <a:t>deportiva y educativa. </a:t>
            </a:r>
            <a:r>
              <a:rPr lang="es-ES" sz="1900" b="1" dirty="0"/>
              <a:t> </a:t>
            </a:r>
            <a:endParaRPr lang="es-EC" sz="1900" b="1" dirty="0"/>
          </a:p>
          <a:p>
            <a:pPr marL="0" indent="0">
              <a:buNone/>
            </a:pPr>
            <a:endParaRPr lang="es-ES" b="1" dirty="0" smtClean="0"/>
          </a:p>
          <a:p>
            <a:pPr marL="0" indent="0">
              <a:buNone/>
            </a:pPr>
            <a:r>
              <a:rPr lang="es-ES" b="1" dirty="0" smtClean="0"/>
              <a:t>PALABRAS </a:t>
            </a:r>
            <a:r>
              <a:rPr lang="es-ES" b="1" dirty="0"/>
              <a:t>CLAVES:</a:t>
            </a:r>
            <a:endParaRPr lang="es-EC" dirty="0"/>
          </a:p>
          <a:p>
            <a:pPr lvl="0"/>
            <a:r>
              <a:rPr lang="es-ES" b="1" dirty="0"/>
              <a:t>ACTIVIDADES EXTRACURRICULARES</a:t>
            </a:r>
            <a:endParaRPr lang="es-EC" dirty="0"/>
          </a:p>
          <a:p>
            <a:pPr lvl="0"/>
            <a:r>
              <a:rPr lang="es-ES" b="1" dirty="0"/>
              <a:t>DEPORTIVA</a:t>
            </a:r>
            <a:endParaRPr lang="es-EC" dirty="0"/>
          </a:p>
          <a:p>
            <a:pPr lvl="0"/>
            <a:r>
              <a:rPr lang="es-ES" b="1" dirty="0"/>
              <a:t>CAPACIDADES COORDINATIVAS </a:t>
            </a:r>
            <a:endParaRPr lang="es-EC" dirty="0"/>
          </a:p>
          <a:p>
            <a:pPr lvl="0"/>
            <a:r>
              <a:rPr lang="es-ES" b="1" dirty="0"/>
              <a:t>EQUILIBRIO</a:t>
            </a:r>
            <a:endParaRPr lang="es-EC" dirty="0"/>
          </a:p>
          <a:p>
            <a:endParaRPr lang="es-EC" dirty="0"/>
          </a:p>
        </p:txBody>
      </p:sp>
    </p:spTree>
    <p:extLst>
      <p:ext uri="{BB962C8B-B14F-4D97-AF65-F5344CB8AC3E}">
        <p14:creationId xmlns:p14="http://schemas.microsoft.com/office/powerpoint/2010/main" val="3403552297"/>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51527" y="90152"/>
            <a:ext cx="9753085" cy="1814848"/>
          </a:xfrm>
        </p:spPr>
        <p:txBody>
          <a:bodyPr>
            <a:normAutofit/>
          </a:bodyPr>
          <a:lstStyle/>
          <a:p>
            <a:r>
              <a:rPr lang="es-EC" sz="2800" b="1" dirty="0" smtClean="0"/>
              <a:t>Sesión </a:t>
            </a:r>
            <a:r>
              <a:rPr lang="es-EC" sz="2800" b="1" dirty="0"/>
              <a:t>12</a:t>
            </a:r>
            <a:r>
              <a:rPr lang="es-EC" sz="2800" dirty="0"/>
              <a:t/>
            </a:r>
            <a:br>
              <a:rPr lang="es-EC" sz="2800" dirty="0"/>
            </a:br>
            <a:r>
              <a:rPr lang="es-EC" sz="1400" b="1" dirty="0" smtClean="0"/>
              <a:t>Objetivo</a:t>
            </a:r>
            <a:r>
              <a:rPr lang="es-EC" sz="1400" b="1" dirty="0"/>
              <a:t>: </a:t>
            </a:r>
            <a:r>
              <a:rPr lang="es-EC" sz="1400" dirty="0"/>
              <a:t>Desarrollar las técnicas básicas de cabeceó y recepción de  pecho, mediante ejercicios que ayuden al entendimiento de cómo golpear el balón con la cabeza y recetarlo con el pecho, para tener mayor habilidad en el espacio aéreo.</a:t>
            </a:r>
            <a:br>
              <a:rPr lang="es-EC" sz="1400" dirty="0"/>
            </a:br>
            <a:endParaRPr lang="es-EC" sz="3200"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1482510491"/>
              </p:ext>
            </p:extLst>
          </p:nvPr>
        </p:nvGraphicFramePr>
        <p:xfrm>
          <a:off x="1481073" y="1326524"/>
          <a:ext cx="10422788" cy="5369808"/>
        </p:xfrm>
        <a:graphic>
          <a:graphicData uri="http://schemas.openxmlformats.org/drawingml/2006/table">
            <a:tbl>
              <a:tblPr firstRow="1" firstCol="1" bandRow="1">
                <a:tableStyleId>{5C22544A-7EE6-4342-B048-85BDC9FD1C3A}</a:tableStyleId>
              </a:tblPr>
              <a:tblGrid>
                <a:gridCol w="1312268"/>
                <a:gridCol w="1477937"/>
                <a:gridCol w="2565370"/>
                <a:gridCol w="2565370"/>
                <a:gridCol w="940449"/>
                <a:gridCol w="1561394"/>
              </a:tblGrid>
              <a:tr h="343936">
                <a:tc>
                  <a:txBody>
                    <a:bodyPr/>
                    <a:lstStyle/>
                    <a:p>
                      <a:pPr indent="252095" algn="ctr">
                        <a:spcAft>
                          <a:spcPts val="1200"/>
                        </a:spcAft>
                      </a:pPr>
                      <a:r>
                        <a:rPr lang="es-EC" sz="1050" b="1" dirty="0">
                          <a:effectLst/>
                        </a:rPr>
                        <a:t>CONTENIDO</a:t>
                      </a:r>
                      <a:endParaRPr lang="es-EC"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1200"/>
                        </a:spcAft>
                      </a:pPr>
                      <a:r>
                        <a:rPr lang="es-EC" sz="1050" b="1">
                          <a:effectLst/>
                        </a:rPr>
                        <a:t>SUB-CONTENIDO</a:t>
                      </a:r>
                      <a:endParaRPr lang="es-EC"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gridSpan="2">
                  <a:txBody>
                    <a:bodyPr/>
                    <a:lstStyle/>
                    <a:p>
                      <a:pPr indent="252095" algn="ctr">
                        <a:spcAft>
                          <a:spcPts val="1200"/>
                        </a:spcAft>
                      </a:pPr>
                      <a:r>
                        <a:rPr lang="es-EC" sz="1050" b="1">
                          <a:effectLst/>
                        </a:rPr>
                        <a:t>ACTIVIDAD</a:t>
                      </a:r>
                      <a:endParaRPr lang="es-EC"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s-EC"/>
                    </a:p>
                  </a:txBody>
                  <a:tcPr/>
                </a:tc>
                <a:tc>
                  <a:txBody>
                    <a:bodyPr/>
                    <a:lstStyle/>
                    <a:p>
                      <a:pPr indent="252095" algn="ctr">
                        <a:spcAft>
                          <a:spcPts val="1200"/>
                        </a:spcAft>
                      </a:pPr>
                      <a:r>
                        <a:rPr lang="es-EC" sz="1050" b="1">
                          <a:effectLst/>
                        </a:rPr>
                        <a:t>TIEMPO</a:t>
                      </a:r>
                      <a:endParaRPr lang="es-EC"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252095" algn="ctr">
                        <a:spcAft>
                          <a:spcPts val="1200"/>
                        </a:spcAft>
                      </a:pPr>
                      <a:r>
                        <a:rPr lang="es-EC" sz="1050" b="1">
                          <a:effectLst/>
                        </a:rPr>
                        <a:t>EVALUACIÓN</a:t>
                      </a:r>
                      <a:endParaRPr lang="es-EC"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1407244">
                <a:tc rowSpan="3">
                  <a:txBody>
                    <a:bodyPr/>
                    <a:lstStyle/>
                    <a:p>
                      <a:pPr>
                        <a:spcAft>
                          <a:spcPts val="1200"/>
                        </a:spcAft>
                      </a:pPr>
                      <a:r>
                        <a:rPr lang="es-EC" sz="1200" b="1" dirty="0">
                          <a:effectLst/>
                        </a:rPr>
                        <a:t>Cabeceó y recepción de  pecho.</a:t>
                      </a:r>
                      <a:endParaRPr lang="es-EC"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rowSpan="3">
                  <a:txBody>
                    <a:bodyPr/>
                    <a:lstStyle/>
                    <a:p>
                      <a:pPr>
                        <a:spcAft>
                          <a:spcPts val="0"/>
                        </a:spcAft>
                      </a:pPr>
                      <a:r>
                        <a:rPr lang="es-ES" sz="1400" b="1" dirty="0">
                          <a:effectLst/>
                        </a:rPr>
                        <a:t>Control de balo</a:t>
                      </a:r>
                      <a:endParaRPr lang="es-EC" sz="1400" b="1" dirty="0">
                        <a:effectLst/>
                      </a:endParaRPr>
                    </a:p>
                    <a:p>
                      <a:pPr>
                        <a:spcAft>
                          <a:spcPts val="0"/>
                        </a:spcAft>
                      </a:pPr>
                      <a:r>
                        <a:rPr lang="es-ES" sz="1400" b="1" dirty="0">
                          <a:effectLst/>
                        </a:rPr>
                        <a:t>Ubicación del espacio</a:t>
                      </a:r>
                      <a:endParaRPr lang="es-EC" sz="1400" b="1" dirty="0">
                        <a:effectLst/>
                      </a:endParaRPr>
                    </a:p>
                    <a:p>
                      <a:pPr>
                        <a:spcAft>
                          <a:spcPts val="0"/>
                        </a:spcAft>
                      </a:pPr>
                      <a:r>
                        <a:rPr lang="es-ES" sz="1400" b="1" dirty="0">
                          <a:effectLst/>
                        </a:rPr>
                        <a:t>Precisión</a:t>
                      </a:r>
                      <a:endParaRPr lang="es-EC" sz="1400" b="1" dirty="0">
                        <a:effectLst/>
                      </a:endParaRPr>
                    </a:p>
                    <a:p>
                      <a:pPr>
                        <a:spcAft>
                          <a:spcPts val="0"/>
                        </a:spcAft>
                      </a:pPr>
                      <a:r>
                        <a:rPr lang="es-ES" sz="1400" b="1" dirty="0">
                          <a:effectLst/>
                        </a:rPr>
                        <a:t>Saltos </a:t>
                      </a:r>
                      <a:endParaRPr lang="es-EC" sz="1400" b="1" dirty="0">
                        <a:effectLst/>
                      </a:endParaRPr>
                    </a:p>
                    <a:p>
                      <a:pPr>
                        <a:spcAft>
                          <a:spcPts val="0"/>
                        </a:spcAft>
                      </a:pPr>
                      <a:r>
                        <a:rPr lang="es-ES" sz="1400" b="1" dirty="0">
                          <a:effectLst/>
                        </a:rPr>
                        <a:t>Coordinación </a:t>
                      </a:r>
                      <a:endParaRPr lang="es-EC" sz="1400" b="1" dirty="0">
                        <a:effectLst/>
                      </a:endParaRPr>
                    </a:p>
                    <a:p>
                      <a:pPr>
                        <a:spcAft>
                          <a:spcPts val="0"/>
                        </a:spcAft>
                      </a:pPr>
                      <a:r>
                        <a:rPr lang="es-ES" sz="1400" b="1" dirty="0">
                          <a:effectLst/>
                        </a:rPr>
                        <a:t>Dirección</a:t>
                      </a:r>
                      <a:endParaRPr lang="es-EC"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1200"/>
                        </a:spcAft>
                      </a:pPr>
                      <a:r>
                        <a:rPr lang="es-EC" sz="1200" b="1" dirty="0">
                          <a:effectLst/>
                        </a:rPr>
                        <a:t>Inicial</a:t>
                      </a:r>
                      <a:endParaRPr lang="es-EC"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es-ES" sz="1200" b="1">
                          <a:effectLst/>
                        </a:rPr>
                        <a:t>Estiramiento y calentamiento para elevar la frecuencia cardiaca, ejercicios de coordinación y de velocidad, jugara al torito, ubicarse en filas para realizar el drible y el disparo como recordatorio.</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52095">
                        <a:spcAft>
                          <a:spcPts val="1200"/>
                        </a:spcAft>
                      </a:pPr>
                      <a:r>
                        <a:rPr lang="es-EC" sz="1200" b="1">
                          <a:effectLst/>
                        </a:rPr>
                        <a:t>10 min</a:t>
                      </a:r>
                      <a:endParaRPr lang="es-EC"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rowSpan="3">
                  <a:txBody>
                    <a:bodyPr/>
                    <a:lstStyle/>
                    <a:p>
                      <a:pPr>
                        <a:spcAft>
                          <a:spcPts val="1200"/>
                        </a:spcAft>
                      </a:pPr>
                      <a:r>
                        <a:rPr lang="es-EC" sz="1200" b="1">
                          <a:effectLst/>
                        </a:rPr>
                        <a:t>Competición grupal </a:t>
                      </a:r>
                      <a:endParaRPr lang="es-EC"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2613454">
                <a:tc vMerge="1">
                  <a:txBody>
                    <a:bodyPr/>
                    <a:lstStyle/>
                    <a:p>
                      <a:endParaRPr lang="es-EC"/>
                    </a:p>
                  </a:txBody>
                  <a:tcPr/>
                </a:tc>
                <a:tc vMerge="1">
                  <a:txBody>
                    <a:bodyPr/>
                    <a:lstStyle/>
                    <a:p>
                      <a:endParaRPr lang="es-EC"/>
                    </a:p>
                  </a:txBody>
                  <a:tcPr/>
                </a:tc>
                <a:tc>
                  <a:txBody>
                    <a:bodyPr/>
                    <a:lstStyle/>
                    <a:p>
                      <a:pPr algn="ctr">
                        <a:spcAft>
                          <a:spcPts val="1200"/>
                        </a:spcAft>
                      </a:pPr>
                      <a:r>
                        <a:rPr lang="es-EC" sz="1200" b="1" dirty="0">
                          <a:effectLst/>
                        </a:rPr>
                        <a:t>Principal</a:t>
                      </a:r>
                      <a:endParaRPr lang="es-EC"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es-ES" sz="1200" b="1" dirty="0">
                          <a:effectLst/>
                        </a:rPr>
                        <a:t>Lanza la pelota hacia arriba y cabecearla o pecharla; es importante que el cabeceo se haga con la frente y no con la parte superior de la cabeza, intenta mantener los ojos bien abiertos en todo momento.</a:t>
                      </a:r>
                      <a:endParaRPr lang="es-EC" sz="1400" b="1" dirty="0">
                        <a:effectLst/>
                      </a:endParaRPr>
                    </a:p>
                    <a:p>
                      <a:pPr algn="just">
                        <a:spcAft>
                          <a:spcPts val="0"/>
                        </a:spcAft>
                      </a:pPr>
                      <a:r>
                        <a:rPr lang="es-ES" sz="1200" b="1" dirty="0">
                          <a:effectLst/>
                        </a:rPr>
                        <a:t>En parejas se pasara el balón uno al otro con la cabeza, sin dejar que este caiga al suelo; seguido de esto se lanzara hacia el pecho y se recibirá bajándolo al piso.</a:t>
                      </a:r>
                      <a:endParaRPr lang="es-EC"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52095">
                        <a:spcAft>
                          <a:spcPts val="1200"/>
                        </a:spcAft>
                      </a:pPr>
                      <a:r>
                        <a:rPr lang="es-EC" sz="1200" b="1" dirty="0">
                          <a:effectLst/>
                        </a:rPr>
                        <a:t>60 min</a:t>
                      </a:r>
                      <a:endParaRPr lang="es-EC"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vMerge="1">
                  <a:txBody>
                    <a:bodyPr/>
                    <a:lstStyle/>
                    <a:p>
                      <a:endParaRPr lang="es-EC"/>
                    </a:p>
                  </a:txBody>
                  <a:tcPr/>
                </a:tc>
              </a:tr>
              <a:tr h="1005174">
                <a:tc vMerge="1">
                  <a:txBody>
                    <a:bodyPr/>
                    <a:lstStyle/>
                    <a:p>
                      <a:endParaRPr lang="es-EC"/>
                    </a:p>
                  </a:txBody>
                  <a:tcPr/>
                </a:tc>
                <a:tc vMerge="1">
                  <a:txBody>
                    <a:bodyPr/>
                    <a:lstStyle/>
                    <a:p>
                      <a:endParaRPr lang="es-EC"/>
                    </a:p>
                  </a:txBody>
                  <a:tcPr/>
                </a:tc>
                <a:tc>
                  <a:txBody>
                    <a:bodyPr/>
                    <a:lstStyle/>
                    <a:p>
                      <a:pPr algn="ctr">
                        <a:spcAft>
                          <a:spcPts val="0"/>
                        </a:spcAft>
                      </a:pPr>
                      <a:r>
                        <a:rPr lang="es-EC" sz="1200" b="1" dirty="0">
                          <a:effectLst/>
                        </a:rPr>
                        <a:t>Final</a:t>
                      </a:r>
                      <a:endParaRPr lang="es-EC"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es-ES" sz="1200" b="1">
                          <a:effectLst/>
                        </a:rPr>
                        <a:t>Cabeceo dinámico y después  en los pies de los alumnos que ira progresivamente el trote de ida y regreso; y se realizara un estiramiento final.</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52095">
                        <a:spcAft>
                          <a:spcPts val="0"/>
                        </a:spcAft>
                      </a:pPr>
                      <a:r>
                        <a:rPr lang="es-EC" sz="1200" b="1" dirty="0">
                          <a:effectLst/>
                        </a:rPr>
                        <a:t>20 min</a:t>
                      </a:r>
                      <a:endParaRPr lang="es-EC"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vMerge="1">
                  <a:txBody>
                    <a:bodyPr/>
                    <a:lstStyle/>
                    <a:p>
                      <a:endParaRPr lang="es-EC"/>
                    </a:p>
                  </a:txBody>
                  <a:tcPr/>
                </a:tc>
              </a:tr>
            </a:tbl>
          </a:graphicData>
        </a:graphic>
      </p:graphicFrame>
    </p:spTree>
    <p:extLst>
      <p:ext uri="{BB962C8B-B14F-4D97-AF65-F5344CB8AC3E}">
        <p14:creationId xmlns:p14="http://schemas.microsoft.com/office/powerpoint/2010/main" val="1418167199"/>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803042" y="365125"/>
            <a:ext cx="9550758" cy="613669"/>
          </a:xfrm>
        </p:spPr>
        <p:txBody>
          <a:bodyPr>
            <a:normAutofit fontScale="90000"/>
          </a:bodyPr>
          <a:lstStyle/>
          <a:p>
            <a:r>
              <a:rPr lang="es-EC" sz="2200" b="1" dirty="0"/>
              <a:t>Sesión 13</a:t>
            </a:r>
            <a:r>
              <a:rPr lang="es-EC" sz="2200" dirty="0"/>
              <a:t/>
            </a:r>
            <a:br>
              <a:rPr lang="es-EC" sz="2200" dirty="0"/>
            </a:br>
            <a:r>
              <a:rPr lang="es-EC" sz="2200" b="1" dirty="0"/>
              <a:t> </a:t>
            </a:r>
            <a:r>
              <a:rPr lang="es-EC" sz="2200" b="1" dirty="0" smtClean="0"/>
              <a:t>Objetivo</a:t>
            </a:r>
            <a:r>
              <a:rPr lang="es-EC" sz="2200" b="1" dirty="0"/>
              <a:t>: </a:t>
            </a:r>
            <a:r>
              <a:rPr lang="es-EC" sz="2200" dirty="0"/>
              <a:t>Desarrollar destrezas motrices del vóley en el juego de conjunto</a:t>
            </a:r>
            <a:r>
              <a:rPr lang="es-EC" dirty="0"/>
              <a:t/>
            </a:r>
            <a:br>
              <a:rPr lang="es-EC" dirty="0"/>
            </a:br>
            <a:endParaRPr lang="es-EC"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979108122"/>
              </p:ext>
            </p:extLst>
          </p:nvPr>
        </p:nvGraphicFramePr>
        <p:xfrm>
          <a:off x="838201" y="1275008"/>
          <a:ext cx="10881573" cy="5363209"/>
        </p:xfrm>
        <a:graphic>
          <a:graphicData uri="http://schemas.openxmlformats.org/drawingml/2006/table">
            <a:tbl>
              <a:tblPr firstRow="1" firstCol="1" bandRow="1">
                <a:tableStyleId>{5C22544A-7EE6-4342-B048-85BDC9FD1C3A}</a:tableStyleId>
              </a:tblPr>
              <a:tblGrid>
                <a:gridCol w="1370031"/>
                <a:gridCol w="1542992"/>
                <a:gridCol w="2678291"/>
                <a:gridCol w="2678291"/>
                <a:gridCol w="981845"/>
                <a:gridCol w="1630123"/>
              </a:tblGrid>
              <a:tr h="296240">
                <a:tc>
                  <a:txBody>
                    <a:bodyPr/>
                    <a:lstStyle/>
                    <a:p>
                      <a:pPr indent="252095" algn="ctr">
                        <a:spcAft>
                          <a:spcPts val="1200"/>
                        </a:spcAft>
                      </a:pPr>
                      <a:r>
                        <a:rPr lang="es-EC" sz="1050" b="1" dirty="0">
                          <a:effectLst/>
                        </a:rPr>
                        <a:t>CONTENIDO</a:t>
                      </a:r>
                      <a:endParaRPr lang="es-EC"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1200"/>
                        </a:spcAft>
                      </a:pPr>
                      <a:r>
                        <a:rPr lang="es-EC" sz="1050" b="1">
                          <a:effectLst/>
                        </a:rPr>
                        <a:t>SUB-CONTENIDO</a:t>
                      </a:r>
                      <a:endParaRPr lang="es-EC"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gridSpan="2">
                  <a:txBody>
                    <a:bodyPr/>
                    <a:lstStyle/>
                    <a:p>
                      <a:pPr indent="252095" algn="ctr">
                        <a:spcAft>
                          <a:spcPts val="1200"/>
                        </a:spcAft>
                      </a:pPr>
                      <a:r>
                        <a:rPr lang="es-EC" sz="1050" b="1">
                          <a:effectLst/>
                        </a:rPr>
                        <a:t>ACTIVIDAD</a:t>
                      </a:r>
                      <a:endParaRPr lang="es-EC"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s-EC"/>
                    </a:p>
                  </a:txBody>
                  <a:tcPr/>
                </a:tc>
                <a:tc>
                  <a:txBody>
                    <a:bodyPr/>
                    <a:lstStyle/>
                    <a:p>
                      <a:pPr indent="252095" algn="ctr">
                        <a:spcAft>
                          <a:spcPts val="1200"/>
                        </a:spcAft>
                      </a:pPr>
                      <a:r>
                        <a:rPr lang="es-EC" sz="1050" b="1">
                          <a:effectLst/>
                        </a:rPr>
                        <a:t>TIEMPO</a:t>
                      </a:r>
                      <a:endParaRPr lang="es-EC"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252095" algn="ctr">
                        <a:spcAft>
                          <a:spcPts val="1200"/>
                        </a:spcAft>
                      </a:pPr>
                      <a:r>
                        <a:rPr lang="es-EC" sz="1050" b="1">
                          <a:effectLst/>
                        </a:rPr>
                        <a:t>EVALUACIÓN</a:t>
                      </a:r>
                      <a:endParaRPr lang="es-EC"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1321411">
                <a:tc rowSpan="3">
                  <a:txBody>
                    <a:bodyPr/>
                    <a:lstStyle/>
                    <a:p>
                      <a:pPr>
                        <a:spcAft>
                          <a:spcPts val="1200"/>
                        </a:spcAft>
                      </a:pPr>
                      <a:r>
                        <a:rPr lang="es-EC" sz="1200" b="1" dirty="0">
                          <a:effectLst/>
                        </a:rPr>
                        <a:t>Recepciones </a:t>
                      </a:r>
                      <a:endParaRPr lang="es-EC"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rowSpan="3">
                  <a:txBody>
                    <a:bodyPr/>
                    <a:lstStyle/>
                    <a:p>
                      <a:pPr>
                        <a:spcAft>
                          <a:spcPts val="0"/>
                        </a:spcAft>
                      </a:pPr>
                      <a:r>
                        <a:rPr lang="es-ES" sz="1400" b="1" dirty="0">
                          <a:effectLst/>
                        </a:rPr>
                        <a:t> Ritmo con movimiento</a:t>
                      </a:r>
                      <a:endParaRPr lang="es-EC"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1200"/>
                        </a:spcAft>
                      </a:pPr>
                      <a:r>
                        <a:rPr lang="es-EC" sz="1200" b="1" dirty="0">
                          <a:effectLst/>
                        </a:rPr>
                        <a:t>Inicial</a:t>
                      </a:r>
                      <a:endParaRPr lang="es-EC"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es-ES" sz="1200" b="1">
                          <a:effectLst/>
                        </a:rPr>
                        <a:t>Llevaran la dinámica con ayuda del instructor Los movimientos básicos a ejecutar de forma adecuada el roll adelante será peso, equilibrio y fuerza,  que consistirá en:</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52095">
                        <a:spcAft>
                          <a:spcPts val="1200"/>
                        </a:spcAft>
                      </a:pPr>
                      <a:r>
                        <a:rPr lang="es-EC" sz="1200" b="1">
                          <a:effectLst/>
                        </a:rPr>
                        <a:t>10 min</a:t>
                      </a:r>
                      <a:endParaRPr lang="es-EC"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rowSpan="3">
                  <a:txBody>
                    <a:bodyPr/>
                    <a:lstStyle/>
                    <a:p>
                      <a:pPr>
                        <a:spcAft>
                          <a:spcPts val="1200"/>
                        </a:spcAft>
                      </a:pPr>
                      <a:r>
                        <a:rPr lang="es-EC" sz="1200" b="1">
                          <a:effectLst/>
                        </a:rPr>
                        <a:t>Participación de los estudiantes en las actividades en el cual se observará el trabajo en equipo y la capacidad de coordinación</a:t>
                      </a:r>
                      <a:endParaRPr lang="es-EC"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1669054">
                <a:tc vMerge="1">
                  <a:txBody>
                    <a:bodyPr/>
                    <a:lstStyle/>
                    <a:p>
                      <a:endParaRPr lang="es-EC"/>
                    </a:p>
                  </a:txBody>
                  <a:tcPr/>
                </a:tc>
                <a:tc vMerge="1">
                  <a:txBody>
                    <a:bodyPr/>
                    <a:lstStyle/>
                    <a:p>
                      <a:endParaRPr lang="es-EC"/>
                    </a:p>
                  </a:txBody>
                  <a:tcPr/>
                </a:tc>
                <a:tc>
                  <a:txBody>
                    <a:bodyPr/>
                    <a:lstStyle/>
                    <a:p>
                      <a:pPr algn="ctr">
                        <a:spcAft>
                          <a:spcPts val="1200"/>
                        </a:spcAft>
                      </a:pPr>
                      <a:r>
                        <a:rPr lang="es-EC" sz="1200" b="1" dirty="0">
                          <a:effectLst/>
                        </a:rPr>
                        <a:t>Principal</a:t>
                      </a:r>
                      <a:endParaRPr lang="es-EC"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es-ES" sz="1200" b="1" dirty="0">
                          <a:effectLst/>
                        </a:rPr>
                        <a:t>Adecuado equilibrio para mantener el peso y la fuerza necesaria para realizar el rol</a:t>
                      </a:r>
                      <a:endParaRPr lang="es-EC" sz="1400" b="1" dirty="0">
                        <a:effectLst/>
                      </a:endParaRPr>
                    </a:p>
                    <a:p>
                      <a:pPr algn="just">
                        <a:spcAft>
                          <a:spcPts val="0"/>
                        </a:spcAft>
                      </a:pPr>
                      <a:r>
                        <a:rPr lang="es-ES" sz="1200" b="1" dirty="0">
                          <a:effectLst/>
                        </a:rPr>
                        <a:t>Se realizarán movimientos de contra peso y fuerza</a:t>
                      </a:r>
                      <a:endParaRPr lang="es-EC" sz="1400" b="1" dirty="0">
                        <a:effectLst/>
                      </a:endParaRPr>
                    </a:p>
                    <a:p>
                      <a:pPr algn="just">
                        <a:spcAft>
                          <a:spcPts val="0"/>
                        </a:spcAft>
                      </a:pPr>
                      <a:r>
                        <a:rPr lang="es-ES" sz="1200" b="1" dirty="0">
                          <a:effectLst/>
                        </a:rPr>
                        <a:t>Combinaciones de recepciones y técnicas básicas del vóley </a:t>
                      </a:r>
                      <a:endParaRPr lang="es-EC"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52095">
                        <a:spcAft>
                          <a:spcPts val="1200"/>
                        </a:spcAft>
                      </a:pPr>
                      <a:r>
                        <a:rPr lang="es-EC" sz="1200" b="1">
                          <a:effectLst/>
                        </a:rPr>
                        <a:t>60 min</a:t>
                      </a:r>
                      <a:endParaRPr lang="es-EC"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vMerge="1">
                  <a:txBody>
                    <a:bodyPr/>
                    <a:lstStyle/>
                    <a:p>
                      <a:endParaRPr lang="es-EC"/>
                    </a:p>
                  </a:txBody>
                  <a:tcPr/>
                </a:tc>
              </a:tr>
              <a:tr h="2076504">
                <a:tc vMerge="1">
                  <a:txBody>
                    <a:bodyPr/>
                    <a:lstStyle/>
                    <a:p>
                      <a:endParaRPr lang="es-EC"/>
                    </a:p>
                  </a:txBody>
                  <a:tcPr/>
                </a:tc>
                <a:tc vMerge="1">
                  <a:txBody>
                    <a:bodyPr/>
                    <a:lstStyle/>
                    <a:p>
                      <a:endParaRPr lang="es-EC"/>
                    </a:p>
                  </a:txBody>
                  <a:tcPr/>
                </a:tc>
                <a:tc>
                  <a:txBody>
                    <a:bodyPr/>
                    <a:lstStyle/>
                    <a:p>
                      <a:pPr algn="ctr">
                        <a:spcAft>
                          <a:spcPts val="0"/>
                        </a:spcAft>
                      </a:pPr>
                      <a:r>
                        <a:rPr lang="es-EC" sz="1200" b="1">
                          <a:effectLst/>
                        </a:rPr>
                        <a:t>Final</a:t>
                      </a:r>
                      <a:endParaRPr lang="es-EC"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es-ES" sz="1200" b="1" dirty="0">
                          <a:effectLst/>
                        </a:rPr>
                        <a:t>Se realizarán ejercicios de estiramiento iniciando por la parte superior del cuerpo hasta terminar con el tren inferior</a:t>
                      </a:r>
                      <a:endParaRPr lang="es-EC" sz="1400" b="1" dirty="0">
                        <a:effectLst/>
                      </a:endParaRPr>
                    </a:p>
                    <a:p>
                      <a:pPr marL="342900" lvl="0" indent="-342900">
                        <a:spcAft>
                          <a:spcPts val="0"/>
                        </a:spcAft>
                        <a:buFont typeface="Calibri" panose="020F0502020204030204" pitchFamily="34" charset="0"/>
                        <a:buChar char="-"/>
                      </a:pPr>
                      <a:r>
                        <a:rPr lang="es-ES" sz="1200" b="1" dirty="0">
                          <a:effectLst/>
                        </a:rPr>
                        <a:t>Se desarrollara en el área establecida</a:t>
                      </a:r>
                      <a:endParaRPr lang="es-EC" sz="1400" b="1" dirty="0">
                        <a:effectLst/>
                      </a:endParaRPr>
                    </a:p>
                    <a:p>
                      <a:pPr marL="342900" lvl="0" indent="-342900">
                        <a:spcAft>
                          <a:spcPts val="0"/>
                        </a:spcAft>
                        <a:buFont typeface="Calibri" panose="020F0502020204030204" pitchFamily="34" charset="0"/>
                        <a:buChar char="-"/>
                      </a:pPr>
                      <a:r>
                        <a:rPr lang="es-ES" sz="1200" b="1" dirty="0">
                          <a:effectLst/>
                        </a:rPr>
                        <a:t>Deberán mirar al instructor</a:t>
                      </a:r>
                      <a:endParaRPr lang="es-EC" sz="1400" b="1" dirty="0">
                        <a:effectLst/>
                      </a:endParaRPr>
                    </a:p>
                    <a:p>
                      <a:pPr marL="342900" lvl="0" indent="-342900">
                        <a:spcAft>
                          <a:spcPts val="0"/>
                        </a:spcAft>
                        <a:buFont typeface="Calibri" panose="020F0502020204030204" pitchFamily="34" charset="0"/>
                        <a:buChar char="-"/>
                      </a:pPr>
                      <a:r>
                        <a:rPr lang="es-ES" sz="1200" b="1" dirty="0">
                          <a:effectLst/>
                        </a:rPr>
                        <a:t>Ejecutar cada movimiento</a:t>
                      </a:r>
                      <a:endParaRPr lang="es-EC" sz="1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252095">
                        <a:spcAft>
                          <a:spcPts val="0"/>
                        </a:spcAft>
                      </a:pPr>
                      <a:r>
                        <a:rPr lang="es-EC" sz="1200" b="1" dirty="0">
                          <a:effectLst/>
                        </a:rPr>
                        <a:t>20 min</a:t>
                      </a:r>
                      <a:endParaRPr lang="es-EC"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vMerge="1">
                  <a:txBody>
                    <a:bodyPr/>
                    <a:lstStyle/>
                    <a:p>
                      <a:endParaRPr lang="es-EC"/>
                    </a:p>
                  </a:txBody>
                  <a:tcPr/>
                </a:tc>
              </a:tr>
            </a:tbl>
          </a:graphicData>
        </a:graphic>
      </p:graphicFrame>
    </p:spTree>
    <p:extLst>
      <p:ext uri="{BB962C8B-B14F-4D97-AF65-F5344CB8AC3E}">
        <p14:creationId xmlns:p14="http://schemas.microsoft.com/office/powerpoint/2010/main" val="2385214409"/>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90162" y="365126"/>
            <a:ext cx="9563637" cy="1000036"/>
          </a:xfrm>
        </p:spPr>
        <p:txBody>
          <a:bodyPr>
            <a:noAutofit/>
          </a:bodyPr>
          <a:lstStyle/>
          <a:p>
            <a:r>
              <a:rPr lang="es-EC" sz="2000" b="1" dirty="0"/>
              <a:t>Sesión 14</a:t>
            </a:r>
            <a:r>
              <a:rPr lang="es-EC" sz="2000" dirty="0"/>
              <a:t/>
            </a:r>
            <a:br>
              <a:rPr lang="es-EC" sz="2000" dirty="0"/>
            </a:br>
            <a:r>
              <a:rPr lang="es-EC" sz="2000" b="1" dirty="0"/>
              <a:t> </a:t>
            </a:r>
            <a:r>
              <a:rPr lang="es-EC" sz="2000" dirty="0"/>
              <a:t/>
            </a:r>
            <a:br>
              <a:rPr lang="es-EC" sz="2000" dirty="0"/>
            </a:br>
            <a:r>
              <a:rPr lang="es-EC" sz="2000" b="1" dirty="0"/>
              <a:t>Objetivo: </a:t>
            </a:r>
            <a:r>
              <a:rPr lang="es-EC" sz="2000" dirty="0"/>
              <a:t>Desarrollo de las habilidades técnicas del vóley hacia atrás </a:t>
            </a:r>
            <a:br>
              <a:rPr lang="es-EC" sz="2000" dirty="0"/>
            </a:br>
            <a:endParaRPr lang="es-EC" sz="2000"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3779513940"/>
              </p:ext>
            </p:extLst>
          </p:nvPr>
        </p:nvGraphicFramePr>
        <p:xfrm>
          <a:off x="1004549" y="1468192"/>
          <a:ext cx="10612194" cy="5022760"/>
        </p:xfrm>
        <a:graphic>
          <a:graphicData uri="http://schemas.openxmlformats.org/drawingml/2006/table">
            <a:tbl>
              <a:tblPr firstRow="1" firstCol="1" bandRow="1">
                <a:tableStyleId>{5C22544A-7EE6-4342-B048-85BDC9FD1C3A}</a:tableStyleId>
              </a:tblPr>
              <a:tblGrid>
                <a:gridCol w="1336116"/>
                <a:gridCol w="1504794"/>
                <a:gridCol w="2611989"/>
                <a:gridCol w="2611989"/>
                <a:gridCol w="957539"/>
                <a:gridCol w="1589767"/>
              </a:tblGrid>
              <a:tr h="248126">
                <a:tc>
                  <a:txBody>
                    <a:bodyPr/>
                    <a:lstStyle/>
                    <a:p>
                      <a:pPr indent="252095" algn="ctr">
                        <a:spcAft>
                          <a:spcPts val="1200"/>
                        </a:spcAft>
                      </a:pPr>
                      <a:r>
                        <a:rPr lang="es-EC" sz="1050" b="1" dirty="0">
                          <a:effectLst/>
                        </a:rPr>
                        <a:t>CONTENIDO</a:t>
                      </a:r>
                      <a:endParaRPr lang="es-EC"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1200"/>
                        </a:spcAft>
                      </a:pPr>
                      <a:r>
                        <a:rPr lang="es-EC" sz="1050" b="1">
                          <a:effectLst/>
                        </a:rPr>
                        <a:t>SUB-CONTENIDO</a:t>
                      </a:r>
                      <a:endParaRPr lang="es-EC"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gridSpan="2">
                  <a:txBody>
                    <a:bodyPr/>
                    <a:lstStyle/>
                    <a:p>
                      <a:pPr indent="252095" algn="ctr">
                        <a:spcAft>
                          <a:spcPts val="1200"/>
                        </a:spcAft>
                      </a:pPr>
                      <a:r>
                        <a:rPr lang="es-EC" sz="1050" b="1">
                          <a:effectLst/>
                        </a:rPr>
                        <a:t>ACTIVIDAD</a:t>
                      </a:r>
                      <a:endParaRPr lang="es-EC"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s-EC"/>
                    </a:p>
                  </a:txBody>
                  <a:tcPr/>
                </a:tc>
                <a:tc>
                  <a:txBody>
                    <a:bodyPr/>
                    <a:lstStyle/>
                    <a:p>
                      <a:pPr indent="252095" algn="ctr">
                        <a:spcAft>
                          <a:spcPts val="1200"/>
                        </a:spcAft>
                      </a:pPr>
                      <a:r>
                        <a:rPr lang="es-EC" sz="1050" b="1">
                          <a:effectLst/>
                        </a:rPr>
                        <a:t>TIEMPO</a:t>
                      </a:r>
                      <a:endParaRPr lang="es-EC"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252095" algn="ctr">
                        <a:spcAft>
                          <a:spcPts val="1200"/>
                        </a:spcAft>
                      </a:pPr>
                      <a:r>
                        <a:rPr lang="es-EC" sz="1050" b="1">
                          <a:effectLst/>
                        </a:rPr>
                        <a:t>EVALUACIÓN</a:t>
                      </a:r>
                      <a:endParaRPr lang="es-EC"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980121">
                <a:tc rowSpan="3">
                  <a:txBody>
                    <a:bodyPr/>
                    <a:lstStyle/>
                    <a:p>
                      <a:pPr>
                        <a:spcBef>
                          <a:spcPts val="600"/>
                        </a:spcBef>
                        <a:spcAft>
                          <a:spcPts val="600"/>
                        </a:spcAft>
                      </a:pPr>
                      <a:r>
                        <a:rPr lang="es-EC" sz="1200" b="1" dirty="0">
                          <a:effectLst/>
                        </a:rPr>
                        <a:t>Combinaciones en desplazamientos del vóley</a:t>
                      </a:r>
                      <a:endParaRPr lang="es-EC"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rowSpan="3">
                  <a:txBody>
                    <a:bodyPr/>
                    <a:lstStyle/>
                    <a:p>
                      <a:pPr>
                        <a:spcAft>
                          <a:spcPts val="0"/>
                        </a:spcAft>
                      </a:pPr>
                      <a:r>
                        <a:rPr lang="es-ES" sz="1400" b="1" dirty="0">
                          <a:effectLst/>
                        </a:rPr>
                        <a:t>Sin manos</a:t>
                      </a:r>
                      <a:endParaRPr lang="es-EC" sz="1400" b="1" dirty="0">
                        <a:effectLst/>
                      </a:endParaRPr>
                    </a:p>
                    <a:p>
                      <a:pPr>
                        <a:spcAft>
                          <a:spcPts val="0"/>
                        </a:spcAft>
                      </a:pPr>
                      <a:r>
                        <a:rPr lang="es-ES" sz="1400" b="1" dirty="0">
                          <a:effectLst/>
                        </a:rPr>
                        <a:t>Con manos </a:t>
                      </a:r>
                      <a:endParaRPr lang="es-EC" sz="1400" b="1" dirty="0">
                        <a:effectLst/>
                      </a:endParaRPr>
                    </a:p>
                    <a:p>
                      <a:pPr>
                        <a:spcAft>
                          <a:spcPts val="0"/>
                        </a:spcAft>
                      </a:pPr>
                      <a:r>
                        <a:rPr lang="es-ES" sz="1400" b="1" dirty="0">
                          <a:effectLst/>
                        </a:rPr>
                        <a:t> </a:t>
                      </a:r>
                      <a:endParaRPr lang="es-EC"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1200"/>
                        </a:spcAft>
                      </a:pPr>
                      <a:r>
                        <a:rPr lang="es-EC" sz="1200" b="1">
                          <a:effectLst/>
                        </a:rPr>
                        <a:t>Inicial</a:t>
                      </a:r>
                      <a:endParaRPr lang="es-EC"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s-EC" sz="1200" b="1">
                          <a:effectLst/>
                        </a:rPr>
                        <a:t>Parte principal o elaboración y ejecución del ejercicio por parte del profesor</a:t>
                      </a:r>
                    </a:p>
                    <a:p>
                      <a:pPr>
                        <a:spcAft>
                          <a:spcPts val="0"/>
                        </a:spcAft>
                      </a:pPr>
                      <a:r>
                        <a:rPr lang="es-EC" sz="1200" b="1">
                          <a:effectLst/>
                        </a:rPr>
                        <a:t>Observación por medio de un video</a:t>
                      </a:r>
                      <a:endParaRPr lang="es-EC"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252095">
                        <a:spcAft>
                          <a:spcPts val="1200"/>
                        </a:spcAft>
                      </a:pPr>
                      <a:r>
                        <a:rPr lang="es-EC" sz="1200" b="1">
                          <a:effectLst/>
                        </a:rPr>
                        <a:t>10 min</a:t>
                      </a:r>
                      <a:endParaRPr lang="es-EC"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rowSpan="3">
                  <a:txBody>
                    <a:bodyPr/>
                    <a:lstStyle/>
                    <a:p>
                      <a:pPr>
                        <a:spcAft>
                          <a:spcPts val="1200"/>
                        </a:spcAft>
                      </a:pPr>
                      <a:r>
                        <a:rPr lang="es-EC" sz="1200" b="1">
                          <a:effectLst/>
                        </a:rPr>
                        <a:t>Participación de los estudiantes en las actividades en el cual se observará el trabajo en equipo y la capacidad de coordinación</a:t>
                      </a:r>
                      <a:endParaRPr lang="es-EC"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2396535">
                <a:tc vMerge="1">
                  <a:txBody>
                    <a:bodyPr/>
                    <a:lstStyle/>
                    <a:p>
                      <a:endParaRPr lang="es-EC"/>
                    </a:p>
                  </a:txBody>
                  <a:tcPr/>
                </a:tc>
                <a:tc vMerge="1">
                  <a:txBody>
                    <a:bodyPr/>
                    <a:lstStyle/>
                    <a:p>
                      <a:endParaRPr lang="es-EC"/>
                    </a:p>
                  </a:txBody>
                  <a:tcPr/>
                </a:tc>
                <a:tc>
                  <a:txBody>
                    <a:bodyPr/>
                    <a:lstStyle/>
                    <a:p>
                      <a:pPr algn="ctr">
                        <a:spcAft>
                          <a:spcPts val="1200"/>
                        </a:spcAft>
                      </a:pPr>
                      <a:r>
                        <a:rPr lang="es-EC" sz="1200" b="1" dirty="0">
                          <a:effectLst/>
                        </a:rPr>
                        <a:t>Principal</a:t>
                      </a:r>
                      <a:endParaRPr lang="es-EC"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es-ES" sz="1200" b="1" dirty="0">
                          <a:effectLst/>
                        </a:rPr>
                        <a:t>Los movimientos básicos a ejecutar de forma adecuada el roll adelante será peso, equilibrio y fuerza,  que consistirá en:</a:t>
                      </a:r>
                      <a:endParaRPr lang="es-EC" sz="1400" b="1" dirty="0">
                        <a:effectLst/>
                      </a:endParaRPr>
                    </a:p>
                    <a:p>
                      <a:pPr algn="just">
                        <a:spcAft>
                          <a:spcPts val="0"/>
                        </a:spcAft>
                      </a:pPr>
                      <a:r>
                        <a:rPr lang="es-ES" sz="1200" b="1" dirty="0">
                          <a:effectLst/>
                        </a:rPr>
                        <a:t>PASOS: adecuada posición de las manos:</a:t>
                      </a:r>
                      <a:endParaRPr lang="es-EC" sz="1400" b="1" dirty="0">
                        <a:effectLst/>
                      </a:endParaRPr>
                    </a:p>
                    <a:p>
                      <a:pPr algn="just">
                        <a:spcAft>
                          <a:spcPts val="0"/>
                        </a:spcAft>
                      </a:pPr>
                      <a:r>
                        <a:rPr lang="es-ES" sz="1200" b="1" dirty="0">
                          <a:effectLst/>
                        </a:rPr>
                        <a:t>Se formaran parejas</a:t>
                      </a:r>
                      <a:endParaRPr lang="es-EC" sz="1400" b="1" dirty="0">
                        <a:effectLst/>
                      </a:endParaRPr>
                    </a:p>
                    <a:p>
                      <a:pPr algn="just">
                        <a:spcAft>
                          <a:spcPts val="0"/>
                        </a:spcAft>
                      </a:pPr>
                      <a:r>
                        <a:rPr lang="es-ES" sz="1200" b="1" dirty="0">
                          <a:effectLst/>
                        </a:rPr>
                        <a:t>PASOS el giro adecuado equilibrio para mantener el peso y la fuerza necesaria para realizar el rol</a:t>
                      </a:r>
                      <a:endParaRPr lang="es-EC" sz="1400" b="1" dirty="0">
                        <a:effectLst/>
                      </a:endParaRPr>
                    </a:p>
                    <a:p>
                      <a:pPr algn="just">
                        <a:spcAft>
                          <a:spcPts val="0"/>
                        </a:spcAft>
                      </a:pPr>
                      <a:r>
                        <a:rPr lang="es-ES" sz="1200" b="1" dirty="0">
                          <a:effectLst/>
                        </a:rPr>
                        <a:t>Se realizarán las técnicas de recepción en movimiento </a:t>
                      </a:r>
                      <a:endParaRPr lang="es-EC"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52095">
                        <a:spcAft>
                          <a:spcPts val="1200"/>
                        </a:spcAft>
                      </a:pPr>
                      <a:r>
                        <a:rPr lang="es-EC" sz="1200" b="1">
                          <a:effectLst/>
                        </a:rPr>
                        <a:t>60 min</a:t>
                      </a:r>
                      <a:endParaRPr lang="es-EC"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vMerge="1">
                  <a:txBody>
                    <a:bodyPr/>
                    <a:lstStyle/>
                    <a:p>
                      <a:endParaRPr lang="es-EC"/>
                    </a:p>
                  </a:txBody>
                  <a:tcPr/>
                </a:tc>
              </a:tr>
              <a:tr h="1397978">
                <a:tc vMerge="1">
                  <a:txBody>
                    <a:bodyPr/>
                    <a:lstStyle/>
                    <a:p>
                      <a:endParaRPr lang="es-EC"/>
                    </a:p>
                  </a:txBody>
                  <a:tcPr/>
                </a:tc>
                <a:tc vMerge="1">
                  <a:txBody>
                    <a:bodyPr/>
                    <a:lstStyle/>
                    <a:p>
                      <a:endParaRPr lang="es-EC"/>
                    </a:p>
                  </a:txBody>
                  <a:tcPr/>
                </a:tc>
                <a:tc>
                  <a:txBody>
                    <a:bodyPr/>
                    <a:lstStyle/>
                    <a:p>
                      <a:pPr algn="ctr">
                        <a:spcAft>
                          <a:spcPts val="0"/>
                        </a:spcAft>
                      </a:pPr>
                      <a:r>
                        <a:rPr lang="es-EC" sz="1200" b="1">
                          <a:effectLst/>
                        </a:rPr>
                        <a:t>Final</a:t>
                      </a:r>
                      <a:endParaRPr lang="es-EC"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es-ES" sz="1200" b="1" dirty="0">
                          <a:effectLst/>
                        </a:rPr>
                        <a:t>Estiramiento iniciando por la parte superior del cuerpo hasta terminar con el tren inferior</a:t>
                      </a:r>
                      <a:endParaRPr lang="es-EC" sz="1400" b="1" dirty="0">
                        <a:effectLst/>
                      </a:endParaRPr>
                    </a:p>
                    <a:p>
                      <a:pPr marL="342900" lvl="0" indent="-342900">
                        <a:spcAft>
                          <a:spcPts val="0"/>
                        </a:spcAft>
                        <a:buFont typeface="Symbol" panose="05050102010706020507" pitchFamily="18" charset="2"/>
                        <a:buChar char=""/>
                      </a:pPr>
                      <a:r>
                        <a:rPr lang="es-ES" sz="1200" b="1" dirty="0">
                          <a:effectLst/>
                        </a:rPr>
                        <a:t>Se desarrollara en el área establecida</a:t>
                      </a:r>
                      <a:endParaRPr lang="es-EC" sz="1400" b="1" dirty="0">
                        <a:effectLst/>
                      </a:endParaRPr>
                    </a:p>
                    <a:p>
                      <a:pPr marL="342900" lvl="0" indent="-342900">
                        <a:spcAft>
                          <a:spcPts val="0"/>
                        </a:spcAft>
                        <a:buFont typeface="Symbol" panose="05050102010706020507" pitchFamily="18" charset="2"/>
                        <a:buChar char=""/>
                      </a:pPr>
                      <a:r>
                        <a:rPr lang="es-ES" sz="1200" b="1" dirty="0">
                          <a:effectLst/>
                        </a:rPr>
                        <a:t>Deberán mirar al instructor</a:t>
                      </a:r>
                      <a:endParaRPr lang="es-EC" sz="1400" b="1" dirty="0">
                        <a:effectLst/>
                      </a:endParaRPr>
                    </a:p>
                    <a:p>
                      <a:pPr algn="just">
                        <a:spcAft>
                          <a:spcPts val="0"/>
                        </a:spcAft>
                      </a:pPr>
                      <a:r>
                        <a:rPr lang="es-ES" sz="1200" b="1" dirty="0">
                          <a:effectLst/>
                        </a:rPr>
                        <a:t>Ejecutar cada movimiento</a:t>
                      </a:r>
                      <a:endParaRPr lang="es-EC"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52095">
                        <a:spcAft>
                          <a:spcPts val="0"/>
                        </a:spcAft>
                      </a:pPr>
                      <a:r>
                        <a:rPr lang="es-EC" sz="1200" b="1" dirty="0">
                          <a:effectLst/>
                        </a:rPr>
                        <a:t>20 min</a:t>
                      </a:r>
                      <a:endParaRPr lang="es-EC"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vMerge="1">
                  <a:txBody>
                    <a:bodyPr/>
                    <a:lstStyle/>
                    <a:p>
                      <a:endParaRPr lang="es-EC"/>
                    </a:p>
                  </a:txBody>
                  <a:tcPr/>
                </a:tc>
              </a:tr>
            </a:tbl>
          </a:graphicData>
        </a:graphic>
      </p:graphicFrame>
    </p:spTree>
    <p:extLst>
      <p:ext uri="{BB962C8B-B14F-4D97-AF65-F5344CB8AC3E}">
        <p14:creationId xmlns:p14="http://schemas.microsoft.com/office/powerpoint/2010/main" val="2795819325"/>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12890" y="0"/>
            <a:ext cx="9589394" cy="1004551"/>
          </a:xfrm>
        </p:spPr>
        <p:txBody>
          <a:bodyPr>
            <a:normAutofit fontScale="90000"/>
          </a:bodyPr>
          <a:lstStyle/>
          <a:p>
            <a:r>
              <a:rPr lang="es-EC" sz="2200" b="1" dirty="0"/>
              <a:t>Sesión 15</a:t>
            </a:r>
            <a:r>
              <a:rPr lang="es-EC" sz="2200" dirty="0"/>
              <a:t/>
            </a:r>
            <a:br>
              <a:rPr lang="es-EC" sz="2200" dirty="0"/>
            </a:br>
            <a:r>
              <a:rPr lang="es-EC" sz="2200" b="1" dirty="0"/>
              <a:t> </a:t>
            </a:r>
            <a:r>
              <a:rPr lang="es-EC" sz="2200" b="1" dirty="0" smtClean="0"/>
              <a:t>Objetivo</a:t>
            </a:r>
            <a:r>
              <a:rPr lang="es-EC" sz="2200" b="1" dirty="0"/>
              <a:t>: </a:t>
            </a:r>
            <a:r>
              <a:rPr lang="es-EC" sz="2200" dirty="0"/>
              <a:t>Desarrollo de las habilidades técnicas del vóley en diferentes exigencias del juego</a:t>
            </a:r>
            <a:r>
              <a:rPr lang="es-EC" dirty="0"/>
              <a:t/>
            </a:r>
            <a:br>
              <a:rPr lang="es-EC" dirty="0"/>
            </a:br>
            <a:endParaRPr lang="es-EC" dirty="0"/>
          </a:p>
        </p:txBody>
      </p:sp>
      <p:graphicFrame>
        <p:nvGraphicFramePr>
          <p:cNvPr id="5" name="Marcador de contenido 4"/>
          <p:cNvGraphicFramePr>
            <a:graphicFrameLocks noGrp="1"/>
          </p:cNvGraphicFramePr>
          <p:nvPr>
            <p:ph idx="1"/>
            <p:extLst>
              <p:ext uri="{D42A27DB-BD31-4B8C-83A1-F6EECF244321}">
                <p14:modId xmlns:p14="http://schemas.microsoft.com/office/powerpoint/2010/main" val="3732152369"/>
              </p:ext>
            </p:extLst>
          </p:nvPr>
        </p:nvGraphicFramePr>
        <p:xfrm>
          <a:off x="978796" y="1275008"/>
          <a:ext cx="10779615" cy="5370491"/>
        </p:xfrm>
        <a:graphic>
          <a:graphicData uri="http://schemas.openxmlformats.org/drawingml/2006/table">
            <a:tbl>
              <a:tblPr firstRow="1" firstCol="1" bandRow="1">
                <a:tableStyleId>{5C22544A-7EE6-4342-B048-85BDC9FD1C3A}</a:tableStyleId>
              </a:tblPr>
              <a:tblGrid>
                <a:gridCol w="1357195"/>
                <a:gridCol w="1528533"/>
                <a:gridCol w="2098394"/>
                <a:gridCol w="3207996"/>
                <a:gridCol w="972647"/>
                <a:gridCol w="1614850"/>
              </a:tblGrid>
              <a:tr h="294785">
                <a:tc>
                  <a:txBody>
                    <a:bodyPr/>
                    <a:lstStyle/>
                    <a:p>
                      <a:pPr indent="252095" algn="ctr">
                        <a:spcAft>
                          <a:spcPts val="1200"/>
                        </a:spcAft>
                      </a:pPr>
                      <a:r>
                        <a:rPr lang="es-EC" sz="1000" b="1" dirty="0">
                          <a:effectLst/>
                        </a:rPr>
                        <a:t>CONTENIDO</a:t>
                      </a:r>
                      <a:endParaRPr lang="es-EC" sz="10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1836" marR="51836" marT="0" marB="0"/>
                </a:tc>
                <a:tc>
                  <a:txBody>
                    <a:bodyPr/>
                    <a:lstStyle/>
                    <a:p>
                      <a:pPr algn="ctr">
                        <a:spcAft>
                          <a:spcPts val="1200"/>
                        </a:spcAft>
                      </a:pPr>
                      <a:r>
                        <a:rPr lang="es-EC" sz="1000" b="1">
                          <a:effectLst/>
                        </a:rPr>
                        <a:t>SUB-CONTENIDO</a:t>
                      </a:r>
                      <a:endParaRPr lang="es-EC" sz="10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1836" marR="51836" marT="0" marB="0"/>
                </a:tc>
                <a:tc gridSpan="2">
                  <a:txBody>
                    <a:bodyPr/>
                    <a:lstStyle/>
                    <a:p>
                      <a:pPr indent="252095" algn="ctr">
                        <a:spcAft>
                          <a:spcPts val="1200"/>
                        </a:spcAft>
                      </a:pPr>
                      <a:r>
                        <a:rPr lang="es-EC" sz="1000" b="1">
                          <a:effectLst/>
                        </a:rPr>
                        <a:t>ACTIVIDAD</a:t>
                      </a:r>
                      <a:endParaRPr lang="es-EC" sz="10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1836" marR="51836" marT="0" marB="0"/>
                </a:tc>
                <a:tc hMerge="1">
                  <a:txBody>
                    <a:bodyPr/>
                    <a:lstStyle/>
                    <a:p>
                      <a:endParaRPr lang="es-EC"/>
                    </a:p>
                  </a:txBody>
                  <a:tcPr/>
                </a:tc>
                <a:tc>
                  <a:txBody>
                    <a:bodyPr/>
                    <a:lstStyle/>
                    <a:p>
                      <a:pPr indent="252095" algn="ctr">
                        <a:spcAft>
                          <a:spcPts val="1200"/>
                        </a:spcAft>
                      </a:pPr>
                      <a:r>
                        <a:rPr lang="es-EC" sz="1000" b="1">
                          <a:effectLst/>
                        </a:rPr>
                        <a:t>TIEMPO</a:t>
                      </a:r>
                      <a:endParaRPr lang="es-EC" sz="10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1836" marR="51836" marT="0" marB="0"/>
                </a:tc>
                <a:tc>
                  <a:txBody>
                    <a:bodyPr/>
                    <a:lstStyle/>
                    <a:p>
                      <a:pPr indent="252095" algn="ctr">
                        <a:spcAft>
                          <a:spcPts val="1200"/>
                        </a:spcAft>
                      </a:pPr>
                      <a:r>
                        <a:rPr lang="es-EC" sz="1000" b="1">
                          <a:effectLst/>
                        </a:rPr>
                        <a:t>EVALUACIÓN</a:t>
                      </a:r>
                      <a:endParaRPr lang="es-EC" sz="10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1836" marR="51836" marT="0" marB="0"/>
                </a:tc>
              </a:tr>
              <a:tr h="875122">
                <a:tc rowSpan="3">
                  <a:txBody>
                    <a:bodyPr/>
                    <a:lstStyle/>
                    <a:p>
                      <a:pPr>
                        <a:spcBef>
                          <a:spcPts val="600"/>
                        </a:spcBef>
                        <a:spcAft>
                          <a:spcPts val="600"/>
                        </a:spcAft>
                      </a:pPr>
                      <a:r>
                        <a:rPr lang="es-EC" sz="900" b="1" dirty="0">
                          <a:effectLst/>
                        </a:rPr>
                        <a:t>Marcaje y servicio</a:t>
                      </a:r>
                      <a:endParaRPr lang="es-EC" sz="10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1836" marR="51836" marT="0" marB="0"/>
                </a:tc>
                <a:tc rowSpan="3">
                  <a:txBody>
                    <a:bodyPr/>
                    <a:lstStyle/>
                    <a:p>
                      <a:pPr>
                        <a:spcAft>
                          <a:spcPts val="0"/>
                        </a:spcAft>
                      </a:pPr>
                      <a:r>
                        <a:rPr lang="es-ES" sz="1050" b="1" dirty="0">
                          <a:effectLst/>
                        </a:rPr>
                        <a:t>Sin manos</a:t>
                      </a:r>
                      <a:endParaRPr lang="es-EC" sz="1050" b="1" dirty="0">
                        <a:effectLst/>
                      </a:endParaRPr>
                    </a:p>
                    <a:p>
                      <a:pPr>
                        <a:spcAft>
                          <a:spcPts val="0"/>
                        </a:spcAft>
                      </a:pPr>
                      <a:r>
                        <a:rPr lang="es-ES" sz="1050" b="1" dirty="0">
                          <a:effectLst/>
                        </a:rPr>
                        <a:t>Con manos </a:t>
                      </a:r>
                      <a:endParaRPr lang="es-EC" sz="1050" b="1" dirty="0">
                        <a:effectLst/>
                      </a:endParaRPr>
                    </a:p>
                    <a:p>
                      <a:pPr>
                        <a:spcAft>
                          <a:spcPts val="0"/>
                        </a:spcAft>
                      </a:pPr>
                      <a:r>
                        <a:rPr lang="es-ES" sz="1050" b="1" dirty="0">
                          <a:effectLst/>
                        </a:rPr>
                        <a:t> </a:t>
                      </a:r>
                      <a:endParaRPr lang="es-EC" sz="105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836" marR="51836" marT="0" marB="0"/>
                </a:tc>
                <a:tc>
                  <a:txBody>
                    <a:bodyPr/>
                    <a:lstStyle/>
                    <a:p>
                      <a:pPr>
                        <a:spcAft>
                          <a:spcPts val="1200"/>
                        </a:spcAft>
                      </a:pPr>
                      <a:r>
                        <a:rPr lang="es-EC" sz="1000" b="1" dirty="0">
                          <a:effectLst/>
                        </a:rPr>
                        <a:t>Inicial</a:t>
                      </a:r>
                      <a:endParaRPr lang="es-EC" sz="10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1836" marR="51836" marT="0" marB="0"/>
                </a:tc>
                <a:tc>
                  <a:txBody>
                    <a:bodyPr/>
                    <a:lstStyle/>
                    <a:p>
                      <a:pPr>
                        <a:spcAft>
                          <a:spcPts val="0"/>
                        </a:spcAft>
                      </a:pPr>
                      <a:r>
                        <a:rPr lang="es-ES" sz="1000" b="1">
                          <a:effectLst/>
                        </a:rPr>
                        <a:t>VAMOS AL RITMO</a:t>
                      </a:r>
                      <a:endParaRPr lang="es-EC" sz="1050" b="1">
                        <a:effectLst/>
                      </a:endParaRPr>
                    </a:p>
                    <a:p>
                      <a:pPr algn="just">
                        <a:spcAft>
                          <a:spcPts val="0"/>
                        </a:spcAft>
                      </a:pPr>
                      <a:r>
                        <a:rPr lang="es-ES" sz="1000" b="1">
                          <a:effectLst/>
                        </a:rPr>
                        <a:t>Los movimientos básicos a ejecutar de forma adecuada el roll adelante será peso, equilibrio y fuerza,  que consistirá en:</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836" marR="51836" marT="0" marB="0"/>
                </a:tc>
                <a:tc>
                  <a:txBody>
                    <a:bodyPr/>
                    <a:lstStyle/>
                    <a:p>
                      <a:pPr indent="252095">
                        <a:spcAft>
                          <a:spcPts val="1200"/>
                        </a:spcAft>
                      </a:pPr>
                      <a:r>
                        <a:rPr lang="es-EC" sz="1000" b="1">
                          <a:effectLst/>
                        </a:rPr>
                        <a:t>10 min</a:t>
                      </a:r>
                      <a:endParaRPr lang="es-EC" sz="10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1836" marR="51836" marT="0" marB="0"/>
                </a:tc>
                <a:tc rowSpan="3">
                  <a:txBody>
                    <a:bodyPr/>
                    <a:lstStyle/>
                    <a:p>
                      <a:pPr algn="just">
                        <a:spcAft>
                          <a:spcPts val="1200"/>
                        </a:spcAft>
                      </a:pPr>
                      <a:r>
                        <a:rPr lang="es-EC" sz="1000" b="1">
                          <a:effectLst/>
                        </a:rPr>
                        <a:t>Participación de los estudiantes en las actividades en el cual se observará el trabajo en equipo y la capacidad de coordinación</a:t>
                      </a:r>
                      <a:endParaRPr lang="es-EC" sz="10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1836" marR="51836" marT="0" marB="0"/>
                </a:tc>
              </a:tr>
              <a:tr h="2800390">
                <a:tc vMerge="1">
                  <a:txBody>
                    <a:bodyPr/>
                    <a:lstStyle/>
                    <a:p>
                      <a:endParaRPr lang="es-EC"/>
                    </a:p>
                  </a:txBody>
                  <a:tcPr/>
                </a:tc>
                <a:tc vMerge="1">
                  <a:txBody>
                    <a:bodyPr/>
                    <a:lstStyle/>
                    <a:p>
                      <a:endParaRPr lang="es-EC"/>
                    </a:p>
                  </a:txBody>
                  <a:tcPr/>
                </a:tc>
                <a:tc>
                  <a:txBody>
                    <a:bodyPr/>
                    <a:lstStyle/>
                    <a:p>
                      <a:pPr algn="ctr">
                        <a:spcAft>
                          <a:spcPts val="1200"/>
                        </a:spcAft>
                      </a:pPr>
                      <a:r>
                        <a:rPr lang="es-EC" sz="1000" b="1" dirty="0">
                          <a:effectLst/>
                        </a:rPr>
                        <a:t>Principal</a:t>
                      </a:r>
                      <a:endParaRPr lang="es-EC" sz="10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1836" marR="51836" marT="0" marB="0"/>
                </a:tc>
                <a:tc>
                  <a:txBody>
                    <a:bodyPr/>
                    <a:lstStyle/>
                    <a:p>
                      <a:pPr algn="just">
                        <a:spcAft>
                          <a:spcPts val="0"/>
                        </a:spcAft>
                      </a:pPr>
                      <a:r>
                        <a:rPr lang="es-ES" sz="1000" b="1">
                          <a:effectLst/>
                        </a:rPr>
                        <a:t>PASOS: adecuada posición de las manos:</a:t>
                      </a:r>
                      <a:endParaRPr lang="es-EC" sz="1050" b="1">
                        <a:effectLst/>
                      </a:endParaRPr>
                    </a:p>
                    <a:p>
                      <a:pPr algn="just">
                        <a:spcAft>
                          <a:spcPts val="0"/>
                        </a:spcAft>
                      </a:pPr>
                      <a:r>
                        <a:rPr lang="es-ES" sz="1000" b="1">
                          <a:effectLst/>
                        </a:rPr>
                        <a:t>Se formaran parejas</a:t>
                      </a:r>
                      <a:endParaRPr lang="es-EC" sz="1050" b="1">
                        <a:effectLst/>
                      </a:endParaRPr>
                    </a:p>
                    <a:p>
                      <a:pPr algn="just">
                        <a:spcAft>
                          <a:spcPts val="0"/>
                        </a:spcAft>
                      </a:pPr>
                      <a:r>
                        <a:rPr lang="es-ES" sz="1000" b="1">
                          <a:effectLst/>
                        </a:rPr>
                        <a:t>PASOS el giro</a:t>
                      </a:r>
                      <a:endParaRPr lang="es-EC" sz="1050" b="1">
                        <a:effectLst/>
                      </a:endParaRPr>
                    </a:p>
                    <a:p>
                      <a:pPr algn="just">
                        <a:spcAft>
                          <a:spcPts val="0"/>
                        </a:spcAft>
                      </a:pPr>
                      <a:r>
                        <a:rPr lang="es-ES" sz="1000" b="1">
                          <a:effectLst/>
                        </a:rPr>
                        <a:t>adecuado equilibrio para mantener el peso y la fuerza necesaria para realizar el rol</a:t>
                      </a:r>
                      <a:endParaRPr lang="es-EC" sz="1050" b="1">
                        <a:effectLst/>
                      </a:endParaRPr>
                    </a:p>
                    <a:p>
                      <a:pPr algn="just">
                        <a:spcAft>
                          <a:spcPts val="0"/>
                        </a:spcAft>
                      </a:pPr>
                      <a:r>
                        <a:rPr lang="es-ES" sz="1000" b="1">
                          <a:effectLst/>
                        </a:rPr>
                        <a:t>Se realizarán movimientos de contra peso y fuerza</a:t>
                      </a:r>
                      <a:endParaRPr lang="es-EC" sz="1050" b="1">
                        <a:effectLst/>
                      </a:endParaRPr>
                    </a:p>
                    <a:p>
                      <a:pPr algn="just">
                        <a:spcAft>
                          <a:spcPts val="0"/>
                        </a:spcAft>
                      </a:pPr>
                      <a:r>
                        <a:rPr lang="es-ES" sz="1000" b="1">
                          <a:effectLst/>
                        </a:rPr>
                        <a:t>Se realizarán desplazamientos hacía delante con una correcta extensión de japonés , de manera correcta</a:t>
                      </a:r>
                      <a:endParaRPr lang="es-EC" sz="1050" b="1">
                        <a:effectLst/>
                      </a:endParaRPr>
                    </a:p>
                    <a:p>
                      <a:pPr algn="just">
                        <a:spcAft>
                          <a:spcPts val="0"/>
                        </a:spcAft>
                      </a:pPr>
                      <a:r>
                        <a:rPr lang="es-ES" sz="1000" b="1">
                          <a:effectLst/>
                        </a:rPr>
                        <a:t>Las parejas irán rotando </a:t>
                      </a:r>
                      <a:endParaRPr lang="es-EC" sz="1050" b="1">
                        <a:effectLst/>
                      </a:endParaRPr>
                    </a:p>
                    <a:p>
                      <a:pPr>
                        <a:spcAft>
                          <a:spcPts val="0"/>
                        </a:spcAft>
                      </a:pPr>
                      <a:r>
                        <a:rPr lang="es-ES" sz="1000" b="1">
                          <a:effectLst/>
                        </a:rPr>
                        <a:t>El instructor, ejecuta cada movimiento</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836" marR="51836" marT="0" marB="0"/>
                </a:tc>
                <a:tc>
                  <a:txBody>
                    <a:bodyPr/>
                    <a:lstStyle/>
                    <a:p>
                      <a:pPr indent="252095">
                        <a:spcAft>
                          <a:spcPts val="1200"/>
                        </a:spcAft>
                      </a:pPr>
                      <a:r>
                        <a:rPr lang="es-EC" sz="1000" b="1">
                          <a:effectLst/>
                        </a:rPr>
                        <a:t>60 min</a:t>
                      </a:r>
                      <a:endParaRPr lang="es-EC" sz="10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1836" marR="51836" marT="0" marB="0"/>
                </a:tc>
                <a:tc vMerge="1">
                  <a:txBody>
                    <a:bodyPr/>
                    <a:lstStyle/>
                    <a:p>
                      <a:endParaRPr lang="es-EC"/>
                    </a:p>
                  </a:txBody>
                  <a:tcPr/>
                </a:tc>
              </a:tr>
              <a:tr h="1400194">
                <a:tc vMerge="1">
                  <a:txBody>
                    <a:bodyPr/>
                    <a:lstStyle/>
                    <a:p>
                      <a:endParaRPr lang="es-EC"/>
                    </a:p>
                  </a:txBody>
                  <a:tcPr/>
                </a:tc>
                <a:tc vMerge="1">
                  <a:txBody>
                    <a:bodyPr/>
                    <a:lstStyle/>
                    <a:p>
                      <a:endParaRPr lang="es-EC"/>
                    </a:p>
                  </a:txBody>
                  <a:tcPr/>
                </a:tc>
                <a:tc>
                  <a:txBody>
                    <a:bodyPr/>
                    <a:lstStyle/>
                    <a:p>
                      <a:pPr algn="ctr">
                        <a:spcAft>
                          <a:spcPts val="0"/>
                        </a:spcAft>
                      </a:pPr>
                      <a:r>
                        <a:rPr lang="es-EC" sz="1000" b="1" dirty="0">
                          <a:effectLst/>
                        </a:rPr>
                        <a:t>Final</a:t>
                      </a:r>
                      <a:endParaRPr lang="es-EC" sz="10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1836" marR="51836" marT="0" marB="0"/>
                </a:tc>
                <a:tc>
                  <a:txBody>
                    <a:bodyPr/>
                    <a:lstStyle/>
                    <a:p>
                      <a:pPr algn="just">
                        <a:spcAft>
                          <a:spcPts val="0"/>
                        </a:spcAft>
                      </a:pPr>
                      <a:r>
                        <a:rPr lang="es-ES" sz="1000" b="1" dirty="0">
                          <a:effectLst/>
                        </a:rPr>
                        <a:t>Se realizarán ejercicios de estiramiento iniciando por la parte superior del cuerpo hasta terminar con el tren inferior</a:t>
                      </a:r>
                      <a:endParaRPr lang="es-EC" sz="1050" b="1" dirty="0">
                        <a:effectLst/>
                      </a:endParaRPr>
                    </a:p>
                    <a:p>
                      <a:pPr>
                        <a:spcAft>
                          <a:spcPts val="0"/>
                        </a:spcAft>
                      </a:pPr>
                      <a:r>
                        <a:rPr lang="es-ES" sz="1000" b="1" dirty="0">
                          <a:effectLst/>
                        </a:rPr>
                        <a:t>Se desarrollara en el área establecida</a:t>
                      </a:r>
                      <a:endParaRPr lang="es-EC" sz="1050" b="1" dirty="0">
                        <a:effectLst/>
                      </a:endParaRPr>
                    </a:p>
                    <a:p>
                      <a:pPr>
                        <a:spcAft>
                          <a:spcPts val="0"/>
                        </a:spcAft>
                      </a:pPr>
                      <a:r>
                        <a:rPr lang="es-ES" sz="1000" b="1" dirty="0">
                          <a:effectLst/>
                        </a:rPr>
                        <a:t>Deberán mirar al instructor</a:t>
                      </a:r>
                      <a:endParaRPr lang="es-EC" sz="1050" b="1" dirty="0">
                        <a:effectLst/>
                      </a:endParaRPr>
                    </a:p>
                    <a:p>
                      <a:pPr algn="just">
                        <a:spcAft>
                          <a:spcPts val="0"/>
                        </a:spcAft>
                      </a:pPr>
                      <a:r>
                        <a:rPr lang="es-ES" sz="1000" b="1" dirty="0">
                          <a:effectLst/>
                        </a:rPr>
                        <a:t>Ejecutar cada movimiento</a:t>
                      </a:r>
                      <a:endParaRPr lang="es-EC" sz="105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836" marR="51836" marT="0" marB="0"/>
                </a:tc>
                <a:tc>
                  <a:txBody>
                    <a:bodyPr/>
                    <a:lstStyle/>
                    <a:p>
                      <a:pPr indent="252095">
                        <a:spcAft>
                          <a:spcPts val="0"/>
                        </a:spcAft>
                      </a:pPr>
                      <a:r>
                        <a:rPr lang="es-EC" sz="1000" b="1" dirty="0">
                          <a:effectLst/>
                        </a:rPr>
                        <a:t>20 min</a:t>
                      </a:r>
                      <a:endParaRPr lang="es-EC" sz="10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1836" marR="51836" marT="0" marB="0"/>
                </a:tc>
                <a:tc vMerge="1">
                  <a:txBody>
                    <a:bodyPr/>
                    <a:lstStyle/>
                    <a:p>
                      <a:endParaRPr lang="es-EC"/>
                    </a:p>
                  </a:txBody>
                  <a:tcPr/>
                </a:tc>
              </a:tr>
            </a:tbl>
          </a:graphicData>
        </a:graphic>
      </p:graphicFrame>
    </p:spTree>
    <p:extLst>
      <p:ext uri="{BB962C8B-B14F-4D97-AF65-F5344CB8AC3E}">
        <p14:creationId xmlns:p14="http://schemas.microsoft.com/office/powerpoint/2010/main" val="2399874049"/>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44711" y="347730"/>
            <a:ext cx="9559902" cy="1249250"/>
          </a:xfrm>
        </p:spPr>
        <p:txBody>
          <a:bodyPr>
            <a:normAutofit fontScale="90000"/>
          </a:bodyPr>
          <a:lstStyle/>
          <a:p>
            <a:r>
              <a:rPr lang="es-EC" sz="2200" b="1" dirty="0"/>
              <a:t>Sesión 16</a:t>
            </a:r>
            <a:r>
              <a:rPr lang="es-EC" sz="2200" dirty="0"/>
              <a:t/>
            </a:r>
            <a:br>
              <a:rPr lang="es-EC" sz="2200" dirty="0"/>
            </a:br>
            <a:r>
              <a:rPr lang="es-EC" sz="2200" b="1" dirty="0"/>
              <a:t> </a:t>
            </a:r>
            <a:r>
              <a:rPr lang="es-EC" sz="2200" dirty="0"/>
              <a:t/>
            </a:r>
            <a:br>
              <a:rPr lang="es-EC" sz="2200" dirty="0"/>
            </a:br>
            <a:r>
              <a:rPr lang="es-EC" sz="2200" b="1" dirty="0"/>
              <a:t>Objetivo: </a:t>
            </a:r>
            <a:r>
              <a:rPr lang="es-EC" sz="2200" dirty="0"/>
              <a:t>Desarrollo de las habilidades técnicas del vóley y entradas </a:t>
            </a:r>
            <a:r>
              <a:rPr lang="es-EC" dirty="0"/>
              <a:t/>
            </a:r>
            <a:br>
              <a:rPr lang="es-EC" dirty="0"/>
            </a:br>
            <a:endParaRPr lang="es-EC"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4281516708"/>
              </p:ext>
            </p:extLst>
          </p:nvPr>
        </p:nvGraphicFramePr>
        <p:xfrm>
          <a:off x="1017433" y="1596981"/>
          <a:ext cx="10439555" cy="4767662"/>
        </p:xfrm>
        <a:graphic>
          <a:graphicData uri="http://schemas.openxmlformats.org/drawingml/2006/table">
            <a:tbl>
              <a:tblPr firstRow="1" firstCol="1" bandRow="1">
                <a:tableStyleId>{5C22544A-7EE6-4342-B048-85BDC9FD1C3A}</a:tableStyleId>
              </a:tblPr>
              <a:tblGrid>
                <a:gridCol w="1314379"/>
                <a:gridCol w="1480315"/>
                <a:gridCol w="2569496"/>
                <a:gridCol w="2569496"/>
                <a:gridCol w="941962"/>
                <a:gridCol w="1563907"/>
              </a:tblGrid>
              <a:tr h="269475">
                <a:tc>
                  <a:txBody>
                    <a:bodyPr/>
                    <a:lstStyle/>
                    <a:p>
                      <a:pPr indent="252095" algn="ctr">
                        <a:spcAft>
                          <a:spcPts val="1200"/>
                        </a:spcAft>
                      </a:pPr>
                      <a:r>
                        <a:rPr lang="es-EC" sz="1050" b="1" dirty="0">
                          <a:effectLst/>
                        </a:rPr>
                        <a:t>CONTENIDO</a:t>
                      </a:r>
                      <a:endParaRPr lang="es-EC"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1200"/>
                        </a:spcAft>
                      </a:pPr>
                      <a:r>
                        <a:rPr lang="es-EC" sz="1050" b="1">
                          <a:effectLst/>
                        </a:rPr>
                        <a:t>SUB-CONTENIDO</a:t>
                      </a:r>
                      <a:endParaRPr lang="es-EC"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gridSpan="2">
                  <a:txBody>
                    <a:bodyPr/>
                    <a:lstStyle/>
                    <a:p>
                      <a:pPr indent="252095" algn="ctr">
                        <a:spcAft>
                          <a:spcPts val="1200"/>
                        </a:spcAft>
                      </a:pPr>
                      <a:r>
                        <a:rPr lang="es-EC" sz="1050" b="1">
                          <a:effectLst/>
                        </a:rPr>
                        <a:t>ACTIVIDAD</a:t>
                      </a:r>
                      <a:endParaRPr lang="es-EC"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s-EC"/>
                    </a:p>
                  </a:txBody>
                  <a:tcPr/>
                </a:tc>
                <a:tc>
                  <a:txBody>
                    <a:bodyPr/>
                    <a:lstStyle/>
                    <a:p>
                      <a:pPr indent="252095" algn="ctr">
                        <a:spcAft>
                          <a:spcPts val="1200"/>
                        </a:spcAft>
                      </a:pPr>
                      <a:r>
                        <a:rPr lang="es-EC" sz="1050" b="1">
                          <a:effectLst/>
                        </a:rPr>
                        <a:t>TIEMPO</a:t>
                      </a:r>
                      <a:endParaRPr lang="es-EC"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252095" algn="ctr">
                        <a:spcAft>
                          <a:spcPts val="1200"/>
                        </a:spcAft>
                      </a:pPr>
                      <a:r>
                        <a:rPr lang="es-EC" sz="1050" b="1">
                          <a:effectLst/>
                        </a:rPr>
                        <a:t>EVALUACIÓN</a:t>
                      </a:r>
                      <a:endParaRPr lang="es-EC"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709836">
                <a:tc rowSpan="3">
                  <a:txBody>
                    <a:bodyPr/>
                    <a:lstStyle/>
                    <a:p>
                      <a:pPr algn="ctr">
                        <a:spcAft>
                          <a:spcPts val="0"/>
                        </a:spcAft>
                      </a:pPr>
                      <a:r>
                        <a:rPr lang="es-ES" sz="1200" b="1" dirty="0">
                          <a:effectLst/>
                        </a:rPr>
                        <a:t>Ejecución de la entrada en el vóley</a:t>
                      </a:r>
                      <a:endParaRPr lang="es-EC" sz="1400" b="1" dirty="0">
                        <a:effectLst/>
                      </a:endParaRPr>
                    </a:p>
                    <a:p>
                      <a:pPr>
                        <a:spcBef>
                          <a:spcPts val="600"/>
                        </a:spcBef>
                        <a:spcAft>
                          <a:spcPts val="600"/>
                        </a:spcAft>
                      </a:pPr>
                      <a:r>
                        <a:rPr lang="es-EC" sz="1200" b="1" dirty="0">
                          <a:effectLst/>
                        </a:rPr>
                        <a:t> </a:t>
                      </a:r>
                      <a:endParaRPr lang="es-EC"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rowSpan="3">
                  <a:txBody>
                    <a:bodyPr/>
                    <a:lstStyle/>
                    <a:p>
                      <a:pPr>
                        <a:spcAft>
                          <a:spcPts val="0"/>
                        </a:spcAft>
                      </a:pPr>
                      <a:r>
                        <a:rPr lang="es-ES" sz="1400" b="1" dirty="0">
                          <a:effectLst/>
                        </a:rPr>
                        <a:t>Rol para delante con salto</a:t>
                      </a:r>
                      <a:endParaRPr lang="es-EC" sz="1400" b="1" dirty="0">
                        <a:effectLst/>
                      </a:endParaRPr>
                    </a:p>
                    <a:p>
                      <a:pPr>
                        <a:spcAft>
                          <a:spcPts val="0"/>
                        </a:spcAft>
                      </a:pPr>
                      <a:r>
                        <a:rPr lang="es-ES" sz="1400" b="1" dirty="0">
                          <a:effectLst/>
                        </a:rPr>
                        <a:t>Rol para delante con piernas abiertas con salto</a:t>
                      </a:r>
                      <a:endParaRPr lang="es-EC" sz="1400" b="1" dirty="0">
                        <a:effectLst/>
                      </a:endParaRPr>
                    </a:p>
                    <a:p>
                      <a:pPr>
                        <a:spcAft>
                          <a:spcPts val="0"/>
                        </a:spcAft>
                      </a:pPr>
                      <a:r>
                        <a:rPr lang="es-ES" sz="1400" b="1" dirty="0">
                          <a:effectLst/>
                        </a:rPr>
                        <a:t>Rol para atrás con salto</a:t>
                      </a:r>
                      <a:endParaRPr lang="es-EC" sz="1400" b="1" dirty="0">
                        <a:effectLst/>
                      </a:endParaRPr>
                    </a:p>
                    <a:p>
                      <a:pPr>
                        <a:spcAft>
                          <a:spcPts val="0"/>
                        </a:spcAft>
                      </a:pPr>
                      <a:r>
                        <a:rPr lang="es-ES" sz="1400" b="1" dirty="0">
                          <a:effectLst/>
                        </a:rPr>
                        <a:t>Rol para atrás con las piernas abiertas en salto </a:t>
                      </a:r>
                      <a:endParaRPr lang="es-EC"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1200"/>
                        </a:spcAft>
                      </a:pPr>
                      <a:r>
                        <a:rPr lang="es-EC" sz="1200" b="1">
                          <a:effectLst/>
                        </a:rPr>
                        <a:t>Inicial</a:t>
                      </a:r>
                      <a:endParaRPr lang="es-EC"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es-ES" sz="1400" b="1">
                          <a:effectLst/>
                        </a:rPr>
                        <a:t>Calentamiento general, calentamiento de piernas y brazos.</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52095">
                        <a:spcAft>
                          <a:spcPts val="1200"/>
                        </a:spcAft>
                      </a:pPr>
                      <a:r>
                        <a:rPr lang="es-EC" sz="1200" b="1">
                          <a:effectLst/>
                        </a:rPr>
                        <a:t>10 min</a:t>
                      </a:r>
                      <a:endParaRPr lang="es-EC"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rowSpan="3">
                  <a:txBody>
                    <a:bodyPr/>
                    <a:lstStyle/>
                    <a:p>
                      <a:pPr algn="just">
                        <a:spcAft>
                          <a:spcPts val="1200"/>
                        </a:spcAft>
                      </a:pPr>
                      <a:r>
                        <a:rPr lang="es-EC" sz="1200" b="1">
                          <a:effectLst/>
                        </a:rPr>
                        <a:t>Ficha de evaluación</a:t>
                      </a:r>
                      <a:endParaRPr lang="es-EC"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3078515">
                <a:tc vMerge="1">
                  <a:txBody>
                    <a:bodyPr/>
                    <a:lstStyle/>
                    <a:p>
                      <a:endParaRPr lang="es-EC"/>
                    </a:p>
                  </a:txBody>
                  <a:tcPr/>
                </a:tc>
                <a:tc vMerge="1">
                  <a:txBody>
                    <a:bodyPr/>
                    <a:lstStyle/>
                    <a:p>
                      <a:endParaRPr lang="es-EC"/>
                    </a:p>
                  </a:txBody>
                  <a:tcPr/>
                </a:tc>
                <a:tc>
                  <a:txBody>
                    <a:bodyPr/>
                    <a:lstStyle/>
                    <a:p>
                      <a:pPr algn="ctr">
                        <a:spcAft>
                          <a:spcPts val="1200"/>
                        </a:spcAft>
                      </a:pPr>
                      <a:r>
                        <a:rPr lang="es-EC" sz="1200" b="1" dirty="0">
                          <a:effectLst/>
                        </a:rPr>
                        <a:t>Principal</a:t>
                      </a:r>
                      <a:endParaRPr lang="es-EC"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s-ES" sz="1400" b="1" dirty="0">
                          <a:effectLst/>
                        </a:rPr>
                        <a:t>En una colchoneta explicar el rol para adelante y para adelante con piernas abiertas, luego práctica de los niños.</a:t>
                      </a:r>
                      <a:endParaRPr lang="es-EC" sz="1400" b="1" dirty="0">
                        <a:effectLst/>
                      </a:endParaRPr>
                    </a:p>
                    <a:p>
                      <a:pPr algn="just">
                        <a:spcAft>
                          <a:spcPts val="0"/>
                        </a:spcAft>
                      </a:pPr>
                      <a:r>
                        <a:rPr lang="es-ES" sz="1400" b="1" dirty="0">
                          <a:effectLst/>
                        </a:rPr>
                        <a:t>Explicar el rol para atrás y para atrás con piernas abiertas, luego práctica de los niños.</a:t>
                      </a:r>
                      <a:endParaRPr lang="es-EC" sz="1400" b="1" dirty="0">
                        <a:effectLst/>
                      </a:endParaRPr>
                    </a:p>
                    <a:p>
                      <a:pPr algn="just">
                        <a:spcAft>
                          <a:spcPts val="0"/>
                        </a:spcAft>
                      </a:pPr>
                      <a:r>
                        <a:rPr lang="es-ES" sz="1400" b="1" dirty="0">
                          <a:effectLst/>
                        </a:rPr>
                        <a:t>Repeticiones continuas de los ejercicios de roles con grados de dificultad en los diferentes suspensiones </a:t>
                      </a:r>
                      <a:endParaRPr lang="es-EC"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52095">
                        <a:spcAft>
                          <a:spcPts val="1200"/>
                        </a:spcAft>
                      </a:pPr>
                      <a:r>
                        <a:rPr lang="es-EC" sz="1200" b="1">
                          <a:effectLst/>
                        </a:rPr>
                        <a:t>60 min</a:t>
                      </a:r>
                      <a:endParaRPr lang="es-EC"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vMerge="1">
                  <a:txBody>
                    <a:bodyPr/>
                    <a:lstStyle/>
                    <a:p>
                      <a:endParaRPr lang="es-EC"/>
                    </a:p>
                  </a:txBody>
                  <a:tcPr/>
                </a:tc>
              </a:tr>
              <a:tr h="709836">
                <a:tc vMerge="1">
                  <a:txBody>
                    <a:bodyPr/>
                    <a:lstStyle/>
                    <a:p>
                      <a:endParaRPr lang="es-EC"/>
                    </a:p>
                  </a:txBody>
                  <a:tcPr/>
                </a:tc>
                <a:tc vMerge="1">
                  <a:txBody>
                    <a:bodyPr/>
                    <a:lstStyle/>
                    <a:p>
                      <a:endParaRPr lang="es-EC"/>
                    </a:p>
                  </a:txBody>
                  <a:tcPr/>
                </a:tc>
                <a:tc>
                  <a:txBody>
                    <a:bodyPr/>
                    <a:lstStyle/>
                    <a:p>
                      <a:pPr algn="ctr">
                        <a:spcAft>
                          <a:spcPts val="0"/>
                        </a:spcAft>
                      </a:pPr>
                      <a:r>
                        <a:rPr lang="es-EC" sz="1200" b="1">
                          <a:effectLst/>
                        </a:rPr>
                        <a:t>Final</a:t>
                      </a:r>
                      <a:endParaRPr lang="es-EC"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s-ES" sz="1400" b="1" dirty="0">
                          <a:effectLst/>
                        </a:rPr>
                        <a:t>Estiramiento de piernas y brazos.</a:t>
                      </a:r>
                      <a:endParaRPr lang="es-EC" sz="1400" b="1" dirty="0">
                        <a:effectLst/>
                      </a:endParaRPr>
                    </a:p>
                    <a:p>
                      <a:pPr algn="just">
                        <a:spcAft>
                          <a:spcPts val="0"/>
                        </a:spcAft>
                      </a:pPr>
                      <a:r>
                        <a:rPr lang="es-ES" sz="1400" b="1" dirty="0">
                          <a:effectLst/>
                        </a:rPr>
                        <a:t>Respiración</a:t>
                      </a:r>
                      <a:endParaRPr lang="es-EC"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52095">
                        <a:spcAft>
                          <a:spcPts val="0"/>
                        </a:spcAft>
                      </a:pPr>
                      <a:r>
                        <a:rPr lang="es-EC" sz="1200" b="1" dirty="0">
                          <a:effectLst/>
                        </a:rPr>
                        <a:t>20 min</a:t>
                      </a:r>
                      <a:endParaRPr lang="es-EC"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vMerge="1">
                  <a:txBody>
                    <a:bodyPr/>
                    <a:lstStyle/>
                    <a:p>
                      <a:endParaRPr lang="es-EC"/>
                    </a:p>
                  </a:txBody>
                  <a:tcPr/>
                </a:tc>
              </a:tr>
            </a:tbl>
          </a:graphicData>
        </a:graphic>
      </p:graphicFrame>
    </p:spTree>
    <p:extLst>
      <p:ext uri="{BB962C8B-B14F-4D97-AF65-F5344CB8AC3E}">
        <p14:creationId xmlns:p14="http://schemas.microsoft.com/office/powerpoint/2010/main" val="3965703769"/>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18953" y="347730"/>
            <a:ext cx="9585660" cy="1300766"/>
          </a:xfrm>
        </p:spPr>
        <p:txBody>
          <a:bodyPr>
            <a:noAutofit/>
          </a:bodyPr>
          <a:lstStyle/>
          <a:p>
            <a:r>
              <a:rPr lang="es-EC" sz="1800" b="1" dirty="0"/>
              <a:t>Sesión 17</a:t>
            </a:r>
            <a:r>
              <a:rPr lang="es-EC" sz="1800" dirty="0"/>
              <a:t/>
            </a:r>
            <a:br>
              <a:rPr lang="es-EC" sz="1800" dirty="0"/>
            </a:br>
            <a:r>
              <a:rPr lang="es-EC" sz="1800" b="1" dirty="0"/>
              <a:t> </a:t>
            </a:r>
            <a:r>
              <a:rPr lang="es-EC" sz="1800" dirty="0"/>
              <a:t/>
            </a:r>
            <a:br>
              <a:rPr lang="es-EC" sz="1800" dirty="0"/>
            </a:br>
            <a:r>
              <a:rPr lang="es-EC" sz="1800" b="1" dirty="0"/>
              <a:t>Objetivo: </a:t>
            </a:r>
            <a:r>
              <a:rPr lang="es-EC" sz="1800" dirty="0"/>
              <a:t>Desarrollar coordinación y destrezas en los niños mediante la enseñanza de las diferentes técnicas de golpes de antebrazo</a:t>
            </a:r>
            <a:br>
              <a:rPr lang="es-EC" sz="1800" dirty="0"/>
            </a:br>
            <a:endParaRPr lang="es-EC" sz="1800" dirty="0"/>
          </a:p>
        </p:txBody>
      </p:sp>
      <p:graphicFrame>
        <p:nvGraphicFramePr>
          <p:cNvPr id="5" name="Marcador de contenido 4"/>
          <p:cNvGraphicFramePr>
            <a:graphicFrameLocks noGrp="1"/>
          </p:cNvGraphicFramePr>
          <p:nvPr>
            <p:ph idx="1"/>
            <p:extLst>
              <p:ext uri="{D42A27DB-BD31-4B8C-83A1-F6EECF244321}">
                <p14:modId xmlns:p14="http://schemas.microsoft.com/office/powerpoint/2010/main" val="2834601249"/>
              </p:ext>
            </p:extLst>
          </p:nvPr>
        </p:nvGraphicFramePr>
        <p:xfrm>
          <a:off x="1081823" y="1828800"/>
          <a:ext cx="10586436" cy="4610637"/>
        </p:xfrm>
        <a:graphic>
          <a:graphicData uri="http://schemas.openxmlformats.org/drawingml/2006/table">
            <a:tbl>
              <a:tblPr firstRow="1" firstCol="1" bandRow="1">
                <a:tableStyleId>{5C22544A-7EE6-4342-B048-85BDC9FD1C3A}</a:tableStyleId>
              </a:tblPr>
              <a:tblGrid>
                <a:gridCol w="1332873"/>
                <a:gridCol w="1501142"/>
                <a:gridCol w="2605648"/>
                <a:gridCol w="2605648"/>
                <a:gridCol w="955215"/>
                <a:gridCol w="1585910"/>
              </a:tblGrid>
              <a:tr h="306379">
                <a:tc>
                  <a:txBody>
                    <a:bodyPr/>
                    <a:lstStyle/>
                    <a:p>
                      <a:pPr indent="252095" algn="ctr">
                        <a:spcAft>
                          <a:spcPts val="1200"/>
                        </a:spcAft>
                      </a:pPr>
                      <a:r>
                        <a:rPr lang="es-EC" sz="1050" b="1" dirty="0">
                          <a:effectLst/>
                        </a:rPr>
                        <a:t>CONTENIDO</a:t>
                      </a:r>
                      <a:endParaRPr lang="es-EC"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1200"/>
                        </a:spcAft>
                      </a:pPr>
                      <a:r>
                        <a:rPr lang="es-EC" sz="1050" b="1">
                          <a:effectLst/>
                        </a:rPr>
                        <a:t>SUB-CONTENIDO</a:t>
                      </a:r>
                      <a:endParaRPr lang="es-EC"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gridSpan="2">
                  <a:txBody>
                    <a:bodyPr/>
                    <a:lstStyle/>
                    <a:p>
                      <a:pPr indent="252095" algn="ctr">
                        <a:spcAft>
                          <a:spcPts val="1200"/>
                        </a:spcAft>
                      </a:pPr>
                      <a:r>
                        <a:rPr lang="es-EC" sz="1050" b="1">
                          <a:effectLst/>
                        </a:rPr>
                        <a:t>ACTIVIDAD</a:t>
                      </a:r>
                      <a:endParaRPr lang="es-EC"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s-EC"/>
                    </a:p>
                  </a:txBody>
                  <a:tcPr/>
                </a:tc>
                <a:tc>
                  <a:txBody>
                    <a:bodyPr/>
                    <a:lstStyle/>
                    <a:p>
                      <a:pPr indent="252095" algn="ctr">
                        <a:spcAft>
                          <a:spcPts val="1200"/>
                        </a:spcAft>
                      </a:pPr>
                      <a:r>
                        <a:rPr lang="es-EC" sz="1050" b="1">
                          <a:effectLst/>
                        </a:rPr>
                        <a:t>TIEMPO</a:t>
                      </a:r>
                      <a:endParaRPr lang="es-EC"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252095" algn="ctr">
                        <a:spcAft>
                          <a:spcPts val="1200"/>
                        </a:spcAft>
                      </a:pPr>
                      <a:r>
                        <a:rPr lang="es-EC" sz="1050" b="1">
                          <a:effectLst/>
                        </a:rPr>
                        <a:t>EVALUACIÓN</a:t>
                      </a:r>
                      <a:endParaRPr lang="es-EC"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807049">
                <a:tc rowSpan="3">
                  <a:txBody>
                    <a:bodyPr/>
                    <a:lstStyle/>
                    <a:p>
                      <a:pPr algn="ctr">
                        <a:spcAft>
                          <a:spcPts val="0"/>
                        </a:spcAft>
                      </a:pPr>
                      <a:r>
                        <a:rPr lang="es-ES" sz="1400" b="1" dirty="0">
                          <a:effectLst/>
                        </a:rPr>
                        <a:t>Ejecución de la entrada en el vóley</a:t>
                      </a:r>
                      <a:endParaRPr lang="es-EC" sz="1400" b="1" dirty="0">
                        <a:effectLst/>
                      </a:endParaRPr>
                    </a:p>
                    <a:p>
                      <a:pPr>
                        <a:spcBef>
                          <a:spcPts val="600"/>
                        </a:spcBef>
                        <a:spcAft>
                          <a:spcPts val="600"/>
                        </a:spcAft>
                      </a:pPr>
                      <a:r>
                        <a:rPr lang="es-EC" sz="1200" b="1" dirty="0">
                          <a:effectLst/>
                        </a:rPr>
                        <a:t> </a:t>
                      </a:r>
                      <a:endParaRPr lang="es-EC"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rowSpan="3">
                  <a:txBody>
                    <a:bodyPr/>
                    <a:lstStyle/>
                    <a:p>
                      <a:pPr>
                        <a:spcAft>
                          <a:spcPts val="0"/>
                        </a:spcAft>
                      </a:pPr>
                      <a:r>
                        <a:rPr lang="es-ES" sz="1400" b="1" dirty="0">
                          <a:effectLst/>
                        </a:rPr>
                        <a:t>Media luna con dos manos del lado derecho.</a:t>
                      </a:r>
                      <a:endParaRPr lang="es-EC" sz="1400" b="1" dirty="0">
                        <a:effectLst/>
                      </a:endParaRPr>
                    </a:p>
                    <a:p>
                      <a:pPr>
                        <a:spcAft>
                          <a:spcPts val="0"/>
                        </a:spcAft>
                      </a:pPr>
                      <a:r>
                        <a:rPr lang="es-ES" sz="1400" b="1" dirty="0">
                          <a:effectLst/>
                        </a:rPr>
                        <a:t> </a:t>
                      </a:r>
                      <a:endParaRPr lang="es-EC" sz="1400" b="1" dirty="0">
                        <a:effectLst/>
                      </a:endParaRPr>
                    </a:p>
                    <a:p>
                      <a:pPr>
                        <a:spcAft>
                          <a:spcPts val="0"/>
                        </a:spcAft>
                      </a:pPr>
                      <a:r>
                        <a:rPr lang="es-ES" sz="1400" b="1" dirty="0">
                          <a:effectLst/>
                        </a:rPr>
                        <a:t>Media luna con dos manos del lado izquierdo.</a:t>
                      </a:r>
                      <a:endParaRPr lang="es-EC" sz="1400" b="1" dirty="0">
                        <a:effectLst/>
                      </a:endParaRPr>
                    </a:p>
                    <a:p>
                      <a:pPr>
                        <a:spcAft>
                          <a:spcPts val="0"/>
                        </a:spcAft>
                      </a:pPr>
                      <a:r>
                        <a:rPr lang="es-ES" sz="1400" b="1" dirty="0">
                          <a:effectLst/>
                        </a:rPr>
                        <a:t> </a:t>
                      </a:r>
                      <a:endParaRPr lang="es-EC" sz="1400" b="1" dirty="0">
                        <a:effectLst/>
                      </a:endParaRPr>
                    </a:p>
                    <a:p>
                      <a:pPr>
                        <a:spcAft>
                          <a:spcPts val="0"/>
                        </a:spcAft>
                      </a:pPr>
                      <a:r>
                        <a:rPr lang="es-ES" sz="1400" b="1" dirty="0">
                          <a:effectLst/>
                        </a:rPr>
                        <a:t>Media luna con una mano, derecha e izquierda.</a:t>
                      </a:r>
                      <a:endParaRPr lang="es-EC"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1200"/>
                        </a:spcAft>
                      </a:pPr>
                      <a:r>
                        <a:rPr lang="es-EC" sz="1200" b="1">
                          <a:effectLst/>
                        </a:rPr>
                        <a:t>Inicial</a:t>
                      </a:r>
                      <a:endParaRPr lang="es-EC"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es-ES" sz="1400" b="1">
                          <a:effectLst/>
                        </a:rPr>
                        <a:t>Calentamiento general, calentamiento de piernas y brazos.</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52095">
                        <a:spcAft>
                          <a:spcPts val="1200"/>
                        </a:spcAft>
                      </a:pPr>
                      <a:r>
                        <a:rPr lang="es-EC" sz="1200" b="1">
                          <a:effectLst/>
                        </a:rPr>
                        <a:t>10 min</a:t>
                      </a:r>
                      <a:endParaRPr lang="es-EC"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rowSpan="3">
                  <a:txBody>
                    <a:bodyPr/>
                    <a:lstStyle/>
                    <a:p>
                      <a:pPr algn="just">
                        <a:spcAft>
                          <a:spcPts val="1200"/>
                        </a:spcAft>
                      </a:pPr>
                      <a:r>
                        <a:rPr lang="es-EC" sz="1200" b="1">
                          <a:effectLst/>
                        </a:rPr>
                        <a:t>Evaluación continua</a:t>
                      </a:r>
                      <a:endParaRPr lang="es-EC"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2690160">
                <a:tc vMerge="1">
                  <a:txBody>
                    <a:bodyPr/>
                    <a:lstStyle/>
                    <a:p>
                      <a:endParaRPr lang="es-EC"/>
                    </a:p>
                  </a:txBody>
                  <a:tcPr/>
                </a:tc>
                <a:tc vMerge="1">
                  <a:txBody>
                    <a:bodyPr/>
                    <a:lstStyle/>
                    <a:p>
                      <a:endParaRPr lang="es-EC"/>
                    </a:p>
                  </a:txBody>
                  <a:tcPr/>
                </a:tc>
                <a:tc>
                  <a:txBody>
                    <a:bodyPr/>
                    <a:lstStyle/>
                    <a:p>
                      <a:pPr algn="ctr">
                        <a:spcAft>
                          <a:spcPts val="1200"/>
                        </a:spcAft>
                      </a:pPr>
                      <a:r>
                        <a:rPr lang="es-EC" sz="1200" b="1" dirty="0">
                          <a:effectLst/>
                        </a:rPr>
                        <a:t>Principal</a:t>
                      </a:r>
                      <a:endParaRPr lang="es-EC"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s-ES" sz="1400" b="1" dirty="0">
                          <a:effectLst/>
                        </a:rPr>
                        <a:t>Ejecución de la media luna del lado izquierdo y derecho, luego práctica de los niños.</a:t>
                      </a:r>
                      <a:endParaRPr lang="es-EC" sz="1400" b="1" dirty="0">
                        <a:effectLst/>
                      </a:endParaRPr>
                    </a:p>
                    <a:p>
                      <a:pPr algn="just">
                        <a:spcAft>
                          <a:spcPts val="0"/>
                        </a:spcAft>
                      </a:pPr>
                      <a:r>
                        <a:rPr lang="es-ES" sz="1400" b="1" dirty="0">
                          <a:effectLst/>
                        </a:rPr>
                        <a:t>Ejecución de la media luna con una mano, primero la derecha y luego la izquierda, práctica de los niños.</a:t>
                      </a:r>
                      <a:endParaRPr lang="es-EC" sz="1400" b="1" dirty="0">
                        <a:effectLst/>
                      </a:endParaRPr>
                    </a:p>
                    <a:p>
                      <a:pPr algn="just">
                        <a:spcAft>
                          <a:spcPts val="0"/>
                        </a:spcAft>
                      </a:pPr>
                      <a:r>
                        <a:rPr lang="es-ES" sz="1400" b="1" dirty="0">
                          <a:effectLst/>
                        </a:rPr>
                        <a:t>Fraccionamiento del gesto técnico mediante técnica sombra</a:t>
                      </a:r>
                      <a:endParaRPr lang="es-EC"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52095">
                        <a:spcAft>
                          <a:spcPts val="1200"/>
                        </a:spcAft>
                      </a:pPr>
                      <a:r>
                        <a:rPr lang="es-EC" sz="1200" b="1" dirty="0">
                          <a:effectLst/>
                        </a:rPr>
                        <a:t>60 min</a:t>
                      </a:r>
                      <a:endParaRPr lang="es-EC"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vMerge="1">
                  <a:txBody>
                    <a:bodyPr/>
                    <a:lstStyle/>
                    <a:p>
                      <a:endParaRPr lang="es-EC"/>
                    </a:p>
                  </a:txBody>
                  <a:tcPr/>
                </a:tc>
              </a:tr>
              <a:tr h="807049">
                <a:tc vMerge="1">
                  <a:txBody>
                    <a:bodyPr/>
                    <a:lstStyle/>
                    <a:p>
                      <a:endParaRPr lang="es-EC"/>
                    </a:p>
                  </a:txBody>
                  <a:tcPr/>
                </a:tc>
                <a:tc vMerge="1">
                  <a:txBody>
                    <a:bodyPr/>
                    <a:lstStyle/>
                    <a:p>
                      <a:endParaRPr lang="es-EC"/>
                    </a:p>
                  </a:txBody>
                  <a:tcPr/>
                </a:tc>
                <a:tc>
                  <a:txBody>
                    <a:bodyPr/>
                    <a:lstStyle/>
                    <a:p>
                      <a:pPr algn="ctr">
                        <a:spcAft>
                          <a:spcPts val="0"/>
                        </a:spcAft>
                      </a:pPr>
                      <a:r>
                        <a:rPr lang="es-EC" sz="1200" b="1">
                          <a:effectLst/>
                        </a:rPr>
                        <a:t>Final</a:t>
                      </a:r>
                      <a:endParaRPr lang="es-EC"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s-ES" sz="1400" b="1">
                          <a:effectLst/>
                        </a:rPr>
                        <a:t>Estiramiento de piernas y brazos.</a:t>
                      </a:r>
                      <a:endParaRPr lang="es-EC" sz="1400" b="1">
                        <a:effectLst/>
                      </a:endParaRPr>
                    </a:p>
                    <a:p>
                      <a:pPr algn="just">
                        <a:spcAft>
                          <a:spcPts val="0"/>
                        </a:spcAft>
                      </a:pPr>
                      <a:r>
                        <a:rPr lang="es-ES" sz="1400" b="1">
                          <a:effectLst/>
                        </a:rPr>
                        <a:t>Respiración</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52095">
                        <a:spcAft>
                          <a:spcPts val="0"/>
                        </a:spcAft>
                      </a:pPr>
                      <a:r>
                        <a:rPr lang="es-EC" sz="1200" b="1" dirty="0">
                          <a:effectLst/>
                        </a:rPr>
                        <a:t>20 min</a:t>
                      </a:r>
                      <a:endParaRPr lang="es-EC"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vMerge="1">
                  <a:txBody>
                    <a:bodyPr/>
                    <a:lstStyle/>
                    <a:p>
                      <a:endParaRPr lang="es-EC"/>
                    </a:p>
                  </a:txBody>
                  <a:tcPr/>
                </a:tc>
              </a:tr>
            </a:tbl>
          </a:graphicData>
        </a:graphic>
      </p:graphicFrame>
    </p:spTree>
    <p:extLst>
      <p:ext uri="{BB962C8B-B14F-4D97-AF65-F5344CB8AC3E}">
        <p14:creationId xmlns:p14="http://schemas.microsoft.com/office/powerpoint/2010/main" val="1411183063"/>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854559" y="193184"/>
            <a:ext cx="9650054" cy="1210614"/>
          </a:xfrm>
        </p:spPr>
        <p:txBody>
          <a:bodyPr>
            <a:noAutofit/>
          </a:bodyPr>
          <a:lstStyle/>
          <a:p>
            <a:r>
              <a:rPr lang="es-EC" sz="1800" b="1" dirty="0"/>
              <a:t>Sesión 18</a:t>
            </a:r>
            <a:r>
              <a:rPr lang="es-EC" sz="1800" dirty="0"/>
              <a:t/>
            </a:r>
            <a:br>
              <a:rPr lang="es-EC" sz="1800" dirty="0"/>
            </a:br>
            <a:r>
              <a:rPr lang="es-EC" sz="1800" b="1" dirty="0"/>
              <a:t> </a:t>
            </a:r>
            <a:r>
              <a:rPr lang="es-EC" sz="1800" dirty="0"/>
              <a:t/>
            </a:r>
            <a:br>
              <a:rPr lang="es-EC" sz="1800" dirty="0"/>
            </a:br>
            <a:r>
              <a:rPr lang="es-EC" sz="1800" b="1" dirty="0"/>
              <a:t>Objetivo: </a:t>
            </a:r>
            <a:r>
              <a:rPr lang="es-EC" sz="1800" dirty="0"/>
              <a:t>Desarrollar coordinación y destrezas en los niños mediante la enseñanza del relevo en el vóley.</a:t>
            </a:r>
            <a:br>
              <a:rPr lang="es-EC" sz="1800" dirty="0"/>
            </a:br>
            <a:endParaRPr lang="es-EC" sz="1800"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1770731001"/>
              </p:ext>
            </p:extLst>
          </p:nvPr>
        </p:nvGraphicFramePr>
        <p:xfrm>
          <a:off x="953037" y="1584102"/>
          <a:ext cx="10895527" cy="5086017"/>
        </p:xfrm>
        <a:graphic>
          <a:graphicData uri="http://schemas.openxmlformats.org/drawingml/2006/table">
            <a:tbl>
              <a:tblPr firstRow="1" firstCol="1" bandRow="1">
                <a:tableStyleId>{5C22544A-7EE6-4342-B048-85BDC9FD1C3A}</a:tableStyleId>
              </a:tblPr>
              <a:tblGrid>
                <a:gridCol w="1371788"/>
                <a:gridCol w="1544971"/>
                <a:gridCol w="2681725"/>
                <a:gridCol w="2681725"/>
                <a:gridCol w="983105"/>
                <a:gridCol w="1632213"/>
              </a:tblGrid>
              <a:tr h="212003">
                <a:tc>
                  <a:txBody>
                    <a:bodyPr/>
                    <a:lstStyle/>
                    <a:p>
                      <a:pPr indent="252095" algn="ctr">
                        <a:spcAft>
                          <a:spcPts val="1200"/>
                        </a:spcAft>
                      </a:pPr>
                      <a:r>
                        <a:rPr lang="es-EC" sz="1050" b="1" dirty="0">
                          <a:effectLst/>
                        </a:rPr>
                        <a:t>CONTENIDO</a:t>
                      </a:r>
                      <a:endParaRPr lang="es-EC"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1200"/>
                        </a:spcAft>
                      </a:pPr>
                      <a:r>
                        <a:rPr lang="es-EC" sz="1050" b="1">
                          <a:effectLst/>
                        </a:rPr>
                        <a:t>SUB-CONTENIDO</a:t>
                      </a:r>
                      <a:endParaRPr lang="es-EC"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gridSpan="2">
                  <a:txBody>
                    <a:bodyPr/>
                    <a:lstStyle/>
                    <a:p>
                      <a:pPr indent="252095" algn="ctr">
                        <a:spcAft>
                          <a:spcPts val="1200"/>
                        </a:spcAft>
                      </a:pPr>
                      <a:r>
                        <a:rPr lang="es-EC" sz="1050" b="1">
                          <a:effectLst/>
                        </a:rPr>
                        <a:t>ACTIVIDAD</a:t>
                      </a:r>
                      <a:endParaRPr lang="es-EC"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s-EC"/>
                    </a:p>
                  </a:txBody>
                  <a:tcPr/>
                </a:tc>
                <a:tc>
                  <a:txBody>
                    <a:bodyPr/>
                    <a:lstStyle/>
                    <a:p>
                      <a:pPr indent="252095" algn="ctr">
                        <a:spcAft>
                          <a:spcPts val="1200"/>
                        </a:spcAft>
                      </a:pPr>
                      <a:r>
                        <a:rPr lang="es-EC" sz="1050" b="1">
                          <a:effectLst/>
                        </a:rPr>
                        <a:t>TIEMPO</a:t>
                      </a:r>
                      <a:endParaRPr lang="es-EC"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252095" algn="ctr">
                        <a:spcAft>
                          <a:spcPts val="1200"/>
                        </a:spcAft>
                      </a:pPr>
                      <a:r>
                        <a:rPr lang="es-EC" sz="1050" b="1">
                          <a:effectLst/>
                        </a:rPr>
                        <a:t>EVALUACIÓN</a:t>
                      </a:r>
                      <a:endParaRPr lang="es-EC"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634209">
                <a:tc rowSpan="3">
                  <a:txBody>
                    <a:bodyPr/>
                    <a:lstStyle/>
                    <a:p>
                      <a:pPr algn="ctr">
                        <a:spcAft>
                          <a:spcPts val="0"/>
                        </a:spcAft>
                      </a:pPr>
                      <a:r>
                        <a:rPr lang="es-ES" sz="1400" b="1" dirty="0">
                          <a:effectLst/>
                        </a:rPr>
                        <a:t>Ejecución de la recepción y juego ofensivo </a:t>
                      </a:r>
                      <a:endParaRPr lang="es-EC" sz="1400" b="1" dirty="0">
                        <a:effectLst/>
                      </a:endParaRPr>
                    </a:p>
                    <a:p>
                      <a:pPr>
                        <a:spcBef>
                          <a:spcPts val="600"/>
                        </a:spcBef>
                        <a:spcAft>
                          <a:spcPts val="600"/>
                        </a:spcAft>
                      </a:pPr>
                      <a:r>
                        <a:rPr lang="es-EC" sz="1200" b="1" dirty="0">
                          <a:effectLst/>
                        </a:rPr>
                        <a:t> </a:t>
                      </a:r>
                      <a:endParaRPr lang="es-EC"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rowSpan="3">
                  <a:txBody>
                    <a:bodyPr/>
                    <a:lstStyle/>
                    <a:p>
                      <a:pPr>
                        <a:spcAft>
                          <a:spcPts val="0"/>
                        </a:spcAft>
                      </a:pPr>
                      <a:r>
                        <a:rPr lang="es-ES" sz="1400" b="1" dirty="0">
                          <a:effectLst/>
                        </a:rPr>
                        <a:t>Parada de cabeza</a:t>
                      </a:r>
                      <a:endParaRPr lang="es-EC" sz="1400" b="1" dirty="0">
                        <a:effectLst/>
                      </a:endParaRPr>
                    </a:p>
                    <a:p>
                      <a:pPr>
                        <a:spcAft>
                          <a:spcPts val="0"/>
                        </a:spcAft>
                      </a:pPr>
                      <a:r>
                        <a:rPr lang="es-ES" sz="1400" b="1" dirty="0">
                          <a:effectLst/>
                        </a:rPr>
                        <a:t> </a:t>
                      </a:r>
                      <a:endParaRPr lang="es-EC" sz="1400" b="1" dirty="0">
                        <a:effectLst/>
                      </a:endParaRPr>
                    </a:p>
                    <a:p>
                      <a:pPr>
                        <a:spcAft>
                          <a:spcPts val="0"/>
                        </a:spcAft>
                      </a:pPr>
                      <a:r>
                        <a:rPr lang="es-ES" sz="1400" b="1" dirty="0">
                          <a:effectLst/>
                        </a:rPr>
                        <a:t>Parada de manos</a:t>
                      </a:r>
                      <a:endParaRPr lang="es-EC" sz="1400" b="1" dirty="0">
                        <a:effectLst/>
                      </a:endParaRPr>
                    </a:p>
                    <a:p>
                      <a:pPr>
                        <a:spcAft>
                          <a:spcPts val="0"/>
                        </a:spcAft>
                      </a:pPr>
                      <a:r>
                        <a:rPr lang="es-ES" sz="1400" b="1" dirty="0">
                          <a:effectLst/>
                        </a:rPr>
                        <a:t> </a:t>
                      </a:r>
                      <a:endParaRPr lang="es-EC" sz="1400" b="1" dirty="0">
                        <a:effectLst/>
                      </a:endParaRPr>
                    </a:p>
                    <a:p>
                      <a:pPr>
                        <a:spcAft>
                          <a:spcPts val="0"/>
                        </a:spcAft>
                      </a:pPr>
                      <a:r>
                        <a:rPr lang="es-ES" sz="1400" b="1" dirty="0">
                          <a:effectLst/>
                        </a:rPr>
                        <a:t>Parada con la mano derecha</a:t>
                      </a:r>
                      <a:endParaRPr lang="es-EC" sz="1400" b="1" dirty="0">
                        <a:effectLst/>
                      </a:endParaRPr>
                    </a:p>
                    <a:p>
                      <a:pPr>
                        <a:spcAft>
                          <a:spcPts val="0"/>
                        </a:spcAft>
                      </a:pPr>
                      <a:r>
                        <a:rPr lang="es-ES" sz="1400" b="1" dirty="0">
                          <a:effectLst/>
                        </a:rPr>
                        <a:t> </a:t>
                      </a:r>
                      <a:endParaRPr lang="es-EC" sz="1400" b="1" dirty="0">
                        <a:effectLst/>
                      </a:endParaRPr>
                    </a:p>
                    <a:p>
                      <a:pPr>
                        <a:spcAft>
                          <a:spcPts val="0"/>
                        </a:spcAft>
                      </a:pPr>
                      <a:r>
                        <a:rPr lang="es-ES" sz="1400" b="1" dirty="0">
                          <a:effectLst/>
                        </a:rPr>
                        <a:t>Parada con la mano izquierda</a:t>
                      </a:r>
                      <a:endParaRPr lang="es-EC"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1200"/>
                        </a:spcAft>
                      </a:pPr>
                      <a:r>
                        <a:rPr lang="es-EC" sz="1200" b="1" dirty="0">
                          <a:effectLst/>
                        </a:rPr>
                        <a:t>Inicial</a:t>
                      </a:r>
                      <a:endParaRPr lang="es-EC"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es-ES" sz="1400" b="1">
                          <a:effectLst/>
                        </a:rPr>
                        <a:t>Calentamiento general, calentamiento de piernas y brazos.</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52095">
                        <a:spcAft>
                          <a:spcPts val="1200"/>
                        </a:spcAft>
                      </a:pPr>
                      <a:r>
                        <a:rPr lang="es-EC" sz="1200" b="1">
                          <a:effectLst/>
                        </a:rPr>
                        <a:t>10 min</a:t>
                      </a:r>
                      <a:endParaRPr lang="es-EC"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rowSpan="3">
                  <a:txBody>
                    <a:bodyPr/>
                    <a:lstStyle/>
                    <a:p>
                      <a:pPr algn="just">
                        <a:spcAft>
                          <a:spcPts val="1200"/>
                        </a:spcAft>
                      </a:pPr>
                      <a:r>
                        <a:rPr lang="es-EC" sz="1200" b="1">
                          <a:effectLst/>
                        </a:rPr>
                        <a:t>Evaluación continua</a:t>
                      </a:r>
                      <a:endParaRPr lang="es-EC"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3593854">
                <a:tc vMerge="1">
                  <a:txBody>
                    <a:bodyPr/>
                    <a:lstStyle/>
                    <a:p>
                      <a:endParaRPr lang="es-EC"/>
                    </a:p>
                  </a:txBody>
                  <a:tcPr/>
                </a:tc>
                <a:tc vMerge="1">
                  <a:txBody>
                    <a:bodyPr/>
                    <a:lstStyle/>
                    <a:p>
                      <a:endParaRPr lang="es-EC"/>
                    </a:p>
                  </a:txBody>
                  <a:tcPr/>
                </a:tc>
                <a:tc>
                  <a:txBody>
                    <a:bodyPr/>
                    <a:lstStyle/>
                    <a:p>
                      <a:pPr algn="ctr">
                        <a:spcAft>
                          <a:spcPts val="1200"/>
                        </a:spcAft>
                      </a:pPr>
                      <a:r>
                        <a:rPr lang="es-EC" sz="1200" b="1" dirty="0">
                          <a:effectLst/>
                        </a:rPr>
                        <a:t>Principal</a:t>
                      </a:r>
                      <a:endParaRPr lang="es-EC"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s-ES" sz="1400" b="1" dirty="0">
                          <a:effectLst/>
                        </a:rPr>
                        <a:t>Enseñanza de la parada de cabeza y práctica de los niños.</a:t>
                      </a:r>
                      <a:endParaRPr lang="es-EC" sz="1400" b="1" dirty="0">
                        <a:effectLst/>
                      </a:endParaRPr>
                    </a:p>
                    <a:p>
                      <a:pPr>
                        <a:spcAft>
                          <a:spcPts val="0"/>
                        </a:spcAft>
                      </a:pPr>
                      <a:r>
                        <a:rPr lang="es-ES" sz="1400" b="1" dirty="0">
                          <a:effectLst/>
                        </a:rPr>
                        <a:t>Ejecución por medio de la técnica espejo con ayudo del especialista y compañero</a:t>
                      </a:r>
                      <a:endParaRPr lang="es-EC" sz="1400" b="1" dirty="0">
                        <a:effectLst/>
                      </a:endParaRPr>
                    </a:p>
                    <a:p>
                      <a:pPr>
                        <a:spcAft>
                          <a:spcPts val="0"/>
                        </a:spcAft>
                      </a:pPr>
                      <a:r>
                        <a:rPr lang="es-ES" sz="1400" b="1" dirty="0">
                          <a:effectLst/>
                        </a:rPr>
                        <a:t>Enseñanza de la parada de dos manos y práctica de los niños.</a:t>
                      </a:r>
                      <a:endParaRPr lang="es-EC" sz="1400" b="1" dirty="0">
                        <a:effectLst/>
                      </a:endParaRPr>
                    </a:p>
                    <a:p>
                      <a:pPr>
                        <a:spcAft>
                          <a:spcPts val="0"/>
                        </a:spcAft>
                      </a:pPr>
                      <a:r>
                        <a:rPr lang="es-ES" sz="1400" b="1" dirty="0">
                          <a:effectLst/>
                        </a:rPr>
                        <a:t>Enseñanza de la parada de una y con otra mano luego práctica de los niños.</a:t>
                      </a:r>
                      <a:endParaRPr lang="es-EC" sz="1400" b="1" dirty="0">
                        <a:effectLst/>
                      </a:endParaRPr>
                    </a:p>
                    <a:p>
                      <a:pPr>
                        <a:spcAft>
                          <a:spcPts val="0"/>
                        </a:spcAft>
                      </a:pPr>
                      <a:r>
                        <a:rPr lang="es-ES" sz="1400" b="1" dirty="0">
                          <a:effectLst/>
                        </a:rPr>
                        <a:t>Corrección de errores mediante técnicas básicas </a:t>
                      </a:r>
                      <a:endParaRPr lang="es-EC"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52095">
                        <a:spcAft>
                          <a:spcPts val="1200"/>
                        </a:spcAft>
                      </a:pPr>
                      <a:r>
                        <a:rPr lang="es-EC" sz="1200" b="1" dirty="0">
                          <a:effectLst/>
                        </a:rPr>
                        <a:t>60 min</a:t>
                      </a:r>
                      <a:endParaRPr lang="es-EC"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vMerge="1">
                  <a:txBody>
                    <a:bodyPr/>
                    <a:lstStyle/>
                    <a:p>
                      <a:endParaRPr lang="es-EC"/>
                    </a:p>
                  </a:txBody>
                  <a:tcPr/>
                </a:tc>
              </a:tr>
              <a:tr h="634209">
                <a:tc vMerge="1">
                  <a:txBody>
                    <a:bodyPr/>
                    <a:lstStyle/>
                    <a:p>
                      <a:endParaRPr lang="es-EC"/>
                    </a:p>
                  </a:txBody>
                  <a:tcPr/>
                </a:tc>
                <a:tc vMerge="1">
                  <a:txBody>
                    <a:bodyPr/>
                    <a:lstStyle/>
                    <a:p>
                      <a:endParaRPr lang="es-EC"/>
                    </a:p>
                  </a:txBody>
                  <a:tcPr/>
                </a:tc>
                <a:tc>
                  <a:txBody>
                    <a:bodyPr/>
                    <a:lstStyle/>
                    <a:p>
                      <a:pPr algn="ctr">
                        <a:spcAft>
                          <a:spcPts val="0"/>
                        </a:spcAft>
                      </a:pPr>
                      <a:r>
                        <a:rPr lang="es-EC" sz="1200" b="1">
                          <a:effectLst/>
                        </a:rPr>
                        <a:t>Final</a:t>
                      </a:r>
                      <a:endParaRPr lang="es-EC"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s-ES" sz="1400" b="1">
                          <a:effectLst/>
                        </a:rPr>
                        <a:t>Estiramiento de piernas y brazos.</a:t>
                      </a:r>
                      <a:endParaRPr lang="es-EC" sz="1400" b="1">
                        <a:effectLst/>
                      </a:endParaRPr>
                    </a:p>
                    <a:p>
                      <a:pPr algn="just">
                        <a:spcAft>
                          <a:spcPts val="0"/>
                        </a:spcAft>
                      </a:pPr>
                      <a:r>
                        <a:rPr lang="es-ES" sz="1400" b="1">
                          <a:effectLst/>
                        </a:rPr>
                        <a:t>Respiración</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52095">
                        <a:spcAft>
                          <a:spcPts val="0"/>
                        </a:spcAft>
                      </a:pPr>
                      <a:r>
                        <a:rPr lang="es-EC" sz="1200" b="1" dirty="0">
                          <a:effectLst/>
                        </a:rPr>
                        <a:t>20 min</a:t>
                      </a:r>
                      <a:endParaRPr lang="es-EC"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vMerge="1">
                  <a:txBody>
                    <a:bodyPr/>
                    <a:lstStyle/>
                    <a:p>
                      <a:endParaRPr lang="es-EC"/>
                    </a:p>
                  </a:txBody>
                  <a:tcPr/>
                </a:tc>
              </a:tr>
            </a:tbl>
          </a:graphicData>
        </a:graphic>
      </p:graphicFrame>
    </p:spTree>
    <p:extLst>
      <p:ext uri="{BB962C8B-B14F-4D97-AF65-F5344CB8AC3E}">
        <p14:creationId xmlns:p14="http://schemas.microsoft.com/office/powerpoint/2010/main" val="1223034034"/>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841679" y="231820"/>
            <a:ext cx="9662933" cy="991673"/>
          </a:xfrm>
        </p:spPr>
        <p:txBody>
          <a:bodyPr>
            <a:normAutofit fontScale="90000"/>
          </a:bodyPr>
          <a:lstStyle/>
          <a:p>
            <a:r>
              <a:rPr lang="es-EC" sz="2200" b="1" dirty="0"/>
              <a:t>Sesión 19</a:t>
            </a:r>
            <a:r>
              <a:rPr lang="es-EC" sz="2200" dirty="0"/>
              <a:t/>
            </a:r>
            <a:br>
              <a:rPr lang="es-EC" sz="2200" dirty="0"/>
            </a:br>
            <a:r>
              <a:rPr lang="es-EC" sz="2200" b="1" dirty="0"/>
              <a:t> </a:t>
            </a:r>
            <a:r>
              <a:rPr lang="es-EC" sz="2200" dirty="0"/>
              <a:t/>
            </a:r>
            <a:br>
              <a:rPr lang="es-EC" sz="2200" dirty="0"/>
            </a:br>
            <a:r>
              <a:rPr lang="es-EC" sz="2200" b="1" dirty="0"/>
              <a:t>Objetivo: </a:t>
            </a:r>
            <a:r>
              <a:rPr lang="es-EC" sz="2200" dirty="0"/>
              <a:t>Desarrollo de las técnicas del vóley en el juego defensivo </a:t>
            </a:r>
            <a:r>
              <a:rPr lang="es-EC" dirty="0"/>
              <a:t/>
            </a:r>
            <a:br>
              <a:rPr lang="es-EC" dirty="0"/>
            </a:br>
            <a:endParaRPr lang="es-EC"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2434231693"/>
              </p:ext>
            </p:extLst>
          </p:nvPr>
        </p:nvGraphicFramePr>
        <p:xfrm>
          <a:off x="888644" y="1481072"/>
          <a:ext cx="10985677" cy="5074273"/>
        </p:xfrm>
        <a:graphic>
          <a:graphicData uri="http://schemas.openxmlformats.org/drawingml/2006/table">
            <a:tbl>
              <a:tblPr firstRow="1" firstCol="1" bandRow="1">
                <a:tableStyleId>{5C22544A-7EE6-4342-B048-85BDC9FD1C3A}</a:tableStyleId>
              </a:tblPr>
              <a:tblGrid>
                <a:gridCol w="1383139"/>
                <a:gridCol w="1557753"/>
                <a:gridCol w="2703914"/>
                <a:gridCol w="2703914"/>
                <a:gridCol w="1090816"/>
                <a:gridCol w="1546141"/>
              </a:tblGrid>
              <a:tr h="408225">
                <a:tc>
                  <a:txBody>
                    <a:bodyPr/>
                    <a:lstStyle/>
                    <a:p>
                      <a:pPr indent="252095" algn="ctr">
                        <a:spcAft>
                          <a:spcPts val="1200"/>
                        </a:spcAft>
                      </a:pPr>
                      <a:r>
                        <a:rPr lang="es-EC" sz="1100" b="1" dirty="0">
                          <a:effectLst/>
                        </a:rPr>
                        <a:t>CONTENIDO</a:t>
                      </a:r>
                      <a:endParaRPr lang="es-EC" sz="14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1200"/>
                        </a:spcAft>
                      </a:pPr>
                      <a:r>
                        <a:rPr lang="es-EC" sz="1100" b="1">
                          <a:effectLst/>
                        </a:rPr>
                        <a:t>SUB-CONTENIDO</a:t>
                      </a:r>
                      <a:endParaRPr lang="es-EC"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gridSpan="2">
                  <a:txBody>
                    <a:bodyPr/>
                    <a:lstStyle/>
                    <a:p>
                      <a:pPr indent="252095" algn="ctr">
                        <a:spcAft>
                          <a:spcPts val="1200"/>
                        </a:spcAft>
                      </a:pPr>
                      <a:r>
                        <a:rPr lang="es-EC" sz="1100" b="1">
                          <a:effectLst/>
                        </a:rPr>
                        <a:t>ACTIVIDAD</a:t>
                      </a:r>
                      <a:endParaRPr lang="es-EC"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s-EC"/>
                    </a:p>
                  </a:txBody>
                  <a:tcPr/>
                </a:tc>
                <a:tc>
                  <a:txBody>
                    <a:bodyPr/>
                    <a:lstStyle/>
                    <a:p>
                      <a:pPr indent="252095" algn="ctr">
                        <a:spcAft>
                          <a:spcPts val="1200"/>
                        </a:spcAft>
                      </a:pPr>
                      <a:r>
                        <a:rPr lang="es-EC" sz="1100" b="1">
                          <a:effectLst/>
                        </a:rPr>
                        <a:t>TIEMPO</a:t>
                      </a:r>
                      <a:endParaRPr lang="es-EC"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252095" algn="ctr">
                        <a:spcAft>
                          <a:spcPts val="1200"/>
                        </a:spcAft>
                      </a:pPr>
                      <a:r>
                        <a:rPr lang="es-EC" sz="1100" b="1">
                          <a:effectLst/>
                        </a:rPr>
                        <a:t>EVALUACIÓN</a:t>
                      </a:r>
                      <a:endParaRPr lang="es-EC"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1433766">
                <a:tc rowSpan="3">
                  <a:txBody>
                    <a:bodyPr/>
                    <a:lstStyle/>
                    <a:p>
                      <a:pPr>
                        <a:spcBef>
                          <a:spcPts val="600"/>
                        </a:spcBef>
                        <a:spcAft>
                          <a:spcPts val="600"/>
                        </a:spcAft>
                      </a:pPr>
                      <a:r>
                        <a:rPr lang="es-EC" sz="1400" b="1">
                          <a:effectLst/>
                        </a:rPr>
                        <a:t>Acoplamiento del juego defensivo en el vóley</a:t>
                      </a:r>
                      <a:endParaRPr lang="es-EC"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rowSpan="3">
                  <a:txBody>
                    <a:bodyPr/>
                    <a:lstStyle/>
                    <a:p>
                      <a:pPr marL="342900" lvl="0" indent="-342900">
                        <a:spcAft>
                          <a:spcPts val="0"/>
                        </a:spcAft>
                        <a:buFont typeface="Symbol" panose="05050102010706020507" pitchFamily="18" charset="2"/>
                        <a:buChar char=""/>
                      </a:pPr>
                      <a:r>
                        <a:rPr lang="es-EC" sz="1400" b="1" dirty="0">
                          <a:effectLst/>
                        </a:rPr>
                        <a:t>Técnicas de relevos </a:t>
                      </a:r>
                      <a:endParaRPr lang="es-EC" sz="14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1200"/>
                        </a:spcAft>
                      </a:pPr>
                      <a:r>
                        <a:rPr lang="es-EC" sz="1400" b="1" dirty="0">
                          <a:effectLst/>
                        </a:rPr>
                        <a:t>Inicial</a:t>
                      </a:r>
                      <a:endParaRPr lang="es-EC" sz="14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es-ES" sz="1600" b="1">
                          <a:effectLst/>
                        </a:rPr>
                        <a:t>Reconocimiento de la técnica</a:t>
                      </a:r>
                      <a:endParaRPr lang="es-EC" sz="1600" b="1">
                        <a:effectLst/>
                      </a:endParaRPr>
                    </a:p>
                    <a:p>
                      <a:pPr algn="just">
                        <a:spcAft>
                          <a:spcPts val="0"/>
                        </a:spcAft>
                      </a:pPr>
                      <a:r>
                        <a:rPr lang="es-ES" sz="1600" b="1">
                          <a:effectLst/>
                        </a:rPr>
                        <a:t>Calentamiento y adaptación al ejercicio</a:t>
                      </a:r>
                      <a:endParaRPr lang="es-EC" sz="16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52095">
                        <a:spcAft>
                          <a:spcPts val="1200"/>
                        </a:spcAft>
                      </a:pPr>
                      <a:r>
                        <a:rPr lang="es-EC" sz="1400" b="1">
                          <a:effectLst/>
                        </a:rPr>
                        <a:t>10 min</a:t>
                      </a:r>
                      <a:endParaRPr lang="es-EC"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rowSpan="3">
                  <a:txBody>
                    <a:bodyPr/>
                    <a:lstStyle/>
                    <a:p>
                      <a:pPr>
                        <a:spcAft>
                          <a:spcPts val="1200"/>
                        </a:spcAft>
                      </a:pPr>
                      <a:r>
                        <a:rPr lang="es-EC" sz="1400" b="1">
                          <a:effectLst/>
                        </a:rPr>
                        <a:t>Desarrollo de la técnica practicada </a:t>
                      </a:r>
                      <a:endParaRPr lang="es-EC"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1798516">
                <a:tc vMerge="1">
                  <a:txBody>
                    <a:bodyPr/>
                    <a:lstStyle/>
                    <a:p>
                      <a:endParaRPr lang="es-EC"/>
                    </a:p>
                  </a:txBody>
                  <a:tcPr/>
                </a:tc>
                <a:tc vMerge="1">
                  <a:txBody>
                    <a:bodyPr/>
                    <a:lstStyle/>
                    <a:p>
                      <a:endParaRPr lang="es-EC"/>
                    </a:p>
                  </a:txBody>
                  <a:tcPr/>
                </a:tc>
                <a:tc>
                  <a:txBody>
                    <a:bodyPr/>
                    <a:lstStyle/>
                    <a:p>
                      <a:pPr>
                        <a:spcAft>
                          <a:spcPts val="1200"/>
                        </a:spcAft>
                      </a:pPr>
                      <a:r>
                        <a:rPr lang="es-EC" sz="1400" b="1" dirty="0">
                          <a:effectLst/>
                        </a:rPr>
                        <a:t>Principal</a:t>
                      </a:r>
                      <a:endParaRPr lang="es-EC" sz="14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s-EC" sz="1400" b="1" dirty="0">
                          <a:effectLst/>
                        </a:rPr>
                        <a:t>Aprender a caminar con balón</a:t>
                      </a:r>
                    </a:p>
                    <a:p>
                      <a:pPr algn="just">
                        <a:spcAft>
                          <a:spcPts val="0"/>
                        </a:spcAft>
                      </a:pPr>
                      <a:r>
                        <a:rPr lang="es-ES" sz="1600" b="1" dirty="0">
                          <a:effectLst/>
                        </a:rPr>
                        <a:t>Control del equilibrio y movimientos básicos.</a:t>
                      </a:r>
                      <a:endParaRPr lang="es-EC" sz="1600" b="1" dirty="0">
                        <a:effectLst/>
                      </a:endParaRPr>
                    </a:p>
                    <a:p>
                      <a:pPr algn="just">
                        <a:spcAft>
                          <a:spcPts val="0"/>
                        </a:spcAft>
                      </a:pPr>
                      <a:r>
                        <a:rPr lang="es-ES" sz="1600" b="1" dirty="0">
                          <a:effectLst/>
                        </a:rPr>
                        <a:t>Manejo y dirección del balón </a:t>
                      </a:r>
                      <a:endParaRPr lang="es-EC" sz="1600" b="1" dirty="0">
                        <a:effectLst/>
                      </a:endParaRPr>
                    </a:p>
                    <a:p>
                      <a:pPr algn="just">
                        <a:spcAft>
                          <a:spcPts val="0"/>
                        </a:spcAft>
                      </a:pPr>
                      <a:r>
                        <a:rPr lang="es-ES" sz="1600" b="1" dirty="0">
                          <a:effectLst/>
                        </a:rPr>
                        <a:t>Pedaleo y control </a:t>
                      </a:r>
                      <a:endParaRPr lang="es-EC" sz="1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52095">
                        <a:spcAft>
                          <a:spcPts val="1200"/>
                        </a:spcAft>
                      </a:pPr>
                      <a:r>
                        <a:rPr lang="es-EC" sz="1400" b="1">
                          <a:effectLst/>
                        </a:rPr>
                        <a:t>60 min</a:t>
                      </a:r>
                      <a:endParaRPr lang="es-EC"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vMerge="1">
                  <a:txBody>
                    <a:bodyPr/>
                    <a:lstStyle/>
                    <a:p>
                      <a:endParaRPr lang="es-EC"/>
                    </a:p>
                  </a:txBody>
                  <a:tcPr/>
                </a:tc>
              </a:tr>
              <a:tr h="1433766">
                <a:tc vMerge="1">
                  <a:txBody>
                    <a:bodyPr/>
                    <a:lstStyle/>
                    <a:p>
                      <a:endParaRPr lang="es-EC"/>
                    </a:p>
                  </a:txBody>
                  <a:tcPr/>
                </a:tc>
                <a:tc vMerge="1">
                  <a:txBody>
                    <a:bodyPr/>
                    <a:lstStyle/>
                    <a:p>
                      <a:endParaRPr lang="es-EC"/>
                    </a:p>
                  </a:txBody>
                  <a:tcPr/>
                </a:tc>
                <a:tc>
                  <a:txBody>
                    <a:bodyPr/>
                    <a:lstStyle/>
                    <a:p>
                      <a:pPr>
                        <a:spcAft>
                          <a:spcPts val="0"/>
                        </a:spcAft>
                      </a:pPr>
                      <a:r>
                        <a:rPr lang="es-EC" sz="1400" b="1">
                          <a:effectLst/>
                        </a:rPr>
                        <a:t>Final</a:t>
                      </a:r>
                      <a:endParaRPr lang="es-EC"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es-ES" sz="1600" b="1" dirty="0">
                          <a:effectLst/>
                        </a:rPr>
                        <a:t>Realizar un análisis y síntesis acerca de los ejercicios practicados corrigiendo errores.</a:t>
                      </a:r>
                      <a:endParaRPr lang="es-EC" sz="1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52095">
                        <a:spcAft>
                          <a:spcPts val="0"/>
                        </a:spcAft>
                      </a:pPr>
                      <a:r>
                        <a:rPr lang="es-EC" sz="1400" b="1" dirty="0">
                          <a:effectLst/>
                        </a:rPr>
                        <a:t>20 min</a:t>
                      </a:r>
                      <a:endParaRPr lang="es-EC" sz="14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vMerge="1">
                  <a:txBody>
                    <a:bodyPr/>
                    <a:lstStyle/>
                    <a:p>
                      <a:endParaRPr lang="es-EC"/>
                    </a:p>
                  </a:txBody>
                  <a:tcPr/>
                </a:tc>
              </a:tr>
            </a:tbl>
          </a:graphicData>
        </a:graphic>
      </p:graphicFrame>
    </p:spTree>
    <p:extLst>
      <p:ext uri="{BB962C8B-B14F-4D97-AF65-F5344CB8AC3E}">
        <p14:creationId xmlns:p14="http://schemas.microsoft.com/office/powerpoint/2010/main" val="1688917595"/>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828801" y="167425"/>
            <a:ext cx="9675812" cy="1519707"/>
          </a:xfrm>
        </p:spPr>
        <p:txBody>
          <a:bodyPr>
            <a:noAutofit/>
          </a:bodyPr>
          <a:lstStyle/>
          <a:p>
            <a:r>
              <a:rPr lang="es-EC" sz="1600" b="1" dirty="0"/>
              <a:t>Sesión 20</a:t>
            </a:r>
            <a:r>
              <a:rPr lang="es-EC" sz="1600" dirty="0"/>
              <a:t/>
            </a:r>
            <a:br>
              <a:rPr lang="es-EC" sz="1600" dirty="0"/>
            </a:br>
            <a:r>
              <a:rPr lang="es-EC" sz="1600" b="1" dirty="0"/>
              <a:t> </a:t>
            </a:r>
            <a:r>
              <a:rPr lang="es-EC" sz="1600" dirty="0"/>
              <a:t/>
            </a:r>
            <a:br>
              <a:rPr lang="es-EC" sz="1600" dirty="0"/>
            </a:br>
            <a:r>
              <a:rPr lang="es-EC" sz="1600" b="1" dirty="0"/>
              <a:t>Objetivo: </a:t>
            </a:r>
            <a:r>
              <a:rPr lang="es-EC" sz="1600" dirty="0"/>
              <a:t>Desarrollar el drible y el remate a portería en los niños, mediante ejercicios de fácil entendimiento y de realización, para tener mayores habilidades al momento de manejar el balón.</a:t>
            </a:r>
            <a:br>
              <a:rPr lang="es-EC" sz="1600" dirty="0"/>
            </a:br>
            <a:endParaRPr lang="es-EC" sz="1600"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165494970"/>
              </p:ext>
            </p:extLst>
          </p:nvPr>
        </p:nvGraphicFramePr>
        <p:xfrm>
          <a:off x="1249250" y="1687132"/>
          <a:ext cx="10156222" cy="4855336"/>
        </p:xfrm>
        <a:graphic>
          <a:graphicData uri="http://schemas.openxmlformats.org/drawingml/2006/table">
            <a:tbl>
              <a:tblPr firstRow="1" firstCol="1" bandRow="1">
                <a:tableStyleId>{5C22544A-7EE6-4342-B048-85BDC9FD1C3A}</a:tableStyleId>
              </a:tblPr>
              <a:tblGrid>
                <a:gridCol w="1278707"/>
                <a:gridCol w="1440139"/>
                <a:gridCol w="2110732"/>
                <a:gridCol w="2888786"/>
                <a:gridCol w="916397"/>
                <a:gridCol w="1521461"/>
              </a:tblGrid>
              <a:tr h="271212">
                <a:tc>
                  <a:txBody>
                    <a:bodyPr/>
                    <a:lstStyle/>
                    <a:p>
                      <a:pPr indent="252095" algn="ctr">
                        <a:spcAft>
                          <a:spcPts val="1200"/>
                        </a:spcAft>
                      </a:pPr>
                      <a:r>
                        <a:rPr lang="es-EC" sz="1050" b="1" dirty="0">
                          <a:effectLst/>
                        </a:rPr>
                        <a:t>CONTENIDO</a:t>
                      </a:r>
                      <a:endParaRPr lang="es-EC"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1200"/>
                        </a:spcAft>
                      </a:pPr>
                      <a:r>
                        <a:rPr lang="es-EC" sz="1050" b="1">
                          <a:effectLst/>
                        </a:rPr>
                        <a:t>SUB-CONTENIDO</a:t>
                      </a:r>
                      <a:endParaRPr lang="es-EC"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gridSpan="2">
                  <a:txBody>
                    <a:bodyPr/>
                    <a:lstStyle/>
                    <a:p>
                      <a:pPr indent="252095" algn="ctr">
                        <a:spcAft>
                          <a:spcPts val="1200"/>
                        </a:spcAft>
                      </a:pPr>
                      <a:r>
                        <a:rPr lang="es-EC" sz="1050" b="1">
                          <a:effectLst/>
                        </a:rPr>
                        <a:t>ACTIVIDAD</a:t>
                      </a:r>
                      <a:endParaRPr lang="es-EC"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s-EC"/>
                    </a:p>
                  </a:txBody>
                  <a:tcPr/>
                </a:tc>
                <a:tc>
                  <a:txBody>
                    <a:bodyPr/>
                    <a:lstStyle/>
                    <a:p>
                      <a:pPr indent="252095" algn="ctr">
                        <a:spcAft>
                          <a:spcPts val="1200"/>
                        </a:spcAft>
                      </a:pPr>
                      <a:r>
                        <a:rPr lang="es-EC" sz="1050" b="1">
                          <a:effectLst/>
                        </a:rPr>
                        <a:t>TIEMPO</a:t>
                      </a:r>
                      <a:endParaRPr lang="es-EC"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indent="252095" algn="ctr">
                        <a:spcAft>
                          <a:spcPts val="1200"/>
                        </a:spcAft>
                      </a:pPr>
                      <a:r>
                        <a:rPr lang="es-EC" sz="1050" b="1">
                          <a:effectLst/>
                        </a:rPr>
                        <a:t>EVALUACIÓN</a:t>
                      </a:r>
                      <a:endParaRPr lang="es-EC"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1091458">
                <a:tc rowSpan="3">
                  <a:txBody>
                    <a:bodyPr/>
                    <a:lstStyle/>
                    <a:p>
                      <a:pPr>
                        <a:spcAft>
                          <a:spcPts val="1200"/>
                        </a:spcAft>
                      </a:pPr>
                      <a:r>
                        <a:rPr lang="es-EC" sz="1200" b="1">
                          <a:effectLst/>
                        </a:rPr>
                        <a:t>Remate a portería.</a:t>
                      </a:r>
                      <a:endParaRPr lang="es-EC"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rowSpan="3">
                  <a:txBody>
                    <a:bodyPr/>
                    <a:lstStyle/>
                    <a:p>
                      <a:pPr>
                        <a:spcAft>
                          <a:spcPts val="0"/>
                        </a:spcAft>
                      </a:pPr>
                      <a:r>
                        <a:rPr lang="es-ES" sz="1400" b="1" dirty="0">
                          <a:effectLst/>
                        </a:rPr>
                        <a:t>Manejo del balón</a:t>
                      </a:r>
                      <a:endParaRPr lang="es-EC" sz="1400" b="1" dirty="0">
                        <a:effectLst/>
                      </a:endParaRPr>
                    </a:p>
                    <a:p>
                      <a:pPr>
                        <a:spcAft>
                          <a:spcPts val="0"/>
                        </a:spcAft>
                      </a:pPr>
                      <a:r>
                        <a:rPr lang="es-ES" sz="1400" b="1" dirty="0">
                          <a:effectLst/>
                        </a:rPr>
                        <a:t>Ubicación</a:t>
                      </a:r>
                      <a:endParaRPr lang="es-EC" sz="1400" b="1" dirty="0">
                        <a:effectLst/>
                      </a:endParaRPr>
                    </a:p>
                    <a:p>
                      <a:pPr>
                        <a:spcAft>
                          <a:spcPts val="0"/>
                        </a:spcAft>
                      </a:pPr>
                      <a:r>
                        <a:rPr lang="es-ES" sz="1400" b="1" dirty="0">
                          <a:effectLst/>
                        </a:rPr>
                        <a:t>Control de balón</a:t>
                      </a:r>
                      <a:endParaRPr lang="es-EC" sz="1400" b="1" dirty="0">
                        <a:effectLst/>
                      </a:endParaRPr>
                    </a:p>
                    <a:p>
                      <a:pPr>
                        <a:spcAft>
                          <a:spcPts val="0"/>
                        </a:spcAft>
                      </a:pPr>
                      <a:r>
                        <a:rPr lang="es-ES" sz="1400" b="1" dirty="0">
                          <a:effectLst/>
                        </a:rPr>
                        <a:t>Velocidad </a:t>
                      </a:r>
                      <a:endParaRPr lang="es-EC" sz="1400" b="1" dirty="0">
                        <a:effectLst/>
                      </a:endParaRPr>
                    </a:p>
                    <a:p>
                      <a:pPr>
                        <a:spcAft>
                          <a:spcPts val="0"/>
                        </a:spcAft>
                      </a:pPr>
                      <a:r>
                        <a:rPr lang="es-ES" sz="1400" b="1" dirty="0">
                          <a:effectLst/>
                        </a:rPr>
                        <a:t>Coordinación</a:t>
                      </a:r>
                      <a:endParaRPr lang="es-EC"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1200"/>
                        </a:spcAft>
                      </a:pPr>
                      <a:r>
                        <a:rPr lang="es-EC" sz="1200" b="1">
                          <a:effectLst/>
                        </a:rPr>
                        <a:t>Inicial</a:t>
                      </a:r>
                      <a:endParaRPr lang="es-EC"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es-ES" sz="1200" b="1">
                          <a:effectLst/>
                        </a:rPr>
                        <a:t>Ejercicios de coordinación y de velocidad en pasando sobre aros en el  suelo y en grupos de 6 alumnos realizamos recepción y toques precisos</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52095">
                        <a:spcAft>
                          <a:spcPts val="1200"/>
                        </a:spcAft>
                      </a:pPr>
                      <a:r>
                        <a:rPr lang="es-EC" sz="1200" b="1">
                          <a:effectLst/>
                        </a:rPr>
                        <a:t>10 min</a:t>
                      </a:r>
                      <a:endParaRPr lang="es-EC"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rowSpan="3">
                  <a:txBody>
                    <a:bodyPr/>
                    <a:lstStyle/>
                    <a:p>
                      <a:pPr>
                        <a:spcAft>
                          <a:spcPts val="1200"/>
                        </a:spcAft>
                      </a:pPr>
                      <a:r>
                        <a:rPr lang="es-EC" sz="1200" b="1">
                          <a:effectLst/>
                        </a:rPr>
                        <a:t>Desarrollo de la técnica practicada </a:t>
                      </a:r>
                      <a:endParaRPr lang="es-EC"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2182916">
                <a:tc vMerge="1">
                  <a:txBody>
                    <a:bodyPr/>
                    <a:lstStyle/>
                    <a:p>
                      <a:endParaRPr lang="es-EC"/>
                    </a:p>
                  </a:txBody>
                  <a:tcPr/>
                </a:tc>
                <a:tc vMerge="1">
                  <a:txBody>
                    <a:bodyPr/>
                    <a:lstStyle/>
                    <a:p>
                      <a:endParaRPr lang="es-EC"/>
                    </a:p>
                  </a:txBody>
                  <a:tcPr/>
                </a:tc>
                <a:tc>
                  <a:txBody>
                    <a:bodyPr/>
                    <a:lstStyle/>
                    <a:p>
                      <a:pPr algn="ctr">
                        <a:spcAft>
                          <a:spcPts val="1200"/>
                        </a:spcAft>
                      </a:pPr>
                      <a:r>
                        <a:rPr lang="es-EC" sz="1200" b="1" dirty="0">
                          <a:effectLst/>
                        </a:rPr>
                        <a:t>Principal</a:t>
                      </a:r>
                      <a:endParaRPr lang="es-EC"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es-ES" sz="1200" b="1" dirty="0">
                          <a:effectLst/>
                        </a:rPr>
                        <a:t>Colocar una fila de conos  8 en el suelo, pasar alrededor los     mismos llevando la pelota con el los bordes internos y externos.</a:t>
                      </a:r>
                      <a:br>
                        <a:rPr lang="es-ES" sz="1200" b="1" dirty="0">
                          <a:effectLst/>
                        </a:rPr>
                      </a:br>
                      <a:r>
                        <a:rPr lang="es-ES" sz="1200" b="1" dirty="0">
                          <a:effectLst/>
                        </a:rPr>
                        <a:t>- Se colocara 5 conos indistintamente al frente de arco y el alumno deberá pasar estos conos alrededor y tirar a portería</a:t>
                      </a:r>
                      <a:br>
                        <a:rPr lang="es-ES" sz="1200" b="1" dirty="0">
                          <a:effectLst/>
                        </a:rPr>
                      </a:br>
                      <a:r>
                        <a:rPr lang="es-ES" sz="1200" b="1" dirty="0">
                          <a:effectLst/>
                        </a:rPr>
                        <a:t>Pase en pared y devuelva y dispare al arco.</a:t>
                      </a:r>
                      <a:endParaRPr lang="es-EC"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52095">
                        <a:spcAft>
                          <a:spcPts val="1200"/>
                        </a:spcAft>
                      </a:pPr>
                      <a:r>
                        <a:rPr lang="es-EC" sz="1200" b="1">
                          <a:effectLst/>
                        </a:rPr>
                        <a:t>60 min</a:t>
                      </a:r>
                      <a:endParaRPr lang="es-EC"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vMerge="1">
                  <a:txBody>
                    <a:bodyPr/>
                    <a:lstStyle/>
                    <a:p>
                      <a:endParaRPr lang="es-EC"/>
                    </a:p>
                  </a:txBody>
                  <a:tcPr/>
                </a:tc>
              </a:tr>
              <a:tr h="1309750">
                <a:tc vMerge="1">
                  <a:txBody>
                    <a:bodyPr/>
                    <a:lstStyle/>
                    <a:p>
                      <a:endParaRPr lang="es-EC"/>
                    </a:p>
                  </a:txBody>
                  <a:tcPr/>
                </a:tc>
                <a:tc vMerge="1">
                  <a:txBody>
                    <a:bodyPr/>
                    <a:lstStyle/>
                    <a:p>
                      <a:endParaRPr lang="es-EC"/>
                    </a:p>
                  </a:txBody>
                  <a:tcPr/>
                </a:tc>
                <a:tc>
                  <a:txBody>
                    <a:bodyPr/>
                    <a:lstStyle/>
                    <a:p>
                      <a:pPr algn="ctr">
                        <a:spcAft>
                          <a:spcPts val="0"/>
                        </a:spcAft>
                      </a:pPr>
                      <a:r>
                        <a:rPr lang="es-EC" sz="1200" b="1">
                          <a:effectLst/>
                        </a:rPr>
                        <a:t>Final</a:t>
                      </a:r>
                      <a:endParaRPr lang="es-EC"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es-ES" sz="1200" b="1" dirty="0">
                          <a:effectLst/>
                        </a:rPr>
                        <a:t>Trote alrededor del campo, con el balón en los pies de los alumnos que ira progresivamente el trote finalizando con un tiro al arco; y se realizara un estiramiento final.</a:t>
                      </a:r>
                      <a:endParaRPr lang="es-EC"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252095">
                        <a:spcAft>
                          <a:spcPts val="0"/>
                        </a:spcAft>
                      </a:pPr>
                      <a:r>
                        <a:rPr lang="es-EC" sz="1200" b="1" dirty="0">
                          <a:effectLst/>
                        </a:rPr>
                        <a:t>20 min</a:t>
                      </a:r>
                      <a:endParaRPr lang="es-EC" sz="12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vMerge="1">
                  <a:txBody>
                    <a:bodyPr/>
                    <a:lstStyle/>
                    <a:p>
                      <a:endParaRPr lang="es-EC"/>
                    </a:p>
                  </a:txBody>
                  <a:tcPr/>
                </a:tc>
              </a:tr>
            </a:tbl>
          </a:graphicData>
        </a:graphic>
      </p:graphicFrame>
    </p:spTree>
    <p:extLst>
      <p:ext uri="{BB962C8B-B14F-4D97-AF65-F5344CB8AC3E}">
        <p14:creationId xmlns:p14="http://schemas.microsoft.com/office/powerpoint/2010/main" val="828946332"/>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90163" y="206062"/>
            <a:ext cx="9714449" cy="1468192"/>
          </a:xfrm>
        </p:spPr>
        <p:txBody>
          <a:bodyPr>
            <a:noAutofit/>
          </a:bodyPr>
          <a:lstStyle/>
          <a:p>
            <a:r>
              <a:rPr lang="es-EC" sz="1600" b="1" dirty="0"/>
              <a:t>Sesión 21</a:t>
            </a:r>
            <a:r>
              <a:rPr lang="es-EC" sz="1600" dirty="0"/>
              <a:t/>
            </a:r>
            <a:br>
              <a:rPr lang="es-EC" sz="1600" dirty="0"/>
            </a:br>
            <a:r>
              <a:rPr lang="es-EC" sz="1600" b="1" dirty="0"/>
              <a:t> </a:t>
            </a:r>
            <a:r>
              <a:rPr lang="es-EC" sz="1600" dirty="0"/>
              <a:t/>
            </a:r>
            <a:br>
              <a:rPr lang="es-EC" sz="1600" dirty="0"/>
            </a:br>
            <a:r>
              <a:rPr lang="es-EC" sz="1600" b="1" dirty="0"/>
              <a:t>Objetivo: </a:t>
            </a:r>
            <a:r>
              <a:rPr lang="es-EC" sz="1600" dirty="0"/>
              <a:t>Desarrollar las técnicas básicas de cabeceó y recepción de  pecho, mediante ejercicios que ayuden al entendimiento de cómo golpear el balón con la cabeza y recetarlo con el pecho, para tener mayor habilidad en el espacio aéreo.</a:t>
            </a:r>
            <a:br>
              <a:rPr lang="es-EC" sz="1600" dirty="0"/>
            </a:br>
            <a:endParaRPr lang="es-EC" sz="1600"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3994780295"/>
              </p:ext>
            </p:extLst>
          </p:nvPr>
        </p:nvGraphicFramePr>
        <p:xfrm>
          <a:off x="1004552" y="1674254"/>
          <a:ext cx="10500059" cy="4958366"/>
        </p:xfrm>
        <a:graphic>
          <a:graphicData uri="http://schemas.openxmlformats.org/drawingml/2006/table">
            <a:tbl>
              <a:tblPr firstRow="1" firstCol="1" bandRow="1">
                <a:tableStyleId>{5C22544A-7EE6-4342-B048-85BDC9FD1C3A}</a:tableStyleId>
              </a:tblPr>
              <a:tblGrid>
                <a:gridCol w="1321998"/>
                <a:gridCol w="1488894"/>
                <a:gridCol w="2018686"/>
                <a:gridCol w="3150090"/>
                <a:gridCol w="947422"/>
                <a:gridCol w="1572969"/>
              </a:tblGrid>
              <a:tr h="296000">
                <a:tc>
                  <a:txBody>
                    <a:bodyPr/>
                    <a:lstStyle/>
                    <a:p>
                      <a:pPr indent="252095" algn="ctr">
                        <a:spcAft>
                          <a:spcPts val="1200"/>
                        </a:spcAft>
                      </a:pPr>
                      <a:r>
                        <a:rPr lang="es-EC" sz="1050" b="1" dirty="0">
                          <a:effectLst/>
                        </a:rPr>
                        <a:t>CONTENIDO</a:t>
                      </a:r>
                      <a:endParaRPr lang="es-EC"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9867" marR="59867" marT="0" marB="0"/>
                </a:tc>
                <a:tc>
                  <a:txBody>
                    <a:bodyPr/>
                    <a:lstStyle/>
                    <a:p>
                      <a:pPr algn="ctr">
                        <a:spcAft>
                          <a:spcPts val="1200"/>
                        </a:spcAft>
                      </a:pPr>
                      <a:r>
                        <a:rPr lang="es-EC" sz="1050" b="1">
                          <a:effectLst/>
                        </a:rPr>
                        <a:t>SUB-CONTENIDO</a:t>
                      </a:r>
                      <a:endParaRPr lang="es-EC" sz="11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9867" marR="59867" marT="0" marB="0"/>
                </a:tc>
                <a:tc gridSpan="2">
                  <a:txBody>
                    <a:bodyPr/>
                    <a:lstStyle/>
                    <a:p>
                      <a:pPr indent="252095" algn="ctr">
                        <a:spcAft>
                          <a:spcPts val="1200"/>
                        </a:spcAft>
                      </a:pPr>
                      <a:r>
                        <a:rPr lang="es-EC" sz="1050" b="1">
                          <a:effectLst/>
                        </a:rPr>
                        <a:t>ACTIVIDAD</a:t>
                      </a:r>
                      <a:endParaRPr lang="es-EC" sz="11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9867" marR="59867" marT="0" marB="0"/>
                </a:tc>
                <a:tc hMerge="1">
                  <a:txBody>
                    <a:bodyPr/>
                    <a:lstStyle/>
                    <a:p>
                      <a:endParaRPr lang="es-EC"/>
                    </a:p>
                  </a:txBody>
                  <a:tcPr/>
                </a:tc>
                <a:tc>
                  <a:txBody>
                    <a:bodyPr/>
                    <a:lstStyle/>
                    <a:p>
                      <a:pPr indent="252095" algn="ctr">
                        <a:spcAft>
                          <a:spcPts val="1200"/>
                        </a:spcAft>
                      </a:pPr>
                      <a:r>
                        <a:rPr lang="es-EC" sz="1050" b="1">
                          <a:effectLst/>
                        </a:rPr>
                        <a:t>TIEMPO</a:t>
                      </a:r>
                      <a:endParaRPr lang="es-EC" sz="11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9867" marR="59867" marT="0" marB="0"/>
                </a:tc>
                <a:tc>
                  <a:txBody>
                    <a:bodyPr/>
                    <a:lstStyle/>
                    <a:p>
                      <a:pPr indent="252095" algn="ctr">
                        <a:spcAft>
                          <a:spcPts val="1200"/>
                        </a:spcAft>
                      </a:pPr>
                      <a:r>
                        <a:rPr lang="es-EC" sz="1050" b="1">
                          <a:effectLst/>
                        </a:rPr>
                        <a:t>EVALUACIÓN</a:t>
                      </a:r>
                      <a:endParaRPr lang="es-EC" sz="11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9867" marR="59867" marT="0" marB="0"/>
                </a:tc>
              </a:tr>
              <a:tr h="1305463">
                <a:tc rowSpan="3">
                  <a:txBody>
                    <a:bodyPr/>
                    <a:lstStyle/>
                    <a:p>
                      <a:pPr>
                        <a:spcAft>
                          <a:spcPts val="1200"/>
                        </a:spcAft>
                      </a:pPr>
                      <a:r>
                        <a:rPr lang="es-EC" sz="1100" b="1">
                          <a:effectLst/>
                        </a:rPr>
                        <a:t>Cabeceó y recepción de  pecho.</a:t>
                      </a:r>
                      <a:endParaRPr lang="es-EC" sz="11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9867" marR="59867" marT="0" marB="0"/>
                </a:tc>
                <a:tc rowSpan="3">
                  <a:txBody>
                    <a:bodyPr/>
                    <a:lstStyle/>
                    <a:p>
                      <a:pPr>
                        <a:spcAft>
                          <a:spcPts val="0"/>
                        </a:spcAft>
                      </a:pPr>
                      <a:r>
                        <a:rPr lang="es-ES" sz="1100" b="1" dirty="0">
                          <a:effectLst/>
                        </a:rPr>
                        <a:t>Control de balo</a:t>
                      </a:r>
                      <a:endParaRPr lang="es-EC" sz="1100" b="1" dirty="0">
                        <a:effectLst/>
                      </a:endParaRPr>
                    </a:p>
                    <a:p>
                      <a:pPr>
                        <a:spcAft>
                          <a:spcPts val="0"/>
                        </a:spcAft>
                      </a:pPr>
                      <a:r>
                        <a:rPr lang="es-ES" sz="1100" b="1" dirty="0">
                          <a:effectLst/>
                        </a:rPr>
                        <a:t>Ubicación del espacio</a:t>
                      </a:r>
                      <a:endParaRPr lang="es-EC" sz="1100" b="1" dirty="0">
                        <a:effectLst/>
                      </a:endParaRPr>
                    </a:p>
                    <a:p>
                      <a:pPr>
                        <a:spcAft>
                          <a:spcPts val="0"/>
                        </a:spcAft>
                      </a:pPr>
                      <a:r>
                        <a:rPr lang="es-ES" sz="1100" b="1" dirty="0">
                          <a:effectLst/>
                        </a:rPr>
                        <a:t>Precisión</a:t>
                      </a:r>
                      <a:endParaRPr lang="es-EC" sz="1100" b="1" dirty="0">
                        <a:effectLst/>
                      </a:endParaRPr>
                    </a:p>
                    <a:p>
                      <a:pPr>
                        <a:spcAft>
                          <a:spcPts val="0"/>
                        </a:spcAft>
                      </a:pPr>
                      <a:r>
                        <a:rPr lang="es-ES" sz="1100" b="1" dirty="0">
                          <a:effectLst/>
                        </a:rPr>
                        <a:t>Saltos </a:t>
                      </a:r>
                      <a:endParaRPr lang="es-EC" sz="1100" b="1" dirty="0">
                        <a:effectLst/>
                      </a:endParaRPr>
                    </a:p>
                    <a:p>
                      <a:pPr>
                        <a:spcAft>
                          <a:spcPts val="0"/>
                        </a:spcAft>
                      </a:pPr>
                      <a:r>
                        <a:rPr lang="es-ES" sz="1100" b="1" dirty="0">
                          <a:effectLst/>
                        </a:rPr>
                        <a:t>Coordinación </a:t>
                      </a:r>
                      <a:endParaRPr lang="es-EC" sz="1100" b="1" dirty="0">
                        <a:effectLst/>
                      </a:endParaRPr>
                    </a:p>
                    <a:p>
                      <a:pPr>
                        <a:spcAft>
                          <a:spcPts val="0"/>
                        </a:spcAft>
                      </a:pPr>
                      <a:r>
                        <a:rPr lang="es-ES" sz="1100" b="1" dirty="0">
                          <a:effectLst/>
                        </a:rPr>
                        <a:t>Dirección</a:t>
                      </a:r>
                      <a:endParaRPr lang="es-EC" sz="11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867" marR="59867" marT="0" marB="0"/>
                </a:tc>
                <a:tc>
                  <a:txBody>
                    <a:bodyPr/>
                    <a:lstStyle/>
                    <a:p>
                      <a:pPr algn="ctr">
                        <a:spcAft>
                          <a:spcPts val="1200"/>
                        </a:spcAft>
                      </a:pPr>
                      <a:r>
                        <a:rPr lang="es-EC" sz="1100" b="1">
                          <a:effectLst/>
                        </a:rPr>
                        <a:t>Inicial</a:t>
                      </a:r>
                      <a:endParaRPr lang="es-EC" sz="11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9867" marR="59867" marT="0" marB="0"/>
                </a:tc>
                <a:tc>
                  <a:txBody>
                    <a:bodyPr/>
                    <a:lstStyle/>
                    <a:p>
                      <a:pPr algn="just">
                        <a:spcAft>
                          <a:spcPts val="0"/>
                        </a:spcAft>
                      </a:pPr>
                      <a:r>
                        <a:rPr lang="es-ES" sz="1100" b="1">
                          <a:effectLst/>
                        </a:rPr>
                        <a:t>Estiramiento y calentamiento para elevar la frecuencia cardiaca, ejercicios de coordinación y de velocidad, jugara al torito, ubicarse en filas para realizar el drible y el disparo como recordatorio.</a:t>
                      </a:r>
                      <a:endParaRPr lang="es-EC" sz="11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867" marR="59867" marT="0" marB="0"/>
                </a:tc>
                <a:tc>
                  <a:txBody>
                    <a:bodyPr/>
                    <a:lstStyle/>
                    <a:p>
                      <a:pPr indent="252095">
                        <a:spcAft>
                          <a:spcPts val="1200"/>
                        </a:spcAft>
                      </a:pPr>
                      <a:r>
                        <a:rPr lang="es-EC" sz="1100" b="1">
                          <a:effectLst/>
                        </a:rPr>
                        <a:t>10 min</a:t>
                      </a:r>
                      <a:endParaRPr lang="es-EC" sz="11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9867" marR="59867" marT="0" marB="0"/>
                </a:tc>
                <a:tc rowSpan="3">
                  <a:txBody>
                    <a:bodyPr/>
                    <a:lstStyle/>
                    <a:p>
                      <a:pPr>
                        <a:spcAft>
                          <a:spcPts val="1200"/>
                        </a:spcAft>
                      </a:pPr>
                      <a:r>
                        <a:rPr lang="es-EC" sz="1100" b="1">
                          <a:effectLst/>
                        </a:rPr>
                        <a:t>Competición grupal </a:t>
                      </a:r>
                      <a:endParaRPr lang="es-EC" sz="11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9867" marR="59867" marT="0" marB="0"/>
                </a:tc>
              </a:tr>
              <a:tr h="2424430">
                <a:tc vMerge="1">
                  <a:txBody>
                    <a:bodyPr/>
                    <a:lstStyle/>
                    <a:p>
                      <a:endParaRPr lang="es-EC"/>
                    </a:p>
                  </a:txBody>
                  <a:tcPr/>
                </a:tc>
                <a:tc vMerge="1">
                  <a:txBody>
                    <a:bodyPr/>
                    <a:lstStyle/>
                    <a:p>
                      <a:endParaRPr lang="es-EC"/>
                    </a:p>
                  </a:txBody>
                  <a:tcPr/>
                </a:tc>
                <a:tc>
                  <a:txBody>
                    <a:bodyPr/>
                    <a:lstStyle/>
                    <a:p>
                      <a:pPr algn="ctr">
                        <a:spcAft>
                          <a:spcPts val="1200"/>
                        </a:spcAft>
                      </a:pPr>
                      <a:r>
                        <a:rPr lang="es-EC" sz="1100" b="1" dirty="0">
                          <a:effectLst/>
                        </a:rPr>
                        <a:t>Principal</a:t>
                      </a:r>
                      <a:endParaRPr lang="es-EC"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9867" marR="59867" marT="0" marB="0"/>
                </a:tc>
                <a:tc>
                  <a:txBody>
                    <a:bodyPr/>
                    <a:lstStyle/>
                    <a:p>
                      <a:pPr algn="just">
                        <a:spcAft>
                          <a:spcPts val="0"/>
                        </a:spcAft>
                      </a:pPr>
                      <a:r>
                        <a:rPr lang="es-ES" sz="1100" b="1" dirty="0">
                          <a:effectLst/>
                        </a:rPr>
                        <a:t>Lanza la pelota hacia arriba y cabecearla o pecharla; es importante que el cabeceo se haga con la frente y no con la parte superior de la cabeza, intenta mantener los ojos bien abiertos en todo momento.</a:t>
                      </a:r>
                      <a:endParaRPr lang="es-EC" sz="1100" b="1" dirty="0">
                        <a:effectLst/>
                      </a:endParaRPr>
                    </a:p>
                    <a:p>
                      <a:pPr algn="just">
                        <a:spcAft>
                          <a:spcPts val="0"/>
                        </a:spcAft>
                      </a:pPr>
                      <a:r>
                        <a:rPr lang="es-ES" sz="1100" b="1" dirty="0">
                          <a:effectLst/>
                        </a:rPr>
                        <a:t>En parejas se pasara el balón uno al otro con la cabeza, sin dejar que este caiga al suelo; seguido de esto se lanzara hacia el pecho y se recibirá bajándolo al piso.</a:t>
                      </a:r>
                      <a:endParaRPr lang="es-EC" sz="11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867" marR="59867" marT="0" marB="0"/>
                </a:tc>
                <a:tc>
                  <a:txBody>
                    <a:bodyPr/>
                    <a:lstStyle/>
                    <a:p>
                      <a:pPr indent="252095">
                        <a:spcAft>
                          <a:spcPts val="1200"/>
                        </a:spcAft>
                      </a:pPr>
                      <a:r>
                        <a:rPr lang="es-EC" sz="1100" b="1">
                          <a:effectLst/>
                        </a:rPr>
                        <a:t>60 min</a:t>
                      </a:r>
                      <a:endParaRPr lang="es-EC" sz="11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9867" marR="59867" marT="0" marB="0"/>
                </a:tc>
                <a:tc vMerge="1">
                  <a:txBody>
                    <a:bodyPr/>
                    <a:lstStyle/>
                    <a:p>
                      <a:endParaRPr lang="es-EC"/>
                    </a:p>
                  </a:txBody>
                  <a:tcPr/>
                </a:tc>
              </a:tr>
              <a:tr h="932473">
                <a:tc vMerge="1">
                  <a:txBody>
                    <a:bodyPr/>
                    <a:lstStyle/>
                    <a:p>
                      <a:endParaRPr lang="es-EC"/>
                    </a:p>
                  </a:txBody>
                  <a:tcPr/>
                </a:tc>
                <a:tc vMerge="1">
                  <a:txBody>
                    <a:bodyPr/>
                    <a:lstStyle/>
                    <a:p>
                      <a:endParaRPr lang="es-EC"/>
                    </a:p>
                  </a:txBody>
                  <a:tcPr/>
                </a:tc>
                <a:tc>
                  <a:txBody>
                    <a:bodyPr/>
                    <a:lstStyle/>
                    <a:p>
                      <a:pPr algn="ctr">
                        <a:spcAft>
                          <a:spcPts val="0"/>
                        </a:spcAft>
                      </a:pPr>
                      <a:r>
                        <a:rPr lang="es-EC" sz="1100" b="1">
                          <a:effectLst/>
                        </a:rPr>
                        <a:t>Final</a:t>
                      </a:r>
                      <a:endParaRPr lang="es-EC" sz="11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9867" marR="59867" marT="0" marB="0"/>
                </a:tc>
                <a:tc>
                  <a:txBody>
                    <a:bodyPr/>
                    <a:lstStyle/>
                    <a:p>
                      <a:pPr algn="just">
                        <a:spcAft>
                          <a:spcPts val="0"/>
                        </a:spcAft>
                      </a:pPr>
                      <a:r>
                        <a:rPr lang="es-ES" sz="1100" b="1" dirty="0">
                          <a:effectLst/>
                        </a:rPr>
                        <a:t>Cabeceo dinámico y después  en los pies de los alumnos que ira progresivamente el trote de ida y regreso; y se realizara un estiramiento final.</a:t>
                      </a:r>
                      <a:endParaRPr lang="es-EC" sz="11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9867" marR="59867" marT="0" marB="0"/>
                </a:tc>
                <a:tc>
                  <a:txBody>
                    <a:bodyPr/>
                    <a:lstStyle/>
                    <a:p>
                      <a:pPr indent="252095">
                        <a:spcAft>
                          <a:spcPts val="0"/>
                        </a:spcAft>
                      </a:pPr>
                      <a:r>
                        <a:rPr lang="es-EC" sz="1100" b="1" dirty="0">
                          <a:effectLst/>
                        </a:rPr>
                        <a:t>20 min</a:t>
                      </a:r>
                      <a:endParaRPr lang="es-EC"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9867" marR="59867" marT="0" marB="0"/>
                </a:tc>
                <a:tc vMerge="1">
                  <a:txBody>
                    <a:bodyPr/>
                    <a:lstStyle/>
                    <a:p>
                      <a:endParaRPr lang="es-EC"/>
                    </a:p>
                  </a:txBody>
                  <a:tcPr/>
                </a:tc>
              </a:tr>
            </a:tbl>
          </a:graphicData>
        </a:graphic>
      </p:graphicFrame>
    </p:spTree>
    <p:extLst>
      <p:ext uri="{BB962C8B-B14F-4D97-AF65-F5344CB8AC3E}">
        <p14:creationId xmlns:p14="http://schemas.microsoft.com/office/powerpoint/2010/main" val="23910794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89419" y="624111"/>
            <a:ext cx="4533363" cy="818323"/>
          </a:xfrm>
        </p:spPr>
        <p:style>
          <a:lnRef idx="2">
            <a:schemeClr val="accent3"/>
          </a:lnRef>
          <a:fillRef idx="1">
            <a:schemeClr val="lt1"/>
          </a:fillRef>
          <a:effectRef idx="0">
            <a:schemeClr val="accent3"/>
          </a:effectRef>
          <a:fontRef idx="minor">
            <a:schemeClr val="dk1"/>
          </a:fontRef>
        </p:style>
        <p:txBody>
          <a:bodyPr>
            <a:normAutofit fontScale="90000"/>
          </a:bodyPr>
          <a:lstStyle/>
          <a:p>
            <a:r>
              <a:rPr lang="es-EC" b="1" dirty="0"/>
              <a:t>MARCO REFERENCIAL</a:t>
            </a:r>
          </a:p>
        </p:txBody>
      </p:sp>
      <p:sp>
        <p:nvSpPr>
          <p:cNvPr id="3" name="Marcador de contenido 2"/>
          <p:cNvSpPr>
            <a:spLocks noGrp="1"/>
          </p:cNvSpPr>
          <p:nvPr>
            <p:ph idx="1"/>
          </p:nvPr>
        </p:nvSpPr>
        <p:spPr>
          <a:xfrm>
            <a:off x="2048299" y="1442433"/>
            <a:ext cx="8915400" cy="4958367"/>
          </a:xfrm>
        </p:spPr>
        <p:style>
          <a:lnRef idx="1">
            <a:schemeClr val="accent6"/>
          </a:lnRef>
          <a:fillRef idx="2">
            <a:schemeClr val="accent6"/>
          </a:fillRef>
          <a:effectRef idx="1">
            <a:schemeClr val="accent6"/>
          </a:effectRef>
          <a:fontRef idx="minor">
            <a:schemeClr val="dk1"/>
          </a:fontRef>
        </p:style>
        <p:txBody>
          <a:bodyPr>
            <a:normAutofit lnSpcReduction="10000"/>
          </a:bodyPr>
          <a:lstStyle/>
          <a:p>
            <a:pPr marL="0" indent="0">
              <a:buNone/>
            </a:pPr>
            <a:endParaRPr lang="es-EC" b="1" dirty="0" smtClean="0"/>
          </a:p>
          <a:p>
            <a:pPr marL="0" indent="0">
              <a:buNone/>
            </a:pPr>
            <a:r>
              <a:rPr lang="es-EC" b="1" dirty="0" smtClean="0"/>
              <a:t>1.1</a:t>
            </a:r>
            <a:r>
              <a:rPr lang="es-EC" b="1" dirty="0"/>
              <a:t>. El problema de investigación</a:t>
            </a:r>
          </a:p>
          <a:p>
            <a:r>
              <a:rPr lang="es-EC" dirty="0"/>
              <a:t>Las actividades deportivas extracurriculares son todas aquellas actividades empleadas a beneficiar una formación integral tanto en el área cognitiva, psicomotriz y afectiva, especialmente en aquellos aspectos que se hace a la ampliación de un  horizonte cultural del alumnado, su preparación para una mejor  inserción en la sociedad y el uso adecuado del tiempo libre,  están recogidas en la aplicación de un actividades  de actividades extracurriculares encaminadas a la actividad coordinativa a través del deporte.</a:t>
            </a:r>
          </a:p>
          <a:p>
            <a:r>
              <a:rPr lang="es-ES" dirty="0"/>
              <a:t>Los problemas en las capacidades coordinativas y conducta motriz, como otros problemas de la integralidad del alumno como bajas calificaciones, el no ir a la escuela, la violencia y el uso y abuso de drogas e  estimulantes, son alarmantes para los padres, maestros, jóvenes y por ende la sociedad. </a:t>
            </a:r>
            <a:endParaRPr lang="es-ES" dirty="0" smtClean="0"/>
          </a:p>
          <a:p>
            <a:r>
              <a:rPr lang="es-ES" dirty="0" smtClean="0"/>
              <a:t>La </a:t>
            </a:r>
            <a:r>
              <a:rPr lang="es-ES" dirty="0"/>
              <a:t>mala conducta echa abajo el ambiente de aprendizaje y conduce a serios problemas en el rendimiento Físico y repercute en aspectos sociales y económicos. </a:t>
            </a:r>
            <a:endParaRPr lang="es-EC" dirty="0"/>
          </a:p>
          <a:p>
            <a:endParaRPr lang="es-EC" dirty="0"/>
          </a:p>
        </p:txBody>
      </p:sp>
    </p:spTree>
    <p:extLst>
      <p:ext uri="{BB962C8B-B14F-4D97-AF65-F5344CB8AC3E}">
        <p14:creationId xmlns:p14="http://schemas.microsoft.com/office/powerpoint/2010/main" val="38754421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224267" y="624110"/>
            <a:ext cx="5035640" cy="844082"/>
          </a:xfrm>
        </p:spPr>
        <p:style>
          <a:lnRef idx="2">
            <a:schemeClr val="accent3"/>
          </a:lnRef>
          <a:fillRef idx="1">
            <a:schemeClr val="lt1"/>
          </a:fillRef>
          <a:effectRef idx="0">
            <a:schemeClr val="accent3"/>
          </a:effectRef>
          <a:fontRef idx="minor">
            <a:schemeClr val="dk1"/>
          </a:fontRef>
        </p:style>
        <p:txBody>
          <a:bodyPr/>
          <a:lstStyle/>
          <a:p>
            <a:r>
              <a:rPr lang="es-EC" b="1" dirty="0" smtClean="0"/>
              <a:t>MARCO REFERENCIAL</a:t>
            </a:r>
            <a:endParaRPr lang="es-EC" dirty="0"/>
          </a:p>
        </p:txBody>
      </p:sp>
      <p:sp>
        <p:nvSpPr>
          <p:cNvPr id="3" name="Marcador de contenido 2"/>
          <p:cNvSpPr>
            <a:spLocks noGrp="1"/>
          </p:cNvSpPr>
          <p:nvPr>
            <p:ph idx="1"/>
          </p:nvPr>
        </p:nvSpPr>
        <p:spPr>
          <a:xfrm>
            <a:off x="1970468" y="1468192"/>
            <a:ext cx="9259909" cy="4893971"/>
          </a:xfrm>
        </p:spPr>
        <p:style>
          <a:lnRef idx="1">
            <a:schemeClr val="accent6"/>
          </a:lnRef>
          <a:fillRef idx="2">
            <a:schemeClr val="accent6"/>
          </a:fillRef>
          <a:effectRef idx="1">
            <a:schemeClr val="accent6"/>
          </a:effectRef>
          <a:fontRef idx="minor">
            <a:schemeClr val="dk1"/>
          </a:fontRef>
        </p:style>
        <p:txBody>
          <a:bodyPr>
            <a:normAutofit/>
          </a:bodyPr>
          <a:lstStyle/>
          <a:p>
            <a:pPr marL="0" indent="0">
              <a:buNone/>
            </a:pPr>
            <a:endParaRPr lang="es-ES" dirty="0" smtClean="0"/>
          </a:p>
          <a:p>
            <a:pPr marL="0" indent="0">
              <a:buNone/>
            </a:pPr>
            <a:r>
              <a:rPr lang="es-ES" dirty="0" smtClean="0"/>
              <a:t>Los </a:t>
            </a:r>
            <a:r>
              <a:rPr lang="es-ES" dirty="0"/>
              <a:t>expertos dicen que en vez de tratar de prevenir cada dificultad de rendimiento y conducta individualmente, que los padres, las escuelas y las comunidades deberían colaborar para desarrollar la habilidad y destreza del niño a resistir la tentación del mal aprovechamiento y conducta </a:t>
            </a:r>
            <a:r>
              <a:rPr lang="es-EC" dirty="0"/>
              <a:t>(</a:t>
            </a:r>
            <a:r>
              <a:rPr lang="es-EC" dirty="0" err="1"/>
              <a:t>Dryfoos</a:t>
            </a:r>
            <a:r>
              <a:rPr lang="es-EC" dirty="0"/>
              <a:t>, 1990)</a:t>
            </a:r>
            <a:r>
              <a:rPr lang="es-ES" dirty="0"/>
              <a:t>. </a:t>
            </a:r>
            <a:endParaRPr lang="es-ES" dirty="0" smtClean="0"/>
          </a:p>
          <a:p>
            <a:pPr marL="0" indent="0">
              <a:buNone/>
            </a:pPr>
            <a:r>
              <a:rPr lang="es-ES" dirty="0" smtClean="0"/>
              <a:t>Durante </a:t>
            </a:r>
            <a:r>
              <a:rPr lang="es-ES" dirty="0"/>
              <a:t>el transcurso de su desarrollo en la escolarización, los estudiantes necesitan un ambiente positivo que les ofrece la oportunidad de construir estos recursos internos tan significativos </a:t>
            </a:r>
            <a:r>
              <a:rPr lang="es-EC" dirty="0"/>
              <a:t>(</a:t>
            </a:r>
            <a:r>
              <a:rPr lang="es-EC" dirty="0" err="1"/>
              <a:t>Weiss</a:t>
            </a:r>
            <a:r>
              <a:rPr lang="es-EC" dirty="0"/>
              <a:t>, 1985)</a:t>
            </a:r>
            <a:r>
              <a:rPr lang="es-ES" dirty="0"/>
              <a:t> . </a:t>
            </a:r>
            <a:endParaRPr lang="es-ES" dirty="0" smtClean="0"/>
          </a:p>
          <a:p>
            <a:pPr marL="0" indent="0">
              <a:buNone/>
            </a:pPr>
            <a:r>
              <a:rPr lang="es-ES" dirty="0" smtClean="0"/>
              <a:t>Por </a:t>
            </a:r>
            <a:r>
              <a:rPr lang="es-ES" dirty="0"/>
              <a:t>mucho tiempo, los investigadores y maestros han sugerido que la participación en actividades extracurriculares puede ser un importante recurso positivo que pudiera influenciar las vidas de los jóvenes </a:t>
            </a:r>
            <a:r>
              <a:rPr lang="es-EC" dirty="0"/>
              <a:t>(</a:t>
            </a:r>
            <a:r>
              <a:rPr lang="es-EC" dirty="0" err="1"/>
              <a:t>Andre</a:t>
            </a:r>
            <a:r>
              <a:rPr lang="es-EC" dirty="0"/>
              <a:t>, 1987)</a:t>
            </a:r>
            <a:r>
              <a:rPr lang="es-ES" dirty="0"/>
              <a:t>. Vamos a explorar cómo la participación de los estudiantes en actividades extracurriculares que pudiera estimular un desarrollo positivo en ellos en lo referente al rendimiento Físico.  </a:t>
            </a:r>
            <a:endParaRPr lang="es-ES" dirty="0" smtClean="0"/>
          </a:p>
          <a:p>
            <a:endParaRPr lang="es-EC" dirty="0"/>
          </a:p>
        </p:txBody>
      </p:sp>
    </p:spTree>
    <p:extLst>
      <p:ext uri="{BB962C8B-B14F-4D97-AF65-F5344CB8AC3E}">
        <p14:creationId xmlns:p14="http://schemas.microsoft.com/office/powerpoint/2010/main" val="41481544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047741" y="1442433"/>
            <a:ext cx="8667483" cy="4700789"/>
          </a:xfrm>
        </p:spPr>
        <p:style>
          <a:lnRef idx="1">
            <a:schemeClr val="accent6"/>
          </a:lnRef>
          <a:fillRef idx="2">
            <a:schemeClr val="accent6"/>
          </a:fillRef>
          <a:effectRef idx="1">
            <a:schemeClr val="accent6"/>
          </a:effectRef>
          <a:fontRef idx="minor">
            <a:schemeClr val="dk1"/>
          </a:fontRef>
        </p:style>
        <p:txBody>
          <a:bodyPr>
            <a:normAutofit fontScale="92500" lnSpcReduction="10000"/>
          </a:bodyPr>
          <a:lstStyle/>
          <a:p>
            <a:pPr marL="0" indent="0">
              <a:buNone/>
            </a:pPr>
            <a:r>
              <a:rPr lang="es-ES" dirty="0"/>
              <a:t>Las actividades extracurriculares son actividades s que satisfacen dos condiciones básicas: </a:t>
            </a:r>
            <a:endParaRPr lang="es-EC" dirty="0"/>
          </a:p>
          <a:p>
            <a:pPr lvl="0"/>
            <a:r>
              <a:rPr lang="es-ES" dirty="0"/>
              <a:t>No son parte del actividades  curricular regular de la escuela </a:t>
            </a:r>
            <a:endParaRPr lang="es-EC" dirty="0"/>
          </a:p>
          <a:p>
            <a:pPr lvl="0"/>
            <a:r>
              <a:rPr lang="es-ES" dirty="0"/>
              <a:t>Tienen cierta estructura (no sólo para socializar pero para tratar de realizar una misión o meta social) </a:t>
            </a:r>
            <a:r>
              <a:rPr lang="es-EC" dirty="0"/>
              <a:t>(</a:t>
            </a:r>
            <a:r>
              <a:rPr lang="es-EC" dirty="0" err="1"/>
              <a:t>Andre</a:t>
            </a:r>
            <a:r>
              <a:rPr lang="es-EC" dirty="0"/>
              <a:t>, 1987)</a:t>
            </a:r>
          </a:p>
          <a:p>
            <a:pPr lvl="0"/>
            <a:r>
              <a:rPr lang="es-ES" dirty="0"/>
              <a:t>Los múltiples beneficios que aporta a  la participación de jóvenes en actividades extracurriculares. En estudios realizados se  ha comprobado que los jóvenes que participan en actividades extracurriculares son más propensos a: </a:t>
            </a:r>
            <a:endParaRPr lang="es-EC" dirty="0"/>
          </a:p>
          <a:p>
            <a:pPr lvl="0"/>
            <a:r>
              <a:rPr lang="es-ES" dirty="0"/>
              <a:t>Lograr mejores notas.</a:t>
            </a:r>
            <a:endParaRPr lang="es-EC" dirty="0"/>
          </a:p>
          <a:p>
            <a:pPr lvl="0"/>
            <a:r>
              <a:rPr lang="es-ES" dirty="0"/>
              <a:t>Obtener calificaciones más altas en los exámenes estandarizados.</a:t>
            </a:r>
            <a:endParaRPr lang="es-EC" dirty="0"/>
          </a:p>
          <a:p>
            <a:pPr lvl="0"/>
            <a:r>
              <a:rPr lang="es-ES" dirty="0"/>
              <a:t>Adquirir un nivel educativo más alto.</a:t>
            </a:r>
            <a:endParaRPr lang="es-EC" dirty="0"/>
          </a:p>
          <a:p>
            <a:pPr lvl="0"/>
            <a:r>
              <a:rPr lang="es-ES" dirty="0"/>
              <a:t>Concurrir a la escuela con más regularidad.</a:t>
            </a:r>
            <a:endParaRPr lang="es-EC" dirty="0"/>
          </a:p>
          <a:p>
            <a:pPr lvl="0"/>
            <a:r>
              <a:rPr lang="es-ES" dirty="0"/>
              <a:t>Poseer un alto auto conocimiento.</a:t>
            </a:r>
            <a:endParaRPr lang="es-EC" dirty="0"/>
          </a:p>
          <a:p>
            <a:endParaRPr lang="es-EC" dirty="0"/>
          </a:p>
        </p:txBody>
      </p:sp>
      <p:sp>
        <p:nvSpPr>
          <p:cNvPr id="4" name="Título 1"/>
          <p:cNvSpPr txBox="1">
            <a:spLocks/>
          </p:cNvSpPr>
          <p:nvPr/>
        </p:nvSpPr>
        <p:spPr>
          <a:xfrm>
            <a:off x="3889419" y="624111"/>
            <a:ext cx="4533363" cy="818323"/>
          </a:xfrm>
          <a:prstGeom prst="rect">
            <a:avLst/>
          </a:prstGeom>
        </p:spPr>
        <p:style>
          <a:lnRef idx="2">
            <a:schemeClr val="accent3"/>
          </a:lnRef>
          <a:fillRef idx="1">
            <a:schemeClr val="lt1"/>
          </a:fillRef>
          <a:effectRef idx="0">
            <a:schemeClr val="accent3"/>
          </a:effectRef>
          <a:fontRef idx="minor">
            <a:schemeClr val="dk1"/>
          </a:fontRef>
        </p:style>
        <p:txBody>
          <a:bodyPr vert="horz" lIns="91440" tIns="45720" rIns="91440" bIns="45720" rtlCol="0" anchor="t">
            <a:normAutofit fontScale="90000"/>
          </a:bodyPr>
          <a:lstStyle>
            <a:lvl1pPr algn="l" defTabSz="457200" rtl="0" eaLnBrk="1" latinLnBrk="0" hangingPunct="1">
              <a:spcBef>
                <a:spcPct val="0"/>
              </a:spcBef>
              <a:buNone/>
              <a:defRPr sz="3600" kern="1200">
                <a:solidFill>
                  <a:schemeClr val="dk1"/>
                </a:solidFill>
                <a:latin typeface="+mn-lt"/>
                <a:ea typeface="+mn-ea"/>
                <a:cs typeface="+mn-cs"/>
              </a:defRPr>
            </a:lvl1pPr>
            <a:lvl2pPr eaLnBrk="1" hangingPunct="1">
              <a:defRPr>
                <a:solidFill>
                  <a:schemeClr val="dk1"/>
                </a:solidFill>
                <a:latin typeface="+mn-lt"/>
                <a:ea typeface="+mn-ea"/>
                <a:cs typeface="+mn-cs"/>
              </a:defRPr>
            </a:lvl2pPr>
            <a:lvl3pPr eaLnBrk="1" hangingPunct="1">
              <a:defRPr>
                <a:solidFill>
                  <a:schemeClr val="dk1"/>
                </a:solidFill>
                <a:latin typeface="+mn-lt"/>
                <a:ea typeface="+mn-ea"/>
                <a:cs typeface="+mn-cs"/>
              </a:defRPr>
            </a:lvl3pPr>
            <a:lvl4pPr eaLnBrk="1" hangingPunct="1">
              <a:defRPr>
                <a:solidFill>
                  <a:schemeClr val="dk1"/>
                </a:solidFill>
                <a:latin typeface="+mn-lt"/>
                <a:ea typeface="+mn-ea"/>
                <a:cs typeface="+mn-cs"/>
              </a:defRPr>
            </a:lvl4pPr>
            <a:lvl5pPr eaLnBrk="1" hangingPunct="1">
              <a:defRPr>
                <a:solidFill>
                  <a:schemeClr val="dk1"/>
                </a:solidFill>
                <a:latin typeface="+mn-lt"/>
                <a:ea typeface="+mn-ea"/>
                <a:cs typeface="+mn-cs"/>
              </a:defRPr>
            </a:lvl5pPr>
            <a:lvl6pPr eaLnBrk="1" hangingPunct="1">
              <a:defRPr>
                <a:solidFill>
                  <a:schemeClr val="dk1"/>
                </a:solidFill>
                <a:latin typeface="+mn-lt"/>
                <a:ea typeface="+mn-ea"/>
                <a:cs typeface="+mn-cs"/>
              </a:defRPr>
            </a:lvl6pPr>
            <a:lvl7pPr eaLnBrk="1" hangingPunct="1">
              <a:defRPr>
                <a:solidFill>
                  <a:schemeClr val="dk1"/>
                </a:solidFill>
                <a:latin typeface="+mn-lt"/>
                <a:ea typeface="+mn-ea"/>
                <a:cs typeface="+mn-cs"/>
              </a:defRPr>
            </a:lvl7pPr>
            <a:lvl8pPr eaLnBrk="1" hangingPunct="1">
              <a:defRPr>
                <a:solidFill>
                  <a:schemeClr val="dk1"/>
                </a:solidFill>
                <a:latin typeface="+mn-lt"/>
                <a:ea typeface="+mn-ea"/>
                <a:cs typeface="+mn-cs"/>
              </a:defRPr>
            </a:lvl8pPr>
            <a:lvl9pPr eaLnBrk="1" hangingPunct="1">
              <a:defRPr>
                <a:solidFill>
                  <a:schemeClr val="dk1"/>
                </a:solidFill>
                <a:latin typeface="+mn-lt"/>
                <a:ea typeface="+mn-ea"/>
                <a:cs typeface="+mn-cs"/>
              </a:defRPr>
            </a:lvl9pPr>
          </a:lstStyle>
          <a:p>
            <a:r>
              <a:rPr lang="es-EC" b="1" dirty="0" smtClean="0"/>
              <a:t>MARCO REFERENCIAL</a:t>
            </a:r>
            <a:endParaRPr lang="es-EC" b="1" dirty="0"/>
          </a:p>
        </p:txBody>
      </p:sp>
    </p:spTree>
    <p:extLst>
      <p:ext uri="{BB962C8B-B14F-4D97-AF65-F5344CB8AC3E}">
        <p14:creationId xmlns:p14="http://schemas.microsoft.com/office/powerpoint/2010/main" val="18442002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589212" y="1442434"/>
            <a:ext cx="7662371" cy="3129566"/>
          </a:xfrm>
        </p:spPr>
        <p:style>
          <a:lnRef idx="1">
            <a:schemeClr val="accent6"/>
          </a:lnRef>
          <a:fillRef idx="2">
            <a:schemeClr val="accent6"/>
          </a:fillRef>
          <a:effectRef idx="1">
            <a:schemeClr val="accent6"/>
          </a:effectRef>
          <a:fontRef idx="minor">
            <a:schemeClr val="dk1"/>
          </a:fontRef>
        </p:style>
        <p:txBody>
          <a:bodyPr/>
          <a:lstStyle/>
          <a:p>
            <a:pPr marL="0" indent="0">
              <a:buNone/>
            </a:pPr>
            <a:endParaRPr lang="es-ES" dirty="0" smtClean="0"/>
          </a:p>
          <a:p>
            <a:pPr marL="0" indent="0">
              <a:buNone/>
            </a:pPr>
            <a:r>
              <a:rPr lang="es-ES" dirty="0" smtClean="0"/>
              <a:t>También </a:t>
            </a:r>
            <a:r>
              <a:rPr lang="es-ES" dirty="0"/>
              <a:t>se ha comprobado que los jóvenes que participan en actividades son menos propensos a: </a:t>
            </a:r>
            <a:endParaRPr lang="es-EC" dirty="0"/>
          </a:p>
          <a:p>
            <a:pPr lvl="0"/>
            <a:r>
              <a:rPr lang="es-ES" dirty="0"/>
              <a:t>Emplear drogas.</a:t>
            </a:r>
            <a:endParaRPr lang="es-EC" dirty="0"/>
          </a:p>
          <a:p>
            <a:pPr lvl="0"/>
            <a:r>
              <a:rPr lang="es-ES" dirty="0"/>
              <a:t>Desertar de la escuela.</a:t>
            </a:r>
            <a:endParaRPr lang="es-EC" dirty="0"/>
          </a:p>
          <a:p>
            <a:pPr lvl="0"/>
            <a:r>
              <a:rPr lang="es-ES" dirty="0"/>
              <a:t>Comportarse mal en la escuela.</a:t>
            </a:r>
            <a:endParaRPr lang="es-EC" dirty="0"/>
          </a:p>
          <a:p>
            <a:pPr lvl="0"/>
            <a:r>
              <a:rPr lang="es-ES" dirty="0"/>
              <a:t>Perpetrar actos delincuentes.</a:t>
            </a:r>
            <a:endParaRPr lang="es-EC" dirty="0"/>
          </a:p>
          <a:p>
            <a:endParaRPr lang="es-EC" dirty="0"/>
          </a:p>
        </p:txBody>
      </p:sp>
      <p:sp>
        <p:nvSpPr>
          <p:cNvPr id="4" name="Título 1"/>
          <p:cNvSpPr txBox="1">
            <a:spLocks/>
          </p:cNvSpPr>
          <p:nvPr/>
        </p:nvSpPr>
        <p:spPr>
          <a:xfrm>
            <a:off x="3966693" y="624111"/>
            <a:ext cx="4533363" cy="818323"/>
          </a:xfrm>
          <a:prstGeom prst="rect">
            <a:avLst/>
          </a:prstGeom>
        </p:spPr>
        <p:style>
          <a:lnRef idx="2">
            <a:schemeClr val="accent3"/>
          </a:lnRef>
          <a:fillRef idx="1">
            <a:schemeClr val="lt1"/>
          </a:fillRef>
          <a:effectRef idx="0">
            <a:schemeClr val="accent3"/>
          </a:effectRef>
          <a:fontRef idx="minor">
            <a:schemeClr val="dk1"/>
          </a:fontRef>
        </p:style>
        <p:txBody>
          <a:bodyPr vert="horz" lIns="91440" tIns="45720" rIns="91440" bIns="45720" rtlCol="0" anchor="t">
            <a:normAutofit fontScale="90000"/>
          </a:bodyPr>
          <a:lstStyle>
            <a:lvl1pPr algn="l" defTabSz="457200" rtl="0" eaLnBrk="1" latinLnBrk="0" hangingPunct="1">
              <a:spcBef>
                <a:spcPct val="0"/>
              </a:spcBef>
              <a:buNone/>
              <a:defRPr sz="3600" kern="1200">
                <a:solidFill>
                  <a:schemeClr val="dk1"/>
                </a:solidFill>
                <a:latin typeface="+mn-lt"/>
                <a:ea typeface="+mn-ea"/>
                <a:cs typeface="+mn-cs"/>
              </a:defRPr>
            </a:lvl1pPr>
            <a:lvl2pPr eaLnBrk="1" hangingPunct="1">
              <a:defRPr>
                <a:solidFill>
                  <a:schemeClr val="dk1"/>
                </a:solidFill>
                <a:latin typeface="+mn-lt"/>
                <a:ea typeface="+mn-ea"/>
                <a:cs typeface="+mn-cs"/>
              </a:defRPr>
            </a:lvl2pPr>
            <a:lvl3pPr eaLnBrk="1" hangingPunct="1">
              <a:defRPr>
                <a:solidFill>
                  <a:schemeClr val="dk1"/>
                </a:solidFill>
                <a:latin typeface="+mn-lt"/>
                <a:ea typeface="+mn-ea"/>
                <a:cs typeface="+mn-cs"/>
              </a:defRPr>
            </a:lvl3pPr>
            <a:lvl4pPr eaLnBrk="1" hangingPunct="1">
              <a:defRPr>
                <a:solidFill>
                  <a:schemeClr val="dk1"/>
                </a:solidFill>
                <a:latin typeface="+mn-lt"/>
                <a:ea typeface="+mn-ea"/>
                <a:cs typeface="+mn-cs"/>
              </a:defRPr>
            </a:lvl4pPr>
            <a:lvl5pPr eaLnBrk="1" hangingPunct="1">
              <a:defRPr>
                <a:solidFill>
                  <a:schemeClr val="dk1"/>
                </a:solidFill>
                <a:latin typeface="+mn-lt"/>
                <a:ea typeface="+mn-ea"/>
                <a:cs typeface="+mn-cs"/>
              </a:defRPr>
            </a:lvl5pPr>
            <a:lvl6pPr eaLnBrk="1" hangingPunct="1">
              <a:defRPr>
                <a:solidFill>
                  <a:schemeClr val="dk1"/>
                </a:solidFill>
                <a:latin typeface="+mn-lt"/>
                <a:ea typeface="+mn-ea"/>
                <a:cs typeface="+mn-cs"/>
              </a:defRPr>
            </a:lvl6pPr>
            <a:lvl7pPr eaLnBrk="1" hangingPunct="1">
              <a:defRPr>
                <a:solidFill>
                  <a:schemeClr val="dk1"/>
                </a:solidFill>
                <a:latin typeface="+mn-lt"/>
                <a:ea typeface="+mn-ea"/>
                <a:cs typeface="+mn-cs"/>
              </a:defRPr>
            </a:lvl7pPr>
            <a:lvl8pPr eaLnBrk="1" hangingPunct="1">
              <a:defRPr>
                <a:solidFill>
                  <a:schemeClr val="dk1"/>
                </a:solidFill>
                <a:latin typeface="+mn-lt"/>
                <a:ea typeface="+mn-ea"/>
                <a:cs typeface="+mn-cs"/>
              </a:defRPr>
            </a:lvl8pPr>
            <a:lvl9pPr eaLnBrk="1" hangingPunct="1">
              <a:defRPr>
                <a:solidFill>
                  <a:schemeClr val="dk1"/>
                </a:solidFill>
                <a:latin typeface="+mn-lt"/>
                <a:ea typeface="+mn-ea"/>
                <a:cs typeface="+mn-cs"/>
              </a:defRPr>
            </a:lvl9pPr>
          </a:lstStyle>
          <a:p>
            <a:r>
              <a:rPr lang="es-EC" b="1" dirty="0" smtClean="0"/>
              <a:t>MARCO REFERENCIAL</a:t>
            </a:r>
            <a:endParaRPr lang="es-EC" b="1" dirty="0"/>
          </a:p>
        </p:txBody>
      </p:sp>
    </p:spTree>
    <p:extLst>
      <p:ext uri="{BB962C8B-B14F-4D97-AF65-F5344CB8AC3E}">
        <p14:creationId xmlns:p14="http://schemas.microsoft.com/office/powerpoint/2010/main" val="38345131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983842" y="624110"/>
            <a:ext cx="4863943" cy="650898"/>
          </a:xfrm>
        </p:spPr>
        <p:style>
          <a:lnRef idx="2">
            <a:schemeClr val="accent2"/>
          </a:lnRef>
          <a:fillRef idx="1">
            <a:schemeClr val="lt1"/>
          </a:fillRef>
          <a:effectRef idx="0">
            <a:schemeClr val="accent2"/>
          </a:effectRef>
          <a:fontRef idx="minor">
            <a:schemeClr val="dk1"/>
          </a:fontRef>
        </p:style>
        <p:txBody>
          <a:bodyPr>
            <a:normAutofit fontScale="90000"/>
          </a:bodyPr>
          <a:lstStyle/>
          <a:p>
            <a:r>
              <a:rPr lang="es-EC" b="1" dirty="0" smtClean="0"/>
              <a:t>MARCO REFERENCIAL</a:t>
            </a:r>
            <a:endParaRPr lang="es-EC" dirty="0"/>
          </a:p>
        </p:txBody>
      </p:sp>
      <p:sp>
        <p:nvSpPr>
          <p:cNvPr id="3" name="Marcador de contenido 2"/>
          <p:cNvSpPr>
            <a:spLocks noGrp="1"/>
          </p:cNvSpPr>
          <p:nvPr>
            <p:ph idx="1"/>
          </p:nvPr>
        </p:nvSpPr>
        <p:spPr>
          <a:xfrm>
            <a:off x="2189408" y="1275008"/>
            <a:ext cx="8371268" cy="5035640"/>
          </a:xfrm>
        </p:spPr>
        <p:style>
          <a:lnRef idx="1">
            <a:schemeClr val="accent6"/>
          </a:lnRef>
          <a:fillRef idx="2">
            <a:schemeClr val="accent6"/>
          </a:fillRef>
          <a:effectRef idx="1">
            <a:schemeClr val="accent6"/>
          </a:effectRef>
          <a:fontRef idx="minor">
            <a:schemeClr val="dk1"/>
          </a:fontRef>
        </p:style>
        <p:txBody>
          <a:bodyPr>
            <a:normAutofit fontScale="92500" lnSpcReduction="20000"/>
          </a:bodyPr>
          <a:lstStyle/>
          <a:p>
            <a:r>
              <a:rPr lang="es-ES" dirty="0"/>
              <a:t>Sin duda existen  muchos factores que  contribuyen en forma positiva o negativa  al desarrollo del carácter y de la  conducta del joven. Sin embargo, de acuerdo  al estudio conducido, es evidente que la  participación en actividades extracurriculares bien diseñadas y dirigidas  tiende a ser un factor de protección para  mantener a los jóvenes libres de problemas de  conducta y sobre todo conservar un rendimiento Físico apropiado.</a:t>
            </a:r>
            <a:endParaRPr lang="es-EC" dirty="0"/>
          </a:p>
          <a:p>
            <a:r>
              <a:rPr lang="es-ES" dirty="0"/>
              <a:t>Los investigadores proponen varias explicaciones de por qué los jóvenes que participan en actividades extracurriculares aparentan obtener más éxito. Algunos escritores dicen que los jóvenes que participan en estas actividades aprenden diferentes técnicas que les ayudan en otros aspectos de su vida diaria, por ejemplo, cómo trabajar unidos o en equipo y cómo dirigir </a:t>
            </a:r>
            <a:r>
              <a:rPr lang="es-EC" dirty="0"/>
              <a:t>(</a:t>
            </a:r>
            <a:r>
              <a:rPr lang="es-EC" dirty="0" err="1"/>
              <a:t>Andre</a:t>
            </a:r>
            <a:r>
              <a:rPr lang="es-EC" dirty="0"/>
              <a:t>, 1987)</a:t>
            </a:r>
            <a:r>
              <a:rPr lang="es-ES" dirty="0"/>
              <a:t>. Otros dicen que simplemente el hecho de tomarse el tiempo de tomar parte en estas actividades extracurriculares les quita la coyuntura de que se envuelvan en problemas de conducta </a:t>
            </a:r>
            <a:r>
              <a:rPr lang="es-EC" dirty="0"/>
              <a:t>(Carnegie, 1992)</a:t>
            </a:r>
            <a:r>
              <a:rPr lang="es-ES" dirty="0"/>
              <a:t>. Sin embargo, otros estudios indican que cuando los jóvenes participan en actividades extracurriculares éstos son influenciados por la cultura de la actividad y por las experiencias obtenidas a causa de esa actividad </a:t>
            </a:r>
            <a:r>
              <a:rPr lang="es-EC" dirty="0"/>
              <a:t>(</a:t>
            </a:r>
            <a:r>
              <a:rPr lang="es-EC" dirty="0" err="1"/>
              <a:t>Marsh</a:t>
            </a:r>
            <a:r>
              <a:rPr lang="es-EC" dirty="0"/>
              <a:t>, 2006)</a:t>
            </a:r>
            <a:r>
              <a:rPr lang="es-ES" dirty="0"/>
              <a:t>. Este ambiente social tiene cierto predominio sobre lo que el joven valora y su conocimiento de las cosas. En la mayoría de las actividades extracurriculares existe un ambiente </a:t>
            </a:r>
            <a:r>
              <a:rPr lang="es-ES" dirty="0" err="1"/>
              <a:t>prosocial</a:t>
            </a:r>
            <a:r>
              <a:rPr lang="es-ES" dirty="0"/>
              <a:t> que provoca a obtener valores y conducta pro sociales</a:t>
            </a:r>
            <a:endParaRPr lang="es-EC" dirty="0"/>
          </a:p>
          <a:p>
            <a:endParaRPr lang="es-EC" dirty="0"/>
          </a:p>
        </p:txBody>
      </p:sp>
    </p:spTree>
    <p:extLst>
      <p:ext uri="{BB962C8B-B14F-4D97-AF65-F5344CB8AC3E}">
        <p14:creationId xmlns:p14="http://schemas.microsoft.com/office/powerpoint/2010/main" val="730887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125015" y="624110"/>
            <a:ext cx="9379598" cy="934234"/>
          </a:xfrm>
        </p:spPr>
        <p:txBody>
          <a:bodyPr>
            <a:normAutofit fontScale="90000"/>
          </a:bodyPr>
          <a:lstStyle/>
          <a:p>
            <a:pPr algn="ctr"/>
            <a:r>
              <a:rPr lang="es-EC" b="1" dirty="0" smtClean="0"/>
              <a:t>1.2. Formulación del problema</a:t>
            </a:r>
            <a:br>
              <a:rPr lang="es-EC" b="1" dirty="0" smtClean="0"/>
            </a:br>
            <a:endParaRPr lang="es-EC" dirty="0"/>
          </a:p>
        </p:txBody>
      </p:sp>
      <p:sp>
        <p:nvSpPr>
          <p:cNvPr id="3" name="Marcador de contenido 2"/>
          <p:cNvSpPr>
            <a:spLocks noGrp="1"/>
          </p:cNvSpPr>
          <p:nvPr>
            <p:ph idx="1"/>
          </p:nvPr>
        </p:nvSpPr>
        <p:spPr>
          <a:xfrm>
            <a:off x="2589212" y="1558344"/>
            <a:ext cx="8915400" cy="4352878"/>
          </a:xfrm>
        </p:spPr>
        <p:txBody>
          <a:bodyPr/>
          <a:lstStyle/>
          <a:p>
            <a:endParaRPr lang="es-ES" b="1" dirty="0" smtClean="0"/>
          </a:p>
          <a:p>
            <a:r>
              <a:rPr lang="es-ES" b="1" dirty="0" smtClean="0"/>
              <a:t>¿</a:t>
            </a:r>
            <a:r>
              <a:rPr lang="es-EC" sz="2800" dirty="0"/>
              <a:t>Aplicación actividades deportivo extracurricular para el </a:t>
            </a:r>
            <a:r>
              <a:rPr lang="es-EC" sz="2800" dirty="0" smtClean="0"/>
              <a:t>mejoramiento </a:t>
            </a:r>
            <a:r>
              <a:rPr lang="es-EC" sz="2800" dirty="0"/>
              <a:t>de las capacidades coordinativas, en la escuela fiscal mixta “LUIS FELIPE BORJA” del </a:t>
            </a:r>
            <a:r>
              <a:rPr lang="es-EC" sz="2800" dirty="0" smtClean="0"/>
              <a:t>cantón Mejía?</a:t>
            </a:r>
            <a:endParaRPr lang="es-EC" sz="2800" dirty="0"/>
          </a:p>
          <a:p>
            <a:endParaRPr lang="es-EC" dirty="0"/>
          </a:p>
        </p:txBody>
      </p:sp>
    </p:spTree>
    <p:extLst>
      <p:ext uri="{BB962C8B-B14F-4D97-AF65-F5344CB8AC3E}">
        <p14:creationId xmlns:p14="http://schemas.microsoft.com/office/powerpoint/2010/main" val="23380349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51527" y="378004"/>
            <a:ext cx="9602273" cy="1515190"/>
          </a:xfrm>
        </p:spPr>
        <p:style>
          <a:lnRef idx="1">
            <a:schemeClr val="accent6"/>
          </a:lnRef>
          <a:fillRef idx="2">
            <a:schemeClr val="accent6"/>
          </a:fillRef>
          <a:effectRef idx="1">
            <a:schemeClr val="accent6"/>
          </a:effectRef>
          <a:fontRef idx="minor">
            <a:schemeClr val="dk1"/>
          </a:fontRef>
        </p:style>
        <p:txBody>
          <a:bodyPr>
            <a:normAutofit fontScale="90000"/>
          </a:bodyPr>
          <a:lstStyle/>
          <a:p>
            <a:pPr algn="ctr"/>
            <a:r>
              <a:rPr lang="es-ES" b="1" dirty="0" smtClean="0"/>
              <a:t>UNIVERSIDAD DE LAS FUERZAS ARMADAS ESPE</a:t>
            </a:r>
            <a:r>
              <a:rPr lang="es-EC" dirty="0" smtClean="0"/>
              <a:t/>
            </a:r>
            <a:br>
              <a:rPr lang="es-EC" dirty="0" smtClean="0"/>
            </a:br>
            <a:r>
              <a:rPr lang="es-ES" b="1" dirty="0" smtClean="0"/>
              <a:t>DEPARTAMENTO DE CIENCIAS HUMANAS Y SOCIALES</a:t>
            </a:r>
            <a:r>
              <a:rPr lang="es-EC" sz="4000" b="1" dirty="0" smtClean="0"/>
              <a:t/>
            </a:r>
            <a:br>
              <a:rPr lang="es-EC" sz="4000" b="1" dirty="0" smtClean="0"/>
            </a:br>
            <a:endParaRPr lang="es-EC" dirty="0"/>
          </a:p>
        </p:txBody>
      </p:sp>
      <p:sp>
        <p:nvSpPr>
          <p:cNvPr id="3" name="Marcador de contenido 2"/>
          <p:cNvSpPr>
            <a:spLocks noGrp="1"/>
          </p:cNvSpPr>
          <p:nvPr>
            <p:ph idx="1"/>
          </p:nvPr>
        </p:nvSpPr>
        <p:spPr>
          <a:xfrm>
            <a:off x="1751528" y="2189407"/>
            <a:ext cx="9602272" cy="3987555"/>
          </a:xfrm>
        </p:spPr>
        <p:txBody>
          <a:bodyPr>
            <a:normAutofit fontScale="92500" lnSpcReduction="10000"/>
          </a:bodyPr>
          <a:lstStyle/>
          <a:p>
            <a:pPr marL="0" indent="0" algn="ctr">
              <a:buNone/>
            </a:pPr>
            <a:r>
              <a:rPr lang="es-EC" b="1" dirty="0" smtClean="0"/>
              <a:t>CERTIFICADO</a:t>
            </a:r>
          </a:p>
          <a:p>
            <a:pPr marL="0" indent="0" algn="ctr">
              <a:buNone/>
            </a:pPr>
            <a:r>
              <a:rPr lang="es-EC" b="1" dirty="0" smtClean="0"/>
              <a:t>CERTIFICO</a:t>
            </a:r>
            <a:r>
              <a:rPr lang="es-EC" b="1" dirty="0"/>
              <a:t>: </a:t>
            </a:r>
            <a:r>
              <a:rPr lang="es-EC" dirty="0"/>
              <a:t>MSC. ORLANDO </a:t>
            </a:r>
            <a:r>
              <a:rPr lang="es-EC" dirty="0" smtClean="0"/>
              <a:t>CARRASCO</a:t>
            </a:r>
            <a:endParaRPr lang="es-EC" dirty="0"/>
          </a:p>
          <a:p>
            <a:pPr marL="0" indent="0">
              <a:buNone/>
            </a:pPr>
            <a:r>
              <a:rPr lang="es-ES" b="1" dirty="0"/>
              <a:t>CERTIFICA</a:t>
            </a:r>
            <a:r>
              <a:rPr lang="es-ES" b="1" dirty="0" smtClean="0"/>
              <a:t>:</a:t>
            </a:r>
            <a:endParaRPr lang="es-EC" dirty="0"/>
          </a:p>
          <a:p>
            <a:r>
              <a:rPr lang="es-ES" dirty="0"/>
              <a:t>Que el trabajo de investigación titulado</a:t>
            </a:r>
            <a:r>
              <a:rPr lang="es-ES" b="1" dirty="0"/>
              <a:t>, </a:t>
            </a:r>
            <a:r>
              <a:rPr lang="es-EC" b="1" dirty="0"/>
              <a:t>ACTIVIDADES DEPORTIVAS EXTRACURRICULARES EN LAS CAPACIDADES COORDINATIVAS</a:t>
            </a:r>
            <a:r>
              <a:rPr lang="es-EC" dirty="0"/>
              <a:t> </a:t>
            </a:r>
            <a:r>
              <a:rPr lang="es-ES" dirty="0"/>
              <a:t>Realizado por el señor.  </a:t>
            </a:r>
            <a:r>
              <a:rPr lang="es-ES" b="1" dirty="0"/>
              <a:t>CUEVA NARANJO, MARCO VINICIO,  </a:t>
            </a:r>
            <a:r>
              <a:rPr lang="es-ES" dirty="0"/>
              <a:t>ha sido revisado prolijamente y cumple con los requerimientos: teóricos, científicos, técnicos, metodológicos y legales establecidos por la Universidad de las Fuerzas Armadas ESPE, por lo que nos permitimos acreditarlo y autorizar su entrega al Señor </a:t>
            </a:r>
            <a:r>
              <a:rPr lang="es-ES" b="1" dirty="0"/>
              <a:t>, MsC. MARIO VACA </a:t>
            </a:r>
            <a:r>
              <a:rPr lang="es-ES" dirty="0"/>
              <a:t>en su calidad de Director de la </a:t>
            </a:r>
            <a:r>
              <a:rPr lang="es-ES" dirty="0" smtClean="0"/>
              <a:t>“</a:t>
            </a:r>
            <a:r>
              <a:rPr lang="es-ES" b="1" dirty="0"/>
              <a:t>CAFDER”. </a:t>
            </a:r>
            <a:r>
              <a:rPr lang="es-ES" dirty="0"/>
              <a:t>El trabajo en mención consta de un empastado y un disco compacto.   </a:t>
            </a:r>
            <a:endParaRPr lang="es-ES" dirty="0" smtClean="0"/>
          </a:p>
          <a:p>
            <a:endParaRPr lang="es-EC" dirty="0"/>
          </a:p>
          <a:p>
            <a:pPr marL="0" indent="0">
              <a:buNone/>
            </a:pPr>
            <a:r>
              <a:rPr lang="es-ES" dirty="0" smtClean="0"/>
              <a:t>                                                                                                          Sangolquí</a:t>
            </a:r>
            <a:r>
              <a:rPr lang="es-ES" dirty="0"/>
              <a:t>, Octubre del 2015</a:t>
            </a:r>
            <a:endParaRPr lang="es-EC" dirty="0"/>
          </a:p>
          <a:p>
            <a:pPr marL="0" indent="0" algn="ctr">
              <a:buNone/>
            </a:pPr>
            <a:r>
              <a:rPr lang="es-ES" b="1" dirty="0" smtClean="0"/>
              <a:t>DIRECTOR</a:t>
            </a:r>
            <a:endParaRPr lang="es-EC" dirty="0"/>
          </a:p>
          <a:p>
            <a:pPr marL="0" indent="0">
              <a:buNone/>
            </a:pPr>
            <a:endParaRPr lang="es-EC" dirty="0"/>
          </a:p>
        </p:txBody>
      </p:sp>
    </p:spTree>
    <p:extLst>
      <p:ext uri="{BB962C8B-B14F-4D97-AF65-F5344CB8AC3E}">
        <p14:creationId xmlns:p14="http://schemas.microsoft.com/office/powerpoint/2010/main" val="26843377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06073" y="296214"/>
            <a:ext cx="9598540" cy="1223493"/>
          </a:xfrm>
        </p:spPr>
        <p:txBody>
          <a:bodyPr>
            <a:normAutofit fontScale="90000"/>
          </a:bodyPr>
          <a:lstStyle/>
          <a:p>
            <a:r>
              <a:rPr lang="es-EC" b="1" dirty="0" smtClean="0"/>
              <a:t/>
            </a:r>
            <a:br>
              <a:rPr lang="es-EC" b="1" dirty="0" smtClean="0"/>
            </a:br>
            <a:r>
              <a:rPr lang="es-EC" b="1" dirty="0" smtClean="0"/>
              <a:t>1.3. Objetivos</a:t>
            </a:r>
            <a:br>
              <a:rPr lang="es-EC" b="1" dirty="0" smtClean="0"/>
            </a:br>
            <a:endParaRPr lang="es-EC" dirty="0"/>
          </a:p>
        </p:txBody>
      </p:sp>
      <p:sp>
        <p:nvSpPr>
          <p:cNvPr id="3" name="Marcador de contenido 2"/>
          <p:cNvSpPr>
            <a:spLocks noGrp="1"/>
          </p:cNvSpPr>
          <p:nvPr>
            <p:ph idx="1"/>
          </p:nvPr>
        </p:nvSpPr>
        <p:spPr>
          <a:xfrm>
            <a:off x="1906073" y="1648496"/>
            <a:ext cx="8564451" cy="4262726"/>
          </a:xfrm>
        </p:spPr>
        <p:txBody>
          <a:bodyPr>
            <a:normAutofit lnSpcReduction="10000"/>
          </a:bodyPr>
          <a:lstStyle/>
          <a:p>
            <a:pPr marL="0" indent="0">
              <a:buNone/>
            </a:pPr>
            <a:r>
              <a:rPr lang="es-EC" b="1" dirty="0" smtClean="0"/>
              <a:t>1.3.1</a:t>
            </a:r>
            <a:r>
              <a:rPr lang="es-EC" b="1" dirty="0"/>
              <a:t>. Objetivo general</a:t>
            </a:r>
          </a:p>
          <a:p>
            <a:r>
              <a:rPr lang="es-ES" dirty="0"/>
              <a:t>Determinar la incidencia de las actividades deportivas extracurriculares, en las capacidades coordinativas </a:t>
            </a:r>
            <a:r>
              <a:rPr lang="es-EC" dirty="0"/>
              <a:t>en la escuela fiscal mixta “LUIS FELIPE BORJA” del </a:t>
            </a:r>
            <a:r>
              <a:rPr lang="es-EC" dirty="0" smtClean="0"/>
              <a:t>cantón </a:t>
            </a:r>
            <a:r>
              <a:rPr lang="es-EC" dirty="0"/>
              <a:t>Mejía?</a:t>
            </a:r>
          </a:p>
          <a:p>
            <a:pPr marL="0" indent="0">
              <a:buNone/>
            </a:pPr>
            <a:r>
              <a:rPr lang="es-ES" b="1" dirty="0"/>
              <a:t>1.3.2. Objetivos específicos</a:t>
            </a:r>
            <a:endParaRPr lang="es-EC" dirty="0"/>
          </a:p>
          <a:p>
            <a:pPr lvl="0"/>
            <a:r>
              <a:rPr lang="es-ES" dirty="0"/>
              <a:t>Analizar la factibilidad de implementar actividades deportivas extracurriculares </a:t>
            </a:r>
            <a:r>
              <a:rPr lang="es-EC" dirty="0"/>
              <a:t>en la escuela fiscal mixta “LUIS FELIPE BORJA” del </a:t>
            </a:r>
            <a:r>
              <a:rPr lang="es-EC" dirty="0" smtClean="0"/>
              <a:t>cantón </a:t>
            </a:r>
            <a:r>
              <a:rPr lang="es-EC" dirty="0"/>
              <a:t>Mejía?</a:t>
            </a:r>
          </a:p>
          <a:p>
            <a:pPr lvl="0"/>
            <a:r>
              <a:rPr lang="es-ES" dirty="0"/>
              <a:t>Determinar el nivel de rendimiento físico que poseen los alumnos </a:t>
            </a:r>
            <a:r>
              <a:rPr lang="es-EC" dirty="0"/>
              <a:t>de la escuela fiscal mixta “LUIS FELIPE BORJA” del </a:t>
            </a:r>
            <a:r>
              <a:rPr lang="es-EC" dirty="0" smtClean="0"/>
              <a:t>cantón </a:t>
            </a:r>
            <a:r>
              <a:rPr lang="es-EC" dirty="0"/>
              <a:t>Mejía?</a:t>
            </a:r>
          </a:p>
          <a:p>
            <a:pPr lvl="0"/>
            <a:r>
              <a:rPr lang="es-ES" dirty="0"/>
              <a:t>Diseñar y aplicar actividades  deportivas extracurriculares en los alumnos </a:t>
            </a:r>
            <a:r>
              <a:rPr lang="es-EC" dirty="0"/>
              <a:t>de la escuela fiscal mixta “LUIS FELIPE BORJA” del </a:t>
            </a:r>
            <a:r>
              <a:rPr lang="es-EC" dirty="0" smtClean="0"/>
              <a:t>cantón </a:t>
            </a:r>
            <a:r>
              <a:rPr lang="es-EC" dirty="0"/>
              <a:t>Mejía?</a:t>
            </a:r>
          </a:p>
          <a:p>
            <a:endParaRPr lang="es-EC" dirty="0"/>
          </a:p>
        </p:txBody>
      </p:sp>
    </p:spTree>
    <p:extLst>
      <p:ext uri="{BB962C8B-B14F-4D97-AF65-F5344CB8AC3E}">
        <p14:creationId xmlns:p14="http://schemas.microsoft.com/office/powerpoint/2010/main" val="30984181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92925" y="624110"/>
            <a:ext cx="7465475" cy="779687"/>
          </a:xfrm>
        </p:spPr>
        <p:style>
          <a:lnRef idx="1">
            <a:schemeClr val="accent6"/>
          </a:lnRef>
          <a:fillRef idx="2">
            <a:schemeClr val="accent6"/>
          </a:fillRef>
          <a:effectRef idx="1">
            <a:schemeClr val="accent6"/>
          </a:effectRef>
          <a:fontRef idx="minor">
            <a:schemeClr val="dk1"/>
          </a:fontRef>
        </p:style>
        <p:txBody>
          <a:bodyPr/>
          <a:lstStyle/>
          <a:p>
            <a:r>
              <a:rPr lang="es-EC" b="1" dirty="0" smtClean="0"/>
              <a:t>1.4. Justificación e importancia</a:t>
            </a:r>
            <a:endParaRPr lang="es-EC" b="1"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3437805563"/>
              </p:ext>
            </p:extLst>
          </p:nvPr>
        </p:nvGraphicFramePr>
        <p:xfrm>
          <a:off x="1751527" y="1403796"/>
          <a:ext cx="9263688" cy="5318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4302719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013656" y="624111"/>
            <a:ext cx="6684136" cy="882718"/>
          </a:xfrm>
        </p:spPr>
        <p:style>
          <a:lnRef idx="1">
            <a:schemeClr val="accent6"/>
          </a:lnRef>
          <a:fillRef idx="2">
            <a:schemeClr val="accent6"/>
          </a:fillRef>
          <a:effectRef idx="1">
            <a:schemeClr val="accent6"/>
          </a:effectRef>
          <a:fontRef idx="minor">
            <a:schemeClr val="dk1"/>
          </a:fontRef>
        </p:style>
        <p:txBody>
          <a:bodyPr>
            <a:normAutofit fontScale="90000"/>
          </a:bodyPr>
          <a:lstStyle/>
          <a:p>
            <a:r>
              <a:rPr lang="es-EC" b="1" dirty="0" smtClean="0"/>
              <a:t>1.4. Justificación e importancia</a:t>
            </a:r>
            <a:endParaRPr lang="es-EC"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2226565946"/>
              </p:ext>
            </p:extLst>
          </p:nvPr>
        </p:nvGraphicFramePr>
        <p:xfrm>
          <a:off x="1938270" y="1506829"/>
          <a:ext cx="8834907" cy="41856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50903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92925" y="624110"/>
            <a:ext cx="7143503" cy="625141"/>
          </a:xfrm>
        </p:spPr>
        <p:style>
          <a:lnRef idx="2">
            <a:schemeClr val="accent2"/>
          </a:lnRef>
          <a:fillRef idx="1">
            <a:schemeClr val="lt1"/>
          </a:fillRef>
          <a:effectRef idx="0">
            <a:schemeClr val="accent2"/>
          </a:effectRef>
          <a:fontRef idx="minor">
            <a:schemeClr val="dk1"/>
          </a:fontRef>
        </p:style>
        <p:txBody>
          <a:bodyPr>
            <a:normAutofit fontScale="90000"/>
          </a:bodyPr>
          <a:lstStyle/>
          <a:p>
            <a:r>
              <a:rPr lang="es-EC" b="1" dirty="0" smtClean="0"/>
              <a:t>1.4. Justificación e importancia</a:t>
            </a:r>
            <a:endParaRPr lang="es-EC" dirty="0"/>
          </a:p>
        </p:txBody>
      </p:sp>
      <p:sp>
        <p:nvSpPr>
          <p:cNvPr id="3" name="Marcador de contenido 2"/>
          <p:cNvSpPr>
            <a:spLocks noGrp="1"/>
          </p:cNvSpPr>
          <p:nvPr>
            <p:ph idx="1"/>
          </p:nvPr>
        </p:nvSpPr>
        <p:spPr>
          <a:xfrm>
            <a:off x="2331077" y="1249251"/>
            <a:ext cx="7611414" cy="4661971"/>
          </a:xfrm>
        </p:spPr>
        <p:style>
          <a:lnRef idx="1">
            <a:schemeClr val="accent6"/>
          </a:lnRef>
          <a:fillRef idx="2">
            <a:schemeClr val="accent6"/>
          </a:fillRef>
          <a:effectRef idx="1">
            <a:schemeClr val="accent6"/>
          </a:effectRef>
          <a:fontRef idx="minor">
            <a:schemeClr val="dk1"/>
          </a:fontRef>
        </p:style>
        <p:txBody>
          <a:bodyPr>
            <a:normAutofit/>
          </a:bodyPr>
          <a:lstStyle/>
          <a:p>
            <a:r>
              <a:rPr lang="es-ES" dirty="0"/>
              <a:t>El presente estudio  tiene su justificación e importancia ya que se necesita conocer y comprobar  los niveles de actividad coordinativa que tienen los niños y como esos niveles de la actividad coordinativa pueden incidir favorablemente a la mejora del rendimiento Físico en los niños y así aportar al país en la lucha contra dos problemas como son el sedentarismo infantil y el bajo rendimiento Físico y el mejoramiento de los talentos deportivos. </a:t>
            </a:r>
            <a:endParaRPr lang="es-EC" dirty="0"/>
          </a:p>
          <a:p>
            <a:r>
              <a:rPr lang="es-ES" dirty="0"/>
              <a:t> Es por ello que vamos a diseñar y motivar a los estudiantes de esta población piloto para integrarles actividades  extracurriculares con diferentes deportes a fin de comprobar si mejora su rendimiento Físico que el objeto de esta investigación.</a:t>
            </a:r>
            <a:endParaRPr lang="es-EC" dirty="0"/>
          </a:p>
          <a:p>
            <a:endParaRPr lang="es-EC" dirty="0"/>
          </a:p>
        </p:txBody>
      </p:sp>
    </p:spTree>
    <p:extLst>
      <p:ext uri="{BB962C8B-B14F-4D97-AF65-F5344CB8AC3E}">
        <p14:creationId xmlns:p14="http://schemas.microsoft.com/office/powerpoint/2010/main" val="184030484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70469" y="624110"/>
            <a:ext cx="9534144" cy="831204"/>
          </a:xfrm>
        </p:spPr>
        <p:txBody>
          <a:bodyPr>
            <a:normAutofit fontScale="90000"/>
          </a:bodyPr>
          <a:lstStyle/>
          <a:p>
            <a:r>
              <a:rPr lang="es-EC" b="1" dirty="0" smtClean="0"/>
              <a:t>1.5. Ubicación del problema en un contexto</a:t>
            </a:r>
            <a:br>
              <a:rPr lang="es-EC" b="1" dirty="0" smtClean="0"/>
            </a:br>
            <a:endParaRPr lang="es-EC"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4123050025"/>
              </p:ext>
            </p:extLst>
          </p:nvPr>
        </p:nvGraphicFramePr>
        <p:xfrm>
          <a:off x="2846230" y="1455314"/>
          <a:ext cx="7328079" cy="44559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6139991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28045" y="585473"/>
            <a:ext cx="7740203" cy="1359236"/>
          </a:xfrm>
        </p:spPr>
        <p:txBody>
          <a:bodyPr>
            <a:normAutofit fontScale="90000"/>
          </a:bodyPr>
          <a:lstStyle/>
          <a:p>
            <a:r>
              <a:rPr lang="es-EC" b="1" dirty="0" smtClean="0"/>
              <a:t/>
            </a:r>
            <a:br>
              <a:rPr lang="es-EC" b="1" dirty="0" smtClean="0"/>
            </a:br>
            <a:r>
              <a:rPr lang="es-EC" sz="3100" b="1" dirty="0" smtClean="0"/>
              <a:t>1.5.1 Situación conflicto que debe señalar</a:t>
            </a:r>
            <a:br>
              <a:rPr lang="es-EC" sz="3100" b="1" dirty="0" smtClean="0"/>
            </a:br>
            <a:endParaRPr lang="es-EC" sz="3100" dirty="0"/>
          </a:p>
        </p:txBody>
      </p:sp>
      <p:sp>
        <p:nvSpPr>
          <p:cNvPr id="3" name="Marcador de contenido 2"/>
          <p:cNvSpPr>
            <a:spLocks noGrp="1"/>
          </p:cNvSpPr>
          <p:nvPr>
            <p:ph idx="1"/>
          </p:nvPr>
        </p:nvSpPr>
        <p:spPr>
          <a:xfrm>
            <a:off x="2589212" y="2133600"/>
            <a:ext cx="6567667" cy="3777622"/>
          </a:xfrm>
        </p:spPr>
        <p:txBody>
          <a:bodyPr/>
          <a:lstStyle/>
          <a:p>
            <a:pPr lvl="0"/>
            <a:r>
              <a:rPr lang="es-ES" dirty="0" smtClean="0"/>
              <a:t>La </a:t>
            </a:r>
            <a:r>
              <a:rPr lang="es-ES" dirty="0"/>
              <a:t>escuela </a:t>
            </a:r>
            <a:r>
              <a:rPr lang="es-EC" dirty="0"/>
              <a:t>“LUIS FELIPE BORJA” </a:t>
            </a:r>
            <a:r>
              <a:rPr lang="es-ES" dirty="0"/>
              <a:t>cuenta con 1100 alumnos de los diferentes niveles pues una de los objetivos es investigar  la problemática de los niveles físicos y cuál es su solución frente a este problema </a:t>
            </a:r>
            <a:endParaRPr lang="es-EC" dirty="0"/>
          </a:p>
          <a:p>
            <a:pPr lvl="0"/>
            <a:r>
              <a:rPr lang="es-ES" dirty="0"/>
              <a:t>La educación general básica no cuenta con proyecto trascendentales de actividades extracurriculares para aportar en el mejoramiento de las capacidades coordinativas </a:t>
            </a:r>
            <a:endParaRPr lang="es-EC" dirty="0"/>
          </a:p>
          <a:p>
            <a:endParaRPr lang="es-EC" dirty="0"/>
          </a:p>
        </p:txBody>
      </p:sp>
    </p:spTree>
    <p:extLst>
      <p:ext uri="{BB962C8B-B14F-4D97-AF65-F5344CB8AC3E}">
        <p14:creationId xmlns:p14="http://schemas.microsoft.com/office/powerpoint/2010/main" val="97052644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318197" y="624110"/>
            <a:ext cx="9186415" cy="1280890"/>
          </a:xfrm>
        </p:spPr>
        <p:txBody>
          <a:bodyPr>
            <a:normAutofit fontScale="90000"/>
          </a:bodyPr>
          <a:lstStyle/>
          <a:p>
            <a:r>
              <a:rPr lang="es-EC" b="1" dirty="0" smtClean="0"/>
              <a:t/>
            </a:r>
            <a:br>
              <a:rPr lang="es-EC" b="1" dirty="0" smtClean="0"/>
            </a:br>
            <a:r>
              <a:rPr lang="es-EC" b="1" dirty="0" smtClean="0"/>
              <a:t>1.5.2 Causas del problema, consecuencias</a:t>
            </a:r>
            <a:br>
              <a:rPr lang="es-EC" b="1" dirty="0" smtClean="0"/>
            </a:br>
            <a:endParaRPr lang="es-EC" dirty="0"/>
          </a:p>
        </p:txBody>
      </p:sp>
      <p:sp>
        <p:nvSpPr>
          <p:cNvPr id="3" name="Marcador de contenido 2"/>
          <p:cNvSpPr>
            <a:spLocks noGrp="1"/>
          </p:cNvSpPr>
          <p:nvPr>
            <p:ph idx="1"/>
          </p:nvPr>
        </p:nvSpPr>
        <p:spPr>
          <a:xfrm>
            <a:off x="2318197" y="2133600"/>
            <a:ext cx="9186415" cy="3777622"/>
          </a:xfrm>
        </p:spPr>
        <p:txBody>
          <a:bodyPr/>
          <a:lstStyle/>
          <a:p>
            <a:pPr lvl="0"/>
            <a:r>
              <a:rPr lang="es-EC" dirty="0" smtClean="0"/>
              <a:t>Deficiente </a:t>
            </a:r>
            <a:r>
              <a:rPr lang="es-EC" dirty="0"/>
              <a:t>formación </a:t>
            </a:r>
          </a:p>
          <a:p>
            <a:pPr lvl="0"/>
            <a:r>
              <a:rPr lang="es-EC" dirty="0"/>
              <a:t>Bajo niveles físicos </a:t>
            </a:r>
          </a:p>
          <a:p>
            <a:pPr lvl="0"/>
            <a:r>
              <a:rPr lang="es-EC" dirty="0"/>
              <a:t>Deficientes resultados deportivos escolares </a:t>
            </a:r>
          </a:p>
          <a:p>
            <a:pPr lvl="0"/>
            <a:r>
              <a:rPr lang="es-EC" dirty="0"/>
              <a:t>Desmotivación en actividades deportivas</a:t>
            </a:r>
          </a:p>
          <a:p>
            <a:pPr lvl="0"/>
            <a:r>
              <a:rPr lang="es-EC" dirty="0"/>
              <a:t>Poca participación en actividades competitivas escolares </a:t>
            </a:r>
          </a:p>
          <a:p>
            <a:pPr lvl="0"/>
            <a:r>
              <a:rPr lang="es-ES" dirty="0"/>
              <a:t>No contar con el apoyo de los padres y familiares </a:t>
            </a:r>
            <a:endParaRPr lang="es-EC" dirty="0"/>
          </a:p>
          <a:p>
            <a:endParaRPr lang="es-EC" dirty="0"/>
          </a:p>
        </p:txBody>
      </p:sp>
    </p:spTree>
    <p:extLst>
      <p:ext uri="{BB962C8B-B14F-4D97-AF65-F5344CB8AC3E}">
        <p14:creationId xmlns:p14="http://schemas.microsoft.com/office/powerpoint/2010/main" val="45558670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C" b="1" dirty="0" smtClean="0"/>
              <a:t/>
            </a:r>
            <a:br>
              <a:rPr lang="es-EC" b="1" dirty="0" smtClean="0"/>
            </a:br>
            <a:r>
              <a:rPr lang="es-EC" b="1" dirty="0" smtClean="0"/>
              <a:t>1.6. Delimitación del problema</a:t>
            </a:r>
            <a:br>
              <a:rPr lang="es-EC" b="1" dirty="0" smtClean="0"/>
            </a:br>
            <a:endParaRPr lang="es-EC" dirty="0"/>
          </a:p>
        </p:txBody>
      </p:sp>
      <p:sp>
        <p:nvSpPr>
          <p:cNvPr id="3" name="Marcador de contenido 2"/>
          <p:cNvSpPr>
            <a:spLocks noGrp="1"/>
          </p:cNvSpPr>
          <p:nvPr>
            <p:ph idx="1"/>
          </p:nvPr>
        </p:nvSpPr>
        <p:spPr>
          <a:xfrm>
            <a:off x="2073500" y="2133600"/>
            <a:ext cx="8912180" cy="3082344"/>
          </a:xfrm>
        </p:spPr>
        <p:txBody>
          <a:bodyPr/>
          <a:lstStyle/>
          <a:p>
            <a:r>
              <a:rPr lang="es-ES" b="1" dirty="0" smtClean="0"/>
              <a:t>CAMPO</a:t>
            </a:r>
            <a:r>
              <a:rPr lang="es-ES" b="1" dirty="0"/>
              <a:t>:</a:t>
            </a:r>
            <a:r>
              <a:rPr lang="es-ES" dirty="0"/>
              <a:t> </a:t>
            </a:r>
            <a:r>
              <a:rPr lang="es-EC" dirty="0"/>
              <a:t>Escuela fiscal mixta “LUIS FELIPE BORJA” del </a:t>
            </a:r>
            <a:r>
              <a:rPr lang="es-EC" dirty="0" smtClean="0"/>
              <a:t>cantón </a:t>
            </a:r>
            <a:r>
              <a:rPr lang="es-EC" dirty="0"/>
              <a:t>Mejía?</a:t>
            </a:r>
          </a:p>
          <a:p>
            <a:r>
              <a:rPr lang="es-ES" b="1" dirty="0"/>
              <a:t>ÁREA:</a:t>
            </a:r>
            <a:r>
              <a:rPr lang="es-ES" dirty="0"/>
              <a:t> Actividades extracurriculares </a:t>
            </a:r>
            <a:endParaRPr lang="es-EC" dirty="0"/>
          </a:p>
          <a:p>
            <a:r>
              <a:rPr lang="es-ES" b="1" dirty="0"/>
              <a:t>ASPECTOS:</a:t>
            </a:r>
            <a:r>
              <a:rPr lang="es-ES" dirty="0"/>
              <a:t> Actividades deportivas extracurriculares y Capacidades coordinativas</a:t>
            </a:r>
            <a:endParaRPr lang="es-EC" dirty="0"/>
          </a:p>
          <a:p>
            <a:r>
              <a:rPr lang="es-ES" b="1" dirty="0"/>
              <a:t>TEMA:</a:t>
            </a:r>
            <a:r>
              <a:rPr lang="es-ES" dirty="0"/>
              <a:t> </a:t>
            </a:r>
            <a:r>
              <a:rPr lang="es-ES" dirty="0" smtClean="0"/>
              <a:t>A</a:t>
            </a:r>
            <a:r>
              <a:rPr lang="es-EC" dirty="0" smtClean="0"/>
              <a:t>aplicación </a:t>
            </a:r>
            <a:r>
              <a:rPr lang="es-EC" dirty="0"/>
              <a:t>de un actividades  extracurricular deportivo para el mejoramiento de las capacidades coordinativas, en la escuela fiscal mixta “LUIS FELIPE BORJA” del </a:t>
            </a:r>
            <a:r>
              <a:rPr lang="es-EC" dirty="0" smtClean="0"/>
              <a:t>cantón </a:t>
            </a:r>
            <a:r>
              <a:rPr lang="es-EC" dirty="0"/>
              <a:t>mejía</a:t>
            </a:r>
          </a:p>
          <a:p>
            <a:endParaRPr lang="es-EC" dirty="0"/>
          </a:p>
        </p:txBody>
      </p:sp>
    </p:spTree>
    <p:extLst>
      <p:ext uri="{BB962C8B-B14F-4D97-AF65-F5344CB8AC3E}">
        <p14:creationId xmlns:p14="http://schemas.microsoft.com/office/powerpoint/2010/main" val="155215998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53804" y="624110"/>
            <a:ext cx="7559898" cy="1280890"/>
          </a:xfrm>
        </p:spPr>
        <p:txBody>
          <a:bodyPr>
            <a:normAutofit fontScale="90000"/>
          </a:bodyPr>
          <a:lstStyle/>
          <a:p>
            <a:r>
              <a:rPr lang="es-EC" b="1" dirty="0" smtClean="0"/>
              <a:t/>
            </a:r>
            <a:br>
              <a:rPr lang="es-EC" b="1" dirty="0" smtClean="0"/>
            </a:br>
            <a:r>
              <a:rPr lang="es-EC" b="1" dirty="0" smtClean="0"/>
              <a:t>1.7. Operacionalización de variables </a:t>
            </a:r>
            <a:br>
              <a:rPr lang="es-EC" b="1" dirty="0" smtClean="0"/>
            </a:br>
            <a:endParaRPr lang="es-EC" dirty="0"/>
          </a:p>
        </p:txBody>
      </p:sp>
      <p:sp>
        <p:nvSpPr>
          <p:cNvPr id="3" name="Marcador de contenido 2"/>
          <p:cNvSpPr>
            <a:spLocks noGrp="1"/>
          </p:cNvSpPr>
          <p:nvPr>
            <p:ph idx="1"/>
          </p:nvPr>
        </p:nvSpPr>
        <p:spPr>
          <a:xfrm>
            <a:off x="2589212" y="2133600"/>
            <a:ext cx="7224489" cy="3777622"/>
          </a:xfrm>
        </p:spPr>
        <p:txBody>
          <a:bodyPr/>
          <a:lstStyle/>
          <a:p>
            <a:pPr marL="0" indent="0">
              <a:buNone/>
            </a:pPr>
            <a:endParaRPr lang="es-EC" b="1" dirty="0" smtClean="0"/>
          </a:p>
          <a:p>
            <a:pPr marL="0" indent="0">
              <a:buNone/>
            </a:pPr>
            <a:r>
              <a:rPr lang="es-EC" b="1" dirty="0" smtClean="0"/>
              <a:t>Variable </a:t>
            </a:r>
            <a:r>
              <a:rPr lang="es-EC" b="1" dirty="0"/>
              <a:t>independiente</a:t>
            </a:r>
            <a:endParaRPr lang="es-EC" dirty="0"/>
          </a:p>
          <a:p>
            <a:r>
              <a:rPr lang="es-ES" dirty="0"/>
              <a:t>Actividades extracurriculares deportivas</a:t>
            </a:r>
            <a:endParaRPr lang="es-EC" dirty="0"/>
          </a:p>
          <a:p>
            <a:pPr marL="0" indent="0">
              <a:buNone/>
            </a:pPr>
            <a:endParaRPr lang="es-ES" b="1" dirty="0" smtClean="0"/>
          </a:p>
          <a:p>
            <a:pPr marL="0" indent="0">
              <a:buNone/>
            </a:pPr>
            <a:r>
              <a:rPr lang="es-ES" b="1" dirty="0" smtClean="0"/>
              <a:t>Variable </a:t>
            </a:r>
            <a:r>
              <a:rPr lang="es-ES" b="1" dirty="0"/>
              <a:t>dependiente </a:t>
            </a:r>
            <a:endParaRPr lang="es-EC" dirty="0"/>
          </a:p>
          <a:p>
            <a:r>
              <a:rPr lang="es-ES" dirty="0"/>
              <a:t>Capacidades coordinativas</a:t>
            </a:r>
            <a:endParaRPr lang="es-EC" dirty="0"/>
          </a:p>
          <a:p>
            <a:pPr marL="0" indent="0">
              <a:buNone/>
            </a:pPr>
            <a:endParaRPr lang="es-EC" dirty="0"/>
          </a:p>
          <a:p>
            <a:endParaRPr lang="es-EC" dirty="0"/>
          </a:p>
        </p:txBody>
      </p:sp>
    </p:spTree>
    <p:extLst>
      <p:ext uri="{BB962C8B-B14F-4D97-AF65-F5344CB8AC3E}">
        <p14:creationId xmlns:p14="http://schemas.microsoft.com/office/powerpoint/2010/main" val="366112253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90163" y="624110"/>
            <a:ext cx="9714449" cy="766808"/>
          </a:xfrm>
        </p:spPr>
        <p:txBody>
          <a:bodyPr>
            <a:normAutofit fontScale="90000"/>
          </a:bodyPr>
          <a:lstStyle/>
          <a:p>
            <a:r>
              <a:rPr lang="es-EC" sz="2000" b="1" dirty="0" smtClean="0"/>
              <a:t>Tabla </a:t>
            </a:r>
            <a:r>
              <a:rPr lang="es-EC" sz="2000" b="1" dirty="0"/>
              <a:t>1 </a:t>
            </a:r>
            <a:br>
              <a:rPr lang="es-EC" sz="2000" b="1" dirty="0"/>
            </a:br>
            <a:r>
              <a:rPr lang="es-EC" sz="2000" b="1" dirty="0"/>
              <a:t>Operacionalización de las variables</a:t>
            </a:r>
            <a:br>
              <a:rPr lang="es-EC" sz="2000" b="1" dirty="0"/>
            </a:br>
            <a:endParaRPr lang="es-EC" sz="2000"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681451350"/>
              </p:ext>
            </p:extLst>
          </p:nvPr>
        </p:nvGraphicFramePr>
        <p:xfrm>
          <a:off x="1301836" y="1390919"/>
          <a:ext cx="10515600" cy="5190186"/>
        </p:xfrm>
        <a:graphic>
          <a:graphicData uri="http://schemas.openxmlformats.org/drawingml/2006/table">
            <a:tbl>
              <a:tblPr firstRow="1" firstCol="1" bandRow="1">
                <a:tableStyleId>{5C22544A-7EE6-4342-B048-85BDC9FD1C3A}</a:tableStyleId>
              </a:tblPr>
              <a:tblGrid>
                <a:gridCol w="2169873"/>
                <a:gridCol w="2175244"/>
                <a:gridCol w="1523055"/>
                <a:gridCol w="2729990"/>
                <a:gridCol w="1917438"/>
              </a:tblGrid>
              <a:tr h="611354">
                <a:tc>
                  <a:txBody>
                    <a:bodyPr/>
                    <a:lstStyle/>
                    <a:p>
                      <a:pPr algn="just">
                        <a:lnSpc>
                          <a:spcPct val="150000"/>
                        </a:lnSpc>
                        <a:spcAft>
                          <a:spcPts val="0"/>
                        </a:spcAft>
                      </a:pPr>
                      <a:r>
                        <a:rPr lang="es-ES" sz="1200" dirty="0">
                          <a:effectLst/>
                        </a:rPr>
                        <a:t> </a:t>
                      </a:r>
                      <a:endParaRPr lang="es-EC" sz="1800" dirty="0">
                        <a:effectLst/>
                      </a:endParaRPr>
                    </a:p>
                    <a:p>
                      <a:pPr algn="just">
                        <a:lnSpc>
                          <a:spcPct val="150000"/>
                        </a:lnSpc>
                        <a:spcAft>
                          <a:spcPts val="0"/>
                        </a:spcAft>
                      </a:pPr>
                      <a:r>
                        <a:rPr lang="es-ES" sz="1200" dirty="0">
                          <a:effectLst/>
                        </a:rPr>
                        <a:t>VARIABLES</a:t>
                      </a:r>
                      <a:endParaRPr lang="es-EC"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es-ES" sz="1200" dirty="0">
                          <a:effectLst/>
                        </a:rPr>
                        <a:t> </a:t>
                      </a:r>
                      <a:endParaRPr lang="es-EC" sz="1800" dirty="0">
                        <a:effectLst/>
                      </a:endParaRPr>
                    </a:p>
                    <a:p>
                      <a:pPr algn="just">
                        <a:lnSpc>
                          <a:spcPct val="150000"/>
                        </a:lnSpc>
                        <a:spcAft>
                          <a:spcPts val="0"/>
                        </a:spcAft>
                      </a:pPr>
                      <a:r>
                        <a:rPr lang="es-ES" sz="1200" dirty="0">
                          <a:effectLst/>
                        </a:rPr>
                        <a:t>DEFINICION</a:t>
                      </a:r>
                      <a:endParaRPr lang="es-EC"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0000"/>
                        </a:lnSpc>
                        <a:spcAft>
                          <a:spcPts val="0"/>
                        </a:spcAft>
                      </a:pPr>
                      <a:r>
                        <a:rPr lang="es-ES" sz="1200" dirty="0">
                          <a:effectLst/>
                        </a:rPr>
                        <a:t>DIMENSIONES O CATEGORIAS</a:t>
                      </a:r>
                      <a:endParaRPr lang="es-EC"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es-ES" sz="1200">
                          <a:effectLst/>
                        </a:rPr>
                        <a:t> </a:t>
                      </a:r>
                      <a:endParaRPr lang="es-EC" sz="1800">
                        <a:effectLst/>
                      </a:endParaRPr>
                    </a:p>
                    <a:p>
                      <a:pPr algn="ctr">
                        <a:lnSpc>
                          <a:spcPct val="150000"/>
                        </a:lnSpc>
                        <a:spcAft>
                          <a:spcPts val="0"/>
                        </a:spcAft>
                      </a:pPr>
                      <a:r>
                        <a:rPr lang="es-ES" sz="1200">
                          <a:effectLst/>
                        </a:rPr>
                        <a:t>INDICADORES</a:t>
                      </a:r>
                      <a:endParaRPr lang="es-EC"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50000"/>
                        </a:lnSpc>
                        <a:spcAft>
                          <a:spcPts val="0"/>
                        </a:spcAft>
                      </a:pPr>
                      <a:r>
                        <a:rPr lang="es-ES" sz="1200">
                          <a:effectLst/>
                        </a:rPr>
                        <a:t> </a:t>
                      </a:r>
                      <a:endParaRPr lang="es-EC" sz="1800">
                        <a:effectLst/>
                      </a:endParaRPr>
                    </a:p>
                    <a:p>
                      <a:pPr algn="just">
                        <a:lnSpc>
                          <a:spcPct val="150000"/>
                        </a:lnSpc>
                        <a:spcAft>
                          <a:spcPts val="0"/>
                        </a:spcAft>
                      </a:pPr>
                      <a:r>
                        <a:rPr lang="es-ES" sz="1200">
                          <a:effectLst/>
                        </a:rPr>
                        <a:t>INSTRUMENTOS</a:t>
                      </a:r>
                      <a:endParaRPr lang="es-EC"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4578832">
                <a:tc>
                  <a:txBody>
                    <a:bodyPr/>
                    <a:lstStyle/>
                    <a:p>
                      <a:pPr>
                        <a:spcAft>
                          <a:spcPts val="0"/>
                        </a:spcAft>
                      </a:pPr>
                      <a:r>
                        <a:rPr lang="es-ES" sz="1200" dirty="0">
                          <a:effectLst/>
                        </a:rPr>
                        <a:t>VI: ACTIVIDADES EXTRACURRICULARES  DEPORTIVAS</a:t>
                      </a:r>
                      <a:endParaRPr lang="es-EC" sz="1800" dirty="0">
                        <a:effectLst/>
                      </a:endParaRPr>
                    </a:p>
                    <a:p>
                      <a:pPr algn="just">
                        <a:spcAft>
                          <a:spcPts val="0"/>
                        </a:spcAft>
                      </a:pPr>
                      <a:r>
                        <a:rPr lang="es-ES" sz="1200" dirty="0">
                          <a:effectLst/>
                        </a:rPr>
                        <a:t> </a:t>
                      </a:r>
                      <a:endParaRPr lang="es-EC" sz="1800" dirty="0">
                        <a:effectLst/>
                      </a:endParaRPr>
                    </a:p>
                    <a:p>
                      <a:pPr>
                        <a:spcAft>
                          <a:spcPts val="0"/>
                        </a:spcAft>
                      </a:pPr>
                      <a:r>
                        <a:rPr lang="es-ES" sz="1200" dirty="0">
                          <a:effectLst/>
                        </a:rPr>
                        <a:t> </a:t>
                      </a:r>
                      <a:endParaRPr lang="es-EC" sz="1800" dirty="0">
                        <a:effectLst/>
                      </a:endParaRPr>
                    </a:p>
                    <a:p>
                      <a:pPr>
                        <a:spcAft>
                          <a:spcPts val="0"/>
                        </a:spcAft>
                      </a:pPr>
                      <a:r>
                        <a:rPr lang="es-ES" sz="1200" dirty="0">
                          <a:effectLst/>
                        </a:rPr>
                        <a:t> </a:t>
                      </a:r>
                      <a:endParaRPr lang="es-EC" sz="1800" dirty="0">
                        <a:effectLst/>
                      </a:endParaRPr>
                    </a:p>
                    <a:p>
                      <a:pPr>
                        <a:spcAft>
                          <a:spcPts val="0"/>
                        </a:spcAft>
                      </a:pPr>
                      <a:r>
                        <a:rPr lang="es-ES" sz="1200" dirty="0">
                          <a:effectLst/>
                        </a:rPr>
                        <a:t> </a:t>
                      </a:r>
                      <a:endParaRPr lang="es-EC" sz="1800" dirty="0">
                        <a:effectLst/>
                      </a:endParaRPr>
                    </a:p>
                    <a:p>
                      <a:pPr>
                        <a:spcAft>
                          <a:spcPts val="0"/>
                        </a:spcAft>
                      </a:pPr>
                      <a:r>
                        <a:rPr lang="es-ES" sz="1200" dirty="0">
                          <a:effectLst/>
                        </a:rPr>
                        <a:t> </a:t>
                      </a:r>
                      <a:endParaRPr lang="es-EC" sz="1800" dirty="0">
                        <a:effectLst/>
                      </a:endParaRPr>
                    </a:p>
                    <a:p>
                      <a:pPr>
                        <a:spcAft>
                          <a:spcPts val="0"/>
                        </a:spcAft>
                      </a:pPr>
                      <a:r>
                        <a:rPr lang="es-ES" sz="1200" dirty="0">
                          <a:effectLst/>
                        </a:rPr>
                        <a:t> </a:t>
                      </a:r>
                      <a:endParaRPr lang="es-EC" sz="1800" dirty="0">
                        <a:effectLst/>
                      </a:endParaRPr>
                    </a:p>
                    <a:p>
                      <a:pPr>
                        <a:spcAft>
                          <a:spcPts val="0"/>
                        </a:spcAft>
                      </a:pPr>
                      <a:r>
                        <a:rPr lang="es-ES" sz="1200" dirty="0">
                          <a:effectLst/>
                        </a:rPr>
                        <a:t>VD: CAPACIDADES COORDINATIVAS </a:t>
                      </a:r>
                      <a:endParaRPr lang="es-EC"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s-ES" sz="1200" dirty="0">
                          <a:effectLst/>
                        </a:rPr>
                        <a:t>Son todas las actividades que se las realizan en un horario fuera de clases y que no se encuentran siendo parte del sistema académico, y se lo realiza como parte de la formación integral y complementaria </a:t>
                      </a:r>
                      <a:endParaRPr lang="es-EC" sz="1800" dirty="0">
                        <a:effectLst/>
                      </a:endParaRPr>
                    </a:p>
                    <a:p>
                      <a:pPr>
                        <a:spcAft>
                          <a:spcPts val="0"/>
                        </a:spcAft>
                      </a:pPr>
                      <a:r>
                        <a:rPr lang="es-ES" sz="1200" dirty="0">
                          <a:effectLst/>
                        </a:rPr>
                        <a:t> </a:t>
                      </a:r>
                      <a:endParaRPr lang="es-EC" sz="1800" dirty="0">
                        <a:effectLst/>
                      </a:endParaRPr>
                    </a:p>
                    <a:p>
                      <a:pPr>
                        <a:spcAft>
                          <a:spcPts val="0"/>
                        </a:spcAft>
                      </a:pPr>
                      <a:r>
                        <a:rPr lang="es-ES" sz="1100" dirty="0">
                          <a:effectLst/>
                        </a:rPr>
                        <a:t>Son aquellas que se realizan conscientemente en la regulación y dirección de los movimientos, con una finalidad determinada, estas se desarrollan sobre la base de determinadas aptitudes coordinativas del hombre y en su enfrentamiento diario con el medio</a:t>
                      </a:r>
                      <a:endParaRPr lang="es-EC"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es-ES" sz="1200" dirty="0">
                          <a:effectLst/>
                        </a:rPr>
                        <a:t>Futbol</a:t>
                      </a:r>
                      <a:endParaRPr lang="es-EC" sz="1800" dirty="0">
                        <a:effectLst/>
                      </a:endParaRPr>
                    </a:p>
                    <a:p>
                      <a:pPr algn="just">
                        <a:lnSpc>
                          <a:spcPct val="115000"/>
                        </a:lnSpc>
                        <a:spcAft>
                          <a:spcPts val="0"/>
                        </a:spcAft>
                      </a:pPr>
                      <a:r>
                        <a:rPr lang="es-ES" sz="1200" dirty="0">
                          <a:effectLst/>
                        </a:rPr>
                        <a:t>Básquet</a:t>
                      </a:r>
                      <a:endParaRPr lang="es-EC" sz="1800" dirty="0">
                        <a:effectLst/>
                      </a:endParaRPr>
                    </a:p>
                    <a:p>
                      <a:pPr algn="just">
                        <a:lnSpc>
                          <a:spcPct val="115000"/>
                        </a:lnSpc>
                        <a:spcAft>
                          <a:spcPts val="0"/>
                        </a:spcAft>
                      </a:pPr>
                      <a:r>
                        <a:rPr lang="es-ES" sz="1200" dirty="0">
                          <a:effectLst/>
                        </a:rPr>
                        <a:t>Vóley</a:t>
                      </a:r>
                      <a:endParaRPr lang="es-EC" sz="1800" dirty="0">
                        <a:effectLst/>
                      </a:endParaRPr>
                    </a:p>
                    <a:p>
                      <a:pPr algn="just">
                        <a:lnSpc>
                          <a:spcPct val="115000"/>
                        </a:lnSpc>
                        <a:spcAft>
                          <a:spcPts val="0"/>
                        </a:spcAft>
                      </a:pPr>
                      <a:r>
                        <a:rPr lang="es-ES" sz="1200" dirty="0">
                          <a:effectLst/>
                        </a:rPr>
                        <a:t> </a:t>
                      </a:r>
                      <a:endParaRPr lang="es-EC" sz="1800" dirty="0">
                        <a:effectLst/>
                      </a:endParaRPr>
                    </a:p>
                    <a:p>
                      <a:pPr algn="just">
                        <a:lnSpc>
                          <a:spcPct val="115000"/>
                        </a:lnSpc>
                        <a:spcAft>
                          <a:spcPts val="0"/>
                        </a:spcAft>
                      </a:pPr>
                      <a:r>
                        <a:rPr lang="es-ES" sz="1200" dirty="0">
                          <a:effectLst/>
                        </a:rPr>
                        <a:t> </a:t>
                      </a:r>
                      <a:endParaRPr lang="es-EC" sz="1800" dirty="0">
                        <a:effectLst/>
                      </a:endParaRPr>
                    </a:p>
                    <a:p>
                      <a:pPr algn="just">
                        <a:lnSpc>
                          <a:spcPct val="115000"/>
                        </a:lnSpc>
                        <a:spcAft>
                          <a:spcPts val="0"/>
                        </a:spcAft>
                      </a:pPr>
                      <a:r>
                        <a:rPr lang="es-ES" sz="1200" dirty="0">
                          <a:effectLst/>
                        </a:rPr>
                        <a:t> </a:t>
                      </a:r>
                      <a:endParaRPr lang="es-EC" sz="1800" dirty="0">
                        <a:effectLst/>
                      </a:endParaRPr>
                    </a:p>
                    <a:p>
                      <a:pPr algn="just">
                        <a:lnSpc>
                          <a:spcPct val="115000"/>
                        </a:lnSpc>
                        <a:spcAft>
                          <a:spcPts val="0"/>
                        </a:spcAft>
                      </a:pPr>
                      <a:r>
                        <a:rPr lang="es-ES" sz="1200" dirty="0">
                          <a:effectLst/>
                        </a:rPr>
                        <a:t> </a:t>
                      </a:r>
                      <a:endParaRPr lang="es-EC" sz="1800" dirty="0">
                        <a:effectLst/>
                      </a:endParaRPr>
                    </a:p>
                    <a:p>
                      <a:pPr algn="just">
                        <a:lnSpc>
                          <a:spcPct val="115000"/>
                        </a:lnSpc>
                        <a:spcAft>
                          <a:spcPts val="0"/>
                        </a:spcAft>
                      </a:pPr>
                      <a:r>
                        <a:rPr lang="es-ES" sz="1200" dirty="0">
                          <a:effectLst/>
                        </a:rPr>
                        <a:t> </a:t>
                      </a:r>
                      <a:endParaRPr lang="es-EC" sz="1800" dirty="0">
                        <a:effectLst/>
                      </a:endParaRPr>
                    </a:p>
                    <a:p>
                      <a:pPr algn="just">
                        <a:lnSpc>
                          <a:spcPct val="115000"/>
                        </a:lnSpc>
                        <a:spcAft>
                          <a:spcPts val="0"/>
                        </a:spcAft>
                      </a:pPr>
                      <a:r>
                        <a:rPr lang="es-ES" sz="1200" dirty="0">
                          <a:effectLst/>
                        </a:rPr>
                        <a:t>Acoplamiento</a:t>
                      </a:r>
                      <a:endParaRPr lang="es-EC" sz="1800" dirty="0">
                        <a:effectLst/>
                      </a:endParaRPr>
                    </a:p>
                    <a:p>
                      <a:pPr algn="just">
                        <a:lnSpc>
                          <a:spcPct val="115000"/>
                        </a:lnSpc>
                        <a:spcAft>
                          <a:spcPts val="0"/>
                        </a:spcAft>
                      </a:pPr>
                      <a:r>
                        <a:rPr lang="es-ES" sz="1200" dirty="0">
                          <a:effectLst/>
                        </a:rPr>
                        <a:t>Ritmo</a:t>
                      </a:r>
                      <a:endParaRPr lang="es-EC" sz="1800" dirty="0">
                        <a:effectLst/>
                      </a:endParaRPr>
                    </a:p>
                    <a:p>
                      <a:pPr algn="just">
                        <a:lnSpc>
                          <a:spcPct val="115000"/>
                        </a:lnSpc>
                        <a:spcAft>
                          <a:spcPts val="0"/>
                        </a:spcAft>
                      </a:pPr>
                      <a:r>
                        <a:rPr lang="es-ES" sz="1200" dirty="0">
                          <a:effectLst/>
                        </a:rPr>
                        <a:t>Agilidad</a:t>
                      </a:r>
                      <a:endParaRPr lang="es-EC" sz="1800" dirty="0">
                        <a:effectLst/>
                      </a:endParaRPr>
                    </a:p>
                    <a:p>
                      <a:pPr algn="just">
                        <a:lnSpc>
                          <a:spcPct val="115000"/>
                        </a:lnSpc>
                        <a:spcAft>
                          <a:spcPts val="0"/>
                        </a:spcAft>
                      </a:pPr>
                      <a:r>
                        <a:rPr lang="es-ES" sz="1200" dirty="0">
                          <a:effectLst/>
                        </a:rPr>
                        <a:t>Coordinación</a:t>
                      </a:r>
                      <a:endParaRPr lang="es-EC" sz="1800" dirty="0">
                        <a:effectLst/>
                      </a:endParaRPr>
                    </a:p>
                    <a:p>
                      <a:pPr algn="just">
                        <a:lnSpc>
                          <a:spcPct val="115000"/>
                        </a:lnSpc>
                        <a:spcAft>
                          <a:spcPts val="0"/>
                        </a:spcAft>
                      </a:pPr>
                      <a:r>
                        <a:rPr lang="es-ES" sz="1200" dirty="0">
                          <a:effectLst/>
                        </a:rPr>
                        <a:t>Equilibrio</a:t>
                      </a:r>
                      <a:endParaRPr lang="es-EC" sz="1800" dirty="0">
                        <a:effectLst/>
                      </a:endParaRPr>
                    </a:p>
                    <a:p>
                      <a:pPr algn="just">
                        <a:lnSpc>
                          <a:spcPct val="115000"/>
                        </a:lnSpc>
                        <a:spcAft>
                          <a:spcPts val="0"/>
                        </a:spcAft>
                      </a:pPr>
                      <a:r>
                        <a:rPr lang="es-ES" sz="1200" dirty="0">
                          <a:effectLst/>
                        </a:rPr>
                        <a:t> </a:t>
                      </a:r>
                      <a:endParaRPr lang="es-EC"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s-ES" sz="1200" dirty="0">
                          <a:effectLst/>
                        </a:rPr>
                        <a:t>Participación</a:t>
                      </a:r>
                      <a:endParaRPr lang="es-EC" sz="1800" dirty="0">
                        <a:effectLst/>
                      </a:endParaRPr>
                    </a:p>
                    <a:p>
                      <a:pPr>
                        <a:lnSpc>
                          <a:spcPct val="115000"/>
                        </a:lnSpc>
                        <a:spcAft>
                          <a:spcPts val="0"/>
                        </a:spcAft>
                      </a:pPr>
                      <a:r>
                        <a:rPr lang="es-ES" sz="1200" dirty="0">
                          <a:effectLst/>
                        </a:rPr>
                        <a:t>Tiempo</a:t>
                      </a:r>
                      <a:endParaRPr lang="es-EC" sz="1800" dirty="0">
                        <a:effectLst/>
                      </a:endParaRPr>
                    </a:p>
                    <a:p>
                      <a:pPr>
                        <a:lnSpc>
                          <a:spcPct val="115000"/>
                        </a:lnSpc>
                        <a:spcAft>
                          <a:spcPts val="0"/>
                        </a:spcAft>
                      </a:pPr>
                      <a:r>
                        <a:rPr lang="es-ES" sz="1200" dirty="0">
                          <a:effectLst/>
                        </a:rPr>
                        <a:t>Ejecución</a:t>
                      </a:r>
                      <a:endParaRPr lang="es-EC" sz="1800" dirty="0">
                        <a:effectLst/>
                      </a:endParaRPr>
                    </a:p>
                    <a:p>
                      <a:pPr>
                        <a:lnSpc>
                          <a:spcPct val="115000"/>
                        </a:lnSpc>
                        <a:spcAft>
                          <a:spcPts val="0"/>
                        </a:spcAft>
                      </a:pPr>
                      <a:r>
                        <a:rPr lang="es-ES" sz="1200" dirty="0">
                          <a:effectLst/>
                        </a:rPr>
                        <a:t> </a:t>
                      </a:r>
                      <a:endParaRPr lang="es-EC" sz="1800" dirty="0">
                        <a:effectLst/>
                      </a:endParaRPr>
                    </a:p>
                    <a:p>
                      <a:pPr>
                        <a:lnSpc>
                          <a:spcPct val="115000"/>
                        </a:lnSpc>
                        <a:spcAft>
                          <a:spcPts val="0"/>
                        </a:spcAft>
                      </a:pPr>
                      <a:r>
                        <a:rPr lang="es-ES" sz="1200" dirty="0">
                          <a:effectLst/>
                        </a:rPr>
                        <a:t> </a:t>
                      </a:r>
                      <a:endParaRPr lang="es-EC" sz="1800" dirty="0">
                        <a:effectLst/>
                      </a:endParaRPr>
                    </a:p>
                    <a:p>
                      <a:pPr>
                        <a:lnSpc>
                          <a:spcPct val="115000"/>
                        </a:lnSpc>
                        <a:spcAft>
                          <a:spcPts val="0"/>
                        </a:spcAft>
                      </a:pPr>
                      <a:r>
                        <a:rPr lang="es-ES" sz="1200" dirty="0">
                          <a:effectLst/>
                        </a:rPr>
                        <a:t> </a:t>
                      </a:r>
                      <a:endParaRPr lang="es-EC" sz="1800" dirty="0">
                        <a:effectLst/>
                      </a:endParaRPr>
                    </a:p>
                    <a:p>
                      <a:pPr>
                        <a:lnSpc>
                          <a:spcPct val="115000"/>
                        </a:lnSpc>
                        <a:spcAft>
                          <a:spcPts val="0"/>
                        </a:spcAft>
                      </a:pPr>
                      <a:r>
                        <a:rPr lang="es-ES" sz="1200" dirty="0">
                          <a:effectLst/>
                        </a:rPr>
                        <a:t> </a:t>
                      </a:r>
                      <a:endParaRPr lang="es-EC" sz="1800" dirty="0">
                        <a:effectLst/>
                      </a:endParaRPr>
                    </a:p>
                    <a:p>
                      <a:pPr>
                        <a:lnSpc>
                          <a:spcPct val="115000"/>
                        </a:lnSpc>
                        <a:spcAft>
                          <a:spcPts val="0"/>
                        </a:spcAft>
                      </a:pPr>
                      <a:r>
                        <a:rPr lang="es-ES" sz="1200" dirty="0">
                          <a:effectLst/>
                        </a:rPr>
                        <a:t> </a:t>
                      </a:r>
                      <a:endParaRPr lang="es-EC" sz="1800" dirty="0">
                        <a:effectLst/>
                      </a:endParaRPr>
                    </a:p>
                    <a:p>
                      <a:pPr>
                        <a:lnSpc>
                          <a:spcPct val="115000"/>
                        </a:lnSpc>
                        <a:spcAft>
                          <a:spcPts val="0"/>
                        </a:spcAft>
                      </a:pPr>
                      <a:r>
                        <a:rPr lang="es-ES" sz="1200" dirty="0">
                          <a:effectLst/>
                        </a:rPr>
                        <a:t>Tiempo </a:t>
                      </a:r>
                      <a:endParaRPr lang="es-EC" sz="1800" dirty="0">
                        <a:effectLst/>
                      </a:endParaRPr>
                    </a:p>
                    <a:p>
                      <a:pPr>
                        <a:lnSpc>
                          <a:spcPct val="115000"/>
                        </a:lnSpc>
                        <a:spcAft>
                          <a:spcPts val="0"/>
                        </a:spcAft>
                      </a:pPr>
                      <a:r>
                        <a:rPr lang="es-ES" sz="1200" dirty="0">
                          <a:effectLst/>
                        </a:rPr>
                        <a:t>Repetición</a:t>
                      </a:r>
                      <a:endParaRPr lang="es-EC" sz="1800" dirty="0">
                        <a:effectLst/>
                      </a:endParaRPr>
                    </a:p>
                    <a:p>
                      <a:pPr>
                        <a:lnSpc>
                          <a:spcPct val="115000"/>
                        </a:lnSpc>
                        <a:spcAft>
                          <a:spcPts val="0"/>
                        </a:spcAft>
                      </a:pPr>
                      <a:r>
                        <a:rPr lang="es-ES" sz="1200" dirty="0">
                          <a:effectLst/>
                        </a:rPr>
                        <a:t>Ejecución</a:t>
                      </a:r>
                      <a:endParaRPr lang="es-EC" sz="1800" dirty="0">
                        <a:effectLst/>
                      </a:endParaRPr>
                    </a:p>
                    <a:p>
                      <a:pPr>
                        <a:lnSpc>
                          <a:spcPct val="115000"/>
                        </a:lnSpc>
                        <a:spcAft>
                          <a:spcPts val="0"/>
                        </a:spcAft>
                      </a:pPr>
                      <a:r>
                        <a:rPr lang="es-ES" sz="1200" dirty="0">
                          <a:effectLst/>
                        </a:rPr>
                        <a:t> </a:t>
                      </a:r>
                      <a:endParaRPr lang="es-EC" sz="1800" dirty="0">
                        <a:effectLst/>
                      </a:endParaRPr>
                    </a:p>
                    <a:p>
                      <a:pPr>
                        <a:lnSpc>
                          <a:spcPct val="115000"/>
                        </a:lnSpc>
                        <a:spcAft>
                          <a:spcPts val="0"/>
                        </a:spcAft>
                      </a:pPr>
                      <a:r>
                        <a:rPr lang="es-ES" sz="1200" dirty="0">
                          <a:effectLst/>
                        </a:rPr>
                        <a:t> </a:t>
                      </a:r>
                      <a:endParaRPr lang="es-EC"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s-ES" sz="1200" dirty="0">
                          <a:effectLst/>
                        </a:rPr>
                        <a:t>Guía de observación</a:t>
                      </a:r>
                      <a:endParaRPr lang="es-EC" sz="1800" dirty="0">
                        <a:effectLst/>
                      </a:endParaRPr>
                    </a:p>
                    <a:p>
                      <a:pPr>
                        <a:lnSpc>
                          <a:spcPct val="115000"/>
                        </a:lnSpc>
                        <a:spcAft>
                          <a:spcPts val="0"/>
                        </a:spcAft>
                      </a:pPr>
                      <a:r>
                        <a:rPr lang="es-ES" sz="1200" dirty="0">
                          <a:effectLst/>
                        </a:rPr>
                        <a:t>Ficha de Observación </a:t>
                      </a:r>
                      <a:endParaRPr lang="es-EC" sz="1800" dirty="0">
                        <a:effectLst/>
                      </a:endParaRPr>
                    </a:p>
                    <a:p>
                      <a:pPr>
                        <a:lnSpc>
                          <a:spcPct val="115000"/>
                        </a:lnSpc>
                        <a:spcAft>
                          <a:spcPts val="0"/>
                        </a:spcAft>
                      </a:pPr>
                      <a:r>
                        <a:rPr lang="es-ES" sz="1200" dirty="0">
                          <a:effectLst/>
                        </a:rPr>
                        <a:t>Encuesta de participación e interés</a:t>
                      </a:r>
                      <a:endParaRPr lang="es-EC" sz="1800" dirty="0">
                        <a:effectLst/>
                      </a:endParaRPr>
                    </a:p>
                    <a:p>
                      <a:pPr>
                        <a:lnSpc>
                          <a:spcPct val="115000"/>
                        </a:lnSpc>
                        <a:spcAft>
                          <a:spcPts val="0"/>
                        </a:spcAft>
                      </a:pPr>
                      <a:r>
                        <a:rPr lang="es-ES" sz="1200" dirty="0">
                          <a:effectLst/>
                        </a:rPr>
                        <a:t> </a:t>
                      </a:r>
                      <a:endParaRPr lang="es-EC" sz="1800" dirty="0">
                        <a:effectLst/>
                      </a:endParaRPr>
                    </a:p>
                    <a:p>
                      <a:pPr>
                        <a:lnSpc>
                          <a:spcPct val="115000"/>
                        </a:lnSpc>
                        <a:spcAft>
                          <a:spcPts val="0"/>
                        </a:spcAft>
                      </a:pPr>
                      <a:r>
                        <a:rPr lang="es-ES" sz="1200" dirty="0">
                          <a:effectLst/>
                        </a:rPr>
                        <a:t> </a:t>
                      </a:r>
                      <a:endParaRPr lang="es-EC" sz="1800" dirty="0">
                        <a:effectLst/>
                      </a:endParaRPr>
                    </a:p>
                    <a:p>
                      <a:pPr>
                        <a:lnSpc>
                          <a:spcPct val="115000"/>
                        </a:lnSpc>
                        <a:spcAft>
                          <a:spcPts val="0"/>
                        </a:spcAft>
                      </a:pPr>
                      <a:r>
                        <a:rPr lang="es-ES" sz="1200" dirty="0">
                          <a:effectLst/>
                        </a:rPr>
                        <a:t> </a:t>
                      </a:r>
                      <a:endParaRPr lang="es-EC" sz="1800" dirty="0">
                        <a:effectLst/>
                      </a:endParaRPr>
                    </a:p>
                    <a:p>
                      <a:pPr>
                        <a:lnSpc>
                          <a:spcPct val="115000"/>
                        </a:lnSpc>
                        <a:spcAft>
                          <a:spcPts val="0"/>
                        </a:spcAft>
                      </a:pPr>
                      <a:r>
                        <a:rPr lang="es-ES" sz="1200" dirty="0">
                          <a:effectLst/>
                        </a:rPr>
                        <a:t> </a:t>
                      </a:r>
                      <a:endParaRPr lang="es-EC" sz="1800" dirty="0">
                        <a:effectLst/>
                      </a:endParaRPr>
                    </a:p>
                    <a:p>
                      <a:pPr algn="just">
                        <a:lnSpc>
                          <a:spcPct val="115000"/>
                        </a:lnSpc>
                        <a:spcAft>
                          <a:spcPts val="0"/>
                        </a:spcAft>
                      </a:pPr>
                      <a:r>
                        <a:rPr lang="es-ES" sz="1200" dirty="0">
                          <a:effectLst/>
                        </a:rPr>
                        <a:t>Test de Acoplamiento</a:t>
                      </a:r>
                      <a:endParaRPr lang="es-EC" sz="1800" dirty="0">
                        <a:effectLst/>
                      </a:endParaRPr>
                    </a:p>
                    <a:p>
                      <a:pPr algn="just">
                        <a:lnSpc>
                          <a:spcPct val="115000"/>
                        </a:lnSpc>
                        <a:spcAft>
                          <a:spcPts val="0"/>
                        </a:spcAft>
                      </a:pPr>
                      <a:r>
                        <a:rPr lang="es-ES" sz="1200" dirty="0">
                          <a:effectLst/>
                        </a:rPr>
                        <a:t>Test de Ritmo</a:t>
                      </a:r>
                      <a:endParaRPr lang="es-EC" sz="1800" dirty="0">
                        <a:effectLst/>
                      </a:endParaRPr>
                    </a:p>
                    <a:p>
                      <a:pPr algn="just">
                        <a:lnSpc>
                          <a:spcPct val="115000"/>
                        </a:lnSpc>
                        <a:spcAft>
                          <a:spcPts val="0"/>
                        </a:spcAft>
                      </a:pPr>
                      <a:r>
                        <a:rPr lang="es-ES" sz="1200" dirty="0">
                          <a:effectLst/>
                        </a:rPr>
                        <a:t>Test de Agilidad</a:t>
                      </a:r>
                      <a:endParaRPr lang="es-EC" sz="1800" dirty="0">
                        <a:effectLst/>
                      </a:endParaRPr>
                    </a:p>
                    <a:p>
                      <a:pPr algn="just">
                        <a:lnSpc>
                          <a:spcPct val="115000"/>
                        </a:lnSpc>
                        <a:spcAft>
                          <a:spcPts val="0"/>
                        </a:spcAft>
                      </a:pPr>
                      <a:r>
                        <a:rPr lang="es-ES" sz="1200" dirty="0">
                          <a:effectLst/>
                        </a:rPr>
                        <a:t>Test de Coordinación</a:t>
                      </a:r>
                      <a:endParaRPr lang="es-EC" sz="1800" dirty="0">
                        <a:effectLst/>
                      </a:endParaRPr>
                    </a:p>
                    <a:p>
                      <a:pPr algn="just">
                        <a:lnSpc>
                          <a:spcPct val="115000"/>
                        </a:lnSpc>
                        <a:spcAft>
                          <a:spcPts val="0"/>
                        </a:spcAft>
                      </a:pPr>
                      <a:r>
                        <a:rPr lang="es-ES" sz="1200" dirty="0">
                          <a:effectLst/>
                        </a:rPr>
                        <a:t>Test Equilibrio</a:t>
                      </a:r>
                      <a:endParaRPr lang="es-EC" sz="1800" dirty="0">
                        <a:effectLst/>
                      </a:endParaRPr>
                    </a:p>
                    <a:p>
                      <a:pPr>
                        <a:lnSpc>
                          <a:spcPct val="115000"/>
                        </a:lnSpc>
                        <a:spcAft>
                          <a:spcPts val="0"/>
                        </a:spcAft>
                      </a:pPr>
                      <a:r>
                        <a:rPr lang="es-ES" sz="1200" dirty="0">
                          <a:effectLst/>
                        </a:rPr>
                        <a:t> </a:t>
                      </a:r>
                      <a:endParaRPr lang="es-EC" sz="1800" dirty="0">
                        <a:effectLst/>
                      </a:endParaRPr>
                    </a:p>
                    <a:p>
                      <a:pPr>
                        <a:lnSpc>
                          <a:spcPct val="115000"/>
                        </a:lnSpc>
                        <a:spcAft>
                          <a:spcPts val="0"/>
                        </a:spcAft>
                      </a:pPr>
                      <a:r>
                        <a:rPr lang="es-ES" sz="1200" dirty="0">
                          <a:effectLst/>
                        </a:rPr>
                        <a:t> </a:t>
                      </a:r>
                      <a:endParaRPr lang="es-EC"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0367055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034862" y="365125"/>
            <a:ext cx="8989453" cy="1412160"/>
          </a:xfrm>
        </p:spPr>
        <p:style>
          <a:lnRef idx="1">
            <a:schemeClr val="accent6"/>
          </a:lnRef>
          <a:fillRef idx="2">
            <a:schemeClr val="accent6"/>
          </a:fillRef>
          <a:effectRef idx="1">
            <a:schemeClr val="accent6"/>
          </a:effectRef>
          <a:fontRef idx="minor">
            <a:schemeClr val="dk1"/>
          </a:fontRef>
        </p:style>
        <p:txBody>
          <a:bodyPr>
            <a:normAutofit fontScale="90000"/>
          </a:bodyPr>
          <a:lstStyle/>
          <a:p>
            <a:pPr algn="ctr"/>
            <a:r>
              <a:rPr lang="es-ES" sz="2800" b="1" dirty="0" smtClean="0"/>
              <a:t>UNIVERSIDAD DE LAS FUERZAS ARMADAS ESPE</a:t>
            </a:r>
            <a:br>
              <a:rPr lang="es-ES" sz="2800" b="1" dirty="0" smtClean="0"/>
            </a:br>
            <a:r>
              <a:rPr lang="es-EC" sz="2800" dirty="0" smtClean="0"/>
              <a:t/>
            </a:r>
            <a:br>
              <a:rPr lang="es-EC" sz="2800" dirty="0" smtClean="0"/>
            </a:br>
            <a:r>
              <a:rPr lang="es-ES" sz="2800" b="1" dirty="0" smtClean="0"/>
              <a:t>DEPARTAMENTO DE CIENCIAS HUMANAS Y SOCIALES</a:t>
            </a:r>
            <a:r>
              <a:rPr lang="es-EC" sz="2800" dirty="0" smtClean="0"/>
              <a:t/>
            </a:r>
            <a:br>
              <a:rPr lang="es-EC" sz="2800" dirty="0" smtClean="0"/>
            </a:br>
            <a:endParaRPr lang="es-EC" sz="2800" dirty="0"/>
          </a:p>
        </p:txBody>
      </p:sp>
      <p:sp>
        <p:nvSpPr>
          <p:cNvPr id="3" name="Marcador de contenido 2"/>
          <p:cNvSpPr>
            <a:spLocks noGrp="1"/>
          </p:cNvSpPr>
          <p:nvPr>
            <p:ph idx="1"/>
          </p:nvPr>
        </p:nvSpPr>
        <p:spPr>
          <a:xfrm>
            <a:off x="2034862" y="2133600"/>
            <a:ext cx="8989453" cy="3777622"/>
          </a:xfrm>
        </p:spPr>
        <p:txBody>
          <a:bodyPr>
            <a:normAutofit fontScale="85000" lnSpcReduction="10000"/>
          </a:bodyPr>
          <a:lstStyle/>
          <a:p>
            <a:pPr marL="0" indent="0">
              <a:buNone/>
            </a:pPr>
            <a:r>
              <a:rPr lang="es-ES" b="1" dirty="0"/>
              <a:t> </a:t>
            </a:r>
            <a:endParaRPr lang="es-EC" dirty="0"/>
          </a:p>
          <a:p>
            <a:pPr marL="0" indent="0" algn="ctr">
              <a:buNone/>
            </a:pPr>
            <a:r>
              <a:rPr lang="es-EC" b="1" dirty="0" smtClean="0"/>
              <a:t>DECLARACIÓN </a:t>
            </a:r>
            <a:r>
              <a:rPr lang="es-EC" b="1" dirty="0"/>
              <a:t>DE </a:t>
            </a:r>
            <a:r>
              <a:rPr lang="es-EC" b="1" dirty="0" smtClean="0"/>
              <a:t>RESPONSABILIDAD</a:t>
            </a:r>
            <a:endParaRPr lang="es-EC" dirty="0"/>
          </a:p>
          <a:p>
            <a:r>
              <a:rPr lang="es-ES" dirty="0" smtClean="0"/>
              <a:t>El </a:t>
            </a:r>
            <a:r>
              <a:rPr lang="es-ES" dirty="0"/>
              <a:t>trabajo de investigación titulado, “</a:t>
            </a:r>
            <a:r>
              <a:rPr lang="es-EC" b="1" dirty="0"/>
              <a:t>ACTIVIDADES DEPORTIVAS EXTRACURRICULARES EN LAS CAPACIDADES COORDINATIVAS”</a:t>
            </a:r>
            <a:r>
              <a:rPr lang="es-EC" dirty="0"/>
              <a:t> </a:t>
            </a:r>
            <a:r>
              <a:rPr lang="es-ES" dirty="0"/>
              <a:t>ha sido desarrollada con base a una  investigación exhaustiva, respetando derechos intelectuales de terceros,  conforme las citas que constan al pie de las páginas correspondientes,  cuyas fuentes se incorporan en la bibliografía. Consecuentemente este trabajo es de mi autoría. </a:t>
            </a:r>
            <a:endParaRPr lang="es-EC" dirty="0"/>
          </a:p>
          <a:p>
            <a:r>
              <a:rPr lang="es-ES" dirty="0" smtClean="0"/>
              <a:t>En </a:t>
            </a:r>
            <a:r>
              <a:rPr lang="es-ES" dirty="0"/>
              <a:t>virtud de ésta declaración me responsabilizo del contenido,  veracidad y alcance científico del proyecto de grado en mención</a:t>
            </a:r>
            <a:r>
              <a:rPr lang="es-ES" dirty="0" smtClean="0"/>
              <a:t>.</a:t>
            </a:r>
          </a:p>
          <a:p>
            <a:pPr marL="0" indent="0">
              <a:buNone/>
            </a:pPr>
            <a:endParaRPr lang="es-EC" dirty="0"/>
          </a:p>
          <a:p>
            <a:pPr marL="0" indent="0">
              <a:buNone/>
            </a:pPr>
            <a:r>
              <a:rPr lang="es-ES" dirty="0" smtClean="0"/>
              <a:t>                                                                                                   Sangolquí</a:t>
            </a:r>
            <a:r>
              <a:rPr lang="es-ES" dirty="0"/>
              <a:t>, Octubre del </a:t>
            </a:r>
            <a:r>
              <a:rPr lang="es-ES" dirty="0" smtClean="0"/>
              <a:t>2015</a:t>
            </a:r>
            <a:r>
              <a:rPr lang="es-ES" dirty="0"/>
              <a:t> </a:t>
            </a:r>
            <a:endParaRPr lang="es-ES" dirty="0" smtClean="0"/>
          </a:p>
          <a:p>
            <a:pPr marL="0" indent="0">
              <a:buNone/>
            </a:pPr>
            <a:endParaRPr lang="es-EC" dirty="0"/>
          </a:p>
          <a:p>
            <a:pPr marL="0" indent="0" algn="ctr">
              <a:buNone/>
            </a:pPr>
            <a:r>
              <a:rPr lang="es-ES" b="1" dirty="0"/>
              <a:t>CUEVA NARANJO, MARCO VINICIO</a:t>
            </a:r>
            <a:endParaRPr lang="es-EC" dirty="0"/>
          </a:p>
          <a:p>
            <a:pPr marL="0" indent="0">
              <a:buNone/>
            </a:pPr>
            <a:endParaRPr lang="es-EC" dirty="0"/>
          </a:p>
          <a:p>
            <a:pPr marL="0" indent="0">
              <a:buNone/>
            </a:pPr>
            <a:endParaRPr lang="es-EC" dirty="0"/>
          </a:p>
        </p:txBody>
      </p:sp>
    </p:spTree>
    <p:extLst>
      <p:ext uri="{BB962C8B-B14F-4D97-AF65-F5344CB8AC3E}">
        <p14:creationId xmlns:p14="http://schemas.microsoft.com/office/powerpoint/2010/main" val="336945692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880315" y="585473"/>
            <a:ext cx="9624297" cy="1178933"/>
          </a:xfrm>
        </p:spPr>
        <p:txBody>
          <a:bodyPr>
            <a:normAutofit fontScale="90000"/>
          </a:bodyPr>
          <a:lstStyle/>
          <a:p>
            <a:r>
              <a:rPr lang="es-EC" b="1" dirty="0" smtClean="0"/>
              <a:t/>
            </a:r>
            <a:br>
              <a:rPr lang="es-EC" b="1" dirty="0" smtClean="0"/>
            </a:br>
            <a:r>
              <a:rPr lang="es-EC" b="1" dirty="0" smtClean="0"/>
              <a:t>1.8. Hipótesis</a:t>
            </a:r>
            <a:br>
              <a:rPr lang="es-EC" b="1" dirty="0" smtClean="0"/>
            </a:br>
            <a:endParaRPr lang="es-EC" dirty="0"/>
          </a:p>
        </p:txBody>
      </p:sp>
      <p:sp>
        <p:nvSpPr>
          <p:cNvPr id="3" name="Marcador de contenido 2"/>
          <p:cNvSpPr>
            <a:spLocks noGrp="1"/>
          </p:cNvSpPr>
          <p:nvPr>
            <p:ph idx="1"/>
          </p:nvPr>
        </p:nvSpPr>
        <p:spPr>
          <a:xfrm>
            <a:off x="1880315" y="2133600"/>
            <a:ext cx="9118243" cy="3777622"/>
          </a:xfrm>
        </p:spPr>
        <p:txBody>
          <a:bodyPr>
            <a:normAutofit/>
          </a:bodyPr>
          <a:lstStyle/>
          <a:p>
            <a:pPr marL="0" indent="0">
              <a:buNone/>
            </a:pPr>
            <a:r>
              <a:rPr lang="es-ES" b="1" dirty="0" smtClean="0"/>
              <a:t>Hi</a:t>
            </a:r>
            <a:endParaRPr lang="es-EC" dirty="0"/>
          </a:p>
          <a:p>
            <a:r>
              <a:rPr lang="es-EC" dirty="0"/>
              <a:t>Las actividades extracurricular deportivas incide en el mejoramiento de las capacidades coordinativas, en la escuela fiscal mixta “LUIS FELIPE BORJA” del </a:t>
            </a:r>
            <a:r>
              <a:rPr lang="es-EC" dirty="0" smtClean="0"/>
              <a:t>cantón Mejía</a:t>
            </a:r>
            <a:r>
              <a:rPr lang="es-ES" dirty="0"/>
              <a:t> </a:t>
            </a:r>
            <a:endParaRPr lang="es-EC" dirty="0"/>
          </a:p>
          <a:p>
            <a:pPr marL="0" indent="0">
              <a:buNone/>
            </a:pPr>
            <a:r>
              <a:rPr lang="es-ES" b="1" dirty="0"/>
              <a:t>Ho </a:t>
            </a:r>
            <a:endParaRPr lang="es-EC" dirty="0"/>
          </a:p>
          <a:p>
            <a:r>
              <a:rPr lang="es-EC" dirty="0"/>
              <a:t>Las </a:t>
            </a:r>
            <a:r>
              <a:rPr lang="es-EC" dirty="0" smtClean="0"/>
              <a:t>actividades </a:t>
            </a:r>
            <a:r>
              <a:rPr lang="es-EC" dirty="0"/>
              <a:t>extracurricular deportivo No incide en el mejoramiento de las capacidades coordinativas, en la escuela fiscal mixta “LUIS FELIPE BORJA” del </a:t>
            </a:r>
            <a:r>
              <a:rPr lang="es-EC" dirty="0" smtClean="0"/>
              <a:t>cantón Mejía</a:t>
            </a:r>
            <a:r>
              <a:rPr lang="es-ES" b="1" dirty="0"/>
              <a:t/>
            </a:r>
            <a:br>
              <a:rPr lang="es-ES" b="1" dirty="0"/>
            </a:br>
            <a:endParaRPr lang="es-EC" dirty="0"/>
          </a:p>
        </p:txBody>
      </p:sp>
    </p:spTree>
    <p:extLst>
      <p:ext uri="{BB962C8B-B14F-4D97-AF65-F5344CB8AC3E}">
        <p14:creationId xmlns:p14="http://schemas.microsoft.com/office/powerpoint/2010/main" val="318440729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674255" y="624110"/>
            <a:ext cx="9830358" cy="1280890"/>
          </a:xfrm>
        </p:spPr>
        <p:txBody>
          <a:bodyPr>
            <a:normAutofit fontScale="90000"/>
          </a:bodyPr>
          <a:lstStyle/>
          <a:p>
            <a:r>
              <a:rPr lang="es-EC" b="1" dirty="0" smtClean="0"/>
              <a:t>CAPITULO II</a:t>
            </a:r>
            <a:br>
              <a:rPr lang="es-EC" b="1" dirty="0" smtClean="0"/>
            </a:br>
            <a:r>
              <a:rPr lang="es-EC" b="1" dirty="0" smtClean="0"/>
              <a:t>MARCO TEÓRICO</a:t>
            </a:r>
            <a:br>
              <a:rPr lang="es-EC" b="1" dirty="0" smtClean="0"/>
            </a:br>
            <a:endParaRPr lang="es-EC" dirty="0"/>
          </a:p>
        </p:txBody>
      </p:sp>
      <p:sp>
        <p:nvSpPr>
          <p:cNvPr id="3" name="Marcador de contenido 2"/>
          <p:cNvSpPr>
            <a:spLocks noGrp="1"/>
          </p:cNvSpPr>
          <p:nvPr>
            <p:ph idx="1"/>
          </p:nvPr>
        </p:nvSpPr>
        <p:spPr>
          <a:xfrm>
            <a:off x="1674254" y="1790163"/>
            <a:ext cx="9830358" cy="4121059"/>
          </a:xfrm>
        </p:spPr>
        <p:txBody>
          <a:bodyPr>
            <a:normAutofit lnSpcReduction="10000"/>
          </a:bodyPr>
          <a:lstStyle/>
          <a:p>
            <a:pPr marL="0" indent="0">
              <a:buNone/>
            </a:pPr>
            <a:endParaRPr lang="es-EC" b="1" dirty="0" smtClean="0"/>
          </a:p>
          <a:p>
            <a:pPr marL="0" indent="0">
              <a:buNone/>
            </a:pPr>
            <a:r>
              <a:rPr lang="es-EC" b="1" dirty="0" smtClean="0"/>
              <a:t>2.1</a:t>
            </a:r>
            <a:r>
              <a:rPr lang="es-EC" b="1" dirty="0"/>
              <a:t>. Actividades extracurriculares deportivas.</a:t>
            </a:r>
          </a:p>
          <a:p>
            <a:r>
              <a:rPr lang="es-EC" dirty="0"/>
              <a:t>Para definir las actividades extracurricular debemos partir de que es una actividad  el cual engloba aspectos organizativos los cuales deben ser significativos en función del que se quiere alcanzar. </a:t>
            </a:r>
            <a:endParaRPr lang="es-EC" dirty="0" smtClean="0"/>
          </a:p>
          <a:p>
            <a:pPr marL="0" indent="0">
              <a:buNone/>
            </a:pPr>
            <a:r>
              <a:rPr lang="es-EC" b="1" dirty="0" smtClean="0"/>
              <a:t>2.1.1</a:t>
            </a:r>
            <a:r>
              <a:rPr lang="es-EC" b="1" dirty="0"/>
              <a:t>. Actividades </a:t>
            </a:r>
            <a:endParaRPr lang="es-EC" dirty="0"/>
          </a:p>
          <a:p>
            <a:r>
              <a:rPr lang="es-EC" dirty="0"/>
              <a:t>El concepto de Actividades (término derivado del latín </a:t>
            </a:r>
            <a:r>
              <a:rPr lang="es-EC" i="1" dirty="0"/>
              <a:t>activiti</a:t>
            </a:r>
            <a:r>
              <a:rPr lang="es-EC" dirty="0"/>
              <a:t> que, a su vez, tiene su origen en un vocablo griego) posee múltiples acepciones.</a:t>
            </a:r>
          </a:p>
          <a:p>
            <a:r>
              <a:rPr lang="es-EC" dirty="0"/>
              <a:t>Puede ser entendido como el anticipo de lo que se planea </a:t>
            </a:r>
            <a:r>
              <a:rPr lang="es-EC" dirty="0" smtClean="0"/>
              <a:t>realizar</a:t>
            </a:r>
            <a:r>
              <a:rPr lang="es-EC" dirty="0"/>
              <a:t> en algún ámbito o circunstancia; el temario que se ofrece para un discurso; la presentación y organización de las materias de un cierto curso o asignatura; y la descripción de las características o etapas en que se organizan determinados actos o espectáculos artísticos.</a:t>
            </a:r>
          </a:p>
          <a:p>
            <a:endParaRPr lang="es-EC" dirty="0"/>
          </a:p>
        </p:txBody>
      </p:sp>
    </p:spTree>
    <p:extLst>
      <p:ext uri="{BB962C8B-B14F-4D97-AF65-F5344CB8AC3E}">
        <p14:creationId xmlns:p14="http://schemas.microsoft.com/office/powerpoint/2010/main" val="164850743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28045" y="624110"/>
            <a:ext cx="8538693" cy="1280890"/>
          </a:xfrm>
        </p:spPr>
        <p:txBody>
          <a:bodyPr>
            <a:normAutofit fontScale="90000"/>
          </a:bodyPr>
          <a:lstStyle/>
          <a:p>
            <a:r>
              <a:rPr lang="es-EC" b="1" dirty="0" smtClean="0"/>
              <a:t/>
            </a:r>
            <a:br>
              <a:rPr lang="es-EC" b="1" dirty="0" smtClean="0"/>
            </a:br>
            <a:r>
              <a:rPr lang="es-EC" b="1" dirty="0" smtClean="0"/>
              <a:t>2.1.2. Objetivos de las actividades </a:t>
            </a:r>
            <a:r>
              <a:rPr lang="es-EC" dirty="0" smtClean="0"/>
              <a:t/>
            </a:r>
            <a:br>
              <a:rPr lang="es-EC" dirty="0" smtClean="0"/>
            </a:br>
            <a:endParaRPr lang="es-EC" dirty="0"/>
          </a:p>
        </p:txBody>
      </p:sp>
      <p:sp>
        <p:nvSpPr>
          <p:cNvPr id="3" name="Marcador de contenido 2"/>
          <p:cNvSpPr>
            <a:spLocks noGrp="1"/>
          </p:cNvSpPr>
          <p:nvPr>
            <p:ph idx="1"/>
          </p:nvPr>
        </p:nvSpPr>
        <p:spPr>
          <a:xfrm>
            <a:off x="1751527" y="2133600"/>
            <a:ext cx="9015211" cy="3777622"/>
          </a:xfrm>
        </p:spPr>
        <p:txBody>
          <a:bodyPr>
            <a:normAutofit/>
          </a:bodyPr>
          <a:lstStyle/>
          <a:p>
            <a:r>
              <a:rPr lang="es-EC" dirty="0" smtClean="0"/>
              <a:t>Cuando </a:t>
            </a:r>
            <a:r>
              <a:rPr lang="es-EC" dirty="0"/>
              <a:t>hablamos de actividad coordinativa Extracurriculares Deportivas, nos debemos basar en dos objetivos principalmente:</a:t>
            </a:r>
          </a:p>
          <a:p>
            <a:pPr lvl="0"/>
            <a:r>
              <a:rPr lang="es-EC" b="1" dirty="0"/>
              <a:t>El bienestar</a:t>
            </a:r>
            <a:endParaRPr lang="es-EC" dirty="0"/>
          </a:p>
          <a:p>
            <a:r>
              <a:rPr lang="es-EC" dirty="0"/>
              <a:t>Mejora o mantenimiento de los componentes de la condición coordinativa</a:t>
            </a:r>
          </a:p>
          <a:p>
            <a:r>
              <a:rPr lang="es-EC" dirty="0"/>
              <a:t>En este caso tenemos a una persona de 29 años que desea perder algo de peso, alrededor de 8 kg y a la vez conseguir mejorar su forma coordinativa. El actividades  se basará en estos objetivos y siempre teniendo cuidado de no poner en ningún momento la salud en peligro.</a:t>
            </a:r>
          </a:p>
          <a:p>
            <a:endParaRPr lang="es-EC" dirty="0"/>
          </a:p>
        </p:txBody>
      </p:sp>
    </p:spTree>
    <p:extLst>
      <p:ext uri="{BB962C8B-B14F-4D97-AF65-F5344CB8AC3E}">
        <p14:creationId xmlns:p14="http://schemas.microsoft.com/office/powerpoint/2010/main" val="412310292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648497" y="624110"/>
            <a:ext cx="9856116" cy="741051"/>
          </a:xfrm>
        </p:spPr>
        <p:style>
          <a:lnRef idx="1">
            <a:schemeClr val="accent6"/>
          </a:lnRef>
          <a:fillRef idx="2">
            <a:schemeClr val="accent6"/>
          </a:fillRef>
          <a:effectRef idx="1">
            <a:schemeClr val="accent6"/>
          </a:effectRef>
          <a:fontRef idx="minor">
            <a:schemeClr val="dk1"/>
          </a:fontRef>
        </p:style>
        <p:txBody>
          <a:bodyPr>
            <a:normAutofit fontScale="90000"/>
          </a:bodyPr>
          <a:lstStyle/>
          <a:p>
            <a:pPr algn="ctr"/>
            <a:r>
              <a:rPr lang="es-EC" b="1" dirty="0" smtClean="0"/>
              <a:t>2.1.3. Fases y duración de las actividades </a:t>
            </a:r>
            <a:r>
              <a:rPr lang="es-EC" dirty="0" smtClean="0"/>
              <a:t/>
            </a:r>
            <a:br>
              <a:rPr lang="es-EC" dirty="0" smtClean="0"/>
            </a:br>
            <a:endParaRPr lang="es-EC" dirty="0"/>
          </a:p>
        </p:txBody>
      </p:sp>
      <p:sp>
        <p:nvSpPr>
          <p:cNvPr id="3" name="Marcador de contenido 2"/>
          <p:cNvSpPr>
            <a:spLocks noGrp="1"/>
          </p:cNvSpPr>
          <p:nvPr>
            <p:ph idx="1"/>
          </p:nvPr>
        </p:nvSpPr>
        <p:spPr>
          <a:xfrm>
            <a:off x="1648496" y="1365161"/>
            <a:ext cx="9856116" cy="4546061"/>
          </a:xfrm>
        </p:spPr>
        <p:style>
          <a:lnRef idx="2">
            <a:schemeClr val="accent2"/>
          </a:lnRef>
          <a:fillRef idx="1">
            <a:schemeClr val="lt1"/>
          </a:fillRef>
          <a:effectRef idx="0">
            <a:schemeClr val="accent2"/>
          </a:effectRef>
          <a:fontRef idx="minor">
            <a:schemeClr val="dk1"/>
          </a:fontRef>
        </p:style>
        <p:txBody>
          <a:bodyPr>
            <a:normAutofit/>
          </a:bodyPr>
          <a:lstStyle/>
          <a:p>
            <a:pPr marL="0" indent="0">
              <a:buNone/>
            </a:pPr>
            <a:r>
              <a:rPr lang="es-EC" dirty="0" smtClean="0"/>
              <a:t>Las </a:t>
            </a:r>
            <a:r>
              <a:rPr lang="es-EC" dirty="0"/>
              <a:t>actividades  estarán constituido por tres fases básicamente: Inicial, mejora y mantenimiento.</a:t>
            </a:r>
          </a:p>
          <a:p>
            <a:r>
              <a:rPr lang="es-EC" b="1" dirty="0"/>
              <a:t>Inicial:</a:t>
            </a:r>
            <a:r>
              <a:rPr lang="es-EC" dirty="0"/>
              <a:t> tendrá una duración de 6 semanas, ya que la persona no posee un nivel de condición coordinativa muy bueno. Consistirá en la preparación para la fase de mejora. La duración e intensidad de las actividades coordinativas aumentará paulatinamente durante esta fase.</a:t>
            </a:r>
          </a:p>
          <a:p>
            <a:r>
              <a:rPr lang="es-EC" b="1" dirty="0"/>
              <a:t>Mejora:</a:t>
            </a:r>
            <a:r>
              <a:rPr lang="es-EC" dirty="0"/>
              <a:t> durará alrededor de cinco meses y durante esta fase la intensidad de los ejercicios aumentará dentro de los rangos recomendados (60% al 90% de la capacidad máxima). Durante esta fase intentará perder peso y llegar a la condición coordinativa deseada.</a:t>
            </a:r>
          </a:p>
          <a:p>
            <a:r>
              <a:rPr lang="es-EC" b="1" dirty="0"/>
              <a:t>Mantenimiento</a:t>
            </a:r>
            <a:r>
              <a:rPr lang="es-EC" dirty="0"/>
              <a:t>: no tiene un periodo de tiempo limitado y consiste en mantener el estado físico alcanzado en la fase anterior. Es importante continuar practicando las actividades coordinativas, aunque sea con menor intensidad.</a:t>
            </a:r>
          </a:p>
          <a:p>
            <a:endParaRPr lang="es-EC" dirty="0"/>
          </a:p>
        </p:txBody>
      </p:sp>
    </p:spTree>
    <p:extLst>
      <p:ext uri="{BB962C8B-B14F-4D97-AF65-F5344CB8AC3E}">
        <p14:creationId xmlns:p14="http://schemas.microsoft.com/office/powerpoint/2010/main" val="280433974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89212" y="624110"/>
            <a:ext cx="7649492" cy="1280890"/>
          </a:xfrm>
        </p:spPr>
        <p:txBody>
          <a:bodyPr>
            <a:normAutofit/>
          </a:bodyPr>
          <a:lstStyle/>
          <a:p>
            <a:pPr algn="ctr"/>
            <a:r>
              <a:rPr lang="es-EC" b="1" dirty="0" smtClean="0"/>
              <a:t>2.1.4. Control y evaluación de las actividades </a:t>
            </a:r>
            <a:endParaRPr lang="es-EC" dirty="0"/>
          </a:p>
        </p:txBody>
      </p:sp>
      <p:sp>
        <p:nvSpPr>
          <p:cNvPr id="3" name="Marcador de contenido 2"/>
          <p:cNvSpPr>
            <a:spLocks noGrp="1"/>
          </p:cNvSpPr>
          <p:nvPr>
            <p:ph idx="1"/>
          </p:nvPr>
        </p:nvSpPr>
        <p:spPr>
          <a:xfrm>
            <a:off x="2589212" y="2133600"/>
            <a:ext cx="7649492" cy="3777622"/>
          </a:xfrm>
        </p:spPr>
        <p:txBody>
          <a:bodyPr>
            <a:normAutofit/>
          </a:bodyPr>
          <a:lstStyle/>
          <a:p>
            <a:r>
              <a:rPr lang="es-EC" sz="2000" dirty="0" smtClean="0"/>
              <a:t>Ya </a:t>
            </a:r>
            <a:r>
              <a:rPr lang="es-EC" sz="2000" dirty="0"/>
              <a:t>que uno de los objetivos de las actividades  es la pérdida de peso se realizarán controles de peso cada 15 días. Y se controlará que el peso no aumente y es posible que disminuya.</a:t>
            </a:r>
          </a:p>
          <a:p>
            <a:r>
              <a:rPr lang="es-EC" sz="2000" dirty="0"/>
              <a:t>No habrá ninguna prueba o evolución, sino el simple hecho del bienestar de la persona afectada.</a:t>
            </a:r>
          </a:p>
          <a:p>
            <a:endParaRPr lang="es-EC" sz="2000" dirty="0"/>
          </a:p>
        </p:txBody>
      </p:sp>
    </p:spTree>
    <p:extLst>
      <p:ext uri="{BB962C8B-B14F-4D97-AF65-F5344CB8AC3E}">
        <p14:creationId xmlns:p14="http://schemas.microsoft.com/office/powerpoint/2010/main" val="2877020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51527" y="624110"/>
            <a:ext cx="9079605" cy="1280890"/>
          </a:xfrm>
        </p:spPr>
        <p:txBody>
          <a:bodyPr>
            <a:normAutofit fontScale="90000"/>
          </a:bodyPr>
          <a:lstStyle/>
          <a:p>
            <a:pPr algn="ctr"/>
            <a:r>
              <a:rPr lang="es-EC" b="1" dirty="0" smtClean="0"/>
              <a:t/>
            </a:r>
            <a:br>
              <a:rPr lang="es-EC" b="1" dirty="0" smtClean="0"/>
            </a:br>
            <a:r>
              <a:rPr lang="es-EC" b="1" dirty="0" smtClean="0"/>
              <a:t>2.1.5. Sesiones de las actividades </a:t>
            </a:r>
            <a:r>
              <a:rPr lang="es-EC" dirty="0" smtClean="0"/>
              <a:t/>
            </a:r>
            <a:br>
              <a:rPr lang="es-EC" dirty="0" smtClean="0"/>
            </a:br>
            <a:endParaRPr lang="es-EC" dirty="0"/>
          </a:p>
        </p:txBody>
      </p:sp>
      <p:sp>
        <p:nvSpPr>
          <p:cNvPr id="3" name="Marcador de contenido 2"/>
          <p:cNvSpPr>
            <a:spLocks noGrp="1"/>
          </p:cNvSpPr>
          <p:nvPr>
            <p:ph idx="1"/>
          </p:nvPr>
        </p:nvSpPr>
        <p:spPr>
          <a:xfrm>
            <a:off x="1751527" y="2133600"/>
            <a:ext cx="9079605" cy="3777622"/>
          </a:xfrm>
        </p:spPr>
        <p:txBody>
          <a:bodyPr/>
          <a:lstStyle/>
          <a:p>
            <a:r>
              <a:rPr lang="es-EC" dirty="0" smtClean="0"/>
              <a:t>La </a:t>
            </a:r>
            <a:r>
              <a:rPr lang="es-EC" dirty="0"/>
              <a:t>frecuencia semanal será de 3 </a:t>
            </a:r>
            <a:r>
              <a:rPr lang="es-EC" dirty="0" smtClean="0"/>
              <a:t>o </a:t>
            </a:r>
            <a:r>
              <a:rPr lang="es-EC" dirty="0"/>
              <a:t>4 días a la semana ya que serán días alternos y dependiendo de la semana constará de 3 o 4 días. La duración de cada sesión será aproximadamente de 1 hora y media, aunque esta duración no será así desde el primer día de entrenamiento ya que empezará con 15 minutos e irá incrementándose.</a:t>
            </a:r>
          </a:p>
          <a:p>
            <a:r>
              <a:rPr lang="es-EC" dirty="0"/>
              <a:t>Esas condiciones son necesarias para poder respetar el principio de adaptación biológica.</a:t>
            </a:r>
          </a:p>
          <a:p>
            <a:endParaRPr lang="es-EC" dirty="0"/>
          </a:p>
        </p:txBody>
      </p:sp>
    </p:spTree>
    <p:extLst>
      <p:ext uri="{BB962C8B-B14F-4D97-AF65-F5344CB8AC3E}">
        <p14:creationId xmlns:p14="http://schemas.microsoft.com/office/powerpoint/2010/main" val="137380441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086377" y="624110"/>
            <a:ext cx="9418235" cy="1280890"/>
          </a:xfrm>
        </p:spPr>
        <p:txBody>
          <a:bodyPr>
            <a:normAutofit fontScale="90000"/>
          </a:bodyPr>
          <a:lstStyle/>
          <a:p>
            <a:pPr algn="ctr"/>
            <a:r>
              <a:rPr lang="es-EC" b="1" dirty="0" smtClean="0"/>
              <a:t/>
            </a:r>
            <a:br>
              <a:rPr lang="es-EC" b="1" dirty="0" smtClean="0"/>
            </a:br>
            <a:r>
              <a:rPr lang="es-EC" b="1" dirty="0" smtClean="0"/>
              <a:t>2.1.6. Actividades coordinativas a realizar</a:t>
            </a:r>
            <a:r>
              <a:rPr lang="es-EC" dirty="0" smtClean="0"/>
              <a:t/>
            </a:r>
            <a:br>
              <a:rPr lang="es-EC" dirty="0" smtClean="0"/>
            </a:br>
            <a:endParaRPr lang="es-EC" dirty="0"/>
          </a:p>
        </p:txBody>
      </p:sp>
      <p:sp>
        <p:nvSpPr>
          <p:cNvPr id="3" name="Marcador de contenido 2"/>
          <p:cNvSpPr>
            <a:spLocks noGrp="1"/>
          </p:cNvSpPr>
          <p:nvPr>
            <p:ph idx="1"/>
          </p:nvPr>
        </p:nvSpPr>
        <p:spPr>
          <a:xfrm>
            <a:off x="2923503" y="1905000"/>
            <a:ext cx="6890197" cy="3542763"/>
          </a:xfrm>
        </p:spPr>
        <p:txBody>
          <a:bodyPr/>
          <a:lstStyle/>
          <a:p>
            <a:endParaRPr lang="es-EC" dirty="0" smtClean="0"/>
          </a:p>
          <a:p>
            <a:r>
              <a:rPr lang="es-EC" sz="2400" dirty="0" smtClean="0"/>
              <a:t>Las </a:t>
            </a:r>
            <a:r>
              <a:rPr lang="es-EC" sz="2400" dirty="0"/>
              <a:t>actividades  se basará principalmente en dos actividades: el fútbol, básquet y vóley. Ya que estas actividades son muy completas y con ellas esta persona puede llegar a alcanzar sus objetivos.</a:t>
            </a:r>
          </a:p>
          <a:p>
            <a:endParaRPr lang="es-EC" sz="2400" dirty="0"/>
          </a:p>
        </p:txBody>
      </p:sp>
    </p:spTree>
    <p:extLst>
      <p:ext uri="{BB962C8B-B14F-4D97-AF65-F5344CB8AC3E}">
        <p14:creationId xmlns:p14="http://schemas.microsoft.com/office/powerpoint/2010/main" val="285638782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756077" y="624110"/>
            <a:ext cx="7933387" cy="1166053"/>
          </a:xfrm>
        </p:spPr>
        <p:style>
          <a:lnRef idx="1">
            <a:schemeClr val="accent6"/>
          </a:lnRef>
          <a:fillRef idx="2">
            <a:schemeClr val="accent6"/>
          </a:fillRef>
          <a:effectRef idx="1">
            <a:schemeClr val="accent6"/>
          </a:effectRef>
          <a:fontRef idx="minor">
            <a:schemeClr val="dk1"/>
          </a:fontRef>
        </p:style>
        <p:txBody>
          <a:bodyPr>
            <a:normAutofit/>
          </a:bodyPr>
          <a:lstStyle/>
          <a:p>
            <a:pPr algn="ctr"/>
            <a:r>
              <a:rPr lang="es-EC" sz="3200" b="1" dirty="0" smtClean="0"/>
              <a:t>2.1.6.1. Diferentes alternativas de disciplinas</a:t>
            </a:r>
            <a:endParaRPr lang="es-EC" sz="3200" dirty="0"/>
          </a:p>
        </p:txBody>
      </p:sp>
      <p:sp>
        <p:nvSpPr>
          <p:cNvPr id="3" name="Marcador de contenido 2"/>
          <p:cNvSpPr>
            <a:spLocks noGrp="1"/>
          </p:cNvSpPr>
          <p:nvPr>
            <p:ph idx="1"/>
          </p:nvPr>
        </p:nvSpPr>
        <p:spPr>
          <a:xfrm>
            <a:off x="1725769" y="1790163"/>
            <a:ext cx="9778843" cy="4597758"/>
          </a:xfrm>
        </p:spPr>
        <p:style>
          <a:lnRef idx="2">
            <a:schemeClr val="accent3"/>
          </a:lnRef>
          <a:fillRef idx="1">
            <a:schemeClr val="lt1"/>
          </a:fillRef>
          <a:effectRef idx="0">
            <a:schemeClr val="accent3"/>
          </a:effectRef>
          <a:fontRef idx="minor">
            <a:schemeClr val="dk1"/>
          </a:fontRef>
        </p:style>
        <p:txBody>
          <a:bodyPr>
            <a:normAutofit fontScale="92500" lnSpcReduction="10000"/>
          </a:bodyPr>
          <a:lstStyle/>
          <a:p>
            <a:pPr marL="0" indent="0">
              <a:buNone/>
            </a:pPr>
            <a:endParaRPr lang="es-EC" dirty="0"/>
          </a:p>
          <a:p>
            <a:r>
              <a:rPr lang="es-EC" dirty="0"/>
              <a:t>El ciclismo permite mantenerse en forma y, a la vez, pasear y movilizarse de manera muy económica y sin provocar ninguna contaminación ambiental. Cuando se monta en bicicleta, las extremidades inferiores son las que más ejercicio realizan, ya que el impulso de la bicicleta depende del pedaleo constante. Pero también intervienen en este ejercicio las extremidades superiores, aunque con menor esfuerzo y a un ritmo muy inferior. El pedaleo propicia, asimismo, la ventilación pulmonar y la circulación sanguínea. </a:t>
            </a:r>
          </a:p>
          <a:p>
            <a:r>
              <a:rPr lang="es-EC" dirty="0"/>
              <a:t>Con la práctica de la natación se ejercitan todos los músculos del cuerpo, en particular, los de la zona toráxica, que es la que más se desarrolla con este deporte. Los pulmones, elemento fundamental en la natación, se ven beneficiados por la mayor irrigación que supone el ejercicio respiratorio. El efecto del agua implica un esfuerzo adicional para la inspiración, por lo cual el corazón trabaja más para satisfacer la demanda de la circulación; pero, como la respiración se adapta rítmicamente a los movimientos, el pulso no se acelera de manera anormal. Practicada como deporte no competitivo, la natación es apta para todas las edades y no existe, de hecho, ninguna contradicción especial.</a:t>
            </a:r>
          </a:p>
          <a:p>
            <a:endParaRPr lang="es-EC" dirty="0"/>
          </a:p>
        </p:txBody>
      </p:sp>
    </p:spTree>
    <p:extLst>
      <p:ext uri="{BB962C8B-B14F-4D97-AF65-F5344CB8AC3E}">
        <p14:creationId xmlns:p14="http://schemas.microsoft.com/office/powerpoint/2010/main" val="261233871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095204" y="309094"/>
            <a:ext cx="6924562" cy="927278"/>
          </a:xfrm>
        </p:spPr>
        <p:style>
          <a:lnRef idx="1">
            <a:schemeClr val="accent6"/>
          </a:lnRef>
          <a:fillRef idx="2">
            <a:schemeClr val="accent6"/>
          </a:fillRef>
          <a:effectRef idx="1">
            <a:schemeClr val="accent6"/>
          </a:effectRef>
          <a:fontRef idx="minor">
            <a:schemeClr val="dk1"/>
          </a:fontRef>
        </p:style>
        <p:txBody>
          <a:bodyPr>
            <a:normAutofit fontScale="90000"/>
          </a:bodyPr>
          <a:lstStyle/>
          <a:p>
            <a:pPr algn="ctr"/>
            <a:r>
              <a:rPr lang="es-EC" sz="2800" b="1" dirty="0"/>
              <a:t>2.1.6.1. Diferentes alternativas de disciplinas</a:t>
            </a:r>
            <a:endParaRPr lang="es-EC" sz="2800" dirty="0"/>
          </a:p>
        </p:txBody>
      </p:sp>
      <p:sp>
        <p:nvSpPr>
          <p:cNvPr id="3" name="Marcador de contenido 2"/>
          <p:cNvSpPr>
            <a:spLocks noGrp="1"/>
          </p:cNvSpPr>
          <p:nvPr>
            <p:ph idx="1"/>
          </p:nvPr>
        </p:nvSpPr>
        <p:spPr>
          <a:xfrm>
            <a:off x="1854558" y="1236371"/>
            <a:ext cx="9650054" cy="5151549"/>
          </a:xfrm>
        </p:spPr>
        <p:style>
          <a:lnRef idx="2">
            <a:schemeClr val="accent2"/>
          </a:lnRef>
          <a:fillRef idx="1">
            <a:schemeClr val="lt1"/>
          </a:fillRef>
          <a:effectRef idx="0">
            <a:schemeClr val="accent2"/>
          </a:effectRef>
          <a:fontRef idx="minor">
            <a:schemeClr val="dk1"/>
          </a:fontRef>
        </p:style>
        <p:txBody>
          <a:bodyPr>
            <a:normAutofit lnSpcReduction="10000"/>
          </a:bodyPr>
          <a:lstStyle/>
          <a:p>
            <a:r>
              <a:rPr lang="es-EC" dirty="0"/>
              <a:t>Aunque, tradicionalmente, las escuelas no han enfatizado el desarrollo de destrezas no académicas, sí han patrocinado actividades extracurriculares que crean un ambiente y un contexto en el que los alumnos pueden desarrollar habilidades sociales, como la cooperación y amistad.</a:t>
            </a:r>
          </a:p>
          <a:p>
            <a:r>
              <a:rPr lang="es-EC" dirty="0"/>
              <a:t>Con frecuencia, estas, estas actividades se financian a grupos voluntarios o auxiliares, como asociaciones y organizaciones de padres y profesores. Pero si son las propias escuelas las que patrocinan es lo primero que se elimina cuando se reduce el presupuesto. Como la financiación de las actividades extracurriculares no es abundante, a menudo corren a cargo de personal voluntario, de las asociaciones de padres, de miembros de la comunidad o todos ellos a su vez. </a:t>
            </a:r>
          </a:p>
          <a:p>
            <a:r>
              <a:rPr lang="es-EC" dirty="0"/>
              <a:t>Son consideradas actividades extracurriculares aquellas en las que participan los alumnos, tanto en horario escolar como pos escolar, que no se incluyen en el currículo así como los clubes deportivos y otras actividades sociales. El patrocinio de estas actividades puede corresponder a la escuela o los directamente a los padres de familia. Estas actividades pueden orientarse hacia objetivos académicos, deportivos, de servicio a la comunidad, de ocio y diversión o a varios de ellos. Además, las actividades extracurriculares pueden facilitar el estudio y el desarrollo de ciertas carreras, sobre todo para los alumnos de los ciclos superiores de secundaria.</a:t>
            </a:r>
          </a:p>
          <a:p>
            <a:endParaRPr lang="es-EC" dirty="0"/>
          </a:p>
        </p:txBody>
      </p:sp>
    </p:spTree>
    <p:extLst>
      <p:ext uri="{BB962C8B-B14F-4D97-AF65-F5344CB8AC3E}">
        <p14:creationId xmlns:p14="http://schemas.microsoft.com/office/powerpoint/2010/main" val="214609641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743200" y="624111"/>
            <a:ext cx="7624293" cy="869838"/>
          </a:xfrm>
        </p:spPr>
        <p:style>
          <a:lnRef idx="1">
            <a:schemeClr val="accent6"/>
          </a:lnRef>
          <a:fillRef idx="2">
            <a:schemeClr val="accent6"/>
          </a:fillRef>
          <a:effectRef idx="1">
            <a:schemeClr val="accent6"/>
          </a:effectRef>
          <a:fontRef idx="minor">
            <a:schemeClr val="dk1"/>
          </a:fontRef>
        </p:style>
        <p:txBody>
          <a:bodyPr>
            <a:normAutofit fontScale="90000"/>
          </a:bodyPr>
          <a:lstStyle/>
          <a:p>
            <a:pPr algn="ctr"/>
            <a:r>
              <a:rPr lang="es-EC" sz="3100" b="1" dirty="0" smtClean="0"/>
              <a:t>2.1.7. Beneficios de las actividades extracurriculares</a:t>
            </a:r>
            <a:r>
              <a:rPr lang="es-EC" dirty="0" smtClean="0"/>
              <a:t/>
            </a:r>
            <a:br>
              <a:rPr lang="es-EC" dirty="0" smtClean="0"/>
            </a:br>
            <a:endParaRPr lang="es-EC"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880176526"/>
              </p:ext>
            </p:extLst>
          </p:nvPr>
        </p:nvGraphicFramePr>
        <p:xfrm>
          <a:off x="1803042" y="1493949"/>
          <a:ext cx="9701570" cy="51644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919155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854558" y="365126"/>
            <a:ext cx="9499242" cy="1180340"/>
          </a:xfrm>
        </p:spPr>
        <p:style>
          <a:lnRef idx="1">
            <a:schemeClr val="accent6"/>
          </a:lnRef>
          <a:fillRef idx="2">
            <a:schemeClr val="accent6"/>
          </a:fillRef>
          <a:effectRef idx="1">
            <a:schemeClr val="accent6"/>
          </a:effectRef>
          <a:fontRef idx="minor">
            <a:schemeClr val="dk1"/>
          </a:fontRef>
        </p:style>
        <p:txBody>
          <a:bodyPr>
            <a:normAutofit fontScale="90000"/>
          </a:bodyPr>
          <a:lstStyle/>
          <a:p>
            <a:pPr algn="ctr"/>
            <a:r>
              <a:rPr lang="es-ES" sz="2800" b="1" dirty="0" smtClean="0"/>
              <a:t>UNIVERSIDAD DE LAS FUERZAS ARMADAS ESPE</a:t>
            </a:r>
            <a:r>
              <a:rPr lang="es-EC" sz="2800" dirty="0" smtClean="0"/>
              <a:t/>
            </a:r>
            <a:br>
              <a:rPr lang="es-EC" sz="2800" dirty="0" smtClean="0"/>
            </a:br>
            <a:r>
              <a:rPr lang="es-EC" sz="2800" dirty="0" smtClean="0"/>
              <a:t/>
            </a:r>
            <a:br>
              <a:rPr lang="es-EC" sz="2800" dirty="0" smtClean="0"/>
            </a:br>
            <a:r>
              <a:rPr lang="es-ES" sz="2800" b="1" dirty="0" smtClean="0"/>
              <a:t>DEPARTAMENTO DE CIENCIAS HUMANAS Y SOCIALES</a:t>
            </a:r>
            <a:r>
              <a:rPr lang="es-EC" sz="2800" dirty="0" smtClean="0"/>
              <a:t/>
            </a:r>
            <a:br>
              <a:rPr lang="es-EC" sz="2800" dirty="0" smtClean="0"/>
            </a:br>
            <a:endParaRPr lang="es-EC" sz="2800" dirty="0"/>
          </a:p>
        </p:txBody>
      </p:sp>
      <p:sp>
        <p:nvSpPr>
          <p:cNvPr id="3" name="Marcador de contenido 2"/>
          <p:cNvSpPr>
            <a:spLocks noGrp="1"/>
          </p:cNvSpPr>
          <p:nvPr>
            <p:ph idx="1"/>
          </p:nvPr>
        </p:nvSpPr>
        <p:spPr>
          <a:xfrm>
            <a:off x="1854558" y="2133600"/>
            <a:ext cx="9499242" cy="3777622"/>
          </a:xfrm>
        </p:spPr>
        <p:txBody>
          <a:bodyPr>
            <a:normAutofit/>
          </a:bodyPr>
          <a:lstStyle/>
          <a:p>
            <a:pPr marL="0" indent="0">
              <a:buNone/>
            </a:pPr>
            <a:endParaRPr lang="es-EC" dirty="0" smtClean="0"/>
          </a:p>
          <a:p>
            <a:pPr marL="0" indent="0" algn="ctr">
              <a:buNone/>
            </a:pPr>
            <a:r>
              <a:rPr lang="es-EC" b="1" dirty="0" smtClean="0"/>
              <a:t>AUTORIZACIÓN</a:t>
            </a:r>
            <a:endParaRPr lang="es-EC" dirty="0"/>
          </a:p>
          <a:p>
            <a:r>
              <a:rPr lang="es-ES" dirty="0" smtClean="0"/>
              <a:t>Autorizo </a:t>
            </a:r>
            <a:r>
              <a:rPr lang="es-ES" dirty="0"/>
              <a:t>a la Universidad de la Fuerzas Armadas – ESPE, la publicación  en la biblioteca virtual, el trabajo de investigación titulado, “</a:t>
            </a:r>
            <a:r>
              <a:rPr lang="es-EC" b="1" dirty="0"/>
              <a:t>ACTIVIDADES DEPORTIVAS EXTRACURRICULARES EN LAS CAPACIDADES COORDINATIVAS”</a:t>
            </a:r>
            <a:r>
              <a:rPr lang="es-EC" dirty="0"/>
              <a:t> </a:t>
            </a:r>
            <a:r>
              <a:rPr lang="es-ES" dirty="0"/>
              <a:t>Cuyo contenido, ideas y criterio son de mi exclusiva responsabilidad y autoría. </a:t>
            </a:r>
            <a:endParaRPr lang="es-EC" dirty="0"/>
          </a:p>
          <a:p>
            <a:pPr marL="0" indent="0" algn="r">
              <a:buNone/>
            </a:pPr>
            <a:r>
              <a:rPr lang="es-ES" dirty="0"/>
              <a:t>Sangolquí, Octubre del </a:t>
            </a:r>
            <a:r>
              <a:rPr lang="es-ES" dirty="0" smtClean="0"/>
              <a:t>2015</a:t>
            </a:r>
          </a:p>
          <a:p>
            <a:pPr marL="0" indent="0" algn="r">
              <a:buNone/>
            </a:pPr>
            <a:r>
              <a:rPr lang="es-ES" dirty="0"/>
              <a:t> </a:t>
            </a:r>
            <a:endParaRPr lang="es-EC" dirty="0"/>
          </a:p>
          <a:p>
            <a:pPr marL="0" indent="0" algn="ctr">
              <a:buNone/>
            </a:pPr>
            <a:r>
              <a:rPr lang="es-ES" b="1" dirty="0"/>
              <a:t>CUEVA NARANJO, MARCO VINICIO</a:t>
            </a:r>
            <a:endParaRPr lang="es-EC" dirty="0"/>
          </a:p>
          <a:p>
            <a:pPr marL="0" indent="0">
              <a:buNone/>
            </a:pPr>
            <a:endParaRPr lang="es-EC" dirty="0"/>
          </a:p>
        </p:txBody>
      </p:sp>
    </p:spTree>
    <p:extLst>
      <p:ext uri="{BB962C8B-B14F-4D97-AF65-F5344CB8AC3E}">
        <p14:creationId xmlns:p14="http://schemas.microsoft.com/office/powerpoint/2010/main" val="320974782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88654" y="624110"/>
            <a:ext cx="7688687" cy="921355"/>
          </a:xfrm>
        </p:spPr>
        <p:style>
          <a:lnRef idx="1">
            <a:schemeClr val="accent6"/>
          </a:lnRef>
          <a:fillRef idx="2">
            <a:schemeClr val="accent6"/>
          </a:fillRef>
          <a:effectRef idx="1">
            <a:schemeClr val="accent6"/>
          </a:effectRef>
          <a:fontRef idx="minor">
            <a:schemeClr val="dk1"/>
          </a:fontRef>
        </p:style>
        <p:txBody>
          <a:bodyPr>
            <a:noAutofit/>
          </a:bodyPr>
          <a:lstStyle/>
          <a:p>
            <a:pPr algn="ctr"/>
            <a:r>
              <a:rPr lang="es-EC" sz="2800" b="1" dirty="0" smtClean="0"/>
              <a:t>2.1.8. Participación de alumnos en actividades extracurriculares</a:t>
            </a:r>
            <a:r>
              <a:rPr lang="es-EC" sz="2800" dirty="0" smtClean="0"/>
              <a:t/>
            </a:r>
            <a:br>
              <a:rPr lang="es-EC" sz="2800" dirty="0" smtClean="0"/>
            </a:br>
            <a:endParaRPr lang="es-EC" sz="2800"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4220227018"/>
              </p:ext>
            </p:extLst>
          </p:nvPr>
        </p:nvGraphicFramePr>
        <p:xfrm>
          <a:off x="2589212" y="1803042"/>
          <a:ext cx="7713887"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68722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099819" y="624110"/>
            <a:ext cx="8915400" cy="1024387"/>
          </a:xfrm>
        </p:spPr>
        <p:style>
          <a:lnRef idx="1">
            <a:schemeClr val="accent6"/>
          </a:lnRef>
          <a:fillRef idx="2">
            <a:schemeClr val="accent6"/>
          </a:fillRef>
          <a:effectRef idx="1">
            <a:schemeClr val="accent6"/>
          </a:effectRef>
          <a:fontRef idx="minor">
            <a:schemeClr val="dk1"/>
          </a:fontRef>
        </p:style>
        <p:txBody>
          <a:bodyPr>
            <a:noAutofit/>
          </a:bodyPr>
          <a:lstStyle/>
          <a:p>
            <a:pPr algn="ctr"/>
            <a:r>
              <a:rPr lang="es-EC" sz="2400" b="1" dirty="0" smtClean="0"/>
              <a:t>2.1.8. Participación de alumnos en actividades extracurriculares</a:t>
            </a:r>
            <a:r>
              <a:rPr lang="es-EC" sz="2400" dirty="0" smtClean="0"/>
              <a:t/>
            </a:r>
            <a:br>
              <a:rPr lang="es-EC" sz="2400" dirty="0" smtClean="0"/>
            </a:br>
            <a:endParaRPr lang="es-EC" sz="2400" dirty="0"/>
          </a:p>
        </p:txBody>
      </p:sp>
      <p:sp>
        <p:nvSpPr>
          <p:cNvPr id="3" name="Marcador de contenido 2"/>
          <p:cNvSpPr>
            <a:spLocks noGrp="1"/>
          </p:cNvSpPr>
          <p:nvPr>
            <p:ph idx="1"/>
          </p:nvPr>
        </p:nvSpPr>
        <p:spPr>
          <a:xfrm>
            <a:off x="2099819" y="1648497"/>
            <a:ext cx="8915400" cy="4262726"/>
          </a:xfrm>
        </p:spPr>
        <p:style>
          <a:lnRef idx="2">
            <a:schemeClr val="accent2"/>
          </a:lnRef>
          <a:fillRef idx="1">
            <a:schemeClr val="lt1"/>
          </a:fillRef>
          <a:effectRef idx="0">
            <a:schemeClr val="accent2"/>
          </a:effectRef>
          <a:fontRef idx="minor">
            <a:schemeClr val="dk1"/>
          </a:fontRef>
        </p:style>
        <p:txBody>
          <a:bodyPr/>
          <a:lstStyle/>
          <a:p>
            <a:r>
              <a:rPr lang="es-EC" dirty="0"/>
              <a:t>La participación de los alumnos de capacidades y destrezas diferentes en las actividades extracurriculares puede facilitarse si se utilizan distintos tipos de dispositivos y adaptaciones. </a:t>
            </a:r>
            <a:endParaRPr lang="es-EC" dirty="0" smtClean="0"/>
          </a:p>
          <a:p>
            <a:r>
              <a:rPr lang="es-EC" dirty="0" smtClean="0"/>
              <a:t>Estos </a:t>
            </a:r>
            <a:r>
              <a:rPr lang="es-EC" dirty="0"/>
              <a:t>no tienen por qué requerir gastos adicionales, sino, más bien, la reorganización de los recursos existentes. </a:t>
            </a:r>
            <a:endParaRPr lang="es-EC" dirty="0" smtClean="0"/>
          </a:p>
          <a:p>
            <a:r>
              <a:rPr lang="es-EC" dirty="0" smtClean="0"/>
              <a:t>El </a:t>
            </a:r>
            <a:r>
              <a:rPr lang="es-EC" dirty="0"/>
              <a:t>interés de incluir a todos los niños y adolescentes, con independencia de su raza, sexo, niveles de capacidad y económica, consiste en que hay que determinar cuándo y cómo proporcionar asistencia individualizada, en vez de utilizar la financiación por categorías y la provisión de servicios  características de muchos sectores.</a:t>
            </a:r>
          </a:p>
        </p:txBody>
      </p:sp>
    </p:spTree>
    <p:extLst>
      <p:ext uri="{BB962C8B-B14F-4D97-AF65-F5344CB8AC3E}">
        <p14:creationId xmlns:p14="http://schemas.microsoft.com/office/powerpoint/2010/main" val="157002728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485623" y="624110"/>
            <a:ext cx="9018989" cy="1280890"/>
          </a:xfrm>
        </p:spPr>
        <p:txBody>
          <a:bodyPr>
            <a:normAutofit fontScale="90000"/>
          </a:bodyPr>
          <a:lstStyle/>
          <a:p>
            <a:r>
              <a:rPr lang="es-EC" b="1" dirty="0" smtClean="0"/>
              <a:t>2.1.9.  Consideraciones de las actividades extracurriculares por edades</a:t>
            </a:r>
            <a:r>
              <a:rPr lang="es-EC" dirty="0" smtClean="0"/>
              <a:t/>
            </a:r>
            <a:br>
              <a:rPr lang="es-EC" dirty="0" smtClean="0"/>
            </a:br>
            <a:endParaRPr lang="es-EC" dirty="0"/>
          </a:p>
        </p:txBody>
      </p:sp>
      <p:sp>
        <p:nvSpPr>
          <p:cNvPr id="3" name="Marcador de contenido 2"/>
          <p:cNvSpPr>
            <a:spLocks noGrp="1"/>
          </p:cNvSpPr>
          <p:nvPr>
            <p:ph idx="1"/>
          </p:nvPr>
        </p:nvSpPr>
        <p:spPr>
          <a:xfrm>
            <a:off x="2756078" y="2133600"/>
            <a:ext cx="7353837" cy="3777622"/>
          </a:xfrm>
        </p:spPr>
        <p:txBody>
          <a:bodyPr/>
          <a:lstStyle/>
          <a:p>
            <a:r>
              <a:rPr lang="es-EC" dirty="0" smtClean="0"/>
              <a:t>Por </a:t>
            </a:r>
            <a:r>
              <a:rPr lang="es-EC" dirty="0"/>
              <a:t>lo general los alumnos de todas las edades pueden participar en diversas actividades extracurriculares en sus respectivas escuelas. El carácter y el tipo de las actividades varían según las edades. </a:t>
            </a:r>
            <a:endParaRPr lang="es-EC" dirty="0" smtClean="0"/>
          </a:p>
          <a:p>
            <a:r>
              <a:rPr lang="es-EC" dirty="0" smtClean="0"/>
              <a:t>Este </a:t>
            </a:r>
            <a:r>
              <a:rPr lang="es-EC" dirty="0"/>
              <a:t>capítulo contiene bases para ofrecer actividades extracurriculares a niños y adolescentes de diversas edades, menciona actividades extracurriculares corrientes y describe distintas estrategias para incluir a todos los alumnos en ella.</a:t>
            </a:r>
          </a:p>
          <a:p>
            <a:endParaRPr lang="es-EC" dirty="0"/>
          </a:p>
        </p:txBody>
      </p:sp>
    </p:spTree>
    <p:extLst>
      <p:ext uri="{BB962C8B-B14F-4D97-AF65-F5344CB8AC3E}">
        <p14:creationId xmlns:p14="http://schemas.microsoft.com/office/powerpoint/2010/main" val="298191674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099257" y="624110"/>
            <a:ext cx="8525813" cy="1280890"/>
          </a:xfrm>
        </p:spPr>
        <p:txBody>
          <a:bodyPr>
            <a:noAutofit/>
          </a:bodyPr>
          <a:lstStyle/>
          <a:p>
            <a:r>
              <a:rPr lang="es-EC" sz="2800" b="1" dirty="0" smtClean="0"/>
              <a:t>2.1.10. Diferentes actividades extracurriculares para niños</a:t>
            </a:r>
            <a:br>
              <a:rPr lang="es-EC" sz="2800" b="1" dirty="0" smtClean="0"/>
            </a:br>
            <a:endParaRPr lang="es-EC" sz="2800" dirty="0"/>
          </a:p>
        </p:txBody>
      </p:sp>
      <p:sp>
        <p:nvSpPr>
          <p:cNvPr id="3" name="Marcador de contenido 2"/>
          <p:cNvSpPr>
            <a:spLocks noGrp="1"/>
          </p:cNvSpPr>
          <p:nvPr>
            <p:ph idx="1"/>
          </p:nvPr>
        </p:nvSpPr>
        <p:spPr>
          <a:xfrm>
            <a:off x="2099257" y="1905000"/>
            <a:ext cx="8525813" cy="4006222"/>
          </a:xfrm>
        </p:spPr>
        <p:txBody>
          <a:bodyPr>
            <a:normAutofit/>
          </a:bodyPr>
          <a:lstStyle/>
          <a:p>
            <a:r>
              <a:rPr lang="es-ES" dirty="0" smtClean="0"/>
              <a:t>Existen </a:t>
            </a:r>
            <a:r>
              <a:rPr lang="es-ES" dirty="0"/>
              <a:t>diferentes actividades extracurriculares tales como teatro, pintura, patinaje, tenis, idiomas, ballet y otros que permiten el desarrollo multifacético de los infantes  ¿A qué actividad apuntamos nuestro hijo? Es la pregunta que nos hacemos frente a una situación real educativa y que a su vez permita el desarrollo multifacético. </a:t>
            </a:r>
            <a:endParaRPr lang="es-ES" dirty="0" smtClean="0"/>
          </a:p>
          <a:p>
            <a:r>
              <a:rPr lang="es-ES" dirty="0" smtClean="0"/>
              <a:t>La </a:t>
            </a:r>
            <a:r>
              <a:rPr lang="es-ES" dirty="0"/>
              <a:t>oferta de actividades extraescolares es cada día más variada, y elegir la más adecuada para nuestros hijos resulta cada vez más difícil. Hoy en día, las escuelas nos facilitan la elección. </a:t>
            </a:r>
            <a:endParaRPr lang="es-ES" dirty="0" smtClean="0"/>
          </a:p>
          <a:p>
            <a:r>
              <a:rPr lang="es-ES" dirty="0" smtClean="0"/>
              <a:t>Muchas </a:t>
            </a:r>
            <a:r>
              <a:rPr lang="es-ES" dirty="0"/>
              <a:t>ya ofrecen una gran gama de actividades a la salida del colegio, orientadas a los más pequeños, evitando así los molestos e incómodos desplazamientos.</a:t>
            </a:r>
            <a:endParaRPr lang="es-EC" dirty="0"/>
          </a:p>
          <a:p>
            <a:endParaRPr lang="es-EC" dirty="0"/>
          </a:p>
        </p:txBody>
      </p:sp>
    </p:spTree>
    <p:extLst>
      <p:ext uri="{BB962C8B-B14F-4D97-AF65-F5344CB8AC3E}">
        <p14:creationId xmlns:p14="http://schemas.microsoft.com/office/powerpoint/2010/main" val="237623020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052012" y="636989"/>
            <a:ext cx="8911687" cy="1280890"/>
          </a:xfrm>
        </p:spPr>
        <p:txBody>
          <a:bodyPr>
            <a:normAutofit fontScale="90000"/>
          </a:bodyPr>
          <a:lstStyle/>
          <a:p>
            <a:pPr algn="ctr"/>
            <a:r>
              <a:rPr lang="es-EC" b="1" dirty="0" smtClean="0"/>
              <a:t>2.1.10.1. Las actividades como medio de desarrollo formativo escolar </a:t>
            </a:r>
            <a:br>
              <a:rPr lang="es-EC" b="1" dirty="0" smtClean="0"/>
            </a:br>
            <a:endParaRPr lang="es-EC" dirty="0"/>
          </a:p>
        </p:txBody>
      </p:sp>
      <p:sp>
        <p:nvSpPr>
          <p:cNvPr id="3" name="Marcador de contenido 2"/>
          <p:cNvSpPr>
            <a:spLocks noGrp="1"/>
          </p:cNvSpPr>
          <p:nvPr>
            <p:ph idx="1"/>
          </p:nvPr>
        </p:nvSpPr>
        <p:spPr>
          <a:xfrm>
            <a:off x="2052012" y="2133599"/>
            <a:ext cx="8911687" cy="4254321"/>
          </a:xfrm>
        </p:spPr>
        <p:txBody>
          <a:bodyPr>
            <a:normAutofit lnSpcReduction="10000"/>
          </a:bodyPr>
          <a:lstStyle/>
          <a:p>
            <a:r>
              <a:rPr lang="es-ES" dirty="0" smtClean="0"/>
              <a:t>Cuando </a:t>
            </a:r>
            <a:r>
              <a:rPr lang="es-ES" dirty="0"/>
              <a:t>empiezan las clases se abren todas las opciones de actividades extracurriculares. Muchas de éstas ofrecen alternativas para acompañar el aprendizaje en las aulas y otras por el contrario, fomentan a la práctica de deportes. Cada una ayuda a desarrollar una capacidad diferente en los pequeños, es por eso que es importante conocerlas antes de tomar una elección. </a:t>
            </a:r>
            <a:endParaRPr lang="es-EC" dirty="0"/>
          </a:p>
          <a:p>
            <a:r>
              <a:rPr lang="es-ES" dirty="0"/>
              <a:t>Para todos los especialistas de la educación coordinativa, no hay una actividad correcta o incorrecta, lo importante es tomar la decisión en base a los gustos y necesidades de cada niño. </a:t>
            </a:r>
            <a:endParaRPr lang="es-EC" dirty="0"/>
          </a:p>
          <a:p>
            <a:r>
              <a:rPr lang="es-ES" dirty="0"/>
              <a:t>Debe ser algo con lo que esté contento y sin presiones. Las extracurriculares están diseñadas para ser un espacio donde los menores puedan desarrollar diversas capacidades hacia las cuales muestran una predilección. Es por esto que, si por ejemplo, muestra una inclinación hacia la música, los padres deben fomentar en él algo relacionado a este ámbito. </a:t>
            </a:r>
            <a:endParaRPr lang="es-EC" dirty="0"/>
          </a:p>
        </p:txBody>
      </p:sp>
    </p:spTree>
    <p:extLst>
      <p:ext uri="{BB962C8B-B14F-4D97-AF65-F5344CB8AC3E}">
        <p14:creationId xmlns:p14="http://schemas.microsoft.com/office/powerpoint/2010/main" val="125097275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00011" y="624110"/>
            <a:ext cx="9804601" cy="1280890"/>
          </a:xfrm>
        </p:spPr>
        <p:txBody>
          <a:bodyPr>
            <a:normAutofit fontScale="90000"/>
          </a:bodyPr>
          <a:lstStyle/>
          <a:p>
            <a:pPr algn="ctr"/>
            <a:r>
              <a:rPr lang="es-EC" sz="2700" b="1" dirty="0" smtClean="0"/>
              <a:t>2.1.10.1. Las actividades como medio de desarrollo formativo escolar </a:t>
            </a:r>
            <a:r>
              <a:rPr lang="es-EC" b="1" dirty="0" smtClean="0"/>
              <a:t/>
            </a:r>
            <a:br>
              <a:rPr lang="es-EC" b="1" dirty="0" smtClean="0"/>
            </a:br>
            <a:endParaRPr lang="es-EC"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3527345373"/>
              </p:ext>
            </p:extLst>
          </p:nvPr>
        </p:nvGraphicFramePr>
        <p:xfrm>
          <a:off x="2073500" y="1532586"/>
          <a:ext cx="8564450" cy="53254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8180791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034863" y="624110"/>
            <a:ext cx="9469750" cy="1280890"/>
          </a:xfrm>
        </p:spPr>
        <p:txBody>
          <a:bodyPr>
            <a:normAutofit/>
          </a:bodyPr>
          <a:lstStyle/>
          <a:p>
            <a:pPr algn="ctr"/>
            <a:r>
              <a:rPr lang="es-EC" sz="2800" b="1" dirty="0" smtClean="0"/>
              <a:t>2.1.10.1. Las actividades como medio de desarrollo formativo escolar</a:t>
            </a:r>
            <a:endParaRPr lang="es-EC" sz="2800" dirty="0"/>
          </a:p>
        </p:txBody>
      </p:sp>
      <p:sp>
        <p:nvSpPr>
          <p:cNvPr id="3" name="Marcador de contenido 2"/>
          <p:cNvSpPr>
            <a:spLocks noGrp="1"/>
          </p:cNvSpPr>
          <p:nvPr>
            <p:ph idx="1"/>
          </p:nvPr>
        </p:nvSpPr>
        <p:spPr>
          <a:xfrm>
            <a:off x="2163652" y="1905000"/>
            <a:ext cx="9028090" cy="4315496"/>
          </a:xfrm>
        </p:spPr>
        <p:txBody>
          <a:bodyPr>
            <a:normAutofit/>
          </a:bodyPr>
          <a:lstStyle/>
          <a:p>
            <a:r>
              <a:rPr lang="es-ES" dirty="0"/>
              <a:t>Es importante que la participación del menor sea voluntaria, ya que si es obligado por sus padres, en lugar de ser una ayuda, se convertirá en un problema. El niño no podrá liberar sus tensiones, y por el contrario, se generará un conflicto interno. </a:t>
            </a:r>
            <a:endParaRPr lang="es-ES" dirty="0" smtClean="0"/>
          </a:p>
          <a:p>
            <a:r>
              <a:rPr lang="es-ES" dirty="0" smtClean="0"/>
              <a:t>Alvarado </a:t>
            </a:r>
            <a:r>
              <a:rPr lang="es-ES" dirty="0"/>
              <a:t>recomienda que se empiece a fomentar estas actividades desde pre escolar, empezando con deportes, ballet o natación que son las más comunes.</a:t>
            </a:r>
            <a:endParaRPr lang="es-EC" dirty="0"/>
          </a:p>
          <a:p>
            <a:r>
              <a:rPr lang="es-ES" dirty="0"/>
              <a:t>Desde la primaria, las opciones tienen un carácter más permanente ya que, muchas veces, realizan estas actividades a lo largo de toda la etapa escolar. Aunque tienen un gran beneficio sobre el desarrollo y aprendizaje de cada niño, la psicóloga recomienda no abusar de éstas. Lo adecuado es destinar dos o tres días a la semana para la práctica de extracurriculares.</a:t>
            </a:r>
            <a:endParaRPr lang="es-EC" dirty="0"/>
          </a:p>
          <a:p>
            <a:endParaRPr lang="es-EC" dirty="0"/>
          </a:p>
        </p:txBody>
      </p:sp>
    </p:spTree>
    <p:extLst>
      <p:ext uri="{BB962C8B-B14F-4D97-AF65-F5344CB8AC3E}">
        <p14:creationId xmlns:p14="http://schemas.microsoft.com/office/powerpoint/2010/main" val="71586418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06073" y="624110"/>
            <a:ext cx="9598539" cy="1280890"/>
          </a:xfrm>
        </p:spPr>
        <p:txBody>
          <a:bodyPr>
            <a:normAutofit/>
          </a:bodyPr>
          <a:lstStyle/>
          <a:p>
            <a:pPr algn="ctr"/>
            <a:r>
              <a:rPr lang="es-EC" sz="2800" b="1" dirty="0" smtClean="0"/>
              <a:t>2.1.10.1. Las actividades como medio de desarrollo formativo escolar</a:t>
            </a:r>
            <a:endParaRPr lang="es-EC" sz="2800" dirty="0"/>
          </a:p>
        </p:txBody>
      </p:sp>
      <p:sp>
        <p:nvSpPr>
          <p:cNvPr id="3" name="Marcador de contenido 2"/>
          <p:cNvSpPr>
            <a:spLocks noGrp="1"/>
          </p:cNvSpPr>
          <p:nvPr>
            <p:ph idx="1"/>
          </p:nvPr>
        </p:nvSpPr>
        <p:spPr>
          <a:xfrm>
            <a:off x="1906073" y="1738648"/>
            <a:ext cx="9598539" cy="4172574"/>
          </a:xfrm>
        </p:spPr>
        <p:txBody>
          <a:bodyPr>
            <a:normAutofit/>
          </a:bodyPr>
          <a:lstStyle/>
          <a:p>
            <a:r>
              <a:rPr lang="es-ES" dirty="0" smtClean="0"/>
              <a:t>El deporte y las prácticas recreativas fomentan la salud coordinativa y psicológica; contribuyen a lograr un mejor control de la ansiedad y la depresión, además de reducir el estrés escolar.</a:t>
            </a:r>
            <a:endParaRPr lang="es-ES" dirty="0" smtClean="0"/>
          </a:p>
          <a:p>
            <a:r>
              <a:rPr lang="es-ES" dirty="0" smtClean="0"/>
              <a:t>La </a:t>
            </a:r>
            <a:r>
              <a:rPr lang="es-ES" dirty="0"/>
              <a:t>actividad coordinativa favorece el desarrollo integral de los jóvenes, dándoles la oportunidad de expresarse, fomentando la autoconfianza, la interacción social y la integración en grupos. </a:t>
            </a:r>
            <a:endParaRPr lang="es-ES" dirty="0" smtClean="0"/>
          </a:p>
          <a:p>
            <a:r>
              <a:rPr lang="es-ES" dirty="0" smtClean="0"/>
              <a:t>La </a:t>
            </a:r>
            <a:r>
              <a:rPr lang="es-ES" dirty="0"/>
              <a:t>práctica constante ayuda a formar hábitos deportivos y saludables, que contribuyen al aprendizaje de tácticas, el desarrollo de las capacidades coordinativas, la asimilación de valores y actitudes positivos. Se enfoca también al cuidado de la salud, la socialización, la responsabilidad, la tolerancia y la disciplina.</a:t>
            </a:r>
            <a:endParaRPr lang="es-EC" dirty="0"/>
          </a:p>
          <a:p>
            <a:endParaRPr lang="es-EC" dirty="0"/>
          </a:p>
        </p:txBody>
      </p:sp>
    </p:spTree>
    <p:extLst>
      <p:ext uri="{BB962C8B-B14F-4D97-AF65-F5344CB8AC3E}">
        <p14:creationId xmlns:p14="http://schemas.microsoft.com/office/powerpoint/2010/main" val="391685635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854558" y="624110"/>
            <a:ext cx="9650055" cy="882718"/>
          </a:xfrm>
        </p:spPr>
        <p:txBody>
          <a:bodyPr>
            <a:normAutofit fontScale="90000"/>
          </a:bodyPr>
          <a:lstStyle/>
          <a:p>
            <a:pPr algn="ctr"/>
            <a:r>
              <a:rPr lang="es-EC" sz="2700" b="1" dirty="0" smtClean="0"/>
              <a:t>2.1.10.2. Direccionamiento técnico de las actividades curriculares </a:t>
            </a:r>
            <a:r>
              <a:rPr lang="es-EC" b="1" dirty="0" smtClean="0"/>
              <a:t/>
            </a:r>
            <a:br>
              <a:rPr lang="es-EC" b="1" dirty="0" smtClean="0"/>
            </a:br>
            <a:endParaRPr lang="es-EC" dirty="0"/>
          </a:p>
        </p:txBody>
      </p:sp>
      <p:sp>
        <p:nvSpPr>
          <p:cNvPr id="3" name="Marcador de contenido 2"/>
          <p:cNvSpPr>
            <a:spLocks noGrp="1"/>
          </p:cNvSpPr>
          <p:nvPr>
            <p:ph idx="1"/>
          </p:nvPr>
        </p:nvSpPr>
        <p:spPr>
          <a:xfrm>
            <a:off x="2589212" y="1506828"/>
            <a:ext cx="8915400" cy="4404394"/>
          </a:xfrm>
        </p:spPr>
        <p:txBody>
          <a:bodyPr>
            <a:normAutofit/>
          </a:bodyPr>
          <a:lstStyle/>
          <a:p>
            <a:pPr marL="0" indent="0">
              <a:buNone/>
            </a:pPr>
            <a:endParaRPr lang="es-MX" dirty="0" smtClean="0"/>
          </a:p>
          <a:p>
            <a:pPr>
              <a:buFont typeface="Wingdings" panose="05000000000000000000" pitchFamily="2" charset="2"/>
              <a:buChar char="§"/>
            </a:pPr>
            <a:r>
              <a:rPr lang="es-MX" dirty="0" smtClean="0"/>
              <a:t>Los </a:t>
            </a:r>
            <a:r>
              <a:rPr lang="es-MX" dirty="0"/>
              <a:t>padres también ingresan a sus hijos en actividades extracurriculares, que sin duda enriquecen la formación del menor; lo forman en áreas artísticas, deportivas, culturales o recreativas. </a:t>
            </a:r>
            <a:endParaRPr lang="es-MX" dirty="0" smtClean="0"/>
          </a:p>
          <a:p>
            <a:pPr>
              <a:buFont typeface="Wingdings" panose="05000000000000000000" pitchFamily="2" charset="2"/>
              <a:buChar char="§"/>
            </a:pPr>
            <a:r>
              <a:rPr lang="es-MX" dirty="0" smtClean="0"/>
              <a:t>Pero </a:t>
            </a:r>
            <a:r>
              <a:rPr lang="es-MX" dirty="0"/>
              <a:t>a veces se convierten en una carga más para el menor con una agenda de deberes escolares lo suficientemente pesada. </a:t>
            </a:r>
            <a:endParaRPr lang="es-MX" dirty="0" smtClean="0"/>
          </a:p>
          <a:p>
            <a:pPr>
              <a:buFont typeface="Wingdings" panose="05000000000000000000" pitchFamily="2" charset="2"/>
              <a:buChar char="§"/>
            </a:pPr>
            <a:r>
              <a:rPr lang="es-MX" dirty="0" smtClean="0"/>
              <a:t>Nos </a:t>
            </a:r>
            <a:r>
              <a:rPr lang="es-MX" dirty="0"/>
              <a:t>hemos encontrado con niños que después del colegio tienen largas jornadas de clases de deportes, artes u otra actividad y llegan a sus casas agotados a hacer las tareas hasta altas horas de la noche. </a:t>
            </a:r>
            <a:endParaRPr lang="es-MX" dirty="0" smtClean="0"/>
          </a:p>
          <a:p>
            <a:pPr>
              <a:buFont typeface="Wingdings" panose="05000000000000000000" pitchFamily="2" charset="2"/>
              <a:buChar char="§"/>
            </a:pPr>
            <a:r>
              <a:rPr lang="es-MX" dirty="0" smtClean="0"/>
              <a:t>También </a:t>
            </a:r>
            <a:r>
              <a:rPr lang="es-MX" dirty="0"/>
              <a:t>hemos encontrado casos donde no disfrutan de dichas actividades y asisten a ellas porque sus padres emplean estos espacios como una manera de subsanar la dificultad de no tener con quien dejarlos. Nos hacemos algunas recomendaciones al respecto:</a:t>
            </a:r>
            <a:endParaRPr lang="es-EC" dirty="0"/>
          </a:p>
          <a:p>
            <a:pPr marL="0" lvl="0" indent="0">
              <a:buNone/>
            </a:pPr>
            <a:endParaRPr lang="es-EC" dirty="0"/>
          </a:p>
        </p:txBody>
      </p:sp>
    </p:spTree>
    <p:extLst>
      <p:ext uri="{BB962C8B-B14F-4D97-AF65-F5344CB8AC3E}">
        <p14:creationId xmlns:p14="http://schemas.microsoft.com/office/powerpoint/2010/main" val="31841502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343955" y="624110"/>
            <a:ext cx="9160657" cy="921355"/>
          </a:xfrm>
        </p:spPr>
        <p:style>
          <a:lnRef idx="1">
            <a:schemeClr val="accent6"/>
          </a:lnRef>
          <a:fillRef idx="2">
            <a:schemeClr val="accent6"/>
          </a:fillRef>
          <a:effectRef idx="1">
            <a:schemeClr val="accent6"/>
          </a:effectRef>
          <a:fontRef idx="minor">
            <a:schemeClr val="dk1"/>
          </a:fontRef>
        </p:style>
        <p:txBody>
          <a:bodyPr>
            <a:noAutofit/>
          </a:bodyPr>
          <a:lstStyle/>
          <a:p>
            <a:pPr algn="ctr"/>
            <a:r>
              <a:rPr lang="es-EC" sz="2800" b="1" dirty="0" smtClean="0"/>
              <a:t>2.1.10.2. Direccionamiento técnico de las actividades curriculares </a:t>
            </a:r>
            <a:br>
              <a:rPr lang="es-EC" sz="2800" b="1" dirty="0" smtClean="0"/>
            </a:br>
            <a:endParaRPr lang="es-EC" sz="2800" dirty="0"/>
          </a:p>
        </p:txBody>
      </p:sp>
      <p:sp>
        <p:nvSpPr>
          <p:cNvPr id="3" name="Marcador de contenido 2"/>
          <p:cNvSpPr>
            <a:spLocks noGrp="1"/>
          </p:cNvSpPr>
          <p:nvPr>
            <p:ph idx="1"/>
          </p:nvPr>
        </p:nvSpPr>
        <p:spPr>
          <a:xfrm>
            <a:off x="2343955" y="1545465"/>
            <a:ext cx="9160657" cy="4945487"/>
          </a:xfrm>
        </p:spPr>
        <p:style>
          <a:lnRef idx="2">
            <a:schemeClr val="accent2"/>
          </a:lnRef>
          <a:fillRef idx="1">
            <a:schemeClr val="lt1"/>
          </a:fillRef>
          <a:effectRef idx="0">
            <a:schemeClr val="accent2"/>
          </a:effectRef>
          <a:fontRef idx="minor">
            <a:schemeClr val="dk1"/>
          </a:fontRef>
        </p:style>
        <p:txBody>
          <a:bodyPr>
            <a:normAutofit fontScale="92500" lnSpcReduction="20000"/>
          </a:bodyPr>
          <a:lstStyle/>
          <a:p>
            <a:pPr lvl="0"/>
            <a:endParaRPr lang="es-MX" dirty="0" smtClean="0"/>
          </a:p>
          <a:p>
            <a:pPr lvl="0"/>
            <a:r>
              <a:rPr lang="es-MX" dirty="0" smtClean="0"/>
              <a:t>Realizar actividades de acuerdo a los intereses y motivaciones de los chicos, la búsqueda e ingreso a las mismas debe ser de forma acordada con los menores.</a:t>
            </a:r>
            <a:endParaRPr lang="es-MX" dirty="0" smtClean="0"/>
          </a:p>
          <a:p>
            <a:pPr lvl="0"/>
            <a:r>
              <a:rPr lang="es-MX" dirty="0" smtClean="0"/>
              <a:t>Identificar </a:t>
            </a:r>
            <a:r>
              <a:rPr lang="es-MX" dirty="0"/>
              <a:t>ciertos talentos para poder ayudarles a desarrollar su potencial, pero mucho cuidado, no debe ser el espacio para que el padre compense su frustración, por ejemplo ingresar al niño a clases de piano porque el padre o la madre siempre quiso aprender y no lo hizo.</a:t>
            </a:r>
            <a:endParaRPr lang="es-EC" dirty="0"/>
          </a:p>
          <a:p>
            <a:pPr lvl="0"/>
            <a:r>
              <a:rPr lang="es-MX" dirty="0"/>
              <a:t>El disfrute debe ser una constante en el seguimiento que le hagamos a los niños en el desarrollo de dichas actividades.</a:t>
            </a:r>
            <a:endParaRPr lang="es-EC" dirty="0"/>
          </a:p>
          <a:p>
            <a:pPr lvl="0"/>
            <a:r>
              <a:rPr lang="es-MX" dirty="0"/>
              <a:t>Que haya equilibrio entre actividades artísticas y deportivas para favorecer el desarrollo de la parte creativa y de la motricidad. Si durante un semestre estuvo en curso de pintura al próximo proponerle que escoja un deporte que le guste practicar</a:t>
            </a:r>
            <a:endParaRPr lang="es-EC" dirty="0"/>
          </a:p>
          <a:p>
            <a:pPr lvl="0"/>
            <a:r>
              <a:rPr lang="es-MX" dirty="0"/>
              <a:t>Que  la realización de la actividad no afecte el descanso de los niños, si en semana las tareas escolares ocupan la mayor parte del tiempo, entonces es mejor pensar en la alternativa de que estas actividades se realicen los fines de semana.</a:t>
            </a:r>
            <a:endParaRPr lang="es-EC" dirty="0"/>
          </a:p>
          <a:p>
            <a:pPr lvl="0"/>
            <a:r>
              <a:rPr lang="es-MX" dirty="0"/>
              <a:t>No olvidar lo importante del tiempo para compartir con los padres, los amigos y demás familiares.</a:t>
            </a:r>
            <a:endParaRPr lang="es-EC" dirty="0"/>
          </a:p>
          <a:p>
            <a:endParaRPr lang="es-EC" dirty="0"/>
          </a:p>
        </p:txBody>
      </p:sp>
    </p:spTree>
    <p:extLst>
      <p:ext uri="{BB962C8B-B14F-4D97-AF65-F5344CB8AC3E}">
        <p14:creationId xmlns:p14="http://schemas.microsoft.com/office/powerpoint/2010/main" val="23759154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155324" y="624110"/>
            <a:ext cx="6709894" cy="818324"/>
          </a:xfrm>
        </p:spPr>
        <p:style>
          <a:lnRef idx="1">
            <a:schemeClr val="accent6"/>
          </a:lnRef>
          <a:fillRef idx="2">
            <a:schemeClr val="accent6"/>
          </a:fillRef>
          <a:effectRef idx="1">
            <a:schemeClr val="accent6"/>
          </a:effectRef>
          <a:fontRef idx="minor">
            <a:schemeClr val="dk1"/>
          </a:fontRef>
        </p:style>
        <p:txBody>
          <a:bodyPr>
            <a:normAutofit fontScale="90000"/>
          </a:bodyPr>
          <a:lstStyle/>
          <a:p>
            <a:pPr algn="ctr"/>
            <a:r>
              <a:rPr lang="es-EC" b="1" dirty="0" smtClean="0"/>
              <a:t>AGRADECIMIENTO</a:t>
            </a:r>
            <a:br>
              <a:rPr lang="es-EC" b="1" dirty="0" smtClean="0"/>
            </a:br>
            <a:endParaRPr lang="es-EC" dirty="0"/>
          </a:p>
        </p:txBody>
      </p:sp>
      <p:sp>
        <p:nvSpPr>
          <p:cNvPr id="3" name="Marcador de contenido 2"/>
          <p:cNvSpPr>
            <a:spLocks noGrp="1"/>
          </p:cNvSpPr>
          <p:nvPr>
            <p:ph idx="1"/>
          </p:nvPr>
        </p:nvSpPr>
        <p:spPr>
          <a:xfrm>
            <a:off x="1854558" y="1352281"/>
            <a:ext cx="9650054" cy="5009881"/>
          </a:xfrm>
        </p:spPr>
        <p:style>
          <a:lnRef idx="2">
            <a:schemeClr val="accent2"/>
          </a:lnRef>
          <a:fillRef idx="1">
            <a:schemeClr val="lt1"/>
          </a:fillRef>
          <a:effectRef idx="0">
            <a:schemeClr val="accent2"/>
          </a:effectRef>
          <a:fontRef idx="minor">
            <a:schemeClr val="dk1"/>
          </a:fontRef>
        </p:style>
        <p:txBody>
          <a:bodyPr>
            <a:normAutofit fontScale="85000" lnSpcReduction="10000"/>
          </a:bodyPr>
          <a:lstStyle/>
          <a:p>
            <a:endParaRPr lang="es-EC" i="1" dirty="0" smtClean="0"/>
          </a:p>
          <a:p>
            <a:r>
              <a:rPr lang="es-EC" i="1" dirty="0" smtClean="0"/>
              <a:t>Este </a:t>
            </a:r>
            <a:r>
              <a:rPr lang="es-EC" i="1" dirty="0"/>
              <a:t>trabajo de tesis ha sido una gran bendición en todo sentido y te lo agradezco a ti Augusto y Mariana, a ustedes Hermanos Yolanda, David, Narcisa, Fanny, Bolívar, y no cesan mis ganas de decir que es gracias a ustedes que esta meta está cumplida.</a:t>
            </a:r>
            <a:endParaRPr lang="es-EC" b="1" dirty="0"/>
          </a:p>
          <a:p>
            <a:r>
              <a:rPr lang="es-EC" i="1" dirty="0"/>
              <a:t>Gracias por estar presente no solo en esta etapa tan importante de mi vida, sino en todo momento ofreciéndome lo mejor y buscando lo mejor para mi persona.</a:t>
            </a:r>
            <a:endParaRPr lang="es-EC" b="1" dirty="0"/>
          </a:p>
          <a:p>
            <a:r>
              <a:rPr lang="es-EC" i="1" dirty="0"/>
              <a:t>A todos mis maestros de la Universidad de las Fuerzas Armadas “ESPE”, Carrera de Ciencias de la Actividad Física Deportes y Recreación, ya que ellos me enseñaron a valorar los estudios y a superarme día a  día, durante mi etapa estudiantil, gestores de la formación académica que me brindaron, quienes en su cátedra difundieron su saber de  forma sencilla y noble, mereciendo el aprecio y las consideraciones de sus alumnos. </a:t>
            </a:r>
            <a:endParaRPr lang="es-EC" b="1" dirty="0"/>
          </a:p>
          <a:p>
            <a:r>
              <a:rPr lang="es-EC" i="1" dirty="0"/>
              <a:t>Un agradecimiento profundo y sincero a mi Director de Tesis y entrenador de futbol Msc. Orlando Carrasco, por el apoyo y dedicación en el trabajo de mi Tesis. </a:t>
            </a:r>
            <a:endParaRPr lang="es-EC" b="1" dirty="0"/>
          </a:p>
          <a:p>
            <a:r>
              <a:rPr lang="es-EC" i="1" dirty="0"/>
              <a:t>Y a todas aquellas personas que de una u otra forma colaboran y participaron en la realización de esta investigación, hago extensivo mi más sincero agradecimiento.</a:t>
            </a:r>
            <a:endParaRPr lang="es-EC" b="1" dirty="0"/>
          </a:p>
          <a:p>
            <a:r>
              <a:rPr lang="es-EC" i="1" dirty="0"/>
              <a:t>Gracias a todos por su apoyo, esfuerzo y dedicación.</a:t>
            </a:r>
            <a:r>
              <a:rPr lang="es-EC" b="1" dirty="0"/>
              <a:t>   </a:t>
            </a:r>
            <a:endParaRPr lang="es-EC" b="1" dirty="0" smtClean="0"/>
          </a:p>
          <a:p>
            <a:pPr marL="0" indent="0">
              <a:buNone/>
            </a:pPr>
            <a:endParaRPr lang="es-EC" dirty="0"/>
          </a:p>
          <a:p>
            <a:pPr marL="0" indent="0" algn="ctr">
              <a:buNone/>
            </a:pPr>
            <a:r>
              <a:rPr lang="es-ES" b="1" dirty="0"/>
              <a:t>CUEVA NARANJO, MARCO VINICIO</a:t>
            </a:r>
            <a:endParaRPr lang="es-EC" dirty="0"/>
          </a:p>
          <a:p>
            <a:pPr marL="0" indent="0">
              <a:buNone/>
            </a:pPr>
            <a:endParaRPr lang="es-EC" dirty="0"/>
          </a:p>
        </p:txBody>
      </p:sp>
    </p:spTree>
    <p:extLst>
      <p:ext uri="{BB962C8B-B14F-4D97-AF65-F5344CB8AC3E}">
        <p14:creationId xmlns:p14="http://schemas.microsoft.com/office/powerpoint/2010/main" val="197548340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57589" y="624110"/>
            <a:ext cx="9547023" cy="1280890"/>
          </a:xfrm>
        </p:spPr>
        <p:txBody>
          <a:bodyPr>
            <a:normAutofit fontScale="90000"/>
          </a:bodyPr>
          <a:lstStyle/>
          <a:p>
            <a:pPr algn="ctr"/>
            <a:r>
              <a:rPr lang="es-EC" sz="3100" b="1" dirty="0" smtClean="0"/>
              <a:t>2.1.10.2. Direccionamiento técnico de las actividades curriculares</a:t>
            </a:r>
            <a:r>
              <a:rPr lang="es-EC" b="1" dirty="0" smtClean="0"/>
              <a:t/>
            </a:r>
            <a:br>
              <a:rPr lang="es-EC" b="1" dirty="0" smtClean="0"/>
            </a:br>
            <a:r>
              <a:rPr lang="es-EC" b="1" dirty="0" smtClean="0"/>
              <a:t> </a:t>
            </a:r>
            <a:br>
              <a:rPr lang="es-EC" b="1" dirty="0" smtClean="0"/>
            </a:br>
            <a:endParaRPr lang="es-EC" dirty="0"/>
          </a:p>
        </p:txBody>
      </p:sp>
      <p:sp>
        <p:nvSpPr>
          <p:cNvPr id="3" name="Marcador de contenido 2"/>
          <p:cNvSpPr>
            <a:spLocks noGrp="1"/>
          </p:cNvSpPr>
          <p:nvPr>
            <p:ph idx="1"/>
          </p:nvPr>
        </p:nvSpPr>
        <p:spPr>
          <a:xfrm>
            <a:off x="2589212" y="1904999"/>
            <a:ext cx="8915400" cy="2976093"/>
          </a:xfrm>
        </p:spPr>
        <p:txBody>
          <a:bodyPr>
            <a:normAutofit/>
          </a:bodyPr>
          <a:lstStyle/>
          <a:p>
            <a:endParaRPr lang="es-MX" dirty="0" smtClean="0"/>
          </a:p>
          <a:p>
            <a:r>
              <a:rPr lang="es-MX" sz="2400" dirty="0" smtClean="0"/>
              <a:t>Finalmente </a:t>
            </a:r>
            <a:r>
              <a:rPr lang="es-MX" sz="2400" dirty="0"/>
              <a:t>lo importante es nunca perder de vista que estas actividades deben aportar al bienestar y desarrollo del menor, cuando empiecen a afectar su tiempo para desarrollar sus tareas escolares, para descansar o para compartir con sus padres; es importante revisar y hacer los ajustes pertinentes.</a:t>
            </a:r>
            <a:endParaRPr lang="es-EC" sz="2400" dirty="0"/>
          </a:p>
        </p:txBody>
      </p:sp>
    </p:spTree>
    <p:extLst>
      <p:ext uri="{BB962C8B-B14F-4D97-AF65-F5344CB8AC3E}">
        <p14:creationId xmlns:p14="http://schemas.microsoft.com/office/powerpoint/2010/main" val="317817107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609859" y="218941"/>
            <a:ext cx="9894754" cy="1081825"/>
          </a:xfrm>
        </p:spPr>
        <p:txBody>
          <a:bodyPr>
            <a:normAutofit fontScale="90000"/>
          </a:bodyPr>
          <a:lstStyle/>
          <a:p>
            <a:pPr algn="ctr"/>
            <a:r>
              <a:rPr lang="es-EC" sz="2400" b="1" dirty="0" smtClean="0"/>
              <a:t>2.1.10.3. </a:t>
            </a:r>
            <a:r>
              <a:rPr lang="es-MX" sz="2400" b="1" dirty="0" smtClean="0"/>
              <a:t>Propuesta de las actividades extracurriculares deportivas.</a:t>
            </a:r>
            <a:r>
              <a:rPr lang="es-EC" b="1" dirty="0" smtClean="0"/>
              <a:t/>
            </a:r>
            <a:br>
              <a:rPr lang="es-EC" b="1" dirty="0" smtClean="0"/>
            </a:br>
            <a:endParaRPr lang="es-EC" dirty="0"/>
          </a:p>
        </p:txBody>
      </p:sp>
      <p:sp>
        <p:nvSpPr>
          <p:cNvPr id="3" name="Marcador de contenido 2"/>
          <p:cNvSpPr>
            <a:spLocks noGrp="1"/>
          </p:cNvSpPr>
          <p:nvPr>
            <p:ph idx="1"/>
          </p:nvPr>
        </p:nvSpPr>
        <p:spPr>
          <a:xfrm>
            <a:off x="1815921" y="669701"/>
            <a:ext cx="9688691" cy="5937161"/>
          </a:xfrm>
        </p:spPr>
        <p:txBody>
          <a:bodyPr>
            <a:normAutofit fontScale="70000" lnSpcReduction="20000"/>
          </a:bodyPr>
          <a:lstStyle/>
          <a:p>
            <a:pPr marL="0" indent="0">
              <a:buNone/>
            </a:pPr>
            <a:endParaRPr lang="es-ES" dirty="0" smtClean="0"/>
          </a:p>
          <a:p>
            <a:pPr marL="0" indent="0">
              <a:buNone/>
            </a:pPr>
            <a:r>
              <a:rPr lang="es-ES" sz="2200" dirty="0" smtClean="0"/>
              <a:t>Son </a:t>
            </a:r>
            <a:r>
              <a:rPr lang="es-ES" sz="2200" dirty="0"/>
              <a:t>actividades deportivas y recreativas internas, de carácter diverso, de participación amplia y abierta a todos los estudiantes, sin que necesariamente sean deportistas regulares. Por esta modalidad de participación, cada año más de mil estudiantes participan de las diferentes alternativas que realizan alguna práctica deportiva competitiva. Entre otras actividades se puede mencionar las siguientes de las cuales se ha considerado las más significativas.</a:t>
            </a:r>
            <a:endParaRPr lang="es-EC" dirty="0"/>
          </a:p>
          <a:p>
            <a:pPr lvl="0"/>
            <a:r>
              <a:rPr lang="es-ES" sz="2200" dirty="0"/>
              <a:t>Baile Masivo</a:t>
            </a:r>
            <a:endParaRPr lang="es-EC" sz="2200" dirty="0"/>
          </a:p>
          <a:p>
            <a:pPr lvl="0"/>
            <a:r>
              <a:rPr lang="es-ES" sz="2200" dirty="0"/>
              <a:t>Olimpiadas Internas</a:t>
            </a:r>
            <a:endParaRPr lang="es-EC" sz="2200" dirty="0"/>
          </a:p>
          <a:p>
            <a:pPr lvl="0"/>
            <a:r>
              <a:rPr lang="es-ES" sz="2200" dirty="0"/>
              <a:t>Ciclismo</a:t>
            </a:r>
            <a:endParaRPr lang="es-EC" sz="2200" dirty="0"/>
          </a:p>
          <a:p>
            <a:pPr lvl="0"/>
            <a:r>
              <a:rPr lang="es-ES" sz="2200" dirty="0"/>
              <a:t>Natación</a:t>
            </a:r>
            <a:endParaRPr lang="es-EC" sz="2200" dirty="0"/>
          </a:p>
          <a:p>
            <a:pPr lvl="0"/>
            <a:r>
              <a:rPr lang="es-ES" sz="2200" dirty="0" err="1"/>
              <a:t>Baby</a:t>
            </a:r>
            <a:r>
              <a:rPr lang="es-ES" sz="2200" dirty="0"/>
              <a:t> fútbol, masculino y femenino</a:t>
            </a:r>
            <a:endParaRPr lang="es-EC" sz="2200" dirty="0"/>
          </a:p>
          <a:p>
            <a:pPr lvl="0"/>
            <a:r>
              <a:rPr lang="es-ES" sz="2200" dirty="0"/>
              <a:t>Voleibol</a:t>
            </a:r>
            <a:endParaRPr lang="es-EC" sz="2200" dirty="0"/>
          </a:p>
          <a:p>
            <a:pPr lvl="0"/>
            <a:r>
              <a:rPr lang="es-ES" sz="2200" dirty="0"/>
              <a:t>Básquetbol</a:t>
            </a:r>
            <a:endParaRPr lang="es-EC" sz="2200" dirty="0"/>
          </a:p>
          <a:p>
            <a:pPr lvl="0"/>
            <a:r>
              <a:rPr lang="es-ES" sz="2200" dirty="0"/>
              <a:t>Tenis</a:t>
            </a:r>
            <a:endParaRPr lang="es-EC" sz="2200" dirty="0"/>
          </a:p>
          <a:p>
            <a:pPr lvl="0"/>
            <a:r>
              <a:rPr lang="es-ES" sz="2200" dirty="0"/>
              <a:t>Tenis de mesa</a:t>
            </a:r>
            <a:endParaRPr lang="es-EC" sz="2200" dirty="0"/>
          </a:p>
          <a:p>
            <a:pPr lvl="0"/>
            <a:r>
              <a:rPr lang="es-ES" sz="2200" dirty="0"/>
              <a:t>Corridas atléticas</a:t>
            </a:r>
            <a:endParaRPr lang="es-EC" sz="2200" dirty="0"/>
          </a:p>
          <a:p>
            <a:pPr lvl="0"/>
            <a:r>
              <a:rPr lang="es-ES" sz="2200" dirty="0"/>
              <a:t>Simultáneas de Ajedrez</a:t>
            </a:r>
            <a:endParaRPr lang="es-EC" sz="2200" dirty="0"/>
          </a:p>
          <a:p>
            <a:pPr lvl="0"/>
            <a:r>
              <a:rPr lang="es-ES" sz="2200" dirty="0"/>
              <a:t>Gimnasia aeróbica</a:t>
            </a:r>
            <a:endParaRPr lang="es-EC" sz="2200" dirty="0"/>
          </a:p>
          <a:p>
            <a:pPr lvl="0"/>
            <a:r>
              <a:rPr lang="es-ES" sz="2200" dirty="0"/>
              <a:t>Exhibiciones de Artes Marciales</a:t>
            </a:r>
            <a:endParaRPr lang="es-EC" sz="2200" dirty="0"/>
          </a:p>
          <a:p>
            <a:endParaRPr lang="es-EC" dirty="0"/>
          </a:p>
        </p:txBody>
      </p:sp>
    </p:spTree>
    <p:extLst>
      <p:ext uri="{BB962C8B-B14F-4D97-AF65-F5344CB8AC3E}">
        <p14:creationId xmlns:p14="http://schemas.microsoft.com/office/powerpoint/2010/main" val="3164770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880315" y="624110"/>
            <a:ext cx="9375821" cy="1011507"/>
          </a:xfrm>
        </p:spPr>
        <p:txBody>
          <a:bodyPr>
            <a:normAutofit/>
          </a:bodyPr>
          <a:lstStyle/>
          <a:p>
            <a:pPr algn="ctr"/>
            <a:r>
              <a:rPr lang="es-EC" sz="2800" b="1" dirty="0" smtClean="0"/>
              <a:t>2.1.10.4. Actividades deportivas extracurriculares de masividad escolar</a:t>
            </a:r>
            <a:endParaRPr lang="es-EC" sz="2800" b="1" dirty="0"/>
          </a:p>
        </p:txBody>
      </p:sp>
      <p:sp>
        <p:nvSpPr>
          <p:cNvPr id="3" name="Marcador de contenido 2"/>
          <p:cNvSpPr>
            <a:spLocks noGrp="1"/>
          </p:cNvSpPr>
          <p:nvPr>
            <p:ph idx="1"/>
          </p:nvPr>
        </p:nvSpPr>
        <p:spPr>
          <a:xfrm>
            <a:off x="1880316" y="1635617"/>
            <a:ext cx="9375820" cy="4997003"/>
          </a:xfrm>
        </p:spPr>
        <p:txBody>
          <a:bodyPr>
            <a:normAutofit/>
          </a:bodyPr>
          <a:lstStyle/>
          <a:p>
            <a:endParaRPr lang="es-MX" b="1" dirty="0" smtClean="0"/>
          </a:p>
          <a:p>
            <a:r>
              <a:rPr lang="es-MX" b="1" dirty="0" smtClean="0"/>
              <a:t>Objetivo</a:t>
            </a:r>
            <a:r>
              <a:rPr lang="es-MX" dirty="0"/>
              <a:t>: Complementar la formación con actividades opcionales, elegidas libremente según el interés del alumno, fomentando el desarrollo de valores y actitudes.</a:t>
            </a:r>
            <a:endParaRPr lang="es-EC" dirty="0"/>
          </a:p>
          <a:p>
            <a:r>
              <a:rPr lang="es-MX" dirty="0"/>
              <a:t>Las actividades extracurriculares se realizan fuera del horario académico. Forman una parte muy importante de nuestro institución educativa y contribuyen a que nuestros alumnos alcancen los objetivos institucionales, ayudándoles a entender, valorar y experimentar situaciones de la vida cotidiana en su familia, en su grupo de amigos y en la sociedad en general, así como favorecen el desarrollo personal a través de sus emociones, su creatividad y sus capacidades coordinativas.</a:t>
            </a:r>
            <a:endParaRPr lang="es-EC" dirty="0"/>
          </a:p>
          <a:p>
            <a:r>
              <a:rPr lang="es-MX" dirty="0"/>
              <a:t>Entre las deportivas extracurriculares las más importantes a nivel escolar por su trascendencia social es básquet, fútbol y vóley Las mismas que llaman la atención a los participantes </a:t>
            </a:r>
            <a:endParaRPr lang="es-EC" dirty="0"/>
          </a:p>
        </p:txBody>
      </p:sp>
    </p:spTree>
    <p:extLst>
      <p:ext uri="{BB962C8B-B14F-4D97-AF65-F5344CB8AC3E}">
        <p14:creationId xmlns:p14="http://schemas.microsoft.com/office/powerpoint/2010/main" val="286477949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125015" y="624109"/>
            <a:ext cx="9379598" cy="1333479"/>
          </a:xfrm>
        </p:spPr>
        <p:txBody>
          <a:bodyPr>
            <a:normAutofit fontScale="90000"/>
          </a:bodyPr>
          <a:lstStyle/>
          <a:p>
            <a:r>
              <a:rPr lang="es-EC" b="1" dirty="0" smtClean="0"/>
              <a:t/>
            </a:r>
            <a:br>
              <a:rPr lang="es-EC" b="1" dirty="0" smtClean="0"/>
            </a:br>
            <a:r>
              <a:rPr lang="es-EC" b="1" dirty="0" smtClean="0"/>
              <a:t>2.1.10.4.1 </a:t>
            </a:r>
            <a:r>
              <a:rPr lang="es-MX" b="1" dirty="0" smtClean="0"/>
              <a:t>Escuela de gimnasia artística.</a:t>
            </a:r>
            <a:r>
              <a:rPr lang="es-EC" b="1" dirty="0" smtClean="0"/>
              <a:t/>
            </a:r>
            <a:br>
              <a:rPr lang="es-EC" b="1" dirty="0" smtClean="0"/>
            </a:br>
            <a:endParaRPr lang="es-EC" dirty="0"/>
          </a:p>
        </p:txBody>
      </p:sp>
      <p:sp>
        <p:nvSpPr>
          <p:cNvPr id="3" name="Marcador de contenido 2"/>
          <p:cNvSpPr>
            <a:spLocks noGrp="1"/>
          </p:cNvSpPr>
          <p:nvPr>
            <p:ph idx="1"/>
          </p:nvPr>
        </p:nvSpPr>
        <p:spPr/>
        <p:txBody>
          <a:bodyPr/>
          <a:lstStyle/>
          <a:p>
            <a:endParaRPr lang="es-MX" dirty="0" smtClean="0"/>
          </a:p>
          <a:p>
            <a:r>
              <a:rPr lang="es-MX" sz="2000" dirty="0" smtClean="0"/>
              <a:t>La </a:t>
            </a:r>
            <a:r>
              <a:rPr lang="es-MX" sz="2000" dirty="0"/>
              <a:t>Gimnasia Artística es una disciplina de la gimnasia, que busca desarrollar, fortalecer y dar flexibilidad al cuerpo  mediante rutinas de ejercicios físicos. Puede llevarse a cabo como deporte a modo de competencia o de manera recreativa.</a:t>
            </a:r>
            <a:endParaRPr lang="es-EC" sz="2000" dirty="0"/>
          </a:p>
        </p:txBody>
      </p:sp>
    </p:spTree>
    <p:extLst>
      <p:ext uri="{BB962C8B-B14F-4D97-AF65-F5344CB8AC3E}">
        <p14:creationId xmlns:p14="http://schemas.microsoft.com/office/powerpoint/2010/main" val="183781708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412900" y="624111"/>
            <a:ext cx="6478074" cy="908476"/>
          </a:xfrm>
        </p:spPr>
        <p:style>
          <a:lnRef idx="1">
            <a:schemeClr val="accent6"/>
          </a:lnRef>
          <a:fillRef idx="2">
            <a:schemeClr val="accent6"/>
          </a:fillRef>
          <a:effectRef idx="1">
            <a:schemeClr val="accent6"/>
          </a:effectRef>
          <a:fontRef idx="minor">
            <a:schemeClr val="dk1"/>
          </a:fontRef>
        </p:style>
        <p:txBody>
          <a:bodyPr>
            <a:normAutofit fontScale="90000"/>
          </a:bodyPr>
          <a:lstStyle/>
          <a:p>
            <a:pPr algn="ctr"/>
            <a:r>
              <a:rPr lang="es-EC" b="1" dirty="0" smtClean="0"/>
              <a:t>2.1.10.4.2 </a:t>
            </a:r>
            <a:r>
              <a:rPr lang="es-MX" b="1" dirty="0" smtClean="0"/>
              <a:t>Escuela de fútbol.</a:t>
            </a:r>
            <a:r>
              <a:rPr lang="es-EC" b="1" dirty="0" smtClean="0"/>
              <a:t/>
            </a:r>
            <a:br>
              <a:rPr lang="es-EC" b="1" dirty="0" smtClean="0"/>
            </a:br>
            <a:endParaRPr lang="es-EC" dirty="0"/>
          </a:p>
        </p:txBody>
      </p:sp>
      <p:sp>
        <p:nvSpPr>
          <p:cNvPr id="3" name="Marcador de contenido 2"/>
          <p:cNvSpPr>
            <a:spLocks noGrp="1"/>
          </p:cNvSpPr>
          <p:nvPr>
            <p:ph idx="1"/>
          </p:nvPr>
        </p:nvSpPr>
        <p:spPr>
          <a:xfrm>
            <a:off x="2589212" y="1532587"/>
            <a:ext cx="7984343" cy="4378635"/>
          </a:xfrm>
        </p:spPr>
        <p:style>
          <a:lnRef idx="2">
            <a:schemeClr val="accent2"/>
          </a:lnRef>
          <a:fillRef idx="1">
            <a:schemeClr val="lt1"/>
          </a:fillRef>
          <a:effectRef idx="0">
            <a:schemeClr val="accent2"/>
          </a:effectRef>
          <a:fontRef idx="minor">
            <a:schemeClr val="dk1"/>
          </a:fontRef>
        </p:style>
        <p:txBody>
          <a:bodyPr>
            <a:normAutofit/>
          </a:bodyPr>
          <a:lstStyle/>
          <a:p>
            <a:r>
              <a:rPr lang="es-MX" dirty="0" smtClean="0"/>
              <a:t>El </a:t>
            </a:r>
            <a:r>
              <a:rPr lang="es-MX" dirty="0"/>
              <a:t>objetivo de la escuela de Fútbol en la Escuela Mixta Luis Felipe Borja es acompañar activamente la formación integral de los alumnos a través del deporte participativo y competitivo de manera recreativa y educativa, guiando y estimulando el proceso de aprendizaje técnico-táctico especifico como así también incentivando la realización de actividad coordinativa de forma sistemática y la integración social.</a:t>
            </a:r>
            <a:endParaRPr lang="es-EC" dirty="0"/>
          </a:p>
          <a:p>
            <a:r>
              <a:rPr lang="es-MX" dirty="0"/>
              <a:t>Creemos que esta formación debe ser progresiva sin saltear etapas. Comenzando por un deporte participativo y educativo en la niñez hasta culminar en un deporte competitivo y de integración social en la adultez. Para lograr dicho fin es que el colegio presenta una estructura organizativa que comienza en primer año de primaria, continuando en secundaria  y culminando en la edad adulta. </a:t>
            </a:r>
            <a:endParaRPr lang="es-EC" dirty="0"/>
          </a:p>
          <a:p>
            <a:endParaRPr lang="es-EC" dirty="0"/>
          </a:p>
        </p:txBody>
      </p:sp>
    </p:spTree>
    <p:extLst>
      <p:ext uri="{BB962C8B-B14F-4D97-AF65-F5344CB8AC3E}">
        <p14:creationId xmlns:p14="http://schemas.microsoft.com/office/powerpoint/2010/main" val="248231815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704564" y="327893"/>
            <a:ext cx="7237927" cy="715296"/>
          </a:xfrm>
        </p:spPr>
        <p:style>
          <a:lnRef idx="1">
            <a:schemeClr val="accent6"/>
          </a:lnRef>
          <a:fillRef idx="2">
            <a:schemeClr val="accent6"/>
          </a:fillRef>
          <a:effectRef idx="1">
            <a:schemeClr val="accent6"/>
          </a:effectRef>
          <a:fontRef idx="minor">
            <a:schemeClr val="dk1"/>
          </a:fontRef>
        </p:style>
        <p:txBody>
          <a:bodyPr>
            <a:normAutofit fontScale="90000"/>
          </a:bodyPr>
          <a:lstStyle/>
          <a:p>
            <a:pPr algn="ctr"/>
            <a:r>
              <a:rPr lang="es-EC" b="1" dirty="0" smtClean="0"/>
              <a:t>2.1.10.4.2 </a:t>
            </a:r>
            <a:r>
              <a:rPr lang="es-MX" b="1" dirty="0" smtClean="0"/>
              <a:t>Escuela de fútbol.</a:t>
            </a:r>
            <a:r>
              <a:rPr lang="es-EC" b="1" dirty="0" smtClean="0"/>
              <a:t/>
            </a:r>
            <a:br>
              <a:rPr lang="es-EC" b="1" dirty="0" smtClean="0"/>
            </a:br>
            <a:endParaRPr lang="es-EC"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2117167550"/>
              </p:ext>
            </p:extLst>
          </p:nvPr>
        </p:nvGraphicFramePr>
        <p:xfrm>
          <a:off x="1880314" y="1004549"/>
          <a:ext cx="9624297" cy="57182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5121945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92925" y="624110"/>
            <a:ext cx="7491233" cy="792566"/>
          </a:xfrm>
        </p:spPr>
        <p:txBody>
          <a:bodyPr>
            <a:normAutofit fontScale="90000"/>
          </a:bodyPr>
          <a:lstStyle/>
          <a:p>
            <a:pPr algn="ctr"/>
            <a:r>
              <a:rPr lang="es-ES" b="1" dirty="0" smtClean="0"/>
              <a:t>2.1.10.4.3 </a:t>
            </a:r>
            <a:r>
              <a:rPr lang="es-MX" b="1" dirty="0"/>
              <a:t>Escuela de Basquetbol.</a:t>
            </a:r>
            <a:r>
              <a:rPr lang="es-EC" dirty="0"/>
              <a:t/>
            </a:r>
            <a:br>
              <a:rPr lang="es-EC" dirty="0"/>
            </a:br>
            <a:endParaRPr lang="es-EC" dirty="0"/>
          </a:p>
        </p:txBody>
      </p:sp>
      <p:sp>
        <p:nvSpPr>
          <p:cNvPr id="3" name="Marcador de contenido 2"/>
          <p:cNvSpPr>
            <a:spLocks noGrp="1"/>
          </p:cNvSpPr>
          <p:nvPr>
            <p:ph idx="1"/>
          </p:nvPr>
        </p:nvSpPr>
        <p:spPr>
          <a:xfrm>
            <a:off x="2318197" y="1532586"/>
            <a:ext cx="7765961" cy="4378636"/>
          </a:xfrm>
        </p:spPr>
        <p:txBody>
          <a:bodyPr>
            <a:normAutofit fontScale="92500" lnSpcReduction="10000"/>
          </a:bodyPr>
          <a:lstStyle/>
          <a:p>
            <a:r>
              <a:rPr lang="es-MX" dirty="0"/>
              <a:t>EL Basketball es un deporte colectivo que desarrolla tanto el área coordinativa, como coordinativa, intelectual, emocional y psicológica.</a:t>
            </a:r>
            <a:endParaRPr lang="es-EC" dirty="0"/>
          </a:p>
          <a:p>
            <a:r>
              <a:rPr lang="es-MX" dirty="0"/>
              <a:t>En la Escuela de Basketball del Colegio Inglés buscamos que los chicos se inicien en su práctica y a través de juegos y ejercicios divertidos, desarrollen en forma progresiva la comprensión del juego. </a:t>
            </a:r>
            <a:endParaRPr lang="es-MX" dirty="0" smtClean="0"/>
          </a:p>
          <a:p>
            <a:r>
              <a:rPr lang="es-MX" dirty="0" smtClean="0"/>
              <a:t>En </a:t>
            </a:r>
            <a:r>
              <a:rPr lang="es-MX" dirty="0"/>
              <a:t>forma </a:t>
            </a:r>
            <a:r>
              <a:rPr lang="es-MX" dirty="0" smtClean="0"/>
              <a:t>paralela se </a:t>
            </a:r>
            <a:r>
              <a:rPr lang="es-MX" dirty="0"/>
              <a:t>busca desarrollar valores como: responsabilidad, respeto, solidaridad, humildad, compañerismo, espíritu de sacrificio, control emocional, etc</a:t>
            </a:r>
            <a:r>
              <a:rPr lang="es-MX" dirty="0" smtClean="0"/>
              <a:t>.</a:t>
            </a:r>
          </a:p>
          <a:p>
            <a:r>
              <a:rPr lang="es-MX" dirty="0" smtClean="0"/>
              <a:t>En </a:t>
            </a:r>
            <a:r>
              <a:rPr lang="es-MX" dirty="0"/>
              <a:t>resumen, más allá de lo importante de la práctica de un deporte colectivo con estas características, consideramos que la Escuela de Basketball del Colegio Inglés constituye un excelente medio formativo.</a:t>
            </a:r>
            <a:endParaRPr lang="es-EC" dirty="0"/>
          </a:p>
          <a:p>
            <a:pPr marL="0" indent="0">
              <a:buNone/>
            </a:pPr>
            <a:r>
              <a:rPr lang="es-MX" b="1" dirty="0"/>
              <a:t> </a:t>
            </a:r>
            <a:endParaRPr lang="es-EC" dirty="0"/>
          </a:p>
          <a:p>
            <a:endParaRPr lang="es-EC" dirty="0"/>
          </a:p>
        </p:txBody>
      </p:sp>
    </p:spTree>
    <p:extLst>
      <p:ext uri="{BB962C8B-B14F-4D97-AF65-F5344CB8AC3E}">
        <p14:creationId xmlns:p14="http://schemas.microsoft.com/office/powerpoint/2010/main" val="196667868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446987" y="624110"/>
            <a:ext cx="7907627" cy="1280890"/>
          </a:xfrm>
        </p:spPr>
        <p:txBody>
          <a:bodyPr>
            <a:normAutofit fontScale="90000"/>
          </a:bodyPr>
          <a:lstStyle/>
          <a:p>
            <a:pPr algn="ctr"/>
            <a:r>
              <a:rPr lang="es-MX" b="1" dirty="0" smtClean="0"/>
              <a:t/>
            </a:r>
            <a:br>
              <a:rPr lang="es-MX" b="1" dirty="0" smtClean="0"/>
            </a:br>
            <a:r>
              <a:rPr lang="es-MX" b="1" dirty="0" smtClean="0"/>
              <a:t>2.2</a:t>
            </a:r>
            <a:r>
              <a:rPr lang="es-MX" b="1" dirty="0"/>
              <a:t>. Capacidades Coordinativas </a:t>
            </a:r>
            <a:r>
              <a:rPr lang="es-EC" b="1" dirty="0"/>
              <a:t/>
            </a:r>
            <a:br>
              <a:rPr lang="es-EC" b="1" dirty="0"/>
            </a:br>
            <a:endParaRPr lang="es-EC" dirty="0"/>
          </a:p>
        </p:txBody>
      </p:sp>
      <p:sp>
        <p:nvSpPr>
          <p:cNvPr id="3" name="Marcador de contenido 2"/>
          <p:cNvSpPr>
            <a:spLocks noGrp="1"/>
          </p:cNvSpPr>
          <p:nvPr>
            <p:ph idx="1"/>
          </p:nvPr>
        </p:nvSpPr>
        <p:spPr>
          <a:xfrm>
            <a:off x="2112135" y="1764406"/>
            <a:ext cx="9392477" cy="4520484"/>
          </a:xfrm>
        </p:spPr>
        <p:txBody>
          <a:bodyPr>
            <a:normAutofit/>
          </a:bodyPr>
          <a:lstStyle/>
          <a:p>
            <a:r>
              <a:rPr lang="es-ES" dirty="0"/>
              <a:t>Las cualidades o capacidades coordinativa son los componentes complementarios de la condición física sin ellos no se puede realizar un todo en la funcionalidad del organismo frente a la conducta motora y fisiológica del individuo básicos de la condición coordinativa y por lo tanto elementos esenciales para la prestación motriz y deportiva, por ello para mejorar el rendimiento físico el trabajo a desarrollar se debe basar en el entrenamiento de las diferentes capacidades. </a:t>
            </a:r>
            <a:endParaRPr lang="es-ES" dirty="0" smtClean="0"/>
          </a:p>
          <a:p>
            <a:r>
              <a:rPr lang="es-ES" dirty="0" smtClean="0"/>
              <a:t>Todos </a:t>
            </a:r>
            <a:r>
              <a:rPr lang="es-ES" dirty="0"/>
              <a:t>disponemos de algún grado de fuerza, resistencia, velocidad, equilibrio, etc., es decir, todos tenemos desarrolladas en alguna medida todas las cualidades motrices y capacidades coordinativa Mediante el entrenamiento, su más alto grado de desarrollo, cuestionan la posibilidad de poner en práctica cualquier actividad físico-deportiva. </a:t>
            </a:r>
            <a:endParaRPr lang="es-ES" dirty="0" smtClean="0"/>
          </a:p>
          <a:p>
            <a:r>
              <a:rPr lang="es-ES" dirty="0" smtClean="0"/>
              <a:t>Además </a:t>
            </a:r>
            <a:r>
              <a:rPr lang="es-ES" dirty="0"/>
              <a:t>en su conjunto determinan la aptitud coordinativa de un individuo también llamada condición coordinativa. Las cualidades coordinativas básicas son: Resistencia, Fuerza, velocidad y movilidad</a:t>
            </a:r>
            <a:endParaRPr lang="es-EC" dirty="0"/>
          </a:p>
        </p:txBody>
      </p:sp>
    </p:spTree>
    <p:extLst>
      <p:ext uri="{BB962C8B-B14F-4D97-AF65-F5344CB8AC3E}">
        <p14:creationId xmlns:p14="http://schemas.microsoft.com/office/powerpoint/2010/main" val="88865394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176531" y="624110"/>
            <a:ext cx="9328082" cy="1280890"/>
          </a:xfrm>
        </p:spPr>
        <p:txBody>
          <a:bodyPr>
            <a:normAutofit fontScale="90000"/>
          </a:bodyPr>
          <a:lstStyle/>
          <a:p>
            <a:pPr algn="ctr"/>
            <a:r>
              <a:rPr lang="es-MX" b="1" dirty="0" smtClean="0"/>
              <a:t>2.2.1. </a:t>
            </a:r>
            <a:r>
              <a:rPr lang="es-EC" b="1" dirty="0" smtClean="0"/>
              <a:t>Las capacidades coordinativas y su interrelación en el componente motor. </a:t>
            </a:r>
            <a:br>
              <a:rPr lang="es-EC" b="1" dirty="0" smtClean="0"/>
            </a:br>
            <a:endParaRPr lang="es-EC" dirty="0"/>
          </a:p>
        </p:txBody>
      </p:sp>
      <p:sp>
        <p:nvSpPr>
          <p:cNvPr id="3" name="Marcador de contenido 2"/>
          <p:cNvSpPr>
            <a:spLocks noGrp="1"/>
          </p:cNvSpPr>
          <p:nvPr>
            <p:ph idx="1"/>
          </p:nvPr>
        </p:nvSpPr>
        <p:spPr>
          <a:xfrm>
            <a:off x="2176530" y="2133600"/>
            <a:ext cx="9328082" cy="3777622"/>
          </a:xfrm>
        </p:spPr>
        <p:txBody>
          <a:bodyPr>
            <a:normAutofit/>
          </a:bodyPr>
          <a:lstStyle/>
          <a:p>
            <a:r>
              <a:rPr lang="es-ES" dirty="0" smtClean="0"/>
              <a:t>Las </a:t>
            </a:r>
            <a:r>
              <a:rPr lang="es-ES" dirty="0"/>
              <a:t>capacidades motrices se interrelacionan entre si y solo se hacen efectivas a través de su unidad, pues en la ejecución de una acción motriz, el individuo tiene que ser capaz de aplicar un conjunto de capacidades para que esta se realice con un alto nivel de rendimiento </a:t>
            </a:r>
            <a:endParaRPr lang="es-EC" dirty="0"/>
          </a:p>
          <a:p>
            <a:pPr lvl="0"/>
            <a:r>
              <a:rPr lang="es-ES" b="1" dirty="0"/>
              <a:t>Grosser</a:t>
            </a:r>
            <a:r>
              <a:rPr lang="es-ES" dirty="0"/>
              <a:t>: Permite organizar y regular el movimiento. </a:t>
            </a:r>
            <a:endParaRPr lang="es-EC" dirty="0"/>
          </a:p>
          <a:p>
            <a:pPr lvl="0"/>
            <a:r>
              <a:rPr lang="es-ES" b="1" dirty="0"/>
              <a:t>Platonov:</a:t>
            </a:r>
            <a:r>
              <a:rPr lang="es-ES" dirty="0"/>
              <a:t> Habilidad del hombre de resolver las tareas motoras lo más perfeccionada, rápida, exacta, racional, económica e ingeniosa posible, sobre todo los más difíciles y que surgen inesperadamente. </a:t>
            </a:r>
            <a:endParaRPr lang="es-EC" dirty="0"/>
          </a:p>
          <a:p>
            <a:endParaRPr lang="es-EC" dirty="0"/>
          </a:p>
        </p:txBody>
      </p:sp>
    </p:spTree>
    <p:extLst>
      <p:ext uri="{BB962C8B-B14F-4D97-AF65-F5344CB8AC3E}">
        <p14:creationId xmlns:p14="http://schemas.microsoft.com/office/powerpoint/2010/main" val="95359522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034863" y="624110"/>
            <a:ext cx="9469750" cy="1280890"/>
          </a:xfrm>
        </p:spPr>
        <p:txBody>
          <a:bodyPr>
            <a:normAutofit fontScale="90000"/>
          </a:bodyPr>
          <a:lstStyle/>
          <a:p>
            <a:r>
              <a:rPr lang="es-MX" b="1" dirty="0" smtClean="0"/>
              <a:t>2.2.1. </a:t>
            </a:r>
            <a:r>
              <a:rPr lang="es-EC" b="1" dirty="0" smtClean="0"/>
              <a:t>Las capacidades coordinativas y su interrelación en el componente motor. </a:t>
            </a:r>
            <a:br>
              <a:rPr lang="es-EC" b="1" dirty="0" smtClean="0"/>
            </a:br>
            <a:endParaRPr lang="es-EC" dirty="0"/>
          </a:p>
        </p:txBody>
      </p:sp>
      <p:sp>
        <p:nvSpPr>
          <p:cNvPr id="3" name="Marcador de contenido 2"/>
          <p:cNvSpPr>
            <a:spLocks noGrp="1"/>
          </p:cNvSpPr>
          <p:nvPr>
            <p:ph idx="1"/>
          </p:nvPr>
        </p:nvSpPr>
        <p:spPr>
          <a:xfrm>
            <a:off x="1828801" y="1905000"/>
            <a:ext cx="9469749" cy="4006222"/>
          </a:xfrm>
        </p:spPr>
        <p:txBody>
          <a:bodyPr>
            <a:normAutofit/>
          </a:bodyPr>
          <a:lstStyle/>
          <a:p>
            <a:pPr lvl="0"/>
            <a:r>
              <a:rPr lang="es-ES" b="1" dirty="0" smtClean="0"/>
              <a:t>Weineck</a:t>
            </a:r>
            <a:r>
              <a:rPr lang="es-ES" dirty="0" smtClean="0"/>
              <a:t>: Capacidad sensomotriz, consolidada del rendimiento de la personalidad, que se aplican conscientemente en la dirección de los movimientos componentes de una acción motriz con una finalidad determinada. F</a:t>
            </a:r>
            <a:endParaRPr lang="es-EC" dirty="0" smtClean="0"/>
          </a:p>
          <a:p>
            <a:pPr lvl="0"/>
            <a:r>
              <a:rPr lang="es-ES" b="1" dirty="0" smtClean="0"/>
              <a:t>Reg:</a:t>
            </a:r>
            <a:r>
              <a:rPr lang="es-ES" dirty="0" smtClean="0"/>
              <a:t> Distinguir entre coordinación y habilidad, la primera, representa la condición general en la base de toda técnica deportiva, la segunda se refiere a actos motores concretos, consolidados y parcialmente automatizados.</a:t>
            </a:r>
            <a:endParaRPr lang="es-EC" dirty="0" smtClean="0"/>
          </a:p>
          <a:p>
            <a:pPr lvl="0"/>
            <a:r>
              <a:rPr lang="es-ES" b="1" dirty="0" smtClean="0"/>
              <a:t>HIRTS:</a:t>
            </a:r>
            <a:r>
              <a:rPr lang="es-ES" dirty="0" smtClean="0"/>
              <a:t> Similitud con destreza, determinadas por los procesos de control y regulación del movimiento. Permite dominar reacciones motoras con precisión y armonía, en situaciones previstas e imprevistas y aprender de modo rápido la técnica deportiva. </a:t>
            </a:r>
            <a:endParaRPr lang="es-EC" dirty="0" smtClean="0"/>
          </a:p>
          <a:p>
            <a:endParaRPr lang="es-EC" dirty="0"/>
          </a:p>
        </p:txBody>
      </p:sp>
    </p:spTree>
    <p:extLst>
      <p:ext uri="{BB962C8B-B14F-4D97-AF65-F5344CB8AC3E}">
        <p14:creationId xmlns:p14="http://schemas.microsoft.com/office/powerpoint/2010/main" val="27588550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515932" y="624110"/>
            <a:ext cx="5859888" cy="831203"/>
          </a:xfrm>
        </p:spPr>
        <p:style>
          <a:lnRef idx="1">
            <a:schemeClr val="accent6"/>
          </a:lnRef>
          <a:fillRef idx="2">
            <a:schemeClr val="accent6"/>
          </a:fillRef>
          <a:effectRef idx="1">
            <a:schemeClr val="accent6"/>
          </a:effectRef>
          <a:fontRef idx="minor">
            <a:schemeClr val="dk1"/>
          </a:fontRef>
        </p:style>
        <p:txBody>
          <a:bodyPr/>
          <a:lstStyle/>
          <a:p>
            <a:pPr algn="ctr"/>
            <a:r>
              <a:rPr lang="es-EC" dirty="0" smtClean="0"/>
              <a:t>DEDICATORIA </a:t>
            </a:r>
            <a:endParaRPr lang="es-EC" dirty="0"/>
          </a:p>
        </p:txBody>
      </p:sp>
      <p:sp>
        <p:nvSpPr>
          <p:cNvPr id="3" name="Marcador de contenido 2"/>
          <p:cNvSpPr>
            <a:spLocks noGrp="1"/>
          </p:cNvSpPr>
          <p:nvPr>
            <p:ph idx="1"/>
          </p:nvPr>
        </p:nvSpPr>
        <p:spPr>
          <a:xfrm>
            <a:off x="2009104" y="1455313"/>
            <a:ext cx="9350062" cy="4455909"/>
          </a:xfrm>
        </p:spPr>
        <p:style>
          <a:lnRef idx="2">
            <a:schemeClr val="accent2"/>
          </a:lnRef>
          <a:fillRef idx="1">
            <a:schemeClr val="lt1"/>
          </a:fillRef>
          <a:effectRef idx="0">
            <a:schemeClr val="accent2"/>
          </a:effectRef>
          <a:fontRef idx="minor">
            <a:schemeClr val="dk1"/>
          </a:fontRef>
        </p:style>
        <p:txBody>
          <a:bodyPr>
            <a:normAutofit fontScale="92500" lnSpcReduction="20000"/>
          </a:bodyPr>
          <a:lstStyle/>
          <a:p>
            <a:endParaRPr lang="es-ES" dirty="0" smtClean="0"/>
          </a:p>
          <a:p>
            <a:r>
              <a:rPr lang="es-ES" dirty="0" smtClean="0"/>
              <a:t>Mi </a:t>
            </a:r>
            <a:r>
              <a:rPr lang="es-ES" dirty="0"/>
              <a:t>tesis la dedico con todo mi amor y cariño  </a:t>
            </a:r>
            <a:endParaRPr lang="es-EC" dirty="0"/>
          </a:p>
          <a:p>
            <a:r>
              <a:rPr lang="es-ES" i="1" dirty="0"/>
              <a:t>A Dios, por darme la oportunidad de vivir y por estar conmigo en cada paso que doy, por fortalecer mi corazón e iluminar mi mente y por haber puesto en mi camino a aquellas personas que han sido mi soporte y compañía durante todo el periodo de estudio.</a:t>
            </a:r>
            <a:endParaRPr lang="es-EC" dirty="0"/>
          </a:p>
          <a:p>
            <a:r>
              <a:rPr lang="es-ES" i="1" dirty="0"/>
              <a:t>A Mis padres Augusto Cueva y Mariana Naranjo, por ser los principales promotores de mis sueños, por darme la vida, quererme mucho, creer en mí y porque siempre me apoyaron. </a:t>
            </a:r>
            <a:endParaRPr lang="es-EC" dirty="0"/>
          </a:p>
          <a:p>
            <a:r>
              <a:rPr lang="es-ES" i="1" dirty="0"/>
              <a:t>A mis hermanos que desde el exterior fueron un factor esencial de apoyo moral y emocional ya que me dieron una carrera que me servirá para mi futuro. </a:t>
            </a:r>
            <a:endParaRPr lang="es-EC" dirty="0"/>
          </a:p>
          <a:p>
            <a:r>
              <a:rPr lang="es-ES" i="1" dirty="0"/>
              <a:t>A ti Deicy que cuando estuve cayendo me dabas esas palabras de aliento para no darme por vencido y seguir adelante en mis estudios. </a:t>
            </a:r>
            <a:endParaRPr lang="es-EC" dirty="0"/>
          </a:p>
          <a:p>
            <a:r>
              <a:rPr lang="es-ES" i="1" dirty="0"/>
              <a:t>Gracias a la vida por darme este nuevo triunfo y disfrutarlo con todos  mis seres queridos. </a:t>
            </a:r>
            <a:endParaRPr lang="es-EC" dirty="0"/>
          </a:p>
          <a:p>
            <a:pPr marL="0" indent="0" algn="ctr">
              <a:buNone/>
            </a:pPr>
            <a:r>
              <a:rPr lang="es-ES" b="1" dirty="0" smtClean="0"/>
              <a:t>CUEVA NARANJO, MARCO VINICIO</a:t>
            </a:r>
            <a:endParaRPr lang="es-EC" dirty="0" smtClean="0"/>
          </a:p>
          <a:p>
            <a:pPr marL="0" indent="0">
              <a:buNone/>
            </a:pPr>
            <a:endParaRPr lang="es-EC" dirty="0" smtClean="0"/>
          </a:p>
          <a:p>
            <a:endParaRPr lang="es-EC" dirty="0"/>
          </a:p>
        </p:txBody>
      </p:sp>
    </p:spTree>
    <p:extLst>
      <p:ext uri="{BB962C8B-B14F-4D97-AF65-F5344CB8AC3E}">
        <p14:creationId xmlns:p14="http://schemas.microsoft.com/office/powerpoint/2010/main" val="47447280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66683" y="624110"/>
            <a:ext cx="9237930" cy="1280890"/>
          </a:xfrm>
        </p:spPr>
        <p:txBody>
          <a:bodyPr>
            <a:normAutofit fontScale="90000"/>
          </a:bodyPr>
          <a:lstStyle/>
          <a:p>
            <a:r>
              <a:rPr lang="es-MX" b="1" dirty="0" smtClean="0"/>
              <a:t>2.2.1.1. </a:t>
            </a:r>
            <a:r>
              <a:rPr lang="es-EC" b="1" dirty="0" smtClean="0"/>
              <a:t>Clasificación de las capacidades coordinativas  </a:t>
            </a:r>
            <a:br>
              <a:rPr lang="es-EC" b="1" dirty="0" smtClean="0"/>
            </a:br>
            <a:endParaRPr lang="es-EC" dirty="0"/>
          </a:p>
        </p:txBody>
      </p:sp>
      <p:sp>
        <p:nvSpPr>
          <p:cNvPr id="3" name="Marcador de contenido 2"/>
          <p:cNvSpPr>
            <a:spLocks noGrp="1"/>
          </p:cNvSpPr>
          <p:nvPr>
            <p:ph idx="1"/>
          </p:nvPr>
        </p:nvSpPr>
        <p:spPr>
          <a:xfrm>
            <a:off x="2589212" y="2009104"/>
            <a:ext cx="8915400" cy="3902118"/>
          </a:xfrm>
        </p:spPr>
        <p:txBody>
          <a:bodyPr/>
          <a:lstStyle/>
          <a:p>
            <a:pPr marL="514350" lvl="0" indent="-514350">
              <a:buFont typeface="+mj-lt"/>
              <a:buAutoNum type="alphaLcParenR"/>
            </a:pPr>
            <a:r>
              <a:rPr lang="es-ES" dirty="0" smtClean="0"/>
              <a:t>Generales </a:t>
            </a:r>
            <a:r>
              <a:rPr lang="es-ES" dirty="0"/>
              <a:t>o básicas: Adaptación y cambio motriz Regulación de Los movimientos </a:t>
            </a:r>
            <a:endParaRPr lang="es-EC" dirty="0"/>
          </a:p>
          <a:p>
            <a:pPr marL="514350" lvl="0" indent="-514350">
              <a:buFont typeface="+mj-lt"/>
              <a:buAutoNum type="alphaLcParenR"/>
            </a:pPr>
            <a:r>
              <a:rPr lang="es-ES" dirty="0"/>
              <a:t>Especiales: Orientación Equilibrio Reacción: Simple y Compleja Ritmo Anticipación Diferenciación Coordinación c) Complejas Aprendizaje motor Agilidad</a:t>
            </a:r>
            <a:endParaRPr lang="es-EC" dirty="0"/>
          </a:p>
        </p:txBody>
      </p:sp>
    </p:spTree>
    <p:extLst>
      <p:ext uri="{BB962C8B-B14F-4D97-AF65-F5344CB8AC3E}">
        <p14:creationId xmlns:p14="http://schemas.microsoft.com/office/powerpoint/2010/main" val="371527462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83347" y="624110"/>
            <a:ext cx="9521266" cy="1280890"/>
          </a:xfrm>
        </p:spPr>
        <p:txBody>
          <a:bodyPr>
            <a:noAutofit/>
          </a:bodyPr>
          <a:lstStyle/>
          <a:p>
            <a:pPr algn="ctr"/>
            <a:r>
              <a:rPr lang="es-MX" sz="2400" b="1" dirty="0" smtClean="0"/>
              <a:t>2.2.1.1.1 </a:t>
            </a:r>
            <a:r>
              <a:rPr lang="es-ES" sz="2400" b="1" dirty="0" smtClean="0"/>
              <a:t>Capacidades coordinativas Generales o Básicas Capacidad reguladora del movimiento</a:t>
            </a:r>
            <a:r>
              <a:rPr lang="es-EC" sz="2400" dirty="0" smtClean="0"/>
              <a:t/>
            </a:r>
            <a:br>
              <a:rPr lang="es-EC" sz="2400" dirty="0" smtClean="0"/>
            </a:br>
            <a:endParaRPr lang="es-EC" sz="2400"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3917652298"/>
              </p:ext>
            </p:extLst>
          </p:nvPr>
        </p:nvGraphicFramePr>
        <p:xfrm>
          <a:off x="1700011" y="1416676"/>
          <a:ext cx="9804601" cy="54413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39241814"/>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31832" y="675626"/>
            <a:ext cx="9096262" cy="1280890"/>
          </a:xfrm>
        </p:spPr>
        <p:txBody>
          <a:bodyPr>
            <a:normAutofit fontScale="90000"/>
          </a:bodyPr>
          <a:lstStyle/>
          <a:p>
            <a:pPr algn="ctr"/>
            <a:r>
              <a:rPr lang="es-MX" b="1" dirty="0" smtClean="0"/>
              <a:t>2.2.1.1.1 </a:t>
            </a:r>
            <a:r>
              <a:rPr lang="es-ES" b="1" dirty="0" smtClean="0"/>
              <a:t>Capacidades coordinativas especiales.</a:t>
            </a:r>
            <a:r>
              <a:rPr lang="es-ES" dirty="0" smtClean="0"/>
              <a:t> </a:t>
            </a:r>
            <a:r>
              <a:rPr lang="es-EC" dirty="0" smtClean="0"/>
              <a:t/>
            </a:r>
            <a:br>
              <a:rPr lang="es-EC" dirty="0" smtClean="0"/>
            </a:br>
            <a:endParaRPr lang="es-EC" dirty="0"/>
          </a:p>
        </p:txBody>
      </p:sp>
      <p:sp>
        <p:nvSpPr>
          <p:cNvPr id="3" name="Marcador de contenido 2"/>
          <p:cNvSpPr>
            <a:spLocks noGrp="1"/>
          </p:cNvSpPr>
          <p:nvPr>
            <p:ph idx="1"/>
          </p:nvPr>
        </p:nvSpPr>
        <p:spPr>
          <a:xfrm>
            <a:off x="1931831" y="2133600"/>
            <a:ext cx="9572781" cy="3777622"/>
          </a:xfrm>
        </p:spPr>
        <p:txBody>
          <a:bodyPr>
            <a:normAutofit/>
          </a:bodyPr>
          <a:lstStyle/>
          <a:p>
            <a:pPr lvl="0"/>
            <a:r>
              <a:rPr lang="es-ES" b="1" dirty="0" smtClean="0"/>
              <a:t>Capacidad </a:t>
            </a:r>
            <a:r>
              <a:rPr lang="es-ES" b="1" dirty="0"/>
              <a:t>de orientación:</a:t>
            </a:r>
            <a:r>
              <a:rPr lang="es-ES" dirty="0"/>
              <a:t> Se define, como la capacidad que tiene el hombre cuando es capaz durante la ejecución de los ejercicios de mantener una orientación de la situación que ocurre y de los movimientos del cuerpo en el espacio y tiempo, en dependencia de la actividad. </a:t>
            </a:r>
            <a:endParaRPr lang="es-ES" dirty="0" smtClean="0"/>
          </a:p>
          <a:p>
            <a:pPr lvl="0"/>
            <a:r>
              <a:rPr lang="es-ES" dirty="0" smtClean="0"/>
              <a:t>Esta </a:t>
            </a:r>
            <a:r>
              <a:rPr lang="es-ES" dirty="0"/>
              <a:t>capacidad se pone de manifiesto cuando el individuo percibe lo que sucede a su alrededor y regula sus acciones para cumplir el objetivo propuesto, por ejemplo: durante un partido de Fútbol, el portero percibe que un jugador contrario va realizar un tiro a su puerta desde la banda derecha y reacciona adecuadamente colocándose en el ángulo que cubra la mayor área de su portería, realizando una defensa exitosa. </a:t>
            </a:r>
            <a:endParaRPr lang="es-EC" dirty="0"/>
          </a:p>
          <a:p>
            <a:endParaRPr lang="es-EC" dirty="0"/>
          </a:p>
        </p:txBody>
      </p:sp>
    </p:spTree>
    <p:extLst>
      <p:ext uri="{BB962C8B-B14F-4D97-AF65-F5344CB8AC3E}">
        <p14:creationId xmlns:p14="http://schemas.microsoft.com/office/powerpoint/2010/main" val="3522781609"/>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841681" y="624110"/>
            <a:ext cx="9662932" cy="1280890"/>
          </a:xfrm>
        </p:spPr>
        <p:txBody>
          <a:bodyPr/>
          <a:lstStyle/>
          <a:p>
            <a:pPr algn="ctr"/>
            <a:r>
              <a:rPr lang="es-MX" b="1" dirty="0" smtClean="0"/>
              <a:t>2.2.1.1.1 </a:t>
            </a:r>
            <a:r>
              <a:rPr lang="es-ES" b="1" dirty="0" smtClean="0"/>
              <a:t>Capacidades coordinativas especiales.</a:t>
            </a:r>
            <a:endParaRPr lang="es-EC" dirty="0"/>
          </a:p>
        </p:txBody>
      </p:sp>
      <p:sp>
        <p:nvSpPr>
          <p:cNvPr id="3" name="Marcador de contenido 2"/>
          <p:cNvSpPr>
            <a:spLocks noGrp="1"/>
          </p:cNvSpPr>
          <p:nvPr>
            <p:ph idx="1"/>
          </p:nvPr>
        </p:nvSpPr>
        <p:spPr>
          <a:xfrm>
            <a:off x="1841680" y="2133600"/>
            <a:ext cx="9662934" cy="3777622"/>
          </a:xfrm>
        </p:spPr>
        <p:txBody>
          <a:bodyPr/>
          <a:lstStyle/>
          <a:p>
            <a:pPr lvl="0"/>
            <a:r>
              <a:rPr lang="es-ES" b="1" dirty="0"/>
              <a:t>El equilibrio:</a:t>
            </a:r>
            <a:r>
              <a:rPr lang="es-ES" dirty="0"/>
              <a:t> Es la capacidad que posee el individuo para mantener el cuerpo en equilibrio en las diferentes posiciones que adopte o se deriven de los movimientos, cualquier movimiento provoca el cambio del centro de gravedad del cuerpo. </a:t>
            </a:r>
            <a:endParaRPr lang="es-EC" dirty="0"/>
          </a:p>
          <a:p>
            <a:pPr lvl="0"/>
            <a:r>
              <a:rPr lang="es-ES" b="1" dirty="0"/>
              <a:t>El Ritmo:</a:t>
            </a:r>
            <a:r>
              <a:rPr lang="es-ES" dirty="0"/>
              <a:t> esta no es más que la capacidad que tiene el organismo de alternar fluidamente las tensiones y distensión de los músculos por la capacidad de la conciencia, el hombre puede percibir de forma más o menos clara los ritmos de los movimientos que debe realizar en la ejecución de un ejercicio y tiene la posibilidad de influir en ellos, de variarlos, diferenciarlos, acentuarlos y crear nuevos ritmos. </a:t>
            </a:r>
            <a:endParaRPr lang="es-EC" dirty="0"/>
          </a:p>
          <a:p>
            <a:endParaRPr lang="es-EC" dirty="0"/>
          </a:p>
        </p:txBody>
      </p:sp>
    </p:spTree>
    <p:extLst>
      <p:ext uri="{BB962C8B-B14F-4D97-AF65-F5344CB8AC3E}">
        <p14:creationId xmlns:p14="http://schemas.microsoft.com/office/powerpoint/2010/main" val="344568522"/>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828799" y="636989"/>
            <a:ext cx="9456871" cy="1280890"/>
          </a:xfrm>
        </p:spPr>
        <p:txBody>
          <a:bodyPr/>
          <a:lstStyle/>
          <a:p>
            <a:pPr algn="ctr"/>
            <a:r>
              <a:rPr lang="es-MX" b="1" dirty="0" smtClean="0"/>
              <a:t>2.2.1.1.1 </a:t>
            </a:r>
            <a:r>
              <a:rPr lang="es-ES" b="1" dirty="0" smtClean="0"/>
              <a:t>Capacidades coordinativas especiales.</a:t>
            </a:r>
            <a:endParaRPr lang="es-EC" dirty="0"/>
          </a:p>
        </p:txBody>
      </p:sp>
      <p:sp>
        <p:nvSpPr>
          <p:cNvPr id="3" name="Marcador de contenido 2"/>
          <p:cNvSpPr>
            <a:spLocks noGrp="1"/>
          </p:cNvSpPr>
          <p:nvPr>
            <p:ph idx="1"/>
          </p:nvPr>
        </p:nvSpPr>
        <p:spPr>
          <a:xfrm>
            <a:off x="1609859" y="2133599"/>
            <a:ext cx="9894753" cy="4344473"/>
          </a:xfrm>
        </p:spPr>
        <p:txBody>
          <a:bodyPr>
            <a:normAutofit/>
          </a:bodyPr>
          <a:lstStyle/>
          <a:p>
            <a:pPr lvl="0"/>
            <a:r>
              <a:rPr lang="es-ES" b="1" dirty="0"/>
              <a:t>Anticipación</a:t>
            </a:r>
            <a:r>
              <a:rPr lang="es-ES" dirty="0"/>
              <a:t> Es la capacidad que posee el hombre de anticipar la finalidad de los movimientos y se manifiesta antes de la ejecución del movimiento. Existen dos tipos de anticipación, las cuales son: Anticipación Propia: Esta se manifiesta de forma morfológica cuando se realizan movimientos anteriores a las acciones posteriores, por ejemplo: durante la combinación de la recepción del balón y antes de esas acciones el individuo realiza movimientos preparatorios antes y durante la acción del recibo</a:t>
            </a:r>
            <a:endParaRPr lang="es-EC" dirty="0"/>
          </a:p>
          <a:p>
            <a:pPr lvl="0"/>
            <a:r>
              <a:rPr lang="es-ES" b="1" dirty="0"/>
              <a:t>Anticipación Ajena:</a:t>
            </a:r>
            <a:r>
              <a:rPr lang="es-ES" dirty="0"/>
              <a:t> Es la que está relacionada con la anticipación de la finalidad de los movimientos de los jugadores contrarios, del propio equipo y del objeto (balón) y está determinada por condiciones determinadas, ejemplo: en el Fútbol, el portero en un tiro de penal presupone hacia qué dirección se efectuará el tiro y se lanza hacia esa dirección y es aquí donde se observa esta capacidad. </a:t>
            </a:r>
            <a:endParaRPr lang="es-ES" dirty="0" smtClean="0"/>
          </a:p>
          <a:p>
            <a:pPr lvl="0"/>
            <a:r>
              <a:rPr lang="es-ES" dirty="0" smtClean="0"/>
              <a:t>Esta </a:t>
            </a:r>
            <a:r>
              <a:rPr lang="es-ES" dirty="0"/>
              <a:t>capacidad tiene un gran desarrollo en los deportes de Juegos Deportivos y de Combates. </a:t>
            </a:r>
            <a:endParaRPr lang="es-EC" dirty="0"/>
          </a:p>
          <a:p>
            <a:endParaRPr lang="es-EC" dirty="0"/>
          </a:p>
        </p:txBody>
      </p:sp>
    </p:spTree>
    <p:extLst>
      <p:ext uri="{BB962C8B-B14F-4D97-AF65-F5344CB8AC3E}">
        <p14:creationId xmlns:p14="http://schemas.microsoft.com/office/powerpoint/2010/main" val="3598880005"/>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12891" y="624110"/>
            <a:ext cx="9791722" cy="1280890"/>
          </a:xfrm>
        </p:spPr>
        <p:style>
          <a:lnRef idx="1">
            <a:schemeClr val="accent6"/>
          </a:lnRef>
          <a:fillRef idx="2">
            <a:schemeClr val="accent6"/>
          </a:fillRef>
          <a:effectRef idx="1">
            <a:schemeClr val="accent6"/>
          </a:effectRef>
          <a:fontRef idx="minor">
            <a:schemeClr val="dk1"/>
          </a:fontRef>
        </p:style>
        <p:txBody>
          <a:bodyPr>
            <a:normAutofit/>
          </a:bodyPr>
          <a:lstStyle/>
          <a:p>
            <a:pPr algn="ctr"/>
            <a:r>
              <a:rPr lang="es-MX" sz="2400" b="1" dirty="0" smtClean="0"/>
              <a:t>2.2.1.1.1 </a:t>
            </a:r>
            <a:r>
              <a:rPr lang="es-ES" sz="2400" b="1" dirty="0" smtClean="0"/>
              <a:t>Capacidades coordinativas especiales.</a:t>
            </a:r>
            <a:endParaRPr lang="es-EC" sz="2400" dirty="0"/>
          </a:p>
        </p:txBody>
      </p:sp>
      <p:sp>
        <p:nvSpPr>
          <p:cNvPr id="3" name="Marcador de contenido 2"/>
          <p:cNvSpPr>
            <a:spLocks noGrp="1"/>
          </p:cNvSpPr>
          <p:nvPr>
            <p:ph idx="1"/>
          </p:nvPr>
        </p:nvSpPr>
        <p:spPr>
          <a:xfrm>
            <a:off x="1712890" y="1249251"/>
            <a:ext cx="9791722" cy="5087155"/>
          </a:xfrm>
        </p:spPr>
        <p:style>
          <a:lnRef idx="2">
            <a:schemeClr val="accent3"/>
          </a:lnRef>
          <a:fillRef idx="1">
            <a:schemeClr val="lt1"/>
          </a:fillRef>
          <a:effectRef idx="0">
            <a:schemeClr val="accent3"/>
          </a:effectRef>
          <a:fontRef idx="minor">
            <a:schemeClr val="dk1"/>
          </a:fontRef>
        </p:style>
        <p:txBody>
          <a:bodyPr>
            <a:normAutofit lnSpcReduction="10000"/>
          </a:bodyPr>
          <a:lstStyle/>
          <a:p>
            <a:pPr lvl="0"/>
            <a:r>
              <a:rPr lang="es-ES" b="1" dirty="0"/>
              <a:t>Diferenciación</a:t>
            </a:r>
            <a:r>
              <a:rPr lang="es-ES" dirty="0"/>
              <a:t> Es la capacidad que tiene el hombre de analizar y diferenciar las características de cada movimiento, cuando una persona observa y analiza un movimiento o ejercicio percibe de forma general y aprecia sus características, en cuanto al tiempo y el espacio, las tensiones musculares que necesita dicho ejercicio para su ejecución en su conjunto, pero al pasar esta fase debe apreciar y diferenciar las partes y fases más importantes del mismo. Para desarrollar esta capacidad juega un papel muy importante la participación del individuo. </a:t>
            </a:r>
            <a:endParaRPr lang="es-EC" dirty="0"/>
          </a:p>
          <a:p>
            <a:pPr lvl="0"/>
            <a:r>
              <a:rPr lang="es-ES" b="1" dirty="0"/>
              <a:t>Coordinación </a:t>
            </a:r>
            <a:r>
              <a:rPr lang="es-ES" dirty="0"/>
              <a:t>Es la capacidad que posee el hombre de combinar en una estructura única varias acciones. Esta capacidad está estrechamente relacionada con las demás capacidades coordinativas y esta es muy importante producto de los cambios típicos que presenta el hombre en su desarrollo, o sea, en la niñez, la juventud, la adultez y la vejez. </a:t>
            </a:r>
            <a:endParaRPr lang="es-ES" dirty="0" smtClean="0"/>
          </a:p>
          <a:p>
            <a:pPr lvl="0"/>
            <a:r>
              <a:rPr lang="es-ES" dirty="0" smtClean="0"/>
              <a:t>Esto </a:t>
            </a:r>
            <a:r>
              <a:rPr lang="es-ES" dirty="0"/>
              <a:t>lo podemos ver más claramente en los deportes, pues al ejecutar cualquier técnica deportiva se pone de manifiesto, por ejemplo: en el acoplamiento de los movimientos de los brazos y las piernas durante una carrera de 100 </a:t>
            </a:r>
            <a:r>
              <a:rPr lang="es-ES" dirty="0" err="1"/>
              <a:t>Mts</a:t>
            </a:r>
            <a:r>
              <a:rPr lang="es-ES" dirty="0"/>
              <a:t>., la coordinación influye significativamente en los resultados deportivos en la mayoría de las disciplinas deportivas. En el desarrollo de ella juega un papel importante la capacidad de Anticipación. </a:t>
            </a:r>
            <a:endParaRPr lang="es-EC" dirty="0"/>
          </a:p>
          <a:p>
            <a:endParaRPr lang="es-EC" dirty="0"/>
          </a:p>
        </p:txBody>
      </p:sp>
    </p:spTree>
    <p:extLst>
      <p:ext uri="{BB962C8B-B14F-4D97-AF65-F5344CB8AC3E}">
        <p14:creationId xmlns:p14="http://schemas.microsoft.com/office/powerpoint/2010/main" val="850391626"/>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099257" y="624110"/>
            <a:ext cx="9405356" cy="1280890"/>
          </a:xfrm>
        </p:spPr>
        <p:style>
          <a:lnRef idx="1">
            <a:schemeClr val="accent6"/>
          </a:lnRef>
          <a:fillRef idx="2">
            <a:schemeClr val="accent6"/>
          </a:fillRef>
          <a:effectRef idx="1">
            <a:schemeClr val="accent6"/>
          </a:effectRef>
          <a:fontRef idx="minor">
            <a:schemeClr val="dk1"/>
          </a:fontRef>
        </p:style>
        <p:txBody>
          <a:bodyPr>
            <a:normAutofit fontScale="90000"/>
          </a:bodyPr>
          <a:lstStyle/>
          <a:p>
            <a:pPr algn="ctr"/>
            <a:r>
              <a:rPr lang="es-MX" b="1" dirty="0" smtClean="0"/>
              <a:t>2.2.1.1.2 </a:t>
            </a:r>
            <a:r>
              <a:rPr lang="es-ES" b="1" dirty="0" smtClean="0"/>
              <a:t>Capacidades coordinativas complejas</a:t>
            </a:r>
            <a:r>
              <a:rPr lang="es-ES" dirty="0" smtClean="0"/>
              <a:t> </a:t>
            </a:r>
            <a:r>
              <a:rPr lang="es-EC" dirty="0" smtClean="0"/>
              <a:t/>
            </a:r>
            <a:br>
              <a:rPr lang="es-EC" dirty="0" smtClean="0"/>
            </a:br>
            <a:endParaRPr lang="es-EC" dirty="0"/>
          </a:p>
        </p:txBody>
      </p:sp>
      <p:sp>
        <p:nvSpPr>
          <p:cNvPr id="3" name="Marcador de contenido 2"/>
          <p:cNvSpPr>
            <a:spLocks noGrp="1"/>
          </p:cNvSpPr>
          <p:nvPr>
            <p:ph idx="1"/>
          </p:nvPr>
        </p:nvSpPr>
        <p:spPr>
          <a:xfrm>
            <a:off x="2099257" y="1803042"/>
            <a:ext cx="9405355" cy="4108180"/>
          </a:xfrm>
        </p:spPr>
        <p:style>
          <a:lnRef idx="2">
            <a:schemeClr val="accent2"/>
          </a:lnRef>
          <a:fillRef idx="1">
            <a:schemeClr val="lt1"/>
          </a:fillRef>
          <a:effectRef idx="0">
            <a:schemeClr val="accent2"/>
          </a:effectRef>
          <a:fontRef idx="minor">
            <a:schemeClr val="dk1"/>
          </a:fontRef>
        </p:style>
        <p:txBody>
          <a:bodyPr>
            <a:normAutofit/>
          </a:bodyPr>
          <a:lstStyle/>
          <a:p>
            <a:pPr lvl="0"/>
            <a:r>
              <a:rPr lang="es-ES" b="1" dirty="0" smtClean="0"/>
              <a:t>Agilidad</a:t>
            </a:r>
            <a:r>
              <a:rPr lang="es-ES" dirty="0" smtClean="0"/>
              <a:t> </a:t>
            </a:r>
            <a:r>
              <a:rPr lang="es-ES" dirty="0"/>
              <a:t>Esta es la capacidad que tiene un individuo para solucionar con velocidad las tareas motrices planteadas. </a:t>
            </a:r>
            <a:endParaRPr lang="es-ES" dirty="0" smtClean="0"/>
          </a:p>
          <a:p>
            <a:pPr lvl="0"/>
            <a:r>
              <a:rPr lang="es-ES" dirty="0" smtClean="0"/>
              <a:t>En </a:t>
            </a:r>
            <a:r>
              <a:rPr lang="es-ES" dirty="0"/>
              <a:t>el desarrollo de la Agilidad está presente la relación con las demás capacidades y la coordinación existente entre ellas. En el momento de resolver una tarea motriz pueden estar presentes varias de esas capacidades abordadas anteriormente. </a:t>
            </a:r>
            <a:endParaRPr lang="es-ES" dirty="0" smtClean="0"/>
          </a:p>
          <a:p>
            <a:pPr lvl="0"/>
            <a:r>
              <a:rPr lang="es-ES" dirty="0" smtClean="0"/>
              <a:t>Esta </a:t>
            </a:r>
            <a:r>
              <a:rPr lang="es-ES" dirty="0"/>
              <a:t>capacidad se desarrolla bajo del Sistema Energético Anaerobio, requiriendo una gran intensidad de la velocidad durante los movimientos, pues generalmente se desarrolla a través de complejos de ejercicios variados y matizados por constantes cambios en la dirección de los mismos, esta capacidad contribuye a la formación de destrezas y habilidades motrices y uno de los métodos más eficaces, es el juego. </a:t>
            </a:r>
            <a:endParaRPr lang="es-EC" dirty="0"/>
          </a:p>
          <a:p>
            <a:endParaRPr lang="es-EC" dirty="0"/>
          </a:p>
        </p:txBody>
      </p:sp>
    </p:spTree>
    <p:extLst>
      <p:ext uri="{BB962C8B-B14F-4D97-AF65-F5344CB8AC3E}">
        <p14:creationId xmlns:p14="http://schemas.microsoft.com/office/powerpoint/2010/main" val="715737016"/>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343955" y="624110"/>
            <a:ext cx="8397025" cy="1280890"/>
          </a:xfrm>
        </p:spPr>
        <p:style>
          <a:lnRef idx="1">
            <a:schemeClr val="accent6"/>
          </a:lnRef>
          <a:fillRef idx="2">
            <a:schemeClr val="accent6"/>
          </a:fillRef>
          <a:effectRef idx="1">
            <a:schemeClr val="accent6"/>
          </a:effectRef>
          <a:fontRef idx="minor">
            <a:schemeClr val="dk1"/>
          </a:fontRef>
        </p:style>
        <p:txBody>
          <a:bodyPr>
            <a:normAutofit fontScale="90000"/>
          </a:bodyPr>
          <a:lstStyle/>
          <a:p>
            <a:pPr algn="ctr"/>
            <a:r>
              <a:rPr lang="es-MX" sz="2800" b="1" dirty="0" smtClean="0"/>
              <a:t>2.2.1.1.2 </a:t>
            </a:r>
            <a:r>
              <a:rPr lang="es-ES" sz="2800" b="1" dirty="0" smtClean="0"/>
              <a:t>Capacidades coordinativas complejas</a:t>
            </a:r>
            <a:r>
              <a:rPr lang="es-ES" sz="2800" dirty="0" smtClean="0"/>
              <a:t> </a:t>
            </a:r>
            <a:r>
              <a:rPr lang="es-EC" sz="2800" dirty="0" smtClean="0"/>
              <a:t/>
            </a:r>
            <a:br>
              <a:rPr lang="es-EC" sz="2800" dirty="0" smtClean="0"/>
            </a:br>
            <a:endParaRPr lang="es-EC" sz="2800" dirty="0"/>
          </a:p>
        </p:txBody>
      </p:sp>
      <p:sp>
        <p:nvSpPr>
          <p:cNvPr id="3" name="Marcador de contenido 2"/>
          <p:cNvSpPr>
            <a:spLocks noGrp="1"/>
          </p:cNvSpPr>
          <p:nvPr>
            <p:ph idx="1"/>
          </p:nvPr>
        </p:nvSpPr>
        <p:spPr>
          <a:xfrm>
            <a:off x="2343955" y="1184855"/>
            <a:ext cx="8397025" cy="5164429"/>
          </a:xfrm>
        </p:spPr>
        <p:style>
          <a:lnRef idx="2">
            <a:schemeClr val="accent2"/>
          </a:lnRef>
          <a:fillRef idx="1">
            <a:schemeClr val="lt1"/>
          </a:fillRef>
          <a:effectRef idx="0">
            <a:schemeClr val="accent2"/>
          </a:effectRef>
          <a:fontRef idx="minor">
            <a:schemeClr val="dk1"/>
          </a:fontRef>
        </p:style>
        <p:txBody>
          <a:bodyPr>
            <a:normAutofit fontScale="92500" lnSpcReduction="20000"/>
          </a:bodyPr>
          <a:lstStyle/>
          <a:p>
            <a:pPr lvl="0"/>
            <a:endParaRPr lang="es-ES" b="1" dirty="0" smtClean="0"/>
          </a:p>
          <a:p>
            <a:pPr lvl="0"/>
            <a:r>
              <a:rPr lang="es-ES" b="1" dirty="0" smtClean="0"/>
              <a:t>Aprendizaje </a:t>
            </a:r>
            <a:r>
              <a:rPr lang="es-ES" b="1" dirty="0"/>
              <a:t>motor</a:t>
            </a:r>
            <a:r>
              <a:rPr lang="es-ES" dirty="0"/>
              <a:t> Es la capacidad que posee el hombre de dominar en el menor tiempo posible la técnica de nuevas acciones motrices, ella está determinada en primer lugar por las particularidades individuales de asimilación de cada sujeto y por la dirección del proceso de enseñanza-aprendizaje. </a:t>
            </a:r>
            <a:endParaRPr lang="es-ES" dirty="0" smtClean="0"/>
          </a:p>
          <a:p>
            <a:pPr lvl="0"/>
            <a:r>
              <a:rPr lang="es-ES" dirty="0" smtClean="0"/>
              <a:t>El </a:t>
            </a:r>
            <a:r>
              <a:rPr lang="es-ES" dirty="0"/>
              <a:t>profesor juega un papel muy importante en el desarrollo de esta capacidad, por lo que él debe seleccionar los métodos, procedimientos y medios más adecuados para que el alumno pueda comprender las diferentes acciones motrices que debe realizar para apropiarse de los conocimientos necesarios para ejecutar una acción determinada y brindarle la posibilidad de ejecutar y repetir el ejercicio con el fin de automatizar los diferentes movimientos que requiere dicha acción y por último, la corrección de errores juega un papel importante en este proceso. </a:t>
            </a:r>
            <a:endParaRPr lang="es-EC" dirty="0"/>
          </a:p>
          <a:p>
            <a:r>
              <a:rPr lang="es-ES" b="1" dirty="0"/>
              <a:t>Modalidades de la Coordinación. Weineck General</a:t>
            </a:r>
            <a:r>
              <a:rPr lang="es-ES" dirty="0"/>
              <a:t>: Resultado del aprendizaje polivalente puesto que se halla en diferentes disciplinas, aspectos de la vida cotidiana y el deporte. </a:t>
            </a:r>
            <a:endParaRPr lang="es-EC" dirty="0"/>
          </a:p>
          <a:p>
            <a:r>
              <a:rPr lang="es-ES" dirty="0"/>
              <a:t>ESPECIFICA: Se desarrollan en la disciplina deportiva y se caracteriza por la facultad de variar las combinaciones de elementos técnicos – deportivos. </a:t>
            </a:r>
            <a:endParaRPr lang="es-EC" dirty="0"/>
          </a:p>
          <a:p>
            <a:endParaRPr lang="es-EC" dirty="0"/>
          </a:p>
        </p:txBody>
      </p:sp>
    </p:spTree>
    <p:extLst>
      <p:ext uri="{BB962C8B-B14F-4D97-AF65-F5344CB8AC3E}">
        <p14:creationId xmlns:p14="http://schemas.microsoft.com/office/powerpoint/2010/main" val="559600198"/>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06073" y="624110"/>
            <a:ext cx="9598539" cy="1280890"/>
          </a:xfrm>
        </p:spPr>
        <p:txBody>
          <a:bodyPr>
            <a:normAutofit fontScale="90000"/>
          </a:bodyPr>
          <a:lstStyle/>
          <a:p>
            <a:pPr algn="ctr"/>
            <a:r>
              <a:rPr lang="es-MX" b="1" dirty="0" smtClean="0"/>
              <a:t>2.2.1.1.2 </a:t>
            </a:r>
            <a:r>
              <a:rPr lang="es-ES" b="1" dirty="0" smtClean="0"/>
              <a:t>Capacidades coordinativas complejas</a:t>
            </a:r>
            <a:r>
              <a:rPr lang="es-ES" dirty="0" smtClean="0"/>
              <a:t> </a:t>
            </a:r>
            <a:r>
              <a:rPr lang="es-EC" dirty="0" smtClean="0"/>
              <a:t/>
            </a:r>
            <a:br>
              <a:rPr lang="es-EC" dirty="0" smtClean="0"/>
            </a:br>
            <a:endParaRPr lang="es-EC" dirty="0"/>
          </a:p>
        </p:txBody>
      </p:sp>
      <p:sp>
        <p:nvSpPr>
          <p:cNvPr id="3" name="Marcador de contenido 2"/>
          <p:cNvSpPr>
            <a:spLocks noGrp="1"/>
          </p:cNvSpPr>
          <p:nvPr>
            <p:ph idx="1"/>
          </p:nvPr>
        </p:nvSpPr>
        <p:spPr>
          <a:xfrm>
            <a:off x="1906073" y="1905000"/>
            <a:ext cx="9598539" cy="4006222"/>
          </a:xfrm>
        </p:spPr>
        <p:txBody>
          <a:bodyPr/>
          <a:lstStyle/>
          <a:p>
            <a:pPr marL="0" indent="0">
              <a:buNone/>
            </a:pPr>
            <a:r>
              <a:rPr lang="es-ES" b="1" dirty="0"/>
              <a:t>Papel de la coordinación. </a:t>
            </a:r>
            <a:endParaRPr lang="es-EC" dirty="0"/>
          </a:p>
          <a:p>
            <a:pPr lvl="0"/>
            <a:r>
              <a:rPr lang="es-ES" dirty="0"/>
              <a:t>Condición previa para el dominio de situaciones técnicas, </a:t>
            </a:r>
            <a:endParaRPr lang="es-EC" dirty="0"/>
          </a:p>
          <a:p>
            <a:pPr lvl="0"/>
            <a:r>
              <a:rPr lang="es-ES" dirty="0"/>
              <a:t>Básica para el aprendizaje sensorial </a:t>
            </a:r>
            <a:endParaRPr lang="es-EC" dirty="0"/>
          </a:p>
          <a:p>
            <a:pPr lvl="0"/>
            <a:r>
              <a:rPr lang="es-ES" dirty="0"/>
              <a:t>Inherente a la precisión del control motor</a:t>
            </a:r>
            <a:endParaRPr lang="es-EC" dirty="0"/>
          </a:p>
          <a:p>
            <a:pPr lvl="0"/>
            <a:r>
              <a:rPr lang="es-ES" dirty="0"/>
              <a:t>Posibilidad de repetir movimientos idénticos </a:t>
            </a:r>
            <a:endParaRPr lang="es-EC" dirty="0"/>
          </a:p>
          <a:p>
            <a:pPr lvl="0"/>
            <a:r>
              <a:rPr lang="es-ES" dirty="0"/>
              <a:t>Proviene de la propia actividad y se desarrolla en función de ésta. </a:t>
            </a:r>
            <a:endParaRPr lang="es-EC" dirty="0"/>
          </a:p>
        </p:txBody>
      </p:sp>
    </p:spTree>
    <p:extLst>
      <p:ext uri="{BB962C8B-B14F-4D97-AF65-F5344CB8AC3E}">
        <p14:creationId xmlns:p14="http://schemas.microsoft.com/office/powerpoint/2010/main" val="3019306492"/>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es-MX" b="1" dirty="0" smtClean="0"/>
              <a:t>2.2.1.1.2 </a:t>
            </a:r>
            <a:r>
              <a:rPr lang="es-ES" b="1" dirty="0" smtClean="0"/>
              <a:t>Capacidades coordinativas complejas</a:t>
            </a:r>
            <a:r>
              <a:rPr lang="es-ES" dirty="0" smtClean="0"/>
              <a:t> </a:t>
            </a:r>
            <a:r>
              <a:rPr lang="es-EC" dirty="0" smtClean="0"/>
              <a:t/>
            </a:r>
            <a:br>
              <a:rPr lang="es-EC" dirty="0" smtClean="0"/>
            </a:br>
            <a:endParaRPr lang="es-EC" dirty="0"/>
          </a:p>
        </p:txBody>
      </p:sp>
      <p:sp>
        <p:nvSpPr>
          <p:cNvPr id="3" name="Marcador de contenido 2"/>
          <p:cNvSpPr>
            <a:spLocks noGrp="1"/>
          </p:cNvSpPr>
          <p:nvPr>
            <p:ph idx="1"/>
          </p:nvPr>
        </p:nvSpPr>
        <p:spPr>
          <a:xfrm>
            <a:off x="2589212" y="1905000"/>
            <a:ext cx="8915400" cy="4470042"/>
          </a:xfrm>
        </p:spPr>
        <p:txBody>
          <a:bodyPr>
            <a:normAutofit/>
          </a:bodyPr>
          <a:lstStyle/>
          <a:p>
            <a:pPr marL="0" indent="0">
              <a:buNone/>
            </a:pPr>
            <a:r>
              <a:rPr lang="es-ES" b="1" dirty="0"/>
              <a:t>Periodo optimo </a:t>
            </a:r>
            <a:endParaRPr lang="es-EC" dirty="0"/>
          </a:p>
          <a:p>
            <a:pPr lvl="0"/>
            <a:r>
              <a:rPr lang="es-ES" dirty="0"/>
              <a:t>Coordinar bajo presión de tiempo 6-8 años</a:t>
            </a:r>
            <a:endParaRPr lang="es-EC" dirty="0"/>
          </a:p>
          <a:p>
            <a:pPr lvl="0"/>
            <a:r>
              <a:rPr lang="es-ES" dirty="0"/>
              <a:t>Diferenciación 6-7 años y 10-11 años  </a:t>
            </a:r>
            <a:endParaRPr lang="es-EC" dirty="0"/>
          </a:p>
          <a:p>
            <a:pPr lvl="0"/>
            <a:r>
              <a:rPr lang="es-ES" dirty="0"/>
              <a:t>Reacción óptica y acústica 8-10 años </a:t>
            </a:r>
            <a:endParaRPr lang="es-EC" dirty="0"/>
          </a:p>
          <a:p>
            <a:pPr lvl="0"/>
            <a:r>
              <a:rPr lang="es-ES" dirty="0"/>
              <a:t>Ritmo 7-9 años (hembras) 8-10 años (varones) </a:t>
            </a:r>
            <a:endParaRPr lang="es-EC" dirty="0"/>
          </a:p>
          <a:p>
            <a:pPr lvl="0"/>
            <a:r>
              <a:rPr lang="es-ES" dirty="0"/>
              <a:t>Orientación 12-14 años</a:t>
            </a:r>
            <a:endParaRPr lang="es-EC" dirty="0"/>
          </a:p>
          <a:p>
            <a:pPr lvl="0"/>
            <a:r>
              <a:rPr lang="es-ES" dirty="0"/>
              <a:t>Equilibrio 9-10 años(hembras) 10-11 años(varones) </a:t>
            </a:r>
            <a:endParaRPr lang="es-EC" dirty="0"/>
          </a:p>
          <a:p>
            <a:pPr lvl="0"/>
            <a:r>
              <a:rPr lang="es-ES" dirty="0"/>
              <a:t>Acoplamiento 12-13 años </a:t>
            </a:r>
            <a:endParaRPr lang="es-EC" dirty="0"/>
          </a:p>
          <a:p>
            <a:pPr lvl="0"/>
            <a:r>
              <a:rPr lang="es-ES" dirty="0"/>
              <a:t>Aprendizaje motor 9-12 años 12-14 años (descenso)</a:t>
            </a:r>
            <a:endParaRPr lang="es-EC" dirty="0"/>
          </a:p>
          <a:p>
            <a:pPr marL="0" indent="0">
              <a:buNone/>
            </a:pPr>
            <a:endParaRPr lang="es-EC" dirty="0"/>
          </a:p>
          <a:p>
            <a:endParaRPr lang="es-EC" dirty="0"/>
          </a:p>
        </p:txBody>
      </p:sp>
    </p:spTree>
    <p:extLst>
      <p:ext uri="{BB962C8B-B14F-4D97-AF65-F5344CB8AC3E}">
        <p14:creationId xmlns:p14="http://schemas.microsoft.com/office/powerpoint/2010/main" val="19375477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731392" y="365126"/>
            <a:ext cx="6142151" cy="798962"/>
          </a:xfrm>
        </p:spPr>
        <p:style>
          <a:lnRef idx="1">
            <a:schemeClr val="accent6"/>
          </a:lnRef>
          <a:fillRef idx="2">
            <a:schemeClr val="accent6"/>
          </a:fillRef>
          <a:effectRef idx="1">
            <a:schemeClr val="accent6"/>
          </a:effectRef>
          <a:fontRef idx="minor">
            <a:schemeClr val="dk1"/>
          </a:fontRef>
        </p:style>
        <p:txBody>
          <a:bodyPr/>
          <a:lstStyle/>
          <a:p>
            <a:pPr algn="ctr"/>
            <a:r>
              <a:rPr lang="es-EC" b="1" dirty="0" smtClean="0"/>
              <a:t>INDICE DE CONTENIDOS </a:t>
            </a:r>
            <a:endParaRPr lang="es-EC" b="1" dirty="0"/>
          </a:p>
        </p:txBody>
      </p:sp>
      <p:sp>
        <p:nvSpPr>
          <p:cNvPr id="4" name="Rectangle 1"/>
          <p:cNvSpPr>
            <a:spLocks noGrp="1" noChangeArrowheads="1"/>
          </p:cNvSpPr>
          <p:nvPr>
            <p:ph idx="1"/>
          </p:nvPr>
        </p:nvSpPr>
        <p:spPr bwMode="auto">
          <a:xfrm>
            <a:off x="2731394" y="1164088"/>
            <a:ext cx="6142150" cy="5416868"/>
          </a:xfrm>
          <a:prstGeom prst="rect">
            <a:avLst/>
          </a:prstGeo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79400" algn="l"/>
                <a:tab pos="5214938" algn="r"/>
              </a:tabLst>
              <a:defRPr>
                <a:solidFill>
                  <a:schemeClr val="tx1"/>
                </a:solidFill>
                <a:latin typeface="Arial" panose="020B0604020202020204" pitchFamily="34" charset="0"/>
              </a:defRPr>
            </a:lvl1pPr>
            <a:lvl2pPr eaLnBrk="0" fontAlgn="base" hangingPunct="0">
              <a:spcBef>
                <a:spcPct val="0"/>
              </a:spcBef>
              <a:spcAft>
                <a:spcPct val="0"/>
              </a:spcAft>
              <a:tabLst>
                <a:tab pos="279400" algn="l"/>
                <a:tab pos="5214938" algn="r"/>
              </a:tabLst>
              <a:defRPr>
                <a:solidFill>
                  <a:schemeClr val="tx1"/>
                </a:solidFill>
                <a:latin typeface="Arial" panose="020B0604020202020204" pitchFamily="34" charset="0"/>
              </a:defRPr>
            </a:lvl2pPr>
            <a:lvl3pPr eaLnBrk="0" fontAlgn="base" hangingPunct="0">
              <a:spcBef>
                <a:spcPct val="0"/>
              </a:spcBef>
              <a:spcAft>
                <a:spcPct val="0"/>
              </a:spcAft>
              <a:tabLst>
                <a:tab pos="279400" algn="l"/>
                <a:tab pos="5214938" algn="r"/>
              </a:tabLst>
              <a:defRPr>
                <a:solidFill>
                  <a:schemeClr val="tx1"/>
                </a:solidFill>
                <a:latin typeface="Arial" panose="020B0604020202020204" pitchFamily="34" charset="0"/>
              </a:defRPr>
            </a:lvl3pPr>
            <a:lvl4pPr eaLnBrk="0" fontAlgn="base" hangingPunct="0">
              <a:spcBef>
                <a:spcPct val="0"/>
              </a:spcBef>
              <a:spcAft>
                <a:spcPct val="0"/>
              </a:spcAft>
              <a:tabLst>
                <a:tab pos="279400" algn="l"/>
                <a:tab pos="5214938" algn="r"/>
              </a:tabLst>
              <a:defRPr>
                <a:solidFill>
                  <a:schemeClr val="tx1"/>
                </a:solidFill>
                <a:latin typeface="Arial" panose="020B0604020202020204" pitchFamily="34" charset="0"/>
              </a:defRPr>
            </a:lvl4pPr>
            <a:lvl5pPr eaLnBrk="0" fontAlgn="base" hangingPunct="0">
              <a:spcBef>
                <a:spcPct val="0"/>
              </a:spcBef>
              <a:spcAft>
                <a:spcPct val="0"/>
              </a:spcAft>
              <a:tabLst>
                <a:tab pos="279400" algn="l"/>
                <a:tab pos="5214938" algn="r"/>
              </a:tabLst>
              <a:defRPr>
                <a:solidFill>
                  <a:schemeClr val="tx1"/>
                </a:solidFill>
                <a:latin typeface="Arial" panose="020B0604020202020204" pitchFamily="34" charset="0"/>
              </a:defRPr>
            </a:lvl5pPr>
            <a:lvl6pPr eaLnBrk="0" fontAlgn="base" hangingPunct="0">
              <a:spcBef>
                <a:spcPct val="0"/>
              </a:spcBef>
              <a:spcAft>
                <a:spcPct val="0"/>
              </a:spcAft>
              <a:tabLst>
                <a:tab pos="279400" algn="l"/>
                <a:tab pos="5214938" algn="r"/>
              </a:tabLst>
              <a:defRPr>
                <a:solidFill>
                  <a:schemeClr val="tx1"/>
                </a:solidFill>
                <a:latin typeface="Arial" panose="020B0604020202020204" pitchFamily="34" charset="0"/>
              </a:defRPr>
            </a:lvl6pPr>
            <a:lvl7pPr eaLnBrk="0" fontAlgn="base" hangingPunct="0">
              <a:spcBef>
                <a:spcPct val="0"/>
              </a:spcBef>
              <a:spcAft>
                <a:spcPct val="0"/>
              </a:spcAft>
              <a:tabLst>
                <a:tab pos="279400" algn="l"/>
                <a:tab pos="5214938" algn="r"/>
              </a:tabLst>
              <a:defRPr>
                <a:solidFill>
                  <a:schemeClr val="tx1"/>
                </a:solidFill>
                <a:latin typeface="Arial" panose="020B0604020202020204" pitchFamily="34" charset="0"/>
              </a:defRPr>
            </a:lvl7pPr>
            <a:lvl8pPr eaLnBrk="0" fontAlgn="base" hangingPunct="0">
              <a:spcBef>
                <a:spcPct val="0"/>
              </a:spcBef>
              <a:spcAft>
                <a:spcPct val="0"/>
              </a:spcAft>
              <a:tabLst>
                <a:tab pos="279400" algn="l"/>
                <a:tab pos="5214938" algn="r"/>
              </a:tabLst>
              <a:defRPr>
                <a:solidFill>
                  <a:schemeClr val="tx1"/>
                </a:solidFill>
                <a:latin typeface="Arial" panose="020B0604020202020204" pitchFamily="34" charset="0"/>
              </a:defRPr>
            </a:lvl8pPr>
            <a:lvl9pPr eaLnBrk="0" fontAlgn="base" hangingPunct="0">
              <a:spcBef>
                <a:spcPct val="0"/>
              </a:spcBef>
              <a:spcAft>
                <a:spcPct val="0"/>
              </a:spcAft>
              <a:tabLst>
                <a:tab pos="279400" algn="l"/>
                <a:tab pos="5214938" algn="r"/>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79400" algn="l"/>
                <a:tab pos="5214938" algn="r"/>
              </a:tabLst>
            </a:pPr>
            <a:r>
              <a:rPr kumimoji="0" lang="es-EC" altLang="zh-CN" sz="1400" b="0" i="0" u="none" strike="noStrike" cap="none" normalizeH="0" baseline="0" dirty="0" smtClean="0">
                <a:ln>
                  <a:noFill/>
                </a:ln>
                <a:effectLst/>
                <a:latin typeface="Tahoma" panose="020B0604030504040204" pitchFamily="34" charset="0"/>
                <a:ea typeface="Calibri" panose="020F0502020204030204" pitchFamily="34" charset="0"/>
                <a:cs typeface="Tahoma" panose="020B0604030504040204" pitchFamily="34" charset="0"/>
                <a:hlinkClick r:id="rId2"/>
              </a:rPr>
              <a:t>CERTIFICADO</a:t>
            </a:r>
            <a:endParaRPr kumimoji="0" lang="es-EC" altLang="zh-CN" sz="2000" b="0" i="0" u="none" strike="noStrike" cap="none" normalizeH="0" baseline="0" dirty="0" smtClean="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tab pos="279400" algn="l"/>
                <a:tab pos="5214938" algn="r"/>
              </a:tabLst>
            </a:pPr>
            <a:r>
              <a:rPr kumimoji="0" lang="es-ES" altLang="zh-CN" sz="1400" b="0" i="0" u="none" strike="noStrike" cap="none" normalizeH="0" baseline="0" dirty="0" smtClean="0">
                <a:ln>
                  <a:noFill/>
                </a:ln>
                <a:effectLst/>
                <a:latin typeface="Tahoma" panose="020B0604030504040204" pitchFamily="34" charset="0"/>
                <a:ea typeface="Calibri" panose="020F0502020204030204" pitchFamily="34" charset="0"/>
                <a:cs typeface="Tahoma" panose="020B0604030504040204" pitchFamily="34" charset="0"/>
                <a:hlinkClick r:id="rId3"/>
              </a:rPr>
              <a:t>DECLARACIÓN DE RESPONSABILIDAD</a:t>
            </a:r>
            <a:endParaRPr kumimoji="0" lang="es-EC" altLang="zh-CN" sz="2000" b="0" i="0" u="none" strike="noStrike" cap="none" normalizeH="0" baseline="0" dirty="0" smtClean="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tab pos="279400" algn="l"/>
                <a:tab pos="5214938" algn="r"/>
              </a:tabLst>
            </a:pPr>
            <a:r>
              <a:rPr kumimoji="0" lang="es-ES" altLang="zh-CN" sz="1400" b="0" i="0" u="none" strike="noStrike" cap="none" normalizeH="0" baseline="0" dirty="0" smtClean="0">
                <a:ln>
                  <a:noFill/>
                </a:ln>
                <a:effectLst/>
                <a:latin typeface="Tahoma" panose="020B0604030504040204" pitchFamily="34" charset="0"/>
                <a:ea typeface="Calibri" panose="020F0502020204030204" pitchFamily="34" charset="0"/>
                <a:cs typeface="Tahoma" panose="020B0604030504040204" pitchFamily="34" charset="0"/>
                <a:hlinkClick r:id="rId4"/>
              </a:rPr>
              <a:t>AUTORIZACIÓN</a:t>
            </a:r>
            <a:endParaRPr kumimoji="0" lang="es-EC" altLang="zh-CN" sz="2000" b="0" i="0" u="none" strike="noStrike" cap="none" normalizeH="0" baseline="0" dirty="0" smtClean="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tab pos="279400" algn="l"/>
                <a:tab pos="5214938" algn="r"/>
              </a:tabLst>
            </a:pPr>
            <a:r>
              <a:rPr kumimoji="0" lang="es-ES" altLang="zh-CN" sz="1400" b="0" i="0" u="none" strike="noStrike" cap="none" normalizeH="0" baseline="0" dirty="0" smtClean="0">
                <a:ln>
                  <a:noFill/>
                </a:ln>
                <a:effectLst/>
                <a:latin typeface="Tahoma" panose="020B0604030504040204" pitchFamily="34" charset="0"/>
                <a:ea typeface="Calibri" panose="020F0502020204030204" pitchFamily="34" charset="0"/>
                <a:cs typeface="Tahoma" panose="020B0604030504040204" pitchFamily="34" charset="0"/>
                <a:hlinkClick r:id="rId5"/>
              </a:rPr>
              <a:t>AGRADECIMIENTO</a:t>
            </a:r>
            <a:endParaRPr kumimoji="0" lang="es-EC" altLang="zh-CN" sz="2000" b="0" i="0" u="none" strike="noStrike" cap="none" normalizeH="0" baseline="0" dirty="0" smtClean="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tab pos="279400" algn="l"/>
                <a:tab pos="5214938" algn="r"/>
              </a:tabLst>
            </a:pPr>
            <a:r>
              <a:rPr kumimoji="0" lang="es-ES" altLang="zh-CN" sz="1400" b="0" i="0" u="none" strike="noStrike" cap="none" normalizeH="0" baseline="0" dirty="0" smtClean="0">
                <a:ln>
                  <a:noFill/>
                </a:ln>
                <a:effectLst/>
                <a:latin typeface="Tahoma" panose="020B0604030504040204" pitchFamily="34" charset="0"/>
                <a:ea typeface="Calibri" panose="020F0502020204030204" pitchFamily="34" charset="0"/>
                <a:cs typeface="Tahoma" panose="020B0604030504040204" pitchFamily="34" charset="0"/>
                <a:hlinkClick r:id="rId6"/>
              </a:rPr>
              <a:t>DEDICATORIA</a:t>
            </a:r>
            <a:endParaRPr kumimoji="0" lang="es-EC" altLang="zh-CN" sz="2000" b="0" i="0" u="none" strike="noStrike" cap="none" normalizeH="0" baseline="0" dirty="0" smtClean="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tab pos="279400" algn="l"/>
                <a:tab pos="5214938" algn="r"/>
              </a:tabLst>
            </a:pPr>
            <a:r>
              <a:rPr kumimoji="0" lang="es-ES" altLang="zh-CN" sz="1400" b="0" i="0" u="none" strike="noStrike" cap="none" normalizeH="0" baseline="0" dirty="0" smtClean="0">
                <a:ln>
                  <a:noFill/>
                </a:ln>
                <a:effectLst/>
                <a:latin typeface="Tahoma" panose="020B0604030504040204" pitchFamily="34" charset="0"/>
                <a:ea typeface="Calibri" panose="020F0502020204030204" pitchFamily="34" charset="0"/>
                <a:cs typeface="Tahoma" panose="020B0604030504040204" pitchFamily="34" charset="0"/>
                <a:hlinkClick r:id="rId7"/>
              </a:rPr>
              <a:t>INDICE DE CONTENIDOS</a:t>
            </a:r>
            <a:endParaRPr kumimoji="0" lang="es-EC" altLang="zh-CN" sz="2000" b="0" i="0" u="none" strike="noStrike" cap="none" normalizeH="0" baseline="0" dirty="0" smtClean="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tab pos="279400" algn="l"/>
                <a:tab pos="5214938" algn="r"/>
              </a:tabLst>
            </a:pPr>
            <a:r>
              <a:rPr kumimoji="0" lang="es-ES" altLang="zh-CN" sz="1400" b="0" i="0" u="none" strike="noStrike" cap="none" normalizeH="0" baseline="0" dirty="0" smtClean="0">
                <a:ln>
                  <a:noFill/>
                </a:ln>
                <a:effectLst/>
                <a:latin typeface="Tahoma" panose="020B0604030504040204" pitchFamily="34" charset="0"/>
                <a:ea typeface="Calibri" panose="020F0502020204030204" pitchFamily="34" charset="0"/>
                <a:cs typeface="Tahoma" panose="020B0604030504040204" pitchFamily="34" charset="0"/>
                <a:hlinkClick r:id="rId8"/>
              </a:rPr>
              <a:t>RESUMEN</a:t>
            </a:r>
            <a:endParaRPr kumimoji="0" lang="es-EC" altLang="zh-CN" sz="2000" b="0" i="0" u="none" strike="noStrike" cap="none" normalizeH="0" baseline="0" dirty="0" smtClean="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tab pos="279400" algn="l"/>
                <a:tab pos="5214938" algn="r"/>
              </a:tabLst>
            </a:pPr>
            <a:r>
              <a:rPr kumimoji="0" lang="en-US" altLang="zh-CN" sz="1400" b="0" i="0" u="none" strike="noStrike" cap="none" normalizeH="0" baseline="0" dirty="0" smtClean="0">
                <a:ln>
                  <a:noFill/>
                </a:ln>
                <a:effectLst/>
                <a:latin typeface="Tahoma" panose="020B0604030504040204" pitchFamily="34" charset="0"/>
                <a:ea typeface="Calibri" panose="020F0502020204030204" pitchFamily="34" charset="0"/>
                <a:cs typeface="Tahoma" panose="020B0604030504040204" pitchFamily="34" charset="0"/>
                <a:hlinkClick r:id="rId9"/>
              </a:rPr>
              <a:t>ABSTRACT</a:t>
            </a:r>
            <a:endParaRPr kumimoji="0" lang="en-US" altLang="zh-CN" sz="1400" b="0" i="0" u="none" strike="noStrike" cap="none" normalizeH="0" baseline="0" dirty="0" smtClean="0">
              <a:ln>
                <a:noFill/>
              </a:ln>
              <a:effectLst/>
              <a:latin typeface="Tahoma" panose="020B0604030504040204" pitchFamily="34" charset="0"/>
              <a:ea typeface="Calibri" panose="020F0502020204030204" pitchFamily="34" charset="0"/>
              <a:cs typeface="Tahoma" panose="020B060403050404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79400" algn="l"/>
                <a:tab pos="5214938" algn="r"/>
              </a:tabLst>
            </a:pPr>
            <a:endParaRPr kumimoji="0" lang="es-EC" altLang="zh-CN" sz="2000" b="0" i="0" u="none" strike="noStrike" cap="none" normalizeH="0" baseline="0" dirty="0" smtClean="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tab pos="279400" algn="l"/>
                <a:tab pos="5214938" algn="r"/>
              </a:tabLst>
            </a:pPr>
            <a:r>
              <a:rPr kumimoji="0" lang="es-ES" altLang="zh-CN" sz="1400" b="1" i="0" u="none" strike="noStrike" cap="none" normalizeH="0" baseline="0" dirty="0" smtClean="0">
                <a:ln>
                  <a:noFill/>
                </a:ln>
                <a:effectLst/>
                <a:latin typeface="Tahoma" panose="020B0604030504040204" pitchFamily="34" charset="0"/>
                <a:ea typeface="Calibri" panose="020F0502020204030204" pitchFamily="34" charset="0"/>
                <a:cs typeface="Tahoma" panose="020B0604030504040204" pitchFamily="34" charset="0"/>
                <a:hlinkClick r:id="rId10"/>
              </a:rPr>
              <a:t>CAPITULO I</a:t>
            </a:r>
            <a:endParaRPr kumimoji="0" lang="es-EC" altLang="zh-CN" sz="2000" b="0" i="0" u="none" strike="noStrike" cap="none" normalizeH="0" baseline="0" dirty="0" smtClean="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tab pos="279400" algn="l"/>
                <a:tab pos="5214938" algn="r"/>
              </a:tabLst>
            </a:pPr>
            <a:r>
              <a:rPr kumimoji="0" lang="es-ES" altLang="zh-CN" sz="1400" b="0" i="0" u="none" strike="noStrike" cap="none" normalizeH="0" baseline="0" dirty="0" smtClean="0">
                <a:ln>
                  <a:noFill/>
                </a:ln>
                <a:effectLst/>
                <a:latin typeface="Tahoma" panose="020B0604030504040204" pitchFamily="34" charset="0"/>
                <a:ea typeface="Calibri" panose="020F0502020204030204" pitchFamily="34" charset="0"/>
                <a:cs typeface="Tahoma" panose="020B0604030504040204" pitchFamily="34" charset="0"/>
                <a:hlinkClick r:id="rId11"/>
              </a:rPr>
              <a:t>MARCO REFERENCIAL</a:t>
            </a:r>
            <a:endParaRPr kumimoji="0" lang="es-EC" altLang="zh-CN" sz="2000" b="0" i="0" u="none" strike="noStrike" cap="none" normalizeH="0" baseline="0" dirty="0" smtClean="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tab pos="279400" algn="l"/>
                <a:tab pos="5214938" algn="r"/>
              </a:tabLst>
            </a:pPr>
            <a:r>
              <a:rPr kumimoji="0" lang="es-ES" altLang="zh-CN" sz="1400" b="0" i="0" u="none" strike="noStrike" cap="none" normalizeH="0" baseline="0" dirty="0" smtClean="0">
                <a:ln>
                  <a:noFill/>
                </a:ln>
                <a:effectLst/>
                <a:latin typeface="Tahoma" panose="020B0604030504040204" pitchFamily="34" charset="0"/>
                <a:ea typeface="Calibri" panose="020F0502020204030204" pitchFamily="34" charset="0"/>
                <a:cs typeface="Tahoma" panose="020B0604030504040204" pitchFamily="34" charset="0"/>
                <a:hlinkClick r:id="rId12"/>
              </a:rPr>
              <a:t>1.1. El problema de investigación</a:t>
            </a:r>
            <a:endParaRPr kumimoji="0" lang="es-EC" altLang="zh-CN" sz="2000" b="0" i="0" u="none" strike="noStrike" cap="none" normalizeH="0" baseline="0" dirty="0" smtClean="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tab pos="279400" algn="l"/>
                <a:tab pos="5214938" algn="r"/>
              </a:tabLst>
            </a:pPr>
            <a:r>
              <a:rPr kumimoji="0" lang="es-ES" altLang="zh-CN" sz="1400" b="0" i="0" u="none" strike="noStrike" cap="none" normalizeH="0" baseline="0" dirty="0" smtClean="0">
                <a:ln>
                  <a:noFill/>
                </a:ln>
                <a:effectLst/>
                <a:latin typeface="Tahoma" panose="020B0604030504040204" pitchFamily="34" charset="0"/>
                <a:ea typeface="Calibri" panose="020F0502020204030204" pitchFamily="34" charset="0"/>
                <a:cs typeface="Tahoma" panose="020B0604030504040204" pitchFamily="34" charset="0"/>
                <a:hlinkClick r:id="rId13"/>
              </a:rPr>
              <a:t>1.2. Formulación del problema</a:t>
            </a:r>
            <a:endParaRPr kumimoji="0" lang="es-EC" altLang="zh-CN" sz="2000" b="0" i="0" u="none" strike="noStrike" cap="none" normalizeH="0" baseline="0" dirty="0" smtClean="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tab pos="279400" algn="l"/>
                <a:tab pos="5214938" algn="r"/>
              </a:tabLst>
            </a:pPr>
            <a:r>
              <a:rPr kumimoji="0" lang="es-ES" altLang="zh-CN" sz="1400" b="0" i="0" u="none" strike="noStrike" cap="none" normalizeH="0" baseline="0" dirty="0" smtClean="0">
                <a:ln>
                  <a:noFill/>
                </a:ln>
                <a:effectLst/>
                <a:latin typeface="Tahoma" panose="020B0604030504040204" pitchFamily="34" charset="0"/>
                <a:ea typeface="Calibri" panose="020F0502020204030204" pitchFamily="34" charset="0"/>
                <a:cs typeface="Tahoma" panose="020B0604030504040204" pitchFamily="34" charset="0"/>
                <a:hlinkClick r:id="rId14"/>
              </a:rPr>
              <a:t>1.3. Objetivos</a:t>
            </a:r>
            <a:endParaRPr kumimoji="0" lang="es-EC" altLang="zh-CN" sz="2000" b="0" i="0" u="none" strike="noStrike" cap="none" normalizeH="0" baseline="0" dirty="0" smtClean="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tab pos="279400" algn="l"/>
                <a:tab pos="5214938" algn="r"/>
              </a:tabLst>
            </a:pPr>
            <a:r>
              <a:rPr kumimoji="0" lang="es-ES" altLang="zh-CN" sz="1400" b="0" i="0" u="none" strike="noStrike" cap="none" normalizeH="0" baseline="0" dirty="0" smtClean="0">
                <a:ln>
                  <a:noFill/>
                </a:ln>
                <a:effectLst/>
                <a:latin typeface="Tahoma" panose="020B0604030504040204" pitchFamily="34" charset="0"/>
                <a:ea typeface="Calibri" panose="020F0502020204030204" pitchFamily="34" charset="0"/>
                <a:cs typeface="Tahoma" panose="020B0604030504040204" pitchFamily="34" charset="0"/>
                <a:hlinkClick r:id="rId15"/>
              </a:rPr>
              <a:t>1.3.1. Objetivo general</a:t>
            </a:r>
            <a:endParaRPr kumimoji="0" lang="es-EC" altLang="zh-CN" sz="2000" b="0" i="0" u="none" strike="noStrike" cap="none" normalizeH="0" baseline="0" dirty="0" smtClean="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tab pos="279400" algn="l"/>
                <a:tab pos="5214938" algn="r"/>
              </a:tabLst>
            </a:pPr>
            <a:r>
              <a:rPr kumimoji="0" lang="es-ES" altLang="zh-CN" sz="1400" b="0" i="0" u="none" strike="noStrike" cap="none" normalizeH="0" baseline="0" dirty="0" smtClean="0">
                <a:ln>
                  <a:noFill/>
                </a:ln>
                <a:effectLst/>
                <a:latin typeface="Tahoma" panose="020B0604030504040204" pitchFamily="34" charset="0"/>
                <a:ea typeface="Calibri" panose="020F0502020204030204" pitchFamily="34" charset="0"/>
                <a:cs typeface="Tahoma" panose="020B0604030504040204" pitchFamily="34" charset="0"/>
                <a:hlinkClick r:id="rId16"/>
              </a:rPr>
              <a:t>1.3.2. Objetivos específicos</a:t>
            </a:r>
            <a:endParaRPr kumimoji="0" lang="es-EC" altLang="zh-CN" sz="2000" b="0" i="0" u="none" strike="noStrike" cap="none" normalizeH="0" baseline="0" dirty="0" smtClean="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tab pos="279400" algn="l"/>
                <a:tab pos="5214938" algn="r"/>
              </a:tabLst>
            </a:pPr>
            <a:r>
              <a:rPr kumimoji="0" lang="es-ES" altLang="zh-CN" sz="1400" b="0" i="0" u="none" strike="noStrike" cap="none" normalizeH="0" baseline="0" dirty="0" smtClean="0">
                <a:ln>
                  <a:noFill/>
                </a:ln>
                <a:effectLst/>
                <a:latin typeface="Tahoma" panose="020B0604030504040204" pitchFamily="34" charset="0"/>
                <a:ea typeface="Calibri" panose="020F0502020204030204" pitchFamily="34" charset="0"/>
                <a:cs typeface="Tahoma" panose="020B0604030504040204" pitchFamily="34" charset="0"/>
                <a:hlinkClick r:id="rId17"/>
              </a:rPr>
              <a:t>1.4. Justificación e importancia</a:t>
            </a:r>
            <a:endParaRPr kumimoji="0" lang="es-EC" altLang="zh-CN" sz="2000" b="0" i="0" u="none" strike="noStrike" cap="none" normalizeH="0" baseline="0" dirty="0" smtClean="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tab pos="279400" algn="l"/>
                <a:tab pos="5214938" algn="r"/>
              </a:tabLst>
            </a:pPr>
            <a:r>
              <a:rPr kumimoji="0" lang="es-ES" altLang="zh-CN" sz="1400" b="0" i="0" u="none" strike="noStrike" cap="none" normalizeH="0" baseline="0" dirty="0" smtClean="0">
                <a:ln>
                  <a:noFill/>
                </a:ln>
                <a:effectLst/>
                <a:latin typeface="Tahoma" panose="020B0604030504040204" pitchFamily="34" charset="0"/>
                <a:ea typeface="Calibri" panose="020F0502020204030204" pitchFamily="34" charset="0"/>
                <a:cs typeface="Tahoma" panose="020B0604030504040204" pitchFamily="34" charset="0"/>
                <a:hlinkClick r:id="rId18"/>
              </a:rPr>
              <a:t>1.5. Ubicación del problema en un contexto</a:t>
            </a:r>
            <a:endParaRPr kumimoji="0" lang="es-EC" altLang="zh-CN" sz="2000" b="0" i="0" u="none" strike="noStrike" cap="none" normalizeH="0" baseline="0" dirty="0" smtClean="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tab pos="279400" algn="l"/>
                <a:tab pos="5214938" algn="r"/>
              </a:tabLst>
            </a:pPr>
            <a:r>
              <a:rPr kumimoji="0" lang="es-ES" altLang="zh-CN" sz="1400" b="0" i="0" u="none" strike="noStrike" cap="none" normalizeH="0" baseline="0" dirty="0" smtClean="0">
                <a:ln>
                  <a:noFill/>
                </a:ln>
                <a:effectLst/>
                <a:latin typeface="Tahoma" panose="020B0604030504040204" pitchFamily="34" charset="0"/>
                <a:ea typeface="Calibri" panose="020F0502020204030204" pitchFamily="34" charset="0"/>
                <a:cs typeface="Tahoma" panose="020B0604030504040204" pitchFamily="34" charset="0"/>
                <a:hlinkClick r:id="rId19"/>
              </a:rPr>
              <a:t>1.5.1 Situación conflicto que debe señalar</a:t>
            </a:r>
            <a:endParaRPr kumimoji="0" lang="es-EC" altLang="zh-CN" sz="2000" b="0" i="0" u="none" strike="noStrike" cap="none" normalizeH="0" baseline="0" dirty="0" smtClean="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tab pos="279400" algn="l"/>
                <a:tab pos="5214938" algn="r"/>
              </a:tabLst>
            </a:pPr>
            <a:r>
              <a:rPr kumimoji="0" lang="es-ES" altLang="zh-CN" sz="1400" b="0" i="0" u="none" strike="noStrike" cap="none" normalizeH="0" baseline="0" dirty="0" smtClean="0">
                <a:ln>
                  <a:noFill/>
                </a:ln>
                <a:effectLst/>
                <a:latin typeface="Tahoma" panose="020B0604030504040204" pitchFamily="34" charset="0"/>
                <a:ea typeface="Calibri" panose="020F0502020204030204" pitchFamily="34" charset="0"/>
                <a:cs typeface="Tahoma" panose="020B0604030504040204" pitchFamily="34" charset="0"/>
                <a:hlinkClick r:id="rId20"/>
              </a:rPr>
              <a:t>1.5.2 Causas del problema, consecuencias</a:t>
            </a:r>
            <a:endParaRPr kumimoji="0" lang="es-EC" altLang="zh-CN" sz="2000" b="0" i="0" u="none" strike="noStrike" cap="none" normalizeH="0" baseline="0" dirty="0" smtClean="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tab pos="279400" algn="l"/>
                <a:tab pos="5214938" algn="r"/>
              </a:tabLst>
            </a:pPr>
            <a:r>
              <a:rPr kumimoji="0" lang="es-ES" altLang="zh-CN" sz="1400" b="0" i="0" u="none" strike="noStrike" cap="none" normalizeH="0" baseline="0" dirty="0" smtClean="0">
                <a:ln>
                  <a:noFill/>
                </a:ln>
                <a:effectLst/>
                <a:latin typeface="Tahoma" panose="020B0604030504040204" pitchFamily="34" charset="0"/>
                <a:ea typeface="Calibri" panose="020F0502020204030204" pitchFamily="34" charset="0"/>
                <a:cs typeface="Tahoma" panose="020B0604030504040204" pitchFamily="34" charset="0"/>
                <a:hlinkClick r:id="rId21"/>
              </a:rPr>
              <a:t>1.6. Delimitación del problema</a:t>
            </a:r>
            <a:endParaRPr kumimoji="0" lang="es-EC" altLang="zh-CN" sz="2000" b="0" i="0" u="none" strike="noStrike" cap="none" normalizeH="0" baseline="0" dirty="0" smtClean="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tab pos="279400" algn="l"/>
                <a:tab pos="5214938" algn="r"/>
              </a:tabLst>
            </a:pPr>
            <a:r>
              <a:rPr kumimoji="0" lang="es-ES" altLang="zh-CN" sz="1400" b="0" i="0" u="none" strike="noStrike" cap="none" normalizeH="0" baseline="0" dirty="0" smtClean="0">
                <a:ln>
                  <a:noFill/>
                </a:ln>
                <a:effectLst/>
                <a:latin typeface="Tahoma" panose="020B0604030504040204" pitchFamily="34" charset="0"/>
                <a:ea typeface="Calibri" panose="020F0502020204030204" pitchFamily="34" charset="0"/>
                <a:cs typeface="Tahoma" panose="020B0604030504040204" pitchFamily="34" charset="0"/>
                <a:hlinkClick r:id="rId22"/>
              </a:rPr>
              <a:t>1.7. Operacionalización de variables</a:t>
            </a:r>
            <a:endParaRPr kumimoji="0" lang="es-EC" altLang="zh-CN" sz="2000" b="0" i="0" u="none" strike="noStrike" cap="none" normalizeH="0" baseline="0" dirty="0" smtClean="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tab pos="279400" algn="l"/>
                <a:tab pos="5214938" algn="r"/>
              </a:tabLst>
            </a:pPr>
            <a:r>
              <a:rPr kumimoji="0" lang="es-ES" altLang="zh-CN" sz="1400" b="0" i="0" u="none" strike="noStrike" cap="none" normalizeH="0" baseline="0" dirty="0" smtClean="0">
                <a:ln>
                  <a:noFill/>
                </a:ln>
                <a:effectLst/>
                <a:latin typeface="Tahoma" panose="020B0604030504040204" pitchFamily="34" charset="0"/>
                <a:ea typeface="Calibri" panose="020F0502020204030204" pitchFamily="34" charset="0"/>
                <a:cs typeface="Tahoma" panose="020B0604030504040204" pitchFamily="34" charset="0"/>
                <a:hlinkClick r:id="rId23"/>
              </a:rPr>
              <a:t>1.8. Hipótesis</a:t>
            </a:r>
            <a:endParaRPr kumimoji="0" lang="es-EC" altLang="zh-CN" sz="2000" b="0" i="0" u="none" strike="noStrike" cap="none" normalizeH="0" baseline="0" dirty="0" smtClean="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tab pos="279400" algn="l"/>
                <a:tab pos="5214938" algn="r"/>
              </a:tabLst>
            </a:pPr>
            <a:endParaRPr kumimoji="0" lang="es-EC" altLang="zh-CN"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095331593"/>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086377" y="624110"/>
            <a:ext cx="9418235" cy="1280890"/>
          </a:xfrm>
        </p:spPr>
        <p:txBody>
          <a:bodyPr/>
          <a:lstStyle/>
          <a:p>
            <a:r>
              <a:rPr lang="es-EC" b="1" dirty="0"/>
              <a:t>CAPITULO III</a:t>
            </a:r>
            <a:br>
              <a:rPr lang="es-EC" b="1" dirty="0"/>
            </a:br>
            <a:r>
              <a:rPr lang="es-EC" b="1" dirty="0"/>
              <a:t>METODOLOGÍA DE LA INVESTIGACIÓN</a:t>
            </a:r>
          </a:p>
        </p:txBody>
      </p:sp>
      <p:sp>
        <p:nvSpPr>
          <p:cNvPr id="3" name="Marcador de contenido 2"/>
          <p:cNvSpPr>
            <a:spLocks noGrp="1"/>
          </p:cNvSpPr>
          <p:nvPr>
            <p:ph idx="1"/>
          </p:nvPr>
        </p:nvSpPr>
        <p:spPr>
          <a:xfrm>
            <a:off x="2086377" y="2133599"/>
            <a:ext cx="9418235" cy="4009623"/>
          </a:xfrm>
        </p:spPr>
        <p:txBody>
          <a:bodyPr/>
          <a:lstStyle/>
          <a:p>
            <a:pPr marL="0" indent="0">
              <a:buNone/>
            </a:pPr>
            <a:r>
              <a:rPr lang="es-EC" b="1" dirty="0"/>
              <a:t>3.1. Tipo de investigación</a:t>
            </a:r>
          </a:p>
          <a:p>
            <a:r>
              <a:rPr lang="es-ES" dirty="0"/>
              <a:t>Nuestra investigación será cuasi-experimental, cuyo objetivo principal será determinar la incidencia que tiene el actividades  recreativo en las capacidades coordinativas de los alumnos de  tercero y cuarto año de básica de la escuela </a:t>
            </a:r>
            <a:r>
              <a:rPr lang="es-EC" dirty="0"/>
              <a:t>“LUIS FELIPE BORJA” del </a:t>
            </a:r>
            <a:r>
              <a:rPr lang="es-EC" dirty="0" smtClean="0"/>
              <a:t>cantón </a:t>
            </a:r>
            <a:r>
              <a:rPr lang="es-EC" dirty="0"/>
              <a:t>Mejía, considerando una grupo de 59 alumnos para la participación directa de la investigación estipulada, se manejara una </a:t>
            </a:r>
            <a:r>
              <a:rPr lang="es-EC" dirty="0" smtClean="0"/>
              <a:t>dimensión </a:t>
            </a:r>
            <a:r>
              <a:rPr lang="es-EC" dirty="0"/>
              <a:t>longitudinal bajo pre prueba y post prueba. </a:t>
            </a:r>
          </a:p>
        </p:txBody>
      </p:sp>
    </p:spTree>
    <p:extLst>
      <p:ext uri="{BB962C8B-B14F-4D97-AF65-F5344CB8AC3E}">
        <p14:creationId xmlns:p14="http://schemas.microsoft.com/office/powerpoint/2010/main" val="2340345414"/>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b="1" dirty="0" smtClean="0"/>
              <a:t>3.2.    Población y muestra</a:t>
            </a:r>
            <a:br>
              <a:rPr lang="es-EC" b="1" dirty="0" smtClean="0"/>
            </a:br>
            <a:endParaRPr lang="es-EC" dirty="0"/>
          </a:p>
        </p:txBody>
      </p:sp>
      <p:sp>
        <p:nvSpPr>
          <p:cNvPr id="3" name="Marcador de contenido 2"/>
          <p:cNvSpPr>
            <a:spLocks noGrp="1"/>
          </p:cNvSpPr>
          <p:nvPr>
            <p:ph idx="1"/>
          </p:nvPr>
        </p:nvSpPr>
        <p:spPr>
          <a:xfrm>
            <a:off x="2073499" y="1506828"/>
            <a:ext cx="9431113" cy="4404394"/>
          </a:xfrm>
        </p:spPr>
        <p:txBody>
          <a:bodyPr/>
          <a:lstStyle/>
          <a:p>
            <a:pPr marL="0" indent="0">
              <a:buNone/>
            </a:pPr>
            <a:r>
              <a:rPr lang="es-EC" b="1" dirty="0" smtClean="0"/>
              <a:t>3.2.1</a:t>
            </a:r>
            <a:r>
              <a:rPr lang="es-EC" b="1" dirty="0"/>
              <a:t>. Población</a:t>
            </a:r>
          </a:p>
          <a:p>
            <a:r>
              <a:rPr lang="es-ES" dirty="0"/>
              <a:t>De una población de 1100 niños quienes serán favorecidos directamente o indirectamente, se ha considerado a 59 niños de tercero y cuarto año de básica de la escuela </a:t>
            </a:r>
            <a:r>
              <a:rPr lang="es-EC" dirty="0"/>
              <a:t>“LUIS FELIPE BORJA” del </a:t>
            </a:r>
            <a:r>
              <a:rPr lang="es-EC" dirty="0" smtClean="0"/>
              <a:t>cantón </a:t>
            </a:r>
            <a:r>
              <a:rPr lang="es-EC" dirty="0"/>
              <a:t>Mejía</a:t>
            </a:r>
          </a:p>
          <a:p>
            <a:pPr marL="0" indent="0">
              <a:buNone/>
            </a:pPr>
            <a:r>
              <a:rPr lang="es-EC" b="1" dirty="0"/>
              <a:t>3.2.2. Muestra</a:t>
            </a:r>
          </a:p>
          <a:p>
            <a:pPr lvl="0"/>
            <a:r>
              <a:rPr lang="es-ES" dirty="0"/>
              <a:t>El grupo seleccionado serán 59 niños de estudio directo</a:t>
            </a:r>
            <a:endParaRPr lang="es-EC" dirty="0"/>
          </a:p>
          <a:p>
            <a:pPr lvl="0"/>
            <a:r>
              <a:rPr lang="es-ES" dirty="0"/>
              <a:t>Trabajaremos con la población total en nuestra investigación</a:t>
            </a:r>
            <a:endParaRPr lang="es-EC" dirty="0"/>
          </a:p>
        </p:txBody>
      </p:sp>
    </p:spTree>
    <p:extLst>
      <p:ext uri="{BB962C8B-B14F-4D97-AF65-F5344CB8AC3E}">
        <p14:creationId xmlns:p14="http://schemas.microsoft.com/office/powerpoint/2010/main" val="3495353019"/>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12891" y="624110"/>
            <a:ext cx="9791722" cy="1280890"/>
          </a:xfrm>
        </p:spPr>
        <p:txBody>
          <a:bodyPr>
            <a:normAutofit fontScale="90000"/>
          </a:bodyPr>
          <a:lstStyle/>
          <a:p>
            <a:pPr algn="ctr"/>
            <a:r>
              <a:rPr lang="es-EC" b="1" dirty="0" smtClean="0"/>
              <a:t/>
            </a:r>
            <a:br>
              <a:rPr lang="es-EC" b="1" dirty="0" smtClean="0"/>
            </a:br>
            <a:r>
              <a:rPr lang="es-EC" b="1" dirty="0" smtClean="0"/>
              <a:t>3.3. Instrumentos de la investigación</a:t>
            </a:r>
            <a:br>
              <a:rPr lang="es-EC" b="1" dirty="0" smtClean="0"/>
            </a:br>
            <a:endParaRPr lang="es-EC" dirty="0"/>
          </a:p>
        </p:txBody>
      </p:sp>
      <p:sp>
        <p:nvSpPr>
          <p:cNvPr id="3" name="Marcador de contenido 2"/>
          <p:cNvSpPr>
            <a:spLocks noGrp="1"/>
          </p:cNvSpPr>
          <p:nvPr>
            <p:ph idx="1"/>
          </p:nvPr>
        </p:nvSpPr>
        <p:spPr>
          <a:xfrm>
            <a:off x="1712890" y="1905000"/>
            <a:ext cx="9791722" cy="4006222"/>
          </a:xfrm>
        </p:spPr>
        <p:txBody>
          <a:bodyPr/>
          <a:lstStyle/>
          <a:p>
            <a:pPr lvl="0"/>
            <a:r>
              <a:rPr lang="es-ES" dirty="0" smtClean="0"/>
              <a:t>Guía </a:t>
            </a:r>
            <a:r>
              <a:rPr lang="es-ES" dirty="0"/>
              <a:t>de observación</a:t>
            </a:r>
            <a:endParaRPr lang="es-EC" dirty="0"/>
          </a:p>
          <a:p>
            <a:pPr lvl="0"/>
            <a:r>
              <a:rPr lang="es-ES" dirty="0"/>
              <a:t>Mediciones</a:t>
            </a:r>
            <a:endParaRPr lang="es-EC" dirty="0"/>
          </a:p>
          <a:p>
            <a:pPr lvl="0"/>
            <a:r>
              <a:rPr lang="es-ES" dirty="0"/>
              <a:t>Test</a:t>
            </a:r>
            <a:endParaRPr lang="es-EC" dirty="0"/>
          </a:p>
          <a:p>
            <a:pPr lvl="0"/>
            <a:r>
              <a:rPr lang="es-ES" dirty="0"/>
              <a:t>Análisis del contenido</a:t>
            </a:r>
            <a:endParaRPr lang="es-EC" dirty="0"/>
          </a:p>
          <a:p>
            <a:r>
              <a:rPr lang="es-ES" dirty="0"/>
              <a:t>Estos instrumentos de investigación se constituirán por un seguimiento permanente de los deportistas y su validez de determinaran por la metodología impartida por libros de enseñanza conseguidos del tema a </a:t>
            </a:r>
            <a:r>
              <a:rPr lang="es-ES" dirty="0" smtClean="0"/>
              <a:t>trabajar.</a:t>
            </a:r>
            <a:endParaRPr lang="es-EC" dirty="0"/>
          </a:p>
          <a:p>
            <a:endParaRPr lang="es-EC" dirty="0"/>
          </a:p>
        </p:txBody>
      </p:sp>
    </p:spTree>
    <p:extLst>
      <p:ext uri="{BB962C8B-B14F-4D97-AF65-F5344CB8AC3E}">
        <p14:creationId xmlns:p14="http://schemas.microsoft.com/office/powerpoint/2010/main" val="3148931115"/>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C" b="1" dirty="0" smtClean="0"/>
              <a:t/>
            </a:r>
            <a:br>
              <a:rPr lang="es-EC" b="1" dirty="0" smtClean="0"/>
            </a:br>
            <a:r>
              <a:rPr lang="es-EC" b="1" dirty="0" smtClean="0"/>
              <a:t>3.3. Instrumentos de la investigación</a:t>
            </a:r>
            <a:br>
              <a:rPr lang="es-EC" b="1" dirty="0" smtClean="0"/>
            </a:br>
            <a:endParaRPr lang="es-EC" dirty="0"/>
          </a:p>
        </p:txBody>
      </p:sp>
      <p:sp>
        <p:nvSpPr>
          <p:cNvPr id="3" name="Marcador de contenido 2"/>
          <p:cNvSpPr>
            <a:spLocks noGrp="1"/>
          </p:cNvSpPr>
          <p:nvPr>
            <p:ph idx="1"/>
          </p:nvPr>
        </p:nvSpPr>
        <p:spPr/>
        <p:txBody>
          <a:bodyPr>
            <a:normAutofit/>
          </a:bodyPr>
          <a:lstStyle/>
          <a:p>
            <a:pPr lvl="0"/>
            <a:r>
              <a:rPr lang="es-ES" b="1" dirty="0"/>
              <a:t>Guía de observación:</a:t>
            </a:r>
            <a:r>
              <a:rPr lang="es-ES" dirty="0"/>
              <a:t> consiste en analizar los procesos curriculares que están preestablecidos dentro de la institución donde vamos a realizar nuestra investigación.</a:t>
            </a:r>
            <a:endParaRPr lang="es-EC" dirty="0"/>
          </a:p>
          <a:p>
            <a:pPr lvl="0"/>
            <a:r>
              <a:rPr lang="es-ES" b="1" dirty="0"/>
              <a:t>Mediciones:</a:t>
            </a:r>
            <a:r>
              <a:rPr lang="es-ES" dirty="0"/>
              <a:t> Se considerara los aspectos significativos de las dos variables de estudio </a:t>
            </a:r>
            <a:endParaRPr lang="es-EC" dirty="0"/>
          </a:p>
          <a:p>
            <a:pPr lvl="0"/>
            <a:r>
              <a:rPr lang="es-ES" dirty="0"/>
              <a:t>Test: se determinara una serie de test para una evaluación inicial y final dentro del proceso de enseñanza aprendizaje de la investigación</a:t>
            </a:r>
            <a:endParaRPr lang="es-EC" dirty="0"/>
          </a:p>
          <a:p>
            <a:pPr lvl="0"/>
            <a:r>
              <a:rPr lang="es-ES" b="1" dirty="0"/>
              <a:t>Análisis</a:t>
            </a:r>
            <a:r>
              <a:rPr lang="es-ES" dirty="0"/>
              <a:t> del contenido: este análisis nos permitirá determinar si cumplimos el objetivo general que planteamos inicialmente en nuestra investigación</a:t>
            </a:r>
            <a:endParaRPr lang="es-EC" dirty="0"/>
          </a:p>
          <a:p>
            <a:pPr lvl="0"/>
            <a:r>
              <a:rPr lang="es-ES" dirty="0"/>
              <a:t>Estos instrumentos de investigación se constituirán por un seguimiento permanente de los alumnos.</a:t>
            </a:r>
            <a:endParaRPr lang="es-EC" dirty="0"/>
          </a:p>
          <a:p>
            <a:endParaRPr lang="es-EC" dirty="0"/>
          </a:p>
        </p:txBody>
      </p:sp>
    </p:spTree>
    <p:extLst>
      <p:ext uri="{BB962C8B-B14F-4D97-AF65-F5344CB8AC3E}">
        <p14:creationId xmlns:p14="http://schemas.microsoft.com/office/powerpoint/2010/main" val="2369433884"/>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b="1" dirty="0" smtClean="0"/>
              <a:t>3.4. Recolección de la información</a:t>
            </a:r>
            <a:br>
              <a:rPr lang="es-EC" b="1" dirty="0" smtClean="0"/>
            </a:br>
            <a:endParaRPr lang="es-EC" dirty="0"/>
          </a:p>
        </p:txBody>
      </p:sp>
      <p:sp>
        <p:nvSpPr>
          <p:cNvPr id="3" name="Marcador de contenido 2"/>
          <p:cNvSpPr>
            <a:spLocks noGrp="1"/>
          </p:cNvSpPr>
          <p:nvPr>
            <p:ph idx="1"/>
          </p:nvPr>
        </p:nvSpPr>
        <p:spPr>
          <a:xfrm>
            <a:off x="2589212" y="1584101"/>
            <a:ext cx="8177526" cy="4327121"/>
          </a:xfrm>
        </p:spPr>
        <p:txBody>
          <a:bodyPr>
            <a:normAutofit/>
          </a:bodyPr>
          <a:lstStyle/>
          <a:p>
            <a:pPr lvl="0"/>
            <a:r>
              <a:rPr lang="es-ES" dirty="0" smtClean="0"/>
              <a:t>Observación</a:t>
            </a:r>
            <a:endParaRPr lang="es-EC" dirty="0"/>
          </a:p>
          <a:p>
            <a:pPr lvl="0"/>
            <a:r>
              <a:rPr lang="es-ES" dirty="0"/>
              <a:t>Datos primarios</a:t>
            </a:r>
            <a:endParaRPr lang="es-EC" dirty="0"/>
          </a:p>
          <a:p>
            <a:pPr lvl="0"/>
            <a:r>
              <a:rPr lang="es-ES" dirty="0"/>
              <a:t>Datos secundarios</a:t>
            </a:r>
            <a:endParaRPr lang="es-EC" dirty="0"/>
          </a:p>
          <a:p>
            <a:pPr lvl="0"/>
            <a:r>
              <a:rPr lang="es-ES" dirty="0"/>
              <a:t>Resultados de los test</a:t>
            </a:r>
            <a:endParaRPr lang="es-EC" dirty="0"/>
          </a:p>
          <a:p>
            <a:pPr lvl="0"/>
            <a:r>
              <a:rPr lang="es-ES" dirty="0"/>
              <a:t>Que técnicas utilizará para obtener la información que exige la investigación; describa que actividades tiene que cumplir para recoger los datos; si aplicará, realizará entrevistas, observaciones, etcétera.</a:t>
            </a:r>
            <a:endParaRPr lang="es-EC" dirty="0"/>
          </a:p>
          <a:p>
            <a:pPr lvl="0"/>
            <a:r>
              <a:rPr lang="es-ES" dirty="0"/>
              <a:t>Describir cómo y utilizando qué técnicas e instrumentos se procederá a la obtención de los datos e información (trabajo de campo).</a:t>
            </a:r>
            <a:endParaRPr lang="es-EC" dirty="0"/>
          </a:p>
          <a:p>
            <a:endParaRPr lang="es-EC" dirty="0"/>
          </a:p>
        </p:txBody>
      </p:sp>
    </p:spTree>
    <p:extLst>
      <p:ext uri="{BB962C8B-B14F-4D97-AF65-F5344CB8AC3E}">
        <p14:creationId xmlns:p14="http://schemas.microsoft.com/office/powerpoint/2010/main" val="2040724395"/>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163651" y="624110"/>
            <a:ext cx="7959143" cy="1280890"/>
          </a:xfrm>
        </p:spPr>
        <p:txBody>
          <a:bodyPr>
            <a:noAutofit/>
          </a:bodyPr>
          <a:lstStyle/>
          <a:p>
            <a:pPr algn="ctr"/>
            <a:r>
              <a:rPr lang="es-EC" sz="2800" b="1" dirty="0" smtClean="0"/>
              <a:t>3.5. Tratamiento y análisis estadístico de los datos</a:t>
            </a:r>
            <a:br>
              <a:rPr lang="es-EC" sz="2800" b="1" dirty="0" smtClean="0"/>
            </a:br>
            <a:endParaRPr lang="es-EC" sz="2800" dirty="0"/>
          </a:p>
        </p:txBody>
      </p:sp>
      <p:sp>
        <p:nvSpPr>
          <p:cNvPr id="3" name="Marcador de contenido 2"/>
          <p:cNvSpPr>
            <a:spLocks noGrp="1"/>
          </p:cNvSpPr>
          <p:nvPr>
            <p:ph idx="1"/>
          </p:nvPr>
        </p:nvSpPr>
        <p:spPr>
          <a:xfrm>
            <a:off x="2163651" y="1905000"/>
            <a:ext cx="7959143" cy="4006222"/>
          </a:xfrm>
        </p:spPr>
        <p:txBody>
          <a:bodyPr>
            <a:normAutofit/>
          </a:bodyPr>
          <a:lstStyle/>
          <a:p>
            <a:pPr lvl="0"/>
            <a:r>
              <a:rPr lang="es-EC" b="1" dirty="0" smtClean="0"/>
              <a:t>Estadística </a:t>
            </a:r>
            <a:r>
              <a:rPr lang="es-EC" b="1" dirty="0"/>
              <a:t>descriptiva</a:t>
            </a:r>
            <a:endParaRPr lang="es-EC" dirty="0"/>
          </a:p>
          <a:p>
            <a:r>
              <a:rPr lang="es-EC" dirty="0"/>
              <a:t>Se dedica a los métodos de recolección, descripción, visualización y resumen de datos originados a partir de los fenómenos en estudio. Los datos pueden ser resumidos numérica o gráficamente.</a:t>
            </a:r>
          </a:p>
          <a:p>
            <a:pPr lvl="0"/>
            <a:r>
              <a:rPr lang="es-EC" dirty="0"/>
              <a:t>Promedio </a:t>
            </a:r>
          </a:p>
          <a:p>
            <a:pPr lvl="0"/>
            <a:r>
              <a:rPr lang="es-EC" dirty="0"/>
              <a:t>Máximo</a:t>
            </a:r>
          </a:p>
          <a:p>
            <a:pPr lvl="0"/>
            <a:r>
              <a:rPr lang="es-EC" dirty="0"/>
              <a:t>Mínimo</a:t>
            </a:r>
          </a:p>
          <a:p>
            <a:pPr lvl="0"/>
            <a:r>
              <a:rPr lang="es-EC" dirty="0"/>
              <a:t>Desviación </a:t>
            </a:r>
            <a:r>
              <a:rPr lang="es-EC" dirty="0" smtClean="0"/>
              <a:t>estándar</a:t>
            </a:r>
            <a:endParaRPr lang="es-EC" dirty="0"/>
          </a:p>
          <a:p>
            <a:pPr lvl="0"/>
            <a:r>
              <a:rPr lang="es-EC" dirty="0"/>
              <a:t>Mediana</a:t>
            </a:r>
          </a:p>
          <a:p>
            <a:endParaRPr lang="es-EC" dirty="0"/>
          </a:p>
        </p:txBody>
      </p:sp>
    </p:spTree>
    <p:extLst>
      <p:ext uri="{BB962C8B-B14F-4D97-AF65-F5344CB8AC3E}">
        <p14:creationId xmlns:p14="http://schemas.microsoft.com/office/powerpoint/2010/main" val="1608100648"/>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073500" y="624110"/>
            <a:ext cx="7147773" cy="1037265"/>
          </a:xfrm>
        </p:spPr>
        <p:txBody>
          <a:bodyPr>
            <a:normAutofit fontScale="90000"/>
          </a:bodyPr>
          <a:lstStyle/>
          <a:p>
            <a:pPr algn="ctr"/>
            <a:r>
              <a:rPr lang="es-ES" b="1" dirty="0" smtClean="0"/>
              <a:t>Baremos y Normas.</a:t>
            </a:r>
            <a:r>
              <a:rPr lang="es-EC" dirty="0" smtClean="0"/>
              <a:t/>
            </a:r>
            <a:br>
              <a:rPr lang="es-EC" dirty="0" smtClean="0"/>
            </a:br>
            <a:endParaRPr lang="es-EC" dirty="0"/>
          </a:p>
        </p:txBody>
      </p:sp>
      <p:sp>
        <p:nvSpPr>
          <p:cNvPr id="3" name="Marcador de contenido 2"/>
          <p:cNvSpPr>
            <a:spLocks noGrp="1"/>
          </p:cNvSpPr>
          <p:nvPr>
            <p:ph idx="1"/>
          </p:nvPr>
        </p:nvSpPr>
        <p:spPr>
          <a:xfrm>
            <a:off x="2073500" y="1429555"/>
            <a:ext cx="8306872" cy="4481667"/>
          </a:xfrm>
        </p:spPr>
        <p:txBody>
          <a:bodyPr/>
          <a:lstStyle/>
          <a:p>
            <a:endParaRPr lang="es-ES" dirty="0" smtClean="0"/>
          </a:p>
          <a:p>
            <a:r>
              <a:rPr lang="es-ES" dirty="0" smtClean="0"/>
              <a:t>Elementos </a:t>
            </a:r>
            <a:r>
              <a:rPr lang="es-ES" dirty="0"/>
              <a:t>importantes de los baremos: Suelo y techo de las puntuaciones. Proporcionalidad de la regla de medida. Reactivos que midan el constructo requerido. </a:t>
            </a:r>
            <a:endParaRPr lang="es-EC" dirty="0"/>
          </a:p>
          <a:p>
            <a:r>
              <a:rPr lang="es-ES" dirty="0"/>
              <a:t>Los parámetros de calificación son realizados por puntos los mismos que una vez determinado bajo los test coordinativos se transformaría a puntos valorativos  en consideración al valor diagnosticado por los especialistas para dar una calificación cuantitativa que permita  relacionarlo con las variables respectivas y determinar la incidencia uno de otro</a:t>
            </a:r>
            <a:endParaRPr lang="es-EC" dirty="0"/>
          </a:p>
          <a:p>
            <a:endParaRPr lang="es-EC" dirty="0"/>
          </a:p>
        </p:txBody>
      </p:sp>
    </p:spTree>
    <p:extLst>
      <p:ext uri="{BB962C8B-B14F-4D97-AF65-F5344CB8AC3E}">
        <p14:creationId xmlns:p14="http://schemas.microsoft.com/office/powerpoint/2010/main" val="4020757853"/>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893194" y="103031"/>
            <a:ext cx="9460605" cy="901521"/>
          </a:xfrm>
        </p:spPr>
        <p:txBody>
          <a:bodyPr>
            <a:noAutofit/>
          </a:bodyPr>
          <a:lstStyle/>
          <a:p>
            <a:r>
              <a:rPr lang="es-MX" sz="1400" b="1" dirty="0"/>
              <a:t>CAPITULO IV</a:t>
            </a:r>
            <a:r>
              <a:rPr lang="es-EC" sz="1400" b="1" dirty="0"/>
              <a:t/>
            </a:r>
            <a:br>
              <a:rPr lang="es-EC" sz="1400" b="1" dirty="0"/>
            </a:br>
            <a:r>
              <a:rPr lang="es-MX" sz="1400" b="1" dirty="0"/>
              <a:t>ANALISIS Y TABULACIÓN DE RESULTADOS </a:t>
            </a:r>
            <a:r>
              <a:rPr lang="es-EC" sz="1400" b="1" dirty="0"/>
              <a:t/>
            </a:r>
            <a:br>
              <a:rPr lang="es-EC" sz="1400" b="1" dirty="0"/>
            </a:br>
            <a:r>
              <a:rPr lang="es-MX" sz="1000" b="1" dirty="0"/>
              <a:t>4.1.- Análisis y tabulación de resultados </a:t>
            </a:r>
            <a:r>
              <a:rPr lang="es-EC" sz="1000" b="1" dirty="0"/>
              <a:t/>
            </a:r>
            <a:br>
              <a:rPr lang="es-EC" sz="1000" b="1" dirty="0"/>
            </a:br>
            <a:r>
              <a:rPr lang="es-MX" sz="1000" b="1" dirty="0"/>
              <a:t>Tabla  2  </a:t>
            </a:r>
            <a:r>
              <a:rPr lang="es-EC" sz="1000" b="1" dirty="0"/>
              <a:t/>
            </a:r>
            <a:br>
              <a:rPr lang="es-EC" sz="1000" b="1" dirty="0"/>
            </a:br>
            <a:r>
              <a:rPr lang="es-MX" sz="1000" b="1" dirty="0"/>
              <a:t>Resultados pre test de las Capacidades Coordinativas de  tercer año de básica </a:t>
            </a:r>
            <a:r>
              <a:rPr lang="es-EC" sz="900" b="1" dirty="0"/>
              <a:t/>
            </a:r>
            <a:br>
              <a:rPr lang="es-EC" sz="900" b="1" dirty="0"/>
            </a:br>
            <a:endParaRPr lang="es-EC" sz="900"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3089980249"/>
              </p:ext>
            </p:extLst>
          </p:nvPr>
        </p:nvGraphicFramePr>
        <p:xfrm>
          <a:off x="489397" y="1107600"/>
          <a:ext cx="11359165" cy="5650301"/>
        </p:xfrm>
        <a:graphic>
          <a:graphicData uri="http://schemas.openxmlformats.org/drawingml/2006/table">
            <a:tbl>
              <a:tblPr firstRow="1" firstCol="1" bandRow="1">
                <a:tableStyleId>{5C22544A-7EE6-4342-B048-85BDC9FD1C3A}</a:tableStyleId>
              </a:tblPr>
              <a:tblGrid>
                <a:gridCol w="823381"/>
                <a:gridCol w="2904591"/>
                <a:gridCol w="955890"/>
                <a:gridCol w="1704672"/>
                <a:gridCol w="1656877"/>
                <a:gridCol w="1720603"/>
                <a:gridCol w="1593151"/>
              </a:tblGrid>
              <a:tr h="205551">
                <a:tc>
                  <a:txBody>
                    <a:bodyPr/>
                    <a:lstStyle/>
                    <a:p>
                      <a:pPr>
                        <a:spcAft>
                          <a:spcPts val="0"/>
                        </a:spcAft>
                      </a:pPr>
                      <a:r>
                        <a:rPr lang="es-EC" sz="900" b="1" dirty="0">
                          <a:effectLst/>
                        </a:rPr>
                        <a:t>NO</a:t>
                      </a:r>
                      <a:endParaRPr lang="es-EC" sz="105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ctr">
                        <a:spcAft>
                          <a:spcPts val="0"/>
                        </a:spcAft>
                      </a:pPr>
                      <a:r>
                        <a:rPr lang="es-EC" sz="1000" b="1" dirty="0">
                          <a:effectLst/>
                        </a:rPr>
                        <a:t>TERCER AÑO DE EDUCACIÓN BÁSICA</a:t>
                      </a:r>
                      <a:endParaRPr lang="es-EC" sz="11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gridSpan="5">
                  <a:txBody>
                    <a:bodyPr/>
                    <a:lstStyle/>
                    <a:p>
                      <a:pPr>
                        <a:spcAft>
                          <a:spcPts val="0"/>
                        </a:spcAft>
                      </a:pPr>
                      <a:r>
                        <a:rPr lang="es-EC" sz="1050" b="1">
                          <a:effectLst/>
                        </a:rPr>
                        <a:t> </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r>
              <a:tr h="263150">
                <a:tc>
                  <a:txBody>
                    <a:bodyPr/>
                    <a:lstStyle/>
                    <a:p>
                      <a:pPr>
                        <a:spcAft>
                          <a:spcPts val="0"/>
                        </a:spcAft>
                      </a:pPr>
                      <a:r>
                        <a:rPr lang="es-EC" sz="900" b="1" dirty="0">
                          <a:effectLst/>
                        </a:rPr>
                        <a:t> </a:t>
                      </a:r>
                      <a:endParaRPr lang="es-EC" sz="105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spcAft>
                          <a:spcPts val="0"/>
                        </a:spcAft>
                      </a:pPr>
                      <a:r>
                        <a:rPr lang="es-EC" sz="1000" b="1">
                          <a:effectLst/>
                        </a:rPr>
                        <a:t> </a:t>
                      </a:r>
                      <a:endParaRPr lang="es-EC" sz="11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ctr">
                        <a:spcAft>
                          <a:spcPts val="0"/>
                        </a:spcAft>
                      </a:pPr>
                      <a:r>
                        <a:rPr lang="es-EC" sz="900" b="1">
                          <a:effectLst/>
                        </a:rPr>
                        <a:t>Acoplamiento</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ctr">
                        <a:spcAft>
                          <a:spcPts val="0"/>
                        </a:spcAft>
                      </a:pPr>
                      <a:r>
                        <a:rPr lang="es-EC" sz="900" b="1">
                          <a:effectLst/>
                        </a:rPr>
                        <a:t>Ritmo</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ctr">
                        <a:spcAft>
                          <a:spcPts val="0"/>
                        </a:spcAft>
                      </a:pPr>
                      <a:r>
                        <a:rPr lang="es-EC" sz="900" b="1">
                          <a:effectLst/>
                        </a:rPr>
                        <a:t>Agilidad</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ctr">
                        <a:spcAft>
                          <a:spcPts val="0"/>
                        </a:spcAft>
                      </a:pPr>
                      <a:r>
                        <a:rPr lang="es-EC" sz="900" b="1">
                          <a:effectLst/>
                        </a:rPr>
                        <a:t>Coordinación</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ctr">
                        <a:spcAft>
                          <a:spcPts val="0"/>
                        </a:spcAft>
                      </a:pPr>
                      <a:r>
                        <a:rPr lang="es-EC" sz="900" b="1">
                          <a:effectLst/>
                        </a:rPr>
                        <a:t>Equilibrio</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r>
              <a:tr h="152124">
                <a:tc>
                  <a:txBody>
                    <a:bodyPr/>
                    <a:lstStyle/>
                    <a:p>
                      <a:pPr algn="r">
                        <a:spcAft>
                          <a:spcPts val="0"/>
                        </a:spcAft>
                      </a:pPr>
                      <a:r>
                        <a:rPr lang="es-EC" sz="900" b="1" dirty="0">
                          <a:effectLst/>
                        </a:rPr>
                        <a:t>1</a:t>
                      </a:r>
                      <a:endParaRPr lang="es-EC" sz="105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spcAft>
                          <a:spcPts val="0"/>
                        </a:spcAft>
                      </a:pPr>
                      <a:r>
                        <a:rPr lang="es-EC" sz="1000" b="1">
                          <a:effectLst/>
                        </a:rPr>
                        <a:t>Juan Arias </a:t>
                      </a:r>
                      <a:endParaRPr lang="es-EC" sz="11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7,05</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7,01</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6,29</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5,22</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6,86</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r>
              <a:tr h="152124">
                <a:tc>
                  <a:txBody>
                    <a:bodyPr/>
                    <a:lstStyle/>
                    <a:p>
                      <a:pPr algn="r">
                        <a:spcAft>
                          <a:spcPts val="0"/>
                        </a:spcAft>
                      </a:pPr>
                      <a:r>
                        <a:rPr lang="es-EC" sz="900" b="1" dirty="0">
                          <a:effectLst/>
                        </a:rPr>
                        <a:t>2</a:t>
                      </a:r>
                      <a:endParaRPr lang="es-EC" sz="105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spcAft>
                          <a:spcPts val="0"/>
                        </a:spcAft>
                      </a:pPr>
                      <a:r>
                        <a:rPr lang="es-EC" sz="1000" b="1" dirty="0">
                          <a:effectLst/>
                        </a:rPr>
                        <a:t>Luis Mendieta</a:t>
                      </a:r>
                      <a:endParaRPr lang="es-EC" sz="11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7,05</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7,01</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6,29</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6,86</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8</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r>
              <a:tr h="152124">
                <a:tc>
                  <a:txBody>
                    <a:bodyPr/>
                    <a:lstStyle/>
                    <a:p>
                      <a:pPr algn="r">
                        <a:spcAft>
                          <a:spcPts val="0"/>
                        </a:spcAft>
                      </a:pPr>
                      <a:r>
                        <a:rPr lang="es-EC" sz="900" b="1">
                          <a:effectLst/>
                        </a:rPr>
                        <a:t>3</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spcAft>
                          <a:spcPts val="0"/>
                        </a:spcAft>
                      </a:pPr>
                      <a:r>
                        <a:rPr lang="es-EC" sz="1000" b="1" dirty="0">
                          <a:effectLst/>
                        </a:rPr>
                        <a:t>María Cabo</a:t>
                      </a:r>
                      <a:endParaRPr lang="es-EC" sz="11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8,65</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dirty="0">
                          <a:effectLst/>
                        </a:rPr>
                        <a:t>8,44</a:t>
                      </a:r>
                      <a:endParaRPr lang="es-EC" sz="105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9,27</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8,88</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8,87</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r>
              <a:tr h="152124">
                <a:tc>
                  <a:txBody>
                    <a:bodyPr/>
                    <a:lstStyle/>
                    <a:p>
                      <a:pPr algn="r">
                        <a:spcAft>
                          <a:spcPts val="0"/>
                        </a:spcAft>
                      </a:pPr>
                      <a:r>
                        <a:rPr lang="es-EC" sz="900" b="1">
                          <a:effectLst/>
                        </a:rPr>
                        <a:t>4</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spcAft>
                          <a:spcPts val="0"/>
                        </a:spcAft>
                      </a:pPr>
                      <a:r>
                        <a:rPr lang="es-EC" sz="1000" b="1">
                          <a:effectLst/>
                        </a:rPr>
                        <a:t>Samuel Pérez </a:t>
                      </a:r>
                      <a:endParaRPr lang="es-EC" sz="11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7,28</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7</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6,5</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8,08</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6,62</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r>
              <a:tr h="152124">
                <a:tc>
                  <a:txBody>
                    <a:bodyPr/>
                    <a:lstStyle/>
                    <a:p>
                      <a:pPr algn="r">
                        <a:spcAft>
                          <a:spcPts val="0"/>
                        </a:spcAft>
                      </a:pPr>
                      <a:r>
                        <a:rPr lang="es-EC" sz="900" b="1">
                          <a:effectLst/>
                        </a:rPr>
                        <a:t>5</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spcAft>
                          <a:spcPts val="0"/>
                        </a:spcAft>
                      </a:pPr>
                      <a:r>
                        <a:rPr lang="es-EC" sz="1000" b="1" dirty="0">
                          <a:effectLst/>
                        </a:rPr>
                        <a:t>Ismael Ruiz</a:t>
                      </a:r>
                      <a:endParaRPr lang="es-EC" sz="11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8,6</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4,05</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6,12</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8,25</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7,32</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r>
              <a:tr h="152124">
                <a:tc>
                  <a:txBody>
                    <a:bodyPr/>
                    <a:lstStyle/>
                    <a:p>
                      <a:pPr algn="r">
                        <a:spcAft>
                          <a:spcPts val="0"/>
                        </a:spcAft>
                      </a:pPr>
                      <a:r>
                        <a:rPr lang="es-EC" sz="900" b="1">
                          <a:effectLst/>
                        </a:rPr>
                        <a:t>6</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spcAft>
                          <a:spcPts val="0"/>
                        </a:spcAft>
                      </a:pPr>
                      <a:r>
                        <a:rPr lang="es-EC" sz="1000" b="1">
                          <a:effectLst/>
                        </a:rPr>
                        <a:t>Luis Salvador</a:t>
                      </a:r>
                      <a:endParaRPr lang="es-EC" sz="11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8,38</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8,27</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7</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7,54</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9,73</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r>
              <a:tr h="152124">
                <a:tc>
                  <a:txBody>
                    <a:bodyPr/>
                    <a:lstStyle/>
                    <a:p>
                      <a:pPr algn="r">
                        <a:spcAft>
                          <a:spcPts val="0"/>
                        </a:spcAft>
                      </a:pPr>
                      <a:r>
                        <a:rPr lang="es-EC" sz="900" b="1">
                          <a:effectLst/>
                        </a:rPr>
                        <a:t>7</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spcAft>
                          <a:spcPts val="0"/>
                        </a:spcAft>
                      </a:pPr>
                      <a:r>
                        <a:rPr lang="es-EC" sz="1000" b="1" dirty="0">
                          <a:effectLst/>
                        </a:rPr>
                        <a:t>María Redima</a:t>
                      </a:r>
                      <a:endParaRPr lang="es-EC" sz="11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8,5</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8,88</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8,29</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9,37</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8,94</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r>
              <a:tr h="152124">
                <a:tc>
                  <a:txBody>
                    <a:bodyPr/>
                    <a:lstStyle/>
                    <a:p>
                      <a:pPr algn="r">
                        <a:spcAft>
                          <a:spcPts val="0"/>
                        </a:spcAft>
                      </a:pPr>
                      <a:r>
                        <a:rPr lang="es-EC" sz="900" b="1">
                          <a:effectLst/>
                        </a:rPr>
                        <a:t>8</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spcAft>
                          <a:spcPts val="0"/>
                        </a:spcAft>
                      </a:pPr>
                      <a:r>
                        <a:rPr lang="es-EC" sz="1000" b="1" dirty="0">
                          <a:effectLst/>
                        </a:rPr>
                        <a:t>María Pardo</a:t>
                      </a:r>
                      <a:endParaRPr lang="es-EC" sz="11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6,53</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9</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5,95</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8,17</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7,86</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r>
              <a:tr h="152124">
                <a:tc>
                  <a:txBody>
                    <a:bodyPr/>
                    <a:lstStyle/>
                    <a:p>
                      <a:pPr algn="r">
                        <a:spcAft>
                          <a:spcPts val="0"/>
                        </a:spcAft>
                      </a:pPr>
                      <a:r>
                        <a:rPr lang="es-EC" sz="900" b="1">
                          <a:effectLst/>
                        </a:rPr>
                        <a:t>9</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spcAft>
                          <a:spcPts val="0"/>
                        </a:spcAft>
                      </a:pPr>
                      <a:r>
                        <a:rPr lang="es-EC" sz="1000" b="1" dirty="0">
                          <a:effectLst/>
                        </a:rPr>
                        <a:t>Luis Pérez</a:t>
                      </a:r>
                      <a:endParaRPr lang="es-EC" sz="11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7,93</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7,38</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6,6</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8,43</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7</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r>
              <a:tr h="152124">
                <a:tc>
                  <a:txBody>
                    <a:bodyPr/>
                    <a:lstStyle/>
                    <a:p>
                      <a:pPr algn="r">
                        <a:spcAft>
                          <a:spcPts val="0"/>
                        </a:spcAft>
                      </a:pPr>
                      <a:r>
                        <a:rPr lang="es-EC" sz="900" b="1">
                          <a:effectLst/>
                        </a:rPr>
                        <a:t>10</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spcAft>
                          <a:spcPts val="0"/>
                        </a:spcAft>
                      </a:pPr>
                      <a:r>
                        <a:rPr lang="es-EC" sz="1000" b="1" dirty="0">
                          <a:effectLst/>
                        </a:rPr>
                        <a:t>Antonio Jama</a:t>
                      </a:r>
                      <a:endParaRPr lang="es-EC" sz="11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dirty="0">
                          <a:effectLst/>
                        </a:rPr>
                        <a:t>7,3</a:t>
                      </a:r>
                      <a:endParaRPr lang="es-EC" sz="105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6,47</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6,47</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8,87</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7,82</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r>
              <a:tr h="152124">
                <a:tc>
                  <a:txBody>
                    <a:bodyPr/>
                    <a:lstStyle/>
                    <a:p>
                      <a:pPr algn="r">
                        <a:spcAft>
                          <a:spcPts val="0"/>
                        </a:spcAft>
                      </a:pPr>
                      <a:r>
                        <a:rPr lang="es-EC" sz="900" b="1">
                          <a:effectLst/>
                        </a:rPr>
                        <a:t>11</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spcAft>
                          <a:spcPts val="0"/>
                        </a:spcAft>
                      </a:pPr>
                      <a:r>
                        <a:rPr lang="es-EC" sz="1000" b="1">
                          <a:effectLst/>
                        </a:rPr>
                        <a:t>Jhony Paz</a:t>
                      </a:r>
                      <a:endParaRPr lang="es-EC" sz="11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7,61</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9</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6,29</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9,18</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8,22</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r>
              <a:tr h="152124">
                <a:tc>
                  <a:txBody>
                    <a:bodyPr/>
                    <a:lstStyle/>
                    <a:p>
                      <a:pPr algn="r">
                        <a:spcAft>
                          <a:spcPts val="0"/>
                        </a:spcAft>
                      </a:pPr>
                      <a:r>
                        <a:rPr lang="es-EC" sz="900" b="1">
                          <a:effectLst/>
                        </a:rPr>
                        <a:t>12</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spcAft>
                          <a:spcPts val="0"/>
                        </a:spcAft>
                      </a:pPr>
                      <a:r>
                        <a:rPr lang="es-EC" sz="1000" b="1" dirty="0">
                          <a:effectLst/>
                        </a:rPr>
                        <a:t>Marco Jamil </a:t>
                      </a:r>
                      <a:endParaRPr lang="es-EC" sz="11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7,98</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7,62</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7</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8,23</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7,95</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r>
              <a:tr h="152124">
                <a:tc>
                  <a:txBody>
                    <a:bodyPr/>
                    <a:lstStyle/>
                    <a:p>
                      <a:pPr algn="r">
                        <a:spcAft>
                          <a:spcPts val="0"/>
                        </a:spcAft>
                      </a:pPr>
                      <a:r>
                        <a:rPr lang="es-EC" sz="900" b="1">
                          <a:effectLst/>
                        </a:rPr>
                        <a:t>13</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spcAft>
                          <a:spcPts val="0"/>
                        </a:spcAft>
                      </a:pPr>
                      <a:r>
                        <a:rPr lang="es-EC" sz="1000" b="1">
                          <a:effectLst/>
                        </a:rPr>
                        <a:t>Abelardo Remigio</a:t>
                      </a:r>
                      <a:endParaRPr lang="es-EC" sz="11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dirty="0">
                          <a:effectLst/>
                        </a:rPr>
                        <a:t>8,87</a:t>
                      </a:r>
                      <a:endParaRPr lang="es-EC" sz="105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8,39</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8,4</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9,46</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9,78</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r>
              <a:tr h="152124">
                <a:tc>
                  <a:txBody>
                    <a:bodyPr/>
                    <a:lstStyle/>
                    <a:p>
                      <a:pPr algn="r">
                        <a:spcAft>
                          <a:spcPts val="0"/>
                        </a:spcAft>
                      </a:pPr>
                      <a:r>
                        <a:rPr lang="es-EC" sz="900" b="1">
                          <a:effectLst/>
                        </a:rPr>
                        <a:t>14</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spcAft>
                          <a:spcPts val="0"/>
                        </a:spcAft>
                      </a:pPr>
                      <a:r>
                        <a:rPr lang="es-EC" sz="1000" b="1" dirty="0">
                          <a:effectLst/>
                        </a:rPr>
                        <a:t>Marina Leves</a:t>
                      </a:r>
                      <a:endParaRPr lang="es-EC" sz="11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dirty="0">
                          <a:effectLst/>
                        </a:rPr>
                        <a:t>5,26</a:t>
                      </a:r>
                      <a:endParaRPr lang="es-EC" sz="105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5,96</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5,07</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7,99</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7,15</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r>
              <a:tr h="152124">
                <a:tc>
                  <a:txBody>
                    <a:bodyPr/>
                    <a:lstStyle/>
                    <a:p>
                      <a:pPr algn="r">
                        <a:spcAft>
                          <a:spcPts val="0"/>
                        </a:spcAft>
                      </a:pPr>
                      <a:r>
                        <a:rPr lang="es-EC" sz="900" b="1">
                          <a:effectLst/>
                        </a:rPr>
                        <a:t>15</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spcAft>
                          <a:spcPts val="0"/>
                        </a:spcAft>
                      </a:pPr>
                      <a:r>
                        <a:rPr lang="es-EC" sz="1000" b="1" dirty="0">
                          <a:effectLst/>
                        </a:rPr>
                        <a:t>Oscar Ruiz </a:t>
                      </a:r>
                      <a:endParaRPr lang="es-EC" sz="11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dirty="0">
                          <a:effectLst/>
                        </a:rPr>
                        <a:t>7,5</a:t>
                      </a:r>
                      <a:endParaRPr lang="es-EC" sz="105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7,04</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7,58</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9,18</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8,01</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r>
              <a:tr h="152124">
                <a:tc>
                  <a:txBody>
                    <a:bodyPr/>
                    <a:lstStyle/>
                    <a:p>
                      <a:pPr algn="r">
                        <a:spcAft>
                          <a:spcPts val="0"/>
                        </a:spcAft>
                      </a:pPr>
                      <a:r>
                        <a:rPr lang="es-EC" sz="900" b="1">
                          <a:effectLst/>
                        </a:rPr>
                        <a:t>16</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spcAft>
                          <a:spcPts val="0"/>
                        </a:spcAft>
                      </a:pPr>
                      <a:r>
                        <a:rPr lang="es-EC" sz="1000" b="1" dirty="0">
                          <a:effectLst/>
                        </a:rPr>
                        <a:t>Oscar Pérez</a:t>
                      </a:r>
                      <a:endParaRPr lang="es-EC" sz="11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7,42</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7,42</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6,54</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7,61</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7,91</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r>
              <a:tr h="152124">
                <a:tc>
                  <a:txBody>
                    <a:bodyPr/>
                    <a:lstStyle/>
                    <a:p>
                      <a:pPr algn="r">
                        <a:spcAft>
                          <a:spcPts val="0"/>
                        </a:spcAft>
                      </a:pPr>
                      <a:r>
                        <a:rPr lang="es-EC" sz="900" b="1">
                          <a:effectLst/>
                        </a:rPr>
                        <a:t>17</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spcAft>
                          <a:spcPts val="0"/>
                        </a:spcAft>
                      </a:pPr>
                      <a:r>
                        <a:rPr lang="es-EC" sz="1000" b="1" dirty="0">
                          <a:effectLst/>
                        </a:rPr>
                        <a:t>Luis Flores</a:t>
                      </a:r>
                      <a:endParaRPr lang="es-EC" sz="11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9,36</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8,98</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9,36</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9,26</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7</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r>
              <a:tr h="152124">
                <a:tc>
                  <a:txBody>
                    <a:bodyPr/>
                    <a:lstStyle/>
                    <a:p>
                      <a:pPr algn="r">
                        <a:spcAft>
                          <a:spcPts val="0"/>
                        </a:spcAft>
                      </a:pPr>
                      <a:r>
                        <a:rPr lang="es-EC" sz="900" b="1">
                          <a:effectLst/>
                        </a:rPr>
                        <a:t>18</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spcAft>
                          <a:spcPts val="0"/>
                        </a:spcAft>
                      </a:pPr>
                      <a:r>
                        <a:rPr lang="es-EC" sz="1000" b="1" dirty="0">
                          <a:effectLst/>
                        </a:rPr>
                        <a:t>Camilo Nila</a:t>
                      </a:r>
                      <a:endParaRPr lang="es-EC" sz="11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8,37</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dirty="0">
                          <a:effectLst/>
                        </a:rPr>
                        <a:t>8,15</a:t>
                      </a:r>
                      <a:endParaRPr lang="es-EC" sz="105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9,2</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8,18</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9,51</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r>
              <a:tr h="152124">
                <a:tc>
                  <a:txBody>
                    <a:bodyPr/>
                    <a:lstStyle/>
                    <a:p>
                      <a:pPr algn="r">
                        <a:spcAft>
                          <a:spcPts val="0"/>
                        </a:spcAft>
                      </a:pPr>
                      <a:r>
                        <a:rPr lang="es-EC" sz="900" b="1">
                          <a:effectLst/>
                        </a:rPr>
                        <a:t>19</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spcAft>
                          <a:spcPts val="0"/>
                        </a:spcAft>
                      </a:pPr>
                      <a:r>
                        <a:rPr lang="es-EC" sz="1000" b="1" dirty="0">
                          <a:effectLst/>
                        </a:rPr>
                        <a:t>Camilo Salvador </a:t>
                      </a:r>
                      <a:endParaRPr lang="es-EC" sz="11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7,96</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7,11</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7,66</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8,45</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7,97</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r>
              <a:tr h="152124">
                <a:tc>
                  <a:txBody>
                    <a:bodyPr/>
                    <a:lstStyle/>
                    <a:p>
                      <a:pPr algn="r">
                        <a:spcAft>
                          <a:spcPts val="0"/>
                        </a:spcAft>
                      </a:pPr>
                      <a:r>
                        <a:rPr lang="es-EC" sz="900" b="1">
                          <a:effectLst/>
                        </a:rPr>
                        <a:t>20</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spcAft>
                          <a:spcPts val="0"/>
                        </a:spcAft>
                      </a:pPr>
                      <a:r>
                        <a:rPr lang="es-EC" sz="1000" b="1" dirty="0" err="1">
                          <a:effectLst/>
                        </a:rPr>
                        <a:t>Romelio</a:t>
                      </a:r>
                      <a:r>
                        <a:rPr lang="es-EC" sz="1000" b="1" dirty="0">
                          <a:effectLst/>
                        </a:rPr>
                        <a:t> </a:t>
                      </a:r>
                      <a:r>
                        <a:rPr lang="es-EC" sz="1000" b="1" dirty="0" err="1">
                          <a:effectLst/>
                        </a:rPr>
                        <a:t>Bosmedianao</a:t>
                      </a:r>
                      <a:endParaRPr lang="es-EC" sz="11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6,98</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5,69</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dirty="0">
                          <a:effectLst/>
                        </a:rPr>
                        <a:t>6</a:t>
                      </a:r>
                      <a:endParaRPr lang="es-EC" sz="105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7,54</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7,62</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r>
              <a:tr h="152124">
                <a:tc>
                  <a:txBody>
                    <a:bodyPr/>
                    <a:lstStyle/>
                    <a:p>
                      <a:pPr algn="r">
                        <a:spcAft>
                          <a:spcPts val="0"/>
                        </a:spcAft>
                      </a:pPr>
                      <a:r>
                        <a:rPr lang="es-EC" sz="900" b="1">
                          <a:effectLst/>
                        </a:rPr>
                        <a:t>21</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spcAft>
                          <a:spcPts val="0"/>
                        </a:spcAft>
                      </a:pPr>
                      <a:r>
                        <a:rPr lang="es-EC" sz="1000" b="1">
                          <a:effectLst/>
                        </a:rPr>
                        <a:t>José Cueva</a:t>
                      </a:r>
                      <a:endParaRPr lang="es-EC" sz="11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7,24</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5</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dirty="0">
                          <a:effectLst/>
                        </a:rPr>
                        <a:t>5,51</a:t>
                      </a:r>
                      <a:endParaRPr lang="es-EC" sz="105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8,89</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7,7</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r>
              <a:tr h="152124">
                <a:tc>
                  <a:txBody>
                    <a:bodyPr/>
                    <a:lstStyle/>
                    <a:p>
                      <a:pPr algn="r">
                        <a:spcAft>
                          <a:spcPts val="0"/>
                        </a:spcAft>
                      </a:pPr>
                      <a:r>
                        <a:rPr lang="es-EC" sz="900" b="1">
                          <a:effectLst/>
                        </a:rPr>
                        <a:t>22</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spcAft>
                          <a:spcPts val="0"/>
                        </a:spcAft>
                      </a:pPr>
                      <a:r>
                        <a:rPr lang="es-EC" sz="1000" b="1" dirty="0">
                          <a:effectLst/>
                        </a:rPr>
                        <a:t>Marco Miño</a:t>
                      </a:r>
                      <a:endParaRPr lang="es-EC" sz="11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5,73</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6,96</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dirty="0">
                          <a:effectLst/>
                        </a:rPr>
                        <a:t>6,82</a:t>
                      </a:r>
                      <a:endParaRPr lang="es-EC" sz="105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7,12</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7</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r>
              <a:tr h="152124">
                <a:tc>
                  <a:txBody>
                    <a:bodyPr/>
                    <a:lstStyle/>
                    <a:p>
                      <a:pPr algn="r">
                        <a:spcAft>
                          <a:spcPts val="0"/>
                        </a:spcAft>
                      </a:pPr>
                      <a:r>
                        <a:rPr lang="es-EC" sz="900" b="1">
                          <a:effectLst/>
                        </a:rPr>
                        <a:t>23</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spcAft>
                          <a:spcPts val="0"/>
                        </a:spcAft>
                      </a:pPr>
                      <a:r>
                        <a:rPr lang="es-EC" sz="1000" b="1" dirty="0">
                          <a:effectLst/>
                        </a:rPr>
                        <a:t>Rómulo Simba</a:t>
                      </a:r>
                      <a:endParaRPr lang="es-EC" sz="11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8,16</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9,25</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dirty="0">
                          <a:effectLst/>
                        </a:rPr>
                        <a:t>8,3</a:t>
                      </a:r>
                      <a:endParaRPr lang="es-EC" sz="105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8,73</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8,6</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r>
              <a:tr h="152124">
                <a:tc>
                  <a:txBody>
                    <a:bodyPr/>
                    <a:lstStyle/>
                    <a:p>
                      <a:pPr algn="r">
                        <a:spcAft>
                          <a:spcPts val="0"/>
                        </a:spcAft>
                      </a:pPr>
                      <a:r>
                        <a:rPr lang="es-EC" sz="900" b="1">
                          <a:effectLst/>
                        </a:rPr>
                        <a:t>24</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spcAft>
                          <a:spcPts val="0"/>
                        </a:spcAft>
                      </a:pPr>
                      <a:r>
                        <a:rPr lang="es-EC" sz="1000" b="1" dirty="0">
                          <a:effectLst/>
                        </a:rPr>
                        <a:t>Israel Rivera</a:t>
                      </a:r>
                      <a:endParaRPr lang="es-EC" sz="11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7,42</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7,01</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6,45</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8,65</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8,45</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r>
              <a:tr h="152124">
                <a:tc>
                  <a:txBody>
                    <a:bodyPr/>
                    <a:lstStyle/>
                    <a:p>
                      <a:pPr algn="r">
                        <a:spcAft>
                          <a:spcPts val="0"/>
                        </a:spcAft>
                      </a:pPr>
                      <a:r>
                        <a:rPr lang="es-EC" sz="900" b="1">
                          <a:effectLst/>
                        </a:rPr>
                        <a:t>25</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spcAft>
                          <a:spcPts val="0"/>
                        </a:spcAft>
                      </a:pPr>
                      <a:r>
                        <a:rPr lang="es-EC" sz="1000" b="1" dirty="0">
                          <a:effectLst/>
                        </a:rPr>
                        <a:t>Pedro Muela</a:t>
                      </a:r>
                      <a:endParaRPr lang="es-EC" sz="11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7,9</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8,51</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8,18</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8,09</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9,78</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r>
              <a:tr h="152124">
                <a:tc>
                  <a:txBody>
                    <a:bodyPr/>
                    <a:lstStyle/>
                    <a:p>
                      <a:pPr algn="r">
                        <a:spcAft>
                          <a:spcPts val="0"/>
                        </a:spcAft>
                      </a:pPr>
                      <a:r>
                        <a:rPr lang="es-EC" sz="900" b="1">
                          <a:effectLst/>
                        </a:rPr>
                        <a:t>26</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spcAft>
                          <a:spcPts val="0"/>
                        </a:spcAft>
                      </a:pPr>
                      <a:r>
                        <a:rPr lang="es-EC" sz="1000" b="1" dirty="0">
                          <a:effectLst/>
                        </a:rPr>
                        <a:t>Patricio Plomo</a:t>
                      </a:r>
                      <a:endParaRPr lang="es-EC" sz="11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8</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8,69</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7,25</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9,02</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8,01</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r>
              <a:tr h="152124">
                <a:tc>
                  <a:txBody>
                    <a:bodyPr/>
                    <a:lstStyle/>
                    <a:p>
                      <a:pPr algn="r">
                        <a:spcAft>
                          <a:spcPts val="0"/>
                        </a:spcAft>
                      </a:pPr>
                      <a:r>
                        <a:rPr lang="es-EC" sz="900" b="1">
                          <a:effectLst/>
                        </a:rPr>
                        <a:t>27</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spcAft>
                          <a:spcPts val="0"/>
                        </a:spcAft>
                      </a:pPr>
                      <a:r>
                        <a:rPr lang="es-EC" sz="1000" b="1" dirty="0">
                          <a:effectLst/>
                        </a:rPr>
                        <a:t>Patricio Murillo</a:t>
                      </a:r>
                      <a:endParaRPr lang="es-EC" sz="11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8,26</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7,26</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8,58</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8,8</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7</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r>
              <a:tr h="152124">
                <a:tc>
                  <a:txBody>
                    <a:bodyPr/>
                    <a:lstStyle/>
                    <a:p>
                      <a:pPr algn="r">
                        <a:spcAft>
                          <a:spcPts val="0"/>
                        </a:spcAft>
                      </a:pPr>
                      <a:r>
                        <a:rPr lang="es-EC" sz="900" b="1">
                          <a:effectLst/>
                        </a:rPr>
                        <a:t>28</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spcAft>
                          <a:spcPts val="0"/>
                        </a:spcAft>
                      </a:pPr>
                      <a:r>
                        <a:rPr lang="es-EC" sz="1000" b="1" dirty="0">
                          <a:effectLst/>
                        </a:rPr>
                        <a:t>José Zapata</a:t>
                      </a:r>
                      <a:endParaRPr lang="es-EC" sz="11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8,6</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8,14</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6</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8,06</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8,46</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r>
              <a:tr h="152124">
                <a:tc>
                  <a:txBody>
                    <a:bodyPr/>
                    <a:lstStyle/>
                    <a:p>
                      <a:pPr algn="r">
                        <a:spcAft>
                          <a:spcPts val="0"/>
                        </a:spcAft>
                      </a:pPr>
                      <a:r>
                        <a:rPr lang="es-EC" sz="900" b="1">
                          <a:effectLst/>
                        </a:rPr>
                        <a:t>29</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spcAft>
                          <a:spcPts val="0"/>
                        </a:spcAft>
                      </a:pPr>
                      <a:r>
                        <a:rPr lang="es-EC" sz="1000" b="1" dirty="0">
                          <a:effectLst/>
                        </a:rPr>
                        <a:t>José Vega </a:t>
                      </a:r>
                      <a:endParaRPr lang="es-EC" sz="11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9,03</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9,26</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9,02</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8,96</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9,89</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r>
              <a:tr h="152124">
                <a:tc>
                  <a:txBody>
                    <a:bodyPr/>
                    <a:lstStyle/>
                    <a:p>
                      <a:pPr>
                        <a:spcAft>
                          <a:spcPts val="0"/>
                        </a:spcAft>
                      </a:pPr>
                      <a:r>
                        <a:rPr lang="es-EC" sz="900" b="1">
                          <a:effectLst/>
                        </a:rPr>
                        <a:t> </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spcAft>
                          <a:spcPts val="0"/>
                        </a:spcAft>
                      </a:pPr>
                      <a:r>
                        <a:rPr lang="es-EC" sz="1000" b="1" dirty="0">
                          <a:effectLst/>
                        </a:rPr>
                        <a:t>PROMEDIO </a:t>
                      </a:r>
                      <a:endParaRPr lang="es-EC" sz="11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7,76</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7,55</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7,17</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dirty="0">
                          <a:effectLst/>
                        </a:rPr>
                        <a:t>8,31</a:t>
                      </a:r>
                      <a:endParaRPr lang="es-EC" sz="105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8,10</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r>
              <a:tr h="152124">
                <a:tc>
                  <a:txBody>
                    <a:bodyPr/>
                    <a:lstStyle/>
                    <a:p>
                      <a:pPr>
                        <a:spcAft>
                          <a:spcPts val="0"/>
                        </a:spcAft>
                      </a:pPr>
                      <a:r>
                        <a:rPr lang="es-EC" sz="900" b="1">
                          <a:effectLst/>
                        </a:rPr>
                        <a:t> </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spcAft>
                          <a:spcPts val="0"/>
                        </a:spcAft>
                      </a:pPr>
                      <a:r>
                        <a:rPr lang="es-EC" sz="1000" b="1" dirty="0">
                          <a:effectLst/>
                        </a:rPr>
                        <a:t>MEDIANA</a:t>
                      </a:r>
                      <a:endParaRPr lang="es-EC" sz="11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7,93</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7,42</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6,82</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8,43</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7,97</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r>
              <a:tr h="152124">
                <a:tc>
                  <a:txBody>
                    <a:bodyPr/>
                    <a:lstStyle/>
                    <a:p>
                      <a:pPr>
                        <a:spcAft>
                          <a:spcPts val="0"/>
                        </a:spcAft>
                      </a:pPr>
                      <a:r>
                        <a:rPr lang="es-EC" sz="900" b="1">
                          <a:effectLst/>
                        </a:rPr>
                        <a:t> </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spcAft>
                          <a:spcPts val="0"/>
                        </a:spcAft>
                      </a:pPr>
                      <a:r>
                        <a:rPr lang="es-EC" sz="1000" b="1" dirty="0">
                          <a:effectLst/>
                        </a:rPr>
                        <a:t>DESVIACIÓN ESTÁNDAR</a:t>
                      </a:r>
                      <a:endParaRPr lang="es-EC" sz="11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0,927</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1,293</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1,216</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0,894</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dirty="0">
                          <a:effectLst/>
                        </a:rPr>
                        <a:t>0,964</a:t>
                      </a:r>
                      <a:endParaRPr lang="es-EC" sz="105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r>
              <a:tr h="152124">
                <a:tc>
                  <a:txBody>
                    <a:bodyPr/>
                    <a:lstStyle/>
                    <a:p>
                      <a:pPr>
                        <a:spcAft>
                          <a:spcPts val="0"/>
                        </a:spcAft>
                      </a:pPr>
                      <a:r>
                        <a:rPr lang="es-EC" sz="900" b="1">
                          <a:effectLst/>
                        </a:rPr>
                        <a:t> </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spcAft>
                          <a:spcPts val="0"/>
                        </a:spcAft>
                      </a:pPr>
                      <a:r>
                        <a:rPr lang="es-EC" sz="1000" b="1" dirty="0">
                          <a:effectLst/>
                        </a:rPr>
                        <a:t>MAXIMO</a:t>
                      </a:r>
                      <a:endParaRPr lang="es-EC" sz="11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9,36</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dirty="0">
                          <a:effectLst/>
                        </a:rPr>
                        <a:t>9,26</a:t>
                      </a:r>
                      <a:endParaRPr lang="es-EC" sz="105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dirty="0">
                          <a:effectLst/>
                        </a:rPr>
                        <a:t>9,36</a:t>
                      </a:r>
                      <a:endParaRPr lang="es-EC" sz="105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dirty="0">
                          <a:effectLst/>
                        </a:rPr>
                        <a:t>9,46</a:t>
                      </a:r>
                      <a:endParaRPr lang="es-EC" sz="105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dirty="0">
                          <a:effectLst/>
                        </a:rPr>
                        <a:t>9,89</a:t>
                      </a:r>
                      <a:endParaRPr lang="es-EC" sz="105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r>
              <a:tr h="152124">
                <a:tc>
                  <a:txBody>
                    <a:bodyPr/>
                    <a:lstStyle/>
                    <a:p>
                      <a:pPr>
                        <a:spcAft>
                          <a:spcPts val="0"/>
                        </a:spcAft>
                      </a:pPr>
                      <a:r>
                        <a:rPr lang="es-EC" sz="900" b="1">
                          <a:effectLst/>
                        </a:rPr>
                        <a:t> </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spcAft>
                          <a:spcPts val="0"/>
                        </a:spcAft>
                      </a:pPr>
                      <a:r>
                        <a:rPr lang="es-EC" sz="1000" b="1" dirty="0">
                          <a:effectLst/>
                        </a:rPr>
                        <a:t>MINIMO</a:t>
                      </a:r>
                      <a:endParaRPr lang="es-EC" sz="11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5,26</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4,05</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a:effectLst/>
                        </a:rPr>
                        <a:t>5,07</a:t>
                      </a:r>
                      <a:endParaRPr lang="es-EC" sz="105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dirty="0">
                          <a:effectLst/>
                        </a:rPr>
                        <a:t>5,22</a:t>
                      </a:r>
                      <a:endParaRPr lang="es-EC" sz="105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c>
                  <a:txBody>
                    <a:bodyPr/>
                    <a:lstStyle/>
                    <a:p>
                      <a:pPr algn="r">
                        <a:spcAft>
                          <a:spcPts val="0"/>
                        </a:spcAft>
                      </a:pPr>
                      <a:r>
                        <a:rPr lang="es-EC" sz="900" b="1" dirty="0">
                          <a:effectLst/>
                        </a:rPr>
                        <a:t>6,62</a:t>
                      </a:r>
                      <a:endParaRPr lang="es-EC" sz="105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1873" marR="41873" marT="0" marB="0"/>
                </a:tc>
              </a:tr>
            </a:tbl>
          </a:graphicData>
        </a:graphic>
      </p:graphicFrame>
    </p:spTree>
    <p:extLst>
      <p:ext uri="{BB962C8B-B14F-4D97-AF65-F5344CB8AC3E}">
        <p14:creationId xmlns:p14="http://schemas.microsoft.com/office/powerpoint/2010/main" val="2094624931"/>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83346" y="218942"/>
            <a:ext cx="9370454" cy="824248"/>
          </a:xfrm>
        </p:spPr>
        <p:txBody>
          <a:bodyPr>
            <a:normAutofit fontScale="90000"/>
          </a:bodyPr>
          <a:lstStyle/>
          <a:p>
            <a:r>
              <a:rPr lang="es-EC" b="1" dirty="0" smtClean="0"/>
              <a:t>ANÁLISIS</a:t>
            </a:r>
            <a:r>
              <a:rPr lang="es-EC" b="1" baseline="0" dirty="0" smtClean="0"/>
              <a:t> DE LAS CAPACIDADES FÍSICA PRE TEST </a:t>
            </a:r>
            <a:r>
              <a:rPr lang="es-EC" b="1" dirty="0" smtClean="0"/>
              <a:t/>
            </a:r>
            <a:br>
              <a:rPr lang="es-EC" b="1" dirty="0" smtClean="0"/>
            </a:br>
            <a:endParaRPr lang="es-EC" b="1" dirty="0"/>
          </a:p>
        </p:txBody>
      </p:sp>
      <p:graphicFrame>
        <p:nvGraphicFramePr>
          <p:cNvPr id="4" name="Gráfico 3"/>
          <p:cNvGraphicFramePr/>
          <p:nvPr>
            <p:extLst>
              <p:ext uri="{D42A27DB-BD31-4B8C-83A1-F6EECF244321}">
                <p14:modId xmlns:p14="http://schemas.microsoft.com/office/powerpoint/2010/main" val="1977070419"/>
              </p:ext>
            </p:extLst>
          </p:nvPr>
        </p:nvGraphicFramePr>
        <p:xfrm>
          <a:off x="1468192" y="1043190"/>
          <a:ext cx="10058400" cy="570534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40404235"/>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086378" y="624110"/>
            <a:ext cx="8023538" cy="792566"/>
          </a:xfrm>
        </p:spPr>
        <p:txBody>
          <a:bodyPr/>
          <a:lstStyle/>
          <a:p>
            <a:r>
              <a:rPr lang="es-MX" b="1" dirty="0" smtClean="0"/>
              <a:t>Análisis.</a:t>
            </a:r>
            <a:endParaRPr lang="es-EC" dirty="0"/>
          </a:p>
        </p:txBody>
      </p:sp>
      <p:sp>
        <p:nvSpPr>
          <p:cNvPr id="3" name="Marcador de contenido 2"/>
          <p:cNvSpPr>
            <a:spLocks noGrp="1"/>
          </p:cNvSpPr>
          <p:nvPr>
            <p:ph idx="1"/>
          </p:nvPr>
        </p:nvSpPr>
        <p:spPr>
          <a:xfrm>
            <a:off x="2086377" y="1416676"/>
            <a:ext cx="8023538" cy="4713668"/>
          </a:xfrm>
        </p:spPr>
        <p:txBody>
          <a:bodyPr/>
          <a:lstStyle/>
          <a:p>
            <a:r>
              <a:rPr lang="es-MX" dirty="0" smtClean="0"/>
              <a:t>Se </a:t>
            </a:r>
            <a:r>
              <a:rPr lang="es-MX" dirty="0"/>
              <a:t>observa en los resultados del prestes que representa al tercer año de básica</a:t>
            </a:r>
            <a:r>
              <a:rPr lang="es-MX" b="1" dirty="0"/>
              <a:t> </a:t>
            </a:r>
            <a:r>
              <a:rPr lang="es-MX" dirty="0"/>
              <a:t>frente a las diferentes capacidades COORDINATIVAS con su respectiva funciones las misma que permiten observar un desenvolvimiento deficiente, observador previo a la aplicación del actividades </a:t>
            </a:r>
            <a:r>
              <a:rPr lang="es-MX" b="1" dirty="0"/>
              <a:t> </a:t>
            </a:r>
            <a:r>
              <a:rPr lang="es-MX" dirty="0"/>
              <a:t>con sus valores significativos en cada una de las pruebas </a:t>
            </a:r>
            <a:r>
              <a:rPr lang="es-EC" dirty="0"/>
              <a:t>acoplamiento, ritmo, agilidad, coordinación y equilibrio, considerando el valor de mayor importancia en las funciones promedio  de 8,31 de puntaje en coordinación, en la mediana de 8,43, en la desviación estándar   en el ritmo con 7,29, en el valor máximo de 9,84 en equilibrio y en la función  mínimo en el ritmo.</a:t>
            </a:r>
            <a:endParaRPr lang="es-EC" b="1" dirty="0"/>
          </a:p>
          <a:p>
            <a:endParaRPr lang="es-EC" dirty="0"/>
          </a:p>
        </p:txBody>
      </p:sp>
    </p:spTree>
    <p:extLst>
      <p:ext uri="{BB962C8B-B14F-4D97-AF65-F5344CB8AC3E}">
        <p14:creationId xmlns:p14="http://schemas.microsoft.com/office/powerpoint/2010/main" val="35676244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086376" y="365126"/>
            <a:ext cx="9267423" cy="806851"/>
          </a:xfrm>
        </p:spPr>
        <p:style>
          <a:lnRef idx="1">
            <a:schemeClr val="accent6"/>
          </a:lnRef>
          <a:fillRef idx="2">
            <a:schemeClr val="accent6"/>
          </a:fillRef>
          <a:effectRef idx="1">
            <a:schemeClr val="accent6"/>
          </a:effectRef>
          <a:fontRef idx="minor">
            <a:schemeClr val="dk1"/>
          </a:fontRef>
        </p:style>
        <p:txBody>
          <a:bodyPr/>
          <a:lstStyle/>
          <a:p>
            <a:pPr algn="ctr"/>
            <a:r>
              <a:rPr lang="es-EC" b="1" dirty="0" smtClean="0"/>
              <a:t>INDICE DE CONTENIDOS </a:t>
            </a:r>
            <a:endParaRPr lang="es-EC" b="1" dirty="0"/>
          </a:p>
        </p:txBody>
      </p:sp>
      <p:sp>
        <p:nvSpPr>
          <p:cNvPr id="3" name="Marcador de contenido 2"/>
          <p:cNvSpPr>
            <a:spLocks noGrp="1"/>
          </p:cNvSpPr>
          <p:nvPr>
            <p:ph idx="1"/>
          </p:nvPr>
        </p:nvSpPr>
        <p:spPr>
          <a:xfrm>
            <a:off x="2086377" y="1171978"/>
            <a:ext cx="9267422" cy="5550794"/>
          </a:xfrm>
        </p:spPr>
        <p:style>
          <a:lnRef idx="2">
            <a:schemeClr val="accent2"/>
          </a:lnRef>
          <a:fillRef idx="1">
            <a:schemeClr val="lt1"/>
          </a:fillRef>
          <a:effectRef idx="0">
            <a:schemeClr val="accent2"/>
          </a:effectRef>
          <a:fontRef idx="minor">
            <a:schemeClr val="dk1"/>
          </a:fontRef>
        </p:style>
        <p:txBody>
          <a:bodyPr>
            <a:normAutofit fontScale="92500" lnSpcReduction="20000"/>
          </a:bodyPr>
          <a:lstStyle/>
          <a:p>
            <a:pPr marL="0" lvl="0" indent="0" eaLnBrk="0" fontAlgn="base" hangingPunct="0">
              <a:lnSpc>
                <a:spcPct val="100000"/>
              </a:lnSpc>
              <a:spcBef>
                <a:spcPct val="0"/>
              </a:spcBef>
              <a:spcAft>
                <a:spcPct val="0"/>
              </a:spcAft>
              <a:buNone/>
              <a:tabLst>
                <a:tab pos="279400" algn="l"/>
                <a:tab pos="5214938" algn="r"/>
              </a:tabLst>
            </a:pPr>
            <a:r>
              <a:rPr kumimoji="0" lang="es-ES" altLang="zh-CN" b="1" i="0" u="none" strike="noStrike" cap="none" normalizeH="0" baseline="0" dirty="0" smtClean="0">
                <a:ln>
                  <a:noFill/>
                </a:ln>
                <a:effectLst/>
                <a:latin typeface="Tahoma" panose="020B0604030504040204" pitchFamily="34" charset="0"/>
                <a:ea typeface="Calibri" panose="020F0502020204030204" pitchFamily="34" charset="0"/>
                <a:cs typeface="Tahoma" panose="020B0604030504040204" pitchFamily="34" charset="0"/>
                <a:hlinkClick r:id="rId2"/>
              </a:rPr>
              <a:t>CAPITULO II</a:t>
            </a:r>
            <a:endParaRPr kumimoji="0" lang="es-EC" altLang="zh-CN" sz="4000" b="0" i="0" u="none" strike="noStrike" cap="none" normalizeH="0" baseline="0" dirty="0" smtClean="0">
              <a:ln>
                <a:noFill/>
              </a:ln>
              <a:effectLst/>
            </a:endParaRPr>
          </a:p>
          <a:p>
            <a:pPr marL="0" lvl="0" indent="0" eaLnBrk="0" fontAlgn="base" hangingPunct="0">
              <a:lnSpc>
                <a:spcPct val="100000"/>
              </a:lnSpc>
              <a:spcBef>
                <a:spcPct val="0"/>
              </a:spcBef>
              <a:spcAft>
                <a:spcPct val="0"/>
              </a:spcAft>
              <a:buNone/>
              <a:tabLst>
                <a:tab pos="279400" algn="l"/>
                <a:tab pos="5214938" algn="r"/>
              </a:tabLst>
            </a:pPr>
            <a:r>
              <a:rPr kumimoji="0" lang="es-ES" altLang="zh-CN" b="0" i="0" u="none" strike="noStrike" cap="none" normalizeH="0" baseline="0" dirty="0" smtClean="0">
                <a:ln>
                  <a:noFill/>
                </a:ln>
                <a:effectLst/>
                <a:latin typeface="Tahoma" panose="020B0604030504040204" pitchFamily="34" charset="0"/>
                <a:ea typeface="Calibri" panose="020F0502020204030204" pitchFamily="34" charset="0"/>
                <a:cs typeface="Tahoma" panose="020B0604030504040204" pitchFamily="34" charset="0"/>
                <a:hlinkClick r:id="rId3"/>
              </a:rPr>
              <a:t>MARCO TEÓRICO</a:t>
            </a:r>
            <a:endParaRPr kumimoji="0" lang="es-EC" altLang="zh-CN" sz="4000" b="0" i="0" u="none" strike="noStrike" cap="none" normalizeH="0" baseline="0" dirty="0" smtClean="0">
              <a:ln>
                <a:noFill/>
              </a:ln>
              <a:effectLst/>
            </a:endParaRPr>
          </a:p>
          <a:p>
            <a:pPr marL="0" lvl="0" indent="0" eaLnBrk="0" fontAlgn="base" hangingPunct="0">
              <a:lnSpc>
                <a:spcPct val="100000"/>
              </a:lnSpc>
              <a:spcBef>
                <a:spcPct val="0"/>
              </a:spcBef>
              <a:spcAft>
                <a:spcPct val="0"/>
              </a:spcAft>
              <a:buNone/>
              <a:tabLst>
                <a:tab pos="279400" algn="l"/>
                <a:tab pos="5214938" algn="r"/>
              </a:tabLst>
            </a:pPr>
            <a:r>
              <a:rPr kumimoji="0" lang="es-ES" altLang="zh-CN" b="0" i="0" u="none" strike="noStrike" cap="none" normalizeH="0" baseline="0" dirty="0" smtClean="0">
                <a:ln>
                  <a:noFill/>
                </a:ln>
                <a:effectLst/>
                <a:latin typeface="Tahoma" panose="020B0604030504040204" pitchFamily="34" charset="0"/>
                <a:ea typeface="Calibri" panose="020F0502020204030204" pitchFamily="34" charset="0"/>
                <a:cs typeface="Tahoma" panose="020B0604030504040204" pitchFamily="34" charset="0"/>
                <a:hlinkClick r:id="rId4"/>
              </a:rPr>
              <a:t>2.1. Actividades extracurriculares deportivas.</a:t>
            </a:r>
            <a:endParaRPr kumimoji="0" lang="es-EC" altLang="zh-CN" sz="4000" b="0" i="0" u="none" strike="noStrike" cap="none" normalizeH="0" baseline="0" dirty="0" smtClean="0">
              <a:ln>
                <a:noFill/>
              </a:ln>
              <a:effectLst/>
            </a:endParaRPr>
          </a:p>
          <a:p>
            <a:pPr marL="0" lvl="0" indent="0" eaLnBrk="0" fontAlgn="base" hangingPunct="0">
              <a:lnSpc>
                <a:spcPct val="100000"/>
              </a:lnSpc>
              <a:spcBef>
                <a:spcPct val="0"/>
              </a:spcBef>
              <a:spcAft>
                <a:spcPct val="0"/>
              </a:spcAft>
              <a:buNone/>
              <a:tabLst>
                <a:tab pos="279400" algn="l"/>
                <a:tab pos="5214938" algn="r"/>
              </a:tabLst>
            </a:pPr>
            <a:r>
              <a:rPr kumimoji="0" lang="es-ES" altLang="zh-CN" b="0" i="0" u="none" strike="noStrike" cap="none" normalizeH="0" baseline="0" dirty="0" smtClean="0">
                <a:ln>
                  <a:noFill/>
                </a:ln>
                <a:effectLst/>
                <a:latin typeface="Tahoma" panose="020B0604030504040204" pitchFamily="34" charset="0"/>
                <a:ea typeface="Calibri" panose="020F0502020204030204" pitchFamily="34" charset="0"/>
                <a:cs typeface="Tahoma" panose="020B0604030504040204" pitchFamily="34" charset="0"/>
                <a:hlinkClick r:id="rId5"/>
              </a:rPr>
              <a:t>2.1.1. Actividades</a:t>
            </a:r>
            <a:endParaRPr kumimoji="0" lang="es-EC" altLang="zh-CN" sz="4000" b="0" i="0" u="none" strike="noStrike" cap="none" normalizeH="0" baseline="0" dirty="0" smtClean="0">
              <a:ln>
                <a:noFill/>
              </a:ln>
              <a:effectLst/>
            </a:endParaRPr>
          </a:p>
          <a:p>
            <a:pPr marL="0" lvl="0" indent="0" eaLnBrk="0" fontAlgn="base" hangingPunct="0">
              <a:lnSpc>
                <a:spcPct val="100000"/>
              </a:lnSpc>
              <a:spcBef>
                <a:spcPct val="0"/>
              </a:spcBef>
              <a:spcAft>
                <a:spcPct val="0"/>
              </a:spcAft>
              <a:buNone/>
              <a:tabLst>
                <a:tab pos="279400" algn="l"/>
                <a:tab pos="5214938" algn="r"/>
              </a:tabLst>
            </a:pPr>
            <a:r>
              <a:rPr kumimoji="0" lang="es-ES" altLang="zh-CN" b="0" i="0" u="none" strike="noStrike" cap="none" normalizeH="0" baseline="0" dirty="0" smtClean="0">
                <a:ln>
                  <a:noFill/>
                </a:ln>
                <a:effectLst/>
                <a:latin typeface="Tahoma" panose="020B0604030504040204" pitchFamily="34" charset="0"/>
                <a:ea typeface="Calibri" panose="020F0502020204030204" pitchFamily="34" charset="0"/>
                <a:cs typeface="Tahoma" panose="020B0604030504040204" pitchFamily="34" charset="0"/>
                <a:hlinkClick r:id="rId6"/>
              </a:rPr>
              <a:t>2.1.2. Objetivos de las actividades</a:t>
            </a:r>
            <a:endParaRPr kumimoji="0" lang="es-EC" altLang="zh-CN" sz="4000" b="0" i="0" u="none" strike="noStrike" cap="none" normalizeH="0" baseline="0" dirty="0" smtClean="0">
              <a:ln>
                <a:noFill/>
              </a:ln>
              <a:effectLst/>
            </a:endParaRPr>
          </a:p>
          <a:p>
            <a:pPr marL="0" lvl="0" indent="0" eaLnBrk="0" fontAlgn="base" hangingPunct="0">
              <a:lnSpc>
                <a:spcPct val="100000"/>
              </a:lnSpc>
              <a:spcBef>
                <a:spcPct val="0"/>
              </a:spcBef>
              <a:spcAft>
                <a:spcPct val="0"/>
              </a:spcAft>
              <a:buNone/>
              <a:tabLst>
                <a:tab pos="279400" algn="l"/>
                <a:tab pos="5214938" algn="r"/>
              </a:tabLst>
            </a:pPr>
            <a:r>
              <a:rPr kumimoji="0" lang="es-ES" altLang="zh-CN" b="0" i="0" u="none" strike="noStrike" cap="none" normalizeH="0" baseline="0" dirty="0" smtClean="0">
                <a:ln>
                  <a:noFill/>
                </a:ln>
                <a:effectLst/>
                <a:latin typeface="Tahoma" panose="020B0604030504040204" pitchFamily="34" charset="0"/>
                <a:ea typeface="Calibri" panose="020F0502020204030204" pitchFamily="34" charset="0"/>
                <a:cs typeface="Tahoma" panose="020B0604030504040204" pitchFamily="34" charset="0"/>
                <a:hlinkClick r:id="rId7"/>
              </a:rPr>
              <a:t>2.1.3. Fases y duración de las actividades las</a:t>
            </a:r>
            <a:endParaRPr kumimoji="0" lang="es-EC" altLang="zh-CN" sz="4000" b="0" i="0" u="none" strike="noStrike" cap="none" normalizeH="0" baseline="0" dirty="0" smtClean="0">
              <a:ln>
                <a:noFill/>
              </a:ln>
              <a:effectLst/>
            </a:endParaRPr>
          </a:p>
          <a:p>
            <a:pPr marL="0" lvl="0" indent="0" eaLnBrk="0" fontAlgn="base" hangingPunct="0">
              <a:lnSpc>
                <a:spcPct val="100000"/>
              </a:lnSpc>
              <a:spcBef>
                <a:spcPct val="0"/>
              </a:spcBef>
              <a:spcAft>
                <a:spcPct val="0"/>
              </a:spcAft>
              <a:buNone/>
              <a:tabLst>
                <a:tab pos="279400" algn="l"/>
                <a:tab pos="5214938" algn="r"/>
              </a:tabLst>
            </a:pPr>
            <a:r>
              <a:rPr kumimoji="0" lang="es-ES" altLang="zh-CN" b="0" i="0" u="none" strike="noStrike" cap="none" normalizeH="0" baseline="0" dirty="0" smtClean="0">
                <a:ln>
                  <a:noFill/>
                </a:ln>
                <a:effectLst/>
                <a:latin typeface="Tahoma" panose="020B0604030504040204" pitchFamily="34" charset="0"/>
                <a:ea typeface="Calibri" panose="020F0502020204030204" pitchFamily="34" charset="0"/>
                <a:cs typeface="Tahoma" panose="020B0604030504040204" pitchFamily="34" charset="0"/>
                <a:hlinkClick r:id="rId8"/>
              </a:rPr>
              <a:t>2.1.4. Control y evaluación de las actividades</a:t>
            </a:r>
            <a:endParaRPr kumimoji="0" lang="es-EC" altLang="zh-CN" sz="4000" b="0" i="0" u="none" strike="noStrike" cap="none" normalizeH="0" baseline="0" dirty="0" smtClean="0">
              <a:ln>
                <a:noFill/>
              </a:ln>
              <a:effectLst/>
            </a:endParaRPr>
          </a:p>
          <a:p>
            <a:pPr marL="0" lvl="0" indent="0" eaLnBrk="0" fontAlgn="base" hangingPunct="0">
              <a:lnSpc>
                <a:spcPct val="100000"/>
              </a:lnSpc>
              <a:spcBef>
                <a:spcPct val="0"/>
              </a:spcBef>
              <a:spcAft>
                <a:spcPct val="0"/>
              </a:spcAft>
              <a:buNone/>
              <a:tabLst>
                <a:tab pos="279400" algn="l"/>
                <a:tab pos="5214938" algn="r"/>
              </a:tabLst>
            </a:pPr>
            <a:r>
              <a:rPr kumimoji="0" lang="es-ES" altLang="zh-CN" b="0" i="0" u="none" strike="noStrike" cap="none" normalizeH="0" baseline="0" dirty="0" smtClean="0">
                <a:ln>
                  <a:noFill/>
                </a:ln>
                <a:effectLst/>
                <a:latin typeface="Tahoma" panose="020B0604030504040204" pitchFamily="34" charset="0"/>
                <a:ea typeface="Calibri" panose="020F0502020204030204" pitchFamily="34" charset="0"/>
                <a:cs typeface="Tahoma" panose="020B0604030504040204" pitchFamily="34" charset="0"/>
                <a:hlinkClick r:id="rId9"/>
              </a:rPr>
              <a:t>2.1.5. Sesiones de las actividades</a:t>
            </a:r>
            <a:endParaRPr kumimoji="0" lang="es-EC" altLang="zh-CN" sz="4000" b="0" i="0" u="none" strike="noStrike" cap="none" normalizeH="0" baseline="0" dirty="0" smtClean="0">
              <a:ln>
                <a:noFill/>
              </a:ln>
              <a:effectLst/>
            </a:endParaRPr>
          </a:p>
          <a:p>
            <a:pPr marL="0" lvl="0" indent="0" eaLnBrk="0" fontAlgn="base" hangingPunct="0">
              <a:lnSpc>
                <a:spcPct val="100000"/>
              </a:lnSpc>
              <a:spcBef>
                <a:spcPct val="0"/>
              </a:spcBef>
              <a:spcAft>
                <a:spcPct val="0"/>
              </a:spcAft>
              <a:buNone/>
              <a:tabLst>
                <a:tab pos="279400" algn="l"/>
                <a:tab pos="5214938" algn="r"/>
              </a:tabLst>
            </a:pPr>
            <a:r>
              <a:rPr kumimoji="0" lang="es-ES" altLang="zh-CN" b="0" i="0" u="none" strike="noStrike" cap="none" normalizeH="0" baseline="0" dirty="0" smtClean="0">
                <a:ln>
                  <a:noFill/>
                </a:ln>
                <a:effectLst/>
                <a:latin typeface="Tahoma" panose="020B0604030504040204" pitchFamily="34" charset="0"/>
                <a:ea typeface="Calibri" panose="020F0502020204030204" pitchFamily="34" charset="0"/>
                <a:cs typeface="Tahoma" panose="020B0604030504040204" pitchFamily="34" charset="0"/>
                <a:hlinkClick r:id="rId10"/>
              </a:rPr>
              <a:t>2.1.6. Actividades coordinativas a realizar</a:t>
            </a:r>
            <a:endParaRPr kumimoji="0" lang="es-EC" altLang="zh-CN" sz="4000" b="0" i="0" u="none" strike="noStrike" cap="none" normalizeH="0" baseline="0" dirty="0" smtClean="0">
              <a:ln>
                <a:noFill/>
              </a:ln>
              <a:effectLst/>
            </a:endParaRPr>
          </a:p>
          <a:p>
            <a:pPr marL="0" lvl="0" indent="0" eaLnBrk="0" fontAlgn="base" hangingPunct="0">
              <a:lnSpc>
                <a:spcPct val="100000"/>
              </a:lnSpc>
              <a:spcBef>
                <a:spcPct val="0"/>
              </a:spcBef>
              <a:spcAft>
                <a:spcPct val="0"/>
              </a:spcAft>
              <a:buNone/>
              <a:tabLst>
                <a:tab pos="279400" algn="l"/>
                <a:tab pos="5214938" algn="r"/>
              </a:tabLst>
            </a:pPr>
            <a:r>
              <a:rPr kumimoji="0" lang="es-ES" altLang="zh-CN" b="0" i="0" u="none" strike="noStrike" cap="none" normalizeH="0" baseline="0" dirty="0" smtClean="0">
                <a:ln>
                  <a:noFill/>
                </a:ln>
                <a:effectLst/>
                <a:latin typeface="Tahoma" panose="020B0604030504040204" pitchFamily="34" charset="0"/>
                <a:ea typeface="Calibri" panose="020F0502020204030204" pitchFamily="34" charset="0"/>
                <a:cs typeface="Tahoma" panose="020B0604030504040204" pitchFamily="34" charset="0"/>
                <a:hlinkClick r:id="rId11"/>
              </a:rPr>
              <a:t>2.1.6.1. Diferentes alternativas de disciplinas</a:t>
            </a:r>
            <a:endParaRPr kumimoji="0" lang="es-EC" altLang="zh-CN" sz="4000" b="0" i="0" u="none" strike="noStrike" cap="none" normalizeH="0" baseline="0" dirty="0" smtClean="0">
              <a:ln>
                <a:noFill/>
              </a:ln>
              <a:effectLst/>
            </a:endParaRPr>
          </a:p>
          <a:p>
            <a:pPr marL="0" lvl="0" indent="0" eaLnBrk="0" fontAlgn="base" hangingPunct="0">
              <a:lnSpc>
                <a:spcPct val="100000"/>
              </a:lnSpc>
              <a:spcBef>
                <a:spcPct val="0"/>
              </a:spcBef>
              <a:spcAft>
                <a:spcPct val="0"/>
              </a:spcAft>
              <a:buNone/>
              <a:tabLst>
                <a:tab pos="279400" algn="l"/>
                <a:tab pos="5214938" algn="r"/>
              </a:tabLst>
            </a:pPr>
            <a:r>
              <a:rPr kumimoji="0" lang="es-ES" altLang="zh-CN" b="0" i="0" u="none" strike="noStrike" cap="none" normalizeH="0" baseline="0" dirty="0" smtClean="0">
                <a:ln>
                  <a:noFill/>
                </a:ln>
                <a:effectLst/>
                <a:latin typeface="Tahoma" panose="020B0604030504040204" pitchFamily="34" charset="0"/>
                <a:ea typeface="Calibri" panose="020F0502020204030204" pitchFamily="34" charset="0"/>
                <a:cs typeface="Tahoma" panose="020B0604030504040204" pitchFamily="34" charset="0"/>
                <a:hlinkClick r:id="rId12"/>
              </a:rPr>
              <a:t>2.1.7. Beneficios de las actividades extracurriculares</a:t>
            </a:r>
            <a:endParaRPr kumimoji="0" lang="es-EC" altLang="zh-CN" sz="4000" b="0" i="0" u="none" strike="noStrike" cap="none" normalizeH="0" baseline="0" dirty="0" smtClean="0">
              <a:ln>
                <a:noFill/>
              </a:ln>
              <a:effectLst/>
            </a:endParaRPr>
          </a:p>
          <a:p>
            <a:pPr marL="0" lvl="0" indent="0" eaLnBrk="0" fontAlgn="base" hangingPunct="0">
              <a:lnSpc>
                <a:spcPct val="100000"/>
              </a:lnSpc>
              <a:spcBef>
                <a:spcPct val="0"/>
              </a:spcBef>
              <a:spcAft>
                <a:spcPct val="0"/>
              </a:spcAft>
              <a:buNone/>
              <a:tabLst>
                <a:tab pos="279400" algn="l"/>
                <a:tab pos="5214938" algn="r"/>
              </a:tabLst>
            </a:pPr>
            <a:r>
              <a:rPr kumimoji="0" lang="es-ES" altLang="zh-CN" b="0" i="0" u="none" strike="noStrike" cap="none" normalizeH="0" baseline="0" dirty="0" smtClean="0">
                <a:ln>
                  <a:noFill/>
                </a:ln>
                <a:effectLst/>
                <a:latin typeface="Tahoma" panose="020B0604030504040204" pitchFamily="34" charset="0"/>
                <a:ea typeface="Calibri" panose="020F0502020204030204" pitchFamily="34" charset="0"/>
                <a:cs typeface="Tahoma" panose="020B0604030504040204" pitchFamily="34" charset="0"/>
                <a:hlinkClick r:id="rId13"/>
              </a:rPr>
              <a:t>2.1.8. Participación de alumnos en actividades extracurriculares</a:t>
            </a:r>
            <a:endParaRPr kumimoji="0" lang="es-EC" altLang="zh-CN" sz="4000" b="0" i="0" u="none" strike="noStrike" cap="none" normalizeH="0" baseline="0" dirty="0" smtClean="0">
              <a:ln>
                <a:noFill/>
              </a:ln>
              <a:effectLst/>
            </a:endParaRPr>
          </a:p>
          <a:p>
            <a:pPr marL="0" lvl="0" indent="0" eaLnBrk="0" fontAlgn="base" hangingPunct="0">
              <a:lnSpc>
                <a:spcPct val="100000"/>
              </a:lnSpc>
              <a:spcBef>
                <a:spcPct val="0"/>
              </a:spcBef>
              <a:spcAft>
                <a:spcPct val="0"/>
              </a:spcAft>
              <a:buNone/>
              <a:tabLst>
                <a:tab pos="279400" algn="l"/>
                <a:tab pos="5214938" algn="r"/>
              </a:tabLst>
            </a:pPr>
            <a:r>
              <a:rPr kumimoji="0" lang="es-ES" altLang="zh-CN" b="0" i="0" u="none" strike="noStrike" cap="none" normalizeH="0" baseline="0" dirty="0" smtClean="0">
                <a:ln>
                  <a:noFill/>
                </a:ln>
                <a:effectLst/>
                <a:latin typeface="Tahoma" panose="020B0604030504040204" pitchFamily="34" charset="0"/>
                <a:ea typeface="Calibri" panose="020F0502020204030204" pitchFamily="34" charset="0"/>
                <a:cs typeface="Tahoma" panose="020B0604030504040204" pitchFamily="34" charset="0"/>
                <a:hlinkClick r:id="rId14"/>
              </a:rPr>
              <a:t>2.1.9.  Consideraciones de las actividades extracurriculares por edades</a:t>
            </a:r>
            <a:endParaRPr kumimoji="0" lang="es-EC" altLang="zh-CN" sz="4000" b="0" i="0" u="none" strike="noStrike" cap="none" normalizeH="0" baseline="0" dirty="0" smtClean="0">
              <a:ln>
                <a:noFill/>
              </a:ln>
              <a:effectLst/>
            </a:endParaRPr>
          </a:p>
          <a:p>
            <a:pPr marL="0" lvl="0" indent="0" eaLnBrk="0" fontAlgn="base" hangingPunct="0">
              <a:lnSpc>
                <a:spcPct val="100000"/>
              </a:lnSpc>
              <a:spcBef>
                <a:spcPct val="0"/>
              </a:spcBef>
              <a:spcAft>
                <a:spcPct val="0"/>
              </a:spcAft>
              <a:buNone/>
              <a:tabLst>
                <a:tab pos="279400" algn="l"/>
                <a:tab pos="5214938" algn="r"/>
              </a:tabLst>
            </a:pPr>
            <a:r>
              <a:rPr kumimoji="0" lang="es-ES" altLang="zh-CN" b="0" i="0" u="none" strike="noStrike" cap="none" normalizeH="0" baseline="0" dirty="0" smtClean="0">
                <a:ln>
                  <a:noFill/>
                </a:ln>
                <a:effectLst/>
                <a:latin typeface="Tahoma" panose="020B0604030504040204" pitchFamily="34" charset="0"/>
                <a:ea typeface="Calibri" panose="020F0502020204030204" pitchFamily="34" charset="0"/>
                <a:cs typeface="Tahoma" panose="020B0604030504040204" pitchFamily="34" charset="0"/>
                <a:hlinkClick r:id="rId15"/>
              </a:rPr>
              <a:t>2.1.10. Diferentes actividades extracurriculares para niños</a:t>
            </a:r>
            <a:endParaRPr kumimoji="0" lang="es-EC" altLang="zh-CN" sz="4000" b="0" i="0" u="none" strike="noStrike" cap="none" normalizeH="0" baseline="0" dirty="0" smtClean="0">
              <a:ln>
                <a:noFill/>
              </a:ln>
              <a:effectLst/>
            </a:endParaRPr>
          </a:p>
          <a:p>
            <a:pPr marL="0" lvl="0" indent="0" eaLnBrk="0" fontAlgn="base" hangingPunct="0">
              <a:lnSpc>
                <a:spcPct val="100000"/>
              </a:lnSpc>
              <a:spcBef>
                <a:spcPct val="0"/>
              </a:spcBef>
              <a:spcAft>
                <a:spcPct val="0"/>
              </a:spcAft>
              <a:buNone/>
              <a:tabLst>
                <a:tab pos="279400" algn="l"/>
                <a:tab pos="5214938" algn="r"/>
              </a:tabLst>
            </a:pPr>
            <a:r>
              <a:rPr kumimoji="0" lang="es-ES" altLang="zh-CN" b="0" i="0" u="none" strike="noStrike" cap="none" normalizeH="0" baseline="0" dirty="0" smtClean="0">
                <a:ln>
                  <a:noFill/>
                </a:ln>
                <a:effectLst/>
                <a:latin typeface="Tahoma" panose="020B0604030504040204" pitchFamily="34" charset="0"/>
                <a:ea typeface="Calibri" panose="020F0502020204030204" pitchFamily="34" charset="0"/>
                <a:cs typeface="Tahoma" panose="020B0604030504040204" pitchFamily="34" charset="0"/>
                <a:hlinkClick r:id="rId16"/>
              </a:rPr>
              <a:t>2.1.10.1. Las actividades como medio de desarrollo formativo escolar</a:t>
            </a:r>
            <a:endParaRPr kumimoji="0" lang="es-EC" altLang="zh-CN" sz="4000" b="0" i="0" u="none" strike="noStrike" cap="none" normalizeH="0" baseline="0" dirty="0" smtClean="0">
              <a:ln>
                <a:noFill/>
              </a:ln>
              <a:effectLst/>
            </a:endParaRPr>
          </a:p>
          <a:p>
            <a:pPr marL="0" lvl="0" indent="0" eaLnBrk="0" fontAlgn="base" hangingPunct="0">
              <a:lnSpc>
                <a:spcPct val="100000"/>
              </a:lnSpc>
              <a:spcBef>
                <a:spcPct val="0"/>
              </a:spcBef>
              <a:spcAft>
                <a:spcPct val="0"/>
              </a:spcAft>
              <a:buNone/>
              <a:tabLst>
                <a:tab pos="279400" algn="l"/>
                <a:tab pos="5214938" algn="r"/>
              </a:tabLst>
            </a:pPr>
            <a:r>
              <a:rPr kumimoji="0" lang="es-ES" altLang="zh-CN" b="0" i="0" u="none" strike="noStrike" cap="none" normalizeH="0" baseline="0" dirty="0" smtClean="0">
                <a:ln>
                  <a:noFill/>
                </a:ln>
                <a:effectLst/>
                <a:latin typeface="Tahoma" panose="020B0604030504040204" pitchFamily="34" charset="0"/>
                <a:ea typeface="Calibri" panose="020F0502020204030204" pitchFamily="34" charset="0"/>
                <a:cs typeface="Tahoma" panose="020B0604030504040204" pitchFamily="34" charset="0"/>
                <a:hlinkClick r:id="rId17"/>
              </a:rPr>
              <a:t>2.1.10.2. Direccionamiento técnico de las actividades curriculares</a:t>
            </a:r>
            <a:endParaRPr kumimoji="0" lang="es-EC" altLang="zh-CN" sz="4000" b="0" i="0" u="none" strike="noStrike" cap="none" normalizeH="0" baseline="0" dirty="0" smtClean="0">
              <a:ln>
                <a:noFill/>
              </a:ln>
              <a:effectLst/>
            </a:endParaRPr>
          </a:p>
          <a:p>
            <a:pPr marL="0" lvl="0" indent="0" eaLnBrk="0" fontAlgn="base" hangingPunct="0">
              <a:lnSpc>
                <a:spcPct val="100000"/>
              </a:lnSpc>
              <a:spcBef>
                <a:spcPct val="0"/>
              </a:spcBef>
              <a:spcAft>
                <a:spcPct val="0"/>
              </a:spcAft>
              <a:buNone/>
              <a:tabLst>
                <a:tab pos="279400" algn="l"/>
                <a:tab pos="5214938" algn="r"/>
              </a:tabLst>
            </a:pPr>
            <a:r>
              <a:rPr kumimoji="0" lang="es-ES" altLang="zh-CN" b="0" i="0" u="none" strike="noStrike" cap="none" normalizeH="0" baseline="0" dirty="0" smtClean="0">
                <a:ln>
                  <a:noFill/>
                </a:ln>
                <a:effectLst/>
                <a:latin typeface="Tahoma" panose="020B0604030504040204" pitchFamily="34" charset="0"/>
                <a:ea typeface="Calibri" panose="020F0502020204030204" pitchFamily="34" charset="0"/>
                <a:cs typeface="Tahoma" panose="020B0604030504040204" pitchFamily="34" charset="0"/>
                <a:hlinkClick r:id="rId18"/>
              </a:rPr>
              <a:t>2.1.10.3. </a:t>
            </a:r>
            <a:r>
              <a:rPr kumimoji="0" lang="es-MX" altLang="zh-CN" b="0" i="0" u="none" strike="noStrike" cap="none" normalizeH="0" baseline="0" dirty="0" smtClean="0">
                <a:ln>
                  <a:noFill/>
                </a:ln>
                <a:effectLst/>
                <a:latin typeface="Tahoma" panose="020B0604030504040204" pitchFamily="34" charset="0"/>
                <a:ea typeface="Calibri" panose="020F0502020204030204" pitchFamily="34" charset="0"/>
                <a:cs typeface="Tahoma" panose="020B0604030504040204" pitchFamily="34" charset="0"/>
                <a:hlinkClick r:id="rId18"/>
              </a:rPr>
              <a:t>Propuesta de las actividades extracurriculares deportivas.</a:t>
            </a:r>
            <a:endParaRPr kumimoji="0" lang="es-EC" altLang="zh-CN" sz="4000" b="0" i="0" u="none" strike="noStrike" cap="none" normalizeH="0" baseline="0" dirty="0" smtClean="0">
              <a:ln>
                <a:noFill/>
              </a:ln>
              <a:effectLst/>
            </a:endParaRPr>
          </a:p>
          <a:p>
            <a:pPr marL="0" lvl="0" indent="0" eaLnBrk="0" fontAlgn="base" hangingPunct="0">
              <a:lnSpc>
                <a:spcPct val="100000"/>
              </a:lnSpc>
              <a:spcBef>
                <a:spcPct val="0"/>
              </a:spcBef>
              <a:spcAft>
                <a:spcPct val="0"/>
              </a:spcAft>
              <a:buNone/>
              <a:tabLst>
                <a:tab pos="279400" algn="l"/>
                <a:tab pos="5214938" algn="r"/>
              </a:tabLst>
            </a:pPr>
            <a:r>
              <a:rPr kumimoji="0" lang="es-ES" altLang="zh-CN" b="0" i="0" u="none" strike="noStrike" cap="none" normalizeH="0" baseline="0" dirty="0" smtClean="0">
                <a:ln>
                  <a:noFill/>
                </a:ln>
                <a:effectLst/>
                <a:latin typeface="Tahoma" panose="020B0604030504040204" pitchFamily="34" charset="0"/>
                <a:ea typeface="Calibri" panose="020F0502020204030204" pitchFamily="34" charset="0"/>
                <a:cs typeface="Tahoma" panose="020B0604030504040204" pitchFamily="34" charset="0"/>
                <a:hlinkClick r:id="rId19"/>
              </a:rPr>
              <a:t>2.1.10.4. Actividades deportivas extracurriculares de masividad escolar</a:t>
            </a:r>
            <a:endParaRPr kumimoji="0" lang="es-EC" altLang="zh-CN" sz="4000" b="0" i="0" u="none" strike="noStrike" cap="none" normalizeH="0" baseline="0" dirty="0" smtClean="0">
              <a:ln>
                <a:noFill/>
              </a:ln>
              <a:effectLst/>
            </a:endParaRPr>
          </a:p>
          <a:p>
            <a:pPr marL="0" lvl="0" indent="0" eaLnBrk="0" fontAlgn="base" hangingPunct="0">
              <a:lnSpc>
                <a:spcPct val="100000"/>
              </a:lnSpc>
              <a:spcBef>
                <a:spcPct val="0"/>
              </a:spcBef>
              <a:spcAft>
                <a:spcPct val="0"/>
              </a:spcAft>
              <a:buNone/>
              <a:tabLst>
                <a:tab pos="279400" algn="l"/>
                <a:tab pos="5214938" algn="r"/>
              </a:tabLst>
            </a:pPr>
            <a:r>
              <a:rPr kumimoji="0" lang="es-ES" altLang="zh-CN" b="0" i="0" u="none" strike="noStrike" cap="none" normalizeH="0" baseline="0" dirty="0" smtClean="0">
                <a:ln>
                  <a:noFill/>
                </a:ln>
                <a:effectLst/>
                <a:latin typeface="Tahoma" panose="020B0604030504040204" pitchFamily="34" charset="0"/>
                <a:ea typeface="Calibri" panose="020F0502020204030204" pitchFamily="34" charset="0"/>
                <a:cs typeface="Tahoma" panose="020B0604030504040204" pitchFamily="34" charset="0"/>
                <a:hlinkClick r:id="rId20"/>
              </a:rPr>
              <a:t>2.1.10.4.1 </a:t>
            </a:r>
            <a:r>
              <a:rPr kumimoji="0" lang="es-MX" altLang="zh-CN" b="0" i="0" u="none" strike="noStrike" cap="none" normalizeH="0" baseline="0" dirty="0" smtClean="0">
                <a:ln>
                  <a:noFill/>
                </a:ln>
                <a:effectLst/>
                <a:latin typeface="Tahoma" panose="020B0604030504040204" pitchFamily="34" charset="0"/>
                <a:ea typeface="Calibri" panose="020F0502020204030204" pitchFamily="34" charset="0"/>
                <a:cs typeface="Tahoma" panose="020B0604030504040204" pitchFamily="34" charset="0"/>
                <a:hlinkClick r:id="rId20"/>
              </a:rPr>
              <a:t>Escuela de gimnasia artística.</a:t>
            </a:r>
            <a:endParaRPr kumimoji="0" lang="es-EC" altLang="zh-CN" sz="4000" b="0" i="0" u="none" strike="noStrike" cap="none" normalizeH="0" baseline="0" dirty="0" smtClean="0">
              <a:ln>
                <a:noFill/>
              </a:ln>
              <a:effectLst/>
            </a:endParaRPr>
          </a:p>
          <a:p>
            <a:pPr marL="0" lvl="0" indent="0" eaLnBrk="0" fontAlgn="base" hangingPunct="0">
              <a:lnSpc>
                <a:spcPct val="100000"/>
              </a:lnSpc>
              <a:spcBef>
                <a:spcPct val="0"/>
              </a:spcBef>
              <a:spcAft>
                <a:spcPct val="0"/>
              </a:spcAft>
              <a:buNone/>
              <a:tabLst>
                <a:tab pos="279400" algn="l"/>
                <a:tab pos="5214938" algn="r"/>
              </a:tabLst>
            </a:pPr>
            <a:r>
              <a:rPr kumimoji="0" lang="es-ES" altLang="zh-CN" b="0" i="0" u="none" strike="noStrike" cap="none" normalizeH="0" baseline="0" dirty="0" smtClean="0">
                <a:ln>
                  <a:noFill/>
                </a:ln>
                <a:effectLst/>
                <a:latin typeface="Tahoma" panose="020B0604030504040204" pitchFamily="34" charset="0"/>
                <a:ea typeface="Calibri" panose="020F0502020204030204" pitchFamily="34" charset="0"/>
                <a:cs typeface="Tahoma" panose="020B0604030504040204" pitchFamily="34" charset="0"/>
                <a:hlinkClick r:id="rId21"/>
              </a:rPr>
              <a:t>2.1.10.4.2 </a:t>
            </a:r>
            <a:r>
              <a:rPr kumimoji="0" lang="es-MX" altLang="zh-CN" b="0" i="0" u="none" strike="noStrike" cap="none" normalizeH="0" baseline="0" dirty="0" smtClean="0">
                <a:ln>
                  <a:noFill/>
                </a:ln>
                <a:effectLst/>
                <a:latin typeface="Tahoma" panose="020B0604030504040204" pitchFamily="34" charset="0"/>
                <a:ea typeface="Calibri" panose="020F0502020204030204" pitchFamily="34" charset="0"/>
                <a:cs typeface="Tahoma" panose="020B0604030504040204" pitchFamily="34" charset="0"/>
                <a:hlinkClick r:id="rId21"/>
              </a:rPr>
              <a:t>Escuela de fútbol.</a:t>
            </a:r>
            <a:endParaRPr kumimoji="0" lang="es-EC" altLang="zh-CN" sz="4000" b="0" i="0" u="none" strike="noStrike" cap="none" normalizeH="0" baseline="0" dirty="0" smtClean="0">
              <a:ln>
                <a:noFill/>
              </a:ln>
              <a:effectLst/>
            </a:endParaRPr>
          </a:p>
          <a:p>
            <a:pPr marL="0" lvl="0" indent="0" eaLnBrk="0" fontAlgn="base" hangingPunct="0">
              <a:lnSpc>
                <a:spcPct val="100000"/>
              </a:lnSpc>
              <a:spcBef>
                <a:spcPct val="0"/>
              </a:spcBef>
              <a:spcAft>
                <a:spcPct val="0"/>
              </a:spcAft>
              <a:buNone/>
              <a:tabLst>
                <a:tab pos="279400" algn="l"/>
                <a:tab pos="5214938" algn="r"/>
              </a:tabLst>
            </a:pPr>
            <a:r>
              <a:rPr kumimoji="0" lang="es-MX" altLang="zh-CN" b="0" i="0" u="none" strike="noStrike" cap="none" normalizeH="0" baseline="0" dirty="0" smtClean="0">
                <a:ln>
                  <a:noFill/>
                </a:ln>
                <a:effectLst/>
                <a:latin typeface="Tahoma" panose="020B0604030504040204" pitchFamily="34" charset="0"/>
                <a:ea typeface="Calibri" panose="020F0502020204030204" pitchFamily="34" charset="0"/>
                <a:cs typeface="Tahoma" panose="020B0604030504040204" pitchFamily="34" charset="0"/>
                <a:hlinkClick r:id="rId22"/>
              </a:rPr>
              <a:t>2.2. Capacidades Coordinativas</a:t>
            </a:r>
            <a:endParaRPr kumimoji="0" lang="es-EC" altLang="zh-CN" sz="4000" b="0" i="0" u="none" strike="noStrike" cap="none" normalizeH="0" baseline="0" dirty="0" smtClean="0">
              <a:ln>
                <a:noFill/>
              </a:ln>
              <a:effectLst/>
            </a:endParaRPr>
          </a:p>
          <a:p>
            <a:pPr marL="0" lvl="0" indent="0" eaLnBrk="0" fontAlgn="base" hangingPunct="0">
              <a:lnSpc>
                <a:spcPct val="100000"/>
              </a:lnSpc>
              <a:spcBef>
                <a:spcPct val="0"/>
              </a:spcBef>
              <a:spcAft>
                <a:spcPct val="0"/>
              </a:spcAft>
              <a:buNone/>
              <a:tabLst>
                <a:tab pos="279400" algn="l"/>
                <a:tab pos="5214938" algn="r"/>
              </a:tabLst>
            </a:pPr>
            <a:r>
              <a:rPr kumimoji="0" lang="es-MX" altLang="zh-CN" b="0" i="0" u="none" strike="noStrike" cap="none" normalizeH="0" baseline="0" dirty="0" smtClean="0">
                <a:ln>
                  <a:noFill/>
                </a:ln>
                <a:effectLst/>
                <a:latin typeface="Tahoma" panose="020B0604030504040204" pitchFamily="34" charset="0"/>
                <a:ea typeface="Calibri" panose="020F0502020204030204" pitchFamily="34" charset="0"/>
                <a:cs typeface="Tahoma" panose="020B0604030504040204" pitchFamily="34" charset="0"/>
                <a:hlinkClick r:id="rId23"/>
              </a:rPr>
              <a:t>2.2.1. </a:t>
            </a:r>
            <a:r>
              <a:rPr kumimoji="0" lang="es-ES" altLang="zh-CN" b="0" i="0" u="none" strike="noStrike" cap="none" normalizeH="0" baseline="0" dirty="0" smtClean="0">
                <a:ln>
                  <a:noFill/>
                </a:ln>
                <a:effectLst/>
                <a:latin typeface="Tahoma" panose="020B0604030504040204" pitchFamily="34" charset="0"/>
                <a:ea typeface="Calibri" panose="020F0502020204030204" pitchFamily="34" charset="0"/>
                <a:cs typeface="Tahoma" panose="020B0604030504040204" pitchFamily="34" charset="0"/>
                <a:hlinkClick r:id="rId23"/>
              </a:rPr>
              <a:t>Las capacidades coordinativas y su interrelación en el         componente motor.</a:t>
            </a:r>
            <a:endParaRPr kumimoji="0" lang="es-EC" altLang="zh-CN" sz="4000" b="0" i="0" u="none" strike="noStrike" cap="none" normalizeH="0" baseline="0" dirty="0" smtClean="0">
              <a:ln>
                <a:noFill/>
              </a:ln>
              <a:effectLst/>
            </a:endParaRPr>
          </a:p>
          <a:p>
            <a:pPr marL="0" lvl="0" indent="0" eaLnBrk="0" fontAlgn="base" hangingPunct="0">
              <a:lnSpc>
                <a:spcPct val="100000"/>
              </a:lnSpc>
              <a:spcBef>
                <a:spcPct val="0"/>
              </a:spcBef>
              <a:spcAft>
                <a:spcPct val="0"/>
              </a:spcAft>
              <a:buNone/>
              <a:tabLst>
                <a:tab pos="279400" algn="l"/>
                <a:tab pos="5214938" algn="r"/>
              </a:tabLst>
            </a:pPr>
            <a:r>
              <a:rPr kumimoji="0" lang="es-MX" altLang="zh-CN" b="0" i="0" u="none" strike="noStrike" cap="none" normalizeH="0" baseline="0" dirty="0" smtClean="0">
                <a:ln>
                  <a:noFill/>
                </a:ln>
                <a:effectLst/>
                <a:latin typeface="Tahoma" panose="020B0604030504040204" pitchFamily="34" charset="0"/>
                <a:ea typeface="Calibri" panose="020F0502020204030204" pitchFamily="34" charset="0"/>
                <a:cs typeface="Tahoma" panose="020B0604030504040204" pitchFamily="34" charset="0"/>
                <a:hlinkClick r:id="rId24"/>
              </a:rPr>
              <a:t>2.2.1.1. </a:t>
            </a:r>
            <a:r>
              <a:rPr kumimoji="0" lang="es-ES" altLang="zh-CN" b="0" i="0" u="none" strike="noStrike" cap="none" normalizeH="0" baseline="0" dirty="0" smtClean="0">
                <a:ln>
                  <a:noFill/>
                </a:ln>
                <a:effectLst/>
                <a:latin typeface="Tahoma" panose="020B0604030504040204" pitchFamily="34" charset="0"/>
                <a:ea typeface="Calibri" panose="020F0502020204030204" pitchFamily="34" charset="0"/>
                <a:cs typeface="Tahoma" panose="020B0604030504040204" pitchFamily="34" charset="0"/>
                <a:hlinkClick r:id="rId24"/>
              </a:rPr>
              <a:t>Clasificación de las capacidades coordinativas</a:t>
            </a:r>
            <a:endParaRPr kumimoji="0" lang="es-EC" altLang="zh-CN" sz="4000" b="0" i="0" u="none" strike="noStrike" cap="none" normalizeH="0" baseline="0" dirty="0" smtClean="0">
              <a:ln>
                <a:noFill/>
              </a:ln>
              <a:effectLst/>
            </a:endParaRPr>
          </a:p>
          <a:p>
            <a:pPr marL="0" lvl="0" indent="0" eaLnBrk="0" fontAlgn="base" hangingPunct="0">
              <a:lnSpc>
                <a:spcPct val="100000"/>
              </a:lnSpc>
              <a:spcBef>
                <a:spcPct val="0"/>
              </a:spcBef>
              <a:spcAft>
                <a:spcPct val="0"/>
              </a:spcAft>
              <a:buNone/>
              <a:tabLst>
                <a:tab pos="279400" algn="l"/>
                <a:tab pos="5214938" algn="r"/>
              </a:tabLst>
            </a:pPr>
            <a:r>
              <a:rPr kumimoji="0" lang="es-MX" altLang="zh-CN" b="0" i="0" u="none" strike="noStrike" cap="none" normalizeH="0" baseline="0" dirty="0" smtClean="0">
                <a:ln>
                  <a:noFill/>
                </a:ln>
                <a:effectLst/>
                <a:latin typeface="Tahoma" panose="020B0604030504040204" pitchFamily="34" charset="0"/>
                <a:ea typeface="Calibri" panose="020F0502020204030204" pitchFamily="34" charset="0"/>
                <a:cs typeface="Tahoma" panose="020B0604030504040204" pitchFamily="34" charset="0"/>
                <a:hlinkClick r:id="rId25"/>
              </a:rPr>
              <a:t>2.2.1.1.1 </a:t>
            </a:r>
            <a:r>
              <a:rPr kumimoji="0" lang="es-ES" altLang="zh-CN" b="0" i="0" u="none" strike="noStrike" cap="none" normalizeH="0" baseline="0" dirty="0" smtClean="0">
                <a:ln>
                  <a:noFill/>
                </a:ln>
                <a:effectLst/>
                <a:latin typeface="Tahoma" panose="020B0604030504040204" pitchFamily="34" charset="0"/>
                <a:ea typeface="Calibri" panose="020F0502020204030204" pitchFamily="34" charset="0"/>
                <a:cs typeface="Tahoma" panose="020B0604030504040204" pitchFamily="34" charset="0"/>
                <a:hlinkClick r:id="rId25"/>
              </a:rPr>
              <a:t>Capacidades coordinativas Generales o Básicas Capacidad reguladora del movimiento</a:t>
            </a:r>
            <a:endParaRPr kumimoji="0" lang="es-EC" altLang="zh-CN" sz="4000" b="0" i="0" u="none" strike="noStrike" cap="none" normalizeH="0" baseline="0" dirty="0" smtClean="0">
              <a:ln>
                <a:noFill/>
              </a:ln>
              <a:effectLst/>
            </a:endParaRPr>
          </a:p>
          <a:p>
            <a:pPr marL="0" lvl="0" indent="0" eaLnBrk="0" fontAlgn="base" hangingPunct="0">
              <a:lnSpc>
                <a:spcPct val="100000"/>
              </a:lnSpc>
              <a:spcBef>
                <a:spcPct val="0"/>
              </a:spcBef>
              <a:spcAft>
                <a:spcPct val="0"/>
              </a:spcAft>
              <a:buNone/>
              <a:tabLst>
                <a:tab pos="279400" algn="l"/>
                <a:tab pos="5214938" algn="r"/>
              </a:tabLst>
            </a:pPr>
            <a:r>
              <a:rPr kumimoji="0" lang="es-MX" altLang="zh-CN" b="0" i="0" u="none" strike="noStrike" cap="none" normalizeH="0" baseline="0" dirty="0" smtClean="0">
                <a:ln>
                  <a:noFill/>
                </a:ln>
                <a:effectLst/>
                <a:latin typeface="Tahoma" panose="020B0604030504040204" pitchFamily="34" charset="0"/>
                <a:ea typeface="Calibri" panose="020F0502020204030204" pitchFamily="34" charset="0"/>
                <a:cs typeface="Tahoma" panose="020B0604030504040204" pitchFamily="34" charset="0"/>
                <a:hlinkClick r:id="rId26"/>
              </a:rPr>
              <a:t>2.2.1.1.1 </a:t>
            </a:r>
            <a:r>
              <a:rPr kumimoji="0" lang="es-ES" altLang="zh-CN" b="0" i="0" u="none" strike="noStrike" cap="none" normalizeH="0" baseline="0" dirty="0" smtClean="0">
                <a:ln>
                  <a:noFill/>
                </a:ln>
                <a:effectLst/>
                <a:latin typeface="Tahoma" panose="020B0604030504040204" pitchFamily="34" charset="0"/>
                <a:ea typeface="Calibri" panose="020F0502020204030204" pitchFamily="34" charset="0"/>
                <a:cs typeface="Tahoma" panose="020B0604030504040204" pitchFamily="34" charset="0"/>
                <a:hlinkClick r:id="rId26"/>
              </a:rPr>
              <a:t>Capacidades coordinativas especiales.</a:t>
            </a:r>
            <a:endParaRPr kumimoji="0" lang="es-EC" altLang="zh-CN" sz="4000" b="0" i="0" u="none" strike="noStrike" cap="none" normalizeH="0" baseline="0" dirty="0" smtClean="0">
              <a:ln>
                <a:noFill/>
              </a:ln>
              <a:effectLst/>
            </a:endParaRPr>
          </a:p>
          <a:p>
            <a:pPr marL="0" lvl="0" indent="0" eaLnBrk="0" fontAlgn="base" hangingPunct="0">
              <a:lnSpc>
                <a:spcPct val="100000"/>
              </a:lnSpc>
              <a:spcBef>
                <a:spcPct val="0"/>
              </a:spcBef>
              <a:spcAft>
                <a:spcPct val="0"/>
              </a:spcAft>
              <a:buNone/>
              <a:tabLst>
                <a:tab pos="279400" algn="l"/>
                <a:tab pos="5214938" algn="r"/>
              </a:tabLst>
            </a:pPr>
            <a:r>
              <a:rPr kumimoji="0" lang="es-MX" altLang="zh-CN" b="0" i="0" u="none" strike="noStrike" cap="none" normalizeH="0" baseline="0" dirty="0" smtClean="0">
                <a:ln>
                  <a:noFill/>
                </a:ln>
                <a:effectLst/>
                <a:latin typeface="Tahoma" panose="020B0604030504040204" pitchFamily="34" charset="0"/>
                <a:ea typeface="Calibri" panose="020F0502020204030204" pitchFamily="34" charset="0"/>
                <a:cs typeface="Tahoma" panose="020B0604030504040204" pitchFamily="34" charset="0"/>
                <a:hlinkClick r:id="rId27"/>
              </a:rPr>
              <a:t>2.2.1.1.2 </a:t>
            </a:r>
            <a:r>
              <a:rPr kumimoji="0" lang="es-ES" altLang="zh-CN" b="0" i="0" u="none" strike="noStrike" cap="none" normalizeH="0" baseline="0" dirty="0" smtClean="0">
                <a:ln>
                  <a:noFill/>
                </a:ln>
                <a:effectLst/>
                <a:latin typeface="Tahoma" panose="020B0604030504040204" pitchFamily="34" charset="0"/>
                <a:ea typeface="Calibri" panose="020F0502020204030204" pitchFamily="34" charset="0"/>
                <a:cs typeface="Tahoma" panose="020B0604030504040204" pitchFamily="34" charset="0"/>
                <a:hlinkClick r:id="rId27"/>
              </a:rPr>
              <a:t>Capacidades coordinativas complejas</a:t>
            </a:r>
            <a:endParaRPr kumimoji="0" lang="es-EC" altLang="zh-CN" sz="4000" b="0" i="0" u="none" strike="noStrike" cap="none" normalizeH="0" baseline="0" dirty="0" smtClean="0">
              <a:ln>
                <a:noFill/>
              </a:ln>
              <a:effectLst/>
            </a:endParaRPr>
          </a:p>
          <a:p>
            <a:endParaRPr lang="es-EC" dirty="0"/>
          </a:p>
        </p:txBody>
      </p:sp>
    </p:spTree>
    <p:extLst>
      <p:ext uri="{BB962C8B-B14F-4D97-AF65-F5344CB8AC3E}">
        <p14:creationId xmlns:p14="http://schemas.microsoft.com/office/powerpoint/2010/main" val="1414157439"/>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0"/>
            <a:ext cx="10515600" cy="708338"/>
          </a:xfrm>
        </p:spPr>
        <p:txBody>
          <a:bodyPr>
            <a:noAutofit/>
          </a:bodyPr>
          <a:lstStyle/>
          <a:p>
            <a:r>
              <a:rPr lang="es-MX" sz="1600" b="1" dirty="0" smtClean="0"/>
              <a:t>Tabla  </a:t>
            </a:r>
            <a:r>
              <a:rPr lang="es-MX" sz="1600" b="1" dirty="0"/>
              <a:t>3  </a:t>
            </a:r>
            <a:r>
              <a:rPr lang="es-EC" sz="1600" b="1" dirty="0"/>
              <a:t/>
            </a:r>
            <a:br>
              <a:rPr lang="es-EC" sz="1600" b="1" dirty="0"/>
            </a:br>
            <a:r>
              <a:rPr lang="es-MX" sz="1600" b="1" dirty="0"/>
              <a:t>Resultados pre test de las Capacidades Coordinativa  Cuarto año de Básica </a:t>
            </a:r>
            <a:r>
              <a:rPr lang="es-EC" sz="1600" b="1" dirty="0"/>
              <a:t/>
            </a:r>
            <a:br>
              <a:rPr lang="es-EC" sz="1600" b="1" dirty="0"/>
            </a:br>
            <a:endParaRPr lang="es-EC" sz="1600" b="1"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4115524861"/>
              </p:ext>
            </p:extLst>
          </p:nvPr>
        </p:nvGraphicFramePr>
        <p:xfrm>
          <a:off x="1661374" y="618200"/>
          <a:ext cx="9692425" cy="6215827"/>
        </p:xfrm>
        <a:graphic>
          <a:graphicData uri="http://schemas.openxmlformats.org/drawingml/2006/table">
            <a:tbl>
              <a:tblPr firstRow="1" firstCol="1" bandRow="1">
                <a:tableStyleId>{5C22544A-7EE6-4342-B048-85BDC9FD1C3A}</a:tableStyleId>
              </a:tblPr>
              <a:tblGrid>
                <a:gridCol w="564858"/>
                <a:gridCol w="2441822"/>
                <a:gridCol w="1531242"/>
                <a:gridCol w="1303938"/>
                <a:gridCol w="1185521"/>
                <a:gridCol w="1512187"/>
                <a:gridCol w="1152857"/>
              </a:tblGrid>
              <a:tr h="328384">
                <a:tc>
                  <a:txBody>
                    <a:bodyPr/>
                    <a:lstStyle/>
                    <a:p>
                      <a:pPr>
                        <a:spcAft>
                          <a:spcPts val="0"/>
                        </a:spcAft>
                      </a:pPr>
                      <a:r>
                        <a:rPr lang="es-EC" sz="1100" b="1" dirty="0">
                          <a:effectLst/>
                        </a:rPr>
                        <a:t>No</a:t>
                      </a:r>
                      <a:endParaRPr lang="es-EC"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 CUARTO AÑO DE EDUCACIÓN BÁSICA</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gridSpan="5">
                  <a:txBody>
                    <a:bodyPr/>
                    <a:lstStyle/>
                    <a:p>
                      <a:pPr>
                        <a:spcAft>
                          <a:spcPts val="0"/>
                        </a:spcAft>
                      </a:pPr>
                      <a:r>
                        <a:rPr lang="es-EC" sz="1400" b="1">
                          <a:effectLst/>
                        </a:rPr>
                        <a:t> </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r>
              <a:tr h="180787">
                <a:tc>
                  <a:txBody>
                    <a:bodyPr/>
                    <a:lstStyle/>
                    <a:p>
                      <a:pPr>
                        <a:spcAft>
                          <a:spcPts val="0"/>
                        </a:spcAft>
                      </a:pPr>
                      <a:r>
                        <a:rPr lang="es-EC" sz="1100" b="1" dirty="0">
                          <a:effectLst/>
                        </a:rPr>
                        <a:t> </a:t>
                      </a:r>
                      <a:endParaRPr lang="es-EC"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spcAft>
                          <a:spcPts val="0"/>
                        </a:spcAft>
                      </a:pPr>
                      <a:r>
                        <a:rPr lang="es-EC" sz="1100" b="1">
                          <a:effectLst/>
                        </a:rPr>
                        <a:t> </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Acoplamiento</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Ritmo</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Agilidad</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Coordinación</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Equilibrio</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r>
              <a:tr h="164192">
                <a:tc>
                  <a:txBody>
                    <a:bodyPr/>
                    <a:lstStyle/>
                    <a:p>
                      <a:pPr algn="r">
                        <a:spcAft>
                          <a:spcPts val="0"/>
                        </a:spcAft>
                      </a:pPr>
                      <a:r>
                        <a:rPr lang="es-EC" sz="1100" b="1">
                          <a:effectLst/>
                        </a:rPr>
                        <a:t>1</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spcAft>
                          <a:spcPts val="0"/>
                        </a:spcAft>
                      </a:pPr>
                      <a:r>
                        <a:rPr lang="es-EC" sz="1100" b="1">
                          <a:effectLst/>
                        </a:rPr>
                        <a:t>Luis Armas</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7,93</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9</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6,29</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5,22</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6,62</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r>
              <a:tr h="164192">
                <a:tc>
                  <a:txBody>
                    <a:bodyPr/>
                    <a:lstStyle/>
                    <a:p>
                      <a:pPr algn="r">
                        <a:spcAft>
                          <a:spcPts val="0"/>
                        </a:spcAft>
                      </a:pPr>
                      <a:r>
                        <a:rPr lang="es-EC" sz="1100" b="1">
                          <a:effectLst/>
                        </a:rPr>
                        <a:t>2</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spcAft>
                          <a:spcPts val="0"/>
                        </a:spcAft>
                      </a:pPr>
                      <a:r>
                        <a:rPr lang="es-EC" sz="1100" b="1" dirty="0">
                          <a:effectLst/>
                        </a:rPr>
                        <a:t>Luis Chávez</a:t>
                      </a:r>
                      <a:endParaRPr lang="es-EC"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7,3</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7,38</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6,29</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8,88</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7,32</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r>
              <a:tr h="164192">
                <a:tc>
                  <a:txBody>
                    <a:bodyPr/>
                    <a:lstStyle/>
                    <a:p>
                      <a:pPr algn="r">
                        <a:spcAft>
                          <a:spcPts val="0"/>
                        </a:spcAft>
                      </a:pPr>
                      <a:r>
                        <a:rPr lang="es-EC" sz="1100" b="1">
                          <a:effectLst/>
                        </a:rPr>
                        <a:t>3</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spcAft>
                          <a:spcPts val="0"/>
                        </a:spcAft>
                      </a:pPr>
                      <a:r>
                        <a:rPr lang="es-EC" sz="1100" b="1">
                          <a:effectLst/>
                        </a:rPr>
                        <a:t>Chicaiza Javier</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7,61</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6,47</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6</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9</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9,73</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r>
              <a:tr h="164192">
                <a:tc>
                  <a:txBody>
                    <a:bodyPr/>
                    <a:lstStyle/>
                    <a:p>
                      <a:pPr algn="r">
                        <a:spcAft>
                          <a:spcPts val="0"/>
                        </a:spcAft>
                      </a:pPr>
                      <a:r>
                        <a:rPr lang="es-EC" sz="1100" b="1">
                          <a:effectLst/>
                        </a:rPr>
                        <a:t>4</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spcAft>
                          <a:spcPts val="0"/>
                        </a:spcAft>
                      </a:pPr>
                      <a:r>
                        <a:rPr lang="es-EC" sz="1100" b="1" dirty="0">
                          <a:effectLst/>
                        </a:rPr>
                        <a:t>Flores Armando</a:t>
                      </a:r>
                      <a:endParaRPr lang="es-EC"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7,98</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9</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5,51</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8,25</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8,94</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r>
              <a:tr h="164192">
                <a:tc>
                  <a:txBody>
                    <a:bodyPr/>
                    <a:lstStyle/>
                    <a:p>
                      <a:pPr algn="r">
                        <a:spcAft>
                          <a:spcPts val="0"/>
                        </a:spcAft>
                      </a:pPr>
                      <a:r>
                        <a:rPr lang="es-EC" sz="1100" b="1">
                          <a:effectLst/>
                        </a:rPr>
                        <a:t>5</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spcAft>
                          <a:spcPts val="0"/>
                        </a:spcAft>
                      </a:pPr>
                      <a:r>
                        <a:rPr lang="es-EC" sz="1100" b="1" dirty="0">
                          <a:effectLst/>
                        </a:rPr>
                        <a:t>Navarrete María</a:t>
                      </a:r>
                      <a:endParaRPr lang="es-EC"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8,87</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8</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7</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6,86</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7,86</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r>
              <a:tr h="164192">
                <a:tc>
                  <a:txBody>
                    <a:bodyPr/>
                    <a:lstStyle/>
                    <a:p>
                      <a:pPr algn="r">
                        <a:spcAft>
                          <a:spcPts val="0"/>
                        </a:spcAft>
                      </a:pPr>
                      <a:r>
                        <a:rPr lang="es-EC" sz="1100" b="1">
                          <a:effectLst/>
                        </a:rPr>
                        <a:t>6</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spcAft>
                          <a:spcPts val="0"/>
                        </a:spcAft>
                      </a:pPr>
                      <a:r>
                        <a:rPr lang="es-EC" sz="1100" b="1">
                          <a:effectLst/>
                        </a:rPr>
                        <a:t>Flores Pedro</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5,26</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7</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8,3</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8,88</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7</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r>
              <a:tr h="164192">
                <a:tc>
                  <a:txBody>
                    <a:bodyPr/>
                    <a:lstStyle/>
                    <a:p>
                      <a:pPr algn="r">
                        <a:spcAft>
                          <a:spcPts val="0"/>
                        </a:spcAft>
                      </a:pPr>
                      <a:r>
                        <a:rPr lang="es-EC" sz="1100" b="1">
                          <a:effectLst/>
                        </a:rPr>
                        <a:t>7</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spcAft>
                          <a:spcPts val="0"/>
                        </a:spcAft>
                      </a:pPr>
                      <a:r>
                        <a:rPr lang="es-EC" sz="1100" b="1">
                          <a:effectLst/>
                        </a:rPr>
                        <a:t>Molina Perea</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8</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4,05</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6,45</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8,08</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7,82</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r>
              <a:tr h="164192">
                <a:tc>
                  <a:txBody>
                    <a:bodyPr/>
                    <a:lstStyle/>
                    <a:p>
                      <a:pPr algn="r">
                        <a:spcAft>
                          <a:spcPts val="0"/>
                        </a:spcAft>
                      </a:pPr>
                      <a:r>
                        <a:rPr lang="es-EC" sz="1100" b="1">
                          <a:effectLst/>
                        </a:rPr>
                        <a:t>8</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spcAft>
                          <a:spcPts val="0"/>
                        </a:spcAft>
                      </a:pPr>
                      <a:r>
                        <a:rPr lang="es-EC" sz="1100" b="1">
                          <a:effectLst/>
                        </a:rPr>
                        <a:t>Guasmi Luis</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6,53</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8,27</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8,18</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7</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8,22</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r>
              <a:tr h="164192">
                <a:tc>
                  <a:txBody>
                    <a:bodyPr/>
                    <a:lstStyle/>
                    <a:p>
                      <a:pPr algn="r">
                        <a:spcAft>
                          <a:spcPts val="0"/>
                        </a:spcAft>
                      </a:pPr>
                      <a:r>
                        <a:rPr lang="es-EC" sz="1100" b="1">
                          <a:effectLst/>
                        </a:rPr>
                        <a:t>9</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spcAft>
                          <a:spcPts val="0"/>
                        </a:spcAft>
                      </a:pPr>
                      <a:r>
                        <a:rPr lang="es-EC" sz="1100" b="1">
                          <a:effectLst/>
                        </a:rPr>
                        <a:t>Pila Pondo</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7,93</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8,88</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6,47</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7,54</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5</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r>
              <a:tr h="164192">
                <a:tc>
                  <a:txBody>
                    <a:bodyPr/>
                    <a:lstStyle/>
                    <a:p>
                      <a:pPr algn="r">
                        <a:spcAft>
                          <a:spcPts val="0"/>
                        </a:spcAft>
                      </a:pPr>
                      <a:r>
                        <a:rPr lang="es-EC" sz="1100" b="1">
                          <a:effectLst/>
                        </a:rPr>
                        <a:t>10</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spcAft>
                          <a:spcPts val="0"/>
                        </a:spcAft>
                      </a:pPr>
                      <a:r>
                        <a:rPr lang="es-EC" sz="1100" b="1">
                          <a:effectLst/>
                        </a:rPr>
                        <a:t>Loli Panease</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7,3</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4</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8</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9,37</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9,78</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r>
              <a:tr h="164192">
                <a:tc>
                  <a:txBody>
                    <a:bodyPr/>
                    <a:lstStyle/>
                    <a:p>
                      <a:pPr algn="r">
                        <a:spcAft>
                          <a:spcPts val="0"/>
                        </a:spcAft>
                      </a:pPr>
                      <a:r>
                        <a:rPr lang="es-EC" sz="1100" b="1">
                          <a:effectLst/>
                        </a:rPr>
                        <a:t>11</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spcAft>
                          <a:spcPts val="0"/>
                        </a:spcAft>
                      </a:pPr>
                      <a:r>
                        <a:rPr lang="es-EC" sz="1100" b="1">
                          <a:effectLst/>
                        </a:rPr>
                        <a:t>Lino Molinari</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7,61</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dirty="0">
                          <a:effectLst/>
                        </a:rPr>
                        <a:t>8,15</a:t>
                      </a:r>
                      <a:endParaRPr lang="es-EC"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7</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8,17</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7,15</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r>
              <a:tr h="164192">
                <a:tc>
                  <a:txBody>
                    <a:bodyPr/>
                    <a:lstStyle/>
                    <a:p>
                      <a:pPr algn="r">
                        <a:spcAft>
                          <a:spcPts val="0"/>
                        </a:spcAft>
                      </a:pPr>
                      <a:r>
                        <a:rPr lang="es-EC" sz="1100" b="1">
                          <a:effectLst/>
                        </a:rPr>
                        <a:t>12</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spcAft>
                          <a:spcPts val="0"/>
                        </a:spcAft>
                      </a:pPr>
                      <a:r>
                        <a:rPr lang="es-EC" sz="1100" b="1">
                          <a:effectLst/>
                        </a:rPr>
                        <a:t>Columba Josué</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7,98</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7,11</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8,4</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8,43</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8,01</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r>
              <a:tr h="164192">
                <a:tc>
                  <a:txBody>
                    <a:bodyPr/>
                    <a:lstStyle/>
                    <a:p>
                      <a:pPr algn="r">
                        <a:spcAft>
                          <a:spcPts val="0"/>
                        </a:spcAft>
                      </a:pPr>
                      <a:r>
                        <a:rPr lang="es-EC" sz="1100" b="1">
                          <a:effectLst/>
                        </a:rPr>
                        <a:t>13</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spcAft>
                          <a:spcPts val="0"/>
                        </a:spcAft>
                      </a:pPr>
                      <a:r>
                        <a:rPr lang="es-EC" sz="1100" b="1">
                          <a:effectLst/>
                        </a:rPr>
                        <a:t>Cordobés Javier</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8,87</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4,05</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6,12</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8,87</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7,91</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r>
              <a:tr h="164192">
                <a:tc>
                  <a:txBody>
                    <a:bodyPr/>
                    <a:lstStyle/>
                    <a:p>
                      <a:pPr algn="r">
                        <a:spcAft>
                          <a:spcPts val="0"/>
                        </a:spcAft>
                      </a:pPr>
                      <a:r>
                        <a:rPr lang="es-EC" sz="1100" b="1">
                          <a:effectLst/>
                        </a:rPr>
                        <a:t>14</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spcAft>
                          <a:spcPts val="0"/>
                        </a:spcAft>
                      </a:pPr>
                      <a:r>
                        <a:rPr lang="es-EC" sz="1100" b="1">
                          <a:effectLst/>
                        </a:rPr>
                        <a:t>Lima Marco</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8,65</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8,27</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dirty="0">
                          <a:effectLst/>
                        </a:rPr>
                        <a:t>7</a:t>
                      </a:r>
                      <a:endParaRPr lang="es-EC"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9,18</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7</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r>
              <a:tr h="164192">
                <a:tc>
                  <a:txBody>
                    <a:bodyPr/>
                    <a:lstStyle/>
                    <a:p>
                      <a:pPr algn="r">
                        <a:spcAft>
                          <a:spcPts val="0"/>
                        </a:spcAft>
                      </a:pPr>
                      <a:r>
                        <a:rPr lang="es-EC" sz="1100" b="1">
                          <a:effectLst/>
                        </a:rPr>
                        <a:t>15</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spcAft>
                          <a:spcPts val="0"/>
                        </a:spcAft>
                      </a:pPr>
                      <a:r>
                        <a:rPr lang="es-EC" sz="1100" b="1">
                          <a:effectLst/>
                        </a:rPr>
                        <a:t>Neyli Luis</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7,28</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8,88</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5,95</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7,61</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9,51</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r>
              <a:tr h="164192">
                <a:tc>
                  <a:txBody>
                    <a:bodyPr/>
                    <a:lstStyle/>
                    <a:p>
                      <a:pPr algn="r">
                        <a:spcAft>
                          <a:spcPts val="0"/>
                        </a:spcAft>
                      </a:pPr>
                      <a:r>
                        <a:rPr lang="es-EC" sz="1100" b="1">
                          <a:effectLst/>
                        </a:rPr>
                        <a:t>16</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spcAft>
                          <a:spcPts val="0"/>
                        </a:spcAft>
                      </a:pPr>
                      <a:r>
                        <a:rPr lang="es-EC" sz="1100" b="1">
                          <a:effectLst/>
                        </a:rPr>
                        <a:t>Jases Marco</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8,6</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9</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dirty="0">
                          <a:effectLst/>
                        </a:rPr>
                        <a:t>6,6</a:t>
                      </a:r>
                      <a:endParaRPr lang="es-EC"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9,26</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8</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r>
              <a:tr h="164192">
                <a:tc>
                  <a:txBody>
                    <a:bodyPr/>
                    <a:lstStyle/>
                    <a:p>
                      <a:pPr algn="r">
                        <a:spcAft>
                          <a:spcPts val="0"/>
                        </a:spcAft>
                      </a:pPr>
                      <a:r>
                        <a:rPr lang="es-EC" sz="1100" b="1">
                          <a:effectLst/>
                        </a:rPr>
                        <a:t>17</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spcAft>
                          <a:spcPts val="0"/>
                        </a:spcAft>
                      </a:pPr>
                      <a:r>
                        <a:rPr lang="es-EC" sz="1100" b="1">
                          <a:effectLst/>
                        </a:rPr>
                        <a:t>Gallardo María</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8,38</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7,38</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6,47</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7</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7,62</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r>
              <a:tr h="164192">
                <a:tc>
                  <a:txBody>
                    <a:bodyPr/>
                    <a:lstStyle/>
                    <a:p>
                      <a:pPr algn="r">
                        <a:spcAft>
                          <a:spcPts val="0"/>
                        </a:spcAft>
                      </a:pPr>
                      <a:r>
                        <a:rPr lang="es-EC" sz="1100" b="1">
                          <a:effectLst/>
                        </a:rPr>
                        <a:t>18</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spcAft>
                          <a:spcPts val="0"/>
                        </a:spcAft>
                      </a:pPr>
                      <a:r>
                        <a:rPr lang="es-EC" sz="1100" b="1">
                          <a:effectLst/>
                        </a:rPr>
                        <a:t>Huesca Lola</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8,37</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6,47</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8</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8,18</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7,7</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r>
              <a:tr h="164192">
                <a:tc>
                  <a:txBody>
                    <a:bodyPr/>
                    <a:lstStyle/>
                    <a:p>
                      <a:pPr algn="r">
                        <a:spcAft>
                          <a:spcPts val="0"/>
                        </a:spcAft>
                      </a:pPr>
                      <a:r>
                        <a:rPr lang="es-EC" sz="1100" b="1">
                          <a:effectLst/>
                        </a:rPr>
                        <a:t>19</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spcAft>
                          <a:spcPts val="0"/>
                        </a:spcAft>
                      </a:pPr>
                      <a:r>
                        <a:rPr lang="es-EC" sz="1100" b="1">
                          <a:effectLst/>
                        </a:rPr>
                        <a:t>Relima Patricio</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7,96</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9</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7</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8,45</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7</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r>
              <a:tr h="164192">
                <a:tc>
                  <a:txBody>
                    <a:bodyPr/>
                    <a:lstStyle/>
                    <a:p>
                      <a:pPr algn="r">
                        <a:spcAft>
                          <a:spcPts val="0"/>
                        </a:spcAft>
                      </a:pPr>
                      <a:r>
                        <a:rPr lang="es-EC" sz="1100" b="1">
                          <a:effectLst/>
                        </a:rPr>
                        <a:t>20</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spcAft>
                          <a:spcPts val="0"/>
                        </a:spcAft>
                      </a:pPr>
                      <a:r>
                        <a:rPr lang="es-EC" sz="1100" b="1">
                          <a:effectLst/>
                        </a:rPr>
                        <a:t>Justo Marcelo</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6</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6</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8,4</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7,54</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dirty="0">
                          <a:effectLst/>
                        </a:rPr>
                        <a:t>8,6</a:t>
                      </a:r>
                      <a:endParaRPr lang="es-EC"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r>
              <a:tr h="164192">
                <a:tc>
                  <a:txBody>
                    <a:bodyPr/>
                    <a:lstStyle/>
                    <a:p>
                      <a:pPr algn="r">
                        <a:spcAft>
                          <a:spcPts val="0"/>
                        </a:spcAft>
                      </a:pPr>
                      <a:r>
                        <a:rPr lang="es-EC" sz="1100" b="1">
                          <a:effectLst/>
                        </a:rPr>
                        <a:t>21</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spcAft>
                          <a:spcPts val="0"/>
                        </a:spcAft>
                      </a:pPr>
                      <a:r>
                        <a:rPr lang="es-EC" sz="1100" b="1">
                          <a:effectLst/>
                        </a:rPr>
                        <a:t>Remigio Patricio</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7,24</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5</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5,07</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7,12</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8,45</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r>
              <a:tr h="164192">
                <a:tc>
                  <a:txBody>
                    <a:bodyPr/>
                    <a:lstStyle/>
                    <a:p>
                      <a:pPr algn="r">
                        <a:spcAft>
                          <a:spcPts val="0"/>
                        </a:spcAft>
                      </a:pPr>
                      <a:r>
                        <a:rPr lang="es-EC" sz="1100" b="1">
                          <a:effectLst/>
                        </a:rPr>
                        <a:t>22</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spcAft>
                          <a:spcPts val="0"/>
                        </a:spcAft>
                      </a:pPr>
                      <a:r>
                        <a:rPr lang="es-EC" sz="1100" b="1">
                          <a:effectLst/>
                        </a:rPr>
                        <a:t>Nuestra Luis</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8,37</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6,96</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7,58</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8,73</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9,78</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r>
              <a:tr h="164192">
                <a:tc>
                  <a:txBody>
                    <a:bodyPr/>
                    <a:lstStyle/>
                    <a:p>
                      <a:pPr algn="r">
                        <a:spcAft>
                          <a:spcPts val="0"/>
                        </a:spcAft>
                      </a:pPr>
                      <a:r>
                        <a:rPr lang="es-EC" sz="1100" b="1">
                          <a:effectLst/>
                        </a:rPr>
                        <a:t>23</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spcAft>
                          <a:spcPts val="0"/>
                        </a:spcAft>
                      </a:pPr>
                      <a:r>
                        <a:rPr lang="es-EC" sz="1100" b="1">
                          <a:effectLst/>
                        </a:rPr>
                        <a:t>Caridad Josefa</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7,96</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9,25</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6,54</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8,65</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8,01</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r>
              <a:tr h="164192">
                <a:tc>
                  <a:txBody>
                    <a:bodyPr/>
                    <a:lstStyle/>
                    <a:p>
                      <a:pPr algn="r">
                        <a:spcAft>
                          <a:spcPts val="0"/>
                        </a:spcAft>
                      </a:pPr>
                      <a:r>
                        <a:rPr lang="es-EC" sz="1100" b="1">
                          <a:effectLst/>
                        </a:rPr>
                        <a:t>24</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spcAft>
                          <a:spcPts val="0"/>
                        </a:spcAft>
                      </a:pPr>
                      <a:r>
                        <a:rPr lang="es-EC" sz="1100" b="1">
                          <a:effectLst/>
                        </a:rPr>
                        <a:t>Vera Pedro</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6,98</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9,25</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9,36</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8,09</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8,45</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r>
              <a:tr h="164192">
                <a:tc>
                  <a:txBody>
                    <a:bodyPr/>
                    <a:lstStyle/>
                    <a:p>
                      <a:pPr algn="r">
                        <a:spcAft>
                          <a:spcPts val="0"/>
                        </a:spcAft>
                      </a:pPr>
                      <a:r>
                        <a:rPr lang="es-EC" sz="1100" b="1">
                          <a:effectLst/>
                        </a:rPr>
                        <a:t>25</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spcAft>
                          <a:spcPts val="0"/>
                        </a:spcAft>
                      </a:pPr>
                      <a:r>
                        <a:rPr lang="es-EC" sz="1100" b="1">
                          <a:effectLst/>
                        </a:rPr>
                        <a:t>Maligno Víctor</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5,69</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7,01</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9,2</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dirty="0">
                          <a:effectLst/>
                        </a:rPr>
                        <a:t>9,02</a:t>
                      </a:r>
                      <a:endParaRPr lang="es-EC"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9,78</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r>
              <a:tr h="164192">
                <a:tc>
                  <a:txBody>
                    <a:bodyPr/>
                    <a:lstStyle/>
                    <a:p>
                      <a:pPr algn="r">
                        <a:spcAft>
                          <a:spcPts val="0"/>
                        </a:spcAft>
                      </a:pPr>
                      <a:r>
                        <a:rPr lang="es-EC" sz="1100" b="1">
                          <a:effectLst/>
                        </a:rPr>
                        <a:t>26</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spcAft>
                          <a:spcPts val="0"/>
                        </a:spcAft>
                      </a:pPr>
                      <a:r>
                        <a:rPr lang="es-EC" sz="1100" b="1">
                          <a:effectLst/>
                        </a:rPr>
                        <a:t>Maquias Carlos</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5</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8,69</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9,2</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dirty="0">
                          <a:effectLst/>
                        </a:rPr>
                        <a:t>8,8</a:t>
                      </a:r>
                      <a:endParaRPr lang="es-EC"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7</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r>
              <a:tr h="164192">
                <a:tc>
                  <a:txBody>
                    <a:bodyPr/>
                    <a:lstStyle/>
                    <a:p>
                      <a:pPr algn="r">
                        <a:spcAft>
                          <a:spcPts val="0"/>
                        </a:spcAft>
                      </a:pPr>
                      <a:r>
                        <a:rPr lang="es-EC" sz="1100" b="1">
                          <a:effectLst/>
                        </a:rPr>
                        <a:t>27</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spcAft>
                          <a:spcPts val="0"/>
                        </a:spcAft>
                      </a:pPr>
                      <a:r>
                        <a:rPr lang="es-EC" sz="1100" b="1">
                          <a:effectLst/>
                        </a:rPr>
                        <a:t>Llama Josué</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6,96</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7,26</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7,66</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8,8</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7</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r>
              <a:tr h="164192">
                <a:tc>
                  <a:txBody>
                    <a:bodyPr/>
                    <a:lstStyle/>
                    <a:p>
                      <a:pPr algn="r">
                        <a:spcAft>
                          <a:spcPts val="0"/>
                        </a:spcAft>
                      </a:pPr>
                      <a:r>
                        <a:rPr lang="es-EC" sz="1100" b="1">
                          <a:effectLst/>
                        </a:rPr>
                        <a:t>28</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spcAft>
                          <a:spcPts val="0"/>
                        </a:spcAft>
                      </a:pPr>
                      <a:r>
                        <a:rPr lang="es-EC" sz="1100" b="1">
                          <a:effectLst/>
                        </a:rPr>
                        <a:t>Rina Torres</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9,25</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8</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6</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8,06</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8,46</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r>
              <a:tr h="164192">
                <a:tc>
                  <a:txBody>
                    <a:bodyPr/>
                    <a:lstStyle/>
                    <a:p>
                      <a:pPr algn="r">
                        <a:spcAft>
                          <a:spcPts val="0"/>
                        </a:spcAft>
                      </a:pPr>
                      <a:r>
                        <a:rPr lang="es-EC" sz="1100" b="1">
                          <a:effectLst/>
                        </a:rPr>
                        <a:t>29</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spcAft>
                          <a:spcPts val="0"/>
                        </a:spcAft>
                      </a:pPr>
                      <a:r>
                        <a:rPr lang="es-EC" sz="1100" b="1">
                          <a:effectLst/>
                        </a:rPr>
                        <a:t>Rodolfo Jesús</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7,96</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9,26</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9,02</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8,96</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9,89</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r>
              <a:tr h="164192">
                <a:tc>
                  <a:txBody>
                    <a:bodyPr/>
                    <a:lstStyle/>
                    <a:p>
                      <a:pPr>
                        <a:spcAft>
                          <a:spcPts val="0"/>
                        </a:spcAft>
                      </a:pPr>
                      <a:r>
                        <a:rPr lang="es-EC" sz="1100" b="1">
                          <a:effectLst/>
                        </a:rPr>
                        <a:t> </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spcAft>
                          <a:spcPts val="0"/>
                        </a:spcAft>
                      </a:pPr>
                      <a:r>
                        <a:rPr lang="es-EC" sz="1100" b="1">
                          <a:effectLst/>
                        </a:rPr>
                        <a:t>PROMEDIO </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7,58</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7,48</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7,21</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8,21</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8,06</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r>
              <a:tr h="164192">
                <a:tc>
                  <a:txBody>
                    <a:bodyPr/>
                    <a:lstStyle/>
                    <a:p>
                      <a:pPr>
                        <a:spcAft>
                          <a:spcPts val="0"/>
                        </a:spcAft>
                      </a:pPr>
                      <a:r>
                        <a:rPr lang="es-EC" sz="1100" b="1">
                          <a:effectLst/>
                        </a:rPr>
                        <a:t> </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spcAft>
                          <a:spcPts val="0"/>
                        </a:spcAft>
                      </a:pPr>
                      <a:r>
                        <a:rPr lang="es-EC" sz="1100" b="1">
                          <a:effectLst/>
                        </a:rPr>
                        <a:t>MEDIANA</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7,93</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8</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7</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8,43</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dirty="0">
                          <a:effectLst/>
                        </a:rPr>
                        <a:t>8</a:t>
                      </a:r>
                      <a:endParaRPr lang="es-EC"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r>
              <a:tr h="164192">
                <a:tc>
                  <a:txBody>
                    <a:bodyPr/>
                    <a:lstStyle/>
                    <a:p>
                      <a:pPr>
                        <a:spcAft>
                          <a:spcPts val="0"/>
                        </a:spcAft>
                      </a:pPr>
                      <a:r>
                        <a:rPr lang="es-EC" sz="1100" b="1">
                          <a:effectLst/>
                        </a:rPr>
                        <a:t> </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spcAft>
                          <a:spcPts val="0"/>
                        </a:spcAft>
                      </a:pPr>
                      <a:r>
                        <a:rPr lang="es-EC" sz="1100" b="1">
                          <a:effectLst/>
                        </a:rPr>
                        <a:t>DESVIACIÓN ESTÁNDAR</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1,064</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1,617</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1,194</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0,926</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dirty="0">
                          <a:effectLst/>
                        </a:rPr>
                        <a:t>1,158</a:t>
                      </a:r>
                      <a:endParaRPr lang="es-EC"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r>
              <a:tr h="164192">
                <a:tc>
                  <a:txBody>
                    <a:bodyPr/>
                    <a:lstStyle/>
                    <a:p>
                      <a:pPr>
                        <a:spcAft>
                          <a:spcPts val="0"/>
                        </a:spcAft>
                      </a:pPr>
                      <a:r>
                        <a:rPr lang="es-EC" sz="1100" b="1">
                          <a:effectLst/>
                        </a:rPr>
                        <a:t> </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spcAft>
                          <a:spcPts val="0"/>
                        </a:spcAft>
                      </a:pPr>
                      <a:r>
                        <a:rPr lang="es-EC" sz="1100" b="1">
                          <a:effectLst/>
                        </a:rPr>
                        <a:t>MAXIMO</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9,25</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9,26</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9,36</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9,37</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dirty="0">
                          <a:effectLst/>
                        </a:rPr>
                        <a:t>9,89</a:t>
                      </a:r>
                      <a:endParaRPr lang="es-EC"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r>
              <a:tr h="164192">
                <a:tc>
                  <a:txBody>
                    <a:bodyPr/>
                    <a:lstStyle/>
                    <a:p>
                      <a:pPr>
                        <a:spcAft>
                          <a:spcPts val="0"/>
                        </a:spcAft>
                      </a:pPr>
                      <a:r>
                        <a:rPr lang="es-EC" sz="1100" b="1">
                          <a:effectLst/>
                        </a:rPr>
                        <a:t> </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spcAft>
                          <a:spcPts val="0"/>
                        </a:spcAft>
                      </a:pPr>
                      <a:r>
                        <a:rPr lang="es-EC" sz="1100" b="1">
                          <a:effectLst/>
                        </a:rPr>
                        <a:t>MINIMO</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5</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4</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5,07</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a:effectLst/>
                        </a:rPr>
                        <a:t>5,22</a:t>
                      </a:r>
                      <a:endParaRPr lang="es-EC" sz="14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c>
                  <a:txBody>
                    <a:bodyPr/>
                    <a:lstStyle/>
                    <a:p>
                      <a:pPr algn="ctr">
                        <a:spcAft>
                          <a:spcPts val="0"/>
                        </a:spcAft>
                      </a:pPr>
                      <a:r>
                        <a:rPr lang="es-EC" sz="1100" b="1" dirty="0">
                          <a:effectLst/>
                        </a:rPr>
                        <a:t>5</a:t>
                      </a:r>
                      <a:endParaRPr lang="es-EC" sz="1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0723" marR="40723" marT="0" marB="0"/>
                </a:tc>
              </a:tr>
            </a:tbl>
          </a:graphicData>
        </a:graphic>
      </p:graphicFrame>
    </p:spTree>
    <p:extLst>
      <p:ext uri="{BB962C8B-B14F-4D97-AF65-F5344CB8AC3E}">
        <p14:creationId xmlns:p14="http://schemas.microsoft.com/office/powerpoint/2010/main" val="3168289494"/>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64406" y="103032"/>
            <a:ext cx="9589394" cy="824248"/>
          </a:xfrm>
        </p:spPr>
        <p:txBody>
          <a:bodyPr>
            <a:noAutofit/>
          </a:bodyPr>
          <a:lstStyle/>
          <a:p>
            <a:pPr algn="ctr"/>
            <a:r>
              <a:rPr lang="es-EC" sz="2400" b="1" i="0" baseline="0" dirty="0" smtClean="0">
                <a:effectLst/>
              </a:rPr>
              <a:t>ANÁLISIS DE LAS CAPACIDADES FÍSICA PRE TEST  DE CUARTO AÑO DE EDUCACIÓN BÁSICA </a:t>
            </a:r>
            <a:r>
              <a:rPr lang="es-EC" sz="2400" dirty="0" smtClean="0">
                <a:effectLst/>
              </a:rPr>
              <a:t/>
            </a:r>
            <a:br>
              <a:rPr lang="es-EC" sz="2400" dirty="0" smtClean="0">
                <a:effectLst/>
              </a:rPr>
            </a:br>
            <a:endParaRPr lang="es-EC" sz="2400" dirty="0"/>
          </a:p>
        </p:txBody>
      </p:sp>
      <p:graphicFrame>
        <p:nvGraphicFramePr>
          <p:cNvPr id="4" name="Gráfico 3"/>
          <p:cNvGraphicFramePr/>
          <p:nvPr>
            <p:extLst>
              <p:ext uri="{D42A27DB-BD31-4B8C-83A1-F6EECF244321}">
                <p14:modId xmlns:p14="http://schemas.microsoft.com/office/powerpoint/2010/main" val="1034112865"/>
              </p:ext>
            </p:extLst>
          </p:nvPr>
        </p:nvGraphicFramePr>
        <p:xfrm>
          <a:off x="1017430" y="927281"/>
          <a:ext cx="10689466" cy="565382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53264666"/>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64407" y="624110"/>
            <a:ext cx="7315199" cy="959991"/>
          </a:xfrm>
        </p:spPr>
        <p:txBody>
          <a:bodyPr/>
          <a:lstStyle/>
          <a:p>
            <a:r>
              <a:rPr lang="es-MX" b="1" dirty="0" smtClean="0"/>
              <a:t>Análisis</a:t>
            </a:r>
            <a:endParaRPr lang="es-EC" dirty="0"/>
          </a:p>
        </p:txBody>
      </p:sp>
      <p:sp>
        <p:nvSpPr>
          <p:cNvPr id="3" name="Marcador de contenido 2"/>
          <p:cNvSpPr>
            <a:spLocks noGrp="1"/>
          </p:cNvSpPr>
          <p:nvPr>
            <p:ph idx="1"/>
          </p:nvPr>
        </p:nvSpPr>
        <p:spPr>
          <a:xfrm>
            <a:off x="1764406" y="1584101"/>
            <a:ext cx="7443988" cy="4327121"/>
          </a:xfrm>
        </p:spPr>
        <p:txBody>
          <a:bodyPr/>
          <a:lstStyle/>
          <a:p>
            <a:r>
              <a:rPr lang="es-MX" dirty="0" smtClean="0"/>
              <a:t>Se </a:t>
            </a:r>
            <a:r>
              <a:rPr lang="es-MX" dirty="0"/>
              <a:t>observa en los resultados del prestes que representa al cuarto año de básica</a:t>
            </a:r>
            <a:r>
              <a:rPr lang="es-MX" b="1" dirty="0"/>
              <a:t> </a:t>
            </a:r>
            <a:r>
              <a:rPr lang="es-MX" dirty="0"/>
              <a:t>frente a las diferentes capacidades coordinativas con su respectiva funciones las misma que permiten observar un desenvolvimiento deficiente, observador previo a la aplicación del actividades </a:t>
            </a:r>
            <a:r>
              <a:rPr lang="es-MX" b="1" dirty="0"/>
              <a:t> </a:t>
            </a:r>
            <a:r>
              <a:rPr lang="es-MX" dirty="0"/>
              <a:t>con sus valores significativos en cada una de las pruebas </a:t>
            </a:r>
            <a:r>
              <a:rPr lang="es-EC" dirty="0"/>
              <a:t>acoplamiento, ritmo, agilidad, coordinación y equilibrio, considerando el valor de mayor importancia en las funciones promedio  de 7,95 en la coordinación, en la mediana con la capacidad coordinación de 8,43 en la desviación estándar en el ritmo con 2,01, en el valor máximo en el equilibrio con 9,89 y en la función  mínimo en la coordinación con 0.93 de puntaje</a:t>
            </a:r>
            <a:endParaRPr lang="es-EC" b="1" dirty="0"/>
          </a:p>
        </p:txBody>
      </p:sp>
    </p:spTree>
    <p:extLst>
      <p:ext uri="{BB962C8B-B14F-4D97-AF65-F5344CB8AC3E}">
        <p14:creationId xmlns:p14="http://schemas.microsoft.com/office/powerpoint/2010/main" val="2079108245"/>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93183"/>
            <a:ext cx="10515600" cy="695459"/>
          </a:xfrm>
        </p:spPr>
        <p:txBody>
          <a:bodyPr>
            <a:normAutofit fontScale="90000"/>
          </a:bodyPr>
          <a:lstStyle/>
          <a:p>
            <a:pPr algn="ctr"/>
            <a:r>
              <a:rPr lang="es-MX" sz="2000" b="1" dirty="0"/>
              <a:t>4.1.- Análisis y tabulación de resultados pre test y pos test del tercer Año de educación básica </a:t>
            </a:r>
            <a:endParaRPr lang="es-EC" sz="2000" b="1"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1571178460"/>
              </p:ext>
            </p:extLst>
          </p:nvPr>
        </p:nvGraphicFramePr>
        <p:xfrm>
          <a:off x="1068946" y="888642"/>
          <a:ext cx="10470524" cy="570534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61649470"/>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57589" y="624110"/>
            <a:ext cx="9547023" cy="1280890"/>
          </a:xfrm>
        </p:spPr>
        <p:txBody>
          <a:bodyPr/>
          <a:lstStyle/>
          <a:p>
            <a:r>
              <a:rPr lang="es-ES" b="1" dirty="0" smtClean="0"/>
              <a:t>Análisis</a:t>
            </a:r>
            <a:endParaRPr lang="es-EC" dirty="0"/>
          </a:p>
        </p:txBody>
      </p:sp>
      <p:sp>
        <p:nvSpPr>
          <p:cNvPr id="3" name="Marcador de contenido 2"/>
          <p:cNvSpPr>
            <a:spLocks noGrp="1"/>
          </p:cNvSpPr>
          <p:nvPr>
            <p:ph idx="1"/>
          </p:nvPr>
        </p:nvSpPr>
        <p:spPr>
          <a:xfrm>
            <a:off x="1957589" y="1429555"/>
            <a:ext cx="7959143" cy="4253067"/>
          </a:xfrm>
        </p:spPr>
        <p:txBody>
          <a:bodyPr>
            <a:normAutofit/>
          </a:bodyPr>
          <a:lstStyle/>
          <a:p>
            <a:r>
              <a:rPr lang="es-ES" dirty="0" smtClean="0"/>
              <a:t>Una </a:t>
            </a:r>
            <a:r>
              <a:rPr lang="es-ES" dirty="0"/>
              <a:t>vez finalizado las prueba pre test y pos test de las diferentes capacidades coordinativas y aplicado la propuesta de trabajo  se observar que existe mejoramiento considerando las diferentes funciones estadísticas para el respectivo análisis, por lo cual la capacidad coordinativa de acoplamiento representa los siguientes resultados en el promedio una mejoría de 0,04 en la mediana un mejoramiento de 0,05 en la desviación estándar 0, 07 en la función de máximo resultado es de 0,05 y en la función de mínimo 0.06 lo que justifica el trabajo aplicado con los alumnos de tercer año de educación general básica de la escuela Luis Felipe Borja del cantón Mejía.</a:t>
            </a:r>
            <a:endParaRPr lang="es-EC" dirty="0"/>
          </a:p>
          <a:p>
            <a:pPr marL="0" indent="0">
              <a:buNone/>
            </a:pPr>
            <a:r>
              <a:rPr lang="es-ES" b="1" dirty="0"/>
              <a:t> </a:t>
            </a:r>
            <a:endParaRPr lang="es-EC" dirty="0"/>
          </a:p>
          <a:p>
            <a:endParaRPr lang="es-EC" dirty="0"/>
          </a:p>
        </p:txBody>
      </p:sp>
    </p:spTree>
    <p:extLst>
      <p:ext uri="{BB962C8B-B14F-4D97-AF65-F5344CB8AC3E}">
        <p14:creationId xmlns:p14="http://schemas.microsoft.com/office/powerpoint/2010/main" val="2562155014"/>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C" b="1" i="0" baseline="0" dirty="0" smtClean="0">
                <a:effectLst/>
              </a:rPr>
              <a:t>ANALISIS PRE TEST Y POS TEST DE LA RITMO </a:t>
            </a:r>
            <a:r>
              <a:rPr lang="es-EC" dirty="0" smtClean="0">
                <a:effectLst/>
              </a:rPr>
              <a:t/>
            </a:r>
            <a:br>
              <a:rPr lang="es-EC" dirty="0" smtClean="0">
                <a:effectLst/>
              </a:rPr>
            </a:br>
            <a:endParaRPr lang="es-EC"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3182342719"/>
              </p:ext>
            </p:extLst>
          </p:nvPr>
        </p:nvGraphicFramePr>
        <p:xfrm>
          <a:off x="838200" y="1339402"/>
          <a:ext cx="10727028" cy="538337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66037322"/>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12891" y="624110"/>
            <a:ext cx="7585655" cy="831203"/>
          </a:xfrm>
        </p:spPr>
        <p:txBody>
          <a:bodyPr/>
          <a:lstStyle/>
          <a:p>
            <a:r>
              <a:rPr lang="es-ES" b="1" dirty="0" smtClean="0"/>
              <a:t>Análisis.</a:t>
            </a:r>
            <a:endParaRPr lang="es-EC" dirty="0"/>
          </a:p>
        </p:txBody>
      </p:sp>
      <p:sp>
        <p:nvSpPr>
          <p:cNvPr id="3" name="Marcador de contenido 2"/>
          <p:cNvSpPr>
            <a:spLocks noGrp="1"/>
          </p:cNvSpPr>
          <p:nvPr>
            <p:ph idx="1"/>
          </p:nvPr>
        </p:nvSpPr>
        <p:spPr>
          <a:xfrm>
            <a:off x="1712890" y="1455313"/>
            <a:ext cx="7263685" cy="4455909"/>
          </a:xfrm>
        </p:spPr>
        <p:txBody>
          <a:bodyPr/>
          <a:lstStyle/>
          <a:p>
            <a:r>
              <a:rPr lang="es-ES" dirty="0" smtClean="0"/>
              <a:t>Una </a:t>
            </a:r>
            <a:r>
              <a:rPr lang="es-ES" dirty="0"/>
              <a:t>vez finalizado las prueba pre test y pos test de las diferentes capacidades coordinativas y aplicado la propuesta de trabajo  se observar que existe mejoramiento considerando las diferentes funciones estadísticas para el respectivo análisis, por lo cual el Ritmo representa los siguientes resultados en el promedio una mejoría de 0,16 en la mediana un mejoramiento de 0,17 en la desviación estándar 0, 02 en la función de máximo representa una igualdad  y en la función de mínimo 0,28 lo que justifica el trabajo aplicado con los alumnos de tercer año de educación general básica de la escuela Luis Felipe Borja del cantón Mejía.</a:t>
            </a:r>
            <a:endParaRPr lang="es-EC" dirty="0"/>
          </a:p>
          <a:p>
            <a:endParaRPr lang="es-EC" dirty="0"/>
          </a:p>
        </p:txBody>
      </p:sp>
    </p:spTree>
    <p:extLst>
      <p:ext uri="{BB962C8B-B14F-4D97-AF65-F5344CB8AC3E}">
        <p14:creationId xmlns:p14="http://schemas.microsoft.com/office/powerpoint/2010/main" val="3002784216"/>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25768" y="365126"/>
            <a:ext cx="9628031" cy="665184"/>
          </a:xfrm>
        </p:spPr>
        <p:txBody>
          <a:bodyPr>
            <a:normAutofit fontScale="90000"/>
          </a:bodyPr>
          <a:lstStyle/>
          <a:p>
            <a:r>
              <a:rPr lang="es-EC" b="1" i="0" baseline="0" dirty="0" smtClean="0">
                <a:effectLst/>
              </a:rPr>
              <a:t>ANALISIS PRE TEST Y POS TEST DE LA AGILIDAD </a:t>
            </a:r>
            <a:r>
              <a:rPr lang="es-EC" dirty="0" smtClean="0">
                <a:effectLst/>
              </a:rPr>
              <a:t/>
            </a:r>
            <a:br>
              <a:rPr lang="es-EC" dirty="0" smtClean="0">
                <a:effectLst/>
              </a:rPr>
            </a:br>
            <a:endParaRPr lang="es-EC" dirty="0"/>
          </a:p>
        </p:txBody>
      </p:sp>
      <p:graphicFrame>
        <p:nvGraphicFramePr>
          <p:cNvPr id="4" name="Gráfico 3"/>
          <p:cNvGraphicFramePr/>
          <p:nvPr>
            <p:extLst>
              <p:ext uri="{D42A27DB-BD31-4B8C-83A1-F6EECF244321}">
                <p14:modId xmlns:p14="http://schemas.microsoft.com/office/powerpoint/2010/main" val="137053269"/>
              </p:ext>
            </p:extLst>
          </p:nvPr>
        </p:nvGraphicFramePr>
        <p:xfrm>
          <a:off x="1262130" y="1030310"/>
          <a:ext cx="9942490" cy="570534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20788238"/>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18953" y="624110"/>
            <a:ext cx="9585660" cy="1280890"/>
          </a:xfrm>
        </p:spPr>
        <p:txBody>
          <a:bodyPr/>
          <a:lstStyle/>
          <a:p>
            <a:r>
              <a:rPr lang="es-ES" b="1" dirty="0" smtClean="0"/>
              <a:t>Análisis.</a:t>
            </a:r>
            <a:endParaRPr lang="es-EC" dirty="0"/>
          </a:p>
        </p:txBody>
      </p:sp>
      <p:sp>
        <p:nvSpPr>
          <p:cNvPr id="3" name="Marcador de contenido 2"/>
          <p:cNvSpPr>
            <a:spLocks noGrp="1"/>
          </p:cNvSpPr>
          <p:nvPr>
            <p:ph idx="1"/>
          </p:nvPr>
        </p:nvSpPr>
        <p:spPr>
          <a:xfrm>
            <a:off x="1918952" y="1352281"/>
            <a:ext cx="7173533" cy="4855335"/>
          </a:xfrm>
        </p:spPr>
        <p:txBody>
          <a:bodyPr/>
          <a:lstStyle/>
          <a:p>
            <a:r>
              <a:rPr lang="es-ES" dirty="0" smtClean="0"/>
              <a:t>Una </a:t>
            </a:r>
            <a:r>
              <a:rPr lang="es-ES" dirty="0"/>
              <a:t>vez finalizado las prueba pre test y pos test de las diferentes capacidades coordinativas y aplicado la propuesta de trabajo  se observar que existe mejoramiento considerando las diferentes funciones estadísticas para el respectivo análisis, por lo cual la agilidad representa los siguientes resultados en el promedio una mejoría de 0,63 en la mediana un mejoramiento de 0,14 en la desviación estándar 0, 03 en la función de máximo representa un aumento de 0,03  y en la función de mínimo 0,89 lo que justifica el trabajo aplicado con los alumnos de tercer año de educación general básica de la escuela Luis Felipe Borja del cantón Mejía.</a:t>
            </a:r>
            <a:endParaRPr lang="es-EC" dirty="0"/>
          </a:p>
          <a:p>
            <a:endParaRPr lang="es-EC" dirty="0"/>
          </a:p>
        </p:txBody>
      </p:sp>
    </p:spTree>
    <p:extLst>
      <p:ext uri="{BB962C8B-B14F-4D97-AF65-F5344CB8AC3E}">
        <p14:creationId xmlns:p14="http://schemas.microsoft.com/office/powerpoint/2010/main" val="1465424468"/>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961399"/>
          </a:xfrm>
        </p:spPr>
        <p:txBody>
          <a:bodyPr>
            <a:normAutofit fontScale="90000"/>
          </a:bodyPr>
          <a:lstStyle/>
          <a:p>
            <a:pPr algn="ctr"/>
            <a:r>
              <a:rPr lang="es-EC" sz="4000" b="1" dirty="0" smtClean="0"/>
              <a:t>ANALISIS</a:t>
            </a:r>
            <a:r>
              <a:rPr lang="es-EC" sz="4000" b="1" baseline="0" dirty="0" smtClean="0"/>
              <a:t> PRE TEST Y POS TEST DE COORDINACIÓN </a:t>
            </a:r>
            <a:r>
              <a:rPr lang="es-EC" sz="4000" b="1" dirty="0" smtClean="0"/>
              <a:t/>
            </a:r>
            <a:br>
              <a:rPr lang="es-EC" sz="4000" b="1" dirty="0" smtClean="0"/>
            </a:br>
            <a:endParaRPr lang="es-EC" b="1" dirty="0"/>
          </a:p>
        </p:txBody>
      </p:sp>
      <p:graphicFrame>
        <p:nvGraphicFramePr>
          <p:cNvPr id="5" name="Gráfico 4"/>
          <p:cNvGraphicFramePr/>
          <p:nvPr>
            <p:extLst>
              <p:ext uri="{D42A27DB-BD31-4B8C-83A1-F6EECF244321}">
                <p14:modId xmlns:p14="http://schemas.microsoft.com/office/powerpoint/2010/main" val="2047509985"/>
              </p:ext>
            </p:extLst>
          </p:nvPr>
        </p:nvGraphicFramePr>
        <p:xfrm>
          <a:off x="838200" y="1476375"/>
          <a:ext cx="10611118" cy="516912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175410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02286" y="365126"/>
            <a:ext cx="9151513" cy="793974"/>
          </a:xfrm>
        </p:spPr>
        <p:style>
          <a:lnRef idx="1">
            <a:schemeClr val="accent6"/>
          </a:lnRef>
          <a:fillRef idx="2">
            <a:schemeClr val="accent6"/>
          </a:fillRef>
          <a:effectRef idx="1">
            <a:schemeClr val="accent6"/>
          </a:effectRef>
          <a:fontRef idx="minor">
            <a:schemeClr val="dk1"/>
          </a:fontRef>
        </p:style>
        <p:txBody>
          <a:bodyPr/>
          <a:lstStyle/>
          <a:p>
            <a:pPr algn="ctr"/>
            <a:r>
              <a:rPr lang="es-EC" b="1" dirty="0" smtClean="0"/>
              <a:t>INDICE DE CONTENIDOS </a:t>
            </a:r>
            <a:endParaRPr lang="es-EC" b="1" dirty="0"/>
          </a:p>
        </p:txBody>
      </p:sp>
      <p:sp>
        <p:nvSpPr>
          <p:cNvPr id="3" name="Marcador de contenido 2"/>
          <p:cNvSpPr>
            <a:spLocks noGrp="1"/>
          </p:cNvSpPr>
          <p:nvPr>
            <p:ph idx="1"/>
          </p:nvPr>
        </p:nvSpPr>
        <p:spPr>
          <a:xfrm>
            <a:off x="2202286" y="1159100"/>
            <a:ext cx="9151513" cy="5017863"/>
          </a:xfrm>
        </p:spPr>
        <p:style>
          <a:lnRef idx="2">
            <a:schemeClr val="accent2"/>
          </a:lnRef>
          <a:fillRef idx="1">
            <a:schemeClr val="lt1"/>
          </a:fillRef>
          <a:effectRef idx="0">
            <a:schemeClr val="accent2"/>
          </a:effectRef>
          <a:fontRef idx="minor">
            <a:schemeClr val="dk1"/>
          </a:fontRef>
        </p:style>
        <p:txBody>
          <a:bodyPr>
            <a:normAutofit lnSpcReduction="10000"/>
          </a:bodyPr>
          <a:lstStyle/>
          <a:p>
            <a:pPr marL="0" lvl="0" indent="0" eaLnBrk="0" fontAlgn="base" hangingPunct="0">
              <a:lnSpc>
                <a:spcPct val="100000"/>
              </a:lnSpc>
              <a:spcBef>
                <a:spcPct val="0"/>
              </a:spcBef>
              <a:spcAft>
                <a:spcPct val="0"/>
              </a:spcAft>
              <a:buNone/>
              <a:tabLst>
                <a:tab pos="279400" algn="l"/>
                <a:tab pos="5214938" algn="r"/>
              </a:tabLst>
            </a:pPr>
            <a:endParaRPr kumimoji="0" lang="es-ES" altLang="zh-CN" b="1" i="0" u="none" strike="noStrike" cap="none" normalizeH="0" baseline="0" dirty="0" smtClean="0">
              <a:ln>
                <a:noFill/>
              </a:ln>
              <a:solidFill>
                <a:schemeClr val="tx1"/>
              </a:solidFill>
              <a:effectLst/>
              <a:latin typeface="Tahoma" panose="020B0604030504040204" pitchFamily="34" charset="0"/>
              <a:ea typeface="Calibri" panose="020F0502020204030204" pitchFamily="34" charset="0"/>
              <a:cs typeface="Tahoma" panose="020B0604030504040204" pitchFamily="34" charset="0"/>
              <a:hlinkClick r:id="rId2"/>
            </a:endParaRPr>
          </a:p>
          <a:p>
            <a:pPr marL="0" lvl="0" indent="0" eaLnBrk="0" fontAlgn="base" hangingPunct="0">
              <a:lnSpc>
                <a:spcPct val="100000"/>
              </a:lnSpc>
              <a:spcBef>
                <a:spcPct val="0"/>
              </a:spcBef>
              <a:spcAft>
                <a:spcPct val="0"/>
              </a:spcAft>
              <a:buNone/>
              <a:tabLst>
                <a:tab pos="279400" algn="l"/>
                <a:tab pos="5214938" algn="r"/>
              </a:tabLst>
            </a:pPr>
            <a:r>
              <a:rPr kumimoji="0" lang="es-ES" altLang="zh-CN" b="1" i="0" u="none" strike="noStrike" cap="none" normalizeH="0" baseline="0" dirty="0" smtClean="0">
                <a:ln>
                  <a:noFill/>
                </a:ln>
                <a:solidFill>
                  <a:schemeClr val="tx1"/>
                </a:solidFill>
                <a:effectLst/>
                <a:latin typeface="Tahoma" panose="020B0604030504040204" pitchFamily="34" charset="0"/>
                <a:ea typeface="Calibri" panose="020F0502020204030204" pitchFamily="34" charset="0"/>
                <a:cs typeface="Tahoma" panose="020B0604030504040204" pitchFamily="34" charset="0"/>
                <a:hlinkClick r:id="rId2"/>
              </a:rPr>
              <a:t>CAPITULO III</a:t>
            </a:r>
            <a:endParaRPr kumimoji="0" lang="es-EC" altLang="zh-CN" sz="4000" b="0" i="0" u="none" strike="noStrike" cap="none" normalizeH="0" baseline="0" dirty="0" smtClean="0">
              <a:ln>
                <a:noFill/>
              </a:ln>
              <a:solidFill>
                <a:schemeClr val="tx1"/>
              </a:solidFill>
              <a:effectLst/>
            </a:endParaRPr>
          </a:p>
          <a:p>
            <a:pPr marL="0" lvl="0" indent="0" eaLnBrk="0" fontAlgn="base" hangingPunct="0">
              <a:lnSpc>
                <a:spcPct val="100000"/>
              </a:lnSpc>
              <a:spcBef>
                <a:spcPct val="0"/>
              </a:spcBef>
              <a:spcAft>
                <a:spcPct val="0"/>
              </a:spcAft>
              <a:buNone/>
              <a:tabLst>
                <a:tab pos="279400" algn="l"/>
                <a:tab pos="5214938" algn="r"/>
              </a:tabLst>
            </a:pPr>
            <a:r>
              <a:rPr kumimoji="0" lang="es-ES" altLang="zh-CN" b="0" i="0" u="none" strike="noStrike" cap="none" normalizeH="0" baseline="0" dirty="0" smtClean="0">
                <a:ln>
                  <a:noFill/>
                </a:ln>
                <a:solidFill>
                  <a:schemeClr val="tx1"/>
                </a:solidFill>
                <a:effectLst/>
                <a:latin typeface="Tahoma" panose="020B0604030504040204" pitchFamily="34" charset="0"/>
                <a:ea typeface="Calibri" panose="020F0502020204030204" pitchFamily="34" charset="0"/>
                <a:cs typeface="Tahoma" panose="020B0604030504040204" pitchFamily="34" charset="0"/>
                <a:hlinkClick r:id="rId3"/>
              </a:rPr>
              <a:t>METODOLOGÍA DE LA INVESTIGACIÓN</a:t>
            </a:r>
            <a:endParaRPr kumimoji="0" lang="es-EC" altLang="zh-CN" sz="4000" b="0" i="0" u="none" strike="noStrike" cap="none" normalizeH="0" baseline="0" dirty="0" smtClean="0">
              <a:ln>
                <a:noFill/>
              </a:ln>
              <a:solidFill>
                <a:schemeClr val="tx1"/>
              </a:solidFill>
              <a:effectLst/>
            </a:endParaRPr>
          </a:p>
          <a:p>
            <a:pPr marL="0" lvl="0" indent="0" eaLnBrk="0" fontAlgn="base" hangingPunct="0">
              <a:lnSpc>
                <a:spcPct val="100000"/>
              </a:lnSpc>
              <a:spcBef>
                <a:spcPct val="0"/>
              </a:spcBef>
              <a:spcAft>
                <a:spcPct val="0"/>
              </a:spcAft>
              <a:buNone/>
              <a:tabLst>
                <a:tab pos="279400" algn="l"/>
                <a:tab pos="5214938" algn="r"/>
              </a:tabLst>
            </a:pPr>
            <a:r>
              <a:rPr kumimoji="0" lang="es-ES" altLang="zh-CN" b="0" i="0" u="none" strike="noStrike" cap="none" normalizeH="0" baseline="0" dirty="0" smtClean="0">
                <a:ln>
                  <a:noFill/>
                </a:ln>
                <a:solidFill>
                  <a:schemeClr val="tx1"/>
                </a:solidFill>
                <a:effectLst/>
                <a:latin typeface="Tahoma" panose="020B0604030504040204" pitchFamily="34" charset="0"/>
                <a:ea typeface="Calibri" panose="020F0502020204030204" pitchFamily="34" charset="0"/>
                <a:cs typeface="Tahoma" panose="020B0604030504040204" pitchFamily="34" charset="0"/>
                <a:hlinkClick r:id="rId4"/>
              </a:rPr>
              <a:t>3.1. Tipo de investigación</a:t>
            </a:r>
            <a:endParaRPr kumimoji="0" lang="es-EC" altLang="zh-CN" sz="4000" b="0" i="0" u="none" strike="noStrike" cap="none" normalizeH="0" baseline="0" dirty="0" smtClean="0">
              <a:ln>
                <a:noFill/>
              </a:ln>
              <a:solidFill>
                <a:schemeClr val="tx1"/>
              </a:solidFill>
              <a:effectLst/>
            </a:endParaRPr>
          </a:p>
          <a:p>
            <a:pPr marL="0" lvl="0" indent="0" eaLnBrk="0" fontAlgn="base" hangingPunct="0">
              <a:lnSpc>
                <a:spcPct val="100000"/>
              </a:lnSpc>
              <a:spcBef>
                <a:spcPct val="0"/>
              </a:spcBef>
              <a:spcAft>
                <a:spcPct val="0"/>
              </a:spcAft>
              <a:buNone/>
              <a:tabLst>
                <a:tab pos="279400" algn="l"/>
                <a:tab pos="5214938" algn="r"/>
              </a:tabLst>
            </a:pPr>
            <a:r>
              <a:rPr kumimoji="0" lang="es-ES" altLang="zh-CN" b="0" i="0" u="none" strike="noStrike" cap="none" normalizeH="0" baseline="0" dirty="0" smtClean="0">
                <a:ln>
                  <a:noFill/>
                </a:ln>
                <a:solidFill>
                  <a:schemeClr val="tx1"/>
                </a:solidFill>
                <a:effectLst/>
                <a:latin typeface="Tahoma" panose="020B0604030504040204" pitchFamily="34" charset="0"/>
                <a:ea typeface="Calibri" panose="020F0502020204030204" pitchFamily="34" charset="0"/>
                <a:cs typeface="Tahoma" panose="020B0604030504040204" pitchFamily="34" charset="0"/>
                <a:hlinkClick r:id="rId5"/>
              </a:rPr>
              <a:t>3.2.    Población y muestra</a:t>
            </a:r>
            <a:endParaRPr kumimoji="0" lang="es-EC" altLang="zh-CN" sz="4000" b="0" i="0" u="none" strike="noStrike" cap="none" normalizeH="0" baseline="0" dirty="0" smtClean="0">
              <a:ln>
                <a:noFill/>
              </a:ln>
              <a:solidFill>
                <a:schemeClr val="tx1"/>
              </a:solidFill>
              <a:effectLst/>
            </a:endParaRPr>
          </a:p>
          <a:p>
            <a:pPr marL="0" lvl="0" indent="0" eaLnBrk="0" fontAlgn="base" hangingPunct="0">
              <a:lnSpc>
                <a:spcPct val="100000"/>
              </a:lnSpc>
              <a:spcBef>
                <a:spcPct val="0"/>
              </a:spcBef>
              <a:spcAft>
                <a:spcPct val="0"/>
              </a:spcAft>
              <a:buNone/>
              <a:tabLst>
                <a:tab pos="279400" algn="l"/>
                <a:tab pos="5214938" algn="r"/>
              </a:tabLst>
            </a:pPr>
            <a:r>
              <a:rPr kumimoji="0" lang="es-ES" altLang="zh-CN" b="0" i="0" u="none" strike="noStrike" cap="none" normalizeH="0" baseline="0" dirty="0" smtClean="0">
                <a:ln>
                  <a:noFill/>
                </a:ln>
                <a:solidFill>
                  <a:schemeClr val="tx1"/>
                </a:solidFill>
                <a:effectLst/>
                <a:latin typeface="Tahoma" panose="020B0604030504040204" pitchFamily="34" charset="0"/>
                <a:ea typeface="Calibri" panose="020F0502020204030204" pitchFamily="34" charset="0"/>
                <a:cs typeface="Tahoma" panose="020B0604030504040204" pitchFamily="34" charset="0"/>
                <a:hlinkClick r:id="rId6"/>
              </a:rPr>
              <a:t>3.2.1. Población</a:t>
            </a:r>
            <a:endParaRPr kumimoji="0" lang="es-EC" altLang="zh-CN" sz="4000" b="0" i="0" u="none" strike="noStrike" cap="none" normalizeH="0" baseline="0" dirty="0" smtClean="0">
              <a:ln>
                <a:noFill/>
              </a:ln>
              <a:solidFill>
                <a:schemeClr val="tx1"/>
              </a:solidFill>
              <a:effectLst/>
            </a:endParaRPr>
          </a:p>
          <a:p>
            <a:pPr marL="0" lvl="0" indent="0" eaLnBrk="0" fontAlgn="base" hangingPunct="0">
              <a:lnSpc>
                <a:spcPct val="100000"/>
              </a:lnSpc>
              <a:spcBef>
                <a:spcPct val="0"/>
              </a:spcBef>
              <a:spcAft>
                <a:spcPct val="0"/>
              </a:spcAft>
              <a:buNone/>
              <a:tabLst>
                <a:tab pos="279400" algn="l"/>
                <a:tab pos="5214938" algn="r"/>
              </a:tabLst>
            </a:pPr>
            <a:r>
              <a:rPr kumimoji="0" lang="es-ES" altLang="zh-CN" b="0" i="0" u="none" strike="noStrike" cap="none" normalizeH="0" baseline="0" dirty="0" smtClean="0">
                <a:ln>
                  <a:noFill/>
                </a:ln>
                <a:solidFill>
                  <a:schemeClr val="tx1"/>
                </a:solidFill>
                <a:effectLst/>
                <a:latin typeface="Tahoma" panose="020B0604030504040204" pitchFamily="34" charset="0"/>
                <a:ea typeface="Calibri" panose="020F0502020204030204" pitchFamily="34" charset="0"/>
                <a:cs typeface="Tahoma" panose="020B0604030504040204" pitchFamily="34" charset="0"/>
                <a:hlinkClick r:id="rId7"/>
              </a:rPr>
              <a:t>3.2.2. Muestra</a:t>
            </a:r>
            <a:endParaRPr kumimoji="0" lang="es-EC" altLang="zh-CN" sz="4000" b="0" i="0" u="none" strike="noStrike" cap="none" normalizeH="0" baseline="0" dirty="0" smtClean="0">
              <a:ln>
                <a:noFill/>
              </a:ln>
              <a:solidFill>
                <a:schemeClr val="tx1"/>
              </a:solidFill>
              <a:effectLst/>
            </a:endParaRPr>
          </a:p>
          <a:p>
            <a:pPr marL="0" lvl="0" indent="0" eaLnBrk="0" fontAlgn="base" hangingPunct="0">
              <a:lnSpc>
                <a:spcPct val="100000"/>
              </a:lnSpc>
              <a:spcBef>
                <a:spcPct val="0"/>
              </a:spcBef>
              <a:spcAft>
                <a:spcPct val="0"/>
              </a:spcAft>
              <a:buNone/>
              <a:tabLst>
                <a:tab pos="279400" algn="l"/>
                <a:tab pos="5214938" algn="r"/>
              </a:tabLst>
            </a:pPr>
            <a:r>
              <a:rPr kumimoji="0" lang="es-ES" altLang="zh-CN" b="0" i="0" u="none" strike="noStrike" cap="none" normalizeH="0" baseline="0" dirty="0" smtClean="0">
                <a:ln>
                  <a:noFill/>
                </a:ln>
                <a:solidFill>
                  <a:schemeClr val="tx1"/>
                </a:solidFill>
                <a:effectLst/>
                <a:latin typeface="Tahoma" panose="020B0604030504040204" pitchFamily="34" charset="0"/>
                <a:ea typeface="Calibri" panose="020F0502020204030204" pitchFamily="34" charset="0"/>
                <a:cs typeface="Tahoma" panose="020B0604030504040204" pitchFamily="34" charset="0"/>
                <a:hlinkClick r:id="rId8"/>
              </a:rPr>
              <a:t>3.3. Instrumentos de la investigación</a:t>
            </a:r>
            <a:endParaRPr kumimoji="0" lang="es-EC" altLang="zh-CN" sz="4000" b="0" i="0" u="none" strike="noStrike" cap="none" normalizeH="0" baseline="0" dirty="0" smtClean="0">
              <a:ln>
                <a:noFill/>
              </a:ln>
              <a:solidFill>
                <a:schemeClr val="tx1"/>
              </a:solidFill>
              <a:effectLst/>
            </a:endParaRPr>
          </a:p>
          <a:p>
            <a:pPr marL="0" lvl="0" indent="0" eaLnBrk="0" fontAlgn="base" hangingPunct="0">
              <a:lnSpc>
                <a:spcPct val="100000"/>
              </a:lnSpc>
              <a:spcBef>
                <a:spcPct val="0"/>
              </a:spcBef>
              <a:spcAft>
                <a:spcPct val="0"/>
              </a:spcAft>
              <a:buNone/>
              <a:tabLst>
                <a:tab pos="279400" algn="l"/>
                <a:tab pos="5214938" algn="r"/>
              </a:tabLst>
            </a:pPr>
            <a:r>
              <a:rPr kumimoji="0" lang="es-ES" altLang="zh-CN" b="0" i="0" u="none" strike="noStrike" cap="none" normalizeH="0" baseline="0" dirty="0" smtClean="0">
                <a:ln>
                  <a:noFill/>
                </a:ln>
                <a:solidFill>
                  <a:schemeClr val="tx1"/>
                </a:solidFill>
                <a:effectLst/>
                <a:latin typeface="Tahoma" panose="020B0604030504040204" pitchFamily="34" charset="0"/>
                <a:ea typeface="Calibri" panose="020F0502020204030204" pitchFamily="34" charset="0"/>
                <a:cs typeface="Tahoma" panose="020B0604030504040204" pitchFamily="34" charset="0"/>
                <a:hlinkClick r:id="rId9"/>
              </a:rPr>
              <a:t>3.4. Recolección de la información</a:t>
            </a:r>
            <a:endParaRPr kumimoji="0" lang="es-EC" altLang="zh-CN" sz="4000" b="0" i="0" u="none" strike="noStrike" cap="none" normalizeH="0" baseline="0" dirty="0" smtClean="0">
              <a:ln>
                <a:noFill/>
              </a:ln>
              <a:solidFill>
                <a:schemeClr val="tx1"/>
              </a:solidFill>
              <a:effectLst/>
            </a:endParaRPr>
          </a:p>
          <a:p>
            <a:pPr marL="0" lvl="0" indent="0" eaLnBrk="0" fontAlgn="base" hangingPunct="0">
              <a:lnSpc>
                <a:spcPct val="100000"/>
              </a:lnSpc>
              <a:spcBef>
                <a:spcPct val="0"/>
              </a:spcBef>
              <a:spcAft>
                <a:spcPct val="0"/>
              </a:spcAft>
              <a:buNone/>
              <a:tabLst>
                <a:tab pos="279400" algn="l"/>
                <a:tab pos="5214938" algn="r"/>
              </a:tabLst>
            </a:pPr>
            <a:r>
              <a:rPr kumimoji="0" lang="es-ES" altLang="zh-CN" b="0" i="0" u="none" strike="noStrike" cap="none" normalizeH="0" baseline="0" dirty="0" smtClean="0">
                <a:ln>
                  <a:noFill/>
                </a:ln>
                <a:solidFill>
                  <a:schemeClr val="tx1"/>
                </a:solidFill>
                <a:effectLst/>
                <a:latin typeface="Tahoma" panose="020B0604030504040204" pitchFamily="34" charset="0"/>
                <a:ea typeface="Calibri" panose="020F0502020204030204" pitchFamily="34" charset="0"/>
                <a:cs typeface="Tahoma" panose="020B0604030504040204" pitchFamily="34" charset="0"/>
                <a:hlinkClick r:id="rId10"/>
              </a:rPr>
              <a:t>3.5. Tratamiento y análisis estadístico de los datos</a:t>
            </a:r>
            <a:endParaRPr kumimoji="0" lang="es-ES" altLang="zh-CN" b="0" i="0" u="none" strike="noStrike" cap="none" normalizeH="0" baseline="0" dirty="0" smtClean="0">
              <a:ln>
                <a:noFill/>
              </a:ln>
              <a:solidFill>
                <a:schemeClr val="tx1"/>
              </a:solidFill>
              <a:effectLst/>
              <a:latin typeface="Tahoma" panose="020B0604030504040204" pitchFamily="34" charset="0"/>
              <a:ea typeface="Calibri" panose="020F0502020204030204" pitchFamily="34" charset="0"/>
              <a:cs typeface="Tahoma" panose="020B0604030504040204" pitchFamily="34" charset="0"/>
            </a:endParaRPr>
          </a:p>
          <a:p>
            <a:pPr marL="0" lvl="0" indent="0" eaLnBrk="0" fontAlgn="base" hangingPunct="0">
              <a:lnSpc>
                <a:spcPct val="100000"/>
              </a:lnSpc>
              <a:spcBef>
                <a:spcPct val="0"/>
              </a:spcBef>
              <a:spcAft>
                <a:spcPct val="0"/>
              </a:spcAft>
              <a:buNone/>
              <a:tabLst>
                <a:tab pos="279400" algn="l"/>
                <a:tab pos="5214938" algn="r"/>
              </a:tabLst>
            </a:pPr>
            <a:endParaRPr kumimoji="0" lang="es-EC" altLang="zh-CN" sz="4000" b="0" i="0" u="none" strike="noStrike" cap="none" normalizeH="0" baseline="0" dirty="0" smtClean="0">
              <a:ln>
                <a:noFill/>
              </a:ln>
              <a:solidFill>
                <a:schemeClr val="tx1"/>
              </a:solidFill>
              <a:effectLst/>
            </a:endParaRPr>
          </a:p>
          <a:p>
            <a:pPr marL="0" lvl="0" indent="0" eaLnBrk="0" fontAlgn="base" hangingPunct="0">
              <a:lnSpc>
                <a:spcPct val="100000"/>
              </a:lnSpc>
              <a:spcBef>
                <a:spcPct val="0"/>
              </a:spcBef>
              <a:spcAft>
                <a:spcPct val="0"/>
              </a:spcAft>
              <a:buNone/>
              <a:tabLst>
                <a:tab pos="279400" algn="l"/>
                <a:tab pos="5214938" algn="r"/>
              </a:tabLst>
            </a:pPr>
            <a:r>
              <a:rPr kumimoji="0" lang="es-ES" altLang="zh-CN" b="1" i="0" u="none" strike="noStrike" cap="none" normalizeH="0" baseline="0" dirty="0" smtClean="0">
                <a:ln>
                  <a:noFill/>
                </a:ln>
                <a:solidFill>
                  <a:schemeClr val="tx1"/>
                </a:solidFill>
                <a:effectLst/>
                <a:latin typeface="Tahoma" panose="020B0604030504040204" pitchFamily="34" charset="0"/>
                <a:ea typeface="Calibri" panose="020F0502020204030204" pitchFamily="34" charset="0"/>
                <a:cs typeface="Tahoma" panose="020B0604030504040204" pitchFamily="34" charset="0"/>
                <a:hlinkClick r:id="rId11"/>
              </a:rPr>
              <a:t>CAPITULO IV</a:t>
            </a:r>
            <a:endParaRPr kumimoji="0" lang="es-EC" altLang="zh-CN" sz="4000" b="0" i="0" u="none" strike="noStrike" cap="none" normalizeH="0" baseline="0" dirty="0" smtClean="0">
              <a:ln>
                <a:noFill/>
              </a:ln>
              <a:solidFill>
                <a:schemeClr val="tx1"/>
              </a:solidFill>
              <a:effectLst/>
            </a:endParaRPr>
          </a:p>
          <a:p>
            <a:pPr marL="0" lvl="0" indent="0" eaLnBrk="0" fontAlgn="base" hangingPunct="0">
              <a:lnSpc>
                <a:spcPct val="100000"/>
              </a:lnSpc>
              <a:spcBef>
                <a:spcPct val="0"/>
              </a:spcBef>
              <a:spcAft>
                <a:spcPct val="0"/>
              </a:spcAft>
              <a:buNone/>
              <a:tabLst>
                <a:tab pos="279400" algn="l"/>
                <a:tab pos="5214938" algn="r"/>
              </a:tabLst>
            </a:pPr>
            <a:r>
              <a:rPr kumimoji="0" lang="es-ES" altLang="zh-CN" b="0" i="0" u="none" strike="noStrike" cap="none" normalizeH="0" baseline="0" dirty="0" smtClean="0">
                <a:ln>
                  <a:noFill/>
                </a:ln>
                <a:solidFill>
                  <a:schemeClr val="tx1"/>
                </a:solidFill>
                <a:effectLst/>
                <a:latin typeface="Tahoma" panose="020B0604030504040204" pitchFamily="34" charset="0"/>
                <a:ea typeface="Calibri" panose="020F0502020204030204" pitchFamily="34" charset="0"/>
                <a:cs typeface="Tahoma" panose="020B0604030504040204" pitchFamily="34" charset="0"/>
                <a:hlinkClick r:id="rId12"/>
              </a:rPr>
              <a:t>ANALISIS Y TABULACIÓN DE RESULTADOS</a:t>
            </a:r>
            <a:endParaRPr kumimoji="0" lang="es-EC" altLang="zh-CN" sz="4000" b="0" i="0" u="none" strike="noStrike" cap="none" normalizeH="0" baseline="0" dirty="0" smtClean="0">
              <a:ln>
                <a:noFill/>
              </a:ln>
              <a:solidFill>
                <a:schemeClr val="tx1"/>
              </a:solidFill>
              <a:effectLst/>
            </a:endParaRPr>
          </a:p>
          <a:p>
            <a:pPr marL="0" lvl="0" indent="0" eaLnBrk="0" fontAlgn="base" hangingPunct="0">
              <a:lnSpc>
                <a:spcPct val="100000"/>
              </a:lnSpc>
              <a:spcBef>
                <a:spcPct val="0"/>
              </a:spcBef>
              <a:spcAft>
                <a:spcPct val="0"/>
              </a:spcAft>
              <a:buNone/>
              <a:tabLst>
                <a:tab pos="279400" algn="l"/>
                <a:tab pos="5214938" algn="r"/>
              </a:tabLst>
            </a:pPr>
            <a:r>
              <a:rPr kumimoji="0" lang="es-ES" altLang="zh-CN" b="0" i="0" u="none" strike="noStrike" cap="none" normalizeH="0" baseline="0" dirty="0" smtClean="0">
                <a:ln>
                  <a:noFill/>
                </a:ln>
                <a:solidFill>
                  <a:schemeClr val="tx1"/>
                </a:solidFill>
                <a:effectLst/>
                <a:latin typeface="Tahoma" panose="020B0604030504040204" pitchFamily="34" charset="0"/>
                <a:ea typeface="Calibri" panose="020F0502020204030204" pitchFamily="34" charset="0"/>
                <a:cs typeface="Tahoma" panose="020B0604030504040204" pitchFamily="34" charset="0"/>
                <a:hlinkClick r:id="rId13"/>
              </a:rPr>
              <a:t>4.1.- Análisis y tabulación de resultados</a:t>
            </a:r>
            <a:endParaRPr kumimoji="0" lang="es-EC" altLang="zh-CN" sz="4000" b="0" i="0" u="none" strike="noStrike" cap="none" normalizeH="0" baseline="0" dirty="0" smtClean="0">
              <a:ln>
                <a:noFill/>
              </a:ln>
              <a:solidFill>
                <a:schemeClr val="tx1"/>
              </a:solidFill>
              <a:effectLst/>
            </a:endParaRPr>
          </a:p>
          <a:p>
            <a:pPr marL="0" lvl="0" indent="0" eaLnBrk="0" fontAlgn="base" hangingPunct="0">
              <a:lnSpc>
                <a:spcPct val="100000"/>
              </a:lnSpc>
              <a:spcBef>
                <a:spcPct val="0"/>
              </a:spcBef>
              <a:spcAft>
                <a:spcPct val="0"/>
              </a:spcAft>
              <a:buNone/>
              <a:tabLst>
                <a:tab pos="279400" algn="l"/>
                <a:tab pos="5214938" algn="r"/>
              </a:tabLst>
            </a:pPr>
            <a:r>
              <a:rPr kumimoji="0" lang="es-ES" altLang="zh-CN" b="0" i="0" u="none" strike="noStrike" cap="none" normalizeH="0" baseline="0" dirty="0" smtClean="0">
                <a:ln>
                  <a:noFill/>
                </a:ln>
                <a:solidFill>
                  <a:schemeClr val="tx1"/>
                </a:solidFill>
                <a:effectLst/>
                <a:latin typeface="Tahoma" panose="020B0604030504040204" pitchFamily="34" charset="0"/>
                <a:ea typeface="Calibri" panose="020F0502020204030204" pitchFamily="34" charset="0"/>
                <a:cs typeface="Tahoma" panose="020B0604030504040204" pitchFamily="34" charset="0"/>
                <a:hlinkClick r:id="rId14"/>
              </a:rPr>
              <a:t>4.1.- Análisis y tabulación de resultados pre test y pos test del tercer año de educación básica</a:t>
            </a:r>
            <a:endParaRPr kumimoji="0" lang="es-EC" altLang="zh-CN" sz="4000" b="0" i="0" u="none" strike="noStrike" cap="none" normalizeH="0" baseline="0" dirty="0" smtClean="0">
              <a:ln>
                <a:noFill/>
              </a:ln>
              <a:solidFill>
                <a:schemeClr val="tx1"/>
              </a:solidFill>
              <a:effectLst/>
            </a:endParaRPr>
          </a:p>
          <a:p>
            <a:pPr marL="0" lvl="0" indent="0" eaLnBrk="0" fontAlgn="base" hangingPunct="0">
              <a:lnSpc>
                <a:spcPct val="100000"/>
              </a:lnSpc>
              <a:spcBef>
                <a:spcPct val="0"/>
              </a:spcBef>
              <a:spcAft>
                <a:spcPct val="0"/>
              </a:spcAft>
              <a:buNone/>
              <a:tabLst>
                <a:tab pos="279400" algn="l"/>
                <a:tab pos="5214938" algn="r"/>
              </a:tabLst>
            </a:pPr>
            <a:r>
              <a:rPr kumimoji="0" lang="es-ES" altLang="zh-CN" b="0" i="0" u="none" strike="noStrike" cap="none" normalizeH="0" baseline="0" dirty="0" smtClean="0">
                <a:ln>
                  <a:noFill/>
                </a:ln>
                <a:solidFill>
                  <a:schemeClr val="tx1"/>
                </a:solidFill>
                <a:effectLst/>
                <a:latin typeface="Tahoma" panose="020B0604030504040204" pitchFamily="34" charset="0"/>
                <a:ea typeface="Calibri" panose="020F0502020204030204" pitchFamily="34" charset="0"/>
                <a:cs typeface="Tahoma" panose="020B0604030504040204" pitchFamily="34" charset="0"/>
                <a:hlinkClick r:id="rId15"/>
              </a:rPr>
              <a:t>4.1.- Análisis y tabulación de resultados pre test y pos test del cuarto</a:t>
            </a:r>
            <a:r>
              <a:rPr kumimoji="0" lang="es-ES" altLang="zh-CN" b="0" i="0" u="none" strike="noStrike" cap="none" normalizeH="0" dirty="0" smtClean="0">
                <a:ln>
                  <a:noFill/>
                </a:ln>
                <a:solidFill>
                  <a:schemeClr val="tx1"/>
                </a:solidFill>
                <a:effectLst/>
                <a:latin typeface="Tahoma" panose="020B0604030504040204" pitchFamily="34" charset="0"/>
                <a:ea typeface="Calibri" panose="020F0502020204030204" pitchFamily="34" charset="0"/>
                <a:cs typeface="Tahoma" panose="020B0604030504040204" pitchFamily="34" charset="0"/>
                <a:hlinkClick r:id="rId15"/>
              </a:rPr>
              <a:t> </a:t>
            </a:r>
            <a:r>
              <a:rPr kumimoji="0" lang="es-ES" altLang="zh-CN" b="0" i="0" u="none" strike="noStrike" cap="none" normalizeH="0" baseline="0" dirty="0" smtClean="0">
                <a:ln>
                  <a:noFill/>
                </a:ln>
                <a:solidFill>
                  <a:schemeClr val="tx1"/>
                </a:solidFill>
                <a:effectLst/>
                <a:latin typeface="Tahoma" panose="020B0604030504040204" pitchFamily="34" charset="0"/>
                <a:ea typeface="Calibri" panose="020F0502020204030204" pitchFamily="34" charset="0"/>
                <a:cs typeface="Tahoma" panose="020B0604030504040204" pitchFamily="34" charset="0"/>
                <a:hlinkClick r:id="rId15"/>
              </a:rPr>
              <a:t>año de educación básica</a:t>
            </a:r>
            <a:endParaRPr kumimoji="0" lang="es-ES" altLang="zh-CN" b="0" i="0" u="none" strike="noStrike" cap="none" normalizeH="0" baseline="0" dirty="0" smtClean="0">
              <a:ln>
                <a:noFill/>
              </a:ln>
              <a:solidFill>
                <a:schemeClr val="tx1"/>
              </a:solidFill>
              <a:effectLst/>
              <a:latin typeface="Tahoma" panose="020B0604030504040204" pitchFamily="34" charset="0"/>
              <a:ea typeface="Calibri" panose="020F0502020204030204" pitchFamily="34" charset="0"/>
              <a:cs typeface="Tahoma" panose="020B0604030504040204" pitchFamily="34" charset="0"/>
            </a:endParaRPr>
          </a:p>
          <a:p>
            <a:pPr marL="0" lvl="0" indent="0" eaLnBrk="0" fontAlgn="base" hangingPunct="0">
              <a:lnSpc>
                <a:spcPct val="100000"/>
              </a:lnSpc>
              <a:spcBef>
                <a:spcPct val="0"/>
              </a:spcBef>
              <a:spcAft>
                <a:spcPct val="0"/>
              </a:spcAft>
              <a:buNone/>
              <a:tabLst>
                <a:tab pos="279400" algn="l"/>
                <a:tab pos="5214938" algn="r"/>
              </a:tabLst>
            </a:pPr>
            <a:endParaRPr kumimoji="0" lang="es-EC" altLang="zh-CN" sz="4000" b="0" i="0" u="none" strike="noStrike" cap="none" normalizeH="0" baseline="0" dirty="0" smtClean="0">
              <a:ln>
                <a:noFill/>
              </a:ln>
              <a:solidFill>
                <a:schemeClr val="tx1"/>
              </a:solidFill>
              <a:effectLst/>
            </a:endParaRPr>
          </a:p>
          <a:p>
            <a:endParaRPr lang="es-EC" dirty="0"/>
          </a:p>
        </p:txBody>
      </p:sp>
    </p:spTree>
    <p:extLst>
      <p:ext uri="{BB962C8B-B14F-4D97-AF65-F5344CB8AC3E}">
        <p14:creationId xmlns:p14="http://schemas.microsoft.com/office/powerpoint/2010/main" val="1481648068"/>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674255" y="624110"/>
            <a:ext cx="9830358" cy="1280890"/>
          </a:xfrm>
        </p:spPr>
        <p:txBody>
          <a:bodyPr/>
          <a:lstStyle/>
          <a:p>
            <a:r>
              <a:rPr lang="es-ES" b="1" dirty="0" smtClean="0"/>
              <a:t>Análisis.</a:t>
            </a:r>
            <a:endParaRPr lang="es-EC" dirty="0"/>
          </a:p>
        </p:txBody>
      </p:sp>
      <p:sp>
        <p:nvSpPr>
          <p:cNvPr id="3" name="Marcador de contenido 2"/>
          <p:cNvSpPr>
            <a:spLocks noGrp="1"/>
          </p:cNvSpPr>
          <p:nvPr>
            <p:ph idx="1"/>
          </p:nvPr>
        </p:nvSpPr>
        <p:spPr>
          <a:xfrm>
            <a:off x="1674254" y="1532586"/>
            <a:ext cx="7018984" cy="4378636"/>
          </a:xfrm>
        </p:spPr>
        <p:txBody>
          <a:bodyPr/>
          <a:lstStyle/>
          <a:p>
            <a:r>
              <a:rPr lang="es-ES" dirty="0" smtClean="0"/>
              <a:t>Una </a:t>
            </a:r>
            <a:r>
              <a:rPr lang="es-ES" dirty="0"/>
              <a:t>vez finalizado las prueba pre test y pos test de las diferentes capacidades coordinativas y aplicado la propuesta de trabajo  se observar que existe mejoramiento considerando las diferentes funciones estadísticas para el respectivo análisis, por lo cual la coordinación representa los siguientes resultados en el promedio una mejoría de 0,02 en la mediana un mejoramiento de 0,53 en la desviación estándar 0, 07 en la función de máximo representa un aumento de 0,07  y en la función de mínimo 0,11 lo que justifica el trabajo aplicado con los alumnos de tercer año de educación general básica de la escuela Luis Felipe Borja del cantón Mejía.</a:t>
            </a:r>
            <a:endParaRPr lang="es-EC" dirty="0"/>
          </a:p>
        </p:txBody>
      </p:sp>
    </p:spTree>
    <p:extLst>
      <p:ext uri="{BB962C8B-B14F-4D97-AF65-F5344CB8AC3E}">
        <p14:creationId xmlns:p14="http://schemas.microsoft.com/office/powerpoint/2010/main" val="2890101142"/>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90162" y="365125"/>
            <a:ext cx="9563637" cy="909883"/>
          </a:xfrm>
        </p:spPr>
        <p:txBody>
          <a:bodyPr>
            <a:normAutofit fontScale="90000"/>
          </a:bodyPr>
          <a:lstStyle/>
          <a:p>
            <a:r>
              <a:rPr lang="en-US" sz="3600" b="1" dirty="0" smtClean="0"/>
              <a:t>ANALISIS DEL PRE TEST Y POS TEST DEL EQUILIBRIO </a:t>
            </a:r>
            <a:br>
              <a:rPr lang="en-US" sz="3600" b="1" dirty="0" smtClean="0"/>
            </a:br>
            <a:endParaRPr lang="es-EC" sz="3600" b="1" dirty="0"/>
          </a:p>
        </p:txBody>
      </p:sp>
      <p:graphicFrame>
        <p:nvGraphicFramePr>
          <p:cNvPr id="4" name="Gráfico 3"/>
          <p:cNvGraphicFramePr/>
          <p:nvPr>
            <p:extLst>
              <p:ext uri="{D42A27DB-BD31-4B8C-83A1-F6EECF244321}">
                <p14:modId xmlns:p14="http://schemas.microsoft.com/office/powerpoint/2010/main" val="758770734"/>
              </p:ext>
            </p:extLst>
          </p:nvPr>
        </p:nvGraphicFramePr>
        <p:xfrm>
          <a:off x="1390919" y="1107583"/>
          <a:ext cx="9775064" cy="542200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08980822"/>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58345" y="624110"/>
            <a:ext cx="9946268" cy="1280890"/>
          </a:xfrm>
        </p:spPr>
        <p:txBody>
          <a:bodyPr/>
          <a:lstStyle/>
          <a:p>
            <a:r>
              <a:rPr lang="es-ES" b="1" dirty="0" smtClean="0"/>
              <a:t>Análisis.</a:t>
            </a:r>
            <a:endParaRPr lang="es-EC" dirty="0"/>
          </a:p>
        </p:txBody>
      </p:sp>
      <p:sp>
        <p:nvSpPr>
          <p:cNvPr id="3" name="Marcador de contenido 2"/>
          <p:cNvSpPr>
            <a:spLocks noGrp="1"/>
          </p:cNvSpPr>
          <p:nvPr>
            <p:ph idx="1"/>
          </p:nvPr>
        </p:nvSpPr>
        <p:spPr>
          <a:xfrm>
            <a:off x="1558344" y="1442434"/>
            <a:ext cx="7212169" cy="4468788"/>
          </a:xfrm>
        </p:spPr>
        <p:txBody>
          <a:bodyPr>
            <a:normAutofit/>
          </a:bodyPr>
          <a:lstStyle/>
          <a:p>
            <a:r>
              <a:rPr lang="es-ES" dirty="0" smtClean="0"/>
              <a:t>Una </a:t>
            </a:r>
            <a:r>
              <a:rPr lang="es-ES" dirty="0"/>
              <a:t>vez finalizado las prueba pre test y pos test de las diferentes capacidades coordinativas y aplicado la propuesta de trabajo  se observar que existe mejoramiento considerando las diferentes funciones estadísticas para el respectivo análisis, por lo cual en el equilibrio representa los siguientes resultados en el promedio una mejoría de 0,10 en la mediana un mejoramiento de 0,07 en la desviación estándar una igualdad en la función de máximo de igual manera una igualdad  y en la función de mínimo un aumento de 0,28 lo que justifica el trabajo aplicado con los alumnos de tercer año de educación general básica de la escuela Luis Felipe Borja del cantón Mejía.</a:t>
            </a:r>
            <a:endParaRPr lang="es-EC" dirty="0"/>
          </a:p>
          <a:p>
            <a:endParaRPr lang="es-EC" dirty="0"/>
          </a:p>
          <a:p>
            <a:endParaRPr lang="es-EC" dirty="0"/>
          </a:p>
        </p:txBody>
      </p:sp>
    </p:spTree>
    <p:extLst>
      <p:ext uri="{BB962C8B-B14F-4D97-AF65-F5344CB8AC3E}">
        <p14:creationId xmlns:p14="http://schemas.microsoft.com/office/powerpoint/2010/main" val="2264100592"/>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609858" y="270456"/>
            <a:ext cx="9743941" cy="850005"/>
          </a:xfrm>
        </p:spPr>
        <p:txBody>
          <a:bodyPr>
            <a:noAutofit/>
          </a:bodyPr>
          <a:lstStyle/>
          <a:p>
            <a:pPr algn="ctr"/>
            <a:r>
              <a:rPr lang="es-MX" sz="2800" b="1" dirty="0" smtClean="0"/>
              <a:t>4.1</a:t>
            </a:r>
            <a:r>
              <a:rPr lang="es-MX" sz="2800" b="1" dirty="0"/>
              <a:t>.- Análisis y tabulación de resultados pre test y pos test del cuarto año de educación básica </a:t>
            </a:r>
            <a:r>
              <a:rPr lang="es-EC" sz="2800" b="1" dirty="0"/>
              <a:t/>
            </a:r>
            <a:br>
              <a:rPr lang="es-EC" sz="2800" b="1" dirty="0"/>
            </a:br>
            <a:endParaRPr lang="es-EC" sz="2800" b="1" dirty="0"/>
          </a:p>
        </p:txBody>
      </p:sp>
      <p:graphicFrame>
        <p:nvGraphicFramePr>
          <p:cNvPr id="4" name="Gráfico 3"/>
          <p:cNvGraphicFramePr/>
          <p:nvPr>
            <p:extLst>
              <p:ext uri="{D42A27DB-BD31-4B8C-83A1-F6EECF244321}">
                <p14:modId xmlns:p14="http://schemas.microsoft.com/office/powerpoint/2010/main" val="3727299833"/>
              </p:ext>
            </p:extLst>
          </p:nvPr>
        </p:nvGraphicFramePr>
        <p:xfrm>
          <a:off x="1519707" y="1442434"/>
          <a:ext cx="9659155" cy="504851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08534568"/>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828801" y="624110"/>
            <a:ext cx="9675812" cy="1280890"/>
          </a:xfrm>
        </p:spPr>
        <p:txBody>
          <a:bodyPr/>
          <a:lstStyle/>
          <a:p>
            <a:r>
              <a:rPr lang="es-ES" b="1" dirty="0" smtClean="0"/>
              <a:t>Análisis.</a:t>
            </a:r>
            <a:endParaRPr lang="es-EC" dirty="0"/>
          </a:p>
        </p:txBody>
      </p:sp>
      <p:sp>
        <p:nvSpPr>
          <p:cNvPr id="3" name="Marcador de contenido 2"/>
          <p:cNvSpPr>
            <a:spLocks noGrp="1"/>
          </p:cNvSpPr>
          <p:nvPr>
            <p:ph idx="1"/>
          </p:nvPr>
        </p:nvSpPr>
        <p:spPr>
          <a:xfrm>
            <a:off x="1609859" y="1416676"/>
            <a:ext cx="7186411" cy="4494546"/>
          </a:xfrm>
        </p:spPr>
        <p:txBody>
          <a:bodyPr/>
          <a:lstStyle/>
          <a:p>
            <a:r>
              <a:rPr lang="es-ES" dirty="0" smtClean="0"/>
              <a:t>Una </a:t>
            </a:r>
            <a:r>
              <a:rPr lang="es-ES" dirty="0"/>
              <a:t>vez finalizado las prueba pre test y pos test de las diferentes capacidades COORDINATIVAS y aplicado la propuesta de trabajo  se observar que existe mejoramiento considerando las diferentes funciones estadísticas para el respectivo análisis, por lo cual en el acoplamiento representa los siguientes resultados en el promedio una mejoría de 0,68 en la mediana una mejoría de 1,04, en la desviación estándar una mejoría de 0,03, en la función de  máximo una mejoría de 0,75 puntos y en la función de mínimo un aumento de 0,54 lo que justifica el trabajo aplicado con los alumnos de cuarto año de educación general básica de la escuela Luis Felipe Borja del cantón Mejía.</a:t>
            </a:r>
            <a:endParaRPr lang="es-EC" dirty="0"/>
          </a:p>
          <a:p>
            <a:endParaRPr lang="es-EC" dirty="0"/>
          </a:p>
        </p:txBody>
      </p:sp>
    </p:spTree>
    <p:extLst>
      <p:ext uri="{BB962C8B-B14F-4D97-AF65-F5344CB8AC3E}">
        <p14:creationId xmlns:p14="http://schemas.microsoft.com/office/powerpoint/2010/main" val="2111372124"/>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C" b="1" i="0" baseline="0" dirty="0" smtClean="0">
                <a:effectLst/>
              </a:rPr>
              <a:t>ANALISIS PRE TEST Y POS TEST DEL RITMO</a:t>
            </a:r>
            <a:r>
              <a:rPr lang="es-EC" dirty="0" smtClean="0">
                <a:effectLst/>
              </a:rPr>
              <a:t/>
            </a:r>
            <a:br>
              <a:rPr lang="es-EC" dirty="0" smtClean="0">
                <a:effectLst/>
              </a:rPr>
            </a:br>
            <a:endParaRPr lang="es-EC" dirty="0"/>
          </a:p>
        </p:txBody>
      </p:sp>
      <p:graphicFrame>
        <p:nvGraphicFramePr>
          <p:cNvPr id="5" name="Gráfico 4"/>
          <p:cNvGraphicFramePr/>
          <p:nvPr>
            <p:extLst>
              <p:ext uri="{D42A27DB-BD31-4B8C-83A1-F6EECF244321}">
                <p14:modId xmlns:p14="http://schemas.microsoft.com/office/powerpoint/2010/main" val="3652229255"/>
              </p:ext>
            </p:extLst>
          </p:nvPr>
        </p:nvGraphicFramePr>
        <p:xfrm>
          <a:off x="1249250" y="1378039"/>
          <a:ext cx="10255361" cy="530609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09781661"/>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77287" y="624110"/>
            <a:ext cx="9727326" cy="1280890"/>
          </a:xfrm>
        </p:spPr>
        <p:txBody>
          <a:bodyPr/>
          <a:lstStyle/>
          <a:p>
            <a:r>
              <a:rPr lang="es-ES" b="1" dirty="0" smtClean="0"/>
              <a:t>Análisis.</a:t>
            </a:r>
            <a:endParaRPr lang="es-EC" dirty="0"/>
          </a:p>
        </p:txBody>
      </p:sp>
      <p:sp>
        <p:nvSpPr>
          <p:cNvPr id="3" name="Marcador de contenido 2"/>
          <p:cNvSpPr>
            <a:spLocks noGrp="1"/>
          </p:cNvSpPr>
          <p:nvPr>
            <p:ph idx="1"/>
          </p:nvPr>
        </p:nvSpPr>
        <p:spPr>
          <a:xfrm>
            <a:off x="1777286" y="1442434"/>
            <a:ext cx="6619740" cy="4468788"/>
          </a:xfrm>
        </p:spPr>
        <p:txBody>
          <a:bodyPr>
            <a:normAutofit/>
          </a:bodyPr>
          <a:lstStyle/>
          <a:p>
            <a:r>
              <a:rPr lang="es-ES" dirty="0" smtClean="0"/>
              <a:t>Una </a:t>
            </a:r>
            <a:r>
              <a:rPr lang="es-ES" dirty="0"/>
              <a:t>vez finalizado las prueba pre test y pos test de las diferentes capacidades COORDINATIVAS y aplicado la propuesta de trabajo  se observar que existe mejoramiento considerando las diferentes funciones estadísticas para el respectivo análisis, por lo cual en el ritmo representa los siguientes resultados en el promedio una mejoría de 0,03 en la mediana una mejoría de 0,52 en la desviación estándar una mejoría de 0,49, en la función de  máximo una mejoría de 0,06 puntos y en la función de mínimo un aumento de 0,08 lo que justifica el trabajo aplicado con los alumnos de cuarto año de educación general básica de la escuela Luis Felipe Borja del cantón Mejía.</a:t>
            </a:r>
            <a:endParaRPr lang="es-EC" dirty="0"/>
          </a:p>
          <a:p>
            <a:pPr marL="0" indent="0">
              <a:buNone/>
            </a:pPr>
            <a:endParaRPr lang="es-EC" b="1" dirty="0"/>
          </a:p>
        </p:txBody>
      </p:sp>
    </p:spTree>
    <p:extLst>
      <p:ext uri="{BB962C8B-B14F-4D97-AF65-F5344CB8AC3E}">
        <p14:creationId xmlns:p14="http://schemas.microsoft.com/office/powerpoint/2010/main" val="2528786485"/>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51526" y="365126"/>
            <a:ext cx="9602273" cy="510637"/>
          </a:xfrm>
        </p:spPr>
        <p:txBody>
          <a:bodyPr>
            <a:normAutofit fontScale="90000"/>
          </a:bodyPr>
          <a:lstStyle/>
          <a:p>
            <a:r>
              <a:rPr lang="es-EC" b="1" i="0" baseline="0" dirty="0" smtClean="0">
                <a:effectLst/>
              </a:rPr>
              <a:t>ANALISIS PRE TEST Y POS TEST DE LA AGILIDAD </a:t>
            </a:r>
            <a:r>
              <a:rPr lang="es-EC" dirty="0" smtClean="0">
                <a:effectLst/>
              </a:rPr>
              <a:t/>
            </a:r>
            <a:br>
              <a:rPr lang="es-EC" dirty="0" smtClean="0">
                <a:effectLst/>
              </a:rPr>
            </a:br>
            <a:endParaRPr lang="es-EC" dirty="0"/>
          </a:p>
        </p:txBody>
      </p:sp>
      <p:graphicFrame>
        <p:nvGraphicFramePr>
          <p:cNvPr id="4" name="Gráfico 3"/>
          <p:cNvGraphicFramePr/>
          <p:nvPr>
            <p:extLst>
              <p:ext uri="{D42A27DB-BD31-4B8C-83A1-F6EECF244321}">
                <p14:modId xmlns:p14="http://schemas.microsoft.com/office/powerpoint/2010/main" val="1943047860"/>
              </p:ext>
            </p:extLst>
          </p:nvPr>
        </p:nvGraphicFramePr>
        <p:xfrm>
          <a:off x="1262130" y="1030310"/>
          <a:ext cx="10091669" cy="556367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58688820"/>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51529" y="624110"/>
            <a:ext cx="9753084" cy="1280890"/>
          </a:xfrm>
        </p:spPr>
        <p:txBody>
          <a:bodyPr/>
          <a:lstStyle/>
          <a:p>
            <a:r>
              <a:rPr lang="es-ES" b="1" dirty="0" smtClean="0"/>
              <a:t>Análisis.</a:t>
            </a:r>
            <a:endParaRPr lang="es-EC" dirty="0"/>
          </a:p>
        </p:txBody>
      </p:sp>
      <p:sp>
        <p:nvSpPr>
          <p:cNvPr id="3" name="Marcador de contenido 2"/>
          <p:cNvSpPr>
            <a:spLocks noGrp="1"/>
          </p:cNvSpPr>
          <p:nvPr>
            <p:ph idx="1"/>
          </p:nvPr>
        </p:nvSpPr>
        <p:spPr>
          <a:xfrm>
            <a:off x="1751528" y="1352282"/>
            <a:ext cx="7018986" cy="4558940"/>
          </a:xfrm>
        </p:spPr>
        <p:txBody>
          <a:bodyPr/>
          <a:lstStyle/>
          <a:p>
            <a:r>
              <a:rPr lang="es-ES" dirty="0" smtClean="0"/>
              <a:t>Una </a:t>
            </a:r>
            <a:r>
              <a:rPr lang="es-ES" dirty="0"/>
              <a:t>vez finalizado las prueba pre test y pos test de las diferentes capacidades coordinativas y aplicado la propuesta de trabajo  se observar que existe mejoramiento considerando las diferentes funciones estadísticas para el respectivo análisis, por lo cual en la agilidad representa los siguientes resultados en el promedio una mejoría de 0,10 en la mediana una mejoría de 0,09 en la desviación estándar una igualdad en la función de  máximo una igualdad de puntos y en la función de mínimo una igualdad lo que justifica el trabajo aplicado con los alumnos de cuarto año de educación general básica de la escuela Luis Felipe Borja del cantón Mejía.</a:t>
            </a:r>
            <a:endParaRPr lang="es-EC" dirty="0"/>
          </a:p>
          <a:p>
            <a:endParaRPr lang="es-EC" dirty="0"/>
          </a:p>
        </p:txBody>
      </p:sp>
    </p:spTree>
    <p:extLst>
      <p:ext uri="{BB962C8B-B14F-4D97-AF65-F5344CB8AC3E}">
        <p14:creationId xmlns:p14="http://schemas.microsoft.com/office/powerpoint/2010/main" val="3864602745"/>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92925" y="360608"/>
            <a:ext cx="8911687" cy="631065"/>
          </a:xfrm>
        </p:spPr>
        <p:txBody>
          <a:bodyPr>
            <a:normAutofit fontScale="90000"/>
          </a:bodyPr>
          <a:lstStyle/>
          <a:p>
            <a:pPr algn="ctr"/>
            <a:r>
              <a:rPr lang="es-EC" sz="2700" b="1" i="0" baseline="0" dirty="0" smtClean="0">
                <a:effectLst/>
              </a:rPr>
              <a:t>ANALISIS PRE TEST Y POS TEST DE LA COORDINACIÓN</a:t>
            </a:r>
            <a:r>
              <a:rPr lang="es-EC" sz="3200" dirty="0" smtClean="0">
                <a:effectLst/>
              </a:rPr>
              <a:t/>
            </a:r>
            <a:br>
              <a:rPr lang="es-EC" sz="3200" dirty="0" smtClean="0">
                <a:effectLst/>
              </a:rPr>
            </a:br>
            <a:endParaRPr lang="es-EC" sz="3200" dirty="0"/>
          </a:p>
        </p:txBody>
      </p:sp>
      <p:graphicFrame>
        <p:nvGraphicFramePr>
          <p:cNvPr id="4" name="Gráfico 3"/>
          <p:cNvGraphicFramePr/>
          <p:nvPr>
            <p:extLst>
              <p:ext uri="{D42A27DB-BD31-4B8C-83A1-F6EECF244321}">
                <p14:modId xmlns:p14="http://schemas.microsoft.com/office/powerpoint/2010/main" val="1809356098"/>
              </p:ext>
            </p:extLst>
          </p:nvPr>
        </p:nvGraphicFramePr>
        <p:xfrm>
          <a:off x="798490" y="1223494"/>
          <a:ext cx="10844011" cy="540912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82432025"/>
      </p:ext>
    </p:extLst>
  </p:cSld>
  <p:clrMapOvr>
    <a:masterClrMapping/>
  </p:clrMapOvr>
  <p:timing>
    <p:tnLst>
      <p:par>
        <p:cTn id="1" dur="indefinite" restart="never" nodeType="tmRoot"/>
      </p:par>
    </p:tnLst>
  </p:timing>
</p:sld>
</file>

<file path=ppt/theme/theme1.xml><?xml version="1.0" encoding="utf-8"?>
<a:theme xmlns:a="http://schemas.openxmlformats.org/drawingml/2006/main" name="Espiral">
  <a:themeElements>
    <a:clrScheme name="Espiral">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Espiral">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262</TotalTime>
  <Words>14597</Words>
  <Application>Microsoft Office PowerPoint</Application>
  <PresentationFormat>Panorámica</PresentationFormat>
  <Paragraphs>1727</Paragraphs>
  <Slides>139</Slides>
  <Notes>0</Notes>
  <HiddenSlides>0</HiddenSlides>
  <MMClips>0</MMClips>
  <ScaleCrop>false</ScaleCrop>
  <HeadingPairs>
    <vt:vector size="6" baseType="variant">
      <vt:variant>
        <vt:lpstr>Fuentes usadas</vt:lpstr>
      </vt:variant>
      <vt:variant>
        <vt:i4>10</vt:i4>
      </vt:variant>
      <vt:variant>
        <vt:lpstr>Tema</vt:lpstr>
      </vt:variant>
      <vt:variant>
        <vt:i4>1</vt:i4>
      </vt:variant>
      <vt:variant>
        <vt:lpstr>Títulos de diapositiva</vt:lpstr>
      </vt:variant>
      <vt:variant>
        <vt:i4>139</vt:i4>
      </vt:variant>
    </vt:vector>
  </HeadingPairs>
  <TitlesOfParts>
    <vt:vector size="150" baseType="lpstr">
      <vt:lpstr>Arial</vt:lpstr>
      <vt:lpstr>Calibri</vt:lpstr>
      <vt:lpstr>Cambria</vt:lpstr>
      <vt:lpstr>Century Gothic</vt:lpstr>
      <vt:lpstr>Symbol</vt:lpstr>
      <vt:lpstr>Tahoma</vt:lpstr>
      <vt:lpstr>Times New Roman</vt:lpstr>
      <vt:lpstr>Wingdings</vt:lpstr>
      <vt:lpstr>Wingdings 3</vt:lpstr>
      <vt:lpstr>幼圆</vt:lpstr>
      <vt:lpstr>Espiral</vt:lpstr>
      <vt:lpstr>Presentación de PowerPoint</vt:lpstr>
      <vt:lpstr>UNIVERSIDAD DE LAS FUERZAS ARMADAS ESPE DEPARTAMENTO DE CIENCIAS HUMANAS Y SOCIALES </vt:lpstr>
      <vt:lpstr>UNIVERSIDAD DE LAS FUERZAS ARMADAS ESPE  DEPARTAMENTO DE CIENCIAS HUMANAS Y SOCIALES </vt:lpstr>
      <vt:lpstr>UNIVERSIDAD DE LAS FUERZAS ARMADAS ESPE  DEPARTAMENTO DE CIENCIAS HUMANAS Y SOCIALES </vt:lpstr>
      <vt:lpstr>AGRADECIMIENTO </vt:lpstr>
      <vt:lpstr>DEDICATORIA </vt:lpstr>
      <vt:lpstr>INDICE DE CONTENIDOS </vt:lpstr>
      <vt:lpstr>INDICE DE CONTENIDOS </vt:lpstr>
      <vt:lpstr>INDICE DE CONTENIDOS </vt:lpstr>
      <vt:lpstr>INDICE DE CONTENIDOS </vt:lpstr>
      <vt:lpstr>Índice de tablas </vt:lpstr>
      <vt:lpstr>Índice de figuras </vt:lpstr>
      <vt:lpstr>RESUMEN </vt:lpstr>
      <vt:lpstr>MARCO REFERENCIAL</vt:lpstr>
      <vt:lpstr>MARCO REFERENCIAL</vt:lpstr>
      <vt:lpstr>Presentación de PowerPoint</vt:lpstr>
      <vt:lpstr>Presentación de PowerPoint</vt:lpstr>
      <vt:lpstr>MARCO REFERENCIAL</vt:lpstr>
      <vt:lpstr>1.2. Formulación del problema </vt:lpstr>
      <vt:lpstr> 1.3. Objetivos </vt:lpstr>
      <vt:lpstr>1.4. Justificación e importancia</vt:lpstr>
      <vt:lpstr>1.4. Justificación e importancia</vt:lpstr>
      <vt:lpstr>1.4. Justificación e importancia</vt:lpstr>
      <vt:lpstr>1.5. Ubicación del problema en un contexto </vt:lpstr>
      <vt:lpstr> 1.5.1 Situación conflicto que debe señalar </vt:lpstr>
      <vt:lpstr> 1.5.2 Causas del problema, consecuencias </vt:lpstr>
      <vt:lpstr> 1.6. Delimitación del problema </vt:lpstr>
      <vt:lpstr> 1.7. Operacionalización de variables  </vt:lpstr>
      <vt:lpstr>Tabla 1  Operacionalización de las variables </vt:lpstr>
      <vt:lpstr> 1.8. Hipótesis </vt:lpstr>
      <vt:lpstr>CAPITULO II MARCO TEÓRICO </vt:lpstr>
      <vt:lpstr> 2.1.2. Objetivos de las actividades  </vt:lpstr>
      <vt:lpstr>2.1.3. Fases y duración de las actividades  </vt:lpstr>
      <vt:lpstr>2.1.4. Control y evaluación de las actividades </vt:lpstr>
      <vt:lpstr> 2.1.5. Sesiones de las actividades  </vt:lpstr>
      <vt:lpstr> 2.1.6. Actividades coordinativas a realizar </vt:lpstr>
      <vt:lpstr>2.1.6.1. Diferentes alternativas de disciplinas</vt:lpstr>
      <vt:lpstr>2.1.6.1. Diferentes alternativas de disciplinas</vt:lpstr>
      <vt:lpstr>2.1.7. Beneficios de las actividades extracurriculares </vt:lpstr>
      <vt:lpstr>2.1.8. Participación de alumnos en actividades extracurriculares </vt:lpstr>
      <vt:lpstr>2.1.8. Participación de alumnos en actividades extracurriculares </vt:lpstr>
      <vt:lpstr>2.1.9.  Consideraciones de las actividades extracurriculares por edades </vt:lpstr>
      <vt:lpstr>2.1.10. Diferentes actividades extracurriculares para niños </vt:lpstr>
      <vt:lpstr>2.1.10.1. Las actividades como medio de desarrollo formativo escolar  </vt:lpstr>
      <vt:lpstr>2.1.10.1. Las actividades como medio de desarrollo formativo escolar  </vt:lpstr>
      <vt:lpstr>2.1.10.1. Las actividades como medio de desarrollo formativo escolar</vt:lpstr>
      <vt:lpstr>2.1.10.1. Las actividades como medio de desarrollo formativo escolar</vt:lpstr>
      <vt:lpstr>2.1.10.2. Direccionamiento técnico de las actividades curriculares  </vt:lpstr>
      <vt:lpstr>2.1.10.2. Direccionamiento técnico de las actividades curriculares  </vt:lpstr>
      <vt:lpstr>2.1.10.2. Direccionamiento técnico de las actividades curriculares   </vt:lpstr>
      <vt:lpstr>2.1.10.3. Propuesta de las actividades extracurriculares deportivas. </vt:lpstr>
      <vt:lpstr>2.1.10.4. Actividades deportivas extracurriculares de masividad escolar</vt:lpstr>
      <vt:lpstr> 2.1.10.4.1 Escuela de gimnasia artística. </vt:lpstr>
      <vt:lpstr>2.1.10.4.2 Escuela de fútbol. </vt:lpstr>
      <vt:lpstr>2.1.10.4.2 Escuela de fútbol. </vt:lpstr>
      <vt:lpstr>2.1.10.4.3 Escuela de Basquetbol. </vt:lpstr>
      <vt:lpstr> 2.2. Capacidades Coordinativas  </vt:lpstr>
      <vt:lpstr>2.2.1. Las capacidades coordinativas y su interrelación en el componente motor.  </vt:lpstr>
      <vt:lpstr>2.2.1. Las capacidades coordinativas y su interrelación en el componente motor.  </vt:lpstr>
      <vt:lpstr>2.2.1.1. Clasificación de las capacidades coordinativas   </vt:lpstr>
      <vt:lpstr>2.2.1.1.1 Capacidades coordinativas Generales o Básicas Capacidad reguladora del movimiento </vt:lpstr>
      <vt:lpstr>2.2.1.1.1 Capacidades coordinativas especiales.  </vt:lpstr>
      <vt:lpstr>2.2.1.1.1 Capacidades coordinativas especiales.</vt:lpstr>
      <vt:lpstr>2.2.1.1.1 Capacidades coordinativas especiales.</vt:lpstr>
      <vt:lpstr>2.2.1.1.1 Capacidades coordinativas especiales.</vt:lpstr>
      <vt:lpstr>2.2.1.1.2 Capacidades coordinativas complejas  </vt:lpstr>
      <vt:lpstr>2.2.1.1.2 Capacidades coordinativas complejas  </vt:lpstr>
      <vt:lpstr>2.2.1.1.2 Capacidades coordinativas complejas  </vt:lpstr>
      <vt:lpstr>2.2.1.1.2 Capacidades coordinativas complejas  </vt:lpstr>
      <vt:lpstr>CAPITULO III METODOLOGÍA DE LA INVESTIGACIÓN</vt:lpstr>
      <vt:lpstr>3.2.    Población y muestra </vt:lpstr>
      <vt:lpstr> 3.3. Instrumentos de la investigación </vt:lpstr>
      <vt:lpstr> 3.3. Instrumentos de la investigación </vt:lpstr>
      <vt:lpstr>3.4. Recolección de la información </vt:lpstr>
      <vt:lpstr>3.5. Tratamiento y análisis estadístico de los datos </vt:lpstr>
      <vt:lpstr>Baremos y Normas. </vt:lpstr>
      <vt:lpstr>CAPITULO IV ANALISIS Y TABULACIÓN DE RESULTADOS  4.1.- Análisis y tabulación de resultados  Tabla  2   Resultados pre test de las Capacidades Coordinativas de  tercer año de básica  </vt:lpstr>
      <vt:lpstr>ANÁLISIS DE LAS CAPACIDADES FÍSICA PRE TEST  </vt:lpstr>
      <vt:lpstr>Análisis.</vt:lpstr>
      <vt:lpstr>Tabla  3   Resultados pre test de las Capacidades Coordinativa  Cuarto año de Básica  </vt:lpstr>
      <vt:lpstr>ANÁLISIS DE LAS CAPACIDADES FÍSICA PRE TEST  DE CUARTO AÑO DE EDUCACIÓN BÁSICA  </vt:lpstr>
      <vt:lpstr>Análisis</vt:lpstr>
      <vt:lpstr>4.1.- Análisis y tabulación de resultados pre test y pos test del tercer Año de educación básica </vt:lpstr>
      <vt:lpstr>Análisis</vt:lpstr>
      <vt:lpstr>ANALISIS PRE TEST Y POS TEST DE LA RITMO  </vt:lpstr>
      <vt:lpstr>Análisis.</vt:lpstr>
      <vt:lpstr>ANALISIS PRE TEST Y POS TEST DE LA AGILIDAD  </vt:lpstr>
      <vt:lpstr>Análisis.</vt:lpstr>
      <vt:lpstr>ANALISIS PRE TEST Y POS TEST DE COORDINACIÓN  </vt:lpstr>
      <vt:lpstr>Análisis.</vt:lpstr>
      <vt:lpstr>ANALISIS DEL PRE TEST Y POS TEST DEL EQUILIBRIO  </vt:lpstr>
      <vt:lpstr>Análisis.</vt:lpstr>
      <vt:lpstr>4.1.- Análisis y tabulación de resultados pre test y pos test del cuarto año de educación básica  </vt:lpstr>
      <vt:lpstr>Análisis.</vt:lpstr>
      <vt:lpstr>ANALISIS PRE TEST Y POS TEST DEL RITMO </vt:lpstr>
      <vt:lpstr>Análisis.</vt:lpstr>
      <vt:lpstr>ANALISIS PRE TEST Y POS TEST DE LA AGILIDAD  </vt:lpstr>
      <vt:lpstr>Análisis.</vt:lpstr>
      <vt:lpstr>ANALISIS PRE TEST Y POS TEST DE LA COORDINACIÓN </vt:lpstr>
      <vt:lpstr>Análisis.</vt:lpstr>
      <vt:lpstr>ANALISIS PRE TEST Y POS TEST DE LA EQUILIBRIO  </vt:lpstr>
      <vt:lpstr>Análisis.</vt:lpstr>
      <vt:lpstr>CAPITULO V CONCLUSIONES Y RECOMENDACIONES </vt:lpstr>
      <vt:lpstr>5.1. Conclusiones </vt:lpstr>
      <vt:lpstr>5.2. Recomendaciones </vt:lpstr>
      <vt:lpstr>5.2. Recomendaciones </vt:lpstr>
      <vt:lpstr>BIBLIOGRAFÍA  </vt:lpstr>
      <vt:lpstr>BIBLIOGRAFÍA</vt:lpstr>
      <vt:lpstr>CAPITULO VI PROPUESTA ALTERNATIVA.</vt:lpstr>
      <vt:lpstr>6.2. Identificación del problema. </vt:lpstr>
      <vt:lpstr>6.3. Justificación.   </vt:lpstr>
      <vt:lpstr>6.3. Justificación.</vt:lpstr>
      <vt:lpstr> 6.4. Objetivos </vt:lpstr>
      <vt:lpstr> 6.5. Metodología </vt:lpstr>
      <vt:lpstr> Métodos estadísticos: </vt:lpstr>
      <vt:lpstr> 6.6. Recursos </vt:lpstr>
      <vt:lpstr>6.8. Proceso de evaluación y control </vt:lpstr>
      <vt:lpstr>Tabla 4.   Asignación de disciplinas deportivas  </vt:lpstr>
      <vt:lpstr>Sesión  1 Objetivo: Desarrollo de las habilidades técnicas del básquet y movimientos complejos </vt:lpstr>
      <vt:lpstr>Sesión 2  Objetivo: Desarrollo de las habilidades técnicas del básquet  </vt:lpstr>
      <vt:lpstr>Sesión 3  Objetivo: Desarrollo de las habilidades técnicas del básquet </vt:lpstr>
      <vt:lpstr>Sesión 4  Objetivo: Desarrollo de las habilidades técnicas del Fútbol </vt:lpstr>
      <vt:lpstr>Sesión 5  Objetivo: Desarrollo de las habilidades técnicas del Fútbol </vt:lpstr>
      <vt:lpstr>Sesión 6  Objetivo: Desarrollo de las habilidades técnicas del Fútbol </vt:lpstr>
      <vt:lpstr> Sesión 7 Objetivo: Desarrollo de las habilidades técnicas del Fútbol</vt:lpstr>
      <vt:lpstr>Sesión 8  Objetivo: Desarrollo de las habilidades técnicas del Fútbol </vt:lpstr>
      <vt:lpstr>Sesión 9  Objetivo: Desarrollo de las habilidades técnicas del Fútbol </vt:lpstr>
      <vt:lpstr>Sesión 10  Objetivo: Desarrollo de las habilidades técnicas del Fútbol </vt:lpstr>
      <vt:lpstr>Sesión 11 Objetivo: Desarrollar el drible y el remate a portería en los niños, mediante ejercicios de fácil entendimiento y de realización, para tener mayores habilidades al momento de manejar el balón.   </vt:lpstr>
      <vt:lpstr>Sesión 12 Objetivo: Desarrollar las técnicas básicas de cabeceó y recepción de  pecho, mediante ejercicios que ayuden al entendimiento de cómo golpear el balón con la cabeza y recetarlo con el pecho, para tener mayor habilidad en el espacio aéreo. </vt:lpstr>
      <vt:lpstr>Sesión 13  Objetivo: Desarrollar destrezas motrices del vóley en el juego de conjunto </vt:lpstr>
      <vt:lpstr>Sesión 14   Objetivo: Desarrollo de las habilidades técnicas del vóley hacia atrás  </vt:lpstr>
      <vt:lpstr>Sesión 15  Objetivo: Desarrollo de las habilidades técnicas del vóley en diferentes exigencias del juego </vt:lpstr>
      <vt:lpstr>Sesión 16   Objetivo: Desarrollo de las habilidades técnicas del vóley y entradas  </vt:lpstr>
      <vt:lpstr>Sesión 17   Objetivo: Desarrollar coordinación y destrezas en los niños mediante la enseñanza de las diferentes técnicas de golpes de antebrazo </vt:lpstr>
      <vt:lpstr>Sesión 18   Objetivo: Desarrollar coordinación y destrezas en los niños mediante la enseñanza del relevo en el vóley. </vt:lpstr>
      <vt:lpstr>Sesión 19   Objetivo: Desarrollo de las técnicas del vóley en el juego defensivo  </vt:lpstr>
      <vt:lpstr>Sesión 20   Objetivo: Desarrollar el drible y el remate a portería en los niños, mediante ejercicios de fácil entendimiento y de realización, para tener mayores habilidades al momento de manejar el balón. </vt:lpstr>
      <vt:lpstr>Sesión 21   Objetivo: Desarrollar las técnicas básicas de cabeceó y recepción de  pecho, mediante ejercicios que ayuden al entendimiento de cómo golpear el balón con la cabeza y recetarlo con el pecho, para tener mayor habilidad en el espacio aéreo.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Marco</dc:creator>
  <cp:lastModifiedBy>Marco</cp:lastModifiedBy>
  <cp:revision>53</cp:revision>
  <dcterms:created xsi:type="dcterms:W3CDTF">2015-11-10T22:09:39Z</dcterms:created>
  <dcterms:modified xsi:type="dcterms:W3CDTF">2015-11-11T02:32:19Z</dcterms:modified>
</cp:coreProperties>
</file>