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8"/>
  </p:notesMasterIdLst>
  <p:sldIdLst>
    <p:sldId id="320" r:id="rId2"/>
    <p:sldId id="372" r:id="rId3"/>
    <p:sldId id="371" r:id="rId4"/>
    <p:sldId id="374" r:id="rId5"/>
    <p:sldId id="327" r:id="rId6"/>
    <p:sldId id="414" r:id="rId7"/>
    <p:sldId id="375" r:id="rId8"/>
    <p:sldId id="412" r:id="rId9"/>
    <p:sldId id="415" r:id="rId10"/>
    <p:sldId id="416" r:id="rId11"/>
    <p:sldId id="417" r:id="rId12"/>
    <p:sldId id="418" r:id="rId13"/>
    <p:sldId id="419" r:id="rId14"/>
    <p:sldId id="420" r:id="rId15"/>
    <p:sldId id="421" r:id="rId16"/>
    <p:sldId id="422" r:id="rId17"/>
    <p:sldId id="424" r:id="rId18"/>
    <p:sldId id="402" r:id="rId19"/>
    <p:sldId id="425" r:id="rId20"/>
    <p:sldId id="423" r:id="rId21"/>
    <p:sldId id="426" r:id="rId22"/>
    <p:sldId id="427" r:id="rId23"/>
    <p:sldId id="429" r:id="rId24"/>
    <p:sldId id="428" r:id="rId25"/>
    <p:sldId id="430" r:id="rId26"/>
    <p:sldId id="431" r:id="rId27"/>
    <p:sldId id="432" r:id="rId28"/>
    <p:sldId id="433" r:id="rId29"/>
    <p:sldId id="455" r:id="rId30"/>
    <p:sldId id="435" r:id="rId31"/>
    <p:sldId id="436" r:id="rId32"/>
    <p:sldId id="434" r:id="rId33"/>
    <p:sldId id="438" r:id="rId34"/>
    <p:sldId id="439" r:id="rId35"/>
    <p:sldId id="440" r:id="rId36"/>
    <p:sldId id="441" r:id="rId37"/>
    <p:sldId id="443" r:id="rId38"/>
    <p:sldId id="444" r:id="rId39"/>
    <p:sldId id="445" r:id="rId40"/>
    <p:sldId id="446" r:id="rId41"/>
    <p:sldId id="447" r:id="rId42"/>
    <p:sldId id="456" r:id="rId43"/>
    <p:sldId id="451" r:id="rId44"/>
    <p:sldId id="452" r:id="rId45"/>
    <p:sldId id="457" r:id="rId46"/>
    <p:sldId id="406" r:id="rId47"/>
    <p:sldId id="437" r:id="rId48"/>
    <p:sldId id="459" r:id="rId49"/>
    <p:sldId id="458" r:id="rId50"/>
    <p:sldId id="460" r:id="rId51"/>
    <p:sldId id="462" r:id="rId52"/>
    <p:sldId id="463" r:id="rId53"/>
    <p:sldId id="461" r:id="rId54"/>
    <p:sldId id="467" r:id="rId55"/>
    <p:sldId id="466" r:id="rId56"/>
    <p:sldId id="468" r:id="rId57"/>
    <p:sldId id="469" r:id="rId58"/>
    <p:sldId id="464" r:id="rId59"/>
    <p:sldId id="470" r:id="rId60"/>
    <p:sldId id="465" r:id="rId61"/>
    <p:sldId id="407" r:id="rId62"/>
    <p:sldId id="471" r:id="rId63"/>
    <p:sldId id="473" r:id="rId64"/>
    <p:sldId id="475" r:id="rId65"/>
    <p:sldId id="474" r:id="rId66"/>
    <p:sldId id="476" r:id="rId67"/>
    <p:sldId id="477" r:id="rId68"/>
    <p:sldId id="479" r:id="rId69"/>
    <p:sldId id="485" r:id="rId70"/>
    <p:sldId id="480" r:id="rId71"/>
    <p:sldId id="482" r:id="rId72"/>
    <p:sldId id="483" r:id="rId73"/>
    <p:sldId id="478" r:id="rId74"/>
    <p:sldId id="487" r:id="rId75"/>
    <p:sldId id="488" r:id="rId76"/>
    <p:sldId id="486" r:id="rId77"/>
    <p:sldId id="489" r:id="rId78"/>
    <p:sldId id="490" r:id="rId79"/>
    <p:sldId id="493" r:id="rId80"/>
    <p:sldId id="494" r:id="rId81"/>
    <p:sldId id="492" r:id="rId82"/>
    <p:sldId id="496" r:id="rId83"/>
    <p:sldId id="497" r:id="rId84"/>
    <p:sldId id="498" r:id="rId85"/>
    <p:sldId id="499" r:id="rId86"/>
    <p:sldId id="495" r:id="rId87"/>
    <p:sldId id="491" r:id="rId88"/>
    <p:sldId id="500" r:id="rId89"/>
    <p:sldId id="503" r:id="rId90"/>
    <p:sldId id="504" r:id="rId91"/>
    <p:sldId id="509" r:id="rId92"/>
    <p:sldId id="506" r:id="rId93"/>
    <p:sldId id="507" r:id="rId94"/>
    <p:sldId id="505" r:id="rId95"/>
    <p:sldId id="510" r:id="rId96"/>
    <p:sldId id="501" r:id="rId97"/>
    <p:sldId id="511" r:id="rId98"/>
    <p:sldId id="502" r:id="rId99"/>
    <p:sldId id="512" r:id="rId100"/>
    <p:sldId id="513" r:id="rId101"/>
    <p:sldId id="514" r:id="rId102"/>
    <p:sldId id="515" r:id="rId103"/>
    <p:sldId id="516" r:id="rId104"/>
    <p:sldId id="518" r:id="rId105"/>
    <p:sldId id="517" r:id="rId106"/>
    <p:sldId id="519" r:id="rId107"/>
    <p:sldId id="520" r:id="rId108"/>
    <p:sldId id="521" r:id="rId109"/>
    <p:sldId id="522" r:id="rId110"/>
    <p:sldId id="525" r:id="rId111"/>
    <p:sldId id="526" r:id="rId112"/>
    <p:sldId id="527" r:id="rId113"/>
    <p:sldId id="528" r:id="rId114"/>
    <p:sldId id="529" r:id="rId115"/>
    <p:sldId id="531" r:id="rId116"/>
    <p:sldId id="532" r:id="rId117"/>
    <p:sldId id="533" r:id="rId118"/>
    <p:sldId id="534" r:id="rId119"/>
    <p:sldId id="535" r:id="rId120"/>
    <p:sldId id="536" r:id="rId121"/>
    <p:sldId id="472" r:id="rId122"/>
    <p:sldId id="408" r:id="rId123"/>
    <p:sldId id="537" r:id="rId124"/>
    <p:sldId id="538" r:id="rId125"/>
    <p:sldId id="410" r:id="rId126"/>
    <p:sldId id="368" r:id="rId127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4" autoAdjust="0"/>
    <p:restoredTop sz="94660"/>
  </p:normalViewPr>
  <p:slideViewPr>
    <p:cSldViewPr>
      <p:cViewPr varScale="1">
        <p:scale>
          <a:sx n="69" d="100"/>
          <a:sy n="69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85F86C-AAAF-4012-8B0B-CF4CE8DF8B7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798C21F-6AC9-4D78-B69E-3F7B1301DA2F}">
      <dgm:prSet phldrT="[Texto]"/>
      <dgm:spPr/>
      <dgm:t>
        <a:bodyPr/>
        <a:lstStyle/>
        <a:p>
          <a:r>
            <a:rPr lang="es-EC" dirty="0"/>
            <a:t>Mantenimiento</a:t>
          </a:r>
        </a:p>
      </dgm:t>
    </dgm:pt>
    <dgm:pt modelId="{233F27BB-1414-4B6E-92D9-06DD8B911C46}" type="parTrans" cxnId="{5BCC81A3-EC66-4B1C-95E1-5BDC3FA60EB4}">
      <dgm:prSet/>
      <dgm:spPr/>
      <dgm:t>
        <a:bodyPr/>
        <a:lstStyle/>
        <a:p>
          <a:endParaRPr lang="es-EC"/>
        </a:p>
      </dgm:t>
    </dgm:pt>
    <dgm:pt modelId="{C0B2FB46-B975-4331-A974-DEC6886ADC90}" type="sibTrans" cxnId="{5BCC81A3-EC66-4B1C-95E1-5BDC3FA60EB4}">
      <dgm:prSet/>
      <dgm:spPr/>
      <dgm:t>
        <a:bodyPr/>
        <a:lstStyle/>
        <a:p>
          <a:endParaRPr lang="es-EC"/>
        </a:p>
      </dgm:t>
    </dgm:pt>
    <dgm:pt modelId="{82005FA9-6230-4CB6-9370-9227BA90ED43}">
      <dgm:prSet phldrT="[Texto]"/>
      <dgm:spPr/>
      <dgm:t>
        <a:bodyPr/>
        <a:lstStyle/>
        <a:p>
          <a:r>
            <a:rPr lang="es-EC" dirty="0"/>
            <a:t>Mantenimiento Proactivo</a:t>
          </a:r>
        </a:p>
      </dgm:t>
    </dgm:pt>
    <dgm:pt modelId="{5ECD2F71-9996-409B-B554-E644551410A0}" type="parTrans" cxnId="{CB6C5657-578D-4E26-8484-E8779D0B6636}">
      <dgm:prSet/>
      <dgm:spPr/>
      <dgm:t>
        <a:bodyPr/>
        <a:lstStyle/>
        <a:p>
          <a:endParaRPr lang="es-EC" dirty="0"/>
        </a:p>
      </dgm:t>
    </dgm:pt>
    <dgm:pt modelId="{A8B26EC3-21FE-4DA4-8405-2601D126DE8F}" type="sibTrans" cxnId="{CB6C5657-578D-4E26-8484-E8779D0B6636}">
      <dgm:prSet/>
      <dgm:spPr/>
      <dgm:t>
        <a:bodyPr/>
        <a:lstStyle/>
        <a:p>
          <a:endParaRPr lang="es-EC"/>
        </a:p>
      </dgm:t>
    </dgm:pt>
    <dgm:pt modelId="{27B4FDC1-77F1-47B6-A01D-19BAE9C796AC}">
      <dgm:prSet phldrT="[Texto]"/>
      <dgm:spPr/>
      <dgm:t>
        <a:bodyPr/>
        <a:lstStyle/>
        <a:p>
          <a:r>
            <a:rPr lang="es-EC" dirty="0"/>
            <a:t>Mantenimiento Preventivo Rutinario</a:t>
          </a:r>
        </a:p>
      </dgm:t>
    </dgm:pt>
    <dgm:pt modelId="{5C0BB488-CA05-4EFD-BECB-3A48A66E9BE7}" type="parTrans" cxnId="{5B9E7112-26E2-43C2-882E-0F34863B960C}">
      <dgm:prSet/>
      <dgm:spPr/>
      <dgm:t>
        <a:bodyPr/>
        <a:lstStyle/>
        <a:p>
          <a:endParaRPr lang="es-EC" dirty="0"/>
        </a:p>
      </dgm:t>
    </dgm:pt>
    <dgm:pt modelId="{F3376B20-99CA-4F72-AAD2-965AD7144BED}" type="sibTrans" cxnId="{5B9E7112-26E2-43C2-882E-0F34863B960C}">
      <dgm:prSet/>
      <dgm:spPr/>
      <dgm:t>
        <a:bodyPr/>
        <a:lstStyle/>
        <a:p>
          <a:endParaRPr lang="es-EC"/>
        </a:p>
      </dgm:t>
    </dgm:pt>
    <dgm:pt modelId="{6E12A153-1F35-41F8-9235-700064EF6C40}">
      <dgm:prSet phldrT="[Texto]"/>
      <dgm:spPr/>
      <dgm:t>
        <a:bodyPr/>
        <a:lstStyle/>
        <a:p>
          <a:r>
            <a:rPr lang="es-EC" dirty="0"/>
            <a:t>Mantenimiento Sistemático</a:t>
          </a:r>
        </a:p>
      </dgm:t>
    </dgm:pt>
    <dgm:pt modelId="{3A9BBD22-794E-472A-BF02-D27D2123AD12}" type="parTrans" cxnId="{3D939C91-76C6-4E9C-BAD9-5DF173950F0A}">
      <dgm:prSet/>
      <dgm:spPr/>
      <dgm:t>
        <a:bodyPr/>
        <a:lstStyle/>
        <a:p>
          <a:endParaRPr lang="es-EC" dirty="0"/>
        </a:p>
      </dgm:t>
    </dgm:pt>
    <dgm:pt modelId="{DE3FEF85-E6FF-4607-97D8-CC7EA17337B3}" type="sibTrans" cxnId="{3D939C91-76C6-4E9C-BAD9-5DF173950F0A}">
      <dgm:prSet/>
      <dgm:spPr/>
      <dgm:t>
        <a:bodyPr/>
        <a:lstStyle/>
        <a:p>
          <a:endParaRPr lang="es-EC"/>
        </a:p>
      </dgm:t>
    </dgm:pt>
    <dgm:pt modelId="{C2EC887C-FD97-4386-BF03-03BE13A2A641}">
      <dgm:prSet phldrT="[Texto]"/>
      <dgm:spPr/>
      <dgm:t>
        <a:bodyPr/>
        <a:lstStyle/>
        <a:p>
          <a:r>
            <a:rPr lang="es-EC" dirty="0"/>
            <a:t>Mantenimiento Reactivo</a:t>
          </a:r>
        </a:p>
      </dgm:t>
    </dgm:pt>
    <dgm:pt modelId="{476FA6EB-05E3-4EDB-8177-2C6C05940FFE}" type="parTrans" cxnId="{E1FFB075-A8E6-4F2B-9803-4AC396432842}">
      <dgm:prSet/>
      <dgm:spPr/>
      <dgm:t>
        <a:bodyPr/>
        <a:lstStyle/>
        <a:p>
          <a:endParaRPr lang="es-EC" dirty="0"/>
        </a:p>
      </dgm:t>
    </dgm:pt>
    <dgm:pt modelId="{B8D0CDC6-0827-469E-9EC4-E41729FF3E3B}" type="sibTrans" cxnId="{E1FFB075-A8E6-4F2B-9803-4AC396432842}">
      <dgm:prSet/>
      <dgm:spPr/>
      <dgm:t>
        <a:bodyPr/>
        <a:lstStyle/>
        <a:p>
          <a:endParaRPr lang="es-EC"/>
        </a:p>
      </dgm:t>
    </dgm:pt>
    <dgm:pt modelId="{40B04CF3-9BF9-4E55-90AB-AF036793D7CB}">
      <dgm:prSet phldrT="[Texto]"/>
      <dgm:spPr/>
      <dgm:t>
        <a:bodyPr/>
        <a:lstStyle/>
        <a:p>
          <a:r>
            <a:rPr lang="es-EC" dirty="0"/>
            <a:t>Mantenimiento Correctivo Emergente</a:t>
          </a:r>
        </a:p>
      </dgm:t>
    </dgm:pt>
    <dgm:pt modelId="{D21CFD22-4858-451E-ABCA-17CEB1ED0BCF}" type="parTrans" cxnId="{3080B304-6F22-4B4E-AEDB-B21D89BA210E}">
      <dgm:prSet/>
      <dgm:spPr/>
      <dgm:t>
        <a:bodyPr/>
        <a:lstStyle/>
        <a:p>
          <a:endParaRPr lang="es-EC" dirty="0"/>
        </a:p>
      </dgm:t>
    </dgm:pt>
    <dgm:pt modelId="{10F89BCA-9571-4FD3-8471-8608FB39BC81}" type="sibTrans" cxnId="{3080B304-6F22-4B4E-AEDB-B21D89BA210E}">
      <dgm:prSet/>
      <dgm:spPr/>
      <dgm:t>
        <a:bodyPr/>
        <a:lstStyle/>
        <a:p>
          <a:endParaRPr lang="es-EC"/>
        </a:p>
      </dgm:t>
    </dgm:pt>
    <dgm:pt modelId="{01250D63-4EB8-4347-8DE2-F245E9D43CF1}">
      <dgm:prSet phldrT="[Texto]"/>
      <dgm:spPr/>
      <dgm:t>
        <a:bodyPr/>
        <a:lstStyle/>
        <a:p>
          <a:r>
            <a:rPr lang="es-EC" dirty="0"/>
            <a:t>Mantenimiento Predictivo</a:t>
          </a:r>
        </a:p>
      </dgm:t>
    </dgm:pt>
    <dgm:pt modelId="{0C1AD6CC-DA9F-4DE1-AE5F-5A5E886A4C98}" type="parTrans" cxnId="{5D77B4E1-B00C-4B20-8877-2664DC3861CE}">
      <dgm:prSet/>
      <dgm:spPr/>
      <dgm:t>
        <a:bodyPr/>
        <a:lstStyle/>
        <a:p>
          <a:endParaRPr lang="es-EC" dirty="0"/>
        </a:p>
      </dgm:t>
    </dgm:pt>
    <dgm:pt modelId="{3AC36D93-D3F3-4EF2-A668-FABB57E951D0}" type="sibTrans" cxnId="{5D77B4E1-B00C-4B20-8877-2664DC3861CE}">
      <dgm:prSet/>
      <dgm:spPr/>
      <dgm:t>
        <a:bodyPr/>
        <a:lstStyle/>
        <a:p>
          <a:endParaRPr lang="es-EC"/>
        </a:p>
      </dgm:t>
    </dgm:pt>
    <dgm:pt modelId="{BE2E4002-2C77-46C9-9D5A-F8A43296D877}">
      <dgm:prSet phldrT="[Texto]"/>
      <dgm:spPr/>
      <dgm:t>
        <a:bodyPr/>
        <a:lstStyle/>
        <a:p>
          <a:r>
            <a:rPr lang="es-EC" dirty="0"/>
            <a:t>Mantenimiento Correctivo Basado en condición</a:t>
          </a:r>
        </a:p>
      </dgm:t>
    </dgm:pt>
    <dgm:pt modelId="{DB53F8BA-3583-46DA-9F3F-474469DA1DB4}" type="parTrans" cxnId="{302164FF-7774-4333-9536-CDC1C555D6B1}">
      <dgm:prSet/>
      <dgm:spPr/>
      <dgm:t>
        <a:bodyPr/>
        <a:lstStyle/>
        <a:p>
          <a:endParaRPr lang="es-EC" dirty="0"/>
        </a:p>
      </dgm:t>
    </dgm:pt>
    <dgm:pt modelId="{FB54863E-51D8-4C39-82C0-92C4D0F984C9}" type="sibTrans" cxnId="{302164FF-7774-4333-9536-CDC1C555D6B1}">
      <dgm:prSet/>
      <dgm:spPr/>
      <dgm:t>
        <a:bodyPr/>
        <a:lstStyle/>
        <a:p>
          <a:endParaRPr lang="es-EC"/>
        </a:p>
      </dgm:t>
    </dgm:pt>
    <dgm:pt modelId="{41BAE02D-7CBE-422A-8CA7-C1F391E45B31}" type="pres">
      <dgm:prSet presAssocID="{8985F86C-AAAF-4012-8B0B-CF4CE8DF8B7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CDB1C80-1681-4801-B688-B5679CE0CBB6}" type="pres">
      <dgm:prSet presAssocID="{0798C21F-6AC9-4D78-B69E-3F7B1301DA2F}" presName="root1" presStyleCnt="0"/>
      <dgm:spPr/>
    </dgm:pt>
    <dgm:pt modelId="{309A0931-4511-4E2D-A801-91CC2498A0B5}" type="pres">
      <dgm:prSet presAssocID="{0798C21F-6AC9-4D78-B69E-3F7B1301DA2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D24FFC8-0CF2-4978-8FC9-F26686EE3215}" type="pres">
      <dgm:prSet presAssocID="{0798C21F-6AC9-4D78-B69E-3F7B1301DA2F}" presName="level2hierChild" presStyleCnt="0"/>
      <dgm:spPr/>
    </dgm:pt>
    <dgm:pt modelId="{7616B534-ACE8-488D-A644-F6283BCF4E5F}" type="pres">
      <dgm:prSet presAssocID="{5ECD2F71-9996-409B-B554-E644551410A0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BBD3809E-92FC-49BA-AD5D-389C019D79D4}" type="pres">
      <dgm:prSet presAssocID="{5ECD2F71-9996-409B-B554-E644551410A0}" presName="connTx" presStyleLbl="parChTrans1D2" presStyleIdx="0" presStyleCnt="2"/>
      <dgm:spPr/>
      <dgm:t>
        <a:bodyPr/>
        <a:lstStyle/>
        <a:p>
          <a:endParaRPr lang="es-EC"/>
        </a:p>
      </dgm:t>
    </dgm:pt>
    <dgm:pt modelId="{9770790F-1CD3-4632-80EE-BA943E2DE15E}" type="pres">
      <dgm:prSet presAssocID="{82005FA9-6230-4CB6-9370-9227BA90ED43}" presName="root2" presStyleCnt="0"/>
      <dgm:spPr/>
    </dgm:pt>
    <dgm:pt modelId="{D1F52FA3-EA21-42E5-93F0-09BE7B10A984}" type="pres">
      <dgm:prSet presAssocID="{82005FA9-6230-4CB6-9370-9227BA90ED43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DFF537D-9363-4D16-B46F-0887A856D8B0}" type="pres">
      <dgm:prSet presAssocID="{82005FA9-6230-4CB6-9370-9227BA90ED43}" presName="level3hierChild" presStyleCnt="0"/>
      <dgm:spPr/>
    </dgm:pt>
    <dgm:pt modelId="{5A4FDFD6-DD49-43A5-A8FB-0609CD239CD9}" type="pres">
      <dgm:prSet presAssocID="{5C0BB488-CA05-4EFD-BECB-3A48A66E9BE7}" presName="conn2-1" presStyleLbl="parChTrans1D3" presStyleIdx="0" presStyleCnt="5"/>
      <dgm:spPr/>
      <dgm:t>
        <a:bodyPr/>
        <a:lstStyle/>
        <a:p>
          <a:endParaRPr lang="es-EC"/>
        </a:p>
      </dgm:t>
    </dgm:pt>
    <dgm:pt modelId="{FBB3B9F9-B024-4753-9033-493C4185BB4C}" type="pres">
      <dgm:prSet presAssocID="{5C0BB488-CA05-4EFD-BECB-3A48A66E9BE7}" presName="connTx" presStyleLbl="parChTrans1D3" presStyleIdx="0" presStyleCnt="5"/>
      <dgm:spPr/>
      <dgm:t>
        <a:bodyPr/>
        <a:lstStyle/>
        <a:p>
          <a:endParaRPr lang="es-EC"/>
        </a:p>
      </dgm:t>
    </dgm:pt>
    <dgm:pt modelId="{132A18F8-4164-463B-89D7-1154EF201ECD}" type="pres">
      <dgm:prSet presAssocID="{27B4FDC1-77F1-47B6-A01D-19BAE9C796AC}" presName="root2" presStyleCnt="0"/>
      <dgm:spPr/>
    </dgm:pt>
    <dgm:pt modelId="{E5A884CD-22AD-4E20-87F9-601F50289C0C}" type="pres">
      <dgm:prSet presAssocID="{27B4FDC1-77F1-47B6-A01D-19BAE9C796AC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6E2CF7E-5937-42CA-8A0F-948CBC09EDE5}" type="pres">
      <dgm:prSet presAssocID="{27B4FDC1-77F1-47B6-A01D-19BAE9C796AC}" presName="level3hierChild" presStyleCnt="0"/>
      <dgm:spPr/>
    </dgm:pt>
    <dgm:pt modelId="{9D26BB42-00BD-4CAE-9EAE-9057FEFCFD3E}" type="pres">
      <dgm:prSet presAssocID="{3A9BBD22-794E-472A-BF02-D27D2123AD12}" presName="conn2-1" presStyleLbl="parChTrans1D3" presStyleIdx="1" presStyleCnt="5"/>
      <dgm:spPr/>
      <dgm:t>
        <a:bodyPr/>
        <a:lstStyle/>
        <a:p>
          <a:endParaRPr lang="es-EC"/>
        </a:p>
      </dgm:t>
    </dgm:pt>
    <dgm:pt modelId="{5CAE60BB-2134-40D6-BDA9-F3AC40F5915F}" type="pres">
      <dgm:prSet presAssocID="{3A9BBD22-794E-472A-BF02-D27D2123AD12}" presName="connTx" presStyleLbl="parChTrans1D3" presStyleIdx="1" presStyleCnt="5"/>
      <dgm:spPr/>
      <dgm:t>
        <a:bodyPr/>
        <a:lstStyle/>
        <a:p>
          <a:endParaRPr lang="es-EC"/>
        </a:p>
      </dgm:t>
    </dgm:pt>
    <dgm:pt modelId="{69F1039A-0FB9-4D19-A7BA-56E716711E08}" type="pres">
      <dgm:prSet presAssocID="{6E12A153-1F35-41F8-9235-700064EF6C40}" presName="root2" presStyleCnt="0"/>
      <dgm:spPr/>
    </dgm:pt>
    <dgm:pt modelId="{F1F18C7B-3BA6-4665-B843-7C214253149A}" type="pres">
      <dgm:prSet presAssocID="{6E12A153-1F35-41F8-9235-700064EF6C40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BB053E4-88B9-407A-9488-6C7FC9CCB59E}" type="pres">
      <dgm:prSet presAssocID="{6E12A153-1F35-41F8-9235-700064EF6C40}" presName="level3hierChild" presStyleCnt="0"/>
      <dgm:spPr/>
    </dgm:pt>
    <dgm:pt modelId="{1A49F289-827F-4B15-8546-980BD38C58CC}" type="pres">
      <dgm:prSet presAssocID="{0C1AD6CC-DA9F-4DE1-AE5F-5A5E886A4C98}" presName="conn2-1" presStyleLbl="parChTrans1D3" presStyleIdx="2" presStyleCnt="5"/>
      <dgm:spPr/>
      <dgm:t>
        <a:bodyPr/>
        <a:lstStyle/>
        <a:p>
          <a:endParaRPr lang="es-EC"/>
        </a:p>
      </dgm:t>
    </dgm:pt>
    <dgm:pt modelId="{FEC5BAA6-9A01-43D6-8B56-F2CB25C383CE}" type="pres">
      <dgm:prSet presAssocID="{0C1AD6CC-DA9F-4DE1-AE5F-5A5E886A4C98}" presName="connTx" presStyleLbl="parChTrans1D3" presStyleIdx="2" presStyleCnt="5"/>
      <dgm:spPr/>
      <dgm:t>
        <a:bodyPr/>
        <a:lstStyle/>
        <a:p>
          <a:endParaRPr lang="es-EC"/>
        </a:p>
      </dgm:t>
    </dgm:pt>
    <dgm:pt modelId="{4ABF3EC9-E750-4609-A49F-277AA441756C}" type="pres">
      <dgm:prSet presAssocID="{01250D63-4EB8-4347-8DE2-F245E9D43CF1}" presName="root2" presStyleCnt="0"/>
      <dgm:spPr/>
    </dgm:pt>
    <dgm:pt modelId="{CD2ADAF6-4708-4684-A7EB-484320B4CA28}" type="pres">
      <dgm:prSet presAssocID="{01250D63-4EB8-4347-8DE2-F245E9D43CF1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D8913D8-0460-4AAF-9948-59F958DCEA86}" type="pres">
      <dgm:prSet presAssocID="{01250D63-4EB8-4347-8DE2-F245E9D43CF1}" presName="level3hierChild" presStyleCnt="0"/>
      <dgm:spPr/>
    </dgm:pt>
    <dgm:pt modelId="{232A8831-515E-4DCC-9EC9-E2CBA5E4CB3D}" type="pres">
      <dgm:prSet presAssocID="{DB53F8BA-3583-46DA-9F3F-474469DA1DB4}" presName="conn2-1" presStyleLbl="parChTrans1D3" presStyleIdx="3" presStyleCnt="5"/>
      <dgm:spPr/>
      <dgm:t>
        <a:bodyPr/>
        <a:lstStyle/>
        <a:p>
          <a:endParaRPr lang="es-EC"/>
        </a:p>
      </dgm:t>
    </dgm:pt>
    <dgm:pt modelId="{3CE30561-33C8-48F2-B4EA-73AE3BB3C359}" type="pres">
      <dgm:prSet presAssocID="{DB53F8BA-3583-46DA-9F3F-474469DA1DB4}" presName="connTx" presStyleLbl="parChTrans1D3" presStyleIdx="3" presStyleCnt="5"/>
      <dgm:spPr/>
      <dgm:t>
        <a:bodyPr/>
        <a:lstStyle/>
        <a:p>
          <a:endParaRPr lang="es-EC"/>
        </a:p>
      </dgm:t>
    </dgm:pt>
    <dgm:pt modelId="{F411B78B-2887-4C45-A837-03D466D41B5D}" type="pres">
      <dgm:prSet presAssocID="{BE2E4002-2C77-46C9-9D5A-F8A43296D877}" presName="root2" presStyleCnt="0"/>
      <dgm:spPr/>
    </dgm:pt>
    <dgm:pt modelId="{BD1B6D38-6596-47A6-AB33-4945340977A0}" type="pres">
      <dgm:prSet presAssocID="{BE2E4002-2C77-46C9-9D5A-F8A43296D877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3AFF565-8EA3-4A37-B77B-B33035645CE4}" type="pres">
      <dgm:prSet presAssocID="{BE2E4002-2C77-46C9-9D5A-F8A43296D877}" presName="level3hierChild" presStyleCnt="0"/>
      <dgm:spPr/>
    </dgm:pt>
    <dgm:pt modelId="{6EDEE115-5E97-4058-9402-A3FAA36380D0}" type="pres">
      <dgm:prSet presAssocID="{476FA6EB-05E3-4EDB-8177-2C6C05940FFE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5E26F9B6-5F88-40B4-903C-2B1E1001FC06}" type="pres">
      <dgm:prSet presAssocID="{476FA6EB-05E3-4EDB-8177-2C6C05940FFE}" presName="connTx" presStyleLbl="parChTrans1D2" presStyleIdx="1" presStyleCnt="2"/>
      <dgm:spPr/>
      <dgm:t>
        <a:bodyPr/>
        <a:lstStyle/>
        <a:p>
          <a:endParaRPr lang="es-EC"/>
        </a:p>
      </dgm:t>
    </dgm:pt>
    <dgm:pt modelId="{EED374ED-1D02-4393-A39D-98DB2A746BE2}" type="pres">
      <dgm:prSet presAssocID="{C2EC887C-FD97-4386-BF03-03BE13A2A641}" presName="root2" presStyleCnt="0"/>
      <dgm:spPr/>
    </dgm:pt>
    <dgm:pt modelId="{AF7085D2-FB59-4C8E-801B-A436B01D1752}" type="pres">
      <dgm:prSet presAssocID="{C2EC887C-FD97-4386-BF03-03BE13A2A64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97EFD72-A83D-4958-BD5D-7608FAE71AFD}" type="pres">
      <dgm:prSet presAssocID="{C2EC887C-FD97-4386-BF03-03BE13A2A641}" presName="level3hierChild" presStyleCnt="0"/>
      <dgm:spPr/>
    </dgm:pt>
    <dgm:pt modelId="{4516A715-3020-49AE-9134-E5A9DAEF1F26}" type="pres">
      <dgm:prSet presAssocID="{D21CFD22-4858-451E-ABCA-17CEB1ED0BCF}" presName="conn2-1" presStyleLbl="parChTrans1D3" presStyleIdx="4" presStyleCnt="5"/>
      <dgm:spPr/>
      <dgm:t>
        <a:bodyPr/>
        <a:lstStyle/>
        <a:p>
          <a:endParaRPr lang="es-EC"/>
        </a:p>
      </dgm:t>
    </dgm:pt>
    <dgm:pt modelId="{6CA502D7-42DC-4764-BDC3-6D87F93F0A60}" type="pres">
      <dgm:prSet presAssocID="{D21CFD22-4858-451E-ABCA-17CEB1ED0BCF}" presName="connTx" presStyleLbl="parChTrans1D3" presStyleIdx="4" presStyleCnt="5"/>
      <dgm:spPr/>
      <dgm:t>
        <a:bodyPr/>
        <a:lstStyle/>
        <a:p>
          <a:endParaRPr lang="es-EC"/>
        </a:p>
      </dgm:t>
    </dgm:pt>
    <dgm:pt modelId="{3263E873-14E3-4457-94CB-8EBEDAEEDA4D}" type="pres">
      <dgm:prSet presAssocID="{40B04CF3-9BF9-4E55-90AB-AF036793D7CB}" presName="root2" presStyleCnt="0"/>
      <dgm:spPr/>
    </dgm:pt>
    <dgm:pt modelId="{E5AF1FA5-CD99-4518-BC51-8D1AA0B237D5}" type="pres">
      <dgm:prSet presAssocID="{40B04CF3-9BF9-4E55-90AB-AF036793D7CB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C4930A1-9446-4EF0-B695-23ED1DCC8F3F}" type="pres">
      <dgm:prSet presAssocID="{40B04CF3-9BF9-4E55-90AB-AF036793D7CB}" presName="level3hierChild" presStyleCnt="0"/>
      <dgm:spPr/>
    </dgm:pt>
  </dgm:ptLst>
  <dgm:cxnLst>
    <dgm:cxn modelId="{C6B0C910-B4C7-4868-84A2-0C1B069B5D2E}" type="presOf" srcId="{5ECD2F71-9996-409B-B554-E644551410A0}" destId="{7616B534-ACE8-488D-A644-F6283BCF4E5F}" srcOrd="0" destOrd="0" presId="urn:microsoft.com/office/officeart/2005/8/layout/hierarchy2"/>
    <dgm:cxn modelId="{5AD42F38-F7E9-4F11-99F2-31EE910564F0}" type="presOf" srcId="{D21CFD22-4858-451E-ABCA-17CEB1ED0BCF}" destId="{6CA502D7-42DC-4764-BDC3-6D87F93F0A60}" srcOrd="1" destOrd="0" presId="urn:microsoft.com/office/officeart/2005/8/layout/hierarchy2"/>
    <dgm:cxn modelId="{3D939C91-76C6-4E9C-BAD9-5DF173950F0A}" srcId="{82005FA9-6230-4CB6-9370-9227BA90ED43}" destId="{6E12A153-1F35-41F8-9235-700064EF6C40}" srcOrd="1" destOrd="0" parTransId="{3A9BBD22-794E-472A-BF02-D27D2123AD12}" sibTransId="{DE3FEF85-E6FF-4607-97D8-CC7EA17337B3}"/>
    <dgm:cxn modelId="{D425CB25-E2B2-4D9F-9957-99813238F7DF}" type="presOf" srcId="{0798C21F-6AC9-4D78-B69E-3F7B1301DA2F}" destId="{309A0931-4511-4E2D-A801-91CC2498A0B5}" srcOrd="0" destOrd="0" presId="urn:microsoft.com/office/officeart/2005/8/layout/hierarchy2"/>
    <dgm:cxn modelId="{CCE4D3B3-984C-4E41-8C0B-ED20D18F13FC}" type="presOf" srcId="{6E12A153-1F35-41F8-9235-700064EF6C40}" destId="{F1F18C7B-3BA6-4665-B843-7C214253149A}" srcOrd="0" destOrd="0" presId="urn:microsoft.com/office/officeart/2005/8/layout/hierarchy2"/>
    <dgm:cxn modelId="{12CEB9DE-ACC8-4F68-9ED7-244A4B00F4F8}" type="presOf" srcId="{01250D63-4EB8-4347-8DE2-F245E9D43CF1}" destId="{CD2ADAF6-4708-4684-A7EB-484320B4CA28}" srcOrd="0" destOrd="0" presId="urn:microsoft.com/office/officeart/2005/8/layout/hierarchy2"/>
    <dgm:cxn modelId="{3080B304-6F22-4B4E-AEDB-B21D89BA210E}" srcId="{C2EC887C-FD97-4386-BF03-03BE13A2A641}" destId="{40B04CF3-9BF9-4E55-90AB-AF036793D7CB}" srcOrd="0" destOrd="0" parTransId="{D21CFD22-4858-451E-ABCA-17CEB1ED0BCF}" sibTransId="{10F89BCA-9571-4FD3-8471-8608FB39BC81}"/>
    <dgm:cxn modelId="{33FA6EAD-8FE5-45B7-80F5-63701FCB1943}" type="presOf" srcId="{3A9BBD22-794E-472A-BF02-D27D2123AD12}" destId="{9D26BB42-00BD-4CAE-9EAE-9057FEFCFD3E}" srcOrd="0" destOrd="0" presId="urn:microsoft.com/office/officeart/2005/8/layout/hierarchy2"/>
    <dgm:cxn modelId="{60AF2F1F-DE54-4AD7-873D-FFB555DDCBA5}" type="presOf" srcId="{DB53F8BA-3583-46DA-9F3F-474469DA1DB4}" destId="{3CE30561-33C8-48F2-B4EA-73AE3BB3C359}" srcOrd="1" destOrd="0" presId="urn:microsoft.com/office/officeart/2005/8/layout/hierarchy2"/>
    <dgm:cxn modelId="{B6CF1B8C-1351-4EB5-9104-9D24125D6B14}" type="presOf" srcId="{C2EC887C-FD97-4386-BF03-03BE13A2A641}" destId="{AF7085D2-FB59-4C8E-801B-A436B01D1752}" srcOrd="0" destOrd="0" presId="urn:microsoft.com/office/officeart/2005/8/layout/hierarchy2"/>
    <dgm:cxn modelId="{FA7657DE-EA0B-4823-B07C-91777944F2EA}" type="presOf" srcId="{8985F86C-AAAF-4012-8B0B-CF4CE8DF8B77}" destId="{41BAE02D-7CBE-422A-8CA7-C1F391E45B31}" srcOrd="0" destOrd="0" presId="urn:microsoft.com/office/officeart/2005/8/layout/hierarchy2"/>
    <dgm:cxn modelId="{19EF9FA4-022F-4247-8F06-A44128738488}" type="presOf" srcId="{476FA6EB-05E3-4EDB-8177-2C6C05940FFE}" destId="{5E26F9B6-5F88-40B4-903C-2B1E1001FC06}" srcOrd="1" destOrd="0" presId="urn:microsoft.com/office/officeart/2005/8/layout/hierarchy2"/>
    <dgm:cxn modelId="{302164FF-7774-4333-9536-CDC1C555D6B1}" srcId="{82005FA9-6230-4CB6-9370-9227BA90ED43}" destId="{BE2E4002-2C77-46C9-9D5A-F8A43296D877}" srcOrd="3" destOrd="0" parTransId="{DB53F8BA-3583-46DA-9F3F-474469DA1DB4}" sibTransId="{FB54863E-51D8-4C39-82C0-92C4D0F984C9}"/>
    <dgm:cxn modelId="{F1F3983D-373B-445E-B34F-64CAE394235A}" type="presOf" srcId="{0C1AD6CC-DA9F-4DE1-AE5F-5A5E886A4C98}" destId="{FEC5BAA6-9A01-43D6-8B56-F2CB25C383CE}" srcOrd="1" destOrd="0" presId="urn:microsoft.com/office/officeart/2005/8/layout/hierarchy2"/>
    <dgm:cxn modelId="{1700049D-CC08-4D7A-87C4-348FF2C6DD2A}" type="presOf" srcId="{5C0BB488-CA05-4EFD-BECB-3A48A66E9BE7}" destId="{FBB3B9F9-B024-4753-9033-493C4185BB4C}" srcOrd="1" destOrd="0" presId="urn:microsoft.com/office/officeart/2005/8/layout/hierarchy2"/>
    <dgm:cxn modelId="{CEA4442A-D8B2-47BC-A37C-126753171FA8}" type="presOf" srcId="{DB53F8BA-3583-46DA-9F3F-474469DA1DB4}" destId="{232A8831-515E-4DCC-9EC9-E2CBA5E4CB3D}" srcOrd="0" destOrd="0" presId="urn:microsoft.com/office/officeart/2005/8/layout/hierarchy2"/>
    <dgm:cxn modelId="{CB6C5657-578D-4E26-8484-E8779D0B6636}" srcId="{0798C21F-6AC9-4D78-B69E-3F7B1301DA2F}" destId="{82005FA9-6230-4CB6-9370-9227BA90ED43}" srcOrd="0" destOrd="0" parTransId="{5ECD2F71-9996-409B-B554-E644551410A0}" sibTransId="{A8B26EC3-21FE-4DA4-8405-2601D126DE8F}"/>
    <dgm:cxn modelId="{97065016-00F4-412C-9A95-CB11DCC9877F}" type="presOf" srcId="{D21CFD22-4858-451E-ABCA-17CEB1ED0BCF}" destId="{4516A715-3020-49AE-9134-E5A9DAEF1F26}" srcOrd="0" destOrd="0" presId="urn:microsoft.com/office/officeart/2005/8/layout/hierarchy2"/>
    <dgm:cxn modelId="{106C5D71-88BE-4F37-9ACA-4E07A1CDF02E}" type="presOf" srcId="{5ECD2F71-9996-409B-B554-E644551410A0}" destId="{BBD3809E-92FC-49BA-AD5D-389C019D79D4}" srcOrd="1" destOrd="0" presId="urn:microsoft.com/office/officeart/2005/8/layout/hierarchy2"/>
    <dgm:cxn modelId="{E1FFB075-A8E6-4F2B-9803-4AC396432842}" srcId="{0798C21F-6AC9-4D78-B69E-3F7B1301DA2F}" destId="{C2EC887C-FD97-4386-BF03-03BE13A2A641}" srcOrd="1" destOrd="0" parTransId="{476FA6EB-05E3-4EDB-8177-2C6C05940FFE}" sibTransId="{B8D0CDC6-0827-469E-9EC4-E41729FF3E3B}"/>
    <dgm:cxn modelId="{91BFAA9F-9644-4E40-A326-6BA2824EE01B}" type="presOf" srcId="{82005FA9-6230-4CB6-9370-9227BA90ED43}" destId="{D1F52FA3-EA21-42E5-93F0-09BE7B10A984}" srcOrd="0" destOrd="0" presId="urn:microsoft.com/office/officeart/2005/8/layout/hierarchy2"/>
    <dgm:cxn modelId="{DD245061-004A-442F-8291-87715149D804}" type="presOf" srcId="{0C1AD6CC-DA9F-4DE1-AE5F-5A5E886A4C98}" destId="{1A49F289-827F-4B15-8546-980BD38C58CC}" srcOrd="0" destOrd="0" presId="urn:microsoft.com/office/officeart/2005/8/layout/hierarchy2"/>
    <dgm:cxn modelId="{E9BD910C-6F0E-4330-8F9E-6C83C24ED70C}" type="presOf" srcId="{476FA6EB-05E3-4EDB-8177-2C6C05940FFE}" destId="{6EDEE115-5E97-4058-9402-A3FAA36380D0}" srcOrd="0" destOrd="0" presId="urn:microsoft.com/office/officeart/2005/8/layout/hierarchy2"/>
    <dgm:cxn modelId="{5BCC81A3-EC66-4B1C-95E1-5BDC3FA60EB4}" srcId="{8985F86C-AAAF-4012-8B0B-CF4CE8DF8B77}" destId="{0798C21F-6AC9-4D78-B69E-3F7B1301DA2F}" srcOrd="0" destOrd="0" parTransId="{233F27BB-1414-4B6E-92D9-06DD8B911C46}" sibTransId="{C0B2FB46-B975-4331-A974-DEC6886ADC90}"/>
    <dgm:cxn modelId="{5B9E7112-26E2-43C2-882E-0F34863B960C}" srcId="{82005FA9-6230-4CB6-9370-9227BA90ED43}" destId="{27B4FDC1-77F1-47B6-A01D-19BAE9C796AC}" srcOrd="0" destOrd="0" parTransId="{5C0BB488-CA05-4EFD-BECB-3A48A66E9BE7}" sibTransId="{F3376B20-99CA-4F72-AAD2-965AD7144BED}"/>
    <dgm:cxn modelId="{5D77B4E1-B00C-4B20-8877-2664DC3861CE}" srcId="{82005FA9-6230-4CB6-9370-9227BA90ED43}" destId="{01250D63-4EB8-4347-8DE2-F245E9D43CF1}" srcOrd="2" destOrd="0" parTransId="{0C1AD6CC-DA9F-4DE1-AE5F-5A5E886A4C98}" sibTransId="{3AC36D93-D3F3-4EF2-A668-FABB57E951D0}"/>
    <dgm:cxn modelId="{062F8C3D-D3DB-4408-98C9-44DEDC43DF4B}" type="presOf" srcId="{BE2E4002-2C77-46C9-9D5A-F8A43296D877}" destId="{BD1B6D38-6596-47A6-AB33-4945340977A0}" srcOrd="0" destOrd="0" presId="urn:microsoft.com/office/officeart/2005/8/layout/hierarchy2"/>
    <dgm:cxn modelId="{EC5FA344-B9D8-4DF0-BD64-EFD9BC45B000}" type="presOf" srcId="{27B4FDC1-77F1-47B6-A01D-19BAE9C796AC}" destId="{E5A884CD-22AD-4E20-87F9-601F50289C0C}" srcOrd="0" destOrd="0" presId="urn:microsoft.com/office/officeart/2005/8/layout/hierarchy2"/>
    <dgm:cxn modelId="{C258494B-5FC1-4656-8AFF-71A211F1F90C}" type="presOf" srcId="{40B04CF3-9BF9-4E55-90AB-AF036793D7CB}" destId="{E5AF1FA5-CD99-4518-BC51-8D1AA0B237D5}" srcOrd="0" destOrd="0" presId="urn:microsoft.com/office/officeart/2005/8/layout/hierarchy2"/>
    <dgm:cxn modelId="{A8879DAC-285A-416C-B91B-4B9422E6B8A9}" type="presOf" srcId="{3A9BBD22-794E-472A-BF02-D27D2123AD12}" destId="{5CAE60BB-2134-40D6-BDA9-F3AC40F5915F}" srcOrd="1" destOrd="0" presId="urn:microsoft.com/office/officeart/2005/8/layout/hierarchy2"/>
    <dgm:cxn modelId="{E2F32240-0EFB-45EE-A985-155D8FA0A33C}" type="presOf" srcId="{5C0BB488-CA05-4EFD-BECB-3A48A66E9BE7}" destId="{5A4FDFD6-DD49-43A5-A8FB-0609CD239CD9}" srcOrd="0" destOrd="0" presId="urn:microsoft.com/office/officeart/2005/8/layout/hierarchy2"/>
    <dgm:cxn modelId="{40F85DA5-D97A-4D6F-AAE3-B3F53D206B40}" type="presParOf" srcId="{41BAE02D-7CBE-422A-8CA7-C1F391E45B31}" destId="{8CDB1C80-1681-4801-B688-B5679CE0CBB6}" srcOrd="0" destOrd="0" presId="urn:microsoft.com/office/officeart/2005/8/layout/hierarchy2"/>
    <dgm:cxn modelId="{22452576-D447-4EAB-81A1-359E541886A5}" type="presParOf" srcId="{8CDB1C80-1681-4801-B688-B5679CE0CBB6}" destId="{309A0931-4511-4E2D-A801-91CC2498A0B5}" srcOrd="0" destOrd="0" presId="urn:microsoft.com/office/officeart/2005/8/layout/hierarchy2"/>
    <dgm:cxn modelId="{6D6710E8-961B-470E-B99F-2273AB0D859C}" type="presParOf" srcId="{8CDB1C80-1681-4801-B688-B5679CE0CBB6}" destId="{2D24FFC8-0CF2-4978-8FC9-F26686EE3215}" srcOrd="1" destOrd="0" presId="urn:microsoft.com/office/officeart/2005/8/layout/hierarchy2"/>
    <dgm:cxn modelId="{4959CB28-37F2-472A-8676-02053ADB11FA}" type="presParOf" srcId="{2D24FFC8-0CF2-4978-8FC9-F26686EE3215}" destId="{7616B534-ACE8-488D-A644-F6283BCF4E5F}" srcOrd="0" destOrd="0" presId="urn:microsoft.com/office/officeart/2005/8/layout/hierarchy2"/>
    <dgm:cxn modelId="{82B0E4A3-299D-4A45-920B-FA68C86D5BD5}" type="presParOf" srcId="{7616B534-ACE8-488D-A644-F6283BCF4E5F}" destId="{BBD3809E-92FC-49BA-AD5D-389C019D79D4}" srcOrd="0" destOrd="0" presId="urn:microsoft.com/office/officeart/2005/8/layout/hierarchy2"/>
    <dgm:cxn modelId="{C78C294B-11D2-492F-A131-FC01D5FB517E}" type="presParOf" srcId="{2D24FFC8-0CF2-4978-8FC9-F26686EE3215}" destId="{9770790F-1CD3-4632-80EE-BA943E2DE15E}" srcOrd="1" destOrd="0" presId="urn:microsoft.com/office/officeart/2005/8/layout/hierarchy2"/>
    <dgm:cxn modelId="{A7EE9ED7-DDA6-49D0-BAA1-30ED90AB42CE}" type="presParOf" srcId="{9770790F-1CD3-4632-80EE-BA943E2DE15E}" destId="{D1F52FA3-EA21-42E5-93F0-09BE7B10A984}" srcOrd="0" destOrd="0" presId="urn:microsoft.com/office/officeart/2005/8/layout/hierarchy2"/>
    <dgm:cxn modelId="{76738CB8-C2A6-4204-89DD-8F0F2FCF89CF}" type="presParOf" srcId="{9770790F-1CD3-4632-80EE-BA943E2DE15E}" destId="{9DFF537D-9363-4D16-B46F-0887A856D8B0}" srcOrd="1" destOrd="0" presId="urn:microsoft.com/office/officeart/2005/8/layout/hierarchy2"/>
    <dgm:cxn modelId="{72AA28FA-90EF-454D-B315-32A3B6747870}" type="presParOf" srcId="{9DFF537D-9363-4D16-B46F-0887A856D8B0}" destId="{5A4FDFD6-DD49-43A5-A8FB-0609CD239CD9}" srcOrd="0" destOrd="0" presId="urn:microsoft.com/office/officeart/2005/8/layout/hierarchy2"/>
    <dgm:cxn modelId="{F41A7271-1900-4D1B-BFFE-4F0F41A87190}" type="presParOf" srcId="{5A4FDFD6-DD49-43A5-A8FB-0609CD239CD9}" destId="{FBB3B9F9-B024-4753-9033-493C4185BB4C}" srcOrd="0" destOrd="0" presId="urn:microsoft.com/office/officeart/2005/8/layout/hierarchy2"/>
    <dgm:cxn modelId="{21F67FC6-94E0-4B1C-B957-32D7702F3061}" type="presParOf" srcId="{9DFF537D-9363-4D16-B46F-0887A856D8B0}" destId="{132A18F8-4164-463B-89D7-1154EF201ECD}" srcOrd="1" destOrd="0" presId="urn:microsoft.com/office/officeart/2005/8/layout/hierarchy2"/>
    <dgm:cxn modelId="{3C650DD7-3856-4039-982C-67B8D6588D31}" type="presParOf" srcId="{132A18F8-4164-463B-89D7-1154EF201ECD}" destId="{E5A884CD-22AD-4E20-87F9-601F50289C0C}" srcOrd="0" destOrd="0" presId="urn:microsoft.com/office/officeart/2005/8/layout/hierarchy2"/>
    <dgm:cxn modelId="{6CDCDC14-C49D-4E5D-8054-15D4D7FFC681}" type="presParOf" srcId="{132A18F8-4164-463B-89D7-1154EF201ECD}" destId="{86E2CF7E-5937-42CA-8A0F-948CBC09EDE5}" srcOrd="1" destOrd="0" presId="urn:microsoft.com/office/officeart/2005/8/layout/hierarchy2"/>
    <dgm:cxn modelId="{1B609D91-F13F-4480-8A6F-963819AACD4D}" type="presParOf" srcId="{9DFF537D-9363-4D16-B46F-0887A856D8B0}" destId="{9D26BB42-00BD-4CAE-9EAE-9057FEFCFD3E}" srcOrd="2" destOrd="0" presId="urn:microsoft.com/office/officeart/2005/8/layout/hierarchy2"/>
    <dgm:cxn modelId="{C3338032-1BB9-4C0E-95FD-C8ADD6C4F4AD}" type="presParOf" srcId="{9D26BB42-00BD-4CAE-9EAE-9057FEFCFD3E}" destId="{5CAE60BB-2134-40D6-BDA9-F3AC40F5915F}" srcOrd="0" destOrd="0" presId="urn:microsoft.com/office/officeart/2005/8/layout/hierarchy2"/>
    <dgm:cxn modelId="{AD7FE352-D013-4FBD-9AF0-5493E3825E20}" type="presParOf" srcId="{9DFF537D-9363-4D16-B46F-0887A856D8B0}" destId="{69F1039A-0FB9-4D19-A7BA-56E716711E08}" srcOrd="3" destOrd="0" presId="urn:microsoft.com/office/officeart/2005/8/layout/hierarchy2"/>
    <dgm:cxn modelId="{334C8F8B-81C8-462E-AD44-3EF076E0BDA6}" type="presParOf" srcId="{69F1039A-0FB9-4D19-A7BA-56E716711E08}" destId="{F1F18C7B-3BA6-4665-B843-7C214253149A}" srcOrd="0" destOrd="0" presId="urn:microsoft.com/office/officeart/2005/8/layout/hierarchy2"/>
    <dgm:cxn modelId="{841D27F0-B3B8-4645-95D7-1BF69604026F}" type="presParOf" srcId="{69F1039A-0FB9-4D19-A7BA-56E716711E08}" destId="{7BB053E4-88B9-407A-9488-6C7FC9CCB59E}" srcOrd="1" destOrd="0" presId="urn:microsoft.com/office/officeart/2005/8/layout/hierarchy2"/>
    <dgm:cxn modelId="{C3E4E619-C514-44D0-AD7E-0580B463BA6D}" type="presParOf" srcId="{9DFF537D-9363-4D16-B46F-0887A856D8B0}" destId="{1A49F289-827F-4B15-8546-980BD38C58CC}" srcOrd="4" destOrd="0" presId="urn:microsoft.com/office/officeart/2005/8/layout/hierarchy2"/>
    <dgm:cxn modelId="{B7A3DA9C-F8AB-4920-97D6-6694657B3F09}" type="presParOf" srcId="{1A49F289-827F-4B15-8546-980BD38C58CC}" destId="{FEC5BAA6-9A01-43D6-8B56-F2CB25C383CE}" srcOrd="0" destOrd="0" presId="urn:microsoft.com/office/officeart/2005/8/layout/hierarchy2"/>
    <dgm:cxn modelId="{35BC1A6A-6B71-41C2-83E1-00185C55E8AF}" type="presParOf" srcId="{9DFF537D-9363-4D16-B46F-0887A856D8B0}" destId="{4ABF3EC9-E750-4609-A49F-277AA441756C}" srcOrd="5" destOrd="0" presId="urn:microsoft.com/office/officeart/2005/8/layout/hierarchy2"/>
    <dgm:cxn modelId="{07DB5049-C7F4-427B-AD69-997B5A6386C0}" type="presParOf" srcId="{4ABF3EC9-E750-4609-A49F-277AA441756C}" destId="{CD2ADAF6-4708-4684-A7EB-484320B4CA28}" srcOrd="0" destOrd="0" presId="urn:microsoft.com/office/officeart/2005/8/layout/hierarchy2"/>
    <dgm:cxn modelId="{B48CED80-28B4-4774-AC90-4B4561DEFD0D}" type="presParOf" srcId="{4ABF3EC9-E750-4609-A49F-277AA441756C}" destId="{8D8913D8-0460-4AAF-9948-59F958DCEA86}" srcOrd="1" destOrd="0" presId="urn:microsoft.com/office/officeart/2005/8/layout/hierarchy2"/>
    <dgm:cxn modelId="{67F58725-CFA7-4A78-83A7-F4D2A6546539}" type="presParOf" srcId="{9DFF537D-9363-4D16-B46F-0887A856D8B0}" destId="{232A8831-515E-4DCC-9EC9-E2CBA5E4CB3D}" srcOrd="6" destOrd="0" presId="urn:microsoft.com/office/officeart/2005/8/layout/hierarchy2"/>
    <dgm:cxn modelId="{838ABB80-7C07-49DF-9223-F32EEB75E6BF}" type="presParOf" srcId="{232A8831-515E-4DCC-9EC9-E2CBA5E4CB3D}" destId="{3CE30561-33C8-48F2-B4EA-73AE3BB3C359}" srcOrd="0" destOrd="0" presId="urn:microsoft.com/office/officeart/2005/8/layout/hierarchy2"/>
    <dgm:cxn modelId="{77D99BF7-5360-4D3A-B4D5-B8E3227AB494}" type="presParOf" srcId="{9DFF537D-9363-4D16-B46F-0887A856D8B0}" destId="{F411B78B-2887-4C45-A837-03D466D41B5D}" srcOrd="7" destOrd="0" presId="urn:microsoft.com/office/officeart/2005/8/layout/hierarchy2"/>
    <dgm:cxn modelId="{CDB7D9B3-71B6-43B6-ABF6-51E7AA8B7209}" type="presParOf" srcId="{F411B78B-2887-4C45-A837-03D466D41B5D}" destId="{BD1B6D38-6596-47A6-AB33-4945340977A0}" srcOrd="0" destOrd="0" presId="urn:microsoft.com/office/officeart/2005/8/layout/hierarchy2"/>
    <dgm:cxn modelId="{EED12AF5-82AE-4171-956A-38553BE6C79D}" type="presParOf" srcId="{F411B78B-2887-4C45-A837-03D466D41B5D}" destId="{E3AFF565-8EA3-4A37-B77B-B33035645CE4}" srcOrd="1" destOrd="0" presId="urn:microsoft.com/office/officeart/2005/8/layout/hierarchy2"/>
    <dgm:cxn modelId="{851186CC-5937-462D-B6EC-2BAF9FFB051D}" type="presParOf" srcId="{2D24FFC8-0CF2-4978-8FC9-F26686EE3215}" destId="{6EDEE115-5E97-4058-9402-A3FAA36380D0}" srcOrd="2" destOrd="0" presId="urn:microsoft.com/office/officeart/2005/8/layout/hierarchy2"/>
    <dgm:cxn modelId="{B48BDDA7-95B1-40A2-92CC-A38AD6A375B7}" type="presParOf" srcId="{6EDEE115-5E97-4058-9402-A3FAA36380D0}" destId="{5E26F9B6-5F88-40B4-903C-2B1E1001FC06}" srcOrd="0" destOrd="0" presId="urn:microsoft.com/office/officeart/2005/8/layout/hierarchy2"/>
    <dgm:cxn modelId="{4D8878A8-DA62-42F8-A47A-8D221E648E26}" type="presParOf" srcId="{2D24FFC8-0CF2-4978-8FC9-F26686EE3215}" destId="{EED374ED-1D02-4393-A39D-98DB2A746BE2}" srcOrd="3" destOrd="0" presId="urn:microsoft.com/office/officeart/2005/8/layout/hierarchy2"/>
    <dgm:cxn modelId="{191946F3-FD28-490A-8E4F-1AA8A4988162}" type="presParOf" srcId="{EED374ED-1D02-4393-A39D-98DB2A746BE2}" destId="{AF7085D2-FB59-4C8E-801B-A436B01D1752}" srcOrd="0" destOrd="0" presId="urn:microsoft.com/office/officeart/2005/8/layout/hierarchy2"/>
    <dgm:cxn modelId="{EA7BDAE0-96BC-4981-8C4E-18EB78A0EFE5}" type="presParOf" srcId="{EED374ED-1D02-4393-A39D-98DB2A746BE2}" destId="{397EFD72-A83D-4958-BD5D-7608FAE71AFD}" srcOrd="1" destOrd="0" presId="urn:microsoft.com/office/officeart/2005/8/layout/hierarchy2"/>
    <dgm:cxn modelId="{A5FFB5AC-6ABE-4FE8-A6DF-2D16213E7E36}" type="presParOf" srcId="{397EFD72-A83D-4958-BD5D-7608FAE71AFD}" destId="{4516A715-3020-49AE-9134-E5A9DAEF1F26}" srcOrd="0" destOrd="0" presId="urn:microsoft.com/office/officeart/2005/8/layout/hierarchy2"/>
    <dgm:cxn modelId="{3CC6A647-C7BD-45D0-893D-449E749C37F2}" type="presParOf" srcId="{4516A715-3020-49AE-9134-E5A9DAEF1F26}" destId="{6CA502D7-42DC-4764-BDC3-6D87F93F0A60}" srcOrd="0" destOrd="0" presId="urn:microsoft.com/office/officeart/2005/8/layout/hierarchy2"/>
    <dgm:cxn modelId="{E7EE24D3-3036-4819-92B4-F8D66D0211F7}" type="presParOf" srcId="{397EFD72-A83D-4958-BD5D-7608FAE71AFD}" destId="{3263E873-14E3-4457-94CB-8EBEDAEEDA4D}" srcOrd="1" destOrd="0" presId="urn:microsoft.com/office/officeart/2005/8/layout/hierarchy2"/>
    <dgm:cxn modelId="{A3712299-4E54-4130-A401-EBDEFB524342}" type="presParOf" srcId="{3263E873-14E3-4457-94CB-8EBEDAEEDA4D}" destId="{E5AF1FA5-CD99-4518-BC51-8D1AA0B237D5}" srcOrd="0" destOrd="0" presId="urn:microsoft.com/office/officeart/2005/8/layout/hierarchy2"/>
    <dgm:cxn modelId="{0330CB7E-3CA7-4AB1-BD8B-7CC3059E45E5}" type="presParOf" srcId="{3263E873-14E3-4457-94CB-8EBEDAEEDA4D}" destId="{FC4930A1-9446-4EF0-B695-23ED1DCC8F3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65B55B-6614-4E53-A114-459EC75223D9}" type="doc">
      <dgm:prSet loTypeId="urn:microsoft.com/office/officeart/2008/layout/PictureAccentLis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1B7A3FD7-03B6-4793-8CD0-6F636BA6F7A3}">
      <dgm:prSet phldrT="[Texto]" custT="1"/>
      <dgm:spPr/>
      <dgm:t>
        <a:bodyPr/>
        <a:lstStyle/>
        <a:p>
          <a:r>
            <a:rPr lang="es-EC" sz="1400" dirty="0">
              <a:latin typeface="Arial" pitchFamily="34" charset="0"/>
              <a:cs typeface="Arial" pitchFamily="34" charset="0"/>
            </a:rPr>
            <a:t>Niveles de mantenimiento según la localización</a:t>
          </a:r>
        </a:p>
        <a:p>
          <a:r>
            <a:rPr lang="es-EC" sz="1400" dirty="0">
              <a:latin typeface="Arial" pitchFamily="34" charset="0"/>
              <a:cs typeface="Arial" pitchFamily="34" charset="0"/>
            </a:rPr>
            <a:t> </a:t>
          </a:r>
          <a:r>
            <a:rPr lang="es-EC" sz="1400" dirty="0" smtClean="0">
              <a:latin typeface="Arial" pitchFamily="34" charset="0"/>
              <a:cs typeface="Arial" pitchFamily="34" charset="0"/>
            </a:rPr>
            <a:t>geográfica </a:t>
          </a:r>
          <a:r>
            <a:rPr lang="es-EC" sz="1400" dirty="0">
              <a:latin typeface="Arial" pitchFamily="34" charset="0"/>
              <a:cs typeface="Arial" pitchFamily="34" charset="0"/>
            </a:rPr>
            <a:t>de talleres.</a:t>
          </a:r>
        </a:p>
      </dgm:t>
    </dgm:pt>
    <dgm:pt modelId="{C0BBE9A0-02CA-4BB5-9922-149706315AE8}" type="parTrans" cxnId="{5FA94DA6-1ECA-4137-9E18-CA7F0246505A}">
      <dgm:prSet/>
      <dgm:spPr/>
      <dgm:t>
        <a:bodyPr/>
        <a:lstStyle/>
        <a:p>
          <a:endParaRPr lang="es-EC"/>
        </a:p>
      </dgm:t>
    </dgm:pt>
    <dgm:pt modelId="{55B25FF8-574A-460A-8506-21821CFAB597}" type="sibTrans" cxnId="{5FA94DA6-1ECA-4137-9E18-CA7F0246505A}">
      <dgm:prSet/>
      <dgm:spPr/>
      <dgm:t>
        <a:bodyPr/>
        <a:lstStyle/>
        <a:p>
          <a:endParaRPr lang="es-EC"/>
        </a:p>
      </dgm:t>
    </dgm:pt>
    <dgm:pt modelId="{FB08889D-83CA-4127-A383-13E90975E36B}">
      <dgm:prSet phldrT="[Texto]" custT="1"/>
      <dgm:spPr/>
      <dgm:t>
        <a:bodyPr/>
        <a:lstStyle/>
        <a:p>
          <a:r>
            <a:rPr lang="es-EC" sz="1100" dirty="0">
              <a:latin typeface="Arial" pitchFamily="34" charset="0"/>
              <a:cs typeface="Arial" pitchFamily="34" charset="0"/>
            </a:rPr>
            <a:t>Nivel Orgánico de la organización</a:t>
          </a:r>
        </a:p>
      </dgm:t>
    </dgm:pt>
    <dgm:pt modelId="{EE1B9F9C-3BDA-45C7-976C-C85249F3C8DE}" type="parTrans" cxnId="{4693BAF7-74D9-4800-A717-1A55BB1665A8}">
      <dgm:prSet/>
      <dgm:spPr/>
      <dgm:t>
        <a:bodyPr/>
        <a:lstStyle/>
        <a:p>
          <a:endParaRPr lang="es-EC"/>
        </a:p>
      </dgm:t>
    </dgm:pt>
    <dgm:pt modelId="{13294889-F04D-46BC-9B23-08FCD4087D19}" type="sibTrans" cxnId="{4693BAF7-74D9-4800-A717-1A55BB1665A8}">
      <dgm:prSet/>
      <dgm:spPr/>
      <dgm:t>
        <a:bodyPr/>
        <a:lstStyle/>
        <a:p>
          <a:endParaRPr lang="es-EC"/>
        </a:p>
      </dgm:t>
    </dgm:pt>
    <dgm:pt modelId="{906634A8-C1FB-48CC-BA92-DF532B2D4EE7}">
      <dgm:prSet phldrT="[Texto]" custT="1"/>
      <dgm:spPr/>
      <dgm:t>
        <a:bodyPr/>
        <a:lstStyle/>
        <a:p>
          <a:r>
            <a:rPr lang="es-EC" sz="1100" dirty="0">
              <a:latin typeface="Arial" pitchFamily="34" charset="0"/>
              <a:cs typeface="Arial" pitchFamily="34" charset="0"/>
            </a:rPr>
            <a:t>Nivel de Mantenimiento con Apoyo</a:t>
          </a:r>
        </a:p>
      </dgm:t>
    </dgm:pt>
    <dgm:pt modelId="{E172E191-07D3-4453-A3A9-78AE6934F5AF}" type="parTrans" cxnId="{0E22E216-61CE-4859-AA65-F9D0F7520887}">
      <dgm:prSet/>
      <dgm:spPr/>
      <dgm:t>
        <a:bodyPr/>
        <a:lstStyle/>
        <a:p>
          <a:endParaRPr lang="es-EC"/>
        </a:p>
      </dgm:t>
    </dgm:pt>
    <dgm:pt modelId="{20CE4BD1-5A99-4226-AFC1-05803CA0921B}" type="sibTrans" cxnId="{0E22E216-61CE-4859-AA65-F9D0F7520887}">
      <dgm:prSet/>
      <dgm:spPr/>
      <dgm:t>
        <a:bodyPr/>
        <a:lstStyle/>
        <a:p>
          <a:endParaRPr lang="es-EC"/>
        </a:p>
      </dgm:t>
    </dgm:pt>
    <dgm:pt modelId="{3CDDC65F-E7A2-458A-99F9-A776BB550A0D}">
      <dgm:prSet phldrT="[Texto]" custT="1"/>
      <dgm:spPr/>
      <dgm:t>
        <a:bodyPr/>
        <a:lstStyle/>
        <a:p>
          <a:r>
            <a:rPr lang="es-EC" sz="1100" dirty="0">
              <a:latin typeface="Arial" pitchFamily="34" charset="0"/>
              <a:cs typeface="Arial" pitchFamily="34" charset="0"/>
            </a:rPr>
            <a:t>I Escalón</a:t>
          </a:r>
        </a:p>
      </dgm:t>
    </dgm:pt>
    <dgm:pt modelId="{AABC25E3-8C8C-4086-9808-38E6842A0D5F}" type="parTrans" cxnId="{760DCC31-68FD-4CDE-AE4F-860ADF59A139}">
      <dgm:prSet/>
      <dgm:spPr/>
      <dgm:t>
        <a:bodyPr/>
        <a:lstStyle/>
        <a:p>
          <a:endParaRPr lang="es-EC"/>
        </a:p>
      </dgm:t>
    </dgm:pt>
    <dgm:pt modelId="{95878748-30E2-4B4E-A99C-C52E85BB3CDB}" type="sibTrans" cxnId="{760DCC31-68FD-4CDE-AE4F-860ADF59A139}">
      <dgm:prSet/>
      <dgm:spPr/>
      <dgm:t>
        <a:bodyPr/>
        <a:lstStyle/>
        <a:p>
          <a:endParaRPr lang="es-EC"/>
        </a:p>
      </dgm:t>
    </dgm:pt>
    <dgm:pt modelId="{F8DFEFDC-A588-4404-8BAD-881DB7ECFDCA}">
      <dgm:prSet phldrT="[Texto]" custT="1"/>
      <dgm:spPr/>
      <dgm:t>
        <a:bodyPr/>
        <a:lstStyle/>
        <a:p>
          <a:r>
            <a:rPr lang="es-EC" sz="1100" dirty="0">
              <a:latin typeface="Arial" pitchFamily="34" charset="0"/>
              <a:cs typeface="Arial" pitchFamily="34" charset="0"/>
            </a:rPr>
            <a:t>II Escalón</a:t>
          </a:r>
        </a:p>
      </dgm:t>
    </dgm:pt>
    <dgm:pt modelId="{D4BD5BE5-D6F2-40C5-88EC-F534E4C91A1E}" type="parTrans" cxnId="{BB8F30AA-E3E7-49AA-ADE5-7EF404D13C51}">
      <dgm:prSet/>
      <dgm:spPr/>
      <dgm:t>
        <a:bodyPr/>
        <a:lstStyle/>
        <a:p>
          <a:endParaRPr lang="es-EC"/>
        </a:p>
      </dgm:t>
    </dgm:pt>
    <dgm:pt modelId="{B92C6476-C29A-4635-9BB1-44280685856C}" type="sibTrans" cxnId="{BB8F30AA-E3E7-49AA-ADE5-7EF404D13C51}">
      <dgm:prSet/>
      <dgm:spPr/>
      <dgm:t>
        <a:bodyPr/>
        <a:lstStyle/>
        <a:p>
          <a:endParaRPr lang="es-EC"/>
        </a:p>
      </dgm:t>
    </dgm:pt>
    <dgm:pt modelId="{7F8676E5-76FA-45EA-8FE5-95FAC205913A}">
      <dgm:prSet phldrT="[Texto]" custT="1"/>
      <dgm:spPr/>
      <dgm:t>
        <a:bodyPr/>
        <a:lstStyle/>
        <a:p>
          <a:r>
            <a:rPr lang="es-EC" sz="1100" dirty="0">
              <a:latin typeface="Arial" pitchFamily="34" charset="0"/>
              <a:cs typeface="Arial" pitchFamily="34" charset="0"/>
            </a:rPr>
            <a:t>Apoyo Directo           III Escalón</a:t>
          </a:r>
        </a:p>
      </dgm:t>
    </dgm:pt>
    <dgm:pt modelId="{7AE0E4D1-26D9-4B8D-ADD8-B256DAEEF9C9}" type="parTrans" cxnId="{A50A1132-833D-4B38-864E-ED1075787042}">
      <dgm:prSet/>
      <dgm:spPr/>
      <dgm:t>
        <a:bodyPr/>
        <a:lstStyle/>
        <a:p>
          <a:endParaRPr lang="es-EC"/>
        </a:p>
      </dgm:t>
    </dgm:pt>
    <dgm:pt modelId="{DD1B4808-CFD5-48CB-A8BE-96D738DC2384}" type="sibTrans" cxnId="{A50A1132-833D-4B38-864E-ED1075787042}">
      <dgm:prSet/>
      <dgm:spPr/>
      <dgm:t>
        <a:bodyPr/>
        <a:lstStyle/>
        <a:p>
          <a:endParaRPr lang="es-EC"/>
        </a:p>
      </dgm:t>
    </dgm:pt>
    <dgm:pt modelId="{02CE71FA-BF81-45DA-9582-6426CF5F3E17}">
      <dgm:prSet phldrT="[Texto]" custT="1"/>
      <dgm:spPr/>
      <dgm:t>
        <a:bodyPr/>
        <a:lstStyle/>
        <a:p>
          <a:r>
            <a:rPr lang="es-EC" sz="1100" dirty="0">
              <a:latin typeface="Arial" pitchFamily="34" charset="0"/>
              <a:cs typeface="Arial" pitchFamily="34" charset="0"/>
            </a:rPr>
            <a:t>Apoyo General          IV Escalón</a:t>
          </a:r>
        </a:p>
      </dgm:t>
    </dgm:pt>
    <dgm:pt modelId="{1D26814E-6968-405D-BDED-06D44178A218}" type="parTrans" cxnId="{62713E86-2924-4DA6-99A1-1E2B3D04BFF6}">
      <dgm:prSet/>
      <dgm:spPr/>
      <dgm:t>
        <a:bodyPr/>
        <a:lstStyle/>
        <a:p>
          <a:endParaRPr lang="es-EC"/>
        </a:p>
      </dgm:t>
    </dgm:pt>
    <dgm:pt modelId="{47AB1340-DE4C-47F1-964B-BA591282EDD5}" type="sibTrans" cxnId="{62713E86-2924-4DA6-99A1-1E2B3D04BFF6}">
      <dgm:prSet/>
      <dgm:spPr/>
      <dgm:t>
        <a:bodyPr/>
        <a:lstStyle/>
        <a:p>
          <a:endParaRPr lang="es-EC"/>
        </a:p>
      </dgm:t>
    </dgm:pt>
    <dgm:pt modelId="{CB70D155-ADEB-40F2-9963-7B080EDEDFE6}">
      <dgm:prSet phldrT="[Texto]" custT="1"/>
      <dgm:spPr/>
      <dgm:t>
        <a:bodyPr/>
        <a:lstStyle/>
        <a:p>
          <a:r>
            <a:rPr lang="es-EC" sz="1100" dirty="0">
              <a:latin typeface="Arial" pitchFamily="34" charset="0"/>
              <a:cs typeface="Arial" pitchFamily="34" charset="0"/>
            </a:rPr>
            <a:t>Nivel de Mantenimiento con Apoyo de fábrica</a:t>
          </a:r>
        </a:p>
      </dgm:t>
    </dgm:pt>
    <dgm:pt modelId="{E529F9C0-A8E0-48A8-BBE8-8A926F1E7FC6}" type="parTrans" cxnId="{1C355054-95FF-4C3D-B2DC-3F4CB86D0C8C}">
      <dgm:prSet/>
      <dgm:spPr/>
      <dgm:t>
        <a:bodyPr/>
        <a:lstStyle/>
        <a:p>
          <a:endParaRPr lang="es-EC"/>
        </a:p>
      </dgm:t>
    </dgm:pt>
    <dgm:pt modelId="{0D511921-596D-4200-A8A4-81C8CBE66E1F}" type="sibTrans" cxnId="{1C355054-95FF-4C3D-B2DC-3F4CB86D0C8C}">
      <dgm:prSet/>
      <dgm:spPr/>
      <dgm:t>
        <a:bodyPr/>
        <a:lstStyle/>
        <a:p>
          <a:endParaRPr lang="es-EC"/>
        </a:p>
      </dgm:t>
    </dgm:pt>
    <dgm:pt modelId="{73FD387D-7A4F-4079-AEC2-A1B96D73432D}">
      <dgm:prSet phldrT="[Texto]" custT="1"/>
      <dgm:spPr/>
      <dgm:t>
        <a:bodyPr/>
        <a:lstStyle/>
        <a:p>
          <a:r>
            <a:rPr lang="es-EC" sz="1100" dirty="0">
              <a:latin typeface="Arial" pitchFamily="34" charset="0"/>
              <a:cs typeface="Arial" pitchFamily="34" charset="0"/>
            </a:rPr>
            <a:t>V Escalón</a:t>
          </a:r>
        </a:p>
      </dgm:t>
    </dgm:pt>
    <dgm:pt modelId="{833C08C9-1582-4F60-B067-735D40C2E437}" type="parTrans" cxnId="{AF854AEE-7E7B-457A-AAC8-F129D7F19355}">
      <dgm:prSet/>
      <dgm:spPr/>
      <dgm:t>
        <a:bodyPr/>
        <a:lstStyle/>
        <a:p>
          <a:endParaRPr lang="es-EC"/>
        </a:p>
      </dgm:t>
    </dgm:pt>
    <dgm:pt modelId="{3A225B72-6608-4A8F-BED8-6BA9167C8A22}" type="sibTrans" cxnId="{AF854AEE-7E7B-457A-AAC8-F129D7F19355}">
      <dgm:prSet/>
      <dgm:spPr/>
      <dgm:t>
        <a:bodyPr/>
        <a:lstStyle/>
        <a:p>
          <a:endParaRPr lang="es-EC"/>
        </a:p>
      </dgm:t>
    </dgm:pt>
    <dgm:pt modelId="{7131F5B6-8CD0-4118-97E2-FC015221A9AB}" type="pres">
      <dgm:prSet presAssocID="{4F65B55B-6614-4E53-A114-459EC75223D9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BA1A4656-CF56-4313-A44C-2121E4FA18FE}" type="pres">
      <dgm:prSet presAssocID="{1B7A3FD7-03B6-4793-8CD0-6F636BA6F7A3}" presName="root" presStyleCnt="0">
        <dgm:presLayoutVars>
          <dgm:chMax/>
          <dgm:chPref val="4"/>
        </dgm:presLayoutVars>
      </dgm:prSet>
      <dgm:spPr/>
    </dgm:pt>
    <dgm:pt modelId="{269E2702-275E-4087-BCB9-D84A81BE7F41}" type="pres">
      <dgm:prSet presAssocID="{1B7A3FD7-03B6-4793-8CD0-6F636BA6F7A3}" presName="rootComposite" presStyleCnt="0">
        <dgm:presLayoutVars/>
      </dgm:prSet>
      <dgm:spPr/>
    </dgm:pt>
    <dgm:pt modelId="{CB7BA3EB-2B36-477B-A30C-50AA9E337B61}" type="pres">
      <dgm:prSet presAssocID="{1B7A3FD7-03B6-4793-8CD0-6F636BA6F7A3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s-EC"/>
        </a:p>
      </dgm:t>
    </dgm:pt>
    <dgm:pt modelId="{9280FB03-C254-491A-860E-B09D47AE5E56}" type="pres">
      <dgm:prSet presAssocID="{1B7A3FD7-03B6-4793-8CD0-6F636BA6F7A3}" presName="childShape" presStyleCnt="0">
        <dgm:presLayoutVars>
          <dgm:chMax val="0"/>
          <dgm:chPref val="0"/>
        </dgm:presLayoutVars>
      </dgm:prSet>
      <dgm:spPr/>
    </dgm:pt>
    <dgm:pt modelId="{A2D00EDF-F859-4F0B-91BF-06B0F7002DC2}" type="pres">
      <dgm:prSet presAssocID="{FB08889D-83CA-4127-A383-13E90975E36B}" presName="childComposite" presStyleCnt="0">
        <dgm:presLayoutVars>
          <dgm:chMax val="0"/>
          <dgm:chPref val="0"/>
        </dgm:presLayoutVars>
      </dgm:prSet>
      <dgm:spPr/>
    </dgm:pt>
    <dgm:pt modelId="{7510CE27-98BC-4A2C-BE70-91450A91FAE9}" type="pres">
      <dgm:prSet presAssocID="{FB08889D-83CA-4127-A383-13E90975E36B}" presName="Image" presStyleLbl="node1" presStyleIdx="0" presStyleCnt="3" custScaleY="69997"/>
      <dgm:spPr/>
    </dgm:pt>
    <dgm:pt modelId="{6A46C932-5424-4E25-B7FE-B8280453A48E}" type="pres">
      <dgm:prSet presAssocID="{FB08889D-83CA-4127-A383-13E90975E36B}" presName="childText" presStyleLbl="lnNode1" presStyleIdx="0" presStyleCnt="3" custScaleY="699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CB1A42-D9FE-4E64-8767-A9112934F2AC}" type="pres">
      <dgm:prSet presAssocID="{906634A8-C1FB-48CC-BA92-DF532B2D4EE7}" presName="childComposite" presStyleCnt="0">
        <dgm:presLayoutVars>
          <dgm:chMax val="0"/>
          <dgm:chPref val="0"/>
        </dgm:presLayoutVars>
      </dgm:prSet>
      <dgm:spPr/>
    </dgm:pt>
    <dgm:pt modelId="{6CB60D45-32EF-4EA1-8429-F92966190C0B}" type="pres">
      <dgm:prSet presAssocID="{906634A8-C1FB-48CC-BA92-DF532B2D4EE7}" presName="Image" presStyleLbl="node1" presStyleIdx="1" presStyleCnt="3" custScaleY="69997"/>
      <dgm:spPr/>
    </dgm:pt>
    <dgm:pt modelId="{0C23F3ED-A9E1-47D6-9BCE-B18BD40CFFB8}" type="pres">
      <dgm:prSet presAssocID="{906634A8-C1FB-48CC-BA92-DF532B2D4EE7}" presName="childText" presStyleLbl="lnNode1" presStyleIdx="1" presStyleCnt="3" custScaleY="699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A7A08A-AF5C-4563-B59B-45297EE5181C}" type="pres">
      <dgm:prSet presAssocID="{CB70D155-ADEB-40F2-9963-7B080EDEDFE6}" presName="childComposite" presStyleCnt="0">
        <dgm:presLayoutVars>
          <dgm:chMax val="0"/>
          <dgm:chPref val="0"/>
        </dgm:presLayoutVars>
      </dgm:prSet>
      <dgm:spPr/>
    </dgm:pt>
    <dgm:pt modelId="{F4CE39B9-D6F9-4B0D-8006-EDFE6CD099ED}" type="pres">
      <dgm:prSet presAssocID="{CB70D155-ADEB-40F2-9963-7B080EDEDFE6}" presName="Image" presStyleLbl="node1" presStyleIdx="2" presStyleCnt="3" custScaleY="69997"/>
      <dgm:spPr/>
    </dgm:pt>
    <dgm:pt modelId="{41F058FD-8EA7-4840-8C26-A00F0391F708}" type="pres">
      <dgm:prSet presAssocID="{CB70D155-ADEB-40F2-9963-7B080EDEDFE6}" presName="childText" presStyleLbl="lnNode1" presStyleIdx="2" presStyleCnt="3" custScaleY="699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E10C60D-B4A6-4106-BC0A-0E1367954B7F}" type="presOf" srcId="{F8DFEFDC-A588-4404-8BAD-881DB7ECFDCA}" destId="{6A46C932-5424-4E25-B7FE-B8280453A48E}" srcOrd="0" destOrd="2" presId="urn:microsoft.com/office/officeart/2008/layout/PictureAccentList"/>
    <dgm:cxn modelId="{533B50F7-B59D-44D4-96A5-B20346679FED}" type="presOf" srcId="{FB08889D-83CA-4127-A383-13E90975E36B}" destId="{6A46C932-5424-4E25-B7FE-B8280453A48E}" srcOrd="0" destOrd="0" presId="urn:microsoft.com/office/officeart/2008/layout/PictureAccentList"/>
    <dgm:cxn modelId="{4270921F-A326-4570-8CA3-3BC853648A0E}" type="presOf" srcId="{4F65B55B-6614-4E53-A114-459EC75223D9}" destId="{7131F5B6-8CD0-4118-97E2-FC015221A9AB}" srcOrd="0" destOrd="0" presId="urn:microsoft.com/office/officeart/2008/layout/PictureAccentList"/>
    <dgm:cxn modelId="{2BC5801F-31F4-4362-A944-8245D15F7392}" type="presOf" srcId="{906634A8-C1FB-48CC-BA92-DF532B2D4EE7}" destId="{0C23F3ED-A9E1-47D6-9BCE-B18BD40CFFB8}" srcOrd="0" destOrd="0" presId="urn:microsoft.com/office/officeart/2008/layout/PictureAccentList"/>
    <dgm:cxn modelId="{A2977271-32CA-4651-BDF4-7A12539F52FD}" type="presOf" srcId="{7F8676E5-76FA-45EA-8FE5-95FAC205913A}" destId="{0C23F3ED-A9E1-47D6-9BCE-B18BD40CFFB8}" srcOrd="0" destOrd="1" presId="urn:microsoft.com/office/officeart/2008/layout/PictureAccentList"/>
    <dgm:cxn modelId="{BB8F30AA-E3E7-49AA-ADE5-7EF404D13C51}" srcId="{FB08889D-83CA-4127-A383-13E90975E36B}" destId="{F8DFEFDC-A588-4404-8BAD-881DB7ECFDCA}" srcOrd="1" destOrd="0" parTransId="{D4BD5BE5-D6F2-40C5-88EC-F534E4C91A1E}" sibTransId="{B92C6476-C29A-4635-9BB1-44280685856C}"/>
    <dgm:cxn modelId="{F002BFF0-49B9-463A-A9B9-34C01978CE3F}" type="presOf" srcId="{CB70D155-ADEB-40F2-9963-7B080EDEDFE6}" destId="{41F058FD-8EA7-4840-8C26-A00F0391F708}" srcOrd="0" destOrd="0" presId="urn:microsoft.com/office/officeart/2008/layout/PictureAccentList"/>
    <dgm:cxn modelId="{F7D90083-5CB0-4B32-AF07-6121AF5F5DBC}" type="presOf" srcId="{3CDDC65F-E7A2-458A-99F9-A776BB550A0D}" destId="{6A46C932-5424-4E25-B7FE-B8280453A48E}" srcOrd="0" destOrd="1" presId="urn:microsoft.com/office/officeart/2008/layout/PictureAccentList"/>
    <dgm:cxn modelId="{5FA94DA6-1ECA-4137-9E18-CA7F0246505A}" srcId="{4F65B55B-6614-4E53-A114-459EC75223D9}" destId="{1B7A3FD7-03B6-4793-8CD0-6F636BA6F7A3}" srcOrd="0" destOrd="0" parTransId="{C0BBE9A0-02CA-4BB5-9922-149706315AE8}" sibTransId="{55B25FF8-574A-460A-8506-21821CFAB597}"/>
    <dgm:cxn modelId="{0103E75A-5E89-4418-A9BE-A25624793CC8}" type="presOf" srcId="{1B7A3FD7-03B6-4793-8CD0-6F636BA6F7A3}" destId="{CB7BA3EB-2B36-477B-A30C-50AA9E337B61}" srcOrd="0" destOrd="0" presId="urn:microsoft.com/office/officeart/2008/layout/PictureAccentList"/>
    <dgm:cxn modelId="{1D73D585-3E3F-4FA5-BF8C-C7D9B2111F69}" type="presOf" srcId="{73FD387D-7A4F-4079-AEC2-A1B96D73432D}" destId="{41F058FD-8EA7-4840-8C26-A00F0391F708}" srcOrd="0" destOrd="1" presId="urn:microsoft.com/office/officeart/2008/layout/PictureAccentList"/>
    <dgm:cxn modelId="{62713E86-2924-4DA6-99A1-1E2B3D04BFF6}" srcId="{906634A8-C1FB-48CC-BA92-DF532B2D4EE7}" destId="{02CE71FA-BF81-45DA-9582-6426CF5F3E17}" srcOrd="1" destOrd="0" parTransId="{1D26814E-6968-405D-BDED-06D44178A218}" sibTransId="{47AB1340-DE4C-47F1-964B-BA591282EDD5}"/>
    <dgm:cxn modelId="{0E22E216-61CE-4859-AA65-F9D0F7520887}" srcId="{1B7A3FD7-03B6-4793-8CD0-6F636BA6F7A3}" destId="{906634A8-C1FB-48CC-BA92-DF532B2D4EE7}" srcOrd="1" destOrd="0" parTransId="{E172E191-07D3-4453-A3A9-78AE6934F5AF}" sibTransId="{20CE4BD1-5A99-4226-AFC1-05803CA0921B}"/>
    <dgm:cxn modelId="{A50A1132-833D-4B38-864E-ED1075787042}" srcId="{906634A8-C1FB-48CC-BA92-DF532B2D4EE7}" destId="{7F8676E5-76FA-45EA-8FE5-95FAC205913A}" srcOrd="0" destOrd="0" parTransId="{7AE0E4D1-26D9-4B8D-ADD8-B256DAEEF9C9}" sibTransId="{DD1B4808-CFD5-48CB-A8BE-96D738DC2384}"/>
    <dgm:cxn modelId="{3FE04375-6A88-47C6-A3BA-21290F52B059}" type="presOf" srcId="{02CE71FA-BF81-45DA-9582-6426CF5F3E17}" destId="{0C23F3ED-A9E1-47D6-9BCE-B18BD40CFFB8}" srcOrd="0" destOrd="2" presId="urn:microsoft.com/office/officeart/2008/layout/PictureAccentList"/>
    <dgm:cxn modelId="{4693BAF7-74D9-4800-A717-1A55BB1665A8}" srcId="{1B7A3FD7-03B6-4793-8CD0-6F636BA6F7A3}" destId="{FB08889D-83CA-4127-A383-13E90975E36B}" srcOrd="0" destOrd="0" parTransId="{EE1B9F9C-3BDA-45C7-976C-C85249F3C8DE}" sibTransId="{13294889-F04D-46BC-9B23-08FCD4087D19}"/>
    <dgm:cxn modelId="{760DCC31-68FD-4CDE-AE4F-860ADF59A139}" srcId="{FB08889D-83CA-4127-A383-13E90975E36B}" destId="{3CDDC65F-E7A2-458A-99F9-A776BB550A0D}" srcOrd="0" destOrd="0" parTransId="{AABC25E3-8C8C-4086-9808-38E6842A0D5F}" sibTransId="{95878748-30E2-4B4E-A99C-C52E85BB3CDB}"/>
    <dgm:cxn modelId="{AF854AEE-7E7B-457A-AAC8-F129D7F19355}" srcId="{CB70D155-ADEB-40F2-9963-7B080EDEDFE6}" destId="{73FD387D-7A4F-4079-AEC2-A1B96D73432D}" srcOrd="0" destOrd="0" parTransId="{833C08C9-1582-4F60-B067-735D40C2E437}" sibTransId="{3A225B72-6608-4A8F-BED8-6BA9167C8A22}"/>
    <dgm:cxn modelId="{1C355054-95FF-4C3D-B2DC-3F4CB86D0C8C}" srcId="{1B7A3FD7-03B6-4793-8CD0-6F636BA6F7A3}" destId="{CB70D155-ADEB-40F2-9963-7B080EDEDFE6}" srcOrd="2" destOrd="0" parTransId="{E529F9C0-A8E0-48A8-BBE8-8A926F1E7FC6}" sibTransId="{0D511921-596D-4200-A8A4-81C8CBE66E1F}"/>
    <dgm:cxn modelId="{069DB4D2-01AB-4523-9D31-C3B09FB82FC5}" type="presParOf" srcId="{7131F5B6-8CD0-4118-97E2-FC015221A9AB}" destId="{BA1A4656-CF56-4313-A44C-2121E4FA18FE}" srcOrd="0" destOrd="0" presId="urn:microsoft.com/office/officeart/2008/layout/PictureAccentList"/>
    <dgm:cxn modelId="{F1EA08A4-5663-4BEE-ACD5-B84FF491C91B}" type="presParOf" srcId="{BA1A4656-CF56-4313-A44C-2121E4FA18FE}" destId="{269E2702-275E-4087-BCB9-D84A81BE7F41}" srcOrd="0" destOrd="0" presId="urn:microsoft.com/office/officeart/2008/layout/PictureAccentList"/>
    <dgm:cxn modelId="{69E600A1-A2F4-45BE-96DB-D1A348288CB7}" type="presParOf" srcId="{269E2702-275E-4087-BCB9-D84A81BE7F41}" destId="{CB7BA3EB-2B36-477B-A30C-50AA9E337B61}" srcOrd="0" destOrd="0" presId="urn:microsoft.com/office/officeart/2008/layout/PictureAccentList"/>
    <dgm:cxn modelId="{10B3D263-AB35-46A9-8E78-C0CE2FA055DF}" type="presParOf" srcId="{BA1A4656-CF56-4313-A44C-2121E4FA18FE}" destId="{9280FB03-C254-491A-860E-B09D47AE5E56}" srcOrd="1" destOrd="0" presId="urn:microsoft.com/office/officeart/2008/layout/PictureAccentList"/>
    <dgm:cxn modelId="{9FB9AFF9-8866-4291-8342-2AAA8EB532E9}" type="presParOf" srcId="{9280FB03-C254-491A-860E-B09D47AE5E56}" destId="{A2D00EDF-F859-4F0B-91BF-06B0F7002DC2}" srcOrd="0" destOrd="0" presId="urn:microsoft.com/office/officeart/2008/layout/PictureAccentList"/>
    <dgm:cxn modelId="{041B2065-9C21-4FFC-9945-86DDAFA49BEC}" type="presParOf" srcId="{A2D00EDF-F859-4F0B-91BF-06B0F7002DC2}" destId="{7510CE27-98BC-4A2C-BE70-91450A91FAE9}" srcOrd="0" destOrd="0" presId="urn:microsoft.com/office/officeart/2008/layout/PictureAccentList"/>
    <dgm:cxn modelId="{CB368BB3-72AA-4FA4-968D-54D98BBA8533}" type="presParOf" srcId="{A2D00EDF-F859-4F0B-91BF-06B0F7002DC2}" destId="{6A46C932-5424-4E25-B7FE-B8280453A48E}" srcOrd="1" destOrd="0" presId="urn:microsoft.com/office/officeart/2008/layout/PictureAccentList"/>
    <dgm:cxn modelId="{1DBFBE42-0C49-43E5-85D5-3D366E2ADFDB}" type="presParOf" srcId="{9280FB03-C254-491A-860E-B09D47AE5E56}" destId="{E7CB1A42-D9FE-4E64-8767-A9112934F2AC}" srcOrd="1" destOrd="0" presId="urn:microsoft.com/office/officeart/2008/layout/PictureAccentList"/>
    <dgm:cxn modelId="{4274ACB9-9424-48CD-97F4-A324E3FFF926}" type="presParOf" srcId="{E7CB1A42-D9FE-4E64-8767-A9112934F2AC}" destId="{6CB60D45-32EF-4EA1-8429-F92966190C0B}" srcOrd="0" destOrd="0" presId="urn:microsoft.com/office/officeart/2008/layout/PictureAccentList"/>
    <dgm:cxn modelId="{B6B0ECA1-736F-4C5A-8A9B-08CCDBBE4ED4}" type="presParOf" srcId="{E7CB1A42-D9FE-4E64-8767-A9112934F2AC}" destId="{0C23F3ED-A9E1-47D6-9BCE-B18BD40CFFB8}" srcOrd="1" destOrd="0" presId="urn:microsoft.com/office/officeart/2008/layout/PictureAccentList"/>
    <dgm:cxn modelId="{EAA17A8B-1942-4E37-9CAD-1BC5D9090242}" type="presParOf" srcId="{9280FB03-C254-491A-860E-B09D47AE5E56}" destId="{6AA7A08A-AF5C-4563-B59B-45297EE5181C}" srcOrd="2" destOrd="0" presId="urn:microsoft.com/office/officeart/2008/layout/PictureAccentList"/>
    <dgm:cxn modelId="{1493398A-720A-49B1-B814-FFEE4396A8DD}" type="presParOf" srcId="{6AA7A08A-AF5C-4563-B59B-45297EE5181C}" destId="{F4CE39B9-D6F9-4B0D-8006-EDFE6CD099ED}" srcOrd="0" destOrd="0" presId="urn:microsoft.com/office/officeart/2008/layout/PictureAccentList"/>
    <dgm:cxn modelId="{74D7317F-EC56-48E8-97A4-F4CA23297616}" type="presParOf" srcId="{6AA7A08A-AF5C-4563-B59B-45297EE5181C}" destId="{41F058FD-8EA7-4840-8C26-A00F0391F70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5ADB8E-B884-4FFC-B44D-661D8F8CFAD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185496C-EABB-4BEA-8DB8-FEB880D8F072}">
      <dgm:prSet phldrT="[Texto]"/>
      <dgm:spPr/>
      <dgm:t>
        <a:bodyPr/>
        <a:lstStyle/>
        <a:p>
          <a:r>
            <a:rPr lang="es-EC" dirty="0" smtClean="0"/>
            <a:t>Pronósticos</a:t>
          </a:r>
          <a:endParaRPr lang="es-EC" dirty="0"/>
        </a:p>
      </dgm:t>
    </dgm:pt>
    <dgm:pt modelId="{C31DB238-DB00-4F3A-AAA6-17A1235AD998}" type="parTrans" cxnId="{06064764-B1FC-4348-943A-E4113E6D403C}">
      <dgm:prSet/>
      <dgm:spPr/>
      <dgm:t>
        <a:bodyPr/>
        <a:lstStyle/>
        <a:p>
          <a:endParaRPr lang="es-EC"/>
        </a:p>
      </dgm:t>
    </dgm:pt>
    <dgm:pt modelId="{5C2950D7-124E-4FD6-8C78-CA0E15424C7F}" type="sibTrans" cxnId="{06064764-B1FC-4348-943A-E4113E6D403C}">
      <dgm:prSet/>
      <dgm:spPr/>
      <dgm:t>
        <a:bodyPr/>
        <a:lstStyle/>
        <a:p>
          <a:endParaRPr lang="es-EC"/>
        </a:p>
      </dgm:t>
    </dgm:pt>
    <dgm:pt modelId="{66AA3CBE-EC1C-4634-B076-91A58573E63F}">
      <dgm:prSet phldrT="[Texto]"/>
      <dgm:spPr/>
      <dgm:t>
        <a:bodyPr/>
        <a:lstStyle/>
        <a:p>
          <a:r>
            <a:rPr lang="es-EC" dirty="0" smtClean="0"/>
            <a:t>Cualitativos</a:t>
          </a:r>
          <a:endParaRPr lang="es-EC" dirty="0"/>
        </a:p>
      </dgm:t>
    </dgm:pt>
    <dgm:pt modelId="{94F2625F-592D-49F1-B71A-EEE45EB3A173}" type="parTrans" cxnId="{D46DE49E-DE96-4EB2-94FA-E06FD015FEE8}">
      <dgm:prSet/>
      <dgm:spPr/>
      <dgm:t>
        <a:bodyPr/>
        <a:lstStyle/>
        <a:p>
          <a:endParaRPr lang="es-EC" dirty="0"/>
        </a:p>
      </dgm:t>
    </dgm:pt>
    <dgm:pt modelId="{C863E2DD-633D-4E93-9514-00DBFD7F7EB6}" type="sibTrans" cxnId="{D46DE49E-DE96-4EB2-94FA-E06FD015FEE8}">
      <dgm:prSet/>
      <dgm:spPr/>
      <dgm:t>
        <a:bodyPr/>
        <a:lstStyle/>
        <a:p>
          <a:endParaRPr lang="es-EC"/>
        </a:p>
      </dgm:t>
    </dgm:pt>
    <dgm:pt modelId="{93EB4B8F-2D99-48DB-9C0E-64F34A2CB50C}">
      <dgm:prSet phldrT="[Texto]"/>
      <dgm:spPr/>
      <dgm:t>
        <a:bodyPr/>
        <a:lstStyle/>
        <a:p>
          <a:r>
            <a:rPr lang="es-EC" dirty="0" smtClean="0"/>
            <a:t>- Experiencia</a:t>
          </a:r>
        </a:p>
        <a:p>
          <a:r>
            <a:rPr lang="es-EC" dirty="0" smtClean="0"/>
            <a:t>- Diagrama Causa - Efecto</a:t>
          </a:r>
          <a:endParaRPr lang="es-EC" dirty="0"/>
        </a:p>
      </dgm:t>
    </dgm:pt>
    <dgm:pt modelId="{06CD1D3D-AD35-4DA6-89AD-D9E9D67B9054}" type="parTrans" cxnId="{96D921C1-4058-47FD-AB1D-CD49C8CB8284}">
      <dgm:prSet/>
      <dgm:spPr/>
      <dgm:t>
        <a:bodyPr/>
        <a:lstStyle/>
        <a:p>
          <a:endParaRPr lang="es-EC" dirty="0"/>
        </a:p>
      </dgm:t>
    </dgm:pt>
    <dgm:pt modelId="{DB870443-E3F6-432F-909C-33F1EC81E186}" type="sibTrans" cxnId="{96D921C1-4058-47FD-AB1D-CD49C8CB8284}">
      <dgm:prSet/>
      <dgm:spPr/>
      <dgm:t>
        <a:bodyPr/>
        <a:lstStyle/>
        <a:p>
          <a:endParaRPr lang="es-EC"/>
        </a:p>
      </dgm:t>
    </dgm:pt>
    <dgm:pt modelId="{BE164C55-A08B-4132-B01F-A6957B62281D}">
      <dgm:prSet phldrT="[Texto]"/>
      <dgm:spPr/>
      <dgm:t>
        <a:bodyPr/>
        <a:lstStyle/>
        <a:p>
          <a:r>
            <a:rPr lang="es-EC" dirty="0" smtClean="0"/>
            <a:t>Cuantitativos</a:t>
          </a:r>
          <a:endParaRPr lang="es-EC" dirty="0"/>
        </a:p>
      </dgm:t>
    </dgm:pt>
    <dgm:pt modelId="{5A85381C-1EAF-4E89-8223-5DB8FECB0E7A}" type="parTrans" cxnId="{BF04A347-B586-483A-ACB8-B1B3B05E1BA2}">
      <dgm:prSet/>
      <dgm:spPr/>
      <dgm:t>
        <a:bodyPr/>
        <a:lstStyle/>
        <a:p>
          <a:endParaRPr lang="es-EC" dirty="0"/>
        </a:p>
      </dgm:t>
    </dgm:pt>
    <dgm:pt modelId="{E1A0D9E2-FA02-48E5-97D3-4C9A89B73DFF}" type="sibTrans" cxnId="{BF04A347-B586-483A-ACB8-B1B3B05E1BA2}">
      <dgm:prSet/>
      <dgm:spPr/>
      <dgm:t>
        <a:bodyPr/>
        <a:lstStyle/>
        <a:p>
          <a:endParaRPr lang="es-EC"/>
        </a:p>
      </dgm:t>
    </dgm:pt>
    <dgm:pt modelId="{C098277A-99B7-41FE-A70D-1AFB3F9CBF5F}">
      <dgm:prSet phldrT="[Texto]"/>
      <dgm:spPr/>
      <dgm:t>
        <a:bodyPr/>
        <a:lstStyle/>
        <a:p>
          <a:r>
            <a:rPr lang="es-EC" dirty="0" smtClean="0"/>
            <a:t>Promedio Móvil Simple</a:t>
          </a:r>
        </a:p>
      </dgm:t>
    </dgm:pt>
    <dgm:pt modelId="{C8414A06-911A-4450-A4E5-EDD3E8955B5C}" type="parTrans" cxnId="{6F6FB910-3AF7-4E21-904D-DFA76304FFBC}">
      <dgm:prSet/>
      <dgm:spPr/>
      <dgm:t>
        <a:bodyPr/>
        <a:lstStyle/>
        <a:p>
          <a:endParaRPr lang="es-EC" dirty="0"/>
        </a:p>
      </dgm:t>
    </dgm:pt>
    <dgm:pt modelId="{190FD05E-C0F3-471A-A904-5FDB49E03A58}" type="sibTrans" cxnId="{6F6FB910-3AF7-4E21-904D-DFA76304FFBC}">
      <dgm:prSet/>
      <dgm:spPr/>
      <dgm:t>
        <a:bodyPr/>
        <a:lstStyle/>
        <a:p>
          <a:endParaRPr lang="es-EC"/>
        </a:p>
      </dgm:t>
    </dgm:pt>
    <dgm:pt modelId="{48FF1267-0BF8-4200-A495-3F99549F5D5A}">
      <dgm:prSet phldrT="[Texto]"/>
      <dgm:spPr/>
      <dgm:t>
        <a:bodyPr/>
        <a:lstStyle/>
        <a:p>
          <a:r>
            <a:rPr lang="es-EC" dirty="0" smtClean="0"/>
            <a:t>Promedio Móvil Ponderado</a:t>
          </a:r>
        </a:p>
      </dgm:t>
    </dgm:pt>
    <dgm:pt modelId="{F9943DCB-EB46-44CD-B983-475AB9A8578C}" type="parTrans" cxnId="{A2376CCD-41CC-417D-9AC1-33C29802CD05}">
      <dgm:prSet/>
      <dgm:spPr/>
      <dgm:t>
        <a:bodyPr/>
        <a:lstStyle/>
        <a:p>
          <a:endParaRPr lang="es-EC" dirty="0"/>
        </a:p>
      </dgm:t>
    </dgm:pt>
    <dgm:pt modelId="{89F9ECB8-88D7-48CE-9BC9-812AEECA8AB3}" type="sibTrans" cxnId="{A2376CCD-41CC-417D-9AC1-33C29802CD05}">
      <dgm:prSet/>
      <dgm:spPr/>
      <dgm:t>
        <a:bodyPr/>
        <a:lstStyle/>
        <a:p>
          <a:endParaRPr lang="es-EC"/>
        </a:p>
      </dgm:t>
    </dgm:pt>
    <dgm:pt modelId="{A0149884-EA3C-48D8-B9E5-9EB6B96BCE94}">
      <dgm:prSet phldrT="[Texto]"/>
      <dgm:spPr/>
      <dgm:t>
        <a:bodyPr/>
        <a:lstStyle/>
        <a:p>
          <a:r>
            <a:rPr lang="es-EC" dirty="0" smtClean="0"/>
            <a:t>Análisis de Regresión</a:t>
          </a:r>
        </a:p>
      </dgm:t>
    </dgm:pt>
    <dgm:pt modelId="{F9AF4455-EDD4-4C46-9E48-1E973EC98862}" type="parTrans" cxnId="{FB3BCDA7-9D1E-488B-AF69-CE703266DC84}">
      <dgm:prSet/>
      <dgm:spPr/>
      <dgm:t>
        <a:bodyPr/>
        <a:lstStyle/>
        <a:p>
          <a:endParaRPr lang="es-EC" dirty="0"/>
        </a:p>
      </dgm:t>
    </dgm:pt>
    <dgm:pt modelId="{C3EC9069-0866-4664-82A7-A50857C4920A}" type="sibTrans" cxnId="{FB3BCDA7-9D1E-488B-AF69-CE703266DC84}">
      <dgm:prSet/>
      <dgm:spPr/>
      <dgm:t>
        <a:bodyPr/>
        <a:lstStyle/>
        <a:p>
          <a:endParaRPr lang="es-EC"/>
        </a:p>
      </dgm:t>
    </dgm:pt>
    <dgm:pt modelId="{897D7CDE-BEAB-4C99-9D73-684B5D7EA5A7}">
      <dgm:prSet phldrT="[Texto]"/>
      <dgm:spPr/>
      <dgm:t>
        <a:bodyPr/>
        <a:lstStyle/>
        <a:p>
          <a:r>
            <a:rPr lang="es-EC" dirty="0" smtClean="0"/>
            <a:t>Suavización Exponencial</a:t>
          </a:r>
        </a:p>
      </dgm:t>
    </dgm:pt>
    <dgm:pt modelId="{93551A2E-7CCB-47ED-95FB-226817784B57}" type="parTrans" cxnId="{550B0DF8-E5FD-4511-A380-630C3B7BC1C8}">
      <dgm:prSet/>
      <dgm:spPr/>
      <dgm:t>
        <a:bodyPr/>
        <a:lstStyle/>
        <a:p>
          <a:endParaRPr lang="es-EC" dirty="0"/>
        </a:p>
      </dgm:t>
    </dgm:pt>
    <dgm:pt modelId="{3BB7E994-0ABA-4935-B87E-E623F55D89E3}" type="sibTrans" cxnId="{550B0DF8-E5FD-4511-A380-630C3B7BC1C8}">
      <dgm:prSet/>
      <dgm:spPr/>
      <dgm:t>
        <a:bodyPr/>
        <a:lstStyle/>
        <a:p>
          <a:endParaRPr lang="es-EC"/>
        </a:p>
      </dgm:t>
    </dgm:pt>
    <dgm:pt modelId="{D3275CBC-F7A5-4934-A26E-EF771EF27BF6}">
      <dgm:prSet phldrT="[Texto]"/>
      <dgm:spPr/>
      <dgm:t>
        <a:bodyPr/>
        <a:lstStyle/>
        <a:p>
          <a:r>
            <a:rPr lang="es-EC" dirty="0" smtClean="0"/>
            <a:t>Pronósticos estacionales</a:t>
          </a:r>
        </a:p>
      </dgm:t>
    </dgm:pt>
    <dgm:pt modelId="{A960BB3D-962A-4E72-BB30-2083D58179A1}" type="parTrans" cxnId="{9ACDBF41-368E-439D-AD75-A05E14B91192}">
      <dgm:prSet/>
      <dgm:spPr/>
      <dgm:t>
        <a:bodyPr/>
        <a:lstStyle/>
        <a:p>
          <a:endParaRPr lang="es-EC" dirty="0"/>
        </a:p>
      </dgm:t>
    </dgm:pt>
    <dgm:pt modelId="{26EC0681-C7CA-4AF9-A73E-27EA41177073}" type="sibTrans" cxnId="{9ACDBF41-368E-439D-AD75-A05E14B91192}">
      <dgm:prSet/>
      <dgm:spPr/>
      <dgm:t>
        <a:bodyPr/>
        <a:lstStyle/>
        <a:p>
          <a:endParaRPr lang="es-EC"/>
        </a:p>
      </dgm:t>
    </dgm:pt>
    <dgm:pt modelId="{2C77487E-B90E-4F9F-9ECF-2F875972EDCC}">
      <dgm:prSet phldrT="[Texto]"/>
      <dgm:spPr/>
      <dgm:t>
        <a:bodyPr/>
        <a:lstStyle/>
        <a:p>
          <a:r>
            <a:rPr lang="es-EC" dirty="0" smtClean="0"/>
            <a:t>X=∑t /n</a:t>
          </a:r>
        </a:p>
      </dgm:t>
    </dgm:pt>
    <dgm:pt modelId="{3D8104C0-F1C9-4BF5-9B60-59800862EA9A}" type="parTrans" cxnId="{8EF38730-05B0-4379-8495-0F3252BCB0F4}">
      <dgm:prSet/>
      <dgm:spPr/>
      <dgm:t>
        <a:bodyPr/>
        <a:lstStyle/>
        <a:p>
          <a:endParaRPr lang="es-EC" dirty="0"/>
        </a:p>
      </dgm:t>
    </dgm:pt>
    <dgm:pt modelId="{1B708AF9-64A3-4E34-BE39-B08A2A9A6B05}" type="sibTrans" cxnId="{8EF38730-05B0-4379-8495-0F3252BCB0F4}">
      <dgm:prSet/>
      <dgm:spPr/>
      <dgm:t>
        <a:bodyPr/>
        <a:lstStyle/>
        <a:p>
          <a:endParaRPr lang="es-EC"/>
        </a:p>
      </dgm:t>
    </dgm:pt>
    <dgm:pt modelId="{C2FE6287-2ADC-4A61-897C-D5D44A08B4EE}">
      <dgm:prSet phldrT="[Texto]"/>
      <dgm:spPr/>
      <dgm:t>
        <a:bodyPr/>
        <a:lstStyle/>
        <a:p>
          <a:r>
            <a:rPr lang="es-EC" dirty="0" smtClean="0"/>
            <a:t>X=a+bt+</a:t>
          </a:r>
          <a:r>
            <a:rPr lang="el-GR" dirty="0" smtClean="0">
              <a:latin typeface="Calibri"/>
              <a:cs typeface="Calibri"/>
            </a:rPr>
            <a:t>ξ</a:t>
          </a:r>
          <a:endParaRPr lang="es-EC" dirty="0" smtClean="0"/>
        </a:p>
      </dgm:t>
    </dgm:pt>
    <dgm:pt modelId="{B945E52E-1CC2-4FCC-B027-AFF35E9D89E3}" type="parTrans" cxnId="{77CABE70-283A-46FC-A0A1-97D8ECE16FAC}">
      <dgm:prSet/>
      <dgm:spPr/>
      <dgm:t>
        <a:bodyPr/>
        <a:lstStyle/>
        <a:p>
          <a:endParaRPr lang="es-EC" dirty="0"/>
        </a:p>
      </dgm:t>
    </dgm:pt>
    <dgm:pt modelId="{7EB11163-9C3F-4225-8929-286DA686FFB7}" type="sibTrans" cxnId="{77CABE70-283A-46FC-A0A1-97D8ECE16FAC}">
      <dgm:prSet/>
      <dgm:spPr/>
      <dgm:t>
        <a:bodyPr/>
        <a:lstStyle/>
        <a:p>
          <a:endParaRPr lang="es-EC"/>
        </a:p>
      </dgm:t>
    </dgm:pt>
    <dgm:pt modelId="{E9F8538C-5F79-48B0-90CE-9EF8BD0E8388}">
      <dgm:prSet phldrT="[Texto]"/>
      <dgm:spPr/>
      <dgm:t>
        <a:bodyPr/>
        <a:lstStyle/>
        <a:p>
          <a:r>
            <a:rPr lang="es-EC" dirty="0" smtClean="0"/>
            <a:t>X=a+bt</a:t>
          </a:r>
        </a:p>
      </dgm:t>
    </dgm:pt>
    <dgm:pt modelId="{4068ECE1-3B92-4C80-97E8-FC3B2E1A3C61}" type="parTrans" cxnId="{3B40425A-1D53-4152-AD6A-049C934C5799}">
      <dgm:prSet/>
      <dgm:spPr/>
      <dgm:t>
        <a:bodyPr/>
        <a:lstStyle/>
        <a:p>
          <a:endParaRPr lang="es-EC" dirty="0"/>
        </a:p>
      </dgm:t>
    </dgm:pt>
    <dgm:pt modelId="{53F592AF-9C04-43CA-AF51-ACE4BE24EEAF}" type="sibTrans" cxnId="{3B40425A-1D53-4152-AD6A-049C934C5799}">
      <dgm:prSet/>
      <dgm:spPr/>
      <dgm:t>
        <a:bodyPr/>
        <a:lstStyle/>
        <a:p>
          <a:endParaRPr lang="es-EC"/>
        </a:p>
      </dgm:t>
    </dgm:pt>
    <dgm:pt modelId="{EFB8F4C2-02D4-43F7-8377-D7C95DC6D250}">
      <dgm:prSet phldrT="[Texto]"/>
      <dgm:spPr/>
      <dgm:t>
        <a:bodyPr/>
        <a:lstStyle/>
        <a:p>
          <a:r>
            <a:rPr lang="es-EC" dirty="0" smtClean="0"/>
            <a:t>X=∑wx</a:t>
          </a:r>
        </a:p>
      </dgm:t>
    </dgm:pt>
    <dgm:pt modelId="{7F10BC0D-73C8-4E80-BF3F-263F4378E987}" type="parTrans" cxnId="{6C71E2CD-1583-44FA-81B9-D829DB52EC46}">
      <dgm:prSet/>
      <dgm:spPr/>
      <dgm:t>
        <a:bodyPr/>
        <a:lstStyle/>
        <a:p>
          <a:endParaRPr lang="es-EC" dirty="0"/>
        </a:p>
      </dgm:t>
    </dgm:pt>
    <dgm:pt modelId="{35BA1E2B-5803-468D-A24E-C011456BF592}" type="sibTrans" cxnId="{6C71E2CD-1583-44FA-81B9-D829DB52EC46}">
      <dgm:prSet/>
      <dgm:spPr/>
      <dgm:t>
        <a:bodyPr/>
        <a:lstStyle/>
        <a:p>
          <a:endParaRPr lang="es-EC"/>
        </a:p>
      </dgm:t>
    </dgm:pt>
    <dgm:pt modelId="{61B93D32-8D56-40D9-A914-74F723E81BF6}" type="pres">
      <dgm:prSet presAssocID="{785ADB8E-B884-4FFC-B44D-661D8F8CFAD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461465C-9202-4FF6-94D3-FEF8E80BB8B7}" type="pres">
      <dgm:prSet presAssocID="{B185496C-EABB-4BEA-8DB8-FEB880D8F072}" presName="root1" presStyleCnt="0"/>
      <dgm:spPr/>
    </dgm:pt>
    <dgm:pt modelId="{E87D36D0-D38B-44A8-B709-5161CD05D815}" type="pres">
      <dgm:prSet presAssocID="{B185496C-EABB-4BEA-8DB8-FEB880D8F07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0328BC1-1835-44BF-BA6D-7FC7B807EBB4}" type="pres">
      <dgm:prSet presAssocID="{B185496C-EABB-4BEA-8DB8-FEB880D8F072}" presName="level2hierChild" presStyleCnt="0"/>
      <dgm:spPr/>
    </dgm:pt>
    <dgm:pt modelId="{00AEFD1A-F842-4924-ABC2-D419661EF95E}" type="pres">
      <dgm:prSet presAssocID="{94F2625F-592D-49F1-B71A-EEE45EB3A173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B4216B95-38AA-4D42-A672-33E6A872FFD8}" type="pres">
      <dgm:prSet presAssocID="{94F2625F-592D-49F1-B71A-EEE45EB3A173}" presName="connTx" presStyleLbl="parChTrans1D2" presStyleIdx="0" presStyleCnt="2"/>
      <dgm:spPr/>
      <dgm:t>
        <a:bodyPr/>
        <a:lstStyle/>
        <a:p>
          <a:endParaRPr lang="es-EC"/>
        </a:p>
      </dgm:t>
    </dgm:pt>
    <dgm:pt modelId="{F7945931-D327-4D47-A03C-E870D3DFAFFC}" type="pres">
      <dgm:prSet presAssocID="{66AA3CBE-EC1C-4634-B076-91A58573E63F}" presName="root2" presStyleCnt="0"/>
      <dgm:spPr/>
    </dgm:pt>
    <dgm:pt modelId="{D969F0D4-3A68-449C-BE7B-FA07738D0F8B}" type="pres">
      <dgm:prSet presAssocID="{66AA3CBE-EC1C-4634-B076-91A58573E63F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5843F69-0A8C-4407-B0CB-986406C37286}" type="pres">
      <dgm:prSet presAssocID="{66AA3CBE-EC1C-4634-B076-91A58573E63F}" presName="level3hierChild" presStyleCnt="0"/>
      <dgm:spPr/>
    </dgm:pt>
    <dgm:pt modelId="{AE2D10EB-82D6-48E2-9763-3D767D83D9F1}" type="pres">
      <dgm:prSet presAssocID="{06CD1D3D-AD35-4DA6-89AD-D9E9D67B9054}" presName="conn2-1" presStyleLbl="parChTrans1D3" presStyleIdx="0" presStyleCnt="6"/>
      <dgm:spPr/>
      <dgm:t>
        <a:bodyPr/>
        <a:lstStyle/>
        <a:p>
          <a:endParaRPr lang="es-EC"/>
        </a:p>
      </dgm:t>
    </dgm:pt>
    <dgm:pt modelId="{C2B9B3D7-4940-4ADB-801C-C284366165B4}" type="pres">
      <dgm:prSet presAssocID="{06CD1D3D-AD35-4DA6-89AD-D9E9D67B9054}" presName="connTx" presStyleLbl="parChTrans1D3" presStyleIdx="0" presStyleCnt="6"/>
      <dgm:spPr/>
      <dgm:t>
        <a:bodyPr/>
        <a:lstStyle/>
        <a:p>
          <a:endParaRPr lang="es-EC"/>
        </a:p>
      </dgm:t>
    </dgm:pt>
    <dgm:pt modelId="{8163793E-6F4D-490C-B668-251082983E83}" type="pres">
      <dgm:prSet presAssocID="{93EB4B8F-2D99-48DB-9C0E-64F34A2CB50C}" presName="root2" presStyleCnt="0"/>
      <dgm:spPr/>
    </dgm:pt>
    <dgm:pt modelId="{DD69A5BA-81AD-4228-B7C6-D8B5ECB68516}" type="pres">
      <dgm:prSet presAssocID="{93EB4B8F-2D99-48DB-9C0E-64F34A2CB50C}" presName="LevelTwoTextNod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9038182-2210-4AFA-9686-08B52EFF7CE8}" type="pres">
      <dgm:prSet presAssocID="{93EB4B8F-2D99-48DB-9C0E-64F34A2CB50C}" presName="level3hierChild" presStyleCnt="0"/>
      <dgm:spPr/>
    </dgm:pt>
    <dgm:pt modelId="{695D7D69-481E-4BDA-B12D-F4D0416E24E2}" type="pres">
      <dgm:prSet presAssocID="{5A85381C-1EAF-4E89-8223-5DB8FECB0E7A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B87932F7-59B3-4B3A-91A7-A37307A08680}" type="pres">
      <dgm:prSet presAssocID="{5A85381C-1EAF-4E89-8223-5DB8FECB0E7A}" presName="connTx" presStyleLbl="parChTrans1D2" presStyleIdx="1" presStyleCnt="2"/>
      <dgm:spPr/>
      <dgm:t>
        <a:bodyPr/>
        <a:lstStyle/>
        <a:p>
          <a:endParaRPr lang="es-EC"/>
        </a:p>
      </dgm:t>
    </dgm:pt>
    <dgm:pt modelId="{C585D4B6-4D86-4B42-A27E-D1F6CD8BB6A5}" type="pres">
      <dgm:prSet presAssocID="{BE164C55-A08B-4132-B01F-A6957B62281D}" presName="root2" presStyleCnt="0"/>
      <dgm:spPr/>
    </dgm:pt>
    <dgm:pt modelId="{DFB0D403-5DDB-435F-AB3B-E000899CA10F}" type="pres">
      <dgm:prSet presAssocID="{BE164C55-A08B-4132-B01F-A6957B62281D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772C7A8-438A-4283-8057-B7169F853D1F}" type="pres">
      <dgm:prSet presAssocID="{BE164C55-A08B-4132-B01F-A6957B62281D}" presName="level3hierChild" presStyleCnt="0"/>
      <dgm:spPr/>
    </dgm:pt>
    <dgm:pt modelId="{9525AA82-C8BE-432E-986F-6E20D14DABE1}" type="pres">
      <dgm:prSet presAssocID="{C8414A06-911A-4450-A4E5-EDD3E8955B5C}" presName="conn2-1" presStyleLbl="parChTrans1D3" presStyleIdx="1" presStyleCnt="6"/>
      <dgm:spPr/>
      <dgm:t>
        <a:bodyPr/>
        <a:lstStyle/>
        <a:p>
          <a:endParaRPr lang="es-EC"/>
        </a:p>
      </dgm:t>
    </dgm:pt>
    <dgm:pt modelId="{1CD0C537-B084-4E61-891A-053DD8C7667F}" type="pres">
      <dgm:prSet presAssocID="{C8414A06-911A-4450-A4E5-EDD3E8955B5C}" presName="connTx" presStyleLbl="parChTrans1D3" presStyleIdx="1" presStyleCnt="6"/>
      <dgm:spPr/>
      <dgm:t>
        <a:bodyPr/>
        <a:lstStyle/>
        <a:p>
          <a:endParaRPr lang="es-EC"/>
        </a:p>
      </dgm:t>
    </dgm:pt>
    <dgm:pt modelId="{F98AF720-54E1-40EE-B745-E46636A0F3AD}" type="pres">
      <dgm:prSet presAssocID="{C098277A-99B7-41FE-A70D-1AFB3F9CBF5F}" presName="root2" presStyleCnt="0"/>
      <dgm:spPr/>
    </dgm:pt>
    <dgm:pt modelId="{53F89CB0-5BE1-4FCE-A132-E40230C17ADA}" type="pres">
      <dgm:prSet presAssocID="{C098277A-99B7-41FE-A70D-1AFB3F9CBF5F}" presName="LevelTwoTextNod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305BD3E-1DD8-4073-8A1B-8CFFB01F665C}" type="pres">
      <dgm:prSet presAssocID="{C098277A-99B7-41FE-A70D-1AFB3F9CBF5F}" presName="level3hierChild" presStyleCnt="0"/>
      <dgm:spPr/>
    </dgm:pt>
    <dgm:pt modelId="{523ABF1D-A7DF-408C-B78D-457054553C85}" type="pres">
      <dgm:prSet presAssocID="{3D8104C0-F1C9-4BF5-9B60-59800862EA9A}" presName="conn2-1" presStyleLbl="parChTrans1D4" presStyleIdx="0" presStyleCnt="4"/>
      <dgm:spPr/>
      <dgm:t>
        <a:bodyPr/>
        <a:lstStyle/>
        <a:p>
          <a:endParaRPr lang="es-EC"/>
        </a:p>
      </dgm:t>
    </dgm:pt>
    <dgm:pt modelId="{BA9347D0-81BD-4ACF-850A-2D15E540E89F}" type="pres">
      <dgm:prSet presAssocID="{3D8104C0-F1C9-4BF5-9B60-59800862EA9A}" presName="connTx" presStyleLbl="parChTrans1D4" presStyleIdx="0" presStyleCnt="4"/>
      <dgm:spPr/>
      <dgm:t>
        <a:bodyPr/>
        <a:lstStyle/>
        <a:p>
          <a:endParaRPr lang="es-EC"/>
        </a:p>
      </dgm:t>
    </dgm:pt>
    <dgm:pt modelId="{0790385E-258E-478E-BF8C-0B1790135418}" type="pres">
      <dgm:prSet presAssocID="{2C77487E-B90E-4F9F-9ECF-2F875972EDCC}" presName="root2" presStyleCnt="0"/>
      <dgm:spPr/>
    </dgm:pt>
    <dgm:pt modelId="{7051ED13-E3A8-4EF3-A8A3-A8FC907AF7D7}" type="pres">
      <dgm:prSet presAssocID="{2C77487E-B90E-4F9F-9ECF-2F875972EDCC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C48EC2E-2471-4C9A-975F-D0840CF42217}" type="pres">
      <dgm:prSet presAssocID="{2C77487E-B90E-4F9F-9ECF-2F875972EDCC}" presName="level3hierChild" presStyleCnt="0"/>
      <dgm:spPr/>
    </dgm:pt>
    <dgm:pt modelId="{753D2ADD-B956-4B17-AAFE-F15187B0746E}" type="pres">
      <dgm:prSet presAssocID="{F9943DCB-EB46-44CD-B983-475AB9A8578C}" presName="conn2-1" presStyleLbl="parChTrans1D3" presStyleIdx="2" presStyleCnt="6"/>
      <dgm:spPr/>
      <dgm:t>
        <a:bodyPr/>
        <a:lstStyle/>
        <a:p>
          <a:endParaRPr lang="es-EC"/>
        </a:p>
      </dgm:t>
    </dgm:pt>
    <dgm:pt modelId="{E74698FF-A548-4390-90AA-A01BDAA4FB2B}" type="pres">
      <dgm:prSet presAssocID="{F9943DCB-EB46-44CD-B983-475AB9A8578C}" presName="connTx" presStyleLbl="parChTrans1D3" presStyleIdx="2" presStyleCnt="6"/>
      <dgm:spPr/>
      <dgm:t>
        <a:bodyPr/>
        <a:lstStyle/>
        <a:p>
          <a:endParaRPr lang="es-EC"/>
        </a:p>
      </dgm:t>
    </dgm:pt>
    <dgm:pt modelId="{87ECCB4F-7598-4382-B144-858E5A86A23C}" type="pres">
      <dgm:prSet presAssocID="{48FF1267-0BF8-4200-A495-3F99549F5D5A}" presName="root2" presStyleCnt="0"/>
      <dgm:spPr/>
    </dgm:pt>
    <dgm:pt modelId="{72F36D6F-E16F-44AF-B49A-5EE9925E113E}" type="pres">
      <dgm:prSet presAssocID="{48FF1267-0BF8-4200-A495-3F99549F5D5A}" presName="LevelTwoTextNod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FEB00A2-3BFA-47AC-89A9-DC1E872CC340}" type="pres">
      <dgm:prSet presAssocID="{48FF1267-0BF8-4200-A495-3F99549F5D5A}" presName="level3hierChild" presStyleCnt="0"/>
      <dgm:spPr/>
    </dgm:pt>
    <dgm:pt modelId="{521DDC8E-2625-4BDB-840A-EFF57AAC3B63}" type="pres">
      <dgm:prSet presAssocID="{7F10BC0D-73C8-4E80-BF3F-263F4378E987}" presName="conn2-1" presStyleLbl="parChTrans1D4" presStyleIdx="1" presStyleCnt="4"/>
      <dgm:spPr/>
      <dgm:t>
        <a:bodyPr/>
        <a:lstStyle/>
        <a:p>
          <a:endParaRPr lang="es-EC"/>
        </a:p>
      </dgm:t>
    </dgm:pt>
    <dgm:pt modelId="{04BD9612-D123-4B08-B292-C12A4F4258B3}" type="pres">
      <dgm:prSet presAssocID="{7F10BC0D-73C8-4E80-BF3F-263F4378E987}" presName="connTx" presStyleLbl="parChTrans1D4" presStyleIdx="1" presStyleCnt="4"/>
      <dgm:spPr/>
      <dgm:t>
        <a:bodyPr/>
        <a:lstStyle/>
        <a:p>
          <a:endParaRPr lang="es-EC"/>
        </a:p>
      </dgm:t>
    </dgm:pt>
    <dgm:pt modelId="{567455BA-7F1A-409B-B66E-C7F0CFFF2B75}" type="pres">
      <dgm:prSet presAssocID="{EFB8F4C2-02D4-43F7-8377-D7C95DC6D250}" presName="root2" presStyleCnt="0"/>
      <dgm:spPr/>
    </dgm:pt>
    <dgm:pt modelId="{A55B2B2D-4B86-4CBF-917B-C04BDC8467CC}" type="pres">
      <dgm:prSet presAssocID="{EFB8F4C2-02D4-43F7-8377-D7C95DC6D250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AD204F4-CDC4-4BD1-84E7-8CF3FCA04330}" type="pres">
      <dgm:prSet presAssocID="{EFB8F4C2-02D4-43F7-8377-D7C95DC6D250}" presName="level3hierChild" presStyleCnt="0"/>
      <dgm:spPr/>
    </dgm:pt>
    <dgm:pt modelId="{D2A32BAD-F829-483D-AA0D-614FDB70DEF2}" type="pres">
      <dgm:prSet presAssocID="{F9AF4455-EDD4-4C46-9E48-1E973EC98862}" presName="conn2-1" presStyleLbl="parChTrans1D3" presStyleIdx="3" presStyleCnt="6"/>
      <dgm:spPr/>
      <dgm:t>
        <a:bodyPr/>
        <a:lstStyle/>
        <a:p>
          <a:endParaRPr lang="es-EC"/>
        </a:p>
      </dgm:t>
    </dgm:pt>
    <dgm:pt modelId="{F7D4087B-805F-4B99-BF60-572F11E6406B}" type="pres">
      <dgm:prSet presAssocID="{F9AF4455-EDD4-4C46-9E48-1E973EC98862}" presName="connTx" presStyleLbl="parChTrans1D3" presStyleIdx="3" presStyleCnt="6"/>
      <dgm:spPr/>
      <dgm:t>
        <a:bodyPr/>
        <a:lstStyle/>
        <a:p>
          <a:endParaRPr lang="es-EC"/>
        </a:p>
      </dgm:t>
    </dgm:pt>
    <dgm:pt modelId="{42CE5DDD-D720-4CAB-A623-752B72443108}" type="pres">
      <dgm:prSet presAssocID="{A0149884-EA3C-48D8-B9E5-9EB6B96BCE94}" presName="root2" presStyleCnt="0"/>
      <dgm:spPr/>
    </dgm:pt>
    <dgm:pt modelId="{96EC7FA2-7CA0-46FA-B8B2-691AFC204078}" type="pres">
      <dgm:prSet presAssocID="{A0149884-EA3C-48D8-B9E5-9EB6B96BCE94}" presName="LevelTwoTextNod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92866EE-73E8-4ECE-B0D8-BC324557A0F7}" type="pres">
      <dgm:prSet presAssocID="{A0149884-EA3C-48D8-B9E5-9EB6B96BCE94}" presName="level3hierChild" presStyleCnt="0"/>
      <dgm:spPr/>
    </dgm:pt>
    <dgm:pt modelId="{814B2F24-9945-4681-B480-1B658B09FD31}" type="pres">
      <dgm:prSet presAssocID="{4068ECE1-3B92-4C80-97E8-FC3B2E1A3C61}" presName="conn2-1" presStyleLbl="parChTrans1D4" presStyleIdx="2" presStyleCnt="4"/>
      <dgm:spPr/>
      <dgm:t>
        <a:bodyPr/>
        <a:lstStyle/>
        <a:p>
          <a:endParaRPr lang="es-EC"/>
        </a:p>
      </dgm:t>
    </dgm:pt>
    <dgm:pt modelId="{1E5CE4F4-587D-403E-8674-C38C8F093898}" type="pres">
      <dgm:prSet presAssocID="{4068ECE1-3B92-4C80-97E8-FC3B2E1A3C61}" presName="connTx" presStyleLbl="parChTrans1D4" presStyleIdx="2" presStyleCnt="4"/>
      <dgm:spPr/>
      <dgm:t>
        <a:bodyPr/>
        <a:lstStyle/>
        <a:p>
          <a:endParaRPr lang="es-EC"/>
        </a:p>
      </dgm:t>
    </dgm:pt>
    <dgm:pt modelId="{EB8859FA-A232-46B4-A62F-6C468D21B656}" type="pres">
      <dgm:prSet presAssocID="{E9F8538C-5F79-48B0-90CE-9EF8BD0E8388}" presName="root2" presStyleCnt="0"/>
      <dgm:spPr/>
    </dgm:pt>
    <dgm:pt modelId="{EC63DEB9-3893-4172-B116-3CA33ED89563}" type="pres">
      <dgm:prSet presAssocID="{E9F8538C-5F79-48B0-90CE-9EF8BD0E8388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49D220E-C062-4C7C-A983-2D84B99A3FDB}" type="pres">
      <dgm:prSet presAssocID="{E9F8538C-5F79-48B0-90CE-9EF8BD0E8388}" presName="level3hierChild" presStyleCnt="0"/>
      <dgm:spPr/>
    </dgm:pt>
    <dgm:pt modelId="{92A9794E-66D8-461A-8715-1674D295E411}" type="pres">
      <dgm:prSet presAssocID="{93551A2E-7CCB-47ED-95FB-226817784B57}" presName="conn2-1" presStyleLbl="parChTrans1D3" presStyleIdx="4" presStyleCnt="6"/>
      <dgm:spPr/>
      <dgm:t>
        <a:bodyPr/>
        <a:lstStyle/>
        <a:p>
          <a:endParaRPr lang="es-EC"/>
        </a:p>
      </dgm:t>
    </dgm:pt>
    <dgm:pt modelId="{B010EFC2-6986-407C-ABAE-CB35FB272B1A}" type="pres">
      <dgm:prSet presAssocID="{93551A2E-7CCB-47ED-95FB-226817784B57}" presName="connTx" presStyleLbl="parChTrans1D3" presStyleIdx="4" presStyleCnt="6"/>
      <dgm:spPr/>
      <dgm:t>
        <a:bodyPr/>
        <a:lstStyle/>
        <a:p>
          <a:endParaRPr lang="es-EC"/>
        </a:p>
      </dgm:t>
    </dgm:pt>
    <dgm:pt modelId="{B9543E29-175F-4B17-9C42-A77216859538}" type="pres">
      <dgm:prSet presAssocID="{897D7CDE-BEAB-4C99-9D73-684B5D7EA5A7}" presName="root2" presStyleCnt="0"/>
      <dgm:spPr/>
    </dgm:pt>
    <dgm:pt modelId="{9C52ACE1-217F-424E-88CC-C1265A2199AB}" type="pres">
      <dgm:prSet presAssocID="{897D7CDE-BEAB-4C99-9D73-684B5D7EA5A7}" presName="LevelTwoTextNod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CAD1F54-DB76-4BE2-B60F-38C8E4F242B6}" type="pres">
      <dgm:prSet presAssocID="{897D7CDE-BEAB-4C99-9D73-684B5D7EA5A7}" presName="level3hierChild" presStyleCnt="0"/>
      <dgm:spPr/>
    </dgm:pt>
    <dgm:pt modelId="{A684EF3C-0C06-48EB-8AB5-F8AEB17DB65F}" type="pres">
      <dgm:prSet presAssocID="{B945E52E-1CC2-4FCC-B027-AFF35E9D89E3}" presName="conn2-1" presStyleLbl="parChTrans1D4" presStyleIdx="3" presStyleCnt="4"/>
      <dgm:spPr/>
      <dgm:t>
        <a:bodyPr/>
        <a:lstStyle/>
        <a:p>
          <a:endParaRPr lang="es-EC"/>
        </a:p>
      </dgm:t>
    </dgm:pt>
    <dgm:pt modelId="{4AFD293D-E163-436E-81E8-A88B8CC020BB}" type="pres">
      <dgm:prSet presAssocID="{B945E52E-1CC2-4FCC-B027-AFF35E9D89E3}" presName="connTx" presStyleLbl="parChTrans1D4" presStyleIdx="3" presStyleCnt="4"/>
      <dgm:spPr/>
      <dgm:t>
        <a:bodyPr/>
        <a:lstStyle/>
        <a:p>
          <a:endParaRPr lang="es-EC"/>
        </a:p>
      </dgm:t>
    </dgm:pt>
    <dgm:pt modelId="{F863B033-5677-4CAE-9A5B-B50D8FC034F5}" type="pres">
      <dgm:prSet presAssocID="{C2FE6287-2ADC-4A61-897C-D5D44A08B4EE}" presName="root2" presStyleCnt="0"/>
      <dgm:spPr/>
    </dgm:pt>
    <dgm:pt modelId="{08364AA0-B477-478B-9A46-6C28C9585988}" type="pres">
      <dgm:prSet presAssocID="{C2FE6287-2ADC-4A61-897C-D5D44A08B4EE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FEC5927-ECE5-4DE8-84DD-89D2800CC541}" type="pres">
      <dgm:prSet presAssocID="{C2FE6287-2ADC-4A61-897C-D5D44A08B4EE}" presName="level3hierChild" presStyleCnt="0"/>
      <dgm:spPr/>
    </dgm:pt>
    <dgm:pt modelId="{E53A9666-68D0-4D5D-A650-D5B36798FB0B}" type="pres">
      <dgm:prSet presAssocID="{A960BB3D-962A-4E72-BB30-2083D58179A1}" presName="conn2-1" presStyleLbl="parChTrans1D3" presStyleIdx="5" presStyleCnt="6"/>
      <dgm:spPr/>
      <dgm:t>
        <a:bodyPr/>
        <a:lstStyle/>
        <a:p>
          <a:endParaRPr lang="es-EC"/>
        </a:p>
      </dgm:t>
    </dgm:pt>
    <dgm:pt modelId="{B9A7E2FF-4A7E-473C-9380-2DA35FCB4EAF}" type="pres">
      <dgm:prSet presAssocID="{A960BB3D-962A-4E72-BB30-2083D58179A1}" presName="connTx" presStyleLbl="parChTrans1D3" presStyleIdx="5" presStyleCnt="6"/>
      <dgm:spPr/>
      <dgm:t>
        <a:bodyPr/>
        <a:lstStyle/>
        <a:p>
          <a:endParaRPr lang="es-EC"/>
        </a:p>
      </dgm:t>
    </dgm:pt>
    <dgm:pt modelId="{4DC85EAC-9C68-4692-9B83-9D334E13FAD0}" type="pres">
      <dgm:prSet presAssocID="{D3275CBC-F7A5-4934-A26E-EF771EF27BF6}" presName="root2" presStyleCnt="0"/>
      <dgm:spPr/>
    </dgm:pt>
    <dgm:pt modelId="{557D274B-13E7-48D6-9CA8-C647E3C9DADA}" type="pres">
      <dgm:prSet presAssocID="{D3275CBC-F7A5-4934-A26E-EF771EF27BF6}" presName="LevelTwoTextNod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57DC955-C7A0-4C51-88BE-E2EF122E6B39}" type="pres">
      <dgm:prSet presAssocID="{D3275CBC-F7A5-4934-A26E-EF771EF27BF6}" presName="level3hierChild" presStyleCnt="0"/>
      <dgm:spPr/>
    </dgm:pt>
  </dgm:ptLst>
  <dgm:cxnLst>
    <dgm:cxn modelId="{BC54C70B-A4CE-44DB-B428-346E9E8F7C32}" type="presOf" srcId="{D3275CBC-F7A5-4934-A26E-EF771EF27BF6}" destId="{557D274B-13E7-48D6-9CA8-C647E3C9DADA}" srcOrd="0" destOrd="0" presId="urn:microsoft.com/office/officeart/2005/8/layout/hierarchy2"/>
    <dgm:cxn modelId="{9BE93550-9363-4BE3-8245-39928CC7F643}" type="presOf" srcId="{48FF1267-0BF8-4200-A495-3F99549F5D5A}" destId="{72F36D6F-E16F-44AF-B49A-5EE9925E113E}" srcOrd="0" destOrd="0" presId="urn:microsoft.com/office/officeart/2005/8/layout/hierarchy2"/>
    <dgm:cxn modelId="{77CABE70-283A-46FC-A0A1-97D8ECE16FAC}" srcId="{897D7CDE-BEAB-4C99-9D73-684B5D7EA5A7}" destId="{C2FE6287-2ADC-4A61-897C-D5D44A08B4EE}" srcOrd="0" destOrd="0" parTransId="{B945E52E-1CC2-4FCC-B027-AFF35E9D89E3}" sibTransId="{7EB11163-9C3F-4225-8929-286DA686FFB7}"/>
    <dgm:cxn modelId="{550B0DF8-E5FD-4511-A380-630C3B7BC1C8}" srcId="{BE164C55-A08B-4132-B01F-A6957B62281D}" destId="{897D7CDE-BEAB-4C99-9D73-684B5D7EA5A7}" srcOrd="3" destOrd="0" parTransId="{93551A2E-7CCB-47ED-95FB-226817784B57}" sibTransId="{3BB7E994-0ABA-4935-B87E-E623F55D89E3}"/>
    <dgm:cxn modelId="{D5E5292E-6C4D-4EBA-B868-700B9215CE9E}" type="presOf" srcId="{2C77487E-B90E-4F9F-9ECF-2F875972EDCC}" destId="{7051ED13-E3A8-4EF3-A8A3-A8FC907AF7D7}" srcOrd="0" destOrd="0" presId="urn:microsoft.com/office/officeart/2005/8/layout/hierarchy2"/>
    <dgm:cxn modelId="{D2998FEC-D8C8-4E32-AF20-803364EC3ACE}" type="presOf" srcId="{B185496C-EABB-4BEA-8DB8-FEB880D8F072}" destId="{E87D36D0-D38B-44A8-B709-5161CD05D815}" srcOrd="0" destOrd="0" presId="urn:microsoft.com/office/officeart/2005/8/layout/hierarchy2"/>
    <dgm:cxn modelId="{8E0D1906-BB0E-4839-AF45-B5B8F22EF147}" type="presOf" srcId="{06CD1D3D-AD35-4DA6-89AD-D9E9D67B9054}" destId="{AE2D10EB-82D6-48E2-9763-3D767D83D9F1}" srcOrd="0" destOrd="0" presId="urn:microsoft.com/office/officeart/2005/8/layout/hierarchy2"/>
    <dgm:cxn modelId="{0DE29703-5CE0-4238-8A5A-B3DCF4A39FF0}" type="presOf" srcId="{93EB4B8F-2D99-48DB-9C0E-64F34A2CB50C}" destId="{DD69A5BA-81AD-4228-B7C6-D8B5ECB68516}" srcOrd="0" destOrd="0" presId="urn:microsoft.com/office/officeart/2005/8/layout/hierarchy2"/>
    <dgm:cxn modelId="{7ED2BB0B-B323-4790-9068-B3BCF27CC63C}" type="presOf" srcId="{94F2625F-592D-49F1-B71A-EEE45EB3A173}" destId="{B4216B95-38AA-4D42-A672-33E6A872FFD8}" srcOrd="1" destOrd="0" presId="urn:microsoft.com/office/officeart/2005/8/layout/hierarchy2"/>
    <dgm:cxn modelId="{2D806AAB-D6A0-4D60-8AD2-D00B9D3AB4E6}" type="presOf" srcId="{A0149884-EA3C-48D8-B9E5-9EB6B96BCE94}" destId="{96EC7FA2-7CA0-46FA-B8B2-691AFC204078}" srcOrd="0" destOrd="0" presId="urn:microsoft.com/office/officeart/2005/8/layout/hierarchy2"/>
    <dgm:cxn modelId="{9ACDBF41-368E-439D-AD75-A05E14B91192}" srcId="{BE164C55-A08B-4132-B01F-A6957B62281D}" destId="{D3275CBC-F7A5-4934-A26E-EF771EF27BF6}" srcOrd="4" destOrd="0" parTransId="{A960BB3D-962A-4E72-BB30-2083D58179A1}" sibTransId="{26EC0681-C7CA-4AF9-A73E-27EA41177073}"/>
    <dgm:cxn modelId="{B446EA1E-B640-48C4-A50C-DBFFB1D59339}" type="presOf" srcId="{3D8104C0-F1C9-4BF5-9B60-59800862EA9A}" destId="{523ABF1D-A7DF-408C-B78D-457054553C85}" srcOrd="0" destOrd="0" presId="urn:microsoft.com/office/officeart/2005/8/layout/hierarchy2"/>
    <dgm:cxn modelId="{C717912E-871F-4509-9F5F-7881B1F33934}" type="presOf" srcId="{93551A2E-7CCB-47ED-95FB-226817784B57}" destId="{92A9794E-66D8-461A-8715-1674D295E411}" srcOrd="0" destOrd="0" presId="urn:microsoft.com/office/officeart/2005/8/layout/hierarchy2"/>
    <dgm:cxn modelId="{6C71E2CD-1583-44FA-81B9-D829DB52EC46}" srcId="{48FF1267-0BF8-4200-A495-3F99549F5D5A}" destId="{EFB8F4C2-02D4-43F7-8377-D7C95DC6D250}" srcOrd="0" destOrd="0" parTransId="{7F10BC0D-73C8-4E80-BF3F-263F4378E987}" sibTransId="{35BA1E2B-5803-468D-A24E-C011456BF592}"/>
    <dgm:cxn modelId="{858E9A29-766F-49A4-B03D-57534B629AA9}" type="presOf" srcId="{7F10BC0D-73C8-4E80-BF3F-263F4378E987}" destId="{521DDC8E-2625-4BDB-840A-EFF57AAC3B63}" srcOrd="0" destOrd="0" presId="urn:microsoft.com/office/officeart/2005/8/layout/hierarchy2"/>
    <dgm:cxn modelId="{1B1C7B73-A391-4D30-8510-A8D8D9E54A5A}" type="presOf" srcId="{BE164C55-A08B-4132-B01F-A6957B62281D}" destId="{DFB0D403-5DDB-435F-AB3B-E000899CA10F}" srcOrd="0" destOrd="0" presId="urn:microsoft.com/office/officeart/2005/8/layout/hierarchy2"/>
    <dgm:cxn modelId="{44974D12-EC87-4E31-A9BA-F1266AA98367}" type="presOf" srcId="{66AA3CBE-EC1C-4634-B076-91A58573E63F}" destId="{D969F0D4-3A68-449C-BE7B-FA07738D0F8B}" srcOrd="0" destOrd="0" presId="urn:microsoft.com/office/officeart/2005/8/layout/hierarchy2"/>
    <dgm:cxn modelId="{4BC381FF-B011-4731-9248-92581FBFF937}" type="presOf" srcId="{93551A2E-7CCB-47ED-95FB-226817784B57}" destId="{B010EFC2-6986-407C-ABAE-CB35FB272B1A}" srcOrd="1" destOrd="0" presId="urn:microsoft.com/office/officeart/2005/8/layout/hierarchy2"/>
    <dgm:cxn modelId="{2C0DF976-A024-4182-9433-9162B1975404}" type="presOf" srcId="{A960BB3D-962A-4E72-BB30-2083D58179A1}" destId="{E53A9666-68D0-4D5D-A650-D5B36798FB0B}" srcOrd="0" destOrd="0" presId="urn:microsoft.com/office/officeart/2005/8/layout/hierarchy2"/>
    <dgm:cxn modelId="{AB0EFD37-B162-4A53-9C44-EA35740692A4}" type="presOf" srcId="{EFB8F4C2-02D4-43F7-8377-D7C95DC6D250}" destId="{A55B2B2D-4B86-4CBF-917B-C04BDC8467CC}" srcOrd="0" destOrd="0" presId="urn:microsoft.com/office/officeart/2005/8/layout/hierarchy2"/>
    <dgm:cxn modelId="{0C68C103-5EE8-48CB-B08E-747D94BBA2EC}" type="presOf" srcId="{3D8104C0-F1C9-4BF5-9B60-59800862EA9A}" destId="{BA9347D0-81BD-4ACF-850A-2D15E540E89F}" srcOrd="1" destOrd="0" presId="urn:microsoft.com/office/officeart/2005/8/layout/hierarchy2"/>
    <dgm:cxn modelId="{5571E539-86CE-4B76-8EB1-BCA47783F139}" type="presOf" srcId="{F9AF4455-EDD4-4C46-9E48-1E973EC98862}" destId="{F7D4087B-805F-4B99-BF60-572F11E6406B}" srcOrd="1" destOrd="0" presId="urn:microsoft.com/office/officeart/2005/8/layout/hierarchy2"/>
    <dgm:cxn modelId="{5C71B210-D53E-441E-8EC6-48BCC6F41A30}" type="presOf" srcId="{B945E52E-1CC2-4FCC-B027-AFF35E9D89E3}" destId="{4AFD293D-E163-436E-81E8-A88B8CC020BB}" srcOrd="1" destOrd="0" presId="urn:microsoft.com/office/officeart/2005/8/layout/hierarchy2"/>
    <dgm:cxn modelId="{75394293-A768-48B4-A846-E473563B1F42}" type="presOf" srcId="{94F2625F-592D-49F1-B71A-EEE45EB3A173}" destId="{00AEFD1A-F842-4924-ABC2-D419661EF95E}" srcOrd="0" destOrd="0" presId="urn:microsoft.com/office/officeart/2005/8/layout/hierarchy2"/>
    <dgm:cxn modelId="{AE1B29E6-0557-4522-846E-0966ABEFD2B5}" type="presOf" srcId="{B945E52E-1CC2-4FCC-B027-AFF35E9D89E3}" destId="{A684EF3C-0C06-48EB-8AB5-F8AEB17DB65F}" srcOrd="0" destOrd="0" presId="urn:microsoft.com/office/officeart/2005/8/layout/hierarchy2"/>
    <dgm:cxn modelId="{3B40425A-1D53-4152-AD6A-049C934C5799}" srcId="{A0149884-EA3C-48D8-B9E5-9EB6B96BCE94}" destId="{E9F8538C-5F79-48B0-90CE-9EF8BD0E8388}" srcOrd="0" destOrd="0" parTransId="{4068ECE1-3B92-4C80-97E8-FC3B2E1A3C61}" sibTransId="{53F592AF-9C04-43CA-AF51-ACE4BE24EEAF}"/>
    <dgm:cxn modelId="{336FC20E-9D39-4E29-ACE5-CBAF5342DC6D}" type="presOf" srcId="{4068ECE1-3B92-4C80-97E8-FC3B2E1A3C61}" destId="{814B2F24-9945-4681-B480-1B658B09FD31}" srcOrd="0" destOrd="0" presId="urn:microsoft.com/office/officeart/2005/8/layout/hierarchy2"/>
    <dgm:cxn modelId="{4B57C884-DC36-44B9-AB85-4C77C0621C4A}" type="presOf" srcId="{06CD1D3D-AD35-4DA6-89AD-D9E9D67B9054}" destId="{C2B9B3D7-4940-4ADB-801C-C284366165B4}" srcOrd="1" destOrd="0" presId="urn:microsoft.com/office/officeart/2005/8/layout/hierarchy2"/>
    <dgm:cxn modelId="{06064764-B1FC-4348-943A-E4113E6D403C}" srcId="{785ADB8E-B884-4FFC-B44D-661D8F8CFAD3}" destId="{B185496C-EABB-4BEA-8DB8-FEB880D8F072}" srcOrd="0" destOrd="0" parTransId="{C31DB238-DB00-4F3A-AAA6-17A1235AD998}" sibTransId="{5C2950D7-124E-4FD6-8C78-CA0E15424C7F}"/>
    <dgm:cxn modelId="{A58386A4-9D2A-44D5-94BF-7D3557C8917F}" type="presOf" srcId="{A960BB3D-962A-4E72-BB30-2083D58179A1}" destId="{B9A7E2FF-4A7E-473C-9380-2DA35FCB4EAF}" srcOrd="1" destOrd="0" presId="urn:microsoft.com/office/officeart/2005/8/layout/hierarchy2"/>
    <dgm:cxn modelId="{A2376CCD-41CC-417D-9AC1-33C29802CD05}" srcId="{BE164C55-A08B-4132-B01F-A6957B62281D}" destId="{48FF1267-0BF8-4200-A495-3F99549F5D5A}" srcOrd="1" destOrd="0" parTransId="{F9943DCB-EB46-44CD-B983-475AB9A8578C}" sibTransId="{89F9ECB8-88D7-48CE-9BC9-812AEECA8AB3}"/>
    <dgm:cxn modelId="{BF04A347-B586-483A-ACB8-B1B3B05E1BA2}" srcId="{B185496C-EABB-4BEA-8DB8-FEB880D8F072}" destId="{BE164C55-A08B-4132-B01F-A6957B62281D}" srcOrd="1" destOrd="0" parTransId="{5A85381C-1EAF-4E89-8223-5DB8FECB0E7A}" sibTransId="{E1A0D9E2-FA02-48E5-97D3-4C9A89B73DFF}"/>
    <dgm:cxn modelId="{FB3BCDA7-9D1E-488B-AF69-CE703266DC84}" srcId="{BE164C55-A08B-4132-B01F-A6957B62281D}" destId="{A0149884-EA3C-48D8-B9E5-9EB6B96BCE94}" srcOrd="2" destOrd="0" parTransId="{F9AF4455-EDD4-4C46-9E48-1E973EC98862}" sibTransId="{C3EC9069-0866-4664-82A7-A50857C4920A}"/>
    <dgm:cxn modelId="{FAC3860D-03A9-4012-B11D-B2716F35CF40}" type="presOf" srcId="{C8414A06-911A-4450-A4E5-EDD3E8955B5C}" destId="{9525AA82-C8BE-432E-986F-6E20D14DABE1}" srcOrd="0" destOrd="0" presId="urn:microsoft.com/office/officeart/2005/8/layout/hierarchy2"/>
    <dgm:cxn modelId="{321FA61E-F9C5-4A7B-A4C4-32B0DBA958E7}" type="presOf" srcId="{C2FE6287-2ADC-4A61-897C-D5D44A08B4EE}" destId="{08364AA0-B477-478B-9A46-6C28C9585988}" srcOrd="0" destOrd="0" presId="urn:microsoft.com/office/officeart/2005/8/layout/hierarchy2"/>
    <dgm:cxn modelId="{6F6FB910-3AF7-4E21-904D-DFA76304FFBC}" srcId="{BE164C55-A08B-4132-B01F-A6957B62281D}" destId="{C098277A-99B7-41FE-A70D-1AFB3F9CBF5F}" srcOrd="0" destOrd="0" parTransId="{C8414A06-911A-4450-A4E5-EDD3E8955B5C}" sibTransId="{190FD05E-C0F3-471A-A904-5FDB49E03A58}"/>
    <dgm:cxn modelId="{007AFD9F-D87A-4948-B483-30282F3D2FDB}" type="presOf" srcId="{C8414A06-911A-4450-A4E5-EDD3E8955B5C}" destId="{1CD0C537-B084-4E61-891A-053DD8C7667F}" srcOrd="1" destOrd="0" presId="urn:microsoft.com/office/officeart/2005/8/layout/hierarchy2"/>
    <dgm:cxn modelId="{034458CF-2D5E-46D1-AE00-1064F8A4F501}" type="presOf" srcId="{7F10BC0D-73C8-4E80-BF3F-263F4378E987}" destId="{04BD9612-D123-4B08-B292-C12A4F4258B3}" srcOrd="1" destOrd="0" presId="urn:microsoft.com/office/officeart/2005/8/layout/hierarchy2"/>
    <dgm:cxn modelId="{1AB0E590-4CF7-4C3E-8360-3393DF783E28}" type="presOf" srcId="{4068ECE1-3B92-4C80-97E8-FC3B2E1A3C61}" destId="{1E5CE4F4-587D-403E-8674-C38C8F093898}" srcOrd="1" destOrd="0" presId="urn:microsoft.com/office/officeart/2005/8/layout/hierarchy2"/>
    <dgm:cxn modelId="{8BA2B1AE-5E5E-4ECD-AB51-ED7242C14512}" type="presOf" srcId="{5A85381C-1EAF-4E89-8223-5DB8FECB0E7A}" destId="{B87932F7-59B3-4B3A-91A7-A37307A08680}" srcOrd="1" destOrd="0" presId="urn:microsoft.com/office/officeart/2005/8/layout/hierarchy2"/>
    <dgm:cxn modelId="{96D921C1-4058-47FD-AB1D-CD49C8CB8284}" srcId="{66AA3CBE-EC1C-4634-B076-91A58573E63F}" destId="{93EB4B8F-2D99-48DB-9C0E-64F34A2CB50C}" srcOrd="0" destOrd="0" parTransId="{06CD1D3D-AD35-4DA6-89AD-D9E9D67B9054}" sibTransId="{DB870443-E3F6-432F-909C-33F1EC81E186}"/>
    <dgm:cxn modelId="{E9FC1B62-8E9B-446E-8F3C-36B89728D05B}" type="presOf" srcId="{F9943DCB-EB46-44CD-B983-475AB9A8578C}" destId="{E74698FF-A548-4390-90AA-A01BDAA4FB2B}" srcOrd="1" destOrd="0" presId="urn:microsoft.com/office/officeart/2005/8/layout/hierarchy2"/>
    <dgm:cxn modelId="{82594034-25C4-4EDF-AEDB-DC4254DCB111}" type="presOf" srcId="{897D7CDE-BEAB-4C99-9D73-684B5D7EA5A7}" destId="{9C52ACE1-217F-424E-88CC-C1265A2199AB}" srcOrd="0" destOrd="0" presId="urn:microsoft.com/office/officeart/2005/8/layout/hierarchy2"/>
    <dgm:cxn modelId="{D46DE49E-DE96-4EB2-94FA-E06FD015FEE8}" srcId="{B185496C-EABB-4BEA-8DB8-FEB880D8F072}" destId="{66AA3CBE-EC1C-4634-B076-91A58573E63F}" srcOrd="0" destOrd="0" parTransId="{94F2625F-592D-49F1-B71A-EEE45EB3A173}" sibTransId="{C863E2DD-633D-4E93-9514-00DBFD7F7EB6}"/>
    <dgm:cxn modelId="{35C7050A-D9D5-47FF-95F4-B27732251BBD}" type="presOf" srcId="{5A85381C-1EAF-4E89-8223-5DB8FECB0E7A}" destId="{695D7D69-481E-4BDA-B12D-F4D0416E24E2}" srcOrd="0" destOrd="0" presId="urn:microsoft.com/office/officeart/2005/8/layout/hierarchy2"/>
    <dgm:cxn modelId="{AFAC0D1D-8127-4406-8406-C4013EDF2865}" type="presOf" srcId="{785ADB8E-B884-4FFC-B44D-661D8F8CFAD3}" destId="{61B93D32-8D56-40D9-A914-74F723E81BF6}" srcOrd="0" destOrd="0" presId="urn:microsoft.com/office/officeart/2005/8/layout/hierarchy2"/>
    <dgm:cxn modelId="{8EF38730-05B0-4379-8495-0F3252BCB0F4}" srcId="{C098277A-99B7-41FE-A70D-1AFB3F9CBF5F}" destId="{2C77487E-B90E-4F9F-9ECF-2F875972EDCC}" srcOrd="0" destOrd="0" parTransId="{3D8104C0-F1C9-4BF5-9B60-59800862EA9A}" sibTransId="{1B708AF9-64A3-4E34-BE39-B08A2A9A6B05}"/>
    <dgm:cxn modelId="{94910607-EC47-4AEA-8DDC-AE8A1F52C5CD}" type="presOf" srcId="{E9F8538C-5F79-48B0-90CE-9EF8BD0E8388}" destId="{EC63DEB9-3893-4172-B116-3CA33ED89563}" srcOrd="0" destOrd="0" presId="urn:microsoft.com/office/officeart/2005/8/layout/hierarchy2"/>
    <dgm:cxn modelId="{435F9C09-3B57-4E3A-AA83-EFF692C2B747}" type="presOf" srcId="{F9943DCB-EB46-44CD-B983-475AB9A8578C}" destId="{753D2ADD-B956-4B17-AAFE-F15187B0746E}" srcOrd="0" destOrd="0" presId="urn:microsoft.com/office/officeart/2005/8/layout/hierarchy2"/>
    <dgm:cxn modelId="{DA7EDA51-DAA3-47BE-9B96-36D468EE3112}" type="presOf" srcId="{F9AF4455-EDD4-4C46-9E48-1E973EC98862}" destId="{D2A32BAD-F829-483D-AA0D-614FDB70DEF2}" srcOrd="0" destOrd="0" presId="urn:microsoft.com/office/officeart/2005/8/layout/hierarchy2"/>
    <dgm:cxn modelId="{3425A1B8-A92B-44E5-AC62-A6DF9C21E6B8}" type="presOf" srcId="{C098277A-99B7-41FE-A70D-1AFB3F9CBF5F}" destId="{53F89CB0-5BE1-4FCE-A132-E40230C17ADA}" srcOrd="0" destOrd="0" presId="urn:microsoft.com/office/officeart/2005/8/layout/hierarchy2"/>
    <dgm:cxn modelId="{21631B53-164A-476D-A6DB-B05FF4C4D289}" type="presParOf" srcId="{61B93D32-8D56-40D9-A914-74F723E81BF6}" destId="{8461465C-9202-4FF6-94D3-FEF8E80BB8B7}" srcOrd="0" destOrd="0" presId="urn:microsoft.com/office/officeart/2005/8/layout/hierarchy2"/>
    <dgm:cxn modelId="{A77E5F8F-FDA5-434D-8C77-17F570B1BC5E}" type="presParOf" srcId="{8461465C-9202-4FF6-94D3-FEF8E80BB8B7}" destId="{E87D36D0-D38B-44A8-B709-5161CD05D815}" srcOrd="0" destOrd="0" presId="urn:microsoft.com/office/officeart/2005/8/layout/hierarchy2"/>
    <dgm:cxn modelId="{2993E4C0-BBB1-43BF-93D8-6D0CA7BDB229}" type="presParOf" srcId="{8461465C-9202-4FF6-94D3-FEF8E80BB8B7}" destId="{D0328BC1-1835-44BF-BA6D-7FC7B807EBB4}" srcOrd="1" destOrd="0" presId="urn:microsoft.com/office/officeart/2005/8/layout/hierarchy2"/>
    <dgm:cxn modelId="{5D1E52DB-8C96-4AD5-B3A5-E3AA9BE54662}" type="presParOf" srcId="{D0328BC1-1835-44BF-BA6D-7FC7B807EBB4}" destId="{00AEFD1A-F842-4924-ABC2-D419661EF95E}" srcOrd="0" destOrd="0" presId="urn:microsoft.com/office/officeart/2005/8/layout/hierarchy2"/>
    <dgm:cxn modelId="{457910ED-639A-4460-BE34-606C147FD963}" type="presParOf" srcId="{00AEFD1A-F842-4924-ABC2-D419661EF95E}" destId="{B4216B95-38AA-4D42-A672-33E6A872FFD8}" srcOrd="0" destOrd="0" presId="urn:microsoft.com/office/officeart/2005/8/layout/hierarchy2"/>
    <dgm:cxn modelId="{AAC97ED2-B5F1-43B6-B6D9-6428DBD90F65}" type="presParOf" srcId="{D0328BC1-1835-44BF-BA6D-7FC7B807EBB4}" destId="{F7945931-D327-4D47-A03C-E870D3DFAFFC}" srcOrd="1" destOrd="0" presId="urn:microsoft.com/office/officeart/2005/8/layout/hierarchy2"/>
    <dgm:cxn modelId="{009DBB24-2429-46CE-9196-602B3393D7A7}" type="presParOf" srcId="{F7945931-D327-4D47-A03C-E870D3DFAFFC}" destId="{D969F0D4-3A68-449C-BE7B-FA07738D0F8B}" srcOrd="0" destOrd="0" presId="urn:microsoft.com/office/officeart/2005/8/layout/hierarchy2"/>
    <dgm:cxn modelId="{2596940D-7685-4A8F-BCA6-14C8A5BF226A}" type="presParOf" srcId="{F7945931-D327-4D47-A03C-E870D3DFAFFC}" destId="{15843F69-0A8C-4407-B0CB-986406C37286}" srcOrd="1" destOrd="0" presId="urn:microsoft.com/office/officeart/2005/8/layout/hierarchy2"/>
    <dgm:cxn modelId="{0B2961BB-9EC1-41AA-A8A8-0A6CBC23C22F}" type="presParOf" srcId="{15843F69-0A8C-4407-B0CB-986406C37286}" destId="{AE2D10EB-82D6-48E2-9763-3D767D83D9F1}" srcOrd="0" destOrd="0" presId="urn:microsoft.com/office/officeart/2005/8/layout/hierarchy2"/>
    <dgm:cxn modelId="{0D8397D0-653B-4995-AE04-13B21A31192C}" type="presParOf" srcId="{AE2D10EB-82D6-48E2-9763-3D767D83D9F1}" destId="{C2B9B3D7-4940-4ADB-801C-C284366165B4}" srcOrd="0" destOrd="0" presId="urn:microsoft.com/office/officeart/2005/8/layout/hierarchy2"/>
    <dgm:cxn modelId="{57553200-AA67-4121-93CC-BC92CCC8129B}" type="presParOf" srcId="{15843F69-0A8C-4407-B0CB-986406C37286}" destId="{8163793E-6F4D-490C-B668-251082983E83}" srcOrd="1" destOrd="0" presId="urn:microsoft.com/office/officeart/2005/8/layout/hierarchy2"/>
    <dgm:cxn modelId="{DF5EDAFD-87FE-45A3-BF11-E74D69754895}" type="presParOf" srcId="{8163793E-6F4D-490C-B668-251082983E83}" destId="{DD69A5BA-81AD-4228-B7C6-D8B5ECB68516}" srcOrd="0" destOrd="0" presId="urn:microsoft.com/office/officeart/2005/8/layout/hierarchy2"/>
    <dgm:cxn modelId="{FF59E5F6-6095-4C28-8588-86223428EDCF}" type="presParOf" srcId="{8163793E-6F4D-490C-B668-251082983E83}" destId="{A9038182-2210-4AFA-9686-08B52EFF7CE8}" srcOrd="1" destOrd="0" presId="urn:microsoft.com/office/officeart/2005/8/layout/hierarchy2"/>
    <dgm:cxn modelId="{20B4C7E2-3C7E-47B1-89E2-1CEB2F8F2BA9}" type="presParOf" srcId="{D0328BC1-1835-44BF-BA6D-7FC7B807EBB4}" destId="{695D7D69-481E-4BDA-B12D-F4D0416E24E2}" srcOrd="2" destOrd="0" presId="urn:microsoft.com/office/officeart/2005/8/layout/hierarchy2"/>
    <dgm:cxn modelId="{24F0C75F-6A07-4183-B16F-7E277551EB63}" type="presParOf" srcId="{695D7D69-481E-4BDA-B12D-F4D0416E24E2}" destId="{B87932F7-59B3-4B3A-91A7-A37307A08680}" srcOrd="0" destOrd="0" presId="urn:microsoft.com/office/officeart/2005/8/layout/hierarchy2"/>
    <dgm:cxn modelId="{5995D0BA-A5F4-44D9-AEEC-1EDF04E29E11}" type="presParOf" srcId="{D0328BC1-1835-44BF-BA6D-7FC7B807EBB4}" destId="{C585D4B6-4D86-4B42-A27E-D1F6CD8BB6A5}" srcOrd="3" destOrd="0" presId="urn:microsoft.com/office/officeart/2005/8/layout/hierarchy2"/>
    <dgm:cxn modelId="{DC84F782-3D46-403E-819F-67647F7E08C5}" type="presParOf" srcId="{C585D4B6-4D86-4B42-A27E-D1F6CD8BB6A5}" destId="{DFB0D403-5DDB-435F-AB3B-E000899CA10F}" srcOrd="0" destOrd="0" presId="urn:microsoft.com/office/officeart/2005/8/layout/hierarchy2"/>
    <dgm:cxn modelId="{D2ABB6AA-98DD-4DA5-82DF-89C67C98ECB7}" type="presParOf" srcId="{C585D4B6-4D86-4B42-A27E-D1F6CD8BB6A5}" destId="{E772C7A8-438A-4283-8057-B7169F853D1F}" srcOrd="1" destOrd="0" presId="urn:microsoft.com/office/officeart/2005/8/layout/hierarchy2"/>
    <dgm:cxn modelId="{D6DA610E-9628-42B2-8DD1-4414B1AE2C8D}" type="presParOf" srcId="{E772C7A8-438A-4283-8057-B7169F853D1F}" destId="{9525AA82-C8BE-432E-986F-6E20D14DABE1}" srcOrd="0" destOrd="0" presId="urn:microsoft.com/office/officeart/2005/8/layout/hierarchy2"/>
    <dgm:cxn modelId="{B37BB2F0-9251-47E3-857E-EA218A088A19}" type="presParOf" srcId="{9525AA82-C8BE-432E-986F-6E20D14DABE1}" destId="{1CD0C537-B084-4E61-891A-053DD8C7667F}" srcOrd="0" destOrd="0" presId="urn:microsoft.com/office/officeart/2005/8/layout/hierarchy2"/>
    <dgm:cxn modelId="{7F683AA2-68ED-4531-BF8F-9042A91296F5}" type="presParOf" srcId="{E772C7A8-438A-4283-8057-B7169F853D1F}" destId="{F98AF720-54E1-40EE-B745-E46636A0F3AD}" srcOrd="1" destOrd="0" presId="urn:microsoft.com/office/officeart/2005/8/layout/hierarchy2"/>
    <dgm:cxn modelId="{39B57D16-CA01-4D71-BCC9-AEAC4A5D3096}" type="presParOf" srcId="{F98AF720-54E1-40EE-B745-E46636A0F3AD}" destId="{53F89CB0-5BE1-4FCE-A132-E40230C17ADA}" srcOrd="0" destOrd="0" presId="urn:microsoft.com/office/officeart/2005/8/layout/hierarchy2"/>
    <dgm:cxn modelId="{298B6868-4FF0-4833-90E5-7102659C3860}" type="presParOf" srcId="{F98AF720-54E1-40EE-B745-E46636A0F3AD}" destId="{1305BD3E-1DD8-4073-8A1B-8CFFB01F665C}" srcOrd="1" destOrd="0" presId="urn:microsoft.com/office/officeart/2005/8/layout/hierarchy2"/>
    <dgm:cxn modelId="{82A7E923-9DA9-47AF-A0DC-D5BC917A705E}" type="presParOf" srcId="{1305BD3E-1DD8-4073-8A1B-8CFFB01F665C}" destId="{523ABF1D-A7DF-408C-B78D-457054553C85}" srcOrd="0" destOrd="0" presId="urn:microsoft.com/office/officeart/2005/8/layout/hierarchy2"/>
    <dgm:cxn modelId="{9A614715-1D62-469A-A1AF-046A3B975BA8}" type="presParOf" srcId="{523ABF1D-A7DF-408C-B78D-457054553C85}" destId="{BA9347D0-81BD-4ACF-850A-2D15E540E89F}" srcOrd="0" destOrd="0" presId="urn:microsoft.com/office/officeart/2005/8/layout/hierarchy2"/>
    <dgm:cxn modelId="{2FB6E3E7-1056-46E0-9883-13BC0B39B280}" type="presParOf" srcId="{1305BD3E-1DD8-4073-8A1B-8CFFB01F665C}" destId="{0790385E-258E-478E-BF8C-0B1790135418}" srcOrd="1" destOrd="0" presId="urn:microsoft.com/office/officeart/2005/8/layout/hierarchy2"/>
    <dgm:cxn modelId="{6EA0EA9D-C53C-4645-A1D2-0180860CAB42}" type="presParOf" srcId="{0790385E-258E-478E-BF8C-0B1790135418}" destId="{7051ED13-E3A8-4EF3-A8A3-A8FC907AF7D7}" srcOrd="0" destOrd="0" presId="urn:microsoft.com/office/officeart/2005/8/layout/hierarchy2"/>
    <dgm:cxn modelId="{00CE4FEA-02A9-4721-B5C5-C09E62BE2229}" type="presParOf" srcId="{0790385E-258E-478E-BF8C-0B1790135418}" destId="{EC48EC2E-2471-4C9A-975F-D0840CF42217}" srcOrd="1" destOrd="0" presId="urn:microsoft.com/office/officeart/2005/8/layout/hierarchy2"/>
    <dgm:cxn modelId="{EDE7CE9A-A117-4990-8CF5-7682EC734BB6}" type="presParOf" srcId="{E772C7A8-438A-4283-8057-B7169F853D1F}" destId="{753D2ADD-B956-4B17-AAFE-F15187B0746E}" srcOrd="2" destOrd="0" presId="urn:microsoft.com/office/officeart/2005/8/layout/hierarchy2"/>
    <dgm:cxn modelId="{66BF699A-B514-445C-8F31-19B0D37E90CF}" type="presParOf" srcId="{753D2ADD-B956-4B17-AAFE-F15187B0746E}" destId="{E74698FF-A548-4390-90AA-A01BDAA4FB2B}" srcOrd="0" destOrd="0" presId="urn:microsoft.com/office/officeart/2005/8/layout/hierarchy2"/>
    <dgm:cxn modelId="{E19FBD48-7379-4FAA-8080-50DBE389A7A4}" type="presParOf" srcId="{E772C7A8-438A-4283-8057-B7169F853D1F}" destId="{87ECCB4F-7598-4382-B144-858E5A86A23C}" srcOrd="3" destOrd="0" presId="urn:microsoft.com/office/officeart/2005/8/layout/hierarchy2"/>
    <dgm:cxn modelId="{75AC4DCF-B356-41CC-9D64-B64749420C5E}" type="presParOf" srcId="{87ECCB4F-7598-4382-B144-858E5A86A23C}" destId="{72F36D6F-E16F-44AF-B49A-5EE9925E113E}" srcOrd="0" destOrd="0" presId="urn:microsoft.com/office/officeart/2005/8/layout/hierarchy2"/>
    <dgm:cxn modelId="{883F087C-2B29-48DF-8885-A5F4EE9716E2}" type="presParOf" srcId="{87ECCB4F-7598-4382-B144-858E5A86A23C}" destId="{BFEB00A2-3BFA-47AC-89A9-DC1E872CC340}" srcOrd="1" destOrd="0" presId="urn:microsoft.com/office/officeart/2005/8/layout/hierarchy2"/>
    <dgm:cxn modelId="{95DBBF37-FD48-4502-B601-AD36C0C2212D}" type="presParOf" srcId="{BFEB00A2-3BFA-47AC-89A9-DC1E872CC340}" destId="{521DDC8E-2625-4BDB-840A-EFF57AAC3B63}" srcOrd="0" destOrd="0" presId="urn:microsoft.com/office/officeart/2005/8/layout/hierarchy2"/>
    <dgm:cxn modelId="{6906E549-FBDF-4ED7-A83B-BE730183F6D1}" type="presParOf" srcId="{521DDC8E-2625-4BDB-840A-EFF57AAC3B63}" destId="{04BD9612-D123-4B08-B292-C12A4F4258B3}" srcOrd="0" destOrd="0" presId="urn:microsoft.com/office/officeart/2005/8/layout/hierarchy2"/>
    <dgm:cxn modelId="{F98B8922-A31D-421A-BFD3-10A84299553A}" type="presParOf" srcId="{BFEB00A2-3BFA-47AC-89A9-DC1E872CC340}" destId="{567455BA-7F1A-409B-B66E-C7F0CFFF2B75}" srcOrd="1" destOrd="0" presId="urn:microsoft.com/office/officeart/2005/8/layout/hierarchy2"/>
    <dgm:cxn modelId="{D5048ABF-7ABC-44C7-B4A6-DBC1D78E5744}" type="presParOf" srcId="{567455BA-7F1A-409B-B66E-C7F0CFFF2B75}" destId="{A55B2B2D-4B86-4CBF-917B-C04BDC8467CC}" srcOrd="0" destOrd="0" presId="urn:microsoft.com/office/officeart/2005/8/layout/hierarchy2"/>
    <dgm:cxn modelId="{D0E6ACC6-35A6-4AD0-8451-E47D698D4723}" type="presParOf" srcId="{567455BA-7F1A-409B-B66E-C7F0CFFF2B75}" destId="{AAD204F4-CDC4-4BD1-84E7-8CF3FCA04330}" srcOrd="1" destOrd="0" presId="urn:microsoft.com/office/officeart/2005/8/layout/hierarchy2"/>
    <dgm:cxn modelId="{98E55747-0FEB-40FB-ACDA-BC0B5EBBE868}" type="presParOf" srcId="{E772C7A8-438A-4283-8057-B7169F853D1F}" destId="{D2A32BAD-F829-483D-AA0D-614FDB70DEF2}" srcOrd="4" destOrd="0" presId="urn:microsoft.com/office/officeart/2005/8/layout/hierarchy2"/>
    <dgm:cxn modelId="{F2D69596-D00D-4984-8C54-408965BA52D3}" type="presParOf" srcId="{D2A32BAD-F829-483D-AA0D-614FDB70DEF2}" destId="{F7D4087B-805F-4B99-BF60-572F11E6406B}" srcOrd="0" destOrd="0" presId="urn:microsoft.com/office/officeart/2005/8/layout/hierarchy2"/>
    <dgm:cxn modelId="{72AECB8F-29CE-4520-99B7-88593B613657}" type="presParOf" srcId="{E772C7A8-438A-4283-8057-B7169F853D1F}" destId="{42CE5DDD-D720-4CAB-A623-752B72443108}" srcOrd="5" destOrd="0" presId="urn:microsoft.com/office/officeart/2005/8/layout/hierarchy2"/>
    <dgm:cxn modelId="{B123DE99-E7C5-4844-B05E-B0A5C2889C59}" type="presParOf" srcId="{42CE5DDD-D720-4CAB-A623-752B72443108}" destId="{96EC7FA2-7CA0-46FA-B8B2-691AFC204078}" srcOrd="0" destOrd="0" presId="urn:microsoft.com/office/officeart/2005/8/layout/hierarchy2"/>
    <dgm:cxn modelId="{2673848B-3DD8-4963-BBBA-13EF61C05254}" type="presParOf" srcId="{42CE5DDD-D720-4CAB-A623-752B72443108}" destId="{292866EE-73E8-4ECE-B0D8-BC324557A0F7}" srcOrd="1" destOrd="0" presId="urn:microsoft.com/office/officeart/2005/8/layout/hierarchy2"/>
    <dgm:cxn modelId="{B0DFE2DB-0FAA-4765-8861-016CC889A2D0}" type="presParOf" srcId="{292866EE-73E8-4ECE-B0D8-BC324557A0F7}" destId="{814B2F24-9945-4681-B480-1B658B09FD31}" srcOrd="0" destOrd="0" presId="urn:microsoft.com/office/officeart/2005/8/layout/hierarchy2"/>
    <dgm:cxn modelId="{5B73E976-B376-4D58-82EF-8C5FB33DFCD5}" type="presParOf" srcId="{814B2F24-9945-4681-B480-1B658B09FD31}" destId="{1E5CE4F4-587D-403E-8674-C38C8F093898}" srcOrd="0" destOrd="0" presId="urn:microsoft.com/office/officeart/2005/8/layout/hierarchy2"/>
    <dgm:cxn modelId="{94C48803-0499-41C7-90F8-1115A3F39723}" type="presParOf" srcId="{292866EE-73E8-4ECE-B0D8-BC324557A0F7}" destId="{EB8859FA-A232-46B4-A62F-6C468D21B656}" srcOrd="1" destOrd="0" presId="urn:microsoft.com/office/officeart/2005/8/layout/hierarchy2"/>
    <dgm:cxn modelId="{F2570429-4DD8-45CE-B72F-CDDE76D0A681}" type="presParOf" srcId="{EB8859FA-A232-46B4-A62F-6C468D21B656}" destId="{EC63DEB9-3893-4172-B116-3CA33ED89563}" srcOrd="0" destOrd="0" presId="urn:microsoft.com/office/officeart/2005/8/layout/hierarchy2"/>
    <dgm:cxn modelId="{FAAB1245-FEB4-4730-A298-D3A873899B31}" type="presParOf" srcId="{EB8859FA-A232-46B4-A62F-6C468D21B656}" destId="{F49D220E-C062-4C7C-A983-2D84B99A3FDB}" srcOrd="1" destOrd="0" presId="urn:microsoft.com/office/officeart/2005/8/layout/hierarchy2"/>
    <dgm:cxn modelId="{C7A8DEDE-2331-4E3C-B446-D99D3ABA8F85}" type="presParOf" srcId="{E772C7A8-438A-4283-8057-B7169F853D1F}" destId="{92A9794E-66D8-461A-8715-1674D295E411}" srcOrd="6" destOrd="0" presId="urn:microsoft.com/office/officeart/2005/8/layout/hierarchy2"/>
    <dgm:cxn modelId="{1E5939E9-BFA9-4CB6-A7DB-7233229239AF}" type="presParOf" srcId="{92A9794E-66D8-461A-8715-1674D295E411}" destId="{B010EFC2-6986-407C-ABAE-CB35FB272B1A}" srcOrd="0" destOrd="0" presId="urn:microsoft.com/office/officeart/2005/8/layout/hierarchy2"/>
    <dgm:cxn modelId="{4786B619-CEB0-43A6-B742-62673E7066E9}" type="presParOf" srcId="{E772C7A8-438A-4283-8057-B7169F853D1F}" destId="{B9543E29-175F-4B17-9C42-A77216859538}" srcOrd="7" destOrd="0" presId="urn:microsoft.com/office/officeart/2005/8/layout/hierarchy2"/>
    <dgm:cxn modelId="{FB087FED-2BF4-4A8F-8CD6-373D6A8A6653}" type="presParOf" srcId="{B9543E29-175F-4B17-9C42-A77216859538}" destId="{9C52ACE1-217F-424E-88CC-C1265A2199AB}" srcOrd="0" destOrd="0" presId="urn:microsoft.com/office/officeart/2005/8/layout/hierarchy2"/>
    <dgm:cxn modelId="{F7E5302C-99A1-4969-A7C1-CB895C07F9E7}" type="presParOf" srcId="{B9543E29-175F-4B17-9C42-A77216859538}" destId="{6CAD1F54-DB76-4BE2-B60F-38C8E4F242B6}" srcOrd="1" destOrd="0" presId="urn:microsoft.com/office/officeart/2005/8/layout/hierarchy2"/>
    <dgm:cxn modelId="{92C06A0E-A8E3-4684-ABED-87B3D5BDA220}" type="presParOf" srcId="{6CAD1F54-DB76-4BE2-B60F-38C8E4F242B6}" destId="{A684EF3C-0C06-48EB-8AB5-F8AEB17DB65F}" srcOrd="0" destOrd="0" presId="urn:microsoft.com/office/officeart/2005/8/layout/hierarchy2"/>
    <dgm:cxn modelId="{BCDEDDB5-8114-4F12-9A2C-92604A71E37B}" type="presParOf" srcId="{A684EF3C-0C06-48EB-8AB5-F8AEB17DB65F}" destId="{4AFD293D-E163-436E-81E8-A88B8CC020BB}" srcOrd="0" destOrd="0" presId="urn:microsoft.com/office/officeart/2005/8/layout/hierarchy2"/>
    <dgm:cxn modelId="{E96388B6-76F3-4609-99E8-36E75C8A24E6}" type="presParOf" srcId="{6CAD1F54-DB76-4BE2-B60F-38C8E4F242B6}" destId="{F863B033-5677-4CAE-9A5B-B50D8FC034F5}" srcOrd="1" destOrd="0" presId="urn:microsoft.com/office/officeart/2005/8/layout/hierarchy2"/>
    <dgm:cxn modelId="{A6CFC594-E820-4CA3-9235-F7E23B14893D}" type="presParOf" srcId="{F863B033-5677-4CAE-9A5B-B50D8FC034F5}" destId="{08364AA0-B477-478B-9A46-6C28C9585988}" srcOrd="0" destOrd="0" presId="urn:microsoft.com/office/officeart/2005/8/layout/hierarchy2"/>
    <dgm:cxn modelId="{C77D5006-0193-4EF4-87C8-AAE864971D66}" type="presParOf" srcId="{F863B033-5677-4CAE-9A5B-B50D8FC034F5}" destId="{DFEC5927-ECE5-4DE8-84DD-89D2800CC541}" srcOrd="1" destOrd="0" presId="urn:microsoft.com/office/officeart/2005/8/layout/hierarchy2"/>
    <dgm:cxn modelId="{C1AFCB29-13F4-469F-8756-BEE537B1BD53}" type="presParOf" srcId="{E772C7A8-438A-4283-8057-B7169F853D1F}" destId="{E53A9666-68D0-4D5D-A650-D5B36798FB0B}" srcOrd="8" destOrd="0" presId="urn:microsoft.com/office/officeart/2005/8/layout/hierarchy2"/>
    <dgm:cxn modelId="{752C87DA-FB88-43F0-BB29-B6D990A8C960}" type="presParOf" srcId="{E53A9666-68D0-4D5D-A650-D5B36798FB0B}" destId="{B9A7E2FF-4A7E-473C-9380-2DA35FCB4EAF}" srcOrd="0" destOrd="0" presId="urn:microsoft.com/office/officeart/2005/8/layout/hierarchy2"/>
    <dgm:cxn modelId="{2B9C6C35-270F-47A8-A167-42196C18026A}" type="presParOf" srcId="{E772C7A8-438A-4283-8057-B7169F853D1F}" destId="{4DC85EAC-9C68-4692-9B83-9D334E13FAD0}" srcOrd="9" destOrd="0" presId="urn:microsoft.com/office/officeart/2005/8/layout/hierarchy2"/>
    <dgm:cxn modelId="{1A6E1027-9BE9-4DEE-A3EC-7932E50C8BF4}" type="presParOf" srcId="{4DC85EAC-9C68-4692-9B83-9D334E13FAD0}" destId="{557D274B-13E7-48D6-9CA8-C647E3C9DADA}" srcOrd="0" destOrd="0" presId="urn:microsoft.com/office/officeart/2005/8/layout/hierarchy2"/>
    <dgm:cxn modelId="{C714570C-63E4-4014-8121-82B97DD2EC5A}" type="presParOf" srcId="{4DC85EAC-9C68-4692-9B83-9D334E13FAD0}" destId="{457DC955-C7A0-4C51-88BE-E2EF122E6B3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D9A29F-97DC-4AE3-93E6-1421A8B7CA10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EB5FE98-5E9C-4928-A1D6-E77DDE3F91F9}">
      <dgm:prSet phldrT="[Texto]"/>
      <dgm:spPr/>
      <dgm:t>
        <a:bodyPr/>
        <a:lstStyle/>
        <a:p>
          <a:r>
            <a:rPr lang="es-EC" b="1" dirty="0" smtClean="0"/>
            <a:t>PLANEACIÓN</a:t>
          </a:r>
          <a:endParaRPr lang="es-EC" b="1" dirty="0"/>
        </a:p>
      </dgm:t>
    </dgm:pt>
    <dgm:pt modelId="{F98CEB4C-5D83-4C29-8B62-23657E2626B4}" type="parTrans" cxnId="{FCD763CD-D3B1-44A9-BB03-5DBD2786ECB1}">
      <dgm:prSet/>
      <dgm:spPr/>
      <dgm:t>
        <a:bodyPr/>
        <a:lstStyle/>
        <a:p>
          <a:endParaRPr lang="es-EC"/>
        </a:p>
      </dgm:t>
    </dgm:pt>
    <dgm:pt modelId="{7D588F50-344D-4312-959A-2F45931788E1}" type="sibTrans" cxnId="{FCD763CD-D3B1-44A9-BB03-5DBD2786ECB1}">
      <dgm:prSet/>
      <dgm:spPr/>
      <dgm:t>
        <a:bodyPr/>
        <a:lstStyle/>
        <a:p>
          <a:endParaRPr lang="es-EC"/>
        </a:p>
      </dgm:t>
    </dgm:pt>
    <dgm:pt modelId="{BEFE2215-A08D-4ACB-B08A-F770F1428408}">
      <dgm:prSet phldrT="[Texto]"/>
      <dgm:spPr/>
      <dgm:t>
        <a:bodyPr/>
        <a:lstStyle/>
        <a:p>
          <a:r>
            <a:rPr lang="es-EC" dirty="0" smtClean="0"/>
            <a:t>Estratégica</a:t>
          </a:r>
          <a:endParaRPr lang="es-EC" dirty="0"/>
        </a:p>
      </dgm:t>
    </dgm:pt>
    <dgm:pt modelId="{6BFF70E5-2A2B-4111-B80A-D3F0EE6EA37E}" type="parTrans" cxnId="{D0713375-DE2D-4741-9917-F6B7C26629A6}">
      <dgm:prSet/>
      <dgm:spPr/>
      <dgm:t>
        <a:bodyPr/>
        <a:lstStyle/>
        <a:p>
          <a:endParaRPr lang="es-EC"/>
        </a:p>
      </dgm:t>
    </dgm:pt>
    <dgm:pt modelId="{72A1CFB9-BB70-480A-8F7F-E653F1B1D38A}" type="sibTrans" cxnId="{D0713375-DE2D-4741-9917-F6B7C26629A6}">
      <dgm:prSet/>
      <dgm:spPr/>
      <dgm:t>
        <a:bodyPr/>
        <a:lstStyle/>
        <a:p>
          <a:endParaRPr lang="es-EC"/>
        </a:p>
      </dgm:t>
    </dgm:pt>
    <dgm:pt modelId="{E6E94517-0401-4961-B406-62CF62BE36F5}">
      <dgm:prSet phldrT="[Texto]"/>
      <dgm:spPr/>
      <dgm:t>
        <a:bodyPr/>
        <a:lstStyle/>
        <a:p>
          <a:r>
            <a:rPr lang="es-EC" dirty="0" smtClean="0"/>
            <a:t>Táctica</a:t>
          </a:r>
          <a:endParaRPr lang="es-EC" dirty="0"/>
        </a:p>
      </dgm:t>
    </dgm:pt>
    <dgm:pt modelId="{CF882C80-3EF9-4EA0-8E4C-6E0E1D0967F5}" type="parTrans" cxnId="{B8E6FB3B-A2D2-4F31-874C-B7C4A703FAB2}">
      <dgm:prSet/>
      <dgm:spPr/>
      <dgm:t>
        <a:bodyPr/>
        <a:lstStyle/>
        <a:p>
          <a:endParaRPr lang="es-EC"/>
        </a:p>
      </dgm:t>
    </dgm:pt>
    <dgm:pt modelId="{A4CA5318-D632-47FC-BF46-78CCEC8CB1A3}" type="sibTrans" cxnId="{B8E6FB3B-A2D2-4F31-874C-B7C4A703FAB2}">
      <dgm:prSet/>
      <dgm:spPr/>
      <dgm:t>
        <a:bodyPr/>
        <a:lstStyle/>
        <a:p>
          <a:endParaRPr lang="es-EC"/>
        </a:p>
      </dgm:t>
    </dgm:pt>
    <dgm:pt modelId="{09381AE4-F85B-4E57-9A76-17E9BB508017}">
      <dgm:prSet phldrT="[Texto]"/>
      <dgm:spPr/>
      <dgm:t>
        <a:bodyPr/>
        <a:lstStyle/>
        <a:p>
          <a:r>
            <a:rPr lang="es-EC" b="1" dirty="0" smtClean="0"/>
            <a:t>ORGANIZACIÓN</a:t>
          </a:r>
          <a:endParaRPr lang="es-EC" b="1" dirty="0"/>
        </a:p>
      </dgm:t>
    </dgm:pt>
    <dgm:pt modelId="{68E76BA2-FD6C-4B92-B2B3-13E3DE46FC08}" type="parTrans" cxnId="{9868274A-3B37-4923-BBEC-4F16793C5483}">
      <dgm:prSet/>
      <dgm:spPr/>
      <dgm:t>
        <a:bodyPr/>
        <a:lstStyle/>
        <a:p>
          <a:endParaRPr lang="es-EC"/>
        </a:p>
      </dgm:t>
    </dgm:pt>
    <dgm:pt modelId="{25C19DCD-FB1A-4CF7-AFFF-070077D492EE}" type="sibTrans" cxnId="{9868274A-3B37-4923-BBEC-4F16793C5483}">
      <dgm:prSet/>
      <dgm:spPr/>
      <dgm:t>
        <a:bodyPr/>
        <a:lstStyle/>
        <a:p>
          <a:endParaRPr lang="es-EC"/>
        </a:p>
      </dgm:t>
    </dgm:pt>
    <dgm:pt modelId="{BE986F7C-2920-466B-B88D-7FBFDD6A78EB}">
      <dgm:prSet phldrT="[Texto]"/>
      <dgm:spPr/>
      <dgm:t>
        <a:bodyPr/>
        <a:lstStyle/>
        <a:p>
          <a:r>
            <a:rPr lang="es-EC" dirty="0" smtClean="0"/>
            <a:t>Diseño Organizacional</a:t>
          </a:r>
          <a:endParaRPr lang="es-EC" dirty="0"/>
        </a:p>
      </dgm:t>
    </dgm:pt>
    <dgm:pt modelId="{17AFE001-9D36-47A5-BD5B-9A95F5C2CD4D}" type="parTrans" cxnId="{1C46EDE9-8C18-4959-BDDA-E4A42C2A2933}">
      <dgm:prSet/>
      <dgm:spPr/>
      <dgm:t>
        <a:bodyPr/>
        <a:lstStyle/>
        <a:p>
          <a:endParaRPr lang="es-EC"/>
        </a:p>
      </dgm:t>
    </dgm:pt>
    <dgm:pt modelId="{F073D268-8A32-4E2D-B4C7-FE8646F7F655}" type="sibTrans" cxnId="{1C46EDE9-8C18-4959-BDDA-E4A42C2A2933}">
      <dgm:prSet/>
      <dgm:spPr/>
      <dgm:t>
        <a:bodyPr/>
        <a:lstStyle/>
        <a:p>
          <a:endParaRPr lang="es-EC"/>
        </a:p>
      </dgm:t>
    </dgm:pt>
    <dgm:pt modelId="{28E56D9A-417A-429E-86B7-B5833ED64CC4}">
      <dgm:prSet phldrT="[Texto]"/>
      <dgm:spPr/>
      <dgm:t>
        <a:bodyPr/>
        <a:lstStyle/>
        <a:p>
          <a:r>
            <a:rPr lang="es-EC" dirty="0" smtClean="0"/>
            <a:t>Diseño Departamental</a:t>
          </a:r>
        </a:p>
      </dgm:t>
    </dgm:pt>
    <dgm:pt modelId="{37DC30AB-8130-4B0F-B103-7C5F78A256F9}" type="parTrans" cxnId="{88A970D5-7BF5-4632-8882-C797867AB455}">
      <dgm:prSet/>
      <dgm:spPr/>
      <dgm:t>
        <a:bodyPr/>
        <a:lstStyle/>
        <a:p>
          <a:endParaRPr lang="es-EC"/>
        </a:p>
      </dgm:t>
    </dgm:pt>
    <dgm:pt modelId="{EF893451-3EFA-47A4-90E9-F719A2AC322C}" type="sibTrans" cxnId="{88A970D5-7BF5-4632-8882-C797867AB455}">
      <dgm:prSet/>
      <dgm:spPr/>
      <dgm:t>
        <a:bodyPr/>
        <a:lstStyle/>
        <a:p>
          <a:endParaRPr lang="es-EC"/>
        </a:p>
      </dgm:t>
    </dgm:pt>
    <dgm:pt modelId="{646EF3D4-3D1F-4C65-8500-92E9747D5ED5}">
      <dgm:prSet phldrT="[Texto]"/>
      <dgm:spPr/>
      <dgm:t>
        <a:bodyPr/>
        <a:lstStyle/>
        <a:p>
          <a:r>
            <a:rPr lang="es-EC" b="1" dirty="0" smtClean="0"/>
            <a:t>DIRECCIÓN</a:t>
          </a:r>
          <a:endParaRPr lang="es-EC" b="1" dirty="0"/>
        </a:p>
      </dgm:t>
    </dgm:pt>
    <dgm:pt modelId="{71C505FD-231C-4802-AC05-15D473CD17DD}" type="parTrans" cxnId="{FDAE1B59-E97D-4008-A590-BBF72483BD90}">
      <dgm:prSet/>
      <dgm:spPr/>
      <dgm:t>
        <a:bodyPr/>
        <a:lstStyle/>
        <a:p>
          <a:endParaRPr lang="es-EC"/>
        </a:p>
      </dgm:t>
    </dgm:pt>
    <dgm:pt modelId="{669462EA-0DEA-4C3A-BD3B-E1485146A5DD}" type="sibTrans" cxnId="{FDAE1B59-E97D-4008-A590-BBF72483BD90}">
      <dgm:prSet/>
      <dgm:spPr/>
      <dgm:t>
        <a:bodyPr/>
        <a:lstStyle/>
        <a:p>
          <a:endParaRPr lang="es-EC"/>
        </a:p>
      </dgm:t>
    </dgm:pt>
    <dgm:pt modelId="{138461D3-621B-497B-8CDF-CF3FE2DE0577}">
      <dgm:prSet phldrT="[Texto]"/>
      <dgm:spPr/>
      <dgm:t>
        <a:bodyPr/>
        <a:lstStyle/>
        <a:p>
          <a:r>
            <a:rPr lang="es-EC" dirty="0" smtClean="0"/>
            <a:t>Dirección</a:t>
          </a:r>
          <a:endParaRPr lang="es-EC" dirty="0"/>
        </a:p>
      </dgm:t>
    </dgm:pt>
    <dgm:pt modelId="{B7F40CF8-A451-4F23-B417-2099FEEC6853}" type="parTrans" cxnId="{A82E777D-32F7-41A3-A9FC-47D3ED653C24}">
      <dgm:prSet/>
      <dgm:spPr/>
      <dgm:t>
        <a:bodyPr/>
        <a:lstStyle/>
        <a:p>
          <a:endParaRPr lang="es-EC"/>
        </a:p>
      </dgm:t>
    </dgm:pt>
    <dgm:pt modelId="{A54C1654-2FC8-4102-A110-7F0FF6B09180}" type="sibTrans" cxnId="{A82E777D-32F7-41A3-A9FC-47D3ED653C24}">
      <dgm:prSet/>
      <dgm:spPr/>
      <dgm:t>
        <a:bodyPr/>
        <a:lstStyle/>
        <a:p>
          <a:endParaRPr lang="es-EC"/>
        </a:p>
      </dgm:t>
    </dgm:pt>
    <dgm:pt modelId="{1FE2CBAD-8F48-4C99-AF94-D6F1853BEEB9}">
      <dgm:prSet phldrT="[Texto]"/>
      <dgm:spPr/>
      <dgm:t>
        <a:bodyPr/>
        <a:lstStyle/>
        <a:p>
          <a:r>
            <a:rPr lang="es-EC" dirty="0" smtClean="0"/>
            <a:t>Supervisión</a:t>
          </a:r>
          <a:endParaRPr lang="es-EC" dirty="0"/>
        </a:p>
      </dgm:t>
    </dgm:pt>
    <dgm:pt modelId="{9336820A-E2BF-401B-A7F9-2F7EEA50BB39}" type="parTrans" cxnId="{7B9E07D3-3A52-420A-A907-EF8271EA985F}">
      <dgm:prSet/>
      <dgm:spPr/>
      <dgm:t>
        <a:bodyPr/>
        <a:lstStyle/>
        <a:p>
          <a:endParaRPr lang="es-EC"/>
        </a:p>
      </dgm:t>
    </dgm:pt>
    <dgm:pt modelId="{5FB75F34-2AAA-4BCC-8FA6-91C0DDFCEF27}" type="sibTrans" cxnId="{7B9E07D3-3A52-420A-A907-EF8271EA985F}">
      <dgm:prSet/>
      <dgm:spPr/>
      <dgm:t>
        <a:bodyPr/>
        <a:lstStyle/>
        <a:p>
          <a:endParaRPr lang="es-EC"/>
        </a:p>
      </dgm:t>
    </dgm:pt>
    <dgm:pt modelId="{9BFAFD30-3675-438F-BCFF-7C72893047D9}">
      <dgm:prSet phldrT="[Texto]"/>
      <dgm:spPr/>
      <dgm:t>
        <a:bodyPr/>
        <a:lstStyle/>
        <a:p>
          <a:r>
            <a:rPr lang="es-EC" b="1" dirty="0" smtClean="0"/>
            <a:t>CONTROL</a:t>
          </a:r>
          <a:endParaRPr lang="es-EC" b="1" dirty="0"/>
        </a:p>
      </dgm:t>
    </dgm:pt>
    <dgm:pt modelId="{13DE2449-CD3E-4C6D-BCA5-1427AD4B592C}" type="parTrans" cxnId="{0A1A1548-5775-4B5F-837E-300C5FAC472D}">
      <dgm:prSet/>
      <dgm:spPr/>
      <dgm:t>
        <a:bodyPr/>
        <a:lstStyle/>
        <a:p>
          <a:endParaRPr lang="es-EC"/>
        </a:p>
      </dgm:t>
    </dgm:pt>
    <dgm:pt modelId="{924790DD-E70D-4F58-ADE5-4199C21E4F3D}" type="sibTrans" cxnId="{0A1A1548-5775-4B5F-837E-300C5FAC472D}">
      <dgm:prSet/>
      <dgm:spPr/>
      <dgm:t>
        <a:bodyPr/>
        <a:lstStyle/>
        <a:p>
          <a:endParaRPr lang="es-EC"/>
        </a:p>
      </dgm:t>
    </dgm:pt>
    <dgm:pt modelId="{0BF21624-6DDA-41E8-9BE2-013E3DF70B81}">
      <dgm:prSet phldrT="[Texto]"/>
      <dgm:spPr/>
      <dgm:t>
        <a:bodyPr/>
        <a:lstStyle/>
        <a:p>
          <a:r>
            <a:rPr lang="es-EC" dirty="0" smtClean="0"/>
            <a:t>Operacional</a:t>
          </a:r>
          <a:endParaRPr lang="es-EC" dirty="0"/>
        </a:p>
      </dgm:t>
    </dgm:pt>
    <dgm:pt modelId="{80B22807-1ED0-4FF0-9DB5-30CD164FFE26}" type="parTrans" cxnId="{5397646F-B7B2-4EA8-BEE5-9D0F47C50F68}">
      <dgm:prSet/>
      <dgm:spPr/>
      <dgm:t>
        <a:bodyPr/>
        <a:lstStyle/>
        <a:p>
          <a:endParaRPr lang="es-EC"/>
        </a:p>
      </dgm:t>
    </dgm:pt>
    <dgm:pt modelId="{459E5A3C-82B4-418F-8FDA-DDAA9F3EE0E2}" type="sibTrans" cxnId="{5397646F-B7B2-4EA8-BEE5-9D0F47C50F68}">
      <dgm:prSet/>
      <dgm:spPr/>
      <dgm:t>
        <a:bodyPr/>
        <a:lstStyle/>
        <a:p>
          <a:endParaRPr lang="es-EC"/>
        </a:p>
      </dgm:t>
    </dgm:pt>
    <dgm:pt modelId="{7429056E-1CA8-4645-BC73-7FF2906BFDE4}">
      <dgm:prSet phldrT="[Texto]"/>
      <dgm:spPr/>
      <dgm:t>
        <a:bodyPr/>
        <a:lstStyle/>
        <a:p>
          <a:r>
            <a:rPr lang="es-EC" dirty="0" smtClean="0"/>
            <a:t>Diseño de cargos y tareas</a:t>
          </a:r>
        </a:p>
      </dgm:t>
    </dgm:pt>
    <dgm:pt modelId="{410B847A-BA93-41F4-B8CC-E17D182B9082}" type="parTrans" cxnId="{D8C548B9-E22F-4EF5-B1C2-BCBD4D3F1F67}">
      <dgm:prSet/>
      <dgm:spPr/>
      <dgm:t>
        <a:bodyPr/>
        <a:lstStyle/>
        <a:p>
          <a:endParaRPr lang="es-EC"/>
        </a:p>
      </dgm:t>
    </dgm:pt>
    <dgm:pt modelId="{33F6904A-1113-44B8-9ED4-58C9F3FF10BA}" type="sibTrans" cxnId="{D8C548B9-E22F-4EF5-B1C2-BCBD4D3F1F67}">
      <dgm:prSet/>
      <dgm:spPr/>
      <dgm:t>
        <a:bodyPr/>
        <a:lstStyle/>
        <a:p>
          <a:endParaRPr lang="es-EC"/>
        </a:p>
      </dgm:t>
    </dgm:pt>
    <dgm:pt modelId="{62F92403-332B-4BC5-810B-51C0A2B3BFBA}">
      <dgm:prSet phldrT="[Texto]"/>
      <dgm:spPr/>
      <dgm:t>
        <a:bodyPr/>
        <a:lstStyle/>
        <a:p>
          <a:r>
            <a:rPr lang="es-EC" dirty="0" smtClean="0"/>
            <a:t>Gerencia</a:t>
          </a:r>
          <a:endParaRPr lang="es-EC" dirty="0"/>
        </a:p>
      </dgm:t>
    </dgm:pt>
    <dgm:pt modelId="{9571664A-F2A8-4B90-BCC6-18D27448BC6D}" type="parTrans" cxnId="{C6E7B154-9B4B-4159-8445-D10EF9B95A83}">
      <dgm:prSet/>
      <dgm:spPr/>
      <dgm:t>
        <a:bodyPr/>
        <a:lstStyle/>
        <a:p>
          <a:endParaRPr lang="es-EC"/>
        </a:p>
      </dgm:t>
    </dgm:pt>
    <dgm:pt modelId="{FC6AD8B2-F216-42EA-A221-64752FF2D7BF}" type="sibTrans" cxnId="{C6E7B154-9B4B-4159-8445-D10EF9B95A83}">
      <dgm:prSet/>
      <dgm:spPr/>
      <dgm:t>
        <a:bodyPr/>
        <a:lstStyle/>
        <a:p>
          <a:endParaRPr lang="es-EC"/>
        </a:p>
      </dgm:t>
    </dgm:pt>
    <dgm:pt modelId="{D7958306-EB90-45BC-9BF4-9658DC19EFD7}">
      <dgm:prSet phldrT="[Texto]"/>
      <dgm:spPr/>
      <dgm:t>
        <a:bodyPr/>
        <a:lstStyle/>
        <a:p>
          <a:r>
            <a:rPr lang="es-EC" dirty="0" smtClean="0"/>
            <a:t>Estratégico</a:t>
          </a:r>
          <a:endParaRPr lang="es-EC" dirty="0"/>
        </a:p>
      </dgm:t>
    </dgm:pt>
    <dgm:pt modelId="{DCC1C59F-CE52-4A43-8B51-CF47EFCCDC7A}" type="parTrans" cxnId="{37217E4B-2166-42E2-94D4-050A661D4470}">
      <dgm:prSet/>
      <dgm:spPr/>
      <dgm:t>
        <a:bodyPr/>
        <a:lstStyle/>
        <a:p>
          <a:endParaRPr lang="es-EC"/>
        </a:p>
      </dgm:t>
    </dgm:pt>
    <dgm:pt modelId="{A6EA69BB-6D93-4CBA-B3F1-043F24F20520}" type="sibTrans" cxnId="{37217E4B-2166-42E2-94D4-050A661D4470}">
      <dgm:prSet/>
      <dgm:spPr/>
      <dgm:t>
        <a:bodyPr/>
        <a:lstStyle/>
        <a:p>
          <a:endParaRPr lang="es-EC"/>
        </a:p>
      </dgm:t>
    </dgm:pt>
    <dgm:pt modelId="{843AF578-19FB-416E-9E49-4735C8D42180}">
      <dgm:prSet phldrT="[Texto]"/>
      <dgm:spPr/>
      <dgm:t>
        <a:bodyPr/>
        <a:lstStyle/>
        <a:p>
          <a:r>
            <a:rPr lang="es-EC" dirty="0" smtClean="0"/>
            <a:t>Táctico</a:t>
          </a:r>
          <a:endParaRPr lang="es-EC" dirty="0"/>
        </a:p>
      </dgm:t>
    </dgm:pt>
    <dgm:pt modelId="{3A9889EB-037A-4E7B-B24E-692B532A400D}" type="parTrans" cxnId="{E1D4CD53-825D-4E7D-99A9-14E7CD34B21B}">
      <dgm:prSet/>
      <dgm:spPr/>
      <dgm:t>
        <a:bodyPr/>
        <a:lstStyle/>
        <a:p>
          <a:endParaRPr lang="es-EC"/>
        </a:p>
      </dgm:t>
    </dgm:pt>
    <dgm:pt modelId="{BF38EF17-8112-4CE0-BDBB-8CCD15BA41D4}" type="sibTrans" cxnId="{E1D4CD53-825D-4E7D-99A9-14E7CD34B21B}">
      <dgm:prSet/>
      <dgm:spPr/>
      <dgm:t>
        <a:bodyPr/>
        <a:lstStyle/>
        <a:p>
          <a:endParaRPr lang="es-EC"/>
        </a:p>
      </dgm:t>
    </dgm:pt>
    <dgm:pt modelId="{07A0A49F-867C-434D-BC00-B4D2AC9548C7}">
      <dgm:prSet phldrT="[Texto]"/>
      <dgm:spPr/>
      <dgm:t>
        <a:bodyPr/>
        <a:lstStyle/>
        <a:p>
          <a:r>
            <a:rPr lang="es-EC" dirty="0" smtClean="0"/>
            <a:t>Operacional</a:t>
          </a:r>
          <a:endParaRPr lang="es-EC" dirty="0"/>
        </a:p>
      </dgm:t>
    </dgm:pt>
    <dgm:pt modelId="{94697626-9B3A-42FF-9513-1467647CEE9A}" type="parTrans" cxnId="{10CCB58F-20A0-4D96-A761-EF4364F4F4E4}">
      <dgm:prSet/>
      <dgm:spPr/>
      <dgm:t>
        <a:bodyPr/>
        <a:lstStyle/>
        <a:p>
          <a:endParaRPr lang="es-EC"/>
        </a:p>
      </dgm:t>
    </dgm:pt>
    <dgm:pt modelId="{7675EA51-BF47-4E22-A9B5-CE980F06D52D}" type="sibTrans" cxnId="{10CCB58F-20A0-4D96-A761-EF4364F4F4E4}">
      <dgm:prSet/>
      <dgm:spPr/>
      <dgm:t>
        <a:bodyPr/>
        <a:lstStyle/>
        <a:p>
          <a:endParaRPr lang="es-EC"/>
        </a:p>
      </dgm:t>
    </dgm:pt>
    <dgm:pt modelId="{878037C9-16FF-4261-B5C6-F6CEC89F6584}" type="pres">
      <dgm:prSet presAssocID="{2FD9A29F-97DC-4AE3-93E6-1421A8B7CA1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4F80AF4-DEA6-4332-84E5-7EAC19ED0FFE}" type="pres">
      <dgm:prSet presAssocID="{0EB5FE98-5E9C-4928-A1D6-E77DDE3F91F9}" presName="compNode" presStyleCnt="0"/>
      <dgm:spPr/>
    </dgm:pt>
    <dgm:pt modelId="{7187EF9D-1747-4C13-8A2C-4BDE9E273AF1}" type="pres">
      <dgm:prSet presAssocID="{0EB5FE98-5E9C-4928-A1D6-E77DDE3F91F9}" presName="aNode" presStyleLbl="bgShp" presStyleIdx="0" presStyleCnt="4"/>
      <dgm:spPr/>
      <dgm:t>
        <a:bodyPr/>
        <a:lstStyle/>
        <a:p>
          <a:endParaRPr lang="es-EC"/>
        </a:p>
      </dgm:t>
    </dgm:pt>
    <dgm:pt modelId="{BB44A17E-E478-473B-82D9-BFFBE7733925}" type="pres">
      <dgm:prSet presAssocID="{0EB5FE98-5E9C-4928-A1D6-E77DDE3F91F9}" presName="textNode" presStyleLbl="bgShp" presStyleIdx="0" presStyleCnt="4"/>
      <dgm:spPr/>
      <dgm:t>
        <a:bodyPr/>
        <a:lstStyle/>
        <a:p>
          <a:endParaRPr lang="es-EC"/>
        </a:p>
      </dgm:t>
    </dgm:pt>
    <dgm:pt modelId="{FEB0DA2B-7CD2-489D-A4CC-33E401D69C83}" type="pres">
      <dgm:prSet presAssocID="{0EB5FE98-5E9C-4928-A1D6-E77DDE3F91F9}" presName="compChildNode" presStyleCnt="0"/>
      <dgm:spPr/>
    </dgm:pt>
    <dgm:pt modelId="{8B0AB5C3-955E-46EB-87AC-FF23A9FE29A0}" type="pres">
      <dgm:prSet presAssocID="{0EB5FE98-5E9C-4928-A1D6-E77DDE3F91F9}" presName="theInnerList" presStyleCnt="0"/>
      <dgm:spPr/>
    </dgm:pt>
    <dgm:pt modelId="{26B3BFF0-56B0-45F4-97BA-B6384C6F9FEB}" type="pres">
      <dgm:prSet presAssocID="{BEFE2215-A08D-4ACB-B08A-F770F1428408}" presName="child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6B491B-B15C-46CD-AD43-1D6D237B5A5A}" type="pres">
      <dgm:prSet presAssocID="{BEFE2215-A08D-4ACB-B08A-F770F1428408}" presName="aSpace2" presStyleCnt="0"/>
      <dgm:spPr/>
    </dgm:pt>
    <dgm:pt modelId="{4DB5DD4D-37A4-4FC9-8FFF-E87C9639139A}" type="pres">
      <dgm:prSet presAssocID="{E6E94517-0401-4961-B406-62CF62BE36F5}" presName="child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898CEC-6321-46F7-9925-80A3E622850B}" type="pres">
      <dgm:prSet presAssocID="{E6E94517-0401-4961-B406-62CF62BE36F5}" presName="aSpace2" presStyleCnt="0"/>
      <dgm:spPr/>
    </dgm:pt>
    <dgm:pt modelId="{393F34E1-A5D9-4218-B1FE-301BCC738EAE}" type="pres">
      <dgm:prSet presAssocID="{0BF21624-6DDA-41E8-9BE2-013E3DF70B81}" presName="child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28429ED-1E5D-45F3-B394-CA51929FE9C8}" type="pres">
      <dgm:prSet presAssocID="{0EB5FE98-5E9C-4928-A1D6-E77DDE3F91F9}" presName="aSpace" presStyleCnt="0"/>
      <dgm:spPr/>
    </dgm:pt>
    <dgm:pt modelId="{7AC13426-B23F-40E7-85C5-9FCC2529C229}" type="pres">
      <dgm:prSet presAssocID="{09381AE4-F85B-4E57-9A76-17E9BB508017}" presName="compNode" presStyleCnt="0"/>
      <dgm:spPr/>
    </dgm:pt>
    <dgm:pt modelId="{8B537F37-88A6-4B4A-B5FD-C418518476D8}" type="pres">
      <dgm:prSet presAssocID="{09381AE4-F85B-4E57-9A76-17E9BB508017}" presName="aNode" presStyleLbl="bgShp" presStyleIdx="1" presStyleCnt="4"/>
      <dgm:spPr/>
      <dgm:t>
        <a:bodyPr/>
        <a:lstStyle/>
        <a:p>
          <a:endParaRPr lang="es-EC"/>
        </a:p>
      </dgm:t>
    </dgm:pt>
    <dgm:pt modelId="{44721D5D-3CC7-4941-A667-E38773F22736}" type="pres">
      <dgm:prSet presAssocID="{09381AE4-F85B-4E57-9A76-17E9BB508017}" presName="textNode" presStyleLbl="bgShp" presStyleIdx="1" presStyleCnt="4"/>
      <dgm:spPr/>
      <dgm:t>
        <a:bodyPr/>
        <a:lstStyle/>
        <a:p>
          <a:endParaRPr lang="es-EC"/>
        </a:p>
      </dgm:t>
    </dgm:pt>
    <dgm:pt modelId="{36DB3D77-887F-483D-BBC5-B855468FD8A7}" type="pres">
      <dgm:prSet presAssocID="{09381AE4-F85B-4E57-9A76-17E9BB508017}" presName="compChildNode" presStyleCnt="0"/>
      <dgm:spPr/>
    </dgm:pt>
    <dgm:pt modelId="{BEFAD5E9-49E0-4A6D-B767-ED53C7BB8B75}" type="pres">
      <dgm:prSet presAssocID="{09381AE4-F85B-4E57-9A76-17E9BB508017}" presName="theInnerList" presStyleCnt="0"/>
      <dgm:spPr/>
    </dgm:pt>
    <dgm:pt modelId="{3DDBA09A-7D07-4C61-8880-3755474819B8}" type="pres">
      <dgm:prSet presAssocID="{BE986F7C-2920-466B-B88D-7FBFDD6A78EB}" presName="child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C52DAA-49DF-404A-AC03-830C35B1A1EE}" type="pres">
      <dgm:prSet presAssocID="{BE986F7C-2920-466B-B88D-7FBFDD6A78EB}" presName="aSpace2" presStyleCnt="0"/>
      <dgm:spPr/>
    </dgm:pt>
    <dgm:pt modelId="{C308526E-3466-4E33-8917-198CFC26B4DA}" type="pres">
      <dgm:prSet presAssocID="{28E56D9A-417A-429E-86B7-B5833ED64CC4}" presName="child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8F7350-86C6-4BF2-A5DD-35FE8795B6F8}" type="pres">
      <dgm:prSet presAssocID="{28E56D9A-417A-429E-86B7-B5833ED64CC4}" presName="aSpace2" presStyleCnt="0"/>
      <dgm:spPr/>
    </dgm:pt>
    <dgm:pt modelId="{EAE85BCC-31B0-42F9-AA01-EFB573793CE3}" type="pres">
      <dgm:prSet presAssocID="{7429056E-1CA8-4645-BC73-7FF2906BFDE4}" presName="child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2035EE-D99F-4D4E-8C8A-C03477EC70E0}" type="pres">
      <dgm:prSet presAssocID="{09381AE4-F85B-4E57-9A76-17E9BB508017}" presName="aSpace" presStyleCnt="0"/>
      <dgm:spPr/>
    </dgm:pt>
    <dgm:pt modelId="{976F5763-F57B-4168-B869-B27E5556973D}" type="pres">
      <dgm:prSet presAssocID="{646EF3D4-3D1F-4C65-8500-92E9747D5ED5}" presName="compNode" presStyleCnt="0"/>
      <dgm:spPr/>
    </dgm:pt>
    <dgm:pt modelId="{303C9EC8-580A-4F09-8C81-460EEEDA62EA}" type="pres">
      <dgm:prSet presAssocID="{646EF3D4-3D1F-4C65-8500-92E9747D5ED5}" presName="aNode" presStyleLbl="bgShp" presStyleIdx="2" presStyleCnt="4"/>
      <dgm:spPr/>
      <dgm:t>
        <a:bodyPr/>
        <a:lstStyle/>
        <a:p>
          <a:endParaRPr lang="es-EC"/>
        </a:p>
      </dgm:t>
    </dgm:pt>
    <dgm:pt modelId="{DFC4C246-2DE7-4F20-90E9-9A7C6CB531C1}" type="pres">
      <dgm:prSet presAssocID="{646EF3D4-3D1F-4C65-8500-92E9747D5ED5}" presName="textNode" presStyleLbl="bgShp" presStyleIdx="2" presStyleCnt="4"/>
      <dgm:spPr/>
      <dgm:t>
        <a:bodyPr/>
        <a:lstStyle/>
        <a:p>
          <a:endParaRPr lang="es-EC"/>
        </a:p>
      </dgm:t>
    </dgm:pt>
    <dgm:pt modelId="{8CF772F0-9BC2-4BA2-98A9-5CB3985C436D}" type="pres">
      <dgm:prSet presAssocID="{646EF3D4-3D1F-4C65-8500-92E9747D5ED5}" presName="compChildNode" presStyleCnt="0"/>
      <dgm:spPr/>
    </dgm:pt>
    <dgm:pt modelId="{2C9183D1-9E32-4741-9D4C-F018E595F6E0}" type="pres">
      <dgm:prSet presAssocID="{646EF3D4-3D1F-4C65-8500-92E9747D5ED5}" presName="theInnerList" presStyleCnt="0"/>
      <dgm:spPr/>
    </dgm:pt>
    <dgm:pt modelId="{D03CD243-CFBE-4FC1-BE2D-46BD7C8E32E1}" type="pres">
      <dgm:prSet presAssocID="{138461D3-621B-497B-8CDF-CF3FE2DE0577}" presName="child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F3BB8E-4FAF-462C-BD03-D391FAA4FB7F}" type="pres">
      <dgm:prSet presAssocID="{138461D3-621B-497B-8CDF-CF3FE2DE0577}" presName="aSpace2" presStyleCnt="0"/>
      <dgm:spPr/>
    </dgm:pt>
    <dgm:pt modelId="{DF5075CA-8B32-4718-895B-1E7DAF038223}" type="pres">
      <dgm:prSet presAssocID="{62F92403-332B-4BC5-810B-51C0A2B3BFBA}" presName="child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6F37FF-2CB6-4138-A545-AF1A2862F908}" type="pres">
      <dgm:prSet presAssocID="{62F92403-332B-4BC5-810B-51C0A2B3BFBA}" presName="aSpace2" presStyleCnt="0"/>
      <dgm:spPr/>
    </dgm:pt>
    <dgm:pt modelId="{0E5CE51E-E855-433A-830D-F8D4F6875D3E}" type="pres">
      <dgm:prSet presAssocID="{1FE2CBAD-8F48-4C99-AF94-D6F1853BEEB9}" presName="child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47619F-6BA1-4C43-B936-D0F04A6F9340}" type="pres">
      <dgm:prSet presAssocID="{646EF3D4-3D1F-4C65-8500-92E9747D5ED5}" presName="aSpace" presStyleCnt="0"/>
      <dgm:spPr/>
    </dgm:pt>
    <dgm:pt modelId="{FE55E0AB-5ABE-42F8-A0E0-F609200ABBAE}" type="pres">
      <dgm:prSet presAssocID="{9BFAFD30-3675-438F-BCFF-7C72893047D9}" presName="compNode" presStyleCnt="0"/>
      <dgm:spPr/>
    </dgm:pt>
    <dgm:pt modelId="{7CB70F77-C572-44E9-92BC-47500C19DE9E}" type="pres">
      <dgm:prSet presAssocID="{9BFAFD30-3675-438F-BCFF-7C72893047D9}" presName="aNode" presStyleLbl="bgShp" presStyleIdx="3" presStyleCnt="4"/>
      <dgm:spPr/>
      <dgm:t>
        <a:bodyPr/>
        <a:lstStyle/>
        <a:p>
          <a:endParaRPr lang="es-EC"/>
        </a:p>
      </dgm:t>
    </dgm:pt>
    <dgm:pt modelId="{5014A9FB-7C95-4A7C-AB0F-3086AFE9F541}" type="pres">
      <dgm:prSet presAssocID="{9BFAFD30-3675-438F-BCFF-7C72893047D9}" presName="textNode" presStyleLbl="bgShp" presStyleIdx="3" presStyleCnt="4"/>
      <dgm:spPr/>
      <dgm:t>
        <a:bodyPr/>
        <a:lstStyle/>
        <a:p>
          <a:endParaRPr lang="es-EC"/>
        </a:p>
      </dgm:t>
    </dgm:pt>
    <dgm:pt modelId="{FEA97027-9AC0-4CAB-BB87-042EA68F91AC}" type="pres">
      <dgm:prSet presAssocID="{9BFAFD30-3675-438F-BCFF-7C72893047D9}" presName="compChildNode" presStyleCnt="0"/>
      <dgm:spPr/>
    </dgm:pt>
    <dgm:pt modelId="{BB4523BD-BDF8-4327-B3D0-24AC5ECD8DBC}" type="pres">
      <dgm:prSet presAssocID="{9BFAFD30-3675-438F-BCFF-7C72893047D9}" presName="theInnerList" presStyleCnt="0"/>
      <dgm:spPr/>
    </dgm:pt>
    <dgm:pt modelId="{7CACEBC7-5025-44DD-A27D-4195F9B3F563}" type="pres">
      <dgm:prSet presAssocID="{D7958306-EB90-45BC-9BF4-9658DC19EFD7}" presName="child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2A93C1-9F93-48CD-8183-E2357FE1A6EF}" type="pres">
      <dgm:prSet presAssocID="{D7958306-EB90-45BC-9BF4-9658DC19EFD7}" presName="aSpace2" presStyleCnt="0"/>
      <dgm:spPr/>
    </dgm:pt>
    <dgm:pt modelId="{AB60F74C-3A4D-429C-B7F1-99928BFC3302}" type="pres">
      <dgm:prSet presAssocID="{843AF578-19FB-416E-9E49-4735C8D42180}" presName="child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93B7B2-4019-4532-AD91-91EC646363F4}" type="pres">
      <dgm:prSet presAssocID="{843AF578-19FB-416E-9E49-4735C8D42180}" presName="aSpace2" presStyleCnt="0"/>
      <dgm:spPr/>
    </dgm:pt>
    <dgm:pt modelId="{9EFB02A7-44C8-4DE9-B65B-D1D875D1F955}" type="pres">
      <dgm:prSet presAssocID="{07A0A49F-867C-434D-BC00-B4D2AC9548C7}" presName="child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B476AE6-CDFC-4497-9539-A98D111A9214}" type="presOf" srcId="{62F92403-332B-4BC5-810B-51C0A2B3BFBA}" destId="{DF5075CA-8B32-4718-895B-1E7DAF038223}" srcOrd="0" destOrd="0" presId="urn:microsoft.com/office/officeart/2005/8/layout/lProcess2"/>
    <dgm:cxn modelId="{88A970D5-7BF5-4632-8882-C797867AB455}" srcId="{09381AE4-F85B-4E57-9A76-17E9BB508017}" destId="{28E56D9A-417A-429E-86B7-B5833ED64CC4}" srcOrd="1" destOrd="0" parTransId="{37DC30AB-8130-4B0F-B103-7C5F78A256F9}" sibTransId="{EF893451-3EFA-47A4-90E9-F719A2AC322C}"/>
    <dgm:cxn modelId="{0DEBC727-3EB3-45CF-BC24-6E92D3F95D6D}" type="presOf" srcId="{BEFE2215-A08D-4ACB-B08A-F770F1428408}" destId="{26B3BFF0-56B0-45F4-97BA-B6384C6F9FEB}" srcOrd="0" destOrd="0" presId="urn:microsoft.com/office/officeart/2005/8/layout/lProcess2"/>
    <dgm:cxn modelId="{FDAE1B59-E97D-4008-A590-BBF72483BD90}" srcId="{2FD9A29F-97DC-4AE3-93E6-1421A8B7CA10}" destId="{646EF3D4-3D1F-4C65-8500-92E9747D5ED5}" srcOrd="2" destOrd="0" parTransId="{71C505FD-231C-4802-AC05-15D473CD17DD}" sibTransId="{669462EA-0DEA-4C3A-BD3B-E1485146A5DD}"/>
    <dgm:cxn modelId="{9868274A-3B37-4923-BBEC-4F16793C5483}" srcId="{2FD9A29F-97DC-4AE3-93E6-1421A8B7CA10}" destId="{09381AE4-F85B-4E57-9A76-17E9BB508017}" srcOrd="1" destOrd="0" parTransId="{68E76BA2-FD6C-4B92-B2B3-13E3DE46FC08}" sibTransId="{25C19DCD-FB1A-4CF7-AFFF-070077D492EE}"/>
    <dgm:cxn modelId="{7B9E07D3-3A52-420A-A907-EF8271EA985F}" srcId="{646EF3D4-3D1F-4C65-8500-92E9747D5ED5}" destId="{1FE2CBAD-8F48-4C99-AF94-D6F1853BEEB9}" srcOrd="2" destOrd="0" parTransId="{9336820A-E2BF-401B-A7F9-2F7EEA50BB39}" sibTransId="{5FB75F34-2AAA-4BCC-8FA6-91C0DDFCEF27}"/>
    <dgm:cxn modelId="{10CCB58F-20A0-4D96-A761-EF4364F4F4E4}" srcId="{9BFAFD30-3675-438F-BCFF-7C72893047D9}" destId="{07A0A49F-867C-434D-BC00-B4D2AC9548C7}" srcOrd="2" destOrd="0" parTransId="{94697626-9B3A-42FF-9513-1467647CEE9A}" sibTransId="{7675EA51-BF47-4E22-A9B5-CE980F06D52D}"/>
    <dgm:cxn modelId="{3063F360-4A88-4C66-BB5D-A541C726E25C}" type="presOf" srcId="{28E56D9A-417A-429E-86B7-B5833ED64CC4}" destId="{C308526E-3466-4E33-8917-198CFC26B4DA}" srcOrd="0" destOrd="0" presId="urn:microsoft.com/office/officeart/2005/8/layout/lProcess2"/>
    <dgm:cxn modelId="{B439AC66-BBE6-4843-9AC3-CF510A16710F}" type="presOf" srcId="{BE986F7C-2920-466B-B88D-7FBFDD6A78EB}" destId="{3DDBA09A-7D07-4C61-8880-3755474819B8}" srcOrd="0" destOrd="0" presId="urn:microsoft.com/office/officeart/2005/8/layout/lProcess2"/>
    <dgm:cxn modelId="{4AF957AC-9D8B-410A-A20B-A38171B15C23}" type="presOf" srcId="{138461D3-621B-497B-8CDF-CF3FE2DE0577}" destId="{D03CD243-CFBE-4FC1-BE2D-46BD7C8E32E1}" srcOrd="0" destOrd="0" presId="urn:microsoft.com/office/officeart/2005/8/layout/lProcess2"/>
    <dgm:cxn modelId="{22AE55F6-87AC-43B1-BA9E-63927932E141}" type="presOf" srcId="{646EF3D4-3D1F-4C65-8500-92E9747D5ED5}" destId="{DFC4C246-2DE7-4F20-90E9-9A7C6CB531C1}" srcOrd="1" destOrd="0" presId="urn:microsoft.com/office/officeart/2005/8/layout/lProcess2"/>
    <dgm:cxn modelId="{62E627C3-C830-4405-8A32-AB8DBB1891C0}" type="presOf" srcId="{D7958306-EB90-45BC-9BF4-9658DC19EFD7}" destId="{7CACEBC7-5025-44DD-A27D-4195F9B3F563}" srcOrd="0" destOrd="0" presId="urn:microsoft.com/office/officeart/2005/8/layout/lProcess2"/>
    <dgm:cxn modelId="{62FEB88C-EA5A-402C-95D8-262F6D687639}" type="presOf" srcId="{07A0A49F-867C-434D-BC00-B4D2AC9548C7}" destId="{9EFB02A7-44C8-4DE9-B65B-D1D875D1F955}" srcOrd="0" destOrd="0" presId="urn:microsoft.com/office/officeart/2005/8/layout/lProcess2"/>
    <dgm:cxn modelId="{6D5CFCC7-0431-4597-B0B9-00B19DAED330}" type="presOf" srcId="{7429056E-1CA8-4645-BC73-7FF2906BFDE4}" destId="{EAE85BCC-31B0-42F9-AA01-EFB573793CE3}" srcOrd="0" destOrd="0" presId="urn:microsoft.com/office/officeart/2005/8/layout/lProcess2"/>
    <dgm:cxn modelId="{A82E777D-32F7-41A3-A9FC-47D3ED653C24}" srcId="{646EF3D4-3D1F-4C65-8500-92E9747D5ED5}" destId="{138461D3-621B-497B-8CDF-CF3FE2DE0577}" srcOrd="0" destOrd="0" parTransId="{B7F40CF8-A451-4F23-B417-2099FEEC6853}" sibTransId="{A54C1654-2FC8-4102-A110-7F0FF6B09180}"/>
    <dgm:cxn modelId="{94428D05-45E1-42CA-9619-F6625579C7F9}" type="presOf" srcId="{843AF578-19FB-416E-9E49-4735C8D42180}" destId="{AB60F74C-3A4D-429C-B7F1-99928BFC3302}" srcOrd="0" destOrd="0" presId="urn:microsoft.com/office/officeart/2005/8/layout/lProcess2"/>
    <dgm:cxn modelId="{A146FB40-434B-4AD8-A09D-C6CCDCFBDCA2}" type="presOf" srcId="{646EF3D4-3D1F-4C65-8500-92E9747D5ED5}" destId="{303C9EC8-580A-4F09-8C81-460EEEDA62EA}" srcOrd="0" destOrd="0" presId="urn:microsoft.com/office/officeart/2005/8/layout/lProcess2"/>
    <dgm:cxn modelId="{007EEC35-E6CC-472D-B716-C3795E407D27}" type="presOf" srcId="{1FE2CBAD-8F48-4C99-AF94-D6F1853BEEB9}" destId="{0E5CE51E-E855-433A-830D-F8D4F6875D3E}" srcOrd="0" destOrd="0" presId="urn:microsoft.com/office/officeart/2005/8/layout/lProcess2"/>
    <dgm:cxn modelId="{B8E6FB3B-A2D2-4F31-874C-B7C4A703FAB2}" srcId="{0EB5FE98-5E9C-4928-A1D6-E77DDE3F91F9}" destId="{E6E94517-0401-4961-B406-62CF62BE36F5}" srcOrd="1" destOrd="0" parTransId="{CF882C80-3EF9-4EA0-8E4C-6E0E1D0967F5}" sibTransId="{A4CA5318-D632-47FC-BF46-78CCEC8CB1A3}"/>
    <dgm:cxn modelId="{31E4AAC7-3C07-4F2F-949E-74DB6F58CE50}" type="presOf" srcId="{09381AE4-F85B-4E57-9A76-17E9BB508017}" destId="{44721D5D-3CC7-4941-A667-E38773F22736}" srcOrd="1" destOrd="0" presId="urn:microsoft.com/office/officeart/2005/8/layout/lProcess2"/>
    <dgm:cxn modelId="{D8C548B9-E22F-4EF5-B1C2-BCBD4D3F1F67}" srcId="{09381AE4-F85B-4E57-9A76-17E9BB508017}" destId="{7429056E-1CA8-4645-BC73-7FF2906BFDE4}" srcOrd="2" destOrd="0" parTransId="{410B847A-BA93-41F4-B8CC-E17D182B9082}" sibTransId="{33F6904A-1113-44B8-9ED4-58C9F3FF10BA}"/>
    <dgm:cxn modelId="{D0713375-DE2D-4741-9917-F6B7C26629A6}" srcId="{0EB5FE98-5E9C-4928-A1D6-E77DDE3F91F9}" destId="{BEFE2215-A08D-4ACB-B08A-F770F1428408}" srcOrd="0" destOrd="0" parTransId="{6BFF70E5-2A2B-4111-B80A-D3F0EE6EA37E}" sibTransId="{72A1CFB9-BB70-480A-8F7F-E653F1B1D38A}"/>
    <dgm:cxn modelId="{7B9A2685-688D-49E1-9754-F415EA165A8A}" type="presOf" srcId="{0EB5FE98-5E9C-4928-A1D6-E77DDE3F91F9}" destId="{7187EF9D-1747-4C13-8A2C-4BDE9E273AF1}" srcOrd="0" destOrd="0" presId="urn:microsoft.com/office/officeart/2005/8/layout/lProcess2"/>
    <dgm:cxn modelId="{A548AE38-41C7-4684-AD77-1BDE938A80DF}" type="presOf" srcId="{E6E94517-0401-4961-B406-62CF62BE36F5}" destId="{4DB5DD4D-37A4-4FC9-8FFF-E87C9639139A}" srcOrd="0" destOrd="0" presId="urn:microsoft.com/office/officeart/2005/8/layout/lProcess2"/>
    <dgm:cxn modelId="{0A1A1548-5775-4B5F-837E-300C5FAC472D}" srcId="{2FD9A29F-97DC-4AE3-93E6-1421A8B7CA10}" destId="{9BFAFD30-3675-438F-BCFF-7C72893047D9}" srcOrd="3" destOrd="0" parTransId="{13DE2449-CD3E-4C6D-BCA5-1427AD4B592C}" sibTransId="{924790DD-E70D-4F58-ADE5-4199C21E4F3D}"/>
    <dgm:cxn modelId="{50D5D9E6-E21E-4626-B2EC-098C3516CA34}" type="presOf" srcId="{9BFAFD30-3675-438F-BCFF-7C72893047D9}" destId="{7CB70F77-C572-44E9-92BC-47500C19DE9E}" srcOrd="0" destOrd="0" presId="urn:microsoft.com/office/officeart/2005/8/layout/lProcess2"/>
    <dgm:cxn modelId="{1C46EDE9-8C18-4959-BDDA-E4A42C2A2933}" srcId="{09381AE4-F85B-4E57-9A76-17E9BB508017}" destId="{BE986F7C-2920-466B-B88D-7FBFDD6A78EB}" srcOrd="0" destOrd="0" parTransId="{17AFE001-9D36-47A5-BD5B-9A95F5C2CD4D}" sibTransId="{F073D268-8A32-4E2D-B4C7-FE8646F7F655}"/>
    <dgm:cxn modelId="{42592DB4-CC5B-4C95-8C9D-55D6E312ADE4}" type="presOf" srcId="{9BFAFD30-3675-438F-BCFF-7C72893047D9}" destId="{5014A9FB-7C95-4A7C-AB0F-3086AFE9F541}" srcOrd="1" destOrd="0" presId="urn:microsoft.com/office/officeart/2005/8/layout/lProcess2"/>
    <dgm:cxn modelId="{2DCACE85-0C60-4952-87C6-A56859FA8E6D}" type="presOf" srcId="{09381AE4-F85B-4E57-9A76-17E9BB508017}" destId="{8B537F37-88A6-4B4A-B5FD-C418518476D8}" srcOrd="0" destOrd="0" presId="urn:microsoft.com/office/officeart/2005/8/layout/lProcess2"/>
    <dgm:cxn modelId="{E1D4CD53-825D-4E7D-99A9-14E7CD34B21B}" srcId="{9BFAFD30-3675-438F-BCFF-7C72893047D9}" destId="{843AF578-19FB-416E-9E49-4735C8D42180}" srcOrd="1" destOrd="0" parTransId="{3A9889EB-037A-4E7B-B24E-692B532A400D}" sibTransId="{BF38EF17-8112-4CE0-BDBB-8CCD15BA41D4}"/>
    <dgm:cxn modelId="{5397646F-B7B2-4EA8-BEE5-9D0F47C50F68}" srcId="{0EB5FE98-5E9C-4928-A1D6-E77DDE3F91F9}" destId="{0BF21624-6DDA-41E8-9BE2-013E3DF70B81}" srcOrd="2" destOrd="0" parTransId="{80B22807-1ED0-4FF0-9DB5-30CD164FFE26}" sibTransId="{459E5A3C-82B4-418F-8FDA-DDAA9F3EE0E2}"/>
    <dgm:cxn modelId="{37217E4B-2166-42E2-94D4-050A661D4470}" srcId="{9BFAFD30-3675-438F-BCFF-7C72893047D9}" destId="{D7958306-EB90-45BC-9BF4-9658DC19EFD7}" srcOrd="0" destOrd="0" parTransId="{DCC1C59F-CE52-4A43-8B51-CF47EFCCDC7A}" sibTransId="{A6EA69BB-6D93-4CBA-B3F1-043F24F20520}"/>
    <dgm:cxn modelId="{4AAE41F9-DEB6-4E05-958C-BA33ACA7FFB0}" type="presOf" srcId="{0BF21624-6DDA-41E8-9BE2-013E3DF70B81}" destId="{393F34E1-A5D9-4218-B1FE-301BCC738EAE}" srcOrd="0" destOrd="0" presId="urn:microsoft.com/office/officeart/2005/8/layout/lProcess2"/>
    <dgm:cxn modelId="{624B2179-F61E-43DC-B9B8-F9BD95602BC1}" type="presOf" srcId="{0EB5FE98-5E9C-4928-A1D6-E77DDE3F91F9}" destId="{BB44A17E-E478-473B-82D9-BFFBE7733925}" srcOrd="1" destOrd="0" presId="urn:microsoft.com/office/officeart/2005/8/layout/lProcess2"/>
    <dgm:cxn modelId="{FCD763CD-D3B1-44A9-BB03-5DBD2786ECB1}" srcId="{2FD9A29F-97DC-4AE3-93E6-1421A8B7CA10}" destId="{0EB5FE98-5E9C-4928-A1D6-E77DDE3F91F9}" srcOrd="0" destOrd="0" parTransId="{F98CEB4C-5D83-4C29-8B62-23657E2626B4}" sibTransId="{7D588F50-344D-4312-959A-2F45931788E1}"/>
    <dgm:cxn modelId="{C6E7B154-9B4B-4159-8445-D10EF9B95A83}" srcId="{646EF3D4-3D1F-4C65-8500-92E9747D5ED5}" destId="{62F92403-332B-4BC5-810B-51C0A2B3BFBA}" srcOrd="1" destOrd="0" parTransId="{9571664A-F2A8-4B90-BCC6-18D27448BC6D}" sibTransId="{FC6AD8B2-F216-42EA-A221-64752FF2D7BF}"/>
    <dgm:cxn modelId="{3E9970E5-1A23-4E8B-A4D3-998F7EC0A740}" type="presOf" srcId="{2FD9A29F-97DC-4AE3-93E6-1421A8B7CA10}" destId="{878037C9-16FF-4261-B5C6-F6CEC89F6584}" srcOrd="0" destOrd="0" presId="urn:microsoft.com/office/officeart/2005/8/layout/lProcess2"/>
    <dgm:cxn modelId="{1E2E2DE0-E616-4E64-9E72-927602AE39FB}" type="presParOf" srcId="{878037C9-16FF-4261-B5C6-F6CEC89F6584}" destId="{C4F80AF4-DEA6-4332-84E5-7EAC19ED0FFE}" srcOrd="0" destOrd="0" presId="urn:microsoft.com/office/officeart/2005/8/layout/lProcess2"/>
    <dgm:cxn modelId="{049CA5BA-4F32-4F17-B10C-0160618B1B01}" type="presParOf" srcId="{C4F80AF4-DEA6-4332-84E5-7EAC19ED0FFE}" destId="{7187EF9D-1747-4C13-8A2C-4BDE9E273AF1}" srcOrd="0" destOrd="0" presId="urn:microsoft.com/office/officeart/2005/8/layout/lProcess2"/>
    <dgm:cxn modelId="{A9B52BA6-F7C8-4295-9A3B-26D365230271}" type="presParOf" srcId="{C4F80AF4-DEA6-4332-84E5-7EAC19ED0FFE}" destId="{BB44A17E-E478-473B-82D9-BFFBE7733925}" srcOrd="1" destOrd="0" presId="urn:microsoft.com/office/officeart/2005/8/layout/lProcess2"/>
    <dgm:cxn modelId="{B65C2936-80B8-4EFA-9B93-FFA8D11D09F2}" type="presParOf" srcId="{C4F80AF4-DEA6-4332-84E5-7EAC19ED0FFE}" destId="{FEB0DA2B-7CD2-489D-A4CC-33E401D69C83}" srcOrd="2" destOrd="0" presId="urn:microsoft.com/office/officeart/2005/8/layout/lProcess2"/>
    <dgm:cxn modelId="{B40745C3-2AB4-4E5F-8F8D-83026C6226A1}" type="presParOf" srcId="{FEB0DA2B-7CD2-489D-A4CC-33E401D69C83}" destId="{8B0AB5C3-955E-46EB-87AC-FF23A9FE29A0}" srcOrd="0" destOrd="0" presId="urn:microsoft.com/office/officeart/2005/8/layout/lProcess2"/>
    <dgm:cxn modelId="{4E73CCC9-04FB-4B53-B07B-1E0E4808C4A1}" type="presParOf" srcId="{8B0AB5C3-955E-46EB-87AC-FF23A9FE29A0}" destId="{26B3BFF0-56B0-45F4-97BA-B6384C6F9FEB}" srcOrd="0" destOrd="0" presId="urn:microsoft.com/office/officeart/2005/8/layout/lProcess2"/>
    <dgm:cxn modelId="{19B07691-D0DD-4571-A7B7-5B8611AC57EB}" type="presParOf" srcId="{8B0AB5C3-955E-46EB-87AC-FF23A9FE29A0}" destId="{FF6B491B-B15C-46CD-AD43-1D6D237B5A5A}" srcOrd="1" destOrd="0" presId="urn:microsoft.com/office/officeart/2005/8/layout/lProcess2"/>
    <dgm:cxn modelId="{84EBE80C-08F1-4BA3-912C-BC63AD0AA94D}" type="presParOf" srcId="{8B0AB5C3-955E-46EB-87AC-FF23A9FE29A0}" destId="{4DB5DD4D-37A4-4FC9-8FFF-E87C9639139A}" srcOrd="2" destOrd="0" presId="urn:microsoft.com/office/officeart/2005/8/layout/lProcess2"/>
    <dgm:cxn modelId="{BE811E5A-2E4C-4227-A44B-C406D1056F74}" type="presParOf" srcId="{8B0AB5C3-955E-46EB-87AC-FF23A9FE29A0}" destId="{F2898CEC-6321-46F7-9925-80A3E622850B}" srcOrd="3" destOrd="0" presId="urn:microsoft.com/office/officeart/2005/8/layout/lProcess2"/>
    <dgm:cxn modelId="{619E9BDB-D96B-4374-AFB4-99D6C18C2764}" type="presParOf" srcId="{8B0AB5C3-955E-46EB-87AC-FF23A9FE29A0}" destId="{393F34E1-A5D9-4218-B1FE-301BCC738EAE}" srcOrd="4" destOrd="0" presId="urn:microsoft.com/office/officeart/2005/8/layout/lProcess2"/>
    <dgm:cxn modelId="{A9A745A8-4386-48FA-8C7F-909EABE1AAC3}" type="presParOf" srcId="{878037C9-16FF-4261-B5C6-F6CEC89F6584}" destId="{728429ED-1E5D-45F3-B394-CA51929FE9C8}" srcOrd="1" destOrd="0" presId="urn:microsoft.com/office/officeart/2005/8/layout/lProcess2"/>
    <dgm:cxn modelId="{D85FD8F9-E485-4C65-BA39-EAC03F4E022E}" type="presParOf" srcId="{878037C9-16FF-4261-B5C6-F6CEC89F6584}" destId="{7AC13426-B23F-40E7-85C5-9FCC2529C229}" srcOrd="2" destOrd="0" presId="urn:microsoft.com/office/officeart/2005/8/layout/lProcess2"/>
    <dgm:cxn modelId="{242ACC82-94AF-43E0-B1BA-4DFC1659FCDF}" type="presParOf" srcId="{7AC13426-B23F-40E7-85C5-9FCC2529C229}" destId="{8B537F37-88A6-4B4A-B5FD-C418518476D8}" srcOrd="0" destOrd="0" presId="urn:microsoft.com/office/officeart/2005/8/layout/lProcess2"/>
    <dgm:cxn modelId="{9973802A-7FAB-411E-B584-1CBBA9CDE6D1}" type="presParOf" srcId="{7AC13426-B23F-40E7-85C5-9FCC2529C229}" destId="{44721D5D-3CC7-4941-A667-E38773F22736}" srcOrd="1" destOrd="0" presId="urn:microsoft.com/office/officeart/2005/8/layout/lProcess2"/>
    <dgm:cxn modelId="{1055EAAA-C6C2-4E99-BEB1-9853698774B2}" type="presParOf" srcId="{7AC13426-B23F-40E7-85C5-9FCC2529C229}" destId="{36DB3D77-887F-483D-BBC5-B855468FD8A7}" srcOrd="2" destOrd="0" presId="urn:microsoft.com/office/officeart/2005/8/layout/lProcess2"/>
    <dgm:cxn modelId="{5868F6B0-9E75-48F7-97C3-815DB5AB3FA5}" type="presParOf" srcId="{36DB3D77-887F-483D-BBC5-B855468FD8A7}" destId="{BEFAD5E9-49E0-4A6D-B767-ED53C7BB8B75}" srcOrd="0" destOrd="0" presId="urn:microsoft.com/office/officeart/2005/8/layout/lProcess2"/>
    <dgm:cxn modelId="{7CF8491B-63F9-4B69-B797-5E5A7979C737}" type="presParOf" srcId="{BEFAD5E9-49E0-4A6D-B767-ED53C7BB8B75}" destId="{3DDBA09A-7D07-4C61-8880-3755474819B8}" srcOrd="0" destOrd="0" presId="urn:microsoft.com/office/officeart/2005/8/layout/lProcess2"/>
    <dgm:cxn modelId="{DA16F46B-226D-4574-901D-840C25E4158B}" type="presParOf" srcId="{BEFAD5E9-49E0-4A6D-B767-ED53C7BB8B75}" destId="{93C52DAA-49DF-404A-AC03-830C35B1A1EE}" srcOrd="1" destOrd="0" presId="urn:microsoft.com/office/officeart/2005/8/layout/lProcess2"/>
    <dgm:cxn modelId="{4E50BD3F-4328-401E-AEFD-58C87658453A}" type="presParOf" srcId="{BEFAD5E9-49E0-4A6D-B767-ED53C7BB8B75}" destId="{C308526E-3466-4E33-8917-198CFC26B4DA}" srcOrd="2" destOrd="0" presId="urn:microsoft.com/office/officeart/2005/8/layout/lProcess2"/>
    <dgm:cxn modelId="{61AD7D83-5EB8-4DAC-A0C1-D8640237BBD1}" type="presParOf" srcId="{BEFAD5E9-49E0-4A6D-B767-ED53C7BB8B75}" destId="{5F8F7350-86C6-4BF2-A5DD-35FE8795B6F8}" srcOrd="3" destOrd="0" presId="urn:microsoft.com/office/officeart/2005/8/layout/lProcess2"/>
    <dgm:cxn modelId="{145CEF34-4D7A-44C9-9EE1-35554F752809}" type="presParOf" srcId="{BEFAD5E9-49E0-4A6D-B767-ED53C7BB8B75}" destId="{EAE85BCC-31B0-42F9-AA01-EFB573793CE3}" srcOrd="4" destOrd="0" presId="urn:microsoft.com/office/officeart/2005/8/layout/lProcess2"/>
    <dgm:cxn modelId="{D02C9C41-D1C1-4208-A136-6E0EBB13D184}" type="presParOf" srcId="{878037C9-16FF-4261-B5C6-F6CEC89F6584}" destId="{6E2035EE-D99F-4D4E-8C8A-C03477EC70E0}" srcOrd="3" destOrd="0" presId="urn:microsoft.com/office/officeart/2005/8/layout/lProcess2"/>
    <dgm:cxn modelId="{800EB5FA-96E8-482C-AEB1-B511A3C9D655}" type="presParOf" srcId="{878037C9-16FF-4261-B5C6-F6CEC89F6584}" destId="{976F5763-F57B-4168-B869-B27E5556973D}" srcOrd="4" destOrd="0" presId="urn:microsoft.com/office/officeart/2005/8/layout/lProcess2"/>
    <dgm:cxn modelId="{C6194638-8309-4625-AC9D-00818CC9C8F9}" type="presParOf" srcId="{976F5763-F57B-4168-B869-B27E5556973D}" destId="{303C9EC8-580A-4F09-8C81-460EEEDA62EA}" srcOrd="0" destOrd="0" presId="urn:microsoft.com/office/officeart/2005/8/layout/lProcess2"/>
    <dgm:cxn modelId="{AF077FBC-F9BD-4503-8D65-E52713BD4641}" type="presParOf" srcId="{976F5763-F57B-4168-B869-B27E5556973D}" destId="{DFC4C246-2DE7-4F20-90E9-9A7C6CB531C1}" srcOrd="1" destOrd="0" presId="urn:microsoft.com/office/officeart/2005/8/layout/lProcess2"/>
    <dgm:cxn modelId="{8398A013-79F7-45B9-8200-A04B3C9B41C4}" type="presParOf" srcId="{976F5763-F57B-4168-B869-B27E5556973D}" destId="{8CF772F0-9BC2-4BA2-98A9-5CB3985C436D}" srcOrd="2" destOrd="0" presId="urn:microsoft.com/office/officeart/2005/8/layout/lProcess2"/>
    <dgm:cxn modelId="{2AFA1EC0-F04A-4D9C-901E-58717C95C5B5}" type="presParOf" srcId="{8CF772F0-9BC2-4BA2-98A9-5CB3985C436D}" destId="{2C9183D1-9E32-4741-9D4C-F018E595F6E0}" srcOrd="0" destOrd="0" presId="urn:microsoft.com/office/officeart/2005/8/layout/lProcess2"/>
    <dgm:cxn modelId="{42D01A35-FD7E-490D-B067-F40C65A91165}" type="presParOf" srcId="{2C9183D1-9E32-4741-9D4C-F018E595F6E0}" destId="{D03CD243-CFBE-4FC1-BE2D-46BD7C8E32E1}" srcOrd="0" destOrd="0" presId="urn:microsoft.com/office/officeart/2005/8/layout/lProcess2"/>
    <dgm:cxn modelId="{33A9F608-1677-4724-B863-B2E45702BB78}" type="presParOf" srcId="{2C9183D1-9E32-4741-9D4C-F018E595F6E0}" destId="{45F3BB8E-4FAF-462C-BD03-D391FAA4FB7F}" srcOrd="1" destOrd="0" presId="urn:microsoft.com/office/officeart/2005/8/layout/lProcess2"/>
    <dgm:cxn modelId="{1EBEDD26-5810-4FE5-AA4B-B0B1E1AD03D9}" type="presParOf" srcId="{2C9183D1-9E32-4741-9D4C-F018E595F6E0}" destId="{DF5075CA-8B32-4718-895B-1E7DAF038223}" srcOrd="2" destOrd="0" presId="urn:microsoft.com/office/officeart/2005/8/layout/lProcess2"/>
    <dgm:cxn modelId="{BF8762FC-1844-4B45-8E69-C76001A3FE29}" type="presParOf" srcId="{2C9183D1-9E32-4741-9D4C-F018E595F6E0}" destId="{296F37FF-2CB6-4138-A545-AF1A2862F908}" srcOrd="3" destOrd="0" presId="urn:microsoft.com/office/officeart/2005/8/layout/lProcess2"/>
    <dgm:cxn modelId="{BEC6468E-E592-477E-A040-61ED870DFC7E}" type="presParOf" srcId="{2C9183D1-9E32-4741-9D4C-F018E595F6E0}" destId="{0E5CE51E-E855-433A-830D-F8D4F6875D3E}" srcOrd="4" destOrd="0" presId="urn:microsoft.com/office/officeart/2005/8/layout/lProcess2"/>
    <dgm:cxn modelId="{47EFB58C-AF03-4FB6-84BF-C0BE69BA855A}" type="presParOf" srcId="{878037C9-16FF-4261-B5C6-F6CEC89F6584}" destId="{1147619F-6BA1-4C43-B936-D0F04A6F9340}" srcOrd="5" destOrd="0" presId="urn:microsoft.com/office/officeart/2005/8/layout/lProcess2"/>
    <dgm:cxn modelId="{3EC7486C-334F-4FDF-8EDD-A5A8BE1CF589}" type="presParOf" srcId="{878037C9-16FF-4261-B5C6-F6CEC89F6584}" destId="{FE55E0AB-5ABE-42F8-A0E0-F609200ABBAE}" srcOrd="6" destOrd="0" presId="urn:microsoft.com/office/officeart/2005/8/layout/lProcess2"/>
    <dgm:cxn modelId="{556F9894-F914-4957-8453-75C56FA64303}" type="presParOf" srcId="{FE55E0AB-5ABE-42F8-A0E0-F609200ABBAE}" destId="{7CB70F77-C572-44E9-92BC-47500C19DE9E}" srcOrd="0" destOrd="0" presId="urn:microsoft.com/office/officeart/2005/8/layout/lProcess2"/>
    <dgm:cxn modelId="{C2EDFBEB-573B-49D3-96C6-79443A1EB33D}" type="presParOf" srcId="{FE55E0AB-5ABE-42F8-A0E0-F609200ABBAE}" destId="{5014A9FB-7C95-4A7C-AB0F-3086AFE9F541}" srcOrd="1" destOrd="0" presId="urn:microsoft.com/office/officeart/2005/8/layout/lProcess2"/>
    <dgm:cxn modelId="{2E97B231-AC0B-4E1D-95B8-E4C4EF4869C2}" type="presParOf" srcId="{FE55E0AB-5ABE-42F8-A0E0-F609200ABBAE}" destId="{FEA97027-9AC0-4CAB-BB87-042EA68F91AC}" srcOrd="2" destOrd="0" presId="urn:microsoft.com/office/officeart/2005/8/layout/lProcess2"/>
    <dgm:cxn modelId="{00231119-6EDE-42C3-B515-E8276ABFE0B7}" type="presParOf" srcId="{FEA97027-9AC0-4CAB-BB87-042EA68F91AC}" destId="{BB4523BD-BDF8-4327-B3D0-24AC5ECD8DBC}" srcOrd="0" destOrd="0" presId="urn:microsoft.com/office/officeart/2005/8/layout/lProcess2"/>
    <dgm:cxn modelId="{EE98C077-A781-4718-8D47-D3F0C9212B8E}" type="presParOf" srcId="{BB4523BD-BDF8-4327-B3D0-24AC5ECD8DBC}" destId="{7CACEBC7-5025-44DD-A27D-4195F9B3F563}" srcOrd="0" destOrd="0" presId="urn:microsoft.com/office/officeart/2005/8/layout/lProcess2"/>
    <dgm:cxn modelId="{77110D09-2F04-4727-80B2-4FA9684241F6}" type="presParOf" srcId="{BB4523BD-BDF8-4327-B3D0-24AC5ECD8DBC}" destId="{BD2A93C1-9F93-48CD-8183-E2357FE1A6EF}" srcOrd="1" destOrd="0" presId="urn:microsoft.com/office/officeart/2005/8/layout/lProcess2"/>
    <dgm:cxn modelId="{B4C3F049-EC5C-4C93-B9D8-3D6E4FA9F57F}" type="presParOf" srcId="{BB4523BD-BDF8-4327-B3D0-24AC5ECD8DBC}" destId="{AB60F74C-3A4D-429C-B7F1-99928BFC3302}" srcOrd="2" destOrd="0" presId="urn:microsoft.com/office/officeart/2005/8/layout/lProcess2"/>
    <dgm:cxn modelId="{52C13F6E-1E94-484A-B221-DC73AD6824EB}" type="presParOf" srcId="{BB4523BD-BDF8-4327-B3D0-24AC5ECD8DBC}" destId="{1C93B7B2-4019-4532-AD91-91EC646363F4}" srcOrd="3" destOrd="0" presId="urn:microsoft.com/office/officeart/2005/8/layout/lProcess2"/>
    <dgm:cxn modelId="{D6F68684-0C2C-4148-82A1-C2CE3C35416D}" type="presParOf" srcId="{BB4523BD-BDF8-4327-B3D0-24AC5ECD8DBC}" destId="{9EFB02A7-44C8-4DE9-B65B-D1D875D1F955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925468-E194-43C9-8320-F641DDC8D70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E5A4E45-DE16-4A69-ABE3-6E6E081547DB}">
      <dgm:prSet phldrT="[Texto]" custT="1"/>
      <dgm:spPr/>
      <dgm:t>
        <a:bodyPr/>
        <a:lstStyle/>
        <a:p>
          <a:r>
            <a:rPr lang="es-EC" sz="2400" dirty="0" smtClean="0"/>
            <a:t>ISO-14224: </a:t>
          </a:r>
          <a:endParaRPr lang="es-EC" sz="2400" dirty="0"/>
        </a:p>
      </dgm:t>
    </dgm:pt>
    <dgm:pt modelId="{8946DC62-A6BA-4C9B-A8BE-00D970676B3B}" type="parTrans" cxnId="{44741E09-4D5E-4C83-9212-9A50A804988C}">
      <dgm:prSet/>
      <dgm:spPr/>
      <dgm:t>
        <a:bodyPr/>
        <a:lstStyle/>
        <a:p>
          <a:endParaRPr lang="es-EC"/>
        </a:p>
      </dgm:t>
    </dgm:pt>
    <dgm:pt modelId="{9E66DC48-5C6D-4940-8A24-E1329CC9CE09}" type="sibTrans" cxnId="{44741E09-4D5E-4C83-9212-9A50A804988C}">
      <dgm:prSet/>
      <dgm:spPr/>
      <dgm:t>
        <a:bodyPr/>
        <a:lstStyle/>
        <a:p>
          <a:endParaRPr lang="es-EC"/>
        </a:p>
      </dgm:t>
    </dgm:pt>
    <dgm:pt modelId="{48B91C04-45A1-423E-A7BF-0F263B3B244D}">
      <dgm:prSet phldrT="[Texto]" custT="1"/>
      <dgm:spPr/>
      <dgm:t>
        <a:bodyPr/>
        <a:lstStyle/>
        <a:p>
          <a:r>
            <a:rPr lang="es-EC" sz="2400" dirty="0" smtClean="0"/>
            <a:t>ISO-9001</a:t>
          </a:r>
          <a:endParaRPr lang="es-EC" sz="2400" dirty="0"/>
        </a:p>
      </dgm:t>
    </dgm:pt>
    <dgm:pt modelId="{77447FCD-F3EF-408C-BA00-7793E34DD216}" type="parTrans" cxnId="{7CB0FACD-5ED4-4D9C-85F9-26B59CC1A9E8}">
      <dgm:prSet/>
      <dgm:spPr/>
      <dgm:t>
        <a:bodyPr/>
        <a:lstStyle/>
        <a:p>
          <a:endParaRPr lang="es-EC"/>
        </a:p>
      </dgm:t>
    </dgm:pt>
    <dgm:pt modelId="{EC74E2DE-007C-4F72-8882-1C477EF2B81B}" type="sibTrans" cxnId="{7CB0FACD-5ED4-4D9C-85F9-26B59CC1A9E8}">
      <dgm:prSet/>
      <dgm:spPr/>
      <dgm:t>
        <a:bodyPr/>
        <a:lstStyle/>
        <a:p>
          <a:endParaRPr lang="es-EC"/>
        </a:p>
      </dgm:t>
    </dgm:pt>
    <dgm:pt modelId="{E6E17F75-647C-47D6-BA2F-35E8AD6524C2}">
      <dgm:prSet phldrT="[Texto]" custT="1"/>
      <dgm:spPr/>
      <dgm:t>
        <a:bodyPr/>
        <a:lstStyle/>
        <a:p>
          <a:r>
            <a:rPr lang="es-EC" sz="2400" dirty="0" smtClean="0"/>
            <a:t>ISO-14000</a:t>
          </a:r>
          <a:endParaRPr lang="es-EC" sz="2400" dirty="0"/>
        </a:p>
      </dgm:t>
    </dgm:pt>
    <dgm:pt modelId="{0DF40446-BDC8-4951-ABBD-A979DDDE5BB1}" type="parTrans" cxnId="{BBCBB5D0-B77F-4FB9-AE9B-81F3780419F1}">
      <dgm:prSet/>
      <dgm:spPr/>
      <dgm:t>
        <a:bodyPr/>
        <a:lstStyle/>
        <a:p>
          <a:endParaRPr lang="es-EC"/>
        </a:p>
      </dgm:t>
    </dgm:pt>
    <dgm:pt modelId="{7BAA4169-5FF7-494B-9780-C5C79F394602}" type="sibTrans" cxnId="{BBCBB5D0-B77F-4FB9-AE9B-81F3780419F1}">
      <dgm:prSet/>
      <dgm:spPr/>
      <dgm:t>
        <a:bodyPr/>
        <a:lstStyle/>
        <a:p>
          <a:endParaRPr lang="es-EC"/>
        </a:p>
      </dgm:t>
    </dgm:pt>
    <dgm:pt modelId="{F6577BA2-FA97-4B40-BEDE-C755C38F3C89}">
      <dgm:prSet/>
      <dgm:spPr/>
      <dgm:t>
        <a:bodyPr/>
        <a:lstStyle/>
        <a:p>
          <a:r>
            <a:rPr lang="es-EC" dirty="0" smtClean="0"/>
            <a:t>Hacer posible el intercambio de datos de confiabilidad y mantenibilidad en un formato común.</a:t>
          </a:r>
        </a:p>
      </dgm:t>
    </dgm:pt>
    <dgm:pt modelId="{33E0AE55-6006-4158-899C-C7EE92BE43F5}" type="parTrans" cxnId="{C6DD8BC7-2169-427E-ADE5-42C83BBB3896}">
      <dgm:prSet/>
      <dgm:spPr/>
      <dgm:t>
        <a:bodyPr/>
        <a:lstStyle/>
        <a:p>
          <a:endParaRPr lang="es-EC"/>
        </a:p>
      </dgm:t>
    </dgm:pt>
    <dgm:pt modelId="{F040D000-22EB-478A-AA89-694D8B176B53}" type="sibTrans" cxnId="{C6DD8BC7-2169-427E-ADE5-42C83BBB3896}">
      <dgm:prSet/>
      <dgm:spPr/>
      <dgm:t>
        <a:bodyPr/>
        <a:lstStyle/>
        <a:p>
          <a:endParaRPr lang="es-EC"/>
        </a:p>
      </dgm:t>
    </dgm:pt>
    <dgm:pt modelId="{877A10A2-AD83-41A2-8139-FEFD5101CDAE}">
      <dgm:prSet phldrT="[Texto]"/>
      <dgm:spPr/>
      <dgm:t>
        <a:bodyPr/>
        <a:lstStyle/>
        <a:p>
          <a:r>
            <a:rPr lang="es-EC" dirty="0" smtClean="0"/>
            <a:t>Se refieren a modelos de administración, aseguramiento y gestión de la calidad, las normas no contemplan el aseguramiento de productos, se busca asegurar el sistema de calidad que genera el producto.</a:t>
          </a:r>
          <a:endParaRPr lang="es-EC" dirty="0"/>
        </a:p>
      </dgm:t>
    </dgm:pt>
    <dgm:pt modelId="{40EF3480-A669-4B86-B5CE-B2CB065401BC}" type="parTrans" cxnId="{2E97C503-D2A9-413B-857C-E9429B83348A}">
      <dgm:prSet/>
      <dgm:spPr/>
      <dgm:t>
        <a:bodyPr/>
        <a:lstStyle/>
        <a:p>
          <a:endParaRPr lang="es-EC"/>
        </a:p>
      </dgm:t>
    </dgm:pt>
    <dgm:pt modelId="{90BA5F1F-DD3F-485C-A06A-12378D44B977}" type="sibTrans" cxnId="{2E97C503-D2A9-413B-857C-E9429B83348A}">
      <dgm:prSet/>
      <dgm:spPr/>
      <dgm:t>
        <a:bodyPr/>
        <a:lstStyle/>
        <a:p>
          <a:endParaRPr lang="es-EC"/>
        </a:p>
      </dgm:t>
    </dgm:pt>
    <dgm:pt modelId="{3A7190B1-FB42-4643-8391-82CCE0F3CF8F}">
      <dgm:prSet phldrT="[Texto]"/>
      <dgm:spPr/>
      <dgm:t>
        <a:bodyPr/>
        <a:lstStyle/>
        <a:p>
          <a:r>
            <a:rPr lang="es-EC" dirty="0" smtClean="0"/>
            <a:t>Nos indican un desempeño ambiental enfocado a la prevención de la contaminación, tecnología u otros resultados ambientales deseables.</a:t>
          </a:r>
          <a:endParaRPr lang="es-EC" dirty="0"/>
        </a:p>
      </dgm:t>
    </dgm:pt>
    <dgm:pt modelId="{C55A6E80-69C6-418D-981A-F390EADFE42C}" type="parTrans" cxnId="{6033E9D3-33BB-460D-8B5D-4AE825690F9B}">
      <dgm:prSet/>
      <dgm:spPr/>
      <dgm:t>
        <a:bodyPr/>
        <a:lstStyle/>
        <a:p>
          <a:endParaRPr lang="es-EC"/>
        </a:p>
      </dgm:t>
    </dgm:pt>
    <dgm:pt modelId="{FED88554-6435-46D2-866C-9DD94070334C}" type="sibTrans" cxnId="{6033E9D3-33BB-460D-8B5D-4AE825690F9B}">
      <dgm:prSet/>
      <dgm:spPr/>
      <dgm:t>
        <a:bodyPr/>
        <a:lstStyle/>
        <a:p>
          <a:endParaRPr lang="es-EC"/>
        </a:p>
      </dgm:t>
    </dgm:pt>
    <dgm:pt modelId="{A8FA6E22-746C-4D97-B8EC-B2D345D5DC43}" type="pres">
      <dgm:prSet presAssocID="{E8925468-E194-43C9-8320-F641DDC8D70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05DE06A-B92A-4615-A457-D7D8FB752E58}" type="pres">
      <dgm:prSet presAssocID="{AE5A4E45-DE16-4A69-ABE3-6E6E081547DB}" presName="linNode" presStyleCnt="0"/>
      <dgm:spPr/>
    </dgm:pt>
    <dgm:pt modelId="{EE8F6B23-C388-4BC6-8B11-218DBD5B3C8D}" type="pres">
      <dgm:prSet presAssocID="{AE5A4E45-DE16-4A69-ABE3-6E6E081547DB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A66E42-F0AB-44A2-96E2-EACFE1CBF1BA}" type="pres">
      <dgm:prSet presAssocID="{AE5A4E45-DE16-4A69-ABE3-6E6E081547DB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FC21E4-11F4-4B4E-B308-0B9103FD3122}" type="pres">
      <dgm:prSet presAssocID="{9E66DC48-5C6D-4940-8A24-E1329CC9CE09}" presName="sp" presStyleCnt="0"/>
      <dgm:spPr/>
    </dgm:pt>
    <dgm:pt modelId="{2FD03475-8E9F-4D5A-A6B8-D9AFD931DF17}" type="pres">
      <dgm:prSet presAssocID="{48B91C04-45A1-423E-A7BF-0F263B3B244D}" presName="linNode" presStyleCnt="0"/>
      <dgm:spPr/>
    </dgm:pt>
    <dgm:pt modelId="{0DF3C532-83B6-4E4A-ADA9-F491A821FB84}" type="pres">
      <dgm:prSet presAssocID="{48B91C04-45A1-423E-A7BF-0F263B3B244D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523C07-345B-4C1F-B9C8-854AEF7D218A}" type="pres">
      <dgm:prSet presAssocID="{48B91C04-45A1-423E-A7BF-0F263B3B244D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A68190-1279-4E0C-A0CB-F93191E7A0ED}" type="pres">
      <dgm:prSet presAssocID="{EC74E2DE-007C-4F72-8882-1C477EF2B81B}" presName="sp" presStyleCnt="0"/>
      <dgm:spPr/>
    </dgm:pt>
    <dgm:pt modelId="{FAB503DD-72D2-48C7-858B-917FA9AA68FE}" type="pres">
      <dgm:prSet presAssocID="{E6E17F75-647C-47D6-BA2F-35E8AD6524C2}" presName="linNode" presStyleCnt="0"/>
      <dgm:spPr/>
    </dgm:pt>
    <dgm:pt modelId="{481A596B-85A5-4E4B-A3E9-F88E23FE5704}" type="pres">
      <dgm:prSet presAssocID="{E6E17F75-647C-47D6-BA2F-35E8AD6524C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84AF05-A464-433F-9D3D-3AF533FC3BE9}" type="pres">
      <dgm:prSet presAssocID="{E6E17F75-647C-47D6-BA2F-35E8AD6524C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B31635A-E688-42CA-8B75-8ECA27D90BEF}" type="presOf" srcId="{E6E17F75-647C-47D6-BA2F-35E8AD6524C2}" destId="{481A596B-85A5-4E4B-A3E9-F88E23FE5704}" srcOrd="0" destOrd="0" presId="urn:microsoft.com/office/officeart/2005/8/layout/vList5"/>
    <dgm:cxn modelId="{4A59EC4C-3323-4FF6-AAF0-C6EBE1797C20}" type="presOf" srcId="{F6577BA2-FA97-4B40-BEDE-C755C38F3C89}" destId="{DCA66E42-F0AB-44A2-96E2-EACFE1CBF1BA}" srcOrd="0" destOrd="0" presId="urn:microsoft.com/office/officeart/2005/8/layout/vList5"/>
    <dgm:cxn modelId="{2E97C503-D2A9-413B-857C-E9429B83348A}" srcId="{48B91C04-45A1-423E-A7BF-0F263B3B244D}" destId="{877A10A2-AD83-41A2-8139-FEFD5101CDAE}" srcOrd="0" destOrd="0" parTransId="{40EF3480-A669-4B86-B5CE-B2CB065401BC}" sibTransId="{90BA5F1F-DD3F-485C-A06A-12378D44B977}"/>
    <dgm:cxn modelId="{7CB0FACD-5ED4-4D9C-85F9-26B59CC1A9E8}" srcId="{E8925468-E194-43C9-8320-F641DDC8D700}" destId="{48B91C04-45A1-423E-A7BF-0F263B3B244D}" srcOrd="1" destOrd="0" parTransId="{77447FCD-F3EF-408C-BA00-7793E34DD216}" sibTransId="{EC74E2DE-007C-4F72-8882-1C477EF2B81B}"/>
    <dgm:cxn modelId="{89FCB0CB-AC92-4CE8-8ECE-FAF1CBF71447}" type="presOf" srcId="{E8925468-E194-43C9-8320-F641DDC8D700}" destId="{A8FA6E22-746C-4D97-B8EC-B2D345D5DC43}" srcOrd="0" destOrd="0" presId="urn:microsoft.com/office/officeart/2005/8/layout/vList5"/>
    <dgm:cxn modelId="{F908B871-6F69-4980-A2FB-0E224F61B207}" type="presOf" srcId="{3A7190B1-FB42-4643-8391-82CCE0F3CF8F}" destId="{6184AF05-A464-433F-9D3D-3AF533FC3BE9}" srcOrd="0" destOrd="0" presId="urn:microsoft.com/office/officeart/2005/8/layout/vList5"/>
    <dgm:cxn modelId="{BBCBB5D0-B77F-4FB9-AE9B-81F3780419F1}" srcId="{E8925468-E194-43C9-8320-F641DDC8D700}" destId="{E6E17F75-647C-47D6-BA2F-35E8AD6524C2}" srcOrd="2" destOrd="0" parTransId="{0DF40446-BDC8-4951-ABBD-A979DDDE5BB1}" sibTransId="{7BAA4169-5FF7-494B-9780-C5C79F394602}"/>
    <dgm:cxn modelId="{6E5E5711-F781-4495-BAD7-777FA0589A0C}" type="presOf" srcId="{877A10A2-AD83-41A2-8139-FEFD5101CDAE}" destId="{B5523C07-345B-4C1F-B9C8-854AEF7D218A}" srcOrd="0" destOrd="0" presId="urn:microsoft.com/office/officeart/2005/8/layout/vList5"/>
    <dgm:cxn modelId="{0E064682-B5B9-49D9-9AAE-7737963533B4}" type="presOf" srcId="{48B91C04-45A1-423E-A7BF-0F263B3B244D}" destId="{0DF3C532-83B6-4E4A-ADA9-F491A821FB84}" srcOrd="0" destOrd="0" presId="urn:microsoft.com/office/officeart/2005/8/layout/vList5"/>
    <dgm:cxn modelId="{C6DD8BC7-2169-427E-ADE5-42C83BBB3896}" srcId="{AE5A4E45-DE16-4A69-ABE3-6E6E081547DB}" destId="{F6577BA2-FA97-4B40-BEDE-C755C38F3C89}" srcOrd="0" destOrd="0" parTransId="{33E0AE55-6006-4158-899C-C7EE92BE43F5}" sibTransId="{F040D000-22EB-478A-AA89-694D8B176B53}"/>
    <dgm:cxn modelId="{1C3B6DF6-AAC2-4693-B729-77818736E1F8}" type="presOf" srcId="{AE5A4E45-DE16-4A69-ABE3-6E6E081547DB}" destId="{EE8F6B23-C388-4BC6-8B11-218DBD5B3C8D}" srcOrd="0" destOrd="0" presId="urn:microsoft.com/office/officeart/2005/8/layout/vList5"/>
    <dgm:cxn modelId="{44741E09-4D5E-4C83-9212-9A50A804988C}" srcId="{E8925468-E194-43C9-8320-F641DDC8D700}" destId="{AE5A4E45-DE16-4A69-ABE3-6E6E081547DB}" srcOrd="0" destOrd="0" parTransId="{8946DC62-A6BA-4C9B-A8BE-00D970676B3B}" sibTransId="{9E66DC48-5C6D-4940-8A24-E1329CC9CE09}"/>
    <dgm:cxn modelId="{6033E9D3-33BB-460D-8B5D-4AE825690F9B}" srcId="{E6E17F75-647C-47D6-BA2F-35E8AD6524C2}" destId="{3A7190B1-FB42-4643-8391-82CCE0F3CF8F}" srcOrd="0" destOrd="0" parTransId="{C55A6E80-69C6-418D-981A-F390EADFE42C}" sibTransId="{FED88554-6435-46D2-866C-9DD94070334C}"/>
    <dgm:cxn modelId="{3C1A1E2F-D772-4905-AD4E-C8F3A7A855A5}" type="presParOf" srcId="{A8FA6E22-746C-4D97-B8EC-B2D345D5DC43}" destId="{005DE06A-B92A-4615-A457-D7D8FB752E58}" srcOrd="0" destOrd="0" presId="urn:microsoft.com/office/officeart/2005/8/layout/vList5"/>
    <dgm:cxn modelId="{4E6CEB63-D4C8-451A-B0B3-6034EF44173E}" type="presParOf" srcId="{005DE06A-B92A-4615-A457-D7D8FB752E58}" destId="{EE8F6B23-C388-4BC6-8B11-218DBD5B3C8D}" srcOrd="0" destOrd="0" presId="urn:microsoft.com/office/officeart/2005/8/layout/vList5"/>
    <dgm:cxn modelId="{5B2310B1-7A8D-4CDF-B8A5-B661156F9A9D}" type="presParOf" srcId="{005DE06A-B92A-4615-A457-D7D8FB752E58}" destId="{DCA66E42-F0AB-44A2-96E2-EACFE1CBF1BA}" srcOrd="1" destOrd="0" presId="urn:microsoft.com/office/officeart/2005/8/layout/vList5"/>
    <dgm:cxn modelId="{1CD99C88-1D23-4E6A-B410-4B23F07807F5}" type="presParOf" srcId="{A8FA6E22-746C-4D97-B8EC-B2D345D5DC43}" destId="{49FC21E4-11F4-4B4E-B308-0B9103FD3122}" srcOrd="1" destOrd="0" presId="urn:microsoft.com/office/officeart/2005/8/layout/vList5"/>
    <dgm:cxn modelId="{3C4BB7F6-CE64-4FD1-BA64-776CC0292FBB}" type="presParOf" srcId="{A8FA6E22-746C-4D97-B8EC-B2D345D5DC43}" destId="{2FD03475-8E9F-4D5A-A6B8-D9AFD931DF17}" srcOrd="2" destOrd="0" presId="urn:microsoft.com/office/officeart/2005/8/layout/vList5"/>
    <dgm:cxn modelId="{5982B30A-AF04-4101-8FAD-2331318D9D96}" type="presParOf" srcId="{2FD03475-8E9F-4D5A-A6B8-D9AFD931DF17}" destId="{0DF3C532-83B6-4E4A-ADA9-F491A821FB84}" srcOrd="0" destOrd="0" presId="urn:microsoft.com/office/officeart/2005/8/layout/vList5"/>
    <dgm:cxn modelId="{13720411-74DE-4E8F-9202-8D607276E855}" type="presParOf" srcId="{2FD03475-8E9F-4D5A-A6B8-D9AFD931DF17}" destId="{B5523C07-345B-4C1F-B9C8-854AEF7D218A}" srcOrd="1" destOrd="0" presId="urn:microsoft.com/office/officeart/2005/8/layout/vList5"/>
    <dgm:cxn modelId="{3654FA9A-CEBE-4FA2-BDF2-E44C8D42DF9C}" type="presParOf" srcId="{A8FA6E22-746C-4D97-B8EC-B2D345D5DC43}" destId="{61A68190-1279-4E0C-A0CB-F93191E7A0ED}" srcOrd="3" destOrd="0" presId="urn:microsoft.com/office/officeart/2005/8/layout/vList5"/>
    <dgm:cxn modelId="{89E2E820-20BB-4C75-93E7-15F8ABBCE5CA}" type="presParOf" srcId="{A8FA6E22-746C-4D97-B8EC-B2D345D5DC43}" destId="{FAB503DD-72D2-48C7-858B-917FA9AA68FE}" srcOrd="4" destOrd="0" presId="urn:microsoft.com/office/officeart/2005/8/layout/vList5"/>
    <dgm:cxn modelId="{4B3BDC2E-10A7-495E-9C55-7AA146B4C483}" type="presParOf" srcId="{FAB503DD-72D2-48C7-858B-917FA9AA68FE}" destId="{481A596B-85A5-4E4B-A3E9-F88E23FE5704}" srcOrd="0" destOrd="0" presId="urn:microsoft.com/office/officeart/2005/8/layout/vList5"/>
    <dgm:cxn modelId="{F17E4233-0B12-4072-AA5D-9FF49E22363B}" type="presParOf" srcId="{FAB503DD-72D2-48C7-858B-917FA9AA68FE}" destId="{6184AF05-A464-433F-9D3D-3AF533FC3BE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65B55B-6614-4E53-A114-459EC75223D9}" type="doc">
      <dgm:prSet loTypeId="urn:microsoft.com/office/officeart/2008/layout/PictureAccentLis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1B7A3FD7-03B6-4793-8CD0-6F636BA6F7A3}">
      <dgm:prSet phldrT="[Texto]" custT="1"/>
      <dgm:spPr/>
      <dgm:t>
        <a:bodyPr/>
        <a:lstStyle/>
        <a:p>
          <a:r>
            <a:rPr lang="es-EC" sz="1400" dirty="0">
              <a:latin typeface="Arial" pitchFamily="34" charset="0"/>
              <a:cs typeface="Arial" pitchFamily="34" charset="0"/>
            </a:rPr>
            <a:t>Niveles de mantenimiento según la localización</a:t>
          </a:r>
        </a:p>
        <a:p>
          <a:r>
            <a:rPr lang="es-EC" sz="1400" dirty="0">
              <a:latin typeface="Arial" pitchFamily="34" charset="0"/>
              <a:cs typeface="Arial" pitchFamily="34" charset="0"/>
            </a:rPr>
            <a:t> </a:t>
          </a:r>
          <a:r>
            <a:rPr lang="es-EC" sz="1400" dirty="0" smtClean="0">
              <a:latin typeface="Arial" pitchFamily="34" charset="0"/>
              <a:cs typeface="Arial" pitchFamily="34" charset="0"/>
            </a:rPr>
            <a:t>geográfica </a:t>
          </a:r>
          <a:r>
            <a:rPr lang="es-EC" sz="1400" dirty="0">
              <a:latin typeface="Arial" pitchFamily="34" charset="0"/>
              <a:cs typeface="Arial" pitchFamily="34" charset="0"/>
            </a:rPr>
            <a:t>de talleres.</a:t>
          </a:r>
        </a:p>
      </dgm:t>
    </dgm:pt>
    <dgm:pt modelId="{C0BBE9A0-02CA-4BB5-9922-149706315AE8}" type="parTrans" cxnId="{5FA94DA6-1ECA-4137-9E18-CA7F0246505A}">
      <dgm:prSet/>
      <dgm:spPr/>
      <dgm:t>
        <a:bodyPr/>
        <a:lstStyle/>
        <a:p>
          <a:endParaRPr lang="es-EC"/>
        </a:p>
      </dgm:t>
    </dgm:pt>
    <dgm:pt modelId="{55B25FF8-574A-460A-8506-21821CFAB597}" type="sibTrans" cxnId="{5FA94DA6-1ECA-4137-9E18-CA7F0246505A}">
      <dgm:prSet/>
      <dgm:spPr/>
      <dgm:t>
        <a:bodyPr/>
        <a:lstStyle/>
        <a:p>
          <a:endParaRPr lang="es-EC"/>
        </a:p>
      </dgm:t>
    </dgm:pt>
    <dgm:pt modelId="{FB08889D-83CA-4127-A383-13E90975E36B}">
      <dgm:prSet phldrT="[Texto]" custT="1"/>
      <dgm:spPr/>
      <dgm:t>
        <a:bodyPr/>
        <a:lstStyle/>
        <a:p>
          <a:r>
            <a:rPr lang="es-EC" sz="1100" dirty="0">
              <a:latin typeface="Arial" pitchFamily="34" charset="0"/>
              <a:cs typeface="Arial" pitchFamily="34" charset="0"/>
            </a:rPr>
            <a:t>Nivel Orgánico de la organización</a:t>
          </a:r>
        </a:p>
      </dgm:t>
    </dgm:pt>
    <dgm:pt modelId="{EE1B9F9C-3BDA-45C7-976C-C85249F3C8DE}" type="parTrans" cxnId="{4693BAF7-74D9-4800-A717-1A55BB1665A8}">
      <dgm:prSet/>
      <dgm:spPr/>
      <dgm:t>
        <a:bodyPr/>
        <a:lstStyle/>
        <a:p>
          <a:endParaRPr lang="es-EC"/>
        </a:p>
      </dgm:t>
    </dgm:pt>
    <dgm:pt modelId="{13294889-F04D-46BC-9B23-08FCD4087D19}" type="sibTrans" cxnId="{4693BAF7-74D9-4800-A717-1A55BB1665A8}">
      <dgm:prSet/>
      <dgm:spPr/>
      <dgm:t>
        <a:bodyPr/>
        <a:lstStyle/>
        <a:p>
          <a:endParaRPr lang="es-EC"/>
        </a:p>
      </dgm:t>
    </dgm:pt>
    <dgm:pt modelId="{906634A8-C1FB-48CC-BA92-DF532B2D4EE7}">
      <dgm:prSet phldrT="[Texto]" custT="1"/>
      <dgm:spPr/>
      <dgm:t>
        <a:bodyPr/>
        <a:lstStyle/>
        <a:p>
          <a:r>
            <a:rPr lang="es-EC" sz="1100" dirty="0">
              <a:latin typeface="Arial" pitchFamily="34" charset="0"/>
              <a:cs typeface="Arial" pitchFamily="34" charset="0"/>
            </a:rPr>
            <a:t>Nivel de Mantenimiento con Apoyo</a:t>
          </a:r>
        </a:p>
      </dgm:t>
    </dgm:pt>
    <dgm:pt modelId="{E172E191-07D3-4453-A3A9-78AE6934F5AF}" type="parTrans" cxnId="{0E22E216-61CE-4859-AA65-F9D0F7520887}">
      <dgm:prSet/>
      <dgm:spPr/>
      <dgm:t>
        <a:bodyPr/>
        <a:lstStyle/>
        <a:p>
          <a:endParaRPr lang="es-EC"/>
        </a:p>
      </dgm:t>
    </dgm:pt>
    <dgm:pt modelId="{20CE4BD1-5A99-4226-AFC1-05803CA0921B}" type="sibTrans" cxnId="{0E22E216-61CE-4859-AA65-F9D0F7520887}">
      <dgm:prSet/>
      <dgm:spPr/>
      <dgm:t>
        <a:bodyPr/>
        <a:lstStyle/>
        <a:p>
          <a:endParaRPr lang="es-EC"/>
        </a:p>
      </dgm:t>
    </dgm:pt>
    <dgm:pt modelId="{3CDDC65F-E7A2-458A-99F9-A776BB550A0D}">
      <dgm:prSet phldrT="[Texto]" custT="1"/>
      <dgm:spPr/>
      <dgm:t>
        <a:bodyPr/>
        <a:lstStyle/>
        <a:p>
          <a:r>
            <a:rPr lang="es-EC" sz="1100" dirty="0">
              <a:latin typeface="Arial" pitchFamily="34" charset="0"/>
              <a:cs typeface="Arial" pitchFamily="34" charset="0"/>
            </a:rPr>
            <a:t>I Escalón</a:t>
          </a:r>
        </a:p>
      </dgm:t>
    </dgm:pt>
    <dgm:pt modelId="{AABC25E3-8C8C-4086-9808-38E6842A0D5F}" type="parTrans" cxnId="{760DCC31-68FD-4CDE-AE4F-860ADF59A139}">
      <dgm:prSet/>
      <dgm:spPr/>
      <dgm:t>
        <a:bodyPr/>
        <a:lstStyle/>
        <a:p>
          <a:endParaRPr lang="es-EC"/>
        </a:p>
      </dgm:t>
    </dgm:pt>
    <dgm:pt modelId="{95878748-30E2-4B4E-A99C-C52E85BB3CDB}" type="sibTrans" cxnId="{760DCC31-68FD-4CDE-AE4F-860ADF59A139}">
      <dgm:prSet/>
      <dgm:spPr/>
      <dgm:t>
        <a:bodyPr/>
        <a:lstStyle/>
        <a:p>
          <a:endParaRPr lang="es-EC"/>
        </a:p>
      </dgm:t>
    </dgm:pt>
    <dgm:pt modelId="{F8DFEFDC-A588-4404-8BAD-881DB7ECFDCA}">
      <dgm:prSet phldrT="[Texto]" custT="1"/>
      <dgm:spPr/>
      <dgm:t>
        <a:bodyPr/>
        <a:lstStyle/>
        <a:p>
          <a:r>
            <a:rPr lang="es-EC" sz="1100" dirty="0">
              <a:latin typeface="Arial" pitchFamily="34" charset="0"/>
              <a:cs typeface="Arial" pitchFamily="34" charset="0"/>
            </a:rPr>
            <a:t>II Escalón</a:t>
          </a:r>
        </a:p>
      </dgm:t>
    </dgm:pt>
    <dgm:pt modelId="{D4BD5BE5-D6F2-40C5-88EC-F534E4C91A1E}" type="parTrans" cxnId="{BB8F30AA-E3E7-49AA-ADE5-7EF404D13C51}">
      <dgm:prSet/>
      <dgm:spPr/>
      <dgm:t>
        <a:bodyPr/>
        <a:lstStyle/>
        <a:p>
          <a:endParaRPr lang="es-EC"/>
        </a:p>
      </dgm:t>
    </dgm:pt>
    <dgm:pt modelId="{B92C6476-C29A-4635-9BB1-44280685856C}" type="sibTrans" cxnId="{BB8F30AA-E3E7-49AA-ADE5-7EF404D13C51}">
      <dgm:prSet/>
      <dgm:spPr/>
      <dgm:t>
        <a:bodyPr/>
        <a:lstStyle/>
        <a:p>
          <a:endParaRPr lang="es-EC"/>
        </a:p>
      </dgm:t>
    </dgm:pt>
    <dgm:pt modelId="{7F8676E5-76FA-45EA-8FE5-95FAC205913A}">
      <dgm:prSet phldrT="[Texto]" custT="1"/>
      <dgm:spPr/>
      <dgm:t>
        <a:bodyPr/>
        <a:lstStyle/>
        <a:p>
          <a:r>
            <a:rPr lang="es-EC" sz="1100" dirty="0">
              <a:latin typeface="Arial" pitchFamily="34" charset="0"/>
              <a:cs typeface="Arial" pitchFamily="34" charset="0"/>
            </a:rPr>
            <a:t>Apoyo Directo           III Escalón</a:t>
          </a:r>
        </a:p>
      </dgm:t>
    </dgm:pt>
    <dgm:pt modelId="{7AE0E4D1-26D9-4B8D-ADD8-B256DAEEF9C9}" type="parTrans" cxnId="{A50A1132-833D-4B38-864E-ED1075787042}">
      <dgm:prSet/>
      <dgm:spPr/>
      <dgm:t>
        <a:bodyPr/>
        <a:lstStyle/>
        <a:p>
          <a:endParaRPr lang="es-EC"/>
        </a:p>
      </dgm:t>
    </dgm:pt>
    <dgm:pt modelId="{DD1B4808-CFD5-48CB-A8BE-96D738DC2384}" type="sibTrans" cxnId="{A50A1132-833D-4B38-864E-ED1075787042}">
      <dgm:prSet/>
      <dgm:spPr/>
      <dgm:t>
        <a:bodyPr/>
        <a:lstStyle/>
        <a:p>
          <a:endParaRPr lang="es-EC"/>
        </a:p>
      </dgm:t>
    </dgm:pt>
    <dgm:pt modelId="{02CE71FA-BF81-45DA-9582-6426CF5F3E17}">
      <dgm:prSet phldrT="[Texto]" custT="1"/>
      <dgm:spPr/>
      <dgm:t>
        <a:bodyPr/>
        <a:lstStyle/>
        <a:p>
          <a:r>
            <a:rPr lang="es-EC" sz="1100" dirty="0">
              <a:latin typeface="Arial" pitchFamily="34" charset="0"/>
              <a:cs typeface="Arial" pitchFamily="34" charset="0"/>
            </a:rPr>
            <a:t>Apoyo General          IV Escalón</a:t>
          </a:r>
        </a:p>
      </dgm:t>
    </dgm:pt>
    <dgm:pt modelId="{1D26814E-6968-405D-BDED-06D44178A218}" type="parTrans" cxnId="{62713E86-2924-4DA6-99A1-1E2B3D04BFF6}">
      <dgm:prSet/>
      <dgm:spPr/>
      <dgm:t>
        <a:bodyPr/>
        <a:lstStyle/>
        <a:p>
          <a:endParaRPr lang="es-EC"/>
        </a:p>
      </dgm:t>
    </dgm:pt>
    <dgm:pt modelId="{47AB1340-DE4C-47F1-964B-BA591282EDD5}" type="sibTrans" cxnId="{62713E86-2924-4DA6-99A1-1E2B3D04BFF6}">
      <dgm:prSet/>
      <dgm:spPr/>
      <dgm:t>
        <a:bodyPr/>
        <a:lstStyle/>
        <a:p>
          <a:endParaRPr lang="es-EC"/>
        </a:p>
      </dgm:t>
    </dgm:pt>
    <dgm:pt modelId="{CB70D155-ADEB-40F2-9963-7B080EDEDFE6}">
      <dgm:prSet phldrT="[Texto]" custT="1"/>
      <dgm:spPr/>
      <dgm:t>
        <a:bodyPr/>
        <a:lstStyle/>
        <a:p>
          <a:r>
            <a:rPr lang="es-EC" sz="1100" dirty="0">
              <a:latin typeface="Arial" pitchFamily="34" charset="0"/>
              <a:cs typeface="Arial" pitchFamily="34" charset="0"/>
            </a:rPr>
            <a:t>Nivel de Mantenimiento con Apoyo de fábrica</a:t>
          </a:r>
        </a:p>
      </dgm:t>
    </dgm:pt>
    <dgm:pt modelId="{E529F9C0-A8E0-48A8-BBE8-8A926F1E7FC6}" type="parTrans" cxnId="{1C355054-95FF-4C3D-B2DC-3F4CB86D0C8C}">
      <dgm:prSet/>
      <dgm:spPr/>
      <dgm:t>
        <a:bodyPr/>
        <a:lstStyle/>
        <a:p>
          <a:endParaRPr lang="es-EC"/>
        </a:p>
      </dgm:t>
    </dgm:pt>
    <dgm:pt modelId="{0D511921-596D-4200-A8A4-81C8CBE66E1F}" type="sibTrans" cxnId="{1C355054-95FF-4C3D-B2DC-3F4CB86D0C8C}">
      <dgm:prSet/>
      <dgm:spPr/>
      <dgm:t>
        <a:bodyPr/>
        <a:lstStyle/>
        <a:p>
          <a:endParaRPr lang="es-EC"/>
        </a:p>
      </dgm:t>
    </dgm:pt>
    <dgm:pt modelId="{73FD387D-7A4F-4079-AEC2-A1B96D73432D}">
      <dgm:prSet phldrT="[Texto]" custT="1"/>
      <dgm:spPr/>
      <dgm:t>
        <a:bodyPr/>
        <a:lstStyle/>
        <a:p>
          <a:r>
            <a:rPr lang="es-EC" sz="1100" dirty="0">
              <a:latin typeface="Arial" pitchFamily="34" charset="0"/>
              <a:cs typeface="Arial" pitchFamily="34" charset="0"/>
            </a:rPr>
            <a:t>V Escalón</a:t>
          </a:r>
        </a:p>
      </dgm:t>
    </dgm:pt>
    <dgm:pt modelId="{833C08C9-1582-4F60-B067-735D40C2E437}" type="parTrans" cxnId="{AF854AEE-7E7B-457A-AAC8-F129D7F19355}">
      <dgm:prSet/>
      <dgm:spPr/>
      <dgm:t>
        <a:bodyPr/>
        <a:lstStyle/>
        <a:p>
          <a:endParaRPr lang="es-EC"/>
        </a:p>
      </dgm:t>
    </dgm:pt>
    <dgm:pt modelId="{3A225B72-6608-4A8F-BED8-6BA9167C8A22}" type="sibTrans" cxnId="{AF854AEE-7E7B-457A-AAC8-F129D7F19355}">
      <dgm:prSet/>
      <dgm:spPr/>
      <dgm:t>
        <a:bodyPr/>
        <a:lstStyle/>
        <a:p>
          <a:endParaRPr lang="es-EC"/>
        </a:p>
      </dgm:t>
    </dgm:pt>
    <dgm:pt modelId="{7131F5B6-8CD0-4118-97E2-FC015221A9AB}" type="pres">
      <dgm:prSet presAssocID="{4F65B55B-6614-4E53-A114-459EC75223D9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BA1A4656-CF56-4313-A44C-2121E4FA18FE}" type="pres">
      <dgm:prSet presAssocID="{1B7A3FD7-03B6-4793-8CD0-6F636BA6F7A3}" presName="root" presStyleCnt="0">
        <dgm:presLayoutVars>
          <dgm:chMax/>
          <dgm:chPref val="4"/>
        </dgm:presLayoutVars>
      </dgm:prSet>
      <dgm:spPr/>
    </dgm:pt>
    <dgm:pt modelId="{269E2702-275E-4087-BCB9-D84A81BE7F41}" type="pres">
      <dgm:prSet presAssocID="{1B7A3FD7-03B6-4793-8CD0-6F636BA6F7A3}" presName="rootComposite" presStyleCnt="0">
        <dgm:presLayoutVars/>
      </dgm:prSet>
      <dgm:spPr/>
    </dgm:pt>
    <dgm:pt modelId="{CB7BA3EB-2B36-477B-A30C-50AA9E337B61}" type="pres">
      <dgm:prSet presAssocID="{1B7A3FD7-03B6-4793-8CD0-6F636BA6F7A3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s-EC"/>
        </a:p>
      </dgm:t>
    </dgm:pt>
    <dgm:pt modelId="{9280FB03-C254-491A-860E-B09D47AE5E56}" type="pres">
      <dgm:prSet presAssocID="{1B7A3FD7-03B6-4793-8CD0-6F636BA6F7A3}" presName="childShape" presStyleCnt="0">
        <dgm:presLayoutVars>
          <dgm:chMax val="0"/>
          <dgm:chPref val="0"/>
        </dgm:presLayoutVars>
      </dgm:prSet>
      <dgm:spPr/>
    </dgm:pt>
    <dgm:pt modelId="{A2D00EDF-F859-4F0B-91BF-06B0F7002DC2}" type="pres">
      <dgm:prSet presAssocID="{FB08889D-83CA-4127-A383-13E90975E36B}" presName="childComposite" presStyleCnt="0">
        <dgm:presLayoutVars>
          <dgm:chMax val="0"/>
          <dgm:chPref val="0"/>
        </dgm:presLayoutVars>
      </dgm:prSet>
      <dgm:spPr/>
    </dgm:pt>
    <dgm:pt modelId="{7510CE27-98BC-4A2C-BE70-91450A91FAE9}" type="pres">
      <dgm:prSet presAssocID="{FB08889D-83CA-4127-A383-13E90975E36B}" presName="Image" presStyleLbl="node1" presStyleIdx="0" presStyleCnt="3" custScaleY="69997"/>
      <dgm:spPr/>
    </dgm:pt>
    <dgm:pt modelId="{6A46C932-5424-4E25-B7FE-B8280453A48E}" type="pres">
      <dgm:prSet presAssocID="{FB08889D-83CA-4127-A383-13E90975E36B}" presName="childText" presStyleLbl="lnNode1" presStyleIdx="0" presStyleCnt="3" custScaleY="699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CB1A42-D9FE-4E64-8767-A9112934F2AC}" type="pres">
      <dgm:prSet presAssocID="{906634A8-C1FB-48CC-BA92-DF532B2D4EE7}" presName="childComposite" presStyleCnt="0">
        <dgm:presLayoutVars>
          <dgm:chMax val="0"/>
          <dgm:chPref val="0"/>
        </dgm:presLayoutVars>
      </dgm:prSet>
      <dgm:spPr/>
    </dgm:pt>
    <dgm:pt modelId="{6CB60D45-32EF-4EA1-8429-F92966190C0B}" type="pres">
      <dgm:prSet presAssocID="{906634A8-C1FB-48CC-BA92-DF532B2D4EE7}" presName="Image" presStyleLbl="node1" presStyleIdx="1" presStyleCnt="3" custScaleY="69997"/>
      <dgm:spPr/>
    </dgm:pt>
    <dgm:pt modelId="{0C23F3ED-A9E1-47D6-9BCE-B18BD40CFFB8}" type="pres">
      <dgm:prSet presAssocID="{906634A8-C1FB-48CC-BA92-DF532B2D4EE7}" presName="childText" presStyleLbl="lnNode1" presStyleIdx="1" presStyleCnt="3" custScaleY="699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A7A08A-AF5C-4563-B59B-45297EE5181C}" type="pres">
      <dgm:prSet presAssocID="{CB70D155-ADEB-40F2-9963-7B080EDEDFE6}" presName="childComposite" presStyleCnt="0">
        <dgm:presLayoutVars>
          <dgm:chMax val="0"/>
          <dgm:chPref val="0"/>
        </dgm:presLayoutVars>
      </dgm:prSet>
      <dgm:spPr/>
    </dgm:pt>
    <dgm:pt modelId="{F4CE39B9-D6F9-4B0D-8006-EDFE6CD099ED}" type="pres">
      <dgm:prSet presAssocID="{CB70D155-ADEB-40F2-9963-7B080EDEDFE6}" presName="Image" presStyleLbl="node1" presStyleIdx="2" presStyleCnt="3" custScaleY="69997"/>
      <dgm:spPr/>
    </dgm:pt>
    <dgm:pt modelId="{41F058FD-8EA7-4840-8C26-A00F0391F708}" type="pres">
      <dgm:prSet presAssocID="{CB70D155-ADEB-40F2-9963-7B080EDEDFE6}" presName="childText" presStyleLbl="lnNode1" presStyleIdx="2" presStyleCnt="3" custScaleY="699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E6CF0F9-7EBD-4070-9DB1-B0BC244F4A58}" type="presOf" srcId="{FB08889D-83CA-4127-A383-13E90975E36B}" destId="{6A46C932-5424-4E25-B7FE-B8280453A48E}" srcOrd="0" destOrd="0" presId="urn:microsoft.com/office/officeart/2008/layout/PictureAccentList"/>
    <dgm:cxn modelId="{E701254E-9E47-4521-A17F-638E3E78F9AF}" type="presOf" srcId="{F8DFEFDC-A588-4404-8BAD-881DB7ECFDCA}" destId="{6A46C932-5424-4E25-B7FE-B8280453A48E}" srcOrd="0" destOrd="2" presId="urn:microsoft.com/office/officeart/2008/layout/PictureAccentList"/>
    <dgm:cxn modelId="{BB8F30AA-E3E7-49AA-ADE5-7EF404D13C51}" srcId="{FB08889D-83CA-4127-A383-13E90975E36B}" destId="{F8DFEFDC-A588-4404-8BAD-881DB7ECFDCA}" srcOrd="1" destOrd="0" parTransId="{D4BD5BE5-D6F2-40C5-88EC-F534E4C91A1E}" sibTransId="{B92C6476-C29A-4635-9BB1-44280685856C}"/>
    <dgm:cxn modelId="{5FA94DA6-1ECA-4137-9E18-CA7F0246505A}" srcId="{4F65B55B-6614-4E53-A114-459EC75223D9}" destId="{1B7A3FD7-03B6-4793-8CD0-6F636BA6F7A3}" srcOrd="0" destOrd="0" parTransId="{C0BBE9A0-02CA-4BB5-9922-149706315AE8}" sibTransId="{55B25FF8-574A-460A-8506-21821CFAB597}"/>
    <dgm:cxn modelId="{EB4971C4-CB20-4D81-B2E4-5F69A0B4DB01}" type="presOf" srcId="{7F8676E5-76FA-45EA-8FE5-95FAC205913A}" destId="{0C23F3ED-A9E1-47D6-9BCE-B18BD40CFFB8}" srcOrd="0" destOrd="1" presId="urn:microsoft.com/office/officeart/2008/layout/PictureAccentList"/>
    <dgm:cxn modelId="{E0339666-02BA-42B6-9108-F3C12EB83632}" type="presOf" srcId="{73FD387D-7A4F-4079-AEC2-A1B96D73432D}" destId="{41F058FD-8EA7-4840-8C26-A00F0391F708}" srcOrd="0" destOrd="1" presId="urn:microsoft.com/office/officeart/2008/layout/PictureAccentList"/>
    <dgm:cxn modelId="{C1A7C684-AD8A-48C5-BA19-8B6C57B04152}" type="presOf" srcId="{3CDDC65F-E7A2-458A-99F9-A776BB550A0D}" destId="{6A46C932-5424-4E25-B7FE-B8280453A48E}" srcOrd="0" destOrd="1" presId="urn:microsoft.com/office/officeart/2008/layout/PictureAccentList"/>
    <dgm:cxn modelId="{62713E86-2924-4DA6-99A1-1E2B3D04BFF6}" srcId="{906634A8-C1FB-48CC-BA92-DF532B2D4EE7}" destId="{02CE71FA-BF81-45DA-9582-6426CF5F3E17}" srcOrd="1" destOrd="0" parTransId="{1D26814E-6968-405D-BDED-06D44178A218}" sibTransId="{47AB1340-DE4C-47F1-964B-BA591282EDD5}"/>
    <dgm:cxn modelId="{0E22E216-61CE-4859-AA65-F9D0F7520887}" srcId="{1B7A3FD7-03B6-4793-8CD0-6F636BA6F7A3}" destId="{906634A8-C1FB-48CC-BA92-DF532B2D4EE7}" srcOrd="1" destOrd="0" parTransId="{E172E191-07D3-4453-A3A9-78AE6934F5AF}" sibTransId="{20CE4BD1-5A99-4226-AFC1-05803CA0921B}"/>
    <dgm:cxn modelId="{A50A1132-833D-4B38-864E-ED1075787042}" srcId="{906634A8-C1FB-48CC-BA92-DF532B2D4EE7}" destId="{7F8676E5-76FA-45EA-8FE5-95FAC205913A}" srcOrd="0" destOrd="0" parTransId="{7AE0E4D1-26D9-4B8D-ADD8-B256DAEEF9C9}" sibTransId="{DD1B4808-CFD5-48CB-A8BE-96D738DC2384}"/>
    <dgm:cxn modelId="{4B796D15-6B30-4D38-B007-6D7A09D1456C}" type="presOf" srcId="{CB70D155-ADEB-40F2-9963-7B080EDEDFE6}" destId="{41F058FD-8EA7-4840-8C26-A00F0391F708}" srcOrd="0" destOrd="0" presId="urn:microsoft.com/office/officeart/2008/layout/PictureAccentList"/>
    <dgm:cxn modelId="{4693BAF7-74D9-4800-A717-1A55BB1665A8}" srcId="{1B7A3FD7-03B6-4793-8CD0-6F636BA6F7A3}" destId="{FB08889D-83CA-4127-A383-13E90975E36B}" srcOrd="0" destOrd="0" parTransId="{EE1B9F9C-3BDA-45C7-976C-C85249F3C8DE}" sibTransId="{13294889-F04D-46BC-9B23-08FCD4087D19}"/>
    <dgm:cxn modelId="{895D648C-37E8-4F54-A705-3C2F682FD9EC}" type="presOf" srcId="{906634A8-C1FB-48CC-BA92-DF532B2D4EE7}" destId="{0C23F3ED-A9E1-47D6-9BCE-B18BD40CFFB8}" srcOrd="0" destOrd="0" presId="urn:microsoft.com/office/officeart/2008/layout/PictureAccentList"/>
    <dgm:cxn modelId="{982CFED1-EE8A-4453-961A-2E10B7DD0AC6}" type="presOf" srcId="{4F65B55B-6614-4E53-A114-459EC75223D9}" destId="{7131F5B6-8CD0-4118-97E2-FC015221A9AB}" srcOrd="0" destOrd="0" presId="urn:microsoft.com/office/officeart/2008/layout/PictureAccentList"/>
    <dgm:cxn modelId="{5881B8A3-E4D0-4BBC-A680-4782C90CD81F}" type="presOf" srcId="{1B7A3FD7-03B6-4793-8CD0-6F636BA6F7A3}" destId="{CB7BA3EB-2B36-477B-A30C-50AA9E337B61}" srcOrd="0" destOrd="0" presId="urn:microsoft.com/office/officeart/2008/layout/PictureAccentList"/>
    <dgm:cxn modelId="{760DCC31-68FD-4CDE-AE4F-860ADF59A139}" srcId="{FB08889D-83CA-4127-A383-13E90975E36B}" destId="{3CDDC65F-E7A2-458A-99F9-A776BB550A0D}" srcOrd="0" destOrd="0" parTransId="{AABC25E3-8C8C-4086-9808-38E6842A0D5F}" sibTransId="{95878748-30E2-4B4E-A99C-C52E85BB3CDB}"/>
    <dgm:cxn modelId="{AF854AEE-7E7B-457A-AAC8-F129D7F19355}" srcId="{CB70D155-ADEB-40F2-9963-7B080EDEDFE6}" destId="{73FD387D-7A4F-4079-AEC2-A1B96D73432D}" srcOrd="0" destOrd="0" parTransId="{833C08C9-1582-4F60-B067-735D40C2E437}" sibTransId="{3A225B72-6608-4A8F-BED8-6BA9167C8A22}"/>
    <dgm:cxn modelId="{1C355054-95FF-4C3D-B2DC-3F4CB86D0C8C}" srcId="{1B7A3FD7-03B6-4793-8CD0-6F636BA6F7A3}" destId="{CB70D155-ADEB-40F2-9963-7B080EDEDFE6}" srcOrd="2" destOrd="0" parTransId="{E529F9C0-A8E0-48A8-BBE8-8A926F1E7FC6}" sibTransId="{0D511921-596D-4200-A8A4-81C8CBE66E1F}"/>
    <dgm:cxn modelId="{77B3207F-E138-4489-A5BF-227467D0B2BF}" type="presOf" srcId="{02CE71FA-BF81-45DA-9582-6426CF5F3E17}" destId="{0C23F3ED-A9E1-47D6-9BCE-B18BD40CFFB8}" srcOrd="0" destOrd="2" presId="urn:microsoft.com/office/officeart/2008/layout/PictureAccentList"/>
    <dgm:cxn modelId="{BA86EFDE-7E8F-4B88-B8EF-DF61B129BC71}" type="presParOf" srcId="{7131F5B6-8CD0-4118-97E2-FC015221A9AB}" destId="{BA1A4656-CF56-4313-A44C-2121E4FA18FE}" srcOrd="0" destOrd="0" presId="urn:microsoft.com/office/officeart/2008/layout/PictureAccentList"/>
    <dgm:cxn modelId="{634251AA-7B05-40C1-84E8-B94B952CBA53}" type="presParOf" srcId="{BA1A4656-CF56-4313-A44C-2121E4FA18FE}" destId="{269E2702-275E-4087-BCB9-D84A81BE7F41}" srcOrd="0" destOrd="0" presId="urn:microsoft.com/office/officeart/2008/layout/PictureAccentList"/>
    <dgm:cxn modelId="{BD3A3B50-A645-4185-BAB4-A36C83D9A0D8}" type="presParOf" srcId="{269E2702-275E-4087-BCB9-D84A81BE7F41}" destId="{CB7BA3EB-2B36-477B-A30C-50AA9E337B61}" srcOrd="0" destOrd="0" presId="urn:microsoft.com/office/officeart/2008/layout/PictureAccentList"/>
    <dgm:cxn modelId="{D10B4988-8E68-42D8-9605-D986FE22E0E6}" type="presParOf" srcId="{BA1A4656-CF56-4313-A44C-2121E4FA18FE}" destId="{9280FB03-C254-491A-860E-B09D47AE5E56}" srcOrd="1" destOrd="0" presId="urn:microsoft.com/office/officeart/2008/layout/PictureAccentList"/>
    <dgm:cxn modelId="{648643D2-0772-43B4-83D8-B08116AC48B5}" type="presParOf" srcId="{9280FB03-C254-491A-860E-B09D47AE5E56}" destId="{A2D00EDF-F859-4F0B-91BF-06B0F7002DC2}" srcOrd="0" destOrd="0" presId="urn:microsoft.com/office/officeart/2008/layout/PictureAccentList"/>
    <dgm:cxn modelId="{6A7C3D20-37D1-45FE-B3B5-E0A1E0412387}" type="presParOf" srcId="{A2D00EDF-F859-4F0B-91BF-06B0F7002DC2}" destId="{7510CE27-98BC-4A2C-BE70-91450A91FAE9}" srcOrd="0" destOrd="0" presId="urn:microsoft.com/office/officeart/2008/layout/PictureAccentList"/>
    <dgm:cxn modelId="{8D3C507C-0646-4CDE-9358-20792CE598C3}" type="presParOf" srcId="{A2D00EDF-F859-4F0B-91BF-06B0F7002DC2}" destId="{6A46C932-5424-4E25-B7FE-B8280453A48E}" srcOrd="1" destOrd="0" presId="urn:microsoft.com/office/officeart/2008/layout/PictureAccentList"/>
    <dgm:cxn modelId="{52E7C1F9-3CF6-4474-9EC5-77EA09800C65}" type="presParOf" srcId="{9280FB03-C254-491A-860E-B09D47AE5E56}" destId="{E7CB1A42-D9FE-4E64-8767-A9112934F2AC}" srcOrd="1" destOrd="0" presId="urn:microsoft.com/office/officeart/2008/layout/PictureAccentList"/>
    <dgm:cxn modelId="{69F07C67-A126-490E-A3DC-293AE6DAD98C}" type="presParOf" srcId="{E7CB1A42-D9FE-4E64-8767-A9112934F2AC}" destId="{6CB60D45-32EF-4EA1-8429-F92966190C0B}" srcOrd="0" destOrd="0" presId="urn:microsoft.com/office/officeart/2008/layout/PictureAccentList"/>
    <dgm:cxn modelId="{198BEE7F-8A89-428C-9A5C-4E2EAE7EB07D}" type="presParOf" srcId="{E7CB1A42-D9FE-4E64-8767-A9112934F2AC}" destId="{0C23F3ED-A9E1-47D6-9BCE-B18BD40CFFB8}" srcOrd="1" destOrd="0" presId="urn:microsoft.com/office/officeart/2008/layout/PictureAccentList"/>
    <dgm:cxn modelId="{424AD97D-ED95-41C5-8811-9F151D264EF2}" type="presParOf" srcId="{9280FB03-C254-491A-860E-B09D47AE5E56}" destId="{6AA7A08A-AF5C-4563-B59B-45297EE5181C}" srcOrd="2" destOrd="0" presId="urn:microsoft.com/office/officeart/2008/layout/PictureAccentList"/>
    <dgm:cxn modelId="{61C48FF8-2236-4EC1-9F69-9E8177632537}" type="presParOf" srcId="{6AA7A08A-AF5C-4563-B59B-45297EE5181C}" destId="{F4CE39B9-D6F9-4B0D-8006-EDFE6CD099ED}" srcOrd="0" destOrd="0" presId="urn:microsoft.com/office/officeart/2008/layout/PictureAccentList"/>
    <dgm:cxn modelId="{16C64956-B328-4B13-8172-7B6CBD373F7A}" type="presParOf" srcId="{6AA7A08A-AF5C-4563-B59B-45297EE5181C}" destId="{41F058FD-8EA7-4840-8C26-A00F0391F70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9A0931-4511-4E2D-A801-91CC2498A0B5}">
      <dsp:nvSpPr>
        <dsp:cNvPr id="0" name=""/>
        <dsp:cNvSpPr/>
      </dsp:nvSpPr>
      <dsp:spPr>
        <a:xfrm>
          <a:off x="1246216" y="2290028"/>
          <a:ext cx="1447488" cy="7237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/>
            <a:t>Mantenimiento</a:t>
          </a:r>
        </a:p>
      </dsp:txBody>
      <dsp:txXfrm>
        <a:off x="1267414" y="2311226"/>
        <a:ext cx="1405092" cy="681348"/>
      </dsp:txXfrm>
    </dsp:sp>
    <dsp:sp modelId="{7616B534-ACE8-488D-A644-F6283BCF4E5F}">
      <dsp:nvSpPr>
        <dsp:cNvPr id="0" name=""/>
        <dsp:cNvSpPr/>
      </dsp:nvSpPr>
      <dsp:spPr>
        <a:xfrm rot="17945813">
          <a:off x="2387880" y="2115647"/>
          <a:ext cx="119064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190642" y="16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2953436" y="2101943"/>
        <a:ext cx="59532" cy="59532"/>
      </dsp:txXfrm>
    </dsp:sp>
    <dsp:sp modelId="{D1F52FA3-EA21-42E5-93F0-09BE7B10A984}">
      <dsp:nvSpPr>
        <dsp:cNvPr id="0" name=""/>
        <dsp:cNvSpPr/>
      </dsp:nvSpPr>
      <dsp:spPr>
        <a:xfrm>
          <a:off x="3272699" y="1249646"/>
          <a:ext cx="1447488" cy="7237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/>
            <a:t>Mantenimiento Proactivo</a:t>
          </a:r>
        </a:p>
      </dsp:txBody>
      <dsp:txXfrm>
        <a:off x="3293897" y="1270844"/>
        <a:ext cx="1405092" cy="681348"/>
      </dsp:txXfrm>
    </dsp:sp>
    <dsp:sp modelId="{5A4FDFD6-DD49-43A5-A8FB-0609CD239CD9}">
      <dsp:nvSpPr>
        <dsp:cNvPr id="0" name=""/>
        <dsp:cNvSpPr/>
      </dsp:nvSpPr>
      <dsp:spPr>
        <a:xfrm rot="17692822">
          <a:off x="4321593" y="971227"/>
          <a:ext cx="137618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376184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4975281" y="952884"/>
        <a:ext cx="68809" cy="68809"/>
      </dsp:txXfrm>
    </dsp:sp>
    <dsp:sp modelId="{E5A884CD-22AD-4E20-87F9-601F50289C0C}">
      <dsp:nvSpPr>
        <dsp:cNvPr id="0" name=""/>
        <dsp:cNvSpPr/>
      </dsp:nvSpPr>
      <dsp:spPr>
        <a:xfrm>
          <a:off x="5299183" y="1188"/>
          <a:ext cx="1447488" cy="7237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/>
            <a:t>Mantenimiento Preventivo Rutinario</a:t>
          </a:r>
        </a:p>
      </dsp:txBody>
      <dsp:txXfrm>
        <a:off x="5320381" y="22386"/>
        <a:ext cx="1405092" cy="681348"/>
      </dsp:txXfrm>
    </dsp:sp>
    <dsp:sp modelId="{9D26BB42-00BD-4CAE-9EAE-9057FEFCFD3E}">
      <dsp:nvSpPr>
        <dsp:cNvPr id="0" name=""/>
        <dsp:cNvSpPr/>
      </dsp:nvSpPr>
      <dsp:spPr>
        <a:xfrm rot="19457599">
          <a:off x="4653168" y="1387380"/>
          <a:ext cx="71303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13034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4991859" y="1385616"/>
        <a:ext cx="35651" cy="35651"/>
      </dsp:txXfrm>
    </dsp:sp>
    <dsp:sp modelId="{F1F18C7B-3BA6-4665-B843-7C214253149A}">
      <dsp:nvSpPr>
        <dsp:cNvPr id="0" name=""/>
        <dsp:cNvSpPr/>
      </dsp:nvSpPr>
      <dsp:spPr>
        <a:xfrm>
          <a:off x="5299183" y="833493"/>
          <a:ext cx="1447488" cy="7237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/>
            <a:t>Mantenimiento Sistemático</a:t>
          </a:r>
        </a:p>
      </dsp:txBody>
      <dsp:txXfrm>
        <a:off x="5320381" y="854691"/>
        <a:ext cx="1405092" cy="681348"/>
      </dsp:txXfrm>
    </dsp:sp>
    <dsp:sp modelId="{1A49F289-827F-4B15-8546-980BD38C58CC}">
      <dsp:nvSpPr>
        <dsp:cNvPr id="0" name=""/>
        <dsp:cNvSpPr/>
      </dsp:nvSpPr>
      <dsp:spPr>
        <a:xfrm rot="2142401">
          <a:off x="4653168" y="1803533"/>
          <a:ext cx="71303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13034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4991859" y="1801769"/>
        <a:ext cx="35651" cy="35651"/>
      </dsp:txXfrm>
    </dsp:sp>
    <dsp:sp modelId="{CD2ADAF6-4708-4684-A7EB-484320B4CA28}">
      <dsp:nvSpPr>
        <dsp:cNvPr id="0" name=""/>
        <dsp:cNvSpPr/>
      </dsp:nvSpPr>
      <dsp:spPr>
        <a:xfrm>
          <a:off x="5299183" y="1665799"/>
          <a:ext cx="1447488" cy="7237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/>
            <a:t>Mantenimiento Predictivo</a:t>
          </a:r>
        </a:p>
      </dsp:txBody>
      <dsp:txXfrm>
        <a:off x="5320381" y="1686997"/>
        <a:ext cx="1405092" cy="681348"/>
      </dsp:txXfrm>
    </dsp:sp>
    <dsp:sp modelId="{232A8831-515E-4DCC-9EC9-E2CBA5E4CB3D}">
      <dsp:nvSpPr>
        <dsp:cNvPr id="0" name=""/>
        <dsp:cNvSpPr/>
      </dsp:nvSpPr>
      <dsp:spPr>
        <a:xfrm rot="3907178">
          <a:off x="4321593" y="2219685"/>
          <a:ext cx="137618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376184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4975281" y="2201343"/>
        <a:ext cx="68809" cy="68809"/>
      </dsp:txXfrm>
    </dsp:sp>
    <dsp:sp modelId="{BD1B6D38-6596-47A6-AB33-4945340977A0}">
      <dsp:nvSpPr>
        <dsp:cNvPr id="0" name=""/>
        <dsp:cNvSpPr/>
      </dsp:nvSpPr>
      <dsp:spPr>
        <a:xfrm>
          <a:off x="5299183" y="2498105"/>
          <a:ext cx="1447488" cy="7237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/>
            <a:t>Mantenimiento Correctivo Basado en condición</a:t>
          </a:r>
        </a:p>
      </dsp:txBody>
      <dsp:txXfrm>
        <a:off x="5320381" y="2519303"/>
        <a:ext cx="1405092" cy="681348"/>
      </dsp:txXfrm>
    </dsp:sp>
    <dsp:sp modelId="{6EDEE115-5E97-4058-9402-A3FAA36380D0}">
      <dsp:nvSpPr>
        <dsp:cNvPr id="0" name=""/>
        <dsp:cNvSpPr/>
      </dsp:nvSpPr>
      <dsp:spPr>
        <a:xfrm rot="3654187">
          <a:off x="2387880" y="3156029"/>
          <a:ext cx="119064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190642" y="16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2953436" y="3142325"/>
        <a:ext cx="59532" cy="59532"/>
      </dsp:txXfrm>
    </dsp:sp>
    <dsp:sp modelId="{AF7085D2-FB59-4C8E-801B-A436B01D1752}">
      <dsp:nvSpPr>
        <dsp:cNvPr id="0" name=""/>
        <dsp:cNvSpPr/>
      </dsp:nvSpPr>
      <dsp:spPr>
        <a:xfrm>
          <a:off x="3272699" y="3330410"/>
          <a:ext cx="1447488" cy="7237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/>
            <a:t>Mantenimiento Reactivo</a:t>
          </a:r>
        </a:p>
      </dsp:txBody>
      <dsp:txXfrm>
        <a:off x="3293897" y="3351608"/>
        <a:ext cx="1405092" cy="681348"/>
      </dsp:txXfrm>
    </dsp:sp>
    <dsp:sp modelId="{4516A715-3020-49AE-9134-E5A9DAEF1F26}">
      <dsp:nvSpPr>
        <dsp:cNvPr id="0" name=""/>
        <dsp:cNvSpPr/>
      </dsp:nvSpPr>
      <dsp:spPr>
        <a:xfrm>
          <a:off x="4720188" y="3676220"/>
          <a:ext cx="57899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78995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4995210" y="3677807"/>
        <a:ext cx="28949" cy="28949"/>
      </dsp:txXfrm>
    </dsp:sp>
    <dsp:sp modelId="{E5AF1FA5-CD99-4518-BC51-8D1AA0B237D5}">
      <dsp:nvSpPr>
        <dsp:cNvPr id="0" name=""/>
        <dsp:cNvSpPr/>
      </dsp:nvSpPr>
      <dsp:spPr>
        <a:xfrm>
          <a:off x="5299183" y="3330410"/>
          <a:ext cx="1447488" cy="7237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/>
            <a:t>Mantenimiento Correctivo Emergente</a:t>
          </a:r>
        </a:p>
      </dsp:txBody>
      <dsp:txXfrm>
        <a:off x="5320381" y="3351608"/>
        <a:ext cx="1405092" cy="6813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7BA3EB-2B36-477B-A30C-50AA9E337B61}">
      <dsp:nvSpPr>
        <dsp:cNvPr id="0" name=""/>
        <dsp:cNvSpPr/>
      </dsp:nvSpPr>
      <dsp:spPr>
        <a:xfrm>
          <a:off x="0" y="239503"/>
          <a:ext cx="6541714" cy="9977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latin typeface="Arial" pitchFamily="34" charset="0"/>
              <a:cs typeface="Arial" pitchFamily="34" charset="0"/>
            </a:rPr>
            <a:t>Niveles de mantenimiento según la localización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latin typeface="Arial" pitchFamily="34" charset="0"/>
              <a:cs typeface="Arial" pitchFamily="34" charset="0"/>
            </a:rPr>
            <a:t> </a:t>
          </a:r>
          <a:r>
            <a:rPr lang="es-EC" sz="1400" kern="1200" dirty="0" smtClean="0">
              <a:latin typeface="Arial" pitchFamily="34" charset="0"/>
              <a:cs typeface="Arial" pitchFamily="34" charset="0"/>
            </a:rPr>
            <a:t>geográfica </a:t>
          </a:r>
          <a:r>
            <a:rPr lang="es-EC" sz="1400" kern="1200" dirty="0">
              <a:latin typeface="Arial" pitchFamily="34" charset="0"/>
              <a:cs typeface="Arial" pitchFamily="34" charset="0"/>
            </a:rPr>
            <a:t>de talleres.</a:t>
          </a:r>
        </a:p>
      </dsp:txBody>
      <dsp:txXfrm>
        <a:off x="29223" y="268726"/>
        <a:ext cx="6483268" cy="939297"/>
      </dsp:txXfrm>
    </dsp:sp>
    <dsp:sp modelId="{7510CE27-98BC-4A2C-BE70-91450A91FAE9}">
      <dsp:nvSpPr>
        <dsp:cNvPr id="0" name=""/>
        <dsp:cNvSpPr/>
      </dsp:nvSpPr>
      <dsp:spPr>
        <a:xfrm>
          <a:off x="0" y="1416841"/>
          <a:ext cx="997743" cy="6983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46C932-5424-4E25-B7FE-B8280453A48E}">
      <dsp:nvSpPr>
        <dsp:cNvPr id="0" name=""/>
        <dsp:cNvSpPr/>
      </dsp:nvSpPr>
      <dsp:spPr>
        <a:xfrm>
          <a:off x="1057608" y="1416841"/>
          <a:ext cx="5484106" cy="6983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>
              <a:latin typeface="Arial" pitchFamily="34" charset="0"/>
              <a:cs typeface="Arial" pitchFamily="34" charset="0"/>
            </a:rPr>
            <a:t>Nivel Orgánico de la organización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>
              <a:latin typeface="Arial" pitchFamily="34" charset="0"/>
              <a:cs typeface="Arial" pitchFamily="34" charset="0"/>
            </a:rPr>
            <a:t>I Escalón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>
              <a:latin typeface="Arial" pitchFamily="34" charset="0"/>
              <a:cs typeface="Arial" pitchFamily="34" charset="0"/>
            </a:rPr>
            <a:t>II Escalón</a:t>
          </a:r>
        </a:p>
      </dsp:txBody>
      <dsp:txXfrm>
        <a:off x="1091707" y="1450940"/>
        <a:ext cx="5415908" cy="630192"/>
      </dsp:txXfrm>
    </dsp:sp>
    <dsp:sp modelId="{6CB60D45-32EF-4EA1-8429-F92966190C0B}">
      <dsp:nvSpPr>
        <dsp:cNvPr id="0" name=""/>
        <dsp:cNvSpPr/>
      </dsp:nvSpPr>
      <dsp:spPr>
        <a:xfrm>
          <a:off x="0" y="2234960"/>
          <a:ext cx="997743" cy="6983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-1200099"/>
                <a:satOff val="-24997"/>
                <a:lumOff val="-12451"/>
                <a:alphaOff val="0"/>
                <a:shade val="51000"/>
                <a:satMod val="130000"/>
              </a:schemeClr>
            </a:gs>
            <a:gs pos="80000">
              <a:schemeClr val="accent2">
                <a:hueOff val="-1200099"/>
                <a:satOff val="-24997"/>
                <a:lumOff val="-12451"/>
                <a:alphaOff val="0"/>
                <a:shade val="93000"/>
                <a:satMod val="130000"/>
              </a:schemeClr>
            </a:gs>
            <a:gs pos="100000">
              <a:schemeClr val="accent2">
                <a:hueOff val="-1200099"/>
                <a:satOff val="-24997"/>
                <a:lumOff val="-12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23F3ED-A9E1-47D6-9BCE-B18BD40CFFB8}">
      <dsp:nvSpPr>
        <dsp:cNvPr id="0" name=""/>
        <dsp:cNvSpPr/>
      </dsp:nvSpPr>
      <dsp:spPr>
        <a:xfrm>
          <a:off x="1057608" y="2234960"/>
          <a:ext cx="5484106" cy="6983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-1200099"/>
                <a:satOff val="-24997"/>
                <a:lumOff val="-12451"/>
                <a:alphaOff val="0"/>
                <a:shade val="51000"/>
                <a:satMod val="130000"/>
              </a:schemeClr>
            </a:gs>
            <a:gs pos="80000">
              <a:schemeClr val="accent2">
                <a:hueOff val="-1200099"/>
                <a:satOff val="-24997"/>
                <a:lumOff val="-12451"/>
                <a:alphaOff val="0"/>
                <a:shade val="93000"/>
                <a:satMod val="130000"/>
              </a:schemeClr>
            </a:gs>
            <a:gs pos="100000">
              <a:schemeClr val="accent2">
                <a:hueOff val="-1200099"/>
                <a:satOff val="-24997"/>
                <a:lumOff val="-12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>
              <a:latin typeface="Arial" pitchFamily="34" charset="0"/>
              <a:cs typeface="Arial" pitchFamily="34" charset="0"/>
            </a:rPr>
            <a:t>Nivel de Mantenimiento con Apoyo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>
              <a:latin typeface="Arial" pitchFamily="34" charset="0"/>
              <a:cs typeface="Arial" pitchFamily="34" charset="0"/>
            </a:rPr>
            <a:t>Apoyo Directo           III Escalón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>
              <a:latin typeface="Arial" pitchFamily="34" charset="0"/>
              <a:cs typeface="Arial" pitchFamily="34" charset="0"/>
            </a:rPr>
            <a:t>Apoyo General          IV Escalón</a:t>
          </a:r>
        </a:p>
      </dsp:txBody>
      <dsp:txXfrm>
        <a:off x="1091707" y="2269059"/>
        <a:ext cx="5415908" cy="630192"/>
      </dsp:txXfrm>
    </dsp:sp>
    <dsp:sp modelId="{F4CE39B9-D6F9-4B0D-8006-EDFE6CD099ED}">
      <dsp:nvSpPr>
        <dsp:cNvPr id="0" name=""/>
        <dsp:cNvSpPr/>
      </dsp:nvSpPr>
      <dsp:spPr>
        <a:xfrm>
          <a:off x="0" y="3053080"/>
          <a:ext cx="997743" cy="6983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-2400198"/>
                <a:satOff val="-49994"/>
                <a:lumOff val="-24903"/>
                <a:alphaOff val="0"/>
                <a:shade val="51000"/>
                <a:satMod val="130000"/>
              </a:schemeClr>
            </a:gs>
            <a:gs pos="80000">
              <a:schemeClr val="accent2">
                <a:hueOff val="-2400198"/>
                <a:satOff val="-49994"/>
                <a:lumOff val="-24903"/>
                <a:alphaOff val="0"/>
                <a:shade val="93000"/>
                <a:satMod val="130000"/>
              </a:schemeClr>
            </a:gs>
            <a:gs pos="100000">
              <a:schemeClr val="accent2">
                <a:hueOff val="-2400198"/>
                <a:satOff val="-49994"/>
                <a:lumOff val="-2490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F058FD-8EA7-4840-8C26-A00F0391F708}">
      <dsp:nvSpPr>
        <dsp:cNvPr id="0" name=""/>
        <dsp:cNvSpPr/>
      </dsp:nvSpPr>
      <dsp:spPr>
        <a:xfrm>
          <a:off x="1057608" y="3053080"/>
          <a:ext cx="5484106" cy="6983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-2400198"/>
                <a:satOff val="-49994"/>
                <a:lumOff val="-24903"/>
                <a:alphaOff val="0"/>
                <a:shade val="51000"/>
                <a:satMod val="130000"/>
              </a:schemeClr>
            </a:gs>
            <a:gs pos="80000">
              <a:schemeClr val="accent2">
                <a:hueOff val="-2400198"/>
                <a:satOff val="-49994"/>
                <a:lumOff val="-24903"/>
                <a:alphaOff val="0"/>
                <a:shade val="93000"/>
                <a:satMod val="130000"/>
              </a:schemeClr>
            </a:gs>
            <a:gs pos="100000">
              <a:schemeClr val="accent2">
                <a:hueOff val="-2400198"/>
                <a:satOff val="-49994"/>
                <a:lumOff val="-2490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>
              <a:latin typeface="Arial" pitchFamily="34" charset="0"/>
              <a:cs typeface="Arial" pitchFamily="34" charset="0"/>
            </a:rPr>
            <a:t>Nivel de Mantenimiento con Apoyo de fábrica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>
              <a:latin typeface="Arial" pitchFamily="34" charset="0"/>
              <a:cs typeface="Arial" pitchFamily="34" charset="0"/>
            </a:rPr>
            <a:t>V Escalón</a:t>
          </a:r>
        </a:p>
      </dsp:txBody>
      <dsp:txXfrm>
        <a:off x="1091707" y="3087179"/>
        <a:ext cx="5415908" cy="6301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D36D0-D38B-44A8-B709-5161CD05D815}">
      <dsp:nvSpPr>
        <dsp:cNvPr id="0" name=""/>
        <dsp:cNvSpPr/>
      </dsp:nvSpPr>
      <dsp:spPr>
        <a:xfrm>
          <a:off x="3968" y="1066105"/>
          <a:ext cx="1170781" cy="585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Pronósticos</a:t>
          </a:r>
          <a:endParaRPr lang="es-EC" sz="1200" kern="1200" dirty="0"/>
        </a:p>
      </dsp:txBody>
      <dsp:txXfrm>
        <a:off x="21113" y="1083250"/>
        <a:ext cx="1136491" cy="551100"/>
      </dsp:txXfrm>
    </dsp:sp>
    <dsp:sp modelId="{00AEFD1A-F842-4924-ABC2-D419661EF95E}">
      <dsp:nvSpPr>
        <dsp:cNvPr id="0" name=""/>
        <dsp:cNvSpPr/>
      </dsp:nvSpPr>
      <dsp:spPr>
        <a:xfrm rot="17692822">
          <a:off x="852352" y="840937"/>
          <a:ext cx="1113108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1113108" y="129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1381078" y="826073"/>
        <a:ext cx="55655" cy="55655"/>
      </dsp:txXfrm>
    </dsp:sp>
    <dsp:sp modelId="{D969F0D4-3A68-449C-BE7B-FA07738D0F8B}">
      <dsp:nvSpPr>
        <dsp:cNvPr id="0" name=""/>
        <dsp:cNvSpPr/>
      </dsp:nvSpPr>
      <dsp:spPr>
        <a:xfrm>
          <a:off x="1643062" y="56306"/>
          <a:ext cx="1170781" cy="585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Cualitativos</a:t>
          </a:r>
          <a:endParaRPr lang="es-EC" sz="1200" kern="1200" dirty="0"/>
        </a:p>
      </dsp:txBody>
      <dsp:txXfrm>
        <a:off x="1660207" y="73451"/>
        <a:ext cx="1136491" cy="551100"/>
      </dsp:txXfrm>
    </dsp:sp>
    <dsp:sp modelId="{AE2D10EB-82D6-48E2-9763-3D767D83D9F1}">
      <dsp:nvSpPr>
        <dsp:cNvPr id="0" name=""/>
        <dsp:cNvSpPr/>
      </dsp:nvSpPr>
      <dsp:spPr>
        <a:xfrm>
          <a:off x="2813843" y="336038"/>
          <a:ext cx="468312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468312" y="129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3036292" y="337294"/>
        <a:ext cx="23415" cy="23415"/>
      </dsp:txXfrm>
    </dsp:sp>
    <dsp:sp modelId="{DD69A5BA-81AD-4228-B7C6-D8B5ECB68516}">
      <dsp:nvSpPr>
        <dsp:cNvPr id="0" name=""/>
        <dsp:cNvSpPr/>
      </dsp:nvSpPr>
      <dsp:spPr>
        <a:xfrm>
          <a:off x="3282156" y="56306"/>
          <a:ext cx="1170781" cy="585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- Experiencia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- Diagrama Causa - Efecto</a:t>
          </a:r>
          <a:endParaRPr lang="es-EC" sz="1200" kern="1200" dirty="0"/>
        </a:p>
      </dsp:txBody>
      <dsp:txXfrm>
        <a:off x="3299301" y="73451"/>
        <a:ext cx="1136491" cy="551100"/>
      </dsp:txXfrm>
    </dsp:sp>
    <dsp:sp modelId="{695D7D69-481E-4BDA-B12D-F4D0416E24E2}">
      <dsp:nvSpPr>
        <dsp:cNvPr id="0" name=""/>
        <dsp:cNvSpPr/>
      </dsp:nvSpPr>
      <dsp:spPr>
        <a:xfrm rot="3907178">
          <a:off x="852352" y="1850736"/>
          <a:ext cx="1113108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1113108" y="129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1381078" y="1835872"/>
        <a:ext cx="55655" cy="55655"/>
      </dsp:txXfrm>
    </dsp:sp>
    <dsp:sp modelId="{DFB0D403-5DDB-435F-AB3B-E000899CA10F}">
      <dsp:nvSpPr>
        <dsp:cNvPr id="0" name=""/>
        <dsp:cNvSpPr/>
      </dsp:nvSpPr>
      <dsp:spPr>
        <a:xfrm>
          <a:off x="1643062" y="2075904"/>
          <a:ext cx="1170781" cy="585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Cuantitativos</a:t>
          </a:r>
          <a:endParaRPr lang="es-EC" sz="1200" kern="1200" dirty="0"/>
        </a:p>
      </dsp:txBody>
      <dsp:txXfrm>
        <a:off x="1660207" y="2093049"/>
        <a:ext cx="1136491" cy="551100"/>
      </dsp:txXfrm>
    </dsp:sp>
    <dsp:sp modelId="{9525AA82-C8BE-432E-986F-6E20D14DABE1}">
      <dsp:nvSpPr>
        <dsp:cNvPr id="0" name=""/>
        <dsp:cNvSpPr/>
      </dsp:nvSpPr>
      <dsp:spPr>
        <a:xfrm rot="17350740">
          <a:off x="2335240" y="1682436"/>
          <a:ext cx="1425519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1425519" y="129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3012362" y="1659762"/>
        <a:ext cx="71275" cy="71275"/>
      </dsp:txXfrm>
    </dsp:sp>
    <dsp:sp modelId="{53F89CB0-5BE1-4FCE-A132-E40230C17ADA}">
      <dsp:nvSpPr>
        <dsp:cNvPr id="0" name=""/>
        <dsp:cNvSpPr/>
      </dsp:nvSpPr>
      <dsp:spPr>
        <a:xfrm>
          <a:off x="3282156" y="729505"/>
          <a:ext cx="1170781" cy="585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Promedio Móvil Simple</a:t>
          </a:r>
        </a:p>
      </dsp:txBody>
      <dsp:txXfrm>
        <a:off x="3299301" y="746650"/>
        <a:ext cx="1136491" cy="551100"/>
      </dsp:txXfrm>
    </dsp:sp>
    <dsp:sp modelId="{523ABF1D-A7DF-408C-B78D-457054553C85}">
      <dsp:nvSpPr>
        <dsp:cNvPr id="0" name=""/>
        <dsp:cNvSpPr/>
      </dsp:nvSpPr>
      <dsp:spPr>
        <a:xfrm>
          <a:off x="4452937" y="1009237"/>
          <a:ext cx="468312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468312" y="129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4675385" y="1010493"/>
        <a:ext cx="23415" cy="23415"/>
      </dsp:txXfrm>
    </dsp:sp>
    <dsp:sp modelId="{7051ED13-E3A8-4EF3-A8A3-A8FC907AF7D7}">
      <dsp:nvSpPr>
        <dsp:cNvPr id="0" name=""/>
        <dsp:cNvSpPr/>
      </dsp:nvSpPr>
      <dsp:spPr>
        <a:xfrm>
          <a:off x="4921250" y="729505"/>
          <a:ext cx="1170781" cy="585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X=∑t /n</a:t>
          </a:r>
        </a:p>
      </dsp:txBody>
      <dsp:txXfrm>
        <a:off x="4938395" y="746650"/>
        <a:ext cx="1136491" cy="551100"/>
      </dsp:txXfrm>
    </dsp:sp>
    <dsp:sp modelId="{753D2ADD-B956-4B17-AAFE-F15187B0746E}">
      <dsp:nvSpPr>
        <dsp:cNvPr id="0" name=""/>
        <dsp:cNvSpPr/>
      </dsp:nvSpPr>
      <dsp:spPr>
        <a:xfrm rot="18289469">
          <a:off x="2637965" y="2019036"/>
          <a:ext cx="820069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820069" y="129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3027498" y="2011498"/>
        <a:ext cx="41003" cy="41003"/>
      </dsp:txXfrm>
    </dsp:sp>
    <dsp:sp modelId="{72F36D6F-E16F-44AF-B49A-5EE9925E113E}">
      <dsp:nvSpPr>
        <dsp:cNvPr id="0" name=""/>
        <dsp:cNvSpPr/>
      </dsp:nvSpPr>
      <dsp:spPr>
        <a:xfrm>
          <a:off x="3282156" y="1402705"/>
          <a:ext cx="1170781" cy="585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Promedio Móvil Ponderado</a:t>
          </a:r>
        </a:p>
      </dsp:txBody>
      <dsp:txXfrm>
        <a:off x="3299301" y="1419850"/>
        <a:ext cx="1136491" cy="551100"/>
      </dsp:txXfrm>
    </dsp:sp>
    <dsp:sp modelId="{521DDC8E-2625-4BDB-840A-EFF57AAC3B63}">
      <dsp:nvSpPr>
        <dsp:cNvPr id="0" name=""/>
        <dsp:cNvSpPr/>
      </dsp:nvSpPr>
      <dsp:spPr>
        <a:xfrm>
          <a:off x="4452937" y="1682436"/>
          <a:ext cx="468312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468312" y="129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4675385" y="1683692"/>
        <a:ext cx="23415" cy="23415"/>
      </dsp:txXfrm>
    </dsp:sp>
    <dsp:sp modelId="{A55B2B2D-4B86-4CBF-917B-C04BDC8467CC}">
      <dsp:nvSpPr>
        <dsp:cNvPr id="0" name=""/>
        <dsp:cNvSpPr/>
      </dsp:nvSpPr>
      <dsp:spPr>
        <a:xfrm>
          <a:off x="4921250" y="1402705"/>
          <a:ext cx="1170781" cy="585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X=∑wx</a:t>
          </a:r>
        </a:p>
      </dsp:txBody>
      <dsp:txXfrm>
        <a:off x="4938395" y="1419850"/>
        <a:ext cx="1136491" cy="551100"/>
      </dsp:txXfrm>
    </dsp:sp>
    <dsp:sp modelId="{D2A32BAD-F829-483D-AA0D-614FDB70DEF2}">
      <dsp:nvSpPr>
        <dsp:cNvPr id="0" name=""/>
        <dsp:cNvSpPr/>
      </dsp:nvSpPr>
      <dsp:spPr>
        <a:xfrm>
          <a:off x="2813843" y="2355635"/>
          <a:ext cx="468312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468312" y="129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3036292" y="2356891"/>
        <a:ext cx="23415" cy="23415"/>
      </dsp:txXfrm>
    </dsp:sp>
    <dsp:sp modelId="{96EC7FA2-7CA0-46FA-B8B2-691AFC204078}">
      <dsp:nvSpPr>
        <dsp:cNvPr id="0" name=""/>
        <dsp:cNvSpPr/>
      </dsp:nvSpPr>
      <dsp:spPr>
        <a:xfrm>
          <a:off x="3282156" y="2075904"/>
          <a:ext cx="1170781" cy="585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Análisis de Regresión</a:t>
          </a:r>
        </a:p>
      </dsp:txBody>
      <dsp:txXfrm>
        <a:off x="3299301" y="2093049"/>
        <a:ext cx="1136491" cy="551100"/>
      </dsp:txXfrm>
    </dsp:sp>
    <dsp:sp modelId="{814B2F24-9945-4681-B480-1B658B09FD31}">
      <dsp:nvSpPr>
        <dsp:cNvPr id="0" name=""/>
        <dsp:cNvSpPr/>
      </dsp:nvSpPr>
      <dsp:spPr>
        <a:xfrm>
          <a:off x="4452937" y="2355635"/>
          <a:ext cx="468312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468312" y="129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4675385" y="2356891"/>
        <a:ext cx="23415" cy="23415"/>
      </dsp:txXfrm>
    </dsp:sp>
    <dsp:sp modelId="{EC63DEB9-3893-4172-B116-3CA33ED89563}">
      <dsp:nvSpPr>
        <dsp:cNvPr id="0" name=""/>
        <dsp:cNvSpPr/>
      </dsp:nvSpPr>
      <dsp:spPr>
        <a:xfrm>
          <a:off x="4921250" y="2075904"/>
          <a:ext cx="1170781" cy="585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X=a+bt</a:t>
          </a:r>
        </a:p>
      </dsp:txBody>
      <dsp:txXfrm>
        <a:off x="4938395" y="2093049"/>
        <a:ext cx="1136491" cy="551100"/>
      </dsp:txXfrm>
    </dsp:sp>
    <dsp:sp modelId="{92A9794E-66D8-461A-8715-1674D295E411}">
      <dsp:nvSpPr>
        <dsp:cNvPr id="0" name=""/>
        <dsp:cNvSpPr/>
      </dsp:nvSpPr>
      <dsp:spPr>
        <a:xfrm rot="3310531">
          <a:off x="2637965" y="2692235"/>
          <a:ext cx="820069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820069" y="129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3027498" y="2684697"/>
        <a:ext cx="41003" cy="41003"/>
      </dsp:txXfrm>
    </dsp:sp>
    <dsp:sp modelId="{9C52ACE1-217F-424E-88CC-C1265A2199AB}">
      <dsp:nvSpPr>
        <dsp:cNvPr id="0" name=""/>
        <dsp:cNvSpPr/>
      </dsp:nvSpPr>
      <dsp:spPr>
        <a:xfrm>
          <a:off x="3282156" y="2749103"/>
          <a:ext cx="1170781" cy="585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Suavización Exponencial</a:t>
          </a:r>
        </a:p>
      </dsp:txBody>
      <dsp:txXfrm>
        <a:off x="3299301" y="2766248"/>
        <a:ext cx="1136491" cy="551100"/>
      </dsp:txXfrm>
    </dsp:sp>
    <dsp:sp modelId="{A684EF3C-0C06-48EB-8AB5-F8AEB17DB65F}">
      <dsp:nvSpPr>
        <dsp:cNvPr id="0" name=""/>
        <dsp:cNvSpPr/>
      </dsp:nvSpPr>
      <dsp:spPr>
        <a:xfrm>
          <a:off x="4452937" y="3028834"/>
          <a:ext cx="468312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468312" y="129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4675385" y="3030091"/>
        <a:ext cx="23415" cy="23415"/>
      </dsp:txXfrm>
    </dsp:sp>
    <dsp:sp modelId="{08364AA0-B477-478B-9A46-6C28C9585988}">
      <dsp:nvSpPr>
        <dsp:cNvPr id="0" name=""/>
        <dsp:cNvSpPr/>
      </dsp:nvSpPr>
      <dsp:spPr>
        <a:xfrm>
          <a:off x="4921250" y="2749103"/>
          <a:ext cx="1170781" cy="585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X=a+bt+</a:t>
          </a:r>
          <a:r>
            <a:rPr lang="el-GR" sz="1200" kern="1200" dirty="0" smtClean="0">
              <a:latin typeface="Calibri"/>
              <a:cs typeface="Calibri"/>
            </a:rPr>
            <a:t>ξ</a:t>
          </a:r>
          <a:endParaRPr lang="es-EC" sz="1200" kern="1200" dirty="0" smtClean="0"/>
        </a:p>
      </dsp:txBody>
      <dsp:txXfrm>
        <a:off x="4938395" y="2766248"/>
        <a:ext cx="1136491" cy="551100"/>
      </dsp:txXfrm>
    </dsp:sp>
    <dsp:sp modelId="{E53A9666-68D0-4D5D-A650-D5B36798FB0B}">
      <dsp:nvSpPr>
        <dsp:cNvPr id="0" name=""/>
        <dsp:cNvSpPr/>
      </dsp:nvSpPr>
      <dsp:spPr>
        <a:xfrm rot="4249260">
          <a:off x="2335240" y="3028834"/>
          <a:ext cx="1425519" cy="25927"/>
        </a:xfrm>
        <a:custGeom>
          <a:avLst/>
          <a:gdLst/>
          <a:ahLst/>
          <a:cxnLst/>
          <a:rect l="0" t="0" r="0" b="0"/>
          <a:pathLst>
            <a:path>
              <a:moveTo>
                <a:pt x="0" y="12963"/>
              </a:moveTo>
              <a:lnTo>
                <a:pt x="1425519" y="129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>
        <a:off x="3012362" y="3006160"/>
        <a:ext cx="71275" cy="71275"/>
      </dsp:txXfrm>
    </dsp:sp>
    <dsp:sp modelId="{557D274B-13E7-48D6-9CA8-C647E3C9DADA}">
      <dsp:nvSpPr>
        <dsp:cNvPr id="0" name=""/>
        <dsp:cNvSpPr/>
      </dsp:nvSpPr>
      <dsp:spPr>
        <a:xfrm>
          <a:off x="3282156" y="3422302"/>
          <a:ext cx="1170781" cy="585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Pronósticos estacionales</a:t>
          </a:r>
        </a:p>
      </dsp:txBody>
      <dsp:txXfrm>
        <a:off x="3299301" y="3439447"/>
        <a:ext cx="1136491" cy="5511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7EF9D-1747-4C13-8A2C-4BDE9E273AF1}">
      <dsp:nvSpPr>
        <dsp:cNvPr id="0" name=""/>
        <dsp:cNvSpPr/>
      </dsp:nvSpPr>
      <dsp:spPr>
        <a:xfrm>
          <a:off x="1776" y="0"/>
          <a:ext cx="1743178" cy="46962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PLANEACIÓN</a:t>
          </a:r>
          <a:endParaRPr lang="es-EC" sz="1600" b="1" kern="1200" dirty="0"/>
        </a:p>
      </dsp:txBody>
      <dsp:txXfrm>
        <a:off x="1776" y="0"/>
        <a:ext cx="1743178" cy="1408888"/>
      </dsp:txXfrm>
    </dsp:sp>
    <dsp:sp modelId="{26B3BFF0-56B0-45F4-97BA-B6384C6F9FEB}">
      <dsp:nvSpPr>
        <dsp:cNvPr id="0" name=""/>
        <dsp:cNvSpPr/>
      </dsp:nvSpPr>
      <dsp:spPr>
        <a:xfrm>
          <a:off x="176094" y="1409290"/>
          <a:ext cx="1394542" cy="922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Estratégica</a:t>
          </a:r>
          <a:endParaRPr lang="es-EC" sz="1400" kern="1200" dirty="0"/>
        </a:p>
      </dsp:txBody>
      <dsp:txXfrm>
        <a:off x="203117" y="1436313"/>
        <a:ext cx="1340496" cy="868588"/>
      </dsp:txXfrm>
    </dsp:sp>
    <dsp:sp modelId="{4DB5DD4D-37A4-4FC9-8FFF-E87C9639139A}">
      <dsp:nvSpPr>
        <dsp:cNvPr id="0" name=""/>
        <dsp:cNvSpPr/>
      </dsp:nvSpPr>
      <dsp:spPr>
        <a:xfrm>
          <a:off x="176094" y="2473867"/>
          <a:ext cx="1394542" cy="922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Táctica</a:t>
          </a:r>
          <a:endParaRPr lang="es-EC" sz="1400" kern="1200" dirty="0"/>
        </a:p>
      </dsp:txBody>
      <dsp:txXfrm>
        <a:off x="203117" y="2500890"/>
        <a:ext cx="1340496" cy="868588"/>
      </dsp:txXfrm>
    </dsp:sp>
    <dsp:sp modelId="{393F34E1-A5D9-4218-B1FE-301BCC738EAE}">
      <dsp:nvSpPr>
        <dsp:cNvPr id="0" name=""/>
        <dsp:cNvSpPr/>
      </dsp:nvSpPr>
      <dsp:spPr>
        <a:xfrm>
          <a:off x="176094" y="3538445"/>
          <a:ext cx="1394542" cy="922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Operacional</a:t>
          </a:r>
          <a:endParaRPr lang="es-EC" sz="1400" kern="1200" dirty="0"/>
        </a:p>
      </dsp:txBody>
      <dsp:txXfrm>
        <a:off x="203117" y="3565468"/>
        <a:ext cx="1340496" cy="868588"/>
      </dsp:txXfrm>
    </dsp:sp>
    <dsp:sp modelId="{8B537F37-88A6-4B4A-B5FD-C418518476D8}">
      <dsp:nvSpPr>
        <dsp:cNvPr id="0" name=""/>
        <dsp:cNvSpPr/>
      </dsp:nvSpPr>
      <dsp:spPr>
        <a:xfrm>
          <a:off x="1875692" y="0"/>
          <a:ext cx="1743178" cy="46962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ORGANIZACIÓN</a:t>
          </a:r>
          <a:endParaRPr lang="es-EC" sz="1600" b="1" kern="1200" dirty="0"/>
        </a:p>
      </dsp:txBody>
      <dsp:txXfrm>
        <a:off x="1875692" y="0"/>
        <a:ext cx="1743178" cy="1408888"/>
      </dsp:txXfrm>
    </dsp:sp>
    <dsp:sp modelId="{3DDBA09A-7D07-4C61-8880-3755474819B8}">
      <dsp:nvSpPr>
        <dsp:cNvPr id="0" name=""/>
        <dsp:cNvSpPr/>
      </dsp:nvSpPr>
      <dsp:spPr>
        <a:xfrm>
          <a:off x="2050010" y="1409290"/>
          <a:ext cx="1394542" cy="922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Diseño Organizacional</a:t>
          </a:r>
          <a:endParaRPr lang="es-EC" sz="1400" kern="1200" dirty="0"/>
        </a:p>
      </dsp:txBody>
      <dsp:txXfrm>
        <a:off x="2077033" y="1436313"/>
        <a:ext cx="1340496" cy="868588"/>
      </dsp:txXfrm>
    </dsp:sp>
    <dsp:sp modelId="{C308526E-3466-4E33-8917-198CFC26B4DA}">
      <dsp:nvSpPr>
        <dsp:cNvPr id="0" name=""/>
        <dsp:cNvSpPr/>
      </dsp:nvSpPr>
      <dsp:spPr>
        <a:xfrm>
          <a:off x="2050010" y="2473867"/>
          <a:ext cx="1394542" cy="922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Diseño Departamental</a:t>
          </a:r>
        </a:p>
      </dsp:txBody>
      <dsp:txXfrm>
        <a:off x="2077033" y="2500890"/>
        <a:ext cx="1340496" cy="868588"/>
      </dsp:txXfrm>
    </dsp:sp>
    <dsp:sp modelId="{EAE85BCC-31B0-42F9-AA01-EFB573793CE3}">
      <dsp:nvSpPr>
        <dsp:cNvPr id="0" name=""/>
        <dsp:cNvSpPr/>
      </dsp:nvSpPr>
      <dsp:spPr>
        <a:xfrm>
          <a:off x="2050010" y="3538445"/>
          <a:ext cx="1394542" cy="922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Diseño de cargos y tareas</a:t>
          </a:r>
        </a:p>
      </dsp:txBody>
      <dsp:txXfrm>
        <a:off x="2077033" y="3565468"/>
        <a:ext cx="1340496" cy="868588"/>
      </dsp:txXfrm>
    </dsp:sp>
    <dsp:sp modelId="{303C9EC8-580A-4F09-8C81-460EEEDA62EA}">
      <dsp:nvSpPr>
        <dsp:cNvPr id="0" name=""/>
        <dsp:cNvSpPr/>
      </dsp:nvSpPr>
      <dsp:spPr>
        <a:xfrm>
          <a:off x="3749609" y="0"/>
          <a:ext cx="1743178" cy="46962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DIRECCIÓN</a:t>
          </a:r>
          <a:endParaRPr lang="es-EC" sz="1600" b="1" kern="1200" dirty="0"/>
        </a:p>
      </dsp:txBody>
      <dsp:txXfrm>
        <a:off x="3749609" y="0"/>
        <a:ext cx="1743178" cy="1408888"/>
      </dsp:txXfrm>
    </dsp:sp>
    <dsp:sp modelId="{D03CD243-CFBE-4FC1-BE2D-46BD7C8E32E1}">
      <dsp:nvSpPr>
        <dsp:cNvPr id="0" name=""/>
        <dsp:cNvSpPr/>
      </dsp:nvSpPr>
      <dsp:spPr>
        <a:xfrm>
          <a:off x="3923926" y="1409290"/>
          <a:ext cx="1394542" cy="922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Dirección</a:t>
          </a:r>
          <a:endParaRPr lang="es-EC" sz="1400" kern="1200" dirty="0"/>
        </a:p>
      </dsp:txBody>
      <dsp:txXfrm>
        <a:off x="3950949" y="1436313"/>
        <a:ext cx="1340496" cy="868588"/>
      </dsp:txXfrm>
    </dsp:sp>
    <dsp:sp modelId="{DF5075CA-8B32-4718-895B-1E7DAF038223}">
      <dsp:nvSpPr>
        <dsp:cNvPr id="0" name=""/>
        <dsp:cNvSpPr/>
      </dsp:nvSpPr>
      <dsp:spPr>
        <a:xfrm>
          <a:off x="3923926" y="2473867"/>
          <a:ext cx="1394542" cy="922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Gerencia</a:t>
          </a:r>
          <a:endParaRPr lang="es-EC" sz="1400" kern="1200" dirty="0"/>
        </a:p>
      </dsp:txBody>
      <dsp:txXfrm>
        <a:off x="3950949" y="2500890"/>
        <a:ext cx="1340496" cy="868588"/>
      </dsp:txXfrm>
    </dsp:sp>
    <dsp:sp modelId="{0E5CE51E-E855-433A-830D-F8D4F6875D3E}">
      <dsp:nvSpPr>
        <dsp:cNvPr id="0" name=""/>
        <dsp:cNvSpPr/>
      </dsp:nvSpPr>
      <dsp:spPr>
        <a:xfrm>
          <a:off x="3923926" y="3538445"/>
          <a:ext cx="1394542" cy="922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Supervisión</a:t>
          </a:r>
          <a:endParaRPr lang="es-EC" sz="1400" kern="1200" dirty="0"/>
        </a:p>
      </dsp:txBody>
      <dsp:txXfrm>
        <a:off x="3950949" y="3565468"/>
        <a:ext cx="1340496" cy="868588"/>
      </dsp:txXfrm>
    </dsp:sp>
    <dsp:sp modelId="{7CB70F77-C572-44E9-92BC-47500C19DE9E}">
      <dsp:nvSpPr>
        <dsp:cNvPr id="0" name=""/>
        <dsp:cNvSpPr/>
      </dsp:nvSpPr>
      <dsp:spPr>
        <a:xfrm>
          <a:off x="5623525" y="0"/>
          <a:ext cx="1743178" cy="46962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CONTROL</a:t>
          </a:r>
          <a:endParaRPr lang="es-EC" sz="1600" b="1" kern="1200" dirty="0"/>
        </a:p>
      </dsp:txBody>
      <dsp:txXfrm>
        <a:off x="5623525" y="0"/>
        <a:ext cx="1743178" cy="1408888"/>
      </dsp:txXfrm>
    </dsp:sp>
    <dsp:sp modelId="{7CACEBC7-5025-44DD-A27D-4195F9B3F563}">
      <dsp:nvSpPr>
        <dsp:cNvPr id="0" name=""/>
        <dsp:cNvSpPr/>
      </dsp:nvSpPr>
      <dsp:spPr>
        <a:xfrm>
          <a:off x="5797843" y="1409290"/>
          <a:ext cx="1394542" cy="922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Estratégico</a:t>
          </a:r>
          <a:endParaRPr lang="es-EC" sz="1400" kern="1200" dirty="0"/>
        </a:p>
      </dsp:txBody>
      <dsp:txXfrm>
        <a:off x="5824866" y="1436313"/>
        <a:ext cx="1340496" cy="868588"/>
      </dsp:txXfrm>
    </dsp:sp>
    <dsp:sp modelId="{AB60F74C-3A4D-429C-B7F1-99928BFC3302}">
      <dsp:nvSpPr>
        <dsp:cNvPr id="0" name=""/>
        <dsp:cNvSpPr/>
      </dsp:nvSpPr>
      <dsp:spPr>
        <a:xfrm>
          <a:off x="5797843" y="2473867"/>
          <a:ext cx="1394542" cy="922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Táctico</a:t>
          </a:r>
          <a:endParaRPr lang="es-EC" sz="1400" kern="1200" dirty="0"/>
        </a:p>
      </dsp:txBody>
      <dsp:txXfrm>
        <a:off x="5824866" y="2500890"/>
        <a:ext cx="1340496" cy="868588"/>
      </dsp:txXfrm>
    </dsp:sp>
    <dsp:sp modelId="{9EFB02A7-44C8-4DE9-B65B-D1D875D1F955}">
      <dsp:nvSpPr>
        <dsp:cNvPr id="0" name=""/>
        <dsp:cNvSpPr/>
      </dsp:nvSpPr>
      <dsp:spPr>
        <a:xfrm>
          <a:off x="5797843" y="3538445"/>
          <a:ext cx="1394542" cy="922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Operacional</a:t>
          </a:r>
          <a:endParaRPr lang="es-EC" sz="1400" kern="1200" dirty="0"/>
        </a:p>
      </dsp:txBody>
      <dsp:txXfrm>
        <a:off x="5824866" y="3565468"/>
        <a:ext cx="1340496" cy="8685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A66E42-F0AB-44A2-96E2-EACFE1CBF1BA}">
      <dsp:nvSpPr>
        <dsp:cNvPr id="0" name=""/>
        <dsp:cNvSpPr/>
      </dsp:nvSpPr>
      <dsp:spPr>
        <a:xfrm rot="5400000">
          <a:off x="4584622" y="-1747170"/>
          <a:ext cx="1047750" cy="480799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Hacer posible el intercambio de datos de confiabilidad y mantenibilidad en un formato común.</a:t>
          </a:r>
        </a:p>
      </dsp:txBody>
      <dsp:txXfrm rot="-5400000">
        <a:off x="2704499" y="184100"/>
        <a:ext cx="4756850" cy="945456"/>
      </dsp:txXfrm>
    </dsp:sp>
    <dsp:sp modelId="{EE8F6B23-C388-4BC6-8B11-218DBD5B3C8D}">
      <dsp:nvSpPr>
        <dsp:cNvPr id="0" name=""/>
        <dsp:cNvSpPr/>
      </dsp:nvSpPr>
      <dsp:spPr>
        <a:xfrm>
          <a:off x="0" y="1984"/>
          <a:ext cx="2704498" cy="13096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ISO-14224: </a:t>
          </a:r>
          <a:endParaRPr lang="es-EC" sz="2400" kern="1200" dirty="0"/>
        </a:p>
      </dsp:txBody>
      <dsp:txXfrm>
        <a:off x="63934" y="65918"/>
        <a:ext cx="2576630" cy="1181819"/>
      </dsp:txXfrm>
    </dsp:sp>
    <dsp:sp modelId="{B5523C07-345B-4C1F-B9C8-854AEF7D218A}">
      <dsp:nvSpPr>
        <dsp:cNvPr id="0" name=""/>
        <dsp:cNvSpPr/>
      </dsp:nvSpPr>
      <dsp:spPr>
        <a:xfrm rot="5400000">
          <a:off x="4584622" y="-371998"/>
          <a:ext cx="1047750" cy="480799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Se refieren a modelos de administración, aseguramiento y gestión de la calidad, las normas no contemplan el aseguramiento de productos, se busca asegurar el sistema de calidad que genera el producto.</a:t>
          </a:r>
          <a:endParaRPr lang="es-EC" sz="1400" kern="1200" dirty="0"/>
        </a:p>
      </dsp:txBody>
      <dsp:txXfrm rot="-5400000">
        <a:off x="2704499" y="1559272"/>
        <a:ext cx="4756850" cy="945456"/>
      </dsp:txXfrm>
    </dsp:sp>
    <dsp:sp modelId="{0DF3C532-83B6-4E4A-ADA9-F491A821FB84}">
      <dsp:nvSpPr>
        <dsp:cNvPr id="0" name=""/>
        <dsp:cNvSpPr/>
      </dsp:nvSpPr>
      <dsp:spPr>
        <a:xfrm>
          <a:off x="0" y="1377156"/>
          <a:ext cx="2704498" cy="13096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ISO-9001</a:t>
          </a:r>
          <a:endParaRPr lang="es-EC" sz="2400" kern="1200" dirty="0"/>
        </a:p>
      </dsp:txBody>
      <dsp:txXfrm>
        <a:off x="63934" y="1441090"/>
        <a:ext cx="2576630" cy="1181819"/>
      </dsp:txXfrm>
    </dsp:sp>
    <dsp:sp modelId="{6184AF05-A464-433F-9D3D-3AF533FC3BE9}">
      <dsp:nvSpPr>
        <dsp:cNvPr id="0" name=""/>
        <dsp:cNvSpPr/>
      </dsp:nvSpPr>
      <dsp:spPr>
        <a:xfrm rot="5400000">
          <a:off x="4584622" y="1003173"/>
          <a:ext cx="1047750" cy="480799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Nos indican un desempeño ambiental enfocado a la prevención de la contaminación, tecnología u otros resultados ambientales deseables.</a:t>
          </a:r>
          <a:endParaRPr lang="es-EC" sz="1400" kern="1200" dirty="0"/>
        </a:p>
      </dsp:txBody>
      <dsp:txXfrm rot="-5400000">
        <a:off x="2704499" y="2934444"/>
        <a:ext cx="4756850" cy="945456"/>
      </dsp:txXfrm>
    </dsp:sp>
    <dsp:sp modelId="{481A596B-85A5-4E4B-A3E9-F88E23FE5704}">
      <dsp:nvSpPr>
        <dsp:cNvPr id="0" name=""/>
        <dsp:cNvSpPr/>
      </dsp:nvSpPr>
      <dsp:spPr>
        <a:xfrm>
          <a:off x="0" y="2752328"/>
          <a:ext cx="2704498" cy="13096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ISO-14000</a:t>
          </a:r>
          <a:endParaRPr lang="es-EC" sz="2400" kern="1200" dirty="0"/>
        </a:p>
      </dsp:txBody>
      <dsp:txXfrm>
        <a:off x="63934" y="2816262"/>
        <a:ext cx="2576630" cy="11818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7BA3EB-2B36-477B-A30C-50AA9E337B61}">
      <dsp:nvSpPr>
        <dsp:cNvPr id="0" name=""/>
        <dsp:cNvSpPr/>
      </dsp:nvSpPr>
      <dsp:spPr>
        <a:xfrm>
          <a:off x="0" y="280977"/>
          <a:ext cx="7339308" cy="11705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latin typeface="Arial" pitchFamily="34" charset="0"/>
              <a:cs typeface="Arial" pitchFamily="34" charset="0"/>
            </a:rPr>
            <a:t>Niveles de mantenimiento según la localización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latin typeface="Arial" pitchFamily="34" charset="0"/>
              <a:cs typeface="Arial" pitchFamily="34" charset="0"/>
            </a:rPr>
            <a:t> </a:t>
          </a:r>
          <a:r>
            <a:rPr lang="es-EC" sz="1400" kern="1200" dirty="0" smtClean="0">
              <a:latin typeface="Arial" pitchFamily="34" charset="0"/>
              <a:cs typeface="Arial" pitchFamily="34" charset="0"/>
            </a:rPr>
            <a:t>geográfica </a:t>
          </a:r>
          <a:r>
            <a:rPr lang="es-EC" sz="1400" kern="1200" dirty="0">
              <a:latin typeface="Arial" pitchFamily="34" charset="0"/>
              <a:cs typeface="Arial" pitchFamily="34" charset="0"/>
            </a:rPr>
            <a:t>de talleres.</a:t>
          </a:r>
        </a:p>
      </dsp:txBody>
      <dsp:txXfrm>
        <a:off x="34283" y="315260"/>
        <a:ext cx="7270742" cy="1101953"/>
      </dsp:txXfrm>
    </dsp:sp>
    <dsp:sp modelId="{7510CE27-98BC-4A2C-BE70-91450A91FAE9}">
      <dsp:nvSpPr>
        <dsp:cNvPr id="0" name=""/>
        <dsp:cNvSpPr/>
      </dsp:nvSpPr>
      <dsp:spPr>
        <a:xfrm>
          <a:off x="0" y="1662190"/>
          <a:ext cx="1170519" cy="81932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46C932-5424-4E25-B7FE-B8280453A48E}">
      <dsp:nvSpPr>
        <dsp:cNvPr id="0" name=""/>
        <dsp:cNvSpPr/>
      </dsp:nvSpPr>
      <dsp:spPr>
        <a:xfrm>
          <a:off x="1240750" y="1662190"/>
          <a:ext cx="6098557" cy="81932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>
              <a:latin typeface="Arial" pitchFamily="34" charset="0"/>
              <a:cs typeface="Arial" pitchFamily="34" charset="0"/>
            </a:rPr>
            <a:t>Nivel Orgánico de la organización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>
              <a:latin typeface="Arial" pitchFamily="34" charset="0"/>
              <a:cs typeface="Arial" pitchFamily="34" charset="0"/>
            </a:rPr>
            <a:t>I Escalón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>
              <a:latin typeface="Arial" pitchFamily="34" charset="0"/>
              <a:cs typeface="Arial" pitchFamily="34" charset="0"/>
            </a:rPr>
            <a:t>II Escalón</a:t>
          </a:r>
        </a:p>
      </dsp:txBody>
      <dsp:txXfrm>
        <a:off x="1280753" y="1702193"/>
        <a:ext cx="6018551" cy="739322"/>
      </dsp:txXfrm>
    </dsp:sp>
    <dsp:sp modelId="{6CB60D45-32EF-4EA1-8429-F92966190C0B}">
      <dsp:nvSpPr>
        <dsp:cNvPr id="0" name=""/>
        <dsp:cNvSpPr/>
      </dsp:nvSpPr>
      <dsp:spPr>
        <a:xfrm>
          <a:off x="0" y="2621980"/>
          <a:ext cx="1170519" cy="81932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-1200099"/>
                <a:satOff val="-24997"/>
                <a:lumOff val="-12451"/>
                <a:alphaOff val="0"/>
                <a:shade val="51000"/>
                <a:satMod val="130000"/>
              </a:schemeClr>
            </a:gs>
            <a:gs pos="80000">
              <a:schemeClr val="accent2">
                <a:hueOff val="-1200099"/>
                <a:satOff val="-24997"/>
                <a:lumOff val="-12451"/>
                <a:alphaOff val="0"/>
                <a:shade val="93000"/>
                <a:satMod val="130000"/>
              </a:schemeClr>
            </a:gs>
            <a:gs pos="100000">
              <a:schemeClr val="accent2">
                <a:hueOff val="-1200099"/>
                <a:satOff val="-24997"/>
                <a:lumOff val="-12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23F3ED-A9E1-47D6-9BCE-B18BD40CFFB8}">
      <dsp:nvSpPr>
        <dsp:cNvPr id="0" name=""/>
        <dsp:cNvSpPr/>
      </dsp:nvSpPr>
      <dsp:spPr>
        <a:xfrm>
          <a:off x="1240750" y="2621980"/>
          <a:ext cx="6098557" cy="81932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-1200099"/>
                <a:satOff val="-24997"/>
                <a:lumOff val="-12451"/>
                <a:alphaOff val="0"/>
                <a:shade val="51000"/>
                <a:satMod val="130000"/>
              </a:schemeClr>
            </a:gs>
            <a:gs pos="80000">
              <a:schemeClr val="accent2">
                <a:hueOff val="-1200099"/>
                <a:satOff val="-24997"/>
                <a:lumOff val="-12451"/>
                <a:alphaOff val="0"/>
                <a:shade val="93000"/>
                <a:satMod val="130000"/>
              </a:schemeClr>
            </a:gs>
            <a:gs pos="100000">
              <a:schemeClr val="accent2">
                <a:hueOff val="-1200099"/>
                <a:satOff val="-24997"/>
                <a:lumOff val="-12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>
              <a:latin typeface="Arial" pitchFamily="34" charset="0"/>
              <a:cs typeface="Arial" pitchFamily="34" charset="0"/>
            </a:rPr>
            <a:t>Nivel de Mantenimiento con Apoyo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>
              <a:latin typeface="Arial" pitchFamily="34" charset="0"/>
              <a:cs typeface="Arial" pitchFamily="34" charset="0"/>
            </a:rPr>
            <a:t>Apoyo Directo           III Escalón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>
              <a:latin typeface="Arial" pitchFamily="34" charset="0"/>
              <a:cs typeface="Arial" pitchFamily="34" charset="0"/>
            </a:rPr>
            <a:t>Apoyo General          IV Escalón</a:t>
          </a:r>
        </a:p>
      </dsp:txBody>
      <dsp:txXfrm>
        <a:off x="1280753" y="2661983"/>
        <a:ext cx="6018551" cy="739322"/>
      </dsp:txXfrm>
    </dsp:sp>
    <dsp:sp modelId="{F4CE39B9-D6F9-4B0D-8006-EDFE6CD099ED}">
      <dsp:nvSpPr>
        <dsp:cNvPr id="0" name=""/>
        <dsp:cNvSpPr/>
      </dsp:nvSpPr>
      <dsp:spPr>
        <a:xfrm>
          <a:off x="0" y="3581771"/>
          <a:ext cx="1170519" cy="81932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-2400198"/>
                <a:satOff val="-49994"/>
                <a:lumOff val="-24903"/>
                <a:alphaOff val="0"/>
                <a:shade val="51000"/>
                <a:satMod val="130000"/>
              </a:schemeClr>
            </a:gs>
            <a:gs pos="80000">
              <a:schemeClr val="accent2">
                <a:hueOff val="-2400198"/>
                <a:satOff val="-49994"/>
                <a:lumOff val="-24903"/>
                <a:alphaOff val="0"/>
                <a:shade val="93000"/>
                <a:satMod val="130000"/>
              </a:schemeClr>
            </a:gs>
            <a:gs pos="100000">
              <a:schemeClr val="accent2">
                <a:hueOff val="-2400198"/>
                <a:satOff val="-49994"/>
                <a:lumOff val="-2490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F058FD-8EA7-4840-8C26-A00F0391F708}">
      <dsp:nvSpPr>
        <dsp:cNvPr id="0" name=""/>
        <dsp:cNvSpPr/>
      </dsp:nvSpPr>
      <dsp:spPr>
        <a:xfrm>
          <a:off x="1240750" y="3581771"/>
          <a:ext cx="6098557" cy="81932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-2400198"/>
                <a:satOff val="-49994"/>
                <a:lumOff val="-24903"/>
                <a:alphaOff val="0"/>
                <a:shade val="51000"/>
                <a:satMod val="130000"/>
              </a:schemeClr>
            </a:gs>
            <a:gs pos="80000">
              <a:schemeClr val="accent2">
                <a:hueOff val="-2400198"/>
                <a:satOff val="-49994"/>
                <a:lumOff val="-24903"/>
                <a:alphaOff val="0"/>
                <a:shade val="93000"/>
                <a:satMod val="130000"/>
              </a:schemeClr>
            </a:gs>
            <a:gs pos="100000">
              <a:schemeClr val="accent2">
                <a:hueOff val="-2400198"/>
                <a:satOff val="-49994"/>
                <a:lumOff val="-2490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>
              <a:latin typeface="Arial" pitchFamily="34" charset="0"/>
              <a:cs typeface="Arial" pitchFamily="34" charset="0"/>
            </a:rPr>
            <a:t>Nivel de Mantenimiento con Apoyo de fábrica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>
              <a:latin typeface="Arial" pitchFamily="34" charset="0"/>
              <a:cs typeface="Arial" pitchFamily="34" charset="0"/>
            </a:rPr>
            <a:t>V Escalón</a:t>
          </a:r>
        </a:p>
      </dsp:txBody>
      <dsp:txXfrm>
        <a:off x="1280753" y="3621774"/>
        <a:ext cx="6018551" cy="739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97C12-92E4-4B0A-9A1B-A438E4617873}" type="datetimeFigureOut">
              <a:rPr lang="es-EC" smtClean="0"/>
              <a:pPr/>
              <a:t>18/12/2015</a:t>
            </a:fld>
            <a:endParaRPr lang="es-EC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4188D-9713-4D7E-81DD-2D2A79282486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2951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b="30597"/>
          <a:stretch/>
        </p:blipFill>
        <p:spPr bwMode="auto">
          <a:xfrm>
            <a:off x="35816" y="188640"/>
            <a:ext cx="2880000" cy="624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dirty="0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38806" r="7258" b="30597"/>
          <a:stretch/>
        </p:blipFill>
        <p:spPr bwMode="auto">
          <a:xfrm>
            <a:off x="6660232" y="5906861"/>
            <a:ext cx="2452285" cy="624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4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7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7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8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9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0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79712" y="1412776"/>
            <a:ext cx="547260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2 Subtítulo"/>
          <p:cNvSpPr txBox="1">
            <a:spLocks/>
          </p:cNvSpPr>
          <p:nvPr/>
        </p:nvSpPr>
        <p:spPr>
          <a:xfrm>
            <a:off x="1619672" y="476672"/>
            <a:ext cx="6771104" cy="511256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endParaRPr lang="es-ES" sz="2000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1800" b="1" kern="0" dirty="0" smtClean="0">
                <a:solidFill>
                  <a:schemeClr val="tx1"/>
                </a:solidFill>
              </a:rPr>
              <a:t>UNIVERSIDAD DE LAS FUERZAS ARMADAS - ESPE </a:t>
            </a:r>
            <a:endParaRPr lang="es-EC" sz="1800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1200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C" sz="1600" b="1" kern="0" dirty="0" smtClean="0">
                <a:solidFill>
                  <a:schemeClr val="tx1"/>
                </a:solidFill>
              </a:rPr>
              <a:t>DEPARTAMENTO  DE CIENCIAS DE LA ENERGÍA Y MECÁNICA</a:t>
            </a:r>
            <a:endParaRPr lang="es-EC" sz="1400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1200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C" sz="1600" b="1" kern="0" dirty="0" smtClean="0">
                <a:solidFill>
                  <a:schemeClr val="tx1"/>
                </a:solidFill>
              </a:rPr>
              <a:t>CARRERA DE INGENIERÍA MECÁNICA</a:t>
            </a:r>
            <a:endParaRPr lang="es-EC" sz="1600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S" sz="1200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C" sz="1600" b="1" kern="0" dirty="0">
                <a:solidFill>
                  <a:schemeClr val="tx1"/>
                </a:solidFill>
              </a:rPr>
              <a:t>Tesis presentada como requisito previo a la obtención del título de:</a:t>
            </a:r>
          </a:p>
          <a:p>
            <a:pPr marL="0" indent="0" algn="ctr">
              <a:buNone/>
            </a:pPr>
            <a:r>
              <a:rPr lang="es-EC" sz="1600" b="1" kern="0" dirty="0" smtClean="0">
                <a:solidFill>
                  <a:schemeClr val="tx1"/>
                </a:solidFill>
              </a:rPr>
              <a:t> </a:t>
            </a:r>
            <a:r>
              <a:rPr lang="es-EC" sz="1600" b="1" kern="0" dirty="0">
                <a:solidFill>
                  <a:schemeClr val="tx1"/>
                </a:solidFill>
              </a:rPr>
              <a:t>INGENIERO </a:t>
            </a:r>
            <a:r>
              <a:rPr lang="es-EC" sz="1600" b="1" kern="0" dirty="0" smtClean="0">
                <a:solidFill>
                  <a:schemeClr val="tx1"/>
                </a:solidFill>
              </a:rPr>
              <a:t>MECÁNICO</a:t>
            </a:r>
            <a:endParaRPr lang="es-EC" sz="1600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1200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C" sz="1600" b="1" kern="0" dirty="0" smtClean="0">
                <a:solidFill>
                  <a:schemeClr val="tx1"/>
                </a:solidFill>
              </a:rPr>
              <a:t>AUTOR</a:t>
            </a:r>
            <a:r>
              <a:rPr lang="es-EC" sz="1600" b="1" kern="0" dirty="0">
                <a:solidFill>
                  <a:schemeClr val="tx1"/>
                </a:solidFill>
              </a:rPr>
              <a:t>: </a:t>
            </a:r>
            <a:r>
              <a:rPr lang="es-EC" sz="1600" b="1" kern="0" dirty="0" smtClean="0">
                <a:solidFill>
                  <a:schemeClr val="tx1"/>
                </a:solidFill>
              </a:rPr>
              <a:t>CHRISTIAN GERMÁNICO TAPIA MONTEROS</a:t>
            </a:r>
          </a:p>
          <a:p>
            <a:pPr marL="0" indent="0" algn="ctr">
              <a:buNone/>
            </a:pPr>
            <a:endParaRPr lang="es-EC" sz="1200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C" sz="1600" b="1" kern="0" dirty="0" smtClean="0">
                <a:solidFill>
                  <a:schemeClr val="tx1"/>
                </a:solidFill>
              </a:rPr>
              <a:t>TEMA</a:t>
            </a:r>
            <a:r>
              <a:rPr lang="es-EC" sz="1600" b="1" kern="0" dirty="0">
                <a:solidFill>
                  <a:schemeClr val="tx1"/>
                </a:solidFill>
              </a:rPr>
              <a:t>: “DISEÑO CONCEPTUAL PARA LA IMPLEMENTACIÓN DE DOS TALLERES DE MANTENIMIENTO AUTOMOTRIZ HASTA EL  IV ESCALÓN DE LOS BLOQUES 07 Y 21 PARA PETROAMAZONAS </a:t>
            </a:r>
            <a:r>
              <a:rPr lang="es-EC" sz="1600" b="1" kern="0" dirty="0" smtClean="0">
                <a:solidFill>
                  <a:schemeClr val="tx1"/>
                </a:solidFill>
              </a:rPr>
              <a:t>EP”</a:t>
            </a:r>
          </a:p>
          <a:p>
            <a:pPr marL="0" indent="0" algn="ctr">
              <a:buNone/>
            </a:pPr>
            <a:endParaRPr lang="es-EC" sz="1200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C" sz="1600" b="1" kern="0" dirty="0" smtClean="0">
                <a:solidFill>
                  <a:schemeClr val="tx1"/>
                </a:solidFill>
              </a:rPr>
              <a:t>SANGOLQUÍ</a:t>
            </a:r>
            <a:r>
              <a:rPr lang="es-EC" sz="1600" b="1" kern="0" dirty="0">
                <a:solidFill>
                  <a:schemeClr val="tx1"/>
                </a:solidFill>
              </a:rPr>
              <a:t>, </a:t>
            </a:r>
            <a:r>
              <a:rPr lang="es-EC" sz="1600" b="1" kern="0" dirty="0" smtClean="0">
                <a:solidFill>
                  <a:schemeClr val="tx1"/>
                </a:solidFill>
              </a:rPr>
              <a:t>DICIEMBRE 2014</a:t>
            </a:r>
            <a:endParaRPr lang="es-EC" sz="16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CAPÍTULO II</a:t>
            </a: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5" name="AutoShape 12" descr="data:image/jpeg;base64,/9j/4AAQSkZJRgABAQAAAQABAAD/2wCEAAkGBhQSEBUUExQWFRQWGBoaFxcXGBkXGBYYGRobGhcbGBgcHCYeHBojGhcYHy8gIycpLCwsHB4yNTAqNSYrLCkBCQoKDgwOGg8PGiwkHyQsLCwsLywpLCoqLCwpLCwsLCwsLCwsMCksLCwsLCksLCwsLCwsLCwsLCwsLCwsKSwsLP/AABEIAMQBAQMBIgACEQEDEQH/xAAcAAACAgMBAQAAAAAAAAAAAAAFBgQHAAIDAQj/xABJEAACAQIEAwUEBgcFBwQDAQABAhEAAwQSITEFQVEGEyJhcTKBkaEHFFKxweEVI0JiktHwJFNjcoIzQ6KywtLxFhdzk7PT4iX/xAAaAQACAwEBAAAAAAAAAAAAAAACAwABBAUG/8QANBEAAgECBAMFBgYDAQAAAAAAAAECAxEEEiExFEFSE1FhkcEicYGh4fAFFTJTsdEjQtLC/9oADAMBAAIRAxEAPwBn7T2rdm2uWwku0SttJAAJ3jQaDX3c6pri+MuZ2IYgSYAYjarS7W8YD3+5tOGfu3BQH9oHxA+cDQHcgVWOJwDXbpS2sACSTymCTTIVmoWb8b3D7FNpojcH43et30Zf1uU6o8srDmCDP5VfPDcPYu2kuCxbGdQ0G2kiRttVRcNtpbGVPEeZESTtr76Yl+lNbF9MOLLNatgI7rLPmAglFGhAPU6+XNLrTns35hyoxgr2LOs8JsZT+os7H/dp09KSuP4W2llyEQEDcKBzHlRrhfbWzeSQt1MwIHeWytA+293LhLsb6D4sKdGcrb/MzNRb0RXWFxfeFpdlKyx8XtAtACiRrH39KO4UOwCqnguDwuQ2hK5WIMnYqxAnfUUsYnhRRSwDZPANRqRAJI8p6+VEcRxO4thLIJaSNIkwkmJGsSdq0Rcmt/oInZPbyDHD+H25u5rpzAAIFZiCfGDAZdTnAWBH40Y7OcGS2Xa8xLgStu4PaGS4ScrCSNBtz9KC8O4jaFoXmZjezKfHmIMNoDpBGUdQZNMnBr9q4BczDPlugIJygZWgwQSSSzt7Q91aVOeV6v79DHNK62+/XwOfAbds4kd4ilRrlgNOmgj3+lHuz3DEcXGa1bJLHLmRTAE6Rtv0pUw2OyXfAJOWRvBAGvwinDgtzLhg6kMpUk684k+u22tZ6cpPmFPNFLTQVuG4MX8eRkLWlLaKMqyBpr0FLWC4ILsf2hlYk6MzAD0Iqwuw2DI7y8IgKyhdZbOfak6aQdBtr1qs04gXYINpggRBI5wP2qTXqyUd3udKeSMkorSx34n2duWTriQw6rcn8fwoPcVx/vH/AIm/nUviN27bfw2dPtTmHvqVieGFypDGCikkoLKhisuNNSAQRPPpSM81q5fMnsdwv3muj/eP/E3868s4p8wDXLgBIk5mMCdSBOulM69lQ6uFf9Yup0MNpqoPNpGh0BofiuA5JzHx7wI191VCu5OykD7ADv4xwxy3bhWdJYgx5gMQPjWgx1z+8f8Aib+dTjwZ9yMvqR929R1t5Qdj6b06TqR3uiounLSNmWnhbVtcFZzBS3dqWJALT3YJk7zmPOlvh+NRcdbzHNbzQRuuunPTelkccu5BbU5VE6DmSZJPUk0X7K8FuYq6VJACqXZjuAOQAjUnT49KrPJ82LlCME2yR23x7teS1aGTJmVgi5CXDFGzEb+xIB2B86jYXheIW7bLZ8pGstmExrOpG9MPa7AW7dtMoJuBg7nMc/jHtEnWCY2pr7H4BFsC4+97IgV5bKsAudds0Ejy150PaVMySZdOVOdJyas9hNx10KmwDHfTbrQfs4ha/JdmsFGdZJJDCAUaZ2LT7qtTtb2VtXMK9+0gRkObKNAyAw/oYkj086qPEYi2pm0mUZmUsHYywG/iA1iD+HOhxTqzUIwbu214a28RmFywU5SW1n/IaTCG7dMHKuvOBO8fChF7MweSyENljMQRy+MzRXhdxhZzLBbvJkqW5DkNZ86zjfBA7LeQ6XDPiMQ43WeQgHfpXFn2tCtKnKo9NE781v5+h2aCp1aMZqOr125ME4Lh9xiZdwSNizabxzorawZgSSD5mQfT31Os5e8EbkEQAeWo1iKKpgC96yyxC5y8qGEBQYy7md9Om2tYqmLrueWUmvj3D+HhFXy/IWMXYuoRlXN55gB86hcQwF3ZrgtExs5nXQQJG86GnTi2Iu2bqsLdi5lBl7VlQS4nwgk6EaTpvsRFKmIS7fxFq46uQWBYERlIHgX0BI2rdh8TUa/Vsu/VgSoQ5U7+YN/Qlz+8vf8A2NWU4folaytPEVet+Y7gqXQvmcPpI4X3eMS+CJaM4G6kbHz5TXHFY1cuZVVWMDTkI2EcqFdpuN9+dMynfxFXzR0YAfD5VG4ae8t6bjQjp+X3Vurxta2xlUIw2CnDEa5c0yqd9YOx5CRJ2pq4fwtcSLy2rGUplh0zMzkzJknKNQNCdJ16GsOK37iXNTtqh8juD1MVYP0fduXuWzYuXGzL7EmSV+yJ6fjQdknFMTVacdrsO8J7F3Ld0NcXMIMh7iiTBiFUEiDrJo5jMFhGtlcSiuc3sKXaCplTmkGdPKh7YpyIJP8AqP8A0iBUO7iFRZZgFG7GAB+FNjG3MwackQe1OEsuq93ZCkEBYPjbqGM66TEneKSu0M4ko7KLcNlck65iczEyBoAdiSRBpg4vxVXy92T4TOacs6bLIn3mKT8diWe+2acrQWI9nYACfIxWiOiuJeuxMxWAZMgUqw1YAiJEkCRsQYPPamnhfC7llrebKsq40IJB7lm2iNCR6Uv8FvIW7hMhztAc5T7SQZlTopk6QfCNpMsWExht3e7Z87sohycxSQTAVpOoiYI0I6VphNtW8PNehjqU43vbS/z9QZw/Bs1u6VAMtkzCWaBGgA2Wdz0J01NOtq3lwKBGB8JkkRlOoIOvSRI30pY4bbfMqI7CSS8CRuoB9MmpE6x12PY6FslQJG413OY6nXf8IrPSe5uxkkoRa3C3AivdNcRPENNSIYhTGXQRG+vSqkwWDWSJy94CGU+OCPZdSNjzg+WtWngbmTCkExAMDoY3PMmKUOyvDME9q6WzB8xGdrm8alV0gCegJ6xpS8SrU1cRTlKs3a90kacKuMUZMhvXV0UKp8YgQSRpA5nlzrLvA8Y9k3GKBVOqq6nL5tqFyjmc2m+u1MF/jVnD3Mnefq3tgx7Qk6QIiTAEaxqetcjeC2Gw6SltkMvfAzNmzAELpnUAxp061idW1omqFBtZpFf3eIqrMpIVwSJmWnnsNp6UwcEwOexl8e5yrlIJgbqYgsTPhOug5kUC4fwNZZLQW+yam6kZeUatASBJPPNpy0dOzuFwz5fC2LvKAxAnurfMAnQaf1FDWq5FdNpru3F1KSkrHDhHY031ZhctZR7XeZlyj9qY2IE6Egg7xQ7ifDQ6kJbXwaE29zrruRJp7v8ADr7lmt4e0txvafvCZHR9YaYpex3DxhgWv2rrg6zaIQISNRmEkj94Ry5wBmlipVLSlJ3++WwEaCivYRXr8FdAXZGAJ3ykCOWpG9MnYTiCWXu55AZDBifZB0j316nGkF49x3psZT3tvEXVuDUHxKdWCyBMnXnGlM/Zyxw+8oa0gXVgSWfwldIgsy6xzYaEddNXFZVdq3zGypXVpa94RxF3DXrcG4mbuFgsQIbQRr5ax+VdcTjUYWES4jBQ48J0kIUSOmh0pebhi2cRaayyXEfwuhILIZjQMPZJ1Hv5EGjOI4C6Xjdt2HWSAMqrohTM3iH7xy+k1uXKTW4iKjL9LO2M7Sj6piMM4PeBCgAGkFRBJPUGaqvEW/DBG4LCY8IJQek+HlyJpwxuGPeX7moRgBDe1nACsBqZEg86SWsjM+VSozTJ0dgZiRPOJMaaCKyq9TEUk3tP/k2uCpYao10/2MvALuS17YQtmyklVkiNJPWNOhidJqVg+Lq1zurjG4CfDlKG4GXXRAZaYggCelReGYE3bBt6BcjEsw0WGB9Rsduh60N4Zwq39athyjWc5kBwpyiTPiERoCRuRIGsVixNGM6lWb6pctdG+ZrwtWUKVJR6Y/NDViEDJp3wk+ApaY51MFJUqWV9YIka8hQ67jciWnQNrml3DLBVoYZRt4pEnNqABG9MWKtBLgdHKKIzgsWzqBo2YkjnyGsb1CW03fKxYFQh8Z0CZtdBMMxXnpoG615l4hN66/e23r8OR2rN6v8Asgd1cvWczKtt5YLnlHNttPEJ0ZomdNOciah4bFlLdy4GN8kqiAuoXMPE2rECQMum/lBolisJdbC3XAAW3bZmLEyyAchHMgQNBMdKRUw2NZcwyIupCli3y2nQa6cq7WBj/ibnZJvQwVnLtPYu2gp+nMV9j/l/769oJ+l8b/dJ8W/76yupePejJer3Mj8XNxT+sRQCfaSQJ9J0+VecExmW5/mGvqP5iflXbjVllbVnM8nmSOcGTI99BLN7K4I5Gt73Dq9wzcWRboMbwCvqCRHv2pbwt10ZSoYayp1E9IPP3Uz8I7hbpe/mZdGVAPCxEkhzvGgOm+1Mz9qBkhZXnmYgEaQoWNFUDQAfHaEymqdo2FwTleVzzB9osSltVvp+sgRm8JykbssAk6Ck3iXEr+IuS7l41VdlXX9lRoPvqf2g7Qy6GQWWSSWnfkT0gTS3axGobUa6GNNamZyVwZxipXQZw7uT4wfmv3EV5imI8IAUHYbDrRrstZuO427se04kj0X7TeXxim/D4exYZm7pXuE+EuFZgAZWdIBHlvznSAgm5XFzairFa8P4Q3f21YHxANOxCneBz3maIcFsf/6CoAWAuAZhMAKDmMDcRI+NNuJ434s1yHnwrAltdMq85PKNelGOy30fLaY4m/Ns6sLeYllmZztMEwfZA0PM7VpVSUHeT0t8zHKClsK+Ju+C342HjKgr4WCQYk+Z01/DXrieOEk24JkqiTCkSIMty59a04xhCLy2rIds15MjMsEiYB6HQ7jTSaO4b6PLy4gXWCXFNwEiYZVHkYk+h5VUZpfEZTpqb/ycjsigK9owxUDOcwaCBsI3AmCetA3wOHtMEyq5uIrDJPhYgE5hHiM7wNNPOmriNl7Lue6Bt3BmDeAG2okHnOXWB7q59mlRMLbt28lxmk3G0za6xqJgT8qvEyzQSvzJSgoVJSSEjEWFsEZSc2bT2mO/syeep08qdOG4tbv63ECXBAXOCGJ5BVMTMD7678Vg3BlyC5Y8arlDZzJAggzOUzoI9KhcS4Vedg3eG25uK6A6qMykNrAP+nlXNlHNI039n3h7H8DS8HVQMzBvFb02GguaddNjoaRxiEwwOGtXVLDxMFDFZnXOZGY6jSY0OmtObXXtuqXrqslxXDkqIgDUaGZk/d1pR4t2Caxce5h5bDrZzHM2qSZIXTUaTB18zR0OznaNXYRXhKKvAhYnj11/av3OkJlQDyjxH3VC/TbgFTdu3FIgq3iENp7ITWt7hX2s6AHIQc3IGaCYniNpQUNxmMCAq+z1EncHXp02271TB4amllUfjb1OLSr1qjd7/fuR0xGKVnn6tJAjMVCLEcyTBEeWvnRJbzBYEKDsFEDby/lQK5xtBotkbnUtrBM8gBTH2d7QWrjqLirqdQxCDLEESIHmCeYg8puFWjT0WvuVgp0atTVq3vdydwohcRads4QPmM+0ArTECNdOk0/8Y7QBABaLQyrBBGobQZYO50A2iT7knGdmluXA6kj7S21VhJ1hWzMo566gDltJluEKpzC6VJ1K6XdREREkQRzga7CsOIcqr00Wx0cNGFKPtavf6GnaTs4z4JLqyzLeUuqmBbtLmz6HczE0sdqOHmzdMtmVwNYiILZVHPRSJnmfi7txyz9Xu2UIgWWleYZTlcEdcwP9GkHtRi1uXmNvMLYICqWZupnxe/TlScPGDq0kltJ/wiVa050arfcHOzuHBw12VLAhCI1gA5mBE6ztXHGWxdCBcOygSxLBVgKdZU7yPPY1K4LxDurICiWYjfYLlXpvzoVjcbbSTcDm5vBB1B/en2f5eVcOrWjKTtveTfxbZ6XC4eUaSctrRS+CsNvEeza4jDWyLZTNmFyHOVChK6A6EEgmNBFB8Bb1yBXZEACGQFcLMGJ6/ZH2ddqL8H4q1zDoH00mAD4QZKgiZc6AefSheK4haDZSpciPCA6xLBo+ysZQCOct014+JkqtSUYKy93O3d4/UKN6S9t6+hnEMW4w2ITLGa2wObQ+HxH1yiYGvWdaT0sAoU7yRmGvigab7zlnzo32hxCvYKKVLqRsCcg3HiO51101oBbsNlKhGzzvByz16f8Amt2Ck+ySeliNpSb7zh3A/vvv/nWV3/Qd/oP4v/4rK1XXeDnXcNfa/sFiWwxYi3tIQEl1I21Aiff1qmxM69TX1Hwnii3rUXD5VVPaf6IsRcxjHCBWtXDmJYhRbJ1M9RMnQTyjnXdz5nc505SeshNW/wD2YQddI8wD+JA+BoVdxbPmWSADsNtDFWgn0Z2V8D3bguW9W1tQVA/ZQMT7RzakE66UoDsW31t7Vtu+M6C0JJGklz7Kc9JJ9KtyizNqmxZwuEZ2yqCx9KfezfZLLbm6VjmP2fQ82PkKP2OAW8J4MnjG4I+ZPOueJxrMTEEjfkiDzOw9KDfUpydrEm5jFtiE8I2Ggk+SgbegqLZzXbotIC1wicgk5R1uEaAeUgdTWnBuHXsa5XD6KNLmJYaAcxaHM/0TT9w3A4bh1k21K5mlmY+3cI3JJ1O4HICdAJipKeVWQFrgzg/C7OD/ALTdIZyIVn1I02srpkWATmIzHUnKo1m2Ma+OcMJWwPZXm/Rm6LzA5zyGhh2+EfWrme4sJoEttsFEQI5KSASvPnsAGHDcKtKWcko6gEspykTMTyMxsd6zvNLbcNOMdwxhMBAEj3Gvb+JRS2ghBLEHY7qvqRr5ada43se4W2tsh2ujwZhBCwCXYfZUEEjSSQNzSx2r4utte6VvCPaPN3OpJ6knU06EeQEnzA/H+Ld7dZ22gqBMDUaSd/d1o3d4DbvYW2bVsWr+RCjFCoZwuuYjTKftRPrVd8TxByM8jWQDuB9qPcDr/KrYTin9mtqueBbQEBN/CJE8qbidKSXiKoZnNy79hV4DiFw8HEtLmRmUf7TUjQmDG/L4VwHan+0Nn8VjUAMNVBPXnrqDpThj+FWsRbUHKLYhltuNnAIG+1JfEzes27ve2UhGMBPFm5eEgCdzrp57Vgjq7M3WW5LxHExdtSpW6bPiYNE+LIAF5EwCTzijPDOMpcQp4bd0uBl3AgzHpHSq94h21GIDCzhy157YtyJucoLFebZTAJ2AozwLGYhMJhxcItqoYHXxdATynWIGupoJU5LVIk6kIrXcEcZ4D9Zx2NZ7lq0LZUlwvhYsNNtSdGJgEzpSHjOEubwQQZGjCcrAHcSJ9xAPlVr3+Hi4jF1yLcYzChfFlBDGBBJCmZnVh5TD4J2fsXELK1xxmgqMum/MgGPMCa2KpDKo7Mwdo08zWjKnuggkHfb8K97woQwJBG0b09cV+ji42ILWCHst480jQMTpOx1Bgjly6q/aXs9ew7A3AArEgQQ0RyMbGDP9GiTvZjYyi0H+x3be6GyXbtwrHhghQPcBr+dT+JdssXYxEI/eWX1VWUHxSJGkEkGIqvsFhndgF3Gs9B1NG7Nxy6KwzgmF0O5ET7pnnQPMpXTDzQy5WtSbwPFM+IZyfbVs5nc3DrPvNHO1+AW1cRViIJDBswYEAghp13ph4BwnD28C4IUuqkrdACk6gqG0BmDIPTbeKg/SDg1+sKMMpe2FJlJcZifFqJMzvW7ATpxnGUmt5fwjFjo1HTmkn/r8dSNhn/WIh5KD8tTv9499H7tpGyllB5eIbHpQ7ApqRlKvIhip1gQBJG2p99STcJZRvruAMukxOoPvIPLrXjoRbWaOtz3MJRcVGXI6NdW2RGilj/ECdToDvpHKah2eJt+ssRBuQ8gT7E+Eztq2afWu2IvgAyNCfZGxgyNOnpSvxLvme2FV0zNE+MSI1EgbeulNpUNb8xGJqRZKxCASsan7+Q+YovctZVQADNlA1670qcXtfV3RxcYoCAxbWDpqPKRz2mjC8WW6Q6sHWYlZAERmMnc6jyHPcU3sLbGPM27Mi/Vrv9NWUQn90/B/5VlF2ZMr7znw/F3MFe+qXbneAKrd5qsEkgBZ1ZREZjtpp0b8F2nYSD4o84MCh/YjDDH4bvcVld0dkWD7YSBmeOZPIbxJ3rn2r4G6EtbBIO8GIrpznlnoYKc82kgPxPjS3cWbqzbE6iM0iI1EjXzmmrs5lzTbW0ApDkopBuBp8TGfakEQdo86UOG9m2uT3hK9OpPXWmbhyW8FblmJzGAAMz3G5KiDVj5D5Ulu4VSaashi49i8JkBxIAH22kRPIFdaSsH2UGMvBodOHzKKNGuCAZfYhCZAiSdeWtMdzhjX4uYlRlVgUwxIZFPJr5Gj3P3BKr+8SDXTjPaNMNbzOfEI0GwMbDrRxlJbGZpG/FeN2cHaFu0FUKui+yqr9p42XeBuTMTqQvcDe5fLYm9aY2yf1bMPFcgjxZP2UALEDluddSDwmFbF3u8u6JmzraJlmJ1D3J1JiIB0AjpFO/EOKogVLZZcuVV0GksAxzEncmdAKtu3vJYL4e4pTMkEeYqvrvG3t3sul+4z+LKCAYkW1RZ5Ej1nyWmHjPZ8Mha0SjD2SCQPOfKs7DdmRh1bG4iC7a2h0Gvj9SDA8teYjTFeyIe4VsW/qOF8UC+6wQDIRdSEB6CSSeZJO0AVb2j4s7PnWSgnMdCGGmYjn+Qo725461zOoPiYT6JIB9JHymq/TOisqsYO065Z3K9PTapnsx8KDnG4QN3vD4DoRpBGWI6e+nzEdq3QhArhYTKzAlSQgnKW6Hnr7qq+ygEKfD5rqPev4irk4Zwu1i8KgWQbazr7PeayANvXTWqrTbgrb3H4egoTbnsF7PHbORC7jYftTqZ6a6mANOtRsbhlGYhpkSQv2SZ1HISduvpQe12YF5gGt91cA1K+EEzqSo8PyqVw/DXlvEXEN4PMsCTpE6wYnc6/GsSrVGr2N0sLRi99e6619xJGEsC13YGQ3G0CgICTqZjfXc6/Oh+FCr4NCbZ8ZaIEnaTpJmiOE4hZbMxVPA5ylh4mIBAK6GDoNaCWeKPaxzSFKHaCwTUCDI3oJYmUld8gPy+MpZUraX9/gibxHhbQuUd4rGYE5ZmdANN+Y6eVSsHwjuHfugpLjxDMQoJ1Ou88j1+dD7/a8d6c/hQEeFDlJPm0TE1H/wDVtq4wlSqKYADHQaSdAZM89zFZ5TkvabNK/D4yiqagvhvf77tCZjeK4s3CLbhVBjKbf6rLoBzJVgZggw2vlMziOBs4mbWKtjK4UqUWDPslogkGT10BqLjb5uDNZvCRBlYtypMENIAHrpqKzhXae3evd0zLbYaAnxh+p7wMdTuI03rbGvLKrnm8XhqlKq0tl5i7xHsA2GVhhx31vRmWMl0TMb6XB/lg+Vedkro71bTFQjOc9t7ea4rZSCU0zBioyyp9RtVgWrOWV76y2oOQsdenn/4pO7d49FFrEW4+sW7mQshEnKMwOkzl0GbzAp2dvTmZ03e7JfDeELbwF0CbiKkguSr23URqp1AgFSNtNNzUfE3rocBEtNuWVTnKHchmDKAQCOtdL/EhjcGb9m4LbkziLQykMdAzbSrEAGJ1EnlUjg3C7KIzNlLeIZvtEnVmE6nUDntXOxORRjGcVLWW/wAPE7lGTvKSbSstvj4EPh/FnvZgio+X28pgJOni8eh0P9CuNrgt4ZrqvkmVGcz8lk77UX4D2dtYdbj2wZuuWeTCtvlgbgCT6zUywbQIVFGecx3MNuW12E7RWOcqdN2oQUU7c3e/8eBrp9o17UrvXuBPCOHuQTeQrfkqqkZUVftT0PXoNqk4zhjMDluKpAnxFgDA0E6jyk/KiFyy5JYNyjUafz5Uvpx26uJVTadktv8ArSqkhQQcpHXWGgaxS1GMp57agznWhJR5d5HtcHxBi53LnKZGwJE8hImRWi4+yxHeW2Vs2UZtDmGvmetPFrjKOJUgjqKX8bw9L143lkMJJyg+KOvKZX1q6jp1Hd8u4beZG+r2fsr8fyrypPdn/F+BrKT2cfHzJ/k8CveznaxcFib/AHJuG3Ki3aYrJ+0WYCAQJOnMxrrVxdn+0dnE2+9QB9NjupnWQdjXzbhkJeEguW8MRufM6e+nvAYLE4KLiuoYr+sRZgnrJ0kdfvFekqpLW+pylBtDhxftYr3xh8Jb76+SQ2aUW1GhLE8pjb3TMVrbwGIs4lWI71yhLXjEEnTubK692mxY7kCSeQCdj8MiE3lY3Ljk53b2pmSpHL8aNdpO2QtW1VZzsYCgSzeS/wA//NZ765URxaJfFe04w1mXIDxEDWDEBUH2uXl96mmAvYl+9vSp17u3PsTzbq5+X3deFcHuXX7++M1weygErZB/Hq1NeCwW1aNthQqYTg9wXs4DK+wgZv2csjaBHWp+O4deYopGbVZWSraHSWXY89Dyo/isS2HEW0zNoYXQgHn8JEflUzD3MRiLiWYyftXCYJtpEaiSAxnRTvz0Bqkm2rotvQjdn+zovXSXDCzZGVwWZldj4iksSSACM3oB1rr2u7RjWTFtenwA9TRPjnEks2xYs6Koj+jz11J5mql7ScW725kBlVPxbmfdt8a1N2RVKGeRwukvcNwurZiQYkEBvCND0kbTtUB0rFWut/Uz11+O/wA6SdBKzIuSrb4HbmxkskLcymCwJVSRoffrt+VVRl1p74f2kW0mRiGEqZg5xyK+KIA8gaRiJZad/H0NVCm6k2o72DPAsDdW3czuxa2GDLy8UNI01nXpv03kYvCzbWWdGMrcyNlBWIjUee8TXThnEgs3rKQklYY5i/r05agaUrYbjpTFH6xJJOoJgEbAg66VlzZUnz8P5HunKU3fu+13HXjPCLgtn6s4uj2mUkZp55WEA/fUTs/x9Lq93iQVuBoW4py+YDR5yJI+6nLA41VsE2guRmgZyCddNOvL00oPx7s7hWuLcQRcCjvYHhYjQnTTX5++rhUUV4P1KlFynZr7S+QH7YF882srZTsUQgoRIgR5a69KTrmKZm0hddhp8qbeMWWuAC1ZyW+cenNzAjyoHe7PXAQRlMAkjOrH1IBI+NNk3L3Bwioe/T70CmN4S9vD2bypcdG9sA+0I1ymDMemmtBcZfwxvqMOLloEAFX1KONzmAGk+lHlOJtMi3le0pUnMTDBSBog1OYzoPMnSJHG8gDZ/E7mfE+UlWOhiABJAEnXbShpSdtUc7HwUqvsyuvv0sOHAuF4p2XPPshSw0lRrDcusHXf0qL9K+CtW8MgygFLcqQCGU51XRhB/aAgzIHlR/s72vUIFueFtdzrAG8cjAOh6fGvfpQ7TDEM1tD7OUeolnbccvAIPOa6tOmoI4jXJCNwribriFC3DDkIxH7StuD1HrVpcP4DbFvN311s0kLK8+Z8PPpVOcLf+025+2v30/2u1oW4ttTAA0Gs9BXJ/Ek3GGVdX/k6eCScnGXh6jYvFu5TLcEZYAJgyAIG2x8q8sLeW8bjJlQoANRnmZ9np86BYXjOe6uVWcggmBOUdTRXFdpFUMXIEdeVcLWLt5HccI5sy5Ew8auXAe4UPlMMScoUjcSeflQXAcUvFrivbK3QxcgEaDZTm2IhfvonguLKcOrqRlIzSOZbU/fQP/1EvfvMewJHPUmKfSvdmXEhfhXFVZFU+EjUjqxPinzmakY3tRbsuJiWBkekfh91L/DuDNcDXhcyo/srlnbQtM6T08qE8d4WJW25lyZDDoDrHu5USUJSymbJUgs72Gv/ANxV/omspU/9Pp0Hx/KsouyXUwOJXchMKL7SBlPNTqB6H+dE+G8dvAZCCVHKDHoBy91Mv1Fup+Jr39HN1PxNelcKb/Vcw9vNbA3CcSKPmtk225iJU+R6++Iot2etI913xDxfJ8DEeAIR7K/ZMz1JB9a0HDW6n4mtxwputKdCHJvyLdZtapeY8cOu917LgHmVO/8AMVIxL27oAcRGzIQPeV9k+6KQRwg1IwfZ9rjhRufkOZ9wq1SSd8z8vqJc29LDUOD3DcXubtnKpzMWbKxgjwhY56kmSKZr+NtYWwe7dSzkszAiWJ3J+4DkAKW8TxTC8PsIptW7lw6KpVSXPNmJBgbT57DpBw3bbJLXcNhnUnQW7YVlHqZDe+KY8vf8vqRKT2RB47xQm3cafFl011EkAffSMJq5Tew2JsF7NtCGldFRXQncRGjR98ik7F8Cy3GAJPy5UTyvvDp1ZQVrCgDW7Xw23LTaNaZ24RXK7wrTnvVZYeIziJd3zFoDWinEMHYt3bIXOWy57uoyktqAoExAI1JOvIVN/Rm29anh1DOEZRy3Y2li5QldxT+P0C2MdEa0tu6SriSCwKLOgkSIPWelQO1uHN1rdxryNdLsuQNLaKIOWNE0idtRRDsxhFTE2pXMTdtBSSfCe8Ukgc5AjXqaucWV6D4Vnjg1FKTk38Pr4miX4rKXs5Pn9PAo2zxhRatLcKW8gEMqyXYarrvE6nT40xniKXcFfuXG8JdcmoVmfTYiCPan/wAVZ/dDoPhWdyvQfCr4aO99fAF/iUno46X5vxu+XMpfiN2xes2ygFtVOruc5dgBOVZLE/KTyqJi+0+ZEtKufJ7JeN+UgaR+7ryk1efdDoPhWd0Og+FUsLG95NsGp+IzkrRVl989yk8Bwhnbv8TdCgg+JjLN5Iu8fAedQ+N9pbVtSmHWI0Nw6sfQjb0X4mov0nYxrXE7j2yUZXBVl0IIUbGheD+lniFoz3+fQCLiI2gnnE8zzrdTlTp7R17zm1HOe70INzidxPGupcanXQHYRyPP+tQ2IxLMDMknfz61YWD+ne+FK3cPZec2q5rZ8U/5hzo3jfpuS7hbj28O1q6milmVlDOCJBABJAk7bxQ1Kik7sqKsU5wq031i1KmM41g9adLF9LSuAgltzGp8p6DpVe4vGO7FmYkknmedcM56n41lxFCNeKTbVr/O39GijWdKTaW5dvA7yWrWRRE6t5k9aB8V4cmMxdpGPgEl4MSBy950qrg56mrHwv0gWnwJt3p79rboSFJkgAIx0jxAnbYqdpFYPy5Qn2ik768vqauObWVx095YN0Wxb7tQoQCAogADpFKvDuCWbT3JUMzEnM2pynYA9BtStwIB8RaggguPuoDxsRiXH+IfuFBHBJ39p6j3jdU8qLPwnHBbTuh+xp7uVLnaPjAZ7RAIOYzptI5/KhicJbu1MHn+FcbnDm89vwq4YSnF3bbKqYqdSOXQNfWG6n4V7UT6uayup+Wrq+X1OPxHgHsHi5YCOXWiqLStZxgDWwD4tNwY1H50zYe7CAsRJGsDSjDO6IKj43GFCFVMxO+sAD+dd2uKNAZgzImTO4iNKGcRxPiBB8vgdPlUBZ2TjMB89vKU5AzJ6baHnUnC41tC6ZBupBmSPdI9RQZrhJJEDWeUmpuExQMKQSSCFgwcxI9fOrKTAXaTjXeYp2nRfAsifZ00Hm0n31zuY68UQwYMyFidDWmPm1dYFdzOomCefxmotriDRGdQFJICglh0M8uVJa1NUXoGeAcZuYe6A0hLvhZT5g5T/mB+RNOtjFq4GpJI576aa1WvD5u3QbkkAg6GNeXKmzFdo7eHdVu/qhklZVtRMnl50cdhUtxhuJXBk6+6oeC7Q2L3+zuKx6Awf4TrU3NRA3OfcjpXjJ5CurMKj4jFBR+YqXsWSeFW/wC02D/jWv8A8i1bgqmsLi2a7Z7pHRw6RmWVZ84ykxEaxpOvlT4vFsevtWrTeguDbfbMKPN7Ct3v0AatJ3+9xqrKXbXaK9+3h49Hj5Moo3g8QXQMVKzyJB+Y0oUyHesNZWGrIfN/0q3Z4he/zn+VITmnX6Tbk8Qv/wDyP/zMKSHoSwhwrhq3g8lgVyxABkmevpPuNb8dsdwqWhr4S7HqWJA8tAo+de8C4olnPnDeIrBWNCsmf6nnUzi1+1ibQFsk3V1giCVmSq6RoTMUttp+AxWy+IpmtamXuHsu4P8AXSuH1dulMzIDKzlXqtUm3hhEnXT4VENWncji0TOG8RazcW4jQymQYBHvB3rvdx3eXQ7Rq2Zo26GBQysBqNJlJtH0Z2awmHxGGRrbK6iASusNGoadQfI15xnsomWVGsx/XxqhODcevYS6Lti4UcdNQR0ZTow8jVvdnvpdsYm3kxUYe6N217p+eh1Kn90+48qTKFglI4/obyr2pH6dsf3yfGsrs2MFxfX6oWzZLmkRqdI/1UTXidiNQ8UGTDnpTV2b7HC+Je4n/wAaspcjz+z865RusQ7PErGwz68gpJJ8tCfhTBw3sQlyC6sg3AJOf4Hb30wcO4TYw+lu2EaN92P+o6+6pAxPi05f17qsoHnsNhAxJUsZknMw38gY2O0VGvcBs25izb0YDaeYHOY57USGJLtE6SB8zH4VpfM+9vvNWgkir+33CzbuB48B8JjkdSPx+FKYvfvEjkJ0q9eP8FS/bKMNHXfpIkEeYbX3VSmO4C9m81tx4lMeXkR5Ea0uQcQ72LtAs5yKxEGSSNCeQ25D40S412CtXSbt65cE886hVHIaiAKmdheCkWnc/tsFHoklj8WUe405W1BYJE9QdRl5z90UcdgWir8J2Iwtu4rpiWUqZE3LRH9ffTOotRpctk/6f+6gHbTskth89sTZY7b922+X06fDlqtmzV3YNh4u8MVnzfWI5QuXL8J/GuF/hJiBdG+5VT/1Ckw2vKvDbHSgaTLV0WHwKwUxFktdzRetnZR/vBOzE86tf60p5jn83/lXzt2bAGLsnQQ41q17GNEmGHLmKfGKUF736CKk2pfD+x3RxO/2vmw/Cpa0l2MeZEN86b8G021PkKFouMrnauGIuEbREEk9AI2HvrvUPG4xUYA7lSfcCs/fVBnzH26xOfHXz1u3N9/9o9K70d7X382MvH/EufO49AT/ACoSzwfj+FbIhYgKCTyAkn3Aa0Ss8OFsTenNuLQ0O29w7qP3R4v8vPocQxECEX7KjKPlv75oHNIZGm2aYqyUFsXGBJENBkWzJjMdp11iY16Vyu5QNGj10P51Iu8QWyhEBrh2B2XzP8q6dnsIl1bjXFVjnG42kGY6Utaq7GSll0QGfErr4SfPb5VBamrtPwIIouWlAVVGcD94sA3yj1K0rRv/AFvT423Qhtvc0rKysogTKyaysNQgz5qyvKyuwc8bsRihssx8DXfCXCNQTI2I0I9KHX15eVduHYnlXn76XOylZ2H7hnGmvWgWMsmjHmY1U/A71LvYr9S7bGINK/CMZ3THmG981P4hiEKnKdG3H86ZF3QqSsw7wC94S3ST8BP41OC8/ME+7/zQPgV4LZjmT+M/9NF7V8ff+FGi0gkpBEHlsfWgnaHsrbxGViwVxAkeIsvSAdxy99ERfgTyqPaxOc5uQ0X8TUaTIlbU9TDBEVLa5VUQv4meZJkk9a3t2xbHOYJY+4wK7C71rlf1EDc5vjlIHzirRTIWMwa3cLcU+IMI6QZEehBg1WlzgxFWNYvkJpB8IkLsTKxH+okD30A4nayOFMSy5h5jn8/wqmgBQbhda/o00xta8q0NmqIAbOEKsG6VNtX6k463CMfKhdt9vPUef9EGjf6F8fQB/qCNq+Z3Pxq6+yh/sVif7tfnVCjEEVdmAzfoqyVYqwsIZBI/ZHTWhCGG7eVRLEKOpMD4mlvH463fvr3NxLgCMhKupAdipA31MKTA5A1U3GeLSr3D42QMZcliTrl39KUB28xmgW6EgzKqqkHKVmYkHKxGnWo7oi12NOM8HuviLjFcqm4/jfwr7bT5n/SDXG1Fr/Ze1zuEeL/R9gf8XnyqI+LZj1j7RNcn4iY8Oh5nmPTp60p5maEox1ZKuQvtnU8t29/T31Gu8QP7Ay+e7fHl7qiZvvr0fyq1Bcxcqjexyu/18aZeyf8As7n+dfuNLV4f176Y+yjfq7n+cf8AKauf6QY7jrgMF3l20rRkKkssTn7t0ZVPlmaT1iOdKn0kdlVwjo9tYS6WiD9nKSMvI+IbaH1mrC7O+yKC/TLZH1bDPzD3B7iqfioqktmQqE1lZWU0EyvK9isNQgzVlZNZXYOeOlnFK+gRz/lQn/lNR8bhwhBGZTzVlZT6iRRwcUuRHePHQMQPgKG4t5Mk/HWvPuaOskzMJiMwijfDeBvdTMpUCSIzKCCPIsDQCwQvMVLs44B4+NUnYOSuhmwvC7yAAqDBOzIfuNS7ZZJlT99LwxANeNf6Gizg6oYHxObTapq3gBoPdSg+KbqfjXL9JXBsaJVEVqOy4iss4u2Lg7wsByKx859KTE7RsNGFTOF48vc12I0PXWjvcFseV4XhzbIS8Vnmwn3cpHvpK7d8MuohuLiLTopEAHK4mB4V1HPaaOuiqpYwABJO0Abk0hcd7RJfYLbzhUaWJMAgbEGdpPyqSelyoq7sKV7jFwNBY+/N+E1tb7Qv9sjzDfgaKDD4a9LXHysSdnjTzBUid9j0rF7OWCdL8++2fxFRMW1bRI5WONXHDKWDLBO2ogda2+snwz+ysD0mfvJotw7s4hZbauQbjBM5ggZjEwDynrTMn0RKd8X8LY//AGUUpJRV/H0BjF3EQvpV7YJsvCbP/wAFv5qtJ9v6ILXPFt/9YH/VTjc7OlrS2lxTqi20SFC/sACdeZiaBTQxIonHPPe6TObSJ01O1L/ZbjyYLGpfuWheRc4a2YAYMpXmCNJnblV54n6KsKgJfEuJB3NsTpruKoXtPw0WMTcRWzqCQHEROhI00kTB91W3dlRjZHlzH2mYki4VJnKCimNZAbWJnePdUHE3w7uyrkDMSFBLBZO0nU+tbYDh92+StpGeBJjkBuTOgG1OvAPo3t+F8djMPZsspJW3eR74MeEZQrL66mq0QTuxDitrZj5U/cW7P8HtA93fxt4+XdWx8Wtz8FNKOJt2Z8CPH77hj/wqoqsyLUGDbp00M0X4LcKIwg6kGegAjWokoNkA95P412GOMRpHpQyldWDUSyuy+MzAQdoqP9MNsthcPGwZyfggFV6vFLg9lyvoY+6uF7Es3tMW9ST99VdkyED6qfKiXCuCC5dZHzDLbZvDGhgZSZ5AsCfLpWuAwhu3UtiSXYLoCTqY2Gp91NFr9XxO/wCBhbuB0QlHAjwlf2Zg5I251bkyZUJ+O4TctalfCSQGBkGI943G/WoDCnO1xS3ravf7OfeCDpPPadflWmH4Ml60TCsybsm7L18yOh6iqVW24Lj3ESKyjP6OTr/wVldzOjm5Q4tputcruEMbk1PCVo4rzCSR2bsEAQYOhqZZGY6DkB/XuqR3QO4mpnDbSpKsCUbcc1I2ZT18uf3NU1zKNfq9bCxFTLuGKxzB1B5Ef1y5VzyUt2RCE6muLzRFrdR7tqon3EBrv1ryzfKGRt/W3nXa9brgbc6CjjN3BaRnGuMvbADXbhtPupaQV/aXXqPvpSwzE3Li9IJ9TrFTePcTW9et2rZByMBP7JIE++p3DOEBAZOZ2Ms3U+XlWwQDu7rMtHG4eK5tw6oQ07LiMZZj7Yq3kbqarDgeEy4m0f31++rNtml1f0r4+hcXqzsqyevry+X312WzOyL861t1LtetZ7DLkDFcCS6Iu27TAbSsx8ZoDjfo9w7EkJb15d2sfICnfOTua5XLQO4nr7/wqF3KuxX0YCDlZiOi5Fj0lKG3fo9QSDeuofNB94EmrigVGv2gdIqXZdynv/bgH2brN6ZZ+ET8q0XsPbtn9YZ8rmZB/wBH31ZmJ4Gh2kVzXCMumcketTMyXK1vdhLVzVWI/wAniHzLVxP0dp/fMPUCrBxHBrT6vaRj1Kif4hrQ+72Xt/7t71r/ACXWj4NIq80iaCWfo7HK8fgK5P8AR0f77/hpqxfZ3E/7vFtp9tFPxI3+FRD2exh9rF/BF/lV5pFWQJ4N2YfC3luqyOyzAcGASInQjWCfjTM3H8VzS0fQsP51BHZq/wA8Xc9wUfhWHsy37WIxDf64+4VT13Idr3GLje1YRv8AUD961GGOAMjDBT1UID6SIrY9mV5vePrdf+dansxa5qT6u5/6qliGn1n/AAz8v51lefopPs/M/wA69ru2OYbDGnoPhWHHHoPhWVldz8twv7a8jn8XW6mZ9cbyrZeJMOnwrKyp+W4T9teROLrdTOw49cAywsHy2PUa+6tf02/Rfh+dZWVPy7C/tryJxVbqZqeLOeS/D861PEW8vhWVlT8uwv7a8icVW6mc2xJPStGaVK/a0JG/xrKyrWAwy2gvInE1X/syBY7PWrbKygyohZOg6n186nLptWVlFwdDoQPb1Opm/fnyrO+PlWVlTg6HQidvU6mYl4ggjQgyCORFEx2vv/ufw/nXlZVPBYd7wXkTiKvUzovbbED7H8P510Hb/E9Lf8P51lZVcBhuheRfEVepnp+kLE9Lf8P51n/uFielv+E/zrKypwGG6F5E4mr1M8P0gYn/AA/4T/OtT28xH+H/AA/nWVlTgMN0LyJxNXqZqe2+IP2P4fzrQ9sr55J/D+dZWVOAw3QvInE1epmh7V3uifw/nXh7UXeifw/nWVlTgMN0LyJxNXqZ4e0l3934fnXh7Q3f3fh+deVlTgcN0LyJxNXqZ4ePXP3fh+defpy5+78Kysq+Bw/QvInE1epnh41c/d+H515+ln/d+H51lZU4HD9C8iuIq9TOP1s+VZWVlM7Cn0onaS7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5" name="2 Subtítulo"/>
          <p:cNvSpPr txBox="1">
            <a:spLocks/>
          </p:cNvSpPr>
          <p:nvPr/>
        </p:nvSpPr>
        <p:spPr>
          <a:xfrm>
            <a:off x="2455701" y="2852936"/>
            <a:ext cx="4126752" cy="136815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MARCO TEÓRICO</a:t>
            </a: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5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76328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Subtítulo"/>
          <p:cNvSpPr txBox="1">
            <a:spLocks/>
          </p:cNvSpPr>
          <p:nvPr/>
        </p:nvSpPr>
        <p:spPr>
          <a:xfrm>
            <a:off x="-684584" y="620688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kern="0" dirty="0">
                <a:solidFill>
                  <a:schemeClr val="tx1"/>
                </a:solidFill>
              </a:rPr>
              <a:t>Análisis de tiempo disponibles de trabajo semanal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Determinar </a:t>
            </a:r>
            <a:r>
              <a:rPr lang="es-EC" sz="2000" b="1" kern="0" dirty="0">
                <a:solidFill>
                  <a:schemeClr val="tx1"/>
                </a:solidFill>
              </a:rPr>
              <a:t>el número de trabajadores y sus habilidades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00855"/>
            <a:ext cx="5616624" cy="2140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32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47779"/>
            <a:ext cx="7416824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04667"/>
            <a:ext cx="7416824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Determinar </a:t>
            </a:r>
            <a:r>
              <a:rPr lang="es-EC" sz="2000" b="1" kern="0" dirty="0">
                <a:solidFill>
                  <a:schemeClr val="tx1"/>
                </a:solidFill>
              </a:rPr>
              <a:t>el número de trabajadores y sus habilidades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2 Subtítulo"/>
          <p:cNvSpPr txBox="1">
            <a:spLocks/>
          </p:cNvSpPr>
          <p:nvPr/>
        </p:nvSpPr>
        <p:spPr>
          <a:xfrm>
            <a:off x="-2916832" y="47667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kern="0" dirty="0" smtClean="0">
                <a:solidFill>
                  <a:schemeClr val="tx1"/>
                </a:solidFill>
              </a:rPr>
              <a:t>Bloque 07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2 Subtítulo"/>
          <p:cNvSpPr txBox="1">
            <a:spLocks/>
          </p:cNvSpPr>
          <p:nvPr/>
        </p:nvSpPr>
        <p:spPr>
          <a:xfrm>
            <a:off x="-2844824" y="3212976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kern="0" dirty="0" smtClean="0">
                <a:solidFill>
                  <a:schemeClr val="tx1"/>
                </a:solidFill>
              </a:rPr>
              <a:t>Bloque 21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37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2354"/>
            <a:ext cx="7272808" cy="454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Determinar </a:t>
            </a:r>
            <a:r>
              <a:rPr lang="es-EC" sz="2000" b="1" kern="0" dirty="0">
                <a:solidFill>
                  <a:schemeClr val="tx1"/>
                </a:solidFill>
              </a:rPr>
              <a:t>el número de trabajadores y sus habilidades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15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52936"/>
            <a:ext cx="6984776" cy="3024336"/>
          </a:xfrm>
          <a:prstGeom prst="rect">
            <a:avLst/>
          </a:prstGeom>
          <a:noFill/>
        </p:spPr>
      </p:pic>
      <p:sp>
        <p:nvSpPr>
          <p:cNvPr id="5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Determinar </a:t>
            </a:r>
            <a:r>
              <a:rPr lang="es-EC" sz="2000" b="1" kern="0" dirty="0">
                <a:solidFill>
                  <a:schemeClr val="tx1"/>
                </a:solidFill>
              </a:rPr>
              <a:t>el número de trabajadores y sus habilidades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342" y="692696"/>
            <a:ext cx="715308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64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Determinar </a:t>
            </a:r>
            <a:r>
              <a:rPr lang="es-EC" sz="2000" b="1" kern="0" dirty="0">
                <a:solidFill>
                  <a:schemeClr val="tx1"/>
                </a:solidFill>
              </a:rPr>
              <a:t>el número de trabajadores y sus habilidades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25439"/>
            <a:ext cx="7128792" cy="3679825"/>
          </a:xfrm>
          <a:prstGeom prst="rect">
            <a:avLst/>
          </a:prstGeom>
          <a:noFill/>
        </p:spPr>
      </p:pic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128792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96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MANTENIMIENTOS </a:t>
            </a:r>
            <a:r>
              <a:rPr lang="es-EC" sz="2000" b="1" kern="0" dirty="0">
                <a:solidFill>
                  <a:schemeClr val="tx1"/>
                </a:solidFill>
              </a:rPr>
              <a:t>POR CONTRATO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2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75631"/>
            <a:ext cx="7416824" cy="216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899592" y="1067252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/>
              <a:t>La subcontratación de los mantenimientos se debe tomar muy encuentra pues los mantenimientos de IV y V escalón se pueden realizar de una forma muy eficaz en los talleres representantes de las marcas</a:t>
            </a:r>
          </a:p>
        </p:txBody>
      </p:sp>
    </p:spTree>
    <p:extLst>
      <p:ext uri="{BB962C8B-B14F-4D97-AF65-F5344CB8AC3E}">
        <p14:creationId xmlns:p14="http://schemas.microsoft.com/office/powerpoint/2010/main" val="30944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EL </a:t>
            </a:r>
            <a:r>
              <a:rPr lang="es-EC" sz="2000" b="1" kern="0" dirty="0">
                <a:solidFill>
                  <a:schemeClr val="tx1"/>
                </a:solidFill>
              </a:rPr>
              <a:t>SOFTWARE MAXIMO OIL &amp; GAS PARA LA GESTIÓN DE MANTENIMIENTO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19943" y="908720"/>
            <a:ext cx="79124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/>
              <a:t>IBM Máximo es un sistema computarizado de mantenimiento que proporción a la posibilidad de establecer un mecanismo de gestión de activos en una empresa, también presenta como alternativa la dirección de obra o gestión de proyectos, y como complemento la gestión de materiales, entre otros aspectos que permite a las empresas maximizarla productividad y alargar la vida de sus activos de generación de ingresos</a:t>
            </a:r>
            <a:r>
              <a:rPr lang="es-EC" dirty="0"/>
              <a:t>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339752" y="3429000"/>
            <a:ext cx="69847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 smtClean="0"/>
              <a:t>Módulos </a:t>
            </a:r>
            <a:r>
              <a:rPr lang="es-EC" sz="2000" b="1" dirty="0" smtClean="0"/>
              <a:t>de </a:t>
            </a:r>
            <a:r>
              <a:rPr lang="es-EC" sz="2000" b="1" dirty="0" smtClean="0"/>
              <a:t>Máximo </a:t>
            </a:r>
            <a:r>
              <a:rPr lang="es-EC" sz="2000" b="1" dirty="0" smtClean="0"/>
              <a:t>Oil &amp; Gas: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/>
              <a:t>Módulo </a:t>
            </a:r>
            <a:r>
              <a:rPr lang="es-EC" sz="2000" dirty="0"/>
              <a:t>de Gestión de Activos </a:t>
            </a:r>
            <a:endParaRPr lang="es-EC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/>
              <a:t>Módulo </a:t>
            </a:r>
            <a:r>
              <a:rPr lang="es-EC" sz="2000" dirty="0"/>
              <a:t>de </a:t>
            </a:r>
            <a:r>
              <a:rPr lang="es-EC" sz="2000" dirty="0" smtClean="0"/>
              <a:t>Planificación</a:t>
            </a:r>
            <a:endParaRPr lang="es-EC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/>
              <a:t>Módulo </a:t>
            </a:r>
            <a:r>
              <a:rPr lang="es-EC" sz="2000" dirty="0"/>
              <a:t>Mantenimiento Preventivo </a:t>
            </a:r>
            <a:endParaRPr lang="es-EC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/>
              <a:t>Módulo </a:t>
            </a:r>
            <a:r>
              <a:rPr lang="es-EC" sz="2000" dirty="0"/>
              <a:t>Recursos </a:t>
            </a:r>
            <a:endParaRPr lang="es-EC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/>
              <a:t>Modulo de Inventarios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/>
              <a:t>Módulo </a:t>
            </a:r>
            <a:r>
              <a:rPr lang="es-EC" sz="2000" dirty="0"/>
              <a:t>Órdenes de </a:t>
            </a:r>
            <a:r>
              <a:rPr lang="es-EC" sz="2000" dirty="0" smtClean="0"/>
              <a:t>Trabajo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20683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CAPÍTULO VII</a:t>
            </a: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5" name="AutoShape 12" descr="data:image/jpeg;base64,/9j/4AAQSkZJRgABAQAAAQABAAD/2wCEAAkGBhQSEBUUExQWFRQWGBoaFxcXGBkXGBYYGRobGhcbGBgcHCYeHBojGhcYHy8gIycpLCwsHB4yNTAqNSYrLCkBCQoKDgwOGg8PGiwkHyQsLCwsLywpLCoqLCwpLCwsLCwsLCwsMCksLCwsLCksLCwsLCwsLCwsLCwsLCwsKSwsLP/AABEIAMQBAQMBIgACEQEDEQH/xAAcAAACAgMBAQAAAAAAAAAAAAAFBgQHAAIDAQj/xABJEAACAQIEAwUEBgcFBwQDAQABAhEAAwQSITEFQVEGEyJhcTKBkaEHFFKxweEVI0JiktHwJFNjcoIzQ6KywtLxFhdzk7PT4iX/xAAaAQACAwEBAAAAAAAAAAAAAAACAwABBAUG/8QANBEAAgECBAMFBgYDAQAAAAAAAAECAxEEEiExFEFSE1FhkcEicYGh4fAFFTJTsdEjQtLC/9oADAMBAAIRAxEAPwBn7T2rdm2uWwku0SttJAAJ3jQaDX3c6pri+MuZ2IYgSYAYjarS7W8YD3+5tOGfu3BQH9oHxA+cDQHcgVWOJwDXbpS2sACSTymCTTIVmoWb8b3D7FNpojcH43et30Zf1uU6o8srDmCDP5VfPDcPYu2kuCxbGdQ0G2kiRttVRcNtpbGVPEeZESTtr76Yl+lNbF9MOLLNatgI7rLPmAglFGhAPU6+XNLrTns35hyoxgr2LOs8JsZT+os7H/dp09KSuP4W2llyEQEDcKBzHlRrhfbWzeSQt1MwIHeWytA+293LhLsb6D4sKdGcrb/MzNRb0RXWFxfeFpdlKyx8XtAtACiRrH39KO4UOwCqnguDwuQ2hK5WIMnYqxAnfUUsYnhRRSwDZPANRqRAJI8p6+VEcRxO4thLIJaSNIkwkmJGsSdq0Rcmt/oInZPbyDHD+H25u5rpzAAIFZiCfGDAZdTnAWBH40Y7OcGS2Xa8xLgStu4PaGS4ScrCSNBtz9KC8O4jaFoXmZjezKfHmIMNoDpBGUdQZNMnBr9q4BczDPlugIJygZWgwQSSSzt7Q91aVOeV6v79DHNK62+/XwOfAbds4kd4ilRrlgNOmgj3+lHuz3DEcXGa1bJLHLmRTAE6Rtv0pUw2OyXfAJOWRvBAGvwinDgtzLhg6kMpUk684k+u22tZ6cpPmFPNFLTQVuG4MX8eRkLWlLaKMqyBpr0FLWC4ILsf2hlYk6MzAD0Iqwuw2DI7y8IgKyhdZbOfak6aQdBtr1qs04gXYINpggRBI5wP2qTXqyUd3udKeSMkorSx34n2duWTriQw6rcn8fwoPcVx/vH/AIm/nUviN27bfw2dPtTmHvqVieGFypDGCikkoLKhisuNNSAQRPPpSM81q5fMnsdwv3muj/eP/E3868s4p8wDXLgBIk5mMCdSBOulM69lQ6uFf9Yup0MNpqoPNpGh0BofiuA5JzHx7wI191VCu5OykD7ADv4xwxy3bhWdJYgx5gMQPjWgx1z+8f8Aib+dTjwZ9yMvqR929R1t5Qdj6b06TqR3uiounLSNmWnhbVtcFZzBS3dqWJALT3YJk7zmPOlvh+NRcdbzHNbzQRuuunPTelkccu5BbU5VE6DmSZJPUk0X7K8FuYq6VJACqXZjuAOQAjUnT49KrPJ82LlCME2yR23x7teS1aGTJmVgi5CXDFGzEb+xIB2B86jYXheIW7bLZ8pGstmExrOpG9MPa7AW7dtMoJuBg7nMc/jHtEnWCY2pr7H4BFsC4+97IgV5bKsAudds0Ejy150PaVMySZdOVOdJyas9hNx10KmwDHfTbrQfs4ha/JdmsFGdZJJDCAUaZ2LT7qtTtb2VtXMK9+0gRkObKNAyAw/oYkj086qPEYi2pm0mUZmUsHYywG/iA1iD+HOhxTqzUIwbu214a28RmFywU5SW1n/IaTCG7dMHKuvOBO8fChF7MweSyENljMQRy+MzRXhdxhZzLBbvJkqW5DkNZ86zjfBA7LeQ6XDPiMQ43WeQgHfpXFn2tCtKnKo9NE781v5+h2aCp1aMZqOr125ME4Lh9xiZdwSNizabxzorawZgSSD5mQfT31Os5e8EbkEQAeWo1iKKpgC96yyxC5y8qGEBQYy7md9Om2tYqmLrueWUmvj3D+HhFXy/IWMXYuoRlXN55gB86hcQwF3ZrgtExs5nXQQJG86GnTi2Iu2bqsLdi5lBl7VlQS4nwgk6EaTpvsRFKmIS7fxFq46uQWBYERlIHgX0BI2rdh8TUa/Vsu/VgSoQ5U7+YN/Qlz+8vf8A2NWU4folaytPEVet+Y7gqXQvmcPpI4X3eMS+CJaM4G6kbHz5TXHFY1cuZVVWMDTkI2EcqFdpuN9+dMynfxFXzR0YAfD5VG4ae8t6bjQjp+X3Vurxta2xlUIw2CnDEa5c0yqd9YOx5CRJ2pq4fwtcSLy2rGUplh0zMzkzJknKNQNCdJ16GsOK37iXNTtqh8juD1MVYP0fduXuWzYuXGzL7EmSV+yJ6fjQdknFMTVacdrsO8J7F3Ld0NcXMIMh7iiTBiFUEiDrJo5jMFhGtlcSiuc3sKXaCplTmkGdPKh7YpyIJP8AqP8A0iBUO7iFRZZgFG7GAB+FNjG3MwackQe1OEsuq93ZCkEBYPjbqGM66TEneKSu0M4ko7KLcNlck65iczEyBoAdiSRBpg4vxVXy92T4TOacs6bLIn3mKT8diWe+2acrQWI9nYACfIxWiOiuJeuxMxWAZMgUqw1YAiJEkCRsQYPPamnhfC7llrebKsq40IJB7lm2iNCR6Uv8FvIW7hMhztAc5T7SQZlTopk6QfCNpMsWExht3e7Z87sohycxSQTAVpOoiYI0I6VphNtW8PNehjqU43vbS/z9QZw/Bs1u6VAMtkzCWaBGgA2Wdz0J01NOtq3lwKBGB8JkkRlOoIOvSRI30pY4bbfMqI7CSS8CRuoB9MmpE6x12PY6FslQJG413OY6nXf8IrPSe5uxkkoRa3C3AivdNcRPENNSIYhTGXQRG+vSqkwWDWSJy94CGU+OCPZdSNjzg+WtWngbmTCkExAMDoY3PMmKUOyvDME9q6WzB8xGdrm8alV0gCegJ6xpS8SrU1cRTlKs3a90kacKuMUZMhvXV0UKp8YgQSRpA5nlzrLvA8Y9k3GKBVOqq6nL5tqFyjmc2m+u1MF/jVnD3Mnefq3tgx7Qk6QIiTAEaxqetcjeC2Gw6SltkMvfAzNmzAELpnUAxp061idW1omqFBtZpFf3eIqrMpIVwSJmWnnsNp6UwcEwOexl8e5yrlIJgbqYgsTPhOug5kUC4fwNZZLQW+yam6kZeUatASBJPPNpy0dOzuFwz5fC2LvKAxAnurfMAnQaf1FDWq5FdNpru3F1KSkrHDhHY031ZhctZR7XeZlyj9qY2IE6Egg7xQ7ifDQ6kJbXwaE29zrruRJp7v8ADr7lmt4e0txvafvCZHR9YaYpex3DxhgWv2rrg6zaIQISNRmEkj94Ry5wBmlipVLSlJ3++WwEaCivYRXr8FdAXZGAJ3ykCOWpG9MnYTiCWXu55AZDBifZB0j316nGkF49x3psZT3tvEXVuDUHxKdWCyBMnXnGlM/Zyxw+8oa0gXVgSWfwldIgsy6xzYaEddNXFZVdq3zGypXVpa94RxF3DXrcG4mbuFgsQIbQRr5ax+VdcTjUYWES4jBQ48J0kIUSOmh0pebhi2cRaayyXEfwuhILIZjQMPZJ1Hv5EGjOI4C6Xjdt2HWSAMqrohTM3iH7xy+k1uXKTW4iKjL9LO2M7Sj6piMM4PeBCgAGkFRBJPUGaqvEW/DBG4LCY8IJQek+HlyJpwxuGPeX7moRgBDe1nACsBqZEg86SWsjM+VSozTJ0dgZiRPOJMaaCKyq9TEUk3tP/k2uCpYao10/2MvALuS17YQtmyklVkiNJPWNOhidJqVg+Lq1zurjG4CfDlKG4GXXRAZaYggCelReGYE3bBt6BcjEsw0WGB9Rsduh60N4Zwq39athyjWc5kBwpyiTPiERoCRuRIGsVixNGM6lWb6pctdG+ZrwtWUKVJR6Y/NDViEDJp3wk+ApaY51MFJUqWV9YIka8hQ67jciWnQNrml3DLBVoYZRt4pEnNqABG9MWKtBLgdHKKIzgsWzqBo2YkjnyGsb1CW03fKxYFQh8Z0CZtdBMMxXnpoG615l4hN66/e23r8OR2rN6v8Asgd1cvWczKtt5YLnlHNttPEJ0ZomdNOciah4bFlLdy4GN8kqiAuoXMPE2rECQMum/lBolisJdbC3XAAW3bZmLEyyAchHMgQNBMdKRUw2NZcwyIupCli3y2nQa6cq7WBj/ibnZJvQwVnLtPYu2gp+nMV9j/l/769oJ+l8b/dJ8W/76yupePejJer3Mj8XNxT+sRQCfaSQJ9J0+VecExmW5/mGvqP5iflXbjVllbVnM8nmSOcGTI99BLN7K4I5Gt73Dq9wzcWRboMbwCvqCRHv2pbwt10ZSoYayp1E9IPP3Uz8I7hbpe/mZdGVAPCxEkhzvGgOm+1Mz9qBkhZXnmYgEaQoWNFUDQAfHaEymqdo2FwTleVzzB9osSltVvp+sgRm8JykbssAk6Ck3iXEr+IuS7l41VdlXX9lRoPvqf2g7Qy6GQWWSSWnfkT0gTS3axGobUa6GNNamZyVwZxipXQZw7uT4wfmv3EV5imI8IAUHYbDrRrstZuO427se04kj0X7TeXxim/D4exYZm7pXuE+EuFZgAZWdIBHlvznSAgm5XFzairFa8P4Q3f21YHxANOxCneBz3maIcFsf/6CoAWAuAZhMAKDmMDcRI+NNuJ434s1yHnwrAltdMq85PKNelGOy30fLaY4m/Ns6sLeYllmZztMEwfZA0PM7VpVSUHeT0t8zHKClsK+Ju+C342HjKgr4WCQYk+Z01/DXrieOEk24JkqiTCkSIMty59a04xhCLy2rIds15MjMsEiYB6HQ7jTSaO4b6PLy4gXWCXFNwEiYZVHkYk+h5VUZpfEZTpqb/ycjsigK9owxUDOcwaCBsI3AmCetA3wOHtMEyq5uIrDJPhYgE5hHiM7wNNPOmriNl7Lue6Bt3BmDeAG2okHnOXWB7q59mlRMLbt28lxmk3G0za6xqJgT8qvEyzQSvzJSgoVJSSEjEWFsEZSc2bT2mO/syeep08qdOG4tbv63ECXBAXOCGJ5BVMTMD7678Vg3BlyC5Y8arlDZzJAggzOUzoI9KhcS4Vedg3eG25uK6A6qMykNrAP+nlXNlHNI039n3h7H8DS8HVQMzBvFb02GguaddNjoaRxiEwwOGtXVLDxMFDFZnXOZGY6jSY0OmtObXXtuqXrqslxXDkqIgDUaGZk/d1pR4t2Caxce5h5bDrZzHM2qSZIXTUaTB18zR0OznaNXYRXhKKvAhYnj11/av3OkJlQDyjxH3VC/TbgFTdu3FIgq3iENp7ITWt7hX2s6AHIQc3IGaCYniNpQUNxmMCAq+z1EncHXp02271TB4amllUfjb1OLSr1qjd7/fuR0xGKVnn6tJAjMVCLEcyTBEeWvnRJbzBYEKDsFEDby/lQK5xtBotkbnUtrBM8gBTH2d7QWrjqLirqdQxCDLEESIHmCeYg8puFWjT0WvuVgp0atTVq3vdydwohcRads4QPmM+0ArTECNdOk0/8Y7QBABaLQyrBBGobQZYO50A2iT7knGdmluXA6kj7S21VhJ1hWzMo566gDltJluEKpzC6VJ1K6XdREREkQRzga7CsOIcqr00Wx0cNGFKPtavf6GnaTs4z4JLqyzLeUuqmBbtLmz6HczE0sdqOHmzdMtmVwNYiILZVHPRSJnmfi7txyz9Xu2UIgWWleYZTlcEdcwP9GkHtRi1uXmNvMLYICqWZupnxe/TlScPGDq0kltJ/wiVa050arfcHOzuHBw12VLAhCI1gA5mBE6ztXHGWxdCBcOygSxLBVgKdZU7yPPY1K4LxDurICiWYjfYLlXpvzoVjcbbSTcDm5vBB1B/en2f5eVcOrWjKTtveTfxbZ6XC4eUaSctrRS+CsNvEeza4jDWyLZTNmFyHOVChK6A6EEgmNBFB8Bb1yBXZEACGQFcLMGJ6/ZH2ddqL8H4q1zDoH00mAD4QZKgiZc6AefSheK4haDZSpciPCA6xLBo+ysZQCOct014+JkqtSUYKy93O3d4/UKN6S9t6+hnEMW4w2ITLGa2wObQ+HxH1yiYGvWdaT0sAoU7yRmGvigab7zlnzo32hxCvYKKVLqRsCcg3HiO51101oBbsNlKhGzzvByz16f8Amt2Ck+ySeliNpSb7zh3A/vvv/nWV3/Qd/oP4v/4rK1XXeDnXcNfa/sFiWwxYi3tIQEl1I21Aiff1qmxM69TX1Hwnii3rUXD5VVPaf6IsRcxjHCBWtXDmJYhRbJ1M9RMnQTyjnXdz5nc505SeshNW/wD2YQddI8wD+JA+BoVdxbPmWSADsNtDFWgn0Z2V8D3bguW9W1tQVA/ZQMT7RzakE66UoDsW31t7Vtu+M6C0JJGklz7Kc9JJ9KtyizNqmxZwuEZ2yqCx9KfezfZLLbm6VjmP2fQ82PkKP2OAW8J4MnjG4I+ZPOueJxrMTEEjfkiDzOw9KDfUpydrEm5jFtiE8I2Ggk+SgbegqLZzXbotIC1wicgk5R1uEaAeUgdTWnBuHXsa5XD6KNLmJYaAcxaHM/0TT9w3A4bh1k21K5mlmY+3cI3JJ1O4HICdAJipKeVWQFrgzg/C7OD/ALTdIZyIVn1I02srpkWATmIzHUnKo1m2Ma+OcMJWwPZXm/Rm6LzA5zyGhh2+EfWrme4sJoEttsFEQI5KSASvPnsAGHDcKtKWcko6gEspykTMTyMxsd6zvNLbcNOMdwxhMBAEj3Gvb+JRS2ghBLEHY7qvqRr5ada43se4W2tsh2ujwZhBCwCXYfZUEEjSSQNzSx2r4utte6VvCPaPN3OpJ6knU06EeQEnzA/H+Ld7dZ22gqBMDUaSd/d1o3d4DbvYW2bVsWr+RCjFCoZwuuYjTKftRPrVd8TxByM8jWQDuB9qPcDr/KrYTin9mtqueBbQEBN/CJE8qbidKSXiKoZnNy79hV4DiFw8HEtLmRmUf7TUjQmDG/L4VwHan+0Nn8VjUAMNVBPXnrqDpThj+FWsRbUHKLYhltuNnAIG+1JfEzes27ve2UhGMBPFm5eEgCdzrp57Vgjq7M3WW5LxHExdtSpW6bPiYNE+LIAF5EwCTzijPDOMpcQp4bd0uBl3AgzHpHSq94h21GIDCzhy157YtyJucoLFebZTAJ2AozwLGYhMJhxcItqoYHXxdATynWIGupoJU5LVIk6kIrXcEcZ4D9Zx2NZ7lq0LZUlwvhYsNNtSdGJgEzpSHjOEubwQQZGjCcrAHcSJ9xAPlVr3+Hi4jF1yLcYzChfFlBDGBBJCmZnVh5TD4J2fsXELK1xxmgqMum/MgGPMCa2KpDKo7Mwdo08zWjKnuggkHfb8K97woQwJBG0b09cV+ji42ILWCHst480jQMTpOx1Bgjly6q/aXs9ew7A3AArEgQQ0RyMbGDP9GiTvZjYyi0H+x3be6GyXbtwrHhghQPcBr+dT+JdssXYxEI/eWX1VWUHxSJGkEkGIqvsFhndgF3Gs9B1NG7Nxy6KwzgmF0O5ET7pnnQPMpXTDzQy5WtSbwPFM+IZyfbVs5nc3DrPvNHO1+AW1cRViIJDBswYEAghp13ph4BwnD28C4IUuqkrdACk6gqG0BmDIPTbeKg/SDg1+sKMMpe2FJlJcZifFqJMzvW7ATpxnGUmt5fwjFjo1HTmkn/r8dSNhn/WIh5KD8tTv9499H7tpGyllB5eIbHpQ7ApqRlKvIhip1gQBJG2p99STcJZRvruAMukxOoPvIPLrXjoRbWaOtz3MJRcVGXI6NdW2RGilj/ECdToDvpHKah2eJt+ssRBuQ8gT7E+Eztq2afWu2IvgAyNCfZGxgyNOnpSvxLvme2FV0zNE+MSI1EgbeulNpUNb8xGJqRZKxCASsan7+Q+YovctZVQADNlA1670qcXtfV3RxcYoCAxbWDpqPKRz2mjC8WW6Q6sHWYlZAERmMnc6jyHPcU3sLbGPM27Mi/Vrv9NWUQn90/B/5VlF2ZMr7znw/F3MFe+qXbneAKrd5qsEkgBZ1ZREZjtpp0b8F2nYSD4o84MCh/YjDDH4bvcVld0dkWD7YSBmeOZPIbxJ3rn2r4G6EtbBIO8GIrpznlnoYKc82kgPxPjS3cWbqzbE6iM0iI1EjXzmmrs5lzTbW0ApDkopBuBp8TGfakEQdo86UOG9m2uT3hK9OpPXWmbhyW8FblmJzGAAMz3G5KiDVj5D5Ulu4VSaashi49i8JkBxIAH22kRPIFdaSsH2UGMvBodOHzKKNGuCAZfYhCZAiSdeWtMdzhjX4uYlRlVgUwxIZFPJr5Gj3P3BKr+8SDXTjPaNMNbzOfEI0GwMbDrRxlJbGZpG/FeN2cHaFu0FUKui+yqr9p42XeBuTMTqQvcDe5fLYm9aY2yf1bMPFcgjxZP2UALEDluddSDwmFbF3u8u6JmzraJlmJ1D3J1JiIB0AjpFO/EOKogVLZZcuVV0GksAxzEncmdAKtu3vJYL4e4pTMkEeYqvrvG3t3sul+4z+LKCAYkW1RZ5Ej1nyWmHjPZ8Mha0SjD2SCQPOfKs7DdmRh1bG4iC7a2h0Gvj9SDA8teYjTFeyIe4VsW/qOF8UC+6wQDIRdSEB6CSSeZJO0AVb2j4s7PnWSgnMdCGGmYjn+Qo725461zOoPiYT6JIB9JHymq/TOisqsYO065Z3K9PTapnsx8KDnG4QN3vD4DoRpBGWI6e+nzEdq3QhArhYTKzAlSQgnKW6Hnr7qq+ygEKfD5rqPev4irk4Zwu1i8KgWQbazr7PeayANvXTWqrTbgrb3H4egoTbnsF7PHbORC7jYftTqZ6a6mANOtRsbhlGYhpkSQv2SZ1HISduvpQe12YF5gGt91cA1K+EEzqSo8PyqVw/DXlvEXEN4PMsCTpE6wYnc6/GsSrVGr2N0sLRi99e6619xJGEsC13YGQ3G0CgICTqZjfXc6/Oh+FCr4NCbZ8ZaIEnaTpJmiOE4hZbMxVPA5ylh4mIBAK6GDoNaCWeKPaxzSFKHaCwTUCDI3oJYmUld8gPy+MpZUraX9/gibxHhbQuUd4rGYE5ZmdANN+Y6eVSsHwjuHfugpLjxDMQoJ1Ou88j1+dD7/a8d6c/hQEeFDlJPm0TE1H/wDVtq4wlSqKYADHQaSdAZM89zFZ5TkvabNK/D4yiqagvhvf77tCZjeK4s3CLbhVBjKbf6rLoBzJVgZggw2vlMziOBs4mbWKtjK4UqUWDPslogkGT10BqLjb5uDNZvCRBlYtypMENIAHrpqKzhXae3evd0zLbYaAnxh+p7wMdTuI03rbGvLKrnm8XhqlKq0tl5i7xHsA2GVhhx31vRmWMl0TMb6XB/lg+Vedkro71bTFQjOc9t7ea4rZSCU0zBioyyp9RtVgWrOWV76y2oOQsdenn/4pO7d49FFrEW4+sW7mQshEnKMwOkzl0GbzAp2dvTmZ03e7JfDeELbwF0CbiKkguSr23URqp1AgFSNtNNzUfE3rocBEtNuWVTnKHchmDKAQCOtdL/EhjcGb9m4LbkziLQykMdAzbSrEAGJ1EnlUjg3C7KIzNlLeIZvtEnVmE6nUDntXOxORRjGcVLWW/wAPE7lGTvKSbSstvj4EPh/FnvZgio+X28pgJOni8eh0P9CuNrgt4ZrqvkmVGcz8lk77UX4D2dtYdbj2wZuuWeTCtvlgbgCT6zUywbQIVFGecx3MNuW12E7RWOcqdN2oQUU7c3e/8eBrp9o17UrvXuBPCOHuQTeQrfkqqkZUVftT0PXoNqk4zhjMDluKpAnxFgDA0E6jyk/KiFyy5JYNyjUafz5Uvpx26uJVTadktv8ArSqkhQQcpHXWGgaxS1GMp57agznWhJR5d5HtcHxBi53LnKZGwJE8hImRWi4+yxHeW2Vs2UZtDmGvmetPFrjKOJUgjqKX8bw9L143lkMJJyg+KOvKZX1q6jp1Hd8u4beZG+r2fsr8fyrypPdn/F+BrKT2cfHzJ/k8CveznaxcFib/AHJuG3Ki3aYrJ+0WYCAQJOnMxrrVxdn+0dnE2+9QB9NjupnWQdjXzbhkJeEguW8MRufM6e+nvAYLE4KLiuoYr+sRZgnrJ0kdfvFekqpLW+pylBtDhxftYr3xh8Jb76+SQ2aUW1GhLE8pjb3TMVrbwGIs4lWI71yhLXjEEnTubK692mxY7kCSeQCdj8MiE3lY3Ljk53b2pmSpHL8aNdpO2QtW1VZzsYCgSzeS/wA//NZ765URxaJfFe04w1mXIDxEDWDEBUH2uXl96mmAvYl+9vSp17u3PsTzbq5+X3deFcHuXX7++M1weygErZB/Hq1NeCwW1aNthQqYTg9wXs4DK+wgZv2csjaBHWp+O4deYopGbVZWSraHSWXY89Dyo/isS2HEW0zNoYXQgHn8JEflUzD3MRiLiWYyftXCYJtpEaiSAxnRTvz0Bqkm2rotvQjdn+zovXSXDCzZGVwWZldj4iksSSACM3oB1rr2u7RjWTFtenwA9TRPjnEks2xYs6Koj+jz11J5mql7ScW725kBlVPxbmfdt8a1N2RVKGeRwukvcNwurZiQYkEBvCND0kbTtUB0rFWut/Uz11+O/wA6SdBKzIuSrb4HbmxkskLcymCwJVSRoffrt+VVRl1p74f2kW0mRiGEqZg5xyK+KIA8gaRiJZad/H0NVCm6k2o72DPAsDdW3czuxa2GDLy8UNI01nXpv03kYvCzbWWdGMrcyNlBWIjUee8TXThnEgs3rKQklYY5i/r05agaUrYbjpTFH6xJJOoJgEbAg66VlzZUnz8P5HunKU3fu+13HXjPCLgtn6s4uj2mUkZp55WEA/fUTs/x9Lq93iQVuBoW4py+YDR5yJI+6nLA41VsE2guRmgZyCddNOvL00oPx7s7hWuLcQRcCjvYHhYjQnTTX5++rhUUV4P1KlFynZr7S+QH7YF882srZTsUQgoRIgR5a69KTrmKZm0hddhp8qbeMWWuAC1ZyW+cenNzAjyoHe7PXAQRlMAkjOrH1IBI+NNk3L3Bwioe/T70CmN4S9vD2bypcdG9sA+0I1ymDMemmtBcZfwxvqMOLloEAFX1KONzmAGk+lHlOJtMi3le0pUnMTDBSBog1OYzoPMnSJHG8gDZ/E7mfE+UlWOhiABJAEnXbShpSdtUc7HwUqvsyuvv0sOHAuF4p2XPPshSw0lRrDcusHXf0qL9K+CtW8MgygFLcqQCGU51XRhB/aAgzIHlR/s72vUIFueFtdzrAG8cjAOh6fGvfpQ7TDEM1tD7OUeolnbccvAIPOa6tOmoI4jXJCNwribriFC3DDkIxH7StuD1HrVpcP4DbFvN311s0kLK8+Z8PPpVOcLf+025+2v30/2u1oW4ttTAA0Gs9BXJ/Ek3GGVdX/k6eCScnGXh6jYvFu5TLcEZYAJgyAIG2x8q8sLeW8bjJlQoANRnmZ9np86BYXjOe6uVWcggmBOUdTRXFdpFUMXIEdeVcLWLt5HccI5sy5Ew8auXAe4UPlMMScoUjcSeflQXAcUvFrivbK3QxcgEaDZTm2IhfvonguLKcOrqRlIzSOZbU/fQP/1EvfvMewJHPUmKfSvdmXEhfhXFVZFU+EjUjqxPinzmakY3tRbsuJiWBkekfh91L/DuDNcDXhcyo/srlnbQtM6T08qE8d4WJW25lyZDDoDrHu5USUJSymbJUgs72Gv/ANxV/omspU/9Pp0Hx/KsouyXUwOJXchMKL7SBlPNTqB6H+dE+G8dvAZCCVHKDHoBy91Mv1Fup+Jr39HN1PxNelcKb/Vcw9vNbA3CcSKPmtk225iJU+R6++Iot2etI913xDxfJ8DEeAIR7K/ZMz1JB9a0HDW6n4mtxwputKdCHJvyLdZtapeY8cOu917LgHmVO/8AMVIxL27oAcRGzIQPeV9k+6KQRwg1IwfZ9rjhRufkOZ9wq1SSd8z8vqJc29LDUOD3DcXubtnKpzMWbKxgjwhY56kmSKZr+NtYWwe7dSzkszAiWJ3J+4DkAKW8TxTC8PsIptW7lw6KpVSXPNmJBgbT57DpBw3bbJLXcNhnUnQW7YVlHqZDe+KY8vf8vqRKT2RB47xQm3cafFl011EkAffSMJq5Tew2JsF7NtCGldFRXQncRGjR98ik7F8Cy3GAJPy5UTyvvDp1ZQVrCgDW7Xw23LTaNaZ24RXK7wrTnvVZYeIziJd3zFoDWinEMHYt3bIXOWy57uoyktqAoExAI1JOvIVN/Rm29anh1DOEZRy3Y2li5QldxT+P0C2MdEa0tu6SriSCwKLOgkSIPWelQO1uHN1rdxryNdLsuQNLaKIOWNE0idtRRDsxhFTE2pXMTdtBSSfCe8Ukgc5AjXqaucWV6D4Vnjg1FKTk38Pr4miX4rKXs5Pn9PAo2zxhRatLcKW8gEMqyXYarrvE6nT40xniKXcFfuXG8JdcmoVmfTYiCPan/wAVZ/dDoPhWdyvQfCr4aO99fAF/iUno46X5vxu+XMpfiN2xes2ygFtVOruc5dgBOVZLE/KTyqJi+0+ZEtKufJ7JeN+UgaR+7ryk1efdDoPhWd0Og+FUsLG95NsGp+IzkrRVl989yk8Bwhnbv8TdCgg+JjLN5Iu8fAedQ+N9pbVtSmHWI0Nw6sfQjb0X4mov0nYxrXE7j2yUZXBVl0IIUbGheD+lniFoz3+fQCLiI2gnnE8zzrdTlTp7R17zm1HOe70INzidxPGupcanXQHYRyPP+tQ2IxLMDMknfz61YWD+ne+FK3cPZec2q5rZ8U/5hzo3jfpuS7hbj28O1q6milmVlDOCJBABJAk7bxQ1Kik7sqKsU5wq031i1KmM41g9adLF9LSuAgltzGp8p6DpVe4vGO7FmYkknmedcM56n41lxFCNeKTbVr/O39GijWdKTaW5dvA7yWrWRRE6t5k9aB8V4cmMxdpGPgEl4MSBy950qrg56mrHwv0gWnwJt3p79rboSFJkgAIx0jxAnbYqdpFYPy5Qn2ik768vqauObWVx095YN0Wxb7tQoQCAogADpFKvDuCWbT3JUMzEnM2pynYA9BtStwIB8RaggguPuoDxsRiXH+IfuFBHBJ39p6j3jdU8qLPwnHBbTuh+xp7uVLnaPjAZ7RAIOYzptI5/KhicJbu1MHn+FcbnDm89vwq4YSnF3bbKqYqdSOXQNfWG6n4V7UT6uayup+Wrq+X1OPxHgHsHi5YCOXWiqLStZxgDWwD4tNwY1H50zYe7CAsRJGsDSjDO6IKj43GFCFVMxO+sAD+dd2uKNAZgzImTO4iNKGcRxPiBB8vgdPlUBZ2TjMB89vKU5AzJ6baHnUnC41tC6ZBupBmSPdI9RQZrhJJEDWeUmpuExQMKQSSCFgwcxI9fOrKTAXaTjXeYp2nRfAsifZ00Hm0n31zuY68UQwYMyFidDWmPm1dYFdzOomCefxmotriDRGdQFJICglh0M8uVJa1NUXoGeAcZuYe6A0hLvhZT5g5T/mB+RNOtjFq4GpJI576aa1WvD5u3QbkkAg6GNeXKmzFdo7eHdVu/qhklZVtRMnl50cdhUtxhuJXBk6+6oeC7Q2L3+zuKx6Awf4TrU3NRA3OfcjpXjJ5CurMKj4jFBR+YqXsWSeFW/wC02D/jWv8A8i1bgqmsLi2a7Z7pHRw6RmWVZ84ykxEaxpOvlT4vFsevtWrTeguDbfbMKPN7Ct3v0AatJ3+9xqrKXbXaK9+3h49Hj5Moo3g8QXQMVKzyJB+Y0oUyHesNZWGrIfN/0q3Z4he/zn+VITmnX6Tbk8Qv/wDyP/zMKSHoSwhwrhq3g8lgVyxABkmevpPuNb8dsdwqWhr4S7HqWJA8tAo+de8C4olnPnDeIrBWNCsmf6nnUzi1+1ibQFsk3V1giCVmSq6RoTMUttp+AxWy+IpmtamXuHsu4P8AXSuH1dulMzIDKzlXqtUm3hhEnXT4VENWncji0TOG8RazcW4jQymQYBHvB3rvdx3eXQ7Rq2Zo26GBQysBqNJlJtH0Z2awmHxGGRrbK6iASusNGoadQfI15xnsomWVGsx/XxqhODcevYS6Lti4UcdNQR0ZTow8jVvdnvpdsYm3kxUYe6N217p+eh1Kn90+48qTKFglI4/obyr2pH6dsf3yfGsrs2MFxfX6oWzZLmkRqdI/1UTXidiNQ8UGTDnpTV2b7HC+Je4n/wAaspcjz+z865RusQ7PErGwz68gpJJ8tCfhTBw3sQlyC6sg3AJOf4Hb30wcO4TYw+lu2EaN92P+o6+6pAxPi05f17qsoHnsNhAxJUsZknMw38gY2O0VGvcBs25izb0YDaeYHOY57USGJLtE6SB8zH4VpfM+9vvNWgkir+33CzbuB48B8JjkdSPx+FKYvfvEjkJ0q9eP8FS/bKMNHXfpIkEeYbX3VSmO4C9m81tx4lMeXkR5Ea0uQcQ72LtAs5yKxEGSSNCeQ25D40S412CtXSbt65cE886hVHIaiAKmdheCkWnc/tsFHoklj8WUe405W1BYJE9QdRl5z90UcdgWir8J2Iwtu4rpiWUqZE3LRH9ffTOotRpctk/6f+6gHbTskth89sTZY7b922+X06fDlqtmzV3YNh4u8MVnzfWI5QuXL8J/GuF/hJiBdG+5VT/1Ckw2vKvDbHSgaTLV0WHwKwUxFktdzRetnZR/vBOzE86tf60p5jn83/lXzt2bAGLsnQQ41q17GNEmGHLmKfGKUF736CKk2pfD+x3RxO/2vmw/Cpa0l2MeZEN86b8G021PkKFouMrnauGIuEbREEk9AI2HvrvUPG4xUYA7lSfcCs/fVBnzH26xOfHXz1u3N9/9o9K70d7X382MvH/EufO49AT/ACoSzwfj+FbIhYgKCTyAkn3Aa0Ss8OFsTenNuLQ0O29w7qP3R4v8vPocQxECEX7KjKPlv75oHNIZGm2aYqyUFsXGBJENBkWzJjMdp11iY16Vyu5QNGj10P51Iu8QWyhEBrh2B2XzP8q6dnsIl1bjXFVjnG42kGY6Utaq7GSll0QGfErr4SfPb5VBamrtPwIIouWlAVVGcD94sA3yj1K0rRv/AFvT423Qhtvc0rKysogTKyaysNQgz5qyvKyuwc8bsRihssx8DXfCXCNQTI2I0I9KHX15eVduHYnlXn76XOylZ2H7hnGmvWgWMsmjHmY1U/A71LvYr9S7bGINK/CMZ3THmG981P4hiEKnKdG3H86ZF3QqSsw7wC94S3ST8BP41OC8/ME+7/zQPgV4LZjmT+M/9NF7V8ff+FGi0gkpBEHlsfWgnaHsrbxGViwVxAkeIsvSAdxy99ERfgTyqPaxOc5uQ0X8TUaTIlbU9TDBEVLa5VUQv4meZJkk9a3t2xbHOYJY+4wK7C71rlf1EDc5vjlIHzirRTIWMwa3cLcU+IMI6QZEehBg1WlzgxFWNYvkJpB8IkLsTKxH+okD30A4nayOFMSy5h5jn8/wqmgBQbhda/o00xta8q0NmqIAbOEKsG6VNtX6k463CMfKhdt9vPUef9EGjf6F8fQB/qCNq+Z3Pxq6+yh/sVif7tfnVCjEEVdmAzfoqyVYqwsIZBI/ZHTWhCGG7eVRLEKOpMD4mlvH463fvr3NxLgCMhKupAdipA31MKTA5A1U3GeLSr3D42QMZcliTrl39KUB28xmgW6EgzKqqkHKVmYkHKxGnWo7oi12NOM8HuviLjFcqm4/jfwr7bT5n/SDXG1Fr/Ze1zuEeL/R9gf8XnyqI+LZj1j7RNcn4iY8Oh5nmPTp60p5maEox1ZKuQvtnU8t29/T31Gu8QP7Ay+e7fHl7qiZvvr0fyq1Bcxcqjexyu/18aZeyf8As7n+dfuNLV4f176Y+yjfq7n+cf8AKauf6QY7jrgMF3l20rRkKkssTn7t0ZVPlmaT1iOdKn0kdlVwjo9tYS6WiD9nKSMvI+IbaH1mrC7O+yKC/TLZH1bDPzD3B7iqfioqktmQqE1lZWU0EyvK9isNQgzVlZNZXYOeOlnFK+gRz/lQn/lNR8bhwhBGZTzVlZT6iRRwcUuRHePHQMQPgKG4t5Mk/HWvPuaOskzMJiMwijfDeBvdTMpUCSIzKCCPIsDQCwQvMVLs44B4+NUnYOSuhmwvC7yAAqDBOzIfuNS7ZZJlT99LwxANeNf6Gizg6oYHxObTapq3gBoPdSg+KbqfjXL9JXBsaJVEVqOy4iss4u2Lg7wsByKx859KTE7RsNGFTOF48vc12I0PXWjvcFseV4XhzbIS8Vnmwn3cpHvpK7d8MuohuLiLTopEAHK4mB4V1HPaaOuiqpYwABJO0Abk0hcd7RJfYLbzhUaWJMAgbEGdpPyqSelyoq7sKV7jFwNBY+/N+E1tb7Qv9sjzDfgaKDD4a9LXHysSdnjTzBUid9j0rF7OWCdL8++2fxFRMW1bRI5WONXHDKWDLBO2ogda2+snwz+ysD0mfvJotw7s4hZbauQbjBM5ggZjEwDynrTMn0RKd8X8LY//AGUUpJRV/H0BjF3EQvpV7YJsvCbP/wAFv5qtJ9v6ILXPFt/9YH/VTjc7OlrS2lxTqi20SFC/sACdeZiaBTQxIonHPPe6TObSJ01O1L/ZbjyYLGpfuWheRc4a2YAYMpXmCNJnblV54n6KsKgJfEuJB3NsTpruKoXtPw0WMTcRWzqCQHEROhI00kTB91W3dlRjZHlzH2mYki4VJnKCimNZAbWJnePdUHE3w7uyrkDMSFBLBZO0nU+tbYDh92+StpGeBJjkBuTOgG1OvAPo3t+F8djMPZsspJW3eR74MeEZQrL66mq0QTuxDitrZj5U/cW7P8HtA93fxt4+XdWx8Wtz8FNKOJt2Z8CPH77hj/wqoqsyLUGDbp00M0X4LcKIwg6kGegAjWokoNkA95P412GOMRpHpQyldWDUSyuy+MzAQdoqP9MNsthcPGwZyfggFV6vFLg9lyvoY+6uF7Es3tMW9ST99VdkyED6qfKiXCuCC5dZHzDLbZvDGhgZSZ5AsCfLpWuAwhu3UtiSXYLoCTqY2Gp91NFr9XxO/wCBhbuB0QlHAjwlf2Zg5I251bkyZUJ+O4TctalfCSQGBkGI943G/WoDCnO1xS3ravf7OfeCDpPPadflWmH4Ml60TCsybsm7L18yOh6iqVW24Lj3ESKyjP6OTr/wVldzOjm5Q4tputcruEMbk1PCVo4rzCSR2bsEAQYOhqZZGY6DkB/XuqR3QO4mpnDbSpKsCUbcc1I2ZT18uf3NU1zKNfq9bCxFTLuGKxzB1B5Ef1y5VzyUt2RCE6muLzRFrdR7tqon3EBrv1ryzfKGRt/W3nXa9brgbc6CjjN3BaRnGuMvbADXbhtPupaQV/aXXqPvpSwzE3Li9IJ9TrFTePcTW9et2rZByMBP7JIE++p3DOEBAZOZ2Ms3U+XlWwQDu7rMtHG4eK5tw6oQ07LiMZZj7Yq3kbqarDgeEy4m0f31++rNtml1f0r4+hcXqzsqyevry+X312WzOyL861t1LtetZ7DLkDFcCS6Iu27TAbSsx8ZoDjfo9w7EkJb15d2sfICnfOTua5XLQO4nr7/wqF3KuxX0YCDlZiOi5Fj0lKG3fo9QSDeuofNB94EmrigVGv2gdIqXZdynv/bgH2brN6ZZ+ET8q0XsPbtn9YZ8rmZB/wBH31ZmJ4Gh2kVzXCMumcketTMyXK1vdhLVzVWI/wAniHzLVxP0dp/fMPUCrBxHBrT6vaRj1Kif4hrQ+72Xt/7t71r/ACXWj4NIq80iaCWfo7HK8fgK5P8AR0f77/hpqxfZ3E/7vFtp9tFPxI3+FRD2exh9rF/BF/lV5pFWQJ4N2YfC3luqyOyzAcGASInQjWCfjTM3H8VzS0fQsP51BHZq/wA8Xc9wUfhWHsy37WIxDf64+4VT13Idr3GLje1YRv8AUD961GGOAMjDBT1UID6SIrY9mV5vePrdf+dansxa5qT6u5/6qliGn1n/AAz8v51lefopPs/M/wA69ru2OYbDGnoPhWHHHoPhWVldz8twv7a8jn8XW6mZ9cbyrZeJMOnwrKyp+W4T9teROLrdTOw49cAywsHy2PUa+6tf02/Rfh+dZWVPy7C/tryJxVbqZqeLOeS/D861PEW8vhWVlT8uwv7a8icVW6mc2xJPStGaVK/a0JG/xrKyrWAwy2gvInE1X/syBY7PWrbKygyohZOg6n186nLptWVlFwdDoQPb1Opm/fnyrO+PlWVlTg6HQidvU6mYl4ggjQgyCORFEx2vv/ufw/nXlZVPBYd7wXkTiKvUzovbbED7H8P510Hb/E9Lf8P51lZVcBhuheRfEVepnp+kLE9Lf8P51n/uFielv+E/zrKypwGG6F5E4mr1M8P0gYn/AA/4T/OtT28xH+H/AA/nWVlTgMN0LyJxNXqZqe2+IP2P4fzrQ9sr55J/D+dZWVOAw3QvInE1epmh7V3uifw/nXh7UXeifw/nWVlTgMN0LyJxNXqZ4e0l3934fnXh7Q3f3fh+deVlTgcN0LyJxNXqZ4ePXP3fh+defpy5+78Kysq+Bw/QvInE1epnh41c/d+H515+ln/d+H51lZU4HD9C8iuIq9TOP1s+VZWVlM7Cn0onaS7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5" name="2 Subtítulo"/>
          <p:cNvSpPr txBox="1">
            <a:spLocks/>
          </p:cNvSpPr>
          <p:nvPr/>
        </p:nvSpPr>
        <p:spPr>
          <a:xfrm>
            <a:off x="1763688" y="2348880"/>
            <a:ext cx="5688632" cy="57606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lvl="0" indent="0" algn="ctr">
              <a:buNone/>
            </a:pPr>
            <a:r>
              <a:rPr lang="es-EC" b="1" dirty="0" smtClean="0">
                <a:solidFill>
                  <a:schemeClr val="tx1"/>
                </a:solidFill>
              </a:rPr>
              <a:t>ANALISIS </a:t>
            </a:r>
            <a:r>
              <a:rPr lang="es-EC" b="1" dirty="0">
                <a:solidFill>
                  <a:schemeClr val="tx1"/>
                </a:solidFill>
              </a:rPr>
              <a:t>ECONÓMICO Y FINANCIERO DE LOS DOS CENTROS DE MANTENIMIENTO</a:t>
            </a:r>
            <a:endParaRPr lang="es-EC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89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Presupuesto </a:t>
            </a:r>
            <a:r>
              <a:rPr lang="es-EC" sz="2000" b="1" kern="0" dirty="0">
                <a:solidFill>
                  <a:schemeClr val="tx1"/>
                </a:solidFill>
              </a:rPr>
              <a:t>para implementar el nuevo taller del Bloque 07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70" y="1556792"/>
            <a:ext cx="7129437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9" y="3501008"/>
            <a:ext cx="7175649" cy="2541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619943" y="908720"/>
            <a:ext cx="7912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/>
              <a:t>El presupuesto para la construcción del taller es el siguiente:</a:t>
            </a:r>
            <a:endParaRPr lang="es-EC" dirty="0"/>
          </a:p>
        </p:txBody>
      </p:sp>
      <p:sp>
        <p:nvSpPr>
          <p:cNvPr id="9" name="8 Rectángulo"/>
          <p:cNvSpPr/>
          <p:nvPr/>
        </p:nvSpPr>
        <p:spPr>
          <a:xfrm>
            <a:off x="611560" y="3059668"/>
            <a:ext cx="7912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/>
              <a:t>El detalle de la construcción es la siguiente: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544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Presupuesto </a:t>
            </a:r>
            <a:r>
              <a:rPr lang="es-EC" sz="2000" b="1" kern="0" dirty="0">
                <a:solidFill>
                  <a:schemeClr val="tx1"/>
                </a:solidFill>
              </a:rPr>
              <a:t>para implementar el nuevo taller del Bloque 07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19943" y="908720"/>
            <a:ext cx="7912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/>
              <a:t>Presupuesto </a:t>
            </a:r>
            <a:r>
              <a:rPr lang="es-EC" dirty="0"/>
              <a:t>Operacional del </a:t>
            </a:r>
            <a:r>
              <a:rPr lang="es-EC" dirty="0" smtClean="0"/>
              <a:t>taller es el siguiente:</a:t>
            </a:r>
            <a:endParaRPr lang="es-EC" dirty="0"/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776864" cy="401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89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221602212"/>
              </p:ext>
            </p:extLst>
          </p:nvPr>
        </p:nvGraphicFramePr>
        <p:xfrm>
          <a:off x="611560" y="1916831"/>
          <a:ext cx="7992888" cy="4055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MANTENIMIENTO</a:t>
            </a: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683568" y="753624"/>
            <a:ext cx="7848872" cy="798707"/>
          </a:xfrm>
          <a:custGeom>
            <a:avLst/>
            <a:gdLst>
              <a:gd name="connsiteX0" fmla="*/ 0 w 6330943"/>
              <a:gd name="connsiteY0" fmla="*/ 0 h 1485165"/>
              <a:gd name="connsiteX1" fmla="*/ 6330943 w 6330943"/>
              <a:gd name="connsiteY1" fmla="*/ 0 h 1485165"/>
              <a:gd name="connsiteX2" fmla="*/ 6330943 w 6330943"/>
              <a:gd name="connsiteY2" fmla="*/ 1485165 h 1485165"/>
              <a:gd name="connsiteX3" fmla="*/ 0 w 6330943"/>
              <a:gd name="connsiteY3" fmla="*/ 1485165 h 1485165"/>
              <a:gd name="connsiteX4" fmla="*/ 0 w 6330943"/>
              <a:gd name="connsiteY4" fmla="*/ 0 h 148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0943" h="1485165">
                <a:moveTo>
                  <a:pt x="0" y="0"/>
                </a:moveTo>
                <a:lnTo>
                  <a:pt x="6330943" y="0"/>
                </a:lnTo>
                <a:lnTo>
                  <a:pt x="6330943" y="1485165"/>
                </a:lnTo>
                <a:lnTo>
                  <a:pt x="0" y="148516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t" anchorCtr="0">
            <a:noAutofit/>
          </a:bodyPr>
          <a:lstStyle/>
          <a:p>
            <a:pPr algn="just"/>
            <a:r>
              <a:rPr lang="es-EC" sz="1400" dirty="0" smtClean="0"/>
              <a:t>“</a:t>
            </a:r>
            <a:r>
              <a:rPr lang="es-EC" sz="1400" i="1" dirty="0"/>
              <a:t>El Mantenimiento comienza con el diseño del activo. Mantener es conservar el desempeño del activo, en condiciones para lo cual fue diseñado; administrando el proceso de degradación del mismo</a:t>
            </a:r>
            <a:r>
              <a:rPr lang="es-EC" sz="1400" dirty="0" smtClean="0"/>
              <a:t>” Silva Ardila (2009).</a:t>
            </a:r>
            <a:endParaRPr lang="es-EC" sz="1400" dirty="0"/>
          </a:p>
        </p:txBody>
      </p:sp>
      <p:sp>
        <p:nvSpPr>
          <p:cNvPr id="7" name="2 Subtítulo"/>
          <p:cNvSpPr txBox="1">
            <a:spLocks/>
          </p:cNvSpPr>
          <p:nvPr/>
        </p:nvSpPr>
        <p:spPr>
          <a:xfrm>
            <a:off x="687116" y="1700808"/>
            <a:ext cx="3155740" cy="37409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1600" b="1" kern="0" dirty="0" smtClean="0">
                <a:solidFill>
                  <a:schemeClr val="tx1"/>
                </a:solidFill>
              </a:rPr>
              <a:t>Tipos de mantenimiento:</a:t>
            </a:r>
            <a:endParaRPr lang="es-EC" sz="16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4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48" y="1673721"/>
            <a:ext cx="8460024" cy="420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Flujo de fondo Proyecto taller Bloque 07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23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432048" y="620688"/>
            <a:ext cx="846043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Situación actual: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Mediano </a:t>
            </a:r>
            <a:r>
              <a:rPr lang="es-EC" dirty="0"/>
              <a:t>consumo de insumos y repuestos para los mantenimientos por tener poca actividad de mantenimiento en el taller.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Mano </a:t>
            </a:r>
            <a:r>
              <a:rPr lang="es-EC" dirty="0"/>
              <a:t>de obra directa incompleta, 1 posición contratada con dos técnicos trabajando horario 14-14.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Mano </a:t>
            </a:r>
            <a:r>
              <a:rPr lang="es-EC" dirty="0"/>
              <a:t>de obra indirecta </a:t>
            </a:r>
            <a:r>
              <a:rPr lang="es-EC" dirty="0" smtClean="0"/>
              <a:t>incompleta.</a:t>
            </a:r>
            <a:endParaRPr lang="es-EC" dirty="0"/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Trabajos con empresas </a:t>
            </a:r>
            <a:r>
              <a:rPr lang="es-EC" dirty="0"/>
              <a:t>externas </a:t>
            </a:r>
            <a:r>
              <a:rPr lang="es-EC" dirty="0" smtClean="0"/>
              <a:t>con </a:t>
            </a:r>
            <a:r>
              <a:rPr lang="es-EC" dirty="0"/>
              <a:t>mucha frecuencia inclusive por trabajos rutinarios de actividades de bajos escalones.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Se </a:t>
            </a:r>
            <a:r>
              <a:rPr lang="es-EC" dirty="0"/>
              <a:t>tiene una orden de servicio para la renta de camionetas (30</a:t>
            </a:r>
            <a:r>
              <a:rPr lang="es-EC" dirty="0" smtClean="0"/>
              <a:t>).</a:t>
            </a:r>
            <a:endParaRPr lang="es-EC" dirty="0"/>
          </a:p>
          <a:p>
            <a:r>
              <a:rPr lang="es-EC" b="1" dirty="0"/>
              <a:t>Escenario con taller propuesto operando: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Mayor </a:t>
            </a:r>
            <a:r>
              <a:rPr lang="es-EC" dirty="0"/>
              <a:t>consumo de insumos y repuestos para realizar internamente los mantenimientos automotrices.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Mano </a:t>
            </a:r>
            <a:r>
              <a:rPr lang="es-EC" dirty="0"/>
              <a:t>de obra directa completa 3 posiciones contratadas con 4 técnicos y 2 ayudantes trabajando con horario 14-14.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Mano </a:t>
            </a:r>
            <a:r>
              <a:rPr lang="es-EC" dirty="0"/>
              <a:t>de obra indirecta completa.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Trabajos con empresas </a:t>
            </a:r>
            <a:r>
              <a:rPr lang="es-EC" dirty="0"/>
              <a:t>externas se los realizará solo en casos puntuales de actividades de escalones mayores.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Reduce </a:t>
            </a:r>
            <a:r>
              <a:rPr lang="es-EC" dirty="0"/>
              <a:t>la renta de vehículos a un mínimo de </a:t>
            </a:r>
            <a:r>
              <a:rPr lang="es-EC" dirty="0" smtClean="0"/>
              <a:t>(2)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Se </a:t>
            </a:r>
            <a:r>
              <a:rPr lang="es-EC" dirty="0"/>
              <a:t>propone comprar los de vehículos (46) indicados de reemplazo y </a:t>
            </a:r>
            <a:r>
              <a:rPr lang="es-EC" dirty="0" smtClean="0"/>
              <a:t>nuevos.</a:t>
            </a:r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Evaluación económica – Bloque 07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8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Evaluación económica – Bloque 07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99592" y="5313982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Concluimos de la evaluación económica que el proyecto es aceptado para realizar pues tiene un beneficio más alto de lo requerido que es el valor de 1.</a:t>
            </a: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6984776" cy="462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07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Evaluación financiera – Bloque 07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65" y="733159"/>
            <a:ext cx="7326851" cy="514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3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Presupuesto </a:t>
            </a:r>
            <a:r>
              <a:rPr lang="es-EC" sz="2000" b="1" kern="0" dirty="0">
                <a:solidFill>
                  <a:schemeClr val="tx1"/>
                </a:solidFill>
              </a:rPr>
              <a:t>para implementar el nuevo taller del Bloque </a:t>
            </a:r>
            <a:r>
              <a:rPr lang="es-EC" sz="2000" b="1" kern="0" dirty="0" smtClean="0">
                <a:solidFill>
                  <a:schemeClr val="tx1"/>
                </a:solidFill>
              </a:rPr>
              <a:t>21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19943" y="908720"/>
            <a:ext cx="7912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/>
              <a:t>El presupuesto para la construcción del taller es el siguiente:</a:t>
            </a:r>
            <a:endParaRPr lang="es-EC" dirty="0"/>
          </a:p>
        </p:txBody>
      </p:sp>
      <p:sp>
        <p:nvSpPr>
          <p:cNvPr id="9" name="8 Rectángulo"/>
          <p:cNvSpPr/>
          <p:nvPr/>
        </p:nvSpPr>
        <p:spPr>
          <a:xfrm>
            <a:off x="611560" y="3059668"/>
            <a:ext cx="7912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/>
              <a:t>El detalle de la construcción es la siguiente:</a:t>
            </a:r>
            <a:endParaRPr lang="es-EC" dirty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3" y="1278052"/>
            <a:ext cx="7668474" cy="1646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9000"/>
            <a:ext cx="753284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36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Presupuesto </a:t>
            </a:r>
            <a:r>
              <a:rPr lang="es-EC" sz="2000" b="1" kern="0" dirty="0">
                <a:solidFill>
                  <a:schemeClr val="tx1"/>
                </a:solidFill>
              </a:rPr>
              <a:t>para implementar el nuevo taller del Bloque </a:t>
            </a:r>
            <a:r>
              <a:rPr lang="es-EC" sz="2000" b="1" kern="0" dirty="0" smtClean="0">
                <a:solidFill>
                  <a:schemeClr val="tx1"/>
                </a:solidFill>
              </a:rPr>
              <a:t>21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19943" y="908720"/>
            <a:ext cx="7912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/>
              <a:t>Presupuesto </a:t>
            </a:r>
            <a:r>
              <a:rPr lang="es-EC" dirty="0"/>
              <a:t>Operacional del </a:t>
            </a:r>
            <a:r>
              <a:rPr lang="es-EC" dirty="0" smtClean="0"/>
              <a:t>taller es el siguiente:</a:t>
            </a:r>
            <a:endParaRPr lang="es-EC" dirty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63284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6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70485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>
                <a:solidFill>
                  <a:schemeClr val="tx1"/>
                </a:solidFill>
              </a:rPr>
              <a:t>Depreciación y amortización de activos del taller Bloque 21.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51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Flujo de fondo Proyecto taller Bloque 21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704856" cy="38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1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432048" y="620688"/>
            <a:ext cx="846043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Situación actual: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Mediano </a:t>
            </a:r>
            <a:r>
              <a:rPr lang="es-EC" dirty="0"/>
              <a:t>consumo de insumos y repuestos para los mantenimientos por tener poca actividad de mantenimiento en el taller.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Mano </a:t>
            </a:r>
            <a:r>
              <a:rPr lang="es-EC" dirty="0"/>
              <a:t>de obra directa incompleta, 1 posición contratada con dos técnicos trabajando horario 14-14.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Mano </a:t>
            </a:r>
            <a:r>
              <a:rPr lang="es-EC" dirty="0"/>
              <a:t>de obra indirecta </a:t>
            </a:r>
            <a:r>
              <a:rPr lang="es-EC" dirty="0" smtClean="0"/>
              <a:t>incompleta.</a:t>
            </a:r>
            <a:endParaRPr lang="es-EC" dirty="0"/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Trabajos con empresas </a:t>
            </a:r>
            <a:r>
              <a:rPr lang="es-EC" dirty="0"/>
              <a:t>externas </a:t>
            </a:r>
            <a:r>
              <a:rPr lang="es-EC" dirty="0" smtClean="0"/>
              <a:t>con </a:t>
            </a:r>
            <a:r>
              <a:rPr lang="es-EC" dirty="0"/>
              <a:t>mucha frecuencia inclusive por trabajos rutinarios de actividades de bajos escalones.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Se </a:t>
            </a:r>
            <a:r>
              <a:rPr lang="es-EC" dirty="0"/>
              <a:t>tiene una orden de servicio para la renta de camionetas </a:t>
            </a:r>
            <a:r>
              <a:rPr lang="es-EC" dirty="0" smtClean="0"/>
              <a:t>(14).</a:t>
            </a:r>
            <a:endParaRPr lang="es-EC" dirty="0"/>
          </a:p>
          <a:p>
            <a:r>
              <a:rPr lang="es-EC" b="1" dirty="0"/>
              <a:t>Escenario con taller propuesto operando: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Mayor </a:t>
            </a:r>
            <a:r>
              <a:rPr lang="es-EC" dirty="0"/>
              <a:t>consumo de insumos y repuestos para realizar internamente los mantenimientos automotrices.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Mano </a:t>
            </a:r>
            <a:r>
              <a:rPr lang="es-EC" dirty="0"/>
              <a:t>de obra directa completa </a:t>
            </a:r>
            <a:r>
              <a:rPr lang="es-EC" dirty="0" smtClean="0"/>
              <a:t>2 </a:t>
            </a:r>
            <a:r>
              <a:rPr lang="es-EC" dirty="0"/>
              <a:t>posiciones contratadas </a:t>
            </a:r>
            <a:r>
              <a:rPr lang="es-EC" dirty="0" smtClean="0"/>
              <a:t>con </a:t>
            </a:r>
            <a:r>
              <a:rPr lang="es-EC" dirty="0"/>
              <a:t>2 ayudantes trabajando con horario 14-14.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Mano </a:t>
            </a:r>
            <a:r>
              <a:rPr lang="es-EC" dirty="0"/>
              <a:t>de obra indirecta completa.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Trabajos con empresas </a:t>
            </a:r>
            <a:r>
              <a:rPr lang="es-EC" dirty="0"/>
              <a:t>externas se los realizará solo en casos puntuales de actividades de escalones mayores.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Reduce </a:t>
            </a:r>
            <a:r>
              <a:rPr lang="es-EC" dirty="0"/>
              <a:t>la renta de vehículos a un mínimo de </a:t>
            </a:r>
            <a:r>
              <a:rPr lang="es-EC" dirty="0" smtClean="0"/>
              <a:t>(0)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Se </a:t>
            </a:r>
            <a:r>
              <a:rPr lang="es-EC" dirty="0"/>
              <a:t>propone comprar los de vehículos </a:t>
            </a:r>
            <a:r>
              <a:rPr lang="es-EC" dirty="0" smtClean="0"/>
              <a:t>(25) </a:t>
            </a:r>
            <a:r>
              <a:rPr lang="es-EC" dirty="0"/>
              <a:t>indicados de reemplazo y </a:t>
            </a:r>
            <a:r>
              <a:rPr lang="es-EC" dirty="0" smtClean="0"/>
              <a:t>nuevos.</a:t>
            </a:r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Evaluación económica – Bloque 21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80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Evaluación económica – Bloque 21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5575" y="5313982"/>
            <a:ext cx="77154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Concluimos de la evaluación económica que el proyecto es aceptado para realizar pues tiene un beneficio más alto de lo requerido que es el valor de 1.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643433" cy="454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38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NIVELES DE MANTENIMIENTO</a:t>
            </a: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lvl="0"/>
            <a:r>
              <a:rPr lang="es-EC" sz="1100" dirty="0">
                <a:latin typeface="Arial" pitchFamily="34" charset="0"/>
                <a:cs typeface="Arial" pitchFamily="34" charset="0"/>
              </a:rPr>
              <a:t>Nivel 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683568" y="753624"/>
            <a:ext cx="7848872" cy="798707"/>
          </a:xfrm>
          <a:custGeom>
            <a:avLst/>
            <a:gdLst>
              <a:gd name="connsiteX0" fmla="*/ 0 w 6330943"/>
              <a:gd name="connsiteY0" fmla="*/ 0 h 1485165"/>
              <a:gd name="connsiteX1" fmla="*/ 6330943 w 6330943"/>
              <a:gd name="connsiteY1" fmla="*/ 0 h 1485165"/>
              <a:gd name="connsiteX2" fmla="*/ 6330943 w 6330943"/>
              <a:gd name="connsiteY2" fmla="*/ 1485165 h 1485165"/>
              <a:gd name="connsiteX3" fmla="*/ 0 w 6330943"/>
              <a:gd name="connsiteY3" fmla="*/ 1485165 h 1485165"/>
              <a:gd name="connsiteX4" fmla="*/ 0 w 6330943"/>
              <a:gd name="connsiteY4" fmla="*/ 0 h 148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0943" h="1485165">
                <a:moveTo>
                  <a:pt x="0" y="0"/>
                </a:moveTo>
                <a:lnTo>
                  <a:pt x="6330943" y="0"/>
                </a:lnTo>
                <a:lnTo>
                  <a:pt x="6330943" y="1485165"/>
                </a:lnTo>
                <a:lnTo>
                  <a:pt x="0" y="148516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t" anchorCtr="0">
            <a:no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 smtClean="0"/>
              <a:t>La </a:t>
            </a:r>
            <a:r>
              <a:rPr lang="es-EC" sz="1400" dirty="0"/>
              <a:t>primera por el alcance de las acciones de mantenimiento y esta derivan en orden I, II, III, IV y V Escalón de mantenimiento.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/>
              <a:t>La segunda por la localización geográfica de los </a:t>
            </a:r>
            <a:r>
              <a:rPr lang="es-EC" sz="1400" dirty="0" smtClean="0"/>
              <a:t>talleres.</a:t>
            </a:r>
            <a:endParaRPr lang="es-EC" sz="1400" dirty="0"/>
          </a:p>
        </p:txBody>
      </p:sp>
      <p:sp>
        <p:nvSpPr>
          <p:cNvPr id="7" name="2 Subtítulo"/>
          <p:cNvSpPr txBox="1">
            <a:spLocks/>
          </p:cNvSpPr>
          <p:nvPr/>
        </p:nvSpPr>
        <p:spPr>
          <a:xfrm>
            <a:off x="687116" y="1700808"/>
            <a:ext cx="6549180" cy="37409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s-EC" sz="1600" b="1" kern="0" dirty="0" smtClean="0">
                <a:solidFill>
                  <a:schemeClr val="tx1"/>
                </a:solidFill>
              </a:rPr>
              <a:t>Niveles de mantenimiento por localización:</a:t>
            </a:r>
            <a:endParaRPr lang="es-EC" sz="1600" b="1" kern="0" dirty="0">
              <a:solidFill>
                <a:schemeClr val="tx1"/>
              </a:solidFill>
            </a:endParaRP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1200364696"/>
              </p:ext>
            </p:extLst>
          </p:nvPr>
        </p:nvGraphicFramePr>
        <p:xfrm>
          <a:off x="1409153" y="1887854"/>
          <a:ext cx="6541715" cy="3990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306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6199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Evaluación financiera – Bloque 21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27" y="741364"/>
            <a:ext cx="6899933" cy="515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74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CAPÍTULO VIII</a:t>
            </a: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5" name="AutoShape 12" descr="data:image/jpeg;base64,/9j/4AAQSkZJRgABAQAAAQABAAD/2wCEAAkGBhQSEBUUExQWFRQWGBoaFxcXGBkXGBYYGRobGhcbGBgcHCYeHBojGhcYHy8gIycpLCwsHB4yNTAqNSYrLCkBCQoKDgwOGg8PGiwkHyQsLCwsLywpLCoqLCwpLCwsLCwsLCwsMCksLCwsLCksLCwsLCwsLCwsLCwsLCwsKSwsLP/AABEIAMQBAQMBIgACEQEDEQH/xAAcAAACAgMBAQAAAAAAAAAAAAAFBgQHAAIDAQj/xABJEAACAQIEAwUEBgcFBwQDAQABAhEAAwQSITEFQVEGEyJhcTKBkaEHFFKxweEVI0JiktHwJFNjcoIzQ6KywtLxFhdzk7PT4iX/xAAaAQACAwEBAAAAAAAAAAAAAAACAwABBAUG/8QANBEAAgECBAMFBgYDAQAAAAAAAAECAxEEEiExFEFSE1FhkcEicYGh4fAFFTJTsdEjQtLC/9oADAMBAAIRAxEAPwBn7T2rdm2uWwku0SttJAAJ3jQaDX3c6pri+MuZ2IYgSYAYjarS7W8YD3+5tOGfu3BQH9oHxA+cDQHcgVWOJwDXbpS2sACSTymCTTIVmoWb8b3D7FNpojcH43et30Zf1uU6o8srDmCDP5VfPDcPYu2kuCxbGdQ0G2kiRttVRcNtpbGVPEeZESTtr76Yl+lNbF9MOLLNatgI7rLPmAglFGhAPU6+XNLrTns35hyoxgr2LOs8JsZT+os7H/dp09KSuP4W2llyEQEDcKBzHlRrhfbWzeSQt1MwIHeWytA+293LhLsb6D4sKdGcrb/MzNRb0RXWFxfeFpdlKyx8XtAtACiRrH39KO4UOwCqnguDwuQ2hK5WIMnYqxAnfUUsYnhRRSwDZPANRqRAJI8p6+VEcRxO4thLIJaSNIkwkmJGsSdq0Rcmt/oInZPbyDHD+H25u5rpzAAIFZiCfGDAZdTnAWBH40Y7OcGS2Xa8xLgStu4PaGS4ScrCSNBtz9KC8O4jaFoXmZjezKfHmIMNoDpBGUdQZNMnBr9q4BczDPlugIJygZWgwQSSSzt7Q91aVOeV6v79DHNK62+/XwOfAbds4kd4ilRrlgNOmgj3+lHuz3DEcXGa1bJLHLmRTAE6Rtv0pUw2OyXfAJOWRvBAGvwinDgtzLhg6kMpUk684k+u22tZ6cpPmFPNFLTQVuG4MX8eRkLWlLaKMqyBpr0FLWC4ILsf2hlYk6MzAD0Iqwuw2DI7y8IgKyhdZbOfak6aQdBtr1qs04gXYINpggRBI5wP2qTXqyUd3udKeSMkorSx34n2duWTriQw6rcn8fwoPcVx/vH/AIm/nUviN27bfw2dPtTmHvqVieGFypDGCikkoLKhisuNNSAQRPPpSM81q5fMnsdwv3muj/eP/E3868s4p8wDXLgBIk5mMCdSBOulM69lQ6uFf9Yup0MNpqoPNpGh0BofiuA5JzHx7wI191VCu5OykD7ADv4xwxy3bhWdJYgx5gMQPjWgx1z+8f8Aib+dTjwZ9yMvqR929R1t5Qdj6b06TqR3uiounLSNmWnhbVtcFZzBS3dqWJALT3YJk7zmPOlvh+NRcdbzHNbzQRuuunPTelkccu5BbU5VE6DmSZJPUk0X7K8FuYq6VJACqXZjuAOQAjUnT49KrPJ82LlCME2yR23x7teS1aGTJmVgi5CXDFGzEb+xIB2B86jYXheIW7bLZ8pGstmExrOpG9MPa7AW7dtMoJuBg7nMc/jHtEnWCY2pr7H4BFsC4+97IgV5bKsAudds0Ejy150PaVMySZdOVOdJyas9hNx10KmwDHfTbrQfs4ha/JdmsFGdZJJDCAUaZ2LT7qtTtb2VtXMK9+0gRkObKNAyAw/oYkj086qPEYi2pm0mUZmUsHYywG/iA1iD+HOhxTqzUIwbu214a28RmFywU5SW1n/IaTCG7dMHKuvOBO8fChF7MweSyENljMQRy+MzRXhdxhZzLBbvJkqW5DkNZ86zjfBA7LeQ6XDPiMQ43WeQgHfpXFn2tCtKnKo9NE781v5+h2aCp1aMZqOr125ME4Lh9xiZdwSNizabxzorawZgSSD5mQfT31Os5e8EbkEQAeWo1iKKpgC96yyxC5y8qGEBQYy7md9Om2tYqmLrueWUmvj3D+HhFXy/IWMXYuoRlXN55gB86hcQwF3ZrgtExs5nXQQJG86GnTi2Iu2bqsLdi5lBl7VlQS4nwgk6EaTpvsRFKmIS7fxFq46uQWBYERlIHgX0BI2rdh8TUa/Vsu/VgSoQ5U7+YN/Qlz+8vf8A2NWU4folaytPEVet+Y7gqXQvmcPpI4X3eMS+CJaM4G6kbHz5TXHFY1cuZVVWMDTkI2EcqFdpuN9+dMynfxFXzR0YAfD5VG4ae8t6bjQjp+X3Vurxta2xlUIw2CnDEa5c0yqd9YOx5CRJ2pq4fwtcSLy2rGUplh0zMzkzJknKNQNCdJ16GsOK37iXNTtqh8juD1MVYP0fduXuWzYuXGzL7EmSV+yJ6fjQdknFMTVacdrsO8J7F3Ld0NcXMIMh7iiTBiFUEiDrJo5jMFhGtlcSiuc3sKXaCplTmkGdPKh7YpyIJP8AqP8A0iBUO7iFRZZgFG7GAB+FNjG3MwackQe1OEsuq93ZCkEBYPjbqGM66TEneKSu0M4ko7KLcNlck65iczEyBoAdiSRBpg4vxVXy92T4TOacs6bLIn3mKT8diWe+2acrQWI9nYACfIxWiOiuJeuxMxWAZMgUqw1YAiJEkCRsQYPPamnhfC7llrebKsq40IJB7lm2iNCR6Uv8FvIW7hMhztAc5T7SQZlTopk6QfCNpMsWExht3e7Z87sohycxSQTAVpOoiYI0I6VphNtW8PNehjqU43vbS/z9QZw/Bs1u6VAMtkzCWaBGgA2Wdz0J01NOtq3lwKBGB8JkkRlOoIOvSRI30pY4bbfMqI7CSS8CRuoB9MmpE6x12PY6FslQJG413OY6nXf8IrPSe5uxkkoRa3C3AivdNcRPENNSIYhTGXQRG+vSqkwWDWSJy94CGU+OCPZdSNjzg+WtWngbmTCkExAMDoY3PMmKUOyvDME9q6WzB8xGdrm8alV0gCegJ6xpS8SrU1cRTlKs3a90kacKuMUZMhvXV0UKp8YgQSRpA5nlzrLvA8Y9k3GKBVOqq6nL5tqFyjmc2m+u1MF/jVnD3Mnefq3tgx7Qk6QIiTAEaxqetcjeC2Gw6SltkMvfAzNmzAELpnUAxp061idW1omqFBtZpFf3eIqrMpIVwSJmWnnsNp6UwcEwOexl8e5yrlIJgbqYgsTPhOug5kUC4fwNZZLQW+yam6kZeUatASBJPPNpy0dOzuFwz5fC2LvKAxAnurfMAnQaf1FDWq5FdNpru3F1KSkrHDhHY031ZhctZR7XeZlyj9qY2IE6Egg7xQ7ifDQ6kJbXwaE29zrruRJp7v8ADr7lmt4e0txvafvCZHR9YaYpex3DxhgWv2rrg6zaIQISNRmEkj94Ry5wBmlipVLSlJ3++WwEaCivYRXr8FdAXZGAJ3ykCOWpG9MnYTiCWXu55AZDBifZB0j316nGkF49x3psZT3tvEXVuDUHxKdWCyBMnXnGlM/Zyxw+8oa0gXVgSWfwldIgsy6xzYaEddNXFZVdq3zGypXVpa94RxF3DXrcG4mbuFgsQIbQRr5ax+VdcTjUYWES4jBQ48J0kIUSOmh0pebhi2cRaayyXEfwuhILIZjQMPZJ1Hv5EGjOI4C6Xjdt2HWSAMqrohTM3iH7xy+k1uXKTW4iKjL9LO2M7Sj6piMM4PeBCgAGkFRBJPUGaqvEW/DBG4LCY8IJQek+HlyJpwxuGPeX7moRgBDe1nACsBqZEg86SWsjM+VSozTJ0dgZiRPOJMaaCKyq9TEUk3tP/k2uCpYao10/2MvALuS17YQtmyklVkiNJPWNOhidJqVg+Lq1zurjG4CfDlKG4GXXRAZaYggCelReGYE3bBt6BcjEsw0WGB9Rsduh60N4Zwq39athyjWc5kBwpyiTPiERoCRuRIGsVixNGM6lWb6pctdG+ZrwtWUKVJR6Y/NDViEDJp3wk+ApaY51MFJUqWV9YIka8hQ67jciWnQNrml3DLBVoYZRt4pEnNqABG9MWKtBLgdHKKIzgsWzqBo2YkjnyGsb1CW03fKxYFQh8Z0CZtdBMMxXnpoG615l4hN66/e23r8OR2rN6v8Asgd1cvWczKtt5YLnlHNttPEJ0ZomdNOciah4bFlLdy4GN8kqiAuoXMPE2rECQMum/lBolisJdbC3XAAW3bZmLEyyAchHMgQNBMdKRUw2NZcwyIupCli3y2nQa6cq7WBj/ibnZJvQwVnLtPYu2gp+nMV9j/l/769oJ+l8b/dJ8W/76yupePejJer3Mj8XNxT+sRQCfaSQJ9J0+VecExmW5/mGvqP5iflXbjVllbVnM8nmSOcGTI99BLN7K4I5Gt73Dq9wzcWRboMbwCvqCRHv2pbwt10ZSoYayp1E9IPP3Uz8I7hbpe/mZdGVAPCxEkhzvGgOm+1Mz9qBkhZXnmYgEaQoWNFUDQAfHaEymqdo2FwTleVzzB9osSltVvp+sgRm8JykbssAk6Ck3iXEr+IuS7l41VdlXX9lRoPvqf2g7Qy6GQWWSSWnfkT0gTS3axGobUa6GNNamZyVwZxipXQZw7uT4wfmv3EV5imI8IAUHYbDrRrstZuO427se04kj0X7TeXxim/D4exYZm7pXuE+EuFZgAZWdIBHlvznSAgm5XFzairFa8P4Q3f21YHxANOxCneBz3maIcFsf/6CoAWAuAZhMAKDmMDcRI+NNuJ434s1yHnwrAltdMq85PKNelGOy30fLaY4m/Ns6sLeYllmZztMEwfZA0PM7VpVSUHeT0t8zHKClsK+Ju+C342HjKgr4WCQYk+Z01/DXrieOEk24JkqiTCkSIMty59a04xhCLy2rIds15MjMsEiYB6HQ7jTSaO4b6PLy4gXWCXFNwEiYZVHkYk+h5VUZpfEZTpqb/ycjsigK9owxUDOcwaCBsI3AmCetA3wOHtMEyq5uIrDJPhYgE5hHiM7wNNPOmriNl7Lue6Bt3BmDeAG2okHnOXWB7q59mlRMLbt28lxmk3G0za6xqJgT8qvEyzQSvzJSgoVJSSEjEWFsEZSc2bT2mO/syeep08qdOG4tbv63ECXBAXOCGJ5BVMTMD7678Vg3BlyC5Y8arlDZzJAggzOUzoI9KhcS4Vedg3eG25uK6A6qMykNrAP+nlXNlHNI039n3h7H8DS8HVQMzBvFb02GguaddNjoaRxiEwwOGtXVLDxMFDFZnXOZGY6jSY0OmtObXXtuqXrqslxXDkqIgDUaGZk/d1pR4t2Caxce5h5bDrZzHM2qSZIXTUaTB18zR0OznaNXYRXhKKvAhYnj11/av3OkJlQDyjxH3VC/TbgFTdu3FIgq3iENp7ITWt7hX2s6AHIQc3IGaCYniNpQUNxmMCAq+z1EncHXp02271TB4amllUfjb1OLSr1qjd7/fuR0xGKVnn6tJAjMVCLEcyTBEeWvnRJbzBYEKDsFEDby/lQK5xtBotkbnUtrBM8gBTH2d7QWrjqLirqdQxCDLEESIHmCeYg8puFWjT0WvuVgp0atTVq3vdydwohcRads4QPmM+0ArTECNdOk0/8Y7QBABaLQyrBBGobQZYO50A2iT7knGdmluXA6kj7S21VhJ1hWzMo566gDltJluEKpzC6VJ1K6XdREREkQRzga7CsOIcqr00Wx0cNGFKPtavf6GnaTs4z4JLqyzLeUuqmBbtLmz6HczE0sdqOHmzdMtmVwNYiILZVHPRSJnmfi7txyz9Xu2UIgWWleYZTlcEdcwP9GkHtRi1uXmNvMLYICqWZupnxe/TlScPGDq0kltJ/wiVa050arfcHOzuHBw12VLAhCI1gA5mBE6ztXHGWxdCBcOygSxLBVgKdZU7yPPY1K4LxDurICiWYjfYLlXpvzoVjcbbSTcDm5vBB1B/en2f5eVcOrWjKTtveTfxbZ6XC4eUaSctrRS+CsNvEeza4jDWyLZTNmFyHOVChK6A6EEgmNBFB8Bb1yBXZEACGQFcLMGJ6/ZH2ddqL8H4q1zDoH00mAD4QZKgiZc6AefSheK4haDZSpciPCA6xLBo+ysZQCOct014+JkqtSUYKy93O3d4/UKN6S9t6+hnEMW4w2ITLGa2wObQ+HxH1yiYGvWdaT0sAoU7yRmGvigab7zlnzo32hxCvYKKVLqRsCcg3HiO51101oBbsNlKhGzzvByz16f8Amt2Ck+ySeliNpSb7zh3A/vvv/nWV3/Qd/oP4v/4rK1XXeDnXcNfa/sFiWwxYi3tIQEl1I21Aiff1qmxM69TX1Hwnii3rUXD5VVPaf6IsRcxjHCBWtXDmJYhRbJ1M9RMnQTyjnXdz5nc505SeshNW/wD2YQddI8wD+JA+BoVdxbPmWSADsNtDFWgn0Z2V8D3bguW9W1tQVA/ZQMT7RzakE66UoDsW31t7Vtu+M6C0JJGklz7Kc9JJ9KtyizNqmxZwuEZ2yqCx9KfezfZLLbm6VjmP2fQ82PkKP2OAW8J4MnjG4I+ZPOueJxrMTEEjfkiDzOw9KDfUpydrEm5jFtiE8I2Ggk+SgbegqLZzXbotIC1wicgk5R1uEaAeUgdTWnBuHXsa5XD6KNLmJYaAcxaHM/0TT9w3A4bh1k21K5mlmY+3cI3JJ1O4HICdAJipKeVWQFrgzg/C7OD/ALTdIZyIVn1I02srpkWATmIzHUnKo1m2Ma+OcMJWwPZXm/Rm6LzA5zyGhh2+EfWrme4sJoEttsFEQI5KSASvPnsAGHDcKtKWcko6gEspykTMTyMxsd6zvNLbcNOMdwxhMBAEj3Gvb+JRS2ghBLEHY7qvqRr5ada43se4W2tsh2ujwZhBCwCXYfZUEEjSSQNzSx2r4utte6VvCPaPN3OpJ6knU06EeQEnzA/H+Ld7dZ22gqBMDUaSd/d1o3d4DbvYW2bVsWr+RCjFCoZwuuYjTKftRPrVd8TxByM8jWQDuB9qPcDr/KrYTin9mtqueBbQEBN/CJE8qbidKSXiKoZnNy79hV4DiFw8HEtLmRmUf7TUjQmDG/L4VwHan+0Nn8VjUAMNVBPXnrqDpThj+FWsRbUHKLYhltuNnAIG+1JfEzes27ve2UhGMBPFm5eEgCdzrp57Vgjq7M3WW5LxHExdtSpW6bPiYNE+LIAF5EwCTzijPDOMpcQp4bd0uBl3AgzHpHSq94h21GIDCzhy157YtyJucoLFebZTAJ2AozwLGYhMJhxcItqoYHXxdATynWIGupoJU5LVIk6kIrXcEcZ4D9Zx2NZ7lq0LZUlwvhYsNNtSdGJgEzpSHjOEubwQQZGjCcrAHcSJ9xAPlVr3+Hi4jF1yLcYzChfFlBDGBBJCmZnVh5TD4J2fsXELK1xxmgqMum/MgGPMCa2KpDKo7Mwdo08zWjKnuggkHfb8K97woQwJBG0b09cV+ji42ILWCHst480jQMTpOx1Bgjly6q/aXs9ew7A3AArEgQQ0RyMbGDP9GiTvZjYyi0H+x3be6GyXbtwrHhghQPcBr+dT+JdssXYxEI/eWX1VWUHxSJGkEkGIqvsFhndgF3Gs9B1NG7Nxy6KwzgmF0O5ET7pnnQPMpXTDzQy5WtSbwPFM+IZyfbVs5nc3DrPvNHO1+AW1cRViIJDBswYEAghp13ph4BwnD28C4IUuqkrdACk6gqG0BmDIPTbeKg/SDg1+sKMMpe2FJlJcZifFqJMzvW7ATpxnGUmt5fwjFjo1HTmkn/r8dSNhn/WIh5KD8tTv9499H7tpGyllB5eIbHpQ7ApqRlKvIhip1gQBJG2p99STcJZRvruAMukxOoPvIPLrXjoRbWaOtz3MJRcVGXI6NdW2RGilj/ECdToDvpHKah2eJt+ssRBuQ8gT7E+Eztq2afWu2IvgAyNCfZGxgyNOnpSvxLvme2FV0zNE+MSI1EgbeulNpUNb8xGJqRZKxCASsan7+Q+YovctZVQADNlA1670qcXtfV3RxcYoCAxbWDpqPKRz2mjC8WW6Q6sHWYlZAERmMnc6jyHPcU3sLbGPM27Mi/Vrv9NWUQn90/B/5VlF2ZMr7znw/F3MFe+qXbneAKrd5qsEkgBZ1ZREZjtpp0b8F2nYSD4o84MCh/YjDDH4bvcVld0dkWD7YSBmeOZPIbxJ3rn2r4G6EtbBIO8GIrpznlnoYKc82kgPxPjS3cWbqzbE6iM0iI1EjXzmmrs5lzTbW0ApDkopBuBp8TGfakEQdo86UOG9m2uT3hK9OpPXWmbhyW8FblmJzGAAMz3G5KiDVj5D5Ulu4VSaashi49i8JkBxIAH22kRPIFdaSsH2UGMvBodOHzKKNGuCAZfYhCZAiSdeWtMdzhjX4uYlRlVgUwxIZFPJr5Gj3P3BKr+8SDXTjPaNMNbzOfEI0GwMbDrRxlJbGZpG/FeN2cHaFu0FUKui+yqr9p42XeBuTMTqQvcDe5fLYm9aY2yf1bMPFcgjxZP2UALEDluddSDwmFbF3u8u6JmzraJlmJ1D3J1JiIB0AjpFO/EOKogVLZZcuVV0GksAxzEncmdAKtu3vJYL4e4pTMkEeYqvrvG3t3sul+4z+LKCAYkW1RZ5Ej1nyWmHjPZ8Mha0SjD2SCQPOfKs7DdmRh1bG4iC7a2h0Gvj9SDA8teYjTFeyIe4VsW/qOF8UC+6wQDIRdSEB6CSSeZJO0AVb2j4s7PnWSgnMdCGGmYjn+Qo725461zOoPiYT6JIB9JHymq/TOisqsYO065Z3K9PTapnsx8KDnG4QN3vD4DoRpBGWI6e+nzEdq3QhArhYTKzAlSQgnKW6Hnr7qq+ygEKfD5rqPev4irk4Zwu1i8KgWQbazr7PeayANvXTWqrTbgrb3H4egoTbnsF7PHbORC7jYftTqZ6a6mANOtRsbhlGYhpkSQv2SZ1HISduvpQe12YF5gGt91cA1K+EEzqSo8PyqVw/DXlvEXEN4PMsCTpE6wYnc6/GsSrVGr2N0sLRi99e6619xJGEsC13YGQ3G0CgICTqZjfXc6/Oh+FCr4NCbZ8ZaIEnaTpJmiOE4hZbMxVPA5ylh4mIBAK6GDoNaCWeKPaxzSFKHaCwTUCDI3oJYmUld8gPy+MpZUraX9/gibxHhbQuUd4rGYE5ZmdANN+Y6eVSsHwjuHfugpLjxDMQoJ1Ou88j1+dD7/a8d6c/hQEeFDlJPm0TE1H/wDVtq4wlSqKYADHQaSdAZM89zFZ5TkvabNK/D4yiqagvhvf77tCZjeK4s3CLbhVBjKbf6rLoBzJVgZggw2vlMziOBs4mbWKtjK4UqUWDPslogkGT10BqLjb5uDNZvCRBlYtypMENIAHrpqKzhXae3evd0zLbYaAnxh+p7wMdTuI03rbGvLKrnm8XhqlKq0tl5i7xHsA2GVhhx31vRmWMl0TMb6XB/lg+Vedkro71bTFQjOc9t7ea4rZSCU0zBioyyp9RtVgWrOWV76y2oOQsdenn/4pO7d49FFrEW4+sW7mQshEnKMwOkzl0GbzAp2dvTmZ03e7JfDeELbwF0CbiKkguSr23URqp1AgFSNtNNzUfE3rocBEtNuWVTnKHchmDKAQCOtdL/EhjcGb9m4LbkziLQykMdAzbSrEAGJ1EnlUjg3C7KIzNlLeIZvtEnVmE6nUDntXOxORRjGcVLWW/wAPE7lGTvKSbSstvj4EPh/FnvZgio+X28pgJOni8eh0P9CuNrgt4ZrqvkmVGcz8lk77UX4D2dtYdbj2wZuuWeTCtvlgbgCT6zUywbQIVFGecx3MNuW12E7RWOcqdN2oQUU7c3e/8eBrp9o17UrvXuBPCOHuQTeQrfkqqkZUVftT0PXoNqk4zhjMDluKpAnxFgDA0E6jyk/KiFyy5JYNyjUafz5Uvpx26uJVTadktv8ArSqkhQQcpHXWGgaxS1GMp57agznWhJR5d5HtcHxBi53LnKZGwJE8hImRWi4+yxHeW2Vs2UZtDmGvmetPFrjKOJUgjqKX8bw9L143lkMJJyg+KOvKZX1q6jp1Hd8u4beZG+r2fsr8fyrypPdn/F+BrKT2cfHzJ/k8CveznaxcFib/AHJuG3Ki3aYrJ+0WYCAQJOnMxrrVxdn+0dnE2+9QB9NjupnWQdjXzbhkJeEguW8MRufM6e+nvAYLE4KLiuoYr+sRZgnrJ0kdfvFekqpLW+pylBtDhxftYr3xh8Jb76+SQ2aUW1GhLE8pjb3TMVrbwGIs4lWI71yhLXjEEnTubK692mxY7kCSeQCdj8MiE3lY3Ljk53b2pmSpHL8aNdpO2QtW1VZzsYCgSzeS/wA//NZ765URxaJfFe04w1mXIDxEDWDEBUH2uXl96mmAvYl+9vSp17u3PsTzbq5+X3deFcHuXX7++M1weygErZB/Hq1NeCwW1aNthQqYTg9wXs4DK+wgZv2csjaBHWp+O4deYopGbVZWSraHSWXY89Dyo/isS2HEW0zNoYXQgHn8JEflUzD3MRiLiWYyftXCYJtpEaiSAxnRTvz0Bqkm2rotvQjdn+zovXSXDCzZGVwWZldj4iksSSACM3oB1rr2u7RjWTFtenwA9TRPjnEks2xYs6Koj+jz11J5mql7ScW725kBlVPxbmfdt8a1N2RVKGeRwukvcNwurZiQYkEBvCND0kbTtUB0rFWut/Uz11+O/wA6SdBKzIuSrb4HbmxkskLcymCwJVSRoffrt+VVRl1p74f2kW0mRiGEqZg5xyK+KIA8gaRiJZad/H0NVCm6k2o72DPAsDdW3czuxa2GDLy8UNI01nXpv03kYvCzbWWdGMrcyNlBWIjUee8TXThnEgs3rKQklYY5i/r05agaUrYbjpTFH6xJJOoJgEbAg66VlzZUnz8P5HunKU3fu+13HXjPCLgtn6s4uj2mUkZp55WEA/fUTs/x9Lq93iQVuBoW4py+YDR5yJI+6nLA41VsE2guRmgZyCddNOvL00oPx7s7hWuLcQRcCjvYHhYjQnTTX5++rhUUV4P1KlFynZr7S+QH7YF882srZTsUQgoRIgR5a69KTrmKZm0hddhp8qbeMWWuAC1ZyW+cenNzAjyoHe7PXAQRlMAkjOrH1IBI+NNk3L3Bwioe/T70CmN4S9vD2bypcdG9sA+0I1ymDMemmtBcZfwxvqMOLloEAFX1KONzmAGk+lHlOJtMi3le0pUnMTDBSBog1OYzoPMnSJHG8gDZ/E7mfE+UlWOhiABJAEnXbShpSdtUc7HwUqvsyuvv0sOHAuF4p2XPPshSw0lRrDcusHXf0qL9K+CtW8MgygFLcqQCGU51XRhB/aAgzIHlR/s72vUIFueFtdzrAG8cjAOh6fGvfpQ7TDEM1tD7OUeolnbccvAIPOa6tOmoI4jXJCNwribriFC3DDkIxH7StuD1HrVpcP4DbFvN311s0kLK8+Z8PPpVOcLf+025+2v30/2u1oW4ttTAA0Gs9BXJ/Ek3GGVdX/k6eCScnGXh6jYvFu5TLcEZYAJgyAIG2x8q8sLeW8bjJlQoANRnmZ9np86BYXjOe6uVWcggmBOUdTRXFdpFUMXIEdeVcLWLt5HccI5sy5Ew8auXAe4UPlMMScoUjcSeflQXAcUvFrivbK3QxcgEaDZTm2IhfvonguLKcOrqRlIzSOZbU/fQP/1EvfvMewJHPUmKfSvdmXEhfhXFVZFU+EjUjqxPinzmakY3tRbsuJiWBkekfh91L/DuDNcDXhcyo/srlnbQtM6T08qE8d4WJW25lyZDDoDrHu5USUJSymbJUgs72Gv/ANxV/omspU/9Pp0Hx/KsouyXUwOJXchMKL7SBlPNTqB6H+dE+G8dvAZCCVHKDHoBy91Mv1Fup+Jr39HN1PxNelcKb/Vcw9vNbA3CcSKPmtk225iJU+R6++Iot2etI913xDxfJ8DEeAIR7K/ZMz1JB9a0HDW6n4mtxwputKdCHJvyLdZtapeY8cOu917LgHmVO/8AMVIxL27oAcRGzIQPeV9k+6KQRwg1IwfZ9rjhRufkOZ9wq1SSd8z8vqJc29LDUOD3DcXubtnKpzMWbKxgjwhY56kmSKZr+NtYWwe7dSzkszAiWJ3J+4DkAKW8TxTC8PsIptW7lw6KpVSXPNmJBgbT57DpBw3bbJLXcNhnUnQW7YVlHqZDe+KY8vf8vqRKT2RB47xQm3cafFl011EkAffSMJq5Tew2JsF7NtCGldFRXQncRGjR98ik7F8Cy3GAJPy5UTyvvDp1ZQVrCgDW7Xw23LTaNaZ24RXK7wrTnvVZYeIziJd3zFoDWinEMHYt3bIXOWy57uoyktqAoExAI1JOvIVN/Rm29anh1DOEZRy3Y2li5QldxT+P0C2MdEa0tu6SriSCwKLOgkSIPWelQO1uHN1rdxryNdLsuQNLaKIOWNE0idtRRDsxhFTE2pXMTdtBSSfCe8Ukgc5AjXqaucWV6D4Vnjg1FKTk38Pr4miX4rKXs5Pn9PAo2zxhRatLcKW8gEMqyXYarrvE6nT40xniKXcFfuXG8JdcmoVmfTYiCPan/wAVZ/dDoPhWdyvQfCr4aO99fAF/iUno46X5vxu+XMpfiN2xes2ygFtVOruc5dgBOVZLE/KTyqJi+0+ZEtKufJ7JeN+UgaR+7ryk1efdDoPhWd0Og+FUsLG95NsGp+IzkrRVl989yk8Bwhnbv8TdCgg+JjLN5Iu8fAedQ+N9pbVtSmHWI0Nw6sfQjb0X4mov0nYxrXE7j2yUZXBVl0IIUbGheD+lniFoz3+fQCLiI2gnnE8zzrdTlTp7R17zm1HOe70INzidxPGupcanXQHYRyPP+tQ2IxLMDMknfz61YWD+ne+FK3cPZec2q5rZ8U/5hzo3jfpuS7hbj28O1q6milmVlDOCJBABJAk7bxQ1Kik7sqKsU5wq031i1KmM41g9adLF9LSuAgltzGp8p6DpVe4vGO7FmYkknmedcM56n41lxFCNeKTbVr/O39GijWdKTaW5dvA7yWrWRRE6t5k9aB8V4cmMxdpGPgEl4MSBy950qrg56mrHwv0gWnwJt3p79rboSFJkgAIx0jxAnbYqdpFYPy5Qn2ik768vqauObWVx095YN0Wxb7tQoQCAogADpFKvDuCWbT3JUMzEnM2pynYA9BtStwIB8RaggguPuoDxsRiXH+IfuFBHBJ39p6j3jdU8qLPwnHBbTuh+xp7uVLnaPjAZ7RAIOYzptI5/KhicJbu1MHn+FcbnDm89vwq4YSnF3bbKqYqdSOXQNfWG6n4V7UT6uayup+Wrq+X1OPxHgHsHi5YCOXWiqLStZxgDWwD4tNwY1H50zYe7CAsRJGsDSjDO6IKj43GFCFVMxO+sAD+dd2uKNAZgzImTO4iNKGcRxPiBB8vgdPlUBZ2TjMB89vKU5AzJ6baHnUnC41tC6ZBupBmSPdI9RQZrhJJEDWeUmpuExQMKQSSCFgwcxI9fOrKTAXaTjXeYp2nRfAsifZ00Hm0n31zuY68UQwYMyFidDWmPm1dYFdzOomCefxmotriDRGdQFJICglh0M8uVJa1NUXoGeAcZuYe6A0hLvhZT5g5T/mB+RNOtjFq4GpJI576aa1WvD5u3QbkkAg6GNeXKmzFdo7eHdVu/qhklZVtRMnl50cdhUtxhuJXBk6+6oeC7Q2L3+zuKx6Awf4TrU3NRA3OfcjpXjJ5CurMKj4jFBR+YqXsWSeFW/wC02D/jWv8A8i1bgqmsLi2a7Z7pHRw6RmWVZ84ykxEaxpOvlT4vFsevtWrTeguDbfbMKPN7Ct3v0AatJ3+9xqrKXbXaK9+3h49Hj5Moo3g8QXQMVKzyJB+Y0oUyHesNZWGrIfN/0q3Z4he/zn+VITmnX6Tbk8Qv/wDyP/zMKSHoSwhwrhq3g8lgVyxABkmevpPuNb8dsdwqWhr4S7HqWJA8tAo+de8C4olnPnDeIrBWNCsmf6nnUzi1+1ibQFsk3V1giCVmSq6RoTMUttp+AxWy+IpmtamXuHsu4P8AXSuH1dulMzIDKzlXqtUm3hhEnXT4VENWncji0TOG8RazcW4jQymQYBHvB3rvdx3eXQ7Rq2Zo26GBQysBqNJlJtH0Z2awmHxGGRrbK6iASusNGoadQfI15xnsomWVGsx/XxqhODcevYS6Lti4UcdNQR0ZTow8jVvdnvpdsYm3kxUYe6N217p+eh1Kn90+48qTKFglI4/obyr2pH6dsf3yfGsrs2MFxfX6oWzZLmkRqdI/1UTXidiNQ8UGTDnpTV2b7HC+Je4n/wAaspcjz+z865RusQ7PErGwz68gpJJ8tCfhTBw3sQlyC6sg3AJOf4Hb30wcO4TYw+lu2EaN92P+o6+6pAxPi05f17qsoHnsNhAxJUsZknMw38gY2O0VGvcBs25izb0YDaeYHOY57USGJLtE6SB8zH4VpfM+9vvNWgkir+33CzbuB48B8JjkdSPx+FKYvfvEjkJ0q9eP8FS/bKMNHXfpIkEeYbX3VSmO4C9m81tx4lMeXkR5Ea0uQcQ72LtAs5yKxEGSSNCeQ25D40S412CtXSbt65cE886hVHIaiAKmdheCkWnc/tsFHoklj8WUe405W1BYJE9QdRl5z90UcdgWir8J2Iwtu4rpiWUqZE3LRH9ffTOotRpctk/6f+6gHbTskth89sTZY7b922+X06fDlqtmzV3YNh4u8MVnzfWI5QuXL8J/GuF/hJiBdG+5VT/1Ckw2vKvDbHSgaTLV0WHwKwUxFktdzRetnZR/vBOzE86tf60p5jn83/lXzt2bAGLsnQQ41q17GNEmGHLmKfGKUF736CKk2pfD+x3RxO/2vmw/Cpa0l2MeZEN86b8G021PkKFouMrnauGIuEbREEk9AI2HvrvUPG4xUYA7lSfcCs/fVBnzH26xOfHXz1u3N9/9o9K70d7X382MvH/EufO49AT/ACoSzwfj+FbIhYgKCTyAkn3Aa0Ss8OFsTenNuLQ0O29w7qP3R4v8vPocQxECEX7KjKPlv75oHNIZGm2aYqyUFsXGBJENBkWzJjMdp11iY16Vyu5QNGj10P51Iu8QWyhEBrh2B2XzP8q6dnsIl1bjXFVjnG42kGY6Utaq7GSll0QGfErr4SfPb5VBamrtPwIIouWlAVVGcD94sA3yj1K0rRv/AFvT423Qhtvc0rKysogTKyaysNQgz5qyvKyuwc8bsRihssx8DXfCXCNQTI2I0I9KHX15eVduHYnlXn76XOylZ2H7hnGmvWgWMsmjHmY1U/A71LvYr9S7bGINK/CMZ3THmG981P4hiEKnKdG3H86ZF3QqSsw7wC94S3ST8BP41OC8/ME+7/zQPgV4LZjmT+M/9NF7V8ff+FGi0gkpBEHlsfWgnaHsrbxGViwVxAkeIsvSAdxy99ERfgTyqPaxOc5uQ0X8TUaTIlbU9TDBEVLa5VUQv4meZJkk9a3t2xbHOYJY+4wK7C71rlf1EDc5vjlIHzirRTIWMwa3cLcU+IMI6QZEehBg1WlzgxFWNYvkJpB8IkLsTKxH+okD30A4nayOFMSy5h5jn8/wqmgBQbhda/o00xta8q0NmqIAbOEKsG6VNtX6k463CMfKhdt9vPUef9EGjf6F8fQB/qCNq+Z3Pxq6+yh/sVif7tfnVCjEEVdmAzfoqyVYqwsIZBI/ZHTWhCGG7eVRLEKOpMD4mlvH463fvr3NxLgCMhKupAdipA31MKTA5A1U3GeLSr3D42QMZcliTrl39KUB28xmgW6EgzKqqkHKVmYkHKxGnWo7oi12NOM8HuviLjFcqm4/jfwr7bT5n/SDXG1Fr/Ze1zuEeL/R9gf8XnyqI+LZj1j7RNcn4iY8Oh5nmPTp60p5maEox1ZKuQvtnU8t29/T31Gu8QP7Ay+e7fHl7qiZvvr0fyq1Bcxcqjexyu/18aZeyf8As7n+dfuNLV4f176Y+yjfq7n+cf8AKauf6QY7jrgMF3l20rRkKkssTn7t0ZVPlmaT1iOdKn0kdlVwjo9tYS6WiD9nKSMvI+IbaH1mrC7O+yKC/TLZH1bDPzD3B7iqfioqktmQqE1lZWU0EyvK9isNQgzVlZNZXYOeOlnFK+gRz/lQn/lNR8bhwhBGZTzVlZT6iRRwcUuRHePHQMQPgKG4t5Mk/HWvPuaOskzMJiMwijfDeBvdTMpUCSIzKCCPIsDQCwQvMVLs44B4+NUnYOSuhmwvC7yAAqDBOzIfuNS7ZZJlT99LwxANeNf6Gizg6oYHxObTapq3gBoPdSg+KbqfjXL9JXBsaJVEVqOy4iss4u2Lg7wsByKx859KTE7RsNGFTOF48vc12I0PXWjvcFseV4XhzbIS8Vnmwn3cpHvpK7d8MuohuLiLTopEAHK4mB4V1HPaaOuiqpYwABJO0Abk0hcd7RJfYLbzhUaWJMAgbEGdpPyqSelyoq7sKV7jFwNBY+/N+E1tb7Qv9sjzDfgaKDD4a9LXHysSdnjTzBUid9j0rF7OWCdL8++2fxFRMW1bRI5WONXHDKWDLBO2ogda2+snwz+ysD0mfvJotw7s4hZbauQbjBM5ggZjEwDynrTMn0RKd8X8LY//AGUUpJRV/H0BjF3EQvpV7YJsvCbP/wAFv5qtJ9v6ILXPFt/9YH/VTjc7OlrS2lxTqi20SFC/sACdeZiaBTQxIonHPPe6TObSJ01O1L/ZbjyYLGpfuWheRc4a2YAYMpXmCNJnblV54n6KsKgJfEuJB3NsTpruKoXtPw0WMTcRWzqCQHEROhI00kTB91W3dlRjZHlzH2mYki4VJnKCimNZAbWJnePdUHE3w7uyrkDMSFBLBZO0nU+tbYDh92+StpGeBJjkBuTOgG1OvAPo3t+F8djMPZsspJW3eR74MeEZQrL66mq0QTuxDitrZj5U/cW7P8HtA93fxt4+XdWx8Wtz8FNKOJt2Z8CPH77hj/wqoqsyLUGDbp00M0X4LcKIwg6kGegAjWokoNkA95P412GOMRpHpQyldWDUSyuy+MzAQdoqP9MNsthcPGwZyfggFV6vFLg9lyvoY+6uF7Es3tMW9ST99VdkyED6qfKiXCuCC5dZHzDLbZvDGhgZSZ5AsCfLpWuAwhu3UtiSXYLoCTqY2Gp91NFr9XxO/wCBhbuB0QlHAjwlf2Zg5I251bkyZUJ+O4TctalfCSQGBkGI943G/WoDCnO1xS3ravf7OfeCDpPPadflWmH4Ml60TCsybsm7L18yOh6iqVW24Lj3ESKyjP6OTr/wVldzOjm5Q4tputcruEMbk1PCVo4rzCSR2bsEAQYOhqZZGY6DkB/XuqR3QO4mpnDbSpKsCUbcc1I2ZT18uf3NU1zKNfq9bCxFTLuGKxzB1B5Ef1y5VzyUt2RCE6muLzRFrdR7tqon3EBrv1ryzfKGRt/W3nXa9brgbc6CjjN3BaRnGuMvbADXbhtPupaQV/aXXqPvpSwzE3Li9IJ9TrFTePcTW9et2rZByMBP7JIE++p3DOEBAZOZ2Ms3U+XlWwQDu7rMtHG4eK5tw6oQ07LiMZZj7Yq3kbqarDgeEy4m0f31++rNtml1f0r4+hcXqzsqyevry+X312WzOyL861t1LtetZ7DLkDFcCS6Iu27TAbSsx8ZoDjfo9w7EkJb15d2sfICnfOTua5XLQO4nr7/wqF3KuxX0YCDlZiOi5Fj0lKG3fo9QSDeuofNB94EmrigVGv2gdIqXZdynv/bgH2brN6ZZ+ET8q0XsPbtn9YZ8rmZB/wBH31ZmJ4Gh2kVzXCMumcketTMyXK1vdhLVzVWI/wAniHzLVxP0dp/fMPUCrBxHBrT6vaRj1Kif4hrQ+72Xt/7t71r/ACXWj4NIq80iaCWfo7HK8fgK5P8AR0f77/hpqxfZ3E/7vFtp9tFPxI3+FRD2exh9rF/BF/lV5pFWQJ4N2YfC3luqyOyzAcGASInQjWCfjTM3H8VzS0fQsP51BHZq/wA8Xc9wUfhWHsy37WIxDf64+4VT13Idr3GLje1YRv8AUD961GGOAMjDBT1UID6SIrY9mV5vePrdf+dansxa5qT6u5/6qliGn1n/AAz8v51lefopPs/M/wA69ru2OYbDGnoPhWHHHoPhWVldz8twv7a8jn8XW6mZ9cbyrZeJMOnwrKyp+W4T9teROLrdTOw49cAywsHy2PUa+6tf02/Rfh+dZWVPy7C/tryJxVbqZqeLOeS/D861PEW8vhWVlT8uwv7a8icVW6mc2xJPStGaVK/a0JG/xrKyrWAwy2gvInE1X/syBY7PWrbKygyohZOg6n186nLptWVlFwdDoQPb1Opm/fnyrO+PlWVlTg6HQidvU6mYl4ggjQgyCORFEx2vv/ufw/nXlZVPBYd7wXkTiKvUzovbbED7H8P510Hb/E9Lf8P51lZVcBhuheRfEVepnp+kLE9Lf8P51n/uFielv+E/zrKypwGG6F5E4mr1M8P0gYn/AA/4T/OtT28xH+H/AA/nWVlTgMN0LyJxNXqZqe2+IP2P4fzrQ9sr55J/D+dZWVOAw3QvInE1epmh7V3uifw/nXh7UXeifw/nWVlTgMN0LyJxNXqZ4e0l3934fnXh7Q3f3fh+deVlTgcN0LyJxNXqZ4ePXP3fh+defpy5+78Kysq+Bw/QvInE1epnh41c/d+H515+ln/d+H51lZU4HD9C8iuIq9TOP1s+VZWVlM7Cn0onaS7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5" name="2 Subtítulo"/>
          <p:cNvSpPr txBox="1">
            <a:spLocks/>
          </p:cNvSpPr>
          <p:nvPr/>
        </p:nvSpPr>
        <p:spPr>
          <a:xfrm>
            <a:off x="1979712" y="4915000"/>
            <a:ext cx="5688632" cy="57606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lvl="0" indent="0" algn="ctr">
              <a:buNone/>
            </a:pPr>
            <a:r>
              <a:rPr lang="es-EC" b="1" dirty="0" smtClean="0">
                <a:solidFill>
                  <a:schemeClr val="tx1"/>
                </a:solidFill>
              </a:rPr>
              <a:t>CONCLUSIONES Y RECOMENDACIONES</a:t>
            </a:r>
            <a:endParaRPr lang="es-EC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521" y="908720"/>
            <a:ext cx="3805014" cy="380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24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CONCLUSIONES</a:t>
            </a: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67543" y="670028"/>
            <a:ext cx="820891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/>
              <a:t>Luego de realizar el análisis se puede concluir: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Se </a:t>
            </a:r>
            <a:r>
              <a:rPr lang="es-EC" dirty="0"/>
              <a:t>cumplió con el objetivo principal de diseñar conceptualmente los talleres de mantenimiento automotriz que solventen los requerimientos de la flota vehicular de los Bloque 07 y 21 durante los próximos 10 años, basados en normas y estándares de calidad, medio ambiente y seguridad industrial.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La </a:t>
            </a:r>
            <a:r>
              <a:rPr lang="es-EC" dirty="0"/>
              <a:t>ubicación de los talleres se los realizó dentro de las alternativas planteadas por el cliente en los dos bloques.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De </a:t>
            </a:r>
            <a:r>
              <a:rPr lang="es-EC" dirty="0"/>
              <a:t>acuerdo a  al estudio el nuevo taller del bloque 07 requiere un aumento de áreas internas en 2,4 veces de 90 a 216 m2.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De </a:t>
            </a:r>
            <a:r>
              <a:rPr lang="es-EC" dirty="0"/>
              <a:t>acuerdo a  al estudio el nuevo taller del bloque 21 requiere un aumento de áreas internas en 1,5 veces de 102 a 158 m2.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El </a:t>
            </a:r>
            <a:r>
              <a:rPr lang="es-EC" dirty="0"/>
              <a:t>diseño conceptual se ajusta a los requerimientos técnicos y de calidad que se encuentran vigentes en el Ecuador y plasma las directrices suficientes en cuanto a espacios, equipamiento y servicios requeridos para el posterior diseño al detalle de nuevos los talleres.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La </a:t>
            </a:r>
            <a:r>
              <a:rPr lang="es-EC" dirty="0"/>
              <a:t>estructura operacional según el estudio requiere aumentar 3 veces de 2 posiciones a 6 posiciones. Las nuevas posiciones son una posición de supervisión automotriz que atienda a los dos bloques, una posición de técnico automotriz  en el bloque 07 y dos posiciones de ayudante automotriz una para cada bloque</a:t>
            </a:r>
            <a:r>
              <a:rPr lang="es-EC" dirty="0" smtClean="0"/>
              <a:t>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9254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CONCLUSIONES</a:t>
            </a: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67543" y="882000"/>
            <a:ext cx="820891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/>
              <a:t>Luego de realizar el análisis se puede concluir: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La </a:t>
            </a:r>
            <a:r>
              <a:rPr lang="es-EC" dirty="0"/>
              <a:t>flota vehicular según la proyección sufrirá algunos cambios que han sido tomados en cuenta por tres aspectos: el primero un criterio conservador para su restitución y ampliación, el segundo el criterio del cliente y por último los contratos pasados de renta de vehículos. Los cambios más representativos se indican a continuación: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dirty="0" smtClean="0"/>
              <a:t>La </a:t>
            </a:r>
            <a:r>
              <a:rPr lang="es-EC" dirty="0"/>
              <a:t>flota actual se reducirá en 55% por tener vehículos con vida útil cumplida, 54 por salir de circulación de 97 vehículos actuales.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dirty="0" smtClean="0"/>
              <a:t>La </a:t>
            </a:r>
            <a:r>
              <a:rPr lang="es-EC" dirty="0"/>
              <a:t>flota cambiará en un 73% por concepto de recambio de flota y aumento nuevos vehículos,  71 nuevos de 97 vehículos actuales.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Se </a:t>
            </a:r>
            <a:r>
              <a:rPr lang="es-EC" dirty="0"/>
              <a:t>diseñó los planes de trabajo automotrices usando los procesos tecnológicos de mantenimiento para optimizar los recursos de la empresa.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Los </a:t>
            </a:r>
            <a:r>
              <a:rPr lang="es-EC" dirty="0"/>
              <a:t>requerimientos de equipamiento y herramientas de los talleres se analizó para que sean utilizados dentro del taller de forma continua y no se los subutilice.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Se </a:t>
            </a:r>
            <a:r>
              <a:rPr lang="es-EC" dirty="0"/>
              <a:t>pronosticó la carga de trabajo de los talleres usando históricos,   teorías de mantenimiento actuales y proyectándose en el tiempo para cubrir la demanda de carga de mantenimiento.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8529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CONCLUSIONES</a:t>
            </a: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67543" y="670028"/>
            <a:ext cx="820891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/>
              <a:t>Luego de realizar el análisis se puede concluir: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Como </a:t>
            </a:r>
            <a:r>
              <a:rPr lang="es-EC" dirty="0"/>
              <a:t>se trata de un proyecto del sector público para dar servicio a la flota vehicular para la empresa Petroamazonas EP existe la demanda de trabajos y no se requiere realizar estudio de mercado para que la inversión no este subutilizada.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En </a:t>
            </a:r>
            <a:r>
              <a:rPr lang="es-EC" dirty="0"/>
              <a:t>el Bloque 07 el presupuesto de materiales consumibles y repuestos se duplicaría por realizar todos los mantenimientos en los talleres de Petroamazonas de USD45,000.00  a USD90,000.00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En </a:t>
            </a:r>
            <a:r>
              <a:rPr lang="es-EC" dirty="0"/>
              <a:t>el presupuesto de renta de vehículos se reduciría de forma drástica de USD.1’020,175.00 a USD.24,436.75 después de la inversión de los nuevos talles y la renovación gradual de parque vehicular.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Los </a:t>
            </a:r>
            <a:r>
              <a:rPr lang="es-EC" dirty="0"/>
              <a:t>métodos de evaluación económica que se aplicó fue el análisis Beneficio Costo por tratarse de entidad Pública que no recibe utilidad de este servicio.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Para </a:t>
            </a:r>
            <a:r>
              <a:rPr lang="es-EC" dirty="0"/>
              <a:t>el proyecto de nuevo taller bloque 07 se tiene una proporción de beneficio a costo de 2,05 en el periodo de 10 años de análisis, que permite indicar que el mismo es viable siendo la cifra mayor a 1.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Para </a:t>
            </a:r>
            <a:r>
              <a:rPr lang="es-EC" dirty="0"/>
              <a:t>el proyecto de nuevo taller bloque 21 se tiene una proporción de beneficio a costo de 1,12 en el periodo de 10 años de análisis, que permite indicar que el mismo es viable siendo la cifra mayor a 1</a:t>
            </a:r>
            <a:r>
              <a:rPr lang="es-EC" dirty="0" smtClean="0"/>
              <a:t>.</a:t>
            </a:r>
            <a:r>
              <a:rPr lang="es-EC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6192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RECOMENDACIONES</a:t>
            </a: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11560" y="751344"/>
            <a:ext cx="7920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Realizar </a:t>
            </a:r>
            <a:r>
              <a:rPr lang="es-EC" dirty="0"/>
              <a:t>la implementación de los planes de trabajo que este estudio ha revisado indicando que son aptos para ingresarlos en el software de Gestión de Mantenimiento Máximo Oil &amp; Gas que Petroamazonas dispone actualmente.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C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Implementar </a:t>
            </a:r>
            <a:r>
              <a:rPr lang="es-EC" dirty="0"/>
              <a:t>los flujos y actividades de la Administración del mantenimiento para poder optimizar los recursos de la empresa. La planeación, programación, ejecución y el control son muy importantes llevarse con el método de 5 semanas de operación del taller.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C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Las </a:t>
            </a:r>
            <a:r>
              <a:rPr lang="es-EC" dirty="0"/>
              <a:t>nuevas instalaciones tienen capacidad de dar mantenimiento a la flota vehicular actual y la proyectada por lo que se recomienda que se comience a cambiar la renta de vehículos por la adquisición paulatina de todo el parque automotriz.</a:t>
            </a:r>
          </a:p>
        </p:txBody>
      </p:sp>
    </p:spTree>
    <p:extLst>
      <p:ext uri="{BB962C8B-B14F-4D97-AF65-F5344CB8AC3E}">
        <p14:creationId xmlns:p14="http://schemas.microsoft.com/office/powerpoint/2010/main" val="243840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2600" b="1" cap="all" dirty="0" smtClean="0">
                <a:ln w="9000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Gracias por su atención</a:t>
            </a:r>
            <a:endParaRPr lang="es-EC" sz="2600" b="1" cap="all" dirty="0">
              <a:ln w="9000" cmpd="sng">
                <a:solidFill>
                  <a:schemeClr val="accent5"/>
                </a:solidFill>
                <a:prstDash val="solid"/>
              </a:ln>
              <a:solidFill>
                <a:schemeClr val="accent5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10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PRONÓSTICOS DE MANTENIMIENTO</a:t>
            </a: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lvl="0"/>
            <a:r>
              <a:rPr lang="es-EC" sz="1100" dirty="0">
                <a:latin typeface="Arial" pitchFamily="34" charset="0"/>
                <a:cs typeface="Arial" pitchFamily="34" charset="0"/>
              </a:rPr>
              <a:t>Nivel 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67720259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193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ADMINISTRACIÓN DEL MANTENIMIENTO</a:t>
            </a: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lvl="0"/>
            <a:r>
              <a:rPr lang="es-EC" sz="1100" dirty="0">
                <a:latin typeface="Arial" pitchFamily="34" charset="0"/>
                <a:cs typeface="Arial" pitchFamily="34" charset="0"/>
              </a:rPr>
              <a:t>Nivel 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130649907"/>
              </p:ext>
            </p:extLst>
          </p:nvPr>
        </p:nvGraphicFramePr>
        <p:xfrm>
          <a:off x="947936" y="892944"/>
          <a:ext cx="7368480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63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SEGURIDAD, SALUD Y AMBIENTE DE TRABAJO</a:t>
            </a: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lvl="0"/>
            <a:r>
              <a:rPr lang="es-EC" sz="1100" dirty="0">
                <a:latin typeface="Arial" pitchFamily="34" charset="0"/>
                <a:cs typeface="Arial" pitchFamily="34" charset="0"/>
              </a:rPr>
              <a:t>Nivel 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11560" y="795189"/>
            <a:ext cx="791802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 smtClean="0"/>
              <a:t>Manejo y control del riesgo</a:t>
            </a:r>
          </a:p>
          <a:p>
            <a:pPr algn="just"/>
            <a:r>
              <a:rPr lang="es-EC" sz="1400" dirty="0" smtClean="0"/>
              <a:t>Las </a:t>
            </a:r>
            <a:r>
              <a:rPr lang="es-EC" sz="1400" dirty="0"/>
              <a:t>causas de posible enfermedad o accidente que amenazan la salud y que se generan cuando el ser humano interactúa con su entorno al </a:t>
            </a:r>
            <a:r>
              <a:rPr lang="es-EC" sz="1400" dirty="0" smtClean="0"/>
              <a:t>habitarlo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 smtClean="0"/>
              <a:t>Factores de riesgo físicos.</a:t>
            </a:r>
          </a:p>
          <a:p>
            <a:pPr algn="just"/>
            <a:r>
              <a:rPr lang="es-EC" sz="1400" dirty="0"/>
              <a:t>	</a:t>
            </a:r>
            <a:r>
              <a:rPr lang="es-EC" sz="1400" dirty="0" smtClean="0"/>
              <a:t>Ruido</a:t>
            </a:r>
            <a:r>
              <a:rPr lang="es-EC" sz="1400" dirty="0"/>
              <a:t>, temperaturas extremas, ventilación, iluminación, vibraciones, </a:t>
            </a:r>
            <a:r>
              <a:rPr lang="es-EC" sz="1400" dirty="0" smtClean="0"/>
              <a:t>radiaciones</a:t>
            </a:r>
          </a:p>
          <a:p>
            <a:pPr algn="just"/>
            <a:r>
              <a:rPr lang="es-EC" sz="1400" dirty="0"/>
              <a:t> </a:t>
            </a:r>
            <a:r>
              <a:rPr lang="es-EC" sz="1400" dirty="0" smtClean="0"/>
              <a:t>                  ionizantes y no </a:t>
            </a:r>
            <a:r>
              <a:rPr lang="es-EC" sz="1400" dirty="0"/>
              <a:t>ionizantes.	</a:t>
            </a:r>
            <a:endParaRPr lang="es-EC" sz="14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 smtClean="0"/>
              <a:t>Factores de riego químicos.</a:t>
            </a:r>
          </a:p>
          <a:p>
            <a:pPr algn="just"/>
            <a:r>
              <a:rPr lang="es-EC" sz="1400" dirty="0"/>
              <a:t>	</a:t>
            </a:r>
            <a:r>
              <a:rPr lang="es-EC" sz="1400" dirty="0" smtClean="0"/>
              <a:t>Gases </a:t>
            </a:r>
            <a:r>
              <a:rPr lang="es-EC" sz="1400" dirty="0"/>
              <a:t>de combustión de automotores, gases de soldadura y sustancias peligrosas </a:t>
            </a:r>
            <a:endParaRPr lang="es-EC" sz="1400" dirty="0" smtClean="0"/>
          </a:p>
          <a:p>
            <a:pPr algn="just"/>
            <a:r>
              <a:rPr lang="es-EC" sz="1400" dirty="0"/>
              <a:t> </a:t>
            </a:r>
            <a:r>
              <a:rPr lang="es-EC" sz="1400" dirty="0" smtClean="0"/>
              <a:t>                  (solventes, selladores </a:t>
            </a:r>
            <a:r>
              <a:rPr lang="es-EC" sz="1400" dirty="0"/>
              <a:t>y </a:t>
            </a:r>
            <a:r>
              <a:rPr lang="es-EC" sz="1400" dirty="0" smtClean="0"/>
              <a:t>adhesivos).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 smtClean="0"/>
              <a:t>Factores de riego biológicos</a:t>
            </a:r>
          </a:p>
          <a:p>
            <a:pPr algn="just"/>
            <a:r>
              <a:rPr lang="es-EC" sz="1400" dirty="0"/>
              <a:t>	</a:t>
            </a:r>
            <a:r>
              <a:rPr lang="es-EC" sz="1400" dirty="0" smtClean="0"/>
              <a:t>Bacterias</a:t>
            </a:r>
            <a:r>
              <a:rPr lang="es-EC" sz="1400" dirty="0"/>
              <a:t>, virus, </a:t>
            </a:r>
            <a:r>
              <a:rPr lang="es-EC" sz="1400" dirty="0" smtClean="0"/>
              <a:t>hongos y parásitos.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 smtClean="0"/>
              <a:t>Factores de riesgo productores de insalubridad locativa y ambiental.</a:t>
            </a:r>
          </a:p>
          <a:p>
            <a:pPr algn="just"/>
            <a:r>
              <a:rPr lang="es-EC" sz="1400" dirty="0"/>
              <a:t>	</a:t>
            </a:r>
            <a:r>
              <a:rPr lang="es-EC" sz="1400" dirty="0" smtClean="0"/>
              <a:t>Desechos con </a:t>
            </a:r>
            <a:r>
              <a:rPr lang="es-EC" sz="1400" dirty="0"/>
              <a:t>olores </a:t>
            </a:r>
            <a:r>
              <a:rPr lang="es-EC" sz="1400" dirty="0" smtClean="0"/>
              <a:t>desagradables, </a:t>
            </a:r>
            <a:r>
              <a:rPr lang="es-EC" sz="1400" dirty="0"/>
              <a:t>acumulación de basuras, productos perecederos </a:t>
            </a:r>
            <a:endParaRPr lang="es-EC" sz="1400" dirty="0" smtClean="0"/>
          </a:p>
          <a:p>
            <a:pPr algn="just"/>
            <a:r>
              <a:rPr lang="es-EC" sz="1400" dirty="0"/>
              <a:t>	</a:t>
            </a:r>
            <a:r>
              <a:rPr lang="es-EC" sz="1400" dirty="0" smtClean="0"/>
              <a:t>en </a:t>
            </a:r>
            <a:r>
              <a:rPr lang="es-EC" sz="1400" dirty="0"/>
              <a:t>mal estado, falta o mal estado de servicios sanitarios, </a:t>
            </a:r>
            <a:r>
              <a:rPr lang="es-EC" sz="1400" dirty="0" smtClean="0"/>
              <a:t>falta o mal estado </a:t>
            </a:r>
          </a:p>
          <a:p>
            <a:pPr algn="just"/>
            <a:r>
              <a:rPr lang="es-EC" sz="1400" dirty="0"/>
              <a:t>	</a:t>
            </a:r>
            <a:r>
              <a:rPr lang="es-EC" sz="1400" dirty="0" smtClean="0"/>
              <a:t>alcantarillado, falta o inapropiado elementos </a:t>
            </a:r>
            <a:r>
              <a:rPr lang="es-EC" sz="1400" dirty="0"/>
              <a:t>de </a:t>
            </a:r>
            <a:r>
              <a:rPr lang="es-EC" sz="1400" dirty="0" smtClean="0"/>
              <a:t>aseo, deterioro o suciedad de ropa </a:t>
            </a:r>
            <a:r>
              <a:rPr lang="es-EC" sz="1400" dirty="0"/>
              <a:t>de </a:t>
            </a:r>
            <a:endParaRPr lang="es-EC" sz="1400" dirty="0" smtClean="0"/>
          </a:p>
          <a:p>
            <a:pPr algn="just"/>
            <a:r>
              <a:rPr lang="es-EC" sz="1400" dirty="0"/>
              <a:t>	</a:t>
            </a:r>
            <a:r>
              <a:rPr lang="es-EC" sz="1400" dirty="0" smtClean="0"/>
              <a:t>trabajo y </a:t>
            </a:r>
            <a:r>
              <a:rPr lang="es-EC" sz="1400" dirty="0"/>
              <a:t>falta de vestuarios.</a:t>
            </a:r>
            <a:endParaRPr lang="es-EC" sz="14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 smtClean="0"/>
              <a:t>Factores de riesgo productores de inseguridad.</a:t>
            </a:r>
          </a:p>
          <a:p>
            <a:pPr algn="just"/>
            <a:r>
              <a:rPr lang="es-EC" sz="1400" dirty="0"/>
              <a:t>	</a:t>
            </a:r>
            <a:r>
              <a:rPr lang="es-EC" sz="1400" dirty="0" smtClean="0"/>
              <a:t>Falta </a:t>
            </a:r>
            <a:r>
              <a:rPr lang="es-EC" sz="1400" dirty="0"/>
              <a:t>de protección en los equipos, materiales, instalaciones o el </a:t>
            </a:r>
            <a:r>
              <a:rPr lang="es-EC" sz="1400" dirty="0" smtClean="0"/>
              <a:t>ambiente.</a:t>
            </a:r>
          </a:p>
          <a:p>
            <a:pPr algn="just"/>
            <a:r>
              <a:rPr lang="es-EC" sz="1400" dirty="0"/>
              <a:t>	</a:t>
            </a:r>
            <a:r>
              <a:rPr lang="es-EC" sz="1400" dirty="0" smtClean="0"/>
              <a:t>Pueden ser: Mecánicos, Físico-Químicos e Instalaciones o superficies.</a:t>
            </a:r>
          </a:p>
          <a:p>
            <a:pPr algn="just"/>
            <a:endParaRPr lang="es-EC" sz="1400" dirty="0" smtClean="0"/>
          </a:p>
          <a:p>
            <a:pPr algn="just"/>
            <a:r>
              <a:rPr lang="es-EC" sz="1400" b="1" dirty="0" smtClean="0"/>
              <a:t>Inspección </a:t>
            </a:r>
            <a:r>
              <a:rPr lang="es-EC" sz="1400" b="1" dirty="0"/>
              <a:t>y valoración de riesgos en el </a:t>
            </a:r>
            <a:r>
              <a:rPr lang="es-EC" sz="1400" b="1" dirty="0" smtClean="0"/>
              <a:t>taller</a:t>
            </a:r>
          </a:p>
          <a:p>
            <a:pPr algn="just"/>
            <a:r>
              <a:rPr lang="es-EC" sz="1400" dirty="0" smtClean="0"/>
              <a:t>Para controlar el riesgo se debe inspeccionar los </a:t>
            </a:r>
            <a:r>
              <a:rPr lang="es-EC" sz="1400" dirty="0"/>
              <a:t>factores de </a:t>
            </a:r>
            <a:r>
              <a:rPr lang="es-EC" sz="1400" dirty="0" smtClean="0"/>
              <a:t>riesgo en los talleres </a:t>
            </a:r>
            <a:r>
              <a:rPr lang="es-EC" sz="1400" dirty="0"/>
              <a:t>y </a:t>
            </a:r>
            <a:r>
              <a:rPr lang="es-EC" sz="1400" dirty="0" smtClean="0"/>
              <a:t>que debe ser </a:t>
            </a:r>
            <a:r>
              <a:rPr lang="es-EC" sz="1400" dirty="0"/>
              <a:t>inspección general y sistemática. </a:t>
            </a:r>
          </a:p>
        </p:txBody>
      </p:sp>
    </p:spTree>
    <p:extLst>
      <p:ext uri="{BB962C8B-B14F-4D97-AF65-F5344CB8AC3E}">
        <p14:creationId xmlns:p14="http://schemas.microsoft.com/office/powerpoint/2010/main" val="162079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SEGURIDAD, SALUD Y AMBIENTE DE TRABAJO</a:t>
            </a: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lvl="0"/>
            <a:r>
              <a:rPr lang="es-EC" sz="1100" dirty="0">
                <a:latin typeface="Arial" pitchFamily="34" charset="0"/>
                <a:cs typeface="Arial" pitchFamily="34" charset="0"/>
              </a:rPr>
              <a:t>Nivel 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11560" y="795189"/>
            <a:ext cx="791802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 smtClean="0"/>
              <a:t>Manejo y control del riesgo</a:t>
            </a:r>
          </a:p>
          <a:p>
            <a:pPr algn="just"/>
            <a:r>
              <a:rPr lang="es-EC" sz="1400" dirty="0" smtClean="0"/>
              <a:t>Las </a:t>
            </a:r>
            <a:r>
              <a:rPr lang="es-EC" sz="1400" dirty="0"/>
              <a:t>causas de posible enfermedad o accidente que amenazan la salud y que se generan cuando el ser humano interactúa con su entorno al </a:t>
            </a:r>
            <a:r>
              <a:rPr lang="es-EC" sz="1400" dirty="0" smtClean="0"/>
              <a:t>habitarlo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 smtClean="0"/>
              <a:t>Factores de riesgo físicos.</a:t>
            </a:r>
          </a:p>
          <a:p>
            <a:pPr algn="just"/>
            <a:r>
              <a:rPr lang="es-EC" sz="1400" dirty="0"/>
              <a:t>	</a:t>
            </a:r>
            <a:r>
              <a:rPr lang="es-EC" sz="1400" dirty="0" smtClean="0"/>
              <a:t>Ruido</a:t>
            </a:r>
            <a:r>
              <a:rPr lang="es-EC" sz="1400" dirty="0"/>
              <a:t>, temperaturas extremas, ventilación, iluminación, vibraciones, </a:t>
            </a:r>
            <a:r>
              <a:rPr lang="es-EC" sz="1400" dirty="0" smtClean="0"/>
              <a:t>radiaciones</a:t>
            </a:r>
          </a:p>
          <a:p>
            <a:pPr algn="just"/>
            <a:r>
              <a:rPr lang="es-EC" sz="1400" dirty="0"/>
              <a:t> </a:t>
            </a:r>
            <a:r>
              <a:rPr lang="es-EC" sz="1400" dirty="0" smtClean="0"/>
              <a:t>                  ionizantes y no </a:t>
            </a:r>
            <a:r>
              <a:rPr lang="es-EC" sz="1400" dirty="0"/>
              <a:t>ionizantes.	</a:t>
            </a:r>
            <a:endParaRPr lang="es-EC" sz="14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 smtClean="0"/>
              <a:t>Factores de riego químicos.</a:t>
            </a:r>
          </a:p>
          <a:p>
            <a:pPr algn="just"/>
            <a:r>
              <a:rPr lang="es-EC" sz="1400" dirty="0"/>
              <a:t>	</a:t>
            </a:r>
            <a:r>
              <a:rPr lang="es-EC" sz="1400" dirty="0" smtClean="0"/>
              <a:t>Gases </a:t>
            </a:r>
            <a:r>
              <a:rPr lang="es-EC" sz="1400" dirty="0"/>
              <a:t>de combustión de automotores, gases de soldadura y sustancias peligrosas </a:t>
            </a:r>
            <a:endParaRPr lang="es-EC" sz="1400" dirty="0" smtClean="0"/>
          </a:p>
          <a:p>
            <a:pPr algn="just"/>
            <a:r>
              <a:rPr lang="es-EC" sz="1400" dirty="0"/>
              <a:t> </a:t>
            </a:r>
            <a:r>
              <a:rPr lang="es-EC" sz="1400" dirty="0" smtClean="0"/>
              <a:t>                  (solventes, selladores </a:t>
            </a:r>
            <a:r>
              <a:rPr lang="es-EC" sz="1400" dirty="0"/>
              <a:t>y </a:t>
            </a:r>
            <a:r>
              <a:rPr lang="es-EC" sz="1400" dirty="0" smtClean="0"/>
              <a:t>adhesivos).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 smtClean="0"/>
              <a:t>Factores de riego biológicos</a:t>
            </a:r>
          </a:p>
          <a:p>
            <a:pPr algn="just"/>
            <a:r>
              <a:rPr lang="es-EC" sz="1400" dirty="0"/>
              <a:t>	</a:t>
            </a:r>
            <a:r>
              <a:rPr lang="es-EC" sz="1400" dirty="0" smtClean="0"/>
              <a:t>Bacterias</a:t>
            </a:r>
            <a:r>
              <a:rPr lang="es-EC" sz="1400" dirty="0"/>
              <a:t>, virus, </a:t>
            </a:r>
            <a:r>
              <a:rPr lang="es-EC" sz="1400" dirty="0" smtClean="0"/>
              <a:t>hongos y parásitos.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 smtClean="0"/>
              <a:t>Factores de riesgo productores de insalubridad locativa y ambiental.</a:t>
            </a:r>
          </a:p>
          <a:p>
            <a:pPr algn="just"/>
            <a:r>
              <a:rPr lang="es-EC" sz="1400" dirty="0"/>
              <a:t>	</a:t>
            </a:r>
            <a:r>
              <a:rPr lang="es-EC" sz="1400" dirty="0" smtClean="0"/>
              <a:t>Desechos con </a:t>
            </a:r>
            <a:r>
              <a:rPr lang="es-EC" sz="1400" dirty="0"/>
              <a:t>olores </a:t>
            </a:r>
            <a:r>
              <a:rPr lang="es-EC" sz="1400" dirty="0" smtClean="0"/>
              <a:t>desagradables, </a:t>
            </a:r>
            <a:r>
              <a:rPr lang="es-EC" sz="1400" dirty="0"/>
              <a:t>acumulación de basuras, productos perecederos </a:t>
            </a:r>
            <a:endParaRPr lang="es-EC" sz="1400" dirty="0" smtClean="0"/>
          </a:p>
          <a:p>
            <a:pPr algn="just"/>
            <a:r>
              <a:rPr lang="es-EC" sz="1400" dirty="0"/>
              <a:t>	</a:t>
            </a:r>
            <a:r>
              <a:rPr lang="es-EC" sz="1400" dirty="0" smtClean="0"/>
              <a:t>en </a:t>
            </a:r>
            <a:r>
              <a:rPr lang="es-EC" sz="1400" dirty="0"/>
              <a:t>mal estado, falta o mal estado de servicios sanitarios, </a:t>
            </a:r>
            <a:r>
              <a:rPr lang="es-EC" sz="1400" dirty="0" smtClean="0"/>
              <a:t>falta o mal estado </a:t>
            </a:r>
          </a:p>
          <a:p>
            <a:pPr algn="just"/>
            <a:r>
              <a:rPr lang="es-EC" sz="1400" dirty="0"/>
              <a:t>	</a:t>
            </a:r>
            <a:r>
              <a:rPr lang="es-EC" sz="1400" dirty="0" smtClean="0"/>
              <a:t>alcantarillado, falta o inapropiado elementos </a:t>
            </a:r>
            <a:r>
              <a:rPr lang="es-EC" sz="1400" dirty="0"/>
              <a:t>de </a:t>
            </a:r>
            <a:r>
              <a:rPr lang="es-EC" sz="1400" dirty="0" smtClean="0"/>
              <a:t>aseo, deterioro o suciedad de ropa </a:t>
            </a:r>
            <a:r>
              <a:rPr lang="es-EC" sz="1400" dirty="0"/>
              <a:t>de </a:t>
            </a:r>
            <a:endParaRPr lang="es-EC" sz="1400" dirty="0" smtClean="0"/>
          </a:p>
          <a:p>
            <a:pPr algn="just"/>
            <a:r>
              <a:rPr lang="es-EC" sz="1400" dirty="0"/>
              <a:t>	</a:t>
            </a:r>
            <a:r>
              <a:rPr lang="es-EC" sz="1400" dirty="0" smtClean="0"/>
              <a:t>trabajo y </a:t>
            </a:r>
            <a:r>
              <a:rPr lang="es-EC" sz="1400" dirty="0"/>
              <a:t>falta de vestuarios.</a:t>
            </a:r>
            <a:endParaRPr lang="es-EC" sz="14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 smtClean="0"/>
              <a:t>Factores de riesgo productores de inseguridad.</a:t>
            </a:r>
          </a:p>
          <a:p>
            <a:pPr algn="just"/>
            <a:r>
              <a:rPr lang="es-EC" sz="1400" dirty="0"/>
              <a:t>	</a:t>
            </a:r>
            <a:r>
              <a:rPr lang="es-EC" sz="1400" dirty="0" smtClean="0"/>
              <a:t>Falta </a:t>
            </a:r>
            <a:r>
              <a:rPr lang="es-EC" sz="1400" dirty="0"/>
              <a:t>de protección en los equipos, materiales, instalaciones o el </a:t>
            </a:r>
            <a:r>
              <a:rPr lang="es-EC" sz="1400" dirty="0" smtClean="0"/>
              <a:t>ambiente.</a:t>
            </a:r>
          </a:p>
          <a:p>
            <a:pPr algn="just"/>
            <a:r>
              <a:rPr lang="es-EC" sz="1400" dirty="0"/>
              <a:t>	</a:t>
            </a:r>
            <a:r>
              <a:rPr lang="es-EC" sz="1400" dirty="0" smtClean="0"/>
              <a:t>Pueden ser: Mecánicos, Físico-Químicos e Instalaciones o superficies.</a:t>
            </a:r>
          </a:p>
          <a:p>
            <a:pPr algn="just"/>
            <a:endParaRPr lang="es-EC" sz="1400" dirty="0" smtClean="0"/>
          </a:p>
          <a:p>
            <a:pPr algn="just"/>
            <a:r>
              <a:rPr lang="es-EC" sz="1400" b="1" dirty="0" smtClean="0"/>
              <a:t>Inspección </a:t>
            </a:r>
            <a:r>
              <a:rPr lang="es-EC" sz="1400" b="1" dirty="0"/>
              <a:t>y valoración de riesgos en el </a:t>
            </a:r>
            <a:r>
              <a:rPr lang="es-EC" sz="1400" b="1" dirty="0" smtClean="0"/>
              <a:t>taller</a:t>
            </a:r>
          </a:p>
          <a:p>
            <a:pPr algn="just"/>
            <a:r>
              <a:rPr lang="es-EC" sz="1400" dirty="0" smtClean="0"/>
              <a:t>Para controlar el riesgo se debe inspeccionar los </a:t>
            </a:r>
            <a:r>
              <a:rPr lang="es-EC" sz="1400" dirty="0"/>
              <a:t>factores de </a:t>
            </a:r>
            <a:r>
              <a:rPr lang="es-EC" sz="1400" dirty="0" smtClean="0"/>
              <a:t>riesgo en los talleres </a:t>
            </a:r>
            <a:r>
              <a:rPr lang="es-EC" sz="1400" dirty="0"/>
              <a:t>y </a:t>
            </a:r>
            <a:r>
              <a:rPr lang="es-EC" sz="1400" dirty="0" smtClean="0"/>
              <a:t>que debe ser </a:t>
            </a:r>
            <a:r>
              <a:rPr lang="es-EC" sz="1400" dirty="0"/>
              <a:t>inspección general y sistemática. </a:t>
            </a:r>
          </a:p>
        </p:txBody>
      </p:sp>
    </p:spTree>
    <p:extLst>
      <p:ext uri="{BB962C8B-B14F-4D97-AF65-F5344CB8AC3E}">
        <p14:creationId xmlns:p14="http://schemas.microsoft.com/office/powerpoint/2010/main" val="424023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SISTEMA GESTIÓN</a:t>
            </a: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lvl="0"/>
            <a:r>
              <a:rPr lang="es-EC" sz="1100" dirty="0">
                <a:latin typeface="Arial" pitchFamily="34" charset="0"/>
                <a:cs typeface="Arial" pitchFamily="34" charset="0"/>
              </a:rPr>
              <a:t>Nivel 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032210307"/>
              </p:ext>
            </p:extLst>
          </p:nvPr>
        </p:nvGraphicFramePr>
        <p:xfrm>
          <a:off x="659904" y="1397000"/>
          <a:ext cx="75124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149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CAPÍTULO III</a:t>
            </a: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5" name="AutoShape 12" descr="data:image/jpeg;base64,/9j/4AAQSkZJRgABAQAAAQABAAD/2wCEAAkGBhQSEBUUExQWFRQWGBoaFxcXGBkXGBYYGRobGhcbGBgcHCYeHBojGhcYHy8gIycpLCwsHB4yNTAqNSYrLCkBCQoKDgwOGg8PGiwkHyQsLCwsLywpLCoqLCwpLCwsLCwsLCwsMCksLCwsLCksLCwsLCwsLCwsLCwsLCwsKSwsLP/AABEIAMQBAQMBIgACEQEDEQH/xAAcAAACAgMBAQAAAAAAAAAAAAAFBgQHAAIDAQj/xABJEAACAQIEAwUEBgcFBwQDAQABAhEAAwQSITEFQVEGEyJhcTKBkaEHFFKxweEVI0JiktHwJFNjcoIzQ6KywtLxFhdzk7PT4iX/xAAaAQACAwEBAAAAAAAAAAAAAAACAwABBAUG/8QANBEAAgECBAMFBgYDAQAAAAAAAAECAxEEEiExFEFSE1FhkcEicYGh4fAFFTJTsdEjQtLC/9oADAMBAAIRAxEAPwBn7T2rdm2uWwku0SttJAAJ3jQaDX3c6pri+MuZ2IYgSYAYjarS7W8YD3+5tOGfu3BQH9oHxA+cDQHcgVWOJwDXbpS2sACSTymCTTIVmoWb8b3D7FNpojcH43et30Zf1uU6o8srDmCDP5VfPDcPYu2kuCxbGdQ0G2kiRttVRcNtpbGVPEeZESTtr76Yl+lNbF9MOLLNatgI7rLPmAglFGhAPU6+XNLrTns35hyoxgr2LOs8JsZT+os7H/dp09KSuP4W2llyEQEDcKBzHlRrhfbWzeSQt1MwIHeWytA+293LhLsb6D4sKdGcrb/MzNRb0RXWFxfeFpdlKyx8XtAtACiRrH39KO4UOwCqnguDwuQ2hK5WIMnYqxAnfUUsYnhRRSwDZPANRqRAJI8p6+VEcRxO4thLIJaSNIkwkmJGsSdq0Rcmt/oInZPbyDHD+H25u5rpzAAIFZiCfGDAZdTnAWBH40Y7OcGS2Xa8xLgStu4PaGS4ScrCSNBtz9KC8O4jaFoXmZjezKfHmIMNoDpBGUdQZNMnBr9q4BczDPlugIJygZWgwQSSSzt7Q91aVOeV6v79DHNK62+/XwOfAbds4kd4ilRrlgNOmgj3+lHuz3DEcXGa1bJLHLmRTAE6Rtv0pUw2OyXfAJOWRvBAGvwinDgtzLhg6kMpUk684k+u22tZ6cpPmFPNFLTQVuG4MX8eRkLWlLaKMqyBpr0FLWC4ILsf2hlYk6MzAD0Iqwuw2DI7y8IgKyhdZbOfak6aQdBtr1qs04gXYINpggRBI5wP2qTXqyUd3udKeSMkorSx34n2duWTriQw6rcn8fwoPcVx/vH/AIm/nUviN27bfw2dPtTmHvqVieGFypDGCikkoLKhisuNNSAQRPPpSM81q5fMnsdwv3muj/eP/E3868s4p8wDXLgBIk5mMCdSBOulM69lQ6uFf9Yup0MNpqoPNpGh0BofiuA5JzHx7wI191VCu5OykD7ADv4xwxy3bhWdJYgx5gMQPjWgx1z+8f8Aib+dTjwZ9yMvqR929R1t5Qdj6b06TqR3uiounLSNmWnhbVtcFZzBS3dqWJALT3YJk7zmPOlvh+NRcdbzHNbzQRuuunPTelkccu5BbU5VE6DmSZJPUk0X7K8FuYq6VJACqXZjuAOQAjUnT49KrPJ82LlCME2yR23x7teS1aGTJmVgi5CXDFGzEb+xIB2B86jYXheIW7bLZ8pGstmExrOpG9MPa7AW7dtMoJuBg7nMc/jHtEnWCY2pr7H4BFsC4+97IgV5bKsAudds0Ejy150PaVMySZdOVOdJyas9hNx10KmwDHfTbrQfs4ha/JdmsFGdZJJDCAUaZ2LT7qtTtb2VtXMK9+0gRkObKNAyAw/oYkj086qPEYi2pm0mUZmUsHYywG/iA1iD+HOhxTqzUIwbu214a28RmFywU5SW1n/IaTCG7dMHKuvOBO8fChF7MweSyENljMQRy+MzRXhdxhZzLBbvJkqW5DkNZ86zjfBA7LeQ6XDPiMQ43WeQgHfpXFn2tCtKnKo9NE781v5+h2aCp1aMZqOr125ME4Lh9xiZdwSNizabxzorawZgSSD5mQfT31Os5e8EbkEQAeWo1iKKpgC96yyxC5y8qGEBQYy7md9Om2tYqmLrueWUmvj3D+HhFXy/IWMXYuoRlXN55gB86hcQwF3ZrgtExs5nXQQJG86GnTi2Iu2bqsLdi5lBl7VlQS4nwgk6EaTpvsRFKmIS7fxFq46uQWBYERlIHgX0BI2rdh8TUa/Vsu/VgSoQ5U7+YN/Qlz+8vf8A2NWU4folaytPEVet+Y7gqXQvmcPpI4X3eMS+CJaM4G6kbHz5TXHFY1cuZVVWMDTkI2EcqFdpuN9+dMynfxFXzR0YAfD5VG4ae8t6bjQjp+X3Vurxta2xlUIw2CnDEa5c0yqd9YOx5CRJ2pq4fwtcSLy2rGUplh0zMzkzJknKNQNCdJ16GsOK37iXNTtqh8juD1MVYP0fduXuWzYuXGzL7EmSV+yJ6fjQdknFMTVacdrsO8J7F3Ld0NcXMIMh7iiTBiFUEiDrJo5jMFhGtlcSiuc3sKXaCplTmkGdPKh7YpyIJP8AqP8A0iBUO7iFRZZgFG7GAB+FNjG3MwackQe1OEsuq93ZCkEBYPjbqGM66TEneKSu0M4ko7KLcNlck65iczEyBoAdiSRBpg4vxVXy92T4TOacs6bLIn3mKT8diWe+2acrQWI9nYACfIxWiOiuJeuxMxWAZMgUqw1YAiJEkCRsQYPPamnhfC7llrebKsq40IJB7lm2iNCR6Uv8FvIW7hMhztAc5T7SQZlTopk6QfCNpMsWExht3e7Z87sohycxSQTAVpOoiYI0I6VphNtW8PNehjqU43vbS/z9QZw/Bs1u6VAMtkzCWaBGgA2Wdz0J01NOtq3lwKBGB8JkkRlOoIOvSRI30pY4bbfMqI7CSS8CRuoB9MmpE6x12PY6FslQJG413OY6nXf8IrPSe5uxkkoRa3C3AivdNcRPENNSIYhTGXQRG+vSqkwWDWSJy94CGU+OCPZdSNjzg+WtWngbmTCkExAMDoY3PMmKUOyvDME9q6WzB8xGdrm8alV0gCegJ6xpS8SrU1cRTlKs3a90kacKuMUZMhvXV0UKp8YgQSRpA5nlzrLvA8Y9k3GKBVOqq6nL5tqFyjmc2m+u1MF/jVnD3Mnefq3tgx7Qk6QIiTAEaxqetcjeC2Gw6SltkMvfAzNmzAELpnUAxp061idW1omqFBtZpFf3eIqrMpIVwSJmWnnsNp6UwcEwOexl8e5yrlIJgbqYgsTPhOug5kUC4fwNZZLQW+yam6kZeUatASBJPPNpy0dOzuFwz5fC2LvKAxAnurfMAnQaf1FDWq5FdNpru3F1KSkrHDhHY031ZhctZR7XeZlyj9qY2IE6Egg7xQ7ifDQ6kJbXwaE29zrruRJp7v8ADr7lmt4e0txvafvCZHR9YaYpex3DxhgWv2rrg6zaIQISNRmEkj94Ry5wBmlipVLSlJ3++WwEaCivYRXr8FdAXZGAJ3ykCOWpG9MnYTiCWXu55AZDBifZB0j316nGkF49x3psZT3tvEXVuDUHxKdWCyBMnXnGlM/Zyxw+8oa0gXVgSWfwldIgsy6xzYaEddNXFZVdq3zGypXVpa94RxF3DXrcG4mbuFgsQIbQRr5ax+VdcTjUYWES4jBQ48J0kIUSOmh0pebhi2cRaayyXEfwuhILIZjQMPZJ1Hv5EGjOI4C6Xjdt2HWSAMqrohTM3iH7xy+k1uXKTW4iKjL9LO2M7Sj6piMM4PeBCgAGkFRBJPUGaqvEW/DBG4LCY8IJQek+HlyJpwxuGPeX7moRgBDe1nACsBqZEg86SWsjM+VSozTJ0dgZiRPOJMaaCKyq9TEUk3tP/k2uCpYao10/2MvALuS17YQtmyklVkiNJPWNOhidJqVg+Lq1zurjG4CfDlKG4GXXRAZaYggCelReGYE3bBt6BcjEsw0WGB9Rsduh60N4Zwq39athyjWc5kBwpyiTPiERoCRuRIGsVixNGM6lWb6pctdG+ZrwtWUKVJR6Y/NDViEDJp3wk+ApaY51MFJUqWV9YIka8hQ67jciWnQNrml3DLBVoYZRt4pEnNqABG9MWKtBLgdHKKIzgsWzqBo2YkjnyGsb1CW03fKxYFQh8Z0CZtdBMMxXnpoG615l4hN66/e23r8OR2rN6v8Asgd1cvWczKtt5YLnlHNttPEJ0ZomdNOciah4bFlLdy4GN8kqiAuoXMPE2rECQMum/lBolisJdbC3XAAW3bZmLEyyAchHMgQNBMdKRUw2NZcwyIupCli3y2nQa6cq7WBj/ibnZJvQwVnLtPYu2gp+nMV9j/l/769oJ+l8b/dJ8W/76yupePejJer3Mj8XNxT+sRQCfaSQJ9J0+VecExmW5/mGvqP5iflXbjVllbVnM8nmSOcGTI99BLN7K4I5Gt73Dq9wzcWRboMbwCvqCRHv2pbwt10ZSoYayp1E9IPP3Uz8I7hbpe/mZdGVAPCxEkhzvGgOm+1Mz9qBkhZXnmYgEaQoWNFUDQAfHaEymqdo2FwTleVzzB9osSltVvp+sgRm8JykbssAk6Ck3iXEr+IuS7l41VdlXX9lRoPvqf2g7Qy6GQWWSSWnfkT0gTS3axGobUa6GNNamZyVwZxipXQZw7uT4wfmv3EV5imI8IAUHYbDrRrstZuO427se04kj0X7TeXxim/D4exYZm7pXuE+EuFZgAZWdIBHlvznSAgm5XFzairFa8P4Q3f21YHxANOxCneBz3maIcFsf/6CoAWAuAZhMAKDmMDcRI+NNuJ434s1yHnwrAltdMq85PKNelGOy30fLaY4m/Ns6sLeYllmZztMEwfZA0PM7VpVSUHeT0t8zHKClsK+Ju+C342HjKgr4WCQYk+Z01/DXrieOEk24JkqiTCkSIMty59a04xhCLy2rIds15MjMsEiYB6HQ7jTSaO4b6PLy4gXWCXFNwEiYZVHkYk+h5VUZpfEZTpqb/ycjsigK9owxUDOcwaCBsI3AmCetA3wOHtMEyq5uIrDJPhYgE5hHiM7wNNPOmriNl7Lue6Bt3BmDeAG2okHnOXWB7q59mlRMLbt28lxmk3G0za6xqJgT8qvEyzQSvzJSgoVJSSEjEWFsEZSc2bT2mO/syeep08qdOG4tbv63ECXBAXOCGJ5BVMTMD7678Vg3BlyC5Y8arlDZzJAggzOUzoI9KhcS4Vedg3eG25uK6A6qMykNrAP+nlXNlHNI039n3h7H8DS8HVQMzBvFb02GguaddNjoaRxiEwwOGtXVLDxMFDFZnXOZGY6jSY0OmtObXXtuqXrqslxXDkqIgDUaGZk/d1pR4t2Caxce5h5bDrZzHM2qSZIXTUaTB18zR0OznaNXYRXhKKvAhYnj11/av3OkJlQDyjxH3VC/TbgFTdu3FIgq3iENp7ITWt7hX2s6AHIQc3IGaCYniNpQUNxmMCAq+z1EncHXp02271TB4amllUfjb1OLSr1qjd7/fuR0xGKVnn6tJAjMVCLEcyTBEeWvnRJbzBYEKDsFEDby/lQK5xtBotkbnUtrBM8gBTH2d7QWrjqLirqdQxCDLEESIHmCeYg8puFWjT0WvuVgp0atTVq3vdydwohcRads4QPmM+0ArTECNdOk0/8Y7QBABaLQyrBBGobQZYO50A2iT7knGdmluXA6kj7S21VhJ1hWzMo566gDltJluEKpzC6VJ1K6XdREREkQRzga7CsOIcqr00Wx0cNGFKPtavf6GnaTs4z4JLqyzLeUuqmBbtLmz6HczE0sdqOHmzdMtmVwNYiILZVHPRSJnmfi7txyz9Xu2UIgWWleYZTlcEdcwP9GkHtRi1uXmNvMLYICqWZupnxe/TlScPGDq0kltJ/wiVa050arfcHOzuHBw12VLAhCI1gA5mBE6ztXHGWxdCBcOygSxLBVgKdZU7yPPY1K4LxDurICiWYjfYLlXpvzoVjcbbSTcDm5vBB1B/en2f5eVcOrWjKTtveTfxbZ6XC4eUaSctrRS+CsNvEeza4jDWyLZTNmFyHOVChK6A6EEgmNBFB8Bb1yBXZEACGQFcLMGJ6/ZH2ddqL8H4q1zDoH00mAD4QZKgiZc6AefSheK4haDZSpciPCA6xLBo+ysZQCOct014+JkqtSUYKy93O3d4/UKN6S9t6+hnEMW4w2ITLGa2wObQ+HxH1yiYGvWdaT0sAoU7yRmGvigab7zlnzo32hxCvYKKVLqRsCcg3HiO51101oBbsNlKhGzzvByz16f8Amt2Ck+ySeliNpSb7zh3A/vvv/nWV3/Qd/oP4v/4rK1XXeDnXcNfa/sFiWwxYi3tIQEl1I21Aiff1qmxM69TX1Hwnii3rUXD5VVPaf6IsRcxjHCBWtXDmJYhRbJ1M9RMnQTyjnXdz5nc505SeshNW/wD2YQddI8wD+JA+BoVdxbPmWSADsNtDFWgn0Z2V8D3bguW9W1tQVA/ZQMT7RzakE66UoDsW31t7Vtu+M6C0JJGklz7Kc9JJ9KtyizNqmxZwuEZ2yqCx9KfezfZLLbm6VjmP2fQ82PkKP2OAW8J4MnjG4I+ZPOueJxrMTEEjfkiDzOw9KDfUpydrEm5jFtiE8I2Ggk+SgbegqLZzXbotIC1wicgk5R1uEaAeUgdTWnBuHXsa5XD6KNLmJYaAcxaHM/0TT9w3A4bh1k21K5mlmY+3cI3JJ1O4HICdAJipKeVWQFrgzg/C7OD/ALTdIZyIVn1I02srpkWATmIzHUnKo1m2Ma+OcMJWwPZXm/Rm6LzA5zyGhh2+EfWrme4sJoEttsFEQI5KSASvPnsAGHDcKtKWcko6gEspykTMTyMxsd6zvNLbcNOMdwxhMBAEj3Gvb+JRS2ghBLEHY7qvqRr5ada43se4W2tsh2ujwZhBCwCXYfZUEEjSSQNzSx2r4utte6VvCPaPN3OpJ6knU06EeQEnzA/H+Ld7dZ22gqBMDUaSd/d1o3d4DbvYW2bVsWr+RCjFCoZwuuYjTKftRPrVd8TxByM8jWQDuB9qPcDr/KrYTin9mtqueBbQEBN/CJE8qbidKSXiKoZnNy79hV4DiFw8HEtLmRmUf7TUjQmDG/L4VwHan+0Nn8VjUAMNVBPXnrqDpThj+FWsRbUHKLYhltuNnAIG+1JfEzes27ve2UhGMBPFm5eEgCdzrp57Vgjq7M3WW5LxHExdtSpW6bPiYNE+LIAF5EwCTzijPDOMpcQp4bd0uBl3AgzHpHSq94h21GIDCzhy157YtyJucoLFebZTAJ2AozwLGYhMJhxcItqoYHXxdATynWIGupoJU5LVIk6kIrXcEcZ4D9Zx2NZ7lq0LZUlwvhYsNNtSdGJgEzpSHjOEubwQQZGjCcrAHcSJ9xAPlVr3+Hi4jF1yLcYzChfFlBDGBBJCmZnVh5TD4J2fsXELK1xxmgqMum/MgGPMCa2KpDKo7Mwdo08zWjKnuggkHfb8K97woQwJBG0b09cV+ji42ILWCHst480jQMTpOx1Bgjly6q/aXs9ew7A3AArEgQQ0RyMbGDP9GiTvZjYyi0H+x3be6GyXbtwrHhghQPcBr+dT+JdssXYxEI/eWX1VWUHxSJGkEkGIqvsFhndgF3Gs9B1NG7Nxy6KwzgmF0O5ET7pnnQPMpXTDzQy5WtSbwPFM+IZyfbVs5nc3DrPvNHO1+AW1cRViIJDBswYEAghp13ph4BwnD28C4IUuqkrdACk6gqG0BmDIPTbeKg/SDg1+sKMMpe2FJlJcZifFqJMzvW7ATpxnGUmt5fwjFjo1HTmkn/r8dSNhn/WIh5KD8tTv9499H7tpGyllB5eIbHpQ7ApqRlKvIhip1gQBJG2p99STcJZRvruAMukxOoPvIPLrXjoRbWaOtz3MJRcVGXI6NdW2RGilj/ECdToDvpHKah2eJt+ssRBuQ8gT7E+Eztq2afWu2IvgAyNCfZGxgyNOnpSvxLvme2FV0zNE+MSI1EgbeulNpUNb8xGJqRZKxCASsan7+Q+YovctZVQADNlA1670qcXtfV3RxcYoCAxbWDpqPKRz2mjC8WW6Q6sHWYlZAERmMnc6jyHPcU3sLbGPM27Mi/Vrv9NWUQn90/B/5VlF2ZMr7znw/F3MFe+qXbneAKrd5qsEkgBZ1ZREZjtpp0b8F2nYSD4o84MCh/YjDDH4bvcVld0dkWD7YSBmeOZPIbxJ3rn2r4G6EtbBIO8GIrpznlnoYKc82kgPxPjS3cWbqzbE6iM0iI1EjXzmmrs5lzTbW0ApDkopBuBp8TGfakEQdo86UOG9m2uT3hK9OpPXWmbhyW8FblmJzGAAMz3G5KiDVj5D5Ulu4VSaashi49i8JkBxIAH22kRPIFdaSsH2UGMvBodOHzKKNGuCAZfYhCZAiSdeWtMdzhjX4uYlRlVgUwxIZFPJr5Gj3P3BKr+8SDXTjPaNMNbzOfEI0GwMbDrRxlJbGZpG/FeN2cHaFu0FUKui+yqr9p42XeBuTMTqQvcDe5fLYm9aY2yf1bMPFcgjxZP2UALEDluddSDwmFbF3u8u6JmzraJlmJ1D3J1JiIB0AjpFO/EOKogVLZZcuVV0GksAxzEncmdAKtu3vJYL4e4pTMkEeYqvrvG3t3sul+4z+LKCAYkW1RZ5Ej1nyWmHjPZ8Mha0SjD2SCQPOfKs7DdmRh1bG4iC7a2h0Gvj9SDA8teYjTFeyIe4VsW/qOF8UC+6wQDIRdSEB6CSSeZJO0AVb2j4s7PnWSgnMdCGGmYjn+Qo725461zOoPiYT6JIB9JHymq/TOisqsYO065Z3K9PTapnsx8KDnG4QN3vD4DoRpBGWI6e+nzEdq3QhArhYTKzAlSQgnKW6Hnr7qq+ygEKfD5rqPev4irk4Zwu1i8KgWQbazr7PeayANvXTWqrTbgrb3H4egoTbnsF7PHbORC7jYftTqZ6a6mANOtRsbhlGYhpkSQv2SZ1HISduvpQe12YF5gGt91cA1K+EEzqSo8PyqVw/DXlvEXEN4PMsCTpE6wYnc6/GsSrVGr2N0sLRi99e6619xJGEsC13YGQ3G0CgICTqZjfXc6/Oh+FCr4NCbZ8ZaIEnaTpJmiOE4hZbMxVPA5ylh4mIBAK6GDoNaCWeKPaxzSFKHaCwTUCDI3oJYmUld8gPy+MpZUraX9/gibxHhbQuUd4rGYE5ZmdANN+Y6eVSsHwjuHfugpLjxDMQoJ1Ou88j1+dD7/a8d6c/hQEeFDlJPm0TE1H/wDVtq4wlSqKYADHQaSdAZM89zFZ5TkvabNK/D4yiqagvhvf77tCZjeK4s3CLbhVBjKbf6rLoBzJVgZggw2vlMziOBs4mbWKtjK4UqUWDPslogkGT10BqLjb5uDNZvCRBlYtypMENIAHrpqKzhXae3evd0zLbYaAnxh+p7wMdTuI03rbGvLKrnm8XhqlKq0tl5i7xHsA2GVhhx31vRmWMl0TMb6XB/lg+Vedkro71bTFQjOc9t7ea4rZSCU0zBioyyp9RtVgWrOWV76y2oOQsdenn/4pO7d49FFrEW4+sW7mQshEnKMwOkzl0GbzAp2dvTmZ03e7JfDeELbwF0CbiKkguSr23URqp1AgFSNtNNzUfE3rocBEtNuWVTnKHchmDKAQCOtdL/EhjcGb9m4LbkziLQykMdAzbSrEAGJ1EnlUjg3C7KIzNlLeIZvtEnVmE6nUDntXOxORRjGcVLWW/wAPE7lGTvKSbSstvj4EPh/FnvZgio+X28pgJOni8eh0P9CuNrgt4ZrqvkmVGcz8lk77UX4D2dtYdbj2wZuuWeTCtvlgbgCT6zUywbQIVFGecx3MNuW12E7RWOcqdN2oQUU7c3e/8eBrp9o17UrvXuBPCOHuQTeQrfkqqkZUVftT0PXoNqk4zhjMDluKpAnxFgDA0E6jyk/KiFyy5JYNyjUafz5Uvpx26uJVTadktv8ArSqkhQQcpHXWGgaxS1GMp57agznWhJR5d5HtcHxBi53LnKZGwJE8hImRWi4+yxHeW2Vs2UZtDmGvmetPFrjKOJUgjqKX8bw9L143lkMJJyg+KOvKZX1q6jp1Hd8u4beZG+r2fsr8fyrypPdn/F+BrKT2cfHzJ/k8CveznaxcFib/AHJuG3Ki3aYrJ+0WYCAQJOnMxrrVxdn+0dnE2+9QB9NjupnWQdjXzbhkJeEguW8MRufM6e+nvAYLE4KLiuoYr+sRZgnrJ0kdfvFekqpLW+pylBtDhxftYr3xh8Jb76+SQ2aUW1GhLE8pjb3TMVrbwGIs4lWI71yhLXjEEnTubK692mxY7kCSeQCdj8MiE3lY3Ljk53b2pmSpHL8aNdpO2QtW1VZzsYCgSzeS/wA//NZ765URxaJfFe04w1mXIDxEDWDEBUH2uXl96mmAvYl+9vSp17u3PsTzbq5+X3deFcHuXX7++M1weygErZB/Hq1NeCwW1aNthQqYTg9wXs4DK+wgZv2csjaBHWp+O4deYopGbVZWSraHSWXY89Dyo/isS2HEW0zNoYXQgHn8JEflUzD3MRiLiWYyftXCYJtpEaiSAxnRTvz0Bqkm2rotvQjdn+zovXSXDCzZGVwWZldj4iksSSACM3oB1rr2u7RjWTFtenwA9TRPjnEks2xYs6Koj+jz11J5mql7ScW725kBlVPxbmfdt8a1N2RVKGeRwukvcNwurZiQYkEBvCND0kbTtUB0rFWut/Uz11+O/wA6SdBKzIuSrb4HbmxkskLcymCwJVSRoffrt+VVRl1p74f2kW0mRiGEqZg5xyK+KIA8gaRiJZad/H0NVCm6k2o72DPAsDdW3czuxa2GDLy8UNI01nXpv03kYvCzbWWdGMrcyNlBWIjUee8TXThnEgs3rKQklYY5i/r05agaUrYbjpTFH6xJJOoJgEbAg66VlzZUnz8P5HunKU3fu+13HXjPCLgtn6s4uj2mUkZp55WEA/fUTs/x9Lq93iQVuBoW4py+YDR5yJI+6nLA41VsE2guRmgZyCddNOvL00oPx7s7hWuLcQRcCjvYHhYjQnTTX5++rhUUV4P1KlFynZr7S+QH7YF882srZTsUQgoRIgR5a69KTrmKZm0hddhp8qbeMWWuAC1ZyW+cenNzAjyoHe7PXAQRlMAkjOrH1IBI+NNk3L3Bwioe/T70CmN4S9vD2bypcdG9sA+0I1ymDMemmtBcZfwxvqMOLloEAFX1KONzmAGk+lHlOJtMi3le0pUnMTDBSBog1OYzoPMnSJHG8gDZ/E7mfE+UlWOhiABJAEnXbShpSdtUc7HwUqvsyuvv0sOHAuF4p2XPPshSw0lRrDcusHXf0qL9K+CtW8MgygFLcqQCGU51XRhB/aAgzIHlR/s72vUIFueFtdzrAG8cjAOh6fGvfpQ7TDEM1tD7OUeolnbccvAIPOa6tOmoI4jXJCNwribriFC3DDkIxH7StuD1HrVpcP4DbFvN311s0kLK8+Z8PPpVOcLf+025+2v30/2u1oW4ttTAA0Gs9BXJ/Ek3GGVdX/k6eCScnGXh6jYvFu5TLcEZYAJgyAIG2x8q8sLeW8bjJlQoANRnmZ9np86BYXjOe6uVWcggmBOUdTRXFdpFUMXIEdeVcLWLt5HccI5sy5Ew8auXAe4UPlMMScoUjcSeflQXAcUvFrivbK3QxcgEaDZTm2IhfvonguLKcOrqRlIzSOZbU/fQP/1EvfvMewJHPUmKfSvdmXEhfhXFVZFU+EjUjqxPinzmakY3tRbsuJiWBkekfh91L/DuDNcDXhcyo/srlnbQtM6T08qE8d4WJW25lyZDDoDrHu5USUJSymbJUgs72Gv/ANxV/omspU/9Pp0Hx/KsouyXUwOJXchMKL7SBlPNTqB6H+dE+G8dvAZCCVHKDHoBy91Mv1Fup+Jr39HN1PxNelcKb/Vcw9vNbA3CcSKPmtk225iJU+R6++Iot2etI913xDxfJ8DEeAIR7K/ZMz1JB9a0HDW6n4mtxwputKdCHJvyLdZtapeY8cOu917LgHmVO/8AMVIxL27oAcRGzIQPeV9k+6KQRwg1IwfZ9rjhRufkOZ9wq1SSd8z8vqJc29LDUOD3DcXubtnKpzMWbKxgjwhY56kmSKZr+NtYWwe7dSzkszAiWJ3J+4DkAKW8TxTC8PsIptW7lw6KpVSXPNmJBgbT57DpBw3bbJLXcNhnUnQW7YVlHqZDe+KY8vf8vqRKT2RB47xQm3cafFl011EkAffSMJq5Tew2JsF7NtCGldFRXQncRGjR98ik7F8Cy3GAJPy5UTyvvDp1ZQVrCgDW7Xw23LTaNaZ24RXK7wrTnvVZYeIziJd3zFoDWinEMHYt3bIXOWy57uoyktqAoExAI1JOvIVN/Rm29anh1DOEZRy3Y2li5QldxT+P0C2MdEa0tu6SriSCwKLOgkSIPWelQO1uHN1rdxryNdLsuQNLaKIOWNE0idtRRDsxhFTE2pXMTdtBSSfCe8Ukgc5AjXqaucWV6D4Vnjg1FKTk38Pr4miX4rKXs5Pn9PAo2zxhRatLcKW8gEMqyXYarrvE6nT40xniKXcFfuXG8JdcmoVmfTYiCPan/wAVZ/dDoPhWdyvQfCr4aO99fAF/iUno46X5vxu+XMpfiN2xes2ygFtVOruc5dgBOVZLE/KTyqJi+0+ZEtKufJ7JeN+UgaR+7ryk1efdDoPhWd0Og+FUsLG95NsGp+IzkrRVl989yk8Bwhnbv8TdCgg+JjLN5Iu8fAedQ+N9pbVtSmHWI0Nw6sfQjb0X4mov0nYxrXE7j2yUZXBVl0IIUbGheD+lniFoz3+fQCLiI2gnnE8zzrdTlTp7R17zm1HOe70INzidxPGupcanXQHYRyPP+tQ2IxLMDMknfz61YWD+ne+FK3cPZec2q5rZ8U/5hzo3jfpuS7hbj28O1q6milmVlDOCJBABJAk7bxQ1Kik7sqKsU5wq031i1KmM41g9adLF9LSuAgltzGp8p6DpVe4vGO7FmYkknmedcM56n41lxFCNeKTbVr/O39GijWdKTaW5dvA7yWrWRRE6t5k9aB8V4cmMxdpGPgEl4MSBy950qrg56mrHwv0gWnwJt3p79rboSFJkgAIx0jxAnbYqdpFYPy5Qn2ik768vqauObWVx095YN0Wxb7tQoQCAogADpFKvDuCWbT3JUMzEnM2pynYA9BtStwIB8RaggguPuoDxsRiXH+IfuFBHBJ39p6j3jdU8qLPwnHBbTuh+xp7uVLnaPjAZ7RAIOYzptI5/KhicJbu1MHn+FcbnDm89vwq4YSnF3bbKqYqdSOXQNfWG6n4V7UT6uayup+Wrq+X1OPxHgHsHi5YCOXWiqLStZxgDWwD4tNwY1H50zYe7CAsRJGsDSjDO6IKj43GFCFVMxO+sAD+dd2uKNAZgzImTO4iNKGcRxPiBB8vgdPlUBZ2TjMB89vKU5AzJ6baHnUnC41tC6ZBupBmSPdI9RQZrhJJEDWeUmpuExQMKQSSCFgwcxI9fOrKTAXaTjXeYp2nRfAsifZ00Hm0n31zuY68UQwYMyFidDWmPm1dYFdzOomCefxmotriDRGdQFJICglh0M8uVJa1NUXoGeAcZuYe6A0hLvhZT5g5T/mB+RNOtjFq4GpJI576aa1WvD5u3QbkkAg6GNeXKmzFdo7eHdVu/qhklZVtRMnl50cdhUtxhuJXBk6+6oeC7Q2L3+zuKx6Awf4TrU3NRA3OfcjpXjJ5CurMKj4jFBR+YqXsWSeFW/wC02D/jWv8A8i1bgqmsLi2a7Z7pHRw6RmWVZ84ykxEaxpOvlT4vFsevtWrTeguDbfbMKPN7Ct3v0AatJ3+9xqrKXbXaK9+3h49Hj5Moo3g8QXQMVKzyJB+Y0oUyHesNZWGrIfN/0q3Z4he/zn+VITmnX6Tbk8Qv/wDyP/zMKSHoSwhwrhq3g8lgVyxABkmevpPuNb8dsdwqWhr4S7HqWJA8tAo+de8C4olnPnDeIrBWNCsmf6nnUzi1+1ibQFsk3V1giCVmSq6RoTMUttp+AxWy+IpmtamXuHsu4P8AXSuH1dulMzIDKzlXqtUm3hhEnXT4VENWncji0TOG8RazcW4jQymQYBHvB3rvdx3eXQ7Rq2Zo26GBQysBqNJlJtH0Z2awmHxGGRrbK6iASusNGoadQfI15xnsomWVGsx/XxqhODcevYS6Lti4UcdNQR0ZTow8jVvdnvpdsYm3kxUYe6N217p+eh1Kn90+48qTKFglI4/obyr2pH6dsf3yfGsrs2MFxfX6oWzZLmkRqdI/1UTXidiNQ8UGTDnpTV2b7HC+Je4n/wAaspcjz+z865RusQ7PErGwz68gpJJ8tCfhTBw3sQlyC6sg3AJOf4Hb30wcO4TYw+lu2EaN92P+o6+6pAxPi05f17qsoHnsNhAxJUsZknMw38gY2O0VGvcBs25izb0YDaeYHOY57USGJLtE6SB8zH4VpfM+9vvNWgkir+33CzbuB48B8JjkdSPx+FKYvfvEjkJ0q9eP8FS/bKMNHXfpIkEeYbX3VSmO4C9m81tx4lMeXkR5Ea0uQcQ72LtAs5yKxEGSSNCeQ25D40S412CtXSbt65cE886hVHIaiAKmdheCkWnc/tsFHoklj8WUe405W1BYJE9QdRl5z90UcdgWir8J2Iwtu4rpiWUqZE3LRH9ffTOotRpctk/6f+6gHbTskth89sTZY7b922+X06fDlqtmzV3YNh4u8MVnzfWI5QuXL8J/GuF/hJiBdG+5VT/1Ckw2vKvDbHSgaTLV0WHwKwUxFktdzRetnZR/vBOzE86tf60p5jn83/lXzt2bAGLsnQQ41q17GNEmGHLmKfGKUF736CKk2pfD+x3RxO/2vmw/Cpa0l2MeZEN86b8G021PkKFouMrnauGIuEbREEk9AI2HvrvUPG4xUYA7lSfcCs/fVBnzH26xOfHXz1u3N9/9o9K70d7X382MvH/EufO49AT/ACoSzwfj+FbIhYgKCTyAkn3Aa0Ss8OFsTenNuLQ0O29w7qP3R4v8vPocQxECEX7KjKPlv75oHNIZGm2aYqyUFsXGBJENBkWzJjMdp11iY16Vyu5QNGj10P51Iu8QWyhEBrh2B2XzP8q6dnsIl1bjXFVjnG42kGY6Utaq7GSll0QGfErr4SfPb5VBamrtPwIIouWlAVVGcD94sA3yj1K0rRv/AFvT423Qhtvc0rKysogTKyaysNQgz5qyvKyuwc8bsRihssx8DXfCXCNQTI2I0I9KHX15eVduHYnlXn76XOylZ2H7hnGmvWgWMsmjHmY1U/A71LvYr9S7bGINK/CMZ3THmG981P4hiEKnKdG3H86ZF3QqSsw7wC94S3ST8BP41OC8/ME+7/zQPgV4LZjmT+M/9NF7V8ff+FGi0gkpBEHlsfWgnaHsrbxGViwVxAkeIsvSAdxy99ERfgTyqPaxOc5uQ0X8TUaTIlbU9TDBEVLa5VUQv4meZJkk9a3t2xbHOYJY+4wK7C71rlf1EDc5vjlIHzirRTIWMwa3cLcU+IMI6QZEehBg1WlzgxFWNYvkJpB8IkLsTKxH+okD30A4nayOFMSy5h5jn8/wqmgBQbhda/o00xta8q0NmqIAbOEKsG6VNtX6k463CMfKhdt9vPUef9EGjf6F8fQB/qCNq+Z3Pxq6+yh/sVif7tfnVCjEEVdmAzfoqyVYqwsIZBI/ZHTWhCGG7eVRLEKOpMD4mlvH463fvr3NxLgCMhKupAdipA31MKTA5A1U3GeLSr3D42QMZcliTrl39KUB28xmgW6EgzKqqkHKVmYkHKxGnWo7oi12NOM8HuviLjFcqm4/jfwr7bT5n/SDXG1Fr/Ze1zuEeL/R9gf8XnyqI+LZj1j7RNcn4iY8Oh5nmPTp60p5maEox1ZKuQvtnU8t29/T31Gu8QP7Ay+e7fHl7qiZvvr0fyq1Bcxcqjexyu/18aZeyf8As7n+dfuNLV4f176Y+yjfq7n+cf8AKauf6QY7jrgMF3l20rRkKkssTn7t0ZVPlmaT1iOdKn0kdlVwjo9tYS6WiD9nKSMvI+IbaH1mrC7O+yKC/TLZH1bDPzD3B7iqfioqktmQqE1lZWU0EyvK9isNQgzVlZNZXYOeOlnFK+gRz/lQn/lNR8bhwhBGZTzVlZT6iRRwcUuRHePHQMQPgKG4t5Mk/HWvPuaOskzMJiMwijfDeBvdTMpUCSIzKCCPIsDQCwQvMVLs44B4+NUnYOSuhmwvC7yAAqDBOzIfuNS7ZZJlT99LwxANeNf6Gizg6oYHxObTapq3gBoPdSg+KbqfjXL9JXBsaJVEVqOy4iss4u2Lg7wsByKx859KTE7RsNGFTOF48vc12I0PXWjvcFseV4XhzbIS8Vnmwn3cpHvpK7d8MuohuLiLTopEAHK4mB4V1HPaaOuiqpYwABJO0Abk0hcd7RJfYLbzhUaWJMAgbEGdpPyqSelyoq7sKV7jFwNBY+/N+E1tb7Qv9sjzDfgaKDD4a9LXHysSdnjTzBUid9j0rF7OWCdL8++2fxFRMW1bRI5WONXHDKWDLBO2ogda2+snwz+ysD0mfvJotw7s4hZbauQbjBM5ggZjEwDynrTMn0RKd8X8LY//AGUUpJRV/H0BjF3EQvpV7YJsvCbP/wAFv5qtJ9v6ILXPFt/9YH/VTjc7OlrS2lxTqi20SFC/sACdeZiaBTQxIonHPPe6TObSJ01O1L/ZbjyYLGpfuWheRc4a2YAYMpXmCNJnblV54n6KsKgJfEuJB3NsTpruKoXtPw0WMTcRWzqCQHEROhI00kTB91W3dlRjZHlzH2mYki4VJnKCimNZAbWJnePdUHE3w7uyrkDMSFBLBZO0nU+tbYDh92+StpGeBJjkBuTOgG1OvAPo3t+F8djMPZsspJW3eR74MeEZQrL66mq0QTuxDitrZj5U/cW7P8HtA93fxt4+XdWx8Wtz8FNKOJt2Z8CPH77hj/wqoqsyLUGDbp00M0X4LcKIwg6kGegAjWokoNkA95P412GOMRpHpQyldWDUSyuy+MzAQdoqP9MNsthcPGwZyfggFV6vFLg9lyvoY+6uF7Es3tMW9ST99VdkyED6qfKiXCuCC5dZHzDLbZvDGhgZSZ5AsCfLpWuAwhu3UtiSXYLoCTqY2Gp91NFr9XxO/wCBhbuB0QlHAjwlf2Zg5I251bkyZUJ+O4TctalfCSQGBkGI943G/WoDCnO1xS3ravf7OfeCDpPPadflWmH4Ml60TCsybsm7L18yOh6iqVW24Lj3ESKyjP6OTr/wVldzOjm5Q4tputcruEMbk1PCVo4rzCSR2bsEAQYOhqZZGY6DkB/XuqR3QO4mpnDbSpKsCUbcc1I2ZT18uf3NU1zKNfq9bCxFTLuGKxzB1B5Ef1y5VzyUt2RCE6muLzRFrdR7tqon3EBrv1ryzfKGRt/W3nXa9brgbc6CjjN3BaRnGuMvbADXbhtPupaQV/aXXqPvpSwzE3Li9IJ9TrFTePcTW9et2rZByMBP7JIE++p3DOEBAZOZ2Ms3U+XlWwQDu7rMtHG4eK5tw6oQ07LiMZZj7Yq3kbqarDgeEy4m0f31++rNtml1f0r4+hcXqzsqyevry+X312WzOyL861t1LtetZ7DLkDFcCS6Iu27TAbSsx8ZoDjfo9w7EkJb15d2sfICnfOTua5XLQO4nr7/wqF3KuxX0YCDlZiOi5Fj0lKG3fo9QSDeuofNB94EmrigVGv2gdIqXZdynv/bgH2brN6ZZ+ET8q0XsPbtn9YZ8rmZB/wBH31ZmJ4Gh2kVzXCMumcketTMyXK1vdhLVzVWI/wAniHzLVxP0dp/fMPUCrBxHBrT6vaRj1Kif4hrQ+72Xt/7t71r/ACXWj4NIq80iaCWfo7HK8fgK5P8AR0f77/hpqxfZ3E/7vFtp9tFPxI3+FRD2exh9rF/BF/lV5pFWQJ4N2YfC3luqyOyzAcGASInQjWCfjTM3H8VzS0fQsP51BHZq/wA8Xc9wUfhWHsy37WIxDf64+4VT13Idr3GLje1YRv8AUD961GGOAMjDBT1UID6SIrY9mV5vePrdf+dansxa5qT6u5/6qliGn1n/AAz8v51lefopPs/M/wA69ru2OYbDGnoPhWHHHoPhWVldz8twv7a8jn8XW6mZ9cbyrZeJMOnwrKyp+W4T9teROLrdTOw49cAywsHy2PUa+6tf02/Rfh+dZWVPy7C/tryJxVbqZqeLOeS/D861PEW8vhWVlT8uwv7a8icVW6mc2xJPStGaVK/a0JG/xrKyrWAwy2gvInE1X/syBY7PWrbKygyohZOg6n186nLptWVlFwdDoQPb1Opm/fnyrO+PlWVlTg6HQidvU6mYl4ggjQgyCORFEx2vv/ufw/nXlZVPBYd7wXkTiKvUzovbbED7H8P510Hb/E9Lf8P51lZVcBhuheRfEVepnp+kLE9Lf8P51n/uFielv+E/zrKypwGG6F5E4mr1M8P0gYn/AA/4T/OtT28xH+H/AA/nWVlTgMN0LyJxNXqZqe2+IP2P4fzrQ9sr55J/D+dZWVOAw3QvInE1epmh7V3uifw/nXh7UXeifw/nWVlTgMN0LyJxNXqZ4e0l3934fnXh7Q3f3fh+deVlTgcN0LyJxNXqZ4ePXP3fh+defpy5+78Kysq+Bw/QvInE1epnh41c/d+H515+ln/d+H51lZU4HD9C8iuIq9TOP1s+VZWVlM7Cn0onaS7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5" name="2 Subtítulo"/>
          <p:cNvSpPr txBox="1">
            <a:spLocks/>
          </p:cNvSpPr>
          <p:nvPr/>
        </p:nvSpPr>
        <p:spPr>
          <a:xfrm>
            <a:off x="1619672" y="2694053"/>
            <a:ext cx="6264696" cy="57606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dirty="0" smtClean="0">
                <a:solidFill>
                  <a:schemeClr val="tx1"/>
                </a:solidFill>
              </a:rPr>
              <a:t>DISEÑO CONCEPTUAL PARA CADA CENTRO DE MANTENIMIENTO DE IV ESCALÓN</a:t>
            </a: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ESTADO ACTUAL – BLOQUE 07</a:t>
            </a: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lvl="0"/>
            <a:r>
              <a:rPr lang="es-EC" sz="1100" dirty="0">
                <a:latin typeface="Arial" pitchFamily="34" charset="0"/>
                <a:cs typeface="Arial" pitchFamily="34" charset="0"/>
              </a:rPr>
              <a:t>Nivel 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76730" y="1628800"/>
            <a:ext cx="791802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El </a:t>
            </a:r>
            <a:r>
              <a:rPr lang="es-EC" dirty="0"/>
              <a:t>galpón tiene una edad aproximada de la construcción de 25 años, </a:t>
            </a:r>
            <a:r>
              <a:rPr lang="es-EC" dirty="0" smtClean="0"/>
              <a:t>deteriorado, disfuncional, </a:t>
            </a:r>
            <a:r>
              <a:rPr lang="es-EC" dirty="0"/>
              <a:t>insuficientes servicios higiénicos </a:t>
            </a:r>
            <a:r>
              <a:rPr lang="es-EC" dirty="0" smtClean="0"/>
              <a:t>y </a:t>
            </a:r>
            <a:r>
              <a:rPr lang="es-EC" dirty="0"/>
              <a:t>no existe un sistema recolección de </a:t>
            </a:r>
            <a:r>
              <a:rPr lang="es-EC" dirty="0" smtClean="0"/>
              <a:t>efluentes.</a:t>
            </a:r>
            <a:endParaRPr lang="es-EC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No </a:t>
            </a:r>
            <a:r>
              <a:rPr lang="es-EC" dirty="0"/>
              <a:t>cuentan con el espacio suficiente para alojar a todo el </a:t>
            </a:r>
            <a:r>
              <a:rPr lang="es-EC" dirty="0" smtClean="0"/>
              <a:t>personal.</a:t>
            </a:r>
            <a:endParaRPr lang="es-EC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Las </a:t>
            </a:r>
            <a:r>
              <a:rPr lang="es-EC" dirty="0"/>
              <a:t>disciplinas de instrumentación industrial y eléctrica </a:t>
            </a:r>
            <a:r>
              <a:rPr lang="es-EC" dirty="0" smtClean="0"/>
              <a:t>comparten </a:t>
            </a:r>
            <a:r>
              <a:rPr lang="es-EC" dirty="0"/>
              <a:t>un área común en el </a:t>
            </a:r>
            <a:r>
              <a:rPr lang="es-EC" dirty="0" smtClean="0"/>
              <a:t>taller.</a:t>
            </a:r>
            <a:endParaRPr lang="es-EC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El </a:t>
            </a:r>
            <a:r>
              <a:rPr lang="es-EC" dirty="0"/>
              <a:t>taller automotriz es insuficiente para dar mantenimiento a la flota automotriz (63 vehículos</a:t>
            </a:r>
            <a:r>
              <a:rPr lang="es-EC" dirty="0" smtClean="0"/>
              <a:t>). </a:t>
            </a:r>
            <a:endParaRPr lang="es-EC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Existe </a:t>
            </a:r>
            <a:r>
              <a:rPr lang="es-EC" dirty="0"/>
              <a:t>una rampa para vehículos livianos disfuncional por tener una  elevada pendiente (38%).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Las </a:t>
            </a:r>
            <a:r>
              <a:rPr lang="es-EC" dirty="0"/>
              <a:t>bahías de mantenimiento vehicular no prestan las facilidades </a:t>
            </a:r>
            <a:r>
              <a:rPr lang="es-EC" dirty="0" smtClean="0"/>
              <a:t>ergonómicas.</a:t>
            </a:r>
            <a:endParaRPr lang="es-EC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El </a:t>
            </a:r>
            <a:r>
              <a:rPr lang="es-EC" dirty="0"/>
              <a:t>taller automotriz no cuenta con </a:t>
            </a:r>
            <a:r>
              <a:rPr lang="es-EC" dirty="0" smtClean="0"/>
              <a:t>área </a:t>
            </a:r>
            <a:r>
              <a:rPr lang="es-EC" dirty="0"/>
              <a:t>de </a:t>
            </a:r>
            <a:r>
              <a:rPr lang="es-EC" dirty="0" smtClean="0"/>
              <a:t>bodega.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9808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1331640" y="2773941"/>
            <a:ext cx="6771104" cy="50405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800" b="1" kern="0" dirty="0" smtClean="0">
                <a:solidFill>
                  <a:schemeClr val="tx1"/>
                </a:solidFill>
              </a:rPr>
              <a:t>OBJETIVOS DEL PROYECTO DE INVESTIGACIÓN</a:t>
            </a:r>
            <a:endParaRPr lang="es-EC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3 Imagen" descr="C:\Users\PERSONAL\Documents\1. DOCUMENTOS CHRISTIAN\1 FLASH\1 TESIS\4. TESIS TALLERES AUTOMOTRICES PAM B7-21\B07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5" t="14596" r="20693" b="13674"/>
          <a:stretch/>
        </p:blipFill>
        <p:spPr bwMode="auto">
          <a:xfrm>
            <a:off x="6156176" y="1988840"/>
            <a:ext cx="2530259" cy="27056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"/>
          <a:stretch/>
        </p:blipFill>
        <p:spPr bwMode="auto">
          <a:xfrm>
            <a:off x="1043608" y="2912687"/>
            <a:ext cx="4752528" cy="325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ESTADO ACTUAL – BLOQUE 07</a:t>
            </a: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lvl="0"/>
            <a:r>
              <a:rPr lang="es-EC" sz="1100" dirty="0">
                <a:latin typeface="Arial" pitchFamily="34" charset="0"/>
                <a:cs typeface="Arial" pitchFamily="34" charset="0"/>
              </a:rPr>
              <a:t>Nivel 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5329237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50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REQUERIMIENTO PETROAMAZONAS</a:t>
            </a: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lvl="0"/>
            <a:r>
              <a:rPr lang="es-EC" sz="1100" dirty="0">
                <a:latin typeface="Arial" pitchFamily="34" charset="0"/>
                <a:cs typeface="Arial" pitchFamily="34" charset="0"/>
              </a:rPr>
              <a:t>Nivel 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76730" y="1268760"/>
            <a:ext cx="79180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/>
              <a:t>D</a:t>
            </a:r>
            <a:r>
              <a:rPr lang="es-EC" dirty="0" smtClean="0"/>
              <a:t>ebe </a:t>
            </a:r>
            <a:r>
              <a:rPr lang="es-EC" dirty="0"/>
              <a:t>cumplir el procedimiento PAM-UIO-SRVG-01-PRD-001-00 PROCEDIMIENTO PARA LA GESTIÓN DE PROYECTOS DE MEJORA DE LA INFRAESTRUCTURA DE PETROAMAZONAS EP EN QUITO Y </a:t>
            </a:r>
            <a:r>
              <a:rPr lang="es-EC" dirty="0" smtClean="0"/>
              <a:t>CAMPO.</a:t>
            </a:r>
          </a:p>
          <a:p>
            <a:pPr algn="just"/>
            <a:endParaRPr lang="es-EC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Código del Trabajo en el Capítulo II, Articulo 22 (2013) sobre la superficie y ubicación en los puestos de trabajo.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C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El diseño interior de las oficinas y su equipamiento debe atender al Manual de buenas prácticas para la administración, gestión y uso de las edificaciones del sector público. Servicio de Gestión Inmobiliaria del Sector Público, 2014.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C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NEC 2015 para el desarrollo Geotecnia y Cimentación, Arquitectónico y de la Estructuras metálicas de los galpones.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C" dirty="0" smtClean="0"/>
          </a:p>
        </p:txBody>
      </p:sp>
    </p:spTree>
    <p:extLst>
      <p:ext uri="{BB962C8B-B14F-4D97-AF65-F5344CB8AC3E}">
        <p14:creationId xmlns:p14="http://schemas.microsoft.com/office/powerpoint/2010/main" val="414582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REQUERIMIENTO – BLOQUE 07</a:t>
            </a: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lvl="0"/>
            <a:r>
              <a:rPr lang="es-EC" sz="1100" dirty="0">
                <a:latin typeface="Arial" pitchFamily="34" charset="0"/>
                <a:cs typeface="Arial" pitchFamily="34" charset="0"/>
              </a:rPr>
              <a:t>Nivel 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76730" y="908720"/>
            <a:ext cx="791802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C" sz="2000" dirty="0"/>
              <a:t>E</a:t>
            </a:r>
            <a:r>
              <a:rPr lang="es-EC" sz="2000" dirty="0" smtClean="0"/>
              <a:t>rigir </a:t>
            </a:r>
            <a:r>
              <a:rPr lang="es-EC" sz="2000" dirty="0"/>
              <a:t>un nuevo </a:t>
            </a:r>
            <a:r>
              <a:rPr lang="es-EC" sz="2000" dirty="0" smtClean="0"/>
              <a:t>galpón con </a:t>
            </a:r>
            <a:r>
              <a:rPr lang="es-EC" sz="2000" dirty="0"/>
              <a:t>un segundo </a:t>
            </a:r>
            <a:r>
              <a:rPr lang="es-EC" sz="2000" dirty="0" smtClean="0"/>
              <a:t>piso.</a:t>
            </a:r>
            <a:endParaRPr lang="es-EC" sz="20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2000" dirty="0" smtClean="0"/>
              <a:t>El </a:t>
            </a:r>
            <a:r>
              <a:rPr lang="es-EC" sz="2000" dirty="0"/>
              <a:t>sistema de aire comprimido debe ser </a:t>
            </a:r>
            <a:r>
              <a:rPr lang="es-EC" sz="2000" dirty="0" smtClean="0"/>
              <a:t>centralizado.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2000" dirty="0" smtClean="0"/>
              <a:t>El </a:t>
            </a:r>
            <a:r>
              <a:rPr lang="es-EC" sz="2000" dirty="0"/>
              <a:t>área de carga de baterías debe </a:t>
            </a:r>
            <a:r>
              <a:rPr lang="es-EC" sz="2000" dirty="0" smtClean="0"/>
              <a:t>cubrir </a:t>
            </a:r>
            <a:r>
              <a:rPr lang="es-EC" sz="2000" dirty="0"/>
              <a:t>las necesidades de flota vehicular (63 vehículos) y la flota de motores estacionarios del bloque (120 motores).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2000" dirty="0" smtClean="0"/>
              <a:t>El </a:t>
            </a:r>
            <a:r>
              <a:rPr lang="es-EC" sz="2000" dirty="0"/>
              <a:t>sistema de manejo de fluentes </a:t>
            </a:r>
            <a:r>
              <a:rPr lang="es-EC" sz="2000" dirty="0" smtClean="0"/>
              <a:t>de tres circuitos: de </a:t>
            </a:r>
            <a:r>
              <a:rPr lang="es-EC" sz="2000" dirty="0"/>
              <a:t>aguas </a:t>
            </a:r>
            <a:r>
              <a:rPr lang="es-EC" sz="2000" dirty="0" smtClean="0"/>
              <a:t>aceitosas, de </a:t>
            </a:r>
            <a:r>
              <a:rPr lang="es-EC" sz="2000" dirty="0"/>
              <a:t>aguas </a:t>
            </a:r>
            <a:r>
              <a:rPr lang="es-EC" sz="2000" dirty="0" smtClean="0"/>
              <a:t>lluvia y de </a:t>
            </a:r>
            <a:r>
              <a:rPr lang="es-EC" sz="2000" dirty="0"/>
              <a:t>aguas </a:t>
            </a:r>
            <a:r>
              <a:rPr lang="es-EC" sz="2000" dirty="0" smtClean="0"/>
              <a:t>negras.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2000" dirty="0" smtClean="0"/>
              <a:t>Constar con </a:t>
            </a:r>
            <a:r>
              <a:rPr lang="es-EC" sz="2000" dirty="0"/>
              <a:t>á</a:t>
            </a:r>
            <a:r>
              <a:rPr lang="es-EC" sz="2000" dirty="0" smtClean="0"/>
              <a:t>reas </a:t>
            </a:r>
            <a:r>
              <a:rPr lang="es-EC" sz="2000" dirty="0"/>
              <a:t>de </a:t>
            </a:r>
            <a:r>
              <a:rPr lang="es-EC" sz="2000" dirty="0" smtClean="0"/>
              <a:t>refrigerio.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2000" dirty="0" smtClean="0"/>
              <a:t>Constar con servicios </a:t>
            </a:r>
            <a:r>
              <a:rPr lang="es-EC" sz="2000" dirty="0"/>
              <a:t>higiénicos </a:t>
            </a:r>
            <a:r>
              <a:rPr lang="es-EC" sz="2000" dirty="0" smtClean="0"/>
              <a:t>para el </a:t>
            </a:r>
            <a:r>
              <a:rPr lang="es-EC" sz="2000" dirty="0"/>
              <a:t>personal masculino y femenino.(48 hombres y 8 mujeres por turno).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2000" dirty="0"/>
              <a:t>C</a:t>
            </a:r>
            <a:r>
              <a:rPr lang="es-EC" sz="2000" dirty="0" smtClean="0"/>
              <a:t>ontar </a:t>
            </a:r>
            <a:r>
              <a:rPr lang="es-EC" sz="2000" dirty="0"/>
              <a:t>con sistema contra incendio y vías de evacuación.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2000" dirty="0" smtClean="0"/>
              <a:t>Contar con oficinas para personal del departamento de Mantenimiento.</a:t>
            </a:r>
            <a:endParaRPr lang="es-EC" sz="20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2000" dirty="0" smtClean="0"/>
              <a:t>El </a:t>
            </a:r>
            <a:r>
              <a:rPr lang="es-EC" sz="2000" dirty="0"/>
              <a:t>taller de mantenimiento automotriz </a:t>
            </a:r>
            <a:r>
              <a:rPr lang="es-EC" sz="2000" dirty="0" smtClean="0"/>
              <a:t>con </a:t>
            </a:r>
            <a:r>
              <a:rPr lang="es-EC" sz="2000" dirty="0"/>
              <a:t>á</a:t>
            </a:r>
            <a:r>
              <a:rPr lang="es-EC" sz="2000" dirty="0" smtClean="0"/>
              <a:t>reas</a:t>
            </a:r>
            <a:r>
              <a:rPr lang="es-EC" sz="2000" dirty="0"/>
              <a:t>: </a:t>
            </a:r>
            <a:r>
              <a:rPr lang="es-EC" sz="2000" dirty="0" smtClean="0"/>
              <a:t>de </a:t>
            </a:r>
            <a:r>
              <a:rPr lang="es-EC" sz="2000" dirty="0"/>
              <a:t>vehículos </a:t>
            </a:r>
            <a:r>
              <a:rPr lang="es-EC" sz="2000" dirty="0" smtClean="0"/>
              <a:t>livianos, de </a:t>
            </a:r>
            <a:r>
              <a:rPr lang="es-EC" sz="2000" dirty="0"/>
              <a:t>pesados e industriales, </a:t>
            </a:r>
            <a:r>
              <a:rPr lang="es-EC" sz="2000" dirty="0" smtClean="0"/>
              <a:t>oficina, bodega, </a:t>
            </a:r>
            <a:r>
              <a:rPr lang="es-EC" sz="2000" dirty="0"/>
              <a:t>área </a:t>
            </a:r>
            <a:r>
              <a:rPr lang="es-EC" sz="2000" dirty="0" smtClean="0"/>
              <a:t>acopio </a:t>
            </a:r>
            <a:r>
              <a:rPr lang="es-EC" sz="2000" dirty="0"/>
              <a:t>de </a:t>
            </a:r>
            <a:r>
              <a:rPr lang="es-EC" sz="2000" dirty="0" smtClean="0"/>
              <a:t>aceites </a:t>
            </a:r>
            <a:r>
              <a:rPr lang="es-EC" sz="2000" dirty="0"/>
              <a:t>y área de entrega y recepción de vehículos.</a:t>
            </a:r>
          </a:p>
        </p:txBody>
      </p:sp>
    </p:spTree>
    <p:extLst>
      <p:ext uri="{BB962C8B-B14F-4D97-AF65-F5344CB8AC3E}">
        <p14:creationId xmlns:p14="http://schemas.microsoft.com/office/powerpoint/2010/main" val="30115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Evaluación ubicación alternativas – BLOQUE 07</a:t>
            </a: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lvl="0"/>
            <a:r>
              <a:rPr lang="es-EC" sz="1100" dirty="0">
                <a:latin typeface="Arial" pitchFamily="34" charset="0"/>
                <a:cs typeface="Arial" pitchFamily="34" charset="0"/>
              </a:rPr>
              <a:t>Nivel 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pic>
        <p:nvPicPr>
          <p:cNvPr id="5" name="4 Imagen" descr="C:\Users\PERSONAL\Desktop\B0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22" y="914400"/>
            <a:ext cx="3869690" cy="502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5 Rectángulo"/>
          <p:cNvSpPr/>
          <p:nvPr/>
        </p:nvSpPr>
        <p:spPr>
          <a:xfrm>
            <a:off x="5004048" y="1269335"/>
            <a:ext cx="338437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/>
              <a:t>Alternativa número 1: Ubicación Campamento Payamino.</a:t>
            </a:r>
            <a:endParaRPr lang="es-EC" sz="1600" dirty="0"/>
          </a:p>
          <a:p>
            <a:r>
              <a:rPr lang="es-EC" sz="1600" dirty="0" smtClean="0"/>
              <a:t>En </a:t>
            </a:r>
            <a:r>
              <a:rPr lang="es-EC" sz="1600" dirty="0"/>
              <a:t>la ciudad Francisco de Orellana, en el campamento Payamino de Petroamazonas </a:t>
            </a:r>
            <a:r>
              <a:rPr lang="es-EC" sz="1600" dirty="0" smtClean="0"/>
              <a:t>EP, </a:t>
            </a:r>
            <a:r>
              <a:rPr lang="es-EC" sz="1600" dirty="0"/>
              <a:t>con un área disponible de 600 m</a:t>
            </a:r>
            <a:r>
              <a:rPr lang="es-EC" sz="1600" baseline="30000" dirty="0"/>
              <a:t>2</a:t>
            </a:r>
            <a:r>
              <a:rPr lang="es-EC" sz="1600" dirty="0" smtClean="0"/>
              <a:t>.</a:t>
            </a:r>
          </a:p>
          <a:p>
            <a:endParaRPr lang="es-EC" sz="1600" dirty="0"/>
          </a:p>
          <a:p>
            <a:r>
              <a:rPr lang="es-EC" sz="1600" b="1" dirty="0" smtClean="0"/>
              <a:t>Alternativa </a:t>
            </a:r>
            <a:r>
              <a:rPr lang="es-EC" sz="1600" b="1" dirty="0"/>
              <a:t>número 2: Ubicación Plataforma Oso C.</a:t>
            </a:r>
            <a:endParaRPr lang="es-EC" sz="1600" dirty="0"/>
          </a:p>
          <a:p>
            <a:r>
              <a:rPr lang="es-EC" sz="1600" dirty="0" smtClean="0"/>
              <a:t>En la </a:t>
            </a:r>
            <a:r>
              <a:rPr lang="es-EC" sz="1600" dirty="0"/>
              <a:t>plataforma de Oso C.</a:t>
            </a:r>
          </a:p>
          <a:p>
            <a:r>
              <a:rPr lang="es-EC" sz="1600" dirty="0"/>
              <a:t>El taller se debe ubicar en el sur del bloque 07 a 90 minutos de la ciudad Francisco de Orellana, en un área asignada al departamento de Mantenimiento, con un área disponible de 500 m</a:t>
            </a:r>
            <a:r>
              <a:rPr lang="es-EC" sz="1600" baseline="30000" dirty="0"/>
              <a:t>2</a:t>
            </a:r>
            <a:r>
              <a:rPr lang="es-EC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1587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>
                <a:solidFill>
                  <a:schemeClr val="tx1"/>
                </a:solidFill>
              </a:rPr>
              <a:t>Evaluación ubicación alternativas – BLOQUE 07</a:t>
            </a: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lvl="0"/>
            <a:r>
              <a:rPr lang="es-EC" sz="1100" dirty="0">
                <a:latin typeface="Arial" pitchFamily="34" charset="0"/>
                <a:cs typeface="Arial" pitchFamily="34" charset="0"/>
              </a:rPr>
              <a:t>Nivel 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54" y="692696"/>
            <a:ext cx="852583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49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>
                <a:solidFill>
                  <a:schemeClr val="tx1"/>
                </a:solidFill>
              </a:rPr>
              <a:t>Evaluación ubicación alternativas – BLOQUE 07</a:t>
            </a:r>
          </a:p>
          <a:p>
            <a:pPr lvl="0"/>
            <a:r>
              <a:rPr lang="es-EC" sz="1100" dirty="0" smtClean="0">
                <a:latin typeface="Arial" pitchFamily="34" charset="0"/>
                <a:cs typeface="Arial" pitchFamily="34" charset="0"/>
              </a:rPr>
              <a:t>Nivel </a:t>
            </a:r>
            <a:r>
              <a:rPr lang="es-EC" sz="1100" dirty="0">
                <a:latin typeface="Arial" pitchFamily="34" charset="0"/>
                <a:cs typeface="Arial" pitchFamily="34" charset="0"/>
              </a:rPr>
              <a:t>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8064896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67543" y="1269335"/>
            <a:ext cx="7920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/>
              <a:t>Se determina </a:t>
            </a:r>
            <a:r>
              <a:rPr lang="es-EC" sz="1600" dirty="0"/>
              <a:t>que la alternativa #01 alcanza un puntaje de 9,4 que es mayor al de la alternativa #02 por lo que la selección de la ubicación es la Alternativa #01 en el Campamento Payamino.</a:t>
            </a:r>
          </a:p>
        </p:txBody>
      </p:sp>
    </p:spTree>
    <p:extLst>
      <p:ext uri="{BB962C8B-B14F-4D97-AF65-F5344CB8AC3E}">
        <p14:creationId xmlns:p14="http://schemas.microsoft.com/office/powerpoint/2010/main" val="32413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4437112"/>
            <a:ext cx="7772400" cy="1362075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Distribución espacios internos – </a:t>
            </a:r>
            <a:r>
              <a:rPr lang="es-EC" b="1" kern="0" dirty="0">
                <a:solidFill>
                  <a:schemeClr val="tx1"/>
                </a:solidFill>
              </a:rPr>
              <a:t>BLOQUE 07</a:t>
            </a:r>
          </a:p>
          <a:p>
            <a:pPr lvl="0"/>
            <a:r>
              <a:rPr lang="es-EC" sz="1100" dirty="0" smtClean="0">
                <a:latin typeface="Arial" pitchFamily="34" charset="0"/>
                <a:cs typeface="Arial" pitchFamily="34" charset="0"/>
              </a:rPr>
              <a:t>Nivel </a:t>
            </a:r>
            <a:r>
              <a:rPr lang="es-EC" sz="1100" dirty="0">
                <a:latin typeface="Arial" pitchFamily="34" charset="0"/>
                <a:cs typeface="Arial" pitchFamily="34" charset="0"/>
              </a:rPr>
              <a:t>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68"/>
          <a:stretch/>
        </p:blipFill>
        <p:spPr bwMode="auto">
          <a:xfrm>
            <a:off x="107504" y="1221554"/>
            <a:ext cx="5112568" cy="371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3"/>
          <a:stretch/>
        </p:blipFill>
        <p:spPr bwMode="auto">
          <a:xfrm>
            <a:off x="5353623" y="980728"/>
            <a:ext cx="3790377" cy="435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8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8346"/>
            <a:ext cx="5772150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"/>
          <a:stretch/>
        </p:blipFill>
        <p:spPr bwMode="auto">
          <a:xfrm>
            <a:off x="5940153" y="2270051"/>
            <a:ext cx="3103640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Distribución espacios internos – </a:t>
            </a:r>
            <a:r>
              <a:rPr lang="es-EC" b="1" kern="0" dirty="0">
                <a:solidFill>
                  <a:schemeClr val="tx1"/>
                </a:solidFill>
              </a:rPr>
              <a:t>BLOQUE 07</a:t>
            </a:r>
          </a:p>
          <a:p>
            <a:pPr lvl="0"/>
            <a:r>
              <a:rPr lang="es-EC" sz="1100" dirty="0" smtClean="0">
                <a:latin typeface="Arial" pitchFamily="34" charset="0"/>
                <a:cs typeface="Arial" pitchFamily="34" charset="0"/>
              </a:rPr>
              <a:t>Nivel </a:t>
            </a:r>
            <a:r>
              <a:rPr lang="es-EC" sz="1100" dirty="0">
                <a:latin typeface="Arial" pitchFamily="34" charset="0"/>
                <a:cs typeface="Arial" pitchFamily="34" charset="0"/>
              </a:rPr>
              <a:t>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30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Ejemplo Diseño puestos de trabajo – </a:t>
            </a:r>
            <a:r>
              <a:rPr lang="es-EC" b="1" kern="0" dirty="0">
                <a:solidFill>
                  <a:schemeClr val="tx1"/>
                </a:solidFill>
              </a:rPr>
              <a:t>BLOQUE 07</a:t>
            </a:r>
          </a:p>
          <a:p>
            <a:pPr lvl="0"/>
            <a:r>
              <a:rPr lang="es-EC" sz="1100" dirty="0" smtClean="0">
                <a:latin typeface="Arial" pitchFamily="34" charset="0"/>
                <a:cs typeface="Arial" pitchFamily="34" charset="0"/>
              </a:rPr>
              <a:t>Nivel </a:t>
            </a:r>
            <a:r>
              <a:rPr lang="es-EC" sz="1100" dirty="0">
                <a:latin typeface="Arial" pitchFamily="34" charset="0"/>
                <a:cs typeface="Arial" pitchFamily="34" charset="0"/>
              </a:rPr>
              <a:t>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687116" y="787024"/>
            <a:ext cx="7845324" cy="62575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s-EC" sz="1600" b="1" kern="0" dirty="0" smtClean="0">
                <a:solidFill>
                  <a:schemeClr val="tx1"/>
                </a:solidFill>
              </a:rPr>
              <a:t>Área </a:t>
            </a:r>
            <a:r>
              <a:rPr lang="es-EC" sz="1600" b="1" kern="0" dirty="0">
                <a:solidFill>
                  <a:schemeClr val="tx1"/>
                </a:solidFill>
              </a:rPr>
              <a:t>1: Área de sistema Chasis y Mantenimiento vehículos Pesados del Bloque 07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39552" y="1412776"/>
            <a:ext cx="792088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500" dirty="0" smtClean="0"/>
              <a:t>Trabajos a realizar:</a:t>
            </a:r>
            <a:endParaRPr lang="es-EC" sz="15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s-EC" sz="1500" dirty="0"/>
              <a:t>Limpieza de carrocería, chasis y sistema de trasmisión de potencia  de los vehículos livianos, pesados e industriales.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EC" sz="1500" dirty="0"/>
              <a:t>Acciones de mantenimiento hasta 3er. escalón de vehículos pesados e industriales.</a:t>
            </a:r>
          </a:p>
          <a:p>
            <a:r>
              <a:rPr lang="es-EC" sz="1500" dirty="0"/>
              <a:t>Características de la estructura: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EC" sz="1500" dirty="0"/>
              <a:t>Paredes laterales y una </a:t>
            </a:r>
            <a:r>
              <a:rPr lang="es-EC" sz="1500" dirty="0" smtClean="0"/>
              <a:t>posterior </a:t>
            </a:r>
            <a:r>
              <a:rPr lang="es-EC" sz="1500" dirty="0"/>
              <a:t>para aislar de las áreas </a:t>
            </a:r>
            <a:r>
              <a:rPr lang="es-EC" sz="1500" dirty="0" smtClean="0"/>
              <a:t>adyacentes.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EC" sz="1500" dirty="0" smtClean="0"/>
              <a:t>Fosa </a:t>
            </a:r>
            <a:r>
              <a:rPr lang="es-EC" sz="1500" dirty="0"/>
              <a:t>para mantenimiento de vehículos.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EC" sz="1500" dirty="0"/>
              <a:t>Rampa frontal para el ingreso de vehículos.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EC" sz="1500" dirty="0"/>
              <a:t>Pasillo interno.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EC" sz="1500" dirty="0"/>
              <a:t>Puerta peatonal posterior para acceso a colector de aguas aceitosas</a:t>
            </a:r>
          </a:p>
          <a:p>
            <a:r>
              <a:rPr lang="es-EC" sz="1500" dirty="0"/>
              <a:t>Equipamiento</a:t>
            </a:r>
            <a:r>
              <a:rPr lang="es-EC" sz="1500" dirty="0" smtClean="0"/>
              <a:t>: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EC" sz="1500" dirty="0" smtClean="0"/>
              <a:t>Una </a:t>
            </a:r>
            <a:r>
              <a:rPr lang="es-EC" sz="1500" dirty="0"/>
              <a:t>bomba móvil de agua a </a:t>
            </a:r>
            <a:r>
              <a:rPr lang="es-EC" sz="1500" dirty="0" smtClean="0"/>
              <a:t>presión.</a:t>
            </a:r>
            <a:endParaRPr lang="es-EC" sz="15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s-EC" sz="1500" dirty="0"/>
              <a:t>Una aspiradora </a:t>
            </a:r>
            <a:r>
              <a:rPr lang="es-EC" sz="1500" dirty="0" smtClean="0"/>
              <a:t>móvil.</a:t>
            </a:r>
            <a:endParaRPr lang="es-EC" sz="1500" dirty="0"/>
          </a:p>
          <a:p>
            <a:r>
              <a:rPr lang="es-EC" sz="1500" dirty="0"/>
              <a:t>El área requiere </a:t>
            </a:r>
            <a:r>
              <a:rPr lang="es-EC" sz="1500" dirty="0" smtClean="0"/>
              <a:t>los Servicios</a:t>
            </a:r>
            <a:r>
              <a:rPr lang="es-EC" sz="1500" dirty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1500" dirty="0" smtClean="0"/>
              <a:t>Servicio de energía </a:t>
            </a:r>
            <a:r>
              <a:rPr lang="es-EC" sz="1500" dirty="0"/>
              <a:t>eléctrica e iluminación artificial.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EC" sz="1500" dirty="0"/>
              <a:t>Agua.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EC" sz="1500" dirty="0"/>
              <a:t>A aire </a:t>
            </a:r>
            <a:r>
              <a:rPr lang="es-EC" sz="1500" dirty="0" smtClean="0"/>
              <a:t>comprimido.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EC" sz="1500" dirty="0" smtClean="0"/>
              <a:t>Drenaje </a:t>
            </a:r>
            <a:r>
              <a:rPr lang="es-EC" sz="1500" dirty="0"/>
              <a:t>de aguas aceitosas.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EC" sz="1500" dirty="0"/>
              <a:t>Disposición desechos sólidos.</a:t>
            </a:r>
          </a:p>
        </p:txBody>
      </p:sp>
    </p:spTree>
    <p:extLst>
      <p:ext uri="{BB962C8B-B14F-4D97-AF65-F5344CB8AC3E}">
        <p14:creationId xmlns:p14="http://schemas.microsoft.com/office/powerpoint/2010/main" val="24993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628800"/>
            <a:ext cx="4824536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Ejemplo Diseño puestos de trabajo – </a:t>
            </a:r>
            <a:r>
              <a:rPr lang="es-EC" b="1" kern="0" dirty="0">
                <a:solidFill>
                  <a:schemeClr val="tx1"/>
                </a:solidFill>
              </a:rPr>
              <a:t>BLOQUE 07</a:t>
            </a:r>
          </a:p>
          <a:p>
            <a:pPr lvl="0"/>
            <a:r>
              <a:rPr lang="es-EC" sz="1100" dirty="0" smtClean="0">
                <a:latin typeface="Arial" pitchFamily="34" charset="0"/>
                <a:cs typeface="Arial" pitchFamily="34" charset="0"/>
              </a:rPr>
              <a:t>Nivel </a:t>
            </a:r>
            <a:r>
              <a:rPr lang="es-EC" sz="1100" dirty="0">
                <a:latin typeface="Arial" pitchFamily="34" charset="0"/>
                <a:cs typeface="Arial" pitchFamily="34" charset="0"/>
              </a:rPr>
              <a:t>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7" t="15330" r="35954" b="10141"/>
          <a:stretch/>
        </p:blipFill>
        <p:spPr bwMode="auto">
          <a:xfrm>
            <a:off x="5076056" y="883197"/>
            <a:ext cx="3886954" cy="470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17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>
          <a:xfrm>
            <a:off x="1619672" y="516225"/>
            <a:ext cx="6771104" cy="475252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endParaRPr lang="es-ES" sz="2000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1600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1200" b="1" kern="0" dirty="0" smtClean="0">
              <a:solidFill>
                <a:schemeClr val="tx1"/>
              </a:solidFill>
            </a:endParaRPr>
          </a:p>
        </p:txBody>
      </p:sp>
      <p:sp>
        <p:nvSpPr>
          <p:cNvPr id="8" name="2 Subtítulo"/>
          <p:cNvSpPr txBox="1">
            <a:spLocks/>
          </p:cNvSpPr>
          <p:nvPr/>
        </p:nvSpPr>
        <p:spPr>
          <a:xfrm>
            <a:off x="1250254" y="923645"/>
            <a:ext cx="7714234" cy="106519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s-EC" sz="1600" b="1" kern="0" dirty="0" smtClean="0">
                <a:solidFill>
                  <a:schemeClr val="tx1"/>
                </a:solidFill>
              </a:rPr>
              <a:t>OBJETIVO GENERAL: </a:t>
            </a:r>
          </a:p>
          <a:p>
            <a:pPr marL="0" indent="0" algn="just">
              <a:buNone/>
            </a:pPr>
            <a:r>
              <a:rPr lang="es-EC" sz="1400" kern="0" dirty="0" smtClean="0">
                <a:solidFill>
                  <a:schemeClr val="tx1"/>
                </a:solidFill>
              </a:rPr>
              <a:t>Realizar </a:t>
            </a:r>
            <a:r>
              <a:rPr lang="es-EC" sz="1400" kern="0" dirty="0">
                <a:solidFill>
                  <a:schemeClr val="tx1"/>
                </a:solidFill>
              </a:rPr>
              <a:t>el diseño conceptual de dos talleres Automotrices capaces de solventar los requerimientos de mantenimiento de la flota de vehículos de los Bloques 07 y 21 de PETROAMAZONAS EP respectivamente, basado en normas y estándares de calidad, medio ambiente y seguridad industrial</a:t>
            </a:r>
            <a:r>
              <a:rPr lang="es-EC" sz="1400" b="1" kern="0" dirty="0" smtClean="0">
                <a:solidFill>
                  <a:schemeClr val="tx1"/>
                </a:solidFill>
              </a:rPr>
              <a:t>.</a:t>
            </a:r>
            <a:endParaRPr lang="es-EC" sz="1400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1400" b="1" kern="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1056220" y="2190811"/>
            <a:ext cx="3155740" cy="37409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1600" b="1" kern="0" dirty="0" smtClean="0">
                <a:solidFill>
                  <a:schemeClr val="tx1"/>
                </a:solidFill>
              </a:rPr>
              <a:t>OBJETIVOS ESPECÍFICOS:</a:t>
            </a:r>
            <a:endParaRPr lang="es-EC" sz="1600" b="1" kern="0" dirty="0">
              <a:solidFill>
                <a:schemeClr val="tx1"/>
              </a:solidFill>
            </a:endParaRPr>
          </a:p>
        </p:txBody>
      </p:sp>
      <p:sp>
        <p:nvSpPr>
          <p:cNvPr id="11" name="2 Subtítulo"/>
          <p:cNvSpPr txBox="1">
            <a:spLocks/>
          </p:cNvSpPr>
          <p:nvPr/>
        </p:nvSpPr>
        <p:spPr>
          <a:xfrm>
            <a:off x="1187624" y="2453343"/>
            <a:ext cx="7704856" cy="306388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algn="just">
              <a:buAutoNum type="arabicPeriod"/>
            </a:pPr>
            <a:r>
              <a:rPr lang="es-EC" sz="1400" kern="0" dirty="0" smtClean="0">
                <a:solidFill>
                  <a:schemeClr val="tx1"/>
                </a:solidFill>
              </a:rPr>
              <a:t>Estudiar </a:t>
            </a:r>
            <a:r>
              <a:rPr lang="es-EC" sz="1400" kern="0" dirty="0">
                <a:solidFill>
                  <a:schemeClr val="tx1"/>
                </a:solidFill>
              </a:rPr>
              <a:t>las teorías del mantenimiento y las normas que permitan diseñar un taller que cumpla con las expectativas de </a:t>
            </a:r>
            <a:r>
              <a:rPr lang="es-EC" sz="1400" kern="0" dirty="0" smtClean="0">
                <a:solidFill>
                  <a:schemeClr val="tx1"/>
                </a:solidFill>
              </a:rPr>
              <a:t>PETROAMAZONAS EP.</a:t>
            </a:r>
            <a:endParaRPr lang="es-EC" sz="1400" kern="0" dirty="0">
              <a:solidFill>
                <a:schemeClr val="tx1"/>
              </a:solidFill>
            </a:endParaRPr>
          </a:p>
          <a:p>
            <a:pPr algn="just">
              <a:buAutoNum type="arabicPeriod"/>
            </a:pPr>
            <a:r>
              <a:rPr lang="es-EC" sz="1400" kern="0" dirty="0" smtClean="0">
                <a:solidFill>
                  <a:schemeClr val="tx1"/>
                </a:solidFill>
              </a:rPr>
              <a:t>Analizar </a:t>
            </a:r>
            <a:r>
              <a:rPr lang="es-EC" sz="1400" kern="0" dirty="0">
                <a:solidFill>
                  <a:schemeClr val="tx1"/>
                </a:solidFill>
              </a:rPr>
              <a:t>la flota actual para establecer una proyección de la carga de mantenimiento.</a:t>
            </a:r>
          </a:p>
          <a:p>
            <a:pPr algn="just">
              <a:buAutoNum type="arabicPeriod"/>
            </a:pPr>
            <a:r>
              <a:rPr lang="es-EC" sz="1400" kern="0" dirty="0" smtClean="0">
                <a:solidFill>
                  <a:schemeClr val="tx1"/>
                </a:solidFill>
              </a:rPr>
              <a:t>Investigar </a:t>
            </a:r>
            <a:r>
              <a:rPr lang="es-EC" sz="1400" kern="0" dirty="0">
                <a:solidFill>
                  <a:schemeClr val="tx1"/>
                </a:solidFill>
              </a:rPr>
              <a:t>y analizar los requerimientos técnicos para la construcción de los talleres.</a:t>
            </a:r>
          </a:p>
          <a:p>
            <a:pPr algn="just">
              <a:buAutoNum type="arabicPeriod"/>
            </a:pPr>
            <a:r>
              <a:rPr lang="es-EC" sz="1400" kern="0" dirty="0" smtClean="0">
                <a:solidFill>
                  <a:schemeClr val="tx1"/>
                </a:solidFill>
              </a:rPr>
              <a:t>Investigar </a:t>
            </a:r>
            <a:r>
              <a:rPr lang="es-EC" sz="1400" kern="0" dirty="0">
                <a:solidFill>
                  <a:schemeClr val="tx1"/>
                </a:solidFill>
              </a:rPr>
              <a:t>y analizar los requerimientos de maquinaria, equipos y herramientas mínimas indispensables para la realización del mantenimiento.</a:t>
            </a:r>
          </a:p>
          <a:p>
            <a:pPr algn="just">
              <a:buAutoNum type="arabicPeriod"/>
            </a:pPr>
            <a:r>
              <a:rPr lang="es-EC" sz="1400" kern="0" dirty="0" smtClean="0">
                <a:solidFill>
                  <a:schemeClr val="tx1"/>
                </a:solidFill>
              </a:rPr>
              <a:t>Realizar </a:t>
            </a:r>
            <a:r>
              <a:rPr lang="es-EC" sz="1400" kern="0" dirty="0">
                <a:solidFill>
                  <a:schemeClr val="tx1"/>
                </a:solidFill>
              </a:rPr>
              <a:t>el diseño conceptual de los talleres y el análisis para la elección de la mejor opción.</a:t>
            </a:r>
          </a:p>
          <a:p>
            <a:pPr algn="just">
              <a:buAutoNum type="arabicPeriod"/>
            </a:pPr>
            <a:r>
              <a:rPr lang="es-EC" sz="1400" kern="0" dirty="0" smtClean="0">
                <a:solidFill>
                  <a:schemeClr val="tx1"/>
                </a:solidFill>
              </a:rPr>
              <a:t>Diseñar </a:t>
            </a:r>
            <a:r>
              <a:rPr lang="es-EC" sz="1400" kern="0" dirty="0">
                <a:solidFill>
                  <a:schemeClr val="tx1"/>
                </a:solidFill>
              </a:rPr>
              <a:t>los procesos tecnológicos de mantenimiento, optimizando los recursos físicos que la Empresa posee al momento.</a:t>
            </a:r>
          </a:p>
          <a:p>
            <a:pPr algn="just">
              <a:buAutoNum type="arabicPeriod"/>
            </a:pPr>
            <a:r>
              <a:rPr lang="es-EC" sz="1400" kern="0" dirty="0" smtClean="0">
                <a:solidFill>
                  <a:schemeClr val="tx1"/>
                </a:solidFill>
              </a:rPr>
              <a:t>Levantar </a:t>
            </a:r>
            <a:r>
              <a:rPr lang="es-EC" sz="1400" kern="0" dirty="0">
                <a:solidFill>
                  <a:schemeClr val="tx1"/>
                </a:solidFill>
              </a:rPr>
              <a:t>los planos para la futura construcción del taller.</a:t>
            </a:r>
          </a:p>
          <a:p>
            <a:pPr algn="just">
              <a:buAutoNum type="arabicPeriod"/>
            </a:pPr>
            <a:r>
              <a:rPr lang="es-EC" sz="1400" kern="0" dirty="0" smtClean="0">
                <a:solidFill>
                  <a:schemeClr val="tx1"/>
                </a:solidFill>
              </a:rPr>
              <a:t>Realizar </a:t>
            </a:r>
            <a:r>
              <a:rPr lang="es-EC" sz="1400" kern="0" dirty="0">
                <a:solidFill>
                  <a:schemeClr val="tx1"/>
                </a:solidFill>
              </a:rPr>
              <a:t>una evaluación económica y financiera del proyecto. </a:t>
            </a:r>
          </a:p>
          <a:p>
            <a:pPr algn="just">
              <a:buAutoNum type="arabicPeriod"/>
            </a:pPr>
            <a:endParaRPr lang="es-EC" sz="1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99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Estructura </a:t>
            </a:r>
            <a:r>
              <a:rPr lang="es-EC" b="1" kern="0" dirty="0">
                <a:solidFill>
                  <a:schemeClr val="tx1"/>
                </a:solidFill>
              </a:rPr>
              <a:t>de la construcción y áreas especializadas de </a:t>
            </a:r>
            <a:r>
              <a:rPr lang="es-EC" b="1" kern="0" dirty="0" smtClean="0">
                <a:solidFill>
                  <a:schemeClr val="tx1"/>
                </a:solidFill>
              </a:rPr>
              <a:t>talleres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39552" y="1196752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fontAlgn="base"/>
            <a:r>
              <a:rPr lang="es-EC" b="1" dirty="0"/>
              <a:t>Levantamiento topográfico</a:t>
            </a:r>
          </a:p>
          <a:p>
            <a:r>
              <a:rPr lang="es-EC" dirty="0" smtClean="0"/>
              <a:t>Plataforma disponible de </a:t>
            </a:r>
            <a:r>
              <a:rPr lang="es-EC" dirty="0"/>
              <a:t>65 x 10 m con un área de 650 m2 </a:t>
            </a:r>
            <a:r>
              <a:rPr lang="es-EC" dirty="0" smtClean="0"/>
              <a:t>disponibles.</a:t>
            </a:r>
            <a:endParaRPr lang="es-EC" dirty="0"/>
          </a:p>
          <a:p>
            <a:r>
              <a:rPr lang="es-EC" dirty="0" smtClean="0"/>
              <a:t>Terrenos de </a:t>
            </a:r>
            <a:r>
              <a:rPr lang="es-EC" dirty="0"/>
              <a:t>forma rectangular perfectamente definida sin pendientes y </a:t>
            </a:r>
            <a:r>
              <a:rPr lang="es-EC" dirty="0" smtClean="0"/>
              <a:t>compactado </a:t>
            </a:r>
            <a:r>
              <a:rPr lang="es-EC" dirty="0"/>
              <a:t>por años de uso de los mismos talleres. </a:t>
            </a:r>
          </a:p>
          <a:p>
            <a:pPr marL="0" lvl="3" fontAlgn="base"/>
            <a:r>
              <a:rPr lang="es-EC" b="1" dirty="0" smtClean="0"/>
              <a:t>Proyecto </a:t>
            </a:r>
            <a:r>
              <a:rPr lang="es-EC" b="1" dirty="0"/>
              <a:t>Urbanístico</a:t>
            </a:r>
          </a:p>
          <a:p>
            <a:pPr marL="0" lvl="4" fontAlgn="base"/>
            <a:r>
              <a:rPr lang="es-EC" dirty="0" smtClean="0"/>
              <a:t>Las vías de acceso y movilización son las </a:t>
            </a:r>
            <a:r>
              <a:rPr lang="es-EC" dirty="0"/>
              <a:t>vías internas del </a:t>
            </a:r>
            <a:r>
              <a:rPr lang="es-EC" dirty="0" smtClean="0"/>
              <a:t>campamento Payamino.</a:t>
            </a:r>
          </a:p>
          <a:p>
            <a:r>
              <a:rPr lang="es-EC" dirty="0" smtClean="0"/>
              <a:t>Las </a:t>
            </a:r>
            <a:r>
              <a:rPr lang="es-EC" dirty="0"/>
              <a:t>obras de saneamiento </a:t>
            </a:r>
            <a:r>
              <a:rPr lang="es-EC" dirty="0" smtClean="0"/>
              <a:t>de </a:t>
            </a:r>
            <a:r>
              <a:rPr lang="es-EC" dirty="0"/>
              <a:t>instalaciones hidráulicas y sanitarias </a:t>
            </a:r>
            <a:r>
              <a:rPr lang="es-EC" dirty="0" smtClean="0"/>
              <a:t>(aguas </a:t>
            </a:r>
            <a:r>
              <a:rPr lang="es-EC" dirty="0"/>
              <a:t>servidas, aguas aceitosas y aguas </a:t>
            </a:r>
            <a:r>
              <a:rPr lang="es-EC" dirty="0" smtClean="0"/>
              <a:t>lluvia)</a:t>
            </a:r>
            <a:endParaRPr lang="es-EC" dirty="0"/>
          </a:p>
          <a:p>
            <a:r>
              <a:rPr lang="es-EC" dirty="0" smtClean="0"/>
              <a:t>Serán </a:t>
            </a:r>
            <a:r>
              <a:rPr lang="es-EC" dirty="0"/>
              <a:t>calculadas y diseñadas </a:t>
            </a:r>
            <a:r>
              <a:rPr lang="es-EC" dirty="0" smtClean="0"/>
              <a:t>según:</a:t>
            </a:r>
          </a:p>
          <a:p>
            <a:r>
              <a:rPr lang="es-EC" dirty="0" smtClean="0"/>
              <a:t>PAM-EC-30-PRC-010-0 Diseño </a:t>
            </a:r>
            <a:r>
              <a:rPr lang="es-EC" dirty="0"/>
              <a:t>de Drenaje y Alcantarillado.</a:t>
            </a:r>
          </a:p>
          <a:p>
            <a:pPr marL="0" lvl="3" fontAlgn="base"/>
            <a:r>
              <a:rPr lang="es-EC" b="1" dirty="0"/>
              <a:t>Especificaciones de construcción</a:t>
            </a:r>
          </a:p>
          <a:p>
            <a:r>
              <a:rPr lang="es-EC" dirty="0" smtClean="0"/>
              <a:t>La </a:t>
            </a:r>
            <a:r>
              <a:rPr lang="es-EC" dirty="0"/>
              <a:t>construcción </a:t>
            </a:r>
            <a:r>
              <a:rPr lang="es-EC" dirty="0" smtClean="0"/>
              <a:t>seguirán los procedimientos de </a:t>
            </a:r>
            <a:r>
              <a:rPr lang="es-EC" dirty="0"/>
              <a:t>Petroamazonas </a:t>
            </a:r>
            <a:endParaRPr lang="es-EC" dirty="0" smtClean="0"/>
          </a:p>
          <a:p>
            <a:r>
              <a:rPr lang="es-EC" dirty="0" smtClean="0"/>
              <a:t>PAM-SRVG-01-PRD-001-00 PROCEDIMIENTO </a:t>
            </a:r>
            <a:r>
              <a:rPr lang="es-EC" dirty="0"/>
              <a:t>PARA LA GESTIÓN DE PROYECTOS DE MEJORA DE LA INFRAESTRUCTURA DE PETROAMAZONAS EP EN QUITO Y CAMPO</a:t>
            </a:r>
            <a:r>
              <a:rPr lang="es-EC" dirty="0" smtClean="0"/>
              <a:t>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302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Estructura </a:t>
            </a:r>
            <a:r>
              <a:rPr lang="es-EC" b="1" kern="0" dirty="0">
                <a:solidFill>
                  <a:schemeClr val="tx1"/>
                </a:solidFill>
              </a:rPr>
              <a:t>de la construcción y áreas especializadas de </a:t>
            </a:r>
            <a:r>
              <a:rPr lang="es-EC" b="1" kern="0" dirty="0" smtClean="0">
                <a:solidFill>
                  <a:schemeClr val="tx1"/>
                </a:solidFill>
              </a:rPr>
              <a:t>talleres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39552" y="1196752"/>
            <a:ext cx="79208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fontAlgn="base"/>
            <a:r>
              <a:rPr lang="es-EC" b="1" dirty="0" smtClean="0"/>
              <a:t>Especificaciones </a:t>
            </a:r>
            <a:r>
              <a:rPr lang="es-EC" b="1" dirty="0"/>
              <a:t>de construcción</a:t>
            </a:r>
          </a:p>
          <a:p>
            <a:r>
              <a:rPr lang="es-EC" dirty="0" smtClean="0"/>
              <a:t>El diseño arquitectónico según “</a:t>
            </a:r>
            <a:r>
              <a:rPr lang="es-EC" dirty="0"/>
              <a:t>Manual de Buenas Prácticas para la administración, gestión y uso de las edificaciones de Sector Público</a:t>
            </a:r>
            <a:r>
              <a:rPr lang="es-EC" dirty="0" smtClean="0"/>
              <a:t>”</a:t>
            </a:r>
            <a:endParaRPr lang="es-EC" dirty="0"/>
          </a:p>
          <a:p>
            <a:endParaRPr lang="es-EC" dirty="0" smtClean="0"/>
          </a:p>
          <a:p>
            <a:r>
              <a:rPr lang="es-EC" dirty="0" smtClean="0"/>
              <a:t>Para </a:t>
            </a:r>
            <a:r>
              <a:rPr lang="es-EC" dirty="0"/>
              <a:t>el diseño al detalle y desarrollo </a:t>
            </a:r>
            <a:r>
              <a:rPr lang="es-EC" dirty="0" smtClean="0"/>
              <a:t>de </a:t>
            </a:r>
            <a:r>
              <a:rPr lang="es-EC" dirty="0"/>
              <a:t>la </a:t>
            </a:r>
            <a:r>
              <a:rPr lang="es-EC" dirty="0" smtClean="0"/>
              <a:t>construcción seguir lo siguiente:</a:t>
            </a:r>
            <a:endParaRPr lang="es-EC" dirty="0"/>
          </a:p>
          <a:p>
            <a:endParaRPr lang="es-EC" dirty="0" smtClean="0"/>
          </a:p>
          <a:p>
            <a:r>
              <a:rPr lang="es-EC" dirty="0" smtClean="0"/>
              <a:t>Disciplina Civil: Pilotaje</a:t>
            </a:r>
            <a:r>
              <a:rPr lang="es-EC" dirty="0"/>
              <a:t>, </a:t>
            </a:r>
            <a:r>
              <a:rPr lang="es-EC" dirty="0" smtClean="0"/>
              <a:t>Movimiento </a:t>
            </a:r>
            <a:r>
              <a:rPr lang="es-EC" dirty="0"/>
              <a:t>de tierras, </a:t>
            </a:r>
            <a:r>
              <a:rPr lang="es-EC" dirty="0" smtClean="0"/>
              <a:t>Enripiado</a:t>
            </a:r>
            <a:r>
              <a:rPr lang="es-EC" dirty="0"/>
              <a:t>, </a:t>
            </a:r>
            <a:r>
              <a:rPr lang="es-EC" dirty="0" smtClean="0"/>
              <a:t>Hormigonado</a:t>
            </a:r>
            <a:r>
              <a:rPr lang="es-EC" dirty="0"/>
              <a:t>, </a:t>
            </a:r>
            <a:endParaRPr lang="es-EC" dirty="0" smtClean="0"/>
          </a:p>
          <a:p>
            <a:r>
              <a:rPr lang="es-EC" dirty="0" smtClean="0"/>
              <a:t>Encofrado</a:t>
            </a:r>
            <a:r>
              <a:rPr lang="es-EC" dirty="0"/>
              <a:t>, </a:t>
            </a:r>
            <a:r>
              <a:rPr lang="es-EC" dirty="0" smtClean="0"/>
              <a:t>Acabados </a:t>
            </a:r>
            <a:r>
              <a:rPr lang="es-EC" dirty="0"/>
              <a:t>de concreto, </a:t>
            </a:r>
            <a:r>
              <a:rPr lang="es-EC" dirty="0" smtClean="0"/>
              <a:t>Estructuras </a:t>
            </a:r>
            <a:r>
              <a:rPr lang="es-EC" dirty="0"/>
              <a:t>de acero, drenaje y alcantarillado. </a:t>
            </a:r>
          </a:p>
          <a:p>
            <a:endParaRPr lang="es-EC" dirty="0" smtClean="0"/>
          </a:p>
          <a:p>
            <a:r>
              <a:rPr lang="es-EC" dirty="0" smtClean="0"/>
              <a:t>Disciplina </a:t>
            </a:r>
            <a:r>
              <a:rPr lang="es-EC" dirty="0"/>
              <a:t>eléctrica: </a:t>
            </a:r>
            <a:r>
              <a:rPr lang="es-EC" dirty="0" smtClean="0"/>
              <a:t>Sistema </a:t>
            </a:r>
            <a:r>
              <a:rPr lang="es-EC" dirty="0"/>
              <a:t>de puesta a tierra y protección contra descargas atmosféricas, </a:t>
            </a:r>
            <a:r>
              <a:rPr lang="es-EC" dirty="0" smtClean="0"/>
              <a:t>Sistema </a:t>
            </a:r>
            <a:r>
              <a:rPr lang="es-EC" dirty="0"/>
              <a:t>de protección catódica, </a:t>
            </a:r>
            <a:r>
              <a:rPr lang="es-EC" dirty="0" smtClean="0"/>
              <a:t>Instalación </a:t>
            </a:r>
            <a:r>
              <a:rPr lang="es-EC" dirty="0"/>
              <a:t>de bandejas </a:t>
            </a:r>
            <a:r>
              <a:rPr lang="es-EC" dirty="0" smtClean="0"/>
              <a:t>porta cables, Canalizaciones</a:t>
            </a:r>
            <a:r>
              <a:rPr lang="es-EC" dirty="0"/>
              <a:t>, iluminaciones, sistemas de energía y sistema auxiliar.</a:t>
            </a:r>
          </a:p>
          <a:p>
            <a:endParaRPr lang="es-EC" dirty="0" smtClean="0"/>
          </a:p>
          <a:p>
            <a:r>
              <a:rPr lang="es-EC" dirty="0" smtClean="0"/>
              <a:t>Disciplina </a:t>
            </a:r>
            <a:r>
              <a:rPr lang="es-EC" dirty="0"/>
              <a:t>comunicaciones: </a:t>
            </a:r>
            <a:r>
              <a:rPr lang="es-EC" dirty="0" smtClean="0"/>
              <a:t>Instalación </a:t>
            </a:r>
            <a:r>
              <a:rPr lang="es-EC" dirty="0"/>
              <a:t>de fibra óptica en planta interna y </a:t>
            </a:r>
            <a:r>
              <a:rPr lang="es-EC" dirty="0" smtClean="0"/>
              <a:t>en planta </a:t>
            </a:r>
            <a:r>
              <a:rPr lang="es-EC" dirty="0"/>
              <a:t>externa.</a:t>
            </a:r>
          </a:p>
          <a:p>
            <a:r>
              <a:rPr lang="es-EC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6253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Servicios de taller Bloque 07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8"/>
          <a:stretch/>
        </p:blipFill>
        <p:spPr bwMode="auto">
          <a:xfrm>
            <a:off x="1115615" y="692696"/>
            <a:ext cx="687387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27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Servicios de taller Bloque 07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09"/>
          <a:stretch/>
        </p:blipFill>
        <p:spPr bwMode="auto">
          <a:xfrm>
            <a:off x="1115615" y="692696"/>
            <a:ext cx="6873875" cy="206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4" b="-644"/>
          <a:stretch/>
        </p:blipFill>
        <p:spPr bwMode="auto">
          <a:xfrm>
            <a:off x="1115614" y="2761373"/>
            <a:ext cx="6873875" cy="142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8" b="46410"/>
          <a:stretch/>
        </p:blipFill>
        <p:spPr bwMode="auto">
          <a:xfrm>
            <a:off x="1115614" y="3861047"/>
            <a:ext cx="6873873" cy="19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2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Servicios de taller Bloque 07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09"/>
          <a:stretch/>
        </p:blipFill>
        <p:spPr bwMode="auto">
          <a:xfrm>
            <a:off x="1115615" y="692696"/>
            <a:ext cx="6873875" cy="206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36"/>
          <a:stretch/>
        </p:blipFill>
        <p:spPr bwMode="auto">
          <a:xfrm>
            <a:off x="1115614" y="2708920"/>
            <a:ext cx="6873873" cy="365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61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ESTADO ACTUAL – BLOQUE 21</a:t>
            </a: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lvl="0"/>
            <a:r>
              <a:rPr lang="es-EC" sz="1100" dirty="0">
                <a:latin typeface="Arial" pitchFamily="34" charset="0"/>
                <a:cs typeface="Arial" pitchFamily="34" charset="0"/>
              </a:rPr>
              <a:t>Nivel 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76730" y="1124744"/>
            <a:ext cx="79180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El </a:t>
            </a:r>
            <a:r>
              <a:rPr lang="es-EC" dirty="0"/>
              <a:t>galpón tiene una edad aproximada de la construcción de </a:t>
            </a:r>
            <a:r>
              <a:rPr lang="es-EC" dirty="0" smtClean="0"/>
              <a:t>12 </a:t>
            </a:r>
            <a:r>
              <a:rPr lang="es-EC" dirty="0"/>
              <a:t>años, </a:t>
            </a:r>
            <a:r>
              <a:rPr lang="es-EC" dirty="0" smtClean="0"/>
              <a:t>poco deteriorado y </a:t>
            </a:r>
            <a:r>
              <a:rPr lang="es-EC" dirty="0"/>
              <a:t>no existe un sistema recolección de </a:t>
            </a:r>
            <a:r>
              <a:rPr lang="es-EC" dirty="0" smtClean="0"/>
              <a:t>efluentes.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C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Las </a:t>
            </a:r>
            <a:r>
              <a:rPr lang="es-EC" dirty="0"/>
              <a:t>disciplinas de instrumentación industrial y eléctrica </a:t>
            </a:r>
            <a:r>
              <a:rPr lang="es-EC" dirty="0" smtClean="0"/>
              <a:t>comparten </a:t>
            </a:r>
            <a:r>
              <a:rPr lang="es-EC" dirty="0"/>
              <a:t>un área común en el </a:t>
            </a:r>
            <a:r>
              <a:rPr lang="es-EC" dirty="0" smtClean="0"/>
              <a:t>taller.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C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El </a:t>
            </a:r>
            <a:r>
              <a:rPr lang="es-EC" dirty="0"/>
              <a:t>taller automotriz es insuficiente para dar mantenimiento a la flota automotriz </a:t>
            </a:r>
            <a:r>
              <a:rPr lang="es-EC" dirty="0" smtClean="0"/>
              <a:t>(34 </a:t>
            </a:r>
            <a:r>
              <a:rPr lang="es-EC" dirty="0"/>
              <a:t>vehículos</a:t>
            </a:r>
            <a:r>
              <a:rPr lang="es-EC" dirty="0" smtClean="0"/>
              <a:t>).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C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Existe </a:t>
            </a:r>
            <a:r>
              <a:rPr lang="es-EC" dirty="0"/>
              <a:t>una rampa para vehículos livianos disfuncional por tener una  elevada pendiente (38</a:t>
            </a:r>
            <a:r>
              <a:rPr lang="es-EC" dirty="0" smtClean="0"/>
              <a:t>%).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C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Las </a:t>
            </a:r>
            <a:r>
              <a:rPr lang="es-EC" dirty="0"/>
              <a:t>bahías de mantenimiento vehicular no prestan las facilidades </a:t>
            </a:r>
            <a:r>
              <a:rPr lang="es-EC" dirty="0" smtClean="0"/>
              <a:t>ergonómicas.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C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/>
              <a:t>El </a:t>
            </a:r>
            <a:r>
              <a:rPr lang="es-EC" dirty="0"/>
              <a:t>taller automotriz no cuenta con </a:t>
            </a:r>
            <a:r>
              <a:rPr lang="es-EC" dirty="0" smtClean="0"/>
              <a:t>área </a:t>
            </a:r>
            <a:r>
              <a:rPr lang="es-EC" dirty="0"/>
              <a:t>de </a:t>
            </a:r>
            <a:r>
              <a:rPr lang="es-EC" dirty="0" smtClean="0"/>
              <a:t>bodega.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5133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ESTADO ACTUAL – BLOQUE 21</a:t>
            </a: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lvl="0"/>
            <a:r>
              <a:rPr lang="es-EC" sz="1100" dirty="0">
                <a:latin typeface="Arial" pitchFamily="34" charset="0"/>
                <a:cs typeface="Arial" pitchFamily="34" charset="0"/>
              </a:rPr>
              <a:t>Nivel 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0"/>
          <a:stretch/>
        </p:blipFill>
        <p:spPr bwMode="auto">
          <a:xfrm>
            <a:off x="4481152" y="3356993"/>
            <a:ext cx="441132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19"/>
            <a:ext cx="7056784" cy="204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88" y="2852936"/>
            <a:ext cx="3859213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49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REQUERIMIENTO – BLOQUE 21</a:t>
            </a: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lvl="0"/>
            <a:r>
              <a:rPr lang="es-EC" sz="1100" dirty="0">
                <a:latin typeface="Arial" pitchFamily="34" charset="0"/>
                <a:cs typeface="Arial" pitchFamily="34" charset="0"/>
              </a:rPr>
              <a:t>Nivel 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76730" y="908720"/>
            <a:ext cx="79180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C" sz="2000" dirty="0" smtClean="0"/>
              <a:t>La </a:t>
            </a:r>
            <a:r>
              <a:rPr lang="es-EC" sz="2000" dirty="0"/>
              <a:t>construcción actual se debe ampliar para readecuar áreas internas del taller y alojar una bahía más</a:t>
            </a:r>
            <a:r>
              <a:rPr lang="es-EC" sz="2000" dirty="0" smtClean="0"/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2000" dirty="0" smtClean="0"/>
              <a:t>El </a:t>
            </a:r>
            <a:r>
              <a:rPr lang="es-EC" sz="2000" dirty="0"/>
              <a:t>sistema de aire comprimido debe ser </a:t>
            </a:r>
            <a:r>
              <a:rPr lang="es-EC" sz="2000" dirty="0" smtClean="0"/>
              <a:t>centralizado.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2000" dirty="0" smtClean="0"/>
              <a:t>El </a:t>
            </a:r>
            <a:r>
              <a:rPr lang="es-EC" sz="2000" dirty="0"/>
              <a:t>área de carga de baterías debe </a:t>
            </a:r>
            <a:r>
              <a:rPr lang="es-EC" sz="2000" dirty="0" smtClean="0"/>
              <a:t>cubrir </a:t>
            </a:r>
            <a:r>
              <a:rPr lang="es-EC" sz="2000" dirty="0"/>
              <a:t>las necesidades de flota vehicular </a:t>
            </a:r>
            <a:r>
              <a:rPr lang="es-EC" sz="2000" dirty="0" smtClean="0"/>
              <a:t>(34 </a:t>
            </a:r>
            <a:r>
              <a:rPr lang="es-EC" sz="2000" dirty="0"/>
              <a:t>vehículos</a:t>
            </a:r>
            <a:r>
              <a:rPr lang="es-EC" sz="2000" dirty="0" smtClean="0"/>
              <a:t>).</a:t>
            </a:r>
            <a:endParaRPr lang="es-EC" sz="20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2000" dirty="0" smtClean="0"/>
              <a:t>El </a:t>
            </a:r>
            <a:r>
              <a:rPr lang="es-EC" sz="2000" dirty="0"/>
              <a:t>sistema de manejo de fluentes </a:t>
            </a:r>
            <a:r>
              <a:rPr lang="es-EC" sz="2000" dirty="0" smtClean="0"/>
              <a:t>de tres circuitos: de </a:t>
            </a:r>
            <a:r>
              <a:rPr lang="es-EC" sz="2000" dirty="0"/>
              <a:t>aguas </a:t>
            </a:r>
            <a:r>
              <a:rPr lang="es-EC" sz="2000" dirty="0" smtClean="0"/>
              <a:t>aceitosas, de </a:t>
            </a:r>
            <a:r>
              <a:rPr lang="es-EC" sz="2000" dirty="0"/>
              <a:t>aguas </a:t>
            </a:r>
            <a:r>
              <a:rPr lang="es-EC" sz="2000" dirty="0" smtClean="0"/>
              <a:t>lluvia y de </a:t>
            </a:r>
            <a:r>
              <a:rPr lang="es-EC" sz="2000" dirty="0"/>
              <a:t>aguas </a:t>
            </a:r>
            <a:r>
              <a:rPr lang="es-EC" sz="2000" dirty="0" smtClean="0"/>
              <a:t>negras.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2000" dirty="0" smtClean="0"/>
              <a:t>Constar con </a:t>
            </a:r>
            <a:r>
              <a:rPr lang="es-EC" sz="2000" dirty="0"/>
              <a:t>á</a:t>
            </a:r>
            <a:r>
              <a:rPr lang="es-EC" sz="2000" dirty="0" smtClean="0"/>
              <a:t>reas </a:t>
            </a:r>
            <a:r>
              <a:rPr lang="es-EC" sz="2000" dirty="0"/>
              <a:t>de </a:t>
            </a:r>
            <a:r>
              <a:rPr lang="es-EC" sz="2000" dirty="0" smtClean="0"/>
              <a:t>refrigerio.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2000" dirty="0" smtClean="0"/>
              <a:t>Constar con servicios </a:t>
            </a:r>
            <a:r>
              <a:rPr lang="es-EC" sz="2000" dirty="0"/>
              <a:t>higiénicos </a:t>
            </a:r>
            <a:r>
              <a:rPr lang="es-EC" sz="2000" dirty="0" smtClean="0"/>
              <a:t>para el </a:t>
            </a:r>
            <a:r>
              <a:rPr lang="es-EC" sz="2000" dirty="0"/>
              <a:t>personal </a:t>
            </a:r>
            <a:r>
              <a:rPr lang="es-EC" sz="2000" dirty="0" smtClean="0"/>
              <a:t>masculino.(15 hombres por turno).</a:t>
            </a:r>
            <a:endParaRPr lang="es-EC" sz="20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2000" dirty="0"/>
              <a:t>C</a:t>
            </a:r>
            <a:r>
              <a:rPr lang="es-EC" sz="2000" dirty="0" smtClean="0"/>
              <a:t>ontar </a:t>
            </a:r>
            <a:r>
              <a:rPr lang="es-EC" sz="2000" dirty="0"/>
              <a:t>con sistema contra incendio y vías de evacuación.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2000" dirty="0" smtClean="0"/>
              <a:t>El </a:t>
            </a:r>
            <a:r>
              <a:rPr lang="es-EC" sz="2000" dirty="0"/>
              <a:t>taller de mantenimiento automotriz </a:t>
            </a:r>
            <a:r>
              <a:rPr lang="es-EC" sz="2000" dirty="0" smtClean="0"/>
              <a:t>con </a:t>
            </a:r>
            <a:r>
              <a:rPr lang="es-EC" sz="2000" dirty="0"/>
              <a:t>á</a:t>
            </a:r>
            <a:r>
              <a:rPr lang="es-EC" sz="2000" dirty="0" smtClean="0"/>
              <a:t>reas</a:t>
            </a:r>
            <a:r>
              <a:rPr lang="es-EC" sz="2000" dirty="0"/>
              <a:t>: </a:t>
            </a:r>
            <a:r>
              <a:rPr lang="es-EC" sz="2000" dirty="0" smtClean="0"/>
              <a:t>de </a:t>
            </a:r>
            <a:r>
              <a:rPr lang="es-EC" sz="2000" dirty="0"/>
              <a:t>vehículos </a:t>
            </a:r>
            <a:r>
              <a:rPr lang="es-EC" sz="2000" dirty="0" smtClean="0"/>
              <a:t>livianos, de </a:t>
            </a:r>
            <a:r>
              <a:rPr lang="es-EC" sz="2000" dirty="0"/>
              <a:t>pesados e industriales, </a:t>
            </a:r>
            <a:r>
              <a:rPr lang="es-EC" sz="2000" dirty="0" smtClean="0"/>
              <a:t>oficina, bodega, </a:t>
            </a:r>
            <a:r>
              <a:rPr lang="es-EC" sz="2000" dirty="0"/>
              <a:t>área </a:t>
            </a:r>
            <a:r>
              <a:rPr lang="es-EC" sz="2000" dirty="0" smtClean="0"/>
              <a:t>acopio </a:t>
            </a:r>
            <a:r>
              <a:rPr lang="es-EC" sz="2000" dirty="0"/>
              <a:t>de </a:t>
            </a:r>
            <a:r>
              <a:rPr lang="es-EC" sz="2000" dirty="0" smtClean="0"/>
              <a:t>aceites </a:t>
            </a:r>
            <a:r>
              <a:rPr lang="es-EC" sz="2000" dirty="0"/>
              <a:t>y área de entrega y recepción de vehículos.</a:t>
            </a:r>
          </a:p>
        </p:txBody>
      </p:sp>
    </p:spTree>
    <p:extLst>
      <p:ext uri="{BB962C8B-B14F-4D97-AF65-F5344CB8AC3E}">
        <p14:creationId xmlns:p14="http://schemas.microsoft.com/office/powerpoint/2010/main" val="353444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Evaluación ubicación alternativas – BLOQUE 21</a:t>
            </a: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lvl="0"/>
            <a:r>
              <a:rPr lang="es-EC" sz="1100" dirty="0">
                <a:latin typeface="Arial" pitchFamily="34" charset="0"/>
                <a:cs typeface="Arial" pitchFamily="34" charset="0"/>
              </a:rPr>
              <a:t>Nivel 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004048" y="1269335"/>
            <a:ext cx="33843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/>
              <a:t>Alternativa número 1: Ubicación </a:t>
            </a:r>
            <a:r>
              <a:rPr lang="es-EC" sz="1600" b="1" dirty="0" smtClean="0"/>
              <a:t>antiguo taller campamento Yuralpa.</a:t>
            </a:r>
            <a:endParaRPr lang="es-EC" sz="1600" dirty="0"/>
          </a:p>
          <a:p>
            <a:r>
              <a:rPr lang="es-EC" sz="1600" dirty="0" smtClean="0"/>
              <a:t>Área dentro del </a:t>
            </a:r>
            <a:r>
              <a:rPr lang="es-EC" sz="1600" dirty="0"/>
              <a:t>campamento </a:t>
            </a:r>
            <a:r>
              <a:rPr lang="es-EC" sz="1600" dirty="0" smtClean="0"/>
              <a:t>Yuralpa de </a:t>
            </a:r>
            <a:r>
              <a:rPr lang="es-EC" sz="1600" dirty="0"/>
              <a:t>Petroamazonas </a:t>
            </a:r>
            <a:r>
              <a:rPr lang="es-EC" sz="1600" dirty="0" smtClean="0"/>
              <a:t>EP, </a:t>
            </a:r>
            <a:r>
              <a:rPr lang="es-EC" sz="1600" dirty="0"/>
              <a:t>con un área disponible de </a:t>
            </a:r>
            <a:r>
              <a:rPr lang="es-EC" sz="1600" dirty="0" smtClean="0"/>
              <a:t>500 </a:t>
            </a:r>
            <a:r>
              <a:rPr lang="es-EC" sz="1600" dirty="0"/>
              <a:t>m</a:t>
            </a:r>
            <a:r>
              <a:rPr lang="es-EC" sz="1600" baseline="30000" dirty="0"/>
              <a:t>2</a:t>
            </a:r>
            <a:r>
              <a:rPr lang="es-EC" sz="1600" dirty="0" smtClean="0"/>
              <a:t>.</a:t>
            </a:r>
          </a:p>
          <a:p>
            <a:endParaRPr lang="es-EC" sz="1600" dirty="0"/>
          </a:p>
          <a:p>
            <a:r>
              <a:rPr lang="es-EC" sz="1600" b="1" dirty="0" smtClean="0"/>
              <a:t>Alternativa </a:t>
            </a:r>
            <a:r>
              <a:rPr lang="es-EC" sz="1600" b="1" dirty="0"/>
              <a:t>número 2: Ubicación </a:t>
            </a:r>
            <a:r>
              <a:rPr lang="es-EC" sz="1600" b="1" dirty="0" smtClean="0"/>
              <a:t>Nueva Plataforma campamento Yuralpa.</a:t>
            </a:r>
            <a:endParaRPr lang="es-EC" sz="1600" dirty="0"/>
          </a:p>
          <a:p>
            <a:r>
              <a:rPr lang="es-EC" sz="1600" dirty="0"/>
              <a:t>Área dentro del campamento Yuralpa de Petroamazonas EP, con un área disponible de 500 m</a:t>
            </a:r>
            <a:r>
              <a:rPr lang="es-EC" sz="1600" baseline="30000" dirty="0"/>
              <a:t>2</a:t>
            </a:r>
            <a:r>
              <a:rPr lang="es-EC" sz="1600" dirty="0"/>
              <a:t>.</a:t>
            </a:r>
          </a:p>
        </p:txBody>
      </p:sp>
      <p:pic>
        <p:nvPicPr>
          <p:cNvPr id="7" name="6 Imagen" descr="C:\Users\PERSONAL\Desktop\ALTERNATIVAS B2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058779"/>
            <a:ext cx="4392489" cy="45304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8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>
                <a:solidFill>
                  <a:schemeClr val="tx1"/>
                </a:solidFill>
              </a:rPr>
              <a:t>Evaluación ubicación alternativas – BLOQUE </a:t>
            </a:r>
            <a:r>
              <a:rPr lang="es-EC" b="1" kern="0" dirty="0" smtClean="0">
                <a:solidFill>
                  <a:schemeClr val="tx1"/>
                </a:solidFill>
              </a:rPr>
              <a:t>21</a:t>
            </a: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lvl="0"/>
            <a:r>
              <a:rPr lang="es-EC" sz="1100" dirty="0">
                <a:latin typeface="Arial" pitchFamily="34" charset="0"/>
                <a:cs typeface="Arial" pitchFamily="34" charset="0"/>
              </a:rPr>
              <a:t>Nivel 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9038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0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8"/>
          <p:cNvSpPr>
            <a:spLocks noChangeArrowheads="1"/>
          </p:cNvSpPr>
          <p:nvPr/>
        </p:nvSpPr>
        <p:spPr bwMode="gray">
          <a:xfrm>
            <a:off x="323528" y="3501008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s-EC" sz="1600" b="1" kern="0" dirty="0"/>
              <a:t>CAPITULO V: </a:t>
            </a:r>
            <a:r>
              <a:rPr lang="es-EC" sz="1600" dirty="0"/>
              <a:t>INGENIERÍA DE MANTENIMIENTO</a:t>
            </a:r>
            <a:endParaRPr lang="es-EC" sz="1600" b="1" kern="0" dirty="0"/>
          </a:p>
        </p:txBody>
      </p:sp>
      <p:sp>
        <p:nvSpPr>
          <p:cNvPr id="7" name="AutoShape 49"/>
          <p:cNvSpPr>
            <a:spLocks noChangeArrowheads="1"/>
          </p:cNvSpPr>
          <p:nvPr/>
        </p:nvSpPr>
        <p:spPr bwMode="gray">
          <a:xfrm>
            <a:off x="296416" y="2852936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s-EC" sz="1600" b="1" kern="0" dirty="0"/>
              <a:t>CAPITULO IV: </a:t>
            </a:r>
            <a:r>
              <a:rPr lang="es-EC" sz="1600" dirty="0"/>
              <a:t>ADMINISTRACIÓN DEL TALLER PARA CADA CENTRO DE </a:t>
            </a:r>
            <a:r>
              <a:rPr lang="es-EC" sz="1600" dirty="0" smtClean="0"/>
              <a:t>MANTENIMIENTO</a:t>
            </a:r>
            <a:endParaRPr lang="es-EC" sz="1600" dirty="0"/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gray">
          <a:xfrm>
            <a:off x="323528" y="2200920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s-EC" sz="1600" b="1" kern="0" dirty="0"/>
              <a:t>CAPITULO III: </a:t>
            </a:r>
            <a:r>
              <a:rPr lang="es-EC" sz="1600" dirty="0" smtClean="0"/>
              <a:t>DISEÑO </a:t>
            </a:r>
            <a:r>
              <a:rPr lang="es-EC" sz="1600" dirty="0"/>
              <a:t>CONCEPTUAL PARA CADA CENTRO DE </a:t>
            </a:r>
            <a:r>
              <a:rPr lang="es-EC" sz="1600" dirty="0" smtClean="0"/>
              <a:t>MANTENIMIENTO </a:t>
            </a:r>
          </a:p>
          <a:p>
            <a:pPr algn="just"/>
            <a:r>
              <a:rPr lang="es-EC" sz="1600" dirty="0"/>
              <a:t>	 </a:t>
            </a:r>
            <a:r>
              <a:rPr lang="es-EC" sz="1600" dirty="0" smtClean="0"/>
              <a:t>       DE </a:t>
            </a:r>
            <a:r>
              <a:rPr lang="es-EC" sz="1600" dirty="0"/>
              <a:t>IV ESCALON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gray">
          <a:xfrm>
            <a:off x="323528" y="1628800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just"/>
            <a:r>
              <a:rPr lang="es-EC" sz="1600" b="1" dirty="0"/>
              <a:t>CAPITULO II:  </a:t>
            </a:r>
            <a:r>
              <a:rPr lang="es-EC" sz="1600" dirty="0" smtClean="0"/>
              <a:t>MARCO </a:t>
            </a:r>
            <a:r>
              <a:rPr lang="es-EC" sz="1600" dirty="0"/>
              <a:t>TEÓRICO</a:t>
            </a:r>
          </a:p>
        </p:txBody>
      </p:sp>
      <p:sp>
        <p:nvSpPr>
          <p:cNvPr id="10" name="AutoShape 52"/>
          <p:cNvSpPr>
            <a:spLocks noChangeArrowheads="1"/>
          </p:cNvSpPr>
          <p:nvPr/>
        </p:nvSpPr>
        <p:spPr bwMode="gray">
          <a:xfrm>
            <a:off x="323528" y="1048792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just"/>
            <a:r>
              <a:rPr lang="es-EC" sz="1600" b="1" kern="0" dirty="0"/>
              <a:t>CAPITULO I </a:t>
            </a:r>
            <a:r>
              <a:rPr lang="es-EC" sz="1600" kern="0" dirty="0"/>
              <a:t>: </a:t>
            </a:r>
            <a:r>
              <a:rPr lang="es-EC" sz="1600" dirty="0" smtClean="0"/>
              <a:t>DESCRIPCIÓN </a:t>
            </a:r>
            <a:r>
              <a:rPr lang="es-EC" sz="1600" dirty="0"/>
              <a:t>GENERAL DEL PROYECTO</a:t>
            </a:r>
          </a:p>
        </p:txBody>
      </p:sp>
      <p:sp>
        <p:nvSpPr>
          <p:cNvPr id="46" name="2 Subtítulo"/>
          <p:cNvSpPr txBox="1">
            <a:spLocks/>
          </p:cNvSpPr>
          <p:nvPr/>
        </p:nvSpPr>
        <p:spPr>
          <a:xfrm>
            <a:off x="539552" y="213507"/>
            <a:ext cx="8331991" cy="50405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1800" b="1" kern="0" dirty="0" smtClean="0">
                <a:solidFill>
                  <a:schemeClr val="tx1"/>
                </a:solidFill>
              </a:rPr>
              <a:t>CAPÍTULOS DESARROLLADOS EN EL PROYECTO DE INVESTIGACIÓN</a:t>
            </a:r>
            <a:endParaRPr lang="es-EC" sz="1600" b="1" kern="0" dirty="0">
              <a:solidFill>
                <a:schemeClr val="tx1"/>
              </a:solidFill>
            </a:endParaRPr>
          </a:p>
        </p:txBody>
      </p:sp>
      <p:sp>
        <p:nvSpPr>
          <p:cNvPr id="54" name="AutoShape 48"/>
          <p:cNvSpPr>
            <a:spLocks noChangeArrowheads="1"/>
          </p:cNvSpPr>
          <p:nvPr/>
        </p:nvSpPr>
        <p:spPr bwMode="gray">
          <a:xfrm>
            <a:off x="323528" y="4077072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s-EC" sz="1600" b="1" kern="0" dirty="0"/>
              <a:t>CAPITULO </a:t>
            </a:r>
            <a:r>
              <a:rPr lang="es-EC" sz="1600" b="1" kern="0" dirty="0" smtClean="0"/>
              <a:t>VI: </a:t>
            </a:r>
            <a:r>
              <a:rPr lang="es-EC" sz="1600" dirty="0"/>
              <a:t>PRONOSTICOS Y PLANEACION DE LA CAPACIDAD DE MANTENIMIENTO</a:t>
            </a:r>
            <a:endParaRPr lang="es-EC" sz="1600" b="1" kern="0" dirty="0"/>
          </a:p>
        </p:txBody>
      </p:sp>
      <p:sp>
        <p:nvSpPr>
          <p:cNvPr id="55" name="AutoShape 48"/>
          <p:cNvSpPr>
            <a:spLocks noChangeArrowheads="1"/>
          </p:cNvSpPr>
          <p:nvPr/>
        </p:nvSpPr>
        <p:spPr bwMode="gray">
          <a:xfrm>
            <a:off x="323528" y="4653136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s-EC" sz="1600" b="1" kern="0" dirty="0"/>
              <a:t>CAPITULO </a:t>
            </a:r>
            <a:r>
              <a:rPr lang="es-EC" sz="1600" b="1" kern="0" dirty="0" smtClean="0"/>
              <a:t>VII: </a:t>
            </a:r>
            <a:r>
              <a:rPr lang="es-EC" sz="1600" dirty="0"/>
              <a:t>ANALISIS ECONÓMICO Y FINANCIERO DE LOS DOS CENTROS </a:t>
            </a:r>
            <a:endParaRPr lang="es-EC" sz="1600" dirty="0" smtClean="0"/>
          </a:p>
          <a:p>
            <a:pPr algn="just"/>
            <a:r>
              <a:rPr lang="es-EC" sz="1600" dirty="0"/>
              <a:t>	 </a:t>
            </a:r>
            <a:r>
              <a:rPr lang="es-EC" sz="1600" dirty="0" smtClean="0"/>
              <a:t>        DE </a:t>
            </a:r>
            <a:r>
              <a:rPr lang="es-EC" sz="1600" dirty="0"/>
              <a:t>MANTENIMIENTO</a:t>
            </a:r>
            <a:endParaRPr lang="es-EC" sz="1600" b="1" kern="0" dirty="0"/>
          </a:p>
        </p:txBody>
      </p:sp>
      <p:sp>
        <p:nvSpPr>
          <p:cNvPr id="56" name="AutoShape 48"/>
          <p:cNvSpPr>
            <a:spLocks noChangeArrowheads="1"/>
          </p:cNvSpPr>
          <p:nvPr/>
        </p:nvSpPr>
        <p:spPr bwMode="gray">
          <a:xfrm>
            <a:off x="323528" y="5225256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s-EC" sz="1600" b="1" kern="0" dirty="0"/>
              <a:t>CAPITULO </a:t>
            </a:r>
            <a:r>
              <a:rPr lang="es-EC" sz="1600" b="1" kern="0" dirty="0" smtClean="0"/>
              <a:t>VIII: </a:t>
            </a:r>
            <a:r>
              <a:rPr lang="es-EC" sz="1600" dirty="0"/>
              <a:t>CONCLUSIONES Y RECOMENDACIONES</a:t>
            </a:r>
            <a:endParaRPr lang="es-EC" sz="1600" b="1" kern="0" dirty="0"/>
          </a:p>
        </p:txBody>
      </p:sp>
    </p:spTree>
    <p:extLst>
      <p:ext uri="{BB962C8B-B14F-4D97-AF65-F5344CB8AC3E}">
        <p14:creationId xmlns:p14="http://schemas.microsoft.com/office/powerpoint/2010/main" val="90784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>
                <a:solidFill>
                  <a:schemeClr val="tx1"/>
                </a:solidFill>
              </a:rPr>
              <a:t>Evaluación ubicación alternativas – BLOQUE </a:t>
            </a:r>
            <a:r>
              <a:rPr lang="es-EC" b="1" kern="0" dirty="0" smtClean="0">
                <a:solidFill>
                  <a:schemeClr val="tx1"/>
                </a:solidFill>
              </a:rPr>
              <a:t>21</a:t>
            </a:r>
            <a:endParaRPr lang="es-EC" b="1" kern="0" dirty="0">
              <a:solidFill>
                <a:schemeClr val="tx1"/>
              </a:solidFill>
            </a:endParaRPr>
          </a:p>
          <a:p>
            <a:pPr lvl="0"/>
            <a:r>
              <a:rPr lang="es-EC" sz="1100" dirty="0" smtClean="0">
                <a:latin typeface="Arial" pitchFamily="34" charset="0"/>
                <a:cs typeface="Arial" pitchFamily="34" charset="0"/>
              </a:rPr>
              <a:t>Nivel </a:t>
            </a:r>
            <a:r>
              <a:rPr lang="es-EC" sz="1100" dirty="0">
                <a:latin typeface="Arial" pitchFamily="34" charset="0"/>
                <a:cs typeface="Arial" pitchFamily="34" charset="0"/>
              </a:rPr>
              <a:t>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67543" y="1269335"/>
            <a:ext cx="7920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/>
              <a:t>S</a:t>
            </a:r>
            <a:r>
              <a:rPr lang="es-EC" sz="1600" dirty="0" smtClean="0"/>
              <a:t>e </a:t>
            </a:r>
            <a:r>
              <a:rPr lang="es-EC" sz="1600" dirty="0"/>
              <a:t>determina que la alternativa #01 alcanza un puntaje de 9,2 que es mayor al de la alternativa #02 por lo que la selección de la ubicación es la Alternativa #01 en el Campamento Yuralpa en el taller antiguo.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204864"/>
            <a:ext cx="7920881" cy="401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33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4437112"/>
            <a:ext cx="7772400" cy="1362075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Distribución espacios internos – </a:t>
            </a:r>
            <a:r>
              <a:rPr lang="es-EC" b="1" kern="0" dirty="0">
                <a:solidFill>
                  <a:schemeClr val="tx1"/>
                </a:solidFill>
              </a:rPr>
              <a:t>BLOQUE </a:t>
            </a:r>
            <a:r>
              <a:rPr lang="es-EC" b="1" kern="0" dirty="0" smtClean="0">
                <a:solidFill>
                  <a:schemeClr val="tx1"/>
                </a:solidFill>
              </a:rPr>
              <a:t>21</a:t>
            </a:r>
            <a:endParaRPr lang="es-EC" b="1" kern="0" dirty="0">
              <a:solidFill>
                <a:schemeClr val="tx1"/>
              </a:solidFill>
            </a:endParaRPr>
          </a:p>
          <a:p>
            <a:pPr lvl="0"/>
            <a:r>
              <a:rPr lang="es-EC" sz="1100" dirty="0" smtClean="0">
                <a:latin typeface="Arial" pitchFamily="34" charset="0"/>
                <a:cs typeface="Arial" pitchFamily="34" charset="0"/>
              </a:rPr>
              <a:t>Nivel </a:t>
            </a:r>
            <a:r>
              <a:rPr lang="es-EC" sz="1100" dirty="0">
                <a:latin typeface="Arial" pitchFamily="34" charset="0"/>
                <a:cs typeface="Arial" pitchFamily="34" charset="0"/>
              </a:rPr>
              <a:t>Orgánico de la organización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 Escalón</a:t>
            </a:r>
          </a:p>
          <a:p>
            <a:pPr lvl="1"/>
            <a:r>
              <a:rPr lang="es-EC" sz="1100" dirty="0">
                <a:latin typeface="Arial" pitchFamily="34" charset="0"/>
                <a:cs typeface="Arial" pitchFamily="34" charset="0"/>
              </a:rPr>
              <a:t>II Escalón</a:t>
            </a: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20" y="3212976"/>
            <a:ext cx="6221112" cy="293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7 Imagen" descr="C:\Users\PERSONAL\Desktop\GRAFICOS CAP 3\8 B21 DISTRIBUCIÓN LAY OUT FIN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66" y="758209"/>
            <a:ext cx="5242330" cy="2310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0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Estructura </a:t>
            </a:r>
            <a:r>
              <a:rPr lang="es-EC" b="1" kern="0" dirty="0">
                <a:solidFill>
                  <a:schemeClr val="tx1"/>
                </a:solidFill>
              </a:rPr>
              <a:t>de la construcción y áreas especializadas de </a:t>
            </a:r>
            <a:r>
              <a:rPr lang="es-EC" b="1" kern="0" dirty="0" smtClean="0">
                <a:solidFill>
                  <a:schemeClr val="tx1"/>
                </a:solidFill>
              </a:rPr>
              <a:t>talleres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39552" y="1196752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fontAlgn="base"/>
            <a:r>
              <a:rPr lang="es-EC" b="1" dirty="0"/>
              <a:t>Levantamiento topográfico</a:t>
            </a:r>
          </a:p>
          <a:p>
            <a:r>
              <a:rPr lang="es-EC" dirty="0" smtClean="0"/>
              <a:t>Plataforma disponible de 20 </a:t>
            </a:r>
            <a:r>
              <a:rPr lang="es-EC" dirty="0"/>
              <a:t>x </a:t>
            </a:r>
            <a:r>
              <a:rPr lang="es-EC" dirty="0" smtClean="0"/>
              <a:t>13 </a:t>
            </a:r>
            <a:r>
              <a:rPr lang="es-EC" dirty="0"/>
              <a:t>m con un área de </a:t>
            </a:r>
            <a:r>
              <a:rPr lang="es-EC" dirty="0" smtClean="0"/>
              <a:t>260 </a:t>
            </a:r>
            <a:r>
              <a:rPr lang="es-EC" dirty="0"/>
              <a:t>m2 </a:t>
            </a:r>
            <a:r>
              <a:rPr lang="es-EC" dirty="0" smtClean="0"/>
              <a:t>disponibles.</a:t>
            </a:r>
            <a:endParaRPr lang="es-EC" dirty="0"/>
          </a:p>
          <a:p>
            <a:r>
              <a:rPr lang="es-EC" dirty="0" smtClean="0"/>
              <a:t>Terrenos de </a:t>
            </a:r>
            <a:r>
              <a:rPr lang="es-EC" dirty="0"/>
              <a:t>forma rectangular perfectamente definida sin pendientes y </a:t>
            </a:r>
            <a:r>
              <a:rPr lang="es-EC" dirty="0" smtClean="0"/>
              <a:t>compactado </a:t>
            </a:r>
            <a:r>
              <a:rPr lang="es-EC" dirty="0"/>
              <a:t>por años de uso de los mismos talleres. </a:t>
            </a:r>
          </a:p>
          <a:p>
            <a:pPr marL="0" lvl="3" fontAlgn="base"/>
            <a:r>
              <a:rPr lang="es-EC" b="1" dirty="0" smtClean="0"/>
              <a:t>Proyecto </a:t>
            </a:r>
            <a:r>
              <a:rPr lang="es-EC" b="1" dirty="0"/>
              <a:t>Urbanístico</a:t>
            </a:r>
          </a:p>
          <a:p>
            <a:pPr marL="0" lvl="4" fontAlgn="base"/>
            <a:r>
              <a:rPr lang="es-EC" dirty="0" smtClean="0"/>
              <a:t>Las vías de acceso y movilización son las </a:t>
            </a:r>
            <a:r>
              <a:rPr lang="es-EC" dirty="0"/>
              <a:t>vías internas del </a:t>
            </a:r>
            <a:r>
              <a:rPr lang="es-EC" dirty="0" smtClean="0"/>
              <a:t>campamento Yuralpa.</a:t>
            </a:r>
          </a:p>
          <a:p>
            <a:r>
              <a:rPr lang="es-EC" dirty="0" smtClean="0"/>
              <a:t>Las </a:t>
            </a:r>
            <a:r>
              <a:rPr lang="es-EC" dirty="0"/>
              <a:t>obras de saneamiento </a:t>
            </a:r>
            <a:r>
              <a:rPr lang="es-EC" dirty="0" smtClean="0"/>
              <a:t>de </a:t>
            </a:r>
            <a:r>
              <a:rPr lang="es-EC" dirty="0"/>
              <a:t>instalaciones hidráulicas y sanitarias </a:t>
            </a:r>
            <a:r>
              <a:rPr lang="es-EC" dirty="0" smtClean="0"/>
              <a:t>(aguas </a:t>
            </a:r>
            <a:r>
              <a:rPr lang="es-EC" dirty="0"/>
              <a:t>servidas, aguas aceitosas y aguas </a:t>
            </a:r>
            <a:r>
              <a:rPr lang="es-EC" dirty="0" smtClean="0"/>
              <a:t>lluvia)</a:t>
            </a:r>
            <a:endParaRPr lang="es-EC" dirty="0"/>
          </a:p>
          <a:p>
            <a:r>
              <a:rPr lang="es-EC" dirty="0" smtClean="0"/>
              <a:t>Serán </a:t>
            </a:r>
            <a:r>
              <a:rPr lang="es-EC" dirty="0"/>
              <a:t>calculadas y diseñadas </a:t>
            </a:r>
            <a:r>
              <a:rPr lang="es-EC" dirty="0" smtClean="0"/>
              <a:t>según:</a:t>
            </a:r>
          </a:p>
          <a:p>
            <a:r>
              <a:rPr lang="es-EC" dirty="0" smtClean="0"/>
              <a:t>PAM-EC-30-PRC-010-0 Diseño </a:t>
            </a:r>
            <a:r>
              <a:rPr lang="es-EC" dirty="0"/>
              <a:t>de Drenaje y Alcantarillado.</a:t>
            </a:r>
          </a:p>
          <a:p>
            <a:pPr marL="0" lvl="3" fontAlgn="base"/>
            <a:r>
              <a:rPr lang="es-EC" b="1" dirty="0"/>
              <a:t>Especificaciones de construcción</a:t>
            </a:r>
          </a:p>
          <a:p>
            <a:r>
              <a:rPr lang="es-EC" dirty="0" smtClean="0"/>
              <a:t>La </a:t>
            </a:r>
            <a:r>
              <a:rPr lang="es-EC" dirty="0"/>
              <a:t>construcción </a:t>
            </a:r>
            <a:r>
              <a:rPr lang="es-EC" dirty="0" smtClean="0"/>
              <a:t>seguirán los procedimientos de </a:t>
            </a:r>
            <a:r>
              <a:rPr lang="es-EC" dirty="0"/>
              <a:t>Petroamazonas </a:t>
            </a:r>
            <a:endParaRPr lang="es-EC" dirty="0" smtClean="0"/>
          </a:p>
          <a:p>
            <a:r>
              <a:rPr lang="es-EC" dirty="0" smtClean="0"/>
              <a:t>PAM-SRVG-01-PRD-001-00 PROCEDIMIENTO </a:t>
            </a:r>
            <a:r>
              <a:rPr lang="es-EC" dirty="0"/>
              <a:t>PARA LA GESTIÓN DE PROYECTOS DE MEJORA DE LA INFRAESTRUCTURA DE PETROAMAZONAS EP EN QUITO Y CAMPO</a:t>
            </a:r>
            <a:r>
              <a:rPr lang="es-EC" dirty="0" smtClean="0"/>
              <a:t>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8185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Estructura </a:t>
            </a:r>
            <a:r>
              <a:rPr lang="es-EC" b="1" kern="0" dirty="0">
                <a:solidFill>
                  <a:schemeClr val="tx1"/>
                </a:solidFill>
              </a:rPr>
              <a:t>de la construcción y áreas especializadas de </a:t>
            </a:r>
            <a:r>
              <a:rPr lang="es-EC" b="1" kern="0" dirty="0" smtClean="0">
                <a:solidFill>
                  <a:schemeClr val="tx1"/>
                </a:solidFill>
              </a:rPr>
              <a:t>talleres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39552" y="1052736"/>
            <a:ext cx="79208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fontAlgn="base"/>
            <a:r>
              <a:rPr lang="es-EC" b="1" dirty="0" smtClean="0"/>
              <a:t>Especificaciones </a:t>
            </a:r>
            <a:r>
              <a:rPr lang="es-EC" b="1" dirty="0"/>
              <a:t>de construcción</a:t>
            </a:r>
          </a:p>
          <a:p>
            <a:r>
              <a:rPr lang="es-EC" dirty="0" smtClean="0"/>
              <a:t>El diseño arquitectónico según “</a:t>
            </a:r>
            <a:r>
              <a:rPr lang="es-EC" dirty="0"/>
              <a:t>Manual de Buenas Prácticas para la administración, gestión y uso de las edificaciones de Sector Público</a:t>
            </a:r>
            <a:r>
              <a:rPr lang="es-EC" dirty="0" smtClean="0"/>
              <a:t>”</a:t>
            </a:r>
            <a:endParaRPr lang="es-EC" dirty="0"/>
          </a:p>
          <a:p>
            <a:endParaRPr lang="es-EC" dirty="0" smtClean="0"/>
          </a:p>
          <a:p>
            <a:r>
              <a:rPr lang="es-EC" dirty="0" smtClean="0"/>
              <a:t>Para </a:t>
            </a:r>
            <a:r>
              <a:rPr lang="es-EC" dirty="0"/>
              <a:t>el diseño al detalle y desarrollo </a:t>
            </a:r>
            <a:r>
              <a:rPr lang="es-EC" dirty="0" smtClean="0"/>
              <a:t>de </a:t>
            </a:r>
            <a:r>
              <a:rPr lang="es-EC" dirty="0"/>
              <a:t>la </a:t>
            </a:r>
            <a:r>
              <a:rPr lang="es-EC" dirty="0" smtClean="0"/>
              <a:t>construcción seguir lo siguiente:</a:t>
            </a:r>
            <a:endParaRPr lang="es-EC" dirty="0"/>
          </a:p>
          <a:p>
            <a:endParaRPr lang="es-EC" dirty="0" smtClean="0"/>
          </a:p>
          <a:p>
            <a:r>
              <a:rPr lang="es-EC" dirty="0" smtClean="0"/>
              <a:t>Disciplina Civil: Pilotaje</a:t>
            </a:r>
            <a:r>
              <a:rPr lang="es-EC" dirty="0"/>
              <a:t>, </a:t>
            </a:r>
            <a:r>
              <a:rPr lang="es-EC" dirty="0" smtClean="0"/>
              <a:t>Movimiento </a:t>
            </a:r>
            <a:r>
              <a:rPr lang="es-EC" dirty="0"/>
              <a:t>de tierras, </a:t>
            </a:r>
            <a:r>
              <a:rPr lang="es-EC" dirty="0" smtClean="0"/>
              <a:t>Enripiado</a:t>
            </a:r>
            <a:r>
              <a:rPr lang="es-EC" dirty="0"/>
              <a:t>, </a:t>
            </a:r>
            <a:r>
              <a:rPr lang="es-EC" dirty="0" smtClean="0"/>
              <a:t>Hormigonado</a:t>
            </a:r>
            <a:r>
              <a:rPr lang="es-EC" dirty="0"/>
              <a:t>, </a:t>
            </a:r>
            <a:endParaRPr lang="es-EC" dirty="0" smtClean="0"/>
          </a:p>
          <a:p>
            <a:r>
              <a:rPr lang="es-EC" dirty="0" smtClean="0"/>
              <a:t>Encofrado</a:t>
            </a:r>
            <a:r>
              <a:rPr lang="es-EC" dirty="0"/>
              <a:t>, </a:t>
            </a:r>
            <a:r>
              <a:rPr lang="es-EC" dirty="0" smtClean="0"/>
              <a:t>Acabados </a:t>
            </a:r>
            <a:r>
              <a:rPr lang="es-EC" dirty="0"/>
              <a:t>de concreto, </a:t>
            </a:r>
            <a:r>
              <a:rPr lang="es-EC" dirty="0" smtClean="0"/>
              <a:t>Estructuras </a:t>
            </a:r>
            <a:r>
              <a:rPr lang="es-EC" dirty="0"/>
              <a:t>de acero, drenaje y alcantarillado. </a:t>
            </a:r>
          </a:p>
          <a:p>
            <a:endParaRPr lang="es-EC" dirty="0" smtClean="0"/>
          </a:p>
          <a:p>
            <a:r>
              <a:rPr lang="es-EC" dirty="0" smtClean="0"/>
              <a:t>Disciplina </a:t>
            </a:r>
            <a:r>
              <a:rPr lang="es-EC" dirty="0"/>
              <a:t>eléctrica: </a:t>
            </a:r>
            <a:r>
              <a:rPr lang="es-EC" dirty="0" smtClean="0"/>
              <a:t>Sistema </a:t>
            </a:r>
            <a:r>
              <a:rPr lang="es-EC" dirty="0"/>
              <a:t>de puesta a tierra y protección contra descargas atmosféricas, </a:t>
            </a:r>
            <a:r>
              <a:rPr lang="es-EC" dirty="0" smtClean="0"/>
              <a:t>Sistema </a:t>
            </a:r>
            <a:r>
              <a:rPr lang="es-EC" dirty="0"/>
              <a:t>de protección catódica, </a:t>
            </a:r>
            <a:r>
              <a:rPr lang="es-EC" dirty="0" smtClean="0"/>
              <a:t>Instalación </a:t>
            </a:r>
            <a:r>
              <a:rPr lang="es-EC" dirty="0"/>
              <a:t>de bandejas </a:t>
            </a:r>
            <a:r>
              <a:rPr lang="es-EC" dirty="0" smtClean="0"/>
              <a:t>porta cables, Canalizaciones</a:t>
            </a:r>
            <a:r>
              <a:rPr lang="es-EC" dirty="0"/>
              <a:t>, iluminaciones, sistemas de energía y sistema auxiliar.</a:t>
            </a:r>
          </a:p>
          <a:p>
            <a:endParaRPr lang="es-EC" dirty="0" smtClean="0"/>
          </a:p>
          <a:p>
            <a:r>
              <a:rPr lang="es-EC" dirty="0" smtClean="0"/>
              <a:t>Disciplina </a:t>
            </a:r>
            <a:r>
              <a:rPr lang="es-EC" dirty="0"/>
              <a:t>comunicaciones: </a:t>
            </a:r>
            <a:r>
              <a:rPr lang="es-EC" dirty="0" smtClean="0"/>
              <a:t>Instalación </a:t>
            </a:r>
            <a:r>
              <a:rPr lang="es-EC" dirty="0"/>
              <a:t>de fibra óptica en planta interna y </a:t>
            </a:r>
            <a:r>
              <a:rPr lang="es-EC" dirty="0" smtClean="0"/>
              <a:t>en planta </a:t>
            </a:r>
            <a:r>
              <a:rPr lang="es-EC" dirty="0"/>
              <a:t>externa.</a:t>
            </a:r>
          </a:p>
          <a:p>
            <a:r>
              <a:rPr lang="es-EC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0146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Servicios de taller Bloque 21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16"/>
          <a:stretch/>
        </p:blipFill>
        <p:spPr bwMode="auto">
          <a:xfrm>
            <a:off x="827584" y="710185"/>
            <a:ext cx="7416824" cy="516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8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Servicios de taller Bloque 21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09"/>
          <a:stretch/>
        </p:blipFill>
        <p:spPr bwMode="auto">
          <a:xfrm>
            <a:off x="971599" y="707589"/>
            <a:ext cx="7416824" cy="260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8"/>
          <a:stretch/>
        </p:blipFill>
        <p:spPr bwMode="auto">
          <a:xfrm>
            <a:off x="970521" y="3331810"/>
            <a:ext cx="7416824" cy="290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87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CAPÍTULO IV</a:t>
            </a: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5" name="AutoShape 12" descr="data:image/jpeg;base64,/9j/4AAQSkZJRgABAQAAAQABAAD/2wCEAAkGBhQSEBUUExQWFRQWGBoaFxcXGBkXGBYYGRobGhcbGBgcHCYeHBojGhcYHy8gIycpLCwsHB4yNTAqNSYrLCkBCQoKDgwOGg8PGiwkHyQsLCwsLywpLCoqLCwpLCwsLCwsLCwsMCksLCwsLCksLCwsLCwsLCwsLCwsLCwsKSwsLP/AABEIAMQBAQMBIgACEQEDEQH/xAAcAAACAgMBAQAAAAAAAAAAAAAFBgQHAAIDAQj/xABJEAACAQIEAwUEBgcFBwQDAQABAhEAAwQSITEFQVEGEyJhcTKBkaEHFFKxweEVI0JiktHwJFNjcoIzQ6KywtLxFhdzk7PT4iX/xAAaAQACAwEBAAAAAAAAAAAAAAACAwABBAUG/8QANBEAAgECBAMFBgYDAQAAAAAAAAECAxEEEiExFEFSE1FhkcEicYGh4fAFFTJTsdEjQtLC/9oADAMBAAIRAxEAPwBn7T2rdm2uWwku0SttJAAJ3jQaDX3c6pri+MuZ2IYgSYAYjarS7W8YD3+5tOGfu3BQH9oHxA+cDQHcgVWOJwDXbpS2sACSTymCTTIVmoWb8b3D7FNpojcH43et30Zf1uU6o8srDmCDP5VfPDcPYu2kuCxbGdQ0G2kiRttVRcNtpbGVPEeZESTtr76Yl+lNbF9MOLLNatgI7rLPmAglFGhAPU6+XNLrTns35hyoxgr2LOs8JsZT+os7H/dp09KSuP4W2llyEQEDcKBzHlRrhfbWzeSQt1MwIHeWytA+293LhLsb6D4sKdGcrb/MzNRb0RXWFxfeFpdlKyx8XtAtACiRrH39KO4UOwCqnguDwuQ2hK5WIMnYqxAnfUUsYnhRRSwDZPANRqRAJI8p6+VEcRxO4thLIJaSNIkwkmJGsSdq0Rcmt/oInZPbyDHD+H25u5rpzAAIFZiCfGDAZdTnAWBH40Y7OcGS2Xa8xLgStu4PaGS4ScrCSNBtz9KC8O4jaFoXmZjezKfHmIMNoDpBGUdQZNMnBr9q4BczDPlugIJygZWgwQSSSzt7Q91aVOeV6v79DHNK62+/XwOfAbds4kd4ilRrlgNOmgj3+lHuz3DEcXGa1bJLHLmRTAE6Rtv0pUw2OyXfAJOWRvBAGvwinDgtzLhg6kMpUk684k+u22tZ6cpPmFPNFLTQVuG4MX8eRkLWlLaKMqyBpr0FLWC4ILsf2hlYk6MzAD0Iqwuw2DI7y8IgKyhdZbOfak6aQdBtr1qs04gXYINpggRBI5wP2qTXqyUd3udKeSMkorSx34n2duWTriQw6rcn8fwoPcVx/vH/AIm/nUviN27bfw2dPtTmHvqVieGFypDGCikkoLKhisuNNSAQRPPpSM81q5fMnsdwv3muj/eP/E3868s4p8wDXLgBIk5mMCdSBOulM69lQ6uFf9Yup0MNpqoPNpGh0BofiuA5JzHx7wI191VCu5OykD7ADv4xwxy3bhWdJYgx5gMQPjWgx1z+8f8Aib+dTjwZ9yMvqR929R1t5Qdj6b06TqR3uiounLSNmWnhbVtcFZzBS3dqWJALT3YJk7zmPOlvh+NRcdbzHNbzQRuuunPTelkccu5BbU5VE6DmSZJPUk0X7K8FuYq6VJACqXZjuAOQAjUnT49KrPJ82LlCME2yR23x7teS1aGTJmVgi5CXDFGzEb+xIB2B86jYXheIW7bLZ8pGstmExrOpG9MPa7AW7dtMoJuBg7nMc/jHtEnWCY2pr7H4BFsC4+97IgV5bKsAudds0Ejy150PaVMySZdOVOdJyas9hNx10KmwDHfTbrQfs4ha/JdmsFGdZJJDCAUaZ2LT7qtTtb2VtXMK9+0gRkObKNAyAw/oYkj086qPEYi2pm0mUZmUsHYywG/iA1iD+HOhxTqzUIwbu214a28RmFywU5SW1n/IaTCG7dMHKuvOBO8fChF7MweSyENljMQRy+MzRXhdxhZzLBbvJkqW5DkNZ86zjfBA7LeQ6XDPiMQ43WeQgHfpXFn2tCtKnKo9NE781v5+h2aCp1aMZqOr125ME4Lh9xiZdwSNizabxzorawZgSSD5mQfT31Os5e8EbkEQAeWo1iKKpgC96yyxC5y8qGEBQYy7md9Om2tYqmLrueWUmvj3D+HhFXy/IWMXYuoRlXN55gB86hcQwF3ZrgtExs5nXQQJG86GnTi2Iu2bqsLdi5lBl7VlQS4nwgk6EaTpvsRFKmIS7fxFq46uQWBYERlIHgX0BI2rdh8TUa/Vsu/VgSoQ5U7+YN/Qlz+8vf8A2NWU4folaytPEVet+Y7gqXQvmcPpI4X3eMS+CJaM4G6kbHz5TXHFY1cuZVVWMDTkI2EcqFdpuN9+dMynfxFXzR0YAfD5VG4ae8t6bjQjp+X3Vurxta2xlUIw2CnDEa5c0yqd9YOx5CRJ2pq4fwtcSLy2rGUplh0zMzkzJknKNQNCdJ16GsOK37iXNTtqh8juD1MVYP0fduXuWzYuXGzL7EmSV+yJ6fjQdknFMTVacdrsO8J7F3Ld0NcXMIMh7iiTBiFUEiDrJo5jMFhGtlcSiuc3sKXaCplTmkGdPKh7YpyIJP8AqP8A0iBUO7iFRZZgFG7GAB+FNjG3MwackQe1OEsuq93ZCkEBYPjbqGM66TEneKSu0M4ko7KLcNlck65iczEyBoAdiSRBpg4vxVXy92T4TOacs6bLIn3mKT8diWe+2acrQWI9nYACfIxWiOiuJeuxMxWAZMgUqw1YAiJEkCRsQYPPamnhfC7llrebKsq40IJB7lm2iNCR6Uv8FvIW7hMhztAc5T7SQZlTopk6QfCNpMsWExht3e7Z87sohycxSQTAVpOoiYI0I6VphNtW8PNehjqU43vbS/z9QZw/Bs1u6VAMtkzCWaBGgA2Wdz0J01NOtq3lwKBGB8JkkRlOoIOvSRI30pY4bbfMqI7CSS8CRuoB9MmpE6x12PY6FslQJG413OY6nXf8IrPSe5uxkkoRa3C3AivdNcRPENNSIYhTGXQRG+vSqkwWDWSJy94CGU+OCPZdSNjzg+WtWngbmTCkExAMDoY3PMmKUOyvDME9q6WzB8xGdrm8alV0gCegJ6xpS8SrU1cRTlKs3a90kacKuMUZMhvXV0UKp8YgQSRpA5nlzrLvA8Y9k3GKBVOqq6nL5tqFyjmc2m+u1MF/jVnD3Mnefq3tgx7Qk6QIiTAEaxqetcjeC2Gw6SltkMvfAzNmzAELpnUAxp061idW1omqFBtZpFf3eIqrMpIVwSJmWnnsNp6UwcEwOexl8e5yrlIJgbqYgsTPhOug5kUC4fwNZZLQW+yam6kZeUatASBJPPNpy0dOzuFwz5fC2LvKAxAnurfMAnQaf1FDWq5FdNpru3F1KSkrHDhHY031ZhctZR7XeZlyj9qY2IE6Egg7xQ7ifDQ6kJbXwaE29zrruRJp7v8ADr7lmt4e0txvafvCZHR9YaYpex3DxhgWv2rrg6zaIQISNRmEkj94Ry5wBmlipVLSlJ3++WwEaCivYRXr8FdAXZGAJ3ykCOWpG9MnYTiCWXu55AZDBifZB0j316nGkF49x3psZT3tvEXVuDUHxKdWCyBMnXnGlM/Zyxw+8oa0gXVgSWfwldIgsy6xzYaEddNXFZVdq3zGypXVpa94RxF3DXrcG4mbuFgsQIbQRr5ax+VdcTjUYWES4jBQ48J0kIUSOmh0pebhi2cRaayyXEfwuhILIZjQMPZJ1Hv5EGjOI4C6Xjdt2HWSAMqrohTM3iH7xy+k1uXKTW4iKjL9LO2M7Sj6piMM4PeBCgAGkFRBJPUGaqvEW/DBG4LCY8IJQek+HlyJpwxuGPeX7moRgBDe1nACsBqZEg86SWsjM+VSozTJ0dgZiRPOJMaaCKyq9TEUk3tP/k2uCpYao10/2MvALuS17YQtmyklVkiNJPWNOhidJqVg+Lq1zurjG4CfDlKG4GXXRAZaYggCelReGYE3bBt6BcjEsw0WGB9Rsduh60N4Zwq39athyjWc5kBwpyiTPiERoCRuRIGsVixNGM6lWb6pctdG+ZrwtWUKVJR6Y/NDViEDJp3wk+ApaY51MFJUqWV9YIka8hQ67jciWnQNrml3DLBVoYZRt4pEnNqABG9MWKtBLgdHKKIzgsWzqBo2YkjnyGsb1CW03fKxYFQh8Z0CZtdBMMxXnpoG615l4hN66/e23r8OR2rN6v8Asgd1cvWczKtt5YLnlHNttPEJ0ZomdNOciah4bFlLdy4GN8kqiAuoXMPE2rECQMum/lBolisJdbC3XAAW3bZmLEyyAchHMgQNBMdKRUw2NZcwyIupCli3y2nQa6cq7WBj/ibnZJvQwVnLtPYu2gp+nMV9j/l/769oJ+l8b/dJ8W/76yupePejJer3Mj8XNxT+sRQCfaSQJ9J0+VecExmW5/mGvqP5iflXbjVllbVnM8nmSOcGTI99BLN7K4I5Gt73Dq9wzcWRboMbwCvqCRHv2pbwt10ZSoYayp1E9IPP3Uz8I7hbpe/mZdGVAPCxEkhzvGgOm+1Mz9qBkhZXnmYgEaQoWNFUDQAfHaEymqdo2FwTleVzzB9osSltVvp+sgRm8JykbssAk6Ck3iXEr+IuS7l41VdlXX9lRoPvqf2g7Qy6GQWWSSWnfkT0gTS3axGobUa6GNNamZyVwZxipXQZw7uT4wfmv3EV5imI8IAUHYbDrRrstZuO427se04kj0X7TeXxim/D4exYZm7pXuE+EuFZgAZWdIBHlvznSAgm5XFzairFa8P4Q3f21YHxANOxCneBz3maIcFsf/6CoAWAuAZhMAKDmMDcRI+NNuJ434s1yHnwrAltdMq85PKNelGOy30fLaY4m/Ns6sLeYllmZztMEwfZA0PM7VpVSUHeT0t8zHKClsK+Ju+C342HjKgr4WCQYk+Z01/DXrieOEk24JkqiTCkSIMty59a04xhCLy2rIds15MjMsEiYB6HQ7jTSaO4b6PLy4gXWCXFNwEiYZVHkYk+h5VUZpfEZTpqb/ycjsigK9owxUDOcwaCBsI3AmCetA3wOHtMEyq5uIrDJPhYgE5hHiM7wNNPOmriNl7Lue6Bt3BmDeAG2okHnOXWB7q59mlRMLbt28lxmk3G0za6xqJgT8qvEyzQSvzJSgoVJSSEjEWFsEZSc2bT2mO/syeep08qdOG4tbv63ECXBAXOCGJ5BVMTMD7678Vg3BlyC5Y8arlDZzJAggzOUzoI9KhcS4Vedg3eG25uK6A6qMykNrAP+nlXNlHNI039n3h7H8DS8HVQMzBvFb02GguaddNjoaRxiEwwOGtXVLDxMFDFZnXOZGY6jSY0OmtObXXtuqXrqslxXDkqIgDUaGZk/d1pR4t2Caxce5h5bDrZzHM2qSZIXTUaTB18zR0OznaNXYRXhKKvAhYnj11/av3OkJlQDyjxH3VC/TbgFTdu3FIgq3iENp7ITWt7hX2s6AHIQc3IGaCYniNpQUNxmMCAq+z1EncHXp02271TB4amllUfjb1OLSr1qjd7/fuR0xGKVnn6tJAjMVCLEcyTBEeWvnRJbzBYEKDsFEDby/lQK5xtBotkbnUtrBM8gBTH2d7QWrjqLirqdQxCDLEESIHmCeYg8puFWjT0WvuVgp0atTVq3vdydwohcRads4QPmM+0ArTECNdOk0/8Y7QBABaLQyrBBGobQZYO50A2iT7knGdmluXA6kj7S21VhJ1hWzMo566gDltJluEKpzC6VJ1K6XdREREkQRzga7CsOIcqr00Wx0cNGFKPtavf6GnaTs4z4JLqyzLeUuqmBbtLmz6HczE0sdqOHmzdMtmVwNYiILZVHPRSJnmfi7txyz9Xu2UIgWWleYZTlcEdcwP9GkHtRi1uXmNvMLYICqWZupnxe/TlScPGDq0kltJ/wiVa050arfcHOzuHBw12VLAhCI1gA5mBE6ztXHGWxdCBcOygSxLBVgKdZU7yPPY1K4LxDurICiWYjfYLlXpvzoVjcbbSTcDm5vBB1B/en2f5eVcOrWjKTtveTfxbZ6XC4eUaSctrRS+CsNvEeza4jDWyLZTNmFyHOVChK6A6EEgmNBFB8Bb1yBXZEACGQFcLMGJ6/ZH2ddqL8H4q1zDoH00mAD4QZKgiZc6AefSheK4haDZSpciPCA6xLBo+ysZQCOct014+JkqtSUYKy93O3d4/UKN6S9t6+hnEMW4w2ITLGa2wObQ+HxH1yiYGvWdaT0sAoU7yRmGvigab7zlnzo32hxCvYKKVLqRsCcg3HiO51101oBbsNlKhGzzvByz16f8Amt2Ck+ySeliNpSb7zh3A/vvv/nWV3/Qd/oP4v/4rK1XXeDnXcNfa/sFiWwxYi3tIQEl1I21Aiff1qmxM69TX1Hwnii3rUXD5VVPaf6IsRcxjHCBWtXDmJYhRbJ1M9RMnQTyjnXdz5nc505SeshNW/wD2YQddI8wD+JA+BoVdxbPmWSADsNtDFWgn0Z2V8D3bguW9W1tQVA/ZQMT7RzakE66UoDsW31t7Vtu+M6C0JJGklz7Kc9JJ9KtyizNqmxZwuEZ2yqCx9KfezfZLLbm6VjmP2fQ82PkKP2OAW8J4MnjG4I+ZPOueJxrMTEEjfkiDzOw9KDfUpydrEm5jFtiE8I2Ggk+SgbegqLZzXbotIC1wicgk5R1uEaAeUgdTWnBuHXsa5XD6KNLmJYaAcxaHM/0TT9w3A4bh1k21K5mlmY+3cI3JJ1O4HICdAJipKeVWQFrgzg/C7OD/ALTdIZyIVn1I02srpkWATmIzHUnKo1m2Ma+OcMJWwPZXm/Rm6LzA5zyGhh2+EfWrme4sJoEttsFEQI5KSASvPnsAGHDcKtKWcko6gEspykTMTyMxsd6zvNLbcNOMdwxhMBAEj3Gvb+JRS2ghBLEHY7qvqRr5ada43se4W2tsh2ujwZhBCwCXYfZUEEjSSQNzSx2r4utte6VvCPaPN3OpJ6knU06EeQEnzA/H+Ld7dZ22gqBMDUaSd/d1o3d4DbvYW2bVsWr+RCjFCoZwuuYjTKftRPrVd8TxByM8jWQDuB9qPcDr/KrYTin9mtqueBbQEBN/CJE8qbidKSXiKoZnNy79hV4DiFw8HEtLmRmUf7TUjQmDG/L4VwHan+0Nn8VjUAMNVBPXnrqDpThj+FWsRbUHKLYhltuNnAIG+1JfEzes27ve2UhGMBPFm5eEgCdzrp57Vgjq7M3WW5LxHExdtSpW6bPiYNE+LIAF5EwCTzijPDOMpcQp4bd0uBl3AgzHpHSq94h21GIDCzhy157YtyJucoLFebZTAJ2AozwLGYhMJhxcItqoYHXxdATynWIGupoJU5LVIk6kIrXcEcZ4D9Zx2NZ7lq0LZUlwvhYsNNtSdGJgEzpSHjOEubwQQZGjCcrAHcSJ9xAPlVr3+Hi4jF1yLcYzChfFlBDGBBJCmZnVh5TD4J2fsXELK1xxmgqMum/MgGPMCa2KpDKo7Mwdo08zWjKnuggkHfb8K97woQwJBG0b09cV+ji42ILWCHst480jQMTpOx1Bgjly6q/aXs9ew7A3AArEgQQ0RyMbGDP9GiTvZjYyi0H+x3be6GyXbtwrHhghQPcBr+dT+JdssXYxEI/eWX1VWUHxSJGkEkGIqvsFhndgF3Gs9B1NG7Nxy6KwzgmF0O5ET7pnnQPMpXTDzQy5WtSbwPFM+IZyfbVs5nc3DrPvNHO1+AW1cRViIJDBswYEAghp13ph4BwnD28C4IUuqkrdACk6gqG0BmDIPTbeKg/SDg1+sKMMpe2FJlJcZifFqJMzvW7ATpxnGUmt5fwjFjo1HTmkn/r8dSNhn/WIh5KD8tTv9499H7tpGyllB5eIbHpQ7ApqRlKvIhip1gQBJG2p99STcJZRvruAMukxOoPvIPLrXjoRbWaOtz3MJRcVGXI6NdW2RGilj/ECdToDvpHKah2eJt+ssRBuQ8gT7E+Eztq2afWu2IvgAyNCfZGxgyNOnpSvxLvme2FV0zNE+MSI1EgbeulNpUNb8xGJqRZKxCASsan7+Q+YovctZVQADNlA1670qcXtfV3RxcYoCAxbWDpqPKRz2mjC8WW6Q6sHWYlZAERmMnc6jyHPcU3sLbGPM27Mi/Vrv9NWUQn90/B/5VlF2ZMr7znw/F3MFe+qXbneAKrd5qsEkgBZ1ZREZjtpp0b8F2nYSD4o84MCh/YjDDH4bvcVld0dkWD7YSBmeOZPIbxJ3rn2r4G6EtbBIO8GIrpznlnoYKc82kgPxPjS3cWbqzbE6iM0iI1EjXzmmrs5lzTbW0ApDkopBuBp8TGfakEQdo86UOG9m2uT3hK9OpPXWmbhyW8FblmJzGAAMz3G5KiDVj5D5Ulu4VSaashi49i8JkBxIAH22kRPIFdaSsH2UGMvBodOHzKKNGuCAZfYhCZAiSdeWtMdzhjX4uYlRlVgUwxIZFPJr5Gj3P3BKr+8SDXTjPaNMNbzOfEI0GwMbDrRxlJbGZpG/FeN2cHaFu0FUKui+yqr9p42XeBuTMTqQvcDe5fLYm9aY2yf1bMPFcgjxZP2UALEDluddSDwmFbF3u8u6JmzraJlmJ1D3J1JiIB0AjpFO/EOKogVLZZcuVV0GksAxzEncmdAKtu3vJYL4e4pTMkEeYqvrvG3t3sul+4z+LKCAYkW1RZ5Ej1nyWmHjPZ8Mha0SjD2SCQPOfKs7DdmRh1bG4iC7a2h0Gvj9SDA8teYjTFeyIe4VsW/qOF8UC+6wQDIRdSEB6CSSeZJO0AVb2j4s7PnWSgnMdCGGmYjn+Qo725461zOoPiYT6JIB9JHymq/TOisqsYO065Z3K9PTapnsx8KDnG4QN3vD4DoRpBGWI6e+nzEdq3QhArhYTKzAlSQgnKW6Hnr7qq+ygEKfD5rqPev4irk4Zwu1i8KgWQbazr7PeayANvXTWqrTbgrb3H4egoTbnsF7PHbORC7jYftTqZ6a6mANOtRsbhlGYhpkSQv2SZ1HISduvpQe12YF5gGt91cA1K+EEzqSo8PyqVw/DXlvEXEN4PMsCTpE6wYnc6/GsSrVGr2N0sLRi99e6619xJGEsC13YGQ3G0CgICTqZjfXc6/Oh+FCr4NCbZ8ZaIEnaTpJmiOE4hZbMxVPA5ylh4mIBAK6GDoNaCWeKPaxzSFKHaCwTUCDI3oJYmUld8gPy+MpZUraX9/gibxHhbQuUd4rGYE5ZmdANN+Y6eVSsHwjuHfugpLjxDMQoJ1Ou88j1+dD7/a8d6c/hQEeFDlJPm0TE1H/wDVtq4wlSqKYADHQaSdAZM89zFZ5TkvabNK/D4yiqagvhvf77tCZjeK4s3CLbhVBjKbf6rLoBzJVgZggw2vlMziOBs4mbWKtjK4UqUWDPslogkGT10BqLjb5uDNZvCRBlYtypMENIAHrpqKzhXae3evd0zLbYaAnxh+p7wMdTuI03rbGvLKrnm8XhqlKq0tl5i7xHsA2GVhhx31vRmWMl0TMb6XB/lg+Vedkro71bTFQjOc9t7ea4rZSCU0zBioyyp9RtVgWrOWV76y2oOQsdenn/4pO7d49FFrEW4+sW7mQshEnKMwOkzl0GbzAp2dvTmZ03e7JfDeELbwF0CbiKkguSr23URqp1AgFSNtNNzUfE3rocBEtNuWVTnKHchmDKAQCOtdL/EhjcGb9m4LbkziLQykMdAzbSrEAGJ1EnlUjg3C7KIzNlLeIZvtEnVmE6nUDntXOxORRjGcVLWW/wAPE7lGTvKSbSstvj4EPh/FnvZgio+X28pgJOni8eh0P9CuNrgt4ZrqvkmVGcz8lk77UX4D2dtYdbj2wZuuWeTCtvlgbgCT6zUywbQIVFGecx3MNuW12E7RWOcqdN2oQUU7c3e/8eBrp9o17UrvXuBPCOHuQTeQrfkqqkZUVftT0PXoNqk4zhjMDluKpAnxFgDA0E6jyk/KiFyy5JYNyjUafz5Uvpx26uJVTadktv8ArSqkhQQcpHXWGgaxS1GMp57agznWhJR5d5HtcHxBi53LnKZGwJE8hImRWi4+yxHeW2Vs2UZtDmGvmetPFrjKOJUgjqKX8bw9L143lkMJJyg+KOvKZX1q6jp1Hd8u4beZG+r2fsr8fyrypPdn/F+BrKT2cfHzJ/k8CveznaxcFib/AHJuG3Ki3aYrJ+0WYCAQJOnMxrrVxdn+0dnE2+9QB9NjupnWQdjXzbhkJeEguW8MRufM6e+nvAYLE4KLiuoYr+sRZgnrJ0kdfvFekqpLW+pylBtDhxftYr3xh8Jb76+SQ2aUW1GhLE8pjb3TMVrbwGIs4lWI71yhLXjEEnTubK692mxY7kCSeQCdj8MiE3lY3Ljk53b2pmSpHL8aNdpO2QtW1VZzsYCgSzeS/wA//NZ765URxaJfFe04w1mXIDxEDWDEBUH2uXl96mmAvYl+9vSp17u3PsTzbq5+X3deFcHuXX7++M1weygErZB/Hq1NeCwW1aNthQqYTg9wXs4DK+wgZv2csjaBHWp+O4deYopGbVZWSraHSWXY89Dyo/isS2HEW0zNoYXQgHn8JEflUzD3MRiLiWYyftXCYJtpEaiSAxnRTvz0Bqkm2rotvQjdn+zovXSXDCzZGVwWZldj4iksSSACM3oB1rr2u7RjWTFtenwA9TRPjnEks2xYs6Koj+jz11J5mql7ScW725kBlVPxbmfdt8a1N2RVKGeRwukvcNwurZiQYkEBvCND0kbTtUB0rFWut/Uz11+O/wA6SdBKzIuSrb4HbmxkskLcymCwJVSRoffrt+VVRl1p74f2kW0mRiGEqZg5xyK+KIA8gaRiJZad/H0NVCm6k2o72DPAsDdW3czuxa2GDLy8UNI01nXpv03kYvCzbWWdGMrcyNlBWIjUee8TXThnEgs3rKQklYY5i/r05agaUrYbjpTFH6xJJOoJgEbAg66VlzZUnz8P5HunKU3fu+13HXjPCLgtn6s4uj2mUkZp55WEA/fUTs/x9Lq93iQVuBoW4py+YDR5yJI+6nLA41VsE2guRmgZyCddNOvL00oPx7s7hWuLcQRcCjvYHhYjQnTTX5++rhUUV4P1KlFynZr7S+QH7YF882srZTsUQgoRIgR5a69KTrmKZm0hddhp8qbeMWWuAC1ZyW+cenNzAjyoHe7PXAQRlMAkjOrH1IBI+NNk3L3Bwioe/T70CmN4S9vD2bypcdG9sA+0I1ymDMemmtBcZfwxvqMOLloEAFX1KONzmAGk+lHlOJtMi3le0pUnMTDBSBog1OYzoPMnSJHG8gDZ/E7mfE+UlWOhiABJAEnXbShpSdtUc7HwUqvsyuvv0sOHAuF4p2XPPshSw0lRrDcusHXf0qL9K+CtW8MgygFLcqQCGU51XRhB/aAgzIHlR/s72vUIFueFtdzrAG8cjAOh6fGvfpQ7TDEM1tD7OUeolnbccvAIPOa6tOmoI4jXJCNwribriFC3DDkIxH7StuD1HrVpcP4DbFvN311s0kLK8+Z8PPpVOcLf+025+2v30/2u1oW4ttTAA0Gs9BXJ/Ek3GGVdX/k6eCScnGXh6jYvFu5TLcEZYAJgyAIG2x8q8sLeW8bjJlQoANRnmZ9np86BYXjOe6uVWcggmBOUdTRXFdpFUMXIEdeVcLWLt5HccI5sy5Ew8auXAe4UPlMMScoUjcSeflQXAcUvFrivbK3QxcgEaDZTm2IhfvonguLKcOrqRlIzSOZbU/fQP/1EvfvMewJHPUmKfSvdmXEhfhXFVZFU+EjUjqxPinzmakY3tRbsuJiWBkekfh91L/DuDNcDXhcyo/srlnbQtM6T08qE8d4WJW25lyZDDoDrHu5USUJSymbJUgs72Gv/ANxV/omspU/9Pp0Hx/KsouyXUwOJXchMKL7SBlPNTqB6H+dE+G8dvAZCCVHKDHoBy91Mv1Fup+Jr39HN1PxNelcKb/Vcw9vNbA3CcSKPmtk225iJU+R6++Iot2etI913xDxfJ8DEeAIR7K/ZMz1JB9a0HDW6n4mtxwputKdCHJvyLdZtapeY8cOu917LgHmVO/8AMVIxL27oAcRGzIQPeV9k+6KQRwg1IwfZ9rjhRufkOZ9wq1SSd8z8vqJc29LDUOD3DcXubtnKpzMWbKxgjwhY56kmSKZr+NtYWwe7dSzkszAiWJ3J+4DkAKW8TxTC8PsIptW7lw6KpVSXPNmJBgbT57DpBw3bbJLXcNhnUnQW7YVlHqZDe+KY8vf8vqRKT2RB47xQm3cafFl011EkAffSMJq5Tew2JsF7NtCGldFRXQncRGjR98ik7F8Cy3GAJPy5UTyvvDp1ZQVrCgDW7Xw23LTaNaZ24RXK7wrTnvVZYeIziJd3zFoDWinEMHYt3bIXOWy57uoyktqAoExAI1JOvIVN/Rm29anh1DOEZRy3Y2li5QldxT+P0C2MdEa0tu6SriSCwKLOgkSIPWelQO1uHN1rdxryNdLsuQNLaKIOWNE0idtRRDsxhFTE2pXMTdtBSSfCe8Ukgc5AjXqaucWV6D4Vnjg1FKTk38Pr4miX4rKXs5Pn9PAo2zxhRatLcKW8gEMqyXYarrvE6nT40xniKXcFfuXG8JdcmoVmfTYiCPan/wAVZ/dDoPhWdyvQfCr4aO99fAF/iUno46X5vxu+XMpfiN2xes2ygFtVOruc5dgBOVZLE/KTyqJi+0+ZEtKufJ7JeN+UgaR+7ryk1efdDoPhWd0Og+FUsLG95NsGp+IzkrRVl989yk8Bwhnbv8TdCgg+JjLN5Iu8fAedQ+N9pbVtSmHWI0Nw6sfQjb0X4mov0nYxrXE7j2yUZXBVl0IIUbGheD+lniFoz3+fQCLiI2gnnE8zzrdTlTp7R17zm1HOe70INzidxPGupcanXQHYRyPP+tQ2IxLMDMknfz61YWD+ne+FK3cPZec2q5rZ8U/5hzo3jfpuS7hbj28O1q6milmVlDOCJBABJAk7bxQ1Kik7sqKsU5wq031i1KmM41g9adLF9LSuAgltzGp8p6DpVe4vGO7FmYkknmedcM56n41lxFCNeKTbVr/O39GijWdKTaW5dvA7yWrWRRE6t5k9aB8V4cmMxdpGPgEl4MSBy950qrg56mrHwv0gWnwJt3p79rboSFJkgAIx0jxAnbYqdpFYPy5Qn2ik768vqauObWVx095YN0Wxb7tQoQCAogADpFKvDuCWbT3JUMzEnM2pynYA9BtStwIB8RaggguPuoDxsRiXH+IfuFBHBJ39p6j3jdU8qLPwnHBbTuh+xp7uVLnaPjAZ7RAIOYzptI5/KhicJbu1MHn+FcbnDm89vwq4YSnF3bbKqYqdSOXQNfWG6n4V7UT6uayup+Wrq+X1OPxHgHsHi5YCOXWiqLStZxgDWwD4tNwY1H50zYe7CAsRJGsDSjDO6IKj43GFCFVMxO+sAD+dd2uKNAZgzImTO4iNKGcRxPiBB8vgdPlUBZ2TjMB89vKU5AzJ6baHnUnC41tC6ZBupBmSPdI9RQZrhJJEDWeUmpuExQMKQSSCFgwcxI9fOrKTAXaTjXeYp2nRfAsifZ00Hm0n31zuY68UQwYMyFidDWmPm1dYFdzOomCefxmotriDRGdQFJICglh0M8uVJa1NUXoGeAcZuYe6A0hLvhZT5g5T/mB+RNOtjFq4GpJI576aa1WvD5u3QbkkAg6GNeXKmzFdo7eHdVu/qhklZVtRMnl50cdhUtxhuJXBk6+6oeC7Q2L3+zuKx6Awf4TrU3NRA3OfcjpXjJ5CurMKj4jFBR+YqXsWSeFW/wC02D/jWv8A8i1bgqmsLi2a7Z7pHRw6RmWVZ84ykxEaxpOvlT4vFsevtWrTeguDbfbMKPN7Ct3v0AatJ3+9xqrKXbXaK9+3h49Hj5Moo3g8QXQMVKzyJB+Y0oUyHesNZWGrIfN/0q3Z4he/zn+VITmnX6Tbk8Qv/wDyP/zMKSHoSwhwrhq3g8lgVyxABkmevpPuNb8dsdwqWhr4S7HqWJA8tAo+de8C4olnPnDeIrBWNCsmf6nnUzi1+1ibQFsk3V1giCVmSq6RoTMUttp+AxWy+IpmtamXuHsu4P8AXSuH1dulMzIDKzlXqtUm3hhEnXT4VENWncji0TOG8RazcW4jQymQYBHvB3rvdx3eXQ7Rq2Zo26GBQysBqNJlJtH0Z2awmHxGGRrbK6iASusNGoadQfI15xnsomWVGsx/XxqhODcevYS6Lti4UcdNQR0ZTow8jVvdnvpdsYm3kxUYe6N217p+eh1Kn90+48qTKFglI4/obyr2pH6dsf3yfGsrs2MFxfX6oWzZLmkRqdI/1UTXidiNQ8UGTDnpTV2b7HC+Je4n/wAaspcjz+z865RusQ7PErGwz68gpJJ8tCfhTBw3sQlyC6sg3AJOf4Hb30wcO4TYw+lu2EaN92P+o6+6pAxPi05f17qsoHnsNhAxJUsZknMw38gY2O0VGvcBs25izb0YDaeYHOY57USGJLtE6SB8zH4VpfM+9vvNWgkir+33CzbuB48B8JjkdSPx+FKYvfvEjkJ0q9eP8FS/bKMNHXfpIkEeYbX3VSmO4C9m81tx4lMeXkR5Ea0uQcQ72LtAs5yKxEGSSNCeQ25D40S412CtXSbt65cE886hVHIaiAKmdheCkWnc/tsFHoklj8WUe405W1BYJE9QdRl5z90UcdgWir8J2Iwtu4rpiWUqZE3LRH9ffTOotRpctk/6f+6gHbTskth89sTZY7b922+X06fDlqtmzV3YNh4u8MVnzfWI5QuXL8J/GuF/hJiBdG+5VT/1Ckw2vKvDbHSgaTLV0WHwKwUxFktdzRetnZR/vBOzE86tf60p5jn83/lXzt2bAGLsnQQ41q17GNEmGHLmKfGKUF736CKk2pfD+x3RxO/2vmw/Cpa0l2MeZEN86b8G021PkKFouMrnauGIuEbREEk9AI2HvrvUPG4xUYA7lSfcCs/fVBnzH26xOfHXz1u3N9/9o9K70d7X382MvH/EufO49AT/ACoSzwfj+FbIhYgKCTyAkn3Aa0Ss8OFsTenNuLQ0O29w7qP3R4v8vPocQxECEX7KjKPlv75oHNIZGm2aYqyUFsXGBJENBkWzJjMdp11iY16Vyu5QNGj10P51Iu8QWyhEBrh2B2XzP8q6dnsIl1bjXFVjnG42kGY6Utaq7GSll0QGfErr4SfPb5VBamrtPwIIouWlAVVGcD94sA3yj1K0rRv/AFvT423Qhtvc0rKysogTKyaysNQgz5qyvKyuwc8bsRihssx8DXfCXCNQTI2I0I9KHX15eVduHYnlXn76XOylZ2H7hnGmvWgWMsmjHmY1U/A71LvYr9S7bGINK/CMZ3THmG981P4hiEKnKdG3H86ZF3QqSsw7wC94S3ST8BP41OC8/ME+7/zQPgV4LZjmT+M/9NF7V8ff+FGi0gkpBEHlsfWgnaHsrbxGViwVxAkeIsvSAdxy99ERfgTyqPaxOc5uQ0X8TUaTIlbU9TDBEVLa5VUQv4meZJkk9a3t2xbHOYJY+4wK7C71rlf1EDc5vjlIHzirRTIWMwa3cLcU+IMI6QZEehBg1WlzgxFWNYvkJpB8IkLsTKxH+okD30A4nayOFMSy5h5jn8/wqmgBQbhda/o00xta8q0NmqIAbOEKsG6VNtX6k463CMfKhdt9vPUef9EGjf6F8fQB/qCNq+Z3Pxq6+yh/sVif7tfnVCjEEVdmAzfoqyVYqwsIZBI/ZHTWhCGG7eVRLEKOpMD4mlvH463fvr3NxLgCMhKupAdipA31MKTA5A1U3GeLSr3D42QMZcliTrl39KUB28xmgW6EgzKqqkHKVmYkHKxGnWo7oi12NOM8HuviLjFcqm4/jfwr7bT5n/SDXG1Fr/Ze1zuEeL/R9gf8XnyqI+LZj1j7RNcn4iY8Oh5nmPTp60p5maEox1ZKuQvtnU8t29/T31Gu8QP7Ay+e7fHl7qiZvvr0fyq1Bcxcqjexyu/18aZeyf8As7n+dfuNLV4f176Y+yjfq7n+cf8AKauf6QY7jrgMF3l20rRkKkssTn7t0ZVPlmaT1iOdKn0kdlVwjo9tYS6WiD9nKSMvI+IbaH1mrC7O+yKC/TLZH1bDPzD3B7iqfioqktmQqE1lZWU0EyvK9isNQgzVlZNZXYOeOlnFK+gRz/lQn/lNR8bhwhBGZTzVlZT6iRRwcUuRHePHQMQPgKG4t5Mk/HWvPuaOskzMJiMwijfDeBvdTMpUCSIzKCCPIsDQCwQvMVLs44B4+NUnYOSuhmwvC7yAAqDBOzIfuNS7ZZJlT99LwxANeNf6Gizg6oYHxObTapq3gBoPdSg+KbqfjXL9JXBsaJVEVqOy4iss4u2Lg7wsByKx859KTE7RsNGFTOF48vc12I0PXWjvcFseV4XhzbIS8Vnmwn3cpHvpK7d8MuohuLiLTopEAHK4mB4V1HPaaOuiqpYwABJO0Abk0hcd7RJfYLbzhUaWJMAgbEGdpPyqSelyoq7sKV7jFwNBY+/N+E1tb7Qv9sjzDfgaKDD4a9LXHysSdnjTzBUid9j0rF7OWCdL8++2fxFRMW1bRI5WONXHDKWDLBO2ogda2+snwz+ysD0mfvJotw7s4hZbauQbjBM5ggZjEwDynrTMn0RKd8X8LY//AGUUpJRV/H0BjF3EQvpV7YJsvCbP/wAFv5qtJ9v6ILXPFt/9YH/VTjc7OlrS2lxTqi20SFC/sACdeZiaBTQxIonHPPe6TObSJ01O1L/ZbjyYLGpfuWheRc4a2YAYMpXmCNJnblV54n6KsKgJfEuJB3NsTpruKoXtPw0WMTcRWzqCQHEROhI00kTB91W3dlRjZHlzH2mYki4VJnKCimNZAbWJnePdUHE3w7uyrkDMSFBLBZO0nU+tbYDh92+StpGeBJjkBuTOgG1OvAPo3t+F8djMPZsspJW3eR74MeEZQrL66mq0QTuxDitrZj5U/cW7P8HtA93fxt4+XdWx8Wtz8FNKOJt2Z8CPH77hj/wqoqsyLUGDbp00M0X4LcKIwg6kGegAjWokoNkA95P412GOMRpHpQyldWDUSyuy+MzAQdoqP9MNsthcPGwZyfggFV6vFLg9lyvoY+6uF7Es3tMW9ST99VdkyED6qfKiXCuCC5dZHzDLbZvDGhgZSZ5AsCfLpWuAwhu3UtiSXYLoCTqY2Gp91NFr9XxO/wCBhbuB0QlHAjwlf2Zg5I251bkyZUJ+O4TctalfCSQGBkGI943G/WoDCnO1xS3ravf7OfeCDpPPadflWmH4Ml60TCsybsm7L18yOh6iqVW24Lj3ESKyjP6OTr/wVldzOjm5Q4tputcruEMbk1PCVo4rzCSR2bsEAQYOhqZZGY6DkB/XuqR3QO4mpnDbSpKsCUbcc1I2ZT18uf3NU1zKNfq9bCxFTLuGKxzB1B5Ef1y5VzyUt2RCE6muLzRFrdR7tqon3EBrv1ryzfKGRt/W3nXa9brgbc6CjjN3BaRnGuMvbADXbhtPupaQV/aXXqPvpSwzE3Li9IJ9TrFTePcTW9et2rZByMBP7JIE++p3DOEBAZOZ2Ms3U+XlWwQDu7rMtHG4eK5tw6oQ07LiMZZj7Yq3kbqarDgeEy4m0f31++rNtml1f0r4+hcXqzsqyevry+X312WzOyL861t1LtetZ7DLkDFcCS6Iu27TAbSsx8ZoDjfo9w7EkJb15d2sfICnfOTua5XLQO4nr7/wqF3KuxX0YCDlZiOi5Fj0lKG3fo9QSDeuofNB94EmrigVGv2gdIqXZdynv/bgH2brN6ZZ+ET8q0XsPbtn9YZ8rmZB/wBH31ZmJ4Gh2kVzXCMumcketTMyXK1vdhLVzVWI/wAniHzLVxP0dp/fMPUCrBxHBrT6vaRj1Kif4hrQ+72Xt/7t71r/ACXWj4NIq80iaCWfo7HK8fgK5P8AR0f77/hpqxfZ3E/7vFtp9tFPxI3+FRD2exh9rF/BF/lV5pFWQJ4N2YfC3luqyOyzAcGASInQjWCfjTM3H8VzS0fQsP51BHZq/wA8Xc9wUfhWHsy37WIxDf64+4VT13Idr3GLje1YRv8AUD961GGOAMjDBT1UID6SIrY9mV5vePrdf+dansxa5qT6u5/6qliGn1n/AAz8v51lefopPs/M/wA69ru2OYbDGnoPhWHHHoPhWVldz8twv7a8jn8XW6mZ9cbyrZeJMOnwrKyp+W4T9teROLrdTOw49cAywsHy2PUa+6tf02/Rfh+dZWVPy7C/tryJxVbqZqeLOeS/D861PEW8vhWVlT8uwv7a8icVW6mc2xJPStGaVK/a0JG/xrKyrWAwy2gvInE1X/syBY7PWrbKygyohZOg6n186nLptWVlFwdDoQPb1Opm/fnyrO+PlWVlTg6HQidvU6mYl4ggjQgyCORFEx2vv/ufw/nXlZVPBYd7wXkTiKvUzovbbED7H8P510Hb/E9Lf8P51lZVcBhuheRfEVepnp+kLE9Lf8P51n/uFielv+E/zrKypwGG6F5E4mr1M8P0gYn/AA/4T/OtT28xH+H/AA/nWVlTgMN0LyJxNXqZqe2+IP2P4fzrQ9sr55J/D+dZWVOAw3QvInE1epmh7V3uifw/nXh7UXeifw/nWVlTgMN0LyJxNXqZ4e0l3934fnXh7Q3f3fh+deVlTgcN0LyJxNXqZ4ePXP3fh+defpy5+78Kysq+Bw/QvInE1epnh41c/d+H515+ln/d+H51lZU4HD9C8iuIq9TOP1s+VZWVlM7Cn0onaS7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5" name="2 Subtítulo"/>
          <p:cNvSpPr txBox="1">
            <a:spLocks/>
          </p:cNvSpPr>
          <p:nvPr/>
        </p:nvSpPr>
        <p:spPr>
          <a:xfrm>
            <a:off x="1959462" y="2492896"/>
            <a:ext cx="5688632" cy="57606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lvl="0" indent="0" algn="ctr">
              <a:buNone/>
            </a:pPr>
            <a:r>
              <a:rPr lang="es-EC" b="1" dirty="0" smtClean="0">
                <a:solidFill>
                  <a:schemeClr val="tx1"/>
                </a:solidFill>
              </a:rPr>
              <a:t>ADMINISTRACIÓN </a:t>
            </a:r>
            <a:r>
              <a:rPr lang="es-EC" b="1" dirty="0">
                <a:solidFill>
                  <a:schemeClr val="tx1"/>
                </a:solidFill>
              </a:rPr>
              <a:t>DEL TALLER PARA CADA CENTRO DE </a:t>
            </a:r>
            <a:r>
              <a:rPr lang="es-EC" b="1" dirty="0" smtClean="0">
                <a:solidFill>
                  <a:schemeClr val="tx1"/>
                </a:solidFill>
              </a:rPr>
              <a:t>MANTENIMIENTO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2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ESTRUCTURA ACTUAL OPERACIONAL </a:t>
            </a:r>
            <a:r>
              <a:rPr lang="es-EC" b="1" kern="0" dirty="0">
                <a:solidFill>
                  <a:schemeClr val="tx1"/>
                </a:solidFill>
              </a:rPr>
              <a:t>DE LOS TALLERES DE MANTENIMIENTO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531197"/>
              </p:ext>
            </p:extLst>
          </p:nvPr>
        </p:nvGraphicFramePr>
        <p:xfrm>
          <a:off x="611560" y="980728"/>
          <a:ext cx="8064896" cy="4968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Visio" r:id="rId3" imgW="7127249" imgH="5267484" progId="Visio.Drawing.11">
                  <p:embed/>
                </p:oleObj>
              </mc:Choice>
              <mc:Fallback>
                <p:oleObj name="Visio" r:id="rId3" imgW="7127249" imgH="5267484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980728"/>
                        <a:ext cx="8064896" cy="4968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82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ESTRUCTURA PROPUESTA OPERACIONAL </a:t>
            </a:r>
            <a:r>
              <a:rPr lang="es-EC" b="1" kern="0" dirty="0">
                <a:solidFill>
                  <a:schemeClr val="tx1"/>
                </a:solidFill>
              </a:rPr>
              <a:t>DE LOS TALLERES DE MANTENIMIENTO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graphicFrame>
        <p:nvGraphicFramePr>
          <p:cNvPr id="8" name="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958283"/>
              </p:ext>
            </p:extLst>
          </p:nvPr>
        </p:nvGraphicFramePr>
        <p:xfrm>
          <a:off x="611560" y="908720"/>
          <a:ext cx="7920880" cy="5055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3" name="Visio" r:id="rId3" imgW="7127249" imgH="5267484" progId="Visio.Drawing.11">
                  <p:embed/>
                </p:oleObj>
              </mc:Choice>
              <mc:Fallback>
                <p:oleObj name="Visio" r:id="rId3" imgW="7127249" imgH="5267484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908720"/>
                        <a:ext cx="7920880" cy="50556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190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PLANEACIÓN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001221"/>
              </p:ext>
            </p:extLst>
          </p:nvPr>
        </p:nvGraphicFramePr>
        <p:xfrm>
          <a:off x="1115616" y="548680"/>
          <a:ext cx="6588224" cy="554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1" name="Visio" r:id="rId3" imgW="8357310" imgH="11939228" progId="Visio.Drawing.11">
                  <p:embed/>
                </p:oleObj>
              </mc:Choice>
              <mc:Fallback>
                <p:oleObj name="Visio" r:id="rId3" imgW="8357310" imgH="11939228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548680"/>
                        <a:ext cx="6588224" cy="55446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898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CAPÍTULO I</a:t>
            </a: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5" name="AutoShape 12" descr="data:image/jpeg;base64,/9j/4AAQSkZJRgABAQAAAQABAAD/2wCEAAkGBhQSEBUUExQWFRQWGBoaFxcXGBkXGBYYGRobGhcbGBgcHCYeHBojGhcYHy8gIycpLCwsHB4yNTAqNSYrLCkBCQoKDgwOGg8PGiwkHyQsLCwsLywpLCoqLCwpLCwsLCwsLCwsMCksLCwsLCksLCwsLCwsLCwsLCwsLCwsKSwsLP/AABEIAMQBAQMBIgACEQEDEQH/xAAcAAACAgMBAQAAAAAAAAAAAAAFBgQHAAIDAQj/xABJEAACAQIEAwUEBgcFBwQDAQABAhEAAwQSITEFQVEGEyJhcTKBkaEHFFKxweEVI0JiktHwJFNjcoIzQ6KywtLxFhdzk7PT4iX/xAAaAQACAwEBAAAAAAAAAAAAAAACAwABBAUG/8QANBEAAgECBAMFBgYDAQAAAAAAAAECAxEEEiExFEFSE1FhkcEicYGh4fAFFTJTsdEjQtLC/9oADAMBAAIRAxEAPwBn7T2rdm2uWwku0SttJAAJ3jQaDX3c6pri+MuZ2IYgSYAYjarS7W8YD3+5tOGfu3BQH9oHxA+cDQHcgVWOJwDXbpS2sACSTymCTTIVmoWb8b3D7FNpojcH43et30Zf1uU6o8srDmCDP5VfPDcPYu2kuCxbGdQ0G2kiRttVRcNtpbGVPEeZESTtr76Yl+lNbF9MOLLNatgI7rLPmAglFGhAPU6+XNLrTns35hyoxgr2LOs8JsZT+os7H/dp09KSuP4W2llyEQEDcKBzHlRrhfbWzeSQt1MwIHeWytA+293LhLsb6D4sKdGcrb/MzNRb0RXWFxfeFpdlKyx8XtAtACiRrH39KO4UOwCqnguDwuQ2hK5WIMnYqxAnfUUsYnhRRSwDZPANRqRAJI8p6+VEcRxO4thLIJaSNIkwkmJGsSdq0Rcmt/oInZPbyDHD+H25u5rpzAAIFZiCfGDAZdTnAWBH40Y7OcGS2Xa8xLgStu4PaGS4ScrCSNBtz9KC8O4jaFoXmZjezKfHmIMNoDpBGUdQZNMnBr9q4BczDPlugIJygZWgwQSSSzt7Q91aVOeV6v79DHNK62+/XwOfAbds4kd4ilRrlgNOmgj3+lHuz3DEcXGa1bJLHLmRTAE6Rtv0pUw2OyXfAJOWRvBAGvwinDgtzLhg6kMpUk684k+u22tZ6cpPmFPNFLTQVuG4MX8eRkLWlLaKMqyBpr0FLWC4ILsf2hlYk6MzAD0Iqwuw2DI7y8IgKyhdZbOfak6aQdBtr1qs04gXYINpggRBI5wP2qTXqyUd3udKeSMkorSx34n2duWTriQw6rcn8fwoPcVx/vH/AIm/nUviN27bfw2dPtTmHvqVieGFypDGCikkoLKhisuNNSAQRPPpSM81q5fMnsdwv3muj/eP/E3868s4p8wDXLgBIk5mMCdSBOulM69lQ6uFf9Yup0MNpqoPNpGh0BofiuA5JzHx7wI191VCu5OykD7ADv4xwxy3bhWdJYgx5gMQPjWgx1z+8f8Aib+dTjwZ9yMvqR929R1t5Qdj6b06TqR3uiounLSNmWnhbVtcFZzBS3dqWJALT3YJk7zmPOlvh+NRcdbzHNbzQRuuunPTelkccu5BbU5VE6DmSZJPUk0X7K8FuYq6VJACqXZjuAOQAjUnT49KrPJ82LlCME2yR23x7teS1aGTJmVgi5CXDFGzEb+xIB2B86jYXheIW7bLZ8pGstmExrOpG9MPa7AW7dtMoJuBg7nMc/jHtEnWCY2pr7H4BFsC4+97IgV5bKsAudds0Ejy150PaVMySZdOVOdJyas9hNx10KmwDHfTbrQfs4ha/JdmsFGdZJJDCAUaZ2LT7qtTtb2VtXMK9+0gRkObKNAyAw/oYkj086qPEYi2pm0mUZmUsHYywG/iA1iD+HOhxTqzUIwbu214a28RmFywU5SW1n/IaTCG7dMHKuvOBO8fChF7MweSyENljMQRy+MzRXhdxhZzLBbvJkqW5DkNZ86zjfBA7LeQ6XDPiMQ43WeQgHfpXFn2tCtKnKo9NE781v5+h2aCp1aMZqOr125ME4Lh9xiZdwSNizabxzorawZgSSD5mQfT31Os5e8EbkEQAeWo1iKKpgC96yyxC5y8qGEBQYy7md9Om2tYqmLrueWUmvj3D+HhFXy/IWMXYuoRlXN55gB86hcQwF3ZrgtExs5nXQQJG86GnTi2Iu2bqsLdi5lBl7VlQS4nwgk6EaTpvsRFKmIS7fxFq46uQWBYERlIHgX0BI2rdh8TUa/Vsu/VgSoQ5U7+YN/Qlz+8vf8A2NWU4folaytPEVet+Y7gqXQvmcPpI4X3eMS+CJaM4G6kbHz5TXHFY1cuZVVWMDTkI2EcqFdpuN9+dMynfxFXzR0YAfD5VG4ae8t6bjQjp+X3Vurxta2xlUIw2CnDEa5c0yqd9YOx5CRJ2pq4fwtcSLy2rGUplh0zMzkzJknKNQNCdJ16GsOK37iXNTtqh8juD1MVYP0fduXuWzYuXGzL7EmSV+yJ6fjQdknFMTVacdrsO8J7F3Ld0NcXMIMh7iiTBiFUEiDrJo5jMFhGtlcSiuc3sKXaCplTmkGdPKh7YpyIJP8AqP8A0iBUO7iFRZZgFG7GAB+FNjG3MwackQe1OEsuq93ZCkEBYPjbqGM66TEneKSu0M4ko7KLcNlck65iczEyBoAdiSRBpg4vxVXy92T4TOacs6bLIn3mKT8diWe+2acrQWI9nYACfIxWiOiuJeuxMxWAZMgUqw1YAiJEkCRsQYPPamnhfC7llrebKsq40IJB7lm2iNCR6Uv8FvIW7hMhztAc5T7SQZlTopk6QfCNpMsWExht3e7Z87sohycxSQTAVpOoiYI0I6VphNtW8PNehjqU43vbS/z9QZw/Bs1u6VAMtkzCWaBGgA2Wdz0J01NOtq3lwKBGB8JkkRlOoIOvSRI30pY4bbfMqI7CSS8CRuoB9MmpE6x12PY6FslQJG413OY6nXf8IrPSe5uxkkoRa3C3AivdNcRPENNSIYhTGXQRG+vSqkwWDWSJy94CGU+OCPZdSNjzg+WtWngbmTCkExAMDoY3PMmKUOyvDME9q6WzB8xGdrm8alV0gCegJ6xpS8SrU1cRTlKs3a90kacKuMUZMhvXV0UKp8YgQSRpA5nlzrLvA8Y9k3GKBVOqq6nL5tqFyjmc2m+u1MF/jVnD3Mnefq3tgx7Qk6QIiTAEaxqetcjeC2Gw6SltkMvfAzNmzAELpnUAxp061idW1omqFBtZpFf3eIqrMpIVwSJmWnnsNp6UwcEwOexl8e5yrlIJgbqYgsTPhOug5kUC4fwNZZLQW+yam6kZeUatASBJPPNpy0dOzuFwz5fC2LvKAxAnurfMAnQaf1FDWq5FdNpru3F1KSkrHDhHY031ZhctZR7XeZlyj9qY2IE6Egg7xQ7ifDQ6kJbXwaE29zrruRJp7v8ADr7lmt4e0txvafvCZHR9YaYpex3DxhgWv2rrg6zaIQISNRmEkj94Ry5wBmlipVLSlJ3++WwEaCivYRXr8FdAXZGAJ3ykCOWpG9MnYTiCWXu55AZDBifZB0j316nGkF49x3psZT3tvEXVuDUHxKdWCyBMnXnGlM/Zyxw+8oa0gXVgSWfwldIgsy6xzYaEddNXFZVdq3zGypXVpa94RxF3DXrcG4mbuFgsQIbQRr5ax+VdcTjUYWES4jBQ48J0kIUSOmh0pebhi2cRaayyXEfwuhILIZjQMPZJ1Hv5EGjOI4C6Xjdt2HWSAMqrohTM3iH7xy+k1uXKTW4iKjL9LO2M7Sj6piMM4PeBCgAGkFRBJPUGaqvEW/DBG4LCY8IJQek+HlyJpwxuGPeX7moRgBDe1nACsBqZEg86SWsjM+VSozTJ0dgZiRPOJMaaCKyq9TEUk3tP/k2uCpYao10/2MvALuS17YQtmyklVkiNJPWNOhidJqVg+Lq1zurjG4CfDlKG4GXXRAZaYggCelReGYE3bBt6BcjEsw0WGB9Rsduh60N4Zwq39athyjWc5kBwpyiTPiERoCRuRIGsVixNGM6lWb6pctdG+ZrwtWUKVJR6Y/NDViEDJp3wk+ApaY51MFJUqWV9YIka8hQ67jciWnQNrml3DLBVoYZRt4pEnNqABG9MWKtBLgdHKKIzgsWzqBo2YkjnyGsb1CW03fKxYFQh8Z0CZtdBMMxXnpoG615l4hN66/e23r8OR2rN6v8Asgd1cvWczKtt5YLnlHNttPEJ0ZomdNOciah4bFlLdy4GN8kqiAuoXMPE2rECQMum/lBolisJdbC3XAAW3bZmLEyyAchHMgQNBMdKRUw2NZcwyIupCli3y2nQa6cq7WBj/ibnZJvQwVnLtPYu2gp+nMV9j/l/769oJ+l8b/dJ8W/76yupePejJer3Mj8XNxT+sRQCfaSQJ9J0+VecExmW5/mGvqP5iflXbjVllbVnM8nmSOcGTI99BLN7K4I5Gt73Dq9wzcWRboMbwCvqCRHv2pbwt10ZSoYayp1E9IPP3Uz8I7hbpe/mZdGVAPCxEkhzvGgOm+1Mz9qBkhZXnmYgEaQoWNFUDQAfHaEymqdo2FwTleVzzB9osSltVvp+sgRm8JykbssAk6Ck3iXEr+IuS7l41VdlXX9lRoPvqf2g7Qy6GQWWSSWnfkT0gTS3axGobUa6GNNamZyVwZxipXQZw7uT4wfmv3EV5imI8IAUHYbDrRrstZuO427se04kj0X7TeXxim/D4exYZm7pXuE+EuFZgAZWdIBHlvznSAgm5XFzairFa8P4Q3f21YHxANOxCneBz3maIcFsf/6CoAWAuAZhMAKDmMDcRI+NNuJ434s1yHnwrAltdMq85PKNelGOy30fLaY4m/Ns6sLeYllmZztMEwfZA0PM7VpVSUHeT0t8zHKClsK+Ju+C342HjKgr4WCQYk+Z01/DXrieOEk24JkqiTCkSIMty59a04xhCLy2rIds15MjMsEiYB6HQ7jTSaO4b6PLy4gXWCXFNwEiYZVHkYk+h5VUZpfEZTpqb/ycjsigK9owxUDOcwaCBsI3AmCetA3wOHtMEyq5uIrDJPhYgE5hHiM7wNNPOmriNl7Lue6Bt3BmDeAG2okHnOXWB7q59mlRMLbt28lxmk3G0za6xqJgT8qvEyzQSvzJSgoVJSSEjEWFsEZSc2bT2mO/syeep08qdOG4tbv63ECXBAXOCGJ5BVMTMD7678Vg3BlyC5Y8arlDZzJAggzOUzoI9KhcS4Vedg3eG25uK6A6qMykNrAP+nlXNlHNI039n3h7H8DS8HVQMzBvFb02GguaddNjoaRxiEwwOGtXVLDxMFDFZnXOZGY6jSY0OmtObXXtuqXrqslxXDkqIgDUaGZk/d1pR4t2Caxce5h5bDrZzHM2qSZIXTUaTB18zR0OznaNXYRXhKKvAhYnj11/av3OkJlQDyjxH3VC/TbgFTdu3FIgq3iENp7ITWt7hX2s6AHIQc3IGaCYniNpQUNxmMCAq+z1EncHXp02271TB4amllUfjb1OLSr1qjd7/fuR0xGKVnn6tJAjMVCLEcyTBEeWvnRJbzBYEKDsFEDby/lQK5xtBotkbnUtrBM8gBTH2d7QWrjqLirqdQxCDLEESIHmCeYg8puFWjT0WvuVgp0atTVq3vdydwohcRads4QPmM+0ArTECNdOk0/8Y7QBABaLQyrBBGobQZYO50A2iT7knGdmluXA6kj7S21VhJ1hWzMo566gDltJluEKpzC6VJ1K6XdREREkQRzga7CsOIcqr00Wx0cNGFKPtavf6GnaTs4z4JLqyzLeUuqmBbtLmz6HczE0sdqOHmzdMtmVwNYiILZVHPRSJnmfi7txyz9Xu2UIgWWleYZTlcEdcwP9GkHtRi1uXmNvMLYICqWZupnxe/TlScPGDq0kltJ/wiVa050arfcHOzuHBw12VLAhCI1gA5mBE6ztXHGWxdCBcOygSxLBVgKdZU7yPPY1K4LxDurICiWYjfYLlXpvzoVjcbbSTcDm5vBB1B/en2f5eVcOrWjKTtveTfxbZ6XC4eUaSctrRS+CsNvEeza4jDWyLZTNmFyHOVChK6A6EEgmNBFB8Bb1yBXZEACGQFcLMGJ6/ZH2ddqL8H4q1zDoH00mAD4QZKgiZc6AefSheK4haDZSpciPCA6xLBo+ysZQCOct014+JkqtSUYKy93O3d4/UKN6S9t6+hnEMW4w2ITLGa2wObQ+HxH1yiYGvWdaT0sAoU7yRmGvigab7zlnzo32hxCvYKKVLqRsCcg3HiO51101oBbsNlKhGzzvByz16f8Amt2Ck+ySeliNpSb7zh3A/vvv/nWV3/Qd/oP4v/4rK1XXeDnXcNfa/sFiWwxYi3tIQEl1I21Aiff1qmxM69TX1Hwnii3rUXD5VVPaf6IsRcxjHCBWtXDmJYhRbJ1M9RMnQTyjnXdz5nc505SeshNW/wD2YQddI8wD+JA+BoVdxbPmWSADsNtDFWgn0Z2V8D3bguW9W1tQVA/ZQMT7RzakE66UoDsW31t7Vtu+M6C0JJGklz7Kc9JJ9KtyizNqmxZwuEZ2yqCx9KfezfZLLbm6VjmP2fQ82PkKP2OAW8J4MnjG4I+ZPOueJxrMTEEjfkiDzOw9KDfUpydrEm5jFtiE8I2Ggk+SgbegqLZzXbotIC1wicgk5R1uEaAeUgdTWnBuHXsa5XD6KNLmJYaAcxaHM/0TT9w3A4bh1k21K5mlmY+3cI3JJ1O4HICdAJipKeVWQFrgzg/C7OD/ALTdIZyIVn1I02srpkWATmIzHUnKo1m2Ma+OcMJWwPZXm/Rm6LzA5zyGhh2+EfWrme4sJoEttsFEQI5KSASvPnsAGHDcKtKWcko6gEspykTMTyMxsd6zvNLbcNOMdwxhMBAEj3Gvb+JRS2ghBLEHY7qvqRr5ada43se4W2tsh2ujwZhBCwCXYfZUEEjSSQNzSx2r4utte6VvCPaPN3OpJ6knU06EeQEnzA/H+Ld7dZ22gqBMDUaSd/d1o3d4DbvYW2bVsWr+RCjFCoZwuuYjTKftRPrVd8TxByM8jWQDuB9qPcDr/KrYTin9mtqueBbQEBN/CJE8qbidKSXiKoZnNy79hV4DiFw8HEtLmRmUf7TUjQmDG/L4VwHan+0Nn8VjUAMNVBPXnrqDpThj+FWsRbUHKLYhltuNnAIG+1JfEzes27ve2UhGMBPFm5eEgCdzrp57Vgjq7M3WW5LxHExdtSpW6bPiYNE+LIAF5EwCTzijPDOMpcQp4bd0uBl3AgzHpHSq94h21GIDCzhy157YtyJucoLFebZTAJ2AozwLGYhMJhxcItqoYHXxdATynWIGupoJU5LVIk6kIrXcEcZ4D9Zx2NZ7lq0LZUlwvhYsNNtSdGJgEzpSHjOEubwQQZGjCcrAHcSJ9xAPlVr3+Hi4jF1yLcYzChfFlBDGBBJCmZnVh5TD4J2fsXELK1xxmgqMum/MgGPMCa2KpDKo7Mwdo08zWjKnuggkHfb8K97woQwJBG0b09cV+ji42ILWCHst480jQMTpOx1Bgjly6q/aXs9ew7A3AArEgQQ0RyMbGDP9GiTvZjYyi0H+x3be6GyXbtwrHhghQPcBr+dT+JdssXYxEI/eWX1VWUHxSJGkEkGIqvsFhndgF3Gs9B1NG7Nxy6KwzgmF0O5ET7pnnQPMpXTDzQy5WtSbwPFM+IZyfbVs5nc3DrPvNHO1+AW1cRViIJDBswYEAghp13ph4BwnD28C4IUuqkrdACk6gqG0BmDIPTbeKg/SDg1+sKMMpe2FJlJcZifFqJMzvW7ATpxnGUmt5fwjFjo1HTmkn/r8dSNhn/WIh5KD8tTv9499H7tpGyllB5eIbHpQ7ApqRlKvIhip1gQBJG2p99STcJZRvruAMukxOoPvIPLrXjoRbWaOtz3MJRcVGXI6NdW2RGilj/ECdToDvpHKah2eJt+ssRBuQ8gT7E+Eztq2afWu2IvgAyNCfZGxgyNOnpSvxLvme2FV0zNE+MSI1EgbeulNpUNb8xGJqRZKxCASsan7+Q+YovctZVQADNlA1670qcXtfV3RxcYoCAxbWDpqPKRz2mjC8WW6Q6sHWYlZAERmMnc6jyHPcU3sLbGPM27Mi/Vrv9NWUQn90/B/5VlF2ZMr7znw/F3MFe+qXbneAKrd5qsEkgBZ1ZREZjtpp0b8F2nYSD4o84MCh/YjDDH4bvcVld0dkWD7YSBmeOZPIbxJ3rn2r4G6EtbBIO8GIrpznlnoYKc82kgPxPjS3cWbqzbE6iM0iI1EjXzmmrs5lzTbW0ApDkopBuBp8TGfakEQdo86UOG9m2uT3hK9OpPXWmbhyW8FblmJzGAAMz3G5KiDVj5D5Ulu4VSaashi49i8JkBxIAH22kRPIFdaSsH2UGMvBodOHzKKNGuCAZfYhCZAiSdeWtMdzhjX4uYlRlVgUwxIZFPJr5Gj3P3BKr+8SDXTjPaNMNbzOfEI0GwMbDrRxlJbGZpG/FeN2cHaFu0FUKui+yqr9p42XeBuTMTqQvcDe5fLYm9aY2yf1bMPFcgjxZP2UALEDluddSDwmFbF3u8u6JmzraJlmJ1D3J1JiIB0AjpFO/EOKogVLZZcuVV0GksAxzEncmdAKtu3vJYL4e4pTMkEeYqvrvG3t3sul+4z+LKCAYkW1RZ5Ej1nyWmHjPZ8Mha0SjD2SCQPOfKs7DdmRh1bG4iC7a2h0Gvj9SDA8teYjTFeyIe4VsW/qOF8UC+6wQDIRdSEB6CSSeZJO0AVb2j4s7PnWSgnMdCGGmYjn+Qo725461zOoPiYT6JIB9JHymq/TOisqsYO065Z3K9PTapnsx8KDnG4QN3vD4DoRpBGWI6e+nzEdq3QhArhYTKzAlSQgnKW6Hnr7qq+ygEKfD5rqPev4irk4Zwu1i8KgWQbazr7PeayANvXTWqrTbgrb3H4egoTbnsF7PHbORC7jYftTqZ6a6mANOtRsbhlGYhpkSQv2SZ1HISduvpQe12YF5gGt91cA1K+EEzqSo8PyqVw/DXlvEXEN4PMsCTpE6wYnc6/GsSrVGr2N0sLRi99e6619xJGEsC13YGQ3G0CgICTqZjfXc6/Oh+FCr4NCbZ8ZaIEnaTpJmiOE4hZbMxVPA5ylh4mIBAK6GDoNaCWeKPaxzSFKHaCwTUCDI3oJYmUld8gPy+MpZUraX9/gibxHhbQuUd4rGYE5ZmdANN+Y6eVSsHwjuHfugpLjxDMQoJ1Ou88j1+dD7/a8d6c/hQEeFDlJPm0TE1H/wDVtq4wlSqKYADHQaSdAZM89zFZ5TkvabNK/D4yiqagvhvf77tCZjeK4s3CLbhVBjKbf6rLoBzJVgZggw2vlMziOBs4mbWKtjK4UqUWDPslogkGT10BqLjb5uDNZvCRBlYtypMENIAHrpqKzhXae3evd0zLbYaAnxh+p7wMdTuI03rbGvLKrnm8XhqlKq0tl5i7xHsA2GVhhx31vRmWMl0TMb6XB/lg+Vedkro71bTFQjOc9t7ea4rZSCU0zBioyyp9RtVgWrOWV76y2oOQsdenn/4pO7d49FFrEW4+sW7mQshEnKMwOkzl0GbzAp2dvTmZ03e7JfDeELbwF0CbiKkguSr23URqp1AgFSNtNNzUfE3rocBEtNuWVTnKHchmDKAQCOtdL/EhjcGb9m4LbkziLQykMdAzbSrEAGJ1EnlUjg3C7KIzNlLeIZvtEnVmE6nUDntXOxORRjGcVLWW/wAPE7lGTvKSbSstvj4EPh/FnvZgio+X28pgJOni8eh0P9CuNrgt4ZrqvkmVGcz8lk77UX4D2dtYdbj2wZuuWeTCtvlgbgCT6zUywbQIVFGecx3MNuW12E7RWOcqdN2oQUU7c3e/8eBrp9o17UrvXuBPCOHuQTeQrfkqqkZUVftT0PXoNqk4zhjMDluKpAnxFgDA0E6jyk/KiFyy5JYNyjUafz5Uvpx26uJVTadktv8ArSqkhQQcpHXWGgaxS1GMp57agznWhJR5d5HtcHxBi53LnKZGwJE8hImRWi4+yxHeW2Vs2UZtDmGvmetPFrjKOJUgjqKX8bw9L143lkMJJyg+KOvKZX1q6jp1Hd8u4beZG+r2fsr8fyrypPdn/F+BrKT2cfHzJ/k8CveznaxcFib/AHJuG3Ki3aYrJ+0WYCAQJOnMxrrVxdn+0dnE2+9QB9NjupnWQdjXzbhkJeEguW8MRufM6e+nvAYLE4KLiuoYr+sRZgnrJ0kdfvFekqpLW+pylBtDhxftYr3xh8Jb76+SQ2aUW1GhLE8pjb3TMVrbwGIs4lWI71yhLXjEEnTubK692mxY7kCSeQCdj8MiE3lY3Ljk53b2pmSpHL8aNdpO2QtW1VZzsYCgSzeS/wA//NZ765URxaJfFe04w1mXIDxEDWDEBUH2uXl96mmAvYl+9vSp17u3PsTzbq5+X3deFcHuXX7++M1weygErZB/Hq1NeCwW1aNthQqYTg9wXs4DK+wgZv2csjaBHWp+O4deYopGbVZWSraHSWXY89Dyo/isS2HEW0zNoYXQgHn8JEflUzD3MRiLiWYyftXCYJtpEaiSAxnRTvz0Bqkm2rotvQjdn+zovXSXDCzZGVwWZldj4iksSSACM3oB1rr2u7RjWTFtenwA9TRPjnEks2xYs6Koj+jz11J5mql7ScW725kBlVPxbmfdt8a1N2RVKGeRwukvcNwurZiQYkEBvCND0kbTtUB0rFWut/Uz11+O/wA6SdBKzIuSrb4HbmxkskLcymCwJVSRoffrt+VVRl1p74f2kW0mRiGEqZg5xyK+KIA8gaRiJZad/H0NVCm6k2o72DPAsDdW3czuxa2GDLy8UNI01nXpv03kYvCzbWWdGMrcyNlBWIjUee8TXThnEgs3rKQklYY5i/r05agaUrYbjpTFH6xJJOoJgEbAg66VlzZUnz8P5HunKU3fu+13HXjPCLgtn6s4uj2mUkZp55WEA/fUTs/x9Lq93iQVuBoW4py+YDR5yJI+6nLA41VsE2guRmgZyCddNOvL00oPx7s7hWuLcQRcCjvYHhYjQnTTX5++rhUUV4P1KlFynZr7S+QH7YF882srZTsUQgoRIgR5a69KTrmKZm0hddhp8qbeMWWuAC1ZyW+cenNzAjyoHe7PXAQRlMAkjOrH1IBI+NNk3L3Bwioe/T70CmN4S9vD2bypcdG9sA+0I1ymDMemmtBcZfwxvqMOLloEAFX1KONzmAGk+lHlOJtMi3le0pUnMTDBSBog1OYzoPMnSJHG8gDZ/E7mfE+UlWOhiABJAEnXbShpSdtUc7HwUqvsyuvv0sOHAuF4p2XPPshSw0lRrDcusHXf0qL9K+CtW8MgygFLcqQCGU51XRhB/aAgzIHlR/s72vUIFueFtdzrAG8cjAOh6fGvfpQ7TDEM1tD7OUeolnbccvAIPOa6tOmoI4jXJCNwribriFC3DDkIxH7StuD1HrVpcP4DbFvN311s0kLK8+Z8PPpVOcLf+025+2v30/2u1oW4ttTAA0Gs9BXJ/Ek3GGVdX/k6eCScnGXh6jYvFu5TLcEZYAJgyAIG2x8q8sLeW8bjJlQoANRnmZ9np86BYXjOe6uVWcggmBOUdTRXFdpFUMXIEdeVcLWLt5HccI5sy5Ew8auXAe4UPlMMScoUjcSeflQXAcUvFrivbK3QxcgEaDZTm2IhfvonguLKcOrqRlIzSOZbU/fQP/1EvfvMewJHPUmKfSvdmXEhfhXFVZFU+EjUjqxPinzmakY3tRbsuJiWBkekfh91L/DuDNcDXhcyo/srlnbQtM6T08qE8d4WJW25lyZDDoDrHu5USUJSymbJUgs72Gv/ANxV/omspU/9Pp0Hx/KsouyXUwOJXchMKL7SBlPNTqB6H+dE+G8dvAZCCVHKDHoBy91Mv1Fup+Jr39HN1PxNelcKb/Vcw9vNbA3CcSKPmtk225iJU+R6++Iot2etI913xDxfJ8DEeAIR7K/ZMz1JB9a0HDW6n4mtxwputKdCHJvyLdZtapeY8cOu917LgHmVO/8AMVIxL27oAcRGzIQPeV9k+6KQRwg1IwfZ9rjhRufkOZ9wq1SSd8z8vqJc29LDUOD3DcXubtnKpzMWbKxgjwhY56kmSKZr+NtYWwe7dSzkszAiWJ3J+4DkAKW8TxTC8PsIptW7lw6KpVSXPNmJBgbT57DpBw3bbJLXcNhnUnQW7YVlHqZDe+KY8vf8vqRKT2RB47xQm3cafFl011EkAffSMJq5Tew2JsF7NtCGldFRXQncRGjR98ik7F8Cy3GAJPy5UTyvvDp1ZQVrCgDW7Xw23LTaNaZ24RXK7wrTnvVZYeIziJd3zFoDWinEMHYt3bIXOWy57uoyktqAoExAI1JOvIVN/Rm29anh1DOEZRy3Y2li5QldxT+P0C2MdEa0tu6SriSCwKLOgkSIPWelQO1uHN1rdxryNdLsuQNLaKIOWNE0idtRRDsxhFTE2pXMTdtBSSfCe8Ukgc5AjXqaucWV6D4Vnjg1FKTk38Pr4miX4rKXs5Pn9PAo2zxhRatLcKW8gEMqyXYarrvE6nT40xniKXcFfuXG8JdcmoVmfTYiCPan/wAVZ/dDoPhWdyvQfCr4aO99fAF/iUno46X5vxu+XMpfiN2xes2ygFtVOruc5dgBOVZLE/KTyqJi+0+ZEtKufJ7JeN+UgaR+7ryk1efdDoPhWd0Og+FUsLG95NsGp+IzkrRVl989yk8Bwhnbv8TdCgg+JjLN5Iu8fAedQ+N9pbVtSmHWI0Nw6sfQjb0X4mov0nYxrXE7j2yUZXBVl0IIUbGheD+lniFoz3+fQCLiI2gnnE8zzrdTlTp7R17zm1HOe70INzidxPGupcanXQHYRyPP+tQ2IxLMDMknfz61YWD+ne+FK3cPZec2q5rZ8U/5hzo3jfpuS7hbj28O1q6milmVlDOCJBABJAk7bxQ1Kik7sqKsU5wq031i1KmM41g9adLF9LSuAgltzGp8p6DpVe4vGO7FmYkknmedcM56n41lxFCNeKTbVr/O39GijWdKTaW5dvA7yWrWRRE6t5k9aB8V4cmMxdpGPgEl4MSBy950qrg56mrHwv0gWnwJt3p79rboSFJkgAIx0jxAnbYqdpFYPy5Qn2ik768vqauObWVx095YN0Wxb7tQoQCAogADpFKvDuCWbT3JUMzEnM2pynYA9BtStwIB8RaggguPuoDxsRiXH+IfuFBHBJ39p6j3jdU8qLPwnHBbTuh+xp7uVLnaPjAZ7RAIOYzptI5/KhicJbu1MHn+FcbnDm89vwq4YSnF3bbKqYqdSOXQNfWG6n4V7UT6uayup+Wrq+X1OPxHgHsHi5YCOXWiqLStZxgDWwD4tNwY1H50zYe7CAsRJGsDSjDO6IKj43GFCFVMxO+sAD+dd2uKNAZgzImTO4iNKGcRxPiBB8vgdPlUBZ2TjMB89vKU5AzJ6baHnUnC41tC6ZBupBmSPdI9RQZrhJJEDWeUmpuExQMKQSSCFgwcxI9fOrKTAXaTjXeYp2nRfAsifZ00Hm0n31zuY68UQwYMyFidDWmPm1dYFdzOomCefxmotriDRGdQFJICglh0M8uVJa1NUXoGeAcZuYe6A0hLvhZT5g5T/mB+RNOtjFq4GpJI576aa1WvD5u3QbkkAg6GNeXKmzFdo7eHdVu/qhklZVtRMnl50cdhUtxhuJXBk6+6oeC7Q2L3+zuKx6Awf4TrU3NRA3OfcjpXjJ5CurMKj4jFBR+YqXsWSeFW/wC02D/jWv8A8i1bgqmsLi2a7Z7pHRw6RmWVZ84ykxEaxpOvlT4vFsevtWrTeguDbfbMKPN7Ct3v0AatJ3+9xqrKXbXaK9+3h49Hj5Moo3g8QXQMVKzyJB+Y0oUyHesNZWGrIfN/0q3Z4he/zn+VITmnX6Tbk8Qv/wDyP/zMKSHoSwhwrhq3g8lgVyxABkmevpPuNb8dsdwqWhr4S7HqWJA8tAo+de8C4olnPnDeIrBWNCsmf6nnUzi1+1ibQFsk3V1giCVmSq6RoTMUttp+AxWy+IpmtamXuHsu4P8AXSuH1dulMzIDKzlXqtUm3hhEnXT4VENWncji0TOG8RazcW4jQymQYBHvB3rvdx3eXQ7Rq2Zo26GBQysBqNJlJtH0Z2awmHxGGRrbK6iASusNGoadQfI15xnsomWVGsx/XxqhODcevYS6Lti4UcdNQR0ZTow8jVvdnvpdsYm3kxUYe6N217p+eh1Kn90+48qTKFglI4/obyr2pH6dsf3yfGsrs2MFxfX6oWzZLmkRqdI/1UTXidiNQ8UGTDnpTV2b7HC+Je4n/wAaspcjz+z865RusQ7PErGwz68gpJJ8tCfhTBw3sQlyC6sg3AJOf4Hb30wcO4TYw+lu2EaN92P+o6+6pAxPi05f17qsoHnsNhAxJUsZknMw38gY2O0VGvcBs25izb0YDaeYHOY57USGJLtE6SB8zH4VpfM+9vvNWgkir+33CzbuB48B8JjkdSPx+FKYvfvEjkJ0q9eP8FS/bKMNHXfpIkEeYbX3VSmO4C9m81tx4lMeXkR5Ea0uQcQ72LtAs5yKxEGSSNCeQ25D40S412CtXSbt65cE886hVHIaiAKmdheCkWnc/tsFHoklj8WUe405W1BYJE9QdRl5z90UcdgWir8J2Iwtu4rpiWUqZE3LRH9ffTOotRpctk/6f+6gHbTskth89sTZY7b922+X06fDlqtmzV3YNh4u8MVnzfWI5QuXL8J/GuF/hJiBdG+5VT/1Ckw2vKvDbHSgaTLV0WHwKwUxFktdzRetnZR/vBOzE86tf60p5jn83/lXzt2bAGLsnQQ41q17GNEmGHLmKfGKUF736CKk2pfD+x3RxO/2vmw/Cpa0l2MeZEN86b8G021PkKFouMrnauGIuEbREEk9AI2HvrvUPG4xUYA7lSfcCs/fVBnzH26xOfHXz1u3N9/9o9K70d7X382MvH/EufO49AT/ACoSzwfj+FbIhYgKCTyAkn3Aa0Ss8OFsTenNuLQ0O29w7qP3R4v8vPocQxECEX7KjKPlv75oHNIZGm2aYqyUFsXGBJENBkWzJjMdp11iY16Vyu5QNGj10P51Iu8QWyhEBrh2B2XzP8q6dnsIl1bjXFVjnG42kGY6Utaq7GSll0QGfErr4SfPb5VBamrtPwIIouWlAVVGcD94sA3yj1K0rRv/AFvT423Qhtvc0rKysogTKyaysNQgz5qyvKyuwc8bsRihssx8DXfCXCNQTI2I0I9KHX15eVduHYnlXn76XOylZ2H7hnGmvWgWMsmjHmY1U/A71LvYr9S7bGINK/CMZ3THmG981P4hiEKnKdG3H86ZF3QqSsw7wC94S3ST8BP41OC8/ME+7/zQPgV4LZjmT+M/9NF7V8ff+FGi0gkpBEHlsfWgnaHsrbxGViwVxAkeIsvSAdxy99ERfgTyqPaxOc5uQ0X8TUaTIlbU9TDBEVLa5VUQv4meZJkk9a3t2xbHOYJY+4wK7C71rlf1EDc5vjlIHzirRTIWMwa3cLcU+IMI6QZEehBg1WlzgxFWNYvkJpB8IkLsTKxH+okD30A4nayOFMSy5h5jn8/wqmgBQbhda/o00xta8q0NmqIAbOEKsG6VNtX6k463CMfKhdt9vPUef9EGjf6F8fQB/qCNq+Z3Pxq6+yh/sVif7tfnVCjEEVdmAzfoqyVYqwsIZBI/ZHTWhCGG7eVRLEKOpMD4mlvH463fvr3NxLgCMhKupAdipA31MKTA5A1U3GeLSr3D42QMZcliTrl39KUB28xmgW6EgzKqqkHKVmYkHKxGnWo7oi12NOM8HuviLjFcqm4/jfwr7bT5n/SDXG1Fr/Ze1zuEeL/R9gf8XnyqI+LZj1j7RNcn4iY8Oh5nmPTp60p5maEox1ZKuQvtnU8t29/T31Gu8QP7Ay+e7fHl7qiZvvr0fyq1Bcxcqjexyu/18aZeyf8As7n+dfuNLV4f176Y+yjfq7n+cf8AKauf6QY7jrgMF3l20rRkKkssTn7t0ZVPlmaT1iOdKn0kdlVwjo9tYS6WiD9nKSMvI+IbaH1mrC7O+yKC/TLZH1bDPzD3B7iqfioqktmQqE1lZWU0EyvK9isNQgzVlZNZXYOeOlnFK+gRz/lQn/lNR8bhwhBGZTzVlZT6iRRwcUuRHePHQMQPgKG4t5Mk/HWvPuaOskzMJiMwijfDeBvdTMpUCSIzKCCPIsDQCwQvMVLs44B4+NUnYOSuhmwvC7yAAqDBOzIfuNS7ZZJlT99LwxANeNf6Gizg6oYHxObTapq3gBoPdSg+KbqfjXL9JXBsaJVEVqOy4iss4u2Lg7wsByKx859KTE7RsNGFTOF48vc12I0PXWjvcFseV4XhzbIS8Vnmwn3cpHvpK7d8MuohuLiLTopEAHK4mB4V1HPaaOuiqpYwABJO0Abk0hcd7RJfYLbzhUaWJMAgbEGdpPyqSelyoq7sKV7jFwNBY+/N+E1tb7Qv9sjzDfgaKDD4a9LXHysSdnjTzBUid9j0rF7OWCdL8++2fxFRMW1bRI5WONXHDKWDLBO2ogda2+snwz+ysD0mfvJotw7s4hZbauQbjBM5ggZjEwDynrTMn0RKd8X8LY//AGUUpJRV/H0BjF3EQvpV7YJsvCbP/wAFv5qtJ9v6ILXPFt/9YH/VTjc7OlrS2lxTqi20SFC/sACdeZiaBTQxIonHPPe6TObSJ01O1L/ZbjyYLGpfuWheRc4a2YAYMpXmCNJnblV54n6KsKgJfEuJB3NsTpruKoXtPw0WMTcRWzqCQHEROhI00kTB91W3dlRjZHlzH2mYki4VJnKCimNZAbWJnePdUHE3w7uyrkDMSFBLBZO0nU+tbYDh92+StpGeBJjkBuTOgG1OvAPo3t+F8djMPZsspJW3eR74MeEZQrL66mq0QTuxDitrZj5U/cW7P8HtA93fxt4+XdWx8Wtz8FNKOJt2Z8CPH77hj/wqoqsyLUGDbp00M0X4LcKIwg6kGegAjWokoNkA95P412GOMRpHpQyldWDUSyuy+MzAQdoqP9MNsthcPGwZyfggFV6vFLg9lyvoY+6uF7Es3tMW9ST99VdkyED6qfKiXCuCC5dZHzDLbZvDGhgZSZ5AsCfLpWuAwhu3UtiSXYLoCTqY2Gp91NFr9XxO/wCBhbuB0QlHAjwlf2Zg5I251bkyZUJ+O4TctalfCSQGBkGI943G/WoDCnO1xS3ravf7OfeCDpPPadflWmH4Ml60TCsybsm7L18yOh6iqVW24Lj3ESKyjP6OTr/wVldzOjm5Q4tputcruEMbk1PCVo4rzCSR2bsEAQYOhqZZGY6DkB/XuqR3QO4mpnDbSpKsCUbcc1I2ZT18uf3NU1zKNfq9bCxFTLuGKxzB1B5Ef1y5VzyUt2RCE6muLzRFrdR7tqon3EBrv1ryzfKGRt/W3nXa9brgbc6CjjN3BaRnGuMvbADXbhtPupaQV/aXXqPvpSwzE3Li9IJ9TrFTePcTW9et2rZByMBP7JIE++p3DOEBAZOZ2Ms3U+XlWwQDu7rMtHG4eK5tw6oQ07LiMZZj7Yq3kbqarDgeEy4m0f31++rNtml1f0r4+hcXqzsqyevry+X312WzOyL861t1LtetZ7DLkDFcCS6Iu27TAbSsx8ZoDjfo9w7EkJb15d2sfICnfOTua5XLQO4nr7/wqF3KuxX0YCDlZiOi5Fj0lKG3fo9QSDeuofNB94EmrigVGv2gdIqXZdynv/bgH2brN6ZZ+ET8q0XsPbtn9YZ8rmZB/wBH31ZmJ4Gh2kVzXCMumcketTMyXK1vdhLVzVWI/wAniHzLVxP0dp/fMPUCrBxHBrT6vaRj1Kif4hrQ+72Xt/7t71r/ACXWj4NIq80iaCWfo7HK8fgK5P8AR0f77/hpqxfZ3E/7vFtp9tFPxI3+FRD2exh9rF/BF/lV5pFWQJ4N2YfC3luqyOyzAcGASInQjWCfjTM3H8VzS0fQsP51BHZq/wA8Xc9wUfhWHsy37WIxDf64+4VT13Idr3GLje1YRv8AUD961GGOAMjDBT1UID6SIrY9mV5vePrdf+dansxa5qT6u5/6qliGn1n/AAz8v51lefopPs/M/wA69ru2OYbDGnoPhWHHHoPhWVldz8twv7a8jn8XW6mZ9cbyrZeJMOnwrKyp+W4T9teROLrdTOw49cAywsHy2PUa+6tf02/Rfh+dZWVPy7C/tryJxVbqZqeLOeS/D861PEW8vhWVlT8uwv7a8icVW6mc2xJPStGaVK/a0JG/xrKyrWAwy2gvInE1X/syBY7PWrbKygyohZOg6n186nLptWVlFwdDoQPb1Opm/fnyrO+PlWVlTg6HQidvU6mYl4ggjQgyCORFEx2vv/ufw/nXlZVPBYd7wXkTiKvUzovbbED7H8P510Hb/E9Lf8P51lZVcBhuheRfEVepnp+kLE9Lf8P51n/uFielv+E/zrKypwGG6F5E4mr1M8P0gYn/AA/4T/OtT28xH+H/AA/nWVlTgMN0LyJxNXqZqe2+IP2P4fzrQ9sr55J/D+dZWVOAw3QvInE1epmh7V3uifw/nXh7UXeifw/nWVlTgMN0LyJxNXqZ4e0l3934fnXh7Q3f3fh+deVlTgcN0LyJxNXqZ4ePXP3fh+defpy5+78Kysq+Bw/QvInE1epnh41c/d+H515+ln/d+H51lZU4HD9C8iuIq9TOP1s+VZWVlM7Cn0onaS7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5" name="2 Subtítulo"/>
          <p:cNvSpPr txBox="1">
            <a:spLocks/>
          </p:cNvSpPr>
          <p:nvPr/>
        </p:nvSpPr>
        <p:spPr>
          <a:xfrm>
            <a:off x="2483768" y="2564904"/>
            <a:ext cx="4126752" cy="136815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DESCRIPCIÓN GENERAL DEL PROYECTO</a:t>
            </a: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47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PROGRAMACIÓN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graphicFrame>
        <p:nvGraphicFramePr>
          <p:cNvPr id="8" name="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849849"/>
              </p:ext>
            </p:extLst>
          </p:nvPr>
        </p:nvGraphicFramePr>
        <p:xfrm>
          <a:off x="683568" y="731023"/>
          <a:ext cx="7632848" cy="5153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7" name="Visio" r:id="rId3" imgW="6845310" imgH="5374257" progId="Visio.Drawing.11">
                  <p:embed/>
                </p:oleObj>
              </mc:Choice>
              <mc:Fallback>
                <p:oleObj name="Visio" r:id="rId3" imgW="6845310" imgH="5374257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731023"/>
                        <a:ext cx="7632848" cy="51535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63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PROGRAMACIÓN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93275"/>
            <a:ext cx="7560840" cy="469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PROGRAMACIÓN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27594" r="3865" b="20519"/>
          <a:stretch/>
        </p:blipFill>
        <p:spPr bwMode="auto">
          <a:xfrm>
            <a:off x="224287" y="836712"/>
            <a:ext cx="8668194" cy="296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97981"/>
            <a:ext cx="4104456" cy="25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68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ORGANIZACIÓN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47751"/>
              </p:ext>
            </p:extLst>
          </p:nvPr>
        </p:nvGraphicFramePr>
        <p:xfrm>
          <a:off x="1376771" y="620688"/>
          <a:ext cx="6606480" cy="6017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6" name="Visio" r:id="rId3" imgW="7439300" imgH="11291052" progId="Visio.Drawing.11">
                  <p:embed/>
                </p:oleObj>
              </mc:Choice>
              <mc:Fallback>
                <p:oleObj name="Visio" r:id="rId3" imgW="7439300" imgH="11291052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6771" y="620688"/>
                        <a:ext cx="6606480" cy="60172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623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ORGANIZACIÓN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73111"/>
              </p:ext>
            </p:extLst>
          </p:nvPr>
        </p:nvGraphicFramePr>
        <p:xfrm>
          <a:off x="1376771" y="620688"/>
          <a:ext cx="6606480" cy="6017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3" name="Visio" r:id="rId3" imgW="7439300" imgH="11291052" progId="Visio.Drawing.11">
                  <p:embed/>
                </p:oleObj>
              </mc:Choice>
              <mc:Fallback>
                <p:oleObj name="Visio" r:id="rId3" imgW="7439300" imgH="112910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6771" y="620688"/>
                        <a:ext cx="6606480" cy="60172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139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GESTIÓN DE REPUESTOS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graphicFrame>
        <p:nvGraphicFramePr>
          <p:cNvPr id="10" name="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625216"/>
              </p:ext>
            </p:extLst>
          </p:nvPr>
        </p:nvGraphicFramePr>
        <p:xfrm>
          <a:off x="1043608" y="548680"/>
          <a:ext cx="6840760" cy="5425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7" name="Visio" r:id="rId3" imgW="9728669" imgH="7699585" progId="Visio.Drawing.11">
                  <p:embed/>
                </p:oleObj>
              </mc:Choice>
              <mc:Fallback>
                <p:oleObj name="Visio" r:id="rId3" imgW="9728669" imgH="7699585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548680"/>
                        <a:ext cx="6840760" cy="54258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139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GESTIÓN DE CALIDAD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graphicFrame>
        <p:nvGraphicFramePr>
          <p:cNvPr id="11" name="10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559069"/>
              </p:ext>
            </p:extLst>
          </p:nvPr>
        </p:nvGraphicFramePr>
        <p:xfrm>
          <a:off x="827584" y="713997"/>
          <a:ext cx="7488832" cy="595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1" name="Visio" r:id="rId3" imgW="7241164" imgH="12191280" progId="Visio.Drawing.11">
                  <p:embed/>
                </p:oleObj>
              </mc:Choice>
              <mc:Fallback>
                <p:oleObj name="Visio" r:id="rId3" imgW="7241164" imgH="1219128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713997"/>
                        <a:ext cx="7488832" cy="5955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40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AUDITORÍAS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graphicFrame>
        <p:nvGraphicFramePr>
          <p:cNvPr id="12" name="1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398261"/>
              </p:ext>
            </p:extLst>
          </p:nvPr>
        </p:nvGraphicFramePr>
        <p:xfrm>
          <a:off x="1529916" y="731024"/>
          <a:ext cx="6084168" cy="5650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8" name="Visio" r:id="rId3" imgW="5819310" imgH="9941135" progId="Visio.Drawing.11">
                  <p:embed/>
                </p:oleObj>
              </mc:Choice>
              <mc:Fallback>
                <p:oleObj name="Visio" r:id="rId3" imgW="5819310" imgH="9941135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9916" y="731024"/>
                        <a:ext cx="6084168" cy="56503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20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AUDITORÍAS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6" t="11791" r="15401" b="38255"/>
          <a:stretch/>
        </p:blipFill>
        <p:spPr bwMode="auto">
          <a:xfrm>
            <a:off x="611560" y="2571134"/>
            <a:ext cx="7523776" cy="330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7" t="39553" r="31655" b="27595"/>
          <a:stretch/>
        </p:blipFill>
        <p:spPr bwMode="auto">
          <a:xfrm>
            <a:off x="2483768" y="627756"/>
            <a:ext cx="3816424" cy="193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13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AUDITORÍAS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8" t="32312" r="15799" b="25943"/>
          <a:stretch/>
        </p:blipFill>
        <p:spPr bwMode="auto">
          <a:xfrm>
            <a:off x="683568" y="2823521"/>
            <a:ext cx="7919049" cy="305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6" t="61485" r="15401" b="11321"/>
          <a:stretch/>
        </p:blipFill>
        <p:spPr bwMode="auto">
          <a:xfrm>
            <a:off x="323528" y="710765"/>
            <a:ext cx="8352929" cy="199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0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PETROAMAZONAS EP</a:t>
            </a:r>
          </a:p>
          <a:p>
            <a:pPr marL="0" indent="0" algn="ctr">
              <a:buNone/>
            </a:pPr>
            <a:endParaRPr lang="es-EC" sz="2000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2000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2000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2000" b="1" kern="0" dirty="0">
              <a:solidFill>
                <a:schemeClr val="tx1"/>
              </a:solidFill>
            </a:endParaRPr>
          </a:p>
        </p:txBody>
      </p:sp>
      <p:sp>
        <p:nvSpPr>
          <p:cNvPr id="5" name="AutoShape 12" descr="data:image/jpeg;base64,/9j/4AAQSkZJRgABAQAAAQABAAD/2wCEAAkGBhQSEBUUExQWFRQWGBoaFxcXGBkXGBYYGRobGhcbGBgcHCYeHBojGhcYHy8gIycpLCwsHB4yNTAqNSYrLCkBCQoKDgwOGg8PGiwkHyQsLCwsLywpLCoqLCwpLCwsLCwsLCwsMCksLCwsLCksLCwsLCwsLCwsLCwsLCwsKSwsLP/AABEIAMQBAQMBIgACEQEDEQH/xAAcAAACAgMBAQAAAAAAAAAAAAAFBgQHAAIDAQj/xABJEAACAQIEAwUEBgcFBwQDAQABAhEAAwQSITEFQVEGEyJhcTKBkaEHFFKxweEVI0JiktHwJFNjcoIzQ6KywtLxFhdzk7PT4iX/xAAaAQACAwEBAAAAAAAAAAAAAAACAwABBAUG/8QANBEAAgECBAMFBgYDAQAAAAAAAAECAxEEEiExFEFSE1FhkcEicYGh4fAFFTJTsdEjQtLC/9oADAMBAAIRAxEAPwBn7T2rdm2uWwku0SttJAAJ3jQaDX3c6pri+MuZ2IYgSYAYjarS7W8YD3+5tOGfu3BQH9oHxA+cDQHcgVWOJwDXbpS2sACSTymCTTIVmoWb8b3D7FNpojcH43et30Zf1uU6o8srDmCDP5VfPDcPYu2kuCxbGdQ0G2kiRttVRcNtpbGVPEeZESTtr76Yl+lNbF9MOLLNatgI7rLPmAglFGhAPU6+XNLrTns35hyoxgr2LOs8JsZT+os7H/dp09KSuP4W2llyEQEDcKBzHlRrhfbWzeSQt1MwIHeWytA+293LhLsb6D4sKdGcrb/MzNRb0RXWFxfeFpdlKyx8XtAtACiRrH39KO4UOwCqnguDwuQ2hK5WIMnYqxAnfUUsYnhRRSwDZPANRqRAJI8p6+VEcRxO4thLIJaSNIkwkmJGsSdq0Rcmt/oInZPbyDHD+H25u5rpzAAIFZiCfGDAZdTnAWBH40Y7OcGS2Xa8xLgStu4PaGS4ScrCSNBtz9KC8O4jaFoXmZjezKfHmIMNoDpBGUdQZNMnBr9q4BczDPlugIJygZWgwQSSSzt7Q91aVOeV6v79DHNK62+/XwOfAbds4kd4ilRrlgNOmgj3+lHuz3DEcXGa1bJLHLmRTAE6Rtv0pUw2OyXfAJOWRvBAGvwinDgtzLhg6kMpUk684k+u22tZ6cpPmFPNFLTQVuG4MX8eRkLWlLaKMqyBpr0FLWC4ILsf2hlYk6MzAD0Iqwuw2DI7y8IgKyhdZbOfak6aQdBtr1qs04gXYINpggRBI5wP2qTXqyUd3udKeSMkorSx34n2duWTriQw6rcn8fwoPcVx/vH/AIm/nUviN27bfw2dPtTmHvqVieGFypDGCikkoLKhisuNNSAQRPPpSM81q5fMnsdwv3muj/eP/E3868s4p8wDXLgBIk5mMCdSBOulM69lQ6uFf9Yup0MNpqoPNpGh0BofiuA5JzHx7wI191VCu5OykD7ADv4xwxy3bhWdJYgx5gMQPjWgx1z+8f8Aib+dTjwZ9yMvqR929R1t5Qdj6b06TqR3uiounLSNmWnhbVtcFZzBS3dqWJALT3YJk7zmPOlvh+NRcdbzHNbzQRuuunPTelkccu5BbU5VE6DmSZJPUk0X7K8FuYq6VJACqXZjuAOQAjUnT49KrPJ82LlCME2yR23x7teS1aGTJmVgi5CXDFGzEb+xIB2B86jYXheIW7bLZ8pGstmExrOpG9MPa7AW7dtMoJuBg7nMc/jHtEnWCY2pr7H4BFsC4+97IgV5bKsAudds0Ejy150PaVMySZdOVOdJyas9hNx10KmwDHfTbrQfs4ha/JdmsFGdZJJDCAUaZ2LT7qtTtb2VtXMK9+0gRkObKNAyAw/oYkj086qPEYi2pm0mUZmUsHYywG/iA1iD+HOhxTqzUIwbu214a28RmFywU5SW1n/IaTCG7dMHKuvOBO8fChF7MweSyENljMQRy+MzRXhdxhZzLBbvJkqW5DkNZ86zjfBA7LeQ6XDPiMQ43WeQgHfpXFn2tCtKnKo9NE781v5+h2aCp1aMZqOr125ME4Lh9xiZdwSNizabxzorawZgSSD5mQfT31Os5e8EbkEQAeWo1iKKpgC96yyxC5y8qGEBQYy7md9Om2tYqmLrueWUmvj3D+HhFXy/IWMXYuoRlXN55gB86hcQwF3ZrgtExs5nXQQJG86GnTi2Iu2bqsLdi5lBl7VlQS4nwgk6EaTpvsRFKmIS7fxFq46uQWBYERlIHgX0BI2rdh8TUa/Vsu/VgSoQ5U7+YN/Qlz+8vf8A2NWU4folaytPEVet+Y7gqXQvmcPpI4X3eMS+CJaM4G6kbHz5TXHFY1cuZVVWMDTkI2EcqFdpuN9+dMynfxFXzR0YAfD5VG4ae8t6bjQjp+X3Vurxta2xlUIw2CnDEa5c0yqd9YOx5CRJ2pq4fwtcSLy2rGUplh0zMzkzJknKNQNCdJ16GsOK37iXNTtqh8juD1MVYP0fduXuWzYuXGzL7EmSV+yJ6fjQdknFMTVacdrsO8J7F3Ld0NcXMIMh7iiTBiFUEiDrJo5jMFhGtlcSiuc3sKXaCplTmkGdPKh7YpyIJP8AqP8A0iBUO7iFRZZgFG7GAB+FNjG3MwackQe1OEsuq93ZCkEBYPjbqGM66TEneKSu0M4ko7KLcNlck65iczEyBoAdiSRBpg4vxVXy92T4TOacs6bLIn3mKT8diWe+2acrQWI9nYACfIxWiOiuJeuxMxWAZMgUqw1YAiJEkCRsQYPPamnhfC7llrebKsq40IJB7lm2iNCR6Uv8FvIW7hMhztAc5T7SQZlTopk6QfCNpMsWExht3e7Z87sohycxSQTAVpOoiYI0I6VphNtW8PNehjqU43vbS/z9QZw/Bs1u6VAMtkzCWaBGgA2Wdz0J01NOtq3lwKBGB8JkkRlOoIOvSRI30pY4bbfMqI7CSS8CRuoB9MmpE6x12PY6FslQJG413OY6nXf8IrPSe5uxkkoRa3C3AivdNcRPENNSIYhTGXQRG+vSqkwWDWSJy94CGU+OCPZdSNjzg+WtWngbmTCkExAMDoY3PMmKUOyvDME9q6WzB8xGdrm8alV0gCegJ6xpS8SrU1cRTlKs3a90kacKuMUZMhvXV0UKp8YgQSRpA5nlzrLvA8Y9k3GKBVOqq6nL5tqFyjmc2m+u1MF/jVnD3Mnefq3tgx7Qk6QIiTAEaxqetcjeC2Gw6SltkMvfAzNmzAELpnUAxp061idW1omqFBtZpFf3eIqrMpIVwSJmWnnsNp6UwcEwOexl8e5yrlIJgbqYgsTPhOug5kUC4fwNZZLQW+yam6kZeUatASBJPPNpy0dOzuFwz5fC2LvKAxAnurfMAnQaf1FDWq5FdNpru3F1KSkrHDhHY031ZhctZR7XeZlyj9qY2IE6Egg7xQ7ifDQ6kJbXwaE29zrruRJp7v8ADr7lmt4e0txvafvCZHR9YaYpex3DxhgWv2rrg6zaIQISNRmEkj94Ry5wBmlipVLSlJ3++WwEaCivYRXr8FdAXZGAJ3ykCOWpG9MnYTiCWXu55AZDBifZB0j316nGkF49x3psZT3tvEXVuDUHxKdWCyBMnXnGlM/Zyxw+8oa0gXVgSWfwldIgsy6xzYaEddNXFZVdq3zGypXVpa94RxF3DXrcG4mbuFgsQIbQRr5ax+VdcTjUYWES4jBQ48J0kIUSOmh0pebhi2cRaayyXEfwuhILIZjQMPZJ1Hv5EGjOI4C6Xjdt2HWSAMqrohTM3iH7xy+k1uXKTW4iKjL9LO2M7Sj6piMM4PeBCgAGkFRBJPUGaqvEW/DBG4LCY8IJQek+HlyJpwxuGPeX7moRgBDe1nACsBqZEg86SWsjM+VSozTJ0dgZiRPOJMaaCKyq9TEUk3tP/k2uCpYao10/2MvALuS17YQtmyklVkiNJPWNOhidJqVg+Lq1zurjG4CfDlKG4GXXRAZaYggCelReGYE3bBt6BcjEsw0WGB9Rsduh60N4Zwq39athyjWc5kBwpyiTPiERoCRuRIGsVixNGM6lWb6pctdG+ZrwtWUKVJR6Y/NDViEDJp3wk+ApaY51MFJUqWV9YIka8hQ67jciWnQNrml3DLBVoYZRt4pEnNqABG9MWKtBLgdHKKIzgsWzqBo2YkjnyGsb1CW03fKxYFQh8Z0CZtdBMMxXnpoG615l4hN66/e23r8OR2rN6v8Asgd1cvWczKtt5YLnlHNttPEJ0ZomdNOciah4bFlLdy4GN8kqiAuoXMPE2rECQMum/lBolisJdbC3XAAW3bZmLEyyAchHMgQNBMdKRUw2NZcwyIupCli3y2nQa6cq7WBj/ibnZJvQwVnLtPYu2gp+nMV9j/l/769oJ+l8b/dJ8W/76yupePejJer3Mj8XNxT+sRQCfaSQJ9J0+VecExmW5/mGvqP5iflXbjVllbVnM8nmSOcGTI99BLN7K4I5Gt73Dq9wzcWRboMbwCvqCRHv2pbwt10ZSoYayp1E9IPP3Uz8I7hbpe/mZdGVAPCxEkhzvGgOm+1Mz9qBkhZXnmYgEaQoWNFUDQAfHaEymqdo2FwTleVzzB9osSltVvp+sgRm8JykbssAk6Ck3iXEr+IuS7l41VdlXX9lRoPvqf2g7Qy6GQWWSSWnfkT0gTS3axGobUa6GNNamZyVwZxipXQZw7uT4wfmv3EV5imI8IAUHYbDrRrstZuO427se04kj0X7TeXxim/D4exYZm7pXuE+EuFZgAZWdIBHlvznSAgm5XFzairFa8P4Q3f21YHxANOxCneBz3maIcFsf/6CoAWAuAZhMAKDmMDcRI+NNuJ434s1yHnwrAltdMq85PKNelGOy30fLaY4m/Ns6sLeYllmZztMEwfZA0PM7VpVSUHeT0t8zHKClsK+Ju+C342HjKgr4WCQYk+Z01/DXrieOEk24JkqiTCkSIMty59a04xhCLy2rIds15MjMsEiYB6HQ7jTSaO4b6PLy4gXWCXFNwEiYZVHkYk+h5VUZpfEZTpqb/ycjsigK9owxUDOcwaCBsI3AmCetA3wOHtMEyq5uIrDJPhYgE5hHiM7wNNPOmriNl7Lue6Bt3BmDeAG2okHnOXWB7q59mlRMLbt28lxmk3G0za6xqJgT8qvEyzQSvzJSgoVJSSEjEWFsEZSc2bT2mO/syeep08qdOG4tbv63ECXBAXOCGJ5BVMTMD7678Vg3BlyC5Y8arlDZzJAggzOUzoI9KhcS4Vedg3eG25uK6A6qMykNrAP+nlXNlHNI039n3h7H8DS8HVQMzBvFb02GguaddNjoaRxiEwwOGtXVLDxMFDFZnXOZGY6jSY0OmtObXXtuqXrqslxXDkqIgDUaGZk/d1pR4t2Caxce5h5bDrZzHM2qSZIXTUaTB18zR0OznaNXYRXhKKvAhYnj11/av3OkJlQDyjxH3VC/TbgFTdu3FIgq3iENp7ITWt7hX2s6AHIQc3IGaCYniNpQUNxmMCAq+z1EncHXp02271TB4amllUfjb1OLSr1qjd7/fuR0xGKVnn6tJAjMVCLEcyTBEeWvnRJbzBYEKDsFEDby/lQK5xtBotkbnUtrBM8gBTH2d7QWrjqLirqdQxCDLEESIHmCeYg8puFWjT0WvuVgp0atTVq3vdydwohcRads4QPmM+0ArTECNdOk0/8Y7QBABaLQyrBBGobQZYO50A2iT7knGdmluXA6kj7S21VhJ1hWzMo566gDltJluEKpzC6VJ1K6XdREREkQRzga7CsOIcqr00Wx0cNGFKPtavf6GnaTs4z4JLqyzLeUuqmBbtLmz6HczE0sdqOHmzdMtmVwNYiILZVHPRSJnmfi7txyz9Xu2UIgWWleYZTlcEdcwP9GkHtRi1uXmNvMLYICqWZupnxe/TlScPGDq0kltJ/wiVa050arfcHOzuHBw12VLAhCI1gA5mBE6ztXHGWxdCBcOygSxLBVgKdZU7yPPY1K4LxDurICiWYjfYLlXpvzoVjcbbSTcDm5vBB1B/en2f5eVcOrWjKTtveTfxbZ6XC4eUaSctrRS+CsNvEeza4jDWyLZTNmFyHOVChK6A6EEgmNBFB8Bb1yBXZEACGQFcLMGJ6/ZH2ddqL8H4q1zDoH00mAD4QZKgiZc6AefSheK4haDZSpciPCA6xLBo+ysZQCOct014+JkqtSUYKy93O3d4/UKN6S9t6+hnEMW4w2ITLGa2wObQ+HxH1yiYGvWdaT0sAoU7yRmGvigab7zlnzo32hxCvYKKVLqRsCcg3HiO51101oBbsNlKhGzzvByz16f8Amt2Ck+ySeliNpSb7zh3A/vvv/nWV3/Qd/oP4v/4rK1XXeDnXcNfa/sFiWwxYi3tIQEl1I21Aiff1qmxM69TX1Hwnii3rUXD5VVPaf6IsRcxjHCBWtXDmJYhRbJ1M9RMnQTyjnXdz5nc505SeshNW/wD2YQddI8wD+JA+BoVdxbPmWSADsNtDFWgn0Z2V8D3bguW9W1tQVA/ZQMT7RzakE66UoDsW31t7Vtu+M6C0JJGklz7Kc9JJ9KtyizNqmxZwuEZ2yqCx9KfezfZLLbm6VjmP2fQ82PkKP2OAW8J4MnjG4I+ZPOueJxrMTEEjfkiDzOw9KDfUpydrEm5jFtiE8I2Ggk+SgbegqLZzXbotIC1wicgk5R1uEaAeUgdTWnBuHXsa5XD6KNLmJYaAcxaHM/0TT9w3A4bh1k21K5mlmY+3cI3JJ1O4HICdAJipKeVWQFrgzg/C7OD/ALTdIZyIVn1I02srpkWATmIzHUnKo1m2Ma+OcMJWwPZXm/Rm6LzA5zyGhh2+EfWrme4sJoEttsFEQI5KSASvPnsAGHDcKtKWcko6gEspykTMTyMxsd6zvNLbcNOMdwxhMBAEj3Gvb+JRS2ghBLEHY7qvqRr5ada43se4W2tsh2ujwZhBCwCXYfZUEEjSSQNzSx2r4utte6VvCPaPN3OpJ6knU06EeQEnzA/H+Ld7dZ22gqBMDUaSd/d1o3d4DbvYW2bVsWr+RCjFCoZwuuYjTKftRPrVd8TxByM8jWQDuB9qPcDr/KrYTin9mtqueBbQEBN/CJE8qbidKSXiKoZnNy79hV4DiFw8HEtLmRmUf7TUjQmDG/L4VwHan+0Nn8VjUAMNVBPXnrqDpThj+FWsRbUHKLYhltuNnAIG+1JfEzes27ve2UhGMBPFm5eEgCdzrp57Vgjq7M3WW5LxHExdtSpW6bPiYNE+LIAF5EwCTzijPDOMpcQp4bd0uBl3AgzHpHSq94h21GIDCzhy157YtyJucoLFebZTAJ2AozwLGYhMJhxcItqoYHXxdATynWIGupoJU5LVIk6kIrXcEcZ4D9Zx2NZ7lq0LZUlwvhYsNNtSdGJgEzpSHjOEubwQQZGjCcrAHcSJ9xAPlVr3+Hi4jF1yLcYzChfFlBDGBBJCmZnVh5TD4J2fsXELK1xxmgqMum/MgGPMCa2KpDKo7Mwdo08zWjKnuggkHfb8K97woQwJBG0b09cV+ji42ILWCHst480jQMTpOx1Bgjly6q/aXs9ew7A3AArEgQQ0RyMbGDP9GiTvZjYyi0H+x3be6GyXbtwrHhghQPcBr+dT+JdssXYxEI/eWX1VWUHxSJGkEkGIqvsFhndgF3Gs9B1NG7Nxy6KwzgmF0O5ET7pnnQPMpXTDzQy5WtSbwPFM+IZyfbVs5nc3DrPvNHO1+AW1cRViIJDBswYEAghp13ph4BwnD28C4IUuqkrdACk6gqG0BmDIPTbeKg/SDg1+sKMMpe2FJlJcZifFqJMzvW7ATpxnGUmt5fwjFjo1HTmkn/r8dSNhn/WIh5KD8tTv9499H7tpGyllB5eIbHpQ7ApqRlKvIhip1gQBJG2p99STcJZRvruAMukxOoPvIPLrXjoRbWaOtz3MJRcVGXI6NdW2RGilj/ECdToDvpHKah2eJt+ssRBuQ8gT7E+Eztq2afWu2IvgAyNCfZGxgyNOnpSvxLvme2FV0zNE+MSI1EgbeulNpUNb8xGJqRZKxCASsan7+Q+YovctZVQADNlA1670qcXtfV3RxcYoCAxbWDpqPKRz2mjC8WW6Q6sHWYlZAERmMnc6jyHPcU3sLbGPM27Mi/Vrv9NWUQn90/B/5VlF2ZMr7znw/F3MFe+qXbneAKrd5qsEkgBZ1ZREZjtpp0b8F2nYSD4o84MCh/YjDDH4bvcVld0dkWD7YSBmeOZPIbxJ3rn2r4G6EtbBIO8GIrpznlnoYKc82kgPxPjS3cWbqzbE6iM0iI1EjXzmmrs5lzTbW0ApDkopBuBp8TGfakEQdo86UOG9m2uT3hK9OpPXWmbhyW8FblmJzGAAMz3G5KiDVj5D5Ulu4VSaashi49i8JkBxIAH22kRPIFdaSsH2UGMvBodOHzKKNGuCAZfYhCZAiSdeWtMdzhjX4uYlRlVgUwxIZFPJr5Gj3P3BKr+8SDXTjPaNMNbzOfEI0GwMbDrRxlJbGZpG/FeN2cHaFu0FUKui+yqr9p42XeBuTMTqQvcDe5fLYm9aY2yf1bMPFcgjxZP2UALEDluddSDwmFbF3u8u6JmzraJlmJ1D3J1JiIB0AjpFO/EOKogVLZZcuVV0GksAxzEncmdAKtu3vJYL4e4pTMkEeYqvrvG3t3sul+4z+LKCAYkW1RZ5Ej1nyWmHjPZ8Mha0SjD2SCQPOfKs7DdmRh1bG4iC7a2h0Gvj9SDA8teYjTFeyIe4VsW/qOF8UC+6wQDIRdSEB6CSSeZJO0AVb2j4s7PnWSgnMdCGGmYjn+Qo725461zOoPiYT6JIB9JHymq/TOisqsYO065Z3K9PTapnsx8KDnG4QN3vD4DoRpBGWI6e+nzEdq3QhArhYTKzAlSQgnKW6Hnr7qq+ygEKfD5rqPev4irk4Zwu1i8KgWQbazr7PeayANvXTWqrTbgrb3H4egoTbnsF7PHbORC7jYftTqZ6a6mANOtRsbhlGYhpkSQv2SZ1HISduvpQe12YF5gGt91cA1K+EEzqSo8PyqVw/DXlvEXEN4PMsCTpE6wYnc6/GsSrVGr2N0sLRi99e6619xJGEsC13YGQ3G0CgICTqZjfXc6/Oh+FCr4NCbZ8ZaIEnaTpJmiOE4hZbMxVPA5ylh4mIBAK6GDoNaCWeKPaxzSFKHaCwTUCDI3oJYmUld8gPy+MpZUraX9/gibxHhbQuUd4rGYE5ZmdANN+Y6eVSsHwjuHfugpLjxDMQoJ1Ou88j1+dD7/a8d6c/hQEeFDlJPm0TE1H/wDVtq4wlSqKYADHQaSdAZM89zFZ5TkvabNK/D4yiqagvhvf77tCZjeK4s3CLbhVBjKbf6rLoBzJVgZggw2vlMziOBs4mbWKtjK4UqUWDPslogkGT10BqLjb5uDNZvCRBlYtypMENIAHrpqKzhXae3evd0zLbYaAnxh+p7wMdTuI03rbGvLKrnm8XhqlKq0tl5i7xHsA2GVhhx31vRmWMl0TMb6XB/lg+Vedkro71bTFQjOc9t7ea4rZSCU0zBioyyp9RtVgWrOWV76y2oOQsdenn/4pO7d49FFrEW4+sW7mQshEnKMwOkzl0GbzAp2dvTmZ03e7JfDeELbwF0CbiKkguSr23URqp1AgFSNtNNzUfE3rocBEtNuWVTnKHchmDKAQCOtdL/EhjcGb9m4LbkziLQykMdAzbSrEAGJ1EnlUjg3C7KIzNlLeIZvtEnVmE6nUDntXOxORRjGcVLWW/wAPE7lGTvKSbSstvj4EPh/FnvZgio+X28pgJOni8eh0P9CuNrgt4ZrqvkmVGcz8lk77UX4D2dtYdbj2wZuuWeTCtvlgbgCT6zUywbQIVFGecx3MNuW12E7RWOcqdN2oQUU7c3e/8eBrp9o17UrvXuBPCOHuQTeQrfkqqkZUVftT0PXoNqk4zhjMDluKpAnxFgDA0E6jyk/KiFyy5JYNyjUafz5Uvpx26uJVTadktv8ArSqkhQQcpHXWGgaxS1GMp57agznWhJR5d5HtcHxBi53LnKZGwJE8hImRWi4+yxHeW2Vs2UZtDmGvmetPFrjKOJUgjqKX8bw9L143lkMJJyg+KOvKZX1q6jp1Hd8u4beZG+r2fsr8fyrypPdn/F+BrKT2cfHzJ/k8CveznaxcFib/AHJuG3Ki3aYrJ+0WYCAQJOnMxrrVxdn+0dnE2+9QB9NjupnWQdjXzbhkJeEguW8MRufM6e+nvAYLE4KLiuoYr+sRZgnrJ0kdfvFekqpLW+pylBtDhxftYr3xh8Jb76+SQ2aUW1GhLE8pjb3TMVrbwGIs4lWI71yhLXjEEnTubK692mxY7kCSeQCdj8MiE3lY3Ljk53b2pmSpHL8aNdpO2QtW1VZzsYCgSzeS/wA//NZ765URxaJfFe04w1mXIDxEDWDEBUH2uXl96mmAvYl+9vSp17u3PsTzbq5+X3deFcHuXX7++M1weygErZB/Hq1NeCwW1aNthQqYTg9wXs4DK+wgZv2csjaBHWp+O4deYopGbVZWSraHSWXY89Dyo/isS2HEW0zNoYXQgHn8JEflUzD3MRiLiWYyftXCYJtpEaiSAxnRTvz0Bqkm2rotvQjdn+zovXSXDCzZGVwWZldj4iksSSACM3oB1rr2u7RjWTFtenwA9TRPjnEks2xYs6Koj+jz11J5mql7ScW725kBlVPxbmfdt8a1N2RVKGeRwukvcNwurZiQYkEBvCND0kbTtUB0rFWut/Uz11+O/wA6SdBKzIuSrb4HbmxkskLcymCwJVSRoffrt+VVRl1p74f2kW0mRiGEqZg5xyK+KIA8gaRiJZad/H0NVCm6k2o72DPAsDdW3czuxa2GDLy8UNI01nXpv03kYvCzbWWdGMrcyNlBWIjUee8TXThnEgs3rKQklYY5i/r05agaUrYbjpTFH6xJJOoJgEbAg66VlzZUnz8P5HunKU3fu+13HXjPCLgtn6s4uj2mUkZp55WEA/fUTs/x9Lq93iQVuBoW4py+YDR5yJI+6nLA41VsE2guRmgZyCddNOvL00oPx7s7hWuLcQRcCjvYHhYjQnTTX5++rhUUV4P1KlFynZr7S+QH7YF882srZTsUQgoRIgR5a69KTrmKZm0hddhp8qbeMWWuAC1ZyW+cenNzAjyoHe7PXAQRlMAkjOrH1IBI+NNk3L3Bwioe/T70CmN4S9vD2bypcdG9sA+0I1ymDMemmtBcZfwxvqMOLloEAFX1KONzmAGk+lHlOJtMi3le0pUnMTDBSBog1OYzoPMnSJHG8gDZ/E7mfE+UlWOhiABJAEnXbShpSdtUc7HwUqvsyuvv0sOHAuF4p2XPPshSw0lRrDcusHXf0qL9K+CtW8MgygFLcqQCGU51XRhB/aAgzIHlR/s72vUIFueFtdzrAG8cjAOh6fGvfpQ7TDEM1tD7OUeolnbccvAIPOa6tOmoI4jXJCNwribriFC3DDkIxH7StuD1HrVpcP4DbFvN311s0kLK8+Z8PPpVOcLf+025+2v30/2u1oW4ttTAA0Gs9BXJ/Ek3GGVdX/k6eCScnGXh6jYvFu5TLcEZYAJgyAIG2x8q8sLeW8bjJlQoANRnmZ9np86BYXjOe6uVWcggmBOUdTRXFdpFUMXIEdeVcLWLt5HccI5sy5Ew8auXAe4UPlMMScoUjcSeflQXAcUvFrivbK3QxcgEaDZTm2IhfvonguLKcOrqRlIzSOZbU/fQP/1EvfvMewJHPUmKfSvdmXEhfhXFVZFU+EjUjqxPinzmakY3tRbsuJiWBkekfh91L/DuDNcDXhcyo/srlnbQtM6T08qE8d4WJW25lyZDDoDrHu5USUJSymbJUgs72Gv/ANxV/omspU/9Pp0Hx/KsouyXUwOJXchMKL7SBlPNTqB6H+dE+G8dvAZCCVHKDHoBy91Mv1Fup+Jr39HN1PxNelcKb/Vcw9vNbA3CcSKPmtk225iJU+R6++Iot2etI913xDxfJ8DEeAIR7K/ZMz1JB9a0HDW6n4mtxwputKdCHJvyLdZtapeY8cOu917LgHmVO/8AMVIxL27oAcRGzIQPeV9k+6KQRwg1IwfZ9rjhRufkOZ9wq1SSd8z8vqJc29LDUOD3DcXubtnKpzMWbKxgjwhY56kmSKZr+NtYWwe7dSzkszAiWJ3J+4DkAKW8TxTC8PsIptW7lw6KpVSXPNmJBgbT57DpBw3bbJLXcNhnUnQW7YVlHqZDe+KY8vf8vqRKT2RB47xQm3cafFl011EkAffSMJq5Tew2JsF7NtCGldFRXQncRGjR98ik7F8Cy3GAJPy5UTyvvDp1ZQVrCgDW7Xw23LTaNaZ24RXK7wrTnvVZYeIziJd3zFoDWinEMHYt3bIXOWy57uoyktqAoExAI1JOvIVN/Rm29anh1DOEZRy3Y2li5QldxT+P0C2MdEa0tu6SriSCwKLOgkSIPWelQO1uHN1rdxryNdLsuQNLaKIOWNE0idtRRDsxhFTE2pXMTdtBSSfCe8Ukgc5AjXqaucWV6D4Vnjg1FKTk38Pr4miX4rKXs5Pn9PAo2zxhRatLcKW8gEMqyXYarrvE6nT40xniKXcFfuXG8JdcmoVmfTYiCPan/wAVZ/dDoPhWdyvQfCr4aO99fAF/iUno46X5vxu+XMpfiN2xes2ygFtVOruc5dgBOVZLE/KTyqJi+0+ZEtKufJ7JeN+UgaR+7ryk1efdDoPhWd0Og+FUsLG95NsGp+IzkrRVl989yk8Bwhnbv8TdCgg+JjLN5Iu8fAedQ+N9pbVtSmHWI0Nw6sfQjb0X4mov0nYxrXE7j2yUZXBVl0IIUbGheD+lniFoz3+fQCLiI2gnnE8zzrdTlTp7R17zm1HOe70INzidxPGupcanXQHYRyPP+tQ2IxLMDMknfz61YWD+ne+FK3cPZec2q5rZ8U/5hzo3jfpuS7hbj28O1q6milmVlDOCJBABJAk7bxQ1Kik7sqKsU5wq031i1KmM41g9adLF9LSuAgltzGp8p6DpVe4vGO7FmYkknmedcM56n41lxFCNeKTbVr/O39GijWdKTaW5dvA7yWrWRRE6t5k9aB8V4cmMxdpGPgEl4MSBy950qrg56mrHwv0gWnwJt3p79rboSFJkgAIx0jxAnbYqdpFYPy5Qn2ik768vqauObWVx095YN0Wxb7tQoQCAogADpFKvDuCWbT3JUMzEnM2pynYA9BtStwIB8RaggguPuoDxsRiXH+IfuFBHBJ39p6j3jdU8qLPwnHBbTuh+xp7uVLnaPjAZ7RAIOYzptI5/KhicJbu1MHn+FcbnDm89vwq4YSnF3bbKqYqdSOXQNfWG6n4V7UT6uayup+Wrq+X1OPxHgHsHi5YCOXWiqLStZxgDWwD4tNwY1H50zYe7CAsRJGsDSjDO6IKj43GFCFVMxO+sAD+dd2uKNAZgzImTO4iNKGcRxPiBB8vgdPlUBZ2TjMB89vKU5AzJ6baHnUnC41tC6ZBupBmSPdI9RQZrhJJEDWeUmpuExQMKQSSCFgwcxI9fOrKTAXaTjXeYp2nRfAsifZ00Hm0n31zuY68UQwYMyFidDWmPm1dYFdzOomCefxmotriDRGdQFJICglh0M8uVJa1NUXoGeAcZuYe6A0hLvhZT5g5T/mB+RNOtjFq4GpJI576aa1WvD5u3QbkkAg6GNeXKmzFdo7eHdVu/qhklZVtRMnl50cdhUtxhuJXBk6+6oeC7Q2L3+zuKx6Awf4TrU3NRA3OfcjpXjJ5CurMKj4jFBR+YqXsWSeFW/wC02D/jWv8A8i1bgqmsLi2a7Z7pHRw6RmWVZ84ykxEaxpOvlT4vFsevtWrTeguDbfbMKPN7Ct3v0AatJ3+9xqrKXbXaK9+3h49Hj5Moo3g8QXQMVKzyJB+Y0oUyHesNZWGrIfN/0q3Z4he/zn+VITmnX6Tbk8Qv/wDyP/zMKSHoSwhwrhq3g8lgVyxABkmevpPuNb8dsdwqWhr4S7HqWJA8tAo+de8C4olnPnDeIrBWNCsmf6nnUzi1+1ibQFsk3V1giCVmSq6RoTMUttp+AxWy+IpmtamXuHsu4P8AXSuH1dulMzIDKzlXqtUm3hhEnXT4VENWncji0TOG8RazcW4jQymQYBHvB3rvdx3eXQ7Rq2Zo26GBQysBqNJlJtH0Z2awmHxGGRrbK6iASusNGoadQfI15xnsomWVGsx/XxqhODcevYS6Lti4UcdNQR0ZTow8jVvdnvpdsYm3kxUYe6N217p+eh1Kn90+48qTKFglI4/obyr2pH6dsf3yfGsrs2MFxfX6oWzZLmkRqdI/1UTXidiNQ8UGTDnpTV2b7HC+Je4n/wAaspcjz+z865RusQ7PErGwz68gpJJ8tCfhTBw3sQlyC6sg3AJOf4Hb30wcO4TYw+lu2EaN92P+o6+6pAxPi05f17qsoHnsNhAxJUsZknMw38gY2O0VGvcBs25izb0YDaeYHOY57USGJLtE6SB8zH4VpfM+9vvNWgkir+33CzbuB48B8JjkdSPx+FKYvfvEjkJ0q9eP8FS/bKMNHXfpIkEeYbX3VSmO4C9m81tx4lMeXkR5Ea0uQcQ72LtAs5yKxEGSSNCeQ25D40S412CtXSbt65cE886hVHIaiAKmdheCkWnc/tsFHoklj8WUe405W1BYJE9QdRl5z90UcdgWir8J2Iwtu4rpiWUqZE3LRH9ffTOotRpctk/6f+6gHbTskth89sTZY7b922+X06fDlqtmzV3YNh4u8MVnzfWI5QuXL8J/GuF/hJiBdG+5VT/1Ckw2vKvDbHSgaTLV0WHwKwUxFktdzRetnZR/vBOzE86tf60p5jn83/lXzt2bAGLsnQQ41q17GNEmGHLmKfGKUF736CKk2pfD+x3RxO/2vmw/Cpa0l2MeZEN86b8G021PkKFouMrnauGIuEbREEk9AI2HvrvUPG4xUYA7lSfcCs/fVBnzH26xOfHXz1u3N9/9o9K70d7X382MvH/EufO49AT/ACoSzwfj+FbIhYgKCTyAkn3Aa0Ss8OFsTenNuLQ0O29w7qP3R4v8vPocQxECEX7KjKPlv75oHNIZGm2aYqyUFsXGBJENBkWzJjMdp11iY16Vyu5QNGj10P51Iu8QWyhEBrh2B2XzP8q6dnsIl1bjXFVjnG42kGY6Utaq7GSll0QGfErr4SfPb5VBamrtPwIIouWlAVVGcD94sA3yj1K0rRv/AFvT423Qhtvc0rKysogTKyaysNQgz5qyvKyuwc8bsRihssx8DXfCXCNQTI2I0I9KHX15eVduHYnlXn76XOylZ2H7hnGmvWgWMsmjHmY1U/A71LvYr9S7bGINK/CMZ3THmG981P4hiEKnKdG3H86ZF3QqSsw7wC94S3ST8BP41OC8/ME+7/zQPgV4LZjmT+M/9NF7V8ff+FGi0gkpBEHlsfWgnaHsrbxGViwVxAkeIsvSAdxy99ERfgTyqPaxOc5uQ0X8TUaTIlbU9TDBEVLa5VUQv4meZJkk9a3t2xbHOYJY+4wK7C71rlf1EDc5vjlIHzirRTIWMwa3cLcU+IMI6QZEehBg1WlzgxFWNYvkJpB8IkLsTKxH+okD30A4nayOFMSy5h5jn8/wqmgBQbhda/o00xta8q0NmqIAbOEKsG6VNtX6k463CMfKhdt9vPUef9EGjf6F8fQB/qCNq+Z3Pxq6+yh/sVif7tfnVCjEEVdmAzfoqyVYqwsIZBI/ZHTWhCGG7eVRLEKOpMD4mlvH463fvr3NxLgCMhKupAdipA31MKTA5A1U3GeLSr3D42QMZcliTrl39KUB28xmgW6EgzKqqkHKVmYkHKxGnWo7oi12NOM8HuviLjFcqm4/jfwr7bT5n/SDXG1Fr/Ze1zuEeL/R9gf8XnyqI+LZj1j7RNcn4iY8Oh5nmPTp60p5maEox1ZKuQvtnU8t29/T31Gu8QP7Ay+e7fHl7qiZvvr0fyq1Bcxcqjexyu/18aZeyf8As7n+dfuNLV4f176Y+yjfq7n+cf8AKauf6QY7jrgMF3l20rRkKkssTn7t0ZVPlmaT1iOdKn0kdlVwjo9tYS6WiD9nKSMvI+IbaH1mrC7O+yKC/TLZH1bDPzD3B7iqfioqktmQqE1lZWU0EyvK9isNQgzVlZNZXYOeOlnFK+gRz/lQn/lNR8bhwhBGZTzVlZT6iRRwcUuRHePHQMQPgKG4t5Mk/HWvPuaOskzMJiMwijfDeBvdTMpUCSIzKCCPIsDQCwQvMVLs44B4+NUnYOSuhmwvC7yAAqDBOzIfuNS7ZZJlT99LwxANeNf6Gizg6oYHxObTapq3gBoPdSg+KbqfjXL9JXBsaJVEVqOy4iss4u2Lg7wsByKx859KTE7RsNGFTOF48vc12I0PXWjvcFseV4XhzbIS8Vnmwn3cpHvpK7d8MuohuLiLTopEAHK4mB4V1HPaaOuiqpYwABJO0Abk0hcd7RJfYLbzhUaWJMAgbEGdpPyqSelyoq7sKV7jFwNBY+/N+E1tb7Qv9sjzDfgaKDD4a9LXHysSdnjTzBUid9j0rF7OWCdL8++2fxFRMW1bRI5WONXHDKWDLBO2ogda2+snwz+ysD0mfvJotw7s4hZbauQbjBM5ggZjEwDynrTMn0RKd8X8LY//AGUUpJRV/H0BjF3EQvpV7YJsvCbP/wAFv5qtJ9v6ILXPFt/9YH/VTjc7OlrS2lxTqi20SFC/sACdeZiaBTQxIonHPPe6TObSJ01O1L/ZbjyYLGpfuWheRc4a2YAYMpXmCNJnblV54n6KsKgJfEuJB3NsTpruKoXtPw0WMTcRWzqCQHEROhI00kTB91W3dlRjZHlzH2mYki4VJnKCimNZAbWJnePdUHE3w7uyrkDMSFBLBZO0nU+tbYDh92+StpGeBJjkBuTOgG1OvAPo3t+F8djMPZsspJW3eR74MeEZQrL66mq0QTuxDitrZj5U/cW7P8HtA93fxt4+XdWx8Wtz8FNKOJt2Z8CPH77hj/wqoqsyLUGDbp00M0X4LcKIwg6kGegAjWokoNkA95P412GOMRpHpQyldWDUSyuy+MzAQdoqP9MNsthcPGwZyfggFV6vFLg9lyvoY+6uF7Es3tMW9ST99VdkyED6qfKiXCuCC5dZHzDLbZvDGhgZSZ5AsCfLpWuAwhu3UtiSXYLoCTqY2Gp91NFr9XxO/wCBhbuB0QlHAjwlf2Zg5I251bkyZUJ+O4TctalfCSQGBkGI943G/WoDCnO1xS3ravf7OfeCDpPPadflWmH4Ml60TCsybsm7L18yOh6iqVW24Lj3ESKyjP6OTr/wVldzOjm5Q4tputcruEMbk1PCVo4rzCSR2bsEAQYOhqZZGY6DkB/XuqR3QO4mpnDbSpKsCUbcc1I2ZT18uf3NU1zKNfq9bCxFTLuGKxzB1B5Ef1y5VzyUt2RCE6muLzRFrdR7tqon3EBrv1ryzfKGRt/W3nXa9brgbc6CjjN3BaRnGuMvbADXbhtPupaQV/aXXqPvpSwzE3Li9IJ9TrFTePcTW9et2rZByMBP7JIE++p3DOEBAZOZ2Ms3U+XlWwQDu7rMtHG4eK5tw6oQ07LiMZZj7Yq3kbqarDgeEy4m0f31++rNtml1f0r4+hcXqzsqyevry+X312WzOyL861t1LtetZ7DLkDFcCS6Iu27TAbSsx8ZoDjfo9w7EkJb15d2sfICnfOTua5XLQO4nr7/wqF3KuxX0YCDlZiOi5Fj0lKG3fo9QSDeuofNB94EmrigVGv2gdIqXZdynv/bgH2brN6ZZ+ET8q0XsPbtn9YZ8rmZB/wBH31ZmJ4Gh2kVzXCMumcketTMyXK1vdhLVzVWI/wAniHzLVxP0dp/fMPUCrBxHBrT6vaRj1Kif4hrQ+72Xt/7t71r/ACXWj4NIq80iaCWfo7HK8fgK5P8AR0f77/hpqxfZ3E/7vFtp9tFPxI3+FRD2exh9rF/BF/lV5pFWQJ4N2YfC3luqyOyzAcGASInQjWCfjTM3H8VzS0fQsP51BHZq/wA8Xc9wUfhWHsy37WIxDf64+4VT13Idr3GLje1YRv8AUD961GGOAMjDBT1UID6SIrY9mV5vePrdf+dansxa5qT6u5/6qliGn1n/AAz8v51lefopPs/M/wA69ru2OYbDGnoPhWHHHoPhWVldz8twv7a8jn8XW6mZ9cbyrZeJMOnwrKyp+W4T9teROLrdTOw49cAywsHy2PUa+6tf02/Rfh+dZWVPy7C/tryJxVbqZqeLOeS/D861PEW8vhWVlT8uwv7a8icVW6mc2xJPStGaVK/a0JG/xrKyrWAwy2gvInE1X/syBY7PWrbKygyohZOg6n186nLptWVlFwdDoQPb1Opm/fnyrO+PlWVlTg6HQidvU6mYl4ggjQgyCORFEx2vv/ufw/nXlZVPBYd7wXkTiKvUzovbbED7H8P510Hb/E9Lf8P51lZVcBhuheRfEVepnp+kLE9Lf8P51n/uFielv+E/zrKypwGG6F5E4mr1M8P0gYn/AA/4T/OtT28xH+H/AA/nWVlTgMN0LyJxNXqZqe2+IP2P4fzrQ9sr55J/D+dZWVOAw3QvInE1epmh7V3uifw/nXh7UXeifw/nWVlTgMN0LyJxNXqZ4e0l3934fnXh7Q3f3fh+deVlTgcN0LyJxNXqZ4ePXP3fh+defpy5+78Kysq+Bw/QvInE1epnh41c/d+H515+ln/d+H51lZU4HD9C8iuIq9TOP1s+VZWVlM7Cn0onaS7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40" name="39 Rectángulo"/>
          <p:cNvSpPr/>
          <p:nvPr/>
        </p:nvSpPr>
        <p:spPr>
          <a:xfrm>
            <a:off x="611560" y="2410430"/>
            <a:ext cx="791802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 smtClean="0"/>
              <a:t>Misión</a:t>
            </a:r>
            <a:endParaRPr lang="es-EC" sz="1400" b="1" dirty="0"/>
          </a:p>
          <a:p>
            <a:pPr algn="just"/>
            <a:r>
              <a:rPr lang="es-EC" sz="1400" dirty="0"/>
              <a:t>Desarrollar actividades estratégicas de exploración y explotación de hidrocarburos, de manera eficiente, sustentable y segura, con responsabilidad social y ambiental, con el aporte del mejor talento humano para contribuir al desarrollo energético del Ecuador</a:t>
            </a:r>
            <a:r>
              <a:rPr lang="es-EC" sz="1400" dirty="0" smtClean="0"/>
              <a:t>.</a:t>
            </a:r>
          </a:p>
          <a:p>
            <a:pPr algn="just"/>
            <a:endParaRPr lang="es-EC" sz="1400" dirty="0"/>
          </a:p>
          <a:p>
            <a:pPr algn="just"/>
            <a:r>
              <a:rPr lang="es-EC" sz="1400" b="1" dirty="0"/>
              <a:t>Visión</a:t>
            </a:r>
          </a:p>
          <a:p>
            <a:pPr algn="just"/>
            <a:r>
              <a:rPr lang="es-EC" sz="1400" dirty="0"/>
              <a:t>Ser la Empresa referente del Estado ecuatoriano y líder de la industria de exploración y explotación de hidrocarburos a nivel nacional y regional, por nuestra eficiencia, integridad y confiabilidad, a la vanguardia de la responsabilidad social y ambiental.</a:t>
            </a:r>
          </a:p>
          <a:p>
            <a:pPr algn="just"/>
            <a:endParaRPr lang="es-EC" sz="1400" dirty="0" smtClean="0"/>
          </a:p>
          <a:p>
            <a:pPr algn="just"/>
            <a:r>
              <a:rPr lang="es-EC" sz="1400" dirty="0"/>
              <a:t>Estrategia Corporativa</a:t>
            </a:r>
          </a:p>
          <a:p>
            <a:pPr algn="just"/>
            <a:r>
              <a:rPr lang="es-EC" sz="1400" dirty="0"/>
              <a:t>Incrementar las reservas de hidrocarburos y el nivel de producción y optimizar la gestión de las operaciones de manera eficaz, ética y forma socialmente responsable a través de la adopción de las mejores prácticas de la industria, la tecnología y eficiente desarrollo de la organización, así como un plan de expansión y renovación de las reservas que permitirá sostenibilidad en el tiempo con una estricta política de respeto social y ambiental.</a:t>
            </a:r>
          </a:p>
          <a:p>
            <a:pPr algn="just"/>
            <a:endParaRPr lang="es-EC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2" t="47567" r="79136" b="36691"/>
          <a:stretch/>
        </p:blipFill>
        <p:spPr bwMode="auto">
          <a:xfrm>
            <a:off x="3516467" y="855412"/>
            <a:ext cx="1991637" cy="134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76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AUDITORÍAS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4" t="24823" r="14861" b="14564"/>
          <a:stretch/>
        </p:blipFill>
        <p:spPr bwMode="auto">
          <a:xfrm>
            <a:off x="467543" y="731024"/>
            <a:ext cx="8195094" cy="443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63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CAPÍTULO V</a:t>
            </a: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5" name="AutoShape 12" descr="data:image/jpeg;base64,/9j/4AAQSkZJRgABAQAAAQABAAD/2wCEAAkGBhQSEBUUExQWFRQWGBoaFxcXGBkXGBYYGRobGhcbGBgcHCYeHBojGhcYHy8gIycpLCwsHB4yNTAqNSYrLCkBCQoKDgwOGg8PGiwkHyQsLCwsLywpLCoqLCwpLCwsLCwsLCwsMCksLCwsLCksLCwsLCwsLCwsLCwsLCwsKSwsLP/AABEIAMQBAQMBIgACEQEDEQH/xAAcAAACAgMBAQAAAAAAAAAAAAAFBgQHAAIDAQj/xABJEAACAQIEAwUEBgcFBwQDAQABAhEAAwQSITEFQVEGEyJhcTKBkaEHFFKxweEVI0JiktHwJFNjcoIzQ6KywtLxFhdzk7PT4iX/xAAaAQACAwEBAAAAAAAAAAAAAAACAwABBAUG/8QANBEAAgECBAMFBgYDAQAAAAAAAAECAxEEEiExFEFSE1FhkcEicYGh4fAFFTJTsdEjQtLC/9oADAMBAAIRAxEAPwBn7T2rdm2uWwku0SttJAAJ3jQaDX3c6pri+MuZ2IYgSYAYjarS7W8YD3+5tOGfu3BQH9oHxA+cDQHcgVWOJwDXbpS2sACSTymCTTIVmoWb8b3D7FNpojcH43et30Zf1uU6o8srDmCDP5VfPDcPYu2kuCxbGdQ0G2kiRttVRcNtpbGVPEeZESTtr76Yl+lNbF9MOLLNatgI7rLPmAglFGhAPU6+XNLrTns35hyoxgr2LOs8JsZT+os7H/dp09KSuP4W2llyEQEDcKBzHlRrhfbWzeSQt1MwIHeWytA+293LhLsb6D4sKdGcrb/MzNRb0RXWFxfeFpdlKyx8XtAtACiRrH39KO4UOwCqnguDwuQ2hK5WIMnYqxAnfUUsYnhRRSwDZPANRqRAJI8p6+VEcRxO4thLIJaSNIkwkmJGsSdq0Rcmt/oInZPbyDHD+H25u5rpzAAIFZiCfGDAZdTnAWBH40Y7OcGS2Xa8xLgStu4PaGS4ScrCSNBtz9KC8O4jaFoXmZjezKfHmIMNoDpBGUdQZNMnBr9q4BczDPlugIJygZWgwQSSSzt7Q91aVOeV6v79DHNK62+/XwOfAbds4kd4ilRrlgNOmgj3+lHuz3DEcXGa1bJLHLmRTAE6Rtv0pUw2OyXfAJOWRvBAGvwinDgtzLhg6kMpUk684k+u22tZ6cpPmFPNFLTQVuG4MX8eRkLWlLaKMqyBpr0FLWC4ILsf2hlYk6MzAD0Iqwuw2DI7y8IgKyhdZbOfak6aQdBtr1qs04gXYINpggRBI5wP2qTXqyUd3udKeSMkorSx34n2duWTriQw6rcn8fwoPcVx/vH/AIm/nUviN27bfw2dPtTmHvqVieGFypDGCikkoLKhisuNNSAQRPPpSM81q5fMnsdwv3muj/eP/E3868s4p8wDXLgBIk5mMCdSBOulM69lQ6uFf9Yup0MNpqoPNpGh0BofiuA5JzHx7wI191VCu5OykD7ADv4xwxy3bhWdJYgx5gMQPjWgx1z+8f8Aib+dTjwZ9yMvqR929R1t5Qdj6b06TqR3uiounLSNmWnhbVtcFZzBS3dqWJALT3YJk7zmPOlvh+NRcdbzHNbzQRuuunPTelkccu5BbU5VE6DmSZJPUk0X7K8FuYq6VJACqXZjuAOQAjUnT49KrPJ82LlCME2yR23x7teS1aGTJmVgi5CXDFGzEb+xIB2B86jYXheIW7bLZ8pGstmExrOpG9MPa7AW7dtMoJuBg7nMc/jHtEnWCY2pr7H4BFsC4+97IgV5bKsAudds0Ejy150PaVMySZdOVOdJyas9hNx10KmwDHfTbrQfs4ha/JdmsFGdZJJDCAUaZ2LT7qtTtb2VtXMK9+0gRkObKNAyAw/oYkj086qPEYi2pm0mUZmUsHYywG/iA1iD+HOhxTqzUIwbu214a28RmFywU5SW1n/IaTCG7dMHKuvOBO8fChF7MweSyENljMQRy+MzRXhdxhZzLBbvJkqW5DkNZ86zjfBA7LeQ6XDPiMQ43WeQgHfpXFn2tCtKnKo9NE781v5+h2aCp1aMZqOr125ME4Lh9xiZdwSNizabxzorawZgSSD5mQfT31Os5e8EbkEQAeWo1iKKpgC96yyxC5y8qGEBQYy7md9Om2tYqmLrueWUmvj3D+HhFXy/IWMXYuoRlXN55gB86hcQwF3ZrgtExs5nXQQJG86GnTi2Iu2bqsLdi5lBl7VlQS4nwgk6EaTpvsRFKmIS7fxFq46uQWBYERlIHgX0BI2rdh8TUa/Vsu/VgSoQ5U7+YN/Qlz+8vf8A2NWU4folaytPEVet+Y7gqXQvmcPpI4X3eMS+CJaM4G6kbHz5TXHFY1cuZVVWMDTkI2EcqFdpuN9+dMynfxFXzR0YAfD5VG4ae8t6bjQjp+X3Vurxta2xlUIw2CnDEa5c0yqd9YOx5CRJ2pq4fwtcSLy2rGUplh0zMzkzJknKNQNCdJ16GsOK37iXNTtqh8juD1MVYP0fduXuWzYuXGzL7EmSV+yJ6fjQdknFMTVacdrsO8J7F3Ld0NcXMIMh7iiTBiFUEiDrJo5jMFhGtlcSiuc3sKXaCplTmkGdPKh7YpyIJP8AqP8A0iBUO7iFRZZgFG7GAB+FNjG3MwackQe1OEsuq93ZCkEBYPjbqGM66TEneKSu0M4ko7KLcNlck65iczEyBoAdiSRBpg4vxVXy92T4TOacs6bLIn3mKT8diWe+2acrQWI9nYACfIxWiOiuJeuxMxWAZMgUqw1YAiJEkCRsQYPPamnhfC7llrebKsq40IJB7lm2iNCR6Uv8FvIW7hMhztAc5T7SQZlTopk6QfCNpMsWExht3e7Z87sohycxSQTAVpOoiYI0I6VphNtW8PNehjqU43vbS/z9QZw/Bs1u6VAMtkzCWaBGgA2Wdz0J01NOtq3lwKBGB8JkkRlOoIOvSRI30pY4bbfMqI7CSS8CRuoB9MmpE6x12PY6FslQJG413OY6nXf8IrPSe5uxkkoRa3C3AivdNcRPENNSIYhTGXQRG+vSqkwWDWSJy94CGU+OCPZdSNjzg+WtWngbmTCkExAMDoY3PMmKUOyvDME9q6WzB8xGdrm8alV0gCegJ6xpS8SrU1cRTlKs3a90kacKuMUZMhvXV0UKp8YgQSRpA5nlzrLvA8Y9k3GKBVOqq6nL5tqFyjmc2m+u1MF/jVnD3Mnefq3tgx7Qk6QIiTAEaxqetcjeC2Gw6SltkMvfAzNmzAELpnUAxp061idW1omqFBtZpFf3eIqrMpIVwSJmWnnsNp6UwcEwOexl8e5yrlIJgbqYgsTPhOug5kUC4fwNZZLQW+yam6kZeUatASBJPPNpy0dOzuFwz5fC2LvKAxAnurfMAnQaf1FDWq5FdNpru3F1KSkrHDhHY031ZhctZR7XeZlyj9qY2IE6Egg7xQ7ifDQ6kJbXwaE29zrruRJp7v8ADr7lmt4e0txvafvCZHR9YaYpex3DxhgWv2rrg6zaIQISNRmEkj94Ry5wBmlipVLSlJ3++WwEaCivYRXr8FdAXZGAJ3ykCOWpG9MnYTiCWXu55AZDBifZB0j316nGkF49x3psZT3tvEXVuDUHxKdWCyBMnXnGlM/Zyxw+8oa0gXVgSWfwldIgsy6xzYaEddNXFZVdq3zGypXVpa94RxF3DXrcG4mbuFgsQIbQRr5ax+VdcTjUYWES4jBQ48J0kIUSOmh0pebhi2cRaayyXEfwuhILIZjQMPZJ1Hv5EGjOI4C6Xjdt2HWSAMqrohTM3iH7xy+k1uXKTW4iKjL9LO2M7Sj6piMM4PeBCgAGkFRBJPUGaqvEW/DBG4LCY8IJQek+HlyJpwxuGPeX7moRgBDe1nACsBqZEg86SWsjM+VSozTJ0dgZiRPOJMaaCKyq9TEUk3tP/k2uCpYao10/2MvALuS17YQtmyklVkiNJPWNOhidJqVg+Lq1zurjG4CfDlKG4GXXRAZaYggCelReGYE3bBt6BcjEsw0WGB9Rsduh60N4Zwq39athyjWc5kBwpyiTPiERoCRuRIGsVixNGM6lWb6pctdG+ZrwtWUKVJR6Y/NDViEDJp3wk+ApaY51MFJUqWV9YIka8hQ67jciWnQNrml3DLBVoYZRt4pEnNqABG9MWKtBLgdHKKIzgsWzqBo2YkjnyGsb1CW03fKxYFQh8Z0CZtdBMMxXnpoG615l4hN66/e23r8OR2rN6v8Asgd1cvWczKtt5YLnlHNttPEJ0ZomdNOciah4bFlLdy4GN8kqiAuoXMPE2rECQMum/lBolisJdbC3XAAW3bZmLEyyAchHMgQNBMdKRUw2NZcwyIupCli3y2nQa6cq7WBj/ibnZJvQwVnLtPYu2gp+nMV9j/l/769oJ+l8b/dJ8W/76yupePejJer3Mj8XNxT+sRQCfaSQJ9J0+VecExmW5/mGvqP5iflXbjVllbVnM8nmSOcGTI99BLN7K4I5Gt73Dq9wzcWRboMbwCvqCRHv2pbwt10ZSoYayp1E9IPP3Uz8I7hbpe/mZdGVAPCxEkhzvGgOm+1Mz9qBkhZXnmYgEaQoWNFUDQAfHaEymqdo2FwTleVzzB9osSltVvp+sgRm8JykbssAk6Ck3iXEr+IuS7l41VdlXX9lRoPvqf2g7Qy6GQWWSSWnfkT0gTS3axGobUa6GNNamZyVwZxipXQZw7uT4wfmv3EV5imI8IAUHYbDrRrstZuO427se04kj0X7TeXxim/D4exYZm7pXuE+EuFZgAZWdIBHlvznSAgm5XFzairFa8P4Q3f21YHxANOxCneBz3maIcFsf/6CoAWAuAZhMAKDmMDcRI+NNuJ434s1yHnwrAltdMq85PKNelGOy30fLaY4m/Ns6sLeYllmZztMEwfZA0PM7VpVSUHeT0t8zHKClsK+Ju+C342HjKgr4WCQYk+Z01/DXrieOEk24JkqiTCkSIMty59a04xhCLy2rIds15MjMsEiYB6HQ7jTSaO4b6PLy4gXWCXFNwEiYZVHkYk+h5VUZpfEZTpqb/ycjsigK9owxUDOcwaCBsI3AmCetA3wOHtMEyq5uIrDJPhYgE5hHiM7wNNPOmriNl7Lue6Bt3BmDeAG2okHnOXWB7q59mlRMLbt28lxmk3G0za6xqJgT8qvEyzQSvzJSgoVJSSEjEWFsEZSc2bT2mO/syeep08qdOG4tbv63ECXBAXOCGJ5BVMTMD7678Vg3BlyC5Y8arlDZzJAggzOUzoI9KhcS4Vedg3eG25uK6A6qMykNrAP+nlXNlHNI039n3h7H8DS8HVQMzBvFb02GguaddNjoaRxiEwwOGtXVLDxMFDFZnXOZGY6jSY0OmtObXXtuqXrqslxXDkqIgDUaGZk/d1pR4t2Caxce5h5bDrZzHM2qSZIXTUaTB18zR0OznaNXYRXhKKvAhYnj11/av3OkJlQDyjxH3VC/TbgFTdu3FIgq3iENp7ITWt7hX2s6AHIQc3IGaCYniNpQUNxmMCAq+z1EncHXp02271TB4amllUfjb1OLSr1qjd7/fuR0xGKVnn6tJAjMVCLEcyTBEeWvnRJbzBYEKDsFEDby/lQK5xtBotkbnUtrBM8gBTH2d7QWrjqLirqdQxCDLEESIHmCeYg8puFWjT0WvuVgp0atTVq3vdydwohcRads4QPmM+0ArTECNdOk0/8Y7QBABaLQyrBBGobQZYO50A2iT7knGdmluXA6kj7S21VhJ1hWzMo566gDltJluEKpzC6VJ1K6XdREREkQRzga7CsOIcqr00Wx0cNGFKPtavf6GnaTs4z4JLqyzLeUuqmBbtLmz6HczE0sdqOHmzdMtmVwNYiILZVHPRSJnmfi7txyz9Xu2UIgWWleYZTlcEdcwP9GkHtRi1uXmNvMLYICqWZupnxe/TlScPGDq0kltJ/wiVa050arfcHOzuHBw12VLAhCI1gA5mBE6ztXHGWxdCBcOygSxLBVgKdZU7yPPY1K4LxDurICiWYjfYLlXpvzoVjcbbSTcDm5vBB1B/en2f5eVcOrWjKTtveTfxbZ6XC4eUaSctrRS+CsNvEeza4jDWyLZTNmFyHOVChK6A6EEgmNBFB8Bb1yBXZEACGQFcLMGJ6/ZH2ddqL8H4q1zDoH00mAD4QZKgiZc6AefSheK4haDZSpciPCA6xLBo+ysZQCOct014+JkqtSUYKy93O3d4/UKN6S9t6+hnEMW4w2ITLGa2wObQ+HxH1yiYGvWdaT0sAoU7yRmGvigab7zlnzo32hxCvYKKVLqRsCcg3HiO51101oBbsNlKhGzzvByz16f8Amt2Ck+ySeliNpSb7zh3A/vvv/nWV3/Qd/oP4v/4rK1XXeDnXcNfa/sFiWwxYi3tIQEl1I21Aiff1qmxM69TX1Hwnii3rUXD5VVPaf6IsRcxjHCBWtXDmJYhRbJ1M9RMnQTyjnXdz5nc505SeshNW/wD2YQddI8wD+JA+BoVdxbPmWSADsNtDFWgn0Z2V8D3bguW9W1tQVA/ZQMT7RzakE66UoDsW31t7Vtu+M6C0JJGklz7Kc9JJ9KtyizNqmxZwuEZ2yqCx9KfezfZLLbm6VjmP2fQ82PkKP2OAW8J4MnjG4I+ZPOueJxrMTEEjfkiDzOw9KDfUpydrEm5jFtiE8I2Ggk+SgbegqLZzXbotIC1wicgk5R1uEaAeUgdTWnBuHXsa5XD6KNLmJYaAcxaHM/0TT9w3A4bh1k21K5mlmY+3cI3JJ1O4HICdAJipKeVWQFrgzg/C7OD/ALTdIZyIVn1I02srpkWATmIzHUnKo1m2Ma+OcMJWwPZXm/Rm6LzA5zyGhh2+EfWrme4sJoEttsFEQI5KSASvPnsAGHDcKtKWcko6gEspykTMTyMxsd6zvNLbcNOMdwxhMBAEj3Gvb+JRS2ghBLEHY7qvqRr5ada43se4W2tsh2ujwZhBCwCXYfZUEEjSSQNzSx2r4utte6VvCPaPN3OpJ6knU06EeQEnzA/H+Ld7dZ22gqBMDUaSd/d1o3d4DbvYW2bVsWr+RCjFCoZwuuYjTKftRPrVd8TxByM8jWQDuB9qPcDr/KrYTin9mtqueBbQEBN/CJE8qbidKSXiKoZnNy79hV4DiFw8HEtLmRmUf7TUjQmDG/L4VwHan+0Nn8VjUAMNVBPXnrqDpThj+FWsRbUHKLYhltuNnAIG+1JfEzes27ve2UhGMBPFm5eEgCdzrp57Vgjq7M3WW5LxHExdtSpW6bPiYNE+LIAF5EwCTzijPDOMpcQp4bd0uBl3AgzHpHSq94h21GIDCzhy157YtyJucoLFebZTAJ2AozwLGYhMJhxcItqoYHXxdATynWIGupoJU5LVIk6kIrXcEcZ4D9Zx2NZ7lq0LZUlwvhYsNNtSdGJgEzpSHjOEubwQQZGjCcrAHcSJ9xAPlVr3+Hi4jF1yLcYzChfFlBDGBBJCmZnVh5TD4J2fsXELK1xxmgqMum/MgGPMCa2KpDKo7Mwdo08zWjKnuggkHfb8K97woQwJBG0b09cV+ji42ILWCHst480jQMTpOx1Bgjly6q/aXs9ew7A3AArEgQQ0RyMbGDP9GiTvZjYyi0H+x3be6GyXbtwrHhghQPcBr+dT+JdssXYxEI/eWX1VWUHxSJGkEkGIqvsFhndgF3Gs9B1NG7Nxy6KwzgmF0O5ET7pnnQPMpXTDzQy5WtSbwPFM+IZyfbVs5nc3DrPvNHO1+AW1cRViIJDBswYEAghp13ph4BwnD28C4IUuqkrdACk6gqG0BmDIPTbeKg/SDg1+sKMMpe2FJlJcZifFqJMzvW7ATpxnGUmt5fwjFjo1HTmkn/r8dSNhn/WIh5KD8tTv9499H7tpGyllB5eIbHpQ7ApqRlKvIhip1gQBJG2p99STcJZRvruAMukxOoPvIPLrXjoRbWaOtz3MJRcVGXI6NdW2RGilj/ECdToDvpHKah2eJt+ssRBuQ8gT7E+Eztq2afWu2IvgAyNCfZGxgyNOnpSvxLvme2FV0zNE+MSI1EgbeulNpUNb8xGJqRZKxCASsan7+Q+YovctZVQADNlA1670qcXtfV3RxcYoCAxbWDpqPKRz2mjC8WW6Q6sHWYlZAERmMnc6jyHPcU3sLbGPM27Mi/Vrv9NWUQn90/B/5VlF2ZMr7znw/F3MFe+qXbneAKrd5qsEkgBZ1ZREZjtpp0b8F2nYSD4o84MCh/YjDDH4bvcVld0dkWD7YSBmeOZPIbxJ3rn2r4G6EtbBIO8GIrpznlnoYKc82kgPxPjS3cWbqzbE6iM0iI1EjXzmmrs5lzTbW0ApDkopBuBp8TGfakEQdo86UOG9m2uT3hK9OpPXWmbhyW8FblmJzGAAMz3G5KiDVj5D5Ulu4VSaashi49i8JkBxIAH22kRPIFdaSsH2UGMvBodOHzKKNGuCAZfYhCZAiSdeWtMdzhjX4uYlRlVgUwxIZFPJr5Gj3P3BKr+8SDXTjPaNMNbzOfEI0GwMbDrRxlJbGZpG/FeN2cHaFu0FUKui+yqr9p42XeBuTMTqQvcDe5fLYm9aY2yf1bMPFcgjxZP2UALEDluddSDwmFbF3u8u6JmzraJlmJ1D3J1JiIB0AjpFO/EOKogVLZZcuVV0GksAxzEncmdAKtu3vJYL4e4pTMkEeYqvrvG3t3sul+4z+LKCAYkW1RZ5Ej1nyWmHjPZ8Mha0SjD2SCQPOfKs7DdmRh1bG4iC7a2h0Gvj9SDA8teYjTFeyIe4VsW/qOF8UC+6wQDIRdSEB6CSSeZJO0AVb2j4s7PnWSgnMdCGGmYjn+Qo725461zOoPiYT6JIB9JHymq/TOisqsYO065Z3K9PTapnsx8KDnG4QN3vD4DoRpBGWI6e+nzEdq3QhArhYTKzAlSQgnKW6Hnr7qq+ygEKfD5rqPev4irk4Zwu1i8KgWQbazr7PeayANvXTWqrTbgrb3H4egoTbnsF7PHbORC7jYftTqZ6a6mANOtRsbhlGYhpkSQv2SZ1HISduvpQe12YF5gGt91cA1K+EEzqSo8PyqVw/DXlvEXEN4PMsCTpE6wYnc6/GsSrVGr2N0sLRi99e6619xJGEsC13YGQ3G0CgICTqZjfXc6/Oh+FCr4NCbZ8ZaIEnaTpJmiOE4hZbMxVPA5ylh4mIBAK6GDoNaCWeKPaxzSFKHaCwTUCDI3oJYmUld8gPy+MpZUraX9/gibxHhbQuUd4rGYE5ZmdANN+Y6eVSsHwjuHfugpLjxDMQoJ1Ou88j1+dD7/a8d6c/hQEeFDlJPm0TE1H/wDVtq4wlSqKYADHQaSdAZM89zFZ5TkvabNK/D4yiqagvhvf77tCZjeK4s3CLbhVBjKbf6rLoBzJVgZggw2vlMziOBs4mbWKtjK4UqUWDPslogkGT10BqLjb5uDNZvCRBlYtypMENIAHrpqKzhXae3evd0zLbYaAnxh+p7wMdTuI03rbGvLKrnm8XhqlKq0tl5i7xHsA2GVhhx31vRmWMl0TMb6XB/lg+Vedkro71bTFQjOc9t7ea4rZSCU0zBioyyp9RtVgWrOWV76y2oOQsdenn/4pO7d49FFrEW4+sW7mQshEnKMwOkzl0GbzAp2dvTmZ03e7JfDeELbwF0CbiKkguSr23URqp1AgFSNtNNzUfE3rocBEtNuWVTnKHchmDKAQCOtdL/EhjcGb9m4LbkziLQykMdAzbSrEAGJ1EnlUjg3C7KIzNlLeIZvtEnVmE6nUDntXOxORRjGcVLWW/wAPE7lGTvKSbSstvj4EPh/FnvZgio+X28pgJOni8eh0P9CuNrgt4ZrqvkmVGcz8lk77UX4D2dtYdbj2wZuuWeTCtvlgbgCT6zUywbQIVFGecx3MNuW12E7RWOcqdN2oQUU7c3e/8eBrp9o17UrvXuBPCOHuQTeQrfkqqkZUVftT0PXoNqk4zhjMDluKpAnxFgDA0E6jyk/KiFyy5JYNyjUafz5Uvpx26uJVTadktv8ArSqkhQQcpHXWGgaxS1GMp57agznWhJR5d5HtcHxBi53LnKZGwJE8hImRWi4+yxHeW2Vs2UZtDmGvmetPFrjKOJUgjqKX8bw9L143lkMJJyg+KOvKZX1q6jp1Hd8u4beZG+r2fsr8fyrypPdn/F+BrKT2cfHzJ/k8CveznaxcFib/AHJuG3Ki3aYrJ+0WYCAQJOnMxrrVxdn+0dnE2+9QB9NjupnWQdjXzbhkJeEguW8MRufM6e+nvAYLE4KLiuoYr+sRZgnrJ0kdfvFekqpLW+pylBtDhxftYr3xh8Jb76+SQ2aUW1GhLE8pjb3TMVrbwGIs4lWI71yhLXjEEnTubK692mxY7kCSeQCdj8MiE3lY3Ljk53b2pmSpHL8aNdpO2QtW1VZzsYCgSzeS/wA//NZ765URxaJfFe04w1mXIDxEDWDEBUH2uXl96mmAvYl+9vSp17u3PsTzbq5+X3deFcHuXX7++M1weygErZB/Hq1NeCwW1aNthQqYTg9wXs4DK+wgZv2csjaBHWp+O4deYopGbVZWSraHSWXY89Dyo/isS2HEW0zNoYXQgHn8JEflUzD3MRiLiWYyftXCYJtpEaiSAxnRTvz0Bqkm2rotvQjdn+zovXSXDCzZGVwWZldj4iksSSACM3oB1rr2u7RjWTFtenwA9TRPjnEks2xYs6Koj+jz11J5mql7ScW725kBlVPxbmfdt8a1N2RVKGeRwukvcNwurZiQYkEBvCND0kbTtUB0rFWut/Uz11+O/wA6SdBKzIuSrb4HbmxkskLcymCwJVSRoffrt+VVRl1p74f2kW0mRiGEqZg5xyK+KIA8gaRiJZad/H0NVCm6k2o72DPAsDdW3czuxa2GDLy8UNI01nXpv03kYvCzbWWdGMrcyNlBWIjUee8TXThnEgs3rKQklYY5i/r05agaUrYbjpTFH6xJJOoJgEbAg66VlzZUnz8P5HunKU3fu+13HXjPCLgtn6s4uj2mUkZp55WEA/fUTs/x9Lq93iQVuBoW4py+YDR5yJI+6nLA41VsE2guRmgZyCddNOvL00oPx7s7hWuLcQRcCjvYHhYjQnTTX5++rhUUV4P1KlFynZr7S+QH7YF882srZTsUQgoRIgR5a69KTrmKZm0hddhp8qbeMWWuAC1ZyW+cenNzAjyoHe7PXAQRlMAkjOrH1IBI+NNk3L3Bwioe/T70CmN4S9vD2bypcdG9sA+0I1ymDMemmtBcZfwxvqMOLloEAFX1KONzmAGk+lHlOJtMi3le0pUnMTDBSBog1OYzoPMnSJHG8gDZ/E7mfE+UlWOhiABJAEnXbShpSdtUc7HwUqvsyuvv0sOHAuF4p2XPPshSw0lRrDcusHXf0qL9K+CtW8MgygFLcqQCGU51XRhB/aAgzIHlR/s72vUIFueFtdzrAG8cjAOh6fGvfpQ7TDEM1tD7OUeolnbccvAIPOa6tOmoI4jXJCNwribriFC3DDkIxH7StuD1HrVpcP4DbFvN311s0kLK8+Z8PPpVOcLf+025+2v30/2u1oW4ttTAA0Gs9BXJ/Ek3GGVdX/k6eCScnGXh6jYvFu5TLcEZYAJgyAIG2x8q8sLeW8bjJlQoANRnmZ9np86BYXjOe6uVWcggmBOUdTRXFdpFUMXIEdeVcLWLt5HccI5sy5Ew8auXAe4UPlMMScoUjcSeflQXAcUvFrivbK3QxcgEaDZTm2IhfvonguLKcOrqRlIzSOZbU/fQP/1EvfvMewJHPUmKfSvdmXEhfhXFVZFU+EjUjqxPinzmakY3tRbsuJiWBkekfh91L/DuDNcDXhcyo/srlnbQtM6T08qE8d4WJW25lyZDDoDrHu5USUJSymbJUgs72Gv/ANxV/omspU/9Pp0Hx/KsouyXUwOJXchMKL7SBlPNTqB6H+dE+G8dvAZCCVHKDHoBy91Mv1Fup+Jr39HN1PxNelcKb/Vcw9vNbA3CcSKPmtk225iJU+R6++Iot2etI913xDxfJ8DEeAIR7K/ZMz1JB9a0HDW6n4mtxwputKdCHJvyLdZtapeY8cOu917LgHmVO/8AMVIxL27oAcRGzIQPeV9k+6KQRwg1IwfZ9rjhRufkOZ9wq1SSd8z8vqJc29LDUOD3DcXubtnKpzMWbKxgjwhY56kmSKZr+NtYWwe7dSzkszAiWJ3J+4DkAKW8TxTC8PsIptW7lw6KpVSXPNmJBgbT57DpBw3bbJLXcNhnUnQW7YVlHqZDe+KY8vf8vqRKT2RB47xQm3cafFl011EkAffSMJq5Tew2JsF7NtCGldFRXQncRGjR98ik7F8Cy3GAJPy5UTyvvDp1ZQVrCgDW7Xw23LTaNaZ24RXK7wrTnvVZYeIziJd3zFoDWinEMHYt3bIXOWy57uoyktqAoExAI1JOvIVN/Rm29anh1DOEZRy3Y2li5QldxT+P0C2MdEa0tu6SriSCwKLOgkSIPWelQO1uHN1rdxryNdLsuQNLaKIOWNE0idtRRDsxhFTE2pXMTdtBSSfCe8Ukgc5AjXqaucWV6D4Vnjg1FKTk38Pr4miX4rKXs5Pn9PAo2zxhRatLcKW8gEMqyXYarrvE6nT40xniKXcFfuXG8JdcmoVmfTYiCPan/wAVZ/dDoPhWdyvQfCr4aO99fAF/iUno46X5vxu+XMpfiN2xes2ygFtVOruc5dgBOVZLE/KTyqJi+0+ZEtKufJ7JeN+UgaR+7ryk1efdDoPhWd0Og+FUsLG95NsGp+IzkrRVl989yk8Bwhnbv8TdCgg+JjLN5Iu8fAedQ+N9pbVtSmHWI0Nw6sfQjb0X4mov0nYxrXE7j2yUZXBVl0IIUbGheD+lniFoz3+fQCLiI2gnnE8zzrdTlTp7R17zm1HOe70INzidxPGupcanXQHYRyPP+tQ2IxLMDMknfz61YWD+ne+FK3cPZec2q5rZ8U/5hzo3jfpuS7hbj28O1q6milmVlDOCJBABJAk7bxQ1Kik7sqKsU5wq031i1KmM41g9adLF9LSuAgltzGp8p6DpVe4vGO7FmYkknmedcM56n41lxFCNeKTbVr/O39GijWdKTaW5dvA7yWrWRRE6t5k9aB8V4cmMxdpGPgEl4MSBy950qrg56mrHwv0gWnwJt3p79rboSFJkgAIx0jxAnbYqdpFYPy5Qn2ik768vqauObWVx095YN0Wxb7tQoQCAogADpFKvDuCWbT3JUMzEnM2pynYA9BtStwIB8RaggguPuoDxsRiXH+IfuFBHBJ39p6j3jdU8qLPwnHBbTuh+xp7uVLnaPjAZ7RAIOYzptI5/KhicJbu1MHn+FcbnDm89vwq4YSnF3bbKqYqdSOXQNfWG6n4V7UT6uayup+Wrq+X1OPxHgHsHi5YCOXWiqLStZxgDWwD4tNwY1H50zYe7CAsRJGsDSjDO6IKj43GFCFVMxO+sAD+dd2uKNAZgzImTO4iNKGcRxPiBB8vgdPlUBZ2TjMB89vKU5AzJ6baHnUnC41tC6ZBupBmSPdI9RQZrhJJEDWeUmpuExQMKQSSCFgwcxI9fOrKTAXaTjXeYp2nRfAsifZ00Hm0n31zuY68UQwYMyFidDWmPm1dYFdzOomCefxmotriDRGdQFJICglh0M8uVJa1NUXoGeAcZuYe6A0hLvhZT5g5T/mB+RNOtjFq4GpJI576aa1WvD5u3QbkkAg6GNeXKmzFdo7eHdVu/qhklZVtRMnl50cdhUtxhuJXBk6+6oeC7Q2L3+zuKx6Awf4TrU3NRA3OfcjpXjJ5CurMKj4jFBR+YqXsWSeFW/wC02D/jWv8A8i1bgqmsLi2a7Z7pHRw6RmWVZ84ykxEaxpOvlT4vFsevtWrTeguDbfbMKPN7Ct3v0AatJ3+9xqrKXbXaK9+3h49Hj5Moo3g8QXQMVKzyJB+Y0oUyHesNZWGrIfN/0q3Z4he/zn+VITmnX6Tbk8Qv/wDyP/zMKSHoSwhwrhq3g8lgVyxABkmevpPuNb8dsdwqWhr4S7HqWJA8tAo+de8C4olnPnDeIrBWNCsmf6nnUzi1+1ibQFsk3V1giCVmSq6RoTMUttp+AxWy+IpmtamXuHsu4P8AXSuH1dulMzIDKzlXqtUm3hhEnXT4VENWncji0TOG8RazcW4jQymQYBHvB3rvdx3eXQ7Rq2Zo26GBQysBqNJlJtH0Z2awmHxGGRrbK6iASusNGoadQfI15xnsomWVGsx/XxqhODcevYS6Lti4UcdNQR0ZTow8jVvdnvpdsYm3kxUYe6N217p+eh1Kn90+48qTKFglI4/obyr2pH6dsf3yfGsrs2MFxfX6oWzZLmkRqdI/1UTXidiNQ8UGTDnpTV2b7HC+Je4n/wAaspcjz+z865RusQ7PErGwz68gpJJ8tCfhTBw3sQlyC6sg3AJOf4Hb30wcO4TYw+lu2EaN92P+o6+6pAxPi05f17qsoHnsNhAxJUsZknMw38gY2O0VGvcBs25izb0YDaeYHOY57USGJLtE6SB8zH4VpfM+9vvNWgkir+33CzbuB48B8JjkdSPx+FKYvfvEjkJ0q9eP8FS/bKMNHXfpIkEeYbX3VSmO4C9m81tx4lMeXkR5Ea0uQcQ72LtAs5yKxEGSSNCeQ25D40S412CtXSbt65cE886hVHIaiAKmdheCkWnc/tsFHoklj8WUe405W1BYJE9QdRl5z90UcdgWir8J2Iwtu4rpiWUqZE3LRH9ffTOotRpctk/6f+6gHbTskth89sTZY7b922+X06fDlqtmzV3YNh4u8MVnzfWI5QuXL8J/GuF/hJiBdG+5VT/1Ckw2vKvDbHSgaTLV0WHwKwUxFktdzRetnZR/vBOzE86tf60p5jn83/lXzt2bAGLsnQQ41q17GNEmGHLmKfGKUF736CKk2pfD+x3RxO/2vmw/Cpa0l2MeZEN86b8G021PkKFouMrnauGIuEbREEk9AI2HvrvUPG4xUYA7lSfcCs/fVBnzH26xOfHXz1u3N9/9o9K70d7X382MvH/EufO49AT/ACoSzwfj+FbIhYgKCTyAkn3Aa0Ss8OFsTenNuLQ0O29w7qP3R4v8vPocQxECEX7KjKPlv75oHNIZGm2aYqyUFsXGBJENBkWzJjMdp11iY16Vyu5QNGj10P51Iu8QWyhEBrh2B2XzP8q6dnsIl1bjXFVjnG42kGY6Utaq7GSll0QGfErr4SfPb5VBamrtPwIIouWlAVVGcD94sA3yj1K0rRv/AFvT423Qhtvc0rKysogTKyaysNQgz5qyvKyuwc8bsRihssx8DXfCXCNQTI2I0I9KHX15eVduHYnlXn76XOylZ2H7hnGmvWgWMsmjHmY1U/A71LvYr9S7bGINK/CMZ3THmG981P4hiEKnKdG3H86ZF3QqSsw7wC94S3ST8BP41OC8/ME+7/zQPgV4LZjmT+M/9NF7V8ff+FGi0gkpBEHlsfWgnaHsrbxGViwVxAkeIsvSAdxy99ERfgTyqPaxOc5uQ0X8TUaTIlbU9TDBEVLa5VUQv4meZJkk9a3t2xbHOYJY+4wK7C71rlf1EDc5vjlIHzirRTIWMwa3cLcU+IMI6QZEehBg1WlzgxFWNYvkJpB8IkLsTKxH+okD30A4nayOFMSy5h5jn8/wqmgBQbhda/o00xta8q0NmqIAbOEKsG6VNtX6k463CMfKhdt9vPUef9EGjf6F8fQB/qCNq+Z3Pxq6+yh/sVif7tfnVCjEEVdmAzfoqyVYqwsIZBI/ZHTWhCGG7eVRLEKOpMD4mlvH463fvr3NxLgCMhKupAdipA31MKTA5A1U3GeLSr3D42QMZcliTrl39KUB28xmgW6EgzKqqkHKVmYkHKxGnWo7oi12NOM8HuviLjFcqm4/jfwr7bT5n/SDXG1Fr/Ze1zuEeL/R9gf8XnyqI+LZj1j7RNcn4iY8Oh5nmPTp60p5maEox1ZKuQvtnU8t29/T31Gu8QP7Ay+e7fHl7qiZvvr0fyq1Bcxcqjexyu/18aZeyf8As7n+dfuNLV4f176Y+yjfq7n+cf8AKauf6QY7jrgMF3l20rRkKkssTn7t0ZVPlmaT1iOdKn0kdlVwjo9tYS6WiD9nKSMvI+IbaH1mrC7O+yKC/TLZH1bDPzD3B7iqfioqktmQqE1lZWU0EyvK9isNQgzVlZNZXYOeOlnFK+gRz/lQn/lNR8bhwhBGZTzVlZT6iRRwcUuRHePHQMQPgKG4t5Mk/HWvPuaOskzMJiMwijfDeBvdTMpUCSIzKCCPIsDQCwQvMVLs44B4+NUnYOSuhmwvC7yAAqDBOzIfuNS7ZZJlT99LwxANeNf6Gizg6oYHxObTapq3gBoPdSg+KbqfjXL9JXBsaJVEVqOy4iss4u2Lg7wsByKx859KTE7RsNGFTOF48vc12I0PXWjvcFseV4XhzbIS8Vnmwn3cpHvpK7d8MuohuLiLTopEAHK4mB4V1HPaaOuiqpYwABJO0Abk0hcd7RJfYLbzhUaWJMAgbEGdpPyqSelyoq7sKV7jFwNBY+/N+E1tb7Qv9sjzDfgaKDD4a9LXHysSdnjTzBUid9j0rF7OWCdL8++2fxFRMW1bRI5WONXHDKWDLBO2ogda2+snwz+ysD0mfvJotw7s4hZbauQbjBM5ggZjEwDynrTMn0RKd8X8LY//AGUUpJRV/H0BjF3EQvpV7YJsvCbP/wAFv5qtJ9v6ILXPFt/9YH/VTjc7OlrS2lxTqi20SFC/sACdeZiaBTQxIonHPPe6TObSJ01O1L/ZbjyYLGpfuWheRc4a2YAYMpXmCNJnblV54n6KsKgJfEuJB3NsTpruKoXtPw0WMTcRWzqCQHEROhI00kTB91W3dlRjZHlzH2mYki4VJnKCimNZAbWJnePdUHE3w7uyrkDMSFBLBZO0nU+tbYDh92+StpGeBJjkBuTOgG1OvAPo3t+F8djMPZsspJW3eR74MeEZQrL66mq0QTuxDitrZj5U/cW7P8HtA93fxt4+XdWx8Wtz8FNKOJt2Z8CPH77hj/wqoqsyLUGDbp00M0X4LcKIwg6kGegAjWokoNkA95P412GOMRpHpQyldWDUSyuy+MzAQdoqP9MNsthcPGwZyfggFV6vFLg9lyvoY+6uF7Es3tMW9ST99VdkyED6qfKiXCuCC5dZHzDLbZvDGhgZSZ5AsCfLpWuAwhu3UtiSXYLoCTqY2Gp91NFr9XxO/wCBhbuB0QlHAjwlf2Zg5I251bkyZUJ+O4TctalfCSQGBkGI943G/WoDCnO1xS3ravf7OfeCDpPPadflWmH4Ml60TCsybsm7L18yOh6iqVW24Lj3ESKyjP6OTr/wVldzOjm5Q4tputcruEMbk1PCVo4rzCSR2bsEAQYOhqZZGY6DkB/XuqR3QO4mpnDbSpKsCUbcc1I2ZT18uf3NU1zKNfq9bCxFTLuGKxzB1B5Ef1y5VzyUt2RCE6muLzRFrdR7tqon3EBrv1ryzfKGRt/W3nXa9brgbc6CjjN3BaRnGuMvbADXbhtPupaQV/aXXqPvpSwzE3Li9IJ9TrFTePcTW9et2rZByMBP7JIE++p3DOEBAZOZ2Ms3U+XlWwQDu7rMtHG4eK5tw6oQ07LiMZZj7Yq3kbqarDgeEy4m0f31++rNtml1f0r4+hcXqzsqyevry+X312WzOyL861t1LtetZ7DLkDFcCS6Iu27TAbSsx8ZoDjfo9w7EkJb15d2sfICnfOTua5XLQO4nr7/wqF3KuxX0YCDlZiOi5Fj0lKG3fo9QSDeuofNB94EmrigVGv2gdIqXZdynv/bgH2brN6ZZ+ET8q0XsPbtn9YZ8rmZB/wBH31ZmJ4Gh2kVzXCMumcketTMyXK1vdhLVzVWI/wAniHzLVxP0dp/fMPUCrBxHBrT6vaRj1Kif4hrQ+72Xt/7t71r/ACXWj4NIq80iaCWfo7HK8fgK5P8AR0f77/hpqxfZ3E/7vFtp9tFPxI3+FRD2exh9rF/BF/lV5pFWQJ4N2YfC3luqyOyzAcGASInQjWCfjTM3H8VzS0fQsP51BHZq/wA8Xc9wUfhWHsy37WIxDf64+4VT13Idr3GLje1YRv8AUD961GGOAMjDBT1UID6SIrY9mV5vePrdf+dansxa5qT6u5/6qliGn1n/AAz8v51lefopPs/M/wA69ru2OYbDGnoPhWHHHoPhWVldz8twv7a8jn8XW6mZ9cbyrZeJMOnwrKyp+W4T9teROLrdTOw49cAywsHy2PUa+6tf02/Rfh+dZWVPy7C/tryJxVbqZqeLOeS/D861PEW8vhWVlT8uwv7a8icVW6mc2xJPStGaVK/a0JG/xrKyrWAwy2gvInE1X/syBY7PWrbKygyohZOg6n186nLptWVlFwdDoQPb1Opm/fnyrO+PlWVlTg6HQidvU6mYl4ggjQgyCORFEx2vv/ufw/nXlZVPBYd7wXkTiKvUzovbbED7H8P510Hb/E9Lf8P51lZVcBhuheRfEVepnp+kLE9Lf8P51n/uFielv+E/zrKypwGG6F5E4mr1M8P0gYn/AA/4T/OtT28xH+H/AA/nWVlTgMN0LyJxNXqZqe2+IP2P4fzrQ9sr55J/D+dZWVOAw3QvInE1epmh7V3uifw/nXh7UXeifw/nWVlTgMN0LyJxNXqZ4e0l3934fnXh7Q3f3fh+deVlTgcN0LyJxNXqZ4ePXP3fh+defpy5+78Kysq+Bw/QvInE1epnh41c/d+H515+ln/d+H51lZU4HD9C8iuIq9TOP1s+VZWVlM7Cn0onaS7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5" name="2 Subtítulo"/>
          <p:cNvSpPr txBox="1">
            <a:spLocks/>
          </p:cNvSpPr>
          <p:nvPr/>
        </p:nvSpPr>
        <p:spPr>
          <a:xfrm>
            <a:off x="1979712" y="2708920"/>
            <a:ext cx="5688632" cy="57606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lvl="0" indent="0" algn="ctr">
              <a:buNone/>
            </a:pPr>
            <a:r>
              <a:rPr lang="es-EC" b="1" dirty="0" smtClean="0">
                <a:solidFill>
                  <a:schemeClr val="tx1"/>
                </a:solidFill>
              </a:rPr>
              <a:t>INGENIERÍA DE MANTENIMIENTO</a:t>
            </a:r>
            <a:endParaRPr lang="es-EC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8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INVENTARIO ACTUAL </a:t>
            </a:r>
            <a:r>
              <a:rPr lang="es-EC" b="1" kern="0" dirty="0">
                <a:solidFill>
                  <a:schemeClr val="tx1"/>
                </a:solidFill>
              </a:rPr>
              <a:t>DE </a:t>
            </a:r>
            <a:r>
              <a:rPr lang="es-EC" b="1" kern="0" dirty="0" smtClean="0">
                <a:solidFill>
                  <a:schemeClr val="tx1"/>
                </a:solidFill>
              </a:rPr>
              <a:t>VEHÍCULOS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1" y="1254999"/>
            <a:ext cx="7587545" cy="455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95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Análisis </a:t>
            </a:r>
            <a:r>
              <a:rPr lang="es-EC" b="1" kern="0" dirty="0">
                <a:solidFill>
                  <a:schemeClr val="tx1"/>
                </a:solidFill>
              </a:rPr>
              <a:t>de vehículos proyectados para sustituir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0190"/>
            <a:ext cx="4749999" cy="490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83568" y="760190"/>
            <a:ext cx="33843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/>
              <a:t>Estado actual si </a:t>
            </a:r>
            <a:r>
              <a:rPr lang="es-EC" sz="1600" dirty="0"/>
              <a:t>su reparación es mayor al 80% del valor actual, el activo es considerado como </a:t>
            </a:r>
            <a:r>
              <a:rPr lang="es-EC" sz="1600" dirty="0" smtClean="0"/>
              <a:t>obsoleto.</a:t>
            </a:r>
            <a:endParaRPr lang="es-EC" sz="1600" dirty="0"/>
          </a:p>
          <a:p>
            <a:r>
              <a:rPr lang="es-EC" sz="1600" dirty="0" smtClean="0"/>
              <a:t>La </a:t>
            </a:r>
            <a:r>
              <a:rPr lang="es-EC" sz="1600" dirty="0"/>
              <a:t>premisa de 10 años de vida </a:t>
            </a:r>
            <a:endParaRPr lang="es-EC" sz="1600" dirty="0" smtClean="0"/>
          </a:p>
          <a:p>
            <a:r>
              <a:rPr lang="es-EC" sz="1600" dirty="0" smtClean="0"/>
              <a:t>La </a:t>
            </a:r>
            <a:r>
              <a:rPr lang="es-EC" sz="1600" dirty="0"/>
              <a:t>vida de trabajado en régimen exigente en carreteras de tercer orden.</a:t>
            </a:r>
          </a:p>
          <a:p>
            <a:r>
              <a:rPr lang="es-EC" sz="1600" dirty="0" smtClean="0"/>
              <a:t>El </a:t>
            </a:r>
            <a:r>
              <a:rPr lang="es-EC" sz="1600" dirty="0"/>
              <a:t>ambiente de desempeño del oriente es muy corrosivo.</a:t>
            </a:r>
          </a:p>
          <a:p>
            <a:r>
              <a:rPr lang="es-EC" sz="1600" dirty="0" smtClean="0"/>
              <a:t>La </a:t>
            </a:r>
            <a:r>
              <a:rPr lang="es-EC" sz="1600" dirty="0"/>
              <a:t>mala disponibilidad de refacciones por ser modelos descontinuados.</a:t>
            </a:r>
          </a:p>
          <a:p>
            <a:r>
              <a:rPr lang="es-EC" sz="1600" dirty="0" smtClean="0"/>
              <a:t>La </a:t>
            </a:r>
            <a:r>
              <a:rPr lang="es-EC" sz="1600" dirty="0"/>
              <a:t>disposición final del activo está a cargo de Agencia de Regulación y Control Hidrocarburífera (ARCH</a:t>
            </a:r>
            <a:r>
              <a:rPr lang="es-EC" sz="1600" dirty="0" smtClean="0"/>
              <a:t>).</a:t>
            </a:r>
          </a:p>
          <a:p>
            <a:r>
              <a:rPr lang="es-EC" sz="1600" dirty="0" smtClean="0"/>
              <a:t>reemplazados por uno igual o mejor.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9903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Análisis </a:t>
            </a:r>
            <a:r>
              <a:rPr lang="es-EC" b="1" kern="0" dirty="0">
                <a:solidFill>
                  <a:schemeClr val="tx1"/>
                </a:solidFill>
              </a:rPr>
              <a:t>de vehículos proyectados para sustituir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83568" y="760190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Aumento de flota vehicular.- La flota vehicular debe aumentar según el aumento de operaciones de Petroamazonas EP.</a:t>
            </a:r>
          </a:p>
          <a:p>
            <a:endParaRPr lang="es-EC" dirty="0" smtClean="0"/>
          </a:p>
          <a:p>
            <a:r>
              <a:rPr lang="es-EC" dirty="0" smtClean="0"/>
              <a:t>Al momento esta falencia se está supliendo con Órdenes de Servicio de Renta de vehículos.</a:t>
            </a:r>
          </a:p>
          <a:p>
            <a:endParaRPr lang="es-EC" dirty="0" smtClean="0"/>
          </a:p>
          <a:p>
            <a:r>
              <a:rPr lang="es-EC" dirty="0" smtClean="0"/>
              <a:t>Estandarización.- La estandarización de activos vehiculares se analizará para la adquisición futura.</a:t>
            </a:r>
          </a:p>
          <a:p>
            <a:endParaRPr lang="es-EC" dirty="0" smtClean="0"/>
          </a:p>
          <a:p>
            <a:r>
              <a:rPr lang="es-EC" dirty="0" smtClean="0"/>
              <a:t>Para camionetas la estandarización es la marca: Mazda y el modelo: BT-50 cabina doble 4x4.</a:t>
            </a:r>
          </a:p>
          <a:p>
            <a:endParaRPr lang="es-EC" dirty="0" smtClean="0"/>
          </a:p>
          <a:p>
            <a:r>
              <a:rPr lang="es-EC" dirty="0" smtClean="0"/>
              <a:t>Para camiones la estandarización es la marca: Hino y el modelo FC.</a:t>
            </a:r>
          </a:p>
          <a:p>
            <a:endParaRPr lang="es-EC" dirty="0" smtClean="0"/>
          </a:p>
          <a:p>
            <a:r>
              <a:rPr lang="es-EC" dirty="0" smtClean="0"/>
              <a:t>Para jeep la estandarización es la marca: Toyota  y el modelo: Fortuner 4x4</a:t>
            </a:r>
            <a:r>
              <a:rPr lang="es-EC" sz="1600" b="1" dirty="0" smtClean="0"/>
              <a:t>.</a:t>
            </a:r>
            <a:endParaRPr lang="es-EC" sz="1600" b="1" dirty="0"/>
          </a:p>
        </p:txBody>
      </p:sp>
    </p:spTree>
    <p:extLst>
      <p:ext uri="{BB962C8B-B14F-4D97-AF65-F5344CB8AC3E}">
        <p14:creationId xmlns:p14="http://schemas.microsoft.com/office/powerpoint/2010/main" val="134577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INVENTARIO PROYECTADO DE VEHICULOS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0188"/>
            <a:ext cx="6696273" cy="479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3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628800"/>
            <a:ext cx="769620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DIFERENCIACIÓN </a:t>
            </a:r>
            <a:r>
              <a:rPr lang="es-EC" b="1" kern="0" dirty="0">
                <a:solidFill>
                  <a:schemeClr val="tx1"/>
                </a:solidFill>
              </a:rPr>
              <a:t>Y CATEGORIZACIÓN DEL PARQUE AUTOMOTOR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5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8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DIFERENCIACIÓN </a:t>
            </a:r>
            <a:r>
              <a:rPr lang="es-EC" b="1" kern="0" dirty="0">
                <a:solidFill>
                  <a:schemeClr val="tx1"/>
                </a:solidFill>
              </a:rPr>
              <a:t>Y CATEGORIZACIÓN DEL PARQUE AUTOMOTOR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526070" cy="150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80928"/>
            <a:ext cx="752607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24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8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DIFERENCIACIÓN </a:t>
            </a:r>
            <a:r>
              <a:rPr lang="es-EC" b="1" kern="0" dirty="0">
                <a:solidFill>
                  <a:schemeClr val="tx1"/>
                </a:solidFill>
              </a:rPr>
              <a:t>Y CATEGORIZACIÓN DEL PARQUE AUTOMOTOR</a:t>
            </a:r>
            <a:endParaRPr lang="es-EC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95536" y="760190"/>
            <a:ext cx="82089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Categoría A</a:t>
            </a:r>
            <a:endParaRPr lang="es-EC" dirty="0"/>
          </a:p>
          <a:p>
            <a:r>
              <a:rPr lang="es-EC" dirty="0"/>
              <a:t>M</a:t>
            </a:r>
            <a:r>
              <a:rPr lang="es-EC" dirty="0" smtClean="0"/>
              <a:t>ayor </a:t>
            </a:r>
            <a:r>
              <a:rPr lang="es-EC" dirty="0"/>
              <a:t>disponibilidad al costo que sea </a:t>
            </a:r>
            <a:r>
              <a:rPr lang="es-EC" dirty="0" smtClean="0"/>
              <a:t>necesario.</a:t>
            </a:r>
            <a:endParaRPr lang="es-EC" dirty="0"/>
          </a:p>
          <a:p>
            <a:pPr lvl="0"/>
            <a:r>
              <a:rPr lang="es-EC" dirty="0" smtClean="0"/>
              <a:t>Preferencia </a:t>
            </a:r>
            <a:r>
              <a:rPr lang="es-EC" dirty="0"/>
              <a:t>a la utilización del mantenimiento predictivo con las técnicas de </a:t>
            </a:r>
            <a:r>
              <a:rPr lang="es-EC" dirty="0" smtClean="0"/>
              <a:t>diagnóstico. </a:t>
            </a:r>
            <a:endParaRPr lang="es-EC" dirty="0"/>
          </a:p>
          <a:p>
            <a:pPr lvl="0"/>
            <a:r>
              <a:rPr lang="es-EC" dirty="0"/>
              <a:t>U</a:t>
            </a:r>
            <a:r>
              <a:rPr lang="es-EC" dirty="0" smtClean="0"/>
              <a:t>tilizara </a:t>
            </a:r>
            <a:r>
              <a:rPr lang="es-EC" dirty="0"/>
              <a:t>las acciones de mantenimiento </a:t>
            </a:r>
            <a:r>
              <a:rPr lang="es-EC" dirty="0" smtClean="0"/>
              <a:t>preventivo optimizadas.</a:t>
            </a:r>
            <a:endParaRPr lang="es-EC" dirty="0"/>
          </a:p>
          <a:p>
            <a:pPr lvl="0"/>
            <a:r>
              <a:rPr lang="es-EC" dirty="0" smtClean="0"/>
              <a:t>El </a:t>
            </a:r>
            <a:r>
              <a:rPr lang="es-EC" dirty="0"/>
              <a:t>mantenimiento correctivo </a:t>
            </a:r>
            <a:r>
              <a:rPr lang="es-EC" dirty="0" smtClean="0"/>
              <a:t>se </a:t>
            </a:r>
            <a:r>
              <a:rPr lang="es-EC" dirty="0"/>
              <a:t>dará la mayor prioridad </a:t>
            </a:r>
            <a:r>
              <a:rPr lang="es-EC" dirty="0" smtClean="0"/>
              <a:t>para corregirlo. </a:t>
            </a:r>
            <a:endParaRPr lang="es-EC" dirty="0"/>
          </a:p>
          <a:p>
            <a:r>
              <a:rPr lang="es-EC" b="1" dirty="0"/>
              <a:t>Categoría B</a:t>
            </a:r>
            <a:endParaRPr lang="es-EC" dirty="0"/>
          </a:p>
          <a:p>
            <a:r>
              <a:rPr lang="es-EC" dirty="0" smtClean="0"/>
              <a:t>Reducir </a:t>
            </a:r>
            <a:r>
              <a:rPr lang="es-EC" dirty="0"/>
              <a:t>los costos de mantenimiento a expensas de una menor disponibilidad que los vehículos de categoría “A”.</a:t>
            </a:r>
          </a:p>
          <a:p>
            <a:pPr lvl="0"/>
            <a:r>
              <a:rPr lang="es-EC" dirty="0"/>
              <a:t>Utilizara las acciones de mantenimiento preventivo </a:t>
            </a:r>
            <a:r>
              <a:rPr lang="es-EC" dirty="0" smtClean="0"/>
              <a:t>con </a:t>
            </a:r>
            <a:r>
              <a:rPr lang="es-EC" dirty="0"/>
              <a:t>una frecuencia indicada por el fabricante.</a:t>
            </a:r>
          </a:p>
          <a:p>
            <a:pPr lvl="0"/>
            <a:r>
              <a:rPr lang="es-EC" dirty="0"/>
              <a:t>El mantenimiento correctivo </a:t>
            </a:r>
            <a:r>
              <a:rPr lang="es-EC" dirty="0" smtClean="0"/>
              <a:t>con la </a:t>
            </a:r>
            <a:r>
              <a:rPr lang="es-EC" dirty="0"/>
              <a:t>prioridad será menor que los vehículos de categoría “A”.</a:t>
            </a:r>
          </a:p>
          <a:p>
            <a:r>
              <a:rPr lang="es-EC" b="1" dirty="0"/>
              <a:t>Categoría C</a:t>
            </a:r>
            <a:endParaRPr lang="es-EC" dirty="0"/>
          </a:p>
          <a:p>
            <a:r>
              <a:rPr lang="es-EC" dirty="0" smtClean="0"/>
              <a:t>El mantenimiento indispensable en </a:t>
            </a:r>
            <a:r>
              <a:rPr lang="es-EC" dirty="0"/>
              <a:t>esta categoría </a:t>
            </a:r>
            <a:r>
              <a:rPr lang="es-EC" dirty="0" smtClean="0"/>
              <a:t>y </a:t>
            </a:r>
            <a:r>
              <a:rPr lang="es-EC" dirty="0"/>
              <a:t>reducir al mínimo sus costos.</a:t>
            </a:r>
          </a:p>
          <a:p>
            <a:pPr lvl="0"/>
            <a:r>
              <a:rPr lang="es-EC" dirty="0" smtClean="0"/>
              <a:t>Se </a:t>
            </a:r>
            <a:r>
              <a:rPr lang="es-EC" dirty="0"/>
              <a:t>utilizara las acciones de mantenimiento preventivo con una frecuencia indicada por el fabricante.</a:t>
            </a:r>
          </a:p>
          <a:p>
            <a:pPr lvl="0"/>
            <a:r>
              <a:rPr lang="es-EC" dirty="0"/>
              <a:t>El mantenimiento correctivo </a:t>
            </a:r>
            <a:r>
              <a:rPr lang="es-EC" dirty="0" smtClean="0"/>
              <a:t>abundante se </a:t>
            </a:r>
            <a:r>
              <a:rPr lang="es-EC" dirty="0"/>
              <a:t>da la menor </a:t>
            </a:r>
            <a:r>
              <a:rPr lang="es-EC" dirty="0" smtClean="0"/>
              <a:t>prioridad.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6970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CLASIFICACION </a:t>
            </a:r>
            <a:r>
              <a:rPr lang="es-EC" sz="2000" b="1" kern="0" dirty="0">
                <a:solidFill>
                  <a:schemeClr val="tx1"/>
                </a:solidFill>
              </a:rPr>
              <a:t>DE LAS ACCIONES DE MANTENIMIENTO POR ESCALONES DE MANTENIMIENTO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697977788"/>
              </p:ext>
            </p:extLst>
          </p:nvPr>
        </p:nvGraphicFramePr>
        <p:xfrm>
          <a:off x="833092" y="908720"/>
          <a:ext cx="7339308" cy="4682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DEPARTAMENTO DE MANTENIMIENTO</a:t>
            </a:r>
          </a:p>
          <a:p>
            <a:pPr marL="0" indent="0" algn="ctr">
              <a:buNone/>
            </a:pPr>
            <a:endParaRPr lang="es-EC" sz="2000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2000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2000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sz="2000" b="1" kern="0" dirty="0">
              <a:solidFill>
                <a:schemeClr val="tx1"/>
              </a:solidFill>
            </a:endParaRPr>
          </a:p>
        </p:txBody>
      </p:sp>
      <p:sp>
        <p:nvSpPr>
          <p:cNvPr id="5" name="AutoShape 12" descr="data:image/jpeg;base64,/9j/4AAQSkZJRgABAQAAAQABAAD/2wCEAAkGBhQSEBUUExQWFRQWGBoaFxcXGBkXGBYYGRobGhcbGBgcHCYeHBojGhcYHy8gIycpLCwsHB4yNTAqNSYrLCkBCQoKDgwOGg8PGiwkHyQsLCwsLywpLCoqLCwpLCwsLCwsLCwsMCksLCwsLCksLCwsLCwsLCwsLCwsLCwsKSwsLP/AABEIAMQBAQMBIgACEQEDEQH/xAAcAAACAgMBAQAAAAAAAAAAAAAFBgQHAAIDAQj/xABJEAACAQIEAwUEBgcFBwQDAQABAhEAAwQSITEFQVEGEyJhcTKBkaEHFFKxweEVI0JiktHwJFNjcoIzQ6KywtLxFhdzk7PT4iX/xAAaAQACAwEBAAAAAAAAAAAAAAACAwABBAUG/8QANBEAAgECBAMFBgYDAQAAAAAAAAECAxEEEiExFEFSE1FhkcEicYGh4fAFFTJTsdEjQtLC/9oADAMBAAIRAxEAPwBn7T2rdm2uWwku0SttJAAJ3jQaDX3c6pri+MuZ2IYgSYAYjarS7W8YD3+5tOGfu3BQH9oHxA+cDQHcgVWOJwDXbpS2sACSTymCTTIVmoWb8b3D7FNpojcH43et30Zf1uU6o8srDmCDP5VfPDcPYu2kuCxbGdQ0G2kiRttVRcNtpbGVPEeZESTtr76Yl+lNbF9MOLLNatgI7rLPmAglFGhAPU6+XNLrTns35hyoxgr2LOs8JsZT+os7H/dp09KSuP4W2llyEQEDcKBzHlRrhfbWzeSQt1MwIHeWytA+293LhLsb6D4sKdGcrb/MzNRb0RXWFxfeFpdlKyx8XtAtACiRrH39KO4UOwCqnguDwuQ2hK5WIMnYqxAnfUUsYnhRRSwDZPANRqRAJI8p6+VEcRxO4thLIJaSNIkwkmJGsSdq0Rcmt/oInZPbyDHD+H25u5rpzAAIFZiCfGDAZdTnAWBH40Y7OcGS2Xa8xLgStu4PaGS4ScrCSNBtz9KC8O4jaFoXmZjezKfHmIMNoDpBGUdQZNMnBr9q4BczDPlugIJygZWgwQSSSzt7Q91aVOeV6v79DHNK62+/XwOfAbds4kd4ilRrlgNOmgj3+lHuz3DEcXGa1bJLHLmRTAE6Rtv0pUw2OyXfAJOWRvBAGvwinDgtzLhg6kMpUk684k+u22tZ6cpPmFPNFLTQVuG4MX8eRkLWlLaKMqyBpr0FLWC4ILsf2hlYk6MzAD0Iqwuw2DI7y8IgKyhdZbOfak6aQdBtr1qs04gXYINpggRBI5wP2qTXqyUd3udKeSMkorSx34n2duWTriQw6rcn8fwoPcVx/vH/AIm/nUviN27bfw2dPtTmHvqVieGFypDGCikkoLKhisuNNSAQRPPpSM81q5fMnsdwv3muj/eP/E3868s4p8wDXLgBIk5mMCdSBOulM69lQ6uFf9Yup0MNpqoPNpGh0BofiuA5JzHx7wI191VCu5OykD7ADv4xwxy3bhWdJYgx5gMQPjWgx1z+8f8Aib+dTjwZ9yMvqR929R1t5Qdj6b06TqR3uiounLSNmWnhbVtcFZzBS3dqWJALT3YJk7zmPOlvh+NRcdbzHNbzQRuuunPTelkccu5BbU5VE6DmSZJPUk0X7K8FuYq6VJACqXZjuAOQAjUnT49KrPJ82LlCME2yR23x7teS1aGTJmVgi5CXDFGzEb+xIB2B86jYXheIW7bLZ8pGstmExrOpG9MPa7AW7dtMoJuBg7nMc/jHtEnWCY2pr7H4BFsC4+97IgV5bKsAudds0Ejy150PaVMySZdOVOdJyas9hNx10KmwDHfTbrQfs4ha/JdmsFGdZJJDCAUaZ2LT7qtTtb2VtXMK9+0gRkObKNAyAw/oYkj086qPEYi2pm0mUZmUsHYywG/iA1iD+HOhxTqzUIwbu214a28RmFywU5SW1n/IaTCG7dMHKuvOBO8fChF7MweSyENljMQRy+MzRXhdxhZzLBbvJkqW5DkNZ86zjfBA7LeQ6XDPiMQ43WeQgHfpXFn2tCtKnKo9NE781v5+h2aCp1aMZqOr125ME4Lh9xiZdwSNizabxzorawZgSSD5mQfT31Os5e8EbkEQAeWo1iKKpgC96yyxC5y8qGEBQYy7md9Om2tYqmLrueWUmvj3D+HhFXy/IWMXYuoRlXN55gB86hcQwF3ZrgtExs5nXQQJG86GnTi2Iu2bqsLdi5lBl7VlQS4nwgk6EaTpvsRFKmIS7fxFq46uQWBYERlIHgX0BI2rdh8TUa/Vsu/VgSoQ5U7+YN/Qlz+8vf8A2NWU4folaytPEVet+Y7gqXQvmcPpI4X3eMS+CJaM4G6kbHz5TXHFY1cuZVVWMDTkI2EcqFdpuN9+dMynfxFXzR0YAfD5VG4ae8t6bjQjp+X3Vurxta2xlUIw2CnDEa5c0yqd9YOx5CRJ2pq4fwtcSLy2rGUplh0zMzkzJknKNQNCdJ16GsOK37iXNTtqh8juD1MVYP0fduXuWzYuXGzL7EmSV+yJ6fjQdknFMTVacdrsO8J7F3Ld0NcXMIMh7iiTBiFUEiDrJo5jMFhGtlcSiuc3sKXaCplTmkGdPKh7YpyIJP8AqP8A0iBUO7iFRZZgFG7GAB+FNjG3MwackQe1OEsuq93ZCkEBYPjbqGM66TEneKSu0M4ko7KLcNlck65iczEyBoAdiSRBpg4vxVXy92T4TOacs6bLIn3mKT8diWe+2acrQWI9nYACfIxWiOiuJeuxMxWAZMgUqw1YAiJEkCRsQYPPamnhfC7llrebKsq40IJB7lm2iNCR6Uv8FvIW7hMhztAc5T7SQZlTopk6QfCNpMsWExht3e7Z87sohycxSQTAVpOoiYI0I6VphNtW8PNehjqU43vbS/z9QZw/Bs1u6VAMtkzCWaBGgA2Wdz0J01NOtq3lwKBGB8JkkRlOoIOvSRI30pY4bbfMqI7CSS8CRuoB9MmpE6x12PY6FslQJG413OY6nXf8IrPSe5uxkkoRa3C3AivdNcRPENNSIYhTGXQRG+vSqkwWDWSJy94CGU+OCPZdSNjzg+WtWngbmTCkExAMDoY3PMmKUOyvDME9q6WzB8xGdrm8alV0gCegJ6xpS8SrU1cRTlKs3a90kacKuMUZMhvXV0UKp8YgQSRpA5nlzrLvA8Y9k3GKBVOqq6nL5tqFyjmc2m+u1MF/jVnD3Mnefq3tgx7Qk6QIiTAEaxqetcjeC2Gw6SltkMvfAzNmzAELpnUAxp061idW1omqFBtZpFf3eIqrMpIVwSJmWnnsNp6UwcEwOexl8e5yrlIJgbqYgsTPhOug5kUC4fwNZZLQW+yam6kZeUatASBJPPNpy0dOzuFwz5fC2LvKAxAnurfMAnQaf1FDWq5FdNpru3F1KSkrHDhHY031ZhctZR7XeZlyj9qY2IE6Egg7xQ7ifDQ6kJbXwaE29zrruRJp7v8ADr7lmt4e0txvafvCZHR9YaYpex3DxhgWv2rrg6zaIQISNRmEkj94Ry5wBmlipVLSlJ3++WwEaCivYRXr8FdAXZGAJ3ykCOWpG9MnYTiCWXu55AZDBifZB0j316nGkF49x3psZT3tvEXVuDUHxKdWCyBMnXnGlM/Zyxw+8oa0gXVgSWfwldIgsy6xzYaEddNXFZVdq3zGypXVpa94RxF3DXrcG4mbuFgsQIbQRr5ax+VdcTjUYWES4jBQ48J0kIUSOmh0pebhi2cRaayyXEfwuhILIZjQMPZJ1Hv5EGjOI4C6Xjdt2HWSAMqrohTM3iH7xy+k1uXKTW4iKjL9LO2M7Sj6piMM4PeBCgAGkFRBJPUGaqvEW/DBG4LCY8IJQek+HlyJpwxuGPeX7moRgBDe1nACsBqZEg86SWsjM+VSozTJ0dgZiRPOJMaaCKyq9TEUk3tP/k2uCpYao10/2MvALuS17YQtmyklVkiNJPWNOhidJqVg+Lq1zurjG4CfDlKG4GXXRAZaYggCelReGYE3bBt6BcjEsw0WGB9Rsduh60N4Zwq39athyjWc5kBwpyiTPiERoCRuRIGsVixNGM6lWb6pctdG+ZrwtWUKVJR6Y/NDViEDJp3wk+ApaY51MFJUqWV9YIka8hQ67jciWnQNrml3DLBVoYZRt4pEnNqABG9MWKtBLgdHKKIzgsWzqBo2YkjnyGsb1CW03fKxYFQh8Z0CZtdBMMxXnpoG615l4hN66/e23r8OR2rN6v8Asgd1cvWczKtt5YLnlHNttPEJ0ZomdNOciah4bFlLdy4GN8kqiAuoXMPE2rECQMum/lBolisJdbC3XAAW3bZmLEyyAchHMgQNBMdKRUw2NZcwyIupCli3y2nQa6cq7WBj/ibnZJvQwVnLtPYu2gp+nMV9j/l/769oJ+l8b/dJ8W/76yupePejJer3Mj8XNxT+sRQCfaSQJ9J0+VecExmW5/mGvqP5iflXbjVllbVnM8nmSOcGTI99BLN7K4I5Gt73Dq9wzcWRboMbwCvqCRHv2pbwt10ZSoYayp1E9IPP3Uz8I7hbpe/mZdGVAPCxEkhzvGgOm+1Mz9qBkhZXnmYgEaQoWNFUDQAfHaEymqdo2FwTleVzzB9osSltVvp+sgRm8JykbssAk6Ck3iXEr+IuS7l41VdlXX9lRoPvqf2g7Qy6GQWWSSWnfkT0gTS3axGobUa6GNNamZyVwZxipXQZw7uT4wfmv3EV5imI8IAUHYbDrRrstZuO427se04kj0X7TeXxim/D4exYZm7pXuE+EuFZgAZWdIBHlvznSAgm5XFzairFa8P4Q3f21YHxANOxCneBz3maIcFsf/6CoAWAuAZhMAKDmMDcRI+NNuJ434s1yHnwrAltdMq85PKNelGOy30fLaY4m/Ns6sLeYllmZztMEwfZA0PM7VpVSUHeT0t8zHKClsK+Ju+C342HjKgr4WCQYk+Z01/DXrieOEk24JkqiTCkSIMty59a04xhCLy2rIds15MjMsEiYB6HQ7jTSaO4b6PLy4gXWCXFNwEiYZVHkYk+h5VUZpfEZTpqb/ycjsigK9owxUDOcwaCBsI3AmCetA3wOHtMEyq5uIrDJPhYgE5hHiM7wNNPOmriNl7Lue6Bt3BmDeAG2okHnOXWB7q59mlRMLbt28lxmk3G0za6xqJgT8qvEyzQSvzJSgoVJSSEjEWFsEZSc2bT2mO/syeep08qdOG4tbv63ECXBAXOCGJ5BVMTMD7678Vg3BlyC5Y8arlDZzJAggzOUzoI9KhcS4Vedg3eG25uK6A6qMykNrAP+nlXNlHNI039n3h7H8DS8HVQMzBvFb02GguaddNjoaRxiEwwOGtXVLDxMFDFZnXOZGY6jSY0OmtObXXtuqXrqslxXDkqIgDUaGZk/d1pR4t2Caxce5h5bDrZzHM2qSZIXTUaTB18zR0OznaNXYRXhKKvAhYnj11/av3OkJlQDyjxH3VC/TbgFTdu3FIgq3iENp7ITWt7hX2s6AHIQc3IGaCYniNpQUNxmMCAq+z1EncHXp02271TB4amllUfjb1OLSr1qjd7/fuR0xGKVnn6tJAjMVCLEcyTBEeWvnRJbzBYEKDsFEDby/lQK5xtBotkbnUtrBM8gBTH2d7QWrjqLirqdQxCDLEESIHmCeYg8puFWjT0WvuVgp0atTVq3vdydwohcRads4QPmM+0ArTECNdOk0/8Y7QBABaLQyrBBGobQZYO50A2iT7knGdmluXA6kj7S21VhJ1hWzMo566gDltJluEKpzC6VJ1K6XdREREkQRzga7CsOIcqr00Wx0cNGFKPtavf6GnaTs4z4JLqyzLeUuqmBbtLmz6HczE0sdqOHmzdMtmVwNYiILZVHPRSJnmfi7txyz9Xu2UIgWWleYZTlcEdcwP9GkHtRi1uXmNvMLYICqWZupnxe/TlScPGDq0kltJ/wiVa050arfcHOzuHBw12VLAhCI1gA5mBE6ztXHGWxdCBcOygSxLBVgKdZU7yPPY1K4LxDurICiWYjfYLlXpvzoVjcbbSTcDm5vBB1B/en2f5eVcOrWjKTtveTfxbZ6XC4eUaSctrRS+CsNvEeza4jDWyLZTNmFyHOVChK6A6EEgmNBFB8Bb1yBXZEACGQFcLMGJ6/ZH2ddqL8H4q1zDoH00mAD4QZKgiZc6AefSheK4haDZSpciPCA6xLBo+ysZQCOct014+JkqtSUYKy93O3d4/UKN6S9t6+hnEMW4w2ITLGa2wObQ+HxH1yiYGvWdaT0sAoU7yRmGvigab7zlnzo32hxCvYKKVLqRsCcg3HiO51101oBbsNlKhGzzvByz16f8Amt2Ck+ySeliNpSb7zh3A/vvv/nWV3/Qd/oP4v/4rK1XXeDnXcNfa/sFiWwxYi3tIQEl1I21Aiff1qmxM69TX1Hwnii3rUXD5VVPaf6IsRcxjHCBWtXDmJYhRbJ1M9RMnQTyjnXdz5nc505SeshNW/wD2YQddI8wD+JA+BoVdxbPmWSADsNtDFWgn0Z2V8D3bguW9W1tQVA/ZQMT7RzakE66UoDsW31t7Vtu+M6C0JJGklz7Kc9JJ9KtyizNqmxZwuEZ2yqCx9KfezfZLLbm6VjmP2fQ82PkKP2OAW8J4MnjG4I+ZPOueJxrMTEEjfkiDzOw9KDfUpydrEm5jFtiE8I2Ggk+SgbegqLZzXbotIC1wicgk5R1uEaAeUgdTWnBuHXsa5XD6KNLmJYaAcxaHM/0TT9w3A4bh1k21K5mlmY+3cI3JJ1O4HICdAJipKeVWQFrgzg/C7OD/ALTdIZyIVn1I02srpkWATmIzHUnKo1m2Ma+OcMJWwPZXm/Rm6LzA5zyGhh2+EfWrme4sJoEttsFEQI5KSASvPnsAGHDcKtKWcko6gEspykTMTyMxsd6zvNLbcNOMdwxhMBAEj3Gvb+JRS2ghBLEHY7qvqRr5ada43se4W2tsh2ujwZhBCwCXYfZUEEjSSQNzSx2r4utte6VvCPaPN3OpJ6knU06EeQEnzA/H+Ld7dZ22gqBMDUaSd/d1o3d4DbvYW2bVsWr+RCjFCoZwuuYjTKftRPrVd8TxByM8jWQDuB9qPcDr/KrYTin9mtqueBbQEBN/CJE8qbidKSXiKoZnNy79hV4DiFw8HEtLmRmUf7TUjQmDG/L4VwHan+0Nn8VjUAMNVBPXnrqDpThj+FWsRbUHKLYhltuNnAIG+1JfEzes27ve2UhGMBPFm5eEgCdzrp57Vgjq7M3WW5LxHExdtSpW6bPiYNE+LIAF5EwCTzijPDOMpcQp4bd0uBl3AgzHpHSq94h21GIDCzhy157YtyJucoLFebZTAJ2AozwLGYhMJhxcItqoYHXxdATynWIGupoJU5LVIk6kIrXcEcZ4D9Zx2NZ7lq0LZUlwvhYsNNtSdGJgEzpSHjOEubwQQZGjCcrAHcSJ9xAPlVr3+Hi4jF1yLcYzChfFlBDGBBJCmZnVh5TD4J2fsXELK1xxmgqMum/MgGPMCa2KpDKo7Mwdo08zWjKnuggkHfb8K97woQwJBG0b09cV+ji42ILWCHst480jQMTpOx1Bgjly6q/aXs9ew7A3AArEgQQ0RyMbGDP9GiTvZjYyi0H+x3be6GyXbtwrHhghQPcBr+dT+JdssXYxEI/eWX1VWUHxSJGkEkGIqvsFhndgF3Gs9B1NG7Nxy6KwzgmF0O5ET7pnnQPMpXTDzQy5WtSbwPFM+IZyfbVs5nc3DrPvNHO1+AW1cRViIJDBswYEAghp13ph4BwnD28C4IUuqkrdACk6gqG0BmDIPTbeKg/SDg1+sKMMpe2FJlJcZifFqJMzvW7ATpxnGUmt5fwjFjo1HTmkn/r8dSNhn/WIh5KD8tTv9499H7tpGyllB5eIbHpQ7ApqRlKvIhip1gQBJG2p99STcJZRvruAMukxOoPvIPLrXjoRbWaOtz3MJRcVGXI6NdW2RGilj/ECdToDvpHKah2eJt+ssRBuQ8gT7E+Eztq2afWu2IvgAyNCfZGxgyNOnpSvxLvme2FV0zNE+MSI1EgbeulNpUNb8xGJqRZKxCASsan7+Q+YovctZVQADNlA1670qcXtfV3RxcYoCAxbWDpqPKRz2mjC8WW6Q6sHWYlZAERmMnc6jyHPcU3sLbGPM27Mi/Vrv9NWUQn90/B/5VlF2ZMr7znw/F3MFe+qXbneAKrd5qsEkgBZ1ZREZjtpp0b8F2nYSD4o84MCh/YjDDH4bvcVld0dkWD7YSBmeOZPIbxJ3rn2r4G6EtbBIO8GIrpznlnoYKc82kgPxPjS3cWbqzbE6iM0iI1EjXzmmrs5lzTbW0ApDkopBuBp8TGfakEQdo86UOG9m2uT3hK9OpPXWmbhyW8FblmJzGAAMz3G5KiDVj5D5Ulu4VSaashi49i8JkBxIAH22kRPIFdaSsH2UGMvBodOHzKKNGuCAZfYhCZAiSdeWtMdzhjX4uYlRlVgUwxIZFPJr5Gj3P3BKr+8SDXTjPaNMNbzOfEI0GwMbDrRxlJbGZpG/FeN2cHaFu0FUKui+yqr9p42XeBuTMTqQvcDe5fLYm9aY2yf1bMPFcgjxZP2UALEDluddSDwmFbF3u8u6JmzraJlmJ1D3J1JiIB0AjpFO/EOKogVLZZcuVV0GksAxzEncmdAKtu3vJYL4e4pTMkEeYqvrvG3t3sul+4z+LKCAYkW1RZ5Ej1nyWmHjPZ8Mha0SjD2SCQPOfKs7DdmRh1bG4iC7a2h0Gvj9SDA8teYjTFeyIe4VsW/qOF8UC+6wQDIRdSEB6CSSeZJO0AVb2j4s7PnWSgnMdCGGmYjn+Qo725461zOoPiYT6JIB9JHymq/TOisqsYO065Z3K9PTapnsx8KDnG4QN3vD4DoRpBGWI6e+nzEdq3QhArhYTKzAlSQgnKW6Hnr7qq+ygEKfD5rqPev4irk4Zwu1i8KgWQbazr7PeayANvXTWqrTbgrb3H4egoTbnsF7PHbORC7jYftTqZ6a6mANOtRsbhlGYhpkSQv2SZ1HISduvpQe12YF5gGt91cA1K+EEzqSo8PyqVw/DXlvEXEN4PMsCTpE6wYnc6/GsSrVGr2N0sLRi99e6619xJGEsC13YGQ3G0CgICTqZjfXc6/Oh+FCr4NCbZ8ZaIEnaTpJmiOE4hZbMxVPA5ylh4mIBAK6GDoNaCWeKPaxzSFKHaCwTUCDI3oJYmUld8gPy+MpZUraX9/gibxHhbQuUd4rGYE5ZmdANN+Y6eVSsHwjuHfugpLjxDMQoJ1Ou88j1+dD7/a8d6c/hQEeFDlJPm0TE1H/wDVtq4wlSqKYADHQaSdAZM89zFZ5TkvabNK/D4yiqagvhvf77tCZjeK4s3CLbhVBjKbf6rLoBzJVgZggw2vlMziOBs4mbWKtjK4UqUWDPslogkGT10BqLjb5uDNZvCRBlYtypMENIAHrpqKzhXae3evd0zLbYaAnxh+p7wMdTuI03rbGvLKrnm8XhqlKq0tl5i7xHsA2GVhhx31vRmWMl0TMb6XB/lg+Vedkro71bTFQjOc9t7ea4rZSCU0zBioyyp9RtVgWrOWV76y2oOQsdenn/4pO7d49FFrEW4+sW7mQshEnKMwOkzl0GbzAp2dvTmZ03e7JfDeELbwF0CbiKkguSr23URqp1AgFSNtNNzUfE3rocBEtNuWVTnKHchmDKAQCOtdL/EhjcGb9m4LbkziLQykMdAzbSrEAGJ1EnlUjg3C7KIzNlLeIZvtEnVmE6nUDntXOxORRjGcVLWW/wAPE7lGTvKSbSstvj4EPh/FnvZgio+X28pgJOni8eh0P9CuNrgt4ZrqvkmVGcz8lk77UX4D2dtYdbj2wZuuWeTCtvlgbgCT6zUywbQIVFGecx3MNuW12E7RWOcqdN2oQUU7c3e/8eBrp9o17UrvXuBPCOHuQTeQrfkqqkZUVftT0PXoNqk4zhjMDluKpAnxFgDA0E6jyk/KiFyy5JYNyjUafz5Uvpx26uJVTadktv8ArSqkhQQcpHXWGgaxS1GMp57agznWhJR5d5HtcHxBi53LnKZGwJE8hImRWi4+yxHeW2Vs2UZtDmGvmetPFrjKOJUgjqKX8bw9L143lkMJJyg+KOvKZX1q6jp1Hd8u4beZG+r2fsr8fyrypPdn/F+BrKT2cfHzJ/k8CveznaxcFib/AHJuG3Ki3aYrJ+0WYCAQJOnMxrrVxdn+0dnE2+9QB9NjupnWQdjXzbhkJeEguW8MRufM6e+nvAYLE4KLiuoYr+sRZgnrJ0kdfvFekqpLW+pylBtDhxftYr3xh8Jb76+SQ2aUW1GhLE8pjb3TMVrbwGIs4lWI71yhLXjEEnTubK692mxY7kCSeQCdj8MiE3lY3Ljk53b2pmSpHL8aNdpO2QtW1VZzsYCgSzeS/wA//NZ765URxaJfFe04w1mXIDxEDWDEBUH2uXl96mmAvYl+9vSp17u3PsTzbq5+X3deFcHuXX7++M1weygErZB/Hq1NeCwW1aNthQqYTg9wXs4DK+wgZv2csjaBHWp+O4deYopGbVZWSraHSWXY89Dyo/isS2HEW0zNoYXQgHn8JEflUzD3MRiLiWYyftXCYJtpEaiSAxnRTvz0Bqkm2rotvQjdn+zovXSXDCzZGVwWZldj4iksSSACM3oB1rr2u7RjWTFtenwA9TRPjnEks2xYs6Koj+jz11J5mql7ScW725kBlVPxbmfdt8a1N2RVKGeRwukvcNwurZiQYkEBvCND0kbTtUB0rFWut/Uz11+O/wA6SdBKzIuSrb4HbmxkskLcymCwJVSRoffrt+VVRl1p74f2kW0mRiGEqZg5xyK+KIA8gaRiJZad/H0NVCm6k2o72DPAsDdW3czuxa2GDLy8UNI01nXpv03kYvCzbWWdGMrcyNlBWIjUee8TXThnEgs3rKQklYY5i/r05agaUrYbjpTFH6xJJOoJgEbAg66VlzZUnz8P5HunKU3fu+13HXjPCLgtn6s4uj2mUkZp55WEA/fUTs/x9Lq93iQVuBoW4py+YDR5yJI+6nLA41VsE2guRmgZyCddNOvL00oPx7s7hWuLcQRcCjvYHhYjQnTTX5++rhUUV4P1KlFynZr7S+QH7YF882srZTsUQgoRIgR5a69KTrmKZm0hddhp8qbeMWWuAC1ZyW+cenNzAjyoHe7PXAQRlMAkjOrH1IBI+NNk3L3Bwioe/T70CmN4S9vD2bypcdG9sA+0I1ymDMemmtBcZfwxvqMOLloEAFX1KONzmAGk+lHlOJtMi3le0pUnMTDBSBog1OYzoPMnSJHG8gDZ/E7mfE+UlWOhiABJAEnXbShpSdtUc7HwUqvsyuvv0sOHAuF4p2XPPshSw0lRrDcusHXf0qL9K+CtW8MgygFLcqQCGU51XRhB/aAgzIHlR/s72vUIFueFtdzrAG8cjAOh6fGvfpQ7TDEM1tD7OUeolnbccvAIPOa6tOmoI4jXJCNwribriFC3DDkIxH7StuD1HrVpcP4DbFvN311s0kLK8+Z8PPpVOcLf+025+2v30/2u1oW4ttTAA0Gs9BXJ/Ek3GGVdX/k6eCScnGXh6jYvFu5TLcEZYAJgyAIG2x8q8sLeW8bjJlQoANRnmZ9np86BYXjOe6uVWcggmBOUdTRXFdpFUMXIEdeVcLWLt5HccI5sy5Ew8auXAe4UPlMMScoUjcSeflQXAcUvFrivbK3QxcgEaDZTm2IhfvonguLKcOrqRlIzSOZbU/fQP/1EvfvMewJHPUmKfSvdmXEhfhXFVZFU+EjUjqxPinzmakY3tRbsuJiWBkekfh91L/DuDNcDXhcyo/srlnbQtM6T08qE8d4WJW25lyZDDoDrHu5USUJSymbJUgs72Gv/ANxV/omspU/9Pp0Hx/KsouyXUwOJXchMKL7SBlPNTqB6H+dE+G8dvAZCCVHKDHoBy91Mv1Fup+Jr39HN1PxNelcKb/Vcw9vNbA3CcSKPmtk225iJU+R6++Iot2etI913xDxfJ8DEeAIR7K/ZMz1JB9a0HDW6n4mtxwputKdCHJvyLdZtapeY8cOu917LgHmVO/8AMVIxL27oAcRGzIQPeV9k+6KQRwg1IwfZ9rjhRufkOZ9wq1SSd8z8vqJc29LDUOD3DcXubtnKpzMWbKxgjwhY56kmSKZr+NtYWwe7dSzkszAiWJ3J+4DkAKW8TxTC8PsIptW7lw6KpVSXPNmJBgbT57DpBw3bbJLXcNhnUnQW7YVlHqZDe+KY8vf8vqRKT2RB47xQm3cafFl011EkAffSMJq5Tew2JsF7NtCGldFRXQncRGjR98ik7F8Cy3GAJPy5UTyvvDp1ZQVrCgDW7Xw23LTaNaZ24RXK7wrTnvVZYeIziJd3zFoDWinEMHYt3bIXOWy57uoyktqAoExAI1JOvIVN/Rm29anh1DOEZRy3Y2li5QldxT+P0C2MdEa0tu6SriSCwKLOgkSIPWelQO1uHN1rdxryNdLsuQNLaKIOWNE0idtRRDsxhFTE2pXMTdtBSSfCe8Ukgc5AjXqaucWV6D4Vnjg1FKTk38Pr4miX4rKXs5Pn9PAo2zxhRatLcKW8gEMqyXYarrvE6nT40xniKXcFfuXG8JdcmoVmfTYiCPan/wAVZ/dDoPhWdyvQfCr4aO99fAF/iUno46X5vxu+XMpfiN2xes2ygFtVOruc5dgBOVZLE/KTyqJi+0+ZEtKufJ7JeN+UgaR+7ryk1efdDoPhWd0Og+FUsLG95NsGp+IzkrRVl989yk8Bwhnbv8TdCgg+JjLN5Iu8fAedQ+N9pbVtSmHWI0Nw6sfQjb0X4mov0nYxrXE7j2yUZXBVl0IIUbGheD+lniFoz3+fQCLiI2gnnE8zzrdTlTp7R17zm1HOe70INzidxPGupcanXQHYRyPP+tQ2IxLMDMknfz61YWD+ne+FK3cPZec2q5rZ8U/5hzo3jfpuS7hbj28O1q6milmVlDOCJBABJAk7bxQ1Kik7sqKsU5wq031i1KmM41g9adLF9LSuAgltzGp8p6DpVe4vGO7FmYkknmedcM56n41lxFCNeKTbVr/O39GijWdKTaW5dvA7yWrWRRE6t5k9aB8V4cmMxdpGPgEl4MSBy950qrg56mrHwv0gWnwJt3p79rboSFJkgAIx0jxAnbYqdpFYPy5Qn2ik768vqauObWVx095YN0Wxb7tQoQCAogADpFKvDuCWbT3JUMzEnM2pynYA9BtStwIB8RaggguPuoDxsRiXH+IfuFBHBJ39p6j3jdU8qLPwnHBbTuh+xp7uVLnaPjAZ7RAIOYzptI5/KhicJbu1MHn+FcbnDm89vwq4YSnF3bbKqYqdSOXQNfWG6n4V7UT6uayup+Wrq+X1OPxHgHsHi5YCOXWiqLStZxgDWwD4tNwY1H50zYe7CAsRJGsDSjDO6IKj43GFCFVMxO+sAD+dd2uKNAZgzImTO4iNKGcRxPiBB8vgdPlUBZ2TjMB89vKU5AzJ6baHnUnC41tC6ZBupBmSPdI9RQZrhJJEDWeUmpuExQMKQSSCFgwcxI9fOrKTAXaTjXeYp2nRfAsifZ00Hm0n31zuY68UQwYMyFidDWmPm1dYFdzOomCefxmotriDRGdQFJICglh0M8uVJa1NUXoGeAcZuYe6A0hLvhZT5g5T/mB+RNOtjFq4GpJI576aa1WvD5u3QbkkAg6GNeXKmzFdo7eHdVu/qhklZVtRMnl50cdhUtxhuJXBk6+6oeC7Q2L3+zuKx6Awf4TrU3NRA3OfcjpXjJ5CurMKj4jFBR+YqXsWSeFW/wC02D/jWv8A8i1bgqmsLi2a7Z7pHRw6RmWVZ84ykxEaxpOvlT4vFsevtWrTeguDbfbMKPN7Ct3v0AatJ3+9xqrKXbXaK9+3h49Hj5Moo3g8QXQMVKzyJB+Y0oUyHesNZWGrIfN/0q3Z4he/zn+VITmnX6Tbk8Qv/wDyP/zMKSHoSwhwrhq3g8lgVyxABkmevpPuNb8dsdwqWhr4S7HqWJA8tAo+de8C4olnPnDeIrBWNCsmf6nnUzi1+1ibQFsk3V1giCVmSq6RoTMUttp+AxWy+IpmtamXuHsu4P8AXSuH1dulMzIDKzlXqtUm3hhEnXT4VENWncji0TOG8RazcW4jQymQYBHvB3rvdx3eXQ7Rq2Zo26GBQysBqNJlJtH0Z2awmHxGGRrbK6iASusNGoadQfI15xnsomWVGsx/XxqhODcevYS6Lti4UcdNQR0ZTow8jVvdnvpdsYm3kxUYe6N217p+eh1Kn90+48qTKFglI4/obyr2pH6dsf3yfGsrs2MFxfX6oWzZLmkRqdI/1UTXidiNQ8UGTDnpTV2b7HC+Je4n/wAaspcjz+z865RusQ7PErGwz68gpJJ8tCfhTBw3sQlyC6sg3AJOf4Hb30wcO4TYw+lu2EaN92P+o6+6pAxPi05f17qsoHnsNhAxJUsZknMw38gY2O0VGvcBs25izb0YDaeYHOY57USGJLtE6SB8zH4VpfM+9vvNWgkir+33CzbuB48B8JjkdSPx+FKYvfvEjkJ0q9eP8FS/bKMNHXfpIkEeYbX3VSmO4C9m81tx4lMeXkR5Ea0uQcQ72LtAs5yKxEGSSNCeQ25D40S412CtXSbt65cE886hVHIaiAKmdheCkWnc/tsFHoklj8WUe405W1BYJE9QdRl5z90UcdgWir8J2Iwtu4rpiWUqZE3LRH9ffTOotRpctk/6f+6gHbTskth89sTZY7b922+X06fDlqtmzV3YNh4u8MVnzfWI5QuXL8J/GuF/hJiBdG+5VT/1Ckw2vKvDbHSgaTLV0WHwKwUxFktdzRetnZR/vBOzE86tf60p5jn83/lXzt2bAGLsnQQ41q17GNEmGHLmKfGKUF736CKk2pfD+x3RxO/2vmw/Cpa0l2MeZEN86b8G021PkKFouMrnauGIuEbREEk9AI2HvrvUPG4xUYA7lSfcCs/fVBnzH26xOfHXz1u3N9/9o9K70d7X382MvH/EufO49AT/ACoSzwfj+FbIhYgKCTyAkn3Aa0Ss8OFsTenNuLQ0O29w7qP3R4v8vPocQxECEX7KjKPlv75oHNIZGm2aYqyUFsXGBJENBkWzJjMdp11iY16Vyu5QNGj10P51Iu8QWyhEBrh2B2XzP8q6dnsIl1bjXFVjnG42kGY6Utaq7GSll0QGfErr4SfPb5VBamrtPwIIouWlAVVGcD94sA3yj1K0rRv/AFvT423Qhtvc0rKysogTKyaysNQgz5qyvKyuwc8bsRihssx8DXfCXCNQTI2I0I9KHX15eVduHYnlXn76XOylZ2H7hnGmvWgWMsmjHmY1U/A71LvYr9S7bGINK/CMZ3THmG981P4hiEKnKdG3H86ZF3QqSsw7wC94S3ST8BP41OC8/ME+7/zQPgV4LZjmT+M/9NF7V8ff+FGi0gkpBEHlsfWgnaHsrbxGViwVxAkeIsvSAdxy99ERfgTyqPaxOc5uQ0X8TUaTIlbU9TDBEVLa5VUQv4meZJkk9a3t2xbHOYJY+4wK7C71rlf1EDc5vjlIHzirRTIWMwa3cLcU+IMI6QZEehBg1WlzgxFWNYvkJpB8IkLsTKxH+okD30A4nayOFMSy5h5jn8/wqmgBQbhda/o00xta8q0NmqIAbOEKsG6VNtX6k463CMfKhdt9vPUef9EGjf6F8fQB/qCNq+Z3Pxq6+yh/sVif7tfnVCjEEVdmAzfoqyVYqwsIZBI/ZHTWhCGG7eVRLEKOpMD4mlvH463fvr3NxLgCMhKupAdipA31MKTA5A1U3GeLSr3D42QMZcliTrl39KUB28xmgW6EgzKqqkHKVmYkHKxGnWo7oi12NOM8HuviLjFcqm4/jfwr7bT5n/SDXG1Fr/Ze1zuEeL/R9gf8XnyqI+LZj1j7RNcn4iY8Oh5nmPTp60p5maEox1ZKuQvtnU8t29/T31Gu8QP7Ay+e7fHl7qiZvvr0fyq1Bcxcqjexyu/18aZeyf8As7n+dfuNLV4f176Y+yjfq7n+cf8AKauf6QY7jrgMF3l20rRkKkssTn7t0ZVPlmaT1iOdKn0kdlVwjo9tYS6WiD9nKSMvI+IbaH1mrC7O+yKC/TLZH1bDPzD3B7iqfioqktmQqE1lZWU0EyvK9isNQgzVlZNZXYOeOlnFK+gRz/lQn/lNR8bhwhBGZTzVlZT6iRRwcUuRHePHQMQPgKG4t5Mk/HWvPuaOskzMJiMwijfDeBvdTMpUCSIzKCCPIsDQCwQvMVLs44B4+NUnYOSuhmwvC7yAAqDBOzIfuNS7ZZJlT99LwxANeNf6Gizg6oYHxObTapq3gBoPdSg+KbqfjXL9JXBsaJVEVqOy4iss4u2Lg7wsByKx859KTE7RsNGFTOF48vc12I0PXWjvcFseV4XhzbIS8Vnmwn3cpHvpK7d8MuohuLiLTopEAHK4mB4V1HPaaOuiqpYwABJO0Abk0hcd7RJfYLbzhUaWJMAgbEGdpPyqSelyoq7sKV7jFwNBY+/N+E1tb7Qv9sjzDfgaKDD4a9LXHysSdnjTzBUid9j0rF7OWCdL8++2fxFRMW1bRI5WONXHDKWDLBO2ogda2+snwz+ysD0mfvJotw7s4hZbauQbjBM5ggZjEwDynrTMn0RKd8X8LY//AGUUpJRV/H0BjF3EQvpV7YJsvCbP/wAFv5qtJ9v6ILXPFt/9YH/VTjc7OlrS2lxTqi20SFC/sACdeZiaBTQxIonHPPe6TObSJ01O1L/ZbjyYLGpfuWheRc4a2YAYMpXmCNJnblV54n6KsKgJfEuJB3NsTpruKoXtPw0WMTcRWzqCQHEROhI00kTB91W3dlRjZHlzH2mYki4VJnKCimNZAbWJnePdUHE3w7uyrkDMSFBLBZO0nU+tbYDh92+StpGeBJjkBuTOgG1OvAPo3t+F8djMPZsspJW3eR74MeEZQrL66mq0QTuxDitrZj5U/cW7P8HtA93fxt4+XdWx8Wtz8FNKOJt2Z8CPH77hj/wqoqsyLUGDbp00M0X4LcKIwg6kGegAjWokoNkA95P412GOMRpHpQyldWDUSyuy+MzAQdoqP9MNsthcPGwZyfggFV6vFLg9lyvoY+6uF7Es3tMW9ST99VdkyED6qfKiXCuCC5dZHzDLbZvDGhgZSZ5AsCfLpWuAwhu3UtiSXYLoCTqY2Gp91NFr9XxO/wCBhbuB0QlHAjwlf2Zg5I251bkyZUJ+O4TctalfCSQGBkGI943G/WoDCnO1xS3ravf7OfeCDpPPadflWmH4Ml60TCsybsm7L18yOh6iqVW24Lj3ESKyjP6OTr/wVldzOjm5Q4tputcruEMbk1PCVo4rzCSR2bsEAQYOhqZZGY6DkB/XuqR3QO4mpnDbSpKsCUbcc1I2ZT18uf3NU1zKNfq9bCxFTLuGKxzB1B5Ef1y5VzyUt2RCE6muLzRFrdR7tqon3EBrv1ryzfKGRt/W3nXa9brgbc6CjjN3BaRnGuMvbADXbhtPupaQV/aXXqPvpSwzE3Li9IJ9TrFTePcTW9et2rZByMBP7JIE++p3DOEBAZOZ2Ms3U+XlWwQDu7rMtHG4eK5tw6oQ07LiMZZj7Yq3kbqarDgeEy4m0f31++rNtml1f0r4+hcXqzsqyevry+X312WzOyL861t1LtetZ7DLkDFcCS6Iu27TAbSsx8ZoDjfo9w7EkJb15d2sfICnfOTua5XLQO4nr7/wqF3KuxX0YCDlZiOi5Fj0lKG3fo9QSDeuofNB94EmrigVGv2gdIqXZdynv/bgH2brN6ZZ+ET8q0XsPbtn9YZ8rmZB/wBH31ZmJ4Gh2kVzXCMumcketTMyXK1vdhLVzVWI/wAniHzLVxP0dp/fMPUCrBxHBrT6vaRj1Kif4hrQ+72Xt/7t71r/ACXWj4NIq80iaCWfo7HK8fgK5P8AR0f77/hpqxfZ3E/7vFtp9tFPxI3+FRD2exh9rF/BF/lV5pFWQJ4N2YfC3luqyOyzAcGASInQjWCfjTM3H8VzS0fQsP51BHZq/wA8Xc9wUfhWHsy37WIxDf64+4VT13Idr3GLje1YRv8AUD961GGOAMjDBT1UID6SIrY9mV5vePrdf+dansxa5qT6u5/6qliGn1n/AAz8v51lefopPs/M/wA69ru2OYbDGnoPhWHHHoPhWVldz8twv7a8jn8XW6mZ9cbyrZeJMOnwrKyp+W4T9teROLrdTOw49cAywsHy2PUa+6tf02/Rfh+dZWVPy7C/tryJxVbqZqeLOeS/D861PEW8vhWVlT8uwv7a8icVW6mc2xJPStGaVK/a0JG/xrKyrWAwy2gvInE1X/syBY7PWrbKygyohZOg6n186nLptWVlFwdDoQPb1Opm/fnyrO+PlWVlTg6HQidvU6mYl4ggjQgyCORFEx2vv/ufw/nXlZVPBYd7wXkTiKvUzovbbED7H8P510Hb/E9Lf8P51lZVcBhuheRfEVepnp+kLE9Lf8P51n/uFielv+E/zrKypwGG6F5E4mr1M8P0gYn/AA/4T/OtT28xH+H/AA/nWVlTgMN0LyJxNXqZqe2+IP2P4fzrQ9sr55J/D+dZWVOAw3QvInE1epmh7V3uifw/nXh7UXeifw/nWVlTgMN0LyJxNXqZ4e0l3934fnXh7Q3f3fh+deVlTgcN0LyJxNXqZ4ePXP3fh+defpy5+78Kysq+Bw/QvInE1epnh41c/d+H515+ln/d+H51lZU4HD9C8iuIq9TOP1s+VZWVlM7Cn0onaS7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40" name="39 Rectángulo"/>
          <p:cNvSpPr/>
          <p:nvPr/>
        </p:nvSpPr>
        <p:spPr>
          <a:xfrm>
            <a:off x="467544" y="1617181"/>
            <a:ext cx="28083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/>
              <a:t>Política de Departamento de Mantenimiento</a:t>
            </a:r>
          </a:p>
          <a:p>
            <a:pPr algn="just"/>
            <a:r>
              <a:rPr lang="es-EC" sz="1400" dirty="0"/>
              <a:t>La Gestión de Mantenimiento en PETROAMAZONAS es fundamental para soportar el desempeño rentable, confiable, seguro y sostenible de los activos de producción mediante la gestión efectiva del mantenimiento de facilidades de producción y transporte de hidrocarburos y la operación y mantenimiento del sistema eléctrico de la compañía</a:t>
            </a:r>
          </a:p>
          <a:p>
            <a:pPr algn="just"/>
            <a:endParaRPr lang="es-EC" sz="1400" dirty="0"/>
          </a:p>
        </p:txBody>
      </p:sp>
      <p:pic>
        <p:nvPicPr>
          <p:cNvPr id="22" name="21 Imagen"/>
          <p:cNvPicPr/>
          <p:nvPr/>
        </p:nvPicPr>
        <p:blipFill rotWithShape="1">
          <a:blip r:embed="rId2"/>
          <a:srcRect l="28633" t="10658" r="27304" b="5844"/>
          <a:stretch/>
        </p:blipFill>
        <p:spPr bwMode="auto">
          <a:xfrm>
            <a:off x="3635896" y="696238"/>
            <a:ext cx="5274507" cy="5253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5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8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ACCIONES </a:t>
            </a:r>
            <a:r>
              <a:rPr lang="es-EC" sz="2000" b="1" kern="0" dirty="0">
                <a:solidFill>
                  <a:schemeClr val="tx1"/>
                </a:solidFill>
              </a:rPr>
              <a:t>DE MANTENIMIENTO </a:t>
            </a:r>
            <a:r>
              <a:rPr lang="es-EC" sz="2000" b="1" kern="0" dirty="0" smtClean="0">
                <a:solidFill>
                  <a:schemeClr val="tx1"/>
                </a:solidFill>
              </a:rPr>
              <a:t>PRIMER ESCALÓN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046"/>
            <a:ext cx="7488832" cy="547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62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99" y="764704"/>
            <a:ext cx="706480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ACCIONES </a:t>
            </a:r>
            <a:r>
              <a:rPr lang="es-EC" sz="2000" b="1" kern="0" dirty="0">
                <a:solidFill>
                  <a:schemeClr val="tx1"/>
                </a:solidFill>
              </a:rPr>
              <a:t>DE MANTENIMIENTO </a:t>
            </a:r>
            <a:r>
              <a:rPr lang="es-EC" sz="2000" b="1" kern="0" dirty="0" smtClean="0">
                <a:solidFill>
                  <a:schemeClr val="tx1"/>
                </a:solidFill>
              </a:rPr>
              <a:t>SEGUNDO ESCALÓN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81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10973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ACCIONES </a:t>
            </a:r>
            <a:r>
              <a:rPr lang="es-EC" sz="2000" b="1" kern="0" dirty="0">
                <a:solidFill>
                  <a:schemeClr val="tx1"/>
                </a:solidFill>
              </a:rPr>
              <a:t>DE MANTENIMIENTO </a:t>
            </a:r>
            <a:r>
              <a:rPr lang="es-EC" sz="2000" b="1" kern="0" dirty="0" smtClean="0">
                <a:solidFill>
                  <a:schemeClr val="tx1"/>
                </a:solidFill>
              </a:rPr>
              <a:t>SEGUNDO ESCALÓN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19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ACCIONES </a:t>
            </a:r>
            <a:r>
              <a:rPr lang="es-EC" sz="2000" b="1" kern="0" dirty="0">
                <a:solidFill>
                  <a:schemeClr val="tx1"/>
                </a:solidFill>
              </a:rPr>
              <a:t>DE MANTENIMIENTO </a:t>
            </a:r>
            <a:r>
              <a:rPr lang="es-EC" sz="2000" b="1" kern="0" dirty="0" smtClean="0">
                <a:solidFill>
                  <a:schemeClr val="tx1"/>
                </a:solidFill>
              </a:rPr>
              <a:t>TERCER ESCALÓN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97" y="1268760"/>
            <a:ext cx="7137227" cy="4103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37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ACCIONES </a:t>
            </a:r>
            <a:r>
              <a:rPr lang="es-EC" sz="2000" b="1" kern="0" dirty="0">
                <a:solidFill>
                  <a:schemeClr val="tx1"/>
                </a:solidFill>
              </a:rPr>
              <a:t>DE MANTENIMIENTO </a:t>
            </a:r>
            <a:r>
              <a:rPr lang="es-EC" sz="2000" b="1" kern="0" dirty="0" smtClean="0">
                <a:solidFill>
                  <a:schemeClr val="tx1"/>
                </a:solidFill>
              </a:rPr>
              <a:t>TERCER ESCALÓN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27"/>
          <a:stretch/>
        </p:blipFill>
        <p:spPr bwMode="auto">
          <a:xfrm>
            <a:off x="1331640" y="692696"/>
            <a:ext cx="626469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5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ACCIONES </a:t>
            </a:r>
            <a:r>
              <a:rPr lang="es-EC" sz="2000" b="1" kern="0" dirty="0">
                <a:solidFill>
                  <a:schemeClr val="tx1"/>
                </a:solidFill>
              </a:rPr>
              <a:t>DE MANTENIMIENTO </a:t>
            </a:r>
            <a:r>
              <a:rPr lang="es-EC" sz="2000" b="1" kern="0" dirty="0" smtClean="0">
                <a:solidFill>
                  <a:schemeClr val="tx1"/>
                </a:solidFill>
              </a:rPr>
              <a:t>TERCER ESCALÓN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95" b="5912"/>
          <a:stretch/>
        </p:blipFill>
        <p:spPr bwMode="auto">
          <a:xfrm>
            <a:off x="1331640" y="664248"/>
            <a:ext cx="6408712" cy="272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0"/>
          <a:stretch/>
        </p:blipFill>
        <p:spPr bwMode="auto">
          <a:xfrm>
            <a:off x="1356436" y="3389666"/>
            <a:ext cx="6383916" cy="277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3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DETERMINACION </a:t>
            </a:r>
            <a:r>
              <a:rPr lang="es-EC" sz="2000" b="1" kern="0" dirty="0">
                <a:solidFill>
                  <a:schemeClr val="tx1"/>
                </a:solidFill>
              </a:rPr>
              <a:t>DE LA PERIODICIDAD DE LAS ACCIONES DE MANTENIMIENTO VEHICULAR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2896"/>
            <a:ext cx="7848872" cy="318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755576" y="1196752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La periodicidad de las acciones de mantenimiento utiliza las recomendaciones del fabricante y las directrices de categorización de equipos </a:t>
            </a:r>
            <a:endParaRPr lang="es-EC" dirty="0" smtClean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5082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DETERMINACION </a:t>
            </a:r>
            <a:r>
              <a:rPr lang="es-EC" sz="2000" b="1" kern="0" dirty="0">
                <a:solidFill>
                  <a:schemeClr val="tx1"/>
                </a:solidFill>
              </a:rPr>
              <a:t>DE LA PERIODICIDAD DE LAS ACCIONES DE </a:t>
            </a:r>
            <a:r>
              <a:rPr lang="es-EC" sz="2000" b="1" kern="0" dirty="0" smtClean="0">
                <a:solidFill>
                  <a:schemeClr val="tx1"/>
                </a:solidFill>
              </a:rPr>
              <a:t>MANTENIMIENTO </a:t>
            </a:r>
            <a:r>
              <a:rPr lang="es-EC" sz="2000" b="1" kern="0" dirty="0">
                <a:solidFill>
                  <a:schemeClr val="tx1"/>
                </a:solidFill>
              </a:rPr>
              <a:t>VEHICULAR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52"/>
          <a:stretch/>
        </p:blipFill>
        <p:spPr bwMode="auto">
          <a:xfrm>
            <a:off x="971600" y="1196752"/>
            <a:ext cx="7344816" cy="472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95536" y="760190"/>
            <a:ext cx="8208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/>
              <a:t>Ejemplo de periodicidad de acciones de mantenimiento por marca mazda BT-50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633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CÁLCULO </a:t>
            </a:r>
            <a:r>
              <a:rPr lang="es-EC" sz="2000" b="1" kern="0" dirty="0">
                <a:solidFill>
                  <a:schemeClr val="tx1"/>
                </a:solidFill>
              </a:rPr>
              <a:t>DE LOS COSTOS DE LAS ACCIONES DE MANTENIMIENTO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1340768"/>
            <a:ext cx="82089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/>
              <a:t>El cálculo de los costos de cada acción de mantenimiento se desarrolló analizando cada acción de </a:t>
            </a:r>
            <a:r>
              <a:rPr lang="es-EC" sz="2000" dirty="0" smtClean="0"/>
              <a:t>mantenimiento.</a:t>
            </a:r>
          </a:p>
          <a:p>
            <a:endParaRPr lang="es-EC" sz="2000" dirty="0" smtClean="0"/>
          </a:p>
          <a:p>
            <a:r>
              <a:rPr lang="es-EC" sz="2000" dirty="0" smtClean="0"/>
              <a:t>Recursos evaluados:</a:t>
            </a:r>
          </a:p>
          <a:p>
            <a:endParaRPr lang="es-EC" sz="2000" dirty="0"/>
          </a:p>
          <a:p>
            <a:r>
              <a:rPr lang="es-EC" sz="2000" dirty="0"/>
              <a:t>•	Actividades de mantenimiento con tiempos.</a:t>
            </a:r>
          </a:p>
          <a:p>
            <a:r>
              <a:rPr lang="es-EC" sz="2000" dirty="0"/>
              <a:t>•	Mano de obra requerida.</a:t>
            </a:r>
          </a:p>
          <a:p>
            <a:r>
              <a:rPr lang="es-EC" sz="2000" dirty="0"/>
              <a:t>•	Equipos requeridos.</a:t>
            </a:r>
          </a:p>
          <a:p>
            <a:r>
              <a:rPr lang="es-EC" sz="2000" dirty="0"/>
              <a:t>•	Herramientas requeridas.</a:t>
            </a:r>
          </a:p>
          <a:p>
            <a:r>
              <a:rPr lang="es-EC" sz="2000" dirty="0"/>
              <a:t>•	Consumibles a utilizar.</a:t>
            </a:r>
          </a:p>
          <a:p>
            <a:r>
              <a:rPr lang="es-EC" sz="2000" dirty="0"/>
              <a:t>•	Repuestos a cambiar.</a:t>
            </a:r>
          </a:p>
          <a:p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73101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CÁLCULO </a:t>
            </a:r>
            <a:r>
              <a:rPr lang="es-EC" sz="2000" b="1" kern="0" dirty="0">
                <a:solidFill>
                  <a:schemeClr val="tx1"/>
                </a:solidFill>
              </a:rPr>
              <a:t>DE LOS COSTOS DE LAS ACCIONES DE MANTENIMIENTO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1052736"/>
            <a:ext cx="8208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/>
              <a:t>El resumen de cada acción de mantenimiento se desglosa de esta manera:</a:t>
            </a:r>
            <a:endParaRPr lang="es-EC" sz="1400" b="1" dirty="0"/>
          </a:p>
        </p:txBody>
      </p:sp>
      <p:pic>
        <p:nvPicPr>
          <p:cNvPr id="77825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8" b="47082"/>
          <a:stretch/>
        </p:blipFill>
        <p:spPr bwMode="auto">
          <a:xfrm>
            <a:off x="571064" y="1679323"/>
            <a:ext cx="7961376" cy="416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61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3 Imagen" descr="DSC0296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221088"/>
            <a:ext cx="2732623" cy="165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2783245" y="116632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kern="0" dirty="0" smtClean="0"/>
              <a:t>DEFINICIÓN DEL PROBLEMA</a:t>
            </a:r>
            <a:endParaRPr lang="es-EC" b="1" kern="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t="12011" r="69330" b="12738"/>
          <a:stretch/>
        </p:blipFill>
        <p:spPr bwMode="auto">
          <a:xfrm>
            <a:off x="4139952" y="836713"/>
            <a:ext cx="487556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67544" y="836712"/>
            <a:ext cx="33843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 smtClean="0"/>
              <a:t>MANTENIMIENTO AUTOMOTRIZ BL 07 Y BL 21</a:t>
            </a:r>
            <a:endParaRPr lang="es-EC" sz="1400" b="1" dirty="0"/>
          </a:p>
          <a:p>
            <a:pPr algn="just"/>
            <a:r>
              <a:rPr lang="es-EC" sz="1400" dirty="0" smtClean="0"/>
              <a:t>Bloque 07 se compone de campos productivos: Coca, Payamino, Gacela, Lobo, Oso, Jaguar y Mono.</a:t>
            </a:r>
          </a:p>
          <a:p>
            <a:pPr algn="just"/>
            <a:r>
              <a:rPr lang="es-EC" sz="1400" dirty="0"/>
              <a:t>Bloque </a:t>
            </a:r>
            <a:r>
              <a:rPr lang="es-EC" sz="1400" dirty="0" smtClean="0"/>
              <a:t>21 </a:t>
            </a:r>
            <a:r>
              <a:rPr lang="es-EC" sz="1400" dirty="0"/>
              <a:t>se compone de campos productivos: </a:t>
            </a:r>
            <a:r>
              <a:rPr lang="es-EC" sz="1400" dirty="0" smtClean="0"/>
              <a:t>Yuralpa y estación de Bombeo Puerto Napo.</a:t>
            </a:r>
          </a:p>
          <a:p>
            <a:pPr algn="just"/>
            <a:r>
              <a:rPr lang="es-EC" sz="1400" dirty="0" smtClean="0"/>
              <a:t>Inventario de parque automotor es 118 vehículos operativos (97) y dados de baja (21).</a:t>
            </a:r>
          </a:p>
          <a:p>
            <a:pPr algn="just"/>
            <a:r>
              <a:rPr lang="es-EC" sz="1400" dirty="0" smtClean="0"/>
              <a:t>Posee talleres automotrices en el campamento Payamino en Bloque 07 y  en el campamento Yuralpa del Bloque 21.</a:t>
            </a:r>
            <a:endParaRPr lang="es-EC" sz="1400" dirty="0"/>
          </a:p>
          <a:p>
            <a:pPr algn="just"/>
            <a:endParaRPr lang="es-EC" sz="1400" dirty="0" smtClean="0"/>
          </a:p>
          <a:p>
            <a:pPr algn="just"/>
            <a:r>
              <a:rPr lang="es-EC" sz="1400" dirty="0" smtClean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94682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CÁLCULO DE LOS COSTOS DE LAS ACCIONES DE MANTENIMIENTO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680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" t="13095" r="23446" b="12699"/>
          <a:stretch/>
        </p:blipFill>
        <p:spPr bwMode="auto">
          <a:xfrm>
            <a:off x="251521" y="789081"/>
            <a:ext cx="8640959" cy="501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12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CÁLCULO </a:t>
            </a:r>
            <a:r>
              <a:rPr lang="es-EC" sz="2000" b="1" kern="0" dirty="0">
                <a:solidFill>
                  <a:schemeClr val="tx1"/>
                </a:solidFill>
              </a:rPr>
              <a:t>DE LOS COSTOS DE LAS ACCIONES DE MANTENIMIENTO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764704"/>
            <a:ext cx="820891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 smtClean="0"/>
              <a:t>Detalle del cálculo por cada periodo de Mantenimiento (anexo 2.4.3 y 2.4.4):</a:t>
            </a:r>
            <a:endParaRPr lang="es-EC" sz="2000" b="1" dirty="0"/>
          </a:p>
          <a:p>
            <a:endParaRPr lang="es-EC" b="1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t="17186" r="8526" b="17262"/>
          <a:stretch/>
        </p:blipFill>
        <p:spPr bwMode="auto">
          <a:xfrm>
            <a:off x="64395" y="1484785"/>
            <a:ext cx="9044109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61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INDICES </a:t>
            </a:r>
            <a:r>
              <a:rPr lang="es-EC" sz="2000" b="1" kern="0" dirty="0">
                <a:solidFill>
                  <a:schemeClr val="tx1"/>
                </a:solidFill>
              </a:rPr>
              <a:t>TECNICOS DEL MANTENIMIENTO AUTOMOTRIZ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92"/>
          <a:stretch/>
        </p:blipFill>
        <p:spPr bwMode="auto">
          <a:xfrm>
            <a:off x="453330" y="692696"/>
            <a:ext cx="807911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46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INDICES </a:t>
            </a:r>
            <a:r>
              <a:rPr lang="es-EC" sz="2000" b="1" kern="0" dirty="0">
                <a:solidFill>
                  <a:schemeClr val="tx1"/>
                </a:solidFill>
              </a:rPr>
              <a:t>TECNICOS DEL MANTENIMIENTO AUTOMOTRIZ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0" b="20960"/>
          <a:stretch/>
        </p:blipFill>
        <p:spPr bwMode="auto">
          <a:xfrm>
            <a:off x="467543" y="620688"/>
            <a:ext cx="8079110" cy="525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81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INDICES </a:t>
            </a:r>
            <a:r>
              <a:rPr lang="es-EC" sz="2000" b="1" kern="0" dirty="0">
                <a:solidFill>
                  <a:schemeClr val="tx1"/>
                </a:solidFill>
              </a:rPr>
              <a:t>TECNICOS DEL MANTENIMIENTO AUTOMOTRIZ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124744"/>
            <a:ext cx="84391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57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467543" y="11663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b="1" kern="0" dirty="0" smtClean="0">
                <a:solidFill>
                  <a:schemeClr val="tx1"/>
                </a:solidFill>
              </a:rPr>
              <a:t>CAPÍTULO VI</a:t>
            </a: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kern="0" dirty="0">
              <a:solidFill>
                <a:schemeClr val="tx1"/>
              </a:solidFill>
            </a:endParaRPr>
          </a:p>
        </p:txBody>
      </p:sp>
      <p:sp>
        <p:nvSpPr>
          <p:cNvPr id="5" name="AutoShape 12" descr="data:image/jpeg;base64,/9j/4AAQSkZJRgABAQAAAQABAAD/2wCEAAkGBhQSEBUUExQWFRQWGBoaFxcXGBkXGBYYGRobGhcbGBgcHCYeHBojGhcYHy8gIycpLCwsHB4yNTAqNSYrLCkBCQoKDgwOGg8PGiwkHyQsLCwsLywpLCoqLCwpLCwsLCwsLCwsMCksLCwsLCksLCwsLCwsLCwsLCwsLCwsKSwsLP/AABEIAMQBAQMBIgACEQEDEQH/xAAcAAACAgMBAQAAAAAAAAAAAAAFBgQHAAIDAQj/xABJEAACAQIEAwUEBgcFBwQDAQABAhEAAwQSITEFQVEGEyJhcTKBkaEHFFKxweEVI0JiktHwJFNjcoIzQ6KywtLxFhdzk7PT4iX/xAAaAQACAwEBAAAAAAAAAAAAAAACAwABBAUG/8QANBEAAgECBAMFBgYDAQAAAAAAAAECAxEEEiExFEFSE1FhkcEicYGh4fAFFTJTsdEjQtLC/9oADAMBAAIRAxEAPwBn7T2rdm2uWwku0SttJAAJ3jQaDX3c6pri+MuZ2IYgSYAYjarS7W8YD3+5tOGfu3BQH9oHxA+cDQHcgVWOJwDXbpS2sACSTymCTTIVmoWb8b3D7FNpojcH43et30Zf1uU6o8srDmCDP5VfPDcPYu2kuCxbGdQ0G2kiRttVRcNtpbGVPEeZESTtr76Yl+lNbF9MOLLNatgI7rLPmAglFGhAPU6+XNLrTns35hyoxgr2LOs8JsZT+os7H/dp09KSuP4W2llyEQEDcKBzHlRrhfbWzeSQt1MwIHeWytA+293LhLsb6D4sKdGcrb/MzNRb0RXWFxfeFpdlKyx8XtAtACiRrH39KO4UOwCqnguDwuQ2hK5WIMnYqxAnfUUsYnhRRSwDZPANRqRAJI8p6+VEcRxO4thLIJaSNIkwkmJGsSdq0Rcmt/oInZPbyDHD+H25u5rpzAAIFZiCfGDAZdTnAWBH40Y7OcGS2Xa8xLgStu4PaGS4ScrCSNBtz9KC8O4jaFoXmZjezKfHmIMNoDpBGUdQZNMnBr9q4BczDPlugIJygZWgwQSSSzt7Q91aVOeV6v79DHNK62+/XwOfAbds4kd4ilRrlgNOmgj3+lHuz3DEcXGa1bJLHLmRTAE6Rtv0pUw2OyXfAJOWRvBAGvwinDgtzLhg6kMpUk684k+u22tZ6cpPmFPNFLTQVuG4MX8eRkLWlLaKMqyBpr0FLWC4ILsf2hlYk6MzAD0Iqwuw2DI7y8IgKyhdZbOfak6aQdBtr1qs04gXYINpggRBI5wP2qTXqyUd3udKeSMkorSx34n2duWTriQw6rcn8fwoPcVx/vH/AIm/nUviN27bfw2dPtTmHvqVieGFypDGCikkoLKhisuNNSAQRPPpSM81q5fMnsdwv3muj/eP/E3868s4p8wDXLgBIk5mMCdSBOulM69lQ6uFf9Yup0MNpqoPNpGh0BofiuA5JzHx7wI191VCu5OykD7ADv4xwxy3bhWdJYgx5gMQPjWgx1z+8f8Aib+dTjwZ9yMvqR929R1t5Qdj6b06TqR3uiounLSNmWnhbVtcFZzBS3dqWJALT3YJk7zmPOlvh+NRcdbzHNbzQRuuunPTelkccu5BbU5VE6DmSZJPUk0X7K8FuYq6VJACqXZjuAOQAjUnT49KrPJ82LlCME2yR23x7teS1aGTJmVgi5CXDFGzEb+xIB2B86jYXheIW7bLZ8pGstmExrOpG9MPa7AW7dtMoJuBg7nMc/jHtEnWCY2pr7H4BFsC4+97IgV5bKsAudds0Ejy150PaVMySZdOVOdJyas9hNx10KmwDHfTbrQfs4ha/JdmsFGdZJJDCAUaZ2LT7qtTtb2VtXMK9+0gRkObKNAyAw/oYkj086qPEYi2pm0mUZmUsHYywG/iA1iD+HOhxTqzUIwbu214a28RmFywU5SW1n/IaTCG7dMHKuvOBO8fChF7MweSyENljMQRy+MzRXhdxhZzLBbvJkqW5DkNZ86zjfBA7LeQ6XDPiMQ43WeQgHfpXFn2tCtKnKo9NE781v5+h2aCp1aMZqOr125ME4Lh9xiZdwSNizabxzorawZgSSD5mQfT31Os5e8EbkEQAeWo1iKKpgC96yyxC5y8qGEBQYy7md9Om2tYqmLrueWUmvj3D+HhFXy/IWMXYuoRlXN55gB86hcQwF3ZrgtExs5nXQQJG86GnTi2Iu2bqsLdi5lBl7VlQS4nwgk6EaTpvsRFKmIS7fxFq46uQWBYERlIHgX0BI2rdh8TUa/Vsu/VgSoQ5U7+YN/Qlz+8vf8A2NWU4folaytPEVet+Y7gqXQvmcPpI4X3eMS+CJaM4G6kbHz5TXHFY1cuZVVWMDTkI2EcqFdpuN9+dMynfxFXzR0YAfD5VG4ae8t6bjQjp+X3Vurxta2xlUIw2CnDEa5c0yqd9YOx5CRJ2pq4fwtcSLy2rGUplh0zMzkzJknKNQNCdJ16GsOK37iXNTtqh8juD1MVYP0fduXuWzYuXGzL7EmSV+yJ6fjQdknFMTVacdrsO8J7F3Ld0NcXMIMh7iiTBiFUEiDrJo5jMFhGtlcSiuc3sKXaCplTmkGdPKh7YpyIJP8AqP8A0iBUO7iFRZZgFG7GAB+FNjG3MwackQe1OEsuq93ZCkEBYPjbqGM66TEneKSu0M4ko7KLcNlck65iczEyBoAdiSRBpg4vxVXy92T4TOacs6bLIn3mKT8diWe+2acrQWI9nYACfIxWiOiuJeuxMxWAZMgUqw1YAiJEkCRsQYPPamnhfC7llrebKsq40IJB7lm2iNCR6Uv8FvIW7hMhztAc5T7SQZlTopk6QfCNpMsWExht3e7Z87sohycxSQTAVpOoiYI0I6VphNtW8PNehjqU43vbS/z9QZw/Bs1u6VAMtkzCWaBGgA2Wdz0J01NOtq3lwKBGB8JkkRlOoIOvSRI30pY4bbfMqI7CSS8CRuoB9MmpE6x12PY6FslQJG413OY6nXf8IrPSe5uxkkoRa3C3AivdNcRPENNSIYhTGXQRG+vSqkwWDWSJy94CGU+OCPZdSNjzg+WtWngbmTCkExAMDoY3PMmKUOyvDME9q6WzB8xGdrm8alV0gCegJ6xpS8SrU1cRTlKs3a90kacKuMUZMhvXV0UKp8YgQSRpA5nlzrLvA8Y9k3GKBVOqq6nL5tqFyjmc2m+u1MF/jVnD3Mnefq3tgx7Qk6QIiTAEaxqetcjeC2Gw6SltkMvfAzNmzAELpnUAxp061idW1omqFBtZpFf3eIqrMpIVwSJmWnnsNp6UwcEwOexl8e5yrlIJgbqYgsTPhOug5kUC4fwNZZLQW+yam6kZeUatASBJPPNpy0dOzuFwz5fC2LvKAxAnurfMAnQaf1FDWq5FdNpru3F1KSkrHDhHY031ZhctZR7XeZlyj9qY2IE6Egg7xQ7ifDQ6kJbXwaE29zrruRJp7v8ADr7lmt4e0txvafvCZHR9YaYpex3DxhgWv2rrg6zaIQISNRmEkj94Ry5wBmlipVLSlJ3++WwEaCivYRXr8FdAXZGAJ3ykCOWpG9MnYTiCWXu55AZDBifZB0j316nGkF49x3psZT3tvEXVuDUHxKdWCyBMnXnGlM/Zyxw+8oa0gXVgSWfwldIgsy6xzYaEddNXFZVdq3zGypXVpa94RxF3DXrcG4mbuFgsQIbQRr5ax+VdcTjUYWES4jBQ48J0kIUSOmh0pebhi2cRaayyXEfwuhILIZjQMPZJ1Hv5EGjOI4C6Xjdt2HWSAMqrohTM3iH7xy+k1uXKTW4iKjL9LO2M7Sj6piMM4PeBCgAGkFRBJPUGaqvEW/DBG4LCY8IJQek+HlyJpwxuGPeX7moRgBDe1nACsBqZEg86SWsjM+VSozTJ0dgZiRPOJMaaCKyq9TEUk3tP/k2uCpYao10/2MvALuS17YQtmyklVkiNJPWNOhidJqVg+Lq1zurjG4CfDlKG4GXXRAZaYggCelReGYE3bBt6BcjEsw0WGB9Rsduh60N4Zwq39athyjWc5kBwpyiTPiERoCRuRIGsVixNGM6lWb6pctdG+ZrwtWUKVJR6Y/NDViEDJp3wk+ApaY51MFJUqWV9YIka8hQ67jciWnQNrml3DLBVoYZRt4pEnNqABG9MWKtBLgdHKKIzgsWzqBo2YkjnyGsb1CW03fKxYFQh8Z0CZtdBMMxXnpoG615l4hN66/e23r8OR2rN6v8Asgd1cvWczKtt5YLnlHNttPEJ0ZomdNOciah4bFlLdy4GN8kqiAuoXMPE2rECQMum/lBolisJdbC3XAAW3bZmLEyyAchHMgQNBMdKRUw2NZcwyIupCli3y2nQa6cq7WBj/ibnZJvQwVnLtPYu2gp+nMV9j/l/769oJ+l8b/dJ8W/76yupePejJer3Mj8XNxT+sRQCfaSQJ9J0+VecExmW5/mGvqP5iflXbjVllbVnM8nmSOcGTI99BLN7K4I5Gt73Dq9wzcWRboMbwCvqCRHv2pbwt10ZSoYayp1E9IPP3Uz8I7hbpe/mZdGVAPCxEkhzvGgOm+1Mz9qBkhZXnmYgEaQoWNFUDQAfHaEymqdo2FwTleVzzB9osSltVvp+sgRm8JykbssAk6Ck3iXEr+IuS7l41VdlXX9lRoPvqf2g7Qy6GQWWSSWnfkT0gTS3axGobUa6GNNamZyVwZxipXQZw7uT4wfmv3EV5imI8IAUHYbDrRrstZuO427se04kj0X7TeXxim/D4exYZm7pXuE+EuFZgAZWdIBHlvznSAgm5XFzairFa8P4Q3f21YHxANOxCneBz3maIcFsf/6CoAWAuAZhMAKDmMDcRI+NNuJ434s1yHnwrAltdMq85PKNelGOy30fLaY4m/Ns6sLeYllmZztMEwfZA0PM7VpVSUHeT0t8zHKClsK+Ju+C342HjKgr4WCQYk+Z01/DXrieOEk24JkqiTCkSIMty59a04xhCLy2rIds15MjMsEiYB6HQ7jTSaO4b6PLy4gXWCXFNwEiYZVHkYk+h5VUZpfEZTpqb/ycjsigK9owxUDOcwaCBsI3AmCetA3wOHtMEyq5uIrDJPhYgE5hHiM7wNNPOmriNl7Lue6Bt3BmDeAG2okHnOXWB7q59mlRMLbt28lxmk3G0za6xqJgT8qvEyzQSvzJSgoVJSSEjEWFsEZSc2bT2mO/syeep08qdOG4tbv63ECXBAXOCGJ5BVMTMD7678Vg3BlyC5Y8arlDZzJAggzOUzoI9KhcS4Vedg3eG25uK6A6qMykNrAP+nlXNlHNI039n3h7H8DS8HVQMzBvFb02GguaddNjoaRxiEwwOGtXVLDxMFDFZnXOZGY6jSY0OmtObXXtuqXrqslxXDkqIgDUaGZk/d1pR4t2Caxce5h5bDrZzHM2qSZIXTUaTB18zR0OznaNXYRXhKKvAhYnj11/av3OkJlQDyjxH3VC/TbgFTdu3FIgq3iENp7ITWt7hX2s6AHIQc3IGaCYniNpQUNxmMCAq+z1EncHXp02271TB4amllUfjb1OLSr1qjd7/fuR0xGKVnn6tJAjMVCLEcyTBEeWvnRJbzBYEKDsFEDby/lQK5xtBotkbnUtrBM8gBTH2d7QWrjqLirqdQxCDLEESIHmCeYg8puFWjT0WvuVgp0atTVq3vdydwohcRads4QPmM+0ArTECNdOk0/8Y7QBABaLQyrBBGobQZYO50A2iT7knGdmluXA6kj7S21VhJ1hWzMo566gDltJluEKpzC6VJ1K6XdREREkQRzga7CsOIcqr00Wx0cNGFKPtavf6GnaTs4z4JLqyzLeUuqmBbtLmz6HczE0sdqOHmzdMtmVwNYiILZVHPRSJnmfi7txyz9Xu2UIgWWleYZTlcEdcwP9GkHtRi1uXmNvMLYICqWZupnxe/TlScPGDq0kltJ/wiVa050arfcHOzuHBw12VLAhCI1gA5mBE6ztXHGWxdCBcOygSxLBVgKdZU7yPPY1K4LxDurICiWYjfYLlXpvzoVjcbbSTcDm5vBB1B/en2f5eVcOrWjKTtveTfxbZ6XC4eUaSctrRS+CsNvEeza4jDWyLZTNmFyHOVChK6A6EEgmNBFB8Bb1yBXZEACGQFcLMGJ6/ZH2ddqL8H4q1zDoH00mAD4QZKgiZc6AefSheK4haDZSpciPCA6xLBo+ysZQCOct014+JkqtSUYKy93O3d4/UKN6S9t6+hnEMW4w2ITLGa2wObQ+HxH1yiYGvWdaT0sAoU7yRmGvigab7zlnzo32hxCvYKKVLqRsCcg3HiO51101oBbsNlKhGzzvByz16f8Amt2Ck+ySeliNpSb7zh3A/vvv/nWV3/Qd/oP4v/4rK1XXeDnXcNfa/sFiWwxYi3tIQEl1I21Aiff1qmxM69TX1Hwnii3rUXD5VVPaf6IsRcxjHCBWtXDmJYhRbJ1M9RMnQTyjnXdz5nc505SeshNW/wD2YQddI8wD+JA+BoVdxbPmWSADsNtDFWgn0Z2V8D3bguW9W1tQVA/ZQMT7RzakE66UoDsW31t7Vtu+M6C0JJGklz7Kc9JJ9KtyizNqmxZwuEZ2yqCx9KfezfZLLbm6VjmP2fQ82PkKP2OAW8J4MnjG4I+ZPOueJxrMTEEjfkiDzOw9KDfUpydrEm5jFtiE8I2Ggk+SgbegqLZzXbotIC1wicgk5R1uEaAeUgdTWnBuHXsa5XD6KNLmJYaAcxaHM/0TT9w3A4bh1k21K5mlmY+3cI3JJ1O4HICdAJipKeVWQFrgzg/C7OD/ALTdIZyIVn1I02srpkWATmIzHUnKo1m2Ma+OcMJWwPZXm/Rm6LzA5zyGhh2+EfWrme4sJoEttsFEQI5KSASvPnsAGHDcKtKWcko6gEspykTMTyMxsd6zvNLbcNOMdwxhMBAEj3Gvb+JRS2ghBLEHY7qvqRr5ada43se4W2tsh2ujwZhBCwCXYfZUEEjSSQNzSx2r4utte6VvCPaPN3OpJ6knU06EeQEnzA/H+Ld7dZ22gqBMDUaSd/d1o3d4DbvYW2bVsWr+RCjFCoZwuuYjTKftRPrVd8TxByM8jWQDuB9qPcDr/KrYTin9mtqueBbQEBN/CJE8qbidKSXiKoZnNy79hV4DiFw8HEtLmRmUf7TUjQmDG/L4VwHan+0Nn8VjUAMNVBPXnrqDpThj+FWsRbUHKLYhltuNnAIG+1JfEzes27ve2UhGMBPFm5eEgCdzrp57Vgjq7M3WW5LxHExdtSpW6bPiYNE+LIAF5EwCTzijPDOMpcQp4bd0uBl3AgzHpHSq94h21GIDCzhy157YtyJucoLFebZTAJ2AozwLGYhMJhxcItqoYHXxdATynWIGupoJU5LVIk6kIrXcEcZ4D9Zx2NZ7lq0LZUlwvhYsNNtSdGJgEzpSHjOEubwQQZGjCcrAHcSJ9xAPlVr3+Hi4jF1yLcYzChfFlBDGBBJCmZnVh5TD4J2fsXELK1xxmgqMum/MgGPMCa2KpDKo7Mwdo08zWjKnuggkHfb8K97woQwJBG0b09cV+ji42ILWCHst480jQMTpOx1Bgjly6q/aXs9ew7A3AArEgQQ0RyMbGDP9GiTvZjYyi0H+x3be6GyXbtwrHhghQPcBr+dT+JdssXYxEI/eWX1VWUHxSJGkEkGIqvsFhndgF3Gs9B1NG7Nxy6KwzgmF0O5ET7pnnQPMpXTDzQy5WtSbwPFM+IZyfbVs5nc3DrPvNHO1+AW1cRViIJDBswYEAghp13ph4BwnD28C4IUuqkrdACk6gqG0BmDIPTbeKg/SDg1+sKMMpe2FJlJcZifFqJMzvW7ATpxnGUmt5fwjFjo1HTmkn/r8dSNhn/WIh5KD8tTv9499H7tpGyllB5eIbHpQ7ApqRlKvIhip1gQBJG2p99STcJZRvruAMukxOoPvIPLrXjoRbWaOtz3MJRcVGXI6NdW2RGilj/ECdToDvpHKah2eJt+ssRBuQ8gT7E+Eztq2afWu2IvgAyNCfZGxgyNOnpSvxLvme2FV0zNE+MSI1EgbeulNpUNb8xGJqRZKxCASsan7+Q+YovctZVQADNlA1670qcXtfV3RxcYoCAxbWDpqPKRz2mjC8WW6Q6sHWYlZAERmMnc6jyHPcU3sLbGPM27Mi/Vrv9NWUQn90/B/5VlF2ZMr7znw/F3MFe+qXbneAKrd5qsEkgBZ1ZREZjtpp0b8F2nYSD4o84MCh/YjDDH4bvcVld0dkWD7YSBmeOZPIbxJ3rn2r4G6EtbBIO8GIrpznlnoYKc82kgPxPjS3cWbqzbE6iM0iI1EjXzmmrs5lzTbW0ApDkopBuBp8TGfakEQdo86UOG9m2uT3hK9OpPXWmbhyW8FblmJzGAAMz3G5KiDVj5D5Ulu4VSaashi49i8JkBxIAH22kRPIFdaSsH2UGMvBodOHzKKNGuCAZfYhCZAiSdeWtMdzhjX4uYlRlVgUwxIZFPJr5Gj3P3BKr+8SDXTjPaNMNbzOfEI0GwMbDrRxlJbGZpG/FeN2cHaFu0FUKui+yqr9p42XeBuTMTqQvcDe5fLYm9aY2yf1bMPFcgjxZP2UALEDluddSDwmFbF3u8u6JmzraJlmJ1D3J1JiIB0AjpFO/EOKogVLZZcuVV0GksAxzEncmdAKtu3vJYL4e4pTMkEeYqvrvG3t3sul+4z+LKCAYkW1RZ5Ej1nyWmHjPZ8Mha0SjD2SCQPOfKs7DdmRh1bG4iC7a2h0Gvj9SDA8teYjTFeyIe4VsW/qOF8UC+6wQDIRdSEB6CSSeZJO0AVb2j4s7PnWSgnMdCGGmYjn+Qo725461zOoPiYT6JIB9JHymq/TOisqsYO065Z3K9PTapnsx8KDnG4QN3vD4DoRpBGWI6e+nzEdq3QhArhYTKzAlSQgnKW6Hnr7qq+ygEKfD5rqPev4irk4Zwu1i8KgWQbazr7PeayANvXTWqrTbgrb3H4egoTbnsF7PHbORC7jYftTqZ6a6mANOtRsbhlGYhpkSQv2SZ1HISduvpQe12YF5gGt91cA1K+EEzqSo8PyqVw/DXlvEXEN4PMsCTpE6wYnc6/GsSrVGr2N0sLRi99e6619xJGEsC13YGQ3G0CgICTqZjfXc6/Oh+FCr4NCbZ8ZaIEnaTpJmiOE4hZbMxVPA5ylh4mIBAK6GDoNaCWeKPaxzSFKHaCwTUCDI3oJYmUld8gPy+MpZUraX9/gibxHhbQuUd4rGYE5ZmdANN+Y6eVSsHwjuHfugpLjxDMQoJ1Ou88j1+dD7/a8d6c/hQEeFDlJPm0TE1H/wDVtq4wlSqKYADHQaSdAZM89zFZ5TkvabNK/D4yiqagvhvf77tCZjeK4s3CLbhVBjKbf6rLoBzJVgZggw2vlMziOBs4mbWKtjK4UqUWDPslogkGT10BqLjb5uDNZvCRBlYtypMENIAHrpqKzhXae3evd0zLbYaAnxh+p7wMdTuI03rbGvLKrnm8XhqlKq0tl5i7xHsA2GVhhx31vRmWMl0TMb6XB/lg+Vedkro71bTFQjOc9t7ea4rZSCU0zBioyyp9RtVgWrOWV76y2oOQsdenn/4pO7d49FFrEW4+sW7mQshEnKMwOkzl0GbzAp2dvTmZ03e7JfDeELbwF0CbiKkguSr23URqp1AgFSNtNNzUfE3rocBEtNuWVTnKHchmDKAQCOtdL/EhjcGb9m4LbkziLQykMdAzbSrEAGJ1EnlUjg3C7KIzNlLeIZvtEnVmE6nUDntXOxORRjGcVLWW/wAPE7lGTvKSbSstvj4EPh/FnvZgio+X28pgJOni8eh0P9CuNrgt4ZrqvkmVGcz8lk77UX4D2dtYdbj2wZuuWeTCtvlgbgCT6zUywbQIVFGecx3MNuW12E7RWOcqdN2oQUU7c3e/8eBrp9o17UrvXuBPCOHuQTeQrfkqqkZUVftT0PXoNqk4zhjMDluKpAnxFgDA0E6jyk/KiFyy5JYNyjUafz5Uvpx26uJVTadktv8ArSqkhQQcpHXWGgaxS1GMp57agznWhJR5d5HtcHxBi53LnKZGwJE8hImRWi4+yxHeW2Vs2UZtDmGvmetPFrjKOJUgjqKX8bw9L143lkMJJyg+KOvKZX1q6jp1Hd8u4beZG+r2fsr8fyrypPdn/F+BrKT2cfHzJ/k8CveznaxcFib/AHJuG3Ki3aYrJ+0WYCAQJOnMxrrVxdn+0dnE2+9QB9NjupnWQdjXzbhkJeEguW8MRufM6e+nvAYLE4KLiuoYr+sRZgnrJ0kdfvFekqpLW+pylBtDhxftYr3xh8Jb76+SQ2aUW1GhLE8pjb3TMVrbwGIs4lWI71yhLXjEEnTubK692mxY7kCSeQCdj8MiE3lY3Ljk53b2pmSpHL8aNdpO2QtW1VZzsYCgSzeS/wA//NZ765URxaJfFe04w1mXIDxEDWDEBUH2uXl96mmAvYl+9vSp17u3PsTzbq5+X3deFcHuXX7++M1weygErZB/Hq1NeCwW1aNthQqYTg9wXs4DK+wgZv2csjaBHWp+O4deYopGbVZWSraHSWXY89Dyo/isS2HEW0zNoYXQgHn8JEflUzD3MRiLiWYyftXCYJtpEaiSAxnRTvz0Bqkm2rotvQjdn+zovXSXDCzZGVwWZldj4iksSSACM3oB1rr2u7RjWTFtenwA9TRPjnEks2xYs6Koj+jz11J5mql7ScW725kBlVPxbmfdt8a1N2RVKGeRwukvcNwurZiQYkEBvCND0kbTtUB0rFWut/Uz11+O/wA6SdBKzIuSrb4HbmxkskLcymCwJVSRoffrt+VVRl1p74f2kW0mRiGEqZg5xyK+KIA8gaRiJZad/H0NVCm6k2o72DPAsDdW3czuxa2GDLy8UNI01nXpv03kYvCzbWWdGMrcyNlBWIjUee8TXThnEgs3rKQklYY5i/r05agaUrYbjpTFH6xJJOoJgEbAg66VlzZUnz8P5HunKU3fu+13HXjPCLgtn6s4uj2mUkZp55WEA/fUTs/x9Lq93iQVuBoW4py+YDR5yJI+6nLA41VsE2guRmgZyCddNOvL00oPx7s7hWuLcQRcCjvYHhYjQnTTX5++rhUUV4P1KlFynZr7S+QH7YF882srZTsUQgoRIgR5a69KTrmKZm0hddhp8qbeMWWuAC1ZyW+cenNzAjyoHe7PXAQRlMAkjOrH1IBI+NNk3L3Bwioe/T70CmN4S9vD2bypcdG9sA+0I1ymDMemmtBcZfwxvqMOLloEAFX1KONzmAGk+lHlOJtMi3le0pUnMTDBSBog1OYzoPMnSJHG8gDZ/E7mfE+UlWOhiABJAEnXbShpSdtUc7HwUqvsyuvv0sOHAuF4p2XPPshSw0lRrDcusHXf0qL9K+CtW8MgygFLcqQCGU51XRhB/aAgzIHlR/s72vUIFueFtdzrAG8cjAOh6fGvfpQ7TDEM1tD7OUeolnbccvAIPOa6tOmoI4jXJCNwribriFC3DDkIxH7StuD1HrVpcP4DbFvN311s0kLK8+Z8PPpVOcLf+025+2v30/2u1oW4ttTAA0Gs9BXJ/Ek3GGVdX/k6eCScnGXh6jYvFu5TLcEZYAJgyAIG2x8q8sLeW8bjJlQoANRnmZ9np86BYXjOe6uVWcggmBOUdTRXFdpFUMXIEdeVcLWLt5HccI5sy5Ew8auXAe4UPlMMScoUjcSeflQXAcUvFrivbK3QxcgEaDZTm2IhfvonguLKcOrqRlIzSOZbU/fQP/1EvfvMewJHPUmKfSvdmXEhfhXFVZFU+EjUjqxPinzmakY3tRbsuJiWBkekfh91L/DuDNcDXhcyo/srlnbQtM6T08qE8d4WJW25lyZDDoDrHu5USUJSymbJUgs72Gv/ANxV/omspU/9Pp0Hx/KsouyXUwOJXchMKL7SBlPNTqB6H+dE+G8dvAZCCVHKDHoBy91Mv1Fup+Jr39HN1PxNelcKb/Vcw9vNbA3CcSKPmtk225iJU+R6++Iot2etI913xDxfJ8DEeAIR7K/ZMz1JB9a0HDW6n4mtxwputKdCHJvyLdZtapeY8cOu917LgHmVO/8AMVIxL27oAcRGzIQPeV9k+6KQRwg1IwfZ9rjhRufkOZ9wq1SSd8z8vqJc29LDUOD3DcXubtnKpzMWbKxgjwhY56kmSKZr+NtYWwe7dSzkszAiWJ3J+4DkAKW8TxTC8PsIptW7lw6KpVSXPNmJBgbT57DpBw3bbJLXcNhnUnQW7YVlHqZDe+KY8vf8vqRKT2RB47xQm3cafFl011EkAffSMJq5Tew2JsF7NtCGldFRXQncRGjR98ik7F8Cy3GAJPy5UTyvvDp1ZQVrCgDW7Xw23LTaNaZ24RXK7wrTnvVZYeIziJd3zFoDWinEMHYt3bIXOWy57uoyktqAoExAI1JOvIVN/Rm29anh1DOEZRy3Y2li5QldxT+P0C2MdEa0tu6SriSCwKLOgkSIPWelQO1uHN1rdxryNdLsuQNLaKIOWNE0idtRRDsxhFTE2pXMTdtBSSfCe8Ukgc5AjXqaucWV6D4Vnjg1FKTk38Pr4miX4rKXs5Pn9PAo2zxhRatLcKW8gEMqyXYarrvE6nT40xniKXcFfuXG8JdcmoVmfTYiCPan/wAVZ/dDoPhWdyvQfCr4aO99fAF/iUno46X5vxu+XMpfiN2xes2ygFtVOruc5dgBOVZLE/KTyqJi+0+ZEtKufJ7JeN+UgaR+7ryk1efdDoPhWd0Og+FUsLG95NsGp+IzkrRVl989yk8Bwhnbv8TdCgg+JjLN5Iu8fAedQ+N9pbVtSmHWI0Nw6sfQjb0X4mov0nYxrXE7j2yUZXBVl0IIUbGheD+lniFoz3+fQCLiI2gnnE8zzrdTlTp7R17zm1HOe70INzidxPGupcanXQHYRyPP+tQ2IxLMDMknfz61YWD+ne+FK3cPZec2q5rZ8U/5hzo3jfpuS7hbj28O1q6milmVlDOCJBABJAk7bxQ1Kik7sqKsU5wq031i1KmM41g9adLF9LSuAgltzGp8p6DpVe4vGO7FmYkknmedcM56n41lxFCNeKTbVr/O39GijWdKTaW5dvA7yWrWRRE6t5k9aB8V4cmMxdpGPgEl4MSBy950qrg56mrHwv0gWnwJt3p79rboSFJkgAIx0jxAnbYqdpFYPy5Qn2ik768vqauObWVx095YN0Wxb7tQoQCAogADpFKvDuCWbT3JUMzEnM2pynYA9BtStwIB8RaggguPuoDxsRiXH+IfuFBHBJ39p6j3jdU8qLPwnHBbTuh+xp7uVLnaPjAZ7RAIOYzptI5/KhicJbu1MHn+FcbnDm89vwq4YSnF3bbKqYqdSOXQNfWG6n4V7UT6uayup+Wrq+X1OPxHgHsHi5YCOXWiqLStZxgDWwD4tNwY1H50zYe7CAsRJGsDSjDO6IKj43GFCFVMxO+sAD+dd2uKNAZgzImTO4iNKGcRxPiBB8vgdPlUBZ2TjMB89vKU5AzJ6baHnUnC41tC6ZBupBmSPdI9RQZrhJJEDWeUmpuExQMKQSSCFgwcxI9fOrKTAXaTjXeYp2nRfAsifZ00Hm0n31zuY68UQwYMyFidDWmPm1dYFdzOomCefxmotriDRGdQFJICglh0M8uVJa1NUXoGeAcZuYe6A0hLvhZT5g5T/mB+RNOtjFq4GpJI576aa1WvD5u3QbkkAg6GNeXKmzFdo7eHdVu/qhklZVtRMnl50cdhUtxhuJXBk6+6oeC7Q2L3+zuKx6Awf4TrU3NRA3OfcjpXjJ5CurMKj4jFBR+YqXsWSeFW/wC02D/jWv8A8i1bgqmsLi2a7Z7pHRw6RmWVZ84ykxEaxpOvlT4vFsevtWrTeguDbfbMKPN7Ct3v0AatJ3+9xqrKXbXaK9+3h49Hj5Moo3g8QXQMVKzyJB+Y0oUyHesNZWGrIfN/0q3Z4he/zn+VITmnX6Tbk8Qv/wDyP/zMKSHoSwhwrhq3g8lgVyxABkmevpPuNb8dsdwqWhr4S7HqWJA8tAo+de8C4olnPnDeIrBWNCsmf6nnUzi1+1ibQFsk3V1giCVmSq6RoTMUttp+AxWy+IpmtamXuHsu4P8AXSuH1dulMzIDKzlXqtUm3hhEnXT4VENWncji0TOG8RazcW4jQymQYBHvB3rvdx3eXQ7Rq2Zo26GBQysBqNJlJtH0Z2awmHxGGRrbK6iASusNGoadQfI15xnsomWVGsx/XxqhODcevYS6Lti4UcdNQR0ZTow8jVvdnvpdsYm3kxUYe6N217p+eh1Kn90+48qTKFglI4/obyr2pH6dsf3yfGsrs2MFxfX6oWzZLmkRqdI/1UTXidiNQ8UGTDnpTV2b7HC+Je4n/wAaspcjz+z865RusQ7PErGwz68gpJJ8tCfhTBw3sQlyC6sg3AJOf4Hb30wcO4TYw+lu2EaN92P+o6+6pAxPi05f17qsoHnsNhAxJUsZknMw38gY2O0VGvcBs25izb0YDaeYHOY57USGJLtE6SB8zH4VpfM+9vvNWgkir+33CzbuB48B8JjkdSPx+FKYvfvEjkJ0q9eP8FS/bKMNHXfpIkEeYbX3VSmO4C9m81tx4lMeXkR5Ea0uQcQ72LtAs5yKxEGSSNCeQ25D40S412CtXSbt65cE886hVHIaiAKmdheCkWnc/tsFHoklj8WUe405W1BYJE9QdRl5z90UcdgWir8J2Iwtu4rpiWUqZE3LRH9ffTOotRpctk/6f+6gHbTskth89sTZY7b922+X06fDlqtmzV3YNh4u8MVnzfWI5QuXL8J/GuF/hJiBdG+5VT/1Ckw2vKvDbHSgaTLV0WHwKwUxFktdzRetnZR/vBOzE86tf60p5jn83/lXzt2bAGLsnQQ41q17GNEmGHLmKfGKUF736CKk2pfD+x3RxO/2vmw/Cpa0l2MeZEN86b8G021PkKFouMrnauGIuEbREEk9AI2HvrvUPG4xUYA7lSfcCs/fVBnzH26xOfHXz1u3N9/9o9K70d7X382MvH/EufO49AT/ACoSzwfj+FbIhYgKCTyAkn3Aa0Ss8OFsTenNuLQ0O29w7qP3R4v8vPocQxECEX7KjKPlv75oHNIZGm2aYqyUFsXGBJENBkWzJjMdp11iY16Vyu5QNGj10P51Iu8QWyhEBrh2B2XzP8q6dnsIl1bjXFVjnG42kGY6Utaq7GSll0QGfErr4SfPb5VBamrtPwIIouWlAVVGcD94sA3yj1K0rRv/AFvT423Qhtvc0rKysogTKyaysNQgz5qyvKyuwc8bsRihssx8DXfCXCNQTI2I0I9KHX15eVduHYnlXn76XOylZ2H7hnGmvWgWMsmjHmY1U/A71LvYr9S7bGINK/CMZ3THmG981P4hiEKnKdG3H86ZF3QqSsw7wC94S3ST8BP41OC8/ME+7/zQPgV4LZjmT+M/9NF7V8ff+FGi0gkpBEHlsfWgnaHsrbxGViwVxAkeIsvSAdxy99ERfgTyqPaxOc5uQ0X8TUaTIlbU9TDBEVLa5VUQv4meZJkk9a3t2xbHOYJY+4wK7C71rlf1EDc5vjlIHzirRTIWMwa3cLcU+IMI6QZEehBg1WlzgxFWNYvkJpB8IkLsTKxH+okD30A4nayOFMSy5h5jn8/wqmgBQbhda/o00xta8q0NmqIAbOEKsG6VNtX6k463CMfKhdt9vPUef9EGjf6F8fQB/qCNq+Z3Pxq6+yh/sVif7tfnVCjEEVdmAzfoqyVYqwsIZBI/ZHTWhCGG7eVRLEKOpMD4mlvH463fvr3NxLgCMhKupAdipA31MKTA5A1U3GeLSr3D42QMZcliTrl39KUB28xmgW6EgzKqqkHKVmYkHKxGnWo7oi12NOM8HuviLjFcqm4/jfwr7bT5n/SDXG1Fr/Ze1zuEeL/R9gf8XnyqI+LZj1j7RNcn4iY8Oh5nmPTp60p5maEox1ZKuQvtnU8t29/T31Gu8QP7Ay+e7fHl7qiZvvr0fyq1Bcxcqjexyu/18aZeyf8As7n+dfuNLV4f176Y+yjfq7n+cf8AKauf6QY7jrgMF3l20rRkKkssTn7t0ZVPlmaT1iOdKn0kdlVwjo9tYS6WiD9nKSMvI+IbaH1mrC7O+yKC/TLZH1bDPzD3B7iqfioqktmQqE1lZWU0EyvK9isNQgzVlZNZXYOeOlnFK+gRz/lQn/lNR8bhwhBGZTzVlZT6iRRwcUuRHePHQMQPgKG4t5Mk/HWvPuaOskzMJiMwijfDeBvdTMpUCSIzKCCPIsDQCwQvMVLs44B4+NUnYOSuhmwvC7yAAqDBOzIfuNS7ZZJlT99LwxANeNf6Gizg6oYHxObTapq3gBoPdSg+KbqfjXL9JXBsaJVEVqOy4iss4u2Lg7wsByKx859KTE7RsNGFTOF48vc12I0PXWjvcFseV4XhzbIS8Vnmwn3cpHvpK7d8MuohuLiLTopEAHK4mB4V1HPaaOuiqpYwABJO0Abk0hcd7RJfYLbzhUaWJMAgbEGdpPyqSelyoq7sKV7jFwNBY+/N+E1tb7Qv9sjzDfgaKDD4a9LXHysSdnjTzBUid9j0rF7OWCdL8++2fxFRMW1bRI5WONXHDKWDLBO2ogda2+snwz+ysD0mfvJotw7s4hZbauQbjBM5ggZjEwDynrTMn0RKd8X8LY//AGUUpJRV/H0BjF3EQvpV7YJsvCbP/wAFv5qtJ9v6ILXPFt/9YH/VTjc7OlrS2lxTqi20SFC/sACdeZiaBTQxIonHPPe6TObSJ01O1L/ZbjyYLGpfuWheRc4a2YAYMpXmCNJnblV54n6KsKgJfEuJB3NsTpruKoXtPw0WMTcRWzqCQHEROhI00kTB91W3dlRjZHlzH2mYki4VJnKCimNZAbWJnePdUHE3w7uyrkDMSFBLBZO0nU+tbYDh92+StpGeBJjkBuTOgG1OvAPo3t+F8djMPZsspJW3eR74MeEZQrL66mq0QTuxDitrZj5U/cW7P8HtA93fxt4+XdWx8Wtz8FNKOJt2Z8CPH77hj/wqoqsyLUGDbp00M0X4LcKIwg6kGegAjWokoNkA95P412GOMRpHpQyldWDUSyuy+MzAQdoqP9MNsthcPGwZyfggFV6vFLg9lyvoY+6uF7Es3tMW9ST99VdkyED6qfKiXCuCC5dZHzDLbZvDGhgZSZ5AsCfLpWuAwhu3UtiSXYLoCTqY2Gp91NFr9XxO/wCBhbuB0QlHAjwlf2Zg5I251bkyZUJ+O4TctalfCSQGBkGI943G/WoDCnO1xS3ravf7OfeCDpPPadflWmH4Ml60TCsybsm7L18yOh6iqVW24Lj3ESKyjP6OTr/wVldzOjm5Q4tputcruEMbk1PCVo4rzCSR2bsEAQYOhqZZGY6DkB/XuqR3QO4mpnDbSpKsCUbcc1I2ZT18uf3NU1zKNfq9bCxFTLuGKxzB1B5Ef1y5VzyUt2RCE6muLzRFrdR7tqon3EBrv1ryzfKGRt/W3nXa9brgbc6CjjN3BaRnGuMvbADXbhtPupaQV/aXXqPvpSwzE3Li9IJ9TrFTePcTW9et2rZByMBP7JIE++p3DOEBAZOZ2Ms3U+XlWwQDu7rMtHG4eK5tw6oQ07LiMZZj7Yq3kbqarDgeEy4m0f31++rNtml1f0r4+hcXqzsqyevry+X312WzOyL861t1LtetZ7DLkDFcCS6Iu27TAbSsx8ZoDjfo9w7EkJb15d2sfICnfOTua5XLQO4nr7/wqF3KuxX0YCDlZiOi5Fj0lKG3fo9QSDeuofNB94EmrigVGv2gdIqXZdynv/bgH2brN6ZZ+ET8q0XsPbtn9YZ8rmZB/wBH31ZmJ4Gh2kVzXCMumcketTMyXK1vdhLVzVWI/wAniHzLVxP0dp/fMPUCrBxHBrT6vaRj1Kif4hrQ+72Xt/7t71r/ACXWj4NIq80iaCWfo7HK8fgK5P8AR0f77/hpqxfZ3E/7vFtp9tFPxI3+FRD2exh9rF/BF/lV5pFWQJ4N2YfC3luqyOyzAcGASInQjWCfjTM3H8VzS0fQsP51BHZq/wA8Xc9wUfhWHsy37WIxDf64+4VT13Idr3GLje1YRv8AUD961GGOAMjDBT1UID6SIrY9mV5vePrdf+dansxa5qT6u5/6qliGn1n/AAz8v51lefopPs/M/wA69ru2OYbDGnoPhWHHHoPhWVldz8twv7a8jn8XW6mZ9cbyrZeJMOnwrKyp+W4T9teROLrdTOw49cAywsHy2PUa+6tf02/Rfh+dZWVPy7C/tryJxVbqZqeLOeS/D861PEW8vhWVlT8uwv7a8icVW6mc2xJPStGaVK/a0JG/xrKyrWAwy2gvInE1X/syBY7PWrbKygyohZOg6n186nLptWVlFwdDoQPb1Opm/fnyrO+PlWVlTg6HQidvU6mYl4ggjQgyCORFEx2vv/ufw/nXlZVPBYd7wXkTiKvUzovbbED7H8P510Hb/E9Lf8P51lZVcBhuheRfEVepnp+kLE9Lf8P51n/uFielv+E/zrKypwGG6F5E4mr1M8P0gYn/AA/4T/OtT28xH+H/AA/nWVlTgMN0LyJxNXqZqe2+IP2P4fzrQ9sr55J/D+dZWVOAw3QvInE1epmh7V3uifw/nXh7UXeifw/nWVlTgMN0LyJxNXqZ4e0l3934fnXh7Q3f3fh+deVlTgcN0LyJxNXqZ4ePXP3fh+defpy5+78Kysq+Bw/QvInE1epnh41c/d+H515+ln/d+H51lZU4HD9C8iuIq9TOP1s+VZWVlM7Cn0onaS7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5" name="2 Subtítulo"/>
          <p:cNvSpPr txBox="1">
            <a:spLocks/>
          </p:cNvSpPr>
          <p:nvPr/>
        </p:nvSpPr>
        <p:spPr>
          <a:xfrm>
            <a:off x="1763688" y="2348880"/>
            <a:ext cx="5688632" cy="57606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lvl="0" indent="0" algn="ctr">
              <a:buNone/>
            </a:pPr>
            <a:r>
              <a:rPr lang="es-EC" b="1" dirty="0" smtClean="0">
                <a:solidFill>
                  <a:schemeClr val="tx1"/>
                </a:solidFill>
              </a:rPr>
              <a:t>PRONOSTICOS </a:t>
            </a:r>
            <a:r>
              <a:rPr lang="es-EC" b="1" dirty="0">
                <a:solidFill>
                  <a:schemeClr val="tx1"/>
                </a:solidFill>
              </a:rPr>
              <a:t>Y PLANEACION DE LA CAPACIDAD DE MANTENIMIENTO</a:t>
            </a:r>
            <a:endParaRPr lang="es-EC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64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PRONÓSTICOS </a:t>
            </a:r>
            <a:r>
              <a:rPr lang="es-EC" sz="2000" b="1" kern="0" dirty="0">
                <a:solidFill>
                  <a:schemeClr val="tx1"/>
                </a:solidFill>
              </a:rPr>
              <a:t>CUALITATIVOS Y CUANTITATIVOS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95" y="980728"/>
            <a:ext cx="7081321" cy="463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2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10" y="1303753"/>
            <a:ext cx="8046630" cy="450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>
                <a:solidFill>
                  <a:schemeClr val="tx1"/>
                </a:solidFill>
              </a:rPr>
              <a:t>Muestra duración de mantenimientos no planificados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32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28"/>
          <a:stretch/>
        </p:blipFill>
        <p:spPr bwMode="auto">
          <a:xfrm>
            <a:off x="777458" y="692696"/>
            <a:ext cx="7848872" cy="494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>
                <a:solidFill>
                  <a:schemeClr val="tx1"/>
                </a:solidFill>
              </a:rPr>
              <a:t>Cuadro de análisis de modelos cuantitativos aplicables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17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74"/>
          <a:stretch/>
        </p:blipFill>
        <p:spPr bwMode="auto">
          <a:xfrm>
            <a:off x="720970" y="1107810"/>
            <a:ext cx="7905360" cy="47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>
                <a:solidFill>
                  <a:schemeClr val="tx1"/>
                </a:solidFill>
              </a:rPr>
              <a:t>Cuadro de análisis de modelos cuantitativos aplicables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75"/>
          <a:stretch/>
        </p:blipFill>
        <p:spPr bwMode="auto">
          <a:xfrm>
            <a:off x="720970" y="1578896"/>
            <a:ext cx="7848872" cy="278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31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2802488" y="116632"/>
            <a:ext cx="3390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kern="0" dirty="0" smtClean="0"/>
              <a:t>VIABILIDAD DEL PROYECTO</a:t>
            </a:r>
            <a:endParaRPr lang="es-EC" b="1" kern="0" dirty="0"/>
          </a:p>
        </p:txBody>
      </p:sp>
      <p:sp>
        <p:nvSpPr>
          <p:cNvPr id="9" name="8 Rectángulo"/>
          <p:cNvSpPr/>
          <p:nvPr/>
        </p:nvSpPr>
        <p:spPr>
          <a:xfrm>
            <a:off x="611560" y="692696"/>
            <a:ext cx="791802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C" sz="1400" b="1" dirty="0" smtClean="0"/>
              <a:t>Viabilidad Técnica: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1400" dirty="0" smtClean="0"/>
              <a:t>Solventar en mantenimiento automotriz de Petroamazonas.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1400" dirty="0" smtClean="0"/>
              <a:t>Se regirá a normas y estándares de la construcción.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1400" dirty="0" smtClean="0"/>
              <a:t>Se proveerá de equipos y herramientas necesarias.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1400" dirty="0" smtClean="0"/>
              <a:t>Se dispone de energía eléctrica.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1400" dirty="0" smtClean="0"/>
              <a:t>Se capacitará a personal técnico.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b="1" dirty="0" smtClean="0"/>
              <a:t>Viabilidad Económica: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1400" dirty="0" smtClean="0"/>
              <a:t>Se cuenta con flota vehicular de Petroamazonas.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1400" dirty="0" smtClean="0"/>
              <a:t>Se tiene presupuesto para mantenimiento automotriz.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1400" dirty="0" smtClean="0"/>
              <a:t>Se tiene presupuesto para inversión de nuevas facilidades.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b="1" dirty="0" smtClean="0"/>
              <a:t>Viabilidad Política: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1400" dirty="0" smtClean="0"/>
              <a:t>No hay afectación a terceros.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1400" dirty="0" smtClean="0"/>
              <a:t>Se tendrá que estar en armonía de construcción del entorno.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1400" dirty="0" smtClean="0"/>
              <a:t>Existe una necesidad de mejorar el entorno de talleres.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b="1" dirty="0" smtClean="0"/>
              <a:t>Viabilidad Continuidad: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1400" dirty="0" smtClean="0"/>
              <a:t>Vida útil del taller mínimo 20 años.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1400" dirty="0" smtClean="0"/>
              <a:t>Se dará un mantenimiento de las instalaciones.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b="1" dirty="0" smtClean="0"/>
              <a:t>Viabilidad ambiental: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1400" dirty="0" smtClean="0"/>
              <a:t>Políticas buen vivir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1400" dirty="0" smtClean="0"/>
              <a:t>Se dará tratamiento desechos solidos y efluentes.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1400" dirty="0" smtClean="0"/>
              <a:t>Se manejará la emisión ruido y los gases contaminantes.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b="1" dirty="0" smtClean="0"/>
              <a:t>Viabilidad de Seguridad: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1400" dirty="0" smtClean="0"/>
              <a:t>Se designará espacios de movilización en talleres.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1400" dirty="0" smtClean="0"/>
              <a:t>Se tomará en cuenta el manejo de químicos.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1400" dirty="0" smtClean="0"/>
              <a:t>Se diseñará los espacios confinados.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581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7"/>
            <a:ext cx="7416824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1800" b="1" kern="0" dirty="0" smtClean="0">
                <a:solidFill>
                  <a:schemeClr val="tx1"/>
                </a:solidFill>
              </a:rPr>
              <a:t>Pronósticos de mantenimiento no planificado para analizar del Bloque 07</a:t>
            </a:r>
            <a:endParaRPr lang="es-EC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16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1800" b="1" kern="0" dirty="0" smtClean="0">
                <a:solidFill>
                  <a:schemeClr val="tx1"/>
                </a:solidFill>
              </a:rPr>
              <a:t>Pronósticos de mantenimiento no planificado para analizar del Bloque 21</a:t>
            </a:r>
            <a:endParaRPr lang="es-EC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96" y="731024"/>
            <a:ext cx="7386320" cy="550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6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>
                <a:solidFill>
                  <a:schemeClr val="tx1"/>
                </a:solidFill>
              </a:rPr>
              <a:t>Análisis de error para pronósticos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11225"/>
            <a:ext cx="7272808" cy="503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3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>
                <a:solidFill>
                  <a:schemeClr val="tx1"/>
                </a:solidFill>
              </a:rPr>
              <a:t>Proyección de carga de mantenimiento </a:t>
            </a:r>
            <a:r>
              <a:rPr lang="es-EC" sz="2000" b="1" kern="0" dirty="0" smtClean="0">
                <a:solidFill>
                  <a:schemeClr val="tx1"/>
                </a:solidFill>
              </a:rPr>
              <a:t>de </a:t>
            </a:r>
            <a:r>
              <a:rPr lang="es-EC" sz="2000" b="1" kern="0" dirty="0">
                <a:solidFill>
                  <a:schemeClr val="tx1"/>
                </a:solidFill>
              </a:rPr>
              <a:t>Bloques 07 y 21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848871" cy="2630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29901"/>
            <a:ext cx="7848872" cy="267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395536" y="548680"/>
            <a:ext cx="82089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 smtClean="0"/>
              <a:t>Bloque 07</a:t>
            </a:r>
            <a:endParaRPr lang="es-EC" sz="2000" dirty="0"/>
          </a:p>
          <a:p>
            <a:endParaRPr lang="es-EC" b="1" dirty="0"/>
          </a:p>
        </p:txBody>
      </p:sp>
      <p:sp>
        <p:nvSpPr>
          <p:cNvPr id="12" name="11 Rectángulo"/>
          <p:cNvSpPr/>
          <p:nvPr/>
        </p:nvSpPr>
        <p:spPr>
          <a:xfrm>
            <a:off x="395536" y="3255948"/>
            <a:ext cx="82089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 smtClean="0"/>
              <a:t>Bloque 21</a:t>
            </a:r>
            <a:endParaRPr lang="es-EC" sz="2000" dirty="0"/>
          </a:p>
          <a:p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3715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>
                <a:solidFill>
                  <a:schemeClr val="tx1"/>
                </a:solidFill>
              </a:rPr>
              <a:t>PLANEACIÓN DE CAPACIDAD DE MANTENIMIENTO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43608" y="764704"/>
            <a:ext cx="71287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/>
              <a:t>Para el desarrollo de toda la planeación desglosamos individualmente las siguientes partes importantes como son: </a:t>
            </a:r>
            <a:endParaRPr lang="es-EC" sz="2400" dirty="0" smtClean="0"/>
          </a:p>
          <a:p>
            <a:endParaRPr lang="es-EC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s-EC" sz="2400" dirty="0" smtClean="0"/>
              <a:t>Determinar </a:t>
            </a:r>
            <a:r>
              <a:rPr lang="es-EC" sz="2400" dirty="0"/>
              <a:t>la carga total de mantenimiento </a:t>
            </a:r>
            <a:endParaRPr lang="es-EC" sz="2400" dirty="0" smtClean="0"/>
          </a:p>
          <a:p>
            <a:pPr marL="285750" indent="-285750">
              <a:buFont typeface="Arial" pitchFamily="34" charset="0"/>
              <a:buChar char="•"/>
            </a:pPr>
            <a:endParaRPr lang="es-EC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s-EC" sz="2400" dirty="0" smtClean="0"/>
              <a:t>Estimar </a:t>
            </a:r>
            <a:r>
              <a:rPr lang="es-EC" sz="2400" dirty="0"/>
              <a:t>las refacciones y materiales consumibles </a:t>
            </a:r>
            <a:r>
              <a:rPr lang="es-EC" sz="2400" dirty="0" smtClean="0"/>
              <a:t>requeridos</a:t>
            </a:r>
          </a:p>
          <a:p>
            <a:pPr marL="285750" indent="-285750">
              <a:buFont typeface="Arial" pitchFamily="34" charset="0"/>
              <a:buChar char="•"/>
            </a:pPr>
            <a:endParaRPr lang="es-EC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s-EC" sz="2400" dirty="0" smtClean="0"/>
              <a:t>Determinar </a:t>
            </a:r>
            <a:r>
              <a:rPr lang="es-EC" sz="2400" dirty="0"/>
              <a:t>el equipo y las herramientas </a:t>
            </a:r>
            <a:r>
              <a:rPr lang="es-EC" sz="2400" dirty="0" smtClean="0"/>
              <a:t>necesarias</a:t>
            </a:r>
          </a:p>
          <a:p>
            <a:pPr marL="285750" indent="-285750">
              <a:buFont typeface="Arial" pitchFamily="34" charset="0"/>
              <a:buChar char="•"/>
            </a:pPr>
            <a:endParaRPr lang="es-EC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s-EC" sz="2400" dirty="0" smtClean="0"/>
              <a:t>Determinar </a:t>
            </a:r>
            <a:r>
              <a:rPr lang="es-EC" sz="2400" dirty="0"/>
              <a:t>el número de trabajadores y sus habilidades</a:t>
            </a:r>
          </a:p>
        </p:txBody>
      </p:sp>
    </p:spTree>
    <p:extLst>
      <p:ext uri="{BB962C8B-B14F-4D97-AF65-F5344CB8AC3E}">
        <p14:creationId xmlns:p14="http://schemas.microsoft.com/office/powerpoint/2010/main" val="380848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Estimar </a:t>
            </a:r>
            <a:r>
              <a:rPr lang="es-EC" sz="2000" b="1" kern="0" dirty="0">
                <a:solidFill>
                  <a:schemeClr val="tx1"/>
                </a:solidFill>
              </a:rPr>
              <a:t>las refacciones y materiales consumibles requeridos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899592" y="1340768"/>
            <a:ext cx="75608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sz="2400" dirty="0" smtClean="0"/>
              <a:t>Elaboración </a:t>
            </a:r>
            <a:r>
              <a:rPr lang="es-EC" sz="2400" dirty="0"/>
              <a:t>de un listado de materiales de stock de bodega para su reposición continúa</a:t>
            </a:r>
            <a:r>
              <a:rPr lang="es-EC" sz="2400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es-EC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s-EC" sz="2400" dirty="0" smtClean="0"/>
              <a:t>Elaboración </a:t>
            </a:r>
            <a:r>
              <a:rPr lang="es-EC" sz="2400" dirty="0"/>
              <a:t>de un listado con materiales de stock de bodega que se maneje de acuerdo a metodología de mínimos y máximos</a:t>
            </a:r>
            <a:r>
              <a:rPr lang="es-EC" sz="2400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es-EC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s-EC" sz="2400" dirty="0" smtClean="0"/>
              <a:t>Elaboración </a:t>
            </a:r>
            <a:r>
              <a:rPr lang="es-EC" sz="2400" dirty="0"/>
              <a:t>de un listado de materiales que se encuentren codificados y solo se compren cuando sean requeridos por Mantenimiento Automotriz.</a:t>
            </a:r>
          </a:p>
        </p:txBody>
      </p:sp>
    </p:spTree>
    <p:extLst>
      <p:ext uri="{BB962C8B-B14F-4D97-AF65-F5344CB8AC3E}">
        <p14:creationId xmlns:p14="http://schemas.microsoft.com/office/powerpoint/2010/main" val="39876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08921"/>
            <a:ext cx="7632848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83568" y="620689"/>
            <a:ext cx="77048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Se </a:t>
            </a:r>
            <a:r>
              <a:rPr lang="es-EC" dirty="0"/>
              <a:t>tendrá una guía de tener los artículos necesarios, no los de mayor precio unitario o menor precio unitario, sino más bien proyectándose a abastecernos de los materiales que tengan más alta rotación.</a:t>
            </a:r>
          </a:p>
          <a:p>
            <a:endParaRPr lang="es-EC" dirty="0" smtClean="0"/>
          </a:p>
          <a:p>
            <a:r>
              <a:rPr lang="es-EC" dirty="0" smtClean="0"/>
              <a:t>Se </a:t>
            </a:r>
            <a:r>
              <a:rPr lang="es-EC" dirty="0"/>
              <a:t>utilizará la relación del 80-20 formulada por Pareto que nos ayudará a determinar cuáles artículos son de mayor rotación y optimizar así la administración del inventario.</a:t>
            </a:r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Estimar </a:t>
            </a:r>
            <a:r>
              <a:rPr lang="es-EC" sz="2000" b="1" kern="0" dirty="0">
                <a:solidFill>
                  <a:schemeClr val="tx1"/>
                </a:solidFill>
              </a:rPr>
              <a:t>las refacciones y materiales consumibles requeridos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51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Estimar </a:t>
            </a:r>
            <a:r>
              <a:rPr lang="es-EC" sz="2000" b="1" kern="0" dirty="0">
                <a:solidFill>
                  <a:schemeClr val="tx1"/>
                </a:solidFill>
              </a:rPr>
              <a:t>las refacciones y materiales consumibles requeridos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67543" y="692696"/>
            <a:ext cx="813690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Política para artículos tipo “A” </a:t>
            </a:r>
          </a:p>
          <a:p>
            <a:r>
              <a:rPr lang="es-EC" dirty="0" smtClean="0"/>
              <a:t>Estricto </a:t>
            </a:r>
            <a:r>
              <a:rPr lang="es-EC" dirty="0"/>
              <a:t>sistema de control, con revisiones continuas de los niveles de existencias y una marcada atención para la exactitud de los registros, al mismo tiempo que se deben evitar sobre-stocks.</a:t>
            </a:r>
          </a:p>
          <a:p>
            <a:r>
              <a:rPr lang="es-EC" dirty="0" smtClean="0"/>
              <a:t>Listado </a:t>
            </a:r>
            <a:r>
              <a:rPr lang="es-EC" dirty="0"/>
              <a:t>con artículos para dotación mensual para atender la demanda </a:t>
            </a:r>
            <a:r>
              <a:rPr lang="es-EC" dirty="0" smtClean="0"/>
              <a:t>requerida</a:t>
            </a:r>
          </a:p>
          <a:p>
            <a:r>
              <a:rPr lang="es-EC" dirty="0" smtClean="0"/>
              <a:t>El </a:t>
            </a:r>
            <a:r>
              <a:rPr lang="es-EC" dirty="0"/>
              <a:t>stock de bodega se deberá actualizar semanalmente para comparar con los mínimos y máximos </a:t>
            </a:r>
            <a:r>
              <a:rPr lang="es-EC" dirty="0" smtClean="0"/>
              <a:t>necesitados.</a:t>
            </a:r>
          </a:p>
          <a:p>
            <a:endParaRPr lang="es-EC" dirty="0"/>
          </a:p>
          <a:p>
            <a:r>
              <a:rPr lang="es-EC" b="1" dirty="0"/>
              <a:t>Política para artículos tipo “B” </a:t>
            </a:r>
          </a:p>
          <a:p>
            <a:r>
              <a:rPr lang="es-EC" dirty="0" smtClean="0"/>
              <a:t>Control </a:t>
            </a:r>
            <a:r>
              <a:rPr lang="es-EC" dirty="0"/>
              <a:t>administrativo </a:t>
            </a:r>
            <a:r>
              <a:rPr lang="es-EC" dirty="0" smtClean="0"/>
              <a:t>intermedio. </a:t>
            </a:r>
            <a:r>
              <a:rPr lang="es-EC" dirty="0"/>
              <a:t>L</a:t>
            </a:r>
            <a:r>
              <a:rPr lang="es-EC" dirty="0" smtClean="0"/>
              <a:t>istado </a:t>
            </a:r>
            <a:r>
              <a:rPr lang="es-EC" dirty="0"/>
              <a:t>con los códigos y descripciones listas para pedir a proveedores y recibirlas de manera ágil.</a:t>
            </a:r>
          </a:p>
          <a:p>
            <a:r>
              <a:rPr lang="es-EC" dirty="0" smtClean="0"/>
              <a:t>Control </a:t>
            </a:r>
            <a:r>
              <a:rPr lang="es-EC" dirty="0"/>
              <a:t>de mínimos y </a:t>
            </a:r>
            <a:r>
              <a:rPr lang="es-EC" dirty="0" smtClean="0"/>
              <a:t>máximos.</a:t>
            </a:r>
          </a:p>
          <a:p>
            <a:endParaRPr lang="es-EC" dirty="0"/>
          </a:p>
          <a:p>
            <a:r>
              <a:rPr lang="es-EC" b="1" dirty="0"/>
              <a:t>Política para artículos tipo “C” </a:t>
            </a:r>
          </a:p>
          <a:p>
            <a:r>
              <a:rPr lang="es-EC" dirty="0" smtClean="0"/>
              <a:t>Control </a:t>
            </a:r>
            <a:r>
              <a:rPr lang="es-EC" dirty="0"/>
              <a:t>menos </a:t>
            </a:r>
            <a:r>
              <a:rPr lang="es-EC" dirty="0" smtClean="0"/>
              <a:t>rígido.</a:t>
            </a:r>
          </a:p>
          <a:p>
            <a:r>
              <a:rPr lang="es-EC" dirty="0" smtClean="0"/>
              <a:t>Solo se pedirán cuando se los requiera.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2920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934305" cy="439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Subtítulo"/>
          <p:cNvSpPr txBox="1">
            <a:spLocks/>
          </p:cNvSpPr>
          <p:nvPr/>
        </p:nvSpPr>
        <p:spPr>
          <a:xfrm>
            <a:off x="467543" y="829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Determinar </a:t>
            </a:r>
            <a:r>
              <a:rPr lang="es-EC" sz="2000" b="1" kern="0" dirty="0">
                <a:solidFill>
                  <a:schemeClr val="tx1"/>
                </a:solidFill>
              </a:rPr>
              <a:t>el equipo y las herramientas necesarias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39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0968"/>
            <a:ext cx="763284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Subtítulo"/>
          <p:cNvSpPr txBox="1">
            <a:spLocks/>
          </p:cNvSpPr>
          <p:nvPr/>
        </p:nvSpPr>
        <p:spPr>
          <a:xfrm>
            <a:off x="-684584" y="620688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kern="0" dirty="0">
                <a:solidFill>
                  <a:schemeClr val="tx1"/>
                </a:solidFill>
              </a:rPr>
              <a:t>Análisis de tiempo disponibles de trabajo semanal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619943" y="235352"/>
            <a:ext cx="8424937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sz="2000" b="1" kern="0" dirty="0" smtClean="0">
                <a:solidFill>
                  <a:schemeClr val="tx1"/>
                </a:solidFill>
              </a:rPr>
              <a:t>Determinar </a:t>
            </a:r>
            <a:r>
              <a:rPr lang="es-EC" sz="2000" b="1" kern="0" dirty="0">
                <a:solidFill>
                  <a:schemeClr val="tx1"/>
                </a:solidFill>
              </a:rPr>
              <a:t>el número de trabajadores y sus habilidades</a:t>
            </a:r>
            <a:endParaRPr lang="es-EC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00855"/>
            <a:ext cx="5616624" cy="1924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020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13">
  <a:themeElements>
    <a:clrScheme name="PwC Orange">
      <a:dk1>
        <a:srgbClr val="000000"/>
      </a:dk1>
      <a:lt1>
        <a:srgbClr val="FFFFFF"/>
      </a:lt1>
      <a:dk2>
        <a:srgbClr val="DC6900"/>
      </a:dk2>
      <a:lt2>
        <a:srgbClr val="FFFFFF"/>
      </a:lt2>
      <a:accent1>
        <a:srgbClr val="DC6900"/>
      </a:accent1>
      <a:accent2>
        <a:srgbClr val="FFB600"/>
      </a:accent2>
      <a:accent3>
        <a:srgbClr val="602320"/>
      </a:accent3>
      <a:accent4>
        <a:srgbClr val="DB536A"/>
      </a:accent4>
      <a:accent5>
        <a:srgbClr val="A32020"/>
      </a:accent5>
      <a:accent6>
        <a:srgbClr val="E0301E"/>
      </a:accent6>
      <a:hlink>
        <a:srgbClr val="DC6900"/>
      </a:hlink>
      <a:folHlink>
        <a:srgbClr val="DC69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3080</TotalTime>
  <Words>5462</Words>
  <Application>Microsoft Office PowerPoint</Application>
  <PresentationFormat>Presentación en pantalla (4:3)</PresentationFormat>
  <Paragraphs>759</Paragraphs>
  <Slides>126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126</vt:i4>
      </vt:variant>
    </vt:vector>
  </HeadingPairs>
  <TitlesOfParts>
    <vt:vector size="129" baseType="lpstr">
      <vt:lpstr>Tema13</vt:lpstr>
      <vt:lpstr>CorelDRAW</vt:lpstr>
      <vt:lpstr>Visio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PERSONAL</cp:lastModifiedBy>
  <cp:revision>274</cp:revision>
  <dcterms:created xsi:type="dcterms:W3CDTF">2013-04-13T15:30:01Z</dcterms:created>
  <dcterms:modified xsi:type="dcterms:W3CDTF">2015-12-18T18:01:02Z</dcterms:modified>
</cp:coreProperties>
</file>